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sldIdLst>
    <p:sldId id="265" r:id="rId2"/>
    <p:sldId id="257" r:id="rId3"/>
    <p:sldId id="259" r:id="rId4"/>
    <p:sldId id="260" r:id="rId5"/>
    <p:sldId id="298" r:id="rId6"/>
    <p:sldId id="261" r:id="rId7"/>
    <p:sldId id="299" r:id="rId8"/>
    <p:sldId id="262" r:id="rId9"/>
    <p:sldId id="308" r:id="rId10"/>
    <p:sldId id="263" r:id="rId11"/>
    <p:sldId id="267" r:id="rId12"/>
    <p:sldId id="264" r:id="rId13"/>
    <p:sldId id="266" r:id="rId14"/>
    <p:sldId id="268" r:id="rId15"/>
    <p:sldId id="300" r:id="rId16"/>
    <p:sldId id="269" r:id="rId17"/>
    <p:sldId id="270" r:id="rId18"/>
    <p:sldId id="320" r:id="rId19"/>
    <p:sldId id="271" r:id="rId20"/>
    <p:sldId id="272" r:id="rId21"/>
    <p:sldId id="301" r:id="rId22"/>
    <p:sldId id="273" r:id="rId23"/>
    <p:sldId id="302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303" r:id="rId39"/>
    <p:sldId id="288" r:id="rId40"/>
    <p:sldId id="289" r:id="rId41"/>
    <p:sldId id="309" r:id="rId42"/>
    <p:sldId id="314" r:id="rId43"/>
    <p:sldId id="290" r:id="rId44"/>
    <p:sldId id="310" r:id="rId45"/>
    <p:sldId id="291" r:id="rId46"/>
    <p:sldId id="292" r:id="rId47"/>
    <p:sldId id="319" r:id="rId48"/>
    <p:sldId id="316" r:id="rId49"/>
    <p:sldId id="304" r:id="rId50"/>
    <p:sldId id="293" r:id="rId51"/>
    <p:sldId id="317" r:id="rId52"/>
    <p:sldId id="294" r:id="rId53"/>
    <p:sldId id="312" r:id="rId54"/>
    <p:sldId id="305" r:id="rId55"/>
    <p:sldId id="306" r:id="rId56"/>
    <p:sldId id="307" r:id="rId57"/>
    <p:sldId id="295" r:id="rId58"/>
    <p:sldId id="296" r:id="rId59"/>
    <p:sldId id="311" r:id="rId60"/>
    <p:sldId id="297" r:id="rId61"/>
    <p:sldId id="318" r:id="rId62"/>
  </p:sldIdLst>
  <p:sldSz cx="9144000" cy="6858000" type="screen4x3"/>
  <p:notesSz cx="6858000" cy="9144000"/>
  <p:custDataLst>
    <p:tags r:id="rId64"/>
  </p:custData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3" autoAdjust="0"/>
    <p:restoredTop sz="94660"/>
  </p:normalViewPr>
  <p:slideViewPr>
    <p:cSldViewPr>
      <p:cViewPr>
        <p:scale>
          <a:sx n="69" d="100"/>
          <a:sy n="69" d="100"/>
        </p:scale>
        <p:origin x="-1182" y="-8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94A48E-0355-4F6F-931E-7AC2A0FC8366}" type="datetimeFigureOut">
              <a:rPr lang="tr-TR" smtClean="0"/>
              <a:t>29.01.2013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A33720-75BD-409C-83CA-9D34A69767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0112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6D31E-CE34-4DB5-BBF1-C19EAB527C5C}" type="slidenum">
              <a:rPr lang="tr-TR" smtClean="0"/>
              <a:t>2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0860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6D31E-CE34-4DB5-BBF1-C19EAB527C5C}" type="slidenum">
              <a:rPr lang="tr-TR" smtClean="0"/>
              <a:t>61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1616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29.01.2013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29.01.2013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29.01.2013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29.01.2013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6.xml"/><Relationship Id="rId7" Type="http://schemas.openxmlformats.org/officeDocument/2006/relationships/image" Target="../media/image86.png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5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6438" y="634607"/>
            <a:ext cx="2418067" cy="2472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13409" y="620688"/>
            <a:ext cx="3316453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13201" y="1964893"/>
            <a:ext cx="3083001" cy="2414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133293" y="33505"/>
            <a:ext cx="26629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4400" b="1" dirty="0">
                <a:solidFill>
                  <a:srgbClr val="FFC080"/>
                </a:solidFill>
                <a:latin typeface="Arial" pitchFamily="34" charset="0"/>
                <a:cs typeface="Arial" pitchFamily="34" charset="0"/>
              </a:rPr>
              <a:t>4. ÜNİTE 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2738" y="3068961"/>
            <a:ext cx="2544993" cy="2529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86680" y="3158918"/>
            <a:ext cx="2979305" cy="2439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983" y="5598903"/>
            <a:ext cx="912587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dirty="0"/>
              <a:t>Resimde gördüğünüz maddeleri </a:t>
            </a:r>
            <a:r>
              <a:rPr lang="tr-TR" sz="2200" dirty="0" smtClean="0"/>
              <a:t>oluşturan  tanecikler </a:t>
            </a:r>
            <a:r>
              <a:rPr lang="tr-TR" sz="2200" dirty="0"/>
              <a:t>birbirinin aynısı mıdır?</a:t>
            </a:r>
          </a:p>
        </p:txBody>
      </p:sp>
      <p:sp>
        <p:nvSpPr>
          <p:cNvPr id="4" name="Dikdörtgen 3"/>
          <p:cNvSpPr/>
          <p:nvPr/>
        </p:nvSpPr>
        <p:spPr>
          <a:xfrm>
            <a:off x="3983" y="5968235"/>
            <a:ext cx="889095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dirty="0"/>
              <a:t>Atomun </a:t>
            </a:r>
            <a:r>
              <a:rPr lang="tr-TR" sz="2200" dirty="0" smtClean="0"/>
              <a:t>yapısı </a:t>
            </a:r>
            <a:r>
              <a:rPr lang="tr-TR" sz="2200" dirty="0"/>
              <a:t>hakkında neler biliyorsunuz?</a:t>
            </a:r>
          </a:p>
        </p:txBody>
      </p:sp>
      <p:sp>
        <p:nvSpPr>
          <p:cNvPr id="7" name="Dikdörtgen 6"/>
          <p:cNvSpPr/>
          <p:nvPr/>
        </p:nvSpPr>
        <p:spPr>
          <a:xfrm>
            <a:off x="93364" y="6350762"/>
            <a:ext cx="894711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dirty="0"/>
              <a:t>Resimde </a:t>
            </a:r>
            <a:r>
              <a:rPr lang="tr-TR" sz="2200" dirty="0" smtClean="0"/>
              <a:t>gördüğünüz salata ve limonata , </a:t>
            </a:r>
            <a:r>
              <a:rPr lang="tr-TR" sz="2200" dirty="0"/>
              <a:t>saf madde mi yoksa karışım mıdır?</a:t>
            </a:r>
          </a:p>
        </p:txBody>
      </p:sp>
    </p:spTree>
    <p:extLst>
      <p:ext uri="{BB962C8B-B14F-4D97-AF65-F5344CB8AC3E}">
        <p14:creationId xmlns:p14="http://schemas.microsoft.com/office/powerpoint/2010/main" val="328716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509" y="116632"/>
            <a:ext cx="8962478" cy="5901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59162" y="6165304"/>
            <a:ext cx="89773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Suyu oluşturan atomlar birbirinin aynısı mıdır?</a:t>
            </a:r>
          </a:p>
        </p:txBody>
      </p:sp>
    </p:spTree>
    <p:extLst>
      <p:ext uri="{BB962C8B-B14F-4D97-AF65-F5344CB8AC3E}">
        <p14:creationId xmlns:p14="http://schemas.microsoft.com/office/powerpoint/2010/main" val="72831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41105" y="116632"/>
            <a:ext cx="5128374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0" y="522920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Altın bir yüzüğü oluşturan atomlar </a:t>
            </a:r>
            <a:r>
              <a:rPr lang="tr-TR" sz="2800" dirty="0" smtClean="0"/>
              <a:t>ile bakır </a:t>
            </a:r>
            <a:r>
              <a:rPr lang="tr-TR" sz="2800" dirty="0"/>
              <a:t>bir tencereyi oluşturan atomlar </a:t>
            </a:r>
            <a:r>
              <a:rPr lang="tr-TR" sz="2800" dirty="0" smtClean="0"/>
              <a:t>aynı olabilir </a:t>
            </a:r>
            <a:r>
              <a:rPr lang="tr-TR" sz="2800" dirty="0"/>
              <a:t>mi?</a:t>
            </a:r>
          </a:p>
        </p:txBody>
      </p:sp>
    </p:spTree>
    <p:extLst>
      <p:ext uri="{BB962C8B-B14F-4D97-AF65-F5344CB8AC3E}">
        <p14:creationId xmlns:p14="http://schemas.microsoft.com/office/powerpoint/2010/main" val="63788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072" y="2060848"/>
            <a:ext cx="2663158" cy="2516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59832" y="2054548"/>
            <a:ext cx="2932689" cy="2518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31099" y="2117444"/>
            <a:ext cx="2813513" cy="2460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05696" y="476671"/>
            <a:ext cx="88418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Aşağıdaki görsellerde verilen maddeleri oluşturan tanecikler birbirinin aynısı mıdır, yoksa birbirinden </a:t>
            </a:r>
            <a:r>
              <a:rPr lang="tr-TR" sz="2800" dirty="0" smtClean="0"/>
              <a:t>farklı mıdır</a:t>
            </a:r>
            <a:r>
              <a:rPr lang="tr-TR" sz="2800" dirty="0"/>
              <a:t>? </a:t>
            </a:r>
          </a:p>
        </p:txBody>
      </p:sp>
      <p:sp>
        <p:nvSpPr>
          <p:cNvPr id="3" name="Dikdörtgen 2"/>
          <p:cNvSpPr/>
          <p:nvPr/>
        </p:nvSpPr>
        <p:spPr>
          <a:xfrm>
            <a:off x="36209" y="5024861"/>
            <a:ext cx="90113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Bu soruların cevaplarını ve elementlerle ilgili daha birçok bilgiyi bu bölümde bulacaksınız.</a:t>
            </a:r>
          </a:p>
        </p:txBody>
      </p:sp>
    </p:spTree>
    <p:extLst>
      <p:ext uri="{BB962C8B-B14F-4D97-AF65-F5344CB8AC3E}">
        <p14:creationId xmlns:p14="http://schemas.microsoft.com/office/powerpoint/2010/main" val="267857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3568"/>
            <a:ext cx="9144000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3568"/>
            <a:ext cx="9036496" cy="6757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55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16632"/>
            <a:ext cx="8839200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0" y="3140968"/>
            <a:ext cx="89303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Birinci model elementtir  çünkü aynı cins ve aynı renkli hamurlardan oluşturduk. ikinci modelimiz ise bileşiği temsil etmiştir çünkü farklı cins ve farklı renkli  hamurlardan oluşturduk.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82991" y="4494310"/>
            <a:ext cx="87930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Üçüncü modelimiz aynı renkli hamurdan oluşturduk ama ikişerli gruplar yaptık .Elementtir ama molekül yapılı bir elementtir.</a:t>
            </a:r>
            <a:endParaRPr lang="tr-TR" sz="2400" dirty="0"/>
          </a:p>
        </p:txBody>
      </p:sp>
      <p:sp>
        <p:nvSpPr>
          <p:cNvPr id="5" name="Dikdörtgen 4"/>
          <p:cNvSpPr/>
          <p:nvPr/>
        </p:nvSpPr>
        <p:spPr>
          <a:xfrm>
            <a:off x="82992" y="5589240"/>
            <a:ext cx="87930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Elementi oluşturan atomlar aynı cins atomlardan oluşmuştur. Bileşiği oluşturan atomlar ise farklı cins atomlardan oluşmuştur.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280501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390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367" y="2344233"/>
            <a:ext cx="1571625" cy="122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371" y="3561006"/>
            <a:ext cx="1571625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367" y="4784479"/>
            <a:ext cx="1585658" cy="1210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4716016" y="2749494"/>
            <a:ext cx="5220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Bir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336196" y="2771636"/>
            <a:ext cx="1044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Element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752020" y="3995465"/>
            <a:ext cx="1044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iki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444208" y="4008072"/>
            <a:ext cx="1044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Bileşik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750579" y="5204824"/>
            <a:ext cx="7935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Bir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425774" y="5235843"/>
            <a:ext cx="14416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Element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92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302" y="332656"/>
            <a:ext cx="901919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6. sınıf fen ve teknoloji dersinde, yapısında tek cins atom bulunan saf maddelere element adı </a:t>
            </a:r>
            <a:r>
              <a:rPr lang="tr-TR" sz="2800" dirty="0" smtClean="0"/>
              <a:t>verildiğini öğrenmiştiniz</a:t>
            </a:r>
            <a:r>
              <a:rPr lang="tr-TR" sz="2800" dirty="0"/>
              <a:t>. Yaptığınız etkinlikte hazırladığınız modelleri kullanarak bir elementin bütün atomlarının </a:t>
            </a:r>
            <a:r>
              <a:rPr lang="tr-TR" sz="2800" dirty="0" smtClean="0"/>
              <a:t>aynı olduğunu </a:t>
            </a:r>
            <a:r>
              <a:rPr lang="tr-TR" sz="2800" dirty="0"/>
              <a:t>yeniden </a:t>
            </a:r>
            <a:r>
              <a:rPr lang="tr-TR" sz="2800" dirty="0" smtClean="0"/>
              <a:t>hatırladınız mı ?</a:t>
            </a:r>
            <a:endParaRPr lang="tr-TR" sz="2800" dirty="0"/>
          </a:p>
          <a:p>
            <a:r>
              <a:rPr lang="tr-TR" sz="2800" dirty="0"/>
              <a:t>Bir elementin bütün atomları birbiriyle aynı iken farklı elementlerin atomları birbirinden farklıdır. </a:t>
            </a:r>
            <a:r>
              <a:rPr lang="tr-TR" sz="2800" dirty="0" smtClean="0"/>
              <a:t>Bu nedenle </a:t>
            </a:r>
            <a:r>
              <a:rPr lang="tr-TR" sz="2800" dirty="0"/>
              <a:t>modeller oluşturulurken aynı elementin atomları aynı renkteki kürelerle gösterilir. Aşağıdaki </a:t>
            </a:r>
            <a:r>
              <a:rPr lang="tr-TR" sz="2800" dirty="0" smtClean="0"/>
              <a:t>görsellerde </a:t>
            </a:r>
            <a:r>
              <a:rPr lang="tr-TR" sz="2800" dirty="0"/>
              <a:t>farklı elementlerin atomlarının gösterimine dikkat ediniz. Demir bir çiviyi oluşturan bütün </a:t>
            </a:r>
            <a:r>
              <a:rPr lang="tr-TR" sz="2800" dirty="0" smtClean="0"/>
              <a:t>atomlar birbiri </a:t>
            </a:r>
            <a:r>
              <a:rPr lang="tr-TR" sz="2800" dirty="0"/>
              <a:t>ile aynı iken bunlar bakır bir kabloyu oluşturan atomlardan farklıdır.</a:t>
            </a:r>
          </a:p>
        </p:txBody>
      </p:sp>
    </p:spTree>
    <p:extLst>
      <p:ext uri="{BB962C8B-B14F-4D97-AF65-F5344CB8AC3E}">
        <p14:creationId xmlns:p14="http://schemas.microsoft.com/office/powerpoint/2010/main" val="243138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488" y="95160"/>
            <a:ext cx="4242511" cy="3714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23528" y="3036142"/>
            <a:ext cx="3312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/>
              <a:t>Demir çiviyi </a:t>
            </a:r>
            <a:r>
              <a:rPr lang="tr-TR" b="1" dirty="0" smtClean="0"/>
              <a:t>oluşturan </a:t>
            </a:r>
            <a:r>
              <a:rPr lang="tr-TR" b="1" dirty="0"/>
              <a:t>atomlar</a:t>
            </a:r>
            <a:endParaRPr lang="tr-TR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96896" y="71999"/>
            <a:ext cx="4490668" cy="3249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860032" y="3043256"/>
            <a:ext cx="3252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Bakır kabloyu </a:t>
            </a:r>
            <a:r>
              <a:rPr lang="tr-TR" b="1" dirty="0" smtClean="0"/>
              <a:t>oluşturan </a:t>
            </a:r>
            <a:r>
              <a:rPr lang="tr-TR" b="1" dirty="0"/>
              <a:t>atomlar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15500" y="4221088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Yukarıdaki </a:t>
            </a:r>
            <a:r>
              <a:rPr lang="tr-TR" sz="2800" dirty="0" smtClean="0"/>
              <a:t>maddeler </a:t>
            </a:r>
            <a:r>
              <a:rPr lang="tr-TR" sz="2800" dirty="0"/>
              <a:t>aynı cins atomlardan oluştuğu için </a:t>
            </a:r>
            <a:r>
              <a:rPr lang="tr-TR" sz="2800" dirty="0" smtClean="0"/>
              <a:t>element </a:t>
            </a:r>
            <a:r>
              <a:rPr lang="tr-TR" sz="2800" dirty="0"/>
              <a:t>olarak </a:t>
            </a:r>
            <a:r>
              <a:rPr lang="tr-TR" sz="2800" dirty="0" smtClean="0"/>
              <a:t>adlandırırız. 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59827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6148" name="ShockwaveFlash1" r:id="rId2" imgW="7920572" imgH="5328038"/>
        </mc:Choice>
        <mc:Fallback>
          <p:control name="ShockwaveFlash1" r:id="rId2" imgW="7920572" imgH="532803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84213" y="188913"/>
                  <a:ext cx="7920037" cy="53276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22186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7240" y="836712"/>
            <a:ext cx="4642029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5148064" y="332656"/>
            <a:ext cx="377991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Yandaki </a:t>
            </a:r>
            <a:r>
              <a:rPr lang="tr-TR" sz="2800" dirty="0" smtClean="0"/>
              <a:t>görselde ise </a:t>
            </a:r>
            <a:r>
              <a:rPr lang="tr-TR" sz="2800" dirty="0"/>
              <a:t>yemek tuzunu oluşturan atomların farklı cins olduğundan </a:t>
            </a:r>
            <a:r>
              <a:rPr lang="tr-TR" sz="2800" dirty="0" smtClean="0"/>
              <a:t>iki ayrı </a:t>
            </a:r>
            <a:r>
              <a:rPr lang="tr-TR" sz="2800" dirty="0"/>
              <a:t>renk ve büyüklükte gösterildiğine dikkat ediniz. </a:t>
            </a:r>
            <a:endParaRPr lang="tr-TR" sz="2800" dirty="0" smtClean="0"/>
          </a:p>
          <a:p>
            <a:r>
              <a:rPr lang="tr-TR" sz="2800" dirty="0" smtClean="0"/>
              <a:t>Bu </a:t>
            </a:r>
            <a:r>
              <a:rPr lang="tr-TR" sz="2800" dirty="0"/>
              <a:t>şekilde </a:t>
            </a:r>
            <a:r>
              <a:rPr lang="tr-TR" sz="2800" dirty="0" smtClean="0"/>
              <a:t>iki ya </a:t>
            </a:r>
            <a:r>
              <a:rPr lang="tr-TR" sz="2800" dirty="0"/>
              <a:t>da daha fazla çeşitte element atomunun bir araya gelerek </a:t>
            </a:r>
            <a:r>
              <a:rPr lang="tr-TR" sz="2800" dirty="0" smtClean="0"/>
              <a:t>oluşturdukları </a:t>
            </a:r>
            <a:r>
              <a:rPr lang="tr-TR" sz="2800" dirty="0"/>
              <a:t>yeni saf maddelere </a:t>
            </a:r>
            <a:r>
              <a:rPr lang="tr-TR" sz="2800" b="1" dirty="0">
                <a:solidFill>
                  <a:srgbClr val="FF0000"/>
                </a:solidFill>
              </a:rPr>
              <a:t>bileşik</a:t>
            </a:r>
            <a:r>
              <a:rPr lang="tr-TR" sz="2800" b="1" dirty="0"/>
              <a:t> adı verildiğini hatırlayınız</a:t>
            </a:r>
            <a:r>
              <a:rPr lang="tr-TR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416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67544" y="692696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4000" b="1" dirty="0" smtClean="0"/>
              <a:t>MADDENİN YAPISI  VE </a:t>
            </a:r>
            <a:r>
              <a:rPr lang="tr-TR" sz="4000" b="1" dirty="0"/>
              <a:t>ÖZELLİKLERİ</a:t>
            </a:r>
            <a:endParaRPr lang="tr-TR" sz="4000" dirty="0"/>
          </a:p>
        </p:txBody>
      </p:sp>
      <p:sp>
        <p:nvSpPr>
          <p:cNvPr id="3" name="Dikdörtgen 2"/>
          <p:cNvSpPr/>
          <p:nvPr/>
        </p:nvSpPr>
        <p:spPr>
          <a:xfrm>
            <a:off x="487582" y="1916832"/>
            <a:ext cx="847690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1. ELEMENTLER VE SEMBOLLERİ</a:t>
            </a:r>
          </a:p>
          <a:p>
            <a:r>
              <a:rPr lang="tr-TR" sz="2800" b="1" dirty="0"/>
              <a:t>2. ATOMUN YAPISI</a:t>
            </a:r>
          </a:p>
          <a:p>
            <a:r>
              <a:rPr lang="tr-TR" sz="2800" b="1" dirty="0"/>
              <a:t>3. KATMAN ELEKTRONLARIN DİZİLİMİ VE KİMYASAL ÖZELLİKLER</a:t>
            </a:r>
          </a:p>
          <a:p>
            <a:r>
              <a:rPr lang="tr-TR" sz="2800" b="1" dirty="0"/>
              <a:t>4. KİMYASAL BAĞ</a:t>
            </a:r>
          </a:p>
          <a:p>
            <a:r>
              <a:rPr lang="tr-TR" sz="2800" b="1" dirty="0"/>
              <a:t>5. BİLEŞİKLER VE FORMÜLLERİ</a:t>
            </a:r>
          </a:p>
          <a:p>
            <a:r>
              <a:rPr lang="tr-TR" sz="2800" b="1" dirty="0"/>
              <a:t>6. </a:t>
            </a:r>
            <a:r>
              <a:rPr lang="tr-TR" sz="2800" b="1" dirty="0" smtClean="0"/>
              <a:t>KARIŞIMLAR YAŞAM </a:t>
            </a:r>
            <a:r>
              <a:rPr lang="tr-TR" sz="2800" b="1" dirty="0"/>
              <a:t>VE TEKNOLOJİ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137830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9947" y="35349"/>
            <a:ext cx="3827938" cy="4698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28568"/>
            <a:ext cx="518457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Elementlerin atomları, bazen gruplar hâlinde bulunabilir. </a:t>
            </a:r>
            <a:r>
              <a:rPr lang="tr-TR" sz="2800" dirty="0" smtClean="0"/>
              <a:t>Yandaki görselde </a:t>
            </a:r>
            <a:r>
              <a:rPr lang="tr-TR" sz="2800" dirty="0"/>
              <a:t>soluduğumuz havada bulunan oksijen gazını oluşturan </a:t>
            </a:r>
            <a:r>
              <a:rPr lang="tr-TR" sz="2800" dirty="0" smtClean="0"/>
              <a:t>atomların </a:t>
            </a:r>
            <a:r>
              <a:rPr lang="tr-TR" sz="2800" dirty="0"/>
              <a:t>modelleri verilmiştir. Oksijen gazını oluşturan aynı cins </a:t>
            </a:r>
            <a:r>
              <a:rPr lang="tr-TR" sz="2800" dirty="0" smtClean="0"/>
              <a:t>atomlar, ikili </a:t>
            </a:r>
            <a:r>
              <a:rPr lang="tr-TR" sz="2800" dirty="0"/>
              <a:t>gruplar hâlinde bulunur. Gruplar hâlindeki element </a:t>
            </a:r>
            <a:r>
              <a:rPr lang="tr-TR" sz="2800" dirty="0" smtClean="0"/>
              <a:t>atomları </a:t>
            </a:r>
            <a:r>
              <a:rPr lang="tr-TR" sz="2800" b="1" dirty="0" smtClean="0">
                <a:solidFill>
                  <a:srgbClr val="FF0000"/>
                </a:solidFill>
              </a:rPr>
              <a:t>molekülleri </a:t>
            </a:r>
            <a:r>
              <a:rPr lang="tr-TR" sz="2800" dirty="0"/>
              <a:t>oluşturur. </a:t>
            </a:r>
            <a:r>
              <a:rPr lang="tr-TR" sz="2800" dirty="0">
                <a:solidFill>
                  <a:srgbClr val="FF0000"/>
                </a:solidFill>
              </a:rPr>
              <a:t>Molekülü oluşturan atomlar, aynı cins </a:t>
            </a:r>
            <a:r>
              <a:rPr lang="tr-TR" sz="2800" dirty="0" smtClean="0">
                <a:solidFill>
                  <a:srgbClr val="FF0000"/>
                </a:solidFill>
              </a:rPr>
              <a:t>olabileceği </a:t>
            </a:r>
            <a:r>
              <a:rPr lang="tr-TR" sz="2800" dirty="0">
                <a:solidFill>
                  <a:srgbClr val="FF0000"/>
                </a:solidFill>
              </a:rPr>
              <a:t>gibi farklı cins de olabilir. </a:t>
            </a:r>
            <a:r>
              <a:rPr lang="tr-TR" sz="2800" dirty="0"/>
              <a:t>O hâlde element molekülleri </a:t>
            </a:r>
            <a:r>
              <a:rPr lang="tr-TR" sz="2800" dirty="0" smtClean="0"/>
              <a:t>denildiğinde </a:t>
            </a:r>
            <a:r>
              <a:rPr lang="tr-TR" sz="2800" dirty="0"/>
              <a:t>aynı cins atomlardan oluşmuş atom grupları aklımıza gelmelidir.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53910" y="5823381"/>
            <a:ext cx="1323975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812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954" y="188640"/>
            <a:ext cx="8990712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39552" y="4437112"/>
            <a:ext cx="2088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Moleküler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419872" y="4437112"/>
            <a:ext cx="2088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atomik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588224" y="4437112"/>
            <a:ext cx="2088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moleküler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40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80" y="320971"/>
            <a:ext cx="9097309" cy="3108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7622" y="3645024"/>
            <a:ext cx="135255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8422" y="4437112"/>
            <a:ext cx="908804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Soluduğumuz havadan evinizde bulunan eşyalara kadar pek çok yerde elementlerle karşılaşırız. </a:t>
            </a:r>
            <a:r>
              <a:rPr lang="tr-TR" sz="2800" dirty="0" smtClean="0"/>
              <a:t>Günlük yaşantımızda </a:t>
            </a:r>
            <a:r>
              <a:rPr lang="tr-TR" sz="2800" dirty="0"/>
              <a:t>elementlerden oldukça geniş bir alanda faydalanırız. Elementlerin bu kullanım alanlarını bir </a:t>
            </a:r>
            <a:r>
              <a:rPr lang="tr-TR" sz="2800" dirty="0" smtClean="0"/>
              <a:t>etkinlik </a:t>
            </a:r>
            <a:r>
              <a:rPr lang="tr-TR" sz="2800" dirty="0"/>
              <a:t>yaparak keşfetmeye ne dersiniz?</a:t>
            </a:r>
          </a:p>
        </p:txBody>
      </p:sp>
    </p:spTree>
    <p:extLst>
      <p:ext uri="{BB962C8B-B14F-4D97-AF65-F5344CB8AC3E}">
        <p14:creationId xmlns:p14="http://schemas.microsoft.com/office/powerpoint/2010/main" val="62962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64" y="82173"/>
            <a:ext cx="8421531" cy="6691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187624" y="3212976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Demir-nikel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275856" y="3203684"/>
            <a:ext cx="2088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Bakır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084168" y="3284984"/>
            <a:ext cx="2088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Altın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27584" y="5877272"/>
            <a:ext cx="2088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</a:rPr>
              <a:t>Civa</a:t>
            </a:r>
            <a:r>
              <a:rPr lang="tr-TR" b="1" dirty="0" smtClean="0">
                <a:solidFill>
                  <a:srgbClr val="FF0000"/>
                </a:solidFill>
              </a:rPr>
              <a:t>-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491880" y="5949280"/>
            <a:ext cx="2088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karbon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981535" y="5784939"/>
            <a:ext cx="25509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Oksijen-azot-su-(Oksijen-hidrojen) karbondioksit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29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0737" y="9306"/>
            <a:ext cx="834611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623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260648"/>
            <a:ext cx="856895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Yaptığınız etkinlik sonucunda çevrenizdeki maddelerin çok çeşitli elementlerden meydana geldiğini </a:t>
            </a:r>
            <a:r>
              <a:rPr lang="tr-TR" sz="2800" dirty="0" smtClean="0"/>
              <a:t>fark ettiniz </a:t>
            </a:r>
            <a:r>
              <a:rPr lang="tr-TR" sz="2800" dirty="0"/>
              <a:t>mi? Bu elementlerin başka ne gibi kullanım alanları olduğunu merak ediyor musunuz?</a:t>
            </a:r>
          </a:p>
          <a:p>
            <a:r>
              <a:rPr lang="tr-TR" sz="2800" dirty="0"/>
              <a:t>Günümüzde 120’ye yakın element olduğu bilinmektedir. Çok sayıda elementin bulunması, </a:t>
            </a:r>
            <a:r>
              <a:rPr lang="tr-TR" sz="2800" dirty="0" smtClean="0"/>
              <a:t>elementlerin numaralandırılması </a:t>
            </a:r>
            <a:r>
              <a:rPr lang="tr-TR" sz="2800" dirty="0"/>
              <a:t>ihtiyacını doğurmuştur.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251520" y="4221088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Aşağıdaki tabloda, ilk 20 elementin numarası, adı ve kullanıldığı alan verilmiştir. Tabloyu dikkatle </a:t>
            </a:r>
            <a:r>
              <a:rPr lang="tr-TR" sz="2800" dirty="0" smtClean="0"/>
              <a:t>inceleyiniz</a:t>
            </a:r>
            <a:r>
              <a:rPr lang="tr-TR" sz="2800" dirty="0"/>
              <a:t>. Bu kullanım alanlarına günlük hayatınızdan ve çevrenizden başka örnekler verebilir misiniz?</a:t>
            </a:r>
          </a:p>
        </p:txBody>
      </p:sp>
    </p:spTree>
    <p:extLst>
      <p:ext uri="{BB962C8B-B14F-4D97-AF65-F5344CB8AC3E}">
        <p14:creationId xmlns:p14="http://schemas.microsoft.com/office/powerpoint/2010/main" val="396178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137" y="1812"/>
            <a:ext cx="8850925" cy="5803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651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124" y="188639"/>
            <a:ext cx="8843743" cy="545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936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441" y="15916"/>
            <a:ext cx="8559126" cy="6725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082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773" y="188640"/>
            <a:ext cx="8850841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175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2"/>
            <a:ext cx="8352928" cy="4869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3359" y="4725144"/>
            <a:ext cx="9143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Resimde </a:t>
            </a:r>
            <a:r>
              <a:rPr lang="tr-TR" sz="2400" dirty="0" smtClean="0"/>
              <a:t>gördüğünüz </a:t>
            </a:r>
            <a:r>
              <a:rPr lang="tr-TR" sz="2400" dirty="0"/>
              <a:t>çorba, saf madde mi yoksa karışım mıdır?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0" y="5082485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Resimdeki sembollerle daha önce </a:t>
            </a:r>
            <a:r>
              <a:rPr lang="tr-TR" sz="2400" dirty="0" smtClean="0"/>
              <a:t>karşılaştınız mı?</a:t>
            </a:r>
            <a:r>
              <a:rPr lang="tr-TR" sz="2400" dirty="0"/>
              <a:t> Bu semboller ne anlama gelmektedir?</a:t>
            </a:r>
            <a:r>
              <a:rPr lang="tr-TR" sz="2400" dirty="0" smtClean="0"/>
              <a:t> </a:t>
            </a:r>
            <a:endParaRPr lang="tr-TR" sz="2400" dirty="0"/>
          </a:p>
        </p:txBody>
      </p:sp>
      <p:sp>
        <p:nvSpPr>
          <p:cNvPr id="4" name="Dikdörtgen 3"/>
          <p:cNvSpPr/>
          <p:nvPr/>
        </p:nvSpPr>
        <p:spPr>
          <a:xfrm>
            <a:off x="11298" y="5913482"/>
            <a:ext cx="91439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Atom</a:t>
            </a:r>
            <a:r>
              <a:rPr lang="tr-TR" sz="2400" dirty="0"/>
              <a:t>, saf madde, karışım, sembol, </a:t>
            </a:r>
            <a:r>
              <a:rPr lang="tr-TR" sz="2400" dirty="0" smtClean="0"/>
              <a:t>formül kavramlarını daha önce duydunuz mu ?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769934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7" y="116632"/>
            <a:ext cx="8772085" cy="5852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390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7349" y="20960"/>
            <a:ext cx="8452384" cy="6837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967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278655"/>
            <a:ext cx="885698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>
                <a:latin typeface="Arial" pitchFamily="34" charset="0"/>
                <a:cs typeface="Arial" pitchFamily="34" charset="0"/>
              </a:rPr>
              <a:t>Periyodik sistemdeki ilk 20 elementin isimlerini ve yaygın kullanım alanlarını öğrendiniz. Bunlardan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başka günlük </a:t>
            </a:r>
            <a:r>
              <a:rPr lang="tr-TR" sz="3600" dirty="0">
                <a:latin typeface="Arial" pitchFamily="34" charset="0"/>
                <a:cs typeface="Arial" pitchFamily="34" charset="0"/>
              </a:rPr>
              <a:t>hayatta yaygın kullanılan bazı elementler ve kullanım alanları da aşağıda verilmiştir. İlk 20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elementten sonra </a:t>
            </a:r>
            <a:r>
              <a:rPr lang="tr-TR" sz="3600" dirty="0">
                <a:latin typeface="Arial" pitchFamily="34" charset="0"/>
                <a:cs typeface="Arial" pitchFamily="34" charset="0"/>
              </a:rPr>
              <a:t>araya başka bazı elementler de girdiği için burada yaygın elementlere numara verilmemiştir.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Yaygın elementlerin </a:t>
            </a:r>
            <a:r>
              <a:rPr lang="tr-TR" sz="3600" dirty="0">
                <a:latin typeface="Arial" pitchFamily="34" charset="0"/>
                <a:cs typeface="Arial" pitchFamily="34" charset="0"/>
              </a:rPr>
              <a:t>isimlerini ve kullanım alanlarını dikkatle inceleyiniz.</a:t>
            </a:r>
          </a:p>
        </p:txBody>
      </p:sp>
    </p:spTree>
    <p:extLst>
      <p:ext uri="{BB962C8B-B14F-4D97-AF65-F5344CB8AC3E}">
        <p14:creationId xmlns:p14="http://schemas.microsoft.com/office/powerpoint/2010/main" val="53907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88640"/>
            <a:ext cx="283845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419872" y="176441"/>
            <a:ext cx="55446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Demir</a:t>
            </a:r>
          </a:p>
          <a:p>
            <a:r>
              <a:rPr lang="tr-TR" sz="2800" dirty="0"/>
              <a:t>Bitkilerin ve hayvanların yaşamı için son derece önemli bir elementtir. Çelik </a:t>
            </a:r>
            <a:r>
              <a:rPr lang="tr-TR" sz="2800" dirty="0" smtClean="0"/>
              <a:t>yapımında ve </a:t>
            </a:r>
            <a:r>
              <a:rPr lang="tr-TR" sz="2800" dirty="0"/>
              <a:t>inşaat malzemelerinin üretiminde kullanılır.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9999" y="3068960"/>
            <a:ext cx="2657475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419872" y="3245737"/>
            <a:ext cx="5400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Altın</a:t>
            </a:r>
          </a:p>
          <a:p>
            <a:r>
              <a:rPr lang="tr-TR" sz="2800" dirty="0"/>
              <a:t>Kuyumculukta, dekorasyonda ve dişçilikte kullanılır. Kolay </a:t>
            </a:r>
            <a:r>
              <a:rPr lang="tr-TR" sz="2800" dirty="0" smtClean="0"/>
              <a:t>işlene bilirliği</a:t>
            </a:r>
            <a:r>
              <a:rPr lang="tr-TR" sz="2800" dirty="0"/>
              <a:t> </a:t>
            </a:r>
            <a:r>
              <a:rPr lang="tr-TR" sz="2800" dirty="0" smtClean="0"/>
              <a:t>nedeniyle elektronik </a:t>
            </a:r>
            <a:r>
              <a:rPr lang="tr-TR" sz="2800" dirty="0"/>
              <a:t>endüstrisinde de kullanımı vardır.</a:t>
            </a:r>
          </a:p>
        </p:txBody>
      </p:sp>
    </p:spTree>
    <p:extLst>
      <p:ext uri="{BB962C8B-B14F-4D97-AF65-F5344CB8AC3E}">
        <p14:creationId xmlns:p14="http://schemas.microsoft.com/office/powerpoint/2010/main" val="997761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332656"/>
            <a:ext cx="2667000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347864" y="371453"/>
            <a:ext cx="52565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çinko</a:t>
            </a:r>
          </a:p>
          <a:p>
            <a:r>
              <a:rPr lang="tr-TR" sz="2800" dirty="0"/>
              <a:t>Otomobil, elektrik endüstrisinde ve çeşitli metallerin kaplanmasında kullanılır.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5008" y="3338945"/>
            <a:ext cx="2695575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347864" y="3754583"/>
            <a:ext cx="52565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İyot</a:t>
            </a:r>
          </a:p>
          <a:p>
            <a:r>
              <a:rPr lang="tr-TR" sz="2800" dirty="0"/>
              <a:t>Fotoğrafçılıkta, tıpta ve eczacılıkta kullanılır.</a:t>
            </a:r>
          </a:p>
        </p:txBody>
      </p:sp>
    </p:spTree>
    <p:extLst>
      <p:ext uri="{BB962C8B-B14F-4D97-AF65-F5344CB8AC3E}">
        <p14:creationId xmlns:p14="http://schemas.microsoft.com/office/powerpoint/2010/main" val="9664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4223" y="199275"/>
            <a:ext cx="2887611" cy="288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466906" y="105594"/>
            <a:ext cx="54360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Kurşun</a:t>
            </a:r>
            <a:endParaRPr lang="tr-TR" sz="2800" dirty="0">
              <a:solidFill>
                <a:srgbClr val="FF0000"/>
              </a:solidFill>
            </a:endParaRPr>
          </a:p>
          <a:p>
            <a:r>
              <a:rPr lang="tr-TR" sz="2800" dirty="0"/>
              <a:t>Ses titreşimlerini emici özelliği çok güçlü olan bu element ses yalıtımında kullanılır.</a:t>
            </a:r>
            <a:br>
              <a:rPr lang="tr-TR" sz="2800" dirty="0"/>
            </a:br>
            <a:r>
              <a:rPr lang="tr-TR" sz="2800" dirty="0"/>
              <a:t>Nükleer santrallerde ve röntgen cihazlarıyla çalışanlar, zararlı ışınlardan korunmak amacıyla</a:t>
            </a:r>
            <a:br>
              <a:rPr lang="tr-TR" sz="2800" dirty="0"/>
            </a:br>
            <a:r>
              <a:rPr lang="tr-TR" sz="2800" dirty="0"/>
              <a:t>kurşundan yapılmış giysiler giyerler.</a:t>
            </a: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9545" y="3645024"/>
            <a:ext cx="2695575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466906" y="3645024"/>
            <a:ext cx="529208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Bakır</a:t>
            </a:r>
          </a:p>
          <a:p>
            <a:r>
              <a:rPr lang="tr-TR" sz="2800" dirty="0"/>
              <a:t>Bakırın en önemli kullanım alanı elektrik-elektronik endüstrisidir. </a:t>
            </a:r>
            <a:r>
              <a:rPr lang="tr-TR" sz="2800" dirty="0" smtClean="0"/>
              <a:t>Elektrik </a:t>
            </a:r>
            <a:r>
              <a:rPr lang="tr-TR" sz="2800" dirty="0"/>
              <a:t>kablolarının yapımında, mutfak araç ve gereçlerinde, bronz </a:t>
            </a:r>
            <a:r>
              <a:rPr lang="tr-TR" sz="2800" dirty="0" smtClean="0"/>
              <a:t>heykelciliğinde </a:t>
            </a:r>
            <a:r>
              <a:rPr lang="tr-TR" sz="2800" dirty="0"/>
              <a:t>bakırdan yararlanılır.</a:t>
            </a:r>
          </a:p>
        </p:txBody>
      </p:sp>
    </p:spTree>
    <p:extLst>
      <p:ext uri="{BB962C8B-B14F-4D97-AF65-F5344CB8AC3E}">
        <p14:creationId xmlns:p14="http://schemas.microsoft.com/office/powerpoint/2010/main" val="100662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3639" y="404664"/>
            <a:ext cx="2828925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424986" y="404664"/>
            <a:ext cx="547260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Gümüş</a:t>
            </a:r>
          </a:p>
          <a:p>
            <a:r>
              <a:rPr lang="tr-TR" sz="2800" dirty="0"/>
              <a:t>En geniş kullanım alanı kuyumculuk ve gümüş işçiliğidir. Ayrıca fotoğrafçılıkta, dişçilikte</a:t>
            </a:r>
            <a:br>
              <a:rPr lang="tr-TR" sz="2800" dirty="0"/>
            </a:br>
            <a:r>
              <a:rPr lang="tr-TR" sz="2800" dirty="0"/>
              <a:t>kullanılan çeşitli malzemelerin yapısında, elektrik bağlantılarında kullanılır.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313" y="3429000"/>
            <a:ext cx="2695575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419872" y="3789040"/>
            <a:ext cx="53285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Kalay</a:t>
            </a:r>
          </a:p>
          <a:p>
            <a:r>
              <a:rPr lang="tr-TR" sz="2800" dirty="0"/>
              <a:t>Birçok araç-gerecin kaplama malzemesidir.</a:t>
            </a:r>
          </a:p>
        </p:txBody>
      </p:sp>
    </p:spTree>
    <p:extLst>
      <p:ext uri="{BB962C8B-B14F-4D97-AF65-F5344CB8AC3E}">
        <p14:creationId xmlns:p14="http://schemas.microsoft.com/office/powerpoint/2010/main" val="17178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620688"/>
            <a:ext cx="2667000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218506" y="650991"/>
            <a:ext cx="554240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Cıva</a:t>
            </a:r>
          </a:p>
          <a:p>
            <a:r>
              <a:rPr lang="tr-TR" sz="2800" dirty="0"/>
              <a:t>Termometrelerin, barometrelerin ve daha birçok laboratuvar gerecinin yapımında </a:t>
            </a:r>
            <a:r>
              <a:rPr lang="tr-TR" sz="2800" dirty="0" smtClean="0"/>
              <a:t>kullanılır</a:t>
            </a:r>
            <a:r>
              <a:rPr lang="tr-TR" sz="2800" dirty="0"/>
              <a:t>.</a:t>
            </a: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683" y="3645024"/>
            <a:ext cx="257175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232360" y="3221013"/>
            <a:ext cx="566011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Krom</a:t>
            </a:r>
          </a:p>
          <a:p>
            <a:r>
              <a:rPr lang="tr-TR" sz="2800" dirty="0"/>
              <a:t>Çeliğin sertleştirilmesinde, paslanmaz çelik üretiminde ve çeşitli </a:t>
            </a:r>
            <a:r>
              <a:rPr lang="tr-TR" sz="2800" dirty="0" smtClean="0"/>
              <a:t>alaşımların </a:t>
            </a:r>
            <a:r>
              <a:rPr lang="tr-TR" sz="2800" dirty="0" err="1"/>
              <a:t>eldesinde</a:t>
            </a:r>
            <a:r>
              <a:rPr lang="tr-TR" sz="2800" dirty="0"/>
              <a:t> kullanılır. Özellikle otomobil parçalarında ve kesici </a:t>
            </a:r>
            <a:r>
              <a:rPr lang="tr-TR" sz="2800" dirty="0" smtClean="0"/>
              <a:t>aletlerde </a:t>
            </a:r>
            <a:r>
              <a:rPr lang="tr-TR" sz="2800" dirty="0"/>
              <a:t>korozyon önleyici kaplama olarak kullanımı da yaygındır.</a:t>
            </a: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98891" y="5911974"/>
            <a:ext cx="96202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229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7676"/>
            <a:ext cx="8784976" cy="645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691680" y="1988840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e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8316416" y="4797152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1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75656" y="2358172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ç</a:t>
            </a:r>
          </a:p>
        </p:txBody>
      </p:sp>
      <p:sp>
        <p:nvSpPr>
          <p:cNvPr id="6" name="Dikdörtgen 5"/>
          <p:cNvSpPr/>
          <p:nvPr/>
        </p:nvSpPr>
        <p:spPr>
          <a:xfrm>
            <a:off x="8032576" y="3861048"/>
            <a:ext cx="499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2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2924944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d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660232" y="4283804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3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547664" y="3356992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f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7092280" y="5291916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4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91680" y="3861048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g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444208" y="5733256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5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7704" y="4355812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372200" y="1916832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6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763688" y="4797152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b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292080" y="2420888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7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979712" y="5291916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c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355976" y="3419708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8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32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0317" y="1052735"/>
            <a:ext cx="3520057" cy="3312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0" y="908720"/>
            <a:ext cx="550810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Eğer </a:t>
            </a:r>
            <a:r>
              <a:rPr lang="tr-TR" sz="2400" dirty="0"/>
              <a:t>bir müzik aleti </a:t>
            </a:r>
            <a:r>
              <a:rPr lang="tr-TR" sz="2400" dirty="0" smtClean="0"/>
              <a:t>çalmayı öğreniyorsanız</a:t>
            </a:r>
            <a:r>
              <a:rPr lang="tr-TR" sz="2400" dirty="0"/>
              <a:t>, müziğin sembolleri olan </a:t>
            </a:r>
            <a:r>
              <a:rPr lang="tr-TR" sz="2400" dirty="0" smtClean="0"/>
              <a:t>notaları </a:t>
            </a:r>
            <a:r>
              <a:rPr lang="tr-TR" sz="2400" dirty="0"/>
              <a:t>da öğrenmeniz gerekir. Bu semboller dünyanın her yerinde aynıdır ve </a:t>
            </a:r>
            <a:r>
              <a:rPr lang="tr-TR" sz="2400" dirty="0" smtClean="0"/>
              <a:t>müzisyenler </a:t>
            </a:r>
            <a:r>
              <a:rPr lang="tr-TR" sz="2400" dirty="0"/>
              <a:t>bu sembolleri okuyarak müzik parçalarını çalıp söyleyebilirler.</a:t>
            </a:r>
          </a:p>
          <a:p>
            <a:r>
              <a:rPr lang="tr-TR" sz="2400" dirty="0"/>
              <a:t>Rusça bilmiyorsanız Rusça yazılmış bir kitabı okuyamazsınız. Fakat notaları</a:t>
            </a:r>
            <a:br>
              <a:rPr lang="tr-TR" sz="2400" dirty="0"/>
            </a:br>
            <a:r>
              <a:rPr lang="tr-TR" sz="2400" dirty="0"/>
              <a:t>biliyorsanız Rus, Japon ya da Fransız olsun yabancı bir bestecinin yazdığı </a:t>
            </a:r>
            <a:r>
              <a:rPr lang="tr-TR" sz="2400" dirty="0" smtClean="0"/>
              <a:t>besteyi okuyabilirsiniz</a:t>
            </a:r>
            <a:r>
              <a:rPr lang="tr-TR" sz="2400" dirty="0"/>
              <a:t>. </a:t>
            </a:r>
            <a:endParaRPr lang="tr-TR" sz="2400" dirty="0" smtClean="0"/>
          </a:p>
          <a:p>
            <a:r>
              <a:rPr lang="tr-TR" sz="2400" dirty="0" smtClean="0"/>
              <a:t>Bu</a:t>
            </a:r>
            <a:r>
              <a:rPr lang="tr-TR" sz="2400" dirty="0"/>
              <a:t>, dünyanın her yerinde müzisyenlerin ortak dili olan </a:t>
            </a:r>
            <a:r>
              <a:rPr lang="tr-TR" sz="2400" dirty="0" smtClean="0"/>
              <a:t>notalar kullanılması </a:t>
            </a:r>
            <a:r>
              <a:rPr lang="tr-TR" sz="2400" dirty="0"/>
              <a:t>ile mümkün olur.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323528" y="98902"/>
            <a:ext cx="54362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/>
              <a:t>Sembollerle Göstermek Daha Kolay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383913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3" y="116632"/>
            <a:ext cx="8909667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i="1" dirty="0">
                <a:latin typeface="Arial" pitchFamily="34" charset="0"/>
                <a:cs typeface="Arial" pitchFamily="34" charset="0"/>
              </a:rPr>
              <a:t>Bu </a:t>
            </a:r>
            <a:r>
              <a:rPr lang="tr-TR" sz="2800" b="1" i="1" dirty="0" smtClean="0">
                <a:latin typeface="Arial" pitchFamily="34" charset="0"/>
                <a:cs typeface="Arial" pitchFamily="34" charset="0"/>
              </a:rPr>
              <a:t>üniteyi tamamladığınız </a:t>
            </a:r>
            <a:r>
              <a:rPr lang="tr-TR" sz="2800" b="1" i="1" dirty="0">
                <a:latin typeface="Arial" pitchFamily="34" charset="0"/>
                <a:cs typeface="Arial" pitchFamily="34" charset="0"/>
              </a:rPr>
              <a:t>da;</a:t>
            </a:r>
          </a:p>
          <a:p>
            <a:r>
              <a:rPr lang="tr-TR" sz="2800" i="1" dirty="0">
                <a:latin typeface="Arial" pitchFamily="34" charset="0"/>
                <a:cs typeface="Arial" pitchFamily="34" charset="0"/>
              </a:rPr>
              <a:t>• Periyodik sistemin ilk 20 elementi ile günlük hayatta karşılaştığınız yaygın elementlerin</a:t>
            </a:r>
          </a:p>
          <a:p>
            <a:r>
              <a:rPr lang="tr-TR" sz="2800" i="1" dirty="0">
                <a:latin typeface="Arial" pitchFamily="34" charset="0"/>
                <a:cs typeface="Arial" pitchFamily="34" charset="0"/>
              </a:rPr>
              <a:t>isimlerini ve sembollerini,</a:t>
            </a:r>
          </a:p>
          <a:p>
            <a:r>
              <a:rPr lang="tr-TR" sz="2800" i="1" dirty="0">
                <a:latin typeface="Arial" pitchFamily="34" charset="0"/>
                <a:cs typeface="Arial" pitchFamily="34" charset="0"/>
              </a:rPr>
              <a:t>• Atomun yapısını oluşturan parçacıkları,</a:t>
            </a:r>
          </a:p>
          <a:p>
            <a:r>
              <a:rPr lang="tr-TR" sz="2800" i="1" dirty="0">
                <a:latin typeface="Arial" pitchFamily="34" charset="0"/>
                <a:cs typeface="Arial" pitchFamily="34" charset="0"/>
              </a:rPr>
              <a:t>• Atom modellerinin tarihsel gelişimini,</a:t>
            </a:r>
          </a:p>
          <a:p>
            <a:r>
              <a:rPr lang="tr-TR" sz="2800" i="1" dirty="0">
                <a:latin typeface="Arial" pitchFamily="34" charset="0"/>
                <a:cs typeface="Arial" pitchFamily="34" charset="0"/>
              </a:rPr>
              <a:t>• Atomların kimyasal özelliklerini ve kimyasal bağ kavramını,</a:t>
            </a:r>
          </a:p>
          <a:p>
            <a:r>
              <a:rPr lang="tr-TR" sz="2800" i="1" dirty="0">
                <a:latin typeface="Arial" pitchFamily="34" charset="0"/>
                <a:cs typeface="Arial" pitchFamily="34" charset="0"/>
              </a:rPr>
              <a:t>• Günlük hayatta sıkça karşılaşılan bileşikleri ve formüllerini,</a:t>
            </a:r>
          </a:p>
          <a:p>
            <a:r>
              <a:rPr lang="tr-TR" sz="2800" i="1" dirty="0">
                <a:latin typeface="Arial" pitchFamily="34" charset="0"/>
                <a:cs typeface="Arial" pitchFamily="34" charset="0"/>
              </a:rPr>
              <a:t>• Karışımların çeşitlerini ve özelliklerini, </a:t>
            </a:r>
            <a:endParaRPr lang="tr-TR" sz="2800" i="1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800" b="1" i="1" dirty="0" smtClean="0">
                <a:latin typeface="Arial" pitchFamily="34" charset="0"/>
                <a:cs typeface="Arial" pitchFamily="34" charset="0"/>
              </a:rPr>
              <a:t>gözlem</a:t>
            </a:r>
            <a:r>
              <a:rPr lang="tr-TR" sz="2800" b="1" i="1" dirty="0">
                <a:latin typeface="Arial" pitchFamily="34" charset="0"/>
                <a:cs typeface="Arial" pitchFamily="34" charset="0"/>
              </a:rPr>
              <a:t>, </a:t>
            </a:r>
            <a:r>
              <a:rPr lang="tr-TR" sz="2800" b="1" i="1" dirty="0" smtClean="0">
                <a:latin typeface="Arial" pitchFamily="34" charset="0"/>
                <a:cs typeface="Arial" pitchFamily="34" charset="0"/>
              </a:rPr>
              <a:t>deney</a:t>
            </a:r>
            <a:r>
              <a:rPr lang="tr-TR" sz="2800" b="1" i="1" dirty="0">
                <a:latin typeface="Arial" pitchFamily="34" charset="0"/>
                <a:cs typeface="Arial" pitchFamily="34" charset="0"/>
              </a:rPr>
              <a:t>, </a:t>
            </a:r>
            <a:r>
              <a:rPr lang="tr-TR" sz="2800" b="1" i="1" dirty="0" smtClean="0">
                <a:latin typeface="Arial" pitchFamily="34" charset="0"/>
                <a:cs typeface="Arial" pitchFamily="34" charset="0"/>
              </a:rPr>
              <a:t>araştırma</a:t>
            </a:r>
            <a:r>
              <a:rPr lang="tr-TR" sz="2800" b="1" i="1" dirty="0">
                <a:latin typeface="Arial" pitchFamily="34" charset="0"/>
                <a:cs typeface="Arial" pitchFamily="34" charset="0"/>
              </a:rPr>
              <a:t>, </a:t>
            </a:r>
            <a:r>
              <a:rPr lang="tr-TR" sz="2800" b="1" i="1" dirty="0" smtClean="0">
                <a:latin typeface="Arial" pitchFamily="34" charset="0"/>
                <a:cs typeface="Arial" pitchFamily="34" charset="0"/>
              </a:rPr>
              <a:t>proje </a:t>
            </a:r>
            <a:r>
              <a:rPr lang="tr-TR" sz="2800" b="1" i="1" dirty="0">
                <a:latin typeface="Arial" pitchFamily="34" charset="0"/>
                <a:cs typeface="Arial" pitchFamily="34" charset="0"/>
              </a:rPr>
              <a:t>ve </a:t>
            </a:r>
            <a:r>
              <a:rPr lang="tr-TR" sz="2800" b="1" i="1" dirty="0" smtClean="0">
                <a:latin typeface="Arial" pitchFamily="34" charset="0"/>
                <a:cs typeface="Arial" pitchFamily="34" charset="0"/>
              </a:rPr>
              <a:t>poster gibi</a:t>
            </a:r>
            <a:r>
              <a:rPr lang="tr-TR" sz="28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2800" b="1" i="1" dirty="0" smtClean="0">
                <a:latin typeface="Arial" pitchFamily="34" charset="0"/>
                <a:cs typeface="Arial" pitchFamily="34" charset="0"/>
              </a:rPr>
              <a:t>etkinlikler yardımıyla öğreneceksiniz</a:t>
            </a:r>
            <a:r>
              <a:rPr lang="tr-TR" sz="2800" b="1" i="1" dirty="0">
                <a:latin typeface="Arial" pitchFamily="34" charset="0"/>
                <a:cs typeface="Arial" pitchFamily="34" charset="0"/>
              </a:rPr>
              <a:t>. </a:t>
            </a:r>
            <a:r>
              <a:rPr lang="tr-TR" sz="2800" b="1" i="1" dirty="0" smtClean="0">
                <a:latin typeface="Arial" pitchFamily="34" charset="0"/>
                <a:cs typeface="Arial" pitchFamily="34" charset="0"/>
              </a:rPr>
              <a:t>Böylece bilgi</a:t>
            </a:r>
            <a:r>
              <a:rPr lang="tr-TR" sz="2800" b="1" i="1" dirty="0">
                <a:latin typeface="Arial" pitchFamily="34" charset="0"/>
                <a:cs typeface="Arial" pitchFamily="34" charset="0"/>
              </a:rPr>
              <a:t>, </a:t>
            </a:r>
            <a:r>
              <a:rPr lang="tr-TR" sz="2800" b="1" i="1" dirty="0" smtClean="0">
                <a:latin typeface="Arial" pitchFamily="34" charset="0"/>
                <a:cs typeface="Arial" pitchFamily="34" charset="0"/>
              </a:rPr>
              <a:t>beceri</a:t>
            </a:r>
            <a:r>
              <a:rPr lang="tr-TR" sz="2800" b="1" i="1" dirty="0">
                <a:latin typeface="Arial" pitchFamily="34" charset="0"/>
                <a:cs typeface="Arial" pitchFamily="34" charset="0"/>
              </a:rPr>
              <a:t>, </a:t>
            </a:r>
            <a:r>
              <a:rPr lang="tr-TR" sz="2800" b="1" i="1" dirty="0" smtClean="0">
                <a:latin typeface="Arial" pitchFamily="34" charset="0"/>
                <a:cs typeface="Arial" pitchFamily="34" charset="0"/>
              </a:rPr>
              <a:t>görüş</a:t>
            </a:r>
            <a:r>
              <a:rPr lang="tr-TR" sz="2800" b="1" i="1" dirty="0">
                <a:latin typeface="Arial" pitchFamily="34" charset="0"/>
                <a:cs typeface="Arial" pitchFamily="34" charset="0"/>
              </a:rPr>
              <a:t>, </a:t>
            </a:r>
            <a:r>
              <a:rPr lang="tr-TR" sz="2800" b="1" i="1" dirty="0" smtClean="0">
                <a:latin typeface="Arial" pitchFamily="34" charset="0"/>
                <a:cs typeface="Arial" pitchFamily="34" charset="0"/>
              </a:rPr>
              <a:t>tutum </a:t>
            </a:r>
            <a:r>
              <a:rPr lang="tr-TR" sz="2800" b="1" i="1" dirty="0">
                <a:latin typeface="Arial" pitchFamily="34" charset="0"/>
                <a:cs typeface="Arial" pitchFamily="34" charset="0"/>
              </a:rPr>
              <a:t>ve </a:t>
            </a:r>
            <a:r>
              <a:rPr lang="tr-TR" sz="2800" b="1" i="1" dirty="0" smtClean="0">
                <a:latin typeface="Arial" pitchFamily="34" charset="0"/>
                <a:cs typeface="Arial" pitchFamily="34" charset="0"/>
              </a:rPr>
              <a:t>davranışlarınızı</a:t>
            </a:r>
            <a:r>
              <a:rPr lang="tr-TR" sz="28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it-IT" sz="2800" b="1" i="1" dirty="0" smtClean="0">
                <a:latin typeface="Arial" pitchFamily="34" charset="0"/>
                <a:cs typeface="Arial" pitchFamily="34" charset="0"/>
              </a:rPr>
              <a:t>geliştireceksiniz</a:t>
            </a:r>
            <a:r>
              <a:rPr lang="it-IT" sz="2800" b="1" i="1" dirty="0">
                <a:latin typeface="Arial" pitchFamily="34" charset="0"/>
                <a:cs typeface="Arial" pitchFamily="34" charset="0"/>
              </a:rPr>
              <a:t>.</a:t>
            </a:r>
            <a:endParaRPr lang="tr-TR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64646" y="6093766"/>
            <a:ext cx="1152525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844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2208" y="213404"/>
            <a:ext cx="3819816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08290" y="0"/>
            <a:ext cx="479575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Bir sembol, yazılı anlatıma göre daha çabuk </a:t>
            </a:r>
            <a:r>
              <a:rPr lang="tr-TR" sz="2400" dirty="0" smtClean="0"/>
              <a:t>ve kolay </a:t>
            </a:r>
            <a:r>
              <a:rPr lang="tr-TR" sz="2400" dirty="0"/>
              <a:t>bilgi sağlar. Yandaki sembollerin anlamlarını</a:t>
            </a:r>
            <a:br>
              <a:rPr lang="tr-TR" sz="2400" dirty="0"/>
            </a:br>
            <a:r>
              <a:rPr lang="tr-TR" sz="2400" dirty="0"/>
              <a:t>biliyor musunuz?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55850" y="1700808"/>
            <a:ext cx="88646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Bilim insanları, element adlarını semboller kullanarak kısaltmalardır. Element sembolleri, </a:t>
            </a:r>
            <a:r>
              <a:rPr lang="tr-TR" sz="2400" dirty="0" smtClean="0"/>
              <a:t>elementin Latince </a:t>
            </a:r>
            <a:r>
              <a:rPr lang="tr-TR" sz="2400" dirty="0"/>
              <a:t>adlarının yerine bu adların ilk harflerinin büyük harfle yazılmasıyla oluşturulabilir. </a:t>
            </a:r>
            <a:endParaRPr lang="tr-TR" sz="2400" dirty="0" smtClean="0"/>
          </a:p>
          <a:p>
            <a:r>
              <a:rPr lang="tr-TR" sz="2400" dirty="0" smtClean="0"/>
              <a:t>Örneğin </a:t>
            </a:r>
            <a:r>
              <a:rPr lang="tr-TR" sz="2400" dirty="0"/>
              <a:t>“</a:t>
            </a:r>
            <a:r>
              <a:rPr lang="tr-TR" sz="2400" dirty="0" smtClean="0"/>
              <a:t>Hidrojen</a:t>
            </a:r>
            <a:r>
              <a:rPr lang="tr-TR" sz="2400" dirty="0"/>
              <a:t>” elementinin sembolü “H” şeklindedir. Ancak bazen birden fazla element adının ilk harfi aynı olabilir. </a:t>
            </a:r>
            <a:r>
              <a:rPr lang="tr-TR" sz="2400" dirty="0" smtClean="0"/>
              <a:t>Bu durumda </a:t>
            </a:r>
            <a:r>
              <a:rPr lang="tr-TR" sz="2400" dirty="0"/>
              <a:t>elementin Latince adının ilk iki harfi tercih edilir. İki harfli sembollerde ilk harf daima büyük, </a:t>
            </a:r>
            <a:r>
              <a:rPr lang="tr-TR" sz="2400" dirty="0" smtClean="0"/>
              <a:t>ikinci harf </a:t>
            </a:r>
            <a:r>
              <a:rPr lang="tr-TR" sz="2400" dirty="0"/>
              <a:t>ise küçük yazılır. </a:t>
            </a:r>
            <a:endParaRPr lang="tr-TR" sz="2400" dirty="0" smtClean="0"/>
          </a:p>
          <a:p>
            <a:r>
              <a:rPr lang="tr-TR" sz="2400" dirty="0" smtClean="0"/>
              <a:t>Örneğin </a:t>
            </a:r>
            <a:r>
              <a:rPr lang="tr-TR" sz="2400" dirty="0"/>
              <a:t>hidrojen elementi ile aynı harfle başlayan “Helyum” elementinin </a:t>
            </a:r>
            <a:r>
              <a:rPr lang="tr-TR" sz="2400" dirty="0" smtClean="0"/>
              <a:t>sembolü “He</a:t>
            </a:r>
            <a:r>
              <a:rPr lang="tr-TR" sz="2400" dirty="0"/>
              <a:t>” şeklindedir</a:t>
            </a:r>
            <a:r>
              <a:rPr lang="tr-TR" sz="2400" dirty="0" smtClean="0"/>
              <a:t>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40866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404664"/>
            <a:ext cx="445713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Yandaki çizelgede yaygın elementlerin sembolleri verilmiştir. Sembollerin Türkçe değil, Latince adlarının harflerinden oluştuğuna dikkat ediniz. </a:t>
            </a:r>
            <a:endParaRPr lang="tr-TR" sz="2400" dirty="0" smtClean="0"/>
          </a:p>
          <a:p>
            <a:r>
              <a:rPr lang="tr-TR" sz="2400" dirty="0" smtClean="0"/>
              <a:t>Örneğin </a:t>
            </a:r>
            <a:r>
              <a:rPr lang="tr-TR" sz="2400" dirty="0"/>
              <a:t>bakır elementin Latince adı “</a:t>
            </a:r>
            <a:r>
              <a:rPr lang="tr-TR" sz="2400" dirty="0" err="1"/>
              <a:t>Cuprum</a:t>
            </a:r>
            <a:r>
              <a:rPr lang="tr-TR" sz="2400" dirty="0"/>
              <a:t>”, sembolü “Cu</a:t>
            </a:r>
            <a:r>
              <a:rPr lang="tr-TR" sz="2400" dirty="0" smtClean="0"/>
              <a:t>”;</a:t>
            </a:r>
          </a:p>
          <a:p>
            <a:r>
              <a:rPr lang="tr-TR" sz="2400" dirty="0" smtClean="0"/>
              <a:t> </a:t>
            </a:r>
            <a:r>
              <a:rPr lang="tr-TR" sz="2400" dirty="0"/>
              <a:t>altın elementinin Latince adı “</a:t>
            </a:r>
            <a:r>
              <a:rPr lang="tr-TR" sz="2400" dirty="0" err="1"/>
              <a:t>Aurum</a:t>
            </a:r>
            <a:r>
              <a:rPr lang="tr-TR" sz="2400" dirty="0"/>
              <a:t>”, sembolü “</a:t>
            </a:r>
            <a:r>
              <a:rPr lang="tr-TR" sz="2400" dirty="0" err="1"/>
              <a:t>Au</a:t>
            </a:r>
            <a:r>
              <a:rPr lang="tr-TR" sz="2400" dirty="0"/>
              <a:t>”; </a:t>
            </a:r>
            <a:endParaRPr lang="tr-TR" sz="2400" dirty="0" smtClean="0"/>
          </a:p>
          <a:p>
            <a:r>
              <a:rPr lang="tr-TR" sz="2400" dirty="0" smtClean="0"/>
              <a:t>sodyum </a:t>
            </a:r>
            <a:r>
              <a:rPr lang="tr-TR" sz="2400" dirty="0"/>
              <a:t>elementinin Latince adı “</a:t>
            </a:r>
            <a:r>
              <a:rPr lang="tr-TR" sz="2400" dirty="0" err="1"/>
              <a:t>Natrlum</a:t>
            </a:r>
            <a:r>
              <a:rPr lang="tr-TR" sz="2400" dirty="0"/>
              <a:t>", sembolü “</a:t>
            </a:r>
            <a:r>
              <a:rPr lang="tr-TR" sz="2400" dirty="0" err="1"/>
              <a:t>Na”dır</a:t>
            </a:r>
            <a:r>
              <a:rPr lang="tr-TR" sz="2400" dirty="0"/>
              <a:t>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38947" y="617952"/>
            <a:ext cx="4579366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137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-17659"/>
            <a:ext cx="8568952" cy="5462883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323528" y="5461587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Yukardaki </a:t>
            </a:r>
            <a:r>
              <a:rPr lang="tr-TR" sz="2400" dirty="0"/>
              <a:t>çizelgede </a:t>
            </a:r>
            <a:r>
              <a:rPr lang="tr-TR" sz="2400" dirty="0" smtClean="0"/>
              <a:t>bazı </a:t>
            </a:r>
            <a:r>
              <a:rPr lang="tr-TR" sz="2400" dirty="0"/>
              <a:t>elementlerin sembolleri verilmiştir. Sembollerin Türkçe değil, Latince adlarının harflerinden oluştuğuna dikkat ediniz. </a:t>
            </a:r>
          </a:p>
        </p:txBody>
      </p:sp>
    </p:spTree>
    <p:extLst>
      <p:ext uri="{BB962C8B-B14F-4D97-AF65-F5344CB8AC3E}">
        <p14:creationId xmlns:p14="http://schemas.microsoft.com/office/powerpoint/2010/main" val="351113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20824" y="260648"/>
            <a:ext cx="89156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Suyun hidrojen ve oksijenin bileşiminden </a:t>
            </a:r>
            <a:r>
              <a:rPr lang="tr-TR" sz="2800" dirty="0" smtClean="0"/>
              <a:t>oluştuğunu </a:t>
            </a:r>
            <a:r>
              <a:rPr lang="tr-TR" sz="2800" dirty="0"/>
              <a:t>6.sınıfta “Maddelerin Yapısı ve Özellikleri” </a:t>
            </a:r>
            <a:r>
              <a:rPr lang="tr-TR" sz="2800" dirty="0" smtClean="0"/>
              <a:t>ünitesinde </a:t>
            </a:r>
            <a:r>
              <a:rPr lang="tr-TR" sz="2800" dirty="0"/>
              <a:t>molekül modellerini yaparken öğrenmiştiniz. 1 </a:t>
            </a:r>
            <a:r>
              <a:rPr lang="tr-TR" sz="2800" dirty="0" smtClean="0"/>
              <a:t>su molekülünde </a:t>
            </a:r>
            <a:r>
              <a:rPr lang="tr-TR" sz="2800" dirty="0"/>
              <a:t>2 hidrojen ve 1 oksijen atomu olduğunu</a:t>
            </a:r>
            <a:br>
              <a:rPr lang="tr-TR" sz="2800" dirty="0"/>
            </a:br>
            <a:r>
              <a:rPr lang="tr-TR" sz="2800" dirty="0"/>
              <a:t>biliyorsunuz. Peki, “1 oksijen atomu 2 hidrojen </a:t>
            </a:r>
            <a:r>
              <a:rPr lang="tr-TR" sz="2800" dirty="0" smtClean="0"/>
              <a:t>atomuna </a:t>
            </a:r>
            <a:r>
              <a:rPr lang="tr-TR" sz="2800" dirty="0"/>
              <a:t>bağlanarak su molekülü oluşturur.” cümlesini </a:t>
            </a:r>
            <a:r>
              <a:rPr lang="tr-TR" sz="2800" dirty="0" smtClean="0"/>
              <a:t>element </a:t>
            </a:r>
            <a:r>
              <a:rPr lang="tr-TR" sz="2800" dirty="0"/>
              <a:t>sembollerini kullanarak nasıl ifade edebilirsiniz?</a:t>
            </a:r>
            <a:br>
              <a:rPr lang="tr-TR" sz="2800" dirty="0"/>
            </a:br>
            <a:r>
              <a:rPr lang="tr-TR" sz="2800" dirty="0"/>
              <a:t>Aşağıda yazılı ifadeyi inceleyiniz</a:t>
            </a:r>
            <a:r>
              <a:rPr lang="tr-TR" sz="2800" dirty="0" smtClean="0"/>
              <a:t>.</a:t>
            </a:r>
            <a:endParaRPr lang="tr-TR" sz="2800" dirty="0"/>
          </a:p>
        </p:txBody>
      </p:sp>
      <p:sp>
        <p:nvSpPr>
          <p:cNvPr id="5" name="Dikdörtgen 4"/>
          <p:cNvSpPr/>
          <p:nvPr/>
        </p:nvSpPr>
        <p:spPr>
          <a:xfrm>
            <a:off x="1779522" y="3924345"/>
            <a:ext cx="28167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/>
              <a:t>2 H + 0—► H</a:t>
            </a:r>
            <a:r>
              <a:rPr lang="tr-TR" sz="3200" baseline="-25000" dirty="0"/>
              <a:t>2</a:t>
            </a:r>
            <a:r>
              <a:rPr lang="tr-TR" sz="3200" dirty="0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52803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1579171"/>
            <a:ext cx="90364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Yukarıda suyun oluşumunu gösteren denklemi </a:t>
            </a:r>
            <a:r>
              <a:rPr lang="tr-TR" sz="2800" dirty="0" smtClean="0"/>
              <a:t>görmektesiniz</a:t>
            </a:r>
            <a:r>
              <a:rPr lang="tr-TR" sz="2800" dirty="0"/>
              <a:t>. Denklemin sol tarafında hidrojen ve oksijenin sembolleri yer almaktadır. </a:t>
            </a:r>
            <a:endParaRPr lang="tr-TR" sz="2800" dirty="0" smtClean="0"/>
          </a:p>
          <a:p>
            <a:r>
              <a:rPr lang="tr-TR" sz="2800" dirty="0" smtClean="0"/>
              <a:t>Sağ </a:t>
            </a:r>
            <a:r>
              <a:rPr lang="tr-TR" sz="2800" dirty="0"/>
              <a:t>tarafta yer alan </a:t>
            </a:r>
            <a:r>
              <a:rPr lang="tr-TR" sz="2800" dirty="0" smtClean="0"/>
              <a:t>suya ait </a:t>
            </a:r>
            <a:r>
              <a:rPr lang="tr-TR" sz="2800" dirty="0"/>
              <a:t>ifade ise semboller kullanılarak yazılmasına karşın suyun kimyasal </a:t>
            </a:r>
            <a:r>
              <a:rPr lang="tr-TR" sz="2800" dirty="0">
                <a:solidFill>
                  <a:srgbClr val="FF0000"/>
                </a:solidFill>
              </a:rPr>
              <a:t>formülünü</a:t>
            </a:r>
            <a:r>
              <a:rPr lang="tr-TR" sz="2800" dirty="0"/>
              <a:t> ifade etmektedir. </a:t>
            </a:r>
            <a:endParaRPr lang="tr-TR" sz="2800" dirty="0" smtClean="0"/>
          </a:p>
          <a:p>
            <a:r>
              <a:rPr lang="tr-TR" sz="2800" dirty="0" smtClean="0">
                <a:solidFill>
                  <a:srgbClr val="FF0000"/>
                </a:solidFill>
              </a:rPr>
              <a:t>Semboller elementleri </a:t>
            </a:r>
            <a:r>
              <a:rPr lang="tr-TR" sz="2800" dirty="0">
                <a:solidFill>
                  <a:srgbClr val="FF0000"/>
                </a:solidFill>
              </a:rPr>
              <a:t>temsil ederken formüller bileşikleri veya molekülleri ifade eder.	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331640" y="764704"/>
            <a:ext cx="28167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/>
              <a:t>2 H + 0—► H</a:t>
            </a:r>
            <a:r>
              <a:rPr lang="tr-TR" sz="3200" baseline="-25000" dirty="0"/>
              <a:t>2</a:t>
            </a:r>
            <a:r>
              <a:rPr lang="tr-TR" sz="3200" dirty="0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49946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4549676"/>
            <a:ext cx="89289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İlk 20 elementi </a:t>
            </a:r>
            <a:r>
              <a:rPr lang="tr-TR" sz="2400" dirty="0" smtClean="0"/>
              <a:t>numaralandırdığımızı </a:t>
            </a:r>
            <a:r>
              <a:rPr lang="tr-TR" sz="2400" dirty="0"/>
              <a:t>hatırlayınız. Bu elementlerin adları </a:t>
            </a:r>
            <a:r>
              <a:rPr lang="tr-TR" sz="2400" dirty="0" smtClean="0"/>
              <a:t>ve sembolleri yukardaki </a:t>
            </a:r>
            <a:r>
              <a:rPr lang="tr-TR" sz="2400" dirty="0"/>
              <a:t>çizelgede </a:t>
            </a:r>
            <a:r>
              <a:rPr lang="tr-TR" sz="2400" dirty="0" smtClean="0"/>
              <a:t>verilmiştir</a:t>
            </a:r>
            <a:r>
              <a:rPr lang="tr-TR" sz="2400" dirty="0"/>
              <a:t>. </a:t>
            </a:r>
            <a:endParaRPr lang="tr-TR" sz="2400" dirty="0" smtClean="0"/>
          </a:p>
          <a:p>
            <a:r>
              <a:rPr lang="tr-TR" sz="2400" dirty="0" smtClean="0"/>
              <a:t>Bilim </a:t>
            </a:r>
            <a:r>
              <a:rPr lang="tr-TR" sz="2400" dirty="0"/>
              <a:t>insanları, elementleri </a:t>
            </a:r>
            <a:r>
              <a:rPr lang="tr-TR" sz="2400" dirty="0" smtClean="0"/>
              <a:t>numaralandırdıktan </a:t>
            </a:r>
            <a:r>
              <a:rPr lang="tr-TR" sz="2400" dirty="0"/>
              <a:t>sonra </a:t>
            </a:r>
            <a:r>
              <a:rPr lang="tr-TR" sz="2400" dirty="0" smtClean="0"/>
              <a:t>aşağıdaki gibi </a:t>
            </a:r>
            <a:r>
              <a:rPr lang="tr-TR" sz="2400" dirty="0"/>
              <a:t>bir çizelgeye yerleştirmişlerdir. </a:t>
            </a:r>
            <a:r>
              <a:rPr lang="tr-TR" sz="2400" dirty="0" smtClean="0"/>
              <a:t>Bu çizelgeye </a:t>
            </a:r>
            <a:r>
              <a:rPr lang="tr-TR" sz="2400" dirty="0"/>
              <a:t>periyodik cetvel adı </a:t>
            </a:r>
            <a:r>
              <a:rPr lang="tr-TR" sz="2400" dirty="0" smtClean="0"/>
              <a:t>verilir</a:t>
            </a:r>
            <a:r>
              <a:rPr lang="tr-TR" sz="2400" dirty="0"/>
              <a:t>. 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16736"/>
            <a:ext cx="8640960" cy="4532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955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768" y="757576"/>
            <a:ext cx="8640960" cy="4078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1654" y="4836537"/>
            <a:ext cx="91390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Yukarıda gördüğünüz periyodik cetvelde, elementlerin numaralarına göre belirli bir düzen içinde </a:t>
            </a:r>
            <a:r>
              <a:rPr lang="tr-TR" sz="2400" dirty="0" smtClean="0"/>
              <a:t>yerleştiğini </a:t>
            </a:r>
            <a:r>
              <a:rPr lang="tr-TR" sz="2400" dirty="0"/>
              <a:t>fark ettiniz mi? Sembollerini gördüğünüz bu elementlerin isimlerini söyleyebilir misiniz? Aşağıda yer </a:t>
            </a:r>
            <a:r>
              <a:rPr lang="tr-TR" sz="2400" dirty="0" smtClean="0"/>
              <a:t>alan 3</a:t>
            </a:r>
            <a:r>
              <a:rPr lang="tr-TR" sz="2400" dirty="0"/>
              <a:t>. etkinliğinizi sınıf arkadaşlarınızla birlikte yaparak öğrendiğiniz element isimlerini ve sembollerini </a:t>
            </a:r>
            <a:r>
              <a:rPr lang="tr-TR" sz="2400" dirty="0" smtClean="0"/>
              <a:t>pekiştireceksiniz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0" y="0"/>
            <a:ext cx="9036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Aşağıda yer </a:t>
            </a:r>
            <a:r>
              <a:rPr lang="tr-TR" sz="2400" dirty="0"/>
              <a:t>alan periyodik cetvel üzerinde ilk 20 element ve en yaygın 10 elementi görüyorsunuz.</a:t>
            </a:r>
          </a:p>
        </p:txBody>
      </p:sp>
    </p:spTree>
    <p:extLst>
      <p:ext uri="{BB962C8B-B14F-4D97-AF65-F5344CB8AC3E}">
        <p14:creationId xmlns:p14="http://schemas.microsoft.com/office/powerpoint/2010/main" val="212178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5124" name="ShockwaveFlash1" r:id="rId2" imgW="8569162" imgH="6047619"/>
        </mc:Choice>
        <mc:Fallback>
          <p:control name="ShockwaveFlash1" r:id="rId2" imgW="8569162" imgH="6047619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0825" y="188913"/>
                  <a:ext cx="8569325" cy="60483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054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054" name="ShockwaveFlash1" r:id="rId2" imgW="8352381" imgH="5688724"/>
        </mc:Choice>
        <mc:Fallback>
          <p:control name="ShockwaveFlash1" r:id="rId2" imgW="8352381" imgH="5688724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8313" y="188913"/>
                  <a:ext cx="8351837" cy="56880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58604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94252" y="2492896"/>
            <a:ext cx="9097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259632" y="2828304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Çinko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88588" y="3260173"/>
            <a:ext cx="1195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Kalay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034612" y="3622578"/>
            <a:ext cx="16175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K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43608" y="3998837"/>
            <a:ext cx="1152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Berilyum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034612" y="4427820"/>
            <a:ext cx="8087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</a:rPr>
              <a:t>Ca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032054" y="4715852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F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59632" y="5147900"/>
            <a:ext cx="10081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Kükürt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032054" y="5507940"/>
            <a:ext cx="811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Mg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259632" y="5867980"/>
            <a:ext cx="1728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Bor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88588" y="6300028"/>
            <a:ext cx="8351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Altın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13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4288"/>
            <a:ext cx="8964488" cy="68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4412614" y="2132856"/>
            <a:ext cx="37597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atom, saf </a:t>
            </a:r>
            <a:r>
              <a:rPr lang="tr-TR" dirty="0" smtClean="0"/>
              <a:t>madde ,element , molekül, atomik ve molekül yapılı elementleri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4571999" y="2782669"/>
            <a:ext cx="37444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Sembol, formül çözelti  periyodik tabloyu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847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0304" y="260648"/>
            <a:ext cx="8783392" cy="512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17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3077" name="ShockwaveFlash1" r:id="rId2" imgW="8569162" imgH="6453728"/>
        </mc:Choice>
        <mc:Fallback>
          <p:control name="ShockwaveFlash1" r:id="rId2" imgW="8569162" imgH="645372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3850" y="0"/>
                  <a:ext cx="8569325" cy="64531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60846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54491" y="414104"/>
            <a:ext cx="3575953" cy="3734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0" y="414103"/>
            <a:ext cx="55081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Yandaki metni inceleyiniz. Japonca </a:t>
            </a:r>
            <a:r>
              <a:rPr lang="tr-TR" sz="2400" dirty="0" smtClean="0"/>
              <a:t>bilmiyorsanız bu </a:t>
            </a:r>
            <a:r>
              <a:rPr lang="tr-TR" sz="2400" dirty="0"/>
              <a:t>metinde yazılanları anlamanız mümkün değildir.</a:t>
            </a:r>
            <a:br>
              <a:rPr lang="tr-TR" sz="2400" dirty="0"/>
            </a:br>
            <a:r>
              <a:rPr lang="tr-TR" sz="2400" dirty="0"/>
              <a:t>Ancak metinde geçen element sembollerini </a:t>
            </a:r>
            <a:r>
              <a:rPr lang="tr-TR" sz="2400" dirty="0" smtClean="0"/>
              <a:t>fark edebilir </a:t>
            </a:r>
            <a:r>
              <a:rPr lang="tr-TR" sz="2400" dirty="0"/>
              <a:t>ve bu sembollerin hangi elementlere </a:t>
            </a:r>
            <a:r>
              <a:rPr lang="tr-TR" sz="2400" dirty="0" smtClean="0"/>
              <a:t>ait olduğunu </a:t>
            </a:r>
            <a:r>
              <a:rPr lang="tr-TR" sz="2400" dirty="0"/>
              <a:t>kolayca söyleyebilirsiniz.</a:t>
            </a:r>
          </a:p>
          <a:p>
            <a:r>
              <a:rPr lang="tr-TR" sz="2400" dirty="0"/>
              <a:t>Bir elementin adı, çeşitli dillerde farklı </a:t>
            </a:r>
            <a:r>
              <a:rPr lang="tr-TR" sz="2400" dirty="0" smtClean="0"/>
              <a:t>olmakla </a:t>
            </a:r>
            <a:r>
              <a:rPr lang="tr-TR" sz="2400" dirty="0"/>
              <a:t>birlikte sembolü her dilde ortaktır. </a:t>
            </a:r>
            <a:r>
              <a:rPr lang="tr-TR" sz="2400" dirty="0" smtClean="0"/>
              <a:t>Böylece dünyanın </a:t>
            </a:r>
            <a:r>
              <a:rPr lang="tr-TR" sz="2400" dirty="0"/>
              <a:t>her yerindeki bilim insanları </a:t>
            </a:r>
            <a:r>
              <a:rPr lang="tr-TR" sz="2400" dirty="0" smtClean="0"/>
              <a:t>arasında iletişim </a:t>
            </a:r>
            <a:r>
              <a:rPr lang="tr-TR" sz="2400" dirty="0"/>
              <a:t>kolaylığı sağlanmış olur.</a:t>
            </a: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0941" y="6050566"/>
            <a:ext cx="103822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49294" y="5764816"/>
            <a:ext cx="96202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499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906" y="116631"/>
            <a:ext cx="9079605" cy="641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3459848"/>
            <a:ext cx="8856984" cy="3291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491880" y="116631"/>
            <a:ext cx="5544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1-İ, 2-L, 3-M, 4-E, 5-N, 6-N,</a:t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>7-B, 8-T, 9-N, 10-T, 11-L, 12-A, 13-A, 14-Y, 15-R, </a:t>
            </a:r>
            <a:endParaRPr lang="tr-TR" b="1" dirty="0" smtClean="0">
              <a:solidFill>
                <a:srgbClr val="FF0000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ŞİFRE: BİR </a:t>
            </a:r>
            <a:r>
              <a:rPr lang="tr-TR" b="1" dirty="0">
                <a:solidFill>
                  <a:srgbClr val="FF0000"/>
                </a:solidFill>
              </a:rPr>
              <a:t>ELEMENTİN BÜTÜN ATOMLARI AYNIDIR</a:t>
            </a:r>
          </a:p>
        </p:txBody>
      </p:sp>
    </p:spTree>
    <p:extLst>
      <p:ext uri="{BB962C8B-B14F-4D97-AF65-F5344CB8AC3E}">
        <p14:creationId xmlns:p14="http://schemas.microsoft.com/office/powerpoint/2010/main" val="237910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41" y="0"/>
            <a:ext cx="9140059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19839" y="3370684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Altın</a:t>
            </a:r>
          </a:p>
          <a:p>
            <a:r>
              <a:rPr lang="tr-TR" b="1" dirty="0" err="1" smtClean="0">
                <a:solidFill>
                  <a:srgbClr val="FF0000"/>
                </a:solidFill>
              </a:rPr>
              <a:t>Au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510890" y="3388350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Karbon</a:t>
            </a:r>
          </a:p>
          <a:p>
            <a:r>
              <a:rPr lang="tr-TR" b="1" dirty="0" err="1" smtClean="0">
                <a:solidFill>
                  <a:srgbClr val="FF0000"/>
                </a:solidFill>
              </a:rPr>
              <a:t>Ca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716016" y="3370684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Gümüş</a:t>
            </a:r>
          </a:p>
          <a:p>
            <a:r>
              <a:rPr lang="tr-TR" b="1" dirty="0" err="1" smtClean="0">
                <a:solidFill>
                  <a:srgbClr val="FF0000"/>
                </a:solidFill>
              </a:rPr>
              <a:t>Ag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013617" y="3388350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Neon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Ne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494478" y="5013176"/>
            <a:ext cx="63980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Sembolü Mg olan element magnezyumdur. Semboller her dilde </a:t>
            </a:r>
            <a:r>
              <a:rPr lang="tr-TR" sz="2400" dirty="0" smtClean="0">
                <a:solidFill>
                  <a:srgbClr val="FF0000"/>
                </a:solidFill>
              </a:rPr>
              <a:t>ortak olduğundan </a:t>
            </a:r>
            <a:r>
              <a:rPr lang="tr-TR" sz="2400" dirty="0">
                <a:solidFill>
                  <a:srgbClr val="FF0000"/>
                </a:solidFill>
              </a:rPr>
              <a:t>elementlerin sembollerinin kullanılması </a:t>
            </a:r>
            <a:br>
              <a:rPr lang="tr-TR" sz="2400" dirty="0">
                <a:solidFill>
                  <a:srgbClr val="FF0000"/>
                </a:solidFill>
              </a:rPr>
            </a:br>
            <a:r>
              <a:rPr lang="tr-TR" sz="2400" dirty="0">
                <a:solidFill>
                  <a:srgbClr val="FF0000"/>
                </a:solidFill>
              </a:rPr>
              <a:t>bilimsel iletişimi kolaylaştırır.</a:t>
            </a:r>
          </a:p>
        </p:txBody>
      </p:sp>
    </p:spTree>
    <p:extLst>
      <p:ext uri="{BB962C8B-B14F-4D97-AF65-F5344CB8AC3E}">
        <p14:creationId xmlns:p14="http://schemas.microsoft.com/office/powerpoint/2010/main" val="62276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"/>
            <a:ext cx="8959780" cy="6741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68" y="770359"/>
            <a:ext cx="8568856" cy="3882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088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8938" y="0"/>
            <a:ext cx="7694115" cy="450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72008" y="4448981"/>
            <a:ext cx="89644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1.Kurşun </a:t>
            </a:r>
            <a:r>
              <a:rPr lang="tr-TR" dirty="0"/>
              <a:t>elementinin </a:t>
            </a:r>
            <a:r>
              <a:rPr lang="tr-TR" dirty="0" smtClean="0"/>
              <a:t>sembolü. 2.Sembolü </a:t>
            </a:r>
            <a:r>
              <a:rPr lang="tr-TR" dirty="0"/>
              <a:t>C olan </a:t>
            </a:r>
            <a:r>
              <a:rPr lang="tr-TR" dirty="0" smtClean="0"/>
              <a:t>element. 3.Sembolü </a:t>
            </a:r>
            <a:r>
              <a:rPr lang="tr-TR" dirty="0"/>
              <a:t>Ne olan element.</a:t>
            </a:r>
          </a:p>
          <a:p>
            <a:r>
              <a:rPr lang="tr-TR" dirty="0" smtClean="0"/>
              <a:t>4.Silisyum </a:t>
            </a:r>
            <a:r>
              <a:rPr lang="tr-TR" dirty="0"/>
              <a:t>elementinin </a:t>
            </a:r>
            <a:r>
              <a:rPr lang="tr-TR" dirty="0" smtClean="0"/>
              <a:t>sembolü. 5.Sembolü </a:t>
            </a:r>
            <a:r>
              <a:rPr lang="tr-TR" dirty="0"/>
              <a:t>Ar olan </a:t>
            </a:r>
            <a:r>
              <a:rPr lang="tr-TR" dirty="0" smtClean="0"/>
              <a:t>element. 6.Sembolü </a:t>
            </a:r>
            <a:r>
              <a:rPr lang="tr-TR" dirty="0"/>
              <a:t>He olan element.</a:t>
            </a:r>
          </a:p>
          <a:p>
            <a:r>
              <a:rPr lang="tr-TR" dirty="0" smtClean="0"/>
              <a:t>7.Sembolü </a:t>
            </a:r>
            <a:r>
              <a:rPr lang="tr-TR" dirty="0"/>
              <a:t>H olan </a:t>
            </a:r>
            <a:r>
              <a:rPr lang="tr-TR" dirty="0" smtClean="0"/>
              <a:t>element 8.Alüminyum </a:t>
            </a:r>
            <a:r>
              <a:rPr lang="tr-TR" dirty="0"/>
              <a:t>elementinin </a:t>
            </a:r>
            <a:r>
              <a:rPr lang="tr-TR" dirty="0" smtClean="0"/>
              <a:t>sembolü. 9.Sembolü </a:t>
            </a:r>
            <a:r>
              <a:rPr lang="tr-TR" dirty="0" err="1"/>
              <a:t>Na</a:t>
            </a:r>
            <a:r>
              <a:rPr lang="tr-TR" dirty="0"/>
              <a:t> olan element.</a:t>
            </a:r>
          </a:p>
          <a:p>
            <a:r>
              <a:rPr lang="tr-TR" dirty="0" smtClean="0"/>
              <a:t>10.Kalsiyum </a:t>
            </a:r>
            <a:r>
              <a:rPr lang="tr-TR" dirty="0"/>
              <a:t>elementinin </a:t>
            </a:r>
            <a:r>
              <a:rPr lang="tr-TR" dirty="0" smtClean="0"/>
              <a:t>sembolü. 11.Klor </a:t>
            </a:r>
            <a:r>
              <a:rPr lang="tr-TR" dirty="0"/>
              <a:t>elementinin sembolü</a:t>
            </a:r>
            <a:r>
              <a:rPr lang="tr-TR" dirty="0" smtClean="0"/>
              <a:t>.</a:t>
            </a:r>
            <a:r>
              <a:rPr lang="tr-TR" dirty="0"/>
              <a:t> 12.Sembolü S olan element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144016" y="5657670"/>
            <a:ext cx="8820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13.Sembolü </a:t>
            </a:r>
            <a:r>
              <a:rPr lang="tr-TR" dirty="0" err="1"/>
              <a:t>Zn</a:t>
            </a:r>
            <a:r>
              <a:rPr lang="tr-TR" dirty="0"/>
              <a:t> olan </a:t>
            </a:r>
            <a:r>
              <a:rPr lang="tr-TR" dirty="0" smtClean="0"/>
              <a:t>element 14.Sembolü </a:t>
            </a:r>
            <a:r>
              <a:rPr lang="tr-TR" dirty="0" err="1"/>
              <a:t>Ni</a:t>
            </a:r>
            <a:r>
              <a:rPr lang="tr-TR" dirty="0"/>
              <a:t> olan </a:t>
            </a:r>
            <a:r>
              <a:rPr lang="tr-TR" dirty="0" smtClean="0"/>
              <a:t>element 15.Sembolü </a:t>
            </a:r>
            <a:r>
              <a:rPr lang="tr-TR" dirty="0"/>
              <a:t>K olan element</a:t>
            </a:r>
          </a:p>
          <a:p>
            <a:r>
              <a:rPr lang="tr-TR" dirty="0"/>
              <a:t>16.Sembolü I olan </a:t>
            </a:r>
            <a:r>
              <a:rPr lang="tr-TR" dirty="0" smtClean="0"/>
              <a:t>element 17.Sembolü </a:t>
            </a:r>
            <a:r>
              <a:rPr lang="tr-TR" dirty="0"/>
              <a:t>O olan </a:t>
            </a:r>
            <a:r>
              <a:rPr lang="tr-TR" dirty="0" smtClean="0"/>
              <a:t>element 18.Cıva </a:t>
            </a:r>
            <a:r>
              <a:rPr lang="tr-TR" dirty="0"/>
              <a:t>elementinin sembolü.</a:t>
            </a:r>
          </a:p>
          <a:p>
            <a:r>
              <a:rPr lang="tr-TR" dirty="0"/>
              <a:t>19.Altın elementinin </a:t>
            </a:r>
            <a:r>
              <a:rPr lang="tr-TR" dirty="0" smtClean="0"/>
              <a:t>sembolü. 20.Sembolü </a:t>
            </a:r>
            <a:r>
              <a:rPr lang="tr-TR" dirty="0"/>
              <a:t>B olan </a:t>
            </a:r>
            <a:r>
              <a:rPr lang="tr-TR" dirty="0" smtClean="0"/>
              <a:t>element. 21.Sembolü </a:t>
            </a:r>
            <a:r>
              <a:rPr lang="tr-TR" dirty="0" err="1"/>
              <a:t>Ag</a:t>
            </a:r>
            <a:r>
              <a:rPr lang="tr-TR" dirty="0"/>
              <a:t> olan element</a:t>
            </a:r>
          </a:p>
          <a:p>
            <a:r>
              <a:rPr lang="tr-TR" dirty="0"/>
              <a:t>22.Sembolü N olan element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3" y="-6571"/>
            <a:ext cx="7416824" cy="4455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579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116632"/>
            <a:ext cx="8935945" cy="6624736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835696" y="1229417"/>
            <a:ext cx="69127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Aşağıdaki soruların cevaplarını defterinize yazınız. 1, 2, 3 ve 4</a:t>
            </a:r>
            <a:br>
              <a:rPr lang="tr-TR" dirty="0"/>
            </a:br>
            <a:r>
              <a:rPr lang="tr-TR" dirty="0"/>
              <a:t>numaralı soruları cevaplarken aşağıdaki kutucukların numaralarını</a:t>
            </a:r>
            <a:br>
              <a:rPr lang="tr-TR" dirty="0"/>
            </a:br>
            <a:r>
              <a:rPr lang="tr-TR" dirty="0"/>
              <a:t>kullanınız.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62776" y="1916833"/>
            <a:ext cx="3594562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825288" y="4196786"/>
            <a:ext cx="706719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1.Yukarıdaki </a:t>
            </a:r>
            <a:r>
              <a:rPr lang="tr-TR" dirty="0"/>
              <a:t>kutucuklardan hangisi ya da hangilerinde verilen model bir </a:t>
            </a:r>
            <a:r>
              <a:rPr lang="tr-TR" dirty="0" smtClean="0"/>
              <a:t>elemente ait </a:t>
            </a:r>
            <a:r>
              <a:rPr lang="tr-TR" dirty="0"/>
              <a:t>olabilir?</a:t>
            </a:r>
          </a:p>
          <a:p>
            <a:r>
              <a:rPr lang="tr-TR" dirty="0" smtClean="0"/>
              <a:t>2.Yukarıdaki </a:t>
            </a:r>
            <a:r>
              <a:rPr lang="tr-TR" dirty="0"/>
              <a:t>kutucuklardan hangisi ya da hangilerinde verilen model bir </a:t>
            </a:r>
            <a:r>
              <a:rPr lang="tr-TR" dirty="0" smtClean="0"/>
              <a:t>bileşiğe ait </a:t>
            </a:r>
            <a:r>
              <a:rPr lang="tr-TR" dirty="0"/>
              <a:t>olabilir?</a:t>
            </a:r>
          </a:p>
          <a:p>
            <a:r>
              <a:rPr lang="tr-TR" dirty="0" smtClean="0"/>
              <a:t>3. Yukarıdaki </a:t>
            </a:r>
            <a:r>
              <a:rPr lang="tr-TR" dirty="0"/>
              <a:t>kutucuklardan hangisi ya da hangilerinde verilen model </a:t>
            </a:r>
            <a:r>
              <a:rPr lang="tr-TR" dirty="0" smtClean="0"/>
              <a:t>moleküler yapıdaki </a:t>
            </a:r>
            <a:r>
              <a:rPr lang="tr-TR" dirty="0"/>
              <a:t>bir elemente aittir?</a:t>
            </a:r>
          </a:p>
          <a:p>
            <a:r>
              <a:rPr lang="tr-TR" dirty="0" smtClean="0"/>
              <a:t>4.Yukarıdaki </a:t>
            </a:r>
            <a:r>
              <a:rPr lang="tr-TR" dirty="0"/>
              <a:t>kutucuklardan hangisi ya da hangilerinde verilen model atomik </a:t>
            </a:r>
            <a:r>
              <a:rPr lang="tr-TR" dirty="0" smtClean="0"/>
              <a:t>yapıdaki </a:t>
            </a:r>
            <a:r>
              <a:rPr lang="tr-TR" dirty="0"/>
              <a:t>bir elemente aittir?</a:t>
            </a:r>
          </a:p>
        </p:txBody>
      </p:sp>
      <p:sp>
        <p:nvSpPr>
          <p:cNvPr id="6" name="Dikdörtgen 5"/>
          <p:cNvSpPr/>
          <p:nvPr/>
        </p:nvSpPr>
        <p:spPr>
          <a:xfrm>
            <a:off x="4034612" y="4427820"/>
            <a:ext cx="8087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1,4,5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873892" y="5017545"/>
            <a:ext cx="8087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2,3,6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652120" y="5517232"/>
            <a:ext cx="8087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1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358883" y="6130143"/>
            <a:ext cx="8087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4,5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06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79512" y="116632"/>
            <a:ext cx="86912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5. Aşağıda sembolleri verilen elementlerin adları ve yaygın kullanım alanları </a:t>
            </a:r>
            <a:r>
              <a:rPr lang="tr-TR" sz="2400" dirty="0" smtClean="0"/>
              <a:t>nelerdir</a:t>
            </a:r>
            <a:r>
              <a:rPr lang="tr-TR" sz="2400" dirty="0"/>
              <a:t>?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47629"/>
            <a:ext cx="700648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316375"/>
            <a:ext cx="88569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err="1" smtClean="0"/>
              <a:t>Na</a:t>
            </a:r>
            <a:r>
              <a:rPr lang="tr-TR" sz="2400" b="1" dirty="0"/>
              <a:t>: </a:t>
            </a:r>
            <a:r>
              <a:rPr lang="tr-TR" sz="2400" dirty="0">
                <a:solidFill>
                  <a:srgbClr val="FF0000"/>
                </a:solidFill>
              </a:rPr>
              <a:t>Sodyum. Eczacılık, tarım ve fotoğrafçılık </a:t>
            </a:r>
            <a:r>
              <a:rPr lang="tr-TR" sz="2400" dirty="0" smtClean="0">
                <a:solidFill>
                  <a:srgbClr val="FF0000"/>
                </a:solidFill>
              </a:rPr>
              <a:t>alanlarında sıkça </a:t>
            </a:r>
            <a:r>
              <a:rPr lang="tr-TR" sz="2400" dirty="0">
                <a:solidFill>
                  <a:srgbClr val="FF0000"/>
                </a:solidFill>
              </a:rPr>
              <a:t>kullanılır. Sokak aydınlatmalarında, cam </a:t>
            </a:r>
            <a:r>
              <a:rPr lang="tr-TR" sz="2400" dirty="0" smtClean="0">
                <a:solidFill>
                  <a:srgbClr val="FF0000"/>
                </a:solidFill>
              </a:rPr>
              <a:t>yapımında ve </a:t>
            </a:r>
            <a:r>
              <a:rPr lang="tr-TR" sz="2400" dirty="0">
                <a:solidFill>
                  <a:srgbClr val="FF0000"/>
                </a:solidFill>
              </a:rPr>
              <a:t>sofra tuzunun edilmesinde de kullanılan önemli bir </a:t>
            </a:r>
            <a:r>
              <a:rPr lang="tr-TR" sz="2400" dirty="0" smtClean="0">
                <a:solidFill>
                  <a:srgbClr val="FF0000"/>
                </a:solidFill>
              </a:rPr>
              <a:t>elementtir</a:t>
            </a:r>
            <a:r>
              <a:rPr lang="tr-TR" sz="2400" dirty="0">
                <a:solidFill>
                  <a:srgbClr val="FF0000"/>
                </a:solidFill>
              </a:rPr>
              <a:t>. Ayrıca kimya, tekstil, sabun, cam, metal ve </a:t>
            </a:r>
            <a:r>
              <a:rPr lang="tr-TR" sz="2400" dirty="0" smtClean="0">
                <a:solidFill>
                  <a:srgbClr val="FF0000"/>
                </a:solidFill>
              </a:rPr>
              <a:t>kâğıt endüstrisinde </a:t>
            </a:r>
            <a:r>
              <a:rPr lang="tr-TR" sz="2400" dirty="0">
                <a:solidFill>
                  <a:srgbClr val="FF0000"/>
                </a:solidFill>
              </a:rPr>
              <a:t>kullanılır</a:t>
            </a:r>
            <a:r>
              <a:rPr lang="tr-TR" sz="2400" dirty="0" smtClean="0">
                <a:solidFill>
                  <a:srgbClr val="FF0000"/>
                </a:solidFill>
              </a:rPr>
              <a:t>.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8342" y="2886035"/>
            <a:ext cx="88781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K: </a:t>
            </a:r>
            <a:r>
              <a:rPr lang="tr-TR" sz="2400" dirty="0"/>
              <a:t>Potasyum. Cam, sabun, lens, sıvı deterjan, </a:t>
            </a:r>
            <a:r>
              <a:rPr lang="tr-TR" sz="2400" dirty="0" smtClean="0"/>
              <a:t>gübre, yanıcı </a:t>
            </a:r>
            <a:r>
              <a:rPr lang="tr-TR" sz="2400" dirty="0"/>
              <a:t>ve patlayıcı barut gibi maddelerin yapımında </a:t>
            </a:r>
            <a:r>
              <a:rPr lang="tr-TR" sz="2400" dirty="0" smtClean="0"/>
              <a:t>kullanılır</a:t>
            </a:r>
            <a:endParaRPr lang="tr-TR" sz="2400" dirty="0"/>
          </a:p>
        </p:txBody>
      </p:sp>
      <p:sp>
        <p:nvSpPr>
          <p:cNvPr id="7" name="Dikdörtgen 6"/>
          <p:cNvSpPr/>
          <p:nvPr/>
        </p:nvSpPr>
        <p:spPr>
          <a:xfrm>
            <a:off x="179511" y="3717032"/>
            <a:ext cx="885698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Be: </a:t>
            </a:r>
            <a:r>
              <a:rPr lang="tr-TR" sz="2400" dirty="0">
                <a:solidFill>
                  <a:srgbClr val="FF0000"/>
                </a:solidFill>
              </a:rPr>
              <a:t>Berilyum. Isıyı emebilme özelliği sayesinde hava </a:t>
            </a:r>
            <a:r>
              <a:rPr lang="tr-TR" sz="2400" dirty="0" smtClean="0">
                <a:solidFill>
                  <a:srgbClr val="FF0000"/>
                </a:solidFill>
              </a:rPr>
              <a:t>ve uzay </a:t>
            </a:r>
            <a:r>
              <a:rPr lang="tr-TR" sz="2400" dirty="0">
                <a:solidFill>
                  <a:srgbClr val="FF0000"/>
                </a:solidFill>
              </a:rPr>
              <a:t>taşıtlarında, iletişim uydularında kullanılır. </a:t>
            </a:r>
            <a:r>
              <a:rPr lang="tr-TR" sz="2400" dirty="0" smtClean="0">
                <a:solidFill>
                  <a:srgbClr val="FF0000"/>
                </a:solidFill>
              </a:rPr>
              <a:t>Ayrıca hafif </a:t>
            </a:r>
            <a:r>
              <a:rPr lang="tr-TR" sz="2400" dirty="0">
                <a:solidFill>
                  <a:srgbClr val="FF0000"/>
                </a:solidFill>
              </a:rPr>
              <a:t>ve esnek olmasından dolayı bilgisayar </a:t>
            </a:r>
            <a:r>
              <a:rPr lang="tr-TR" sz="2400" dirty="0" smtClean="0">
                <a:solidFill>
                  <a:srgbClr val="FF0000"/>
                </a:solidFill>
              </a:rPr>
              <a:t>parçalarının yapımında </a:t>
            </a:r>
            <a:r>
              <a:rPr lang="tr-TR" sz="2400" dirty="0">
                <a:solidFill>
                  <a:srgbClr val="FF0000"/>
                </a:solidFill>
              </a:rPr>
              <a:t>ve inşaat sektöründe de sık tercih edilir.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40442" y="5445224"/>
            <a:ext cx="88860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Al</a:t>
            </a:r>
            <a:r>
              <a:rPr lang="tr-TR" sz="2400" b="1" dirty="0"/>
              <a:t>: </a:t>
            </a:r>
            <a:r>
              <a:rPr lang="tr-TR" sz="2400" dirty="0"/>
              <a:t>Alüminyum. Çeşitli mutfak aletleri ve </a:t>
            </a:r>
            <a:r>
              <a:rPr lang="tr-TR" sz="2400" dirty="0" smtClean="0"/>
              <a:t>dekorasyon malzemelerinin </a:t>
            </a:r>
            <a:r>
              <a:rPr lang="tr-TR" sz="2400" dirty="0"/>
              <a:t>ana yapım maddesidir. Hafif ancak </a:t>
            </a:r>
            <a:r>
              <a:rPr lang="tr-TR" sz="2400" dirty="0" smtClean="0"/>
              <a:t>güçlü yapısı </a:t>
            </a:r>
            <a:r>
              <a:rPr lang="tr-TR" sz="2400" dirty="0"/>
              <a:t>nedeniyle otomobil, uçak, füze ve elektrik </a:t>
            </a:r>
            <a:r>
              <a:rPr lang="tr-TR" sz="2400" dirty="0" smtClean="0"/>
              <a:t>iletim hatlarının </a:t>
            </a:r>
            <a:r>
              <a:rPr lang="tr-TR" sz="2400" dirty="0"/>
              <a:t>yapımında tercih edilir.</a:t>
            </a:r>
          </a:p>
        </p:txBody>
      </p:sp>
    </p:spTree>
    <p:extLst>
      <p:ext uri="{BB962C8B-B14F-4D97-AF65-F5344CB8AC3E}">
        <p14:creationId xmlns:p14="http://schemas.microsoft.com/office/powerpoint/2010/main" val="392298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1773"/>
            <a:ext cx="8424936" cy="538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586962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B: </a:t>
            </a:r>
            <a:r>
              <a:rPr lang="tr-TR" sz="2400" dirty="0"/>
              <a:t>Bor. Isıya dayanıklı cam malzemelerin yapımında </a:t>
            </a:r>
            <a:r>
              <a:rPr lang="tr-TR" sz="2400" dirty="0" smtClean="0"/>
              <a:t>ve roketlerde </a:t>
            </a:r>
            <a:r>
              <a:rPr lang="tr-TR" sz="2400" dirty="0"/>
              <a:t>ateşleyici olarak kullanılır.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79512" y="1268760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N: </a:t>
            </a:r>
            <a:r>
              <a:rPr lang="tr-TR" sz="2400" dirty="0">
                <a:solidFill>
                  <a:srgbClr val="FF0000"/>
                </a:solidFill>
              </a:rPr>
              <a:t>Azot. Canlıların yapısında bulunan önemli </a:t>
            </a:r>
            <a:r>
              <a:rPr lang="tr-TR" sz="2400" dirty="0" smtClean="0">
                <a:solidFill>
                  <a:srgbClr val="FF0000"/>
                </a:solidFill>
              </a:rPr>
              <a:t>elementlerden </a:t>
            </a:r>
            <a:r>
              <a:rPr lang="tr-TR" sz="2400" dirty="0">
                <a:solidFill>
                  <a:srgbClr val="FF0000"/>
                </a:solidFill>
              </a:rPr>
              <a:t>biridir. Sıvı azot, böbrek gibi organların ve </a:t>
            </a:r>
            <a:r>
              <a:rPr lang="tr-TR" sz="2400" dirty="0" smtClean="0">
                <a:solidFill>
                  <a:srgbClr val="FF0000"/>
                </a:solidFill>
              </a:rPr>
              <a:t>kanın saklanmasında </a:t>
            </a:r>
            <a:r>
              <a:rPr lang="tr-TR" sz="2400" dirty="0">
                <a:solidFill>
                  <a:srgbClr val="FF0000"/>
                </a:solidFill>
              </a:rPr>
              <a:t>soğutucu olarak kullanılır. Ayrıca azot, </a:t>
            </a:r>
            <a:r>
              <a:rPr lang="tr-TR" sz="2400" dirty="0" smtClean="0">
                <a:solidFill>
                  <a:srgbClr val="FF0000"/>
                </a:solidFill>
              </a:rPr>
              <a:t>suni gübre </a:t>
            </a:r>
            <a:r>
              <a:rPr lang="tr-TR" sz="2400" dirty="0">
                <a:solidFill>
                  <a:srgbClr val="FF0000"/>
                </a:solidFill>
              </a:rPr>
              <a:t>yapımında kullanılır.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79512" y="2304291"/>
            <a:ext cx="87622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Mg</a:t>
            </a:r>
            <a:r>
              <a:rPr lang="tr-TR" sz="2400" dirty="0">
                <a:solidFill>
                  <a:srgbClr val="FF0000"/>
                </a:solidFill>
              </a:rPr>
              <a:t>: </a:t>
            </a:r>
            <a:r>
              <a:rPr lang="tr-TR" sz="2400" dirty="0"/>
              <a:t>Magnezyum. Hafif olması nedeniyle uçak ve </a:t>
            </a:r>
            <a:r>
              <a:rPr lang="tr-TR" sz="2400" dirty="0" smtClean="0"/>
              <a:t>füze yapımında </a:t>
            </a:r>
            <a:r>
              <a:rPr lang="tr-TR" sz="2400" dirty="0"/>
              <a:t>kullanılır. Ayrıca eczacılıkta ve metal </a:t>
            </a:r>
            <a:r>
              <a:rPr lang="tr-TR" sz="2400" dirty="0" smtClean="0"/>
              <a:t>endüstrisinde </a:t>
            </a:r>
            <a:r>
              <a:rPr lang="tr-TR" sz="2400" dirty="0"/>
              <a:t>de magnezyum elementi kullanılır.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95045" y="3388057"/>
            <a:ext cx="89644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Si: </a:t>
            </a:r>
            <a:r>
              <a:rPr lang="tr-TR" sz="2400" dirty="0">
                <a:solidFill>
                  <a:srgbClr val="FF0000"/>
                </a:solidFill>
              </a:rPr>
              <a:t>Silisyum. Kum ve kil hâlindeki silisyum beton ve </a:t>
            </a:r>
            <a:r>
              <a:rPr lang="tr-TR" sz="2400" dirty="0" smtClean="0">
                <a:solidFill>
                  <a:srgbClr val="FF0000"/>
                </a:solidFill>
              </a:rPr>
              <a:t>tuğla yapımında </a:t>
            </a:r>
            <a:r>
              <a:rPr lang="tr-TR" sz="2400" dirty="0">
                <a:solidFill>
                  <a:srgbClr val="FF0000"/>
                </a:solidFill>
              </a:rPr>
              <a:t>kullanılır. Ayrıca cam, emaye, çömlek </a:t>
            </a:r>
            <a:r>
              <a:rPr lang="tr-TR" sz="2400" dirty="0" smtClean="0">
                <a:solidFill>
                  <a:srgbClr val="FF0000"/>
                </a:solidFill>
              </a:rPr>
              <a:t>yapımında </a:t>
            </a:r>
            <a:r>
              <a:rPr lang="tr-TR" sz="2400" dirty="0">
                <a:solidFill>
                  <a:srgbClr val="FF0000"/>
                </a:solidFill>
              </a:rPr>
              <a:t>silisyumdan faydalanılır. Elektronik devrelerin </a:t>
            </a:r>
            <a:r>
              <a:rPr lang="tr-TR" sz="2400" dirty="0" smtClean="0">
                <a:solidFill>
                  <a:srgbClr val="FF0000"/>
                </a:solidFill>
              </a:rPr>
              <a:t>yapımı da </a:t>
            </a:r>
            <a:r>
              <a:rPr lang="tr-TR" sz="2400" dirty="0">
                <a:solidFill>
                  <a:srgbClr val="FF0000"/>
                </a:solidFill>
              </a:rPr>
              <a:t>bir başka kullanım alanıdır.</a:t>
            </a:r>
          </a:p>
          <a:p>
            <a:endParaRPr lang="tr-TR" sz="2400" dirty="0"/>
          </a:p>
        </p:txBody>
      </p:sp>
      <p:sp>
        <p:nvSpPr>
          <p:cNvPr id="8" name="Dikdörtgen 7"/>
          <p:cNvSpPr/>
          <p:nvPr/>
        </p:nvSpPr>
        <p:spPr>
          <a:xfrm>
            <a:off x="195045" y="4542219"/>
            <a:ext cx="86181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err="1">
                <a:solidFill>
                  <a:srgbClr val="FF0000"/>
                </a:solidFill>
              </a:rPr>
              <a:t>Li</a:t>
            </a:r>
            <a:r>
              <a:rPr lang="tr-TR" sz="2400" b="1" dirty="0">
                <a:solidFill>
                  <a:srgbClr val="FF0000"/>
                </a:solidFill>
              </a:rPr>
              <a:t>: </a:t>
            </a:r>
            <a:r>
              <a:rPr lang="tr-TR" sz="2400" dirty="0"/>
              <a:t>Lityum. Seramik ve cam yapımında, pil üretiminde </a:t>
            </a:r>
            <a:r>
              <a:rPr lang="tr-TR" sz="2400" dirty="0" smtClean="0"/>
              <a:t>ve roketlerde </a:t>
            </a:r>
            <a:r>
              <a:rPr lang="tr-TR" sz="2400" dirty="0"/>
              <a:t>itici kuvvet sağlamada kullanılır.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91002" y="5249138"/>
            <a:ext cx="90542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Ar: </a:t>
            </a:r>
            <a:r>
              <a:rPr lang="tr-TR" sz="2400" dirty="0">
                <a:solidFill>
                  <a:srgbClr val="FF0000"/>
                </a:solidFill>
              </a:rPr>
              <a:t>Argon. Elektrikli aydınlatma ampullerinde ve </a:t>
            </a:r>
            <a:r>
              <a:rPr lang="tr-TR" sz="2400" dirty="0" smtClean="0">
                <a:solidFill>
                  <a:srgbClr val="FF0000"/>
                </a:solidFill>
              </a:rPr>
              <a:t>floresan </a:t>
            </a:r>
            <a:r>
              <a:rPr lang="tr-TR" sz="2400" dirty="0">
                <a:solidFill>
                  <a:srgbClr val="FF0000"/>
                </a:solidFill>
              </a:rPr>
              <a:t>tüplerde kullanılır.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66563" y="6054774"/>
            <a:ext cx="88751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Ne: </a:t>
            </a:r>
            <a:r>
              <a:rPr lang="tr-TR" sz="2400" dirty="0"/>
              <a:t>Neon. Renkli reklam aydınlatmaları, paratonerler </a:t>
            </a:r>
            <a:r>
              <a:rPr lang="tr-TR" sz="2400" dirty="0" smtClean="0"/>
              <a:t>ve televizyon </a:t>
            </a:r>
            <a:r>
              <a:rPr lang="tr-TR" sz="2400" dirty="0"/>
              <a:t>tüplerinde kullanılır.</a:t>
            </a:r>
          </a:p>
        </p:txBody>
      </p:sp>
    </p:spTree>
    <p:extLst>
      <p:ext uri="{BB962C8B-B14F-4D97-AF65-F5344CB8AC3E}">
        <p14:creationId xmlns:p14="http://schemas.microsoft.com/office/powerpoint/2010/main" val="28382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15616" y="20288"/>
            <a:ext cx="62536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1. ELEMENTLER VE SEMBOLLERİ</a:t>
            </a:r>
            <a:endParaRPr lang="tr-TR" sz="3600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076" y="696319"/>
            <a:ext cx="3339816" cy="2713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Belirtme Çizgisi 4"/>
          <p:cNvSpPr/>
          <p:nvPr/>
        </p:nvSpPr>
        <p:spPr>
          <a:xfrm>
            <a:off x="4644008" y="777007"/>
            <a:ext cx="4109594" cy="792088"/>
          </a:xfrm>
          <a:prstGeom prst="wedgeRectCallout">
            <a:avLst>
              <a:gd name="adj1" fmla="val -85655"/>
              <a:gd name="adj2" fmla="val 155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Bu kavramları defterimize yanıtlayalım  gelecek derste arkadaşlarımıza sunalım 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186076" y="3395522"/>
            <a:ext cx="88970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Element</a:t>
            </a:r>
            <a:r>
              <a:rPr lang="tr-TR" dirty="0" smtClean="0"/>
              <a:t>: Aynı cins atomlardan veya moleküllerden oluşmuş , </a:t>
            </a:r>
            <a:r>
              <a:rPr lang="tr-TR" dirty="0"/>
              <a:t>saf </a:t>
            </a:r>
            <a:r>
              <a:rPr lang="tr-TR" dirty="0" smtClean="0"/>
              <a:t>maddelere element denir.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86076" y="3912102"/>
            <a:ext cx="83232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Bileşik:  </a:t>
            </a:r>
            <a:r>
              <a:rPr lang="tr-TR" dirty="0" smtClean="0"/>
              <a:t>farklı cins atomlardan oluşmuş  </a:t>
            </a:r>
            <a:r>
              <a:rPr lang="tr-TR" dirty="0"/>
              <a:t>saf </a:t>
            </a:r>
            <a:r>
              <a:rPr lang="tr-TR" dirty="0" smtClean="0"/>
              <a:t>maddelere bileşik denir.</a:t>
            </a: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73647" y="4801072"/>
            <a:ext cx="85464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Atom:  </a:t>
            </a:r>
            <a:r>
              <a:rPr lang="tr-TR" dirty="0" smtClean="0"/>
              <a:t>Maddenin </a:t>
            </a:r>
            <a:r>
              <a:rPr lang="tr-TR" dirty="0"/>
              <a:t>en küçük yapı birimine </a:t>
            </a:r>
            <a:r>
              <a:rPr lang="tr-TR" dirty="0" smtClean="0"/>
              <a:t>atom denir. </a:t>
            </a:r>
            <a:endParaRPr lang="tr-TR" dirty="0"/>
          </a:p>
        </p:txBody>
      </p:sp>
      <p:sp>
        <p:nvSpPr>
          <p:cNvPr id="10" name="Dikdörtgen 9"/>
          <p:cNvSpPr/>
          <p:nvPr/>
        </p:nvSpPr>
        <p:spPr>
          <a:xfrm>
            <a:off x="92014" y="4281434"/>
            <a:ext cx="85254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Molekül: </a:t>
            </a:r>
            <a:r>
              <a:rPr lang="tr-TR" dirty="0" smtClean="0"/>
              <a:t>Birden fazla atomun veya aynı cins atomun  bir araya  gelerek gruplar oluşturur. Bu gruplara  molekül denir . </a:t>
            </a:r>
            <a:endParaRPr lang="tr-TR" dirty="0"/>
          </a:p>
        </p:txBody>
      </p:sp>
      <p:sp>
        <p:nvSpPr>
          <p:cNvPr id="11" name="Dikdörtgen 10"/>
          <p:cNvSpPr/>
          <p:nvPr/>
        </p:nvSpPr>
        <p:spPr>
          <a:xfrm>
            <a:off x="173646" y="5291916"/>
            <a:ext cx="87188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Sembol:   </a:t>
            </a:r>
            <a:r>
              <a:rPr lang="tr-TR" dirty="0" smtClean="0"/>
              <a:t>Dünyada kullanılan kavramların adları  yerine ortak işaretler kullanılır. Bu işaretlere Sembol denir .  Bilim </a:t>
            </a:r>
            <a:r>
              <a:rPr lang="tr-TR" dirty="0"/>
              <a:t>insanları elementlerin Latince adlarının yerine bu adların ilk harflerini tercih etmişler ve bu harfler elementlerin </a:t>
            </a:r>
            <a:r>
              <a:rPr lang="tr-TR" b="1" dirty="0">
                <a:solidFill>
                  <a:srgbClr val="FF0000"/>
                </a:solidFill>
              </a:rPr>
              <a:t>sembolü</a:t>
            </a:r>
            <a:r>
              <a:rPr lang="tr-TR" b="1" dirty="0"/>
              <a:t> </a:t>
            </a:r>
            <a:r>
              <a:rPr lang="tr-TR" dirty="0"/>
              <a:t>olarak kullanılmıştır.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477" y="3395522"/>
            <a:ext cx="9118523" cy="300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49636" y="6143625"/>
            <a:ext cx="1133475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906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10" grpId="0"/>
      <p:bldP spid="11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419472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6. Elementlerin sembollerle gösterilmesinin faydalarını açıklayınız.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79512" y="1340768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6. Elementlerin sembollerle gösterilmesi hem yazım </a:t>
            </a:r>
            <a:r>
              <a:rPr lang="tr-TR" sz="2400" dirty="0" smtClean="0">
                <a:solidFill>
                  <a:srgbClr val="FF0000"/>
                </a:solidFill>
              </a:rPr>
              <a:t>kolaylığı </a:t>
            </a:r>
            <a:r>
              <a:rPr lang="tr-TR" sz="2400" dirty="0">
                <a:solidFill>
                  <a:srgbClr val="FF0000"/>
                </a:solidFill>
              </a:rPr>
              <a:t>sağlar hem de dünyanın her yerinde aynı </a:t>
            </a:r>
            <a:r>
              <a:rPr lang="tr-TR" sz="2400" dirty="0" smtClean="0">
                <a:solidFill>
                  <a:srgbClr val="FF0000"/>
                </a:solidFill>
              </a:rPr>
              <a:t>semboller kullanıldığından </a:t>
            </a:r>
            <a:r>
              <a:rPr lang="tr-TR" sz="2400" dirty="0">
                <a:solidFill>
                  <a:srgbClr val="FF0000"/>
                </a:solidFill>
              </a:rPr>
              <a:t>bilimsel iletişimi kolaylaştırır.</a:t>
            </a:r>
          </a:p>
        </p:txBody>
      </p:sp>
    </p:spTree>
    <p:extLst>
      <p:ext uri="{BB962C8B-B14F-4D97-AF65-F5344CB8AC3E}">
        <p14:creationId xmlns:p14="http://schemas.microsoft.com/office/powerpoint/2010/main" val="372321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2 İçerik Yer Tutucusu"/>
          <p:cNvSpPr txBox="1">
            <a:spLocks/>
          </p:cNvSpPr>
          <p:nvPr/>
        </p:nvSpPr>
        <p:spPr bwMode="auto">
          <a:xfrm>
            <a:off x="107504" y="1124744"/>
            <a:ext cx="892899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>
                <a:latin typeface="Calibri" pitchFamily="34" charset="0"/>
              </a:rPr>
              <a:t>Hidayet </a:t>
            </a:r>
            <a:r>
              <a:rPr lang="tr-TR" sz="4800" b="1" i="1" dirty="0" smtClean="0">
                <a:latin typeface="Calibri" pitchFamily="34" charset="0"/>
              </a:rPr>
              <a:t>GÜNEŞ</a:t>
            </a:r>
          </a:p>
          <a:p>
            <a:pPr algn="ctr" eaLnBrk="1" hangingPunct="1">
              <a:spcBef>
                <a:spcPct val="20000"/>
              </a:spcBef>
            </a:pPr>
            <a:r>
              <a:rPr lang="tr-TR" sz="4800" b="1" i="1" dirty="0">
                <a:latin typeface="Calibri" pitchFamily="34" charset="0"/>
              </a:rPr>
              <a:t>Fen ve Teknoloji Öğretmeni</a:t>
            </a: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 err="1" smtClean="0">
                <a:latin typeface="Calibri" pitchFamily="34" charset="0"/>
              </a:rPr>
              <a:t>Beşeylül</a:t>
            </a:r>
            <a:r>
              <a:rPr lang="tr-TR" sz="4800" b="1" i="1" dirty="0" smtClean="0">
                <a:latin typeface="Calibri" pitchFamily="34" charset="0"/>
              </a:rPr>
              <a:t> Ortaokulu</a:t>
            </a:r>
            <a:endParaRPr lang="tr-TR" sz="4800" b="1" i="1" dirty="0">
              <a:latin typeface="Calibri" pitchFamily="34" charset="0"/>
            </a:endParaRP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 smtClean="0">
                <a:latin typeface="Calibri" pitchFamily="34" charset="0"/>
              </a:rPr>
              <a:t>Nazilli/AYDIN </a:t>
            </a:r>
            <a:endParaRPr lang="tr-TR" sz="4800" b="1" i="1" dirty="0">
              <a:latin typeface="Calibri" pitchFamily="34" charset="0"/>
            </a:endParaRPr>
          </a:p>
        </p:txBody>
      </p:sp>
      <p:sp>
        <p:nvSpPr>
          <p:cNvPr id="134147" name="2 Dikdörtgen"/>
          <p:cNvSpPr>
            <a:spLocks noChangeArrowheads="1"/>
          </p:cNvSpPr>
          <p:nvPr/>
        </p:nvSpPr>
        <p:spPr bwMode="auto">
          <a:xfrm>
            <a:off x="395536" y="5298896"/>
            <a:ext cx="83529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r-TR" b="1" i="1" dirty="0">
                <a:latin typeface="Calibri" pitchFamily="34" charset="0"/>
              </a:rPr>
              <a:t>KAYNAK:  Ders kitapları ve yardımcı kitaplar ve </a:t>
            </a:r>
            <a:r>
              <a:rPr lang="tr-TR" b="1" i="1" dirty="0" err="1">
                <a:latin typeface="Calibri" pitchFamily="34" charset="0"/>
              </a:rPr>
              <a:t>fenokulu</a:t>
            </a:r>
            <a:r>
              <a:rPr lang="tr-TR" b="1" i="1" dirty="0">
                <a:latin typeface="Calibri" pitchFamily="34" charset="0"/>
              </a:rPr>
              <a:t> net, </a:t>
            </a:r>
            <a:r>
              <a:rPr lang="tr-TR" dirty="0"/>
              <a:t>www.fatihgizligider.com</a:t>
            </a:r>
            <a:br>
              <a:rPr lang="tr-TR" dirty="0"/>
            </a:br>
            <a:r>
              <a:rPr lang="tr-TR" b="1" dirty="0" smtClean="0"/>
              <a:t>ve </a:t>
            </a:r>
            <a:r>
              <a:rPr lang="tr-TR" b="1" dirty="0" err="1" smtClean="0"/>
              <a:t>eba</a:t>
            </a:r>
            <a:r>
              <a:rPr lang="tr-TR" b="1" dirty="0" smtClean="0"/>
              <a:t> </a:t>
            </a:r>
            <a:r>
              <a:rPr lang="tr-TR" b="1" i="1" dirty="0" smtClean="0">
                <a:latin typeface="Calibri" pitchFamily="34" charset="0"/>
              </a:rPr>
              <a:t>yayınlanan  </a:t>
            </a:r>
            <a:r>
              <a:rPr lang="tr-TR" b="1" i="1" dirty="0">
                <a:latin typeface="Calibri" pitchFamily="34" charset="0"/>
              </a:rPr>
              <a:t>sunularından</a:t>
            </a:r>
            <a:r>
              <a:rPr lang="tr-TR" b="1" dirty="0"/>
              <a:t> </a:t>
            </a:r>
            <a:r>
              <a:rPr lang="tr-TR" b="1" i="1" dirty="0">
                <a:latin typeface="Calibri" pitchFamily="34" charset="0"/>
              </a:rPr>
              <a:t> </a:t>
            </a:r>
            <a:r>
              <a:rPr lang="tr-TR" b="1" i="1" dirty="0" smtClean="0">
                <a:latin typeface="Calibri" pitchFamily="34" charset="0"/>
              </a:rPr>
              <a:t>yararlanılmıştır. </a:t>
            </a:r>
          </a:p>
          <a:p>
            <a:r>
              <a:rPr lang="tr-TR" b="1" i="1" dirty="0" smtClean="0">
                <a:latin typeface="Calibri" pitchFamily="34" charset="0"/>
              </a:rPr>
              <a:t>25/01/2013</a:t>
            </a:r>
            <a:endParaRPr lang="tr-TR" b="1" i="1" dirty="0">
              <a:latin typeface="Calibri" pitchFamily="34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102" name="ShockwaveFlash2" r:id="rId2" imgW="8785601" imgH="507987"/>
        </mc:Choice>
        <mc:Fallback>
          <p:control name="ShockwaveFlash2" r:id="rId2" imgW="8785601" imgH="507987">
            <p:pic>
              <p:nvPicPr>
                <p:cNvPr id="0" name="ShockwaveFlash2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9388" y="188913"/>
                  <a:ext cx="8785225" cy="8636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103" name="ShockwaveFlash4" r:id="rId3" imgW="8280572" imgH="791943"/>
        </mc:Choice>
        <mc:Fallback>
          <p:control name="ShockwaveFlash4" r:id="rId3" imgW="8280572" imgH="791943">
            <p:pic>
              <p:nvPicPr>
                <p:cNvPr id="0" name="ShockwaveFlash4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1188" y="4508500"/>
                  <a:ext cx="8280400" cy="7921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06186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7" y="1"/>
            <a:ext cx="828092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4644008" y="5157192"/>
            <a:ext cx="13652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saf madde </a:t>
            </a:r>
          </a:p>
        </p:txBody>
      </p:sp>
      <p:sp>
        <p:nvSpPr>
          <p:cNvPr id="4" name="Dikdörtgen 3"/>
          <p:cNvSpPr/>
          <p:nvPr/>
        </p:nvSpPr>
        <p:spPr>
          <a:xfrm>
            <a:off x="3926841" y="5435932"/>
            <a:ext cx="13652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atom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355976" y="5633197"/>
            <a:ext cx="13652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element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087081" y="5949280"/>
            <a:ext cx="13652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molekül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006961" y="6228020"/>
            <a:ext cx="13652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bileşik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8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611560" y="332656"/>
            <a:ext cx="59741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/>
              <a:t>Element, Bileşik ve Moleküller</a:t>
            </a:r>
            <a:endParaRPr lang="tr-TR" sz="3600" dirty="0"/>
          </a:p>
        </p:txBody>
      </p:sp>
      <p:sp>
        <p:nvSpPr>
          <p:cNvPr id="3" name="Dikdörtgen 2"/>
          <p:cNvSpPr/>
          <p:nvPr/>
        </p:nvSpPr>
        <p:spPr>
          <a:xfrm>
            <a:off x="251520" y="1268760"/>
            <a:ext cx="87129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6. sınıf fen ve teknoloji dersinde yer alan “Maddenin Tanecikli Yapısı” ünitesini hatırlayınız. </a:t>
            </a:r>
            <a:r>
              <a:rPr lang="tr-TR" sz="3200" dirty="0" smtClean="0"/>
              <a:t>Saf maddelerin </a:t>
            </a:r>
            <a:r>
              <a:rPr lang="tr-TR" sz="3200" dirty="0"/>
              <a:t>hangi çeşitlerini biliyorsunuz? Maddenin en küçük yapı birimine atom adı verildiğini biliyorsunuz. </a:t>
            </a:r>
            <a:r>
              <a:rPr lang="tr-TR" sz="3200" dirty="0" smtClean="0"/>
              <a:t> Peki, bu </a:t>
            </a:r>
            <a:r>
              <a:rPr lang="tr-TR" sz="3200" dirty="0"/>
              <a:t>yapı birimleri bütün maddelerde aynı mıdır? Bir saf maddenin element mi yoksa bileşik mi olduğunu </a:t>
            </a:r>
            <a:r>
              <a:rPr lang="tr-TR" sz="3200" dirty="0" smtClean="0"/>
              <a:t>nasıl anlarsınız</a:t>
            </a:r>
            <a:r>
              <a:rPr lang="tr-TR" sz="32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05702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1509"/>
            <a:ext cx="7272808" cy="6854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123728" y="6412686"/>
            <a:ext cx="13652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Karışım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5436096" y="6412686"/>
            <a:ext cx="13652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Karışım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649" y="44624"/>
            <a:ext cx="726502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1835696" y="2780928"/>
            <a:ext cx="2088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Saf madde-bileşik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430982" y="2777092"/>
            <a:ext cx="2088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Saf madde-bileşik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62231" y="6205589"/>
            <a:ext cx="2088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karışım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416027" y="6156012"/>
            <a:ext cx="2088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Saf madde-element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09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86a281e31a680f4b6bed0d2e934be07888a8f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882</TotalTime>
  <Words>2032</Words>
  <Application>Microsoft Office PowerPoint</Application>
  <PresentationFormat>Ekran Gösterisi (4:3)</PresentationFormat>
  <Paragraphs>202</Paragraphs>
  <Slides>61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61</vt:i4>
      </vt:variant>
    </vt:vector>
  </HeadingPairs>
  <TitlesOfParts>
    <vt:vector size="62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su</dc:creator>
  <cp:lastModifiedBy>su</cp:lastModifiedBy>
  <cp:revision>73</cp:revision>
  <dcterms:created xsi:type="dcterms:W3CDTF">2013-01-12T21:30:02Z</dcterms:created>
  <dcterms:modified xsi:type="dcterms:W3CDTF">2013-01-29T13:19:56Z</dcterms:modified>
</cp:coreProperties>
</file>