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notesSlides/notesSlide1.xml" ContentType="application/vnd.openxmlformats-officedocument.presentationml.notesSlide+xml"/>
  <Override PartName="/ppt/activeX/activeX3.xml" ContentType="application/vnd.ms-office.activeX+xml"/>
  <Override PartName="/ppt/notesSlides/notesSlide2.xml" ContentType="application/vnd.openxmlformats-officedocument.presentationml.notesSlide+xml"/>
  <Override PartName="/ppt/activeX/activeX4.xml" ContentType="application/vnd.ms-office.activeX+xml"/>
  <Override PartName="/ppt/notesSlides/notesSlide3.xml" ContentType="application/vnd.openxmlformats-officedocument.presentationml.notesSlide+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notesSlides/notesSlide4.xml" ContentType="application/vnd.openxmlformats-officedocument.presentationml.notesSlide+xml"/>
  <Override PartName="/ppt/activeX/activeX9.xml" ContentType="application/vnd.ms-office.activeX+xml"/>
  <Override PartName="/ppt/notesSlides/notesSlide5.xml" ContentType="application/vnd.openxmlformats-officedocument.presentationml.notesSlide+xml"/>
  <Override PartName="/ppt/activeX/activeX10.xml" ContentType="application/vnd.ms-office.activeX+xml"/>
  <Override PartName="/ppt/notesSlides/notesSlide6.xml" ContentType="application/vnd.openxmlformats-officedocument.presentationml.notesSlide+xml"/>
  <Override PartName="/ppt/activeX/activeX11.xml" ContentType="application/vnd.ms-office.activeX+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57" r:id="rId3"/>
    <p:sldId id="258" r:id="rId4"/>
    <p:sldId id="264" r:id="rId5"/>
    <p:sldId id="284" r:id="rId6"/>
    <p:sldId id="265" r:id="rId7"/>
    <p:sldId id="266" r:id="rId8"/>
    <p:sldId id="305" r:id="rId9"/>
    <p:sldId id="267" r:id="rId10"/>
    <p:sldId id="268" r:id="rId11"/>
    <p:sldId id="301" r:id="rId12"/>
    <p:sldId id="269" r:id="rId13"/>
    <p:sldId id="302" r:id="rId14"/>
    <p:sldId id="303" r:id="rId15"/>
    <p:sldId id="270" r:id="rId16"/>
    <p:sldId id="271" r:id="rId17"/>
    <p:sldId id="307" r:id="rId18"/>
    <p:sldId id="272" r:id="rId19"/>
    <p:sldId id="308" r:id="rId20"/>
    <p:sldId id="273" r:id="rId21"/>
    <p:sldId id="274" r:id="rId22"/>
    <p:sldId id="306" r:id="rId23"/>
    <p:sldId id="275" r:id="rId24"/>
    <p:sldId id="276" r:id="rId25"/>
    <p:sldId id="277" r:id="rId26"/>
    <p:sldId id="278" r:id="rId27"/>
    <p:sldId id="304" r:id="rId28"/>
    <p:sldId id="300" r:id="rId29"/>
    <p:sldId id="285" r:id="rId30"/>
    <p:sldId id="279" r:id="rId31"/>
    <p:sldId id="280" r:id="rId32"/>
    <p:sldId id="281" r:id="rId33"/>
    <p:sldId id="299" r:id="rId34"/>
    <p:sldId id="286" r:id="rId35"/>
    <p:sldId id="260" r:id="rId36"/>
    <p:sldId id="261" r:id="rId37"/>
    <p:sldId id="287" r:id="rId38"/>
    <p:sldId id="298" r:id="rId39"/>
    <p:sldId id="288" r:id="rId40"/>
    <p:sldId id="289" r:id="rId41"/>
    <p:sldId id="290" r:id="rId42"/>
    <p:sldId id="291" r:id="rId43"/>
    <p:sldId id="293" r:id="rId44"/>
    <p:sldId id="294" r:id="rId45"/>
    <p:sldId id="295" r:id="rId46"/>
    <p:sldId id="296" r:id="rId47"/>
    <p:sldId id="297" r:id="rId48"/>
    <p:sldId id="292" r:id="rId49"/>
  </p:sldIdLst>
  <p:sldSz cx="9144000" cy="6858000" type="screen4x3"/>
  <p:notesSz cx="6858000" cy="9144000"/>
  <p:custDataLst>
    <p:tags r:id="rId51"/>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6510E0-13E6-49F1-9F11-68AEACB06826}" type="datetimeFigureOut">
              <a:rPr lang="tr-TR" smtClean="0"/>
              <a:t>12.05.2013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E16314-BDBB-4B2D-97B3-9C1FE9E3B96A}" type="slidenum">
              <a:rPr lang="tr-TR" smtClean="0"/>
              <a:t>‹#›</a:t>
            </a:fld>
            <a:endParaRPr lang="tr-TR"/>
          </a:p>
        </p:txBody>
      </p:sp>
    </p:spTree>
    <p:extLst>
      <p:ext uri="{BB962C8B-B14F-4D97-AF65-F5344CB8AC3E}">
        <p14:creationId xmlns:p14="http://schemas.microsoft.com/office/powerpoint/2010/main" val="4076992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86A610A-DEA9-454B-86D4-41F7E7513BF7}" type="slidenum">
              <a:rPr lang="tr-TR" smtClean="0"/>
              <a:pPr/>
              <a:t>11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86A610A-DEA9-454B-86D4-41F7E7513BF7}" type="slidenum">
              <a:rPr lang="tr-TR" smtClean="0"/>
              <a:pPr/>
              <a:t>13</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86A610A-DEA9-454B-86D4-41F7E7513BF7}" type="slidenum">
              <a:rPr lang="tr-TR" smtClean="0"/>
              <a:pPr/>
              <a:t>14</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86A610A-DEA9-454B-86D4-41F7E7513BF7}" type="slidenum">
              <a:rPr lang="tr-TR" smtClean="0"/>
              <a:pPr/>
              <a:t>27</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86A610A-DEA9-454B-86D4-41F7E7513BF7}" type="slidenum">
              <a:rPr lang="tr-TR" smtClean="0"/>
              <a:pPr/>
              <a:t>28</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86A610A-DEA9-454B-86D4-41F7E7513BF7}" type="slidenum">
              <a:rPr lang="tr-TR" smtClean="0"/>
              <a:pPr/>
              <a:t>33</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t>48</a:t>
            </a:fld>
            <a:endParaRPr lang="tr-T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12.05.2013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13.png"/><Relationship Id="rId4"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15.png"/><Relationship Id="rId4"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17.png"/><Relationship Id="rId4"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5" Type="http://schemas.openxmlformats.org/officeDocument/2006/relationships/image" Target="../media/image34.png"/><Relationship Id="rId4" Type="http://schemas.openxmlformats.org/officeDocument/2006/relationships/notesSlide" Target="../notesSlides/notesSlide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5" Type="http://schemas.openxmlformats.org/officeDocument/2006/relationships/image" Target="../media/image36.png"/><Relationship Id="rId4" Type="http://schemas.openxmlformats.org/officeDocument/2006/relationships/notesSlide" Target="../notesSlides/notesSlide5.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7.xml"/><Relationship Id="rId4" Type="http://schemas.openxmlformats.org/officeDocument/2006/relationships/image" Target="../media/image42.jp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5" Type="http://schemas.openxmlformats.org/officeDocument/2006/relationships/image" Target="../media/image44.png"/><Relationship Id="rId4" Type="http://schemas.openxmlformats.org/officeDocument/2006/relationships/notesSlide" Target="../notesSlides/notesSlide6.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5" Type="http://schemas.openxmlformats.org/officeDocument/2006/relationships/image" Target="../media/image60.png"/><Relationship Id="rId4" Type="http://schemas.openxmlformats.org/officeDocument/2006/relationships/notesSlide" Target="../notesSlides/notesSlide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88640"/>
            <a:ext cx="8007320" cy="646331"/>
          </a:xfrm>
          <a:prstGeom prst="rect">
            <a:avLst/>
          </a:prstGeom>
        </p:spPr>
        <p:txBody>
          <a:bodyPr wrap="none">
            <a:spAutoFit/>
          </a:bodyPr>
          <a:lstStyle/>
          <a:p>
            <a:r>
              <a:rPr lang="tr-TR" sz="3600" b="1" dirty="0" smtClean="0">
                <a:latin typeface="Arial" pitchFamily="34" charset="0"/>
                <a:cs typeface="Arial" pitchFamily="34" charset="0"/>
              </a:rPr>
              <a:t>3 </a:t>
            </a:r>
            <a:r>
              <a:rPr lang="tr-TR" sz="3600" b="1" dirty="0">
                <a:latin typeface="Arial" pitchFamily="34" charset="0"/>
                <a:cs typeface="Arial" pitchFamily="34" charset="0"/>
              </a:rPr>
              <a:t>ÇEVRE SORUNLARI VE ETKİLERİ</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3569" y="1052736"/>
            <a:ext cx="3869228"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Belirtme Çizgisi 5"/>
          <p:cNvSpPr/>
          <p:nvPr/>
        </p:nvSpPr>
        <p:spPr>
          <a:xfrm>
            <a:off x="4644008" y="1052736"/>
            <a:ext cx="4109594" cy="792088"/>
          </a:xfrm>
          <a:prstGeom prst="wedgeRectCallout">
            <a:avLst>
              <a:gd name="adj1" fmla="val -82059"/>
              <a:gd name="adj2" fmla="val 1309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kavramları defterimize yanıtlayalım  gelecek derste arkadaşlarımıza sunalım </a:t>
            </a:r>
            <a:endParaRPr lang="tr-TR" dirty="0"/>
          </a:p>
        </p:txBody>
      </p:sp>
      <p:sp>
        <p:nvSpPr>
          <p:cNvPr id="3" name="Dikdörtgen 2"/>
          <p:cNvSpPr/>
          <p:nvPr/>
        </p:nvSpPr>
        <p:spPr>
          <a:xfrm>
            <a:off x="223656" y="3140968"/>
            <a:ext cx="8496944" cy="1200329"/>
          </a:xfrm>
          <a:prstGeom prst="rect">
            <a:avLst/>
          </a:prstGeom>
        </p:spPr>
        <p:txBody>
          <a:bodyPr wrap="square">
            <a:spAutoFit/>
          </a:bodyPr>
          <a:lstStyle/>
          <a:p>
            <a:r>
              <a:rPr lang="tr-TR" sz="2400" b="1" dirty="0">
                <a:latin typeface="Arial" pitchFamily="34" charset="0"/>
                <a:cs typeface="Arial" pitchFamily="34" charset="0"/>
              </a:rPr>
              <a:t>Çevre Kirliliği</a:t>
            </a:r>
            <a:r>
              <a:rPr lang="tr-TR" sz="2400" dirty="0">
                <a:latin typeface="Arial" pitchFamily="34" charset="0"/>
                <a:cs typeface="Arial" pitchFamily="34" charset="0"/>
              </a:rPr>
              <a:t> Çevrenin doğal yapısını ve bileşiminin bozulmasını, değişmesini ve böylece </a:t>
            </a:r>
            <a:r>
              <a:rPr lang="tr-TR" sz="2400" dirty="0" smtClean="0">
                <a:latin typeface="Arial" pitchFamily="34" charset="0"/>
                <a:cs typeface="Arial" pitchFamily="34" charset="0"/>
              </a:rPr>
              <a:t>insanların ve canlıların  </a:t>
            </a:r>
            <a:r>
              <a:rPr lang="tr-TR" sz="2400" dirty="0">
                <a:latin typeface="Arial" pitchFamily="34" charset="0"/>
                <a:cs typeface="Arial" pitchFamily="34" charset="0"/>
              </a:rPr>
              <a:t>olumsuz yönde </a:t>
            </a:r>
            <a:r>
              <a:rPr lang="tr-TR" sz="2400" dirty="0" smtClean="0">
                <a:latin typeface="Arial" pitchFamily="34" charset="0"/>
                <a:cs typeface="Arial" pitchFamily="34" charset="0"/>
              </a:rPr>
              <a:t>etkilenmesine çevre kirliliği denir.</a:t>
            </a:r>
            <a:endParaRPr lang="tr-TR" sz="2400" dirty="0">
              <a:latin typeface="Arial" pitchFamily="34" charset="0"/>
              <a:cs typeface="Arial" pitchFamily="34" charset="0"/>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818" y="3017406"/>
            <a:ext cx="8844618"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72008" y="5805264"/>
            <a:ext cx="8834168" cy="1015663"/>
          </a:xfrm>
          <a:prstGeom prst="rect">
            <a:avLst/>
          </a:prstGeom>
        </p:spPr>
        <p:txBody>
          <a:bodyPr wrap="square">
            <a:spAutoFit/>
          </a:bodyPr>
          <a:lstStyle/>
          <a:p>
            <a:r>
              <a:rPr lang="tr-TR" sz="2000" b="1" dirty="0">
                <a:latin typeface="Arial" pitchFamily="34" charset="0"/>
                <a:cs typeface="Arial" pitchFamily="34" charset="0"/>
              </a:rPr>
              <a:t>Küresel Isınma Nedir</a:t>
            </a:r>
            <a:r>
              <a:rPr lang="tr-TR" sz="2000" dirty="0">
                <a:latin typeface="Arial" pitchFamily="34" charset="0"/>
                <a:cs typeface="Arial" pitchFamily="34" charset="0"/>
              </a:rPr>
              <a:t> ? İnsanlar tarafından atmosfere salınan gazların sera etkisi yaratması sonucunda dünya yüzeyinde sıcaklığın artmasına </a:t>
            </a:r>
            <a:r>
              <a:rPr lang="tr-TR" sz="2000" b="1" dirty="0" smtClean="0">
                <a:latin typeface="Arial" pitchFamily="34" charset="0"/>
                <a:cs typeface="Arial" pitchFamily="34" charset="0"/>
              </a:rPr>
              <a:t> küresel ısınma denir.</a:t>
            </a:r>
            <a:endParaRPr lang="tr-TR" sz="2000" dirty="0">
              <a:latin typeface="Arial" pitchFamily="34" charset="0"/>
              <a:cs typeface="Arial" pitchFamily="34" charset="0"/>
            </a:endParaRPr>
          </a:p>
        </p:txBody>
      </p:sp>
    </p:spTree>
    <p:extLst>
      <p:ext uri="{BB962C8B-B14F-4D97-AF65-F5344CB8AC3E}">
        <p14:creationId xmlns:p14="http://schemas.microsoft.com/office/powerpoint/2010/main" val="18077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1652" y="1700820"/>
            <a:ext cx="3960440" cy="3970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072092" y="1700808"/>
            <a:ext cx="4896544" cy="3477875"/>
          </a:xfrm>
          <a:prstGeom prst="rect">
            <a:avLst/>
          </a:prstGeom>
        </p:spPr>
        <p:txBody>
          <a:bodyPr wrap="square">
            <a:spAutoFit/>
          </a:bodyPr>
          <a:lstStyle/>
          <a:p>
            <a:r>
              <a:rPr lang="tr-TR" sz="2000" dirty="0" smtClean="0">
                <a:latin typeface="Arial" pitchFamily="34" charset="0"/>
                <a:cs typeface="Arial" pitchFamily="34" charset="0"/>
              </a:rPr>
              <a:t>Yandaki </a:t>
            </a:r>
            <a:r>
              <a:rPr lang="tr-TR" sz="2000" dirty="0">
                <a:latin typeface="Arial" pitchFamily="34" charset="0"/>
                <a:cs typeface="Arial" pitchFamily="34" charset="0"/>
              </a:rPr>
              <a:t>görselde ozon </a:t>
            </a:r>
            <a:r>
              <a:rPr lang="tr-TR" sz="2000" dirty="0" smtClean="0">
                <a:latin typeface="Arial" pitchFamily="34" charset="0"/>
                <a:cs typeface="Arial" pitchFamily="34" charset="0"/>
              </a:rPr>
              <a:t>tabakasının </a:t>
            </a:r>
            <a:r>
              <a:rPr lang="tr-TR" sz="2000" dirty="0">
                <a:latin typeface="Arial" pitchFamily="34" charset="0"/>
                <a:cs typeface="Arial" pitchFamily="34" charset="0"/>
              </a:rPr>
              <a:t>Antarktika Kıtası üzerine rastlayan bölümündeki incelmeyi görüyorsunuz.</a:t>
            </a:r>
            <a:br>
              <a:rPr lang="tr-TR" sz="2000" dirty="0">
                <a:latin typeface="Arial" pitchFamily="34" charset="0"/>
                <a:cs typeface="Arial" pitchFamily="34" charset="0"/>
              </a:rPr>
            </a:br>
            <a:r>
              <a:rPr lang="tr-TR" sz="2000" dirty="0">
                <a:latin typeface="Arial" pitchFamily="34" charset="0"/>
                <a:cs typeface="Arial" pitchFamily="34" charset="0"/>
              </a:rPr>
              <a:t>Atmosferde yer alan ozon tabakası, Dünya'daki canlıları, güneşin -deri kanserine </a:t>
            </a:r>
            <a:r>
              <a:rPr lang="tr-TR" sz="2000" dirty="0" smtClean="0">
                <a:latin typeface="Arial" pitchFamily="34" charset="0"/>
                <a:cs typeface="Arial" pitchFamily="34" charset="0"/>
              </a:rPr>
              <a:t>yol açan- </a:t>
            </a:r>
            <a:r>
              <a:rPr lang="tr-TR" sz="2000" dirty="0">
                <a:latin typeface="Arial" pitchFamily="34" charset="0"/>
                <a:cs typeface="Arial" pitchFamily="34" charset="0"/>
              </a:rPr>
              <a:t>mor ötesi ışınlarından korur. Fosil yakıtların yanması sonucu açığa çıkan </a:t>
            </a:r>
            <a:r>
              <a:rPr lang="tr-TR" sz="2000" dirty="0" smtClean="0">
                <a:latin typeface="Arial" pitchFamily="34" charset="0"/>
                <a:cs typeface="Arial" pitchFamily="34" charset="0"/>
              </a:rPr>
              <a:t>karbon dioksit </a:t>
            </a:r>
            <a:r>
              <a:rPr lang="tr-TR" sz="2000" dirty="0">
                <a:latin typeface="Arial" pitchFamily="34" charset="0"/>
                <a:cs typeface="Arial" pitchFamily="34" charset="0"/>
              </a:rPr>
              <a:t>ile deodorant ve </a:t>
            </a:r>
            <a:r>
              <a:rPr lang="tr-TR" sz="2000" dirty="0" smtClean="0">
                <a:latin typeface="Arial" pitchFamily="34" charset="0"/>
                <a:cs typeface="Arial" pitchFamily="34" charset="0"/>
              </a:rPr>
              <a:t>boz dolaplarında </a:t>
            </a:r>
            <a:r>
              <a:rPr lang="tr-TR" sz="2000" dirty="0">
                <a:latin typeface="Arial" pitchFamily="34" charset="0"/>
                <a:cs typeface="Arial" pitchFamily="34" charset="0"/>
              </a:rPr>
              <a:t>kullanılan kimyasal bileşikler ozon </a:t>
            </a:r>
            <a:r>
              <a:rPr lang="tr-TR" sz="2000" dirty="0" smtClean="0">
                <a:latin typeface="Arial" pitchFamily="34" charset="0"/>
                <a:cs typeface="Arial" pitchFamily="34" charset="0"/>
              </a:rPr>
              <a:t>tabakasının incelmesine </a:t>
            </a:r>
            <a:r>
              <a:rPr lang="tr-TR" sz="2000" dirty="0">
                <a:latin typeface="Arial" pitchFamily="34" charset="0"/>
                <a:cs typeface="Arial" pitchFamily="34" charset="0"/>
              </a:rPr>
              <a:t>yol açmaktadır.</a:t>
            </a:r>
          </a:p>
        </p:txBody>
      </p:sp>
      <p:sp>
        <p:nvSpPr>
          <p:cNvPr id="3" name="Dikdörtgen 2"/>
          <p:cNvSpPr/>
          <p:nvPr/>
        </p:nvSpPr>
        <p:spPr>
          <a:xfrm>
            <a:off x="104806" y="29523"/>
            <a:ext cx="8859681" cy="1323439"/>
          </a:xfrm>
          <a:prstGeom prst="rect">
            <a:avLst/>
          </a:prstGeom>
        </p:spPr>
        <p:txBody>
          <a:bodyPr wrap="square">
            <a:spAutoFit/>
          </a:bodyPr>
          <a:lstStyle/>
          <a:p>
            <a:r>
              <a:rPr lang="tr-TR" sz="2000" dirty="0">
                <a:latin typeface="Arial" pitchFamily="34" charset="0"/>
                <a:cs typeface="Arial" pitchFamily="34" charset="0"/>
              </a:rPr>
              <a:t>Gazete, radyo veya televizyonlarda ozon tabakasındaki incelme ile ilgili </a:t>
            </a:r>
            <a:r>
              <a:rPr lang="tr-TR" sz="2000" dirty="0" smtClean="0">
                <a:latin typeface="Arial" pitchFamily="34" charset="0"/>
                <a:cs typeface="Arial" pitchFamily="34" charset="0"/>
              </a:rPr>
              <a:t>haberler duymuş </a:t>
            </a:r>
            <a:r>
              <a:rPr lang="tr-TR" sz="2000" dirty="0">
                <a:latin typeface="Arial" pitchFamily="34" charset="0"/>
                <a:cs typeface="Arial" pitchFamily="34" charset="0"/>
              </a:rPr>
              <a:t>olabilirsiniz.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Hava </a:t>
            </a:r>
            <a:r>
              <a:rPr lang="tr-TR" sz="2000" dirty="0">
                <a:latin typeface="Arial" pitchFamily="34" charset="0"/>
                <a:cs typeface="Arial" pitchFamily="34" charset="0"/>
              </a:rPr>
              <a:t>kirliliğinin sonuçlarından biri de yerden 20-50 km </a:t>
            </a:r>
            <a:r>
              <a:rPr lang="tr-TR" sz="2000" dirty="0" smtClean="0">
                <a:latin typeface="Arial" pitchFamily="34" charset="0"/>
                <a:cs typeface="Arial" pitchFamily="34" charset="0"/>
              </a:rPr>
              <a:t>yukarıda bütün </a:t>
            </a:r>
            <a:r>
              <a:rPr lang="tr-TR" sz="2000" dirty="0">
                <a:latin typeface="Arial" pitchFamily="34" charset="0"/>
                <a:cs typeface="Arial" pitchFamily="34" charset="0"/>
              </a:rPr>
              <a:t>Dünyayı saran ozon tabakasının incelmesidir. </a:t>
            </a:r>
          </a:p>
        </p:txBody>
      </p:sp>
    </p:spTree>
    <p:extLst>
      <p:ext uri="{BB962C8B-B14F-4D97-AF65-F5344CB8AC3E}">
        <p14:creationId xmlns:p14="http://schemas.microsoft.com/office/powerpoint/2010/main" val="341117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fade">
                                      <p:cBhvr>
                                        <p:cTn id="10"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7171" name="ShockwaveFlash1" r:id="rId2" imgW="9016662" imgH="5472458"/>
        </mc:Choice>
        <mc:Fallback>
          <p:control name="ShockwaveFlash1" r:id="rId2" imgW="9016662" imgH="54724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93663" y="44450"/>
                  <a:ext cx="9015412" cy="5472113"/>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9717158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04664"/>
            <a:ext cx="8712968" cy="5632311"/>
          </a:xfrm>
          <a:prstGeom prst="rect">
            <a:avLst/>
          </a:prstGeom>
        </p:spPr>
        <p:txBody>
          <a:bodyPr wrap="square">
            <a:spAutoFit/>
          </a:bodyPr>
          <a:lstStyle/>
          <a:p>
            <a:r>
              <a:rPr lang="tr-TR" sz="2400" dirty="0">
                <a:latin typeface="Arial" pitchFamily="34" charset="0"/>
                <a:cs typeface="Arial" pitchFamily="34" charset="0"/>
              </a:rPr>
              <a:t>Güneş'ten gelen ışınların bir kısmı yeryüzü tarafından soğurulur bir kısmı ise uzaya geri yansır. </a:t>
            </a:r>
            <a:r>
              <a:rPr lang="tr-TR" sz="2400" dirty="0" smtClean="0">
                <a:latin typeface="Arial" pitchFamily="34" charset="0"/>
                <a:cs typeface="Arial" pitchFamily="34" charset="0"/>
              </a:rPr>
              <a:t>Yansıyan ışınların </a:t>
            </a:r>
            <a:r>
              <a:rPr lang="tr-TR" sz="2400" dirty="0">
                <a:latin typeface="Arial" pitchFamily="34" charset="0"/>
                <a:cs typeface="Arial" pitchFamily="34" charset="0"/>
              </a:rPr>
              <a:t>bir kısmı ise Dünya'nın etrafını saran ve atmosfer adı verilen hava tabakası tarafından soğurulur.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Bu olay </a:t>
            </a:r>
            <a:r>
              <a:rPr lang="tr-TR" sz="2400" dirty="0">
                <a:latin typeface="Arial" pitchFamily="34" charset="0"/>
                <a:cs typeface="Arial" pitchFamily="34" charset="0"/>
              </a:rPr>
              <a:t>havanın ısınmasına neden olur. Atmosferde sera etkisi yapan gazların miktarının artması soğurulan </a:t>
            </a:r>
            <a:r>
              <a:rPr lang="tr-TR" sz="2400" dirty="0" smtClean="0">
                <a:latin typeface="Arial" pitchFamily="34" charset="0"/>
                <a:cs typeface="Arial" pitchFamily="34" charset="0"/>
              </a:rPr>
              <a:t>ışın miktarının </a:t>
            </a:r>
            <a:r>
              <a:rPr lang="tr-TR" sz="2400" dirty="0">
                <a:latin typeface="Arial" pitchFamily="34" charset="0"/>
                <a:cs typeface="Arial" pitchFamily="34" charset="0"/>
              </a:rPr>
              <a:t>da artmasına neden olur.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Sera </a:t>
            </a:r>
            <a:r>
              <a:rPr lang="tr-TR" sz="2400" dirty="0">
                <a:latin typeface="Arial" pitchFamily="34" charset="0"/>
                <a:cs typeface="Arial" pitchFamily="34" charset="0"/>
              </a:rPr>
              <a:t>etkisi adı verilen bu olay sonucunda yeryüzünün giderek </a:t>
            </a:r>
            <a:r>
              <a:rPr lang="tr-TR" sz="2400" dirty="0" smtClean="0">
                <a:latin typeface="Arial" pitchFamily="34" charset="0"/>
                <a:cs typeface="Arial" pitchFamily="34" charset="0"/>
              </a:rPr>
              <a:t>ısınmasıyla küresel </a:t>
            </a:r>
            <a:r>
              <a:rPr lang="tr-TR" sz="2400" dirty="0">
                <a:latin typeface="Arial" pitchFamily="34" charset="0"/>
                <a:cs typeface="Arial" pitchFamily="34" charset="0"/>
              </a:rPr>
              <a:t>ısınma gerçekleşir.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Fosil </a:t>
            </a:r>
            <a:r>
              <a:rPr lang="tr-TR" sz="2400" dirty="0">
                <a:latin typeface="Arial" pitchFamily="34" charset="0"/>
                <a:cs typeface="Arial" pitchFamily="34" charset="0"/>
              </a:rPr>
              <a:t>yakıtların yakılması, atmosferde karbon dioksit gibi sera gazlarının </a:t>
            </a:r>
            <a:r>
              <a:rPr lang="tr-TR" sz="2400" dirty="0" smtClean="0">
                <a:latin typeface="Arial" pitchFamily="34" charset="0"/>
                <a:cs typeface="Arial" pitchFamily="34" charset="0"/>
              </a:rPr>
              <a:t>miktarını </a:t>
            </a:r>
            <a:r>
              <a:rPr lang="tr-TR" sz="2400" dirty="0">
                <a:latin typeface="Arial" pitchFamily="34" charset="0"/>
                <a:cs typeface="Arial" pitchFamily="34" charset="0"/>
              </a:rPr>
              <a:t>artıran en önemli etkendir.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Küresel </a:t>
            </a:r>
            <a:r>
              <a:rPr lang="tr-TR" sz="2400" dirty="0">
                <a:latin typeface="Arial" pitchFamily="34" charset="0"/>
                <a:cs typeface="Arial" pitchFamily="34" charset="0"/>
              </a:rPr>
              <a:t>ısınma, buzulların erimesi, dünya ikliminin değişmesi, </a:t>
            </a:r>
            <a:r>
              <a:rPr lang="tr-TR" sz="2400" dirty="0" smtClean="0">
                <a:latin typeface="Arial" pitchFamily="34" charset="0"/>
                <a:cs typeface="Arial" pitchFamily="34" charset="0"/>
              </a:rPr>
              <a:t>okyanuslarda dev </a:t>
            </a:r>
            <a:r>
              <a:rPr lang="tr-TR" sz="2400" dirty="0">
                <a:latin typeface="Arial" pitchFamily="34" charset="0"/>
                <a:cs typeface="Arial" pitchFamily="34" charset="0"/>
              </a:rPr>
              <a:t>dalgaların oluşması, aşırı yağışlar ve sel baskınlarına ya da kuraklık gibi birbirinden farklı sonuçlara </a:t>
            </a:r>
            <a:r>
              <a:rPr lang="tr-TR" sz="2400" dirty="0" smtClean="0">
                <a:latin typeface="Arial" pitchFamily="34" charset="0"/>
                <a:cs typeface="Arial" pitchFamily="34" charset="0"/>
              </a:rPr>
              <a:t>yol açabilir</a:t>
            </a:r>
            <a:r>
              <a:rPr lang="tr-TR" sz="2400" dirty="0">
                <a:latin typeface="Arial" pitchFamily="34" charset="0"/>
                <a:cs typeface="Arial" pitchFamily="34" charset="0"/>
              </a:rPr>
              <a:t>.</a:t>
            </a:r>
          </a:p>
        </p:txBody>
      </p:sp>
    </p:spTree>
    <p:extLst>
      <p:ext uri="{BB962C8B-B14F-4D97-AF65-F5344CB8AC3E}">
        <p14:creationId xmlns:p14="http://schemas.microsoft.com/office/powerpoint/2010/main" val="4205575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8195" name="ShockwaveFlash1" r:id="rId2" imgW="7921714" imgH="5688724"/>
        </mc:Choice>
        <mc:Fallback>
          <p:control name="ShockwaveFlash1" r:id="rId2" imgW="7921714" imgH="5688724">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611188" y="115888"/>
                  <a:ext cx="7921625" cy="5689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713396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9219" name="ShockwaveFlash1" r:id="rId2" imgW="8352381" imgH="5688724"/>
        </mc:Choice>
        <mc:Fallback>
          <p:control name="ShockwaveFlash1" r:id="rId2" imgW="8352381" imgH="5688724">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95288" y="260350"/>
                  <a:ext cx="8353425" cy="5689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0386256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75401" y="82879"/>
            <a:ext cx="5976919" cy="448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23528" y="4745247"/>
            <a:ext cx="8640960" cy="1569660"/>
          </a:xfrm>
          <a:prstGeom prst="rect">
            <a:avLst/>
          </a:prstGeom>
        </p:spPr>
        <p:txBody>
          <a:bodyPr wrap="square">
            <a:spAutoFit/>
          </a:bodyPr>
          <a:lstStyle/>
          <a:p>
            <a:r>
              <a:rPr lang="tr-TR" sz="2400" dirty="0" smtClean="0">
                <a:latin typeface="Arial" pitchFamily="34" charset="0"/>
                <a:cs typeface="Arial" pitchFamily="34" charset="0"/>
              </a:rPr>
              <a:t>Yukarda </a:t>
            </a:r>
            <a:r>
              <a:rPr lang="tr-TR" sz="2400" dirty="0">
                <a:latin typeface="Arial" pitchFamily="34" charset="0"/>
                <a:cs typeface="Arial" pitchFamily="34" charset="0"/>
              </a:rPr>
              <a:t>gördüğünüz petrole batmış karabatak size ne düşündürüyor?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Sulara</a:t>
            </a:r>
            <a:r>
              <a:rPr lang="tr-TR" sz="2400" dirty="0">
                <a:latin typeface="Arial" pitchFamily="34" charset="0"/>
                <a:cs typeface="Arial" pitchFamily="34" charset="0"/>
              </a:rPr>
              <a:t> </a:t>
            </a:r>
            <a:r>
              <a:rPr lang="tr-TR" sz="2400" dirty="0" smtClean="0">
                <a:latin typeface="Arial" pitchFamily="34" charset="0"/>
                <a:cs typeface="Arial" pitchFamily="34" charset="0"/>
              </a:rPr>
              <a:t>karışan</a:t>
            </a:r>
            <a:r>
              <a:rPr lang="tr-TR" sz="2400" dirty="0">
                <a:latin typeface="Arial" pitchFamily="34" charset="0"/>
                <a:cs typeface="Arial" pitchFamily="34" charset="0"/>
              </a:rPr>
              <a:t>, doğal olmayan maddelerin canlılar üzerindeki etkileri neler olabilir?</a:t>
            </a:r>
          </a:p>
        </p:txBody>
      </p:sp>
    </p:spTree>
    <p:extLst>
      <p:ext uri="{BB962C8B-B14F-4D97-AF65-F5344CB8AC3E}">
        <p14:creationId xmlns:p14="http://schemas.microsoft.com/office/powerpoint/2010/main" val="255502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47664" y="10716"/>
            <a:ext cx="5924964" cy="4207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4" y="4221088"/>
            <a:ext cx="9001000" cy="2677656"/>
          </a:xfrm>
          <a:prstGeom prst="rect">
            <a:avLst/>
          </a:prstGeom>
        </p:spPr>
        <p:txBody>
          <a:bodyPr wrap="square">
            <a:spAutoFit/>
          </a:bodyPr>
          <a:lstStyle/>
          <a:p>
            <a:r>
              <a:rPr lang="tr-TR" sz="2400" dirty="0">
                <a:latin typeface="Arial" pitchFamily="34" charset="0"/>
                <a:cs typeface="Arial" pitchFamily="34" charset="0"/>
              </a:rPr>
              <a:t>İnsanların yol açtığı çevre sorunlarından biri </a:t>
            </a:r>
            <a:r>
              <a:rPr lang="tr-TR" sz="2400" dirty="0" smtClean="0">
                <a:latin typeface="Arial" pitchFamily="34" charset="0"/>
                <a:cs typeface="Arial" pitchFamily="34" charset="0"/>
              </a:rPr>
              <a:t>de su </a:t>
            </a:r>
            <a:r>
              <a:rPr lang="tr-TR" sz="2400" dirty="0">
                <a:latin typeface="Arial" pitchFamily="34" charset="0"/>
                <a:cs typeface="Arial" pitchFamily="34" charset="0"/>
              </a:rPr>
              <a:t>kirliliğidir. Su, atmosfer ve yeryüzü </a:t>
            </a:r>
            <a:r>
              <a:rPr lang="tr-TR" sz="2400" dirty="0" smtClean="0">
                <a:latin typeface="Arial" pitchFamily="34" charset="0"/>
                <a:cs typeface="Arial" pitchFamily="34" charset="0"/>
              </a:rPr>
              <a:t>arasındaki döngüsü sırasında fabrikalardan , </a:t>
            </a:r>
            <a:r>
              <a:rPr lang="tr-TR" sz="2400" dirty="0">
                <a:latin typeface="Arial" pitchFamily="34" charset="0"/>
                <a:cs typeface="Arial" pitchFamily="34" charset="0"/>
              </a:rPr>
              <a:t>evlerden ya da </a:t>
            </a:r>
            <a:r>
              <a:rPr lang="tr-TR" sz="2400" dirty="0" smtClean="0">
                <a:latin typeface="Arial" pitchFamily="34" charset="0"/>
                <a:cs typeface="Arial" pitchFamily="34" charset="0"/>
              </a:rPr>
              <a:t>tarlalardan </a:t>
            </a:r>
            <a:r>
              <a:rPr lang="tr-TR" sz="2400" dirty="0">
                <a:latin typeface="Arial" pitchFamily="34" charset="0"/>
                <a:cs typeface="Arial" pitchFamily="34" charset="0"/>
              </a:rPr>
              <a:t>gelen atıklarla kirlenir. Çeşitli nedenlerle </a:t>
            </a:r>
            <a:r>
              <a:rPr lang="tr-TR" sz="2400" dirty="0" smtClean="0">
                <a:latin typeface="Arial" pitchFamily="34" charset="0"/>
                <a:cs typeface="Arial" pitchFamily="34" charset="0"/>
              </a:rPr>
              <a:t>sulara karışan </a:t>
            </a:r>
            <a:r>
              <a:rPr lang="tr-TR" sz="2400" dirty="0">
                <a:latin typeface="Arial" pitchFamily="34" charset="0"/>
                <a:cs typeface="Arial" pitchFamily="34" charset="0"/>
              </a:rPr>
              <a:t>petrol, sularda yaşayan canlıların ölümüne neden olur. Binlerce tür </a:t>
            </a:r>
            <a:r>
              <a:rPr lang="tr-TR" sz="2400" dirty="0" smtClean="0">
                <a:latin typeface="Arial" pitchFamily="34" charset="0"/>
                <a:cs typeface="Arial" pitchFamily="34" charset="0"/>
              </a:rPr>
              <a:t>canlı yaşam </a:t>
            </a:r>
            <a:r>
              <a:rPr lang="tr-TR" sz="2400" dirty="0">
                <a:latin typeface="Arial" pitchFamily="34" charset="0"/>
                <a:cs typeface="Arial" pitchFamily="34" charset="0"/>
              </a:rPr>
              <a:t>alanlarının kirlenmesi nedeniyle tehlike altındadır. Ayrıca insanlar da </a:t>
            </a:r>
            <a:r>
              <a:rPr lang="tr-TR" sz="2400" dirty="0" smtClean="0">
                <a:latin typeface="Arial" pitchFamily="34" charset="0"/>
                <a:cs typeface="Arial" pitchFamily="34" charset="0"/>
              </a:rPr>
              <a:t>sağlıklı yaşamak </a:t>
            </a:r>
            <a:r>
              <a:rPr lang="tr-TR" sz="2400" dirty="0">
                <a:latin typeface="Arial" pitchFamily="34" charset="0"/>
                <a:cs typeface="Arial" pitchFamily="34" charset="0"/>
              </a:rPr>
              <a:t>için temiz su kaynaklarına bağlıdır.</a:t>
            </a:r>
          </a:p>
        </p:txBody>
      </p:sp>
    </p:spTree>
    <p:extLst>
      <p:ext uri="{BB962C8B-B14F-4D97-AF65-F5344CB8AC3E}">
        <p14:creationId xmlns:p14="http://schemas.microsoft.com/office/powerpoint/2010/main" val="136645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7411" name="ShockwaveFlash1" r:id="rId2" imgW="7849696" imgH="6049219"/>
        </mc:Choice>
        <mc:Fallback>
          <p:control name="ShockwaveFlash1" r:id="rId2" imgW="7849696" imgH="6049219">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11188" y="115888"/>
                  <a:ext cx="7848600" cy="60499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8841230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94752" y="64989"/>
            <a:ext cx="5682488" cy="3652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402" y="3717032"/>
            <a:ext cx="8857085" cy="3046988"/>
          </a:xfrm>
          <a:prstGeom prst="rect">
            <a:avLst/>
          </a:prstGeom>
        </p:spPr>
        <p:txBody>
          <a:bodyPr wrap="square">
            <a:spAutoFit/>
          </a:bodyPr>
          <a:lstStyle/>
          <a:p>
            <a:r>
              <a:rPr lang="tr-TR" sz="2400" dirty="0">
                <a:latin typeface="Arial" pitchFamily="34" charset="0"/>
                <a:cs typeface="Arial" pitchFamily="34" charset="0"/>
              </a:rPr>
              <a:t>Çevrenizde, yandaki gibi plastik maddelerin yarattığı kirliliğe rastlıyor </a:t>
            </a:r>
            <a:r>
              <a:rPr lang="tr-TR" sz="2400" dirty="0" smtClean="0">
                <a:latin typeface="Arial" pitchFamily="34" charset="0"/>
                <a:cs typeface="Arial" pitchFamily="34" charset="0"/>
              </a:rPr>
              <a:t>musunuz? Endüstri </a:t>
            </a:r>
            <a:r>
              <a:rPr lang="tr-TR" sz="2400" dirty="0">
                <a:latin typeface="Arial" pitchFamily="34" charset="0"/>
                <a:cs typeface="Arial" pitchFamily="34" charset="0"/>
              </a:rPr>
              <a:t>atıkları, tarım ilaçları, çöpler, asit yağmurları, radyoaktif atıklar </a:t>
            </a:r>
            <a:r>
              <a:rPr lang="tr-TR" sz="2400" dirty="0" smtClean="0">
                <a:latin typeface="Arial" pitchFamily="34" charset="0"/>
                <a:cs typeface="Arial" pitchFamily="34" charset="0"/>
              </a:rPr>
              <a:t>toprak kirliliğine </a:t>
            </a:r>
            <a:r>
              <a:rPr lang="tr-TR" sz="2400" dirty="0">
                <a:latin typeface="Arial" pitchFamily="34" charset="0"/>
                <a:cs typeface="Arial" pitchFamily="34" charset="0"/>
              </a:rPr>
              <a:t>yol açmaktadır. Toprak kirliliği daha çok hava ve su yoluyla olur. </a:t>
            </a:r>
            <a:r>
              <a:rPr lang="tr-TR" sz="2400" dirty="0" smtClean="0">
                <a:latin typeface="Arial" pitchFamily="34" charset="0"/>
                <a:cs typeface="Arial" pitchFamily="34" charset="0"/>
              </a:rPr>
              <a:t>Toprak kirliği </a:t>
            </a:r>
            <a:r>
              <a:rPr lang="tr-TR" sz="2400" dirty="0">
                <a:latin typeface="Arial" pitchFamily="34" charset="0"/>
                <a:cs typeface="Arial" pitchFamily="34" charset="0"/>
              </a:rPr>
              <a:t>bitkileri, besin zinciri yoluyla insan ve diğer canlıları olumsuz etkiler. </a:t>
            </a:r>
            <a:r>
              <a:rPr lang="tr-TR" sz="2400" dirty="0" smtClean="0">
                <a:latin typeface="Arial" pitchFamily="34" charset="0"/>
                <a:cs typeface="Arial" pitchFamily="34" charset="0"/>
              </a:rPr>
              <a:t>Özellikle çöplerde </a:t>
            </a:r>
            <a:r>
              <a:rPr lang="tr-TR" sz="2400" dirty="0">
                <a:latin typeface="Arial" pitchFamily="34" charset="0"/>
                <a:cs typeface="Arial" pitchFamily="34" charset="0"/>
              </a:rPr>
              <a:t>bulunan cam, plastik ve metal gibi maddeler bakteriler tarafından </a:t>
            </a:r>
            <a:r>
              <a:rPr lang="tr-TR" sz="2400" dirty="0" smtClean="0">
                <a:latin typeface="Arial" pitchFamily="34" charset="0"/>
                <a:cs typeface="Arial" pitchFamily="34" charset="0"/>
              </a:rPr>
              <a:t>parçalanamadığında </a:t>
            </a:r>
            <a:r>
              <a:rPr lang="tr-TR" sz="2400" dirty="0">
                <a:latin typeface="Arial" pitchFamily="34" charset="0"/>
                <a:cs typeface="Arial" pitchFamily="34" charset="0"/>
              </a:rPr>
              <a:t>doğada uzun süre bozulmadan kalır.</a:t>
            </a:r>
          </a:p>
        </p:txBody>
      </p:sp>
    </p:spTree>
    <p:extLst>
      <p:ext uri="{BB962C8B-B14F-4D97-AF65-F5344CB8AC3E}">
        <p14:creationId xmlns:p14="http://schemas.microsoft.com/office/powerpoint/2010/main" val="405600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8435" name="ShockwaveFlash1" r:id="rId2" imgW="7561905" imgH="5877745"/>
        </mc:Choice>
        <mc:Fallback>
          <p:control name="ShockwaveFlash1" r:id="rId2" imgW="7561905" imgH="5877745">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55650" y="0"/>
                  <a:ext cx="7561263" cy="58769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624433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0560" y="332656"/>
            <a:ext cx="9001000" cy="1323439"/>
          </a:xfrm>
          <a:prstGeom prst="rect">
            <a:avLst/>
          </a:prstGeom>
        </p:spPr>
        <p:txBody>
          <a:bodyPr wrap="square">
            <a:spAutoFit/>
          </a:bodyPr>
          <a:lstStyle/>
          <a:p>
            <a:r>
              <a:rPr lang="tr-TR" sz="2000" dirty="0" smtClean="0">
                <a:latin typeface="Arial" pitchFamily="34" charset="0"/>
                <a:cs typeface="Arial" pitchFamily="34" charset="0"/>
              </a:rPr>
              <a:t>Aşağıdaki </a:t>
            </a:r>
            <a:r>
              <a:rPr lang="tr-TR" sz="2000" dirty="0">
                <a:latin typeface="Arial" pitchFamily="34" charset="0"/>
                <a:cs typeface="Arial" pitchFamily="34" charset="0"/>
              </a:rPr>
              <a:t>gazete haberini dikkatle okuyunuz. Bu haberi okuduktan sonra, ülkemizi </a:t>
            </a:r>
            <a:r>
              <a:rPr lang="tr-TR" sz="2000" dirty="0" smtClean="0">
                <a:latin typeface="Arial" pitchFamily="34" charset="0"/>
                <a:cs typeface="Arial" pitchFamily="34" charset="0"/>
              </a:rPr>
              <a:t>ve dünyamızı </a:t>
            </a:r>
            <a:r>
              <a:rPr lang="tr-TR" sz="2000" dirty="0">
                <a:latin typeface="Arial" pitchFamily="34" charset="0"/>
                <a:cs typeface="Arial" pitchFamily="34" charset="0"/>
              </a:rPr>
              <a:t>ne gibi çevre sorunlarının beklediğini düşünüyorsunuz? Sizce bu sorunlar, </a:t>
            </a:r>
            <a:r>
              <a:rPr lang="tr-TR" sz="2000" dirty="0" smtClean="0">
                <a:latin typeface="Arial" pitchFamily="34" charset="0"/>
                <a:cs typeface="Arial" pitchFamily="34" charset="0"/>
              </a:rPr>
              <a:t>yaşayacak </a:t>
            </a:r>
            <a:r>
              <a:rPr lang="tr-TR" sz="2000" dirty="0">
                <a:latin typeface="Arial" pitchFamily="34" charset="0"/>
                <a:cs typeface="Arial" pitchFamily="34" charset="0"/>
              </a:rPr>
              <a:t>tek yerimiz olan dünyanın geleceğini nasıl etkileyecektir?</a:t>
            </a:r>
          </a:p>
        </p:txBody>
      </p:sp>
      <p:sp>
        <p:nvSpPr>
          <p:cNvPr id="3" name="Dikdörtgen 2"/>
          <p:cNvSpPr/>
          <p:nvPr/>
        </p:nvSpPr>
        <p:spPr>
          <a:xfrm>
            <a:off x="148572" y="24614"/>
            <a:ext cx="5521063" cy="461665"/>
          </a:xfrm>
          <a:prstGeom prst="rect">
            <a:avLst/>
          </a:prstGeom>
        </p:spPr>
        <p:txBody>
          <a:bodyPr wrap="none">
            <a:spAutoFit/>
          </a:bodyPr>
          <a:lstStyle/>
          <a:p>
            <a:r>
              <a:rPr lang="tr-TR" sz="2400" b="1" dirty="0">
                <a:latin typeface="Arial" pitchFamily="34" charset="0"/>
                <a:cs typeface="Arial" pitchFamily="34" charset="0"/>
              </a:rPr>
              <a:t>Geleceğe Mirasımız: Çevre Sorunları</a:t>
            </a:r>
          </a:p>
        </p:txBody>
      </p:sp>
      <p:sp>
        <p:nvSpPr>
          <p:cNvPr id="4" name="Dikdörtgen 3"/>
          <p:cNvSpPr/>
          <p:nvPr/>
        </p:nvSpPr>
        <p:spPr>
          <a:xfrm>
            <a:off x="0" y="2486553"/>
            <a:ext cx="9144000" cy="3970318"/>
          </a:xfrm>
          <a:prstGeom prst="rect">
            <a:avLst/>
          </a:prstGeom>
          <a:solidFill>
            <a:schemeClr val="accent5">
              <a:lumMod val="20000"/>
              <a:lumOff val="80000"/>
            </a:schemeClr>
          </a:solidFill>
        </p:spPr>
        <p:txBody>
          <a:bodyPr wrap="square">
            <a:spAutoFit/>
          </a:bodyPr>
          <a:lstStyle/>
          <a:p>
            <a:r>
              <a:rPr lang="tr-TR" dirty="0" smtClean="0">
                <a:latin typeface="Arial" pitchFamily="34" charset="0"/>
                <a:cs typeface="Arial" pitchFamily="34" charset="0"/>
              </a:rPr>
              <a:t>Deniz </a:t>
            </a:r>
            <a:r>
              <a:rPr lang="tr-TR" dirty="0">
                <a:latin typeface="Arial" pitchFamily="34" charset="0"/>
                <a:cs typeface="Arial" pitchFamily="34" charset="0"/>
              </a:rPr>
              <a:t>Temiz Derneği / TURMEPA Genel Müdürü Levent Ballar, üç tarafı denizlerle </a:t>
            </a:r>
            <a:r>
              <a:rPr lang="tr-TR" dirty="0" smtClean="0">
                <a:latin typeface="Arial" pitchFamily="34" charset="0"/>
                <a:cs typeface="Arial" pitchFamily="34" charset="0"/>
              </a:rPr>
              <a:t>çevrili olan </a:t>
            </a:r>
            <a:r>
              <a:rPr lang="tr-TR" dirty="0">
                <a:latin typeface="Arial" pitchFamily="34" charset="0"/>
                <a:cs typeface="Arial" pitchFamily="34" charset="0"/>
              </a:rPr>
              <a:t>Türkiye’nin denizlerinin en çok karadan gelen atıklarla kirlendiğini, evsel ve endüstriyel </a:t>
            </a:r>
            <a:r>
              <a:rPr lang="tr-TR" dirty="0" smtClean="0">
                <a:latin typeface="Arial" pitchFamily="34" charset="0"/>
                <a:cs typeface="Arial" pitchFamily="34" charset="0"/>
              </a:rPr>
              <a:t>atıkların</a:t>
            </a:r>
            <a:r>
              <a:rPr lang="tr-TR" dirty="0">
                <a:latin typeface="Arial" pitchFamily="34" charset="0"/>
                <a:cs typeface="Arial" pitchFamily="34" charset="0"/>
              </a:rPr>
              <a:t>, denizlerdeki kirliliğin yüzde 44’ünü oluşturduğunu belirtti. Türkiye’nin kıyısının </a:t>
            </a:r>
            <a:r>
              <a:rPr lang="tr-TR" dirty="0" smtClean="0">
                <a:latin typeface="Arial" pitchFamily="34" charset="0"/>
                <a:cs typeface="Arial" pitchFamily="34" charset="0"/>
              </a:rPr>
              <a:t>bulunduğu denizlerden </a:t>
            </a:r>
            <a:r>
              <a:rPr lang="tr-TR" dirty="0">
                <a:latin typeface="Arial" pitchFamily="34" charset="0"/>
                <a:cs typeface="Arial" pitchFamily="34" charset="0"/>
              </a:rPr>
              <a:t>en kirlisinin Karadeniz olduğunu söyleyen Ballar, şunları kaydetti</a:t>
            </a:r>
            <a:r>
              <a:rPr lang="tr-TR" dirty="0" smtClean="0">
                <a:latin typeface="Arial" pitchFamily="34" charset="0"/>
                <a:cs typeface="Arial" pitchFamily="34" charset="0"/>
              </a:rPr>
              <a:t>: “</a:t>
            </a:r>
            <a:r>
              <a:rPr lang="tr-TR" dirty="0">
                <a:latin typeface="Arial" pitchFamily="34" charset="0"/>
                <a:cs typeface="Arial" pitchFamily="34" charset="0"/>
              </a:rPr>
              <a:t>Karadeniz’e en fazla kirlilik Tuna Nehri’nden gelmektedir. Tuna Nehri, Karadeniz’deki </a:t>
            </a:r>
            <a:r>
              <a:rPr lang="tr-TR" dirty="0" smtClean="0">
                <a:latin typeface="Arial" pitchFamily="34" charset="0"/>
                <a:cs typeface="Arial" pitchFamily="34" charset="0"/>
              </a:rPr>
              <a:t>kirliliğin </a:t>
            </a:r>
            <a:r>
              <a:rPr lang="tr-TR" dirty="0">
                <a:latin typeface="Arial" pitchFamily="34" charset="0"/>
                <a:cs typeface="Arial" pitchFamily="34" charset="0"/>
              </a:rPr>
              <a:t>yüzde 48’ine neden olmaktadır. Ayrıca komşu ülkelerin atıkları da burayı </a:t>
            </a:r>
            <a:r>
              <a:rPr lang="tr-TR" dirty="0" smtClean="0">
                <a:latin typeface="Arial" pitchFamily="34" charset="0"/>
                <a:cs typeface="Arial" pitchFamily="34" charset="0"/>
              </a:rPr>
              <a:t>kirletmektedir. Karadeniz</a:t>
            </a:r>
            <a:r>
              <a:rPr lang="tr-TR" dirty="0">
                <a:latin typeface="Arial" pitchFamily="34" charset="0"/>
                <a:cs typeface="Arial" pitchFamily="34" charset="0"/>
              </a:rPr>
              <a:t>, kapalı ve akıntısı fazla olan bir denizdir. Buradan yılda 548 kilometre küp su </a:t>
            </a:r>
            <a:r>
              <a:rPr lang="tr-TR" dirty="0" smtClean="0">
                <a:latin typeface="Arial" pitchFamily="34" charset="0"/>
                <a:cs typeface="Arial" pitchFamily="34" charset="0"/>
              </a:rPr>
              <a:t>Marmara Denizi’ne</a:t>
            </a:r>
            <a:r>
              <a:rPr lang="tr-TR" dirty="0">
                <a:latin typeface="Arial" pitchFamily="34" charset="0"/>
                <a:cs typeface="Arial" pitchFamily="34" charset="0"/>
              </a:rPr>
              <a:t>, buradan da Ege ve Akdeniz’e ulaşıyor. Bu nedenle Karadeniz temizlenmeden </a:t>
            </a:r>
            <a:r>
              <a:rPr lang="tr-TR" dirty="0" smtClean="0">
                <a:latin typeface="Arial" pitchFamily="34" charset="0"/>
                <a:cs typeface="Arial" pitchFamily="34" charset="0"/>
              </a:rPr>
              <a:t>diğer denizlerimizin </a:t>
            </a:r>
            <a:r>
              <a:rPr lang="tr-TR" dirty="0">
                <a:latin typeface="Arial" pitchFamily="34" charset="0"/>
                <a:cs typeface="Arial" pitchFamily="34" charset="0"/>
              </a:rPr>
              <a:t>temizliğinden bahsedemeyiz." Sanayileşme ve kentleşmeye paralel olarak bir </a:t>
            </a:r>
            <a:r>
              <a:rPr lang="tr-TR" dirty="0" smtClean="0">
                <a:latin typeface="Arial" pitchFamily="34" charset="0"/>
                <a:cs typeface="Arial" pitchFamily="34" charset="0"/>
              </a:rPr>
              <a:t>iç deniz </a:t>
            </a:r>
            <a:r>
              <a:rPr lang="tr-TR" dirty="0">
                <a:latin typeface="Arial" pitchFamily="34" charset="0"/>
                <a:cs typeface="Arial" pitchFamily="34" charset="0"/>
              </a:rPr>
              <a:t>olan Marmara’nın da giderek kirlendiğini ifade eden Ballar, boğaz trafiğinin </a:t>
            </a:r>
            <a:r>
              <a:rPr lang="tr-TR" dirty="0" smtClean="0">
                <a:latin typeface="Arial" pitchFamily="34" charset="0"/>
                <a:cs typeface="Arial" pitchFamily="34" charset="0"/>
              </a:rPr>
              <a:t>yoğunluğunun getirmiş </a:t>
            </a:r>
            <a:r>
              <a:rPr lang="tr-TR" dirty="0">
                <a:latin typeface="Arial" pitchFamily="34" charset="0"/>
                <a:cs typeface="Arial" pitchFamily="34" charset="0"/>
              </a:rPr>
              <a:t>olduğu olumsuz etkiler, nüfus artışı, sahil bölgelerinde gelişen hızlı ve çarpık </a:t>
            </a:r>
            <a:r>
              <a:rPr lang="tr-TR" dirty="0" smtClean="0">
                <a:latin typeface="Arial" pitchFamily="34" charset="0"/>
                <a:cs typeface="Arial" pitchFamily="34" charset="0"/>
              </a:rPr>
              <a:t>kentleşme, alt </a:t>
            </a:r>
            <a:r>
              <a:rPr lang="tr-TR" dirty="0">
                <a:latin typeface="Arial" pitchFamily="34" charset="0"/>
                <a:cs typeface="Arial" pitchFamily="34" charset="0"/>
              </a:rPr>
              <a:t>yapı yetersizliği, sanayinin fazla oluşu gibi nedenlerin Marmara’nın kirlenme </a:t>
            </a:r>
            <a:r>
              <a:rPr lang="tr-TR" dirty="0" smtClean="0">
                <a:latin typeface="Arial" pitchFamily="34" charset="0"/>
                <a:cs typeface="Arial" pitchFamily="34" charset="0"/>
              </a:rPr>
              <a:t>nedenlerinden olduğunu </a:t>
            </a:r>
            <a:r>
              <a:rPr lang="tr-TR" dirty="0">
                <a:latin typeface="Arial" pitchFamily="34" charset="0"/>
                <a:cs typeface="Arial" pitchFamily="34" charset="0"/>
              </a:rPr>
              <a:t>anlattı.</a:t>
            </a:r>
          </a:p>
        </p:txBody>
      </p:sp>
      <p:sp>
        <p:nvSpPr>
          <p:cNvPr id="5" name="Dikdörtgen 4"/>
          <p:cNvSpPr/>
          <p:nvPr/>
        </p:nvSpPr>
        <p:spPr>
          <a:xfrm>
            <a:off x="30560" y="1556792"/>
            <a:ext cx="9001000" cy="923330"/>
          </a:xfrm>
          <a:prstGeom prst="rect">
            <a:avLst/>
          </a:prstGeom>
          <a:solidFill>
            <a:schemeClr val="accent5">
              <a:lumMod val="20000"/>
              <a:lumOff val="80000"/>
            </a:schemeClr>
          </a:solidFill>
          <a:ln w="28575">
            <a:solidFill>
              <a:schemeClr val="tx1"/>
            </a:solidFill>
          </a:ln>
        </p:spPr>
        <p:txBody>
          <a:bodyPr wrap="square">
            <a:spAutoFit/>
          </a:bodyPr>
          <a:lstStyle/>
          <a:p>
            <a:r>
              <a:rPr lang="tr-TR" b="1" dirty="0">
                <a:latin typeface="Arial" pitchFamily="34" charset="0"/>
                <a:cs typeface="Arial" pitchFamily="34" charset="0"/>
              </a:rPr>
              <a:t>Türk sularında yaşayan Akdeniz foku ve deniz kaplumbağası gibi canlıların yanı sıra 472 balık türünden 50’sinin soyunun, denizlerdeki kirlilik yüzünden tükenme tehlikesiyle karşı karşıya olduğu bildirildi.</a:t>
            </a:r>
          </a:p>
        </p:txBody>
      </p:sp>
    </p:spTree>
    <p:extLst>
      <p:ext uri="{BB962C8B-B14F-4D97-AF65-F5344CB8AC3E}">
        <p14:creationId xmlns:p14="http://schemas.microsoft.com/office/powerpoint/2010/main" val="395467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04664"/>
            <a:ext cx="8640960" cy="3108543"/>
          </a:xfrm>
          <a:prstGeom prst="rect">
            <a:avLst/>
          </a:prstGeom>
        </p:spPr>
        <p:txBody>
          <a:bodyPr wrap="square">
            <a:spAutoFit/>
          </a:bodyPr>
          <a:lstStyle/>
          <a:p>
            <a:r>
              <a:rPr lang="tr-TR" sz="2800" dirty="0">
                <a:solidFill>
                  <a:srgbClr val="FF0000"/>
                </a:solidFill>
                <a:latin typeface="Arial" pitchFamily="34" charset="0"/>
                <a:cs typeface="Arial" pitchFamily="34" charset="0"/>
              </a:rPr>
              <a:t>Nükleer silahların kullanılması ve nükleer santrallerde meydana gelen kazalar sonucu ortaya çıkan </a:t>
            </a:r>
            <a:r>
              <a:rPr lang="tr-TR" sz="2800" dirty="0" smtClean="0">
                <a:solidFill>
                  <a:srgbClr val="FF0000"/>
                </a:solidFill>
                <a:latin typeface="Arial" pitchFamily="34" charset="0"/>
                <a:cs typeface="Arial" pitchFamily="34" charset="0"/>
              </a:rPr>
              <a:t>nükleer atıklar </a:t>
            </a:r>
            <a:r>
              <a:rPr lang="tr-TR" sz="2800" dirty="0">
                <a:solidFill>
                  <a:srgbClr val="FF0000"/>
                </a:solidFill>
                <a:latin typeface="Arial" pitchFamily="34" charset="0"/>
                <a:cs typeface="Arial" pitchFamily="34" charset="0"/>
              </a:rPr>
              <a:t>nükleer kirliliğe neden olur</a:t>
            </a:r>
            <a:r>
              <a:rPr lang="tr-TR" sz="2800" dirty="0">
                <a:latin typeface="Arial" pitchFamily="34" charset="0"/>
                <a:cs typeface="Arial" pitchFamily="34" charset="0"/>
              </a:rPr>
              <a:t>.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Nükleer </a:t>
            </a:r>
            <a:r>
              <a:rPr lang="tr-TR" sz="2800" dirty="0">
                <a:latin typeface="Arial" pitchFamily="34" charset="0"/>
                <a:cs typeface="Arial" pitchFamily="34" charset="0"/>
              </a:rPr>
              <a:t>atıkların birçoğu etkisini uzun yıllar sürdürür ve </a:t>
            </a:r>
            <a:r>
              <a:rPr lang="tr-TR" sz="2800" dirty="0" smtClean="0">
                <a:latin typeface="Arial" pitchFamily="34" charset="0"/>
                <a:cs typeface="Arial" pitchFamily="34" charset="0"/>
              </a:rPr>
              <a:t>canlılarda ölümcül </a:t>
            </a:r>
            <a:r>
              <a:rPr lang="tr-TR" sz="2800" dirty="0">
                <a:latin typeface="Arial" pitchFamily="34" charset="0"/>
                <a:cs typeface="Arial" pitchFamily="34" charset="0"/>
              </a:rPr>
              <a:t>etkileri vardır.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Sizce </a:t>
            </a:r>
            <a:r>
              <a:rPr lang="tr-TR" sz="2800" dirty="0">
                <a:latin typeface="Arial" pitchFamily="34" charset="0"/>
                <a:cs typeface="Arial" pitchFamily="34" charset="0"/>
              </a:rPr>
              <a:t>nükleer kirliliğin etkileri sadece meydana geldiği bölgede mi gözlenir?</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58" y="3717032"/>
            <a:ext cx="9128883"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254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500"/>
                                        <p:tgtEl>
                                          <p:spTgt spid="2">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fade">
                                      <p:cBhvr>
                                        <p:cTn id="16"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75656" y="-15451"/>
            <a:ext cx="6267449"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51520" y="3758748"/>
            <a:ext cx="8640960" cy="3046988"/>
          </a:xfrm>
          <a:prstGeom prst="rect">
            <a:avLst/>
          </a:prstGeom>
        </p:spPr>
        <p:txBody>
          <a:bodyPr wrap="square">
            <a:spAutoFit/>
          </a:bodyPr>
          <a:lstStyle/>
          <a:p>
            <a:r>
              <a:rPr lang="tr-TR" sz="2400" dirty="0">
                <a:latin typeface="Arial" pitchFamily="34" charset="0"/>
                <a:cs typeface="Arial" pitchFamily="34" charset="0"/>
              </a:rPr>
              <a:t>Toprağı tehdit eden bir diğer faktör de erozyondur. </a:t>
            </a:r>
            <a:r>
              <a:rPr lang="tr-TR" sz="2400" b="1" dirty="0" smtClean="0">
                <a:latin typeface="Arial" pitchFamily="34" charset="0"/>
                <a:cs typeface="Arial" pitchFamily="34" charset="0"/>
              </a:rPr>
              <a:t>Erozyon</a:t>
            </a:r>
            <a:r>
              <a:rPr lang="tr-TR" sz="2400" dirty="0" smtClean="0">
                <a:latin typeface="Arial" pitchFamily="34" charset="0"/>
                <a:cs typeface="Arial" pitchFamily="34" charset="0"/>
              </a:rPr>
              <a:t>, toprağın </a:t>
            </a:r>
            <a:r>
              <a:rPr lang="tr-TR" sz="2400" dirty="0">
                <a:latin typeface="Arial" pitchFamily="34" charset="0"/>
                <a:cs typeface="Arial" pitchFamily="34" charset="0"/>
              </a:rPr>
              <a:t>yer çekimi, su ve rüzgâr etkisiyle başka yerlere </a:t>
            </a:r>
            <a:r>
              <a:rPr lang="tr-TR" sz="2400" dirty="0" smtClean="0">
                <a:latin typeface="Arial" pitchFamily="34" charset="0"/>
                <a:cs typeface="Arial" pitchFamily="34" charset="0"/>
              </a:rPr>
              <a:t>taşınmasıdır. </a:t>
            </a:r>
          </a:p>
          <a:p>
            <a:r>
              <a:rPr lang="tr-TR" sz="2400" dirty="0" smtClean="0">
                <a:latin typeface="Arial" pitchFamily="34" charset="0"/>
                <a:cs typeface="Arial" pitchFamily="34" charset="0"/>
              </a:rPr>
              <a:t>Erozyonla </a:t>
            </a:r>
            <a:r>
              <a:rPr lang="tr-TR" sz="2400" dirty="0">
                <a:latin typeface="Arial" pitchFamily="34" charset="0"/>
                <a:cs typeface="Arial" pitchFamily="34" charset="0"/>
              </a:rPr>
              <a:t>taşınan toprağın yerini çıplak kayalar alır ve çölleşme </a:t>
            </a:r>
            <a:r>
              <a:rPr lang="tr-TR" sz="2400" dirty="0" smtClean="0">
                <a:latin typeface="Arial" pitchFamily="34" charset="0"/>
                <a:cs typeface="Arial" pitchFamily="34" charset="0"/>
              </a:rPr>
              <a:t>başlar. Çölleşme</a:t>
            </a:r>
            <a:r>
              <a:rPr lang="tr-TR" sz="2400" dirty="0">
                <a:latin typeface="Arial" pitchFamily="34" charset="0"/>
                <a:cs typeface="Arial" pitchFamily="34" charset="0"/>
              </a:rPr>
              <a:t>, bitkilerin ve onlara bağlı olarak da hayvanların yok </a:t>
            </a:r>
            <a:r>
              <a:rPr lang="tr-TR" sz="2400" dirty="0" smtClean="0">
                <a:latin typeface="Arial" pitchFamily="34" charset="0"/>
                <a:cs typeface="Arial" pitchFamily="34" charset="0"/>
              </a:rPr>
              <a:t>oluşuna neden </a:t>
            </a:r>
            <a:r>
              <a:rPr lang="tr-TR" sz="2400" dirty="0">
                <a:latin typeface="Arial" pitchFamily="34" charset="0"/>
                <a:cs typeface="Arial" pitchFamily="34" charset="0"/>
              </a:rPr>
              <a:t>olur, biyolojik çeşitliliği azaltır. Acaba ormanların tahrip </a:t>
            </a:r>
            <a:r>
              <a:rPr lang="tr-TR" sz="2400" dirty="0" smtClean="0">
                <a:latin typeface="Arial" pitchFamily="34" charset="0"/>
                <a:cs typeface="Arial" pitchFamily="34" charset="0"/>
              </a:rPr>
              <a:t>edilmesinin </a:t>
            </a:r>
            <a:r>
              <a:rPr lang="tr-TR" sz="2400" dirty="0">
                <a:latin typeface="Arial" pitchFamily="34" charset="0"/>
                <a:cs typeface="Arial" pitchFamily="34" charset="0"/>
              </a:rPr>
              <a:t>erozyonun meydana gelmesinde rolü olabilir mi?</a:t>
            </a:r>
          </a:p>
        </p:txBody>
      </p:sp>
    </p:spTree>
    <p:extLst>
      <p:ext uri="{BB962C8B-B14F-4D97-AF65-F5344CB8AC3E}">
        <p14:creationId xmlns:p14="http://schemas.microsoft.com/office/powerpoint/2010/main" val="88543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3315" name="ShockwaveFlash1" r:id="rId2" imgW="7632610" imgH="5904762"/>
        </mc:Choice>
        <mc:Fallback>
          <p:control name="ShockwaveFlash1" r:id="rId2" imgW="7632610" imgH="590476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55650" y="115888"/>
                  <a:ext cx="7632700" cy="59055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4973191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47664" y="29516"/>
            <a:ext cx="5904656" cy="406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51520" y="4098147"/>
            <a:ext cx="8640960" cy="2554545"/>
          </a:xfrm>
          <a:prstGeom prst="rect">
            <a:avLst/>
          </a:prstGeom>
        </p:spPr>
        <p:txBody>
          <a:bodyPr wrap="square">
            <a:spAutoFit/>
          </a:bodyPr>
          <a:lstStyle/>
          <a:p>
            <a:r>
              <a:rPr lang="tr-TR" sz="2000" dirty="0">
                <a:latin typeface="Arial" pitchFamily="34" charset="0"/>
                <a:cs typeface="Arial" pitchFamily="34" charset="0"/>
              </a:rPr>
              <a:t>Özellikle yaz aylarında daha sık meydana gelen</a:t>
            </a:r>
            <a:r>
              <a:rPr lang="tr-TR" sz="2000" b="1" dirty="0">
                <a:latin typeface="Arial" pitchFamily="34" charset="0"/>
                <a:cs typeface="Arial" pitchFamily="34" charset="0"/>
              </a:rPr>
              <a:t> orman </a:t>
            </a:r>
            <a:r>
              <a:rPr lang="tr-TR" sz="2000" dirty="0" smtClean="0">
                <a:latin typeface="Arial" pitchFamily="34" charset="0"/>
                <a:cs typeface="Arial" pitchFamily="34" charset="0"/>
              </a:rPr>
              <a:t>yangınları </a:t>
            </a:r>
            <a:r>
              <a:rPr lang="tr-TR" sz="2000" dirty="0">
                <a:latin typeface="Arial" pitchFamily="34" charset="0"/>
                <a:cs typeface="Arial" pitchFamily="34" charset="0"/>
              </a:rPr>
              <a:t>ile ilgili haberleri duyduğunuzda neler hissediyorsunuz? </a:t>
            </a:r>
            <a:r>
              <a:rPr lang="tr-TR" sz="2000" dirty="0" smtClean="0">
                <a:latin typeface="Arial" pitchFamily="34" charset="0"/>
                <a:cs typeface="Arial" pitchFamily="34" charset="0"/>
              </a:rPr>
              <a:t>Ormanlarımızın yanması </a:t>
            </a:r>
            <a:r>
              <a:rPr lang="tr-TR" sz="2000" dirty="0">
                <a:latin typeface="Arial" pitchFamily="34" charset="0"/>
                <a:cs typeface="Arial" pitchFamily="34" charset="0"/>
              </a:rPr>
              <a:t>sadece o bölgede bulunan ağaç türlerinin yok olması anlamına </a:t>
            </a:r>
            <a:r>
              <a:rPr lang="tr-TR" sz="2000" dirty="0" smtClean="0">
                <a:latin typeface="Arial" pitchFamily="34" charset="0"/>
                <a:cs typeface="Arial" pitchFamily="34" charset="0"/>
              </a:rPr>
              <a:t>mı gelir?</a:t>
            </a:r>
          </a:p>
          <a:p>
            <a:r>
              <a:rPr lang="tr-TR" sz="2000" dirty="0" smtClean="0">
                <a:latin typeface="Arial" pitchFamily="34" charset="0"/>
                <a:cs typeface="Arial" pitchFamily="34" charset="0"/>
              </a:rPr>
              <a:t> </a:t>
            </a:r>
            <a:r>
              <a:rPr lang="tr-TR" sz="2000" dirty="0">
                <a:latin typeface="Arial" pitchFamily="34" charset="0"/>
                <a:cs typeface="Arial" pitchFamily="34" charset="0"/>
              </a:rPr>
              <a:t>Orman yangınları, plansız yapılaşma ve arsa açmak için ağaçların </a:t>
            </a:r>
            <a:r>
              <a:rPr lang="tr-TR" sz="2000" dirty="0" smtClean="0">
                <a:latin typeface="Arial" pitchFamily="34" charset="0"/>
                <a:cs typeface="Arial" pitchFamily="34" charset="0"/>
              </a:rPr>
              <a:t>kesilmesi </a:t>
            </a:r>
            <a:r>
              <a:rPr lang="tr-TR" sz="2000" dirty="0">
                <a:latin typeface="Arial" pitchFamily="34" charset="0"/>
                <a:cs typeface="Arial" pitchFamily="34" charset="0"/>
              </a:rPr>
              <a:t>ülkemizin en önemli zenginliklerinden olan ormanlarımızı yok </a:t>
            </a:r>
            <a:r>
              <a:rPr lang="tr-TR" sz="2000" dirty="0" smtClean="0">
                <a:latin typeface="Arial" pitchFamily="34" charset="0"/>
                <a:cs typeface="Arial" pitchFamily="34" charset="0"/>
              </a:rPr>
              <a:t>etmektedir</a:t>
            </a:r>
            <a:r>
              <a:rPr lang="tr-TR" sz="2000" dirty="0">
                <a:latin typeface="Arial" pitchFamily="34" charset="0"/>
                <a:cs typeface="Arial" pitchFamily="34" charset="0"/>
              </a:rPr>
              <a:t>. Ormanlar hem canlılar için barınak hem de oksijen kaynağıdır. </a:t>
            </a:r>
            <a:r>
              <a:rPr lang="tr-TR" sz="2000" dirty="0" smtClean="0">
                <a:latin typeface="Arial" pitchFamily="34" charset="0"/>
                <a:cs typeface="Arial" pitchFamily="34" charset="0"/>
              </a:rPr>
              <a:t>Sizce ormanlarımızı </a:t>
            </a:r>
            <a:r>
              <a:rPr lang="tr-TR" sz="2000" dirty="0">
                <a:latin typeface="Arial" pitchFamily="34" charset="0"/>
                <a:cs typeface="Arial" pitchFamily="34" charset="0"/>
              </a:rPr>
              <a:t>kaybetmemizin sonuçlan neler olacaktır? Ormanların </a:t>
            </a:r>
            <a:r>
              <a:rPr lang="tr-TR" sz="2000" dirty="0" smtClean="0">
                <a:latin typeface="Arial" pitchFamily="34" charset="0"/>
                <a:cs typeface="Arial" pitchFamily="34" charset="0"/>
              </a:rPr>
              <a:t>tahribi sadece </a:t>
            </a:r>
            <a:r>
              <a:rPr lang="tr-TR" sz="2000" dirty="0">
                <a:latin typeface="Arial" pitchFamily="34" charset="0"/>
                <a:cs typeface="Arial" pitchFamily="34" charset="0"/>
              </a:rPr>
              <a:t>ülkemizi mi etkiler?</a:t>
            </a:r>
          </a:p>
        </p:txBody>
      </p:sp>
    </p:spTree>
    <p:extLst>
      <p:ext uri="{BB962C8B-B14F-4D97-AF65-F5344CB8AC3E}">
        <p14:creationId xmlns:p14="http://schemas.microsoft.com/office/powerpoint/2010/main" val="16761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244" y="1001"/>
            <a:ext cx="4791773" cy="4579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820017" y="0"/>
            <a:ext cx="4323983" cy="4708981"/>
          </a:xfrm>
          <a:prstGeom prst="rect">
            <a:avLst/>
          </a:prstGeom>
        </p:spPr>
        <p:txBody>
          <a:bodyPr wrap="square">
            <a:spAutoFit/>
          </a:bodyPr>
          <a:lstStyle/>
          <a:p>
            <a:r>
              <a:rPr lang="tr-TR" sz="2000" dirty="0">
                <a:latin typeface="Arial" pitchFamily="34" charset="0"/>
                <a:cs typeface="Arial" pitchFamily="34" charset="0"/>
              </a:rPr>
              <a:t>Televizyon veya gazete haberlerinde, belki de </a:t>
            </a:r>
            <a:r>
              <a:rPr lang="tr-TR" sz="2000" dirty="0" smtClean="0">
                <a:latin typeface="Arial" pitchFamily="34" charset="0"/>
                <a:cs typeface="Arial" pitchFamily="34" charset="0"/>
              </a:rPr>
              <a:t>yaşadığınız </a:t>
            </a:r>
            <a:r>
              <a:rPr lang="tr-TR" sz="2000" dirty="0">
                <a:latin typeface="Arial" pitchFamily="34" charset="0"/>
                <a:cs typeface="Arial" pitchFamily="34" charset="0"/>
              </a:rPr>
              <a:t>bölgede yandaki gibi bir manzara ile karşılaştınız mı?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Sel baskınlarının </a:t>
            </a:r>
            <a:r>
              <a:rPr lang="tr-TR" sz="2000" dirty="0">
                <a:latin typeface="Arial" pitchFamily="34" charset="0"/>
                <a:cs typeface="Arial" pitchFamily="34" charset="0"/>
              </a:rPr>
              <a:t>çevreye ve günlük hayatımıza ne gibi </a:t>
            </a:r>
            <a:r>
              <a:rPr lang="tr-TR" sz="2000" dirty="0" smtClean="0">
                <a:latin typeface="Arial" pitchFamily="34" charset="0"/>
                <a:cs typeface="Arial" pitchFamily="34" charset="0"/>
              </a:rPr>
              <a:t>etkileri olacağını </a:t>
            </a:r>
            <a:r>
              <a:rPr lang="tr-TR" sz="2000" dirty="0">
                <a:latin typeface="Arial" pitchFamily="34" charset="0"/>
                <a:cs typeface="Arial" pitchFamily="34" charset="0"/>
              </a:rPr>
              <a:t>düşünüyorsunuz?</a:t>
            </a:r>
          </a:p>
          <a:p>
            <a:r>
              <a:rPr lang="tr-TR" sz="2000" dirty="0">
                <a:latin typeface="Arial" pitchFamily="34" charset="0"/>
                <a:cs typeface="Arial" pitchFamily="34" charset="0"/>
              </a:rPr>
              <a:t>Yağış sularının buharlaşan veya yer altına sızan </a:t>
            </a:r>
            <a:r>
              <a:rPr lang="tr-TR" sz="2000" dirty="0" smtClean="0">
                <a:latin typeface="Arial" pitchFamily="34" charset="0"/>
                <a:cs typeface="Arial" pitchFamily="34" charset="0"/>
              </a:rPr>
              <a:t>bölümünden </a:t>
            </a:r>
            <a:r>
              <a:rPr lang="tr-TR" sz="2000" dirty="0">
                <a:latin typeface="Arial" pitchFamily="34" charset="0"/>
                <a:cs typeface="Arial" pitchFamily="34" charset="0"/>
              </a:rPr>
              <a:t>geriye kalanı taşkın sular, yani sellerdir. </a:t>
            </a:r>
            <a:r>
              <a:rPr lang="tr-TR" sz="2000" dirty="0" smtClean="0">
                <a:latin typeface="Arial" pitchFamily="34" charset="0"/>
                <a:cs typeface="Arial" pitchFamily="34" charset="0"/>
              </a:rPr>
              <a:t>Çok miktarda</a:t>
            </a:r>
            <a:r>
              <a:rPr lang="tr-TR" sz="2000" dirty="0">
                <a:latin typeface="Arial" pitchFamily="34" charset="0"/>
                <a:cs typeface="Arial" pitchFamily="34" charset="0"/>
              </a:rPr>
              <a:t>, kısa süreli ve çok şiddetli sağanak yağışlar </a:t>
            </a:r>
            <a:r>
              <a:rPr lang="tr-TR" sz="2000" dirty="0" smtClean="0">
                <a:latin typeface="Arial" pitchFamily="34" charset="0"/>
                <a:cs typeface="Arial" pitchFamily="34" charset="0"/>
              </a:rPr>
              <a:t>büyük çapta </a:t>
            </a:r>
            <a:r>
              <a:rPr lang="tr-TR" sz="2000" dirty="0">
                <a:latin typeface="Arial" pitchFamily="34" charset="0"/>
                <a:cs typeface="Arial" pitchFamily="34" charset="0"/>
              </a:rPr>
              <a:t>sellerin doğmasına sebep olur. İlkbaharda kar </a:t>
            </a:r>
            <a:r>
              <a:rPr lang="tr-TR" sz="2000" dirty="0" smtClean="0">
                <a:latin typeface="Arial" pitchFamily="34" charset="0"/>
                <a:cs typeface="Arial" pitchFamily="34" charset="0"/>
              </a:rPr>
              <a:t>örtüsünün </a:t>
            </a:r>
            <a:r>
              <a:rPr lang="tr-TR" sz="2000" dirty="0">
                <a:latin typeface="Arial" pitchFamily="34" charset="0"/>
                <a:cs typeface="Arial" pitchFamily="34" charset="0"/>
              </a:rPr>
              <a:t>erimesiyle de sellerin oluşumu artar.</a:t>
            </a:r>
          </a:p>
        </p:txBody>
      </p:sp>
      <p:sp>
        <p:nvSpPr>
          <p:cNvPr id="3" name="Dikdörtgen 2"/>
          <p:cNvSpPr/>
          <p:nvPr/>
        </p:nvSpPr>
        <p:spPr>
          <a:xfrm>
            <a:off x="71016" y="4669541"/>
            <a:ext cx="9037488" cy="1938992"/>
          </a:xfrm>
          <a:prstGeom prst="rect">
            <a:avLst/>
          </a:prstGeom>
        </p:spPr>
        <p:txBody>
          <a:bodyPr wrap="square">
            <a:spAutoFit/>
          </a:bodyPr>
          <a:lstStyle/>
          <a:p>
            <a:r>
              <a:rPr lang="tr-TR" sz="2000" dirty="0">
                <a:latin typeface="Arial" pitchFamily="34" charset="0"/>
                <a:cs typeface="Arial" pitchFamily="34" charset="0"/>
              </a:rPr>
              <a:t>Seller hem sosyal hayatı hem ekonomik düzeni hem </a:t>
            </a:r>
            <a:r>
              <a:rPr lang="tr-TR" sz="2000" dirty="0" smtClean="0">
                <a:latin typeface="Arial" pitchFamily="34" charset="0"/>
                <a:cs typeface="Arial" pitchFamily="34" charset="0"/>
              </a:rPr>
              <a:t>de doğal </a:t>
            </a:r>
            <a:r>
              <a:rPr lang="tr-TR" sz="2000" dirty="0">
                <a:latin typeface="Arial" pitchFamily="34" charset="0"/>
                <a:cs typeface="Arial" pitchFamily="34" charset="0"/>
              </a:rPr>
              <a:t>yaşam ortamlarını bozar. Yukarıda gördüğünüz </a:t>
            </a:r>
            <a:r>
              <a:rPr lang="tr-TR" sz="2000" dirty="0" smtClean="0">
                <a:latin typeface="Arial" pitchFamily="34" charset="0"/>
                <a:cs typeface="Arial" pitchFamily="34" charset="0"/>
              </a:rPr>
              <a:t>gibi seller</a:t>
            </a:r>
            <a:r>
              <a:rPr lang="tr-TR" sz="2000" dirty="0">
                <a:latin typeface="Arial" pitchFamily="34" charset="0"/>
                <a:cs typeface="Arial" pitchFamily="34" charset="0"/>
              </a:rPr>
              <a:t>, büyük kentlerde de etkili olmakta ve büyük ekonomik zararlar vermektedir. Dik yamaçlarda </a:t>
            </a:r>
            <a:r>
              <a:rPr lang="tr-TR" sz="2000" dirty="0" smtClean="0">
                <a:latin typeface="Arial" pitchFamily="34" charset="0"/>
                <a:cs typeface="Arial" pitchFamily="34" charset="0"/>
              </a:rPr>
              <a:t>tarım yapılması</a:t>
            </a:r>
            <a:r>
              <a:rPr lang="tr-TR" sz="2000" dirty="0">
                <a:latin typeface="Arial" pitchFamily="34" charset="0"/>
                <a:cs typeface="Arial" pitchFamily="34" charset="0"/>
              </a:rPr>
              <a:t>, evcil keçilerin bitki örtüsünü tahrip etmesi, aşırı otlatma gibi faktörler sellerin oluşumunu ve </a:t>
            </a:r>
            <a:r>
              <a:rPr lang="tr-TR" sz="2000" dirty="0" smtClean="0">
                <a:latin typeface="Arial" pitchFamily="34" charset="0"/>
                <a:cs typeface="Arial" pitchFamily="34" charset="0"/>
              </a:rPr>
              <a:t>etkisini </a:t>
            </a:r>
            <a:r>
              <a:rPr lang="tr-TR" sz="2000" dirty="0">
                <a:latin typeface="Arial" pitchFamily="34" charset="0"/>
                <a:cs typeface="Arial" pitchFamily="34" charset="0"/>
              </a:rPr>
              <a:t>arttırmıştır. O hâlde, selleri insanın çevreyi olumsuz etkilemesi sonucu ortaya çıkan bir doğa olayı </a:t>
            </a:r>
            <a:r>
              <a:rPr lang="tr-TR" sz="2000" dirty="0" smtClean="0">
                <a:latin typeface="Arial" pitchFamily="34" charset="0"/>
                <a:cs typeface="Arial" pitchFamily="34" charset="0"/>
              </a:rPr>
              <a:t>olarak kabul </a:t>
            </a:r>
            <a:r>
              <a:rPr lang="tr-TR" sz="2000" dirty="0">
                <a:latin typeface="Arial" pitchFamily="34" charset="0"/>
                <a:cs typeface="Arial" pitchFamily="34" charset="0"/>
              </a:rPr>
              <a:t>edebiliriz.</a:t>
            </a:r>
          </a:p>
        </p:txBody>
      </p:sp>
    </p:spTree>
    <p:extLst>
      <p:ext uri="{BB962C8B-B14F-4D97-AF65-F5344CB8AC3E}">
        <p14:creationId xmlns:p14="http://schemas.microsoft.com/office/powerpoint/2010/main" val="50786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99284" y="0"/>
            <a:ext cx="5125839" cy="443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2313" y="692696"/>
            <a:ext cx="3893623" cy="3293209"/>
          </a:xfrm>
          <a:prstGeom prst="rect">
            <a:avLst/>
          </a:prstGeom>
        </p:spPr>
        <p:txBody>
          <a:bodyPr wrap="square">
            <a:spAutoFit/>
          </a:bodyPr>
          <a:lstStyle/>
          <a:p>
            <a:r>
              <a:rPr lang="tr-TR" sz="2600" dirty="0">
                <a:latin typeface="Arial" pitchFamily="34" charset="0"/>
                <a:cs typeface="Arial" pitchFamily="34" charset="0"/>
              </a:rPr>
              <a:t>Yandaki görselde olduğu gibi heyelan ya da </a:t>
            </a:r>
            <a:r>
              <a:rPr lang="tr-TR" sz="2600" dirty="0" smtClean="0">
                <a:latin typeface="Arial" pitchFamily="34" charset="0"/>
                <a:cs typeface="Arial" pitchFamily="34" charset="0"/>
              </a:rPr>
              <a:t>toprak </a:t>
            </a:r>
            <a:r>
              <a:rPr lang="tr-TR" sz="2600" dirty="0">
                <a:latin typeface="Arial" pitchFamily="34" charset="0"/>
                <a:cs typeface="Arial" pitchFamily="34" charset="0"/>
              </a:rPr>
              <a:t>kayması, genellikle zemini kayalık olan </a:t>
            </a:r>
            <a:r>
              <a:rPr lang="tr-TR" sz="2600" dirty="0" smtClean="0">
                <a:latin typeface="Arial" pitchFamily="34" charset="0"/>
                <a:cs typeface="Arial" pitchFamily="34" charset="0"/>
              </a:rPr>
              <a:t>yamaçların </a:t>
            </a:r>
            <a:r>
              <a:rPr lang="tr-TR" sz="2600" dirty="0">
                <a:latin typeface="Arial" pitchFamily="34" charset="0"/>
                <a:cs typeface="Arial" pitchFamily="34" charset="0"/>
              </a:rPr>
              <a:t>yer çekimi, eğim, su ve benzeri diğer </a:t>
            </a:r>
            <a:r>
              <a:rPr lang="tr-TR" sz="2600" dirty="0" smtClean="0">
                <a:latin typeface="Arial" pitchFamily="34" charset="0"/>
                <a:cs typeface="Arial" pitchFamily="34" charset="0"/>
              </a:rPr>
              <a:t>kuvvetlerin etkisiyle </a:t>
            </a:r>
            <a:r>
              <a:rPr lang="tr-TR" sz="2600" dirty="0">
                <a:latin typeface="Arial" pitchFamily="34" charset="0"/>
                <a:cs typeface="Arial" pitchFamily="34" charset="0"/>
              </a:rPr>
              <a:t>aşağı doğru hareketidir</a:t>
            </a:r>
            <a:r>
              <a:rPr lang="tr-TR" sz="2600" dirty="0" smtClean="0">
                <a:latin typeface="Arial" pitchFamily="34" charset="0"/>
                <a:cs typeface="Arial" pitchFamily="34" charset="0"/>
              </a:rPr>
              <a:t>.</a:t>
            </a:r>
            <a:endParaRPr lang="tr-TR" sz="2600" dirty="0">
              <a:latin typeface="Arial" pitchFamily="34" charset="0"/>
              <a:cs typeface="Arial" pitchFamily="34" charset="0"/>
            </a:endParaRPr>
          </a:p>
        </p:txBody>
      </p:sp>
      <p:sp>
        <p:nvSpPr>
          <p:cNvPr id="3" name="Dikdörtgen 2"/>
          <p:cNvSpPr/>
          <p:nvPr/>
        </p:nvSpPr>
        <p:spPr>
          <a:xfrm>
            <a:off x="179512" y="4437112"/>
            <a:ext cx="8855864" cy="2123658"/>
          </a:xfrm>
          <a:prstGeom prst="rect">
            <a:avLst/>
          </a:prstGeom>
        </p:spPr>
        <p:txBody>
          <a:bodyPr wrap="square">
            <a:spAutoFit/>
          </a:bodyPr>
          <a:lstStyle/>
          <a:p>
            <a:r>
              <a:rPr lang="tr-TR" sz="2200" dirty="0">
                <a:latin typeface="Arial" pitchFamily="34" charset="0"/>
                <a:cs typeface="Arial" pitchFamily="34" charset="0"/>
              </a:rPr>
              <a:t>Türkiye'de en fazla heyelan görülen yer, Karadeniz Bölgesi'dir. </a:t>
            </a:r>
            <a:endParaRPr lang="tr-TR" sz="2200" dirty="0" smtClean="0">
              <a:latin typeface="Arial" pitchFamily="34" charset="0"/>
              <a:cs typeface="Arial" pitchFamily="34" charset="0"/>
            </a:endParaRPr>
          </a:p>
          <a:p>
            <a:r>
              <a:rPr lang="tr-TR" sz="2200" dirty="0" smtClean="0">
                <a:latin typeface="Arial" pitchFamily="34" charset="0"/>
                <a:cs typeface="Arial" pitchFamily="34" charset="0"/>
              </a:rPr>
              <a:t>Her yıl heyelanlarla </a:t>
            </a:r>
            <a:r>
              <a:rPr lang="tr-TR" sz="2200" dirty="0">
                <a:latin typeface="Arial" pitchFamily="34" charset="0"/>
                <a:cs typeface="Arial" pitchFamily="34" charset="0"/>
              </a:rPr>
              <a:t>büyük miktarlarda toprak kaybı meydana gelmektedir.</a:t>
            </a:r>
          </a:p>
          <a:p>
            <a:r>
              <a:rPr lang="tr-TR" sz="2200" dirty="0">
                <a:latin typeface="Arial" pitchFamily="34" charset="0"/>
                <a:cs typeface="Arial" pitchFamily="34" charset="0"/>
              </a:rPr>
              <a:t>Yağışın ve eğimin fazla, toprağın killi olması heyelana neden olan faktörlerdendir. Heyelanların en fazla görüldüğü dönem ilkbahardır. </a:t>
            </a:r>
          </a:p>
          <a:p>
            <a:r>
              <a:rPr lang="tr-TR" sz="2200" dirty="0">
                <a:latin typeface="Arial" pitchFamily="34" charset="0"/>
                <a:cs typeface="Arial" pitchFamily="34" charset="0"/>
              </a:rPr>
              <a:t>Sizce bu durumun sebebi ne olabilir?</a:t>
            </a:r>
          </a:p>
        </p:txBody>
      </p:sp>
    </p:spTree>
    <p:extLst>
      <p:ext uri="{BB962C8B-B14F-4D97-AF65-F5344CB8AC3E}">
        <p14:creationId xmlns:p14="http://schemas.microsoft.com/office/powerpoint/2010/main" val="2126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4624"/>
            <a:ext cx="8856984" cy="3785652"/>
          </a:xfrm>
          <a:prstGeom prst="rect">
            <a:avLst/>
          </a:prstGeom>
        </p:spPr>
        <p:txBody>
          <a:bodyPr wrap="square">
            <a:spAutoFit/>
          </a:bodyPr>
          <a:lstStyle/>
          <a:p>
            <a:r>
              <a:rPr lang="tr-TR" sz="2400" dirty="0">
                <a:latin typeface="Arial" pitchFamily="34" charset="0"/>
                <a:cs typeface="Arial" pitchFamily="34" charset="0"/>
              </a:rPr>
              <a:t>Tüm bu çevre sorunlarının sadece meydana </a:t>
            </a:r>
            <a:r>
              <a:rPr lang="tr-TR" sz="2400" dirty="0" smtClean="0">
                <a:latin typeface="Arial" pitchFamily="34" charset="0"/>
                <a:cs typeface="Arial" pitchFamily="34" charset="0"/>
              </a:rPr>
              <a:t>geldiği ülkeleri </a:t>
            </a:r>
            <a:r>
              <a:rPr lang="tr-TR" sz="2400" dirty="0">
                <a:latin typeface="Arial" pitchFamily="34" charset="0"/>
                <a:cs typeface="Arial" pitchFamily="34" charset="0"/>
              </a:rPr>
              <a:t>etkilemediğine, “küresel” sorunlar </a:t>
            </a:r>
            <a:r>
              <a:rPr lang="tr-TR" sz="2400" dirty="0" smtClean="0">
                <a:latin typeface="Arial" pitchFamily="34" charset="0"/>
                <a:cs typeface="Arial" pitchFamily="34" charset="0"/>
              </a:rPr>
              <a:t>olduğuna dikkat </a:t>
            </a:r>
            <a:r>
              <a:rPr lang="tr-TR" sz="2400" dirty="0">
                <a:latin typeface="Arial" pitchFamily="34" charset="0"/>
                <a:cs typeface="Arial" pitchFamily="34" charset="0"/>
              </a:rPr>
              <a:t>ediniz. Küresel ısınmayla meydana gelen </a:t>
            </a:r>
            <a:r>
              <a:rPr lang="tr-TR" sz="2400" dirty="0" smtClean="0">
                <a:latin typeface="Arial" pitchFamily="34" charset="0"/>
                <a:cs typeface="Arial" pitchFamily="34" charset="0"/>
              </a:rPr>
              <a:t>iklim değişimini</a:t>
            </a:r>
            <a:r>
              <a:rPr lang="tr-TR" sz="2400" dirty="0">
                <a:latin typeface="Arial" pitchFamily="34" charset="0"/>
                <a:cs typeface="Arial" pitchFamily="34" charset="0"/>
              </a:rPr>
              <a:t>, ozon tabakasının incelmesi ve nükleer kazalarla artan kanser vakalarını biz de diğer ülkelerin </a:t>
            </a:r>
            <a:r>
              <a:rPr lang="tr-TR" sz="2400" dirty="0" smtClean="0">
                <a:latin typeface="Arial" pitchFamily="34" charset="0"/>
                <a:cs typeface="Arial" pitchFamily="34" charset="0"/>
              </a:rPr>
              <a:t>insanları </a:t>
            </a:r>
            <a:r>
              <a:rPr lang="tr-TR" sz="2400" dirty="0">
                <a:latin typeface="Arial" pitchFamily="34" charset="0"/>
                <a:cs typeface="Arial" pitchFamily="34" charset="0"/>
              </a:rPr>
              <a:t>gibi yaşamaktayız. Henüz etkisini yaşamadığımız sorunlar da kısa bir süre sonra etkisini gösterecektir.</a:t>
            </a:r>
            <a:br>
              <a:rPr lang="tr-TR" sz="2400" dirty="0">
                <a:latin typeface="Arial" pitchFamily="34" charset="0"/>
                <a:cs typeface="Arial" pitchFamily="34" charset="0"/>
              </a:rPr>
            </a:br>
            <a:r>
              <a:rPr lang="tr-TR" sz="2400" dirty="0">
                <a:latin typeface="Arial" pitchFamily="34" charset="0"/>
                <a:cs typeface="Arial" pitchFamily="34" charset="0"/>
              </a:rPr>
              <a:t>Peki, çevre sorunlarının aşılmasında bizlere düşen görevler nelerdir? Yukarıda incelediğiniz çevre </a:t>
            </a:r>
            <a:r>
              <a:rPr lang="tr-TR" sz="2400" dirty="0" smtClean="0">
                <a:latin typeface="Arial" pitchFamily="34" charset="0"/>
                <a:cs typeface="Arial" pitchFamily="34" charset="0"/>
              </a:rPr>
              <a:t>sorunlarına yönelik </a:t>
            </a:r>
            <a:r>
              <a:rPr lang="tr-TR" sz="2400" dirty="0">
                <a:latin typeface="Arial" pitchFamily="34" charset="0"/>
                <a:cs typeface="Arial" pitchFamily="34" charset="0"/>
              </a:rPr>
              <a:t>ne gibi çözüm önerileriniz olabilir?</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948264" y="5085184"/>
            <a:ext cx="1581149"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9937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fade">
                                      <p:cBhvr>
                                        <p:cTn id="12"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243" name="ShockwaveFlash1" r:id="rId2" imgW="7920572" imgH="5760381"/>
        </mc:Choice>
        <mc:Fallback>
          <p:control name="ShockwaveFlash1" r:id="rId2" imgW="7920572" imgH="5760381">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9750" y="404813"/>
                  <a:ext cx="7920038" cy="5761037"/>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755283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27584" y="5157192"/>
            <a:ext cx="7848872" cy="369332"/>
          </a:xfrm>
          <a:prstGeom prst="rect">
            <a:avLst/>
          </a:prstGeom>
        </p:spPr>
        <p:txBody>
          <a:bodyPr wrap="square">
            <a:spAutoFit/>
          </a:bodyPr>
          <a:lstStyle/>
          <a:p>
            <a:pPr algn="ctr">
              <a:buNone/>
            </a:pPr>
            <a:r>
              <a:rPr lang="tr-TR" b="1" i="1" dirty="0" smtClean="0"/>
              <a:t>SERA ETKİSİ VE KÜRESEL ISINMA  </a:t>
            </a:r>
          </a:p>
        </p:txBody>
      </p:sp>
    </p:spTree>
    <p:controls>
      <mc:AlternateContent xmlns:mc="http://schemas.openxmlformats.org/markup-compatibility/2006">
        <mc:Choice xmlns:v="urn:schemas-microsoft-com:vml" Requires="v">
          <p:control spid="6148" name="ShockwaveFlash1" r:id="rId2" imgW="8714286" imgH="4968800"/>
        </mc:Choice>
        <mc:Fallback>
          <p:control name="ShockwaveFlash1" r:id="rId2" imgW="8714286" imgH="496880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50825" y="0"/>
                  <a:ext cx="8713788" cy="49688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650495268"/>
      </p:ext>
    </p:extLst>
  </p:cSld>
  <p:clrMapOvr>
    <a:masterClrMapping/>
  </p:clrMapOvr>
  <p:transition advTm="160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3955" y="0"/>
            <a:ext cx="9471910" cy="6858000"/>
          </a:xfrm>
          <a:prstGeom prst="rect">
            <a:avLst/>
          </a:prstGeom>
          <a:noFill/>
          <a:ln w="9525">
            <a:noFill/>
            <a:miter lim="800000"/>
            <a:headEnd/>
            <a:tailEnd/>
          </a:ln>
          <a:effectLst/>
        </p:spPr>
      </p:pic>
    </p:spTree>
    <p:extLst>
      <p:ext uri="{BB962C8B-B14F-4D97-AF65-F5344CB8AC3E}">
        <p14:creationId xmlns:p14="http://schemas.microsoft.com/office/powerpoint/2010/main" val="316014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26071" y="30079"/>
            <a:ext cx="4420170" cy="3198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484" y="30079"/>
            <a:ext cx="5409045" cy="461665"/>
          </a:xfrm>
          <a:prstGeom prst="rect">
            <a:avLst/>
          </a:prstGeom>
        </p:spPr>
        <p:txBody>
          <a:bodyPr wrap="none">
            <a:spAutoFit/>
          </a:bodyPr>
          <a:lstStyle/>
          <a:p>
            <a:r>
              <a:rPr lang="tr-TR" sz="2400" b="1" dirty="0" smtClean="0">
                <a:latin typeface="Arial" pitchFamily="34" charset="0"/>
                <a:cs typeface="Arial" pitchFamily="34" charset="0"/>
              </a:rPr>
              <a:t>‘’Kirlilik </a:t>
            </a:r>
            <a:r>
              <a:rPr lang="tr-TR" sz="2400" b="1" dirty="0">
                <a:latin typeface="Arial" pitchFamily="34" charset="0"/>
                <a:cs typeface="Arial" pitchFamily="34" charset="0"/>
              </a:rPr>
              <a:t>canlı türlerini tehdit </a:t>
            </a:r>
            <a:r>
              <a:rPr lang="tr-TR" sz="2400" b="1" dirty="0" smtClean="0">
                <a:latin typeface="Arial" pitchFamily="34" charset="0"/>
                <a:cs typeface="Arial" pitchFamily="34" charset="0"/>
              </a:rPr>
              <a:t>ediyor’’</a:t>
            </a:r>
            <a:endParaRPr lang="tr-TR" sz="2400" b="1" dirty="0">
              <a:latin typeface="Arial" pitchFamily="34" charset="0"/>
              <a:cs typeface="Arial" pitchFamily="34" charset="0"/>
            </a:endParaRPr>
          </a:p>
        </p:txBody>
      </p:sp>
      <p:sp>
        <p:nvSpPr>
          <p:cNvPr id="4" name="Dikdörtgen 3"/>
          <p:cNvSpPr/>
          <p:nvPr/>
        </p:nvSpPr>
        <p:spPr>
          <a:xfrm>
            <a:off x="17558" y="491744"/>
            <a:ext cx="4608512" cy="2554545"/>
          </a:xfrm>
          <a:prstGeom prst="rect">
            <a:avLst/>
          </a:prstGeom>
        </p:spPr>
        <p:txBody>
          <a:bodyPr wrap="square">
            <a:spAutoFit/>
          </a:bodyPr>
          <a:lstStyle/>
          <a:p>
            <a:r>
              <a:rPr lang="tr-TR" sz="2000" dirty="0">
                <a:latin typeface="Arial" pitchFamily="34" charset="0"/>
                <a:cs typeface="Arial" pitchFamily="34" charset="0"/>
              </a:rPr>
              <a:t>Ballar, denizlerdeki kirliliğin, canlıların sayı ve türlerini de olumsuz etkilediğine dikkati çekerek, deniz canlılarının sayı ve türlerindeki azalmanın, büyük oranda deniz kirliliği, kaçak avcılık, deniz altında avlanma, su ısısı ve akıntılardaki değişim gibi etkilere bağlı olduğunu belirtti. </a:t>
            </a:r>
          </a:p>
        </p:txBody>
      </p:sp>
      <p:sp>
        <p:nvSpPr>
          <p:cNvPr id="5" name="Dikdörtgen 4"/>
          <p:cNvSpPr/>
          <p:nvPr/>
        </p:nvSpPr>
        <p:spPr>
          <a:xfrm>
            <a:off x="144270" y="3229022"/>
            <a:ext cx="8901970" cy="2862322"/>
          </a:xfrm>
          <a:prstGeom prst="rect">
            <a:avLst/>
          </a:prstGeom>
        </p:spPr>
        <p:txBody>
          <a:bodyPr wrap="square">
            <a:spAutoFit/>
          </a:bodyPr>
          <a:lstStyle/>
          <a:p>
            <a:r>
              <a:rPr lang="tr-TR" sz="2000" dirty="0">
                <a:latin typeface="Arial" pitchFamily="34" charset="0"/>
                <a:cs typeface="Arial" pitchFamily="34" charset="0"/>
              </a:rPr>
              <a:t>Akdeniz ve Ege kıyılarının, “</a:t>
            </a:r>
            <a:r>
              <a:rPr lang="tr-TR" sz="2000" dirty="0" err="1">
                <a:latin typeface="Arial" pitchFamily="34" charset="0"/>
                <a:cs typeface="Arial" pitchFamily="34" charset="0"/>
              </a:rPr>
              <a:t>Caretta</a:t>
            </a:r>
            <a:r>
              <a:rPr lang="tr-TR" sz="2000" dirty="0">
                <a:latin typeface="Arial" pitchFamily="34" charset="0"/>
                <a:cs typeface="Arial" pitchFamily="34" charset="0"/>
              </a:rPr>
              <a:t> </a:t>
            </a:r>
            <a:r>
              <a:rPr lang="tr-TR" sz="2000" dirty="0" err="1">
                <a:latin typeface="Arial" pitchFamily="34" charset="0"/>
                <a:cs typeface="Arial" pitchFamily="34" charset="0"/>
              </a:rPr>
              <a:t>caretta</a:t>
            </a:r>
            <a:r>
              <a:rPr lang="tr-TR" sz="2000" dirty="0">
                <a:latin typeface="Arial" pitchFamily="34" charset="0"/>
                <a:cs typeface="Arial" pitchFamily="34" charset="0"/>
              </a:rPr>
              <a:t> (</a:t>
            </a:r>
            <a:r>
              <a:rPr lang="tr-TR" sz="2000" dirty="0" err="1">
                <a:latin typeface="Arial" pitchFamily="34" charset="0"/>
                <a:cs typeface="Arial" pitchFamily="34" charset="0"/>
              </a:rPr>
              <a:t>Karetta</a:t>
            </a:r>
            <a:r>
              <a:rPr lang="tr-TR" sz="2000" dirty="0">
                <a:latin typeface="Arial" pitchFamily="34" charset="0"/>
                <a:cs typeface="Arial" pitchFamily="34" charset="0"/>
              </a:rPr>
              <a:t> </a:t>
            </a:r>
            <a:r>
              <a:rPr lang="tr-TR" sz="2000" dirty="0" err="1">
                <a:latin typeface="Arial" pitchFamily="34" charset="0"/>
                <a:cs typeface="Arial" pitchFamily="34" charset="0"/>
              </a:rPr>
              <a:t>karetta</a:t>
            </a:r>
            <a:r>
              <a:rPr lang="tr-TR" sz="2000" dirty="0">
                <a:latin typeface="Arial" pitchFamily="34" charset="0"/>
                <a:cs typeface="Arial" pitchFamily="34" charset="0"/>
              </a:rPr>
              <a:t>)” ve “</a:t>
            </a:r>
            <a:r>
              <a:rPr lang="tr-TR" sz="2000" dirty="0" err="1">
                <a:latin typeface="Arial" pitchFamily="34" charset="0"/>
                <a:cs typeface="Arial" pitchFamily="34" charset="0"/>
              </a:rPr>
              <a:t>Chelorıiamydas</a:t>
            </a:r>
            <a:r>
              <a:rPr lang="tr-TR" sz="2000" dirty="0">
                <a:latin typeface="Arial" pitchFamily="34" charset="0"/>
                <a:cs typeface="Arial" pitchFamily="34" charset="0"/>
              </a:rPr>
              <a:t> (</a:t>
            </a:r>
            <a:r>
              <a:rPr lang="tr-TR" sz="2000" dirty="0" err="1">
                <a:latin typeface="Arial" pitchFamily="34" charset="0"/>
                <a:cs typeface="Arial" pitchFamily="34" charset="0"/>
              </a:rPr>
              <a:t>Çelonyamidas</a:t>
            </a:r>
            <a:r>
              <a:rPr lang="tr-TR" sz="2000" dirty="0">
                <a:latin typeface="Arial" pitchFamily="34" charset="0"/>
                <a:cs typeface="Arial" pitchFamily="34" charset="0"/>
              </a:rPr>
              <a:t>)” türü deniz kaplumbağaları ile “Akdeniz </a:t>
            </a:r>
            <a:r>
              <a:rPr lang="tr-TR" sz="2000" dirty="0" err="1">
                <a:latin typeface="Arial" pitchFamily="34" charset="0"/>
                <a:cs typeface="Arial" pitchFamily="34" charset="0"/>
              </a:rPr>
              <a:t>foku”nun</a:t>
            </a:r>
            <a:r>
              <a:rPr lang="tr-TR" sz="2000" dirty="0">
                <a:latin typeface="Arial" pitchFamily="34" charset="0"/>
                <a:cs typeface="Arial" pitchFamily="34" charset="0"/>
              </a:rPr>
              <a:t> yaşam alanları olduğunu kaydeden Ballar, şöyle konuştu:</a:t>
            </a:r>
          </a:p>
          <a:p>
            <a:r>
              <a:rPr lang="tr-TR" sz="2000" dirty="0">
                <a:latin typeface="Arial" pitchFamily="34" charset="0"/>
                <a:cs typeface="Arial" pitchFamily="34" charset="0"/>
              </a:rPr>
              <a:t>“Bunlar nesilleri tehlike altında olan canlılardır. </a:t>
            </a:r>
            <a:r>
              <a:rPr lang="tr-TR" sz="2000" dirty="0" err="1">
                <a:latin typeface="Arial" pitchFamily="34" charset="0"/>
                <a:cs typeface="Arial" pitchFamily="34" charset="0"/>
              </a:rPr>
              <a:t>Caretta</a:t>
            </a:r>
            <a:r>
              <a:rPr lang="tr-TR" sz="2000" dirty="0">
                <a:latin typeface="Arial" pitchFamily="34" charset="0"/>
                <a:cs typeface="Arial" pitchFamily="34" charset="0"/>
              </a:rPr>
              <a:t> </a:t>
            </a:r>
            <a:r>
              <a:rPr lang="tr-TR" sz="2000" dirty="0" err="1">
                <a:latin typeface="Arial" pitchFamily="34" charset="0"/>
                <a:cs typeface="Arial" pitchFamily="34" charset="0"/>
              </a:rPr>
              <a:t>carettolar</a:t>
            </a:r>
            <a:r>
              <a:rPr lang="tr-TR" sz="2000" dirty="0">
                <a:latin typeface="Arial" pitchFamily="34" charset="0"/>
                <a:cs typeface="Arial" pitchFamily="34" charset="0"/>
              </a:rPr>
              <a:t>, her yaz ülkemizdeki yuvalama alanlarına yaklaşık 2 bin yuva yapmaktadır. Her yaz 450-900 dişi </a:t>
            </a:r>
            <a:r>
              <a:rPr lang="tr-TR" sz="2000" dirty="0" err="1">
                <a:latin typeface="Arial" pitchFamily="34" charset="0"/>
                <a:cs typeface="Arial" pitchFamily="34" charset="0"/>
              </a:rPr>
              <a:t>caretta</a:t>
            </a:r>
            <a:r>
              <a:rPr lang="tr-TR" sz="2000" dirty="0">
                <a:latin typeface="Arial" pitchFamily="34" charset="0"/>
                <a:cs typeface="Arial" pitchFamily="34" charset="0"/>
              </a:rPr>
              <a:t> sahillerimize gelmektedir. </a:t>
            </a:r>
            <a:r>
              <a:rPr lang="tr-TR" sz="2000" dirty="0" err="1">
                <a:latin typeface="Arial" pitchFamily="34" charset="0"/>
                <a:cs typeface="Arial" pitchFamily="34" charset="0"/>
              </a:rPr>
              <a:t>Caretta</a:t>
            </a:r>
            <a:r>
              <a:rPr lang="tr-TR" sz="2000" dirty="0">
                <a:latin typeface="Arial" pitchFamily="34" charset="0"/>
                <a:cs typeface="Arial" pitchFamily="34" charset="0"/>
              </a:rPr>
              <a:t> </a:t>
            </a:r>
            <a:r>
              <a:rPr lang="tr-TR" sz="2000" dirty="0" err="1">
                <a:latin typeface="Arial" pitchFamily="34" charset="0"/>
                <a:cs typeface="Arial" pitchFamily="34" charset="0"/>
              </a:rPr>
              <a:t>corettaların</a:t>
            </a:r>
            <a:r>
              <a:rPr lang="tr-TR" sz="2000" dirty="0">
                <a:latin typeface="Arial" pitchFamily="34" charset="0"/>
                <a:cs typeface="Arial" pitchFamily="34" charset="0"/>
              </a:rPr>
              <a:t> neslinin korunması açısından yapılması gerekenler arasında yuvalama alanlarının ve yuvalarının korunması kadar, denizlerimizin hem kirlilik hem de yapılan zararlı faaliyetler açısından kontrol edilmesi gerekmektedir.</a:t>
            </a:r>
          </a:p>
        </p:txBody>
      </p:sp>
    </p:spTree>
    <p:extLst>
      <p:ext uri="{BB962C8B-B14F-4D97-AF65-F5344CB8AC3E}">
        <p14:creationId xmlns:p14="http://schemas.microsoft.com/office/powerpoint/2010/main" val="96265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79512" y="908720"/>
            <a:ext cx="8964488" cy="5662417"/>
          </a:xfrm>
          <a:prstGeom prst="rect">
            <a:avLst/>
          </a:prstGeom>
          <a:solidFill>
            <a:srgbClr val="FFC000">
              <a:alpha val="32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600">
              <a:spcAft>
                <a:spcPts val="0"/>
              </a:spcAft>
            </a:pPr>
            <a:endParaRPr lang="tr-TR" dirty="0">
              <a:solidFill>
                <a:srgbClr val="000000"/>
              </a:solidFill>
              <a:effectLst/>
              <a:latin typeface="Courier New"/>
              <a:ea typeface="Courier New"/>
            </a:endParaRPr>
          </a:p>
        </p:txBody>
      </p:sp>
      <p:sp>
        <p:nvSpPr>
          <p:cNvPr id="2" name="Dikdörtgen 1"/>
          <p:cNvSpPr/>
          <p:nvPr/>
        </p:nvSpPr>
        <p:spPr>
          <a:xfrm>
            <a:off x="279128" y="332656"/>
            <a:ext cx="4968552" cy="576064"/>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b="1" dirty="0">
                <a:latin typeface="Arial" pitchFamily="34" charset="0"/>
                <a:cs typeface="Arial" pitchFamily="34" charset="0"/>
              </a:rPr>
              <a:t>Proje ve Poster Hazırlayalım</a:t>
            </a:r>
            <a:endParaRPr lang="tr-TR" dirty="0">
              <a:ln>
                <a:solidFill>
                  <a:srgbClr val="FFC000"/>
                </a:solidFill>
              </a:ln>
              <a:solidFill>
                <a:srgbClr val="FFC000"/>
              </a:solidFill>
              <a:latin typeface="Arial" pitchFamily="34" charset="0"/>
              <a:cs typeface="Arial" pitchFamily="34" charset="0"/>
            </a:endParaRPr>
          </a:p>
        </p:txBody>
      </p:sp>
      <p:sp>
        <p:nvSpPr>
          <p:cNvPr id="5" name="Dikdörtgen 4"/>
          <p:cNvSpPr/>
          <p:nvPr/>
        </p:nvSpPr>
        <p:spPr>
          <a:xfrm>
            <a:off x="1835696" y="930207"/>
            <a:ext cx="7308304" cy="1477328"/>
          </a:xfrm>
          <a:prstGeom prst="rect">
            <a:avLst/>
          </a:prstGeom>
        </p:spPr>
        <p:txBody>
          <a:bodyPr wrap="square">
            <a:spAutoFit/>
          </a:bodyPr>
          <a:lstStyle/>
          <a:p>
            <a:r>
              <a:rPr lang="tr-TR" dirty="0">
                <a:latin typeface="Arial" pitchFamily="34" charset="0"/>
                <a:cs typeface="Arial" pitchFamily="34" charset="0"/>
              </a:rPr>
              <a:t>Çevre sorunlarının artması, bu konuda duyarlı insanların iş birliğine gitmesine ve birçok </a:t>
            </a:r>
            <a:r>
              <a:rPr lang="tr-TR" dirty="0" smtClean="0">
                <a:latin typeface="Arial" pitchFamily="34" charset="0"/>
                <a:cs typeface="Arial" pitchFamily="34" charset="0"/>
              </a:rPr>
              <a:t>çevreci </a:t>
            </a:r>
            <a:r>
              <a:rPr lang="tr-TR" dirty="0">
                <a:latin typeface="Arial" pitchFamily="34" charset="0"/>
                <a:cs typeface="Arial" pitchFamily="34" charset="0"/>
              </a:rPr>
              <a:t>kuruluşun ortaya çıkmasına yol </a:t>
            </a:r>
            <a:r>
              <a:rPr lang="tr-TR" dirty="0" smtClean="0">
                <a:latin typeface="Arial" pitchFamily="34" charset="0"/>
                <a:cs typeface="Arial" pitchFamily="34" charset="0"/>
              </a:rPr>
              <a:t>açmıştır. </a:t>
            </a:r>
            <a:r>
              <a:rPr lang="tr-TR" dirty="0">
                <a:latin typeface="Arial" pitchFamily="34" charset="0"/>
                <a:cs typeface="Arial" pitchFamily="34" charset="0"/>
              </a:rPr>
              <a:t>B</a:t>
            </a:r>
            <a:r>
              <a:rPr lang="tr-TR" dirty="0" smtClean="0">
                <a:latin typeface="Arial" pitchFamily="34" charset="0"/>
                <a:cs typeface="Arial" pitchFamily="34" charset="0"/>
              </a:rPr>
              <a:t>u </a:t>
            </a:r>
            <a:r>
              <a:rPr lang="tr-TR" dirty="0">
                <a:latin typeface="Arial" pitchFamily="34" charset="0"/>
                <a:cs typeface="Arial" pitchFamily="34" charset="0"/>
              </a:rPr>
              <a:t>kuruluşlar, çevreyi koruyan yasaların </a:t>
            </a:r>
            <a:r>
              <a:rPr lang="tr-TR" dirty="0" smtClean="0">
                <a:latin typeface="Arial" pitchFamily="34" charset="0"/>
                <a:cs typeface="Arial" pitchFamily="34" charset="0"/>
              </a:rPr>
              <a:t>çıkarılmasında</a:t>
            </a:r>
            <a:r>
              <a:rPr lang="tr-TR" dirty="0">
                <a:latin typeface="Arial" pitchFamily="34" charset="0"/>
                <a:cs typeface="Arial" pitchFamily="34" charset="0"/>
              </a:rPr>
              <a:t>, çevreye zarar verenlerin kamuya duyurulmasında, insanların çevre bilinci </a:t>
            </a:r>
            <a:r>
              <a:rPr lang="tr-TR" dirty="0" smtClean="0">
                <a:latin typeface="Arial" pitchFamily="34" charset="0"/>
                <a:cs typeface="Arial" pitchFamily="34" charset="0"/>
              </a:rPr>
              <a:t>kazanmasında </a:t>
            </a:r>
            <a:r>
              <a:rPr lang="tr-TR" dirty="0">
                <a:latin typeface="Arial" pitchFamily="34" charset="0"/>
                <a:cs typeface="Arial" pitchFamily="34" charset="0"/>
              </a:rPr>
              <a:t>etkili olurlar. </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9973" y="-4153"/>
            <a:ext cx="1816244" cy="1992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279128" y="2420888"/>
            <a:ext cx="8757368" cy="4247317"/>
          </a:xfrm>
          <a:prstGeom prst="rect">
            <a:avLst/>
          </a:prstGeom>
        </p:spPr>
        <p:txBody>
          <a:bodyPr wrap="square">
            <a:spAutoFit/>
          </a:bodyPr>
          <a:lstStyle/>
          <a:p>
            <a:r>
              <a:rPr lang="tr-TR" dirty="0">
                <a:latin typeface="Arial" pitchFamily="34" charset="0"/>
                <a:cs typeface="Arial" pitchFamily="34" charset="0"/>
              </a:rPr>
              <a:t>Ülkemizde Çevre ve Orman Bakanlığı ve bu bakanlığa bağlı kuruluşların yanı sıra birçok ulusal ve yere! çevreci kuruluşlar bulunmaktadır. </a:t>
            </a:r>
            <a:r>
              <a:rPr lang="tr-TR" dirty="0" smtClean="0">
                <a:latin typeface="Arial" pitchFamily="34" charset="0"/>
                <a:cs typeface="Arial" pitchFamily="34" charset="0"/>
              </a:rPr>
              <a:t>Siz </a:t>
            </a:r>
            <a:r>
              <a:rPr lang="tr-TR" dirty="0">
                <a:latin typeface="Arial" pitchFamily="34" charset="0"/>
                <a:cs typeface="Arial" pitchFamily="34" charset="0"/>
              </a:rPr>
              <a:t>de ülkemizde ve dünyadaki çevre sorunlarına </a:t>
            </a:r>
            <a:r>
              <a:rPr lang="tr-TR" dirty="0" smtClean="0">
                <a:latin typeface="Arial" pitchFamily="34" charset="0"/>
                <a:cs typeface="Arial" pitchFamily="34" charset="0"/>
              </a:rPr>
              <a:t>yönelik çözümler </a:t>
            </a:r>
            <a:r>
              <a:rPr lang="tr-TR" dirty="0">
                <a:latin typeface="Arial" pitchFamily="34" charset="0"/>
                <a:cs typeface="Arial" pitchFamily="34" charset="0"/>
              </a:rPr>
              <a:t>önerebilir, bu konuda faaliyetlere katılabilirsiniz</a:t>
            </a:r>
            <a:r>
              <a:rPr lang="tr-TR" dirty="0" smtClean="0">
                <a:latin typeface="Arial" pitchFamily="34" charset="0"/>
                <a:cs typeface="Arial" pitchFamily="34" charset="0"/>
              </a:rPr>
              <a:t>.</a:t>
            </a:r>
          </a:p>
          <a:p>
            <a:r>
              <a:rPr lang="tr-TR" dirty="0" smtClean="0">
                <a:latin typeface="Arial" pitchFamily="34" charset="0"/>
                <a:cs typeface="Arial" pitchFamily="34" charset="0"/>
              </a:rPr>
              <a:t>1.Ülkemizde </a:t>
            </a:r>
            <a:r>
              <a:rPr lang="tr-TR" dirty="0">
                <a:latin typeface="Arial" pitchFamily="34" charset="0"/>
                <a:cs typeface="Arial" pitchFamily="34" charset="0"/>
              </a:rPr>
              <a:t>bulunan çevreci kuruluşlar hakkında çeşitli kaynaklardan bilgi toplayınız.</a:t>
            </a:r>
          </a:p>
          <a:p>
            <a:r>
              <a:rPr lang="tr-TR" dirty="0" smtClean="0">
                <a:latin typeface="Arial" pitchFamily="34" charset="0"/>
                <a:cs typeface="Arial" pitchFamily="34" charset="0"/>
              </a:rPr>
              <a:t>2.Kendi </a:t>
            </a:r>
            <a:r>
              <a:rPr lang="tr-TR" dirty="0">
                <a:latin typeface="Arial" pitchFamily="34" charset="0"/>
                <a:cs typeface="Arial" pitchFamily="34" charset="0"/>
              </a:rPr>
              <a:t>yörenizde bulunan çevreci kuruluşları belirleyerek İnternet, mektup ya da telefon aracılığıyla </a:t>
            </a:r>
            <a:r>
              <a:rPr lang="tr-TR" dirty="0" smtClean="0">
                <a:latin typeface="Arial" pitchFamily="34" charset="0"/>
                <a:cs typeface="Arial" pitchFamily="34" charset="0"/>
              </a:rPr>
              <a:t>bağlantı kurunuz</a:t>
            </a:r>
            <a:r>
              <a:rPr lang="tr-TR" dirty="0">
                <a:latin typeface="Arial" pitchFamily="34" charset="0"/>
                <a:cs typeface="Arial" pitchFamily="34" charset="0"/>
              </a:rPr>
              <a:t>, b</a:t>
            </a:r>
            <a:r>
              <a:rPr lang="tr-TR" dirty="0" smtClean="0">
                <a:latin typeface="Arial" pitchFamily="34" charset="0"/>
                <a:cs typeface="Arial" pitchFamily="34" charset="0"/>
              </a:rPr>
              <a:t>u </a:t>
            </a:r>
            <a:r>
              <a:rPr lang="tr-TR" dirty="0">
                <a:latin typeface="Arial" pitchFamily="34" charset="0"/>
                <a:cs typeface="Arial" pitchFamily="34" charset="0"/>
              </a:rPr>
              <a:t>kuruluşların etkinliklerine kendi okulunuzun bünyesinde nasıl katılabileceğinizi araştırınız. </a:t>
            </a:r>
            <a:r>
              <a:rPr lang="tr-TR" dirty="0" smtClean="0">
                <a:latin typeface="Arial" pitchFamily="34" charset="0"/>
                <a:cs typeface="Arial" pitchFamily="34" charset="0"/>
              </a:rPr>
              <a:t>Araştırma sonuçlarınızı </a:t>
            </a:r>
            <a:r>
              <a:rPr lang="tr-TR" dirty="0">
                <a:latin typeface="Arial" pitchFamily="34" charset="0"/>
                <a:cs typeface="Arial" pitchFamily="34" charset="0"/>
              </a:rPr>
              <a:t>bir rapor hâlinde sınıf arkadaşlarınıza sununuz.</a:t>
            </a:r>
          </a:p>
          <a:p>
            <a:r>
              <a:rPr lang="tr-TR" dirty="0" smtClean="0">
                <a:latin typeface="Arial" pitchFamily="34" charset="0"/>
                <a:cs typeface="Arial" pitchFamily="34" charset="0"/>
              </a:rPr>
              <a:t>3.Okulunuzda </a:t>
            </a:r>
            <a:r>
              <a:rPr lang="tr-TR" dirty="0">
                <a:latin typeface="Arial" pitchFamily="34" charset="0"/>
                <a:cs typeface="Arial" pitchFamily="34" charset="0"/>
              </a:rPr>
              <a:t>bir çevre kulübü bulunuyorsa bu kulübe katılınız ya da insanları bu konuda bilinçlendirmeyi </a:t>
            </a:r>
            <a:r>
              <a:rPr lang="tr-TR" dirty="0" smtClean="0">
                <a:latin typeface="Arial" pitchFamily="34" charset="0"/>
                <a:cs typeface="Arial" pitchFamily="34" charset="0"/>
              </a:rPr>
              <a:t>amaçlayan </a:t>
            </a:r>
            <a:r>
              <a:rPr lang="tr-TR" dirty="0">
                <a:latin typeface="Arial" pitchFamily="34" charset="0"/>
                <a:cs typeface="Arial" pitchFamily="34" charset="0"/>
              </a:rPr>
              <a:t>bir grup oluşturunuz.</a:t>
            </a:r>
          </a:p>
          <a:p>
            <a:r>
              <a:rPr lang="tr-TR" dirty="0" smtClean="0">
                <a:latin typeface="Arial" pitchFamily="34" charset="0"/>
                <a:cs typeface="Arial" pitchFamily="34" charset="0"/>
              </a:rPr>
              <a:t>4.Grubunuzdaki </a:t>
            </a:r>
            <a:r>
              <a:rPr lang="tr-TR" dirty="0">
                <a:latin typeface="Arial" pitchFamily="34" charset="0"/>
                <a:cs typeface="Arial" pitchFamily="34" charset="0"/>
              </a:rPr>
              <a:t>arkadaşlarınızla iş birliği yaparak önerilerinizi tartışınız ve vardığınız sonuçları bir </a:t>
            </a:r>
            <a:r>
              <a:rPr lang="tr-TR" dirty="0" smtClean="0">
                <a:latin typeface="Arial" pitchFamily="34" charset="0"/>
                <a:cs typeface="Arial" pitchFamily="34" charset="0"/>
              </a:rPr>
              <a:t>poster hâlinde </a:t>
            </a:r>
            <a:r>
              <a:rPr lang="tr-TR" dirty="0">
                <a:latin typeface="Arial" pitchFamily="34" charset="0"/>
                <a:cs typeface="Arial" pitchFamily="34" charset="0"/>
              </a:rPr>
              <a:t>okul ya da sınıf panosunda sergileyiniz.</a:t>
            </a:r>
          </a:p>
          <a:p>
            <a:endParaRPr lang="tr-TR" dirty="0">
              <a:latin typeface="Arial" pitchFamily="34" charset="0"/>
              <a:cs typeface="Arial" pitchFamily="34" charset="0"/>
            </a:endParaRPr>
          </a:p>
        </p:txBody>
      </p:sp>
    </p:spTree>
    <p:extLst>
      <p:ext uri="{BB962C8B-B14F-4D97-AF65-F5344CB8AC3E}">
        <p14:creationId xmlns:p14="http://schemas.microsoft.com/office/powerpoint/2010/main" val="15806151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31243" y="45861"/>
            <a:ext cx="5537805" cy="3525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07504" y="188640"/>
            <a:ext cx="4440639" cy="523220"/>
          </a:xfrm>
          <a:prstGeom prst="rect">
            <a:avLst/>
          </a:prstGeom>
        </p:spPr>
        <p:txBody>
          <a:bodyPr wrap="none">
            <a:spAutoFit/>
          </a:bodyPr>
          <a:lstStyle/>
          <a:p>
            <a:r>
              <a:rPr lang="tr-TR" sz="2800" b="1" dirty="0">
                <a:latin typeface="Arial" pitchFamily="34" charset="0"/>
                <a:cs typeface="Arial" pitchFamily="34" charset="0"/>
              </a:rPr>
              <a:t>Atatürk’ün Çevre Sevgisi</a:t>
            </a:r>
          </a:p>
        </p:txBody>
      </p:sp>
      <p:sp>
        <p:nvSpPr>
          <p:cNvPr id="5" name="Dikdörtgen 4"/>
          <p:cNvSpPr/>
          <p:nvPr/>
        </p:nvSpPr>
        <p:spPr>
          <a:xfrm>
            <a:off x="107504" y="650305"/>
            <a:ext cx="3672408" cy="2246769"/>
          </a:xfrm>
          <a:prstGeom prst="rect">
            <a:avLst/>
          </a:prstGeom>
        </p:spPr>
        <p:txBody>
          <a:bodyPr wrap="square">
            <a:spAutoFit/>
          </a:bodyPr>
          <a:lstStyle/>
          <a:p>
            <a:r>
              <a:rPr lang="tr-TR" sz="2000" dirty="0">
                <a:latin typeface="Arial" pitchFamily="34" charset="0"/>
                <a:cs typeface="Arial" pitchFamily="34" charset="0"/>
              </a:rPr>
              <a:t>Cumhuriyetimizin kurulduğu yıllarda çevre bilinci </a:t>
            </a:r>
            <a:r>
              <a:rPr lang="tr-TR" sz="2000" dirty="0" smtClean="0">
                <a:latin typeface="Arial" pitchFamily="34" charset="0"/>
                <a:cs typeface="Arial" pitchFamily="34" charset="0"/>
              </a:rPr>
              <a:t>dünyada </a:t>
            </a:r>
            <a:r>
              <a:rPr lang="tr-TR" sz="2000" dirty="0">
                <a:latin typeface="Arial" pitchFamily="34" charset="0"/>
                <a:cs typeface="Arial" pitchFamily="34" charset="0"/>
              </a:rPr>
              <a:t>bu günkü kadar yerleşmiş değildi. Çevre sorunları henüz</a:t>
            </a:r>
            <a:br>
              <a:rPr lang="tr-TR" sz="2000" dirty="0">
                <a:latin typeface="Arial" pitchFamily="34" charset="0"/>
                <a:cs typeface="Arial" pitchFamily="34" charset="0"/>
              </a:rPr>
            </a:br>
            <a:r>
              <a:rPr lang="tr-TR" sz="2000" dirty="0">
                <a:latin typeface="Arial" pitchFamily="34" charset="0"/>
                <a:cs typeface="Arial" pitchFamily="34" charset="0"/>
              </a:rPr>
              <a:t>küresel düzeyde büyümemiş ve oluşturacağı tehlikeler fark</a:t>
            </a:r>
            <a:br>
              <a:rPr lang="tr-TR" sz="2000" dirty="0">
                <a:latin typeface="Arial" pitchFamily="34" charset="0"/>
                <a:cs typeface="Arial" pitchFamily="34" charset="0"/>
              </a:rPr>
            </a:br>
            <a:r>
              <a:rPr lang="tr-TR" sz="2000" dirty="0">
                <a:latin typeface="Arial" pitchFamily="34" charset="0"/>
                <a:cs typeface="Arial" pitchFamily="34" charset="0"/>
              </a:rPr>
              <a:t>edilmemişti. </a:t>
            </a:r>
          </a:p>
        </p:txBody>
      </p:sp>
      <p:sp>
        <p:nvSpPr>
          <p:cNvPr id="6" name="Dikdörtgen 5"/>
          <p:cNvSpPr/>
          <p:nvPr/>
        </p:nvSpPr>
        <p:spPr>
          <a:xfrm>
            <a:off x="212064" y="3573016"/>
            <a:ext cx="8856984" cy="2862322"/>
          </a:xfrm>
          <a:prstGeom prst="rect">
            <a:avLst/>
          </a:prstGeom>
        </p:spPr>
        <p:txBody>
          <a:bodyPr wrap="square">
            <a:spAutoFit/>
          </a:bodyPr>
          <a:lstStyle/>
          <a:p>
            <a:r>
              <a:rPr lang="tr-TR" sz="2000" dirty="0">
                <a:latin typeface="Arial" pitchFamily="34" charset="0"/>
                <a:cs typeface="Arial" pitchFamily="34" charset="0"/>
              </a:rPr>
              <a:t>Bütün dünyada örnek bir lider olan </a:t>
            </a:r>
            <a:r>
              <a:rPr lang="tr-TR" sz="2000" dirty="0" smtClean="0">
                <a:latin typeface="Arial" pitchFamily="34" charset="0"/>
                <a:cs typeface="Arial" pitchFamily="34" charset="0"/>
              </a:rPr>
              <a:t>Atatürk, daha </a:t>
            </a:r>
            <a:r>
              <a:rPr lang="tr-TR" sz="2000" dirty="0">
                <a:latin typeface="Arial" pitchFamily="34" charset="0"/>
                <a:cs typeface="Arial" pitchFamily="34" charset="0"/>
              </a:rPr>
              <a:t>o dönemde çevre konusuna önem vermiştir. </a:t>
            </a:r>
            <a:r>
              <a:rPr lang="tr-TR" sz="2000" dirty="0" smtClean="0">
                <a:latin typeface="Arial" pitchFamily="34" charset="0"/>
                <a:cs typeface="Arial" pitchFamily="34" charset="0"/>
              </a:rPr>
              <a:t>Bunun en </a:t>
            </a:r>
            <a:r>
              <a:rPr lang="tr-TR" sz="2000" dirty="0">
                <a:latin typeface="Arial" pitchFamily="34" charset="0"/>
                <a:cs typeface="Arial" pitchFamily="34" charset="0"/>
              </a:rPr>
              <a:t>güzel örneği, o yıllarda bataklık ve boş bir arazi olan </a:t>
            </a:r>
            <a:r>
              <a:rPr lang="tr-TR" sz="2000" dirty="0" smtClean="0">
                <a:latin typeface="Arial" pitchFamily="34" charset="0"/>
                <a:cs typeface="Arial" pitchFamily="34" charset="0"/>
              </a:rPr>
              <a:t>Atatürk </a:t>
            </a:r>
            <a:r>
              <a:rPr lang="tr-TR" sz="2000" dirty="0">
                <a:latin typeface="Arial" pitchFamily="34" charset="0"/>
                <a:cs typeface="Arial" pitchFamily="34" charset="0"/>
              </a:rPr>
              <a:t>Orman Çiftliği'dir. Çiftliğin arazisini satın alan </a:t>
            </a:r>
            <a:r>
              <a:rPr lang="tr-TR" sz="2000" dirty="0" smtClean="0">
                <a:latin typeface="Arial" pitchFamily="34" charset="0"/>
                <a:cs typeface="Arial" pitchFamily="34" charset="0"/>
              </a:rPr>
              <a:t>Atatürk, buranın </a:t>
            </a:r>
            <a:r>
              <a:rPr lang="tr-TR" sz="2000" dirty="0">
                <a:latin typeface="Arial" pitchFamily="34" charset="0"/>
                <a:cs typeface="Arial" pitchFamily="34" charset="0"/>
              </a:rPr>
              <a:t>ağaçlandırılarak bugünkü görünümünü almasını </a:t>
            </a:r>
            <a:r>
              <a:rPr lang="tr-TR" sz="2000" dirty="0" smtClean="0">
                <a:latin typeface="Arial" pitchFamily="34" charset="0"/>
                <a:cs typeface="Arial" pitchFamily="34" charset="0"/>
              </a:rPr>
              <a:t>sağlamış </a:t>
            </a:r>
            <a:r>
              <a:rPr lang="tr-TR" sz="2000" dirty="0">
                <a:latin typeface="Arial" pitchFamily="34" charset="0"/>
                <a:cs typeface="Arial" pitchFamily="34" charset="0"/>
              </a:rPr>
              <a:t>ve daha sonra bu araziyi devlete devretmiştir.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Atatürk Orman </a:t>
            </a:r>
            <a:r>
              <a:rPr lang="tr-TR" sz="2000" dirty="0">
                <a:latin typeface="Arial" pitchFamily="34" charset="0"/>
                <a:cs typeface="Arial" pitchFamily="34" charset="0"/>
              </a:rPr>
              <a:t>Çiftliği’nin kuruluşu sırasında çevresindekilere şu emri veriyordu. “Burayı öyle ağaçlandırınız ki </a:t>
            </a:r>
            <a:r>
              <a:rPr lang="tr-TR" sz="2000" dirty="0" smtClean="0">
                <a:latin typeface="Arial" pitchFamily="34" charset="0"/>
                <a:cs typeface="Arial" pitchFamily="34" charset="0"/>
              </a:rPr>
              <a:t>kör bir </a:t>
            </a:r>
            <a:r>
              <a:rPr lang="tr-TR" sz="2000" dirty="0">
                <a:latin typeface="Arial" pitchFamily="34" charset="0"/>
                <a:cs typeface="Arial" pitchFamily="34" charset="0"/>
              </a:rPr>
              <a:t>insan dahi yeşillikler arasında olduğunu </a:t>
            </a:r>
            <a:r>
              <a:rPr lang="tr-TR" sz="2000" dirty="0" err="1">
                <a:latin typeface="Arial" pitchFamily="34" charset="0"/>
                <a:cs typeface="Arial" pitchFamily="34" charset="0"/>
              </a:rPr>
              <a:t>farketsin</a:t>
            </a:r>
            <a:r>
              <a:rPr lang="tr-TR" sz="2000" dirty="0">
                <a:latin typeface="Arial" pitchFamily="34" charset="0"/>
                <a:cs typeface="Arial" pitchFamily="34" charset="0"/>
              </a:rPr>
              <a:t>.”</a:t>
            </a:r>
          </a:p>
          <a:p>
            <a:endParaRPr lang="tr-TR" sz="2000" dirty="0">
              <a:latin typeface="Arial" pitchFamily="34" charset="0"/>
              <a:cs typeface="Arial" pitchFamily="34" charset="0"/>
            </a:endParaRPr>
          </a:p>
        </p:txBody>
      </p:sp>
    </p:spTree>
    <p:extLst>
      <p:ext uri="{BB962C8B-B14F-4D97-AF65-F5344CB8AC3E}">
        <p14:creationId xmlns:p14="http://schemas.microsoft.com/office/powerpoint/2010/main" val="317945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06088" y="116632"/>
            <a:ext cx="4000215"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4" y="116632"/>
            <a:ext cx="4844609" cy="2862322"/>
          </a:xfrm>
          <a:prstGeom prst="rect">
            <a:avLst/>
          </a:prstGeom>
          <a:solidFill>
            <a:srgbClr val="FFC000">
              <a:alpha val="15000"/>
            </a:srgbClr>
          </a:solidFill>
        </p:spPr>
        <p:txBody>
          <a:bodyPr wrap="square">
            <a:spAutoFit/>
          </a:bodyPr>
          <a:lstStyle/>
          <a:p>
            <a:r>
              <a:rPr lang="tr-TR" dirty="0">
                <a:latin typeface="Arial" pitchFamily="34" charset="0"/>
                <a:cs typeface="Arial" pitchFamily="34" charset="0"/>
              </a:rPr>
              <a:t>1930 yılında Atatürk Yalova Köşkü'ne doğru çıkarken bir </a:t>
            </a:r>
            <a:r>
              <a:rPr lang="tr-TR" dirty="0" smtClean="0">
                <a:latin typeface="Arial" pitchFamily="34" charset="0"/>
                <a:cs typeface="Arial" pitchFamily="34" charset="0"/>
              </a:rPr>
              <a:t>bahçıvanın </a:t>
            </a:r>
            <a:r>
              <a:rPr lang="tr-TR" dirty="0">
                <a:latin typeface="Arial" pitchFamily="34" charset="0"/>
                <a:cs typeface="Arial" pitchFamily="34" charset="0"/>
              </a:rPr>
              <a:t>koca bir çınar ağacını kesmek üzere olduğunu görür. </a:t>
            </a:r>
            <a:endParaRPr lang="tr-TR" dirty="0" smtClean="0">
              <a:latin typeface="Arial" pitchFamily="34" charset="0"/>
              <a:cs typeface="Arial" pitchFamily="34" charset="0"/>
            </a:endParaRPr>
          </a:p>
          <a:p>
            <a:r>
              <a:rPr lang="tr-TR" dirty="0" smtClean="0">
                <a:latin typeface="Arial" pitchFamily="34" charset="0"/>
                <a:cs typeface="Arial" pitchFamily="34" charset="0"/>
              </a:rPr>
              <a:t>Bahçıvana ağacı </a:t>
            </a:r>
            <a:r>
              <a:rPr lang="tr-TR" dirty="0">
                <a:latin typeface="Arial" pitchFamily="34" charset="0"/>
                <a:cs typeface="Arial" pitchFamily="34" charset="0"/>
              </a:rPr>
              <a:t>neden kestiğini sorar.</a:t>
            </a:r>
          </a:p>
          <a:p>
            <a:r>
              <a:rPr lang="tr-TR" dirty="0">
                <a:latin typeface="Arial" pitchFamily="34" charset="0"/>
                <a:cs typeface="Arial" pitchFamily="34" charset="0"/>
              </a:rPr>
              <a:t>Bahçıvan, “Paşam çınar ağacının kökleri köşkün temelini </a:t>
            </a:r>
            <a:r>
              <a:rPr lang="tr-TR" dirty="0" smtClean="0">
                <a:latin typeface="Arial" pitchFamily="34" charset="0"/>
                <a:cs typeface="Arial" pitchFamily="34" charset="0"/>
              </a:rPr>
              <a:t>kaldırdı, yaprakları </a:t>
            </a:r>
            <a:r>
              <a:rPr lang="tr-TR" dirty="0">
                <a:latin typeface="Arial" pitchFamily="34" charset="0"/>
                <a:cs typeface="Arial" pitchFamily="34" charset="0"/>
              </a:rPr>
              <a:t>da köşkün pencerelerine müdahale ediyor. Ya köşkü </a:t>
            </a:r>
            <a:r>
              <a:rPr lang="tr-TR" dirty="0" smtClean="0">
                <a:latin typeface="Arial" pitchFamily="34" charset="0"/>
                <a:cs typeface="Arial" pitchFamily="34" charset="0"/>
              </a:rPr>
              <a:t>kaybedeceğiz </a:t>
            </a:r>
            <a:r>
              <a:rPr lang="tr-TR" dirty="0">
                <a:latin typeface="Arial" pitchFamily="34" charset="0"/>
                <a:cs typeface="Arial" pitchFamily="34" charset="0"/>
              </a:rPr>
              <a:t>ya ağacı keseceğiz. Onun için de kusura bakmayın ama </a:t>
            </a:r>
            <a:r>
              <a:rPr lang="tr-TR" dirty="0" smtClean="0">
                <a:latin typeface="Arial" pitchFamily="34" charset="0"/>
                <a:cs typeface="Arial" pitchFamily="34" charset="0"/>
              </a:rPr>
              <a:t>biz ağacı </a:t>
            </a:r>
            <a:r>
              <a:rPr lang="tr-TR" dirty="0">
                <a:latin typeface="Arial" pitchFamily="34" charset="0"/>
                <a:cs typeface="Arial" pitchFamily="34" charset="0"/>
              </a:rPr>
              <a:t>kesiyoruz.” der.</a:t>
            </a: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11710" y="3028274"/>
            <a:ext cx="4033829" cy="3497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07503" y="2887682"/>
            <a:ext cx="4844609" cy="3970318"/>
          </a:xfrm>
          <a:prstGeom prst="rect">
            <a:avLst/>
          </a:prstGeom>
          <a:solidFill>
            <a:srgbClr val="FFC000">
              <a:alpha val="11000"/>
            </a:srgbClr>
          </a:solidFill>
        </p:spPr>
        <p:txBody>
          <a:bodyPr wrap="square">
            <a:spAutoFit/>
          </a:bodyPr>
          <a:lstStyle/>
          <a:p>
            <a:r>
              <a:rPr lang="tr-TR" dirty="0">
                <a:latin typeface="Arial" pitchFamily="34" charset="0"/>
                <a:cs typeface="Arial" pitchFamily="34" charset="0"/>
              </a:rPr>
              <a:t>Atatürk, bir an düşünür:</a:t>
            </a:r>
          </a:p>
          <a:p>
            <a:r>
              <a:rPr lang="tr-TR" dirty="0">
                <a:latin typeface="Arial" pitchFamily="34" charset="0"/>
                <a:cs typeface="Arial" pitchFamily="34" charset="0"/>
              </a:rPr>
              <a:t>“Sen hayatında hiç böyle bir ağaç yetiştirdin mi ki kesmeye </a:t>
            </a:r>
            <a:r>
              <a:rPr lang="tr-TR" dirty="0" smtClean="0">
                <a:latin typeface="Arial" pitchFamily="34" charset="0"/>
                <a:cs typeface="Arial" pitchFamily="34" charset="0"/>
              </a:rPr>
              <a:t>muktedir </a:t>
            </a:r>
            <a:r>
              <a:rPr lang="tr-TR" dirty="0">
                <a:latin typeface="Arial" pitchFamily="34" charset="0"/>
                <a:cs typeface="Arial" pitchFamily="34" charset="0"/>
              </a:rPr>
              <a:t>görüyorsun kendini? diye sorar. Ağacı kesmeyeceksin. </a:t>
            </a:r>
            <a:r>
              <a:rPr lang="tr-TR" dirty="0" smtClean="0">
                <a:latin typeface="Arial" pitchFamily="34" charset="0"/>
                <a:cs typeface="Arial" pitchFamily="34" charset="0"/>
              </a:rPr>
              <a:t>Gerekirse köşkü </a:t>
            </a:r>
            <a:r>
              <a:rPr lang="tr-TR" dirty="0">
                <a:latin typeface="Arial" pitchFamily="34" charset="0"/>
                <a:cs typeface="Arial" pitchFamily="34" charset="0"/>
              </a:rPr>
              <a:t>ağaçtan uzaklaştırırız”. Atatürk, sizce bunun üzerine ne yapar?</a:t>
            </a:r>
          </a:p>
          <a:p>
            <a:r>
              <a:rPr lang="tr-TR" dirty="0" smtClean="0">
                <a:latin typeface="Arial" pitchFamily="34" charset="0"/>
                <a:cs typeface="Arial" pitchFamily="34" charset="0"/>
              </a:rPr>
              <a:t>İstanbul'dan </a:t>
            </a:r>
            <a:r>
              <a:rPr lang="tr-TR" dirty="0">
                <a:latin typeface="Arial" pitchFamily="34" charset="0"/>
                <a:cs typeface="Arial" pitchFamily="34" charset="0"/>
              </a:rPr>
              <a:t>köprü altındaki tramvay raylarını Yalova’ya </a:t>
            </a:r>
            <a:r>
              <a:rPr lang="tr-TR" dirty="0" smtClean="0">
                <a:latin typeface="Arial" pitchFamily="34" charset="0"/>
                <a:cs typeface="Arial" pitchFamily="34" charset="0"/>
              </a:rPr>
              <a:t>taşıtır . Köşkü </a:t>
            </a:r>
            <a:r>
              <a:rPr lang="tr-TR" dirty="0">
                <a:latin typeface="Arial" pitchFamily="34" charset="0"/>
                <a:cs typeface="Arial" pitchFamily="34" charset="0"/>
              </a:rPr>
              <a:t>hiç yıkmadan olduğu gibi koruyarak kendisi de kazma </a:t>
            </a:r>
            <a:r>
              <a:rPr lang="tr-TR" dirty="0" smtClean="0">
                <a:latin typeface="Arial" pitchFamily="34" charset="0"/>
                <a:cs typeface="Arial" pitchFamily="34" charset="0"/>
              </a:rPr>
              <a:t>kürek temelini </a:t>
            </a:r>
            <a:r>
              <a:rPr lang="tr-TR" dirty="0">
                <a:latin typeface="Arial" pitchFamily="34" charset="0"/>
                <a:cs typeface="Arial" pitchFamily="34" charset="0"/>
              </a:rPr>
              <a:t>kazar ve köşkün altına tramvay raylarını döşeyip köşkü </a:t>
            </a:r>
            <a:r>
              <a:rPr lang="tr-TR" dirty="0" smtClean="0">
                <a:latin typeface="Arial" pitchFamily="34" charset="0"/>
                <a:cs typeface="Arial" pitchFamily="34" charset="0"/>
              </a:rPr>
              <a:t>ağaçtan </a:t>
            </a:r>
            <a:r>
              <a:rPr lang="tr-TR" dirty="0">
                <a:latin typeface="Arial" pitchFamily="34" charset="0"/>
                <a:cs typeface="Arial" pitchFamily="34" charset="0"/>
              </a:rPr>
              <a:t>4 metre 80 santim kenara çeker, hâlâ Cumhuriyetimiz gibi </a:t>
            </a:r>
            <a:r>
              <a:rPr lang="tr-TR" dirty="0" smtClean="0">
                <a:latin typeface="Arial" pitchFamily="34" charset="0"/>
                <a:cs typeface="Arial" pitchFamily="34" charset="0"/>
              </a:rPr>
              <a:t>ayakta durmakta </a:t>
            </a:r>
            <a:r>
              <a:rPr lang="tr-TR" dirty="0">
                <a:latin typeface="Arial" pitchFamily="34" charset="0"/>
                <a:cs typeface="Arial" pitchFamily="34" charset="0"/>
              </a:rPr>
              <a:t>olan çınar ağacının kurtuluşunu temin eder.</a:t>
            </a:r>
          </a:p>
        </p:txBody>
      </p:sp>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600950" y="6177681"/>
            <a:ext cx="1543049"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576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1267"/>
                                        </p:tgtEl>
                                        <p:attrNameLst>
                                          <p:attrName>style.visibility</p:attrName>
                                        </p:attrNameLst>
                                      </p:cBhvr>
                                      <p:to>
                                        <p:strVal val="visible"/>
                                      </p:to>
                                    </p:set>
                                    <p:animEffect transition="in" filter="fade">
                                      <p:cBhvr>
                                        <p:cTn id="10" dur="500"/>
                                        <p:tgtEl>
                                          <p:spTgt spid="1126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fade">
                                      <p:cBhvr>
                                        <p:cTn id="15" dur="5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5124" name="ShockwaveFlash1" r:id="rId2" imgW="8714286" imgH="5387626"/>
        </mc:Choice>
        <mc:Fallback>
          <p:control name="ShockwaveFlash1" r:id="rId2" imgW="8714286" imgH="538762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15888"/>
                  <a:ext cx="8713787" cy="53879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1969317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500034" y="928670"/>
            <a:ext cx="3286148" cy="2031325"/>
          </a:xfrm>
          <a:prstGeom prst="rect">
            <a:avLst/>
          </a:prstGeom>
          <a:noFill/>
        </p:spPr>
        <p:txBody>
          <a:bodyPr wrap="square" rtlCol="0">
            <a:spAutoFit/>
          </a:bodyPr>
          <a:lstStyle/>
          <a:p>
            <a:r>
              <a:rPr lang="tr-TR" dirty="0" smtClean="0"/>
              <a:t>Isınma amaçlı, düşük kalorili ve kükürt oranı yüksek kömürlerin yaygın olarak kullanılması , sayısı hızla artan motorlu taşıtlardan çıkan egzoz gazları, Sanayi tesislerinin  (baca filtresi, arıtma tesisi olmaması vb.</a:t>
            </a:r>
            <a:endParaRPr lang="tr-TR" dirty="0"/>
          </a:p>
        </p:txBody>
      </p:sp>
      <p:sp>
        <p:nvSpPr>
          <p:cNvPr id="4" name="3 Metin kutusu"/>
          <p:cNvSpPr txBox="1"/>
          <p:nvPr/>
        </p:nvSpPr>
        <p:spPr>
          <a:xfrm>
            <a:off x="5500694" y="1000108"/>
            <a:ext cx="3286148" cy="1200329"/>
          </a:xfrm>
          <a:prstGeom prst="rect">
            <a:avLst/>
          </a:prstGeom>
          <a:noFill/>
        </p:spPr>
        <p:txBody>
          <a:bodyPr wrap="square" rtlCol="0">
            <a:spAutoFit/>
          </a:bodyPr>
          <a:lstStyle/>
          <a:p>
            <a:r>
              <a:rPr lang="tr-TR" dirty="0" smtClean="0"/>
              <a:t>Küresel ısınma ,solunum ve dolaşım sistemi  rahatsızlıkları,ozon tabakasının delinmesi,</a:t>
            </a:r>
            <a:endParaRPr lang="tr-TR" dirty="0"/>
          </a:p>
        </p:txBody>
      </p:sp>
      <p:sp>
        <p:nvSpPr>
          <p:cNvPr id="5" name="4 Metin kutusu"/>
          <p:cNvSpPr txBox="1"/>
          <p:nvPr/>
        </p:nvSpPr>
        <p:spPr>
          <a:xfrm>
            <a:off x="428596" y="3000372"/>
            <a:ext cx="3286148" cy="1477328"/>
          </a:xfrm>
          <a:prstGeom prst="rect">
            <a:avLst/>
          </a:prstGeom>
          <a:noFill/>
        </p:spPr>
        <p:txBody>
          <a:bodyPr wrap="square" rtlCol="0">
            <a:spAutoFit/>
          </a:bodyPr>
          <a:lstStyle/>
          <a:p>
            <a:r>
              <a:rPr lang="tr-TR" dirty="0" smtClean="0"/>
              <a:t>Arıtılmayan evsel ve sanayi atıkları,tarımsal amaçlı kullanılan  kimyasal ilaç ve gübreler,deterjanlar ve petrol ürünleri</a:t>
            </a:r>
            <a:endParaRPr lang="tr-TR" dirty="0"/>
          </a:p>
        </p:txBody>
      </p:sp>
      <p:sp>
        <p:nvSpPr>
          <p:cNvPr id="6" name="5 Metin kutusu"/>
          <p:cNvSpPr txBox="1"/>
          <p:nvPr/>
        </p:nvSpPr>
        <p:spPr>
          <a:xfrm>
            <a:off x="5572132" y="3000372"/>
            <a:ext cx="3286148" cy="1477328"/>
          </a:xfrm>
          <a:prstGeom prst="rect">
            <a:avLst/>
          </a:prstGeom>
          <a:noFill/>
        </p:spPr>
        <p:txBody>
          <a:bodyPr wrap="square" rtlCol="0">
            <a:spAutoFit/>
          </a:bodyPr>
          <a:lstStyle/>
          <a:p>
            <a:r>
              <a:rPr lang="tr-TR" dirty="0" smtClean="0"/>
              <a:t>Salgın hastalıklar,içme suyu kıtlığı, balık kuş gibi hayvanların ölümü bitkilerin kuruması tarımsal verimsizlik ve yiyecek sıkıntısı</a:t>
            </a:r>
            <a:endParaRPr lang="tr-TR" dirty="0"/>
          </a:p>
        </p:txBody>
      </p:sp>
      <p:sp>
        <p:nvSpPr>
          <p:cNvPr id="7" name="6 Metin kutusu"/>
          <p:cNvSpPr txBox="1"/>
          <p:nvPr/>
        </p:nvSpPr>
        <p:spPr>
          <a:xfrm>
            <a:off x="285720" y="5143512"/>
            <a:ext cx="3286148" cy="1754326"/>
          </a:xfrm>
          <a:prstGeom prst="rect">
            <a:avLst/>
          </a:prstGeom>
          <a:noFill/>
        </p:spPr>
        <p:txBody>
          <a:bodyPr wrap="square" rtlCol="0">
            <a:spAutoFit/>
          </a:bodyPr>
          <a:lstStyle/>
          <a:p>
            <a:r>
              <a:rPr lang="tr-TR" dirty="0" smtClean="0"/>
              <a:t>Tarım </a:t>
            </a:r>
            <a:r>
              <a:rPr lang="tr-TR" dirty="0" err="1" smtClean="0"/>
              <a:t>teknoolojisindeki</a:t>
            </a:r>
            <a:r>
              <a:rPr lang="tr-TR" dirty="0" smtClean="0"/>
              <a:t> gelişmelerin sonucu mineral gübrelerin, tarım ilaçlarının kullanılması, endüstri atıklarının toprağa </a:t>
            </a:r>
            <a:r>
              <a:rPr lang="tr-TR" dirty="0" err="1" smtClean="0"/>
              <a:t>sızmasıveya</a:t>
            </a:r>
            <a:r>
              <a:rPr lang="tr-TR" dirty="0" smtClean="0"/>
              <a:t> atılması da toprak kirliliğini doğurur. </a:t>
            </a:r>
            <a:endParaRPr lang="tr-TR" dirty="0"/>
          </a:p>
        </p:txBody>
      </p:sp>
      <p:sp>
        <p:nvSpPr>
          <p:cNvPr id="8" name="7 Metin kutusu"/>
          <p:cNvSpPr txBox="1"/>
          <p:nvPr/>
        </p:nvSpPr>
        <p:spPr>
          <a:xfrm>
            <a:off x="5786446" y="5214950"/>
            <a:ext cx="3357554" cy="1200329"/>
          </a:xfrm>
          <a:prstGeom prst="rect">
            <a:avLst/>
          </a:prstGeom>
          <a:noFill/>
        </p:spPr>
        <p:txBody>
          <a:bodyPr wrap="square" rtlCol="0">
            <a:spAutoFit/>
          </a:bodyPr>
          <a:lstStyle/>
          <a:p>
            <a:r>
              <a:rPr lang="tr-TR" dirty="0" smtClean="0"/>
              <a:t>İlaç kalıntıları bitkilerden ve onları yiyen hayvanlardan insana geçerek bir çok hastalığa yol açmakta,verimliliği azaltmakta,</a:t>
            </a:r>
            <a:endParaRPr lang="tr-TR" dirty="0"/>
          </a:p>
        </p:txBody>
      </p:sp>
    </p:spTree>
    <p:extLst>
      <p:ext uri="{BB962C8B-B14F-4D97-AF65-F5344CB8AC3E}">
        <p14:creationId xmlns:p14="http://schemas.microsoft.com/office/powerpoint/2010/main" val="377884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0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763688" y="1052736"/>
            <a:ext cx="7272808" cy="400110"/>
          </a:xfrm>
          <a:prstGeom prst="rect">
            <a:avLst/>
          </a:prstGeom>
        </p:spPr>
        <p:txBody>
          <a:bodyPr wrap="square">
            <a:spAutoFit/>
          </a:bodyPr>
          <a:lstStyle/>
          <a:p>
            <a:r>
              <a:rPr lang="tr-TR" sz="2000" b="1" dirty="0">
                <a:latin typeface="Arial" pitchFamily="34" charset="0"/>
                <a:cs typeface="Arial" pitchFamily="34" charset="0"/>
              </a:rPr>
              <a:t>Aşağıdaki soruların cevaplarını defterinize yazınız.</a:t>
            </a:r>
          </a:p>
        </p:txBody>
      </p:sp>
      <p:sp>
        <p:nvSpPr>
          <p:cNvPr id="5" name="Dikdörtgen 4"/>
          <p:cNvSpPr/>
          <p:nvPr/>
        </p:nvSpPr>
        <p:spPr>
          <a:xfrm>
            <a:off x="1736074" y="1348496"/>
            <a:ext cx="7228413" cy="2677656"/>
          </a:xfrm>
          <a:prstGeom prst="rect">
            <a:avLst/>
          </a:prstGeom>
        </p:spPr>
        <p:txBody>
          <a:bodyPr wrap="square">
            <a:spAutoFit/>
          </a:bodyPr>
          <a:lstStyle/>
          <a:p>
            <a:r>
              <a:rPr lang="tr-TR" sz="2400" dirty="0" smtClean="0"/>
              <a:t>1.Karadeniz </a:t>
            </a:r>
            <a:r>
              <a:rPr lang="tr-TR" sz="2400" dirty="0"/>
              <a:t>Bölgesi'nde son 10 yılda sel baskınları sonucu toprak </a:t>
            </a:r>
            <a:r>
              <a:rPr lang="tr-TR" sz="2400" dirty="0" smtClean="0"/>
              <a:t>kaymasına uğrayan </a:t>
            </a:r>
            <a:r>
              <a:rPr lang="tr-TR" sz="2400" dirty="0"/>
              <a:t>yaşam alanlarını düşününüz. Buna göre aşağıdaki soruları cevaplayınız.</a:t>
            </a:r>
          </a:p>
          <a:p>
            <a:r>
              <a:rPr lang="tr-TR" sz="2400" dirty="0" smtClean="0"/>
              <a:t>a)Bu </a:t>
            </a:r>
            <a:r>
              <a:rPr lang="tr-TR" sz="2400" dirty="0"/>
              <a:t>alanlardaki bitki ve hayvan çeşitlerinin değişimini örneklerle açıklayınız.</a:t>
            </a:r>
          </a:p>
          <a:p>
            <a:r>
              <a:rPr lang="tr-TR" sz="2400" dirty="0" smtClean="0"/>
              <a:t>b)Bu </a:t>
            </a:r>
            <a:r>
              <a:rPr lang="tr-TR" sz="2400" dirty="0"/>
              <a:t>alanlara uyum sağlayabilecek canlıların taşıdıkları özellikleri yazınız.</a:t>
            </a:r>
          </a:p>
        </p:txBody>
      </p:sp>
      <p:sp>
        <p:nvSpPr>
          <p:cNvPr id="7" name="Dikdörtgen 6"/>
          <p:cNvSpPr/>
          <p:nvPr/>
        </p:nvSpPr>
        <p:spPr>
          <a:xfrm>
            <a:off x="1639748" y="3933056"/>
            <a:ext cx="7324739" cy="2800767"/>
          </a:xfrm>
          <a:prstGeom prst="rect">
            <a:avLst/>
          </a:prstGeom>
        </p:spPr>
        <p:txBody>
          <a:bodyPr wrap="square">
            <a:spAutoFit/>
          </a:bodyPr>
          <a:lstStyle/>
          <a:p>
            <a:r>
              <a:rPr lang="tr-TR" sz="2200" dirty="0" smtClean="0">
                <a:solidFill>
                  <a:srgbClr val="FF0000"/>
                </a:solidFill>
                <a:latin typeface="Arial" pitchFamily="34" charset="0"/>
                <a:cs typeface="Arial" pitchFamily="34" charset="0"/>
              </a:rPr>
              <a:t>1. </a:t>
            </a:r>
            <a:r>
              <a:rPr lang="tr-TR" sz="2200" dirty="0">
                <a:solidFill>
                  <a:srgbClr val="FF0000"/>
                </a:solidFill>
                <a:latin typeface="Arial" pitchFamily="34" charset="0"/>
                <a:cs typeface="Arial" pitchFamily="34" charset="0"/>
              </a:rPr>
              <a:t>a) Erozyon, öncelikle bitki daha sonra ise azalan</a:t>
            </a:r>
          </a:p>
          <a:p>
            <a:r>
              <a:rPr lang="tr-TR" sz="2200" dirty="0">
                <a:solidFill>
                  <a:srgbClr val="FF0000"/>
                </a:solidFill>
                <a:latin typeface="Arial" pitchFamily="34" charset="0"/>
                <a:cs typeface="Arial" pitchFamily="34" charset="0"/>
              </a:rPr>
              <a:t>bitki örtüsüne bağlı olarak hayvan çeşitliliğini etkiler.</a:t>
            </a:r>
          </a:p>
          <a:p>
            <a:r>
              <a:rPr lang="tr-TR" sz="2200" dirty="0">
                <a:solidFill>
                  <a:srgbClr val="FF0000"/>
                </a:solidFill>
                <a:latin typeface="Arial" pitchFamily="34" charset="0"/>
                <a:cs typeface="Arial" pitchFamily="34" charset="0"/>
              </a:rPr>
              <a:t>Örneğin, ağaçların ve diğer bitkilerin yok olması </a:t>
            </a:r>
            <a:r>
              <a:rPr lang="tr-TR" sz="2200" dirty="0" smtClean="0">
                <a:solidFill>
                  <a:srgbClr val="FF0000"/>
                </a:solidFill>
                <a:latin typeface="Arial" pitchFamily="34" charset="0"/>
                <a:cs typeface="Arial" pitchFamily="34" charset="0"/>
              </a:rPr>
              <a:t>ormanda </a:t>
            </a:r>
            <a:r>
              <a:rPr lang="tr-TR" sz="2200" dirty="0">
                <a:solidFill>
                  <a:srgbClr val="FF0000"/>
                </a:solidFill>
                <a:latin typeface="Arial" pitchFamily="34" charset="0"/>
                <a:cs typeface="Arial" pitchFamily="34" charset="0"/>
              </a:rPr>
              <a:t>yaşayan memeli canlıların da yok olmasına </a:t>
            </a:r>
            <a:r>
              <a:rPr lang="tr-TR" sz="2200" dirty="0" smtClean="0">
                <a:solidFill>
                  <a:srgbClr val="FF0000"/>
                </a:solidFill>
                <a:latin typeface="Arial" pitchFamily="34" charset="0"/>
                <a:cs typeface="Arial" pitchFamily="34" charset="0"/>
              </a:rPr>
              <a:t>neden olur</a:t>
            </a:r>
            <a:r>
              <a:rPr lang="tr-TR" sz="2200" dirty="0">
                <a:solidFill>
                  <a:srgbClr val="FF0000"/>
                </a:solidFill>
                <a:latin typeface="Arial" pitchFamily="34" charset="0"/>
                <a:cs typeface="Arial" pitchFamily="34" charset="0"/>
              </a:rPr>
              <a:t>.</a:t>
            </a:r>
          </a:p>
          <a:p>
            <a:r>
              <a:rPr lang="tr-TR" sz="2200" dirty="0">
                <a:solidFill>
                  <a:srgbClr val="FF0000"/>
                </a:solidFill>
                <a:latin typeface="Arial" pitchFamily="34" charset="0"/>
                <a:cs typeface="Arial" pitchFamily="34" charset="0"/>
              </a:rPr>
              <a:t>b) Kök sistemleri gelişmiş, rüzgâra ve sele dayanıklı</a:t>
            </a:r>
          </a:p>
          <a:p>
            <a:r>
              <a:rPr lang="tr-TR" sz="2200" dirty="0">
                <a:solidFill>
                  <a:srgbClr val="FF0000"/>
                </a:solidFill>
                <a:latin typeface="Arial" pitchFamily="34" charset="0"/>
                <a:cs typeface="Arial" pitchFamily="34" charset="0"/>
              </a:rPr>
              <a:t>bitkiler ve bu bitki örtüsüne uyum sağlayabilecek </a:t>
            </a:r>
            <a:r>
              <a:rPr lang="tr-TR" sz="2200" dirty="0" smtClean="0">
                <a:solidFill>
                  <a:srgbClr val="FF0000"/>
                </a:solidFill>
                <a:latin typeface="Arial" pitchFamily="34" charset="0"/>
                <a:cs typeface="Arial" pitchFamily="34" charset="0"/>
              </a:rPr>
              <a:t>hareket </a:t>
            </a:r>
            <a:r>
              <a:rPr lang="tr-TR" sz="2200" dirty="0">
                <a:solidFill>
                  <a:srgbClr val="FF0000"/>
                </a:solidFill>
                <a:latin typeface="Arial" pitchFamily="34" charset="0"/>
                <a:cs typeface="Arial" pitchFamily="34" charset="0"/>
              </a:rPr>
              <a:t>yeteneği gelişmiş böcekler ve küçük memeliler </a:t>
            </a:r>
            <a:r>
              <a:rPr lang="tr-TR" sz="2200" dirty="0" smtClean="0">
                <a:solidFill>
                  <a:srgbClr val="FF0000"/>
                </a:solidFill>
                <a:latin typeface="Arial" pitchFamily="34" charset="0"/>
                <a:cs typeface="Arial" pitchFamily="34" charset="0"/>
              </a:rPr>
              <a:t>bu alanlara </a:t>
            </a:r>
            <a:r>
              <a:rPr lang="tr-TR" sz="2200" dirty="0">
                <a:solidFill>
                  <a:srgbClr val="FF0000"/>
                </a:solidFill>
                <a:latin typeface="Arial" pitchFamily="34" charset="0"/>
                <a:cs typeface="Arial" pitchFamily="34" charset="0"/>
              </a:rPr>
              <a:t>uyum sağlayabilir.</a:t>
            </a:r>
          </a:p>
        </p:txBody>
      </p:sp>
    </p:spTree>
    <p:extLst>
      <p:ext uri="{BB962C8B-B14F-4D97-AF65-F5344CB8AC3E}">
        <p14:creationId xmlns:p14="http://schemas.microsoft.com/office/powerpoint/2010/main" val="745924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0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763688" y="1196752"/>
            <a:ext cx="7200799" cy="1200329"/>
          </a:xfrm>
          <a:prstGeom prst="rect">
            <a:avLst/>
          </a:prstGeom>
        </p:spPr>
        <p:txBody>
          <a:bodyPr wrap="square">
            <a:spAutoFit/>
          </a:bodyPr>
          <a:lstStyle/>
          <a:p>
            <a:r>
              <a:rPr lang="tr-TR" sz="2400" dirty="0" smtClean="0">
                <a:latin typeface="Arial" pitchFamily="34" charset="0"/>
                <a:cs typeface="Arial" pitchFamily="34" charset="0"/>
              </a:rPr>
              <a:t>2.Dünyanın </a:t>
            </a:r>
            <a:r>
              <a:rPr lang="tr-TR" sz="2400" dirty="0">
                <a:latin typeface="Arial" pitchFamily="34" charset="0"/>
                <a:cs typeface="Arial" pitchFamily="34" charset="0"/>
              </a:rPr>
              <a:t>başka bir bölgesinde meydana gelen bir çevre sorununun </a:t>
            </a:r>
            <a:r>
              <a:rPr lang="tr-TR" sz="2400" dirty="0" smtClean="0">
                <a:latin typeface="Arial" pitchFamily="34" charset="0"/>
                <a:cs typeface="Arial" pitchFamily="34" charset="0"/>
              </a:rPr>
              <a:t>ülkemizi nasıl </a:t>
            </a:r>
            <a:r>
              <a:rPr lang="tr-TR" sz="2400" dirty="0">
                <a:latin typeface="Arial" pitchFamily="34" charset="0"/>
                <a:cs typeface="Arial" pitchFamily="34" charset="0"/>
              </a:rPr>
              <a:t>etkileyebileceğini örneklerle açıklayınız.</a:t>
            </a:r>
          </a:p>
        </p:txBody>
      </p:sp>
      <p:sp>
        <p:nvSpPr>
          <p:cNvPr id="4" name="Dikdörtgen 3"/>
          <p:cNvSpPr/>
          <p:nvPr/>
        </p:nvSpPr>
        <p:spPr>
          <a:xfrm>
            <a:off x="1794106" y="2204864"/>
            <a:ext cx="7182957" cy="1569660"/>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2. Dünya </a:t>
            </a:r>
            <a:r>
              <a:rPr lang="tr-TR" sz="2400" dirty="0">
                <a:solidFill>
                  <a:srgbClr val="FF0000"/>
                </a:solidFill>
                <a:latin typeface="Arial" pitchFamily="34" charset="0"/>
                <a:cs typeface="Arial" pitchFamily="34" charset="0"/>
              </a:rPr>
              <a:t>ekosistemi bir bütün olduğundan, çevre</a:t>
            </a:r>
          </a:p>
          <a:p>
            <a:r>
              <a:rPr lang="tr-TR" sz="2400" dirty="0">
                <a:solidFill>
                  <a:srgbClr val="FF0000"/>
                </a:solidFill>
                <a:latin typeface="Arial" pitchFamily="34" charset="0"/>
                <a:cs typeface="Arial" pitchFamily="34" charset="0"/>
              </a:rPr>
              <a:t>sorunları da "</a:t>
            </a:r>
            <a:r>
              <a:rPr lang="tr-TR" sz="2400" dirty="0" err="1">
                <a:solidFill>
                  <a:srgbClr val="FF0000"/>
                </a:solidFill>
                <a:latin typeface="Arial" pitchFamily="34" charset="0"/>
                <a:cs typeface="Arial" pitchFamily="34" charset="0"/>
              </a:rPr>
              <a:t>küresel"dir</a:t>
            </a:r>
            <a:r>
              <a:rPr lang="tr-TR" sz="2400" dirty="0">
                <a:solidFill>
                  <a:srgbClr val="FF0000"/>
                </a:solidFill>
                <a:latin typeface="Arial" pitchFamily="34" charset="0"/>
                <a:cs typeface="Arial" pitchFamily="34" charset="0"/>
              </a:rPr>
              <a:t>. Dünyanın bir yerinde </a:t>
            </a:r>
            <a:r>
              <a:rPr lang="tr-TR" sz="2400" dirty="0" smtClean="0">
                <a:solidFill>
                  <a:srgbClr val="FF0000"/>
                </a:solidFill>
                <a:latin typeface="Arial" pitchFamily="34" charset="0"/>
                <a:cs typeface="Arial" pitchFamily="34" charset="0"/>
              </a:rPr>
              <a:t>meydana </a:t>
            </a:r>
            <a:r>
              <a:rPr lang="tr-TR" sz="2400" dirty="0">
                <a:solidFill>
                  <a:srgbClr val="FF0000"/>
                </a:solidFill>
                <a:latin typeface="Arial" pitchFamily="34" charset="0"/>
                <a:cs typeface="Arial" pitchFamily="34" charset="0"/>
              </a:rPr>
              <a:t>gelen bir çevre sorunu (Çernobil nükleer kazası </a:t>
            </a:r>
            <a:r>
              <a:rPr lang="tr-TR" sz="2400" dirty="0" smtClean="0">
                <a:solidFill>
                  <a:srgbClr val="FF0000"/>
                </a:solidFill>
                <a:latin typeface="Arial" pitchFamily="34" charset="0"/>
                <a:cs typeface="Arial" pitchFamily="34" charset="0"/>
              </a:rPr>
              <a:t>gibi) dünyanın </a:t>
            </a:r>
            <a:r>
              <a:rPr lang="tr-TR" sz="2400" dirty="0">
                <a:solidFill>
                  <a:srgbClr val="FF0000"/>
                </a:solidFill>
                <a:latin typeface="Arial" pitchFamily="34" charset="0"/>
                <a:cs typeface="Arial" pitchFamily="34" charset="0"/>
              </a:rPr>
              <a:t>diğer bölgelerini de etkiler.</a:t>
            </a:r>
          </a:p>
        </p:txBody>
      </p:sp>
      <p:sp>
        <p:nvSpPr>
          <p:cNvPr id="5" name="Dikdörtgen 4"/>
          <p:cNvSpPr/>
          <p:nvPr/>
        </p:nvSpPr>
        <p:spPr>
          <a:xfrm>
            <a:off x="1677172" y="3783762"/>
            <a:ext cx="7416824" cy="830997"/>
          </a:xfrm>
          <a:prstGeom prst="rect">
            <a:avLst/>
          </a:prstGeom>
        </p:spPr>
        <p:txBody>
          <a:bodyPr wrap="square">
            <a:spAutoFit/>
          </a:bodyPr>
          <a:lstStyle/>
          <a:p>
            <a:r>
              <a:rPr lang="tr-TR" sz="2400" dirty="0" smtClean="0">
                <a:latin typeface="Arial" pitchFamily="34" charset="0"/>
                <a:cs typeface="Arial" pitchFamily="34" charset="0"/>
              </a:rPr>
              <a:t>3.Atatürk'ün </a:t>
            </a:r>
            <a:r>
              <a:rPr lang="tr-TR" sz="2400" dirty="0">
                <a:latin typeface="Arial" pitchFamily="34" charset="0"/>
                <a:cs typeface="Arial" pitchFamily="34" charset="0"/>
              </a:rPr>
              <a:t>çevre sevgisi ile ilgili uygulamalarına örnekler veriniz.</a:t>
            </a:r>
          </a:p>
        </p:txBody>
      </p:sp>
      <p:sp>
        <p:nvSpPr>
          <p:cNvPr id="6" name="Dikdörtgen 5"/>
          <p:cNvSpPr/>
          <p:nvPr/>
        </p:nvSpPr>
        <p:spPr>
          <a:xfrm>
            <a:off x="1763687" y="4614759"/>
            <a:ext cx="7200799" cy="830997"/>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3.Atatürk </a:t>
            </a:r>
            <a:r>
              <a:rPr lang="tr-TR" sz="2400" dirty="0">
                <a:solidFill>
                  <a:srgbClr val="FF0000"/>
                </a:solidFill>
                <a:latin typeface="Arial" pitchFamily="34" charset="0"/>
                <a:cs typeface="Arial" pitchFamily="34" charset="0"/>
              </a:rPr>
              <a:t>Orman Çiftliği ve Ankara Çayı, </a:t>
            </a:r>
            <a:r>
              <a:rPr lang="tr-TR" sz="2400" dirty="0" smtClean="0">
                <a:solidFill>
                  <a:srgbClr val="FF0000"/>
                </a:solidFill>
                <a:latin typeface="Arial" pitchFamily="34" charset="0"/>
                <a:cs typeface="Arial" pitchFamily="34" charset="0"/>
              </a:rPr>
              <a:t>Atatürk'ün çevre </a:t>
            </a:r>
            <a:r>
              <a:rPr lang="tr-TR" sz="2400" dirty="0">
                <a:solidFill>
                  <a:srgbClr val="FF0000"/>
                </a:solidFill>
                <a:latin typeface="Arial" pitchFamily="34" charset="0"/>
                <a:cs typeface="Arial" pitchFamily="34" charset="0"/>
              </a:rPr>
              <a:t>sevgisi ile ilgili uygulamalarındandır.</a:t>
            </a:r>
          </a:p>
        </p:txBody>
      </p:sp>
    </p:spTree>
    <p:extLst>
      <p:ext uri="{BB962C8B-B14F-4D97-AF65-F5344CB8AC3E}">
        <p14:creationId xmlns:p14="http://schemas.microsoft.com/office/powerpoint/2010/main" val="3948513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519"/>
            <a:ext cx="913160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71355" y="85914"/>
            <a:ext cx="1603837" cy="369332"/>
          </a:xfrm>
          <a:prstGeom prst="rect">
            <a:avLst/>
          </a:prstGeom>
        </p:spPr>
        <p:txBody>
          <a:bodyPr wrap="none">
            <a:spAutoFit/>
          </a:bodyPr>
          <a:lstStyle/>
          <a:p>
            <a:r>
              <a:rPr lang="tr-TR" dirty="0" smtClean="0">
                <a:solidFill>
                  <a:srgbClr val="FF0000"/>
                </a:solidFill>
                <a:latin typeface="Arial" pitchFamily="34" charset="0"/>
                <a:cs typeface="Arial" pitchFamily="34" charset="0"/>
              </a:rPr>
              <a:t>DERS KİTABI</a:t>
            </a:r>
            <a:endParaRPr lang="tr-TR" dirty="0">
              <a:solidFill>
                <a:srgbClr val="FF0000"/>
              </a:solidFill>
              <a:latin typeface="Arial" pitchFamily="34" charset="0"/>
              <a:cs typeface="Arial" pitchFamily="34" charset="0"/>
            </a:endParaRPr>
          </a:p>
        </p:txBody>
      </p:sp>
      <p:sp>
        <p:nvSpPr>
          <p:cNvPr id="3" name="Dikdörtgen 2"/>
          <p:cNvSpPr/>
          <p:nvPr/>
        </p:nvSpPr>
        <p:spPr>
          <a:xfrm>
            <a:off x="137310" y="891451"/>
            <a:ext cx="8856984" cy="4478149"/>
          </a:xfrm>
          <a:prstGeom prst="rect">
            <a:avLst/>
          </a:prstGeom>
        </p:spPr>
        <p:txBody>
          <a:bodyPr wrap="square">
            <a:spAutoFit/>
          </a:bodyPr>
          <a:lstStyle/>
          <a:p>
            <a:r>
              <a:rPr lang="tr-TR" sz="2100" dirty="0">
                <a:solidFill>
                  <a:srgbClr val="FF0000"/>
                </a:solidFill>
                <a:latin typeface="Arial" pitchFamily="34" charset="0"/>
                <a:cs typeface="Arial" pitchFamily="34" charset="0"/>
              </a:rPr>
              <a:t>Aşağıdaki İfadelerden doğru olanlarına “D”, yanlış olanlarına “Y” </a:t>
            </a:r>
            <a:r>
              <a:rPr lang="tr-TR" sz="2100" dirty="0" smtClean="0">
                <a:solidFill>
                  <a:srgbClr val="FF0000"/>
                </a:solidFill>
                <a:latin typeface="Arial" pitchFamily="34" charset="0"/>
                <a:cs typeface="Arial" pitchFamily="34" charset="0"/>
              </a:rPr>
              <a:t>yazınız. Yanlış </a:t>
            </a:r>
            <a:r>
              <a:rPr lang="tr-TR" sz="2100" dirty="0">
                <a:solidFill>
                  <a:srgbClr val="FF0000"/>
                </a:solidFill>
                <a:latin typeface="Arial" pitchFamily="34" charset="0"/>
                <a:cs typeface="Arial" pitchFamily="34" charset="0"/>
              </a:rPr>
              <a:t>olduğunu düşündüğünüz İfadelerin doğrularını defterinize yazınız.</a:t>
            </a:r>
          </a:p>
          <a:p>
            <a:r>
              <a:rPr lang="tr-TR" sz="2100" dirty="0" smtClean="0">
                <a:latin typeface="Arial" pitchFamily="34" charset="0"/>
                <a:cs typeface="Arial" pitchFamily="34" charset="0"/>
              </a:rPr>
              <a:t>(   )1.Popülasyon </a:t>
            </a:r>
            <a:r>
              <a:rPr lang="tr-TR" sz="2100" dirty="0">
                <a:latin typeface="Arial" pitchFamily="34" charset="0"/>
                <a:cs typeface="Arial" pitchFamily="34" charset="0"/>
              </a:rPr>
              <a:t>, aynı alanda yaşayan, türe ait canlılardan oluşur.</a:t>
            </a:r>
          </a:p>
          <a:p>
            <a:r>
              <a:rPr lang="tr-TR" sz="2100" dirty="0" smtClean="0">
                <a:latin typeface="Arial" pitchFamily="34" charset="0"/>
                <a:cs typeface="Arial" pitchFamily="34" charset="0"/>
              </a:rPr>
              <a:t>(   )2.Popülasyondaki </a:t>
            </a:r>
            <a:r>
              <a:rPr lang="tr-TR" sz="2100" dirty="0">
                <a:latin typeface="Arial" pitchFamily="34" charset="0"/>
                <a:cs typeface="Arial" pitchFamily="34" charset="0"/>
              </a:rPr>
              <a:t>tür sayısı ekosistemdeki tür sayısından fazladır</a:t>
            </a:r>
            <a:r>
              <a:rPr lang="tr-TR" sz="2100" dirty="0" smtClean="0">
                <a:latin typeface="Arial" pitchFamily="34" charset="0"/>
                <a:cs typeface="Arial" pitchFamily="34" charset="0"/>
              </a:rPr>
              <a:t>.</a:t>
            </a:r>
          </a:p>
          <a:p>
            <a:r>
              <a:rPr lang="tr-TR" sz="2400" dirty="0" smtClean="0">
                <a:solidFill>
                  <a:srgbClr val="FF0000"/>
                </a:solidFill>
              </a:rPr>
              <a:t>Popülasyonda </a:t>
            </a:r>
            <a:r>
              <a:rPr lang="tr-TR" sz="2400" dirty="0">
                <a:solidFill>
                  <a:srgbClr val="FF0000"/>
                </a:solidFill>
              </a:rPr>
              <a:t>tek tür bulunurken ekosistemde </a:t>
            </a:r>
            <a:r>
              <a:rPr lang="tr-TR" sz="2400" dirty="0" smtClean="0">
                <a:solidFill>
                  <a:srgbClr val="FF0000"/>
                </a:solidFill>
              </a:rPr>
              <a:t>birden </a:t>
            </a:r>
            <a:r>
              <a:rPr lang="tr-TR" sz="2400" dirty="0">
                <a:solidFill>
                  <a:srgbClr val="FF0000"/>
                </a:solidFill>
              </a:rPr>
              <a:t>fazla tür bulunabilir</a:t>
            </a:r>
            <a:r>
              <a:rPr lang="tr-TR" sz="2400" dirty="0" smtClean="0">
                <a:solidFill>
                  <a:srgbClr val="FF0000"/>
                </a:solidFill>
              </a:rPr>
              <a:t>.</a:t>
            </a:r>
            <a:endParaRPr lang="tr-TR" sz="2100" dirty="0">
              <a:latin typeface="Arial" pitchFamily="34" charset="0"/>
              <a:cs typeface="Arial" pitchFamily="34" charset="0"/>
            </a:endParaRPr>
          </a:p>
          <a:p>
            <a:r>
              <a:rPr lang="tr-TR" sz="2100" dirty="0" smtClean="0">
                <a:latin typeface="Arial" pitchFamily="34" charset="0"/>
                <a:cs typeface="Arial" pitchFamily="34" charset="0"/>
              </a:rPr>
              <a:t>(   )3.Canlılar </a:t>
            </a:r>
            <a:r>
              <a:rPr lang="tr-TR" sz="2100" dirty="0">
                <a:latin typeface="Arial" pitchFamily="34" charset="0"/>
                <a:cs typeface="Arial" pitchFamily="34" charset="0"/>
              </a:rPr>
              <a:t>her çeşit habitatta yaşayabilir</a:t>
            </a:r>
            <a:r>
              <a:rPr lang="tr-TR" sz="2100" dirty="0" smtClean="0">
                <a:latin typeface="Arial" pitchFamily="34" charset="0"/>
                <a:cs typeface="Arial" pitchFamily="34" charset="0"/>
              </a:rPr>
              <a:t>.</a:t>
            </a:r>
          </a:p>
          <a:p>
            <a:r>
              <a:rPr lang="tr-TR" sz="2400" dirty="0">
                <a:solidFill>
                  <a:srgbClr val="FF0000"/>
                </a:solidFill>
              </a:rPr>
              <a:t>Her canlı uyum sağlayabildiği belirli </a:t>
            </a:r>
            <a:r>
              <a:rPr lang="tr-TR" sz="2400" dirty="0" smtClean="0">
                <a:solidFill>
                  <a:srgbClr val="FF0000"/>
                </a:solidFill>
              </a:rPr>
              <a:t>habitatlarda yaşayabilir</a:t>
            </a:r>
            <a:r>
              <a:rPr lang="tr-TR" sz="2400" dirty="0">
                <a:solidFill>
                  <a:srgbClr val="FF0000"/>
                </a:solidFill>
              </a:rPr>
              <a:t>.</a:t>
            </a:r>
          </a:p>
          <a:p>
            <a:r>
              <a:rPr lang="tr-TR" sz="2100" dirty="0" smtClean="0">
                <a:latin typeface="Arial" pitchFamily="34" charset="0"/>
                <a:cs typeface="Arial" pitchFamily="34" charset="0"/>
              </a:rPr>
              <a:t>(   )4.Besin </a:t>
            </a:r>
            <a:r>
              <a:rPr lang="tr-TR" sz="2100" dirty="0">
                <a:latin typeface="Arial" pitchFamily="34" charset="0"/>
                <a:cs typeface="Arial" pitchFamily="34" charset="0"/>
              </a:rPr>
              <a:t>zincirlerinin ilk halkasında genellikle üreticiler bulunur.</a:t>
            </a:r>
          </a:p>
          <a:p>
            <a:r>
              <a:rPr lang="tr-TR" sz="2100" dirty="0" smtClean="0">
                <a:latin typeface="Arial" pitchFamily="34" charset="0"/>
                <a:cs typeface="Arial" pitchFamily="34" charset="0"/>
              </a:rPr>
              <a:t>(   )5.Bir </a:t>
            </a:r>
            <a:r>
              <a:rPr lang="tr-TR" sz="2100" dirty="0">
                <a:latin typeface="Arial" pitchFamily="34" charset="0"/>
                <a:cs typeface="Arial" pitchFamily="34" charset="0"/>
              </a:rPr>
              <a:t>ekosistemdeki ayrıştırıcıların azalması diğer canlıları etkilemez.</a:t>
            </a:r>
          </a:p>
          <a:p>
            <a:r>
              <a:rPr lang="tr-TR" sz="2400" dirty="0">
                <a:solidFill>
                  <a:srgbClr val="FF0000"/>
                </a:solidFill>
              </a:rPr>
              <a:t>Bir ekosistemdeki ayrıştırıcıların azalması diğer canlıları etkiler.</a:t>
            </a:r>
            <a:r>
              <a:rPr lang="tr-TR" sz="2400" dirty="0" smtClean="0"/>
              <a:t>.</a:t>
            </a:r>
            <a:endParaRPr lang="tr-TR" sz="2400" dirty="0"/>
          </a:p>
          <a:p>
            <a:r>
              <a:rPr lang="tr-TR" sz="2100" dirty="0" smtClean="0">
                <a:latin typeface="Arial" pitchFamily="34" charset="0"/>
                <a:cs typeface="Arial" pitchFamily="34" charset="0"/>
              </a:rPr>
              <a:t>(   )6.Bitkiler, diğer </a:t>
            </a:r>
            <a:r>
              <a:rPr lang="tr-TR" sz="2100" dirty="0">
                <a:latin typeface="Arial" pitchFamily="34" charset="0"/>
                <a:cs typeface="Arial" pitchFamily="34" charset="0"/>
              </a:rPr>
              <a:t>canlılara barınma ve beslenme ortamı sağlayarak </a:t>
            </a:r>
            <a:r>
              <a:rPr lang="tr-TR" sz="2100" dirty="0" smtClean="0">
                <a:latin typeface="Arial" pitchFamily="34" charset="0"/>
                <a:cs typeface="Arial" pitchFamily="34" charset="0"/>
              </a:rPr>
              <a:t>ekosistemdeki dengenin </a:t>
            </a:r>
            <a:r>
              <a:rPr lang="tr-TR" sz="2100" dirty="0">
                <a:latin typeface="Arial" pitchFamily="34" charset="0"/>
                <a:cs typeface="Arial" pitchFamily="34" charset="0"/>
              </a:rPr>
              <a:t>korunmasında rol oynar</a:t>
            </a:r>
            <a:r>
              <a:rPr lang="tr-TR" sz="2100" dirty="0" smtClean="0">
                <a:latin typeface="Arial" pitchFamily="34" charset="0"/>
                <a:cs typeface="Arial" pitchFamily="34" charset="0"/>
              </a:rPr>
              <a:t>.</a:t>
            </a:r>
            <a:endParaRPr lang="tr-TR" sz="2100" dirty="0">
              <a:latin typeface="Arial" pitchFamily="34" charset="0"/>
              <a:cs typeface="Arial" pitchFamily="34" charset="0"/>
            </a:endParaRPr>
          </a:p>
        </p:txBody>
      </p:sp>
      <p:sp>
        <p:nvSpPr>
          <p:cNvPr id="5" name="2 Metin kutusu"/>
          <p:cNvSpPr txBox="1"/>
          <p:nvPr/>
        </p:nvSpPr>
        <p:spPr>
          <a:xfrm>
            <a:off x="251520" y="1556792"/>
            <a:ext cx="33054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6" name="5 Metin kutusu"/>
          <p:cNvSpPr txBox="1"/>
          <p:nvPr/>
        </p:nvSpPr>
        <p:spPr>
          <a:xfrm>
            <a:off x="251520" y="1907540"/>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7" name="5 Metin kutusu"/>
          <p:cNvSpPr txBox="1"/>
          <p:nvPr/>
        </p:nvSpPr>
        <p:spPr>
          <a:xfrm>
            <a:off x="289992" y="2945859"/>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8" name="2 Metin kutusu"/>
          <p:cNvSpPr txBox="1"/>
          <p:nvPr/>
        </p:nvSpPr>
        <p:spPr>
          <a:xfrm>
            <a:off x="264344" y="3635732"/>
            <a:ext cx="33054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9" name="5 Metin kutusu"/>
          <p:cNvSpPr txBox="1"/>
          <p:nvPr/>
        </p:nvSpPr>
        <p:spPr>
          <a:xfrm>
            <a:off x="264344" y="3923764"/>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10" name="2 Metin kutusu"/>
          <p:cNvSpPr txBox="1"/>
          <p:nvPr/>
        </p:nvSpPr>
        <p:spPr>
          <a:xfrm>
            <a:off x="284179" y="4581128"/>
            <a:ext cx="33054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Tree>
    <p:extLst>
      <p:ext uri="{BB962C8B-B14F-4D97-AF65-F5344CB8AC3E}">
        <p14:creationId xmlns:p14="http://schemas.microsoft.com/office/powerpoint/2010/main" val="2070463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500"/>
                                        <p:tgtEl>
                                          <p:spTgt spid="3">
                                            <p:txEl>
                                              <p:pRg st="8" end="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243513"/>
            <a:ext cx="8712968" cy="4154984"/>
          </a:xfrm>
          <a:prstGeom prst="rect">
            <a:avLst/>
          </a:prstGeom>
        </p:spPr>
        <p:txBody>
          <a:bodyPr wrap="square">
            <a:spAutoFit/>
          </a:bodyPr>
          <a:lstStyle/>
          <a:p>
            <a:r>
              <a:rPr lang="tr-TR" sz="2400" dirty="0">
                <a:latin typeface="Arial" pitchFamily="34" charset="0"/>
                <a:cs typeface="Arial" pitchFamily="34" charset="0"/>
              </a:rPr>
              <a:t>(   )7.Nesli tükenmekte olan hayvan türlerinin korunması için av yasakları  kaldırılmalıdır</a:t>
            </a:r>
            <a:r>
              <a:rPr lang="tr-TR" sz="2400" dirty="0" smtClean="0">
                <a:latin typeface="Arial" pitchFamily="34" charset="0"/>
                <a:cs typeface="Arial" pitchFamily="34" charset="0"/>
              </a:rPr>
              <a:t>.</a:t>
            </a:r>
          </a:p>
          <a:p>
            <a:r>
              <a:rPr lang="tr-TR" sz="2400" dirty="0">
                <a:solidFill>
                  <a:srgbClr val="FF0000"/>
                </a:solidFill>
              </a:rPr>
              <a:t>Nesli tükenmekte olan hayvan türlerinin korunması</a:t>
            </a:r>
            <a:br>
              <a:rPr lang="tr-TR" sz="2400" dirty="0">
                <a:solidFill>
                  <a:srgbClr val="FF0000"/>
                </a:solidFill>
              </a:rPr>
            </a:br>
            <a:r>
              <a:rPr lang="tr-TR" sz="2400" dirty="0">
                <a:solidFill>
                  <a:srgbClr val="FF0000"/>
                </a:solidFill>
              </a:rPr>
              <a:t>için av yasakları uygulanmalıdır.</a:t>
            </a:r>
          </a:p>
          <a:p>
            <a:r>
              <a:rPr lang="tr-TR" sz="2400" dirty="0" smtClean="0">
                <a:latin typeface="Arial" pitchFamily="34" charset="0"/>
                <a:cs typeface="Arial" pitchFamily="34" charset="0"/>
              </a:rPr>
              <a:t>(   </a:t>
            </a:r>
            <a:r>
              <a:rPr lang="tr-TR" sz="2400" dirty="0">
                <a:latin typeface="Arial" pitchFamily="34" charset="0"/>
                <a:cs typeface="Arial" pitchFamily="34" charset="0"/>
              </a:rPr>
              <a:t>) 8.İklim canlıların yaşam alanlarını belirleyen önemli faktörlerden biridir.</a:t>
            </a:r>
          </a:p>
          <a:p>
            <a:r>
              <a:rPr lang="tr-TR" sz="2400" dirty="0">
                <a:latin typeface="Arial" pitchFamily="34" charset="0"/>
                <a:cs typeface="Arial" pitchFamily="34" charset="0"/>
              </a:rPr>
              <a:t>(   )9.Hayvanat bahçeleri tüm hayvanların doğal habitatıdır</a:t>
            </a:r>
            <a:r>
              <a:rPr lang="tr-TR" sz="2400" dirty="0" smtClean="0">
                <a:latin typeface="Arial" pitchFamily="34" charset="0"/>
                <a:cs typeface="Arial" pitchFamily="34" charset="0"/>
              </a:rPr>
              <a:t>.</a:t>
            </a:r>
          </a:p>
          <a:p>
            <a:r>
              <a:rPr lang="tr-TR" sz="2400" dirty="0">
                <a:solidFill>
                  <a:srgbClr val="FF0000"/>
                </a:solidFill>
              </a:rPr>
              <a:t>Hayvanat bahçeleri insan eliyle oluşturulmuş alanlar</a:t>
            </a:r>
            <a:br>
              <a:rPr lang="tr-TR" sz="2400" dirty="0">
                <a:solidFill>
                  <a:srgbClr val="FF0000"/>
                </a:solidFill>
              </a:rPr>
            </a:br>
            <a:r>
              <a:rPr lang="tr-TR" sz="2400" dirty="0">
                <a:solidFill>
                  <a:srgbClr val="FF0000"/>
                </a:solidFill>
              </a:rPr>
              <a:t>olup hayvanların doğal habitatı olma özelliğini taşımaz</a:t>
            </a:r>
            <a:r>
              <a:rPr lang="tr-TR" sz="2400" dirty="0" smtClean="0">
                <a:solidFill>
                  <a:srgbClr val="FF0000"/>
                </a:solidFill>
              </a:rPr>
              <a:t>.</a:t>
            </a:r>
            <a:endParaRPr lang="tr-TR" sz="2400" dirty="0">
              <a:solidFill>
                <a:srgbClr val="FF0000"/>
              </a:solidFill>
              <a:latin typeface="Arial" pitchFamily="34" charset="0"/>
              <a:cs typeface="Arial" pitchFamily="34" charset="0"/>
            </a:endParaRPr>
          </a:p>
          <a:p>
            <a:r>
              <a:rPr lang="tr-TR" sz="2400" dirty="0">
                <a:latin typeface="Arial" pitchFamily="34" charset="0"/>
                <a:cs typeface="Arial" pitchFamily="34" charset="0"/>
              </a:rPr>
              <a:t>(   )10.Biyolojik çeşitliliğin korunması, dünyamızın yaşanabilir bir gezegen olarak kalmasını Sağlayacaktır.</a:t>
            </a:r>
          </a:p>
        </p:txBody>
      </p:sp>
      <p:sp>
        <p:nvSpPr>
          <p:cNvPr id="3" name="5 Metin kutusu"/>
          <p:cNvSpPr txBox="1"/>
          <p:nvPr/>
        </p:nvSpPr>
        <p:spPr>
          <a:xfrm>
            <a:off x="251520" y="323364"/>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4" name="2 Metin kutusu"/>
          <p:cNvSpPr txBox="1"/>
          <p:nvPr/>
        </p:nvSpPr>
        <p:spPr>
          <a:xfrm>
            <a:off x="302606" y="1767007"/>
            <a:ext cx="33054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5" name="5 Metin kutusu"/>
          <p:cNvSpPr txBox="1"/>
          <p:nvPr/>
        </p:nvSpPr>
        <p:spPr>
          <a:xfrm>
            <a:off x="302606" y="2492896"/>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6" name="2 Metin kutusu"/>
          <p:cNvSpPr txBox="1"/>
          <p:nvPr/>
        </p:nvSpPr>
        <p:spPr>
          <a:xfrm>
            <a:off x="251520" y="3573016"/>
            <a:ext cx="33054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Tree>
    <p:extLst>
      <p:ext uri="{BB962C8B-B14F-4D97-AF65-F5344CB8AC3E}">
        <p14:creationId xmlns:p14="http://schemas.microsoft.com/office/powerpoint/2010/main" val="163321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500"/>
                                        <p:tgtEl>
                                          <p:spTgt spid="2">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851" y="140405"/>
            <a:ext cx="566132"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0" y="139662"/>
            <a:ext cx="8892480" cy="1323439"/>
          </a:xfrm>
          <a:prstGeom prst="rect">
            <a:avLst/>
          </a:prstGeom>
        </p:spPr>
        <p:txBody>
          <a:bodyPr wrap="square">
            <a:spAutoFit/>
          </a:bodyPr>
          <a:lstStyle/>
          <a:p>
            <a:r>
              <a:rPr lang="tr-TR" sz="2000" dirty="0" smtClean="0">
                <a:latin typeface="Arial" pitchFamily="34" charset="0"/>
                <a:cs typeface="Arial" pitchFamily="34" charset="0"/>
              </a:rPr>
              <a:t>             Aşağıdaki </a:t>
            </a:r>
            <a:r>
              <a:rPr lang="tr-TR" sz="2000" dirty="0">
                <a:latin typeface="Arial" pitchFamily="34" charset="0"/>
                <a:cs typeface="Arial" pitchFamily="34" charset="0"/>
              </a:rPr>
              <a:t>cümlelerde boş bırakılan yerleri doğru bir cümle olacak </a:t>
            </a:r>
            <a:r>
              <a:rPr lang="tr-TR" sz="2000" dirty="0" smtClean="0">
                <a:latin typeface="Arial" pitchFamily="34" charset="0"/>
                <a:cs typeface="Arial" pitchFamily="34" charset="0"/>
              </a:rPr>
              <a:t>şekilde </a:t>
            </a:r>
            <a:r>
              <a:rPr lang="tr-TR" sz="2000" dirty="0">
                <a:latin typeface="Arial" pitchFamily="34" charset="0"/>
                <a:cs typeface="Arial" pitchFamily="34" charset="0"/>
              </a:rPr>
              <a:t>kutu içinde verilen uygun sözcük veya ifadelerle tamamlayınız. </a:t>
            </a:r>
            <a:r>
              <a:rPr lang="tr-TR" sz="2000" dirty="0" smtClean="0">
                <a:latin typeface="Arial" pitchFamily="34" charset="0"/>
                <a:cs typeface="Arial" pitchFamily="34" charset="0"/>
              </a:rPr>
              <a:t>Cümleleri tamamlarken </a:t>
            </a:r>
            <a:r>
              <a:rPr lang="tr-TR" sz="2000" dirty="0">
                <a:latin typeface="Arial" pitchFamily="34" charset="0"/>
                <a:cs typeface="Arial" pitchFamily="34" charset="0"/>
              </a:rPr>
              <a:t>kutu içinde verilen sözcük veya ifadelerin hepsinin </a:t>
            </a:r>
            <a:r>
              <a:rPr lang="tr-TR" sz="2000" dirty="0" smtClean="0">
                <a:latin typeface="Arial" pitchFamily="34" charset="0"/>
                <a:cs typeface="Arial" pitchFamily="34" charset="0"/>
              </a:rPr>
              <a:t>kullanılmayacağını </a:t>
            </a:r>
            <a:r>
              <a:rPr lang="tr-TR" sz="2000" dirty="0">
                <a:latin typeface="Arial" pitchFamily="34" charset="0"/>
                <a:cs typeface="Arial" pitchFamily="34" charset="0"/>
              </a:rPr>
              <a:t>göz önüne alınız.</a:t>
            </a:r>
          </a:p>
        </p:txBody>
      </p:sp>
      <p:sp>
        <p:nvSpPr>
          <p:cNvPr id="3" name="Dikdörtgen 2"/>
          <p:cNvSpPr/>
          <p:nvPr/>
        </p:nvSpPr>
        <p:spPr>
          <a:xfrm>
            <a:off x="0" y="1464789"/>
            <a:ext cx="9036496" cy="677108"/>
          </a:xfrm>
          <a:prstGeom prst="rect">
            <a:avLst/>
          </a:prstGeom>
          <a:solidFill>
            <a:srgbClr val="FFFF00">
              <a:alpha val="13000"/>
            </a:srgbClr>
          </a:solidFill>
        </p:spPr>
        <p:txBody>
          <a:bodyPr wrap="square">
            <a:spAutoFit/>
          </a:bodyPr>
          <a:lstStyle/>
          <a:p>
            <a:r>
              <a:rPr lang="tr-TR" sz="1900" b="1" dirty="0">
                <a:latin typeface="Arial" pitchFamily="34" charset="0"/>
                <a:cs typeface="Arial" pitchFamily="34" charset="0"/>
              </a:rPr>
              <a:t>besin ağı - habitat - tür - Yalova Köşkü - ekosistem - Atatürk Orman </a:t>
            </a:r>
            <a:r>
              <a:rPr lang="tr-TR" sz="1900" b="1" dirty="0" smtClean="0">
                <a:latin typeface="Arial" pitchFamily="34" charset="0"/>
                <a:cs typeface="Arial" pitchFamily="34" charset="0"/>
              </a:rPr>
              <a:t>Çiftliği- Ankara çayı</a:t>
            </a:r>
            <a:endParaRPr lang="tr-TR" sz="1900" b="1" dirty="0">
              <a:latin typeface="Arial" pitchFamily="34" charset="0"/>
              <a:cs typeface="Arial" pitchFamily="34" charset="0"/>
            </a:endParaRPr>
          </a:p>
        </p:txBody>
      </p:sp>
      <p:sp>
        <p:nvSpPr>
          <p:cNvPr id="4" name="Dikdörtgen 3"/>
          <p:cNvSpPr/>
          <p:nvPr/>
        </p:nvSpPr>
        <p:spPr>
          <a:xfrm>
            <a:off x="195904" y="1988840"/>
            <a:ext cx="8696576" cy="2677656"/>
          </a:xfrm>
          <a:prstGeom prst="rect">
            <a:avLst/>
          </a:prstGeom>
        </p:spPr>
        <p:txBody>
          <a:bodyPr wrap="square">
            <a:spAutoFit/>
          </a:bodyPr>
          <a:lstStyle/>
          <a:p>
            <a:r>
              <a:rPr lang="tr-TR" sz="2400" dirty="0">
                <a:latin typeface="Arial" pitchFamily="34" charset="0"/>
                <a:cs typeface="Arial" pitchFamily="34" charset="0"/>
              </a:rPr>
              <a:t>1.Çiftleştiklerinde üreyebilen, yavrular veren ve ortak bir atadan gelen </a:t>
            </a:r>
            <a:r>
              <a:rPr lang="tr-TR" sz="2400" dirty="0" smtClean="0">
                <a:latin typeface="Arial" pitchFamily="34" charset="0"/>
                <a:cs typeface="Arial" pitchFamily="34" charset="0"/>
              </a:rPr>
              <a:t>canlılara</a:t>
            </a:r>
            <a:r>
              <a:rPr lang="tr-TR" sz="2400" dirty="0">
                <a:latin typeface="Arial" pitchFamily="34" charset="0"/>
                <a:cs typeface="Arial" pitchFamily="34" charset="0"/>
              </a:rPr>
              <a:t> </a:t>
            </a:r>
            <a:r>
              <a:rPr lang="tr-TR" sz="2400" dirty="0" smtClean="0">
                <a:latin typeface="Arial" pitchFamily="34" charset="0"/>
                <a:cs typeface="Arial" pitchFamily="34" charset="0"/>
              </a:rPr>
              <a:t>….………….. denir</a:t>
            </a:r>
            <a:r>
              <a:rPr lang="tr-TR" sz="2400" dirty="0">
                <a:latin typeface="Arial" pitchFamily="34" charset="0"/>
                <a:cs typeface="Arial" pitchFamily="34" charset="0"/>
              </a:rPr>
              <a:t>.</a:t>
            </a:r>
          </a:p>
          <a:p>
            <a:r>
              <a:rPr lang="tr-TR" sz="2400" dirty="0" smtClean="0">
                <a:latin typeface="Arial" pitchFamily="34" charset="0"/>
                <a:cs typeface="Arial" pitchFamily="34" charset="0"/>
              </a:rPr>
              <a:t>2.Besin </a:t>
            </a:r>
            <a:r>
              <a:rPr lang="tr-TR" sz="2400" dirty="0">
                <a:latin typeface="Arial" pitchFamily="34" charset="0"/>
                <a:cs typeface="Arial" pitchFamily="34" charset="0"/>
              </a:rPr>
              <a:t>zincirleri </a:t>
            </a:r>
            <a:r>
              <a:rPr lang="tr-TR" sz="2400" dirty="0" smtClean="0">
                <a:latin typeface="Arial" pitchFamily="34" charset="0"/>
                <a:cs typeface="Arial" pitchFamily="34" charset="0"/>
              </a:rPr>
              <a:t>birleşerek…………………………..oluşturur</a:t>
            </a:r>
            <a:r>
              <a:rPr lang="tr-TR" sz="2400" dirty="0">
                <a:latin typeface="Arial" pitchFamily="34" charset="0"/>
                <a:cs typeface="Arial" pitchFamily="34" charset="0"/>
              </a:rPr>
              <a:t>.</a:t>
            </a:r>
          </a:p>
          <a:p>
            <a:r>
              <a:rPr lang="tr-TR" sz="2400" dirty="0" smtClean="0">
                <a:latin typeface="Arial" pitchFamily="34" charset="0"/>
                <a:cs typeface="Arial" pitchFamily="34" charset="0"/>
              </a:rPr>
              <a:t>3…………………………..Ve……………………projeleri </a:t>
            </a:r>
            <a:r>
              <a:rPr lang="tr-TR" sz="2400" dirty="0">
                <a:latin typeface="Arial" pitchFamily="34" charset="0"/>
                <a:cs typeface="Arial" pitchFamily="34" charset="0"/>
              </a:rPr>
              <a:t>Atatürk’ün doğa ve çevre </a:t>
            </a:r>
            <a:r>
              <a:rPr lang="tr-TR" sz="2400" dirty="0" smtClean="0">
                <a:latin typeface="Arial" pitchFamily="34" charset="0"/>
                <a:cs typeface="Arial" pitchFamily="34" charset="0"/>
              </a:rPr>
              <a:t>sevgisini bize </a:t>
            </a:r>
            <a:r>
              <a:rPr lang="tr-TR" sz="2400" dirty="0">
                <a:latin typeface="Arial" pitchFamily="34" charset="0"/>
                <a:cs typeface="Arial" pitchFamily="34" charset="0"/>
              </a:rPr>
              <a:t>anlatır.</a:t>
            </a:r>
          </a:p>
          <a:p>
            <a:r>
              <a:rPr lang="tr-TR" sz="2400" dirty="0">
                <a:latin typeface="Arial" pitchFamily="34" charset="0"/>
                <a:cs typeface="Arial" pitchFamily="34" charset="0"/>
              </a:rPr>
              <a:t>4. Bir organizmanın doğal olarak yaşadığı ve ürediği </a:t>
            </a:r>
            <a:r>
              <a:rPr lang="tr-TR" sz="2400" dirty="0" smtClean="0">
                <a:latin typeface="Arial" pitchFamily="34" charset="0"/>
                <a:cs typeface="Arial" pitchFamily="34" charset="0"/>
              </a:rPr>
              <a:t>alana …………………………………denir</a:t>
            </a:r>
            <a:r>
              <a:rPr lang="tr-TR" sz="2400" dirty="0">
                <a:latin typeface="Arial" pitchFamily="34" charset="0"/>
                <a:cs typeface="Arial" pitchFamily="34" charset="0"/>
              </a:rPr>
              <a:t>.</a:t>
            </a:r>
          </a:p>
        </p:txBody>
      </p:sp>
      <p:sp>
        <p:nvSpPr>
          <p:cNvPr id="5" name="Dikdörtgen 4"/>
          <p:cNvSpPr/>
          <p:nvPr/>
        </p:nvSpPr>
        <p:spPr>
          <a:xfrm>
            <a:off x="3640975" y="2420888"/>
            <a:ext cx="903217" cy="369332"/>
          </a:xfrm>
          <a:prstGeom prst="rect">
            <a:avLst/>
          </a:prstGeom>
        </p:spPr>
        <p:txBody>
          <a:bodyPr wrap="square">
            <a:spAutoFit/>
          </a:bodyPr>
          <a:lstStyle/>
          <a:p>
            <a:r>
              <a:rPr lang="tr-TR" b="1" dirty="0">
                <a:solidFill>
                  <a:srgbClr val="FF0000"/>
                </a:solidFill>
                <a:latin typeface="Arial" pitchFamily="34" charset="0"/>
                <a:cs typeface="Arial" pitchFamily="34" charset="0"/>
              </a:rPr>
              <a:t> tür </a:t>
            </a:r>
            <a:endParaRPr lang="tr-TR" dirty="0">
              <a:solidFill>
                <a:srgbClr val="FF0000"/>
              </a:solidFill>
            </a:endParaRPr>
          </a:p>
        </p:txBody>
      </p:sp>
      <p:sp>
        <p:nvSpPr>
          <p:cNvPr id="6" name="Dikdörtgen 5"/>
          <p:cNvSpPr/>
          <p:nvPr/>
        </p:nvSpPr>
        <p:spPr>
          <a:xfrm>
            <a:off x="4128133" y="2790220"/>
            <a:ext cx="1249060" cy="369332"/>
          </a:xfrm>
          <a:prstGeom prst="rect">
            <a:avLst/>
          </a:prstGeom>
        </p:spPr>
        <p:txBody>
          <a:bodyPr wrap="none">
            <a:spAutoFit/>
          </a:bodyPr>
          <a:lstStyle/>
          <a:p>
            <a:r>
              <a:rPr lang="tr-TR" b="1" dirty="0">
                <a:solidFill>
                  <a:srgbClr val="FF0000"/>
                </a:solidFill>
                <a:latin typeface="Arial" pitchFamily="34" charset="0"/>
                <a:cs typeface="Arial" pitchFamily="34" charset="0"/>
              </a:rPr>
              <a:t>besin ağı </a:t>
            </a:r>
            <a:endParaRPr lang="tr-TR" dirty="0">
              <a:solidFill>
                <a:srgbClr val="FF0000"/>
              </a:solidFill>
            </a:endParaRPr>
          </a:p>
        </p:txBody>
      </p:sp>
      <p:sp>
        <p:nvSpPr>
          <p:cNvPr id="7" name="Dikdörtgen 6"/>
          <p:cNvSpPr/>
          <p:nvPr/>
        </p:nvSpPr>
        <p:spPr>
          <a:xfrm>
            <a:off x="539552" y="3059668"/>
            <a:ext cx="2582758" cy="369332"/>
          </a:xfrm>
          <a:prstGeom prst="rect">
            <a:avLst/>
          </a:prstGeom>
        </p:spPr>
        <p:txBody>
          <a:bodyPr wrap="none">
            <a:spAutoFit/>
          </a:bodyPr>
          <a:lstStyle/>
          <a:p>
            <a:r>
              <a:rPr lang="tr-TR" b="1" dirty="0">
                <a:solidFill>
                  <a:srgbClr val="FF0000"/>
                </a:solidFill>
                <a:latin typeface="Arial" pitchFamily="34" charset="0"/>
                <a:cs typeface="Arial" pitchFamily="34" charset="0"/>
              </a:rPr>
              <a:t>Atatürk Orman Çiftliği</a:t>
            </a:r>
            <a:endParaRPr lang="tr-TR" dirty="0">
              <a:solidFill>
                <a:srgbClr val="FF0000"/>
              </a:solidFill>
            </a:endParaRPr>
          </a:p>
        </p:txBody>
      </p:sp>
      <p:sp>
        <p:nvSpPr>
          <p:cNvPr id="8" name="Dikdörtgen 7"/>
          <p:cNvSpPr/>
          <p:nvPr/>
        </p:nvSpPr>
        <p:spPr>
          <a:xfrm>
            <a:off x="4247715" y="3074459"/>
            <a:ext cx="1479892" cy="369332"/>
          </a:xfrm>
          <a:prstGeom prst="rect">
            <a:avLst/>
          </a:prstGeom>
        </p:spPr>
        <p:txBody>
          <a:bodyPr wrap="none">
            <a:spAutoFit/>
          </a:bodyPr>
          <a:lstStyle/>
          <a:p>
            <a:r>
              <a:rPr lang="tr-TR" b="1" dirty="0">
                <a:solidFill>
                  <a:srgbClr val="FF0000"/>
                </a:solidFill>
                <a:latin typeface="Arial" pitchFamily="34" charset="0"/>
                <a:cs typeface="Arial" pitchFamily="34" charset="0"/>
              </a:rPr>
              <a:t>Ankara çayı</a:t>
            </a:r>
          </a:p>
        </p:txBody>
      </p:sp>
      <p:sp>
        <p:nvSpPr>
          <p:cNvPr id="9" name="Dikdörtgen 8"/>
          <p:cNvSpPr/>
          <p:nvPr/>
        </p:nvSpPr>
        <p:spPr>
          <a:xfrm>
            <a:off x="971600" y="4221088"/>
            <a:ext cx="941283" cy="369332"/>
          </a:xfrm>
          <a:prstGeom prst="rect">
            <a:avLst/>
          </a:prstGeom>
        </p:spPr>
        <p:txBody>
          <a:bodyPr wrap="none">
            <a:spAutoFit/>
          </a:bodyPr>
          <a:lstStyle/>
          <a:p>
            <a:r>
              <a:rPr lang="tr-TR" b="1" dirty="0">
                <a:solidFill>
                  <a:srgbClr val="FF0000"/>
                </a:solidFill>
                <a:latin typeface="Arial" pitchFamily="34" charset="0"/>
                <a:cs typeface="Arial" pitchFamily="34" charset="0"/>
              </a:rPr>
              <a:t>habitat</a:t>
            </a:r>
            <a:endParaRPr lang="tr-TR" dirty="0">
              <a:solidFill>
                <a:srgbClr val="FF0000"/>
              </a:solidFill>
            </a:endParaRPr>
          </a:p>
        </p:txBody>
      </p:sp>
    </p:spTree>
    <p:extLst>
      <p:ext uri="{BB962C8B-B14F-4D97-AF65-F5344CB8AC3E}">
        <p14:creationId xmlns:p14="http://schemas.microsoft.com/office/powerpoint/2010/main" val="255691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4624"/>
            <a:ext cx="5223546" cy="461665"/>
          </a:xfrm>
          <a:prstGeom prst="rect">
            <a:avLst/>
          </a:prstGeom>
        </p:spPr>
        <p:txBody>
          <a:bodyPr wrap="none">
            <a:spAutoFit/>
          </a:bodyPr>
          <a:lstStyle/>
          <a:p>
            <a:r>
              <a:rPr lang="tr-TR" sz="2400" b="1" dirty="0">
                <a:latin typeface="Arial" pitchFamily="34" charset="0"/>
                <a:cs typeface="Arial" pitchFamily="34" charset="0"/>
              </a:rPr>
              <a:t>“Kirlilik insanları da tehdit ediyor.”</a:t>
            </a:r>
          </a:p>
        </p:txBody>
      </p:sp>
      <p:sp>
        <p:nvSpPr>
          <p:cNvPr id="3" name="Dikdörtgen 2"/>
          <p:cNvSpPr/>
          <p:nvPr/>
        </p:nvSpPr>
        <p:spPr>
          <a:xfrm>
            <a:off x="107504" y="548680"/>
            <a:ext cx="8928992" cy="4893647"/>
          </a:xfrm>
          <a:prstGeom prst="rect">
            <a:avLst/>
          </a:prstGeom>
        </p:spPr>
        <p:txBody>
          <a:bodyPr wrap="square">
            <a:spAutoFit/>
          </a:bodyPr>
          <a:lstStyle/>
          <a:p>
            <a:r>
              <a:rPr lang="tr-TR" sz="2400" dirty="0">
                <a:latin typeface="Arial" pitchFamily="34" charset="0"/>
                <a:cs typeface="Arial" pitchFamily="34" charset="0"/>
              </a:rPr>
              <a:t>Levent Ballar, birçok deniz canlısı için barınak, üreme, beslenme alanları olan deniz çayırlarının, fotosentezle oksijen ürettiklerine de değinerek, “Deniz çayırları Ege ve Akdeniz’de bulunmaktadır. Bunlar karadaki ormanlarla eş değerdir. Fotosentezle ürettikleri besin ve oksijen sayesinde, denizlerin birinci dereceden üreticileri konumundadır. Deniz çayırları, kirlilik, yat ve teknelerin demirleme faaliyetleri gibi olumsuzluklar yüzünden tahrip olmaktadır.” diye konuştu.</a:t>
            </a:r>
          </a:p>
          <a:p>
            <a:r>
              <a:rPr lang="tr-TR" sz="2400" dirty="0">
                <a:latin typeface="Arial" pitchFamily="34" charset="0"/>
                <a:cs typeface="Arial" pitchFamily="34" charset="0"/>
              </a:rPr>
              <a:t>Denizlerdeki kirliliğin sadece deniz canlılarını değil, insanları da tehdit ettiğine dikkati çeken Ballar, şunları kaydetti:</a:t>
            </a:r>
          </a:p>
          <a:p>
            <a:r>
              <a:rPr lang="tr-TR" sz="2400" dirty="0">
                <a:latin typeface="Arial" pitchFamily="34" charset="0"/>
                <a:cs typeface="Arial" pitchFamily="34" charset="0"/>
              </a:rPr>
              <a:t>“</a:t>
            </a:r>
            <a:r>
              <a:rPr lang="tr-TR" sz="2400" b="1" dirty="0">
                <a:latin typeface="Arial" pitchFamily="34" charset="0"/>
                <a:cs typeface="Arial" pitchFamily="34" charset="0"/>
              </a:rPr>
              <a:t>Sanayiden kaynaklanan ağır metal atıkları, balıklar ve özellikle midye ve istiridye gibi canlıların bünyelerinde depolanarak besin zinciri yoluyla insanlara aktarılıyor</a:t>
            </a:r>
            <a:r>
              <a:rPr lang="tr-TR" sz="2400" dirty="0">
                <a:latin typeface="Arial" pitchFamily="34" charset="0"/>
                <a:cs typeface="Arial" pitchFamily="34" charset="0"/>
              </a:rPr>
              <a:t>.</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19109" y="5352842"/>
            <a:ext cx="1495424"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72584" y="6095037"/>
            <a:ext cx="8971416" cy="646331"/>
          </a:xfrm>
          <a:prstGeom prst="rect">
            <a:avLst/>
          </a:prstGeom>
        </p:spPr>
        <p:txBody>
          <a:bodyPr wrap="square">
            <a:spAutoFit/>
          </a:bodyPr>
          <a:lstStyle/>
          <a:p>
            <a:r>
              <a:rPr lang="tr-TR" dirty="0"/>
              <a:t>Çevre sorunlarının bugünümüzü ve geleceğimizi nasıl etkilediğini anlamak için aşağıdaki etkinliği yapalım.</a:t>
            </a:r>
          </a:p>
        </p:txBody>
      </p:sp>
    </p:spTree>
    <p:extLst>
      <p:ext uri="{BB962C8B-B14F-4D97-AF65-F5344CB8AC3E}">
        <p14:creationId xmlns:p14="http://schemas.microsoft.com/office/powerpoint/2010/main" val="18360858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37" y="116632"/>
            <a:ext cx="509202" cy="416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827584" y="154414"/>
            <a:ext cx="7992888" cy="461665"/>
          </a:xfrm>
          <a:prstGeom prst="rect">
            <a:avLst/>
          </a:prstGeom>
        </p:spPr>
        <p:txBody>
          <a:bodyPr wrap="square">
            <a:spAutoFit/>
          </a:bodyPr>
          <a:lstStyle/>
          <a:p>
            <a:r>
              <a:rPr lang="tr-TR" sz="2400" b="1" dirty="0">
                <a:latin typeface="Arial" pitchFamily="34" charset="0"/>
                <a:cs typeface="Arial" pitchFamily="34" charset="0"/>
              </a:rPr>
              <a:t>Aşağıdaki soruların doğru seçeneklerini işaretleyiniz.</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771" y="764704"/>
            <a:ext cx="8858758" cy="2092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99061" y="2858634"/>
            <a:ext cx="8834594" cy="1107996"/>
          </a:xfrm>
          <a:prstGeom prst="rect">
            <a:avLst/>
          </a:prstGeom>
        </p:spPr>
        <p:txBody>
          <a:bodyPr wrap="square">
            <a:spAutoFit/>
          </a:bodyPr>
          <a:lstStyle/>
          <a:p>
            <a:r>
              <a:rPr lang="tr-TR" sz="2200" dirty="0">
                <a:latin typeface="Arial" pitchFamily="34" charset="0"/>
                <a:cs typeface="Arial" pitchFamily="34" charset="0"/>
              </a:rPr>
              <a:t>Yukarıdaki canlılardan oluşan bir besin zincirinde hangi canlı üçüncü </a:t>
            </a:r>
            <a:r>
              <a:rPr lang="tr-TR" sz="2200" dirty="0" smtClean="0">
                <a:latin typeface="Arial" pitchFamily="34" charset="0"/>
                <a:cs typeface="Arial" pitchFamily="34" charset="0"/>
              </a:rPr>
              <a:t>sırada yer </a:t>
            </a:r>
            <a:r>
              <a:rPr lang="tr-TR" sz="2200" dirty="0">
                <a:latin typeface="Arial" pitchFamily="34" charset="0"/>
                <a:cs typeface="Arial" pitchFamily="34" charset="0"/>
              </a:rPr>
              <a:t>alır?</a:t>
            </a:r>
          </a:p>
          <a:p>
            <a:r>
              <a:rPr lang="tr-TR" sz="2200" dirty="0">
                <a:latin typeface="Arial" pitchFamily="34" charset="0"/>
                <a:cs typeface="Arial" pitchFamily="34" charset="0"/>
              </a:rPr>
              <a:t>A) Şahin </a:t>
            </a:r>
            <a:r>
              <a:rPr lang="tr-TR" sz="2200" dirty="0" smtClean="0">
                <a:latin typeface="Arial" pitchFamily="34" charset="0"/>
                <a:cs typeface="Arial" pitchFamily="34" charset="0"/>
              </a:rPr>
              <a:t>        B</a:t>
            </a:r>
            <a:r>
              <a:rPr lang="tr-TR" sz="2200" dirty="0">
                <a:latin typeface="Arial" pitchFamily="34" charset="0"/>
                <a:cs typeface="Arial" pitchFamily="34" charset="0"/>
              </a:rPr>
              <a:t>) </a:t>
            </a:r>
            <a:r>
              <a:rPr lang="tr-TR" sz="2200" dirty="0" smtClean="0">
                <a:latin typeface="Arial" pitchFamily="34" charset="0"/>
                <a:cs typeface="Arial" pitchFamily="34" charset="0"/>
              </a:rPr>
              <a:t>Ot     </a:t>
            </a:r>
            <a:r>
              <a:rPr lang="tr-TR" sz="2200" dirty="0">
                <a:latin typeface="Arial" pitchFamily="34" charset="0"/>
                <a:cs typeface="Arial" pitchFamily="34" charset="0"/>
              </a:rPr>
              <a:t>	</a:t>
            </a:r>
            <a:r>
              <a:rPr lang="tr-TR" sz="2200" dirty="0" smtClean="0">
                <a:latin typeface="Arial" pitchFamily="34" charset="0"/>
                <a:cs typeface="Arial" pitchFamily="34" charset="0"/>
              </a:rPr>
              <a:t>   C)Çekirge</a:t>
            </a:r>
            <a:r>
              <a:rPr lang="tr-TR" sz="2200" dirty="0">
                <a:latin typeface="Arial" pitchFamily="34" charset="0"/>
                <a:cs typeface="Arial" pitchFamily="34" charset="0"/>
              </a:rPr>
              <a:t>	</a:t>
            </a:r>
            <a:r>
              <a:rPr lang="tr-TR" sz="2200" dirty="0" smtClean="0">
                <a:latin typeface="Arial" pitchFamily="34" charset="0"/>
                <a:cs typeface="Arial" pitchFamily="34" charset="0"/>
              </a:rPr>
              <a:t>                     D)Serçe</a:t>
            </a:r>
            <a:endParaRPr lang="tr-TR" sz="2200" dirty="0">
              <a:latin typeface="Arial" pitchFamily="34" charset="0"/>
              <a:cs typeface="Arial" pitchFamily="34" charset="0"/>
            </a:endParaRPr>
          </a:p>
        </p:txBody>
      </p:sp>
      <p:sp>
        <p:nvSpPr>
          <p:cNvPr id="4" name="Dikdörtgen 3"/>
          <p:cNvSpPr/>
          <p:nvPr/>
        </p:nvSpPr>
        <p:spPr>
          <a:xfrm>
            <a:off x="99061" y="3995678"/>
            <a:ext cx="8711194" cy="2246769"/>
          </a:xfrm>
          <a:prstGeom prst="rect">
            <a:avLst/>
          </a:prstGeom>
        </p:spPr>
        <p:txBody>
          <a:bodyPr wrap="square">
            <a:spAutoFit/>
          </a:bodyPr>
          <a:lstStyle/>
          <a:p>
            <a:r>
              <a:rPr lang="tr-TR" sz="2000" dirty="0">
                <a:latin typeface="Arial" pitchFamily="34" charset="0"/>
                <a:cs typeface="Arial" pitchFamily="34" charset="0"/>
              </a:rPr>
              <a:t>2. </a:t>
            </a:r>
            <a:r>
              <a:rPr lang="tr-TR" sz="2000" dirty="0" smtClean="0">
                <a:latin typeface="Arial" pitchFamily="34" charset="0"/>
                <a:cs typeface="Arial" pitchFamily="34" charset="0"/>
              </a:rPr>
              <a:t>  </a:t>
            </a:r>
            <a:r>
              <a:rPr lang="tr-TR" sz="2000" b="1" dirty="0" smtClean="0">
                <a:latin typeface="Arial" pitchFamily="34" charset="0"/>
                <a:cs typeface="Arial" pitchFamily="34" charset="0"/>
              </a:rPr>
              <a:t>I</a:t>
            </a:r>
            <a:r>
              <a:rPr lang="tr-TR" sz="2000" b="1" dirty="0">
                <a:latin typeface="Arial" pitchFamily="34" charset="0"/>
                <a:cs typeface="Arial" pitchFamily="34" charset="0"/>
              </a:rPr>
              <a:t>. Mercan</a:t>
            </a:r>
          </a:p>
          <a:p>
            <a:r>
              <a:rPr lang="tr-TR" sz="2000" b="1" dirty="0" smtClean="0">
                <a:latin typeface="Arial" pitchFamily="34" charset="0"/>
                <a:cs typeface="Arial" pitchFamily="34" charset="0"/>
              </a:rPr>
              <a:t>     II. Kurbağa</a:t>
            </a:r>
            <a:endParaRPr lang="tr-TR" sz="2000" b="1" dirty="0">
              <a:latin typeface="Arial" pitchFamily="34" charset="0"/>
              <a:cs typeface="Arial" pitchFamily="34" charset="0"/>
            </a:endParaRPr>
          </a:p>
          <a:p>
            <a:r>
              <a:rPr lang="tr-TR" sz="2000" b="1" dirty="0" smtClean="0">
                <a:latin typeface="Arial" pitchFamily="34" charset="0"/>
                <a:cs typeface="Arial" pitchFamily="34" charset="0"/>
              </a:rPr>
              <a:t>    III. Köpek </a:t>
            </a:r>
            <a:r>
              <a:rPr lang="tr-TR" sz="2000" b="1" dirty="0">
                <a:latin typeface="Arial" pitchFamily="34" charset="0"/>
                <a:cs typeface="Arial" pitchFamily="34" charset="0"/>
              </a:rPr>
              <a:t>balığı</a:t>
            </a:r>
          </a:p>
          <a:p>
            <a:r>
              <a:rPr lang="tr-TR" sz="2000" b="1" dirty="0" smtClean="0">
                <a:latin typeface="Arial" pitchFamily="34" charset="0"/>
                <a:cs typeface="Arial" pitchFamily="34" charset="0"/>
              </a:rPr>
              <a:t>    IV. Deniz </a:t>
            </a:r>
            <a:r>
              <a:rPr lang="tr-TR" sz="2000" b="1" dirty="0">
                <a:latin typeface="Arial" pitchFamily="34" charset="0"/>
                <a:cs typeface="Arial" pitchFamily="34" charset="0"/>
              </a:rPr>
              <a:t>anası</a:t>
            </a:r>
          </a:p>
          <a:p>
            <a:r>
              <a:rPr lang="tr-TR" sz="2000" dirty="0">
                <a:latin typeface="Arial" pitchFamily="34" charset="0"/>
                <a:cs typeface="Arial" pitchFamily="34" charset="0"/>
              </a:rPr>
              <a:t>Yukarıdaki canlılardan hangisi diğerlerine göre farklı bir ekosistemde </a:t>
            </a:r>
            <a:r>
              <a:rPr lang="tr-TR" sz="2000" dirty="0" smtClean="0">
                <a:latin typeface="Arial" pitchFamily="34" charset="0"/>
                <a:cs typeface="Arial" pitchFamily="34" charset="0"/>
              </a:rPr>
              <a:t>yer   alır</a:t>
            </a:r>
            <a:r>
              <a:rPr lang="tr-TR" sz="2000" dirty="0">
                <a:latin typeface="Arial" pitchFamily="34" charset="0"/>
                <a:cs typeface="Arial" pitchFamily="34" charset="0"/>
              </a:rPr>
              <a:t>?</a:t>
            </a:r>
          </a:p>
          <a:p>
            <a:r>
              <a:rPr lang="tr-TR" sz="2000" dirty="0">
                <a:latin typeface="Arial" pitchFamily="34" charset="0"/>
                <a:cs typeface="Arial" pitchFamily="34" charset="0"/>
              </a:rPr>
              <a:t>A) Yalnız I </a:t>
            </a:r>
            <a:r>
              <a:rPr lang="tr-TR" sz="2000" dirty="0" smtClean="0">
                <a:latin typeface="Arial" pitchFamily="34" charset="0"/>
                <a:cs typeface="Arial" pitchFamily="34" charset="0"/>
              </a:rPr>
              <a:t>   B</a:t>
            </a:r>
            <a:r>
              <a:rPr lang="tr-TR" sz="2000" dirty="0">
                <a:latin typeface="Arial" pitchFamily="34" charset="0"/>
                <a:cs typeface="Arial" pitchFamily="34" charset="0"/>
              </a:rPr>
              <a:t>) Yalnız </a:t>
            </a:r>
            <a:r>
              <a:rPr lang="tr-TR" sz="2000" dirty="0" smtClean="0">
                <a:latin typeface="Arial" pitchFamily="34" charset="0"/>
                <a:cs typeface="Arial" pitchFamily="34" charset="0"/>
              </a:rPr>
              <a:t>II          C</a:t>
            </a:r>
            <a:r>
              <a:rPr lang="tr-TR" sz="2000" dirty="0">
                <a:latin typeface="Arial" pitchFamily="34" charset="0"/>
                <a:cs typeface="Arial" pitchFamily="34" charset="0"/>
              </a:rPr>
              <a:t>) Yalnız </a:t>
            </a:r>
            <a:r>
              <a:rPr lang="tr-TR" sz="2000" dirty="0" smtClean="0">
                <a:latin typeface="Arial" pitchFamily="34" charset="0"/>
                <a:cs typeface="Arial" pitchFamily="34" charset="0"/>
              </a:rPr>
              <a:t>III          D</a:t>
            </a:r>
            <a:r>
              <a:rPr lang="tr-TR" sz="2000" dirty="0">
                <a:latin typeface="Arial" pitchFamily="34" charset="0"/>
                <a:cs typeface="Arial" pitchFamily="34" charset="0"/>
              </a:rPr>
              <a:t>) Yalnız IV</a:t>
            </a:r>
          </a:p>
        </p:txBody>
      </p:sp>
      <p:sp>
        <p:nvSpPr>
          <p:cNvPr id="7" name="4 Oval"/>
          <p:cNvSpPr/>
          <p:nvPr/>
        </p:nvSpPr>
        <p:spPr>
          <a:xfrm>
            <a:off x="7164288" y="3539442"/>
            <a:ext cx="432048" cy="39361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a:solidFill>
                  <a:srgbClr val="FF0000"/>
                </a:solidFill>
              </a:ln>
              <a:solidFill>
                <a:srgbClr val="FF0000"/>
              </a:solidFill>
            </a:endParaRPr>
          </a:p>
        </p:txBody>
      </p:sp>
      <p:sp>
        <p:nvSpPr>
          <p:cNvPr id="8" name="4 Oval"/>
          <p:cNvSpPr/>
          <p:nvPr/>
        </p:nvSpPr>
        <p:spPr>
          <a:xfrm>
            <a:off x="1547664" y="5805265"/>
            <a:ext cx="285752" cy="43718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a:solidFill>
                  <a:srgbClr val="FF0000"/>
                </a:solidFill>
              </a:ln>
              <a:solidFill>
                <a:srgbClr val="FF0000"/>
              </a:solidFill>
            </a:endParaRPr>
          </a:p>
        </p:txBody>
      </p:sp>
    </p:spTree>
    <p:extLst>
      <p:ext uri="{BB962C8B-B14F-4D97-AF65-F5344CB8AC3E}">
        <p14:creationId xmlns:p14="http://schemas.microsoft.com/office/powerpoint/2010/main" val="35476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26824"/>
            <a:ext cx="9096219" cy="2303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5496" y="2276872"/>
            <a:ext cx="8928992" cy="1015663"/>
          </a:xfrm>
          <a:prstGeom prst="rect">
            <a:avLst/>
          </a:prstGeom>
        </p:spPr>
        <p:txBody>
          <a:bodyPr wrap="square">
            <a:spAutoFit/>
          </a:bodyPr>
          <a:lstStyle/>
          <a:p>
            <a:r>
              <a:rPr lang="tr-TR" sz="2000" dirty="0">
                <a:latin typeface="Arial" pitchFamily="34" charset="0"/>
                <a:cs typeface="Arial" pitchFamily="34" charset="0"/>
              </a:rPr>
              <a:t>Aşağıdaki ekosistemlerden hangisi yukarıda verilen canlılardan </a:t>
            </a:r>
            <a:r>
              <a:rPr lang="tr-TR" sz="2000" dirty="0" smtClean="0">
                <a:latin typeface="Arial" pitchFamily="34" charset="0"/>
                <a:cs typeface="Arial" pitchFamily="34" charset="0"/>
              </a:rPr>
              <a:t>birinin yaşam </a:t>
            </a:r>
            <a:r>
              <a:rPr lang="tr-TR" sz="2000" dirty="0">
                <a:latin typeface="Arial" pitchFamily="34" charset="0"/>
                <a:cs typeface="Arial" pitchFamily="34" charset="0"/>
              </a:rPr>
              <a:t>alanı değildir?</a:t>
            </a:r>
          </a:p>
          <a:p>
            <a:r>
              <a:rPr lang="tr-TR" sz="2000" dirty="0">
                <a:latin typeface="Arial" pitchFamily="34" charset="0"/>
                <a:cs typeface="Arial" pitchFamily="34" charset="0"/>
              </a:rPr>
              <a:t>A) Kutup	</a:t>
            </a:r>
            <a:r>
              <a:rPr lang="tr-TR" sz="2000" dirty="0" smtClean="0">
                <a:latin typeface="Arial" pitchFamily="34" charset="0"/>
                <a:cs typeface="Arial" pitchFamily="34" charset="0"/>
              </a:rPr>
              <a:t>       B) Çöl</a:t>
            </a:r>
            <a:r>
              <a:rPr lang="tr-TR" sz="2000" dirty="0">
                <a:latin typeface="Arial" pitchFamily="34" charset="0"/>
                <a:cs typeface="Arial" pitchFamily="34" charset="0"/>
              </a:rPr>
              <a:t>	</a:t>
            </a:r>
            <a:r>
              <a:rPr lang="tr-TR" sz="2000" dirty="0" smtClean="0">
                <a:latin typeface="Arial" pitchFamily="34" charset="0"/>
                <a:cs typeface="Arial" pitchFamily="34" charset="0"/>
              </a:rPr>
              <a:t>      C</a:t>
            </a:r>
            <a:r>
              <a:rPr lang="tr-TR" sz="2000" dirty="0">
                <a:latin typeface="Arial" pitchFamily="34" charset="0"/>
                <a:cs typeface="Arial" pitchFamily="34" charset="0"/>
              </a:rPr>
              <a:t>) Okyanus	</a:t>
            </a:r>
            <a:r>
              <a:rPr lang="tr-TR" sz="2000" dirty="0" smtClean="0">
                <a:latin typeface="Arial" pitchFamily="34" charset="0"/>
                <a:cs typeface="Arial" pitchFamily="34" charset="0"/>
              </a:rPr>
              <a:t>                   D)Orman</a:t>
            </a:r>
            <a:endParaRPr lang="tr-TR" sz="2000" dirty="0">
              <a:latin typeface="Arial" pitchFamily="34" charset="0"/>
              <a:cs typeface="Arial" pitchFamily="34" charset="0"/>
            </a:endParaRPr>
          </a:p>
        </p:txBody>
      </p:sp>
      <p:sp>
        <p:nvSpPr>
          <p:cNvPr id="5" name="4 Oval"/>
          <p:cNvSpPr/>
          <p:nvPr/>
        </p:nvSpPr>
        <p:spPr>
          <a:xfrm>
            <a:off x="6876256" y="2852936"/>
            <a:ext cx="285752" cy="43959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a:solidFill>
                  <a:srgbClr val="FF0000"/>
                </a:solidFill>
              </a:ln>
              <a:solidFill>
                <a:srgbClr val="FF0000"/>
              </a:solidFill>
            </a:endParaRPr>
          </a:p>
        </p:txBody>
      </p:sp>
    </p:spTree>
    <p:extLst>
      <p:ext uri="{BB962C8B-B14F-4D97-AF65-F5344CB8AC3E}">
        <p14:creationId xmlns:p14="http://schemas.microsoft.com/office/powerpoint/2010/main" val="400344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3138" y="0"/>
            <a:ext cx="7197724" cy="3501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51520" y="3645024"/>
            <a:ext cx="8640960" cy="1938992"/>
          </a:xfrm>
          <a:prstGeom prst="rect">
            <a:avLst/>
          </a:prstGeom>
        </p:spPr>
        <p:txBody>
          <a:bodyPr wrap="square">
            <a:spAutoFit/>
          </a:bodyPr>
          <a:lstStyle/>
          <a:p>
            <a:r>
              <a:rPr lang="tr-TR" sz="2400" dirty="0" smtClean="0">
                <a:latin typeface="Arial" pitchFamily="34" charset="0"/>
                <a:cs typeface="Arial" pitchFamily="34" charset="0"/>
              </a:rPr>
              <a:t>4-Yukarıdaki </a:t>
            </a:r>
            <a:r>
              <a:rPr lang="tr-TR" sz="2400" dirty="0">
                <a:latin typeface="Arial" pitchFamily="34" charset="0"/>
                <a:cs typeface="Arial" pitchFamily="34" charset="0"/>
              </a:rPr>
              <a:t>şemada asit yağmurları oluşumunu ve etkilerini </a:t>
            </a:r>
            <a:r>
              <a:rPr lang="tr-TR" sz="2400" dirty="0" smtClean="0">
                <a:latin typeface="Arial" pitchFamily="34" charset="0"/>
                <a:cs typeface="Arial" pitchFamily="34" charset="0"/>
              </a:rPr>
              <a:t>görüyorsunuz</a:t>
            </a:r>
            <a:r>
              <a:rPr lang="tr-TR" sz="2400" dirty="0">
                <a:latin typeface="Arial" pitchFamily="34" charset="0"/>
                <a:cs typeface="Arial" pitchFamily="34" charset="0"/>
              </a:rPr>
              <a:t>. Buna göre I, II, III ve IV numaralı yerlere aşağıdakilerden </a:t>
            </a:r>
            <a:r>
              <a:rPr lang="tr-TR" sz="2400" dirty="0" smtClean="0">
                <a:latin typeface="Arial" pitchFamily="34" charset="0"/>
                <a:cs typeface="Arial" pitchFamily="34" charset="0"/>
              </a:rPr>
              <a:t>hangisinde belirtilen </a:t>
            </a:r>
            <a:r>
              <a:rPr lang="tr-TR" sz="2400" dirty="0">
                <a:latin typeface="Arial" pitchFamily="34" charset="0"/>
                <a:cs typeface="Arial" pitchFamily="34" charset="0"/>
              </a:rPr>
              <a:t>sözcük ya da ifade gelemez?</a:t>
            </a:r>
          </a:p>
          <a:p>
            <a:r>
              <a:rPr lang="tr-TR" sz="2400" dirty="0">
                <a:latin typeface="Arial" pitchFamily="34" charset="0"/>
                <a:cs typeface="Arial" pitchFamily="34" charset="0"/>
              </a:rPr>
              <a:t>A) I - Çöpler	</a:t>
            </a:r>
            <a:r>
              <a:rPr lang="tr-TR" sz="2400" dirty="0" smtClean="0">
                <a:latin typeface="Arial" pitchFamily="34" charset="0"/>
                <a:cs typeface="Arial" pitchFamily="34" charset="0"/>
              </a:rPr>
              <a:t>B) </a:t>
            </a:r>
            <a:r>
              <a:rPr lang="tr-TR" sz="2400" dirty="0" err="1" smtClean="0">
                <a:latin typeface="Arial" pitchFamily="34" charset="0"/>
                <a:cs typeface="Arial" pitchFamily="34" charset="0"/>
              </a:rPr>
              <a:t>ll</a:t>
            </a:r>
            <a:r>
              <a:rPr lang="tr-TR" sz="2400" dirty="0" smtClean="0">
                <a:latin typeface="Arial" pitchFamily="34" charset="0"/>
                <a:cs typeface="Arial" pitchFamily="34" charset="0"/>
              </a:rPr>
              <a:t>-Toprak</a:t>
            </a:r>
            <a:r>
              <a:rPr lang="tr-TR" sz="2400" dirty="0">
                <a:latin typeface="Arial" pitchFamily="34" charset="0"/>
                <a:cs typeface="Arial" pitchFamily="34" charset="0"/>
              </a:rPr>
              <a:t>	</a:t>
            </a:r>
            <a:r>
              <a:rPr lang="tr-TR" sz="2400" dirty="0" smtClean="0">
                <a:latin typeface="Arial" pitchFamily="34" charset="0"/>
                <a:cs typeface="Arial" pitchFamily="34" charset="0"/>
              </a:rPr>
              <a:t>      C</a:t>
            </a:r>
            <a:r>
              <a:rPr lang="tr-TR" sz="2400" dirty="0">
                <a:latin typeface="Arial" pitchFamily="34" charset="0"/>
                <a:cs typeface="Arial" pitchFamily="34" charset="0"/>
              </a:rPr>
              <a:t>) </a:t>
            </a:r>
            <a:r>
              <a:rPr lang="tr-TR" sz="2400" dirty="0" err="1">
                <a:latin typeface="Arial" pitchFamily="34" charset="0"/>
                <a:cs typeface="Arial" pitchFamily="34" charset="0"/>
              </a:rPr>
              <a:t>lll</a:t>
            </a:r>
            <a:r>
              <a:rPr lang="tr-TR" sz="2400" dirty="0">
                <a:latin typeface="Arial" pitchFamily="34" charset="0"/>
                <a:cs typeface="Arial" pitchFamily="34" charset="0"/>
              </a:rPr>
              <a:t>-Binalar </a:t>
            </a:r>
            <a:r>
              <a:rPr lang="tr-TR" sz="2400" dirty="0" smtClean="0">
                <a:latin typeface="Arial" pitchFamily="34" charset="0"/>
                <a:cs typeface="Arial" pitchFamily="34" charset="0"/>
              </a:rPr>
              <a:t>      D</a:t>
            </a:r>
            <a:r>
              <a:rPr lang="tr-TR" sz="2400" dirty="0">
                <a:latin typeface="Arial" pitchFamily="34" charset="0"/>
                <a:cs typeface="Arial" pitchFamily="34" charset="0"/>
              </a:rPr>
              <a:t>) IV- Su</a:t>
            </a:r>
          </a:p>
        </p:txBody>
      </p:sp>
      <p:sp>
        <p:nvSpPr>
          <p:cNvPr id="4" name="4 Oval"/>
          <p:cNvSpPr/>
          <p:nvPr/>
        </p:nvSpPr>
        <p:spPr>
          <a:xfrm>
            <a:off x="251520" y="5157192"/>
            <a:ext cx="360040" cy="42682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a:solidFill>
                  <a:srgbClr val="FF0000"/>
                </a:solidFill>
              </a:ln>
              <a:solidFill>
                <a:srgbClr val="FF0000"/>
              </a:solidFill>
            </a:endParaRPr>
          </a:p>
        </p:txBody>
      </p:sp>
    </p:spTree>
    <p:extLst>
      <p:ext uri="{BB962C8B-B14F-4D97-AF65-F5344CB8AC3E}">
        <p14:creationId xmlns:p14="http://schemas.microsoft.com/office/powerpoint/2010/main" val="90926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49384" y="2540"/>
            <a:ext cx="5824874" cy="436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67218" y="4293096"/>
            <a:ext cx="8888867" cy="1938992"/>
          </a:xfrm>
          <a:prstGeom prst="rect">
            <a:avLst/>
          </a:prstGeom>
        </p:spPr>
        <p:txBody>
          <a:bodyPr wrap="square">
            <a:spAutoFit/>
          </a:bodyPr>
          <a:lstStyle/>
          <a:p>
            <a:r>
              <a:rPr lang="tr-TR" sz="2000" dirty="0">
                <a:latin typeface="Arial" pitchFamily="34" charset="0"/>
                <a:cs typeface="Arial" pitchFamily="34" charset="0"/>
              </a:rPr>
              <a:t>5. </a:t>
            </a:r>
            <a:r>
              <a:rPr lang="tr-TR" sz="2000" dirty="0" smtClean="0">
                <a:latin typeface="Arial" pitchFamily="34" charset="0"/>
                <a:cs typeface="Arial" pitchFamily="34" charset="0"/>
              </a:rPr>
              <a:t>Yukardaki </a:t>
            </a:r>
            <a:r>
              <a:rPr lang="tr-TR" sz="2000" dirty="0">
                <a:latin typeface="Arial" pitchFamily="34" charset="0"/>
                <a:cs typeface="Arial" pitchFamily="34" charset="0"/>
              </a:rPr>
              <a:t>grafikte üç farklı ekosistemdeki tür sayısı görülüyor. Bu ekosistemlerle ilgili olarak;</a:t>
            </a:r>
          </a:p>
          <a:p>
            <a:r>
              <a:rPr lang="tr-TR" sz="2000" dirty="0" smtClean="0">
                <a:latin typeface="Arial" pitchFamily="34" charset="0"/>
                <a:cs typeface="Arial" pitchFamily="34" charset="0"/>
              </a:rPr>
              <a:t>I-C </a:t>
            </a:r>
            <a:r>
              <a:rPr lang="tr-TR" sz="2000" dirty="0">
                <a:latin typeface="Arial" pitchFamily="34" charset="0"/>
                <a:cs typeface="Arial" pitchFamily="34" charset="0"/>
              </a:rPr>
              <a:t>ekosisteminin </a:t>
            </a:r>
            <a:r>
              <a:rPr lang="tr-TR" sz="2000" dirty="0" err="1" smtClean="0">
                <a:latin typeface="Arial" pitchFamily="34" charset="0"/>
                <a:cs typeface="Arial" pitchFamily="34" charset="0"/>
              </a:rPr>
              <a:t>biyo</a:t>
            </a:r>
            <a:r>
              <a:rPr lang="tr-TR" sz="2000" dirty="0" smtClean="0">
                <a:latin typeface="Arial" pitchFamily="34" charset="0"/>
                <a:cs typeface="Arial" pitchFamily="34" charset="0"/>
              </a:rPr>
              <a:t> çeşitliliği </a:t>
            </a:r>
            <a:r>
              <a:rPr lang="tr-TR" sz="2000" dirty="0">
                <a:latin typeface="Arial" pitchFamily="34" charset="0"/>
                <a:cs typeface="Arial" pitchFamily="34" charset="0"/>
              </a:rPr>
              <a:t>en fazladır.</a:t>
            </a:r>
          </a:p>
          <a:p>
            <a:r>
              <a:rPr lang="tr-TR" sz="2000" dirty="0">
                <a:latin typeface="Arial" pitchFamily="34" charset="0"/>
                <a:cs typeface="Arial" pitchFamily="34" charset="0"/>
              </a:rPr>
              <a:t>II-B ekosisteminin </a:t>
            </a:r>
            <a:r>
              <a:rPr lang="tr-TR" sz="2000" dirty="0" err="1" smtClean="0">
                <a:latin typeface="Arial" pitchFamily="34" charset="0"/>
                <a:cs typeface="Arial" pitchFamily="34" charset="0"/>
              </a:rPr>
              <a:t>biyo</a:t>
            </a:r>
            <a:r>
              <a:rPr lang="tr-TR" sz="2000" dirty="0" smtClean="0">
                <a:latin typeface="Arial" pitchFamily="34" charset="0"/>
                <a:cs typeface="Arial" pitchFamily="34" charset="0"/>
              </a:rPr>
              <a:t> çeşitliliği </a:t>
            </a:r>
            <a:r>
              <a:rPr lang="tr-TR" sz="2000" dirty="0">
                <a:latin typeface="Arial" pitchFamily="34" charset="0"/>
                <a:cs typeface="Arial" pitchFamily="34" charset="0"/>
              </a:rPr>
              <a:t>en azdır.</a:t>
            </a:r>
          </a:p>
          <a:p>
            <a:r>
              <a:rPr lang="tr-TR" sz="2000" dirty="0">
                <a:latin typeface="Arial" pitchFamily="34" charset="0"/>
                <a:cs typeface="Arial" pitchFamily="34" charset="0"/>
              </a:rPr>
              <a:t>III-A bir çöl ekosistemdir.</a:t>
            </a:r>
          </a:p>
          <a:p>
            <a:r>
              <a:rPr lang="tr-TR" sz="2000" dirty="0">
                <a:latin typeface="Arial" pitchFamily="34" charset="0"/>
                <a:cs typeface="Arial" pitchFamily="34" charset="0"/>
              </a:rPr>
              <a:t>İfadelerinden hangisi veya hangilerinin doğruluğu kesin değildir?</a:t>
            </a:r>
          </a:p>
        </p:txBody>
      </p:sp>
      <p:sp>
        <p:nvSpPr>
          <p:cNvPr id="3" name="Dikdörtgen 2"/>
          <p:cNvSpPr/>
          <p:nvPr/>
        </p:nvSpPr>
        <p:spPr>
          <a:xfrm>
            <a:off x="106743" y="6203560"/>
            <a:ext cx="8849341" cy="400110"/>
          </a:xfrm>
          <a:prstGeom prst="rect">
            <a:avLst/>
          </a:prstGeom>
        </p:spPr>
        <p:txBody>
          <a:bodyPr wrap="square">
            <a:spAutoFit/>
          </a:bodyPr>
          <a:lstStyle/>
          <a:p>
            <a:r>
              <a:rPr lang="tr-TR" sz="2000" dirty="0">
                <a:latin typeface="Arial" pitchFamily="34" charset="0"/>
                <a:cs typeface="Arial" pitchFamily="34" charset="0"/>
              </a:rPr>
              <a:t>A) </a:t>
            </a:r>
            <a:r>
              <a:rPr lang="tr-TR" sz="2000" dirty="0" smtClean="0">
                <a:latin typeface="Arial" pitchFamily="34" charset="0"/>
                <a:cs typeface="Arial" pitchFamily="34" charset="0"/>
              </a:rPr>
              <a:t>Yalnız I</a:t>
            </a:r>
            <a:r>
              <a:rPr lang="tr-TR" sz="2000" dirty="0">
                <a:latin typeface="Arial" pitchFamily="34" charset="0"/>
                <a:cs typeface="Arial" pitchFamily="34" charset="0"/>
              </a:rPr>
              <a:t>	</a:t>
            </a:r>
            <a:r>
              <a:rPr lang="tr-TR" sz="2000" dirty="0" smtClean="0">
                <a:latin typeface="Arial" pitchFamily="34" charset="0"/>
                <a:cs typeface="Arial" pitchFamily="34" charset="0"/>
              </a:rPr>
              <a:t>  B) Yalnız</a:t>
            </a:r>
            <a:r>
              <a:rPr lang="tr-TR" sz="2000" dirty="0">
                <a:latin typeface="Arial" pitchFamily="34" charset="0"/>
                <a:cs typeface="Arial" pitchFamily="34" charset="0"/>
              </a:rPr>
              <a:t>	II	</a:t>
            </a:r>
            <a:r>
              <a:rPr lang="tr-TR" sz="2000" dirty="0" smtClean="0">
                <a:latin typeface="Arial" pitchFamily="34" charset="0"/>
                <a:cs typeface="Arial" pitchFamily="34" charset="0"/>
              </a:rPr>
              <a:t>C)Yalnız</a:t>
            </a:r>
            <a:r>
              <a:rPr lang="tr-TR" sz="2000" dirty="0">
                <a:latin typeface="Arial" pitchFamily="34" charset="0"/>
                <a:cs typeface="Arial" pitchFamily="34" charset="0"/>
              </a:rPr>
              <a:t> </a:t>
            </a:r>
            <a:r>
              <a:rPr lang="tr-TR" sz="2000" dirty="0" smtClean="0">
                <a:latin typeface="Arial" pitchFamily="34" charset="0"/>
                <a:cs typeface="Arial" pitchFamily="34" charset="0"/>
              </a:rPr>
              <a:t>III</a:t>
            </a:r>
            <a:r>
              <a:rPr lang="tr-TR" sz="2000" dirty="0">
                <a:latin typeface="Arial" pitchFamily="34" charset="0"/>
                <a:cs typeface="Arial" pitchFamily="34" charset="0"/>
              </a:rPr>
              <a:t>	</a:t>
            </a:r>
            <a:r>
              <a:rPr lang="tr-TR" sz="2000" dirty="0" smtClean="0">
                <a:latin typeface="Arial" pitchFamily="34" charset="0"/>
                <a:cs typeface="Arial" pitchFamily="34" charset="0"/>
              </a:rPr>
              <a:t>D) II</a:t>
            </a:r>
            <a:r>
              <a:rPr lang="tr-TR" sz="2000" dirty="0">
                <a:latin typeface="Arial" pitchFamily="34" charset="0"/>
                <a:cs typeface="Arial" pitchFamily="34" charset="0"/>
              </a:rPr>
              <a:t> </a:t>
            </a:r>
            <a:r>
              <a:rPr lang="tr-TR" sz="2000" dirty="0" smtClean="0">
                <a:latin typeface="Arial" pitchFamily="34" charset="0"/>
                <a:cs typeface="Arial" pitchFamily="34" charset="0"/>
              </a:rPr>
              <a:t>ve</a:t>
            </a:r>
            <a:r>
              <a:rPr lang="tr-TR" sz="2000" dirty="0">
                <a:latin typeface="Arial" pitchFamily="34" charset="0"/>
                <a:cs typeface="Arial" pitchFamily="34" charset="0"/>
              </a:rPr>
              <a:t> </a:t>
            </a:r>
            <a:r>
              <a:rPr lang="tr-TR" sz="2000" dirty="0" smtClean="0">
                <a:latin typeface="Arial" pitchFamily="34" charset="0"/>
                <a:cs typeface="Arial" pitchFamily="34" charset="0"/>
              </a:rPr>
              <a:t>III</a:t>
            </a:r>
            <a:endParaRPr lang="tr-TR" sz="2000" dirty="0">
              <a:latin typeface="Arial" pitchFamily="34" charset="0"/>
              <a:cs typeface="Arial" pitchFamily="34" charset="0"/>
            </a:endParaRPr>
          </a:p>
        </p:txBody>
      </p:sp>
      <p:sp>
        <p:nvSpPr>
          <p:cNvPr id="5" name="4 Oval"/>
          <p:cNvSpPr/>
          <p:nvPr/>
        </p:nvSpPr>
        <p:spPr>
          <a:xfrm>
            <a:off x="35496" y="6151587"/>
            <a:ext cx="432048" cy="50405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a:solidFill>
                  <a:srgbClr val="FF0000"/>
                </a:solidFill>
              </a:ln>
              <a:solidFill>
                <a:srgbClr val="FF0000"/>
              </a:solidFill>
            </a:endParaRPr>
          </a:p>
        </p:txBody>
      </p:sp>
    </p:spTree>
    <p:extLst>
      <p:ext uri="{BB962C8B-B14F-4D97-AF65-F5344CB8AC3E}">
        <p14:creationId xmlns:p14="http://schemas.microsoft.com/office/powerpoint/2010/main" val="361614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5003"/>
            <a:ext cx="8877732" cy="6419389"/>
          </a:xfrm>
          <a:prstGeom prst="rect">
            <a:avLst/>
          </a:prstGeom>
          <a:noFill/>
          <a:ln w="9525">
            <a:noFill/>
            <a:miter lim="800000"/>
            <a:headEnd/>
            <a:tailEnd/>
          </a:ln>
          <a:effectLst/>
        </p:spPr>
      </p:pic>
      <p:sp>
        <p:nvSpPr>
          <p:cNvPr id="3" name="2 Metin kutusu"/>
          <p:cNvSpPr txBox="1"/>
          <p:nvPr/>
        </p:nvSpPr>
        <p:spPr>
          <a:xfrm>
            <a:off x="500034" y="3786190"/>
            <a:ext cx="33054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4" name="3 Metin kutusu"/>
          <p:cNvSpPr txBox="1"/>
          <p:nvPr/>
        </p:nvSpPr>
        <p:spPr>
          <a:xfrm>
            <a:off x="500034" y="4357694"/>
            <a:ext cx="33054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5" name="4 Metin kutusu"/>
          <p:cNvSpPr txBox="1"/>
          <p:nvPr/>
        </p:nvSpPr>
        <p:spPr>
          <a:xfrm>
            <a:off x="458452" y="6000768"/>
            <a:ext cx="33054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6" name="5 Metin kutusu"/>
          <p:cNvSpPr txBox="1"/>
          <p:nvPr/>
        </p:nvSpPr>
        <p:spPr>
          <a:xfrm>
            <a:off x="500034" y="2714620"/>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7" name="6 Metin kutusu"/>
          <p:cNvSpPr txBox="1"/>
          <p:nvPr/>
        </p:nvSpPr>
        <p:spPr>
          <a:xfrm>
            <a:off x="500034" y="3286124"/>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8" name="7 Metin kutusu"/>
          <p:cNvSpPr txBox="1"/>
          <p:nvPr/>
        </p:nvSpPr>
        <p:spPr>
          <a:xfrm>
            <a:off x="500034" y="4929198"/>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9" name="8 Metin kutusu"/>
          <p:cNvSpPr txBox="1"/>
          <p:nvPr/>
        </p:nvSpPr>
        <p:spPr>
          <a:xfrm>
            <a:off x="500034" y="5429264"/>
            <a:ext cx="304892" cy="369332"/>
          </a:xfrm>
          <a:prstGeom prst="rect">
            <a:avLst/>
          </a:prstGeom>
          <a:noFill/>
        </p:spPr>
        <p:txBody>
          <a:bodyPr wrap="none" rtlCol="0">
            <a:spAutoFit/>
          </a:bodyPr>
          <a:lstStyle/>
          <a:p>
            <a:r>
              <a:rPr lang="tr-TR" b="1" dirty="0" smtClean="0">
                <a:solidFill>
                  <a:srgbClr val="FF0000"/>
                </a:solidFill>
              </a:rPr>
              <a:t>Y</a:t>
            </a:r>
            <a:endParaRPr lang="tr-TR" b="1" dirty="0">
              <a:solidFill>
                <a:srgbClr val="FF0000"/>
              </a:solidFill>
            </a:endParaRPr>
          </a:p>
        </p:txBody>
      </p:sp>
      <p:sp>
        <p:nvSpPr>
          <p:cNvPr id="10" name="9 Metin kutusu"/>
          <p:cNvSpPr txBox="1"/>
          <p:nvPr/>
        </p:nvSpPr>
        <p:spPr>
          <a:xfrm>
            <a:off x="4143372" y="2643182"/>
            <a:ext cx="3186578" cy="338554"/>
          </a:xfrm>
          <a:prstGeom prst="rect">
            <a:avLst/>
          </a:prstGeom>
          <a:noFill/>
        </p:spPr>
        <p:txBody>
          <a:bodyPr wrap="none" rtlCol="0">
            <a:spAutoFit/>
          </a:bodyPr>
          <a:lstStyle/>
          <a:p>
            <a:r>
              <a:rPr lang="tr-TR" sz="1600" dirty="0" smtClean="0">
                <a:solidFill>
                  <a:srgbClr val="FF0000"/>
                </a:solidFill>
              </a:rPr>
              <a:t>KEÇİ TÜRDÜR.TİFTİK KEÇİSİ CİNSDİR.</a:t>
            </a:r>
            <a:endParaRPr lang="tr-TR" sz="1600" dirty="0">
              <a:solidFill>
                <a:srgbClr val="FF0000"/>
              </a:solidFill>
            </a:endParaRPr>
          </a:p>
        </p:txBody>
      </p:sp>
      <p:sp>
        <p:nvSpPr>
          <p:cNvPr id="11" name="10 Metin kutusu"/>
          <p:cNvSpPr txBox="1"/>
          <p:nvPr/>
        </p:nvSpPr>
        <p:spPr>
          <a:xfrm>
            <a:off x="5072066" y="3202544"/>
            <a:ext cx="4070986" cy="338554"/>
          </a:xfrm>
          <a:prstGeom prst="rect">
            <a:avLst/>
          </a:prstGeom>
          <a:noFill/>
        </p:spPr>
        <p:txBody>
          <a:bodyPr wrap="none" rtlCol="0">
            <a:spAutoFit/>
          </a:bodyPr>
          <a:lstStyle/>
          <a:p>
            <a:r>
              <a:rPr lang="tr-TR" sz="1600" dirty="0" smtClean="0">
                <a:solidFill>
                  <a:srgbClr val="FF0000"/>
                </a:solidFill>
              </a:rPr>
              <a:t>CANLI VE CANSIZLARDAN OLUŞUR EKOSİSTEM.</a:t>
            </a:r>
            <a:endParaRPr lang="tr-TR" sz="1600" dirty="0">
              <a:solidFill>
                <a:srgbClr val="FF0000"/>
              </a:solidFill>
            </a:endParaRPr>
          </a:p>
        </p:txBody>
      </p:sp>
      <p:sp>
        <p:nvSpPr>
          <p:cNvPr id="12" name="11 Metin kutusu"/>
          <p:cNvSpPr txBox="1"/>
          <p:nvPr/>
        </p:nvSpPr>
        <p:spPr>
          <a:xfrm>
            <a:off x="2428860" y="4857760"/>
            <a:ext cx="3689793" cy="369332"/>
          </a:xfrm>
          <a:prstGeom prst="rect">
            <a:avLst/>
          </a:prstGeom>
          <a:noFill/>
        </p:spPr>
        <p:txBody>
          <a:bodyPr wrap="none" rtlCol="0">
            <a:spAutoFit/>
          </a:bodyPr>
          <a:lstStyle/>
          <a:p>
            <a:r>
              <a:rPr lang="tr-TR" sz="1600" dirty="0" smtClean="0">
                <a:solidFill>
                  <a:srgbClr val="FF0000"/>
                </a:solidFill>
              </a:rPr>
              <a:t>KISIR OLDUKLARINDAN TÜR DEĞİLLERDİR</a:t>
            </a:r>
            <a:r>
              <a:rPr lang="tr-TR" dirty="0" smtClean="0">
                <a:solidFill>
                  <a:srgbClr val="FF0000"/>
                </a:solidFill>
              </a:rPr>
              <a:t>.</a:t>
            </a:r>
            <a:endParaRPr lang="tr-TR" dirty="0">
              <a:solidFill>
                <a:srgbClr val="FF0000"/>
              </a:solidFill>
            </a:endParaRPr>
          </a:p>
        </p:txBody>
      </p:sp>
      <p:sp>
        <p:nvSpPr>
          <p:cNvPr id="13" name="12 Metin kutusu"/>
          <p:cNvSpPr txBox="1"/>
          <p:nvPr/>
        </p:nvSpPr>
        <p:spPr>
          <a:xfrm>
            <a:off x="6929454" y="5429264"/>
            <a:ext cx="1603772" cy="338554"/>
          </a:xfrm>
          <a:prstGeom prst="rect">
            <a:avLst/>
          </a:prstGeom>
          <a:noFill/>
        </p:spPr>
        <p:txBody>
          <a:bodyPr wrap="none" rtlCol="0">
            <a:spAutoFit/>
          </a:bodyPr>
          <a:lstStyle/>
          <a:p>
            <a:r>
              <a:rPr lang="tr-TR" sz="1600" dirty="0" smtClean="0">
                <a:solidFill>
                  <a:srgbClr val="FF0000"/>
                </a:solidFill>
              </a:rPr>
              <a:t>AYNI TÜRLERDİR.</a:t>
            </a:r>
            <a:endParaRPr lang="tr-TR" sz="1600" dirty="0">
              <a:solidFill>
                <a:srgbClr val="FF0000"/>
              </a:solidFill>
            </a:endParaRPr>
          </a:p>
        </p:txBody>
      </p:sp>
    </p:spTree>
    <p:extLst>
      <p:ext uri="{BB962C8B-B14F-4D97-AF65-F5344CB8AC3E}">
        <p14:creationId xmlns:p14="http://schemas.microsoft.com/office/powerpoint/2010/main" val="426750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02" y="0"/>
            <a:ext cx="9128396" cy="6858000"/>
          </a:xfrm>
          <a:prstGeom prst="rect">
            <a:avLst/>
          </a:prstGeom>
          <a:noFill/>
          <a:ln w="9525">
            <a:noFill/>
            <a:miter lim="800000"/>
            <a:headEnd/>
            <a:tailEnd/>
          </a:ln>
          <a:effectLst/>
        </p:spPr>
      </p:pic>
      <p:sp>
        <p:nvSpPr>
          <p:cNvPr id="3" name="2 Metin kutusu"/>
          <p:cNvSpPr txBox="1"/>
          <p:nvPr/>
        </p:nvSpPr>
        <p:spPr>
          <a:xfrm>
            <a:off x="4000496" y="3071810"/>
            <a:ext cx="1917513" cy="369332"/>
          </a:xfrm>
          <a:prstGeom prst="rect">
            <a:avLst/>
          </a:prstGeom>
          <a:noFill/>
        </p:spPr>
        <p:txBody>
          <a:bodyPr wrap="none" rtlCol="0">
            <a:spAutoFit/>
          </a:bodyPr>
          <a:lstStyle/>
          <a:p>
            <a:r>
              <a:rPr lang="tr-TR" dirty="0" smtClean="0">
                <a:solidFill>
                  <a:srgbClr val="FF0000"/>
                </a:solidFill>
              </a:rPr>
              <a:t>Güneş,        bitkiler</a:t>
            </a:r>
            <a:endParaRPr lang="tr-TR" dirty="0">
              <a:solidFill>
                <a:srgbClr val="FF0000"/>
              </a:solidFill>
            </a:endParaRPr>
          </a:p>
        </p:txBody>
      </p:sp>
      <p:sp>
        <p:nvSpPr>
          <p:cNvPr id="4" name="3 Metin kutusu"/>
          <p:cNvSpPr txBox="1"/>
          <p:nvPr/>
        </p:nvSpPr>
        <p:spPr>
          <a:xfrm>
            <a:off x="2561550" y="4357694"/>
            <a:ext cx="653128" cy="369332"/>
          </a:xfrm>
          <a:prstGeom prst="rect">
            <a:avLst/>
          </a:prstGeom>
          <a:noFill/>
        </p:spPr>
        <p:txBody>
          <a:bodyPr wrap="none" rtlCol="0">
            <a:spAutoFit/>
          </a:bodyPr>
          <a:lstStyle/>
          <a:p>
            <a:r>
              <a:rPr lang="tr-TR" dirty="0" smtClean="0">
                <a:solidFill>
                  <a:srgbClr val="FF0000"/>
                </a:solidFill>
              </a:rPr>
              <a:t>otçul</a:t>
            </a:r>
            <a:endParaRPr lang="tr-TR" dirty="0">
              <a:solidFill>
                <a:srgbClr val="FF0000"/>
              </a:solidFill>
            </a:endParaRPr>
          </a:p>
        </p:txBody>
      </p:sp>
      <p:sp>
        <p:nvSpPr>
          <p:cNvPr id="5" name="4 Metin kutusu"/>
          <p:cNvSpPr txBox="1"/>
          <p:nvPr/>
        </p:nvSpPr>
        <p:spPr>
          <a:xfrm>
            <a:off x="246504" y="4929198"/>
            <a:ext cx="825034" cy="369332"/>
          </a:xfrm>
          <a:prstGeom prst="rect">
            <a:avLst/>
          </a:prstGeom>
          <a:noFill/>
        </p:spPr>
        <p:txBody>
          <a:bodyPr wrap="none" rtlCol="0">
            <a:spAutoFit/>
          </a:bodyPr>
          <a:lstStyle/>
          <a:p>
            <a:r>
              <a:rPr lang="tr-TR" dirty="0" smtClean="0">
                <a:solidFill>
                  <a:srgbClr val="FF0000"/>
                </a:solidFill>
              </a:rPr>
              <a:t>etçiller</a:t>
            </a:r>
            <a:endParaRPr lang="tr-TR" dirty="0">
              <a:solidFill>
                <a:srgbClr val="FF0000"/>
              </a:solidFill>
            </a:endParaRPr>
          </a:p>
        </p:txBody>
      </p:sp>
      <p:sp>
        <p:nvSpPr>
          <p:cNvPr id="6" name="5 Metin kutusu"/>
          <p:cNvSpPr txBox="1"/>
          <p:nvPr/>
        </p:nvSpPr>
        <p:spPr>
          <a:xfrm>
            <a:off x="4071934" y="4929198"/>
            <a:ext cx="1292341" cy="369332"/>
          </a:xfrm>
          <a:prstGeom prst="rect">
            <a:avLst/>
          </a:prstGeom>
          <a:noFill/>
        </p:spPr>
        <p:txBody>
          <a:bodyPr wrap="none" rtlCol="0">
            <a:spAutoFit/>
          </a:bodyPr>
          <a:lstStyle/>
          <a:p>
            <a:r>
              <a:rPr lang="tr-TR" dirty="0" smtClean="0">
                <a:solidFill>
                  <a:srgbClr val="FF0000"/>
                </a:solidFill>
              </a:rPr>
              <a:t>Besin zinciri</a:t>
            </a:r>
            <a:endParaRPr lang="tr-TR" dirty="0">
              <a:solidFill>
                <a:srgbClr val="FF0000"/>
              </a:solidFill>
            </a:endParaRPr>
          </a:p>
        </p:txBody>
      </p:sp>
      <p:sp>
        <p:nvSpPr>
          <p:cNvPr id="7" name="6 Metin kutusu"/>
          <p:cNvSpPr txBox="1"/>
          <p:nvPr/>
        </p:nvSpPr>
        <p:spPr>
          <a:xfrm>
            <a:off x="6528032" y="5500702"/>
            <a:ext cx="1258678" cy="369332"/>
          </a:xfrm>
          <a:prstGeom prst="rect">
            <a:avLst/>
          </a:prstGeom>
          <a:noFill/>
        </p:spPr>
        <p:txBody>
          <a:bodyPr wrap="none" rtlCol="0">
            <a:spAutoFit/>
          </a:bodyPr>
          <a:lstStyle/>
          <a:p>
            <a:r>
              <a:rPr lang="tr-TR" dirty="0" smtClean="0">
                <a:solidFill>
                  <a:srgbClr val="FF0000"/>
                </a:solidFill>
              </a:rPr>
              <a:t>Besin ağları</a:t>
            </a:r>
            <a:endParaRPr lang="tr-TR" dirty="0">
              <a:solidFill>
                <a:srgbClr val="FF0000"/>
              </a:solidFill>
            </a:endParaRPr>
          </a:p>
        </p:txBody>
      </p:sp>
    </p:spTree>
    <p:extLst>
      <p:ext uri="{BB962C8B-B14F-4D97-AF65-F5344CB8AC3E}">
        <p14:creationId xmlns:p14="http://schemas.microsoft.com/office/powerpoint/2010/main" val="246618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427"/>
            <a:ext cx="9144000" cy="2926080"/>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879" y="3071811"/>
            <a:ext cx="9136242" cy="3786190"/>
          </a:xfrm>
          <a:prstGeom prst="rect">
            <a:avLst/>
          </a:prstGeom>
          <a:noFill/>
          <a:ln w="9525">
            <a:noFill/>
            <a:miter lim="800000"/>
            <a:headEnd/>
            <a:tailEnd/>
          </a:ln>
          <a:effectLst/>
        </p:spPr>
      </p:pic>
      <p:sp>
        <p:nvSpPr>
          <p:cNvPr id="4" name="3 Oval"/>
          <p:cNvSpPr/>
          <p:nvPr/>
        </p:nvSpPr>
        <p:spPr>
          <a:xfrm>
            <a:off x="285720" y="2500306"/>
            <a:ext cx="285752" cy="285752"/>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0000"/>
              </a:solidFill>
            </a:endParaRPr>
          </a:p>
        </p:txBody>
      </p:sp>
      <p:sp>
        <p:nvSpPr>
          <p:cNvPr id="5" name="4 Oval"/>
          <p:cNvSpPr/>
          <p:nvPr/>
        </p:nvSpPr>
        <p:spPr>
          <a:xfrm>
            <a:off x="6357950" y="4071942"/>
            <a:ext cx="285752" cy="285752"/>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Oval"/>
          <p:cNvSpPr/>
          <p:nvPr/>
        </p:nvSpPr>
        <p:spPr>
          <a:xfrm>
            <a:off x="500034" y="6455616"/>
            <a:ext cx="285752" cy="285752"/>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31288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87" y="0"/>
            <a:ext cx="9078686" cy="6858000"/>
          </a:xfrm>
          <a:prstGeom prst="rect">
            <a:avLst/>
          </a:prstGeom>
          <a:noFill/>
          <a:ln w="9525">
            <a:noFill/>
            <a:miter lim="800000"/>
            <a:headEnd/>
            <a:tailEnd/>
          </a:ln>
          <a:effectLst/>
        </p:spPr>
      </p:pic>
      <p:sp>
        <p:nvSpPr>
          <p:cNvPr id="3" name="2 Oval"/>
          <p:cNvSpPr/>
          <p:nvPr/>
        </p:nvSpPr>
        <p:spPr>
          <a:xfrm>
            <a:off x="500034" y="857232"/>
            <a:ext cx="285752" cy="285752"/>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Oval"/>
          <p:cNvSpPr/>
          <p:nvPr/>
        </p:nvSpPr>
        <p:spPr>
          <a:xfrm>
            <a:off x="500034" y="3643314"/>
            <a:ext cx="285752" cy="285752"/>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Oval"/>
          <p:cNvSpPr/>
          <p:nvPr/>
        </p:nvSpPr>
        <p:spPr>
          <a:xfrm>
            <a:off x="6286512" y="6429396"/>
            <a:ext cx="285752" cy="285752"/>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795088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latin typeface="Calibri" pitchFamily="34" charset="0"/>
              </a:rPr>
              <a:t>Hidayet </a:t>
            </a:r>
            <a:r>
              <a:rPr lang="tr-TR" sz="4800" b="1" i="1" dirty="0" smtClean="0">
                <a:latin typeface="Calibri" pitchFamily="34" charset="0"/>
              </a:rPr>
              <a:t>GÜNEŞ</a:t>
            </a:r>
          </a:p>
          <a:p>
            <a:pPr algn="ctr" eaLnBrk="1" hangingPunct="1">
              <a:spcBef>
                <a:spcPct val="20000"/>
              </a:spcBef>
            </a:pPr>
            <a:r>
              <a:rPr lang="tr-TR" sz="4800" b="1" i="1" dirty="0">
                <a:latin typeface="Calibri" pitchFamily="34" charset="0"/>
              </a:rPr>
              <a:t>Fen ve Teknoloji Öğretmeni</a:t>
            </a:r>
          </a:p>
          <a:p>
            <a:pPr algn="ctr" eaLnBrk="1" hangingPunct="1">
              <a:spcBef>
                <a:spcPct val="20000"/>
              </a:spcBef>
              <a:buFont typeface="Arial" charset="0"/>
              <a:buNone/>
            </a:pPr>
            <a:r>
              <a:rPr lang="tr-TR" sz="4800" b="1" i="1" dirty="0" err="1" smtClean="0">
                <a:latin typeface="Calibri" pitchFamily="34" charset="0"/>
              </a:rPr>
              <a:t>Beşeylül</a:t>
            </a:r>
            <a:r>
              <a:rPr lang="tr-TR" sz="4800" b="1" i="1" dirty="0" smtClean="0">
                <a:latin typeface="Calibri" pitchFamily="34" charset="0"/>
              </a:rPr>
              <a:t> Ortaokulu</a:t>
            </a:r>
            <a:endParaRPr lang="tr-TR" sz="4800" b="1" i="1" dirty="0">
              <a:latin typeface="Calibri" pitchFamily="34" charset="0"/>
            </a:endParaRPr>
          </a:p>
          <a:p>
            <a:pPr algn="ctr" eaLnBrk="1" hangingPunct="1">
              <a:spcBef>
                <a:spcPct val="20000"/>
              </a:spcBef>
              <a:buFont typeface="Arial" charset="0"/>
              <a:buNone/>
            </a:pPr>
            <a:r>
              <a:rPr lang="tr-TR" sz="4800" b="1" i="1" dirty="0" smtClean="0">
                <a:latin typeface="Calibri" pitchFamily="34" charset="0"/>
              </a:rPr>
              <a:t>Nazilli/AYDIN </a:t>
            </a:r>
            <a:endParaRPr lang="tr-TR" sz="4800" b="1" i="1" dirty="0">
              <a:latin typeface="Calibri" pitchFamily="34" charset="0"/>
            </a:endParaRPr>
          </a:p>
        </p:txBody>
      </p:sp>
      <p:sp>
        <p:nvSpPr>
          <p:cNvPr id="134147" name="2 Dikdörtgen"/>
          <p:cNvSpPr>
            <a:spLocks noChangeArrowheads="1"/>
          </p:cNvSpPr>
          <p:nvPr/>
        </p:nvSpPr>
        <p:spPr bwMode="auto">
          <a:xfrm>
            <a:off x="395536" y="5298896"/>
            <a:ext cx="86405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latin typeface="Calibri" pitchFamily="34" charset="0"/>
              </a:rPr>
              <a:t>KAYNAK</a:t>
            </a:r>
            <a:r>
              <a:rPr lang="tr-TR" b="1" i="1" dirty="0" smtClean="0">
                <a:latin typeface="Calibri" pitchFamily="34" charset="0"/>
              </a:rPr>
              <a:t>: </a:t>
            </a:r>
            <a:r>
              <a:rPr lang="tr-TR" b="1" i="1" dirty="0">
                <a:latin typeface="Calibri" pitchFamily="34" charset="0"/>
              </a:rPr>
              <a:t>Ders kitapları ve yardımcı kitaplar </a:t>
            </a:r>
            <a:r>
              <a:rPr lang="tr-TR" b="1" i="1" dirty="0" smtClean="0">
                <a:latin typeface="Calibri" pitchFamily="34" charset="0"/>
              </a:rPr>
              <a:t>,www. </a:t>
            </a:r>
            <a:r>
              <a:rPr lang="tr-TR" b="1" i="1" dirty="0" err="1">
                <a:latin typeface="Calibri" pitchFamily="34" charset="0"/>
              </a:rPr>
              <a:t>fenokulu</a:t>
            </a:r>
            <a:r>
              <a:rPr lang="tr-TR" b="1" i="1" dirty="0">
                <a:latin typeface="Calibri" pitchFamily="34" charset="0"/>
              </a:rPr>
              <a:t> </a:t>
            </a:r>
            <a:r>
              <a:rPr lang="tr-TR" b="1" i="1" dirty="0" smtClean="0">
                <a:latin typeface="Calibri" pitchFamily="34" charset="0"/>
              </a:rPr>
              <a:t>.net</a:t>
            </a:r>
            <a:r>
              <a:rPr lang="tr-TR" b="1" i="1" dirty="0">
                <a:latin typeface="Calibri" pitchFamily="34" charset="0"/>
              </a:rPr>
              <a:t>, </a:t>
            </a:r>
            <a:r>
              <a:rPr lang="tr-TR" dirty="0" smtClean="0"/>
              <a:t>www.fatihgizligider.com ,Alper karakuş arkadaşımızın sunularından </a:t>
            </a:r>
            <a:r>
              <a:rPr lang="tr-TR" b="1" dirty="0" smtClean="0"/>
              <a:t>ve </a:t>
            </a:r>
            <a:r>
              <a:rPr lang="tr-TR" b="1" dirty="0" err="1" smtClean="0"/>
              <a:t>eba</a:t>
            </a:r>
            <a:r>
              <a:rPr lang="tr-TR" b="1" dirty="0" smtClean="0"/>
              <a:t> </a:t>
            </a:r>
            <a:r>
              <a:rPr lang="tr-TR" b="1" i="1" dirty="0" smtClean="0">
                <a:latin typeface="Calibri" pitchFamily="34" charset="0"/>
              </a:rPr>
              <a:t>yayınlanan  </a:t>
            </a:r>
            <a:r>
              <a:rPr lang="tr-TR" b="1" i="1" dirty="0" smtClean="0">
                <a:latin typeface="Calibri" pitchFamily="34" charset="0"/>
              </a:rPr>
              <a:t>sunularından (</a:t>
            </a:r>
            <a:r>
              <a:rPr lang="tr-TR" b="1" i="1" dirty="0" err="1" smtClean="0">
                <a:latin typeface="Calibri" pitchFamily="34" charset="0"/>
              </a:rPr>
              <a:t>morpa</a:t>
            </a:r>
            <a:r>
              <a:rPr lang="tr-TR" b="1" i="1" smtClean="0">
                <a:latin typeface="Calibri" pitchFamily="34" charset="0"/>
              </a:rPr>
              <a:t>, vitamin,  </a:t>
            </a:r>
            <a:r>
              <a:rPr lang="tr-TR" b="1" i="1" dirty="0" smtClean="0">
                <a:latin typeface="Calibri" pitchFamily="34" charset="0"/>
              </a:rPr>
              <a:t>edu </a:t>
            </a:r>
            <a:r>
              <a:rPr lang="tr-TR" b="1" i="1" dirty="0" err="1" smtClean="0">
                <a:latin typeface="Calibri" pitchFamily="34" charset="0"/>
              </a:rPr>
              <a:t>media</a:t>
            </a:r>
            <a:r>
              <a:rPr lang="tr-TR" b="1" i="1" dirty="0" smtClean="0">
                <a:latin typeface="Calibri" pitchFamily="34" charset="0"/>
              </a:rPr>
              <a:t>)</a:t>
            </a:r>
            <a:r>
              <a:rPr lang="tr-TR" b="1" dirty="0" smtClean="0"/>
              <a:t> </a:t>
            </a:r>
            <a:r>
              <a:rPr lang="tr-TR" b="1" i="1" dirty="0" smtClean="0">
                <a:latin typeface="Calibri" pitchFamily="34" charset="0"/>
              </a:rPr>
              <a:t> </a:t>
            </a:r>
            <a:r>
              <a:rPr lang="tr-TR" b="1" i="1" dirty="0" smtClean="0">
                <a:latin typeface="Calibri" pitchFamily="34" charset="0"/>
              </a:rPr>
              <a:t>yararlanılmıştır. Emeği geçen arkadaşlara teşekkürler.. </a:t>
            </a:r>
            <a:r>
              <a:rPr lang="tr-TR" b="1" i="1" dirty="0" smtClean="0">
                <a:latin typeface="Calibri" pitchFamily="34" charset="0"/>
              </a:rPr>
              <a:t>12/05/2013</a:t>
            </a:r>
            <a:endParaRPr lang="tr-TR" b="1" i="1" dirty="0">
              <a:latin typeface="Calibri" pitchFamily="34" charset="0"/>
            </a:endParaRPr>
          </a:p>
        </p:txBody>
      </p:sp>
    </p:spTree>
    <p:controls>
      <mc:AlternateContent xmlns:mc="http://schemas.openxmlformats.org/markup-compatibility/2006">
        <mc:Choice xmlns:v="urn:schemas-microsoft-com:vml" Requires="v">
          <p:control spid="4103"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152636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val="11473190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419" y="351"/>
            <a:ext cx="8929077" cy="6857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89097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7693"/>
            <a:ext cx="8928992" cy="5016758"/>
          </a:xfrm>
          <a:prstGeom prst="rect">
            <a:avLst/>
          </a:prstGeom>
        </p:spPr>
        <p:txBody>
          <a:bodyPr wrap="square">
            <a:spAutoFit/>
          </a:bodyPr>
          <a:lstStyle/>
          <a:p>
            <a:r>
              <a:rPr lang="tr-TR" sz="2000" dirty="0">
                <a:latin typeface="Arial" pitchFamily="34" charset="0"/>
                <a:cs typeface="Arial" pitchFamily="34" charset="0"/>
              </a:rPr>
              <a:t>Yaptığınız etkinlikten sonra insanın çevresinden etkilendiği kadar çevresini de etkilediğini düşünüyor </a:t>
            </a:r>
            <a:r>
              <a:rPr lang="tr-TR" sz="2000" dirty="0" smtClean="0">
                <a:latin typeface="Arial" pitchFamily="34" charset="0"/>
                <a:cs typeface="Arial" pitchFamily="34" charset="0"/>
              </a:rPr>
              <a:t>musunuz</a:t>
            </a:r>
            <a:r>
              <a:rPr lang="tr-TR" sz="2000" dirty="0">
                <a:latin typeface="Arial" pitchFamily="34" charset="0"/>
                <a:cs typeface="Arial" pitchFamily="34" charset="0"/>
              </a:rPr>
              <a:t>? Özellikle teknolojinin kullanımının yaygınlaşması, insanın çevre üzerindeki etkisini artırmıştır. </a:t>
            </a:r>
            <a:r>
              <a:rPr lang="tr-TR" sz="2000" dirty="0" smtClean="0">
                <a:latin typeface="Arial" pitchFamily="34" charset="0"/>
                <a:cs typeface="Arial" pitchFamily="34" charset="0"/>
              </a:rPr>
              <a:t>Dünyamızın </a:t>
            </a:r>
            <a:r>
              <a:rPr lang="tr-TR" sz="2000" dirty="0">
                <a:latin typeface="Arial" pitchFamily="34" charset="0"/>
                <a:cs typeface="Arial" pitchFamily="34" charset="0"/>
              </a:rPr>
              <a:t>herhangi bir bölgesinde canlı varlıklar arasındaki denge bozulursa bir çevre sorunundan bahsedebilirsiniz.</a:t>
            </a:r>
            <a:br>
              <a:rPr lang="tr-TR" sz="2000" dirty="0">
                <a:latin typeface="Arial" pitchFamily="34" charset="0"/>
                <a:cs typeface="Arial" pitchFamily="34" charset="0"/>
              </a:rPr>
            </a:br>
            <a:r>
              <a:rPr lang="tr-TR" sz="2000" dirty="0">
                <a:latin typeface="Arial" pitchFamily="34" charset="0"/>
                <a:cs typeface="Arial" pitchFamily="34" charset="0"/>
              </a:rPr>
              <a:t>Peki bir ekosistemdeki çevre sorunu sadece o ekosistemin sınırları içinde mi kalır?</a:t>
            </a:r>
          </a:p>
          <a:p>
            <a:r>
              <a:rPr lang="tr-TR" sz="2000" dirty="0">
                <a:latin typeface="Arial" pitchFamily="34" charset="0"/>
                <a:cs typeface="Arial" pitchFamily="34" charset="0"/>
              </a:rPr>
              <a:t>Dünyamızın bir ekosistemler topluluğu olduğunu biliyorsunuz. Ekosistemler kendi kendilerine yeten </a:t>
            </a:r>
            <a:r>
              <a:rPr lang="tr-TR" sz="2000" dirty="0" smtClean="0">
                <a:latin typeface="Arial" pitchFamily="34" charset="0"/>
                <a:cs typeface="Arial" pitchFamily="34" charset="0"/>
              </a:rPr>
              <a:t>sistemler </a:t>
            </a:r>
            <a:r>
              <a:rPr lang="tr-TR" sz="2000" dirty="0">
                <a:latin typeface="Arial" pitchFamily="34" charset="0"/>
                <a:cs typeface="Arial" pitchFamily="34" charset="0"/>
              </a:rPr>
              <a:t>olsa da birbirlerinden kesin sınırlarla ayrılmamıştır. Bir ekosistemdeki çevre sorunu, canlı ve </a:t>
            </a:r>
            <a:r>
              <a:rPr lang="tr-TR" sz="2000" dirty="0" smtClean="0">
                <a:latin typeface="Arial" pitchFamily="34" charset="0"/>
                <a:cs typeface="Arial" pitchFamily="34" charset="0"/>
              </a:rPr>
              <a:t>cansız varlıklar </a:t>
            </a:r>
            <a:r>
              <a:rPr lang="tr-TR" sz="2000" dirty="0">
                <a:latin typeface="Arial" pitchFamily="34" charset="0"/>
                <a:cs typeface="Arial" pitchFamily="34" charset="0"/>
              </a:rPr>
              <a:t>yoluyla diğer ekosistemleri de etkiler. Örneğin deniz ekosisteminde biriken bir kirletici madde </a:t>
            </a:r>
            <a:r>
              <a:rPr lang="tr-TR" sz="2000" dirty="0" smtClean="0">
                <a:latin typeface="Arial" pitchFamily="34" charset="0"/>
                <a:cs typeface="Arial" pitchFamily="34" charset="0"/>
              </a:rPr>
              <a:t>balıklarla </a:t>
            </a:r>
            <a:r>
              <a:rPr lang="tr-TR" sz="2000" dirty="0">
                <a:latin typeface="Arial" pitchFamily="34" charset="0"/>
                <a:cs typeface="Arial" pitchFamily="34" charset="0"/>
              </a:rPr>
              <a:t>beslenen hayvanlar yoluyla kara ekosistemlerine geçebilir. Bazı çevre sorunları ise çok daha geniş </a:t>
            </a:r>
            <a:r>
              <a:rPr lang="tr-TR" sz="2000" dirty="0" smtClean="0">
                <a:latin typeface="Arial" pitchFamily="34" charset="0"/>
                <a:cs typeface="Arial" pitchFamily="34" charset="0"/>
              </a:rPr>
              <a:t>ölçüde etkilidir</a:t>
            </a:r>
            <a:r>
              <a:rPr lang="tr-TR" sz="2000" dirty="0">
                <a:latin typeface="Arial" pitchFamily="34" charset="0"/>
                <a:cs typeface="Arial" pitchFamily="34" charset="0"/>
              </a:rPr>
              <a:t>. Örneğin atmosferdeki ozon tabakasının delinmesi tek bir ülkenin değil tüm dünyanın sorunudur.</a:t>
            </a:r>
            <a:br>
              <a:rPr lang="tr-TR" sz="2000" dirty="0">
                <a:latin typeface="Arial" pitchFamily="34" charset="0"/>
                <a:cs typeface="Arial" pitchFamily="34" charset="0"/>
              </a:rPr>
            </a:br>
            <a:r>
              <a:rPr lang="tr-TR" sz="2000" dirty="0">
                <a:latin typeface="Arial" pitchFamily="34" charset="0"/>
                <a:cs typeface="Arial" pitchFamily="34" charset="0"/>
              </a:rPr>
              <a:t>Şimdi bu çevre sorunlarını birer birer incelemeye ne dersiniz?</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099" y="5376088"/>
            <a:ext cx="8959398" cy="146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3154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fade">
                                      <p:cBhvr>
                                        <p:cTn id="1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1267" name="ShockwaveFlash1" r:id="rId2" imgW="8064533" imgH="6409524"/>
        </mc:Choice>
        <mc:Fallback>
          <p:control name="ShockwaveFlash1" r:id="rId2" imgW="8064533" imgH="640952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68313" y="115888"/>
                  <a:ext cx="8064500" cy="64087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367858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5436" y="793933"/>
            <a:ext cx="4541587" cy="3520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766389" y="908720"/>
            <a:ext cx="4283968" cy="2246769"/>
          </a:xfrm>
          <a:prstGeom prst="rect">
            <a:avLst/>
          </a:prstGeom>
        </p:spPr>
        <p:txBody>
          <a:bodyPr wrap="square">
            <a:spAutoFit/>
          </a:bodyPr>
          <a:lstStyle/>
          <a:p>
            <a:r>
              <a:rPr lang="tr-TR" sz="2000" dirty="0">
                <a:latin typeface="Arial" pitchFamily="34" charset="0"/>
                <a:cs typeface="Arial" pitchFamily="34" charset="0"/>
              </a:rPr>
              <a:t>Bu kirleticiler havaya nasıl karışır? </a:t>
            </a:r>
          </a:p>
          <a:p>
            <a:r>
              <a:rPr lang="tr-TR" sz="2000" dirty="0" smtClean="0">
                <a:latin typeface="Arial" pitchFamily="34" charset="0"/>
                <a:cs typeface="Arial" pitchFamily="34" charset="0"/>
              </a:rPr>
              <a:t>Yandaki </a:t>
            </a:r>
            <a:r>
              <a:rPr lang="tr-TR" sz="2000" dirty="0">
                <a:latin typeface="Arial" pitchFamily="34" charset="0"/>
                <a:cs typeface="Arial" pitchFamily="34" charset="0"/>
              </a:rPr>
              <a:t>görselde olduğu gibi fabrikaların bacalarından çıkan </a:t>
            </a:r>
            <a:r>
              <a:rPr lang="tr-TR" sz="2000" dirty="0" smtClean="0">
                <a:latin typeface="Arial" pitchFamily="34" charset="0"/>
                <a:cs typeface="Arial" pitchFamily="34" charset="0"/>
              </a:rPr>
              <a:t>dumanların </a:t>
            </a:r>
            <a:r>
              <a:rPr lang="tr-TR" sz="2000" dirty="0">
                <a:latin typeface="Arial" pitchFamily="34" charset="0"/>
                <a:cs typeface="Arial" pitchFamily="34" charset="0"/>
              </a:rPr>
              <a:t>nereye gittiğini bir düşününüz. Bu duman içinde bazıları zehirli </a:t>
            </a:r>
            <a:r>
              <a:rPr lang="tr-TR" sz="2000" dirty="0" smtClean="0">
                <a:latin typeface="Arial" pitchFamily="34" charset="0"/>
                <a:cs typeface="Arial" pitchFamily="34" charset="0"/>
              </a:rPr>
              <a:t>kimyasal </a:t>
            </a:r>
            <a:r>
              <a:rPr lang="tr-TR" sz="2000" dirty="0">
                <a:latin typeface="Arial" pitchFamily="34" charset="0"/>
                <a:cs typeface="Arial" pitchFamily="34" charset="0"/>
              </a:rPr>
              <a:t>maddeler vardır. </a:t>
            </a:r>
            <a:endParaRPr lang="tr-TR" sz="2000" dirty="0" smtClean="0">
              <a:latin typeface="Arial" pitchFamily="34" charset="0"/>
              <a:cs typeface="Arial" pitchFamily="34" charset="0"/>
            </a:endParaRPr>
          </a:p>
        </p:txBody>
      </p:sp>
      <p:sp>
        <p:nvSpPr>
          <p:cNvPr id="3" name="Dikdörtgen 2"/>
          <p:cNvSpPr/>
          <p:nvPr/>
        </p:nvSpPr>
        <p:spPr>
          <a:xfrm>
            <a:off x="108464" y="4336428"/>
            <a:ext cx="8941893" cy="2554545"/>
          </a:xfrm>
          <a:prstGeom prst="rect">
            <a:avLst/>
          </a:prstGeom>
        </p:spPr>
        <p:txBody>
          <a:bodyPr wrap="square">
            <a:spAutoFit/>
          </a:bodyPr>
          <a:lstStyle/>
          <a:p>
            <a:r>
              <a:rPr lang="tr-TR" sz="2000" dirty="0">
                <a:latin typeface="Arial" pitchFamily="34" charset="0"/>
                <a:cs typeface="Arial" pitchFamily="34" charset="0"/>
              </a:rPr>
              <a:t>Bu maddelerden bazılarıysa havada çeşitli değişimlere uğrayarak zararlı hâle gelir. Örneğin fosil yakıtların yanmasıyla açığa çıkan azot ve kükürt içeren gazlar su buharıyla birleşince bir kimyasal tepkime oluşur. Bu tepkime sonucunda oluşan sülfürik asit ve nitrik asit damlaları yağışlarla birlikte yeryüzüne iner. Bu şekilde yeryüzüne inen yağışlar asit yağmurlarıdır. Asit yağmurlarının etkileri arasında ormanların yok olması, göllerdeki canlıların ölümü, tarihî eserlerin zarar görmesi, insan ve diğer canlıların sağlığının bozulması sayılabilir.</a:t>
            </a:r>
          </a:p>
        </p:txBody>
      </p:sp>
      <p:sp>
        <p:nvSpPr>
          <p:cNvPr id="4" name="Dikdörtgen 3"/>
          <p:cNvSpPr/>
          <p:nvPr/>
        </p:nvSpPr>
        <p:spPr>
          <a:xfrm>
            <a:off x="20177" y="39316"/>
            <a:ext cx="5650906" cy="461665"/>
          </a:xfrm>
          <a:prstGeom prst="rect">
            <a:avLst/>
          </a:prstGeom>
        </p:spPr>
        <p:txBody>
          <a:bodyPr wrap="none">
            <a:spAutoFit/>
          </a:bodyPr>
          <a:lstStyle/>
          <a:p>
            <a:r>
              <a:rPr lang="tr-TR" sz="2400" dirty="0">
                <a:latin typeface="Arial" pitchFamily="34" charset="0"/>
                <a:cs typeface="Arial" pitchFamily="34" charset="0"/>
              </a:rPr>
              <a:t>Hava kirliliği denilince ne anlıyorsunuz? </a:t>
            </a:r>
          </a:p>
        </p:txBody>
      </p:sp>
      <p:sp>
        <p:nvSpPr>
          <p:cNvPr id="5" name="Dikdörtgen 4"/>
          <p:cNvSpPr/>
          <p:nvPr/>
        </p:nvSpPr>
        <p:spPr>
          <a:xfrm>
            <a:off x="20177" y="377430"/>
            <a:ext cx="9030180" cy="461665"/>
          </a:xfrm>
          <a:prstGeom prst="rect">
            <a:avLst/>
          </a:prstGeom>
        </p:spPr>
        <p:txBody>
          <a:bodyPr wrap="square">
            <a:spAutoFit/>
          </a:bodyPr>
          <a:lstStyle/>
          <a:p>
            <a:r>
              <a:rPr lang="tr-TR" sz="2400" dirty="0">
                <a:latin typeface="Arial" pitchFamily="34" charset="0"/>
                <a:cs typeface="Arial" pitchFamily="34" charset="0"/>
              </a:rPr>
              <a:t>Havadaki kirletici maddeler neler olabilir? </a:t>
            </a:r>
          </a:p>
        </p:txBody>
      </p:sp>
    </p:spTree>
    <p:extLst>
      <p:ext uri="{BB962C8B-B14F-4D97-AF65-F5344CB8AC3E}">
        <p14:creationId xmlns:p14="http://schemas.microsoft.com/office/powerpoint/2010/main" val="572796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500"/>
                                        <p:tgtEl>
                                          <p:spTgt spid="717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d22fb77e3ed151b6f5d9a5abe1873bada710a5"/>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567</TotalTime>
  <Words>2665</Words>
  <Application>Microsoft Office PowerPoint</Application>
  <PresentationFormat>Ekran Gösterisi (4:3)</PresentationFormat>
  <Paragraphs>176</Paragraphs>
  <Slides>48</Slides>
  <Notes>7</Notes>
  <HiddenSlides>0</HiddenSlides>
  <MMClips>0</MMClips>
  <ScaleCrop>false</ScaleCrop>
  <HeadingPairs>
    <vt:vector size="4" baseType="variant">
      <vt:variant>
        <vt:lpstr>Tema</vt:lpstr>
      </vt:variant>
      <vt:variant>
        <vt:i4>1</vt:i4>
      </vt:variant>
      <vt:variant>
        <vt:lpstr>Slayt Başlıkları</vt:lpstr>
      </vt:variant>
      <vt:variant>
        <vt:i4>48</vt:i4>
      </vt:variant>
    </vt:vector>
  </HeadingPairs>
  <TitlesOfParts>
    <vt:vector size="49"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50</cp:revision>
  <dcterms:created xsi:type="dcterms:W3CDTF">2013-05-08T20:59:44Z</dcterms:created>
  <dcterms:modified xsi:type="dcterms:W3CDTF">2013-05-12T19:49:20Z</dcterms:modified>
</cp:coreProperties>
</file>