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 id="264" r:id="rId9"/>
    <p:sldId id="267" r:id="rId10"/>
    <p:sldId id="268" r:id="rId11"/>
    <p:sldId id="260" r:id="rId12"/>
    <p:sldId id="265" r:id="rId13"/>
    <p:sldId id="266" r:id="rId14"/>
    <p:sldId id="269" r:id="rId15"/>
    <p:sldId id="270" r:id="rId16"/>
    <p:sldId id="271" r:id="rId17"/>
    <p:sldId id="272" r:id="rId18"/>
    <p:sldId id="273" r:id="rId19"/>
    <p:sldId id="274" r:id="rId20"/>
    <p:sldId id="279" r:id="rId21"/>
    <p:sldId id="284" r:id="rId22"/>
    <p:sldId id="275" r:id="rId23"/>
    <p:sldId id="276" r:id="rId24"/>
    <p:sldId id="277" r:id="rId25"/>
    <p:sldId id="278" r:id="rId26"/>
    <p:sldId id="280" r:id="rId27"/>
    <p:sldId id="281" r:id="rId28"/>
    <p:sldId id="286" r:id="rId29"/>
    <p:sldId id="287" r:id="rId30"/>
    <p:sldId id="282" r:id="rId31"/>
    <p:sldId id="283" r:id="rId32"/>
    <p:sldId id="285" r:id="rId33"/>
    <p:sldId id="288" r:id="rId34"/>
    <p:sldId id="289" r:id="rId35"/>
    <p:sldId id="290" r:id="rId36"/>
    <p:sldId id="291" r:id="rId37"/>
    <p:sldId id="292" r:id="rId3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11.02.2014</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11.02.2014</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11.02.2014</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11.02.2014</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11.02.2014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11.02.2014</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pPr algn="ctr"/>
            <a:r>
              <a:rPr lang="tr-TR" sz="9600" dirty="0" smtClean="0">
                <a:latin typeface="+mn-lt"/>
              </a:rPr>
              <a:t>Ses ünitesi</a:t>
            </a:r>
            <a:endParaRPr lang="tr-TR" sz="9600" dirty="0">
              <a:latin typeface="+mn-lt"/>
            </a:endParaRPr>
          </a:p>
        </p:txBody>
      </p:sp>
      <p:sp>
        <p:nvSpPr>
          <p:cNvPr id="3" name="2 Alt Başlık"/>
          <p:cNvSpPr>
            <a:spLocks noGrp="1"/>
          </p:cNvSpPr>
          <p:nvPr>
            <p:ph type="subTitle" idx="1"/>
          </p:nvPr>
        </p:nvSpPr>
        <p:spPr/>
        <p:txBody>
          <a:bodyPr/>
          <a:lstStyle/>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SES BİLİM ADAMLARI</a:t>
            </a:r>
            <a:endParaRPr lang="tr-TR" dirty="0"/>
          </a:p>
        </p:txBody>
      </p:sp>
      <p:sp>
        <p:nvSpPr>
          <p:cNvPr id="3" name="2 İçerik Yer Tutucusu"/>
          <p:cNvSpPr>
            <a:spLocks noGrp="1"/>
          </p:cNvSpPr>
          <p:nvPr>
            <p:ph idx="1"/>
          </p:nvPr>
        </p:nvSpPr>
        <p:spPr/>
        <p:txBody>
          <a:bodyPr>
            <a:normAutofit/>
          </a:bodyPr>
          <a:lstStyle/>
          <a:p>
            <a:r>
              <a:rPr lang="tr-TR" dirty="0" smtClean="0"/>
              <a:t>Ses frensının birimi hertz dir.(hz)</a:t>
            </a:r>
          </a:p>
          <a:p>
            <a:pPr>
              <a:buNone/>
            </a:pPr>
            <a:endParaRPr lang="tr-TR" dirty="0" smtClean="0"/>
          </a:p>
          <a:p>
            <a:pPr>
              <a:buNone/>
            </a:pPr>
            <a:r>
              <a:rPr lang="tr-TR" dirty="0" smtClean="0"/>
              <a:t>               Heinrich Rudolf HERTZ</a:t>
            </a:r>
          </a:p>
          <a:p>
            <a:pPr>
              <a:buNone/>
            </a:pPr>
            <a:endParaRPr lang="tr-TR" dirty="0" smtClean="0"/>
          </a:p>
          <a:p>
            <a:pPr>
              <a:buNone/>
            </a:pPr>
            <a:endParaRPr lang="tr-TR" dirty="0" smtClean="0"/>
          </a:p>
          <a:p>
            <a:r>
              <a:rPr lang="tr-TR" dirty="0" smtClean="0"/>
              <a:t>Ses düzeyinin birimi ise desibel dir.(dB)</a:t>
            </a:r>
          </a:p>
          <a:p>
            <a:pPr>
              <a:buNone/>
            </a:pPr>
            <a:endParaRPr lang="tr-TR" dirty="0" smtClean="0"/>
          </a:p>
          <a:p>
            <a:pPr>
              <a:buNone/>
            </a:pPr>
            <a:endParaRPr lang="tr-TR" dirty="0" smtClean="0"/>
          </a:p>
          <a:p>
            <a:pPr>
              <a:buNone/>
            </a:pPr>
            <a:r>
              <a:rPr lang="tr-TR" dirty="0" smtClean="0"/>
              <a:t>             Alexander Graham BELL</a:t>
            </a:r>
          </a:p>
          <a:p>
            <a:pPr>
              <a:buNone/>
            </a:pPr>
            <a:endParaRPr lang="tr-TR" dirty="0" smtClean="0"/>
          </a:p>
          <a:p>
            <a:endParaRPr lang="tr-TR" dirty="0"/>
          </a:p>
        </p:txBody>
      </p:sp>
      <p:pic>
        <p:nvPicPr>
          <p:cNvPr id="8" name="7 Resim" descr="HEINRICH_HERTZ.JPG"/>
          <p:cNvPicPr>
            <a:picLocks noChangeAspect="1"/>
          </p:cNvPicPr>
          <p:nvPr/>
        </p:nvPicPr>
        <p:blipFill>
          <a:blip r:embed="rId2" cstate="print"/>
          <a:stretch>
            <a:fillRect/>
          </a:stretch>
        </p:blipFill>
        <p:spPr>
          <a:xfrm>
            <a:off x="5648599" y="1556792"/>
            <a:ext cx="2360587" cy="2304256"/>
          </a:xfrm>
          <a:prstGeom prst="rect">
            <a:avLst/>
          </a:prstGeom>
        </p:spPr>
      </p:pic>
      <p:pic>
        <p:nvPicPr>
          <p:cNvPr id="9" name="8 Resim" descr="91663_alexander_graham_bell_yasam_oykusu.jpg"/>
          <p:cNvPicPr>
            <a:picLocks noChangeAspect="1"/>
          </p:cNvPicPr>
          <p:nvPr/>
        </p:nvPicPr>
        <p:blipFill>
          <a:blip r:embed="rId3" cstate="print"/>
          <a:stretch>
            <a:fillRect/>
          </a:stretch>
        </p:blipFill>
        <p:spPr>
          <a:xfrm>
            <a:off x="5652120" y="4437112"/>
            <a:ext cx="2304256" cy="226908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smtClean="0"/>
              <a:t>ŞİMDİ SESİN ÖZELLİKLERİNİ ÖĞRENELİM;</a:t>
            </a:r>
          </a:p>
          <a:p>
            <a:r>
              <a:rPr lang="tr-TR" dirty="0" smtClean="0"/>
              <a:t>1-KALIN SES-İNCE SES(kalınlık-incelik)</a:t>
            </a:r>
          </a:p>
          <a:p>
            <a:r>
              <a:rPr lang="tr-TR" dirty="0" smtClean="0"/>
              <a:t>2-GÜR SES-ZAYIF SES(gürlük-zayıflık)</a:t>
            </a:r>
          </a:p>
          <a:p>
            <a:pPr>
              <a:buNone/>
            </a:pPr>
            <a:endParaRPr lang="tr-TR" dirty="0" smtClean="0"/>
          </a:p>
          <a:p>
            <a:r>
              <a:rPr lang="tr-TR" dirty="0" smtClean="0"/>
              <a:t>BİRDE SES DALGASININ ÖZELLİKLERİ VAR;</a:t>
            </a:r>
          </a:p>
          <a:p>
            <a:r>
              <a:rPr lang="tr-TR" dirty="0" smtClean="0"/>
              <a:t>1-FREKANS</a:t>
            </a:r>
          </a:p>
          <a:p>
            <a:r>
              <a:rPr lang="tr-TR" dirty="0" smtClean="0"/>
              <a:t>2-GENLİK</a:t>
            </a:r>
          </a:p>
          <a:p>
            <a:pPr>
              <a:buNone/>
            </a:pPr>
            <a:endParaRPr lang="tr-TR" dirty="0" smtClean="0"/>
          </a:p>
          <a:p>
            <a:r>
              <a:rPr lang="tr-TR" dirty="0" smtClean="0"/>
              <a:t>NOT:İnce sese tiz ses, kalın sese pes ses de denir.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smtClean="0"/>
              <a:t>Ses ve ses dalgası özellikleri arasında bir bağıntı vardır. Ses dalgasınn genliği sesin gür veya zayıf olmasına neden olur. </a:t>
            </a:r>
          </a:p>
          <a:p>
            <a:pPr>
              <a:buNone/>
            </a:pPr>
            <a:endParaRPr lang="tr-TR" dirty="0" smtClean="0"/>
          </a:p>
          <a:p>
            <a:r>
              <a:rPr lang="tr-TR" dirty="0" smtClean="0"/>
              <a:t>Ses dalgasının frekansı ise sesin incelik kalınlığının ölçüsüsür.</a:t>
            </a:r>
          </a:p>
          <a:p>
            <a:endParaRPr lang="tr-TR" dirty="0" smtClean="0"/>
          </a:p>
          <a:p>
            <a:r>
              <a:rPr lang="tr-TR" dirty="0" smtClean="0"/>
              <a:t>SES FREKANSI</a:t>
            </a:r>
            <a:r>
              <a:rPr lang="tr-TR" dirty="0" smtClean="0">
                <a:sym typeface="Wingdings" pitchFamily="2" charset="2"/>
              </a:rPr>
              <a:t>SESİN YÜKSEKLİĞİİNCELİK KALINLIK</a:t>
            </a:r>
          </a:p>
          <a:p>
            <a:r>
              <a:rPr lang="tr-TR" dirty="0" smtClean="0">
                <a:sym typeface="Wingdings" pitchFamily="2" charset="2"/>
              </a:rPr>
              <a:t>SES GENLİĞİSESİN DÜZEYİ(ŞİDDET)GÜRLÜK ZAYIFLIK</a:t>
            </a:r>
            <a:endParaRPr lang="tr-TR" dirty="0" smtClean="0"/>
          </a:p>
          <a:p>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DİYAPOZON SES ÜRETEN BİR ALETTİR.</a:t>
            </a:r>
            <a:endParaRPr lang="tr-TR" dirty="0"/>
          </a:p>
        </p:txBody>
      </p:sp>
      <p:pic>
        <p:nvPicPr>
          <p:cNvPr id="6" name="5 İçerik Yer Tutucusu" descr="15.jpg"/>
          <p:cNvPicPr>
            <a:picLocks noGrp="1" noChangeAspect="1"/>
          </p:cNvPicPr>
          <p:nvPr>
            <p:ph idx="1"/>
          </p:nvPr>
        </p:nvPicPr>
        <p:blipFill>
          <a:blip r:embed="rId2" cstate="print"/>
          <a:stretch>
            <a:fillRect/>
          </a:stretch>
        </p:blipFill>
        <p:spPr>
          <a:xfrm>
            <a:off x="457200" y="1556793"/>
            <a:ext cx="7239000" cy="4669162"/>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Yukarıdaki diyapozonların üzerlerinde yazılı olan değerler neyi göstermektedir?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r>
              <a:rPr lang="tr-TR" dirty="0" smtClean="0"/>
              <a:t>Şimdi size işin özetini anlatacağım;</a:t>
            </a:r>
          </a:p>
          <a:p>
            <a:r>
              <a:rPr lang="tr-TR" dirty="0" smtClean="0"/>
              <a:t>Bir maddenin titreşim sayısını belirleyen etken titreşen maddenin kütlesidir. </a:t>
            </a:r>
          </a:p>
          <a:p>
            <a:r>
              <a:rPr lang="tr-TR" dirty="0" smtClean="0"/>
              <a:t>Titreşen maddenin kütlesi az ise madde tanecikleri daha fazla titreşecek yani frekansı da o ölçüde fazla olacaktır. Frekansı yüksek olan ses (yüksek ses) ‘de ince ses olarak adlandırılır. </a:t>
            </a:r>
          </a:p>
          <a:p>
            <a:r>
              <a:rPr lang="tr-TR" dirty="0" smtClean="0"/>
              <a:t>Tam tersine titreşen maddenin kütlesi fazla ise madde tanecikleri daha az titreşecek yani frekansı da o ölçüde az olacaktır. Frekansı az olan ses(alçak ses)’de kalın ses olarak adlandılır.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Rekabet her yerde </a:t>
            </a:r>
            <a:r>
              <a:rPr lang="tr-TR" dirty="0" smtClean="0">
                <a:sym typeface="Wingdings" pitchFamily="2" charset="2"/>
              </a:rPr>
              <a:t></a:t>
            </a:r>
            <a:endParaRPr lang="tr-TR" dirty="0"/>
          </a:p>
        </p:txBody>
      </p:sp>
      <p:pic>
        <p:nvPicPr>
          <p:cNvPr id="4" name="3 İçerik Yer Tutucusu" descr="aslan kanarya.jpg"/>
          <p:cNvPicPr>
            <a:picLocks noGrp="1" noChangeAspect="1"/>
          </p:cNvPicPr>
          <p:nvPr>
            <p:ph idx="1"/>
          </p:nvPr>
        </p:nvPicPr>
        <p:blipFill>
          <a:blip r:embed="rId2" cstate="print"/>
          <a:stretch>
            <a:fillRect/>
          </a:stretch>
        </p:blipFill>
        <p:spPr>
          <a:xfrm>
            <a:off x="465954" y="1609725"/>
            <a:ext cx="7221491" cy="484663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Bir ses dalgasının frekansını tahmin etmek için ses dalgalarının </a:t>
            </a:r>
            <a:r>
              <a:rPr lang="tr-TR" b="1" u="sng" dirty="0" smtClean="0">
                <a:effectLst>
                  <a:outerShdw blurRad="38100" dist="38100" dir="2700000" algn="tl">
                    <a:srgbClr val="000000">
                      <a:alpha val="43137"/>
                    </a:srgbClr>
                  </a:outerShdw>
                </a:effectLst>
              </a:rPr>
              <a:t>tepe noktalarını </a:t>
            </a:r>
            <a:r>
              <a:rPr lang="tr-TR" dirty="0" smtClean="0"/>
              <a:t>saymak kafidir.</a:t>
            </a:r>
          </a:p>
          <a:p>
            <a:pPr>
              <a:buNone/>
            </a:pPr>
            <a:endParaRPr lang="tr-TR" dirty="0"/>
          </a:p>
        </p:txBody>
      </p:sp>
      <p:pic>
        <p:nvPicPr>
          <p:cNvPr id="4" name="3 Resim" descr="16.jpg"/>
          <p:cNvPicPr>
            <a:picLocks noChangeAspect="1"/>
          </p:cNvPicPr>
          <p:nvPr/>
        </p:nvPicPr>
        <p:blipFill>
          <a:blip r:embed="rId2" cstate="print"/>
          <a:stretch>
            <a:fillRect/>
          </a:stretch>
        </p:blipFill>
        <p:spPr>
          <a:xfrm>
            <a:off x="1187624" y="2873797"/>
            <a:ext cx="5688632" cy="398420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Bir sesin gürlüğü yani şiddetini belirleyen etken sesin genliğidir. Sesin genliğini ses dalgasının denge noktasından tepe veya çukar noktaları arasındaki mesafeye bakarak anlayabiliriz. </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5" name="4 İçerik Yer Tutucusu"/>
          <p:cNvSpPr>
            <a:spLocks noGrp="1"/>
          </p:cNvSpPr>
          <p:nvPr>
            <p:ph idx="1"/>
          </p:nvPr>
        </p:nvSpPr>
        <p:spPr/>
        <p:txBody>
          <a:bodyPr/>
          <a:lstStyle/>
          <a:p>
            <a:r>
              <a:rPr lang="tr-TR" dirty="0" smtClean="0"/>
              <a:t>Aşağıdaki seslerin şiddetlerini kıyaslayınız?</a:t>
            </a:r>
          </a:p>
          <a:p>
            <a:pPr>
              <a:buNone/>
            </a:pPr>
            <a:endParaRPr lang="tr-TR" dirty="0"/>
          </a:p>
        </p:txBody>
      </p:sp>
      <p:pic>
        <p:nvPicPr>
          <p:cNvPr id="6" name="5 Resim" descr="17.jpg"/>
          <p:cNvPicPr>
            <a:picLocks noChangeAspect="1"/>
          </p:cNvPicPr>
          <p:nvPr/>
        </p:nvPicPr>
        <p:blipFill>
          <a:blip r:embed="rId2" cstate="print"/>
          <a:stretch>
            <a:fillRect/>
          </a:stretch>
        </p:blipFill>
        <p:spPr>
          <a:xfrm>
            <a:off x="611560" y="2348880"/>
            <a:ext cx="6912768" cy="299123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nedir?</a:t>
            </a:r>
            <a:endParaRPr lang="tr-TR" dirty="0"/>
          </a:p>
        </p:txBody>
      </p:sp>
      <p:sp>
        <p:nvSpPr>
          <p:cNvPr id="3" name="2 İçerik Yer Tutucusu"/>
          <p:cNvSpPr>
            <a:spLocks noGrp="1"/>
          </p:cNvSpPr>
          <p:nvPr>
            <p:ph idx="1"/>
          </p:nvPr>
        </p:nvSpPr>
        <p:spPr/>
        <p:txBody>
          <a:bodyPr/>
          <a:lstStyle/>
          <a:p>
            <a:r>
              <a:rPr lang="tr-TR" dirty="0" smtClean="0"/>
              <a:t>Hayatımızın her yerinde kimisi gür kimisi zayıf, kimisi ince kimisi kalın bir sürü ses duyarız. Seslerin kulağımızla işitilebilenelri olduğu gibi kulağımızla iştemediğimiz seslerde vardır.</a:t>
            </a:r>
          </a:p>
          <a:p>
            <a:r>
              <a:rPr lang="tr-TR" dirty="0" smtClean="0"/>
              <a:t>Her canlının bir </a:t>
            </a:r>
            <a:r>
              <a:rPr lang="tr-TR" b="1" i="1" u="sng" dirty="0" smtClean="0"/>
              <a:t>duyma eşiği </a:t>
            </a:r>
            <a:r>
              <a:rPr lang="tr-TR" dirty="0" smtClean="0"/>
              <a:t>vardır. Bu yüzden her canlı her sesi duyamaz.</a:t>
            </a:r>
          </a:p>
          <a:p>
            <a:r>
              <a:rPr lang="tr-TR" dirty="0" smtClean="0"/>
              <a:t>Mesela yunuslar insanalrın duyamayacağı çok çok ince sesleri algılyabilir. Yada köpekler fay hatalrının kırılma sesleri algılayıp ulumaya başlarlar.Bu konuyu ileride daha da açacağız.</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Aşağıda çözeceğimiz örneklerde titreşen maddenin ne olduğuna dikkat edelim. </a:t>
            </a:r>
          </a:p>
          <a:p>
            <a:r>
              <a:rPr lang="tr-TR" dirty="0" smtClean="0"/>
              <a:t>Eğer sesi üfleyerek elde ediyorsak titreşen madde havadır.</a:t>
            </a:r>
          </a:p>
          <a:p>
            <a:r>
              <a:rPr lang="tr-TR" dirty="0" smtClean="0"/>
              <a:t>Eğer sesi vurarak elde ediyorsak titreşen madde vurulan maddedir.</a:t>
            </a:r>
          </a:p>
          <a:p>
            <a:r>
              <a:rPr lang="tr-TR" dirty="0" smtClean="0"/>
              <a:t>Buna göre maddenin kütlesine bakıp çıkacak sesin ince mi, kalın mı olacağına karar verebiliriz.</a:t>
            </a:r>
          </a:p>
          <a:p>
            <a:r>
              <a:rPr lang="tr-TR" dirty="0" smtClean="0"/>
              <a:t>Sesin şiddetini belirleyen etmen vuruş veya üfleme kuvvetidir.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588680"/>
          </a:xfrm>
        </p:spPr>
        <p:txBody>
          <a:bodyPr/>
          <a:lstStyle/>
          <a:p>
            <a:r>
              <a:rPr lang="tr-TR" dirty="0" smtClean="0"/>
              <a:t>NOT</a:t>
            </a:r>
            <a:endParaRPr lang="tr-TR" dirty="0"/>
          </a:p>
        </p:txBody>
      </p:sp>
      <p:pic>
        <p:nvPicPr>
          <p:cNvPr id="4" name="3 İçerik Yer Tutucusu" descr="vur kır parçala.jpg"/>
          <p:cNvPicPr>
            <a:picLocks noGrp="1" noChangeAspect="1"/>
          </p:cNvPicPr>
          <p:nvPr>
            <p:ph idx="1"/>
          </p:nvPr>
        </p:nvPicPr>
        <p:blipFill>
          <a:blip r:embed="rId2" cstate="print"/>
          <a:stretch>
            <a:fillRect/>
          </a:stretch>
        </p:blipFill>
        <p:spPr>
          <a:xfrm>
            <a:off x="457200" y="1124744"/>
            <a:ext cx="7239000" cy="50800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372656"/>
          </a:xfrm>
        </p:spPr>
        <p:txBody>
          <a:bodyPr>
            <a:normAutofit fontScale="90000"/>
          </a:bodyPr>
          <a:lstStyle/>
          <a:p>
            <a:r>
              <a:rPr lang="tr-TR" dirty="0" smtClean="0"/>
              <a:t>ETKİNLİK:</a:t>
            </a:r>
            <a:endParaRPr lang="tr-TR" dirty="0"/>
          </a:p>
        </p:txBody>
      </p:sp>
      <p:sp>
        <p:nvSpPr>
          <p:cNvPr id="3" name="2 İçerik Yer Tutucusu"/>
          <p:cNvSpPr>
            <a:spLocks noGrp="1"/>
          </p:cNvSpPr>
          <p:nvPr>
            <p:ph idx="1"/>
          </p:nvPr>
        </p:nvSpPr>
        <p:spPr>
          <a:xfrm>
            <a:off x="467544" y="692696"/>
            <a:ext cx="7239000" cy="5760640"/>
          </a:xfrm>
        </p:spPr>
        <p:txBody>
          <a:bodyPr/>
          <a:lstStyle/>
          <a:p>
            <a:r>
              <a:rPr lang="tr-TR" sz="2400" dirty="0" smtClean="0"/>
              <a:t>Aşağıdaki gitarın;</a:t>
            </a:r>
          </a:p>
          <a:p>
            <a:pPr>
              <a:buNone/>
            </a:pPr>
            <a:r>
              <a:rPr lang="tr-TR" sz="2400" dirty="0" smtClean="0"/>
              <a:t>1-kalın teline az bir kuvvetle vuruluyor,</a:t>
            </a:r>
          </a:p>
          <a:p>
            <a:pPr>
              <a:buNone/>
            </a:pPr>
            <a:r>
              <a:rPr lang="tr-TR" sz="2400" dirty="0" smtClean="0"/>
              <a:t>2-ince teline ise kuvvetli bir şekilde vuruluyor.</a:t>
            </a:r>
          </a:p>
          <a:p>
            <a:pPr>
              <a:buNone/>
            </a:pPr>
            <a:r>
              <a:rPr lang="tr-TR" sz="2400" dirty="0" smtClean="0"/>
              <a:t>   -Bu işlemler sonucunda ortaya çıkan seslerin yükseklik ve şiddetlerini karşılaştırınız? </a:t>
            </a:r>
          </a:p>
          <a:p>
            <a:pPr>
              <a:buNone/>
            </a:pPr>
            <a:endParaRPr lang="tr-TR" dirty="0"/>
          </a:p>
        </p:txBody>
      </p:sp>
      <p:pic>
        <p:nvPicPr>
          <p:cNvPr id="4" name="3 Resim" descr="gitar.jpg"/>
          <p:cNvPicPr>
            <a:picLocks noChangeAspect="1"/>
          </p:cNvPicPr>
          <p:nvPr/>
        </p:nvPicPr>
        <p:blipFill>
          <a:blip r:embed="rId2" cstate="print"/>
          <a:stretch>
            <a:fillRect/>
          </a:stretch>
        </p:blipFill>
        <p:spPr>
          <a:xfrm>
            <a:off x="1331640" y="2852936"/>
            <a:ext cx="4946239" cy="381642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latin typeface="Verdana" pitchFamily="34" charset="0"/>
                <a:ea typeface="Verdana" pitchFamily="34" charset="0"/>
                <a:cs typeface="Verdana" pitchFamily="34" charset="0"/>
              </a:rPr>
              <a:t>Aşağidaki flütlerden çikan sesleri karşilaştiralim?</a:t>
            </a:r>
            <a:endParaRPr lang="tr-TR" sz="2400" dirty="0">
              <a:latin typeface="Verdana" pitchFamily="34" charset="0"/>
              <a:ea typeface="Verdana" pitchFamily="34" charset="0"/>
              <a:cs typeface="Verdana" pitchFamily="34" charset="0"/>
            </a:endParaRPr>
          </a:p>
        </p:txBody>
      </p:sp>
      <p:pic>
        <p:nvPicPr>
          <p:cNvPr id="4" name="3 İçerik Yer Tutucusu" descr="18.jpg"/>
          <p:cNvPicPr>
            <a:picLocks noGrp="1" noChangeAspect="1"/>
          </p:cNvPicPr>
          <p:nvPr>
            <p:ph idx="1"/>
          </p:nvPr>
        </p:nvPicPr>
        <p:blipFill>
          <a:blip r:embed="rId2" cstate="print"/>
          <a:stretch>
            <a:fillRect/>
          </a:stretch>
        </p:blipFill>
        <p:spPr>
          <a:xfrm>
            <a:off x="457200" y="1861344"/>
            <a:ext cx="7239000" cy="43434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1-frekans.jpg"/>
          <p:cNvPicPr>
            <a:picLocks noGrp="1" noChangeAspect="1"/>
          </p:cNvPicPr>
          <p:nvPr>
            <p:ph idx="1"/>
          </p:nvPr>
        </p:nvPicPr>
        <p:blipFill>
          <a:blip r:embed="rId2" cstate="print"/>
          <a:stretch>
            <a:fillRect/>
          </a:stretch>
        </p:blipFill>
        <p:spPr>
          <a:xfrm>
            <a:off x="1475656" y="404664"/>
            <a:ext cx="5129226" cy="5976664"/>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7-üfleme vurma.jpg"/>
          <p:cNvPicPr>
            <a:picLocks noGrp="1" noChangeAspect="1"/>
          </p:cNvPicPr>
          <p:nvPr>
            <p:ph idx="1"/>
          </p:nvPr>
        </p:nvPicPr>
        <p:blipFill>
          <a:blip r:embed="rId2" cstate="print"/>
          <a:stretch>
            <a:fillRect/>
          </a:stretch>
        </p:blipFill>
        <p:spPr>
          <a:xfrm>
            <a:off x="1619672" y="188640"/>
            <a:ext cx="4824536" cy="6552102"/>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bir enerjidir</a:t>
            </a:r>
            <a:endParaRPr lang="tr-TR" dirty="0"/>
          </a:p>
        </p:txBody>
      </p:sp>
      <p:pic>
        <p:nvPicPr>
          <p:cNvPr id="4" name="3 İçerik Yer Tutucusu" descr="ses_dalgalari_ile_kum_tanelerini_dans_ettiriyor_h18945.jpg"/>
          <p:cNvPicPr>
            <a:picLocks noGrp="1" noChangeAspect="1"/>
          </p:cNvPicPr>
          <p:nvPr>
            <p:ph idx="1"/>
          </p:nvPr>
        </p:nvPicPr>
        <p:blipFill>
          <a:blip r:embed="rId2" cstate="print"/>
          <a:stretch>
            <a:fillRect/>
          </a:stretch>
        </p:blipFill>
        <p:spPr>
          <a:xfrm>
            <a:off x="467544" y="1628800"/>
            <a:ext cx="7358136" cy="4608768"/>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Alçaktan uçan roket yada uçakların evlerin pencerelerini nasıl titrettiğini ya da bass oranı yüksek olan müziklerin hoparlörleri nasıl zıplattığını görmüşüzdür. Buradan hareketle diyebiliriz ki ses bir enerji türüdür ve başka enerjilere de dönüşebilir.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Her canli her sesi duyamaz</a:t>
            </a:r>
            <a:endParaRPr lang="tr-TR" dirty="0"/>
          </a:p>
        </p:txBody>
      </p:sp>
      <p:pic>
        <p:nvPicPr>
          <p:cNvPr id="4" name="3 İçerik Yer Tutucusu" descr="fd83ddcdebd82d5f474e95952843dd50_1301834699.jpg"/>
          <p:cNvPicPr>
            <a:picLocks noGrp="1" noChangeAspect="1"/>
          </p:cNvPicPr>
          <p:nvPr>
            <p:ph idx="1"/>
          </p:nvPr>
        </p:nvPicPr>
        <p:blipFill>
          <a:blip r:embed="rId2" cstate="print"/>
          <a:stretch>
            <a:fillRect/>
          </a:stretch>
        </p:blipFill>
        <p:spPr>
          <a:xfrm>
            <a:off x="0" y="2348880"/>
            <a:ext cx="8160902" cy="3024336"/>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Tabloda görüldüğü gibi insanlar 20 ila 20000 hz arasındaki sesleri duyabiliyorlar.</a:t>
            </a:r>
          </a:p>
          <a:p>
            <a:r>
              <a:rPr lang="tr-TR" dirty="0" smtClean="0"/>
              <a:t>20 hz’in altındaki kalın seslere infrason, 20000 hz’in üstündeki ince seslere ultrason denir.</a:t>
            </a:r>
          </a:p>
          <a:p>
            <a:r>
              <a:rPr lang="tr-TR" dirty="0" smtClean="0"/>
              <a:t>İnsanlar ses düzeyi olarak </a:t>
            </a:r>
            <a:r>
              <a:rPr lang="tr-TR" smtClean="0"/>
              <a:t>60 db’den </a:t>
            </a:r>
            <a:r>
              <a:rPr lang="tr-TR" dirty="0" smtClean="0"/>
              <a:t>sonraki sesleri gürültü olarak adlandırırlar.</a:t>
            </a:r>
          </a:p>
          <a:p>
            <a:r>
              <a:rPr lang="tr-TR" dirty="0" smtClean="0"/>
              <a:t>120 db ses kulağa zarar veren sestir.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nasil oluşur?</a:t>
            </a:r>
            <a:endParaRPr lang="tr-TR" dirty="0"/>
          </a:p>
        </p:txBody>
      </p:sp>
      <p:sp>
        <p:nvSpPr>
          <p:cNvPr id="3" name="2 İçerik Yer Tutucusu"/>
          <p:cNvSpPr>
            <a:spLocks noGrp="1"/>
          </p:cNvSpPr>
          <p:nvPr>
            <p:ph idx="1"/>
          </p:nvPr>
        </p:nvSpPr>
        <p:spPr/>
        <p:txBody>
          <a:bodyPr/>
          <a:lstStyle/>
          <a:p>
            <a:r>
              <a:rPr lang="tr-TR" dirty="0" smtClean="0"/>
              <a:t>Ses titreşimler sonucu oluşur. Titreşim yapan her madde ses oluşturur. Titreşimleri salınım hereketelerine benzetebiliriz.</a:t>
            </a:r>
          </a:p>
          <a:p>
            <a:r>
              <a:rPr lang="tr-TR" dirty="0" smtClean="0"/>
              <a:t>Ses titreşim sonucu oluştuktan sonra dalgalar halinde yayılır. Nasıl bir suya bir taş attığımızda su üzerinde dalgalar oluşuyorsa ses de kaynaktan çıktıktan sonra su dalgalarına benzer dalgalar oluşturur. Yalnız oluşan bu dalgalar su dalgaları gibi tek yöne değil her yönedir.</a:t>
            </a:r>
          </a:p>
          <a:p>
            <a:endParaRPr lang="tr-TR"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nasil yayilir?</a:t>
            </a:r>
            <a:endParaRPr lang="tr-TR" dirty="0"/>
          </a:p>
        </p:txBody>
      </p:sp>
      <p:sp>
        <p:nvSpPr>
          <p:cNvPr id="3" name="2 İçerik Yer Tutucusu"/>
          <p:cNvSpPr>
            <a:spLocks noGrp="1"/>
          </p:cNvSpPr>
          <p:nvPr>
            <p:ph idx="1"/>
          </p:nvPr>
        </p:nvSpPr>
        <p:spPr/>
        <p:txBody>
          <a:bodyPr/>
          <a:lstStyle/>
          <a:p>
            <a:r>
              <a:rPr lang="tr-TR" dirty="0" smtClean="0"/>
              <a:t>Ses titreşimle oluşur ve dalgalar halinde yayılır ayrıca ses bir enerji türüdür.</a:t>
            </a:r>
          </a:p>
          <a:p>
            <a:r>
              <a:rPr lang="tr-TR" dirty="0" smtClean="0"/>
              <a:t>Peki sesin yayılması ya da dalga oluşturması nasıl gerçekleşir.</a:t>
            </a:r>
          </a:p>
          <a:p>
            <a:r>
              <a:rPr lang="tr-TR" dirty="0" smtClean="0"/>
              <a:t>Ses kaynaktan çıkar ve enerjisini taneciklere aktarır taneciklerde birbirine çarparak sesi iletirler.</a:t>
            </a:r>
          </a:p>
          <a:p>
            <a:r>
              <a:rPr lang="tr-TR" dirty="0" smtClean="0"/>
              <a:t>Buradan anlayacağımız üzere sesin iletilmesi yada yayılması için tanecik gerekir yani maddesel ortam gerekir.Ses maddesel ortamın olmadığı boşlukta yayılmaz.</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300648"/>
          </a:xfrm>
        </p:spPr>
        <p:txBody>
          <a:bodyPr>
            <a:normAutofit fontScale="90000"/>
          </a:bodyPr>
          <a:lstStyle/>
          <a:p>
            <a:r>
              <a:rPr lang="tr-TR" dirty="0" smtClean="0"/>
              <a:t>Ses hizini etkileyen etkenler</a:t>
            </a:r>
            <a:endParaRPr lang="tr-TR" dirty="0"/>
          </a:p>
        </p:txBody>
      </p:sp>
      <p:sp>
        <p:nvSpPr>
          <p:cNvPr id="3" name="2 İçerik Yer Tutucusu"/>
          <p:cNvSpPr>
            <a:spLocks noGrp="1"/>
          </p:cNvSpPr>
          <p:nvPr>
            <p:ph idx="1"/>
          </p:nvPr>
        </p:nvSpPr>
        <p:spPr>
          <a:xfrm>
            <a:off x="457200" y="620688"/>
            <a:ext cx="7239000" cy="5835048"/>
          </a:xfrm>
        </p:spPr>
        <p:txBody>
          <a:bodyPr/>
          <a:lstStyle/>
          <a:p>
            <a:r>
              <a:rPr lang="tr-TR" dirty="0" smtClean="0"/>
              <a:t>Ses; yayıldığı maddesel ortamın cinsine göre farklı hızlarla hareket eder.</a:t>
            </a:r>
          </a:p>
          <a:p>
            <a:r>
              <a:rPr lang="tr-TR" dirty="0" smtClean="0"/>
              <a:t>Katı&gt;Sıvı&gt;Gaz</a:t>
            </a:r>
          </a:p>
          <a:p>
            <a:pPr>
              <a:buNone/>
            </a:pPr>
            <a:endParaRPr lang="tr-TR" dirty="0" smtClean="0"/>
          </a:p>
          <a:p>
            <a:pPr>
              <a:buNone/>
            </a:pPr>
            <a:endParaRPr lang="tr-TR" dirty="0" smtClean="0"/>
          </a:p>
        </p:txBody>
      </p:sp>
      <p:pic>
        <p:nvPicPr>
          <p:cNvPr id="5" name="4 Resim" descr="KATI SIVI GAAZ.jpg"/>
          <p:cNvPicPr>
            <a:picLocks noChangeAspect="1"/>
          </p:cNvPicPr>
          <p:nvPr/>
        </p:nvPicPr>
        <p:blipFill>
          <a:blip r:embed="rId2" cstate="print"/>
          <a:stretch>
            <a:fillRect/>
          </a:stretch>
        </p:blipFill>
        <p:spPr>
          <a:xfrm>
            <a:off x="0" y="1916832"/>
            <a:ext cx="8135888" cy="472628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Sesin yayılma hızını etkileyen diğer değişken ise ortamın sıcaklığıdır.</a:t>
            </a:r>
          </a:p>
          <a:p>
            <a:r>
              <a:rPr lang="tr-TR" dirty="0" smtClean="0"/>
              <a:t>Sıcak&gt;Soğuk</a:t>
            </a:r>
          </a:p>
          <a:p>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Yandim anaam!</a:t>
            </a:r>
            <a:endParaRPr lang="tr-TR"/>
          </a:p>
        </p:txBody>
      </p:sp>
      <p:pic>
        <p:nvPicPr>
          <p:cNvPr id="4" name="3 İçerik Yer Tutucusu" descr="pür nur.jpg"/>
          <p:cNvPicPr>
            <a:picLocks noGrp="1" noChangeAspect="1"/>
          </p:cNvPicPr>
          <p:nvPr>
            <p:ph idx="1"/>
          </p:nvPr>
        </p:nvPicPr>
        <p:blipFill>
          <a:blip r:embed="rId2" cstate="print"/>
          <a:stretch>
            <a:fillRect/>
          </a:stretch>
        </p:blipFill>
        <p:spPr>
          <a:xfrm>
            <a:off x="457200" y="1688377"/>
            <a:ext cx="7239000" cy="4689334"/>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Muzik ve fen</a:t>
            </a:r>
            <a:endParaRPr lang="tr-TR" dirty="0"/>
          </a:p>
        </p:txBody>
      </p:sp>
      <p:sp>
        <p:nvSpPr>
          <p:cNvPr id="3" name="2 İçerik Yer Tutucusu"/>
          <p:cNvSpPr>
            <a:spLocks noGrp="1"/>
          </p:cNvSpPr>
          <p:nvPr>
            <p:ph idx="1"/>
          </p:nvPr>
        </p:nvSpPr>
        <p:spPr/>
        <p:txBody>
          <a:bodyPr/>
          <a:lstStyle/>
          <a:p>
            <a:r>
              <a:rPr lang="tr-TR" dirty="0" smtClean="0"/>
              <a:t>Müzik aletleri üçe ayrılır;</a:t>
            </a:r>
          </a:p>
          <a:p>
            <a:r>
              <a:rPr lang="tr-TR" dirty="0" smtClean="0"/>
              <a:t>1-Vurmalı Çalgılar</a:t>
            </a:r>
          </a:p>
          <a:p>
            <a:r>
              <a:rPr lang="tr-TR" dirty="0" smtClean="0"/>
              <a:t>Davul, Trampet, Darbuka</a:t>
            </a:r>
          </a:p>
          <a:p>
            <a:pPr>
              <a:buNone/>
            </a:pPr>
            <a:endParaRPr lang="tr-TR" dirty="0" smtClean="0"/>
          </a:p>
          <a:p>
            <a:r>
              <a:rPr lang="tr-TR" dirty="0" smtClean="0"/>
              <a:t>2-Telli Çalgılar</a:t>
            </a:r>
          </a:p>
          <a:p>
            <a:r>
              <a:rPr lang="tr-TR" dirty="0" smtClean="0"/>
              <a:t>Saz, Gitar, Kemençe, Keman</a:t>
            </a:r>
          </a:p>
          <a:p>
            <a:pPr>
              <a:buNone/>
            </a:pPr>
            <a:endParaRPr lang="tr-TR" dirty="0" smtClean="0"/>
          </a:p>
          <a:p>
            <a:r>
              <a:rPr lang="tr-TR" dirty="0" smtClean="0"/>
              <a:t>3-Üflemeli Çalgılar</a:t>
            </a:r>
          </a:p>
          <a:p>
            <a:r>
              <a:rPr lang="tr-TR" dirty="0" smtClean="0"/>
              <a:t>Trombon, Saksafon, Flüt, Zurna, Tuba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NOT: Telli çalgılarda tel,n gerginliğini değştirmek için aparatlar yer alır. Bu aparatlar aracılığı ile tellerin gerginlikleri değiştirilir. Buna akort deriz.</a:t>
            </a:r>
          </a:p>
          <a:p>
            <a:r>
              <a:rPr lang="tr-TR" dirty="0" smtClean="0"/>
              <a:t>Gerginleştirilen telden daha ince ses elde edilir.</a:t>
            </a:r>
          </a:p>
          <a:p>
            <a:r>
              <a:rPr lang="tr-TR" dirty="0" smtClean="0"/>
              <a:t>Saz gibi telli çalgılarda daha ince ses elde etmek için telin boyunu kısaltma yöntemine gidilir. Elimizle telin üzerine bastırdığımızda telin boyunu kısalmış oluruz. Kısa telden ince ses çıkar.</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300648"/>
          </a:xfrm>
        </p:spPr>
        <p:txBody>
          <a:bodyPr>
            <a:normAutofit fontScale="90000"/>
          </a:bodyPr>
          <a:lstStyle/>
          <a:p>
            <a:endParaRPr lang="tr-TR" dirty="0"/>
          </a:p>
        </p:txBody>
      </p:sp>
      <p:sp>
        <p:nvSpPr>
          <p:cNvPr id="3" name="2 İçerik Yer Tutucusu"/>
          <p:cNvSpPr>
            <a:spLocks noGrp="1"/>
          </p:cNvSpPr>
          <p:nvPr>
            <p:ph idx="1"/>
          </p:nvPr>
        </p:nvSpPr>
        <p:spPr>
          <a:xfrm>
            <a:off x="457200" y="836712"/>
            <a:ext cx="7239000" cy="5619024"/>
          </a:xfrm>
        </p:spPr>
        <p:txBody>
          <a:bodyPr/>
          <a:lstStyle/>
          <a:p>
            <a:r>
              <a:rPr lang="tr-TR" dirty="0" smtClean="0"/>
              <a:t>Aşağıdaki sazdan ince ses elde etmek için elimizi telin hangi noktasından bastırmalıyız?</a:t>
            </a:r>
          </a:p>
          <a:p>
            <a:endParaRPr lang="tr-TR" dirty="0"/>
          </a:p>
        </p:txBody>
      </p:sp>
      <p:pic>
        <p:nvPicPr>
          <p:cNvPr id="4" name="3 Resim" descr="223.jpg"/>
          <p:cNvPicPr>
            <a:picLocks noChangeAspect="1"/>
          </p:cNvPicPr>
          <p:nvPr/>
        </p:nvPicPr>
        <p:blipFill>
          <a:blip r:embed="rId2" cstate="print"/>
          <a:stretch>
            <a:fillRect/>
          </a:stretch>
        </p:blipFill>
        <p:spPr>
          <a:xfrm>
            <a:off x="1259632" y="1700808"/>
            <a:ext cx="5464454" cy="515719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not</a:t>
            </a:r>
            <a:endParaRPr lang="tr-TR" dirty="0"/>
          </a:p>
        </p:txBody>
      </p:sp>
      <p:sp>
        <p:nvSpPr>
          <p:cNvPr id="3" name="2 İçerik Yer Tutucusu"/>
          <p:cNvSpPr>
            <a:spLocks noGrp="1"/>
          </p:cNvSpPr>
          <p:nvPr>
            <p:ph idx="1"/>
          </p:nvPr>
        </p:nvSpPr>
        <p:spPr/>
        <p:txBody>
          <a:bodyPr/>
          <a:lstStyle/>
          <a:p>
            <a:r>
              <a:rPr lang="tr-TR" dirty="0" smtClean="0"/>
              <a:t>Bir telden çıkan seslerin frekansını değiştiren etmenler;</a:t>
            </a:r>
          </a:p>
          <a:p>
            <a:r>
              <a:rPr lang="tr-TR" dirty="0" smtClean="0"/>
              <a:t>1-Telin cinsi</a:t>
            </a:r>
          </a:p>
          <a:p>
            <a:r>
              <a:rPr lang="tr-TR" dirty="0" smtClean="0"/>
              <a:t>2-Telin kalınlığı</a:t>
            </a:r>
          </a:p>
          <a:p>
            <a:r>
              <a:rPr lang="tr-TR" dirty="0" smtClean="0"/>
              <a:t>3-Telin gerginliği(akort)</a:t>
            </a:r>
          </a:p>
          <a:p>
            <a:r>
              <a:rPr lang="tr-TR" dirty="0" smtClean="0"/>
              <a:t>Not: Piyano telli bir çalgıdır. </a:t>
            </a:r>
          </a:p>
          <a:p>
            <a:r>
              <a:rPr lang="tr-TR" dirty="0" smtClean="0"/>
              <a:t>Sakın ha piyano gibi tuş içeren çalgılara tuşlu çalgılar demeyin. </a:t>
            </a:r>
            <a:r>
              <a:rPr lang="tr-TR" smtClean="0"/>
              <a:t>Çünkü tuşlu çalgı grubu diye bir grup yoktur.</a:t>
            </a:r>
            <a:endParaRPr lang="tr-TR"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Ses ve su dalgalarinin yayilmasi</a:t>
            </a:r>
            <a:endParaRPr lang="tr-TR" dirty="0"/>
          </a:p>
        </p:txBody>
      </p:sp>
      <p:pic>
        <p:nvPicPr>
          <p:cNvPr id="6" name="5 İçerik Yer Tutucusu" descr="su_ve_ses_dalgalarinin_yayilmasi.JPG"/>
          <p:cNvPicPr>
            <a:picLocks noGrp="1" noChangeAspect="1"/>
          </p:cNvPicPr>
          <p:nvPr>
            <p:ph idx="1"/>
          </p:nvPr>
        </p:nvPicPr>
        <p:blipFill>
          <a:blip r:embed="rId2" cstate="print"/>
          <a:stretch>
            <a:fillRect/>
          </a:stretch>
        </p:blipFill>
        <p:spPr>
          <a:xfrm>
            <a:off x="179512" y="1772816"/>
            <a:ext cx="7613176" cy="4536504"/>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Bir ses dalgasının hareketini bir salıncağın hareketine benzetebiliriz. Salıncağın bir denge noktası vardır. Salıncak denge noktasından bir ileri bir geri hareket ederek sallanır durur. Salıncağın ileri yönde ve geri yönde gidebilceği maksimum noktalar vardır. İşte aynen öyle de ses dalgası için de benzer özelliklerden bahsedebiliriz.</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Salinim hareketi</a:t>
            </a:r>
            <a:endParaRPr lang="tr-TR" dirty="0"/>
          </a:p>
        </p:txBody>
      </p:sp>
      <p:pic>
        <p:nvPicPr>
          <p:cNvPr id="1026" name="Picture 2" descr="C:\Users\SystemBilgisayar\Desktop\12.jpg"/>
          <p:cNvPicPr>
            <a:picLocks noGrp="1" noChangeAspect="1" noChangeArrowheads="1"/>
          </p:cNvPicPr>
          <p:nvPr>
            <p:ph idx="1"/>
          </p:nvPr>
        </p:nvPicPr>
        <p:blipFill>
          <a:blip r:embed="rId2" cstate="print"/>
          <a:srcRect/>
          <a:stretch>
            <a:fillRect/>
          </a:stretch>
        </p:blipFill>
        <p:spPr bwMode="auto">
          <a:xfrm>
            <a:off x="611560" y="1628800"/>
            <a:ext cx="6921246" cy="4846638"/>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Ses dalgasi</a:t>
            </a:r>
            <a:endParaRPr lang="tr-TR" dirty="0"/>
          </a:p>
        </p:txBody>
      </p:sp>
      <p:pic>
        <p:nvPicPr>
          <p:cNvPr id="6" name="5 İçerik Yer Tutucusu" descr="14.jpg"/>
          <p:cNvPicPr>
            <a:picLocks noGrp="1" noChangeAspect="1"/>
          </p:cNvPicPr>
          <p:nvPr>
            <p:ph idx="1"/>
          </p:nvPr>
        </p:nvPicPr>
        <p:blipFill>
          <a:blip r:embed="rId2" cstate="print"/>
          <a:stretch>
            <a:fillRect/>
          </a:stretch>
        </p:blipFill>
        <p:spPr>
          <a:xfrm>
            <a:off x="457200" y="1772816"/>
            <a:ext cx="7239000" cy="4032447"/>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smtClean="0"/>
              <a:t>Sesin </a:t>
            </a:r>
            <a:r>
              <a:rPr lang="tr-TR" b="1" u="sng" dirty="0" smtClean="0"/>
              <a:t>titreşimler</a:t>
            </a:r>
            <a:r>
              <a:rPr lang="tr-TR" dirty="0" smtClean="0"/>
              <a:t> sonucu oluşup, </a:t>
            </a:r>
            <a:r>
              <a:rPr lang="tr-TR" b="1" u="sng" dirty="0" smtClean="0"/>
              <a:t>dalgalar halinde</a:t>
            </a:r>
            <a:r>
              <a:rPr lang="tr-TR" dirty="0" smtClean="0"/>
              <a:t> yayıldığını biliyoruz.</a:t>
            </a:r>
          </a:p>
          <a:p>
            <a:r>
              <a:rPr lang="tr-TR" dirty="0" smtClean="0"/>
              <a:t>Ses yayılırken hava taneciklerini çarpar ve onları da tireştirir zaten ses dalgaları da böyle oluşur. Yukarıdaki şekilde taneciklerin sık görüldüğü yer ses dalgasının tepe noktasını temsil ederken, taneciklerin seyrek görüldüğü yer ise çukur noktalarını temsil eder.  </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Bir ses dalgasının denge noktasından çukur veya tepe noktasına olan uzaklığına ses dalgasının </a:t>
            </a:r>
            <a:r>
              <a:rPr lang="tr-TR" b="1" u="sng" dirty="0" smtClean="0">
                <a:effectLst>
                  <a:outerShdw blurRad="38100" dist="38100" dir="2700000" algn="tl">
                    <a:srgbClr val="000000">
                      <a:alpha val="43137"/>
                    </a:srgbClr>
                  </a:outerShdw>
                </a:effectLst>
              </a:rPr>
              <a:t>genliği</a:t>
            </a:r>
            <a:r>
              <a:rPr lang="tr-TR" dirty="0" smtClean="0"/>
              <a:t> deriz.</a:t>
            </a:r>
          </a:p>
          <a:p>
            <a:r>
              <a:rPr lang="tr-TR" dirty="0" smtClean="0"/>
              <a:t>Bir ses dalgasının 1 saniyedeki titreşim sayısıda bize ses dalgasının </a:t>
            </a:r>
            <a:r>
              <a:rPr lang="tr-TR" b="1" u="sng" dirty="0" smtClean="0">
                <a:effectLst>
                  <a:outerShdw blurRad="38100" dist="38100" dir="2700000" algn="tl">
                    <a:srgbClr val="000000">
                      <a:alpha val="43137"/>
                    </a:srgbClr>
                  </a:outerShdw>
                </a:effectLst>
              </a:rPr>
              <a:t>frekanasını</a:t>
            </a:r>
            <a:r>
              <a:rPr lang="tr-TR" dirty="0" smtClean="0"/>
              <a:t> verir.</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255</TotalTime>
  <Words>954</Words>
  <Application>Microsoft Office PowerPoint</Application>
  <PresentationFormat>Ekran Gösterisi (4:3)</PresentationFormat>
  <Paragraphs>102</Paragraphs>
  <Slides>37</Slides>
  <Notes>0</Notes>
  <HiddenSlides>0</HiddenSlides>
  <MMClips>0</MMClips>
  <ScaleCrop>false</ScaleCrop>
  <HeadingPairs>
    <vt:vector size="4" baseType="variant">
      <vt:variant>
        <vt:lpstr>Tema</vt:lpstr>
      </vt:variant>
      <vt:variant>
        <vt:i4>1</vt:i4>
      </vt:variant>
      <vt:variant>
        <vt:lpstr>Slayt Başlıkları</vt:lpstr>
      </vt:variant>
      <vt:variant>
        <vt:i4>37</vt:i4>
      </vt:variant>
    </vt:vector>
  </HeadingPairs>
  <TitlesOfParts>
    <vt:vector size="38" baseType="lpstr">
      <vt:lpstr>Zengin</vt:lpstr>
      <vt:lpstr>Ses ünitesi</vt:lpstr>
      <vt:lpstr>Ses nedir?</vt:lpstr>
      <vt:lpstr>Ses nasil oluşur?</vt:lpstr>
      <vt:lpstr>Ses ve su dalgalarinin yayilmasi</vt:lpstr>
      <vt:lpstr>Slayt 5</vt:lpstr>
      <vt:lpstr>Salinim hareketi</vt:lpstr>
      <vt:lpstr>Ses dalgasi</vt:lpstr>
      <vt:lpstr>Slayt 8</vt:lpstr>
      <vt:lpstr>Slayt 9</vt:lpstr>
      <vt:lpstr>SES BİLİM ADAMLARI</vt:lpstr>
      <vt:lpstr>Slayt 11</vt:lpstr>
      <vt:lpstr>Slayt 12</vt:lpstr>
      <vt:lpstr>DİYAPOZON SES ÜRETEN BİR ALETTİR.</vt:lpstr>
      <vt:lpstr>Slayt 14</vt:lpstr>
      <vt:lpstr>Slayt 15</vt:lpstr>
      <vt:lpstr>Rekabet her yerde </vt:lpstr>
      <vt:lpstr>Slayt 17</vt:lpstr>
      <vt:lpstr>Slayt 18</vt:lpstr>
      <vt:lpstr>Slayt 19</vt:lpstr>
      <vt:lpstr>Slayt 20</vt:lpstr>
      <vt:lpstr>NOT</vt:lpstr>
      <vt:lpstr>ETKİNLİK:</vt:lpstr>
      <vt:lpstr>Aşağidaki flütlerden çikan sesleri karşilaştiralim?</vt:lpstr>
      <vt:lpstr>Slayt 24</vt:lpstr>
      <vt:lpstr>Slayt 25</vt:lpstr>
      <vt:lpstr>Ses bir enerjidir</vt:lpstr>
      <vt:lpstr>Slayt 27</vt:lpstr>
      <vt:lpstr>Her canli her sesi duyamaz</vt:lpstr>
      <vt:lpstr>Slayt 29</vt:lpstr>
      <vt:lpstr>Ses nasil yayilir?</vt:lpstr>
      <vt:lpstr>Ses hizini etkileyen etkenler</vt:lpstr>
      <vt:lpstr>Slayt 32</vt:lpstr>
      <vt:lpstr>Yandim anaam!</vt:lpstr>
      <vt:lpstr>Muzik ve fen</vt:lpstr>
      <vt:lpstr>Slayt 35</vt:lpstr>
      <vt:lpstr>Slayt 36</vt:lpstr>
      <vt:lpstr>not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 ünitesi</dc:title>
  <dc:creator>SystemBilgisayar</dc:creator>
  <cp:lastModifiedBy>SystemBilgisayar</cp:lastModifiedBy>
  <cp:revision>33</cp:revision>
  <dcterms:created xsi:type="dcterms:W3CDTF">2014-02-09T11:51:06Z</dcterms:created>
  <dcterms:modified xsi:type="dcterms:W3CDTF">2014-02-11T21:20:09Z</dcterms:modified>
</cp:coreProperties>
</file>