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notesSlides/notesSlide1.xml" ContentType="application/vnd.openxmlformats-officedocument.presentationml.notesSlide+xml"/>
  <Override PartName="/ppt/activeX/activeX2.xml" ContentType="application/vnd.ms-office.activeX+xml"/>
  <Override PartName="/ppt/activeX/activeX3.xml" ContentType="application/vnd.ms-office.activeX+xml"/>
  <Override PartName="/ppt/activeX/activeX4.xml" ContentType="application/vnd.ms-office.activeX+xml"/>
  <Override PartName="/ppt/activeX/activeX5.xml" ContentType="application/vnd.ms-office.activeX+xml"/>
  <Override PartName="/ppt/activeX/activeX6.xml" ContentType="application/vnd.ms-office.activeX+xml"/>
  <Override PartName="/ppt/notesSlides/notesSlide2.xml" ContentType="application/vnd.openxmlformats-officedocument.presentationml.notesSlide+xml"/>
  <Override PartName="/ppt/activeX/activeX7.xml" ContentType="application/vnd.ms-office.activeX+xml"/>
  <Override PartName="/ppt/activeX/activeX8.xml" ContentType="application/vnd.ms-office.activeX+xml"/>
  <Override PartName="/ppt/activeX/activeX9.xml" ContentType="application/vnd.ms-office.activeX+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ctiveX/activeX10.xml" ContentType="application/vnd.ms-office.activeX+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256" r:id="rId2"/>
    <p:sldId id="257" r:id="rId3"/>
    <p:sldId id="294" r:id="rId4"/>
    <p:sldId id="258" r:id="rId5"/>
    <p:sldId id="259" r:id="rId6"/>
    <p:sldId id="260" r:id="rId7"/>
    <p:sldId id="261" r:id="rId8"/>
    <p:sldId id="316" r:id="rId9"/>
    <p:sldId id="295" r:id="rId10"/>
    <p:sldId id="262" r:id="rId11"/>
    <p:sldId id="263" r:id="rId12"/>
    <p:sldId id="264" r:id="rId13"/>
    <p:sldId id="310" r:id="rId14"/>
    <p:sldId id="296" r:id="rId15"/>
    <p:sldId id="265" r:id="rId16"/>
    <p:sldId id="311" r:id="rId17"/>
    <p:sldId id="266" r:id="rId18"/>
    <p:sldId id="267" r:id="rId19"/>
    <p:sldId id="312" r:id="rId20"/>
    <p:sldId id="268" r:id="rId21"/>
    <p:sldId id="269" r:id="rId22"/>
    <p:sldId id="321" r:id="rId23"/>
    <p:sldId id="320" r:id="rId24"/>
    <p:sldId id="270" r:id="rId25"/>
    <p:sldId id="271" r:id="rId26"/>
    <p:sldId id="297" r:id="rId27"/>
    <p:sldId id="298" r:id="rId28"/>
    <p:sldId id="272" r:id="rId29"/>
    <p:sldId id="273" r:id="rId30"/>
    <p:sldId id="274" r:id="rId31"/>
    <p:sldId id="275" r:id="rId32"/>
    <p:sldId id="299" r:id="rId33"/>
    <p:sldId id="276" r:id="rId34"/>
    <p:sldId id="277" r:id="rId35"/>
    <p:sldId id="278" r:id="rId36"/>
    <p:sldId id="300" r:id="rId37"/>
    <p:sldId id="301" r:id="rId38"/>
    <p:sldId id="302" r:id="rId39"/>
    <p:sldId id="303" r:id="rId40"/>
    <p:sldId id="279" r:id="rId41"/>
    <p:sldId id="280" r:id="rId42"/>
    <p:sldId id="281" r:id="rId43"/>
    <p:sldId id="282" r:id="rId44"/>
    <p:sldId id="283" r:id="rId45"/>
    <p:sldId id="330" r:id="rId46"/>
    <p:sldId id="284" r:id="rId47"/>
    <p:sldId id="313" r:id="rId48"/>
    <p:sldId id="285" r:id="rId49"/>
    <p:sldId id="286" r:id="rId50"/>
    <p:sldId id="287" r:id="rId51"/>
    <p:sldId id="322" r:id="rId52"/>
    <p:sldId id="288" r:id="rId53"/>
    <p:sldId id="305" r:id="rId54"/>
    <p:sldId id="309" r:id="rId55"/>
    <p:sldId id="289" r:id="rId56"/>
    <p:sldId id="329" r:id="rId57"/>
    <p:sldId id="290" r:id="rId58"/>
    <p:sldId id="307" r:id="rId59"/>
    <p:sldId id="308" r:id="rId60"/>
    <p:sldId id="324" r:id="rId61"/>
    <p:sldId id="325" r:id="rId62"/>
    <p:sldId id="326" r:id="rId63"/>
    <p:sldId id="327" r:id="rId64"/>
    <p:sldId id="292" r:id="rId65"/>
    <p:sldId id="306" r:id="rId66"/>
  </p:sldIdLst>
  <p:sldSz cx="9144000" cy="6858000" type="screen4x3"/>
  <p:notesSz cx="6858000" cy="9144000"/>
  <p:custDataLst>
    <p:tags r:id="rId68"/>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4660"/>
  </p:normalViewPr>
  <p:slideViewPr>
    <p:cSldViewPr>
      <p:cViewPr>
        <p:scale>
          <a:sx n="93" d="100"/>
          <a:sy n="93" d="100"/>
        </p:scale>
        <p:origin x="-510" y="-31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3.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7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14367F-BD96-4EA4-A516-10471A4BD3FB}" type="datetimeFigureOut">
              <a:rPr lang="tr-TR" smtClean="0"/>
              <a:t>02.03.2013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C413CB-75D8-47E7-9741-E9A18E39BFFC}" type="slidenum">
              <a:rPr lang="tr-TR" smtClean="0"/>
              <a:t>‹#›</a:t>
            </a:fld>
            <a:endParaRPr lang="tr-TR"/>
          </a:p>
        </p:txBody>
      </p:sp>
    </p:spTree>
    <p:extLst>
      <p:ext uri="{BB962C8B-B14F-4D97-AF65-F5344CB8AC3E}">
        <p14:creationId xmlns:p14="http://schemas.microsoft.com/office/powerpoint/2010/main" val="2396190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736AF1EF-269E-411B-92AC-170F8BFDD5E0}" type="slidenum">
              <a:rPr lang="tr-TR" smtClean="0">
                <a:solidFill>
                  <a:prstClr val="black"/>
                </a:solidFill>
              </a:rPr>
              <a:pPr/>
              <a:t>8</a:t>
            </a:fld>
            <a:endParaRPr lang="tr-TR">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736AF1EF-269E-411B-92AC-170F8BFDD5E0}" type="slidenum">
              <a:rPr lang="tr-TR" smtClean="0"/>
              <a:t>23</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736AF1EF-269E-411B-92AC-170F8BFDD5E0}" type="slidenum">
              <a:rPr lang="tr-TR" smtClean="0">
                <a:solidFill>
                  <a:prstClr val="black"/>
                </a:solidFill>
              </a:rPr>
              <a:pPr/>
              <a:t>51</a:t>
            </a:fld>
            <a:endParaRPr lang="tr-TR">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736AF1EF-269E-411B-92AC-170F8BFDD5E0}" type="slidenum">
              <a:rPr lang="tr-TR" smtClean="0"/>
              <a:t>56</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736AF1EF-269E-411B-92AC-170F8BFDD5E0}" type="slidenum">
              <a:rPr lang="tr-TR" smtClean="0">
                <a:solidFill>
                  <a:prstClr val="black"/>
                </a:solidFill>
              </a:rPr>
              <a:pPr/>
              <a:t>60</a:t>
            </a:fld>
            <a:endParaRPr lang="tr-TR">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736AF1EF-269E-411B-92AC-170F8BFDD5E0}" type="slidenum">
              <a:rPr lang="tr-TR" smtClean="0">
                <a:solidFill>
                  <a:prstClr val="black"/>
                </a:solidFill>
              </a:rPr>
              <a:pPr/>
              <a:t>61</a:t>
            </a:fld>
            <a:endParaRPr lang="tr-TR">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736AF1EF-269E-411B-92AC-170F8BFDD5E0}" type="slidenum">
              <a:rPr lang="tr-TR" smtClean="0">
                <a:solidFill>
                  <a:prstClr val="black"/>
                </a:solidFill>
              </a:rPr>
              <a:pPr/>
              <a:t>62</a:t>
            </a:fld>
            <a:endParaRPr lang="tr-TR">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t>65</a:t>
            </a:fld>
            <a:endParaRPr lang="tr-TR"/>
          </a:p>
        </p:txBody>
      </p:sp>
    </p:spTree>
    <p:extLst>
      <p:ext uri="{BB962C8B-B14F-4D97-AF65-F5344CB8AC3E}">
        <p14:creationId xmlns:p14="http://schemas.microsoft.com/office/powerpoint/2010/main" val="471616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02.03.2013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02.03.2013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02.03.2013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02.03.2013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02.03.2013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02.03.2013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02.03.2013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02.03.2013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02.03.2013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02.03.2013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02.03.2013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02.03.2013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5" Type="http://schemas.openxmlformats.org/officeDocument/2006/relationships/image" Target="../media/image30.png"/><Relationship Id="rId4" Type="http://schemas.openxmlformats.org/officeDocument/2006/relationships/notesSlide" Target="../notesSlides/notesSlide2.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8.png"/><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7.xml"/><Relationship Id="rId1" Type="http://schemas.openxmlformats.org/officeDocument/2006/relationships/vmlDrawing" Target="../drawings/vmlDrawing7.vml"/><Relationship Id="rId4" Type="http://schemas.openxmlformats.org/officeDocument/2006/relationships/image" Target="../media/image64.png"/></Relationships>
</file>

<file path=ppt/slides/_rels/slide4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8.xml"/><Relationship Id="rId1" Type="http://schemas.openxmlformats.org/officeDocument/2006/relationships/vmlDrawing" Target="../drawings/vmlDrawing8.vml"/><Relationship Id="rId4" Type="http://schemas.openxmlformats.org/officeDocument/2006/relationships/image" Target="../media/image67.png"/></Relationships>
</file>

<file path=ppt/slides/_rels/slide4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9.xml"/><Relationship Id="rId1" Type="http://schemas.openxmlformats.org/officeDocument/2006/relationships/vmlDrawing" Target="../drawings/vmlDrawing9.vml"/><Relationship Id="rId5" Type="http://schemas.openxmlformats.org/officeDocument/2006/relationships/image" Target="../media/image72.png"/><Relationship Id="rId4" Type="http://schemas.openxmlformats.org/officeDocument/2006/relationships/notesSlide" Target="../notesSlides/notesSlide3.xml"/></Relationships>
</file>

<file path=ppt/slides/_rels/slide5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7.xml"/><Relationship Id="rId4" Type="http://schemas.openxmlformats.org/officeDocument/2006/relationships/image" Target="../media/image80.png"/></Relationships>
</file>

<file path=ppt/slides/_rels/slide5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7.xml"/><Relationship Id="rId4" Type="http://schemas.openxmlformats.org/officeDocument/2006/relationships/image" Target="../media/image88.png"/></Relationships>
</file>

<file path=ppt/slides/_rels/slide64.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image" Target="../media/image86.png"/><Relationship Id="rId1" Type="http://schemas.openxmlformats.org/officeDocument/2006/relationships/slideLayout" Target="../slideLayouts/slideLayout7.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0.xml"/><Relationship Id="rId1" Type="http://schemas.openxmlformats.org/officeDocument/2006/relationships/vmlDrawing" Target="../drawings/vmlDrawing10.vml"/><Relationship Id="rId5" Type="http://schemas.openxmlformats.org/officeDocument/2006/relationships/image" Target="../media/image95.png"/><Relationship Id="rId4" Type="http://schemas.openxmlformats.org/officeDocument/2006/relationships/notesSlide" Target="../notesSlides/notesSlide8.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12.png"/><Relationship Id="rId4"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92695"/>
            <a:ext cx="3312368" cy="308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Belirtme Çizgisi 1"/>
          <p:cNvSpPr/>
          <p:nvPr/>
        </p:nvSpPr>
        <p:spPr>
          <a:xfrm>
            <a:off x="4974659" y="778801"/>
            <a:ext cx="4109594" cy="792088"/>
          </a:xfrm>
          <a:prstGeom prst="wedgeRectCallout">
            <a:avLst>
              <a:gd name="adj1" fmla="val -85655"/>
              <a:gd name="adj2" fmla="val 1554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Bu kavramları defterimize yanıtlayalım  gelecek derste arkadaşlarımıza sunalım </a:t>
            </a:r>
            <a:endParaRPr lang="tr-TR" dirty="0"/>
          </a:p>
        </p:txBody>
      </p:sp>
      <p:sp>
        <p:nvSpPr>
          <p:cNvPr id="4" name="Dikdörtgen 3"/>
          <p:cNvSpPr/>
          <p:nvPr/>
        </p:nvSpPr>
        <p:spPr>
          <a:xfrm>
            <a:off x="2195736" y="46364"/>
            <a:ext cx="3725956" cy="646331"/>
          </a:xfrm>
          <a:prstGeom prst="rect">
            <a:avLst/>
          </a:prstGeom>
        </p:spPr>
        <p:txBody>
          <a:bodyPr wrap="none">
            <a:spAutoFit/>
          </a:bodyPr>
          <a:lstStyle/>
          <a:p>
            <a:r>
              <a:rPr lang="tr-TR" sz="3600" b="1" dirty="0" smtClean="0">
                <a:solidFill>
                  <a:srgbClr val="FF0000"/>
                </a:solidFill>
              </a:rPr>
              <a:t>2. ATOMUN YAPISI</a:t>
            </a:r>
            <a:endParaRPr lang="tr-TR" sz="3600" dirty="0">
              <a:solidFill>
                <a:srgbClr val="FF0000"/>
              </a:solidFill>
            </a:endParaRPr>
          </a:p>
        </p:txBody>
      </p:sp>
      <p:sp>
        <p:nvSpPr>
          <p:cNvPr id="5" name="Dikdörtgen 4"/>
          <p:cNvSpPr/>
          <p:nvPr/>
        </p:nvSpPr>
        <p:spPr>
          <a:xfrm>
            <a:off x="158704" y="3775745"/>
            <a:ext cx="8546483" cy="369332"/>
          </a:xfrm>
          <a:prstGeom prst="rect">
            <a:avLst/>
          </a:prstGeom>
        </p:spPr>
        <p:txBody>
          <a:bodyPr wrap="square">
            <a:spAutoFit/>
          </a:bodyPr>
          <a:lstStyle/>
          <a:p>
            <a:r>
              <a:rPr lang="tr-TR" dirty="0" smtClean="0">
                <a:solidFill>
                  <a:srgbClr val="FF0000"/>
                </a:solidFill>
              </a:rPr>
              <a:t>Atom:  </a:t>
            </a:r>
            <a:r>
              <a:rPr lang="tr-TR" dirty="0" smtClean="0"/>
              <a:t>Maddenin </a:t>
            </a:r>
            <a:r>
              <a:rPr lang="tr-TR" dirty="0"/>
              <a:t>en küçük yapı birimine </a:t>
            </a:r>
            <a:r>
              <a:rPr lang="tr-TR" dirty="0" smtClean="0"/>
              <a:t>atom denir. </a:t>
            </a:r>
            <a:endParaRPr lang="tr-TR" dirty="0"/>
          </a:p>
        </p:txBody>
      </p:sp>
      <p:sp>
        <p:nvSpPr>
          <p:cNvPr id="6" name="Dikdörtgen 5"/>
          <p:cNvSpPr/>
          <p:nvPr/>
        </p:nvSpPr>
        <p:spPr>
          <a:xfrm>
            <a:off x="158702" y="4077072"/>
            <a:ext cx="8738915" cy="646331"/>
          </a:xfrm>
          <a:prstGeom prst="rect">
            <a:avLst/>
          </a:prstGeom>
        </p:spPr>
        <p:txBody>
          <a:bodyPr wrap="square">
            <a:spAutoFit/>
          </a:bodyPr>
          <a:lstStyle/>
          <a:p>
            <a:r>
              <a:rPr lang="tr-TR" dirty="0" smtClean="0">
                <a:solidFill>
                  <a:srgbClr val="FF0000"/>
                </a:solidFill>
              </a:rPr>
              <a:t>Çekirdek:  </a:t>
            </a:r>
            <a:r>
              <a:rPr lang="tr-TR" dirty="0" smtClean="0"/>
              <a:t>Atomun merkezinde bulunan, proton ve nötronların bulunduğu bölgeye çekirdek denir . </a:t>
            </a:r>
            <a:endParaRPr lang="tr-TR" dirty="0"/>
          </a:p>
        </p:txBody>
      </p:sp>
      <p:sp>
        <p:nvSpPr>
          <p:cNvPr id="7" name="Dikdörtgen 6"/>
          <p:cNvSpPr/>
          <p:nvPr/>
        </p:nvSpPr>
        <p:spPr>
          <a:xfrm>
            <a:off x="158701" y="4653136"/>
            <a:ext cx="8738915" cy="369332"/>
          </a:xfrm>
          <a:prstGeom prst="rect">
            <a:avLst/>
          </a:prstGeom>
        </p:spPr>
        <p:txBody>
          <a:bodyPr wrap="square">
            <a:spAutoFit/>
          </a:bodyPr>
          <a:lstStyle/>
          <a:p>
            <a:r>
              <a:rPr lang="tr-TR" dirty="0" smtClean="0">
                <a:solidFill>
                  <a:srgbClr val="FF0000"/>
                </a:solidFill>
              </a:rPr>
              <a:t>Elektron:  </a:t>
            </a:r>
            <a:r>
              <a:rPr lang="tr-TR" dirty="0" smtClean="0"/>
              <a:t>Atomun çekirdeğinin etrafında dönen – yüklü parçacıklara elektron denir.</a:t>
            </a:r>
            <a:endParaRPr lang="tr-TR" dirty="0"/>
          </a:p>
        </p:txBody>
      </p:sp>
      <p:sp>
        <p:nvSpPr>
          <p:cNvPr id="8" name="Dikdörtgen 7"/>
          <p:cNvSpPr/>
          <p:nvPr/>
        </p:nvSpPr>
        <p:spPr>
          <a:xfrm>
            <a:off x="179512" y="5022468"/>
            <a:ext cx="8738915" cy="369332"/>
          </a:xfrm>
          <a:prstGeom prst="rect">
            <a:avLst/>
          </a:prstGeom>
        </p:spPr>
        <p:txBody>
          <a:bodyPr wrap="square">
            <a:spAutoFit/>
          </a:bodyPr>
          <a:lstStyle/>
          <a:p>
            <a:r>
              <a:rPr lang="tr-TR" dirty="0" smtClean="0">
                <a:solidFill>
                  <a:srgbClr val="FF0000"/>
                </a:solidFill>
              </a:rPr>
              <a:t>Proton:  </a:t>
            </a:r>
            <a:r>
              <a:rPr lang="tr-TR" dirty="0" smtClean="0"/>
              <a:t>Atomun merkezinde bulunan + yüklü parçacıklara proton denir. . </a:t>
            </a:r>
            <a:endParaRPr lang="tr-TR" dirty="0"/>
          </a:p>
        </p:txBody>
      </p:sp>
      <p:sp>
        <p:nvSpPr>
          <p:cNvPr id="9" name="Dikdörtgen 8"/>
          <p:cNvSpPr/>
          <p:nvPr/>
        </p:nvSpPr>
        <p:spPr>
          <a:xfrm>
            <a:off x="199232" y="5391800"/>
            <a:ext cx="8738915" cy="369332"/>
          </a:xfrm>
          <a:prstGeom prst="rect">
            <a:avLst/>
          </a:prstGeom>
        </p:spPr>
        <p:txBody>
          <a:bodyPr wrap="square">
            <a:spAutoFit/>
          </a:bodyPr>
          <a:lstStyle/>
          <a:p>
            <a:r>
              <a:rPr lang="tr-TR" dirty="0" smtClean="0">
                <a:solidFill>
                  <a:srgbClr val="FF0000"/>
                </a:solidFill>
              </a:rPr>
              <a:t>Nötron:  </a:t>
            </a:r>
            <a:r>
              <a:rPr lang="tr-TR" dirty="0" smtClean="0"/>
              <a:t>Atomun merkezinde bulunan  yüksüz parçacıklara nötron denir. . </a:t>
            </a:r>
            <a:endParaRPr lang="tr-TR" dirty="0"/>
          </a:p>
        </p:txBody>
      </p:sp>
      <p:sp>
        <p:nvSpPr>
          <p:cNvPr id="10" name="Dikdörtgen 9"/>
          <p:cNvSpPr/>
          <p:nvPr/>
        </p:nvSpPr>
        <p:spPr>
          <a:xfrm>
            <a:off x="177258" y="5957457"/>
            <a:ext cx="8738915" cy="646331"/>
          </a:xfrm>
          <a:prstGeom prst="rect">
            <a:avLst/>
          </a:prstGeom>
        </p:spPr>
        <p:txBody>
          <a:bodyPr wrap="square">
            <a:spAutoFit/>
          </a:bodyPr>
          <a:lstStyle/>
          <a:p>
            <a:r>
              <a:rPr lang="tr-TR" dirty="0" smtClean="0">
                <a:solidFill>
                  <a:srgbClr val="FF0000"/>
                </a:solidFill>
              </a:rPr>
              <a:t>Atom Numarası:  </a:t>
            </a:r>
            <a:r>
              <a:rPr lang="tr-TR" dirty="0" smtClean="0"/>
              <a:t>Atomun merkezinde bulunan + yüklü parçacıkların proton  sayısına atom numarası denir. . </a:t>
            </a:r>
            <a:endParaRPr lang="tr-TR"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3775744"/>
            <a:ext cx="8906995" cy="2965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8937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027"/>
                                        </p:tgtEl>
                                        <p:attrNameLst>
                                          <p:attrName>style.visibility</p:attrName>
                                        </p:attrNameLst>
                                      </p:cBhvr>
                                      <p:to>
                                        <p:strVal val="visible"/>
                                      </p:to>
                                    </p:set>
                                    <p:animEffect transition="in" filter="barn(inVertical)">
                                      <p:cBhvr>
                                        <p:cTn id="3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96601" y="116632"/>
            <a:ext cx="8658225" cy="2677656"/>
          </a:xfrm>
          <a:prstGeom prst="rect">
            <a:avLst/>
          </a:prstGeom>
        </p:spPr>
        <p:txBody>
          <a:bodyPr wrap="square">
            <a:spAutoFit/>
          </a:bodyPr>
          <a:lstStyle/>
          <a:p>
            <a:r>
              <a:rPr lang="tr-TR" sz="2400" dirty="0"/>
              <a:t>Cisimlerin pozitif (+) veya negatif (-) yüklenmelerinin negatif yüklü taneciklerin hareketi </a:t>
            </a:r>
            <a:r>
              <a:rPr lang="tr-TR" sz="2400" dirty="0" smtClean="0"/>
              <a:t>ile meydana </a:t>
            </a:r>
            <a:r>
              <a:rPr lang="tr-TR" sz="2400" dirty="0"/>
              <a:t>geldiğine dikkat ediniz. İki maddenin atomları arasında yüklü tanecik alış verişi olması, bu taneciklerin atomdan daha küçük parçacıklar olduğunu göstermez mi? O hâlde</a:t>
            </a:r>
            <a:r>
              <a:rPr lang="tr-TR" sz="2400" dirty="0" smtClean="0"/>
              <a:t>,</a:t>
            </a:r>
            <a:r>
              <a:rPr lang="tr-TR" sz="2400" dirty="0"/>
              <a:t> atomun yapısında atomdan küçük temel </a:t>
            </a:r>
            <a:r>
              <a:rPr lang="tr-TR" sz="2400" dirty="0" smtClean="0"/>
              <a:t>parçacıklar bulunduğunu </a:t>
            </a:r>
            <a:r>
              <a:rPr lang="tr-TR" sz="2400" dirty="0"/>
              <a:t>söyleyebilir miyiz?</a:t>
            </a:r>
          </a:p>
          <a:p>
            <a:endParaRPr lang="tr-TR" sz="2400" dirty="0"/>
          </a:p>
        </p:txBody>
      </p:sp>
      <p:sp>
        <p:nvSpPr>
          <p:cNvPr id="3" name="Dikdörtgen 2"/>
          <p:cNvSpPr/>
          <p:nvPr/>
        </p:nvSpPr>
        <p:spPr>
          <a:xfrm>
            <a:off x="163886" y="2636912"/>
            <a:ext cx="3523513" cy="3416320"/>
          </a:xfrm>
          <a:prstGeom prst="rect">
            <a:avLst/>
          </a:prstGeom>
        </p:spPr>
        <p:txBody>
          <a:bodyPr wrap="square">
            <a:spAutoFit/>
          </a:bodyPr>
          <a:lstStyle/>
          <a:p>
            <a:r>
              <a:rPr lang="tr-TR" sz="2400" dirty="0" smtClean="0"/>
              <a:t>Atomun </a:t>
            </a:r>
            <a:r>
              <a:rPr lang="tr-TR" sz="2400" dirty="0"/>
              <a:t>yapısını oluşturan ve alt parçacıklar adı</a:t>
            </a:r>
            <a:br>
              <a:rPr lang="tr-TR" sz="2400" dirty="0"/>
            </a:br>
            <a:r>
              <a:rPr lang="tr-TR" sz="2400" dirty="0"/>
              <a:t>da verilen bu temel parçacıklar proton, nötron </a:t>
            </a:r>
            <a:r>
              <a:rPr lang="tr-TR" sz="2400" dirty="0" smtClean="0"/>
              <a:t>ve elektronlardır</a:t>
            </a:r>
            <a:r>
              <a:rPr lang="tr-TR" sz="2400" dirty="0"/>
              <a:t>. Proton ve nötron atomun </a:t>
            </a:r>
            <a:r>
              <a:rPr lang="tr-TR" sz="2400" dirty="0" smtClean="0"/>
              <a:t>çekirdeğini oluşturur</a:t>
            </a:r>
            <a:r>
              <a:rPr lang="tr-TR" sz="2400" dirty="0"/>
              <a:t>. Elektronlar ise çekirdeğin etrafında yer alır.</a:t>
            </a: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2492896"/>
            <a:ext cx="5290940"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37911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908720"/>
            <a:ext cx="8496944" cy="3539430"/>
          </a:xfrm>
          <a:prstGeom prst="rect">
            <a:avLst/>
          </a:prstGeom>
        </p:spPr>
        <p:txBody>
          <a:bodyPr wrap="square">
            <a:spAutoFit/>
          </a:bodyPr>
          <a:lstStyle/>
          <a:p>
            <a:r>
              <a:rPr lang="tr-TR" sz="2800" dirty="0" smtClean="0"/>
              <a:t>Sürtme </a:t>
            </a:r>
            <a:r>
              <a:rPr lang="tr-TR" sz="2800" dirty="0"/>
              <a:t>ile elektriklenme olayına dayanarak atomun kendinden daha basit parçacıklardan oluştuğu </a:t>
            </a:r>
            <a:r>
              <a:rPr lang="tr-TR" sz="2800" dirty="0" smtClean="0"/>
              <a:t>çıkarımını </a:t>
            </a:r>
            <a:r>
              <a:rPr lang="tr-TR" sz="2800" dirty="0"/>
              <a:t>yaptınız ve bu parçacıklardan proton ve nötronların atomun çekirdeğinde, elektronların ise </a:t>
            </a:r>
            <a:r>
              <a:rPr lang="tr-TR" sz="2800" dirty="0" smtClean="0"/>
              <a:t>çekirdeğin </a:t>
            </a:r>
            <a:r>
              <a:rPr lang="tr-TR" sz="2800" dirty="0"/>
              <a:t>etrafında yer aldığını öğrendiniz. Peki, atomu oluşturan bu alt parçacıklar nasıl bir arada durmaktadır?</a:t>
            </a:r>
            <a:br>
              <a:rPr lang="tr-TR" sz="2800" dirty="0"/>
            </a:br>
            <a:r>
              <a:rPr lang="tr-TR" sz="2800" dirty="0"/>
              <a:t>Elektronlar çekirdeğin etrafında nasıl ayrı durmaktadır? </a:t>
            </a:r>
            <a:r>
              <a:rPr lang="tr-TR" sz="2800" dirty="0" smtClean="0"/>
              <a:t>Bu soruların cevabını bir etkinlikle </a:t>
            </a:r>
            <a:r>
              <a:rPr lang="tr-TR" sz="2800" dirty="0"/>
              <a:t>keşfedeceksiniz.</a:t>
            </a:r>
          </a:p>
        </p:txBody>
      </p:sp>
      <p:sp>
        <p:nvSpPr>
          <p:cNvPr id="3" name="Dikdörtgen 2"/>
          <p:cNvSpPr/>
          <p:nvPr/>
        </p:nvSpPr>
        <p:spPr>
          <a:xfrm>
            <a:off x="515814" y="188640"/>
            <a:ext cx="5099794" cy="584775"/>
          </a:xfrm>
          <a:prstGeom prst="rect">
            <a:avLst/>
          </a:prstGeom>
        </p:spPr>
        <p:txBody>
          <a:bodyPr wrap="none">
            <a:spAutoFit/>
          </a:bodyPr>
          <a:lstStyle/>
          <a:p>
            <a:r>
              <a:rPr lang="tr-TR" sz="3200" dirty="0"/>
              <a:t>Atom Modellerini İnceleyelim</a:t>
            </a:r>
          </a:p>
        </p:txBody>
      </p:sp>
    </p:spTree>
    <p:extLst>
      <p:ext uri="{BB962C8B-B14F-4D97-AF65-F5344CB8AC3E}">
        <p14:creationId xmlns:p14="http://schemas.microsoft.com/office/powerpoint/2010/main" val="12296658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5725" y="6124575"/>
            <a:ext cx="143827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96604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053" name="ShockwaveFlash1" r:id="rId2" imgW="9142857" imgH="6093626"/>
        </mc:Choice>
        <mc:Fallback>
          <p:control name="ShockwaveFlash1" r:id="rId2" imgW="9142857" imgH="6093626">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0928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0928014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 y="0"/>
            <a:ext cx="9077325" cy="583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3" y="792068"/>
            <a:ext cx="4680520" cy="2996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539552" y="4149080"/>
            <a:ext cx="7920880" cy="461665"/>
          </a:xfrm>
          <a:prstGeom prst="rect">
            <a:avLst/>
          </a:prstGeom>
        </p:spPr>
        <p:txBody>
          <a:bodyPr wrap="square">
            <a:spAutoFit/>
          </a:bodyPr>
          <a:lstStyle/>
          <a:p>
            <a:r>
              <a:rPr lang="tr-TR" sz="2400" dirty="0" smtClean="0">
                <a:solidFill>
                  <a:srgbClr val="FF0000"/>
                </a:solidFill>
              </a:rPr>
              <a:t>Elimiz atomun çekirdeğini, silgi  ise  elektronu temsil etmiştir.</a:t>
            </a:r>
            <a:endParaRPr lang="tr-TR" sz="2400" dirty="0">
              <a:solidFill>
                <a:srgbClr val="FF0000"/>
              </a:solidFill>
            </a:endParaRPr>
          </a:p>
        </p:txBody>
      </p:sp>
    </p:spTree>
    <p:extLst>
      <p:ext uri="{BB962C8B-B14F-4D97-AF65-F5344CB8AC3E}">
        <p14:creationId xmlns:p14="http://schemas.microsoft.com/office/powerpoint/2010/main" val="2177017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63153" y="1009962"/>
            <a:ext cx="4264829" cy="4832092"/>
          </a:xfrm>
          <a:prstGeom prst="rect">
            <a:avLst/>
          </a:prstGeom>
        </p:spPr>
        <p:txBody>
          <a:bodyPr wrap="square">
            <a:spAutoFit/>
          </a:bodyPr>
          <a:lstStyle/>
          <a:p>
            <a:r>
              <a:rPr lang="tr-TR" sz="2800" dirty="0" smtClean="0"/>
              <a:t>Yanda </a:t>
            </a:r>
            <a:r>
              <a:rPr lang="tr-TR" sz="2800" dirty="0"/>
              <a:t>gördüğünüz gibi atomun </a:t>
            </a:r>
            <a:r>
              <a:rPr lang="tr-TR" sz="2800" dirty="0" smtClean="0"/>
              <a:t>merkezinde </a:t>
            </a:r>
            <a:r>
              <a:rPr lang="tr-TR" sz="2800" dirty="0"/>
              <a:t>yer alan protonlar pozitif (+), nötronlar </a:t>
            </a:r>
            <a:r>
              <a:rPr lang="tr-TR" sz="2800" dirty="0" smtClean="0"/>
              <a:t>ise</a:t>
            </a:r>
            <a:r>
              <a:rPr lang="tr-TR" sz="2800" dirty="0"/>
              <a:t> yüksüz parçacıklardır. Proton ve nötron birlikte atomun </a:t>
            </a:r>
            <a:r>
              <a:rPr lang="tr-TR" sz="2800" dirty="0" smtClean="0"/>
              <a:t>çekirdeğini </a:t>
            </a:r>
            <a:r>
              <a:rPr lang="tr-TR" sz="2800" dirty="0"/>
              <a:t>oluşturur. Çekirdekteki parçacıklar arasında, başka yerde</a:t>
            </a:r>
            <a:br>
              <a:rPr lang="tr-TR" sz="2800" dirty="0"/>
            </a:br>
            <a:r>
              <a:rPr lang="tr-TR" sz="2800" dirty="0"/>
              <a:t>görmediğimiz özel çekim kuvvetleri vardır</a:t>
            </a:r>
            <a:r>
              <a:rPr lang="tr-TR" sz="2800" dirty="0" smtClean="0"/>
              <a:t>.</a:t>
            </a:r>
            <a:r>
              <a:rPr lang="tr-TR" sz="2800" dirty="0"/>
              <a:t> </a:t>
            </a:r>
            <a:endParaRPr lang="tr-TR" sz="2800" dirty="0" smtClean="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1009962"/>
            <a:ext cx="5167745" cy="4437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63153" y="138340"/>
            <a:ext cx="8912747" cy="830997"/>
          </a:xfrm>
          <a:prstGeom prst="rect">
            <a:avLst/>
          </a:prstGeom>
        </p:spPr>
        <p:txBody>
          <a:bodyPr wrap="square">
            <a:spAutoFit/>
          </a:bodyPr>
          <a:lstStyle/>
          <a:p>
            <a:r>
              <a:rPr lang="tr-TR" sz="2400" dirty="0"/>
              <a:t>Atomu oluşturan alt parçacıkların bir arada bulunması, bu parçacıkların farklı cins elektrik yükü ile yüklü olması sayesinde mümkün olur. </a:t>
            </a:r>
          </a:p>
        </p:txBody>
      </p:sp>
      <p:sp>
        <p:nvSpPr>
          <p:cNvPr id="5" name="Dikdörtgen 4"/>
          <p:cNvSpPr/>
          <p:nvPr/>
        </p:nvSpPr>
        <p:spPr>
          <a:xfrm>
            <a:off x="163151" y="5793774"/>
            <a:ext cx="8729327" cy="954107"/>
          </a:xfrm>
          <a:prstGeom prst="rect">
            <a:avLst/>
          </a:prstGeom>
        </p:spPr>
        <p:txBody>
          <a:bodyPr wrap="square">
            <a:spAutoFit/>
          </a:bodyPr>
          <a:lstStyle/>
          <a:p>
            <a:r>
              <a:rPr lang="tr-TR" sz="2800" dirty="0"/>
              <a:t>Bu kuvvetler sayesinde pozitif yüklü protonlar çekirdekte bir arada durabilir. </a:t>
            </a:r>
          </a:p>
        </p:txBody>
      </p:sp>
    </p:spTree>
    <p:extLst>
      <p:ext uri="{BB962C8B-B14F-4D97-AF65-F5344CB8AC3E}">
        <p14:creationId xmlns:p14="http://schemas.microsoft.com/office/powerpoint/2010/main" val="29462835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3078" name="ShockwaveFlash1" r:id="rId2" imgW="8640381" imgH="6336686"/>
        </mc:Choice>
        <mc:Fallback>
          <p:control name="ShockwaveFlash1" r:id="rId2" imgW="8640381" imgH="6336686">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323850" y="-26988"/>
                  <a:ext cx="8640763" cy="6337301"/>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5470401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88538" y="188640"/>
            <a:ext cx="8684020" cy="2677656"/>
          </a:xfrm>
          <a:prstGeom prst="rect">
            <a:avLst/>
          </a:prstGeom>
        </p:spPr>
        <p:txBody>
          <a:bodyPr wrap="square">
            <a:spAutoFit/>
          </a:bodyPr>
          <a:lstStyle/>
          <a:p>
            <a:r>
              <a:rPr lang="tr-TR" sz="2800" dirty="0" smtClean="0"/>
              <a:t>Çekirdeğin </a:t>
            </a:r>
            <a:r>
              <a:rPr lang="tr-TR" sz="2800" dirty="0"/>
              <a:t>etrafında belirli bir uzaklıkta negatif (-) yüklü parçacıklar </a:t>
            </a:r>
            <a:r>
              <a:rPr lang="tr-TR" sz="2800" dirty="0" smtClean="0"/>
              <a:t>olan elektronlar </a:t>
            </a:r>
            <a:r>
              <a:rPr lang="tr-TR" sz="2800" dirty="0"/>
              <a:t>bulunur. Elektronlar çekirdeğin etrafında dönme </a:t>
            </a:r>
            <a:r>
              <a:rPr lang="tr-TR" sz="2800" dirty="0" smtClean="0"/>
              <a:t>hareketi </a:t>
            </a:r>
            <a:r>
              <a:rPr lang="tr-TR" sz="2800" dirty="0"/>
              <a:t>yapar. Bu hareketi önceki etkinliğinizde ipe bağlı cismin </a:t>
            </a:r>
            <a:r>
              <a:rPr lang="tr-TR" sz="2800" dirty="0" smtClean="0"/>
              <a:t>dönmesine </a:t>
            </a:r>
            <a:r>
              <a:rPr lang="tr-TR" sz="2800" dirty="0"/>
              <a:t>benzetebilirsiniz. İpe bağlı cismin elinizin etrafında belirli </a:t>
            </a:r>
            <a:r>
              <a:rPr lang="tr-TR" sz="2800" dirty="0" smtClean="0"/>
              <a:t>bir yörüngede </a:t>
            </a:r>
            <a:r>
              <a:rPr lang="tr-TR" sz="2800" dirty="0"/>
              <a:t>dönmesi gibi </a:t>
            </a:r>
            <a:r>
              <a:rPr lang="tr-TR" sz="2800" dirty="0" smtClean="0"/>
              <a:t>elektronlar </a:t>
            </a:r>
            <a:r>
              <a:rPr lang="tr-TR" sz="2800" dirty="0"/>
              <a:t>da çekirdeğin etrafında döner.</a:t>
            </a:r>
          </a:p>
        </p:txBody>
      </p:sp>
      <p:sp>
        <p:nvSpPr>
          <p:cNvPr id="3" name="Dikdörtgen 2"/>
          <p:cNvSpPr/>
          <p:nvPr/>
        </p:nvSpPr>
        <p:spPr>
          <a:xfrm>
            <a:off x="214888" y="2996952"/>
            <a:ext cx="8657669" cy="3539430"/>
          </a:xfrm>
          <a:prstGeom prst="rect">
            <a:avLst/>
          </a:prstGeom>
        </p:spPr>
        <p:txBody>
          <a:bodyPr wrap="square">
            <a:spAutoFit/>
          </a:bodyPr>
          <a:lstStyle/>
          <a:p>
            <a:r>
              <a:rPr lang="tr-TR" sz="2800" dirty="0"/>
              <a:t>Biz elektronların hareket ettiği bu </a:t>
            </a:r>
            <a:r>
              <a:rPr lang="tr-TR" sz="2800" dirty="0" smtClean="0"/>
              <a:t>yörüngelere </a:t>
            </a:r>
            <a:r>
              <a:rPr lang="tr-TR" sz="2800" dirty="0"/>
              <a:t>katman adını vereceğiz. Cismin elinizden uzaklaşmamasını sağlayan ip gibi elektronlarla </a:t>
            </a:r>
            <a:r>
              <a:rPr lang="tr-TR" sz="2800" dirty="0" smtClean="0"/>
              <a:t>protonlar arasında </a:t>
            </a:r>
            <a:r>
              <a:rPr lang="tr-TR" sz="2800" dirty="0"/>
              <a:t>da zıt yüklü olmalarından kaynaklanan bir çekim kuvveti vardır. Elbette atomun parçacıkları </a:t>
            </a:r>
            <a:r>
              <a:rPr lang="tr-TR" sz="2800" dirty="0" smtClean="0"/>
              <a:t>arasında ip </a:t>
            </a:r>
            <a:r>
              <a:rPr lang="tr-TR" sz="2800" dirty="0"/>
              <a:t>gibi bir bağ bulunmaz. Elektronlar pozitif ve negatif yükler arasındaki çekim kuvveti sayesinde </a:t>
            </a:r>
            <a:r>
              <a:rPr lang="tr-TR" sz="2800" dirty="0" smtClean="0"/>
              <a:t>çekirdekten uzaklaşmaz </a:t>
            </a:r>
            <a:r>
              <a:rPr lang="tr-TR" sz="2800" dirty="0"/>
              <a:t>ve yaptıkları dönme hareketi nedeniyle çekirdeğe düşmez.</a:t>
            </a:r>
          </a:p>
        </p:txBody>
      </p:sp>
    </p:spTree>
    <p:extLst>
      <p:ext uri="{BB962C8B-B14F-4D97-AF65-F5344CB8AC3E}">
        <p14:creationId xmlns:p14="http://schemas.microsoft.com/office/powerpoint/2010/main" val="14484161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581128"/>
            <a:ext cx="8856984" cy="1938992"/>
          </a:xfrm>
          <a:prstGeom prst="rect">
            <a:avLst/>
          </a:prstGeom>
        </p:spPr>
        <p:txBody>
          <a:bodyPr wrap="square">
            <a:spAutoFit/>
          </a:bodyPr>
          <a:lstStyle/>
          <a:p>
            <a:r>
              <a:rPr lang="tr-TR" sz="2400" dirty="0"/>
              <a:t>Yukarıdaki görselde atomun yapısını kavrayabilmeniz için birer proton, nötron ve elektron gösterilmiştir.</a:t>
            </a:r>
            <a:br>
              <a:rPr lang="tr-TR" sz="2400" dirty="0"/>
            </a:br>
            <a:r>
              <a:rPr lang="tr-TR" sz="2400" dirty="0"/>
              <a:t>Fakat her atomda farklı sayıda proton, nötron ve elektron bulunmaktadır. Acaba bu alt parçacıkların </a:t>
            </a:r>
            <a:r>
              <a:rPr lang="tr-TR" sz="2400" dirty="0" smtClean="0"/>
              <a:t>sayısı arasında </a:t>
            </a:r>
            <a:r>
              <a:rPr lang="tr-TR" sz="2400" dirty="0"/>
              <a:t>nasıl bir ilişki vardır? Bu sorunun cevabını bir etkinlikle araştırmaya ne dersiniz?</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26943"/>
            <a:ext cx="5167745" cy="4437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61229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63688" y="6298607"/>
            <a:ext cx="6336704" cy="369332"/>
          </a:xfrm>
          <a:prstGeom prst="rect">
            <a:avLst/>
          </a:prstGeom>
        </p:spPr>
        <p:txBody>
          <a:bodyPr wrap="square">
            <a:spAutoFit/>
          </a:bodyPr>
          <a:lstStyle/>
          <a:p>
            <a:r>
              <a:rPr lang="tr-TR" dirty="0" smtClean="0"/>
              <a:t>Haydi atomun alt parçalarını yerine koyalım </a:t>
            </a:r>
            <a:endParaRPr lang="tr-TR" dirty="0"/>
          </a:p>
        </p:txBody>
      </p:sp>
    </p:spTree>
    <p:controls>
      <mc:AlternateContent xmlns:mc="http://schemas.openxmlformats.org/markup-compatibility/2006">
        <mc:Choice xmlns:v="urn:schemas-microsoft-com:vml" Requires="v">
          <p:control spid="4101" name="ShockwaveFlash1" r:id="rId2" imgW="7992591" imgH="5904762"/>
        </mc:Choice>
        <mc:Fallback>
          <p:control name="ShockwaveFlash1" r:id="rId2" imgW="7992591" imgH="590476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611188" y="0"/>
                  <a:ext cx="7991475" cy="59055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9284080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5536" y="116632"/>
            <a:ext cx="4680520" cy="523220"/>
          </a:xfrm>
          <a:prstGeom prst="rect">
            <a:avLst/>
          </a:prstGeom>
        </p:spPr>
        <p:txBody>
          <a:bodyPr wrap="square">
            <a:spAutoFit/>
          </a:bodyPr>
          <a:lstStyle/>
          <a:p>
            <a:r>
              <a:rPr lang="tr-TR" sz="2800" b="1" dirty="0"/>
              <a:t>Atomun Alt Parçacıkları</a:t>
            </a:r>
            <a:endParaRPr lang="tr-TR" sz="2800" dirty="0"/>
          </a:p>
        </p:txBody>
      </p:sp>
      <p:sp>
        <p:nvSpPr>
          <p:cNvPr id="3" name="Dikdörtgen 2"/>
          <p:cNvSpPr/>
          <p:nvPr/>
        </p:nvSpPr>
        <p:spPr>
          <a:xfrm>
            <a:off x="251520" y="836712"/>
            <a:ext cx="8640960" cy="3046988"/>
          </a:xfrm>
          <a:prstGeom prst="rect">
            <a:avLst/>
          </a:prstGeom>
        </p:spPr>
        <p:txBody>
          <a:bodyPr wrap="square">
            <a:spAutoFit/>
          </a:bodyPr>
          <a:lstStyle/>
          <a:p>
            <a:r>
              <a:rPr lang="tr-TR" sz="2400" dirty="0"/>
              <a:t>Çevrenizde bulunan maddelerin elementlerden oluştuğunu biliyorsunuz. Bazı elementlerin en küçük </a:t>
            </a:r>
            <a:r>
              <a:rPr lang="tr-TR" sz="2400" dirty="0" smtClean="0"/>
              <a:t>taneciği </a:t>
            </a:r>
            <a:r>
              <a:rPr lang="tr-TR" sz="2400" dirty="0"/>
              <a:t>“atom” iken bazı </a:t>
            </a:r>
            <a:r>
              <a:rPr lang="tr-TR" sz="2400" dirty="0" smtClean="0"/>
              <a:t>elementlerin </a:t>
            </a:r>
            <a:r>
              <a:rPr lang="tr-TR" sz="2400" dirty="0"/>
              <a:t>en küçük taneciğinin birbirine bağlı atom gruplarından oluşan </a:t>
            </a:r>
            <a:r>
              <a:rPr lang="tr-TR" sz="2400" dirty="0" smtClean="0"/>
              <a:t>“ molekül ’’ olduğunu </a:t>
            </a:r>
            <a:r>
              <a:rPr lang="tr-TR" sz="2400" dirty="0"/>
              <a:t>hatırlıyor musunuz? Atom ve molekül, maddelerin özelliğini taşıyan en küçük birimlerdir. Peki, </a:t>
            </a:r>
            <a:r>
              <a:rPr lang="tr-TR" sz="2400" dirty="0" smtClean="0"/>
              <a:t>bir elementi </a:t>
            </a:r>
            <a:r>
              <a:rPr lang="tr-TR" sz="2400" dirty="0"/>
              <a:t>oluşturan yapı birimleri nasıl bir arada durmaktadır? Bu sorunun cevabını araştırmaya </a:t>
            </a:r>
            <a:r>
              <a:rPr lang="tr-TR" sz="2400" dirty="0" smtClean="0"/>
              <a:t>başlamadan önce </a:t>
            </a:r>
            <a:r>
              <a:rPr lang="tr-TR" sz="2400" dirty="0"/>
              <a:t>iyot elementinin atomlarının sesine kulak vermeye ne dersiniz?</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80" y="4410895"/>
            <a:ext cx="1428750"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1823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94409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112558"/>
            <a:ext cx="9144000" cy="6124754"/>
          </a:xfrm>
          <a:prstGeom prst="rect">
            <a:avLst/>
          </a:prstGeom>
        </p:spPr>
        <p:txBody>
          <a:bodyPr wrap="square">
            <a:spAutoFit/>
          </a:bodyPr>
          <a:lstStyle/>
          <a:p>
            <a:r>
              <a:rPr lang="tr-TR" sz="2800" dirty="0"/>
              <a:t>Yaptığınız etkinlikte atom modelleri üzerinde proton ve elektron sayılarının hep eşit olduğunu fark </a:t>
            </a:r>
            <a:r>
              <a:rPr lang="tr-TR" sz="2800" dirty="0" smtClean="0"/>
              <a:t>ettiniz</a:t>
            </a:r>
            <a:r>
              <a:rPr lang="tr-TR" sz="2800" dirty="0"/>
              <a:t>. Pozitif ve negatif yük sayılarının eşit olmasının nötr olmak anlamına geldiğini hatırlayınız. Atomun </a:t>
            </a:r>
            <a:r>
              <a:rPr lang="tr-TR" sz="2800" dirty="0" smtClean="0"/>
              <a:t>nötr olması </a:t>
            </a:r>
            <a:r>
              <a:rPr lang="tr-TR" sz="2800" dirty="0"/>
              <a:t>çekirdekte bulanan pozitif yüklü parçacıklar olan protonların, çekirdeğin etrafında yer alan </a:t>
            </a:r>
            <a:r>
              <a:rPr lang="tr-TR" sz="2800" dirty="0" smtClean="0"/>
              <a:t>negatif yüklü </a:t>
            </a:r>
            <a:r>
              <a:rPr lang="tr-TR" sz="2800" dirty="0"/>
              <a:t>parçacıklar olan elektronlara eşit olması anlamına gelir. Peki, elektriklenme sırasında hangi </a:t>
            </a:r>
            <a:r>
              <a:rPr lang="tr-TR" sz="2800" dirty="0" smtClean="0"/>
              <a:t>parçacıklar hareket </a:t>
            </a:r>
            <a:r>
              <a:rPr lang="tr-TR" sz="2800" dirty="0"/>
              <a:t>etmektedir? Çekirdekteki parçacıkların mı, yoksa çekirdeğin dışındaki parçacıkların mı alış verişi </a:t>
            </a:r>
            <a:r>
              <a:rPr lang="tr-TR" sz="2800" dirty="0" smtClean="0"/>
              <a:t>söz konusudur</a:t>
            </a:r>
            <a:r>
              <a:rPr lang="tr-TR" sz="2800" dirty="0"/>
              <a:t>? Sizin de tahmin edebileceğiniz gibi atomlar birbirine sürtünürken önce elektronlar temasa geçer.</a:t>
            </a:r>
            <a:br>
              <a:rPr lang="tr-TR" sz="2800" dirty="0"/>
            </a:br>
            <a:r>
              <a:rPr lang="tr-TR" sz="2800" dirty="0"/>
              <a:t>Sürtme ile elektriklenmede alış verişi gerçekleşen parçacıklar elektronlardır. Aşağıda bir atomun </a:t>
            </a:r>
            <a:r>
              <a:rPr lang="tr-TR" sz="2800" dirty="0" smtClean="0"/>
              <a:t>katman elektron </a:t>
            </a:r>
            <a:r>
              <a:rPr lang="tr-TR" sz="2800" dirty="0"/>
              <a:t>dizilimi üzerinde pozitif ya da negatif yükle nasıl yüklendiği verilmiştir.</a:t>
            </a:r>
          </a:p>
        </p:txBody>
      </p:sp>
    </p:spTree>
    <p:extLst>
      <p:ext uri="{BB962C8B-B14F-4D97-AF65-F5344CB8AC3E}">
        <p14:creationId xmlns:p14="http://schemas.microsoft.com/office/powerpoint/2010/main" val="23545288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11560" y="6381328"/>
            <a:ext cx="8136904" cy="369332"/>
          </a:xfrm>
          <a:prstGeom prst="rect">
            <a:avLst/>
          </a:prstGeom>
        </p:spPr>
        <p:txBody>
          <a:bodyPr wrap="square">
            <a:spAutoFit/>
          </a:bodyPr>
          <a:lstStyle/>
          <a:p>
            <a:r>
              <a:rPr lang="tr-TR" dirty="0" smtClean="0"/>
              <a:t>Nötr atomun ,elektron vererek veya alarak nasıl iyon oluştuğunu görelim </a:t>
            </a:r>
            <a:endParaRPr lang="tr-TR" dirty="0"/>
          </a:p>
        </p:txBody>
      </p:sp>
    </p:spTree>
    <p:controls>
      <mc:AlternateContent xmlns:mc="http://schemas.openxmlformats.org/markup-compatibility/2006">
        <mc:Choice xmlns:v="urn:schemas-microsoft-com:vml" Requires="v">
          <p:control spid="13316" name="ShockwaveFlash1" r:id="rId2" imgW="7849696" imgH="6308100"/>
        </mc:Choice>
        <mc:Fallback>
          <p:control name="ShockwaveFlash1" r:id="rId2" imgW="7849696" imgH="630810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755650" y="0"/>
                  <a:ext cx="7848600" cy="63087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2020068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11560" y="6381328"/>
            <a:ext cx="8136904" cy="369332"/>
          </a:xfrm>
          <a:prstGeom prst="rect">
            <a:avLst/>
          </a:prstGeom>
        </p:spPr>
        <p:txBody>
          <a:bodyPr wrap="square">
            <a:spAutoFit/>
          </a:bodyPr>
          <a:lstStyle/>
          <a:p>
            <a:r>
              <a:rPr lang="tr-TR" dirty="0" smtClean="0"/>
              <a:t>Atomun yapısını  izleyelim </a:t>
            </a:r>
            <a:endParaRPr lang="tr-TR" dirty="0"/>
          </a:p>
        </p:txBody>
      </p:sp>
    </p:spTree>
    <p:controls>
      <mc:AlternateContent xmlns:mc="http://schemas.openxmlformats.org/markup-compatibility/2006">
        <mc:Choice xmlns:v="urn:schemas-microsoft-com:vml" Requires="v">
          <p:control spid="12292" name="ShockwaveFlash1" r:id="rId2" imgW="8892885" imgH="5531870"/>
        </mc:Choice>
        <mc:Fallback>
          <p:control name="ShockwaveFlash1" r:id="rId2" imgW="8892885" imgH="5531870">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07950" y="188913"/>
                  <a:ext cx="8893175" cy="5532437"/>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24002169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610" y="188640"/>
            <a:ext cx="5819772"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95536" y="4221088"/>
            <a:ext cx="8280920" cy="1815882"/>
          </a:xfrm>
          <a:prstGeom prst="rect">
            <a:avLst/>
          </a:prstGeom>
        </p:spPr>
        <p:txBody>
          <a:bodyPr wrap="square">
            <a:spAutoFit/>
          </a:bodyPr>
          <a:lstStyle/>
          <a:p>
            <a:r>
              <a:rPr lang="tr-TR" sz="2800" dirty="0"/>
              <a:t>Elektron kaybeden bir atomda pozitif yüklü </a:t>
            </a:r>
            <a:r>
              <a:rPr lang="tr-TR" sz="2800" dirty="0" smtClean="0"/>
              <a:t>parçacıkların </a:t>
            </a:r>
            <a:r>
              <a:rPr lang="tr-TR" sz="2800" dirty="0"/>
              <a:t>sayısı (protonlar), negatif yüklü </a:t>
            </a:r>
            <a:r>
              <a:rPr lang="tr-TR" sz="2800" dirty="0" smtClean="0"/>
              <a:t>parçacıkların sayısından </a:t>
            </a:r>
            <a:r>
              <a:rPr lang="tr-TR" sz="2800" dirty="0"/>
              <a:t>(elektronlar) fazla olur. Bu durumda </a:t>
            </a:r>
            <a:r>
              <a:rPr lang="tr-TR" sz="2800" dirty="0" smtClean="0"/>
              <a:t>atom pozitif </a:t>
            </a:r>
            <a:r>
              <a:rPr lang="tr-TR" sz="2800" dirty="0"/>
              <a:t>yükle yüklenmiş olur.</a:t>
            </a:r>
          </a:p>
        </p:txBody>
      </p:sp>
    </p:spTree>
    <p:extLst>
      <p:ext uri="{BB962C8B-B14F-4D97-AF65-F5344CB8AC3E}">
        <p14:creationId xmlns:p14="http://schemas.microsoft.com/office/powerpoint/2010/main" val="38207392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88640"/>
            <a:ext cx="5790874" cy="3213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07503" y="3501008"/>
            <a:ext cx="8855617" cy="1815882"/>
          </a:xfrm>
          <a:prstGeom prst="rect">
            <a:avLst/>
          </a:prstGeom>
        </p:spPr>
        <p:txBody>
          <a:bodyPr wrap="square">
            <a:spAutoFit/>
          </a:bodyPr>
          <a:lstStyle/>
          <a:p>
            <a:r>
              <a:rPr lang="tr-TR" sz="2800" dirty="0"/>
              <a:t>Elektron kazanan bir atomda negatif </a:t>
            </a:r>
            <a:r>
              <a:rPr lang="tr-TR" sz="2800" dirty="0" smtClean="0"/>
              <a:t>yüklü parçacıklarının </a:t>
            </a:r>
            <a:r>
              <a:rPr lang="tr-TR" sz="2800" dirty="0"/>
              <a:t>sayısı (elektronlar), pozitif </a:t>
            </a:r>
            <a:r>
              <a:rPr lang="tr-TR" sz="2800" dirty="0" smtClean="0"/>
              <a:t>yüklü parçacıkların </a:t>
            </a:r>
            <a:r>
              <a:rPr lang="tr-TR" sz="2800" dirty="0"/>
              <a:t>(protonlar) sayısından fazla olur.</a:t>
            </a:r>
            <a:br>
              <a:rPr lang="tr-TR" sz="2800" dirty="0"/>
            </a:br>
            <a:r>
              <a:rPr lang="tr-TR" sz="2800" dirty="0"/>
              <a:t>Bu durumda atom negatif yükle yüklenmiş olur.</a:t>
            </a: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7971" y="5589240"/>
            <a:ext cx="3105150"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52374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2561"/>
            <a:ext cx="8784976" cy="6842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059832" y="1556792"/>
            <a:ext cx="432048" cy="369332"/>
          </a:xfrm>
          <a:prstGeom prst="rect">
            <a:avLst/>
          </a:prstGeom>
        </p:spPr>
        <p:txBody>
          <a:bodyPr wrap="square">
            <a:spAutoFit/>
          </a:bodyPr>
          <a:lstStyle/>
          <a:p>
            <a:r>
              <a:rPr lang="tr-TR" b="1" dirty="0" smtClean="0">
                <a:solidFill>
                  <a:srgbClr val="FF0000"/>
                </a:solidFill>
              </a:rPr>
              <a:t>6</a:t>
            </a:r>
            <a:endParaRPr lang="tr-TR" b="1" dirty="0">
              <a:solidFill>
                <a:srgbClr val="FF0000"/>
              </a:solidFill>
            </a:endParaRPr>
          </a:p>
        </p:txBody>
      </p:sp>
      <p:sp>
        <p:nvSpPr>
          <p:cNvPr id="3" name="Dikdörtgen 2"/>
          <p:cNvSpPr/>
          <p:nvPr/>
        </p:nvSpPr>
        <p:spPr>
          <a:xfrm>
            <a:off x="4846378" y="1556792"/>
            <a:ext cx="301686" cy="369332"/>
          </a:xfrm>
          <a:prstGeom prst="rect">
            <a:avLst/>
          </a:prstGeom>
        </p:spPr>
        <p:txBody>
          <a:bodyPr wrap="none">
            <a:spAutoFit/>
          </a:bodyPr>
          <a:lstStyle/>
          <a:p>
            <a:r>
              <a:rPr lang="tr-TR" b="1" dirty="0" smtClean="0">
                <a:solidFill>
                  <a:srgbClr val="FF0000"/>
                </a:solidFill>
              </a:rPr>
              <a:t>6</a:t>
            </a:r>
            <a:endParaRPr lang="tr-TR" b="1" dirty="0">
              <a:solidFill>
                <a:srgbClr val="FF0000"/>
              </a:solidFill>
            </a:endParaRPr>
          </a:p>
        </p:txBody>
      </p:sp>
      <p:sp>
        <p:nvSpPr>
          <p:cNvPr id="4" name="Dikdörtgen 3"/>
          <p:cNvSpPr/>
          <p:nvPr/>
        </p:nvSpPr>
        <p:spPr>
          <a:xfrm>
            <a:off x="6224679" y="1556792"/>
            <a:ext cx="593432" cy="369332"/>
          </a:xfrm>
          <a:prstGeom prst="rect">
            <a:avLst/>
          </a:prstGeom>
        </p:spPr>
        <p:txBody>
          <a:bodyPr wrap="none">
            <a:spAutoFit/>
          </a:bodyPr>
          <a:lstStyle/>
          <a:p>
            <a:r>
              <a:rPr lang="tr-TR" b="1" dirty="0" smtClean="0">
                <a:solidFill>
                  <a:srgbClr val="FF0000"/>
                </a:solidFill>
              </a:rPr>
              <a:t>nötr</a:t>
            </a:r>
            <a:endParaRPr lang="tr-TR" b="1" dirty="0">
              <a:solidFill>
                <a:srgbClr val="FF0000"/>
              </a:solidFill>
            </a:endParaRPr>
          </a:p>
        </p:txBody>
      </p:sp>
      <p:sp>
        <p:nvSpPr>
          <p:cNvPr id="7" name="Dikdörtgen 6"/>
          <p:cNvSpPr/>
          <p:nvPr/>
        </p:nvSpPr>
        <p:spPr>
          <a:xfrm>
            <a:off x="3131840" y="2987660"/>
            <a:ext cx="432048" cy="369332"/>
          </a:xfrm>
          <a:prstGeom prst="rect">
            <a:avLst/>
          </a:prstGeom>
        </p:spPr>
        <p:txBody>
          <a:bodyPr wrap="square">
            <a:spAutoFit/>
          </a:bodyPr>
          <a:lstStyle/>
          <a:p>
            <a:r>
              <a:rPr lang="tr-TR" b="1" dirty="0" smtClean="0">
                <a:solidFill>
                  <a:srgbClr val="FF0000"/>
                </a:solidFill>
              </a:rPr>
              <a:t>10</a:t>
            </a:r>
            <a:endParaRPr lang="tr-TR" b="1" dirty="0">
              <a:solidFill>
                <a:srgbClr val="FF0000"/>
              </a:solidFill>
            </a:endParaRPr>
          </a:p>
        </p:txBody>
      </p:sp>
      <p:sp>
        <p:nvSpPr>
          <p:cNvPr id="8" name="Dikdörtgen 7"/>
          <p:cNvSpPr/>
          <p:nvPr/>
        </p:nvSpPr>
        <p:spPr>
          <a:xfrm>
            <a:off x="4860032" y="2987660"/>
            <a:ext cx="432048" cy="369332"/>
          </a:xfrm>
          <a:prstGeom prst="rect">
            <a:avLst/>
          </a:prstGeom>
        </p:spPr>
        <p:txBody>
          <a:bodyPr wrap="square">
            <a:spAutoFit/>
          </a:bodyPr>
          <a:lstStyle/>
          <a:p>
            <a:r>
              <a:rPr lang="tr-TR" b="1" dirty="0" smtClean="0">
                <a:solidFill>
                  <a:srgbClr val="FF0000"/>
                </a:solidFill>
              </a:rPr>
              <a:t>10</a:t>
            </a:r>
            <a:endParaRPr lang="tr-TR" b="1" dirty="0">
              <a:solidFill>
                <a:srgbClr val="FF0000"/>
              </a:solidFill>
            </a:endParaRPr>
          </a:p>
        </p:txBody>
      </p:sp>
      <p:sp>
        <p:nvSpPr>
          <p:cNvPr id="9" name="Dikdörtgen 8"/>
          <p:cNvSpPr/>
          <p:nvPr/>
        </p:nvSpPr>
        <p:spPr>
          <a:xfrm>
            <a:off x="6372200" y="2987660"/>
            <a:ext cx="792088" cy="369332"/>
          </a:xfrm>
          <a:prstGeom prst="rect">
            <a:avLst/>
          </a:prstGeom>
        </p:spPr>
        <p:txBody>
          <a:bodyPr wrap="square">
            <a:spAutoFit/>
          </a:bodyPr>
          <a:lstStyle/>
          <a:p>
            <a:r>
              <a:rPr lang="tr-TR" b="1" dirty="0" smtClean="0">
                <a:solidFill>
                  <a:srgbClr val="FF0000"/>
                </a:solidFill>
              </a:rPr>
              <a:t>nötr</a:t>
            </a:r>
            <a:endParaRPr lang="tr-TR" b="1" dirty="0">
              <a:solidFill>
                <a:srgbClr val="FF0000"/>
              </a:solidFill>
            </a:endParaRPr>
          </a:p>
        </p:txBody>
      </p:sp>
      <p:sp>
        <p:nvSpPr>
          <p:cNvPr id="10" name="Dikdörtgen 9"/>
          <p:cNvSpPr/>
          <p:nvPr/>
        </p:nvSpPr>
        <p:spPr>
          <a:xfrm>
            <a:off x="3131840" y="4355812"/>
            <a:ext cx="432048" cy="369332"/>
          </a:xfrm>
          <a:prstGeom prst="rect">
            <a:avLst/>
          </a:prstGeom>
        </p:spPr>
        <p:txBody>
          <a:bodyPr wrap="square">
            <a:spAutoFit/>
          </a:bodyPr>
          <a:lstStyle/>
          <a:p>
            <a:r>
              <a:rPr lang="tr-TR" b="1" dirty="0" smtClean="0">
                <a:solidFill>
                  <a:srgbClr val="FF0000"/>
                </a:solidFill>
              </a:rPr>
              <a:t>11</a:t>
            </a:r>
            <a:endParaRPr lang="tr-TR" b="1" dirty="0">
              <a:solidFill>
                <a:srgbClr val="FF0000"/>
              </a:solidFill>
            </a:endParaRPr>
          </a:p>
        </p:txBody>
      </p:sp>
      <p:sp>
        <p:nvSpPr>
          <p:cNvPr id="11" name="Dikdörtgen 10"/>
          <p:cNvSpPr/>
          <p:nvPr/>
        </p:nvSpPr>
        <p:spPr>
          <a:xfrm>
            <a:off x="4716016" y="4355812"/>
            <a:ext cx="432048" cy="369332"/>
          </a:xfrm>
          <a:prstGeom prst="rect">
            <a:avLst/>
          </a:prstGeom>
        </p:spPr>
        <p:txBody>
          <a:bodyPr wrap="square">
            <a:spAutoFit/>
          </a:bodyPr>
          <a:lstStyle/>
          <a:p>
            <a:r>
              <a:rPr lang="tr-TR" b="1" dirty="0" smtClean="0">
                <a:solidFill>
                  <a:srgbClr val="FF0000"/>
                </a:solidFill>
              </a:rPr>
              <a:t>10</a:t>
            </a:r>
            <a:endParaRPr lang="tr-TR" b="1" dirty="0">
              <a:solidFill>
                <a:srgbClr val="FF0000"/>
              </a:solidFill>
            </a:endParaRPr>
          </a:p>
        </p:txBody>
      </p:sp>
      <p:sp>
        <p:nvSpPr>
          <p:cNvPr id="12" name="Dikdörtgen 11"/>
          <p:cNvSpPr/>
          <p:nvPr/>
        </p:nvSpPr>
        <p:spPr>
          <a:xfrm>
            <a:off x="6372200" y="4365104"/>
            <a:ext cx="1296144" cy="646331"/>
          </a:xfrm>
          <a:prstGeom prst="rect">
            <a:avLst/>
          </a:prstGeom>
        </p:spPr>
        <p:txBody>
          <a:bodyPr wrap="square">
            <a:spAutoFit/>
          </a:bodyPr>
          <a:lstStyle/>
          <a:p>
            <a:r>
              <a:rPr lang="tr-TR" b="1" dirty="0" smtClean="0">
                <a:solidFill>
                  <a:srgbClr val="FF0000"/>
                </a:solidFill>
              </a:rPr>
              <a:t>Nötr değil</a:t>
            </a:r>
          </a:p>
          <a:p>
            <a:r>
              <a:rPr lang="tr-TR" b="1" dirty="0" smtClean="0">
                <a:solidFill>
                  <a:srgbClr val="FF0000"/>
                </a:solidFill>
              </a:rPr>
              <a:t>pozitif</a:t>
            </a:r>
            <a:endParaRPr lang="tr-TR" b="1" dirty="0">
              <a:solidFill>
                <a:srgbClr val="FF0000"/>
              </a:solidFill>
            </a:endParaRPr>
          </a:p>
        </p:txBody>
      </p:sp>
      <p:sp>
        <p:nvSpPr>
          <p:cNvPr id="13" name="Dikdörtgen 12"/>
          <p:cNvSpPr/>
          <p:nvPr/>
        </p:nvSpPr>
        <p:spPr>
          <a:xfrm>
            <a:off x="3059832" y="5651956"/>
            <a:ext cx="432048" cy="369332"/>
          </a:xfrm>
          <a:prstGeom prst="rect">
            <a:avLst/>
          </a:prstGeom>
        </p:spPr>
        <p:txBody>
          <a:bodyPr wrap="square">
            <a:spAutoFit/>
          </a:bodyPr>
          <a:lstStyle/>
          <a:p>
            <a:r>
              <a:rPr lang="tr-TR" b="1" dirty="0" smtClean="0">
                <a:solidFill>
                  <a:srgbClr val="FF0000"/>
                </a:solidFill>
              </a:rPr>
              <a:t>9</a:t>
            </a:r>
            <a:endParaRPr lang="tr-TR" b="1" dirty="0">
              <a:solidFill>
                <a:srgbClr val="FF0000"/>
              </a:solidFill>
            </a:endParaRPr>
          </a:p>
        </p:txBody>
      </p:sp>
      <p:sp>
        <p:nvSpPr>
          <p:cNvPr id="14" name="Dikdörtgen 13"/>
          <p:cNvSpPr/>
          <p:nvPr/>
        </p:nvSpPr>
        <p:spPr>
          <a:xfrm>
            <a:off x="4716016" y="5651956"/>
            <a:ext cx="432048" cy="369332"/>
          </a:xfrm>
          <a:prstGeom prst="rect">
            <a:avLst/>
          </a:prstGeom>
        </p:spPr>
        <p:txBody>
          <a:bodyPr wrap="square">
            <a:spAutoFit/>
          </a:bodyPr>
          <a:lstStyle/>
          <a:p>
            <a:r>
              <a:rPr lang="tr-TR" b="1" dirty="0" smtClean="0">
                <a:solidFill>
                  <a:srgbClr val="FF0000"/>
                </a:solidFill>
              </a:rPr>
              <a:t>8</a:t>
            </a:r>
            <a:endParaRPr lang="tr-TR" b="1" dirty="0">
              <a:solidFill>
                <a:srgbClr val="FF0000"/>
              </a:solidFill>
            </a:endParaRPr>
          </a:p>
        </p:txBody>
      </p:sp>
      <p:sp>
        <p:nvSpPr>
          <p:cNvPr id="15" name="Dikdörtgen 14"/>
          <p:cNvSpPr/>
          <p:nvPr/>
        </p:nvSpPr>
        <p:spPr>
          <a:xfrm>
            <a:off x="6372200" y="5651956"/>
            <a:ext cx="1296144" cy="646331"/>
          </a:xfrm>
          <a:prstGeom prst="rect">
            <a:avLst/>
          </a:prstGeom>
        </p:spPr>
        <p:txBody>
          <a:bodyPr wrap="square">
            <a:spAutoFit/>
          </a:bodyPr>
          <a:lstStyle/>
          <a:p>
            <a:r>
              <a:rPr lang="tr-TR" b="1" dirty="0" smtClean="0">
                <a:solidFill>
                  <a:srgbClr val="FF0000"/>
                </a:solidFill>
              </a:rPr>
              <a:t>Nötr değil</a:t>
            </a:r>
          </a:p>
          <a:p>
            <a:r>
              <a:rPr lang="tr-TR" b="1" dirty="0" smtClean="0">
                <a:solidFill>
                  <a:srgbClr val="FF0000"/>
                </a:solidFill>
              </a:rPr>
              <a:t>pozitif</a:t>
            </a:r>
            <a:endParaRPr lang="tr-TR" b="1" dirty="0">
              <a:solidFill>
                <a:srgbClr val="FF0000"/>
              </a:solidFill>
            </a:endParaRPr>
          </a:p>
        </p:txBody>
      </p:sp>
    </p:spTree>
    <p:extLst>
      <p:ext uri="{BB962C8B-B14F-4D97-AF65-F5344CB8AC3E}">
        <p14:creationId xmlns:p14="http://schemas.microsoft.com/office/powerpoint/2010/main" val="3703126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8" grpId="0"/>
      <p:bldP spid="9" grpId="0"/>
      <p:bldP spid="10" grpId="0"/>
      <p:bldP spid="11" grpId="0"/>
      <p:bldP spid="12"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6632"/>
            <a:ext cx="8759501"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5436096" y="2204864"/>
            <a:ext cx="432048" cy="369332"/>
          </a:xfrm>
          <a:prstGeom prst="rect">
            <a:avLst/>
          </a:prstGeom>
        </p:spPr>
        <p:txBody>
          <a:bodyPr wrap="square">
            <a:spAutoFit/>
          </a:bodyPr>
          <a:lstStyle/>
          <a:p>
            <a:r>
              <a:rPr lang="tr-TR" b="1" dirty="0" smtClean="0">
                <a:solidFill>
                  <a:srgbClr val="FF0000"/>
                </a:solidFill>
              </a:rPr>
              <a:t>X</a:t>
            </a:r>
            <a:endParaRPr lang="tr-TR" b="1" dirty="0">
              <a:solidFill>
                <a:srgbClr val="FF0000"/>
              </a:solidFill>
            </a:endParaRPr>
          </a:p>
        </p:txBody>
      </p:sp>
      <p:sp>
        <p:nvSpPr>
          <p:cNvPr id="4" name="Dikdörtgen 3"/>
          <p:cNvSpPr/>
          <p:nvPr/>
        </p:nvSpPr>
        <p:spPr>
          <a:xfrm>
            <a:off x="7668344" y="2627620"/>
            <a:ext cx="432048" cy="369332"/>
          </a:xfrm>
          <a:prstGeom prst="rect">
            <a:avLst/>
          </a:prstGeom>
        </p:spPr>
        <p:txBody>
          <a:bodyPr wrap="square">
            <a:spAutoFit/>
          </a:bodyPr>
          <a:lstStyle/>
          <a:p>
            <a:r>
              <a:rPr lang="tr-TR" b="1" dirty="0" smtClean="0">
                <a:solidFill>
                  <a:srgbClr val="FF0000"/>
                </a:solidFill>
              </a:rPr>
              <a:t>X</a:t>
            </a:r>
            <a:endParaRPr lang="tr-TR" b="1" dirty="0">
              <a:solidFill>
                <a:srgbClr val="FF0000"/>
              </a:solidFill>
            </a:endParaRPr>
          </a:p>
        </p:txBody>
      </p:sp>
      <p:sp>
        <p:nvSpPr>
          <p:cNvPr id="5" name="Dikdörtgen 4"/>
          <p:cNvSpPr/>
          <p:nvPr/>
        </p:nvSpPr>
        <p:spPr>
          <a:xfrm>
            <a:off x="6588224" y="3059668"/>
            <a:ext cx="432048" cy="369332"/>
          </a:xfrm>
          <a:prstGeom prst="rect">
            <a:avLst/>
          </a:prstGeom>
        </p:spPr>
        <p:txBody>
          <a:bodyPr wrap="square">
            <a:spAutoFit/>
          </a:bodyPr>
          <a:lstStyle/>
          <a:p>
            <a:r>
              <a:rPr lang="tr-TR" b="1" dirty="0" smtClean="0">
                <a:solidFill>
                  <a:srgbClr val="FF0000"/>
                </a:solidFill>
              </a:rPr>
              <a:t>X</a:t>
            </a:r>
            <a:endParaRPr lang="tr-TR" b="1" dirty="0">
              <a:solidFill>
                <a:srgbClr val="FF0000"/>
              </a:solidFill>
            </a:endParaRPr>
          </a:p>
        </p:txBody>
      </p:sp>
      <p:sp>
        <p:nvSpPr>
          <p:cNvPr id="6" name="Dikdörtgen 5"/>
          <p:cNvSpPr/>
          <p:nvPr/>
        </p:nvSpPr>
        <p:spPr>
          <a:xfrm>
            <a:off x="7668344" y="3491716"/>
            <a:ext cx="432048" cy="369332"/>
          </a:xfrm>
          <a:prstGeom prst="rect">
            <a:avLst/>
          </a:prstGeom>
        </p:spPr>
        <p:txBody>
          <a:bodyPr wrap="square">
            <a:spAutoFit/>
          </a:bodyPr>
          <a:lstStyle/>
          <a:p>
            <a:r>
              <a:rPr lang="tr-TR" b="1" dirty="0" smtClean="0">
                <a:solidFill>
                  <a:srgbClr val="FF0000"/>
                </a:solidFill>
              </a:rPr>
              <a:t>X</a:t>
            </a:r>
            <a:endParaRPr lang="tr-TR" b="1" dirty="0">
              <a:solidFill>
                <a:srgbClr val="FF0000"/>
              </a:solidFill>
            </a:endParaRPr>
          </a:p>
        </p:txBody>
      </p:sp>
      <p:sp>
        <p:nvSpPr>
          <p:cNvPr id="7" name="Dikdörtgen 6"/>
          <p:cNvSpPr/>
          <p:nvPr/>
        </p:nvSpPr>
        <p:spPr>
          <a:xfrm>
            <a:off x="5588496" y="3933056"/>
            <a:ext cx="432048" cy="369332"/>
          </a:xfrm>
          <a:prstGeom prst="rect">
            <a:avLst/>
          </a:prstGeom>
        </p:spPr>
        <p:txBody>
          <a:bodyPr wrap="square">
            <a:spAutoFit/>
          </a:bodyPr>
          <a:lstStyle/>
          <a:p>
            <a:r>
              <a:rPr lang="tr-TR" b="1" dirty="0" smtClean="0">
                <a:solidFill>
                  <a:srgbClr val="FF0000"/>
                </a:solidFill>
              </a:rPr>
              <a:t>X</a:t>
            </a:r>
            <a:endParaRPr lang="tr-TR" b="1" dirty="0">
              <a:solidFill>
                <a:srgbClr val="FF0000"/>
              </a:solidFill>
            </a:endParaRPr>
          </a:p>
        </p:txBody>
      </p:sp>
      <p:sp>
        <p:nvSpPr>
          <p:cNvPr id="8" name="Dikdörtgen 7"/>
          <p:cNvSpPr/>
          <p:nvPr/>
        </p:nvSpPr>
        <p:spPr>
          <a:xfrm>
            <a:off x="6588224" y="3923764"/>
            <a:ext cx="432048" cy="369332"/>
          </a:xfrm>
          <a:prstGeom prst="rect">
            <a:avLst/>
          </a:prstGeom>
        </p:spPr>
        <p:txBody>
          <a:bodyPr wrap="square">
            <a:spAutoFit/>
          </a:bodyPr>
          <a:lstStyle/>
          <a:p>
            <a:r>
              <a:rPr lang="tr-TR" b="1" dirty="0" smtClean="0">
                <a:solidFill>
                  <a:srgbClr val="FF0000"/>
                </a:solidFill>
              </a:rPr>
              <a:t>X</a:t>
            </a:r>
            <a:endParaRPr lang="tr-TR" b="1" dirty="0">
              <a:solidFill>
                <a:srgbClr val="FF0000"/>
              </a:solidFill>
            </a:endParaRPr>
          </a:p>
        </p:txBody>
      </p:sp>
      <p:sp>
        <p:nvSpPr>
          <p:cNvPr id="9" name="Dikdörtgen 8"/>
          <p:cNvSpPr/>
          <p:nvPr/>
        </p:nvSpPr>
        <p:spPr>
          <a:xfrm>
            <a:off x="7668344" y="4355812"/>
            <a:ext cx="432048" cy="369332"/>
          </a:xfrm>
          <a:prstGeom prst="rect">
            <a:avLst/>
          </a:prstGeom>
        </p:spPr>
        <p:txBody>
          <a:bodyPr wrap="square">
            <a:spAutoFit/>
          </a:bodyPr>
          <a:lstStyle/>
          <a:p>
            <a:r>
              <a:rPr lang="tr-TR" b="1" dirty="0" smtClean="0">
                <a:solidFill>
                  <a:srgbClr val="FF0000"/>
                </a:solidFill>
              </a:rPr>
              <a:t>X</a:t>
            </a:r>
            <a:endParaRPr lang="tr-TR" b="1" dirty="0">
              <a:solidFill>
                <a:srgbClr val="FF0000"/>
              </a:solidFill>
            </a:endParaRPr>
          </a:p>
        </p:txBody>
      </p:sp>
      <p:sp>
        <p:nvSpPr>
          <p:cNvPr id="10" name="Dikdörtgen 9"/>
          <p:cNvSpPr/>
          <p:nvPr/>
        </p:nvSpPr>
        <p:spPr>
          <a:xfrm>
            <a:off x="5588496" y="4787860"/>
            <a:ext cx="432048" cy="369332"/>
          </a:xfrm>
          <a:prstGeom prst="rect">
            <a:avLst/>
          </a:prstGeom>
        </p:spPr>
        <p:txBody>
          <a:bodyPr wrap="square">
            <a:spAutoFit/>
          </a:bodyPr>
          <a:lstStyle/>
          <a:p>
            <a:r>
              <a:rPr lang="tr-TR" b="1" dirty="0" smtClean="0">
                <a:solidFill>
                  <a:srgbClr val="FF0000"/>
                </a:solidFill>
              </a:rPr>
              <a:t>X</a:t>
            </a:r>
            <a:endParaRPr lang="tr-TR" b="1" dirty="0">
              <a:solidFill>
                <a:srgbClr val="FF0000"/>
              </a:solidFill>
            </a:endParaRPr>
          </a:p>
        </p:txBody>
      </p:sp>
    </p:spTree>
    <p:extLst>
      <p:ext uri="{BB962C8B-B14F-4D97-AF65-F5344CB8AC3E}">
        <p14:creationId xmlns:p14="http://schemas.microsoft.com/office/powerpoint/2010/main" val="2182280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18564" y="188640"/>
            <a:ext cx="8712968" cy="6555641"/>
          </a:xfrm>
          <a:prstGeom prst="rect">
            <a:avLst/>
          </a:prstGeom>
        </p:spPr>
        <p:txBody>
          <a:bodyPr wrap="square">
            <a:spAutoFit/>
          </a:bodyPr>
          <a:lstStyle/>
          <a:p>
            <a:r>
              <a:rPr lang="tr-TR" sz="2800" dirty="0"/>
              <a:t>Maddeyi oluşturan atomun yapısını ve atom altı parçacıklar olan proton, nötron ve elektronları öğrendiniz.</a:t>
            </a:r>
            <a:br>
              <a:rPr lang="tr-TR" sz="2800" dirty="0"/>
            </a:br>
            <a:r>
              <a:rPr lang="tr-TR" sz="2800" dirty="0"/>
              <a:t>Atomların gözle ya da mikroskopla göremediğimiz tanecikler olduğunu biliyorsunuz. O hâlde, atomu </a:t>
            </a:r>
            <a:r>
              <a:rPr lang="tr-TR" sz="2800" dirty="0" smtClean="0"/>
              <a:t>oluşturan tanecikleri </a:t>
            </a:r>
            <a:r>
              <a:rPr lang="tr-TR" sz="2800" dirty="0"/>
              <a:t>görmemiz mümkün müdür?</a:t>
            </a:r>
          </a:p>
          <a:p>
            <a:r>
              <a:rPr lang="tr-TR" sz="2800" dirty="0"/>
              <a:t>Atomu oluşturan tanecikler gözle görülmeyecek ve hatta tartılamayacak kadar küçük taneciklerdir. </a:t>
            </a:r>
            <a:r>
              <a:rPr lang="tr-TR" sz="2800" dirty="0" smtClean="0"/>
              <a:t>Bununla </a:t>
            </a:r>
            <a:r>
              <a:rPr lang="tr-TR" sz="2800" dirty="0"/>
              <a:t>birlikte proton ve nötronun kütlelerinin birbirine çok yakın olduğu bilinmektedir. Elektronların kütlesi </a:t>
            </a:r>
            <a:r>
              <a:rPr lang="tr-TR" sz="2800" dirty="0" smtClean="0"/>
              <a:t>ise protonların </a:t>
            </a:r>
            <a:r>
              <a:rPr lang="tr-TR" sz="2800" dirty="0"/>
              <a:t>kütlesinden çok daha küçüktür (yaklaşık 1/2000’i kadardır). O hâlde, bir atomun kütlesini proton</a:t>
            </a:r>
            <a:br>
              <a:rPr lang="tr-TR" sz="2800" dirty="0"/>
            </a:br>
            <a:r>
              <a:rPr lang="tr-TR" sz="2800" dirty="0"/>
              <a:t>ve nötron sayısı belirler. Acaba aynı element ya da farklı elementlerde proton ve nötron sayılarında bir </a:t>
            </a:r>
            <a:r>
              <a:rPr lang="tr-TR" sz="2800" dirty="0" smtClean="0"/>
              <a:t>değişiklik </a:t>
            </a:r>
            <a:r>
              <a:rPr lang="tr-TR" sz="2800" dirty="0"/>
              <a:t>var mıdır? Aşağıdaki etkinliğinizde bu soruya cevap arayacaksınız.</a:t>
            </a:r>
          </a:p>
        </p:txBody>
      </p:sp>
    </p:spTree>
    <p:extLst>
      <p:ext uri="{BB962C8B-B14F-4D97-AF65-F5344CB8AC3E}">
        <p14:creationId xmlns:p14="http://schemas.microsoft.com/office/powerpoint/2010/main" val="13075553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16913"/>
            <a:ext cx="910850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5724128" y="1556792"/>
            <a:ext cx="432048" cy="369332"/>
          </a:xfrm>
          <a:prstGeom prst="rect">
            <a:avLst/>
          </a:prstGeom>
        </p:spPr>
        <p:txBody>
          <a:bodyPr wrap="square">
            <a:spAutoFit/>
          </a:bodyPr>
          <a:lstStyle/>
          <a:p>
            <a:r>
              <a:rPr lang="tr-TR" b="1" dirty="0" smtClean="0">
                <a:solidFill>
                  <a:srgbClr val="FF0000"/>
                </a:solidFill>
              </a:rPr>
              <a:t>6</a:t>
            </a:r>
            <a:endParaRPr lang="tr-TR" b="1" dirty="0">
              <a:solidFill>
                <a:srgbClr val="FF0000"/>
              </a:solidFill>
            </a:endParaRPr>
          </a:p>
        </p:txBody>
      </p:sp>
      <p:sp>
        <p:nvSpPr>
          <p:cNvPr id="4" name="Dikdörtgen 3"/>
          <p:cNvSpPr/>
          <p:nvPr/>
        </p:nvSpPr>
        <p:spPr>
          <a:xfrm>
            <a:off x="6876256" y="1556792"/>
            <a:ext cx="432048" cy="369332"/>
          </a:xfrm>
          <a:prstGeom prst="rect">
            <a:avLst/>
          </a:prstGeom>
        </p:spPr>
        <p:txBody>
          <a:bodyPr wrap="square">
            <a:spAutoFit/>
          </a:bodyPr>
          <a:lstStyle/>
          <a:p>
            <a:r>
              <a:rPr lang="tr-TR" b="1" dirty="0" smtClean="0">
                <a:solidFill>
                  <a:srgbClr val="FF0000"/>
                </a:solidFill>
              </a:rPr>
              <a:t>6</a:t>
            </a:r>
            <a:endParaRPr lang="tr-TR" b="1" dirty="0">
              <a:solidFill>
                <a:srgbClr val="FF0000"/>
              </a:solidFill>
            </a:endParaRPr>
          </a:p>
        </p:txBody>
      </p:sp>
      <p:sp>
        <p:nvSpPr>
          <p:cNvPr id="5" name="Dikdörtgen 4"/>
          <p:cNvSpPr/>
          <p:nvPr/>
        </p:nvSpPr>
        <p:spPr>
          <a:xfrm>
            <a:off x="8100392" y="1556792"/>
            <a:ext cx="432048" cy="369332"/>
          </a:xfrm>
          <a:prstGeom prst="rect">
            <a:avLst/>
          </a:prstGeom>
        </p:spPr>
        <p:txBody>
          <a:bodyPr wrap="square">
            <a:spAutoFit/>
          </a:bodyPr>
          <a:lstStyle/>
          <a:p>
            <a:r>
              <a:rPr lang="tr-TR" b="1" dirty="0" smtClean="0">
                <a:solidFill>
                  <a:srgbClr val="FF0000"/>
                </a:solidFill>
              </a:rPr>
              <a:t>6</a:t>
            </a:r>
            <a:endParaRPr lang="tr-TR" b="1" dirty="0">
              <a:solidFill>
                <a:srgbClr val="FF0000"/>
              </a:solidFill>
            </a:endParaRPr>
          </a:p>
        </p:txBody>
      </p:sp>
      <p:sp>
        <p:nvSpPr>
          <p:cNvPr id="6" name="Dikdörtgen 5"/>
          <p:cNvSpPr/>
          <p:nvPr/>
        </p:nvSpPr>
        <p:spPr>
          <a:xfrm>
            <a:off x="5796136" y="3131676"/>
            <a:ext cx="432048" cy="369332"/>
          </a:xfrm>
          <a:prstGeom prst="rect">
            <a:avLst/>
          </a:prstGeom>
        </p:spPr>
        <p:txBody>
          <a:bodyPr wrap="square">
            <a:spAutoFit/>
          </a:bodyPr>
          <a:lstStyle/>
          <a:p>
            <a:r>
              <a:rPr lang="tr-TR" b="1" dirty="0" smtClean="0">
                <a:solidFill>
                  <a:srgbClr val="FF0000"/>
                </a:solidFill>
              </a:rPr>
              <a:t>7</a:t>
            </a:r>
            <a:endParaRPr lang="tr-TR" b="1" dirty="0">
              <a:solidFill>
                <a:srgbClr val="FF0000"/>
              </a:solidFill>
            </a:endParaRPr>
          </a:p>
        </p:txBody>
      </p:sp>
      <p:sp>
        <p:nvSpPr>
          <p:cNvPr id="7" name="Dikdörtgen 6"/>
          <p:cNvSpPr/>
          <p:nvPr/>
        </p:nvSpPr>
        <p:spPr>
          <a:xfrm>
            <a:off x="6948264" y="3131676"/>
            <a:ext cx="432048" cy="369332"/>
          </a:xfrm>
          <a:prstGeom prst="rect">
            <a:avLst/>
          </a:prstGeom>
        </p:spPr>
        <p:txBody>
          <a:bodyPr wrap="square">
            <a:spAutoFit/>
          </a:bodyPr>
          <a:lstStyle/>
          <a:p>
            <a:r>
              <a:rPr lang="tr-TR" b="1" dirty="0" smtClean="0">
                <a:solidFill>
                  <a:srgbClr val="FF0000"/>
                </a:solidFill>
              </a:rPr>
              <a:t>7</a:t>
            </a:r>
            <a:endParaRPr lang="tr-TR" b="1" dirty="0">
              <a:solidFill>
                <a:srgbClr val="FF0000"/>
              </a:solidFill>
            </a:endParaRPr>
          </a:p>
        </p:txBody>
      </p:sp>
      <p:sp>
        <p:nvSpPr>
          <p:cNvPr id="8" name="Dikdörtgen 7"/>
          <p:cNvSpPr/>
          <p:nvPr/>
        </p:nvSpPr>
        <p:spPr>
          <a:xfrm>
            <a:off x="8172400" y="3140968"/>
            <a:ext cx="432048" cy="369332"/>
          </a:xfrm>
          <a:prstGeom prst="rect">
            <a:avLst/>
          </a:prstGeom>
        </p:spPr>
        <p:txBody>
          <a:bodyPr wrap="square">
            <a:spAutoFit/>
          </a:bodyPr>
          <a:lstStyle/>
          <a:p>
            <a:r>
              <a:rPr lang="tr-TR" b="1" dirty="0" smtClean="0">
                <a:solidFill>
                  <a:srgbClr val="FF0000"/>
                </a:solidFill>
              </a:rPr>
              <a:t>7</a:t>
            </a:r>
            <a:endParaRPr lang="tr-TR" b="1" dirty="0">
              <a:solidFill>
                <a:srgbClr val="FF0000"/>
              </a:solidFill>
            </a:endParaRPr>
          </a:p>
        </p:txBody>
      </p:sp>
      <p:sp>
        <p:nvSpPr>
          <p:cNvPr id="9" name="Dikdörtgen 8"/>
          <p:cNvSpPr/>
          <p:nvPr/>
        </p:nvSpPr>
        <p:spPr>
          <a:xfrm>
            <a:off x="5796136" y="4355812"/>
            <a:ext cx="432048" cy="369332"/>
          </a:xfrm>
          <a:prstGeom prst="rect">
            <a:avLst/>
          </a:prstGeom>
        </p:spPr>
        <p:txBody>
          <a:bodyPr wrap="square">
            <a:spAutoFit/>
          </a:bodyPr>
          <a:lstStyle/>
          <a:p>
            <a:r>
              <a:rPr lang="tr-TR" b="1" dirty="0" smtClean="0">
                <a:solidFill>
                  <a:srgbClr val="FF0000"/>
                </a:solidFill>
              </a:rPr>
              <a:t>2</a:t>
            </a:r>
            <a:endParaRPr lang="tr-TR" b="1" dirty="0">
              <a:solidFill>
                <a:srgbClr val="FF0000"/>
              </a:solidFill>
            </a:endParaRPr>
          </a:p>
        </p:txBody>
      </p:sp>
      <p:sp>
        <p:nvSpPr>
          <p:cNvPr id="10" name="Dikdörtgen 9"/>
          <p:cNvSpPr/>
          <p:nvPr/>
        </p:nvSpPr>
        <p:spPr>
          <a:xfrm>
            <a:off x="7020272" y="4365104"/>
            <a:ext cx="432048" cy="369332"/>
          </a:xfrm>
          <a:prstGeom prst="rect">
            <a:avLst/>
          </a:prstGeom>
        </p:spPr>
        <p:txBody>
          <a:bodyPr wrap="square">
            <a:spAutoFit/>
          </a:bodyPr>
          <a:lstStyle/>
          <a:p>
            <a:r>
              <a:rPr lang="tr-TR" b="1" dirty="0" smtClean="0">
                <a:solidFill>
                  <a:srgbClr val="FF0000"/>
                </a:solidFill>
              </a:rPr>
              <a:t>2</a:t>
            </a:r>
            <a:endParaRPr lang="tr-TR" b="1" dirty="0">
              <a:solidFill>
                <a:srgbClr val="FF0000"/>
              </a:solidFill>
            </a:endParaRPr>
          </a:p>
        </p:txBody>
      </p:sp>
      <p:sp>
        <p:nvSpPr>
          <p:cNvPr id="11" name="Dikdörtgen 10"/>
          <p:cNvSpPr/>
          <p:nvPr/>
        </p:nvSpPr>
        <p:spPr>
          <a:xfrm>
            <a:off x="8100392" y="4365104"/>
            <a:ext cx="432048" cy="369332"/>
          </a:xfrm>
          <a:prstGeom prst="rect">
            <a:avLst/>
          </a:prstGeom>
        </p:spPr>
        <p:txBody>
          <a:bodyPr wrap="square">
            <a:spAutoFit/>
          </a:bodyPr>
          <a:lstStyle/>
          <a:p>
            <a:r>
              <a:rPr lang="tr-TR" b="1" dirty="0" smtClean="0">
                <a:solidFill>
                  <a:srgbClr val="FF0000"/>
                </a:solidFill>
              </a:rPr>
              <a:t>3</a:t>
            </a:r>
            <a:endParaRPr lang="tr-TR" b="1" dirty="0">
              <a:solidFill>
                <a:srgbClr val="FF0000"/>
              </a:solidFill>
            </a:endParaRPr>
          </a:p>
        </p:txBody>
      </p:sp>
      <p:sp>
        <p:nvSpPr>
          <p:cNvPr id="12" name="Dikdörtgen 11"/>
          <p:cNvSpPr/>
          <p:nvPr/>
        </p:nvSpPr>
        <p:spPr>
          <a:xfrm>
            <a:off x="5796136" y="5723964"/>
            <a:ext cx="432048" cy="369332"/>
          </a:xfrm>
          <a:prstGeom prst="rect">
            <a:avLst/>
          </a:prstGeom>
        </p:spPr>
        <p:txBody>
          <a:bodyPr wrap="square">
            <a:spAutoFit/>
          </a:bodyPr>
          <a:lstStyle/>
          <a:p>
            <a:r>
              <a:rPr lang="tr-TR" b="1" dirty="0" smtClean="0">
                <a:solidFill>
                  <a:srgbClr val="FF0000"/>
                </a:solidFill>
              </a:rPr>
              <a:t>5</a:t>
            </a:r>
            <a:endParaRPr lang="tr-TR" b="1" dirty="0">
              <a:solidFill>
                <a:srgbClr val="FF0000"/>
              </a:solidFill>
            </a:endParaRPr>
          </a:p>
        </p:txBody>
      </p:sp>
      <p:sp>
        <p:nvSpPr>
          <p:cNvPr id="13" name="Dikdörtgen 12"/>
          <p:cNvSpPr/>
          <p:nvPr/>
        </p:nvSpPr>
        <p:spPr>
          <a:xfrm>
            <a:off x="6948264" y="5723964"/>
            <a:ext cx="432048" cy="369332"/>
          </a:xfrm>
          <a:prstGeom prst="rect">
            <a:avLst/>
          </a:prstGeom>
        </p:spPr>
        <p:txBody>
          <a:bodyPr wrap="square">
            <a:spAutoFit/>
          </a:bodyPr>
          <a:lstStyle/>
          <a:p>
            <a:r>
              <a:rPr lang="tr-TR" b="1" dirty="0" smtClean="0">
                <a:solidFill>
                  <a:srgbClr val="FF0000"/>
                </a:solidFill>
              </a:rPr>
              <a:t>4</a:t>
            </a:r>
            <a:endParaRPr lang="tr-TR" b="1" dirty="0">
              <a:solidFill>
                <a:srgbClr val="FF0000"/>
              </a:solidFill>
            </a:endParaRPr>
          </a:p>
        </p:txBody>
      </p:sp>
      <p:sp>
        <p:nvSpPr>
          <p:cNvPr id="14" name="Dikdörtgen 13"/>
          <p:cNvSpPr/>
          <p:nvPr/>
        </p:nvSpPr>
        <p:spPr>
          <a:xfrm>
            <a:off x="8028384" y="5733256"/>
            <a:ext cx="432048" cy="369332"/>
          </a:xfrm>
          <a:prstGeom prst="rect">
            <a:avLst/>
          </a:prstGeom>
        </p:spPr>
        <p:txBody>
          <a:bodyPr wrap="square">
            <a:spAutoFit/>
          </a:bodyPr>
          <a:lstStyle/>
          <a:p>
            <a:r>
              <a:rPr lang="tr-TR" b="1" dirty="0" smtClean="0">
                <a:solidFill>
                  <a:srgbClr val="FF0000"/>
                </a:solidFill>
              </a:rPr>
              <a:t>8</a:t>
            </a:r>
            <a:endParaRPr lang="tr-TR" b="1" dirty="0">
              <a:solidFill>
                <a:srgbClr val="FF0000"/>
              </a:solidFill>
            </a:endParaRPr>
          </a:p>
        </p:txBody>
      </p:sp>
    </p:spTree>
    <p:extLst>
      <p:ext uri="{BB962C8B-B14F-4D97-AF65-F5344CB8AC3E}">
        <p14:creationId xmlns:p14="http://schemas.microsoft.com/office/powerpoint/2010/main" val="1984664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393"/>
            <a:ext cx="9144000" cy="678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851920" y="3805998"/>
            <a:ext cx="1872208" cy="369332"/>
          </a:xfrm>
          <a:prstGeom prst="rect">
            <a:avLst/>
          </a:prstGeom>
        </p:spPr>
        <p:txBody>
          <a:bodyPr wrap="square">
            <a:spAutoFit/>
          </a:bodyPr>
          <a:lstStyle/>
          <a:p>
            <a:pPr algn="ctr"/>
            <a:r>
              <a:rPr lang="tr-TR" b="1" dirty="0">
                <a:solidFill>
                  <a:srgbClr val="FF0000"/>
                </a:solidFill>
              </a:rPr>
              <a:t>Atomik</a:t>
            </a:r>
          </a:p>
        </p:txBody>
      </p:sp>
      <p:pic>
        <p:nvPicPr>
          <p:cNvPr id="6" name="Picture 2" descr="C:\Users\su\Desktop\Ekran Alıntısı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700808"/>
            <a:ext cx="2952328" cy="237626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su\Pictures\Resim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628800"/>
            <a:ext cx="2824008" cy="2448272"/>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467544" y="5877272"/>
            <a:ext cx="8352928" cy="523220"/>
          </a:xfrm>
          <a:prstGeom prst="rect">
            <a:avLst/>
          </a:prstGeom>
        </p:spPr>
        <p:txBody>
          <a:bodyPr wrap="square">
            <a:spAutoFit/>
          </a:bodyPr>
          <a:lstStyle/>
          <a:p>
            <a:r>
              <a:rPr lang="tr-TR" sz="2800" dirty="0">
                <a:solidFill>
                  <a:srgbClr val="FF0000"/>
                </a:solidFill>
              </a:rPr>
              <a:t>Birbiriyle temas hâlinde olan atomlar bağlı atomlardır.</a:t>
            </a:r>
          </a:p>
        </p:txBody>
      </p:sp>
    </p:spTree>
    <p:extLst>
      <p:ext uri="{BB962C8B-B14F-4D97-AF65-F5344CB8AC3E}">
        <p14:creationId xmlns:p14="http://schemas.microsoft.com/office/powerpoint/2010/main" val="2009468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124744"/>
            <a:ext cx="8640960" cy="2677656"/>
          </a:xfrm>
          <a:prstGeom prst="rect">
            <a:avLst/>
          </a:prstGeom>
        </p:spPr>
        <p:txBody>
          <a:bodyPr wrap="square">
            <a:spAutoFit/>
          </a:bodyPr>
          <a:lstStyle/>
          <a:p>
            <a:r>
              <a:rPr lang="tr-TR" sz="2800" dirty="0"/>
              <a:t>Yaptığınız etkinlikte bir elementin bütün </a:t>
            </a:r>
            <a:r>
              <a:rPr lang="tr-TR" sz="2800" dirty="0" smtClean="0"/>
              <a:t>atomlarında </a:t>
            </a:r>
            <a:r>
              <a:rPr lang="tr-TR" sz="2800" dirty="0"/>
              <a:t>proton sayısının aynı olduğunu, nötron </a:t>
            </a:r>
            <a:r>
              <a:rPr lang="tr-TR" sz="2800" dirty="0" smtClean="0"/>
              <a:t>sayısının az </a:t>
            </a:r>
            <a:r>
              <a:rPr lang="tr-TR" sz="2800" dirty="0"/>
              <a:t>da olsa değişebileceğini fark ettiniz. Aynı </a:t>
            </a:r>
            <a:r>
              <a:rPr lang="tr-TR" sz="2800" dirty="0" smtClean="0"/>
              <a:t>atomun proton </a:t>
            </a:r>
            <a:r>
              <a:rPr lang="tr-TR" sz="2800" dirty="0"/>
              <a:t>sayısı hep sabitken farklı elementlerin </a:t>
            </a:r>
            <a:r>
              <a:rPr lang="tr-TR" sz="2800" dirty="0" smtClean="0"/>
              <a:t>atomlarında </a:t>
            </a:r>
            <a:r>
              <a:rPr lang="tr-TR" sz="2800" dirty="0"/>
              <a:t>proton sayıları farklı olduğundan proton </a:t>
            </a:r>
            <a:r>
              <a:rPr lang="tr-TR" sz="2800" dirty="0" smtClean="0"/>
              <a:t>sayısı elementin </a:t>
            </a:r>
            <a:r>
              <a:rPr lang="tr-TR" sz="2800" dirty="0"/>
              <a:t>kimliğini belirler ve atom </a:t>
            </a:r>
            <a:r>
              <a:rPr lang="tr-TR" sz="2800" dirty="0" smtClean="0"/>
              <a:t>numarası olarak </a:t>
            </a:r>
            <a:r>
              <a:rPr lang="tr-TR" sz="2800" dirty="0"/>
              <a:t>adlandırılır. </a:t>
            </a:r>
          </a:p>
        </p:txBody>
      </p:sp>
    </p:spTree>
    <p:extLst>
      <p:ext uri="{BB962C8B-B14F-4D97-AF65-F5344CB8AC3E}">
        <p14:creationId xmlns:p14="http://schemas.microsoft.com/office/powerpoint/2010/main" val="41498620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6063"/>
            <a:ext cx="5616624"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79512" y="3789040"/>
            <a:ext cx="8784976" cy="2246769"/>
          </a:xfrm>
          <a:prstGeom prst="rect">
            <a:avLst/>
          </a:prstGeom>
        </p:spPr>
        <p:txBody>
          <a:bodyPr wrap="square">
            <a:spAutoFit/>
          </a:bodyPr>
          <a:lstStyle/>
          <a:p>
            <a:r>
              <a:rPr lang="tr-TR" sz="2800" dirty="0"/>
              <a:t>Örneğin karbon atomunun </a:t>
            </a:r>
            <a:r>
              <a:rPr lang="tr-TR" sz="2800" dirty="0" smtClean="0"/>
              <a:t>atom numarası </a:t>
            </a:r>
            <a:r>
              <a:rPr lang="tr-TR" sz="2800" dirty="0"/>
              <a:t>6’dır. Bu durumda yanda gördüğünüz </a:t>
            </a:r>
            <a:r>
              <a:rPr lang="tr-TR" sz="2800" dirty="0" smtClean="0"/>
              <a:t>iki atom </a:t>
            </a:r>
            <a:r>
              <a:rPr lang="tr-TR" sz="2800" dirty="0"/>
              <a:t>gibi çekirdeğinde 6 proton olan bütün </a:t>
            </a:r>
            <a:r>
              <a:rPr lang="tr-TR" sz="2800" dirty="0" smtClean="0"/>
              <a:t>atomlar </a:t>
            </a:r>
            <a:r>
              <a:rPr lang="tr-TR" sz="2800" dirty="0"/>
              <a:t>karbon elementinin atomlarıdır diyebiliriz. </a:t>
            </a:r>
            <a:r>
              <a:rPr lang="tr-TR" sz="2800" dirty="0" smtClean="0"/>
              <a:t>Ancak karbon </a:t>
            </a:r>
            <a:r>
              <a:rPr lang="tr-TR" sz="2800" dirty="0"/>
              <a:t>elementinin nötron </a:t>
            </a:r>
            <a:r>
              <a:rPr lang="tr-TR" sz="2800" dirty="0" smtClean="0"/>
              <a:t>sayılarında farklılık </a:t>
            </a:r>
            <a:r>
              <a:rPr lang="tr-TR" sz="2800" dirty="0"/>
              <a:t>olabilir.</a:t>
            </a:r>
          </a:p>
        </p:txBody>
      </p:sp>
      <p:pic>
        <p:nvPicPr>
          <p:cNvPr id="2052" name="Picture 4" descr="ima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6027217"/>
            <a:ext cx="1275581" cy="54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1259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88640"/>
            <a:ext cx="8928992" cy="6350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979712" y="3383781"/>
            <a:ext cx="432048" cy="1200329"/>
          </a:xfrm>
          <a:prstGeom prst="rect">
            <a:avLst/>
          </a:prstGeom>
        </p:spPr>
        <p:txBody>
          <a:bodyPr wrap="square">
            <a:spAutoFit/>
          </a:bodyPr>
          <a:lstStyle/>
          <a:p>
            <a:r>
              <a:rPr lang="tr-TR" b="1" dirty="0" smtClean="0">
                <a:solidFill>
                  <a:srgbClr val="FF0000"/>
                </a:solidFill>
              </a:rPr>
              <a:t>5</a:t>
            </a:r>
          </a:p>
          <a:p>
            <a:r>
              <a:rPr lang="tr-TR" b="1" dirty="0" smtClean="0">
                <a:solidFill>
                  <a:srgbClr val="FF0000"/>
                </a:solidFill>
              </a:rPr>
              <a:t>6</a:t>
            </a:r>
          </a:p>
          <a:p>
            <a:r>
              <a:rPr lang="tr-TR" b="1" dirty="0" smtClean="0">
                <a:solidFill>
                  <a:srgbClr val="FF0000"/>
                </a:solidFill>
              </a:rPr>
              <a:t>5</a:t>
            </a:r>
          </a:p>
          <a:p>
            <a:r>
              <a:rPr lang="tr-TR" b="1" dirty="0">
                <a:solidFill>
                  <a:srgbClr val="FF0000"/>
                </a:solidFill>
              </a:rPr>
              <a:t>5</a:t>
            </a:r>
          </a:p>
        </p:txBody>
      </p:sp>
      <p:sp>
        <p:nvSpPr>
          <p:cNvPr id="4" name="Dikdörtgen 3"/>
          <p:cNvSpPr/>
          <p:nvPr/>
        </p:nvSpPr>
        <p:spPr>
          <a:xfrm>
            <a:off x="3923928" y="3383781"/>
            <a:ext cx="432048" cy="1200329"/>
          </a:xfrm>
          <a:prstGeom prst="rect">
            <a:avLst/>
          </a:prstGeom>
        </p:spPr>
        <p:txBody>
          <a:bodyPr wrap="square">
            <a:spAutoFit/>
          </a:bodyPr>
          <a:lstStyle/>
          <a:p>
            <a:r>
              <a:rPr lang="tr-TR" b="1" dirty="0" smtClean="0">
                <a:solidFill>
                  <a:srgbClr val="FF0000"/>
                </a:solidFill>
              </a:rPr>
              <a:t>9</a:t>
            </a:r>
          </a:p>
          <a:p>
            <a:r>
              <a:rPr lang="tr-TR" b="1" dirty="0" smtClean="0">
                <a:solidFill>
                  <a:srgbClr val="FF0000"/>
                </a:solidFill>
              </a:rPr>
              <a:t>10</a:t>
            </a:r>
          </a:p>
          <a:p>
            <a:r>
              <a:rPr lang="tr-TR" b="1" dirty="0" smtClean="0">
                <a:solidFill>
                  <a:srgbClr val="FF0000"/>
                </a:solidFill>
              </a:rPr>
              <a:t>9</a:t>
            </a:r>
          </a:p>
          <a:p>
            <a:r>
              <a:rPr lang="tr-TR" b="1" dirty="0">
                <a:solidFill>
                  <a:srgbClr val="FF0000"/>
                </a:solidFill>
              </a:rPr>
              <a:t>9</a:t>
            </a:r>
          </a:p>
        </p:txBody>
      </p:sp>
      <p:sp>
        <p:nvSpPr>
          <p:cNvPr id="5" name="Dikdörtgen 4"/>
          <p:cNvSpPr/>
          <p:nvPr/>
        </p:nvSpPr>
        <p:spPr>
          <a:xfrm>
            <a:off x="5796136" y="3414173"/>
            <a:ext cx="432048" cy="1200329"/>
          </a:xfrm>
          <a:prstGeom prst="rect">
            <a:avLst/>
          </a:prstGeom>
        </p:spPr>
        <p:txBody>
          <a:bodyPr wrap="square">
            <a:spAutoFit/>
          </a:bodyPr>
          <a:lstStyle/>
          <a:p>
            <a:r>
              <a:rPr lang="tr-TR" b="1" dirty="0" smtClean="0">
                <a:solidFill>
                  <a:srgbClr val="FF0000"/>
                </a:solidFill>
              </a:rPr>
              <a:t>17</a:t>
            </a:r>
          </a:p>
          <a:p>
            <a:r>
              <a:rPr lang="tr-TR" b="1" dirty="0" smtClean="0">
                <a:solidFill>
                  <a:srgbClr val="FF0000"/>
                </a:solidFill>
              </a:rPr>
              <a:t>17</a:t>
            </a:r>
          </a:p>
          <a:p>
            <a:r>
              <a:rPr lang="tr-TR" b="1" dirty="0" smtClean="0">
                <a:solidFill>
                  <a:srgbClr val="FF0000"/>
                </a:solidFill>
              </a:rPr>
              <a:t>18</a:t>
            </a:r>
          </a:p>
          <a:p>
            <a:r>
              <a:rPr lang="tr-TR" b="1" dirty="0" smtClean="0">
                <a:solidFill>
                  <a:srgbClr val="FF0000"/>
                </a:solidFill>
              </a:rPr>
              <a:t>17</a:t>
            </a:r>
            <a:endParaRPr lang="tr-TR" b="1" dirty="0">
              <a:solidFill>
                <a:srgbClr val="FF0000"/>
              </a:solidFill>
            </a:endParaRPr>
          </a:p>
        </p:txBody>
      </p:sp>
      <p:sp>
        <p:nvSpPr>
          <p:cNvPr id="6" name="Dikdörtgen 5"/>
          <p:cNvSpPr/>
          <p:nvPr/>
        </p:nvSpPr>
        <p:spPr>
          <a:xfrm>
            <a:off x="7740352" y="3413742"/>
            <a:ext cx="432048" cy="1200329"/>
          </a:xfrm>
          <a:prstGeom prst="rect">
            <a:avLst/>
          </a:prstGeom>
        </p:spPr>
        <p:txBody>
          <a:bodyPr wrap="square">
            <a:spAutoFit/>
          </a:bodyPr>
          <a:lstStyle/>
          <a:p>
            <a:r>
              <a:rPr lang="tr-TR" b="1" dirty="0" smtClean="0">
                <a:solidFill>
                  <a:srgbClr val="FF0000"/>
                </a:solidFill>
              </a:rPr>
              <a:t>9</a:t>
            </a:r>
          </a:p>
          <a:p>
            <a:r>
              <a:rPr lang="tr-TR" b="1" dirty="0" smtClean="0">
                <a:solidFill>
                  <a:srgbClr val="FF0000"/>
                </a:solidFill>
              </a:rPr>
              <a:t>9</a:t>
            </a:r>
          </a:p>
          <a:p>
            <a:r>
              <a:rPr lang="tr-TR" b="1" dirty="0" smtClean="0">
                <a:solidFill>
                  <a:srgbClr val="FF0000"/>
                </a:solidFill>
              </a:rPr>
              <a:t>9</a:t>
            </a:r>
          </a:p>
          <a:p>
            <a:r>
              <a:rPr lang="tr-TR" b="1" dirty="0">
                <a:solidFill>
                  <a:srgbClr val="FF0000"/>
                </a:solidFill>
              </a:rPr>
              <a:t>9</a:t>
            </a:r>
          </a:p>
        </p:txBody>
      </p:sp>
      <p:sp>
        <p:nvSpPr>
          <p:cNvPr id="2" name="Dikdörtgen 1"/>
          <p:cNvSpPr/>
          <p:nvPr/>
        </p:nvSpPr>
        <p:spPr>
          <a:xfrm>
            <a:off x="395536" y="5446965"/>
            <a:ext cx="8208912" cy="954107"/>
          </a:xfrm>
          <a:prstGeom prst="rect">
            <a:avLst/>
          </a:prstGeom>
        </p:spPr>
        <p:txBody>
          <a:bodyPr wrap="square">
            <a:spAutoFit/>
          </a:bodyPr>
          <a:lstStyle/>
          <a:p>
            <a:r>
              <a:rPr lang="tr-TR" sz="2800" dirty="0">
                <a:solidFill>
                  <a:srgbClr val="FF0000"/>
                </a:solidFill>
              </a:rPr>
              <a:t>Aynı elementin atomlarında proton sayıları aynı olacağından B ve C aynı elementtir.</a:t>
            </a:r>
          </a:p>
        </p:txBody>
      </p:sp>
    </p:spTree>
    <p:extLst>
      <p:ext uri="{BB962C8B-B14F-4D97-AF65-F5344CB8AC3E}">
        <p14:creationId xmlns:p14="http://schemas.microsoft.com/office/powerpoint/2010/main" val="125700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4941168"/>
            <a:ext cx="8885577" cy="1569660"/>
          </a:xfrm>
          <a:prstGeom prst="rect">
            <a:avLst/>
          </a:prstGeom>
        </p:spPr>
        <p:txBody>
          <a:bodyPr wrap="square">
            <a:spAutoFit/>
          </a:bodyPr>
          <a:lstStyle/>
          <a:p>
            <a:r>
              <a:rPr lang="tr-TR" sz="2400" dirty="0" smtClean="0"/>
              <a:t>Geriye </a:t>
            </a:r>
            <a:r>
              <a:rPr lang="tr-TR" sz="2400" dirty="0"/>
              <a:t>kalan olağanüstü  </a:t>
            </a:r>
            <a:r>
              <a:rPr lang="tr-TR" sz="2400" dirty="0" smtClean="0"/>
              <a:t>hacmi </a:t>
            </a:r>
            <a:r>
              <a:rPr lang="tr-TR" sz="2400" dirty="0"/>
              <a:t>elektronlar doldurur. Peki, </a:t>
            </a:r>
            <a:r>
              <a:rPr lang="tr-TR" sz="2400" dirty="0" smtClean="0"/>
              <a:t>elektronlar </a:t>
            </a:r>
            <a:r>
              <a:rPr lang="tr-TR" sz="2400" dirty="0"/>
              <a:t>bu </a:t>
            </a:r>
            <a:r>
              <a:rPr lang="tr-TR" sz="2400" dirty="0" smtClean="0"/>
              <a:t>geniş hacimde </a:t>
            </a:r>
            <a:r>
              <a:rPr lang="tr-TR" sz="2400" dirty="0"/>
              <a:t>nerede bulunur? Bütün elektronların çekirdeğe uzaklığı aynı mıdır? Aşağıdaki etkinliği </a:t>
            </a:r>
            <a:r>
              <a:rPr lang="tr-TR" sz="2400" dirty="0" smtClean="0"/>
              <a:t>yaparak atom </a:t>
            </a:r>
            <a:r>
              <a:rPr lang="tr-TR" sz="2400" dirty="0"/>
              <a:t>modellerinde </a:t>
            </a:r>
            <a:r>
              <a:rPr lang="tr-TR" sz="2400" dirty="0" smtClean="0"/>
              <a:t>elektronların </a:t>
            </a:r>
            <a:r>
              <a:rPr lang="tr-TR" sz="2400" dirty="0"/>
              <a:t>nasıl dizildiğini fark edeceksiniz.</a:t>
            </a:r>
          </a:p>
        </p:txBody>
      </p:sp>
      <p:pic>
        <p:nvPicPr>
          <p:cNvPr id="3074" name="Picture 2" descr="imag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268760"/>
            <a:ext cx="6696744" cy="345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ikdörtgen 2"/>
          <p:cNvSpPr/>
          <p:nvPr/>
        </p:nvSpPr>
        <p:spPr>
          <a:xfrm>
            <a:off x="35496" y="116632"/>
            <a:ext cx="9034090" cy="1200329"/>
          </a:xfrm>
          <a:prstGeom prst="rect">
            <a:avLst/>
          </a:prstGeom>
        </p:spPr>
        <p:txBody>
          <a:bodyPr wrap="square">
            <a:spAutoFit/>
          </a:bodyPr>
          <a:lstStyle/>
          <a:p>
            <a:r>
              <a:rPr lang="tr-TR" sz="2400" dirty="0"/>
              <a:t>Proton ve nötronlardan oluşan atom çekirdeği hacimsel olarak atomun ancak yüz binde biri kadardır. Proton, nötron ve elektronların birbirine göre büyüklüklerini bir benzetme ile </a:t>
            </a:r>
            <a:r>
              <a:rPr lang="tr-TR" sz="2400" dirty="0" smtClean="0"/>
              <a:t>daha iyi </a:t>
            </a:r>
            <a:r>
              <a:rPr lang="tr-TR" sz="2400" dirty="0"/>
              <a:t>anlamaya çalışalım. </a:t>
            </a:r>
          </a:p>
        </p:txBody>
      </p:sp>
      <p:sp>
        <p:nvSpPr>
          <p:cNvPr id="4" name="Dikdörtgen 3"/>
          <p:cNvSpPr/>
          <p:nvPr/>
        </p:nvSpPr>
        <p:spPr>
          <a:xfrm>
            <a:off x="107504" y="1412776"/>
            <a:ext cx="2286000" cy="3170099"/>
          </a:xfrm>
          <a:prstGeom prst="rect">
            <a:avLst/>
          </a:prstGeom>
        </p:spPr>
        <p:txBody>
          <a:bodyPr wrap="square">
            <a:spAutoFit/>
          </a:bodyPr>
          <a:lstStyle/>
          <a:p>
            <a:r>
              <a:rPr lang="tr-TR" sz="2000" dirty="0"/>
              <a:t>Yandaki görseli</a:t>
            </a:r>
            <a:br>
              <a:rPr lang="tr-TR" sz="2000" dirty="0"/>
            </a:br>
            <a:r>
              <a:rPr lang="tr-TR" sz="2000" dirty="0"/>
              <a:t>dikkatle inceleyiniz.</a:t>
            </a:r>
          </a:p>
          <a:p>
            <a:r>
              <a:rPr lang="tr-TR" sz="2000" dirty="0"/>
              <a:t>Atomun çekirdeğini</a:t>
            </a:r>
            <a:br>
              <a:rPr lang="tr-TR" sz="2000" dirty="0"/>
            </a:br>
            <a:r>
              <a:rPr lang="tr-TR" sz="2000" dirty="0"/>
              <a:t>bir bilye gibi </a:t>
            </a:r>
            <a:r>
              <a:rPr lang="tr-TR" sz="2000" dirty="0" smtClean="0"/>
              <a:t>düşünürsek </a:t>
            </a:r>
            <a:r>
              <a:rPr lang="tr-TR" sz="2000" dirty="0"/>
              <a:t>atomun toplam büyüklüğünü bir futbol </a:t>
            </a:r>
            <a:r>
              <a:rPr lang="tr-TR" sz="2000" dirty="0" smtClean="0"/>
              <a:t>sahasına </a:t>
            </a:r>
            <a:r>
              <a:rPr lang="tr-TR" sz="2000" dirty="0"/>
              <a:t>eş değer kabul edebiliriz. </a:t>
            </a:r>
          </a:p>
        </p:txBody>
      </p:sp>
    </p:spTree>
    <p:extLst>
      <p:ext uri="{BB962C8B-B14F-4D97-AF65-F5344CB8AC3E}">
        <p14:creationId xmlns:p14="http://schemas.microsoft.com/office/powerpoint/2010/main" val="4118544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5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332"/>
            <a:ext cx="9047912" cy="5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56516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0"/>
            <a:ext cx="9001000" cy="6741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312" y="6093296"/>
            <a:ext cx="1656184" cy="764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descr="C:\Users\su\Desktop\Ekran Alıntısı.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112" y="6093296"/>
            <a:ext cx="1543050" cy="809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0402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5587"/>
            <a:ext cx="8928992" cy="4270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5724128" y="2276872"/>
            <a:ext cx="432048" cy="369332"/>
          </a:xfrm>
          <a:prstGeom prst="rect">
            <a:avLst/>
          </a:prstGeom>
        </p:spPr>
        <p:txBody>
          <a:bodyPr wrap="square">
            <a:spAutoFit/>
          </a:bodyPr>
          <a:lstStyle/>
          <a:p>
            <a:r>
              <a:rPr lang="tr-TR" b="1" dirty="0" smtClean="0">
                <a:solidFill>
                  <a:srgbClr val="FF0000"/>
                </a:solidFill>
              </a:rPr>
              <a:t>2</a:t>
            </a:r>
            <a:endParaRPr lang="tr-TR" b="1" dirty="0">
              <a:solidFill>
                <a:srgbClr val="FF0000"/>
              </a:solidFill>
            </a:endParaRPr>
          </a:p>
        </p:txBody>
      </p:sp>
      <p:sp>
        <p:nvSpPr>
          <p:cNvPr id="5" name="Dikdörtgen 4"/>
          <p:cNvSpPr/>
          <p:nvPr/>
        </p:nvSpPr>
        <p:spPr>
          <a:xfrm>
            <a:off x="5724128" y="2771636"/>
            <a:ext cx="432048" cy="369332"/>
          </a:xfrm>
          <a:prstGeom prst="rect">
            <a:avLst/>
          </a:prstGeom>
        </p:spPr>
        <p:txBody>
          <a:bodyPr wrap="square">
            <a:spAutoFit/>
          </a:bodyPr>
          <a:lstStyle/>
          <a:p>
            <a:r>
              <a:rPr lang="tr-TR" b="1" dirty="0" smtClean="0">
                <a:solidFill>
                  <a:srgbClr val="FF0000"/>
                </a:solidFill>
              </a:rPr>
              <a:t>8</a:t>
            </a:r>
            <a:endParaRPr lang="tr-TR" b="1" dirty="0">
              <a:solidFill>
                <a:srgbClr val="FF0000"/>
              </a:solidFill>
            </a:endParaRPr>
          </a:p>
        </p:txBody>
      </p:sp>
      <p:sp>
        <p:nvSpPr>
          <p:cNvPr id="6" name="Dikdörtgen 5"/>
          <p:cNvSpPr/>
          <p:nvPr/>
        </p:nvSpPr>
        <p:spPr>
          <a:xfrm>
            <a:off x="5724128" y="3275692"/>
            <a:ext cx="432048" cy="369332"/>
          </a:xfrm>
          <a:prstGeom prst="rect">
            <a:avLst/>
          </a:prstGeom>
        </p:spPr>
        <p:txBody>
          <a:bodyPr wrap="square">
            <a:spAutoFit/>
          </a:bodyPr>
          <a:lstStyle/>
          <a:p>
            <a:r>
              <a:rPr lang="tr-TR" b="1" dirty="0" smtClean="0">
                <a:solidFill>
                  <a:srgbClr val="FF0000"/>
                </a:solidFill>
              </a:rPr>
              <a:t>3</a:t>
            </a:r>
            <a:endParaRPr lang="tr-TR" b="1" dirty="0">
              <a:solidFill>
                <a:srgbClr val="FF0000"/>
              </a:solidFill>
            </a:endParaRPr>
          </a:p>
        </p:txBody>
      </p:sp>
    </p:spTree>
    <p:extLst>
      <p:ext uri="{BB962C8B-B14F-4D97-AF65-F5344CB8AC3E}">
        <p14:creationId xmlns:p14="http://schemas.microsoft.com/office/powerpoint/2010/main" val="4071004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0"/>
            <a:ext cx="8959745" cy="6237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6084168" y="836712"/>
            <a:ext cx="432048" cy="369332"/>
          </a:xfrm>
          <a:prstGeom prst="rect">
            <a:avLst/>
          </a:prstGeom>
        </p:spPr>
        <p:txBody>
          <a:bodyPr wrap="square">
            <a:spAutoFit/>
          </a:bodyPr>
          <a:lstStyle/>
          <a:p>
            <a:r>
              <a:rPr lang="tr-TR" b="1" dirty="0" smtClean="0">
                <a:solidFill>
                  <a:srgbClr val="FF0000"/>
                </a:solidFill>
              </a:rPr>
              <a:t>2</a:t>
            </a:r>
            <a:endParaRPr lang="tr-TR" b="1" dirty="0">
              <a:solidFill>
                <a:srgbClr val="FF0000"/>
              </a:solidFill>
            </a:endParaRPr>
          </a:p>
        </p:txBody>
      </p:sp>
      <p:sp>
        <p:nvSpPr>
          <p:cNvPr id="4" name="Dikdörtgen 3"/>
          <p:cNvSpPr/>
          <p:nvPr/>
        </p:nvSpPr>
        <p:spPr>
          <a:xfrm>
            <a:off x="6084168" y="1331476"/>
            <a:ext cx="432048" cy="369332"/>
          </a:xfrm>
          <a:prstGeom prst="rect">
            <a:avLst/>
          </a:prstGeom>
        </p:spPr>
        <p:txBody>
          <a:bodyPr wrap="square">
            <a:spAutoFit/>
          </a:bodyPr>
          <a:lstStyle/>
          <a:p>
            <a:r>
              <a:rPr lang="tr-TR" b="1" dirty="0" smtClean="0">
                <a:solidFill>
                  <a:srgbClr val="FF0000"/>
                </a:solidFill>
              </a:rPr>
              <a:t>8</a:t>
            </a:r>
            <a:endParaRPr lang="tr-TR" b="1" dirty="0">
              <a:solidFill>
                <a:srgbClr val="FF0000"/>
              </a:solidFill>
            </a:endParaRPr>
          </a:p>
        </p:txBody>
      </p:sp>
      <p:sp>
        <p:nvSpPr>
          <p:cNvPr id="5" name="Dikdörtgen 4"/>
          <p:cNvSpPr/>
          <p:nvPr/>
        </p:nvSpPr>
        <p:spPr>
          <a:xfrm>
            <a:off x="6084168" y="1916832"/>
            <a:ext cx="432048" cy="369332"/>
          </a:xfrm>
          <a:prstGeom prst="rect">
            <a:avLst/>
          </a:prstGeom>
        </p:spPr>
        <p:txBody>
          <a:bodyPr wrap="square">
            <a:spAutoFit/>
          </a:bodyPr>
          <a:lstStyle/>
          <a:p>
            <a:r>
              <a:rPr lang="tr-TR" b="1" dirty="0" smtClean="0">
                <a:solidFill>
                  <a:srgbClr val="FF0000"/>
                </a:solidFill>
              </a:rPr>
              <a:t>8</a:t>
            </a:r>
            <a:endParaRPr lang="tr-TR" b="1" dirty="0">
              <a:solidFill>
                <a:srgbClr val="FF0000"/>
              </a:solidFill>
            </a:endParaRPr>
          </a:p>
        </p:txBody>
      </p:sp>
      <p:sp>
        <p:nvSpPr>
          <p:cNvPr id="6" name="Dikdörtgen 5"/>
          <p:cNvSpPr/>
          <p:nvPr/>
        </p:nvSpPr>
        <p:spPr>
          <a:xfrm>
            <a:off x="6228184" y="4139788"/>
            <a:ext cx="432048" cy="369332"/>
          </a:xfrm>
          <a:prstGeom prst="rect">
            <a:avLst/>
          </a:prstGeom>
        </p:spPr>
        <p:txBody>
          <a:bodyPr wrap="square">
            <a:spAutoFit/>
          </a:bodyPr>
          <a:lstStyle/>
          <a:p>
            <a:r>
              <a:rPr lang="tr-TR" b="1" dirty="0" smtClean="0">
                <a:solidFill>
                  <a:srgbClr val="FF0000"/>
                </a:solidFill>
              </a:rPr>
              <a:t>2</a:t>
            </a:r>
            <a:endParaRPr lang="tr-TR" b="1" dirty="0">
              <a:solidFill>
                <a:srgbClr val="FF0000"/>
              </a:solidFill>
            </a:endParaRPr>
          </a:p>
        </p:txBody>
      </p:sp>
      <p:sp>
        <p:nvSpPr>
          <p:cNvPr id="7" name="Dikdörtgen 6"/>
          <p:cNvSpPr/>
          <p:nvPr/>
        </p:nvSpPr>
        <p:spPr>
          <a:xfrm>
            <a:off x="6228184" y="4643844"/>
            <a:ext cx="432048" cy="369332"/>
          </a:xfrm>
          <a:prstGeom prst="rect">
            <a:avLst/>
          </a:prstGeom>
        </p:spPr>
        <p:txBody>
          <a:bodyPr wrap="square">
            <a:spAutoFit/>
          </a:bodyPr>
          <a:lstStyle/>
          <a:p>
            <a:r>
              <a:rPr lang="tr-TR" b="1" dirty="0" smtClean="0">
                <a:solidFill>
                  <a:srgbClr val="FF0000"/>
                </a:solidFill>
              </a:rPr>
              <a:t>7</a:t>
            </a:r>
            <a:endParaRPr lang="tr-TR" b="1" dirty="0">
              <a:solidFill>
                <a:srgbClr val="FF0000"/>
              </a:solidFill>
            </a:endParaRPr>
          </a:p>
        </p:txBody>
      </p:sp>
    </p:spTree>
    <p:extLst>
      <p:ext uri="{BB962C8B-B14F-4D97-AF65-F5344CB8AC3E}">
        <p14:creationId xmlns:p14="http://schemas.microsoft.com/office/powerpoint/2010/main" val="3389883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204" y="1844824"/>
            <a:ext cx="8466251" cy="4737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6632"/>
            <a:ext cx="9151008"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259632" y="3203684"/>
            <a:ext cx="432048" cy="369332"/>
          </a:xfrm>
          <a:prstGeom prst="rect">
            <a:avLst/>
          </a:prstGeom>
        </p:spPr>
        <p:txBody>
          <a:bodyPr wrap="square">
            <a:spAutoFit/>
          </a:bodyPr>
          <a:lstStyle/>
          <a:p>
            <a:r>
              <a:rPr lang="tr-TR" b="1" dirty="0" smtClean="0">
                <a:solidFill>
                  <a:srgbClr val="FF0000"/>
                </a:solidFill>
              </a:rPr>
              <a:t>17</a:t>
            </a:r>
            <a:endParaRPr lang="tr-TR" b="1" dirty="0">
              <a:solidFill>
                <a:srgbClr val="FF0000"/>
              </a:solidFill>
            </a:endParaRPr>
          </a:p>
        </p:txBody>
      </p:sp>
      <p:sp>
        <p:nvSpPr>
          <p:cNvPr id="5" name="Dikdörtgen 4"/>
          <p:cNvSpPr/>
          <p:nvPr/>
        </p:nvSpPr>
        <p:spPr>
          <a:xfrm>
            <a:off x="2051720" y="3203684"/>
            <a:ext cx="432048" cy="369332"/>
          </a:xfrm>
          <a:prstGeom prst="rect">
            <a:avLst/>
          </a:prstGeom>
        </p:spPr>
        <p:txBody>
          <a:bodyPr wrap="square">
            <a:spAutoFit/>
          </a:bodyPr>
          <a:lstStyle/>
          <a:p>
            <a:r>
              <a:rPr lang="tr-TR" b="1" dirty="0" smtClean="0">
                <a:solidFill>
                  <a:srgbClr val="FF0000"/>
                </a:solidFill>
              </a:rPr>
              <a:t>17</a:t>
            </a:r>
            <a:endParaRPr lang="tr-TR" b="1" dirty="0">
              <a:solidFill>
                <a:srgbClr val="FF0000"/>
              </a:solidFill>
            </a:endParaRPr>
          </a:p>
        </p:txBody>
      </p:sp>
      <p:sp>
        <p:nvSpPr>
          <p:cNvPr id="6" name="Dikdörtgen 5"/>
          <p:cNvSpPr/>
          <p:nvPr/>
        </p:nvSpPr>
        <p:spPr>
          <a:xfrm>
            <a:off x="1331640" y="5291916"/>
            <a:ext cx="432048" cy="369332"/>
          </a:xfrm>
          <a:prstGeom prst="rect">
            <a:avLst/>
          </a:prstGeom>
        </p:spPr>
        <p:txBody>
          <a:bodyPr wrap="square">
            <a:spAutoFit/>
          </a:bodyPr>
          <a:lstStyle/>
          <a:p>
            <a:r>
              <a:rPr lang="tr-TR" b="1" dirty="0" smtClean="0">
                <a:solidFill>
                  <a:srgbClr val="FF0000"/>
                </a:solidFill>
              </a:rPr>
              <a:t>20</a:t>
            </a:r>
            <a:endParaRPr lang="tr-TR" b="1" dirty="0">
              <a:solidFill>
                <a:srgbClr val="FF0000"/>
              </a:solidFill>
            </a:endParaRPr>
          </a:p>
        </p:txBody>
      </p:sp>
      <p:sp>
        <p:nvSpPr>
          <p:cNvPr id="7" name="Dikdörtgen 6"/>
          <p:cNvSpPr/>
          <p:nvPr/>
        </p:nvSpPr>
        <p:spPr>
          <a:xfrm>
            <a:off x="1907704" y="5301208"/>
            <a:ext cx="432048" cy="369332"/>
          </a:xfrm>
          <a:prstGeom prst="rect">
            <a:avLst/>
          </a:prstGeom>
        </p:spPr>
        <p:txBody>
          <a:bodyPr wrap="square">
            <a:spAutoFit/>
          </a:bodyPr>
          <a:lstStyle/>
          <a:p>
            <a:r>
              <a:rPr lang="tr-TR" b="1" dirty="0" smtClean="0">
                <a:solidFill>
                  <a:srgbClr val="FF0000"/>
                </a:solidFill>
              </a:rPr>
              <a:t>20</a:t>
            </a:r>
            <a:endParaRPr lang="tr-TR" b="1" dirty="0">
              <a:solidFill>
                <a:srgbClr val="FF0000"/>
              </a:solidFill>
            </a:endParaRPr>
          </a:p>
        </p:txBody>
      </p:sp>
      <p:sp>
        <p:nvSpPr>
          <p:cNvPr id="8" name="Dikdörtgen 7"/>
          <p:cNvSpPr/>
          <p:nvPr/>
        </p:nvSpPr>
        <p:spPr>
          <a:xfrm>
            <a:off x="5436096" y="3212976"/>
            <a:ext cx="432048" cy="369332"/>
          </a:xfrm>
          <a:prstGeom prst="rect">
            <a:avLst/>
          </a:prstGeom>
        </p:spPr>
        <p:txBody>
          <a:bodyPr wrap="square">
            <a:spAutoFit/>
          </a:bodyPr>
          <a:lstStyle/>
          <a:p>
            <a:r>
              <a:rPr lang="tr-TR" b="1" dirty="0" smtClean="0">
                <a:solidFill>
                  <a:srgbClr val="FF0000"/>
                </a:solidFill>
              </a:rPr>
              <a:t>14</a:t>
            </a:r>
            <a:endParaRPr lang="tr-TR" b="1" dirty="0">
              <a:solidFill>
                <a:srgbClr val="FF0000"/>
              </a:solidFill>
            </a:endParaRPr>
          </a:p>
        </p:txBody>
      </p:sp>
      <p:sp>
        <p:nvSpPr>
          <p:cNvPr id="9" name="Dikdörtgen 8"/>
          <p:cNvSpPr/>
          <p:nvPr/>
        </p:nvSpPr>
        <p:spPr>
          <a:xfrm>
            <a:off x="6084168" y="3212976"/>
            <a:ext cx="432048" cy="369332"/>
          </a:xfrm>
          <a:prstGeom prst="rect">
            <a:avLst/>
          </a:prstGeom>
        </p:spPr>
        <p:txBody>
          <a:bodyPr wrap="square">
            <a:spAutoFit/>
          </a:bodyPr>
          <a:lstStyle/>
          <a:p>
            <a:r>
              <a:rPr lang="tr-TR" b="1" dirty="0" smtClean="0">
                <a:solidFill>
                  <a:srgbClr val="FF0000"/>
                </a:solidFill>
              </a:rPr>
              <a:t>14</a:t>
            </a:r>
            <a:endParaRPr lang="tr-TR" b="1" dirty="0">
              <a:solidFill>
                <a:srgbClr val="FF0000"/>
              </a:solidFill>
            </a:endParaRPr>
          </a:p>
        </p:txBody>
      </p:sp>
      <p:sp>
        <p:nvSpPr>
          <p:cNvPr id="10" name="Dikdörtgen 9"/>
          <p:cNvSpPr/>
          <p:nvPr/>
        </p:nvSpPr>
        <p:spPr>
          <a:xfrm>
            <a:off x="5508104" y="5229200"/>
            <a:ext cx="432048" cy="369332"/>
          </a:xfrm>
          <a:prstGeom prst="rect">
            <a:avLst/>
          </a:prstGeom>
        </p:spPr>
        <p:txBody>
          <a:bodyPr wrap="square">
            <a:spAutoFit/>
          </a:bodyPr>
          <a:lstStyle/>
          <a:p>
            <a:r>
              <a:rPr lang="tr-TR" b="1" dirty="0" smtClean="0">
                <a:solidFill>
                  <a:srgbClr val="FF0000"/>
                </a:solidFill>
              </a:rPr>
              <a:t>9</a:t>
            </a:r>
            <a:endParaRPr lang="tr-TR" b="1" dirty="0">
              <a:solidFill>
                <a:srgbClr val="FF0000"/>
              </a:solidFill>
            </a:endParaRPr>
          </a:p>
        </p:txBody>
      </p:sp>
      <p:sp>
        <p:nvSpPr>
          <p:cNvPr id="11" name="Dikdörtgen 10"/>
          <p:cNvSpPr/>
          <p:nvPr/>
        </p:nvSpPr>
        <p:spPr>
          <a:xfrm>
            <a:off x="6084168" y="5229200"/>
            <a:ext cx="432048" cy="369332"/>
          </a:xfrm>
          <a:prstGeom prst="rect">
            <a:avLst/>
          </a:prstGeom>
        </p:spPr>
        <p:txBody>
          <a:bodyPr wrap="square">
            <a:spAutoFit/>
          </a:bodyPr>
          <a:lstStyle/>
          <a:p>
            <a:r>
              <a:rPr lang="tr-TR" b="1" dirty="0" smtClean="0">
                <a:solidFill>
                  <a:srgbClr val="FF0000"/>
                </a:solidFill>
              </a:rPr>
              <a:t>9</a:t>
            </a:r>
            <a:endParaRPr lang="tr-TR" b="1" dirty="0">
              <a:solidFill>
                <a:srgbClr val="FF0000"/>
              </a:solidFill>
            </a:endParaRP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27784" y="2492895"/>
            <a:ext cx="1800200" cy="1852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7784" y="4509120"/>
            <a:ext cx="1815545" cy="1798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0231" y="4437112"/>
            <a:ext cx="1823887"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42398" y="2492895"/>
            <a:ext cx="1890042" cy="1852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2817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5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53"/>
                                        </p:tgtEl>
                                        <p:attrNameLst>
                                          <p:attrName>style.visibility</p:attrName>
                                        </p:attrNameLst>
                                      </p:cBhvr>
                                      <p:to>
                                        <p:strVal val="visible"/>
                                      </p:to>
                                    </p:set>
                                    <p:animEffect transition="in" filter="fade">
                                      <p:cBhvr>
                                        <p:cTn id="32" dur="500"/>
                                        <p:tgtEl>
                                          <p:spTgt spid="205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051"/>
                                        </p:tgtEl>
                                        <p:attrNameLst>
                                          <p:attrName>style.visibility</p:attrName>
                                        </p:attrNameLst>
                                      </p:cBhvr>
                                      <p:to>
                                        <p:strVal val="visible"/>
                                      </p:to>
                                    </p:set>
                                    <p:animEffect transition="in" filter="fade">
                                      <p:cBhvr>
                                        <p:cTn id="47" dur="500"/>
                                        <p:tgtEl>
                                          <p:spTgt spid="205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052"/>
                                        </p:tgtEl>
                                        <p:attrNameLst>
                                          <p:attrName>style.visibility</p:attrName>
                                        </p:attrNameLst>
                                      </p:cBhvr>
                                      <p:to>
                                        <p:strVal val="visible"/>
                                      </p:to>
                                    </p:set>
                                    <p:animEffect transition="in" filter="fade">
                                      <p:cBhvr>
                                        <p:cTn id="62"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o 1"/>
          <p:cNvGraphicFramePr>
            <a:graphicFrameLocks noGrp="1"/>
          </p:cNvGraphicFramePr>
          <p:nvPr>
            <p:extLst>
              <p:ext uri="{D42A27DB-BD31-4B8C-83A1-F6EECF244321}">
                <p14:modId xmlns:p14="http://schemas.microsoft.com/office/powerpoint/2010/main" val="987977739"/>
              </p:ext>
            </p:extLst>
          </p:nvPr>
        </p:nvGraphicFramePr>
        <p:xfrm>
          <a:off x="179513" y="116632"/>
          <a:ext cx="8784974" cy="6264695"/>
        </p:xfrm>
        <a:graphic>
          <a:graphicData uri="http://schemas.openxmlformats.org/drawingml/2006/table">
            <a:tbl>
              <a:tblPr firstRow="1" firstCol="1" bandRow="1"/>
              <a:tblGrid>
                <a:gridCol w="809338"/>
                <a:gridCol w="633507"/>
                <a:gridCol w="812561"/>
                <a:gridCol w="1863253"/>
                <a:gridCol w="962529"/>
                <a:gridCol w="818014"/>
                <a:gridCol w="1123406"/>
                <a:gridCol w="1762366"/>
              </a:tblGrid>
              <a:tr h="1164756">
                <a:tc>
                  <a:txBody>
                    <a:bodyPr/>
                    <a:lstStyle/>
                    <a:p>
                      <a:pPr marL="71755" marR="71755">
                        <a:spcAft>
                          <a:spcPts val="0"/>
                        </a:spcAft>
                      </a:pPr>
                      <a:r>
                        <a:rPr lang="tr-TR" sz="1600" b="1" dirty="0">
                          <a:solidFill>
                            <a:srgbClr val="000000"/>
                          </a:solidFill>
                          <a:effectLst/>
                          <a:latin typeface="Courier New"/>
                          <a:ea typeface="Courier New"/>
                        </a:rPr>
                        <a:t>Atom</a:t>
                      </a:r>
                      <a:endParaRPr lang="tr-TR" sz="1600" dirty="0">
                        <a:solidFill>
                          <a:srgbClr val="000000"/>
                        </a:solidFill>
                        <a:effectLst/>
                        <a:latin typeface="Courier New"/>
                        <a:ea typeface="Courier New"/>
                      </a:endParaRPr>
                    </a:p>
                    <a:p>
                      <a:pPr marL="71755" marR="71755">
                        <a:spcAft>
                          <a:spcPts val="0"/>
                        </a:spcAft>
                      </a:pPr>
                      <a:r>
                        <a:rPr lang="tr-TR" sz="1600" b="1" dirty="0">
                          <a:solidFill>
                            <a:srgbClr val="000000"/>
                          </a:solidFill>
                          <a:effectLst/>
                          <a:latin typeface="Courier New"/>
                          <a:ea typeface="Courier New"/>
                        </a:rPr>
                        <a:t>Numarası</a:t>
                      </a:r>
                      <a:endParaRPr lang="tr-TR" sz="1600" dirty="0">
                        <a:solidFill>
                          <a:srgbClr val="000000"/>
                        </a:solidFill>
                        <a:effectLst/>
                        <a:latin typeface="Courier New"/>
                        <a:ea typeface="Courier New"/>
                      </a:endParaRPr>
                    </a:p>
                  </a:txBody>
                  <a:tcPr marL="5976" marR="597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71755" marR="71755">
                        <a:spcAft>
                          <a:spcPts val="0"/>
                        </a:spcAft>
                      </a:pPr>
                      <a:r>
                        <a:rPr lang="tr-TR" sz="1600" b="1" dirty="0">
                          <a:solidFill>
                            <a:srgbClr val="000000"/>
                          </a:solidFill>
                          <a:effectLst/>
                          <a:latin typeface="Courier New"/>
                          <a:ea typeface="Courier New"/>
                        </a:rPr>
                        <a:t>Proton</a:t>
                      </a:r>
                      <a:endParaRPr lang="tr-TR" sz="1600" dirty="0">
                        <a:solidFill>
                          <a:srgbClr val="000000"/>
                        </a:solidFill>
                        <a:effectLst/>
                        <a:latin typeface="Courier New"/>
                        <a:ea typeface="Courier New"/>
                      </a:endParaRPr>
                    </a:p>
                    <a:p>
                      <a:pPr marL="71755" marR="71755">
                        <a:spcAft>
                          <a:spcPts val="0"/>
                        </a:spcAft>
                      </a:pPr>
                      <a:r>
                        <a:rPr lang="tr-TR" sz="1600" b="1" dirty="0">
                          <a:solidFill>
                            <a:srgbClr val="000000"/>
                          </a:solidFill>
                          <a:effectLst/>
                          <a:latin typeface="Courier New"/>
                          <a:ea typeface="Courier New"/>
                        </a:rPr>
                        <a:t>Sayısı</a:t>
                      </a:r>
                      <a:endParaRPr lang="tr-TR" sz="1600" dirty="0">
                        <a:solidFill>
                          <a:srgbClr val="000000"/>
                        </a:solidFill>
                        <a:effectLst/>
                        <a:latin typeface="Courier New"/>
                        <a:ea typeface="Courier New"/>
                      </a:endParaRPr>
                    </a:p>
                  </a:txBody>
                  <a:tcPr marL="5976" marR="597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71755" marR="71755">
                        <a:spcAft>
                          <a:spcPts val="0"/>
                        </a:spcAft>
                      </a:pPr>
                      <a:r>
                        <a:rPr lang="tr-TR" sz="1600" b="1" dirty="0">
                          <a:solidFill>
                            <a:srgbClr val="000000"/>
                          </a:solidFill>
                          <a:effectLst/>
                          <a:latin typeface="Courier New"/>
                          <a:ea typeface="Courier New"/>
                        </a:rPr>
                        <a:t>Elektron</a:t>
                      </a:r>
                      <a:endParaRPr lang="tr-TR" sz="1600" dirty="0">
                        <a:solidFill>
                          <a:srgbClr val="000000"/>
                        </a:solidFill>
                        <a:effectLst/>
                        <a:latin typeface="Courier New"/>
                        <a:ea typeface="Courier New"/>
                      </a:endParaRPr>
                    </a:p>
                    <a:p>
                      <a:pPr marL="71755" marR="71755">
                        <a:spcAft>
                          <a:spcPts val="0"/>
                        </a:spcAft>
                      </a:pPr>
                      <a:r>
                        <a:rPr lang="tr-TR" sz="1600" b="1" dirty="0">
                          <a:solidFill>
                            <a:srgbClr val="000000"/>
                          </a:solidFill>
                          <a:effectLst/>
                          <a:latin typeface="Courier New"/>
                          <a:ea typeface="Courier New"/>
                        </a:rPr>
                        <a:t>Sayısı</a:t>
                      </a:r>
                      <a:endParaRPr lang="tr-TR" sz="1600" dirty="0">
                        <a:solidFill>
                          <a:srgbClr val="000000"/>
                        </a:solidFill>
                        <a:effectLst/>
                        <a:latin typeface="Courier New"/>
                        <a:ea typeface="Courier New"/>
                      </a:endParaRPr>
                    </a:p>
                  </a:txBody>
                  <a:tcPr marL="5976" marR="597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1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1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600" b="1" dirty="0">
                          <a:solidFill>
                            <a:srgbClr val="000000"/>
                          </a:solidFill>
                          <a:effectLst/>
                          <a:latin typeface="Courier New"/>
                          <a:ea typeface="Courier New"/>
                        </a:rPr>
                        <a:t>Atom Modeli</a:t>
                      </a:r>
                      <a:endParaRPr lang="tr-TR" sz="16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71755" marR="71755">
                        <a:spcAft>
                          <a:spcPts val="0"/>
                        </a:spcAft>
                      </a:pPr>
                      <a:r>
                        <a:rPr lang="tr-TR" sz="1600" b="1" dirty="0">
                          <a:solidFill>
                            <a:srgbClr val="000000"/>
                          </a:solidFill>
                          <a:effectLst/>
                          <a:latin typeface="Courier New"/>
                          <a:ea typeface="Courier New"/>
                        </a:rPr>
                        <a:t>Atom</a:t>
                      </a:r>
                      <a:endParaRPr lang="tr-TR" sz="1600" dirty="0">
                        <a:solidFill>
                          <a:srgbClr val="000000"/>
                        </a:solidFill>
                        <a:effectLst/>
                        <a:latin typeface="Courier New"/>
                        <a:ea typeface="Courier New"/>
                      </a:endParaRPr>
                    </a:p>
                    <a:p>
                      <a:pPr marL="71755" marR="71755">
                        <a:spcAft>
                          <a:spcPts val="0"/>
                        </a:spcAft>
                      </a:pPr>
                      <a:r>
                        <a:rPr lang="tr-TR" sz="1600" b="1" dirty="0">
                          <a:solidFill>
                            <a:srgbClr val="000000"/>
                          </a:solidFill>
                          <a:effectLst/>
                          <a:latin typeface="Courier New"/>
                          <a:ea typeface="Courier New"/>
                        </a:rPr>
                        <a:t>Numarası</a:t>
                      </a:r>
                      <a:endParaRPr lang="tr-TR" sz="1600" dirty="0">
                        <a:solidFill>
                          <a:srgbClr val="000000"/>
                        </a:solidFill>
                        <a:effectLst/>
                        <a:latin typeface="Courier New"/>
                        <a:ea typeface="Courier New"/>
                      </a:endParaRPr>
                    </a:p>
                  </a:txBody>
                  <a:tcPr marL="5976" marR="597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71755" marR="71755">
                        <a:spcAft>
                          <a:spcPts val="0"/>
                        </a:spcAft>
                      </a:pPr>
                      <a:r>
                        <a:rPr lang="tr-TR" sz="1600" b="1" dirty="0">
                          <a:solidFill>
                            <a:srgbClr val="000000"/>
                          </a:solidFill>
                          <a:effectLst/>
                          <a:latin typeface="Courier New"/>
                          <a:ea typeface="Courier New"/>
                        </a:rPr>
                        <a:t>Proton</a:t>
                      </a:r>
                      <a:endParaRPr lang="tr-TR" sz="1600" dirty="0">
                        <a:solidFill>
                          <a:srgbClr val="000000"/>
                        </a:solidFill>
                        <a:effectLst/>
                        <a:latin typeface="Courier New"/>
                        <a:ea typeface="Courier New"/>
                      </a:endParaRPr>
                    </a:p>
                    <a:p>
                      <a:pPr marL="71755" marR="71755">
                        <a:spcAft>
                          <a:spcPts val="0"/>
                        </a:spcAft>
                      </a:pPr>
                      <a:r>
                        <a:rPr lang="tr-TR" sz="1600" b="1" dirty="0">
                          <a:solidFill>
                            <a:srgbClr val="000000"/>
                          </a:solidFill>
                          <a:effectLst/>
                          <a:latin typeface="Courier New"/>
                          <a:ea typeface="Courier New"/>
                        </a:rPr>
                        <a:t>Sayısı</a:t>
                      </a:r>
                      <a:endParaRPr lang="tr-TR" sz="1600" dirty="0">
                        <a:solidFill>
                          <a:srgbClr val="000000"/>
                        </a:solidFill>
                        <a:effectLst/>
                        <a:latin typeface="Courier New"/>
                        <a:ea typeface="Courier New"/>
                      </a:endParaRPr>
                    </a:p>
                  </a:txBody>
                  <a:tcPr marL="5976" marR="597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71755" marR="71755">
                        <a:spcAft>
                          <a:spcPts val="0"/>
                        </a:spcAft>
                      </a:pPr>
                      <a:r>
                        <a:rPr lang="tr-TR" sz="1600" b="1" dirty="0">
                          <a:solidFill>
                            <a:srgbClr val="000000"/>
                          </a:solidFill>
                          <a:effectLst/>
                          <a:latin typeface="Courier New"/>
                          <a:ea typeface="Courier New"/>
                        </a:rPr>
                        <a:t>Elektron</a:t>
                      </a:r>
                      <a:endParaRPr lang="tr-TR" sz="1600" dirty="0">
                        <a:solidFill>
                          <a:srgbClr val="000000"/>
                        </a:solidFill>
                        <a:effectLst/>
                        <a:latin typeface="Courier New"/>
                        <a:ea typeface="Courier New"/>
                      </a:endParaRPr>
                    </a:p>
                    <a:p>
                      <a:pPr marL="71755" marR="71755">
                        <a:spcAft>
                          <a:spcPts val="0"/>
                        </a:spcAft>
                      </a:pPr>
                      <a:r>
                        <a:rPr lang="tr-TR" sz="1600" b="1" dirty="0">
                          <a:solidFill>
                            <a:srgbClr val="000000"/>
                          </a:solidFill>
                          <a:effectLst/>
                          <a:latin typeface="Courier New"/>
                          <a:ea typeface="Courier New"/>
                        </a:rPr>
                        <a:t>Sayısı</a:t>
                      </a:r>
                      <a:endParaRPr lang="tr-TR" sz="1600" dirty="0">
                        <a:solidFill>
                          <a:srgbClr val="000000"/>
                        </a:solidFill>
                        <a:effectLst/>
                        <a:latin typeface="Courier New"/>
                        <a:ea typeface="Courier New"/>
                      </a:endParaRPr>
                    </a:p>
                  </a:txBody>
                  <a:tcPr marL="5976" marR="597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1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1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600" b="1" dirty="0">
                          <a:solidFill>
                            <a:srgbClr val="000000"/>
                          </a:solidFill>
                          <a:effectLst/>
                          <a:latin typeface="Courier New"/>
                          <a:ea typeface="Courier New"/>
                        </a:rPr>
                        <a:t>Atom Modeli</a:t>
                      </a:r>
                      <a:endParaRPr lang="tr-TR" sz="16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365082">
                <a:tc>
                  <a:txBody>
                    <a:bodyPr/>
                    <a:lstStyle/>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smtClean="0">
                          <a:solidFill>
                            <a:srgbClr val="000000"/>
                          </a:solidFill>
                          <a:effectLst/>
                          <a:latin typeface="Courier New"/>
                          <a:ea typeface="Courier New"/>
                        </a:rPr>
                        <a:t> 19</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smtClean="0">
                          <a:solidFill>
                            <a:srgbClr val="000000"/>
                          </a:solidFill>
                          <a:effectLst/>
                          <a:latin typeface="Courier New"/>
                          <a:ea typeface="Courier New"/>
                        </a:rPr>
                        <a:t> 13</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1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1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100" b="1">
                          <a:solidFill>
                            <a:srgbClr val="000000"/>
                          </a:solidFill>
                          <a:effectLst/>
                          <a:latin typeface="Courier New"/>
                          <a:ea typeface="Courier New"/>
                        </a:rPr>
                        <a:t> </a:t>
                      </a:r>
                      <a:endParaRPr lang="tr-TR" sz="110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734857">
                <a:tc>
                  <a:txBody>
                    <a:bodyPr/>
                    <a:lstStyle/>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smtClean="0">
                          <a:solidFill>
                            <a:srgbClr val="000000"/>
                          </a:solidFill>
                          <a:effectLst/>
                          <a:latin typeface="Courier New"/>
                          <a:ea typeface="Courier New"/>
                        </a:rPr>
                        <a:t> 15</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p>
                      <a:pPr>
                        <a:spcAft>
                          <a:spcPts val="0"/>
                        </a:spcAft>
                      </a:pPr>
                      <a:r>
                        <a:rPr lang="tr-TR" sz="1900" b="1" dirty="0" smtClean="0">
                          <a:solidFill>
                            <a:srgbClr val="000000"/>
                          </a:solidFill>
                          <a:effectLst/>
                          <a:latin typeface="Courier New"/>
                          <a:ea typeface="Courier New"/>
                        </a:rPr>
                        <a:t> 12</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1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1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tr-TR" sz="1100" b="1" dirty="0">
                          <a:solidFill>
                            <a:srgbClr val="000000"/>
                          </a:solidFill>
                          <a:effectLst/>
                          <a:latin typeface="Courier New"/>
                          <a:ea typeface="Courier New"/>
                        </a:rPr>
                        <a:t> </a:t>
                      </a:r>
                      <a:endParaRPr lang="tr-TR" sz="1100" dirty="0">
                        <a:solidFill>
                          <a:srgbClr val="000000"/>
                        </a:solidFill>
                        <a:effectLst/>
                        <a:latin typeface="Courier New"/>
                        <a:ea typeface="Courier New"/>
                      </a:endParaRPr>
                    </a:p>
                  </a:txBody>
                  <a:tcPr marL="5976" marR="59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3" name="Dikdörtgen 2"/>
          <p:cNvSpPr/>
          <p:nvPr/>
        </p:nvSpPr>
        <p:spPr>
          <a:xfrm>
            <a:off x="1115616" y="2132856"/>
            <a:ext cx="432048" cy="369332"/>
          </a:xfrm>
          <a:prstGeom prst="rect">
            <a:avLst/>
          </a:prstGeom>
        </p:spPr>
        <p:txBody>
          <a:bodyPr wrap="square">
            <a:spAutoFit/>
          </a:bodyPr>
          <a:lstStyle/>
          <a:p>
            <a:r>
              <a:rPr lang="tr-TR" b="1" dirty="0" smtClean="0">
                <a:solidFill>
                  <a:srgbClr val="FF0000"/>
                </a:solidFill>
              </a:rPr>
              <a:t>19</a:t>
            </a:r>
            <a:endParaRPr lang="tr-TR" b="1" dirty="0">
              <a:solidFill>
                <a:srgbClr val="FF0000"/>
              </a:solidFill>
            </a:endParaRPr>
          </a:p>
        </p:txBody>
      </p:sp>
      <p:sp>
        <p:nvSpPr>
          <p:cNvPr id="4" name="Dikdörtgen 3"/>
          <p:cNvSpPr/>
          <p:nvPr/>
        </p:nvSpPr>
        <p:spPr>
          <a:xfrm>
            <a:off x="1763688" y="2132856"/>
            <a:ext cx="432048" cy="369332"/>
          </a:xfrm>
          <a:prstGeom prst="rect">
            <a:avLst/>
          </a:prstGeom>
        </p:spPr>
        <p:txBody>
          <a:bodyPr wrap="square">
            <a:spAutoFit/>
          </a:bodyPr>
          <a:lstStyle/>
          <a:p>
            <a:r>
              <a:rPr lang="tr-TR" b="1" dirty="0" smtClean="0">
                <a:solidFill>
                  <a:srgbClr val="FF0000"/>
                </a:solidFill>
              </a:rPr>
              <a:t>19</a:t>
            </a:r>
            <a:endParaRPr lang="tr-TR" b="1" dirty="0">
              <a:solidFill>
                <a:srgbClr val="FF0000"/>
              </a:solidFill>
            </a:endParaRPr>
          </a:p>
        </p:txBody>
      </p:sp>
      <p:sp>
        <p:nvSpPr>
          <p:cNvPr id="5" name="Dikdörtgen 4"/>
          <p:cNvSpPr/>
          <p:nvPr/>
        </p:nvSpPr>
        <p:spPr>
          <a:xfrm>
            <a:off x="5436096" y="2060848"/>
            <a:ext cx="432048" cy="369332"/>
          </a:xfrm>
          <a:prstGeom prst="rect">
            <a:avLst/>
          </a:prstGeom>
        </p:spPr>
        <p:txBody>
          <a:bodyPr wrap="square">
            <a:spAutoFit/>
          </a:bodyPr>
          <a:lstStyle/>
          <a:p>
            <a:r>
              <a:rPr lang="tr-TR" b="1" dirty="0" smtClean="0">
                <a:solidFill>
                  <a:srgbClr val="FF0000"/>
                </a:solidFill>
              </a:rPr>
              <a:t>13</a:t>
            </a:r>
            <a:endParaRPr lang="tr-TR" b="1" dirty="0">
              <a:solidFill>
                <a:srgbClr val="FF0000"/>
              </a:solidFill>
            </a:endParaRPr>
          </a:p>
        </p:txBody>
      </p:sp>
      <p:sp>
        <p:nvSpPr>
          <p:cNvPr id="6" name="Dikdörtgen 5"/>
          <p:cNvSpPr/>
          <p:nvPr/>
        </p:nvSpPr>
        <p:spPr>
          <a:xfrm>
            <a:off x="6300192" y="2060848"/>
            <a:ext cx="432048" cy="369332"/>
          </a:xfrm>
          <a:prstGeom prst="rect">
            <a:avLst/>
          </a:prstGeom>
        </p:spPr>
        <p:txBody>
          <a:bodyPr wrap="square">
            <a:spAutoFit/>
          </a:bodyPr>
          <a:lstStyle/>
          <a:p>
            <a:r>
              <a:rPr lang="tr-TR" b="1" dirty="0" smtClean="0">
                <a:solidFill>
                  <a:srgbClr val="FF0000"/>
                </a:solidFill>
              </a:rPr>
              <a:t>13</a:t>
            </a:r>
            <a:endParaRPr lang="tr-TR" b="1" dirty="0">
              <a:solidFill>
                <a:srgbClr val="FF0000"/>
              </a:solidFill>
            </a:endParaRPr>
          </a:p>
        </p:txBody>
      </p:sp>
      <p:sp>
        <p:nvSpPr>
          <p:cNvPr id="7" name="Dikdörtgen 6"/>
          <p:cNvSpPr/>
          <p:nvPr/>
        </p:nvSpPr>
        <p:spPr>
          <a:xfrm>
            <a:off x="1043608" y="4715852"/>
            <a:ext cx="432048" cy="369332"/>
          </a:xfrm>
          <a:prstGeom prst="rect">
            <a:avLst/>
          </a:prstGeom>
        </p:spPr>
        <p:txBody>
          <a:bodyPr wrap="square">
            <a:spAutoFit/>
          </a:bodyPr>
          <a:lstStyle/>
          <a:p>
            <a:r>
              <a:rPr lang="tr-TR" b="1" dirty="0" smtClean="0">
                <a:solidFill>
                  <a:srgbClr val="FF0000"/>
                </a:solidFill>
              </a:rPr>
              <a:t>15</a:t>
            </a:r>
            <a:endParaRPr lang="tr-TR" b="1" dirty="0">
              <a:solidFill>
                <a:srgbClr val="FF0000"/>
              </a:solidFill>
            </a:endParaRPr>
          </a:p>
        </p:txBody>
      </p:sp>
      <p:sp>
        <p:nvSpPr>
          <p:cNvPr id="8" name="Dikdörtgen 7"/>
          <p:cNvSpPr/>
          <p:nvPr/>
        </p:nvSpPr>
        <p:spPr>
          <a:xfrm>
            <a:off x="1763688" y="4725144"/>
            <a:ext cx="432048" cy="369332"/>
          </a:xfrm>
          <a:prstGeom prst="rect">
            <a:avLst/>
          </a:prstGeom>
        </p:spPr>
        <p:txBody>
          <a:bodyPr wrap="square">
            <a:spAutoFit/>
          </a:bodyPr>
          <a:lstStyle/>
          <a:p>
            <a:r>
              <a:rPr lang="tr-TR" b="1" dirty="0" smtClean="0">
                <a:solidFill>
                  <a:srgbClr val="FF0000"/>
                </a:solidFill>
              </a:rPr>
              <a:t>15</a:t>
            </a:r>
            <a:endParaRPr lang="tr-TR" b="1" dirty="0">
              <a:solidFill>
                <a:srgbClr val="FF0000"/>
              </a:solidFill>
            </a:endParaRPr>
          </a:p>
        </p:txBody>
      </p:sp>
      <p:sp>
        <p:nvSpPr>
          <p:cNvPr id="9" name="Dikdörtgen 8"/>
          <p:cNvSpPr/>
          <p:nvPr/>
        </p:nvSpPr>
        <p:spPr>
          <a:xfrm>
            <a:off x="5436096" y="4725144"/>
            <a:ext cx="432048" cy="369332"/>
          </a:xfrm>
          <a:prstGeom prst="rect">
            <a:avLst/>
          </a:prstGeom>
        </p:spPr>
        <p:txBody>
          <a:bodyPr wrap="square">
            <a:spAutoFit/>
          </a:bodyPr>
          <a:lstStyle/>
          <a:p>
            <a:r>
              <a:rPr lang="tr-TR" b="1" dirty="0" smtClean="0">
                <a:solidFill>
                  <a:srgbClr val="FF0000"/>
                </a:solidFill>
              </a:rPr>
              <a:t>12</a:t>
            </a:r>
            <a:endParaRPr lang="tr-TR" b="1" dirty="0">
              <a:solidFill>
                <a:srgbClr val="FF0000"/>
              </a:solidFill>
            </a:endParaRPr>
          </a:p>
        </p:txBody>
      </p:sp>
      <p:sp>
        <p:nvSpPr>
          <p:cNvPr id="10" name="Dikdörtgen 9"/>
          <p:cNvSpPr/>
          <p:nvPr/>
        </p:nvSpPr>
        <p:spPr>
          <a:xfrm>
            <a:off x="6228184" y="4725144"/>
            <a:ext cx="432048" cy="369332"/>
          </a:xfrm>
          <a:prstGeom prst="rect">
            <a:avLst/>
          </a:prstGeom>
        </p:spPr>
        <p:txBody>
          <a:bodyPr wrap="square">
            <a:spAutoFit/>
          </a:bodyPr>
          <a:lstStyle/>
          <a:p>
            <a:r>
              <a:rPr lang="tr-TR" b="1" dirty="0" smtClean="0">
                <a:solidFill>
                  <a:srgbClr val="FF0000"/>
                </a:solidFill>
              </a:rPr>
              <a:t>12</a:t>
            </a:r>
            <a:endParaRPr lang="tr-TR" b="1" dirty="0">
              <a:solidFill>
                <a:srgbClr val="FF0000"/>
              </a:solidFill>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43154" y="4149080"/>
            <a:ext cx="1655129"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3769" y="1412776"/>
            <a:ext cx="1800199" cy="2040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9465" y="1628801"/>
            <a:ext cx="1705023" cy="1512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3768" y="4124280"/>
            <a:ext cx="1688976" cy="1536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655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fade">
                                      <p:cBhvr>
                                        <p:cTn id="17" dur="500"/>
                                        <p:tgtEl>
                                          <p:spTgt spid="307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76"/>
                                        </p:tgtEl>
                                        <p:attrNameLst>
                                          <p:attrName>style.visibility</p:attrName>
                                        </p:attrNameLst>
                                      </p:cBhvr>
                                      <p:to>
                                        <p:strVal val="visible"/>
                                      </p:to>
                                    </p:set>
                                    <p:animEffect transition="in" filter="fade">
                                      <p:cBhvr>
                                        <p:cTn id="32" dur="500"/>
                                        <p:tgtEl>
                                          <p:spTgt spid="307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077"/>
                                        </p:tgtEl>
                                        <p:attrNameLst>
                                          <p:attrName>style.visibility</p:attrName>
                                        </p:attrNameLst>
                                      </p:cBhvr>
                                      <p:to>
                                        <p:strVal val="visible"/>
                                      </p:to>
                                    </p:set>
                                    <p:animEffect transition="in" filter="fade">
                                      <p:cBhvr>
                                        <p:cTn id="47" dur="500"/>
                                        <p:tgtEl>
                                          <p:spTgt spid="307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074"/>
                                        </p:tgtEl>
                                        <p:attrNameLst>
                                          <p:attrName>style.visibility</p:attrName>
                                        </p:attrNameLst>
                                      </p:cBhvr>
                                      <p:to>
                                        <p:strVal val="visible"/>
                                      </p:to>
                                    </p:set>
                                    <p:animEffect transition="in" filter="fade">
                                      <p:cBhvr>
                                        <p:cTn id="6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60648"/>
            <a:ext cx="8856984" cy="4119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23528" y="4437112"/>
            <a:ext cx="8712968" cy="1938992"/>
          </a:xfrm>
          <a:prstGeom prst="rect">
            <a:avLst/>
          </a:prstGeom>
        </p:spPr>
        <p:txBody>
          <a:bodyPr wrap="square">
            <a:spAutoFit/>
          </a:bodyPr>
          <a:lstStyle/>
          <a:p>
            <a:r>
              <a:rPr lang="tr-TR" sz="2400" dirty="0"/>
              <a:t>Yukarıda gördüğünüz iyot kristalinde atomları ve molekülleri gösteriniz. Hangi atom veya </a:t>
            </a:r>
            <a:r>
              <a:rPr lang="tr-TR" sz="2400" dirty="0" smtClean="0"/>
              <a:t>moleküllerin bağlı </a:t>
            </a:r>
            <a:r>
              <a:rPr lang="tr-TR" sz="2400" dirty="0"/>
              <a:t>olduğunu düşünüyorsunuz? Atom ve moleküller arasındaki mesafeye dikkat ediniz. Hangi atomlar </a:t>
            </a:r>
            <a:r>
              <a:rPr lang="tr-TR" sz="2400" dirty="0" smtClean="0"/>
              <a:t>bir birleri </a:t>
            </a:r>
            <a:r>
              <a:rPr lang="tr-TR" sz="2400" dirty="0"/>
              <a:t>ile temas halindedir? Birbiri ile temas hâlinde olan atomları nasıl nitelersiniz?</a:t>
            </a:r>
          </a:p>
        </p:txBody>
      </p:sp>
    </p:spTree>
    <p:extLst>
      <p:ext uri="{BB962C8B-B14F-4D97-AF65-F5344CB8AC3E}">
        <p14:creationId xmlns:p14="http://schemas.microsoft.com/office/powerpoint/2010/main" val="28994956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4568" y="116632"/>
            <a:ext cx="8939919" cy="6001643"/>
          </a:xfrm>
          <a:prstGeom prst="rect">
            <a:avLst/>
          </a:prstGeom>
        </p:spPr>
        <p:txBody>
          <a:bodyPr wrap="square">
            <a:spAutoFit/>
          </a:bodyPr>
          <a:lstStyle/>
          <a:p>
            <a:r>
              <a:rPr lang="tr-TR" sz="2400" dirty="0"/>
              <a:t>Aynı atomda elektronların çekirdekten farklı uzaklıklarda olabileceğini öğrendiniz. Elektronlar birbirinden farklı miktarda enerji içerebilir. </a:t>
            </a:r>
            <a:r>
              <a:rPr lang="tr-TR" sz="2400" dirty="0" smtClean="0"/>
              <a:t>Bir elektron</a:t>
            </a:r>
            <a:r>
              <a:rPr lang="tr-TR" sz="2400" dirty="0"/>
              <a:t>, çekirdeğin ne kadar uzağındaysa içerdiği enerji o kadar </a:t>
            </a:r>
            <a:r>
              <a:rPr lang="tr-TR" sz="2400" dirty="0" smtClean="0"/>
              <a:t>fazla </a:t>
            </a:r>
            <a:r>
              <a:rPr lang="tr-TR" sz="2400" dirty="0"/>
              <a:t>olacaktır. Aynı miktarda enerjiye sahip elektronlar aynı enerji düzeyinde bulunurlar. Bu elektronların çekirdeğe uzaklıkları hemen hemen aynıdır. Bilim insanları, bu bilgiyi kullanarak</a:t>
            </a:r>
            <a:br>
              <a:rPr lang="tr-TR" sz="2400" dirty="0"/>
            </a:br>
            <a:r>
              <a:rPr lang="tr-TR" sz="2400" dirty="0"/>
              <a:t>temel bir atom modeli ya da şeması yapabilirler. Aynı miktarda enerjiye sahip elektronlar, çekirdek </a:t>
            </a:r>
            <a:r>
              <a:rPr lang="tr-TR" sz="2400" dirty="0" smtClean="0"/>
              <a:t>etrafında aynı </a:t>
            </a:r>
            <a:r>
              <a:rPr lang="tr-TR" sz="2400" dirty="0"/>
              <a:t>düzeyde dönerken gösterilir. Bu düzeylere katman adı verilir.</a:t>
            </a:r>
          </a:p>
          <a:p>
            <a:r>
              <a:rPr lang="tr-TR" sz="2400" dirty="0"/>
              <a:t>Her katman belirli sayıda elektron alır ve dolar. </a:t>
            </a:r>
            <a:endParaRPr lang="tr-TR" sz="2400" dirty="0" smtClean="0"/>
          </a:p>
          <a:p>
            <a:r>
              <a:rPr lang="tr-TR" sz="2400" dirty="0" smtClean="0"/>
              <a:t>Çekirdeğe </a:t>
            </a:r>
            <a:r>
              <a:rPr lang="tr-TR" sz="2400" dirty="0"/>
              <a:t>en yakın olan birinci katmandan başlayarak her</a:t>
            </a:r>
            <a:br>
              <a:rPr lang="tr-TR" sz="2400" dirty="0"/>
            </a:br>
            <a:r>
              <a:rPr lang="tr-TR" sz="2400" dirty="0"/>
              <a:t>katman taşıyabileceği en fazla sayıda elektronu alarak dolmalıdır ancak bundan sonra elektronlar bir sonraki katmana yerleşebilirler</a:t>
            </a:r>
            <a:r>
              <a:rPr lang="tr-TR" sz="2400" dirty="0" smtClean="0"/>
              <a:t>.</a:t>
            </a:r>
          </a:p>
          <a:p>
            <a:r>
              <a:rPr lang="tr-TR" sz="2400" dirty="0"/>
              <a:t>üçüncü katmanlarda bulunabilecek elektron sayısı da sekizi</a:t>
            </a:r>
            <a:br>
              <a:rPr lang="tr-TR" sz="2400" dirty="0"/>
            </a:br>
            <a:r>
              <a:rPr lang="tr-TR" sz="2400" dirty="0"/>
              <a:t>geçemez.</a:t>
            </a:r>
          </a:p>
          <a:p>
            <a:endParaRPr lang="tr-TR" sz="2400" dirty="0"/>
          </a:p>
        </p:txBody>
      </p:sp>
    </p:spTree>
    <p:extLst>
      <p:ext uri="{BB962C8B-B14F-4D97-AF65-F5344CB8AC3E}">
        <p14:creationId xmlns:p14="http://schemas.microsoft.com/office/powerpoint/2010/main" val="20135127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116631"/>
            <a:ext cx="4248472" cy="446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ikdörtgen 1"/>
          <p:cNvSpPr/>
          <p:nvPr/>
        </p:nvSpPr>
        <p:spPr>
          <a:xfrm>
            <a:off x="0" y="116631"/>
            <a:ext cx="5364088" cy="4893647"/>
          </a:xfrm>
          <a:prstGeom prst="rect">
            <a:avLst/>
          </a:prstGeom>
        </p:spPr>
        <p:txBody>
          <a:bodyPr wrap="square">
            <a:spAutoFit/>
          </a:bodyPr>
          <a:lstStyle/>
          <a:p>
            <a:r>
              <a:rPr lang="tr-TR" sz="2400" dirty="0"/>
              <a:t>Yanda gördüğünüz gibi bir stadyumda sahanın çevresinde boş koltuklar bulunduğunu düşününüz. Sahaya en yakın koltuklar sadece 2 tanedir. Bunun çevresindeki iki sırada da 8’er koltuk vardır. İzleyiciler stadyuma girmeye başladığında öncelikle sahaya en yakın koltukları tercih ederler. Ancak bu iki koltuk dolduğunda sonraki sıraya yerleşmeye başlarlar. Bu sıraya sadece 8 izleyici yerleşebilir.10. izleyiciden sonra gelenler üçüncü sıradaki koltuklara yerleşebilirler.</a:t>
            </a:r>
          </a:p>
        </p:txBody>
      </p:sp>
      <p:sp>
        <p:nvSpPr>
          <p:cNvPr id="3" name="Dikdörtgen 2"/>
          <p:cNvSpPr/>
          <p:nvPr/>
        </p:nvSpPr>
        <p:spPr>
          <a:xfrm>
            <a:off x="0" y="4906412"/>
            <a:ext cx="9108504" cy="1938992"/>
          </a:xfrm>
          <a:prstGeom prst="rect">
            <a:avLst/>
          </a:prstGeom>
        </p:spPr>
        <p:txBody>
          <a:bodyPr wrap="square">
            <a:spAutoFit/>
          </a:bodyPr>
          <a:lstStyle/>
          <a:p>
            <a:r>
              <a:rPr lang="tr-TR" sz="2400" dirty="0"/>
              <a:t>Yaptığınız atom modellerinde fark ettiğiniz gibi </a:t>
            </a:r>
            <a:r>
              <a:rPr lang="tr-TR" sz="2400" dirty="0" smtClean="0"/>
              <a:t>elektronlar katmanlarda </a:t>
            </a:r>
            <a:r>
              <a:rPr lang="tr-TR" sz="2400" dirty="0"/>
              <a:t>çiftler hâlinde bulunur. Atomun </a:t>
            </a:r>
            <a:r>
              <a:rPr lang="tr-TR" sz="2400" dirty="0" smtClean="0"/>
              <a:t>çekirdeği etrafındaki </a:t>
            </a:r>
            <a:r>
              <a:rPr lang="tr-TR" sz="2400" dirty="0"/>
              <a:t>her bir katmanda elektron sayısı farklı olabilir.</a:t>
            </a:r>
          </a:p>
          <a:p>
            <a:r>
              <a:rPr lang="tr-TR" sz="2400" dirty="0"/>
              <a:t>Ancak ilk katmanda en fazla iki elektron bulunabilir. İkinci </a:t>
            </a:r>
            <a:r>
              <a:rPr lang="tr-TR" sz="2400" dirty="0" smtClean="0"/>
              <a:t>ve</a:t>
            </a:r>
            <a:r>
              <a:rPr lang="tr-TR" sz="2400" dirty="0"/>
              <a:t> </a:t>
            </a:r>
            <a:r>
              <a:rPr lang="tr-TR" sz="2400" dirty="0" smtClean="0"/>
              <a:t> üçüncü </a:t>
            </a:r>
            <a:r>
              <a:rPr lang="tr-TR" sz="2400" dirty="0"/>
              <a:t>katmanlarda bulunabilecek elektron sayısı da </a:t>
            </a:r>
            <a:r>
              <a:rPr lang="tr-TR" sz="2400" dirty="0" smtClean="0"/>
              <a:t>sekizi geçemez.</a:t>
            </a:r>
            <a:endParaRPr lang="tr-TR" sz="2400" dirty="0"/>
          </a:p>
        </p:txBody>
      </p:sp>
    </p:spTree>
    <p:extLst>
      <p:ext uri="{BB962C8B-B14F-4D97-AF65-F5344CB8AC3E}">
        <p14:creationId xmlns:p14="http://schemas.microsoft.com/office/powerpoint/2010/main" val="916458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16632"/>
            <a:ext cx="8712968" cy="1200329"/>
          </a:xfrm>
          <a:prstGeom prst="rect">
            <a:avLst/>
          </a:prstGeom>
        </p:spPr>
        <p:txBody>
          <a:bodyPr wrap="square">
            <a:spAutoFit/>
          </a:bodyPr>
          <a:lstStyle/>
          <a:p>
            <a:r>
              <a:rPr lang="tr-TR" sz="2400" dirty="0"/>
              <a:t>Aşağıda periyodik sistemdeki ilk 20 elementten bazılarına ait atom modelleri verilmiştir. Bu </a:t>
            </a:r>
            <a:r>
              <a:rPr lang="tr-TR" sz="2400" dirty="0" smtClean="0"/>
              <a:t>modelleri inceleyerek </a:t>
            </a:r>
            <a:r>
              <a:rPr lang="tr-TR" sz="2400" dirty="0"/>
              <a:t>katman elektron dağılımı hakkında daha fazla bilgi sahibi olabilirsiniz.</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455293"/>
            <a:ext cx="69913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23" y="1988840"/>
            <a:ext cx="9033582"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4915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fade">
                                      <p:cBhvr>
                                        <p:cTn id="12"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42725"/>
            <a:ext cx="69913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666600"/>
            <a:ext cx="8712967" cy="6002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9317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42725"/>
            <a:ext cx="69913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19" y="722014"/>
            <a:ext cx="8817557" cy="2995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80" y="3933056"/>
            <a:ext cx="8997593" cy="2924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9137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fade">
                                      <p:cBhvr>
                                        <p:cTn id="7"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6386" name="ShockwaveFlash1" r:id="rId2" imgW="8497486" imgH="5833466"/>
        </mc:Choice>
        <mc:Fallback>
          <p:control name="ShockwaveFlash1" r:id="rId2" imgW="8497486" imgH="5833466">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15888"/>
                  <a:ext cx="8497888" cy="5834062"/>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8953847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76672"/>
            <a:ext cx="8856984" cy="2677656"/>
          </a:xfrm>
          <a:prstGeom prst="rect">
            <a:avLst/>
          </a:prstGeom>
        </p:spPr>
        <p:txBody>
          <a:bodyPr wrap="square">
            <a:spAutoFit/>
          </a:bodyPr>
          <a:lstStyle/>
          <a:p>
            <a:r>
              <a:rPr lang="tr-TR" sz="2400" dirty="0" smtClean="0"/>
              <a:t>Evrendeki </a:t>
            </a:r>
            <a:r>
              <a:rPr lang="tr-TR" sz="2400" dirty="0"/>
              <a:t>her şeyin atomlardan yapılmış olduğu düşüncesi Eski Yunan'da doğmuştur. Bununla </a:t>
            </a:r>
            <a:r>
              <a:rPr lang="tr-TR" sz="2400" dirty="0" smtClean="0"/>
              <a:t>birlikte</a:t>
            </a:r>
            <a:r>
              <a:rPr lang="tr-TR" sz="2400" dirty="0"/>
              <a:t>. atom düşüncesinin ortaya atılmasından günümüze kadar bilim insanları atomun yapısını açıklayan </a:t>
            </a:r>
            <a:r>
              <a:rPr lang="tr-TR" sz="2400" dirty="0" smtClean="0"/>
              <a:t>çeşitli modeller </a:t>
            </a:r>
            <a:r>
              <a:rPr lang="tr-TR" sz="2400" dirty="0"/>
              <a:t>geliştirmişlerdir.</a:t>
            </a:r>
          </a:p>
          <a:p>
            <a:r>
              <a:rPr lang="tr-TR" sz="2400" dirty="0"/>
              <a:t>Günümüzden yaklaşık 2000 yıl önce “Bir şeyi küçük parçalara ayırma işlemi sonsuza </a:t>
            </a:r>
            <a:r>
              <a:rPr lang="tr-TR" sz="2400" dirty="0" smtClean="0"/>
              <a:t>kadar devam </a:t>
            </a:r>
            <a:r>
              <a:rPr lang="tr-TR" sz="2400" dirty="0"/>
              <a:t>etmez.” fikrinden hareketle atom düşüncesi doğmuştur.</a:t>
            </a:r>
          </a:p>
        </p:txBody>
      </p:sp>
      <p:sp>
        <p:nvSpPr>
          <p:cNvPr id="3" name="Dikdörtgen 2"/>
          <p:cNvSpPr/>
          <p:nvPr/>
        </p:nvSpPr>
        <p:spPr>
          <a:xfrm>
            <a:off x="526878" y="71046"/>
            <a:ext cx="5095690" cy="523220"/>
          </a:xfrm>
          <a:prstGeom prst="rect">
            <a:avLst/>
          </a:prstGeom>
        </p:spPr>
        <p:txBody>
          <a:bodyPr wrap="none">
            <a:spAutoFit/>
          </a:bodyPr>
          <a:lstStyle/>
          <a:p>
            <a:r>
              <a:rPr lang="tr-TR" sz="2800" dirty="0"/>
              <a:t>Atom Modellerinin Tarihsel Süreci</a:t>
            </a:r>
          </a:p>
        </p:txBody>
      </p:sp>
      <p:sp>
        <p:nvSpPr>
          <p:cNvPr id="4" name="Dikdörtgen 3"/>
          <p:cNvSpPr/>
          <p:nvPr/>
        </p:nvSpPr>
        <p:spPr>
          <a:xfrm>
            <a:off x="3635896" y="3287562"/>
            <a:ext cx="5328592" cy="2677656"/>
          </a:xfrm>
          <a:prstGeom prst="rect">
            <a:avLst/>
          </a:prstGeom>
        </p:spPr>
        <p:txBody>
          <a:bodyPr wrap="square">
            <a:spAutoFit/>
          </a:bodyPr>
          <a:lstStyle/>
          <a:p>
            <a:r>
              <a:rPr lang="tr-TR" sz="2400" dirty="0"/>
              <a:t>Deneysel kayıtlara dayalı olarak ilk atom modeli </a:t>
            </a:r>
            <a:r>
              <a:rPr lang="tr-TR" sz="2400" dirty="0" err="1"/>
              <a:t>Ingiliz</a:t>
            </a:r>
            <a:r>
              <a:rPr lang="tr-TR" sz="2400" dirty="0"/>
              <a:t> kimyacı John </a:t>
            </a:r>
            <a:r>
              <a:rPr lang="tr-TR" sz="2400" dirty="0" err="1"/>
              <a:t>Dalton</a:t>
            </a:r>
            <a:r>
              <a:rPr lang="tr-TR" sz="2400" dirty="0"/>
              <a:t/>
            </a:r>
            <a:br>
              <a:rPr lang="tr-TR" sz="2400" dirty="0"/>
            </a:br>
            <a:r>
              <a:rPr lang="tr-TR" sz="2400" dirty="0"/>
              <a:t>(</a:t>
            </a:r>
            <a:r>
              <a:rPr lang="tr-TR" sz="2400" dirty="0" err="1"/>
              <a:t>Con</a:t>
            </a:r>
            <a:r>
              <a:rPr lang="tr-TR" sz="2400" dirty="0"/>
              <a:t> </a:t>
            </a:r>
            <a:r>
              <a:rPr lang="tr-TR" sz="2400" dirty="0" err="1"/>
              <a:t>Dalton</a:t>
            </a:r>
            <a:r>
              <a:rPr lang="tr-TR" sz="2400" dirty="0"/>
              <a:t>) tarafından </a:t>
            </a:r>
            <a:r>
              <a:rPr lang="tr-TR" sz="2400" dirty="0" smtClean="0"/>
              <a:t>1803 </a:t>
            </a:r>
            <a:r>
              <a:rPr lang="tr-TR" sz="2400" dirty="0"/>
              <a:t>yılında ortaya atılmıştır. </a:t>
            </a:r>
            <a:r>
              <a:rPr lang="tr-TR" sz="2400" dirty="0" err="1"/>
              <a:t>Dalton</a:t>
            </a:r>
            <a:r>
              <a:rPr lang="tr-TR" sz="2400" dirty="0"/>
              <a:t>, tüm maddelerin</a:t>
            </a:r>
            <a:br>
              <a:rPr lang="tr-TR" sz="2400" dirty="0"/>
            </a:br>
            <a:r>
              <a:rPr lang="tr-TR" sz="2400" dirty="0"/>
              <a:t>atom adı verilen küçük parçacıklardan oluştuğunu öne sürmüştür. </a:t>
            </a:r>
            <a:r>
              <a:rPr lang="tr-TR" sz="2400" dirty="0" err="1"/>
              <a:t>Dalton'a</a:t>
            </a:r>
            <a:r>
              <a:rPr lang="tr-TR" sz="2400" dirty="0"/>
              <a:t> göre</a:t>
            </a:r>
            <a:br>
              <a:rPr lang="tr-TR" sz="2400" dirty="0"/>
            </a:br>
            <a:r>
              <a:rPr lang="tr-TR" sz="2400" dirty="0"/>
              <a:t>atom sert ve yoğun bir küredir.</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19" y="3159486"/>
            <a:ext cx="3132337" cy="2933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531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5125" name="ShockwaveFlash1" r:id="rId2" imgW="7849696" imgH="6119142"/>
        </mc:Choice>
        <mc:Fallback>
          <p:control name="ShockwaveFlash1" r:id="rId2" imgW="7849696" imgH="611914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611188" y="188913"/>
                  <a:ext cx="7848600" cy="611981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0895999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779912" y="349990"/>
            <a:ext cx="5256584" cy="3785652"/>
          </a:xfrm>
          <a:prstGeom prst="rect">
            <a:avLst/>
          </a:prstGeom>
        </p:spPr>
        <p:txBody>
          <a:bodyPr wrap="square">
            <a:spAutoFit/>
          </a:bodyPr>
          <a:lstStyle/>
          <a:p>
            <a:r>
              <a:rPr lang="tr-TR" sz="2400" dirty="0"/>
              <a:t>1897 yılında </a:t>
            </a:r>
            <a:r>
              <a:rPr lang="tr-TR" sz="2400" dirty="0" err="1"/>
              <a:t>Ingiliz</a:t>
            </a:r>
            <a:r>
              <a:rPr lang="tr-TR" sz="2400" dirty="0"/>
              <a:t> bilim insanı John Joseph </a:t>
            </a:r>
            <a:r>
              <a:rPr lang="tr-TR" sz="2400" dirty="0" err="1"/>
              <a:t>Thomson</a:t>
            </a:r>
            <a:r>
              <a:rPr lang="tr-TR" sz="2400" dirty="0"/>
              <a:t> (</a:t>
            </a:r>
            <a:r>
              <a:rPr lang="tr-TR" sz="2400" dirty="0" err="1"/>
              <a:t>Con</a:t>
            </a:r>
            <a:r>
              <a:rPr lang="tr-TR" sz="2400" dirty="0"/>
              <a:t> </a:t>
            </a:r>
            <a:r>
              <a:rPr lang="tr-TR" sz="2400" dirty="0" err="1"/>
              <a:t>Cozıf</a:t>
            </a:r>
            <a:r>
              <a:rPr lang="tr-TR" sz="2400" dirty="0"/>
              <a:t> Tamsın),</a:t>
            </a:r>
            <a:br>
              <a:rPr lang="tr-TR" sz="2400" dirty="0"/>
            </a:br>
            <a:r>
              <a:rPr lang="tr-TR" sz="2400" dirty="0" err="1"/>
              <a:t>Dalton'un</a:t>
            </a:r>
            <a:r>
              <a:rPr lang="tr-TR" sz="2400" dirty="0"/>
              <a:t> modelinde bir hata olduğunu öne sürdü. </a:t>
            </a:r>
            <a:r>
              <a:rPr lang="tr-TR" sz="2400" dirty="0" err="1"/>
              <a:t>Thomson</a:t>
            </a:r>
            <a:r>
              <a:rPr lang="tr-TR" sz="2400" dirty="0"/>
              <a:t> atomun </a:t>
            </a:r>
            <a:r>
              <a:rPr lang="tr-TR" sz="2400" dirty="0" smtClean="0"/>
              <a:t>içinde </a:t>
            </a:r>
            <a:r>
              <a:rPr lang="tr-TR" sz="2400" dirty="0"/>
              <a:t>küçük tanecikler olduğunu ve dolayısıyla atomun bölünebileceğini </a:t>
            </a:r>
            <a:r>
              <a:rPr lang="tr-TR" sz="2400" dirty="0" smtClean="0"/>
              <a:t>keşfetti. </a:t>
            </a:r>
            <a:r>
              <a:rPr lang="tr-TR" sz="2400" dirty="0" err="1" smtClean="0"/>
              <a:t>Thomson'un</a:t>
            </a:r>
            <a:r>
              <a:rPr lang="tr-TR" sz="2400" dirty="0" smtClean="0"/>
              <a:t> </a:t>
            </a:r>
            <a:r>
              <a:rPr lang="tr-TR" sz="2400" dirty="0"/>
              <a:t>geliştirdiği modele göre atom içi üzümlü keke benzeyen bir </a:t>
            </a:r>
            <a:r>
              <a:rPr lang="tr-TR" sz="2400" dirty="0" smtClean="0"/>
              <a:t>küre şeklindeydi</a:t>
            </a:r>
            <a:r>
              <a:rPr lang="tr-TR" sz="2400" dirty="0"/>
              <a:t>. Bu modelde kek “+”, üzümler ise </a:t>
            </a:r>
            <a:r>
              <a:rPr lang="tr-TR" sz="2400" dirty="0" smtClean="0"/>
              <a:t>‘’-’’yüklere </a:t>
            </a:r>
            <a:r>
              <a:rPr lang="tr-TR" sz="2400" dirty="0"/>
              <a:t>benzetilmişti.</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43" y="517190"/>
            <a:ext cx="3671961" cy="3592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097964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203553" y="800298"/>
            <a:ext cx="4824536" cy="4524315"/>
          </a:xfrm>
          <a:prstGeom prst="rect">
            <a:avLst/>
          </a:prstGeom>
        </p:spPr>
        <p:txBody>
          <a:bodyPr wrap="square">
            <a:spAutoFit/>
          </a:bodyPr>
          <a:lstStyle/>
          <a:p>
            <a:r>
              <a:rPr lang="tr-TR" sz="2400" dirty="0" err="1"/>
              <a:t>Thomson'un</a:t>
            </a:r>
            <a:r>
              <a:rPr lang="tr-TR" sz="2400" dirty="0"/>
              <a:t> öğrencilerinden biri olan Ernest Rutherford (</a:t>
            </a:r>
            <a:r>
              <a:rPr lang="tr-TR" sz="2400" dirty="0" err="1"/>
              <a:t>Örnıst</a:t>
            </a:r>
            <a:r>
              <a:rPr lang="tr-TR" sz="2400" dirty="0"/>
              <a:t> </a:t>
            </a:r>
            <a:r>
              <a:rPr lang="tr-TR" sz="2400" dirty="0" err="1"/>
              <a:t>Radırfort</a:t>
            </a:r>
            <a:r>
              <a:rPr lang="tr-TR" sz="2400" dirty="0"/>
              <a:t>)</a:t>
            </a:r>
            <a:br>
              <a:rPr lang="tr-TR" sz="2400" dirty="0"/>
            </a:br>
            <a:r>
              <a:rPr lang="tr-TR" sz="2400" dirty="0"/>
              <a:t>1909 yılında </a:t>
            </a:r>
            <a:r>
              <a:rPr lang="tr-TR" sz="2400" dirty="0" err="1"/>
              <a:t>Thomson'un</a:t>
            </a:r>
            <a:r>
              <a:rPr lang="tr-TR" sz="2400" dirty="0"/>
              <a:t> teorisini test etmeye karar verdi. Çalışmaları sonucunda</a:t>
            </a:r>
            <a:br>
              <a:rPr lang="tr-TR" sz="2400" dirty="0"/>
            </a:br>
            <a:r>
              <a:rPr lang="tr-TR" sz="2400" dirty="0"/>
              <a:t>yüklü taneciklerin “+” yüklü bir çekirdek etrafında döndüğü bir model yarattı.</a:t>
            </a:r>
            <a:br>
              <a:rPr lang="tr-TR" sz="2400" dirty="0"/>
            </a:br>
            <a:r>
              <a:rPr lang="tr-TR" sz="2400" dirty="0"/>
              <a:t>Rutherford'a göre elektronlar “+” yüklü çekirdek etrafında gezegenlerin </a:t>
            </a:r>
            <a:r>
              <a:rPr lang="tr-TR" sz="2400" dirty="0" smtClean="0"/>
              <a:t>güneşin çevresinde </a:t>
            </a:r>
            <a:r>
              <a:rPr lang="tr-TR" sz="2400" dirty="0"/>
              <a:t>döndüğü gibi dönüyorlardı.</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97" y="1124744"/>
            <a:ext cx="4104456" cy="4082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57632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410" y="332655"/>
            <a:ext cx="2837262" cy="2605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987824" y="260648"/>
            <a:ext cx="6048672" cy="2677656"/>
          </a:xfrm>
          <a:prstGeom prst="rect">
            <a:avLst/>
          </a:prstGeom>
        </p:spPr>
        <p:txBody>
          <a:bodyPr wrap="square">
            <a:spAutoFit/>
          </a:bodyPr>
          <a:lstStyle/>
          <a:p>
            <a:r>
              <a:rPr lang="tr-TR" sz="2400" dirty="0"/>
              <a:t>Yandaki şekilde suyun molekül </a:t>
            </a:r>
            <a:r>
              <a:rPr lang="tr-TR" sz="2400" dirty="0" smtClean="0"/>
              <a:t>modelini görmektesiniz . </a:t>
            </a:r>
            <a:r>
              <a:rPr lang="tr-TR" sz="2400" dirty="0"/>
              <a:t>Şekil üzerinde atom ve moleküller </a:t>
            </a:r>
            <a:r>
              <a:rPr lang="tr-TR" sz="2400" dirty="0" smtClean="0"/>
              <a:t>gösterilmiştir.</a:t>
            </a:r>
            <a:r>
              <a:rPr lang="tr-TR" sz="2400" dirty="0"/>
              <a:t> </a:t>
            </a:r>
            <a:r>
              <a:rPr lang="tr-TR" sz="2400" dirty="0" smtClean="0"/>
              <a:t>Moleküllerin </a:t>
            </a:r>
            <a:r>
              <a:rPr lang="tr-TR" sz="2400" dirty="0"/>
              <a:t>arasındaki uzaklığa karşın molekülleri oluşturan atomların temas </a:t>
            </a:r>
            <a:r>
              <a:rPr lang="tr-TR" sz="2400" dirty="0" smtClean="0"/>
              <a:t>hâlinde olduğuna </a:t>
            </a:r>
            <a:r>
              <a:rPr lang="tr-TR" sz="2400" dirty="0"/>
              <a:t>dikkat ediniz. Temas hâlindeki bu atomlar, bağlı atomlar olarak adlandırılır</a:t>
            </a:r>
            <a:r>
              <a:rPr lang="tr-TR" sz="2400" dirty="0" smtClean="0"/>
              <a:t>.</a:t>
            </a:r>
            <a:endParaRPr lang="tr-TR" sz="2400" dirty="0"/>
          </a:p>
        </p:txBody>
      </p:sp>
      <p:sp>
        <p:nvSpPr>
          <p:cNvPr id="3" name="Dikdörtgen 2"/>
          <p:cNvSpPr/>
          <p:nvPr/>
        </p:nvSpPr>
        <p:spPr>
          <a:xfrm>
            <a:off x="179410" y="3429000"/>
            <a:ext cx="8690120" cy="2308324"/>
          </a:xfrm>
          <a:prstGeom prst="rect">
            <a:avLst/>
          </a:prstGeom>
        </p:spPr>
        <p:txBody>
          <a:bodyPr wrap="square">
            <a:spAutoFit/>
          </a:bodyPr>
          <a:lstStyle/>
          <a:p>
            <a:r>
              <a:rPr lang="tr-TR" sz="2400" dirty="0" smtClean="0"/>
              <a:t>Peki</a:t>
            </a:r>
            <a:r>
              <a:rPr lang="tr-TR" sz="2400" dirty="0"/>
              <a:t>, bu tanecikleri bir arada tutan kuvvetler neler olabilir? Acaba atomlar, </a:t>
            </a:r>
            <a:r>
              <a:rPr lang="tr-TR" sz="2400" dirty="0" smtClean="0"/>
              <a:t>incelediğiniz </a:t>
            </a:r>
            <a:r>
              <a:rPr lang="tr-TR" sz="2400" dirty="0"/>
              <a:t>modellerde olduğu gibi gerçekten böyle içi dolu küreler şeklinde </a:t>
            </a:r>
            <a:r>
              <a:rPr lang="tr-TR" sz="2400" dirty="0" smtClean="0"/>
              <a:t>midir? Maddeyi </a:t>
            </a:r>
            <a:r>
              <a:rPr lang="tr-TR" sz="2400" dirty="0"/>
              <a:t>oluşturan atomların bir arada nasıl bulunduğunu keşfetmeden önce </a:t>
            </a:r>
            <a:r>
              <a:rPr lang="tr-TR" sz="2400" dirty="0" smtClean="0"/>
              <a:t>atomun yapısını </a:t>
            </a:r>
            <a:r>
              <a:rPr lang="tr-TR" sz="2400" dirty="0"/>
              <a:t>anlamamız gerekir. Bu bölümde atomun yapısını ve atomların birbirine nasıl</a:t>
            </a:r>
            <a:br>
              <a:rPr lang="tr-TR" sz="2400" dirty="0"/>
            </a:br>
            <a:r>
              <a:rPr lang="tr-TR" sz="2400" dirty="0"/>
              <a:t>bağlandığını öğreneceksiniz.</a:t>
            </a:r>
          </a:p>
        </p:txBody>
      </p:sp>
    </p:spTree>
    <p:extLst>
      <p:ext uri="{BB962C8B-B14F-4D97-AF65-F5344CB8AC3E}">
        <p14:creationId xmlns:p14="http://schemas.microsoft.com/office/powerpoint/2010/main" val="43896811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707904" y="793279"/>
            <a:ext cx="5256584" cy="3046988"/>
          </a:xfrm>
          <a:prstGeom prst="rect">
            <a:avLst/>
          </a:prstGeom>
        </p:spPr>
        <p:txBody>
          <a:bodyPr wrap="square">
            <a:spAutoFit/>
          </a:bodyPr>
          <a:lstStyle/>
          <a:p>
            <a:r>
              <a:rPr lang="tr-TR" sz="2400" dirty="0" err="1"/>
              <a:t>Rutherford'un</a:t>
            </a:r>
            <a:r>
              <a:rPr lang="tr-TR" sz="2400" dirty="0"/>
              <a:t> modeli </a:t>
            </a:r>
            <a:r>
              <a:rPr lang="tr-TR" sz="2400" dirty="0" err="1"/>
              <a:t>DanimarkalI</a:t>
            </a:r>
            <a:r>
              <a:rPr lang="tr-TR" sz="2400" dirty="0"/>
              <a:t> bilim insanı </a:t>
            </a:r>
            <a:r>
              <a:rPr lang="tr-TR" sz="2400" dirty="0" err="1"/>
              <a:t>Niels</a:t>
            </a:r>
            <a:r>
              <a:rPr lang="tr-TR" sz="2400" dirty="0"/>
              <a:t> </a:t>
            </a:r>
            <a:r>
              <a:rPr lang="tr-TR" sz="2400" dirty="0" err="1"/>
              <a:t>Bohr</a:t>
            </a:r>
            <a:r>
              <a:rPr lang="tr-TR" sz="2400" dirty="0"/>
              <a:t> (</a:t>
            </a:r>
            <a:r>
              <a:rPr lang="tr-TR" sz="2400" dirty="0" err="1"/>
              <a:t>Niyıls</a:t>
            </a:r>
            <a:r>
              <a:rPr lang="tr-TR" sz="2400" dirty="0"/>
              <a:t> </a:t>
            </a:r>
            <a:r>
              <a:rPr lang="tr-TR" sz="2400" dirty="0" err="1"/>
              <a:t>Bohr</a:t>
            </a:r>
            <a:r>
              <a:rPr lang="tr-TR" sz="2400" dirty="0"/>
              <a:t>) </a:t>
            </a:r>
            <a:r>
              <a:rPr lang="tr-TR" sz="2400" dirty="0" smtClean="0"/>
              <a:t>tarafından </a:t>
            </a:r>
            <a:r>
              <a:rPr lang="tr-TR" sz="2400" dirty="0"/>
              <a:t>geliştirildi. 1912 yılında </a:t>
            </a:r>
            <a:r>
              <a:rPr lang="tr-TR" sz="2400" dirty="0" err="1"/>
              <a:t>Bohr</a:t>
            </a:r>
            <a:r>
              <a:rPr lang="tr-TR" sz="2400" dirty="0"/>
              <a:t> yandaki gibi elektronların belirli yörüngeleri</a:t>
            </a:r>
            <a:br>
              <a:rPr lang="tr-TR" sz="2400" dirty="0"/>
            </a:br>
            <a:r>
              <a:rPr lang="tr-TR" sz="2400" dirty="0"/>
              <a:t>izlediği yeni atom modelini ortaya koydu. </a:t>
            </a:r>
            <a:r>
              <a:rPr lang="tr-TR" sz="2400" dirty="0" err="1"/>
              <a:t>Bohr'a</a:t>
            </a:r>
            <a:r>
              <a:rPr lang="tr-TR" sz="2400" dirty="0"/>
              <a:t> göre atom, aynı yörüngede birçok</a:t>
            </a:r>
            <a:br>
              <a:rPr lang="tr-TR" sz="2400" dirty="0"/>
            </a:br>
            <a:r>
              <a:rPr lang="tr-TR" sz="2400" dirty="0"/>
              <a:t>gezegenin bulunduğu Güneş sistemine benzer bir küre gibiydi.</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37562"/>
            <a:ext cx="3456383" cy="3737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51520" y="5013176"/>
            <a:ext cx="8712968" cy="1200329"/>
          </a:xfrm>
          <a:prstGeom prst="rect">
            <a:avLst/>
          </a:prstGeom>
        </p:spPr>
        <p:txBody>
          <a:bodyPr wrap="square">
            <a:spAutoFit/>
          </a:bodyPr>
          <a:lstStyle/>
          <a:p>
            <a:r>
              <a:rPr lang="tr-TR" sz="2400" dirty="0"/>
              <a:t>1932 yılında </a:t>
            </a:r>
            <a:r>
              <a:rPr lang="tr-TR" sz="2400" dirty="0" err="1"/>
              <a:t>Ingiliz</a:t>
            </a:r>
            <a:r>
              <a:rPr lang="tr-TR" sz="2400" dirty="0"/>
              <a:t> bilim insanı </a:t>
            </a:r>
            <a:r>
              <a:rPr lang="tr-TR" sz="2400" dirty="0" err="1"/>
              <a:t>Chadvvick</a:t>
            </a:r>
            <a:r>
              <a:rPr lang="tr-TR" sz="2400" dirty="0"/>
              <a:t> (</a:t>
            </a:r>
            <a:r>
              <a:rPr lang="tr-TR" sz="2400" dirty="0" err="1"/>
              <a:t>Çedvik</a:t>
            </a:r>
            <a:r>
              <a:rPr lang="tr-TR" sz="2400" dirty="0"/>
              <a:t>), Rutherford ve </a:t>
            </a:r>
            <a:r>
              <a:rPr lang="tr-TR" sz="2400" dirty="0" err="1"/>
              <a:t>Bohr'un</a:t>
            </a:r>
            <a:r>
              <a:rPr lang="tr-TR" sz="2400" dirty="0"/>
              <a:t> </a:t>
            </a:r>
            <a:r>
              <a:rPr lang="tr-TR" sz="2400" dirty="0" smtClean="0"/>
              <a:t>modelini </a:t>
            </a:r>
            <a:r>
              <a:rPr lang="tr-TR" sz="2400" dirty="0"/>
              <a:t>daha da geliştirerek çekirdekte sadece “+” yüklü protonların değil, nötronların da </a:t>
            </a:r>
            <a:r>
              <a:rPr lang="tr-TR" sz="2400" dirty="0" smtClean="0"/>
              <a:t>bulunduğunu </a:t>
            </a:r>
            <a:r>
              <a:rPr lang="tr-TR" sz="2400" dirty="0"/>
              <a:t>göstermiştir.</a:t>
            </a:r>
          </a:p>
        </p:txBody>
      </p:sp>
    </p:spTree>
    <p:extLst>
      <p:ext uri="{BB962C8B-B14F-4D97-AF65-F5344CB8AC3E}">
        <p14:creationId xmlns:p14="http://schemas.microsoft.com/office/powerpoint/2010/main" val="118064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5364" name="ShockwaveFlash1" r:id="rId2" imgW="8280572" imgH="5172797"/>
        </mc:Choice>
        <mc:Fallback>
          <p:control name="ShockwaveFlash1" r:id="rId2" imgW="8280572" imgH="517279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323850" y="488950"/>
                  <a:ext cx="8280400" cy="517207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198008736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7504" y="116632"/>
            <a:ext cx="8856984" cy="6001643"/>
          </a:xfrm>
          <a:prstGeom prst="rect">
            <a:avLst/>
          </a:prstGeom>
        </p:spPr>
        <p:txBody>
          <a:bodyPr wrap="square">
            <a:spAutoFit/>
          </a:bodyPr>
          <a:lstStyle/>
          <a:p>
            <a:r>
              <a:rPr lang="tr-TR" sz="2400" dirty="0"/>
              <a:t>Atom modelinin tarihteki serüvenini incelediniz. Peki, günümüze kadar geliştirilen atom modellerinin </a:t>
            </a:r>
            <a:r>
              <a:rPr lang="tr-TR" sz="2400" dirty="0" smtClean="0"/>
              <a:t>sırasıyla </a:t>
            </a:r>
            <a:r>
              <a:rPr lang="tr-TR" sz="2400" dirty="0"/>
              <a:t>terk edilip yerine yeni modellerin geliştirilmesi hakkında ne düşünüyorsunuz? Sizce bu modelleri </a:t>
            </a:r>
            <a:r>
              <a:rPr lang="tr-TR" sz="2400" dirty="0" smtClean="0"/>
              <a:t>geliştiren </a:t>
            </a:r>
            <a:r>
              <a:rPr lang="tr-TR" sz="2400" dirty="0"/>
              <a:t>bilim insanlarının çalışmaları yetersiz midir? Geliştirilen her yeni modelin bir önceki ile bağlantılı yönleri</a:t>
            </a:r>
            <a:br>
              <a:rPr lang="tr-TR" sz="2400" dirty="0"/>
            </a:br>
            <a:r>
              <a:rPr lang="tr-TR" sz="2400" dirty="0"/>
              <a:t>olduğuna dikkat ediniz. Atomun yapısı hakkında çalışan bilim insanları kendi zamanlarındaki bilgiler </a:t>
            </a:r>
            <a:r>
              <a:rPr lang="tr-TR" sz="2400" dirty="0" smtClean="0"/>
              <a:t>ışığında  çok </a:t>
            </a:r>
            <a:r>
              <a:rPr lang="tr-TR" sz="2400" dirty="0"/>
              <a:t>önemli sonuçlar elde etmişlerdir. Bu modellerden bazıları birçok olguyu açıklayabildiğinden hâlen </a:t>
            </a:r>
            <a:r>
              <a:rPr lang="tr-TR" sz="2400" dirty="0" smtClean="0"/>
              <a:t>kullanılmaktadır</a:t>
            </a:r>
            <a:r>
              <a:rPr lang="tr-TR" sz="2400" dirty="0"/>
              <a:t>. Örneğin hâlen elektriklenme ve yük alışverişi gibi olaylar “</a:t>
            </a:r>
            <a:r>
              <a:rPr lang="tr-TR" sz="2400" dirty="0" err="1"/>
              <a:t>Bohr</a:t>
            </a:r>
            <a:r>
              <a:rPr lang="tr-TR" sz="2400" dirty="0"/>
              <a:t> Modeli” ile açıklanabilir. </a:t>
            </a:r>
            <a:r>
              <a:rPr lang="tr-TR" sz="2400" dirty="0" err="1" smtClean="0"/>
              <a:t>Dalton’un</a:t>
            </a:r>
            <a:r>
              <a:rPr lang="tr-TR" sz="2400" dirty="0"/>
              <a:t> </a:t>
            </a:r>
            <a:r>
              <a:rPr lang="tr-TR" sz="2400" dirty="0" smtClean="0"/>
              <a:t>zamanında </a:t>
            </a:r>
            <a:r>
              <a:rPr lang="tr-TR" sz="2400" dirty="0"/>
              <a:t>bilinenler hesaba katılınca o modeli geliştirmenin, “</a:t>
            </a:r>
            <a:r>
              <a:rPr lang="tr-TR" sz="2400" dirty="0" err="1"/>
              <a:t>Bohr</a:t>
            </a:r>
            <a:r>
              <a:rPr lang="tr-TR" sz="2400" dirty="0"/>
              <a:t> </a:t>
            </a:r>
            <a:r>
              <a:rPr lang="tr-TR" sz="2400" dirty="0" err="1" smtClean="0"/>
              <a:t>Modeli”nden</a:t>
            </a:r>
            <a:r>
              <a:rPr lang="tr-TR" sz="2400" dirty="0" smtClean="0"/>
              <a:t> </a:t>
            </a:r>
            <a:r>
              <a:rPr lang="tr-TR" sz="2400" dirty="0"/>
              <a:t>daha basit olmayacağı </a:t>
            </a:r>
            <a:r>
              <a:rPr lang="tr-TR" sz="2400" dirty="0" smtClean="0"/>
              <a:t>açıktır</a:t>
            </a:r>
            <a:r>
              <a:rPr lang="tr-TR" sz="2400" dirty="0"/>
              <a:t>. Atom düşüncesinin ortaya atılışından bugüne geçen 2000 yıldan fazla sürede insanoğlunun sahip olduğu</a:t>
            </a:r>
            <a:br>
              <a:rPr lang="tr-TR" sz="2400" dirty="0"/>
            </a:br>
            <a:r>
              <a:rPr lang="tr-TR" sz="2400" dirty="0"/>
              <a:t>bilgi birikimi çok genişlemiş ve derinleşmiştir. Bilimsel çalışmalar sürdükçe bugünkü bilgilerimize yenileri </a:t>
            </a:r>
            <a:r>
              <a:rPr lang="tr-TR" sz="2400" dirty="0" smtClean="0"/>
              <a:t>eklenecek </a:t>
            </a:r>
            <a:r>
              <a:rPr lang="tr-TR" sz="2400" dirty="0"/>
              <a:t>ve belki de yeni modeller geliştirilip bugünküler terk edilecektir.</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6949" y="6019800"/>
            <a:ext cx="1524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4512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
            <a:ext cx="7704856" cy="6837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370219" y="1484784"/>
            <a:ext cx="5256584" cy="830997"/>
          </a:xfrm>
          <a:prstGeom prst="rect">
            <a:avLst/>
          </a:prstGeom>
        </p:spPr>
        <p:txBody>
          <a:bodyPr wrap="square">
            <a:spAutoFit/>
          </a:bodyPr>
          <a:lstStyle/>
          <a:p>
            <a:r>
              <a:rPr lang="tr-TR" sz="2400" b="1" dirty="0">
                <a:solidFill>
                  <a:srgbClr val="FF0000"/>
                </a:solidFill>
              </a:rPr>
              <a:t>Ernest Rutherford</a:t>
            </a:r>
            <a:r>
              <a:rPr lang="tr-TR" dirty="0">
                <a:solidFill>
                  <a:srgbClr val="FF0000"/>
                </a:solidFill>
              </a:rPr>
              <a:t/>
            </a:r>
            <a:br>
              <a:rPr lang="tr-TR" dirty="0">
                <a:solidFill>
                  <a:srgbClr val="FF0000"/>
                </a:solidFill>
              </a:rPr>
            </a:br>
            <a:r>
              <a:rPr lang="tr-TR" sz="2400" dirty="0">
                <a:solidFill>
                  <a:srgbClr val="FF0000"/>
                </a:solidFill>
              </a:rPr>
              <a:t>Nötrondan bahsetmemiştir</a:t>
            </a:r>
          </a:p>
        </p:txBody>
      </p:sp>
      <p:sp>
        <p:nvSpPr>
          <p:cNvPr id="4" name="Dikdörtgen 3"/>
          <p:cNvSpPr/>
          <p:nvPr/>
        </p:nvSpPr>
        <p:spPr>
          <a:xfrm>
            <a:off x="2339752" y="2886035"/>
            <a:ext cx="5276243" cy="830997"/>
          </a:xfrm>
          <a:prstGeom prst="rect">
            <a:avLst/>
          </a:prstGeom>
        </p:spPr>
        <p:txBody>
          <a:bodyPr wrap="square">
            <a:spAutoFit/>
          </a:bodyPr>
          <a:lstStyle/>
          <a:p>
            <a:r>
              <a:rPr lang="tr-TR" sz="2400" b="1" dirty="0">
                <a:solidFill>
                  <a:srgbClr val="FF0000"/>
                </a:solidFill>
              </a:rPr>
              <a:t>John </a:t>
            </a:r>
            <a:r>
              <a:rPr lang="tr-TR" sz="2400" b="1" dirty="0" err="1">
                <a:solidFill>
                  <a:srgbClr val="FF0000"/>
                </a:solidFill>
              </a:rPr>
              <a:t>Dalton</a:t>
            </a:r>
            <a:endParaRPr lang="tr-TR" sz="2400" b="1" dirty="0">
              <a:solidFill>
                <a:srgbClr val="FF0000"/>
              </a:solidFill>
            </a:endParaRPr>
          </a:p>
          <a:p>
            <a:r>
              <a:rPr lang="tr-TR" sz="2400" dirty="0">
                <a:solidFill>
                  <a:srgbClr val="FF0000"/>
                </a:solidFill>
              </a:rPr>
              <a:t>Atomun bölünemeyeceğini sanmıştır</a:t>
            </a:r>
          </a:p>
        </p:txBody>
      </p:sp>
      <p:sp>
        <p:nvSpPr>
          <p:cNvPr id="5" name="Dikdörtgen 4"/>
          <p:cNvSpPr/>
          <p:nvPr/>
        </p:nvSpPr>
        <p:spPr>
          <a:xfrm>
            <a:off x="2339752" y="4005064"/>
            <a:ext cx="5688632" cy="1200329"/>
          </a:xfrm>
          <a:prstGeom prst="rect">
            <a:avLst/>
          </a:prstGeom>
        </p:spPr>
        <p:txBody>
          <a:bodyPr wrap="square">
            <a:spAutoFit/>
          </a:bodyPr>
          <a:lstStyle/>
          <a:p>
            <a:r>
              <a:rPr lang="tr-TR" sz="2400" b="1" dirty="0">
                <a:solidFill>
                  <a:srgbClr val="FF0000"/>
                </a:solidFill>
              </a:rPr>
              <a:t>John Joseph </a:t>
            </a:r>
            <a:r>
              <a:rPr lang="tr-TR" sz="2400" b="1" dirty="0" err="1">
                <a:solidFill>
                  <a:srgbClr val="FF0000"/>
                </a:solidFill>
              </a:rPr>
              <a:t>Thomson</a:t>
            </a:r>
            <a:endParaRPr lang="tr-TR" sz="2400" b="1" dirty="0">
              <a:solidFill>
                <a:srgbClr val="FF0000"/>
              </a:solidFill>
            </a:endParaRPr>
          </a:p>
          <a:p>
            <a:r>
              <a:rPr lang="tr-TR" sz="2400" dirty="0">
                <a:solidFill>
                  <a:srgbClr val="FF0000"/>
                </a:solidFill>
              </a:rPr>
              <a:t>Elektron ve protonların yerlerinin rastgele olduğunu sanıyordu</a:t>
            </a:r>
          </a:p>
        </p:txBody>
      </p:sp>
      <p:sp>
        <p:nvSpPr>
          <p:cNvPr id="6" name="Dikdörtgen 5"/>
          <p:cNvSpPr/>
          <p:nvPr/>
        </p:nvSpPr>
        <p:spPr>
          <a:xfrm>
            <a:off x="2339752" y="5386571"/>
            <a:ext cx="5400600" cy="1138773"/>
          </a:xfrm>
          <a:prstGeom prst="rect">
            <a:avLst/>
          </a:prstGeom>
        </p:spPr>
        <p:txBody>
          <a:bodyPr wrap="square">
            <a:spAutoFit/>
          </a:bodyPr>
          <a:lstStyle/>
          <a:p>
            <a:r>
              <a:rPr lang="tr-TR" sz="2400" b="1" dirty="0" err="1">
                <a:solidFill>
                  <a:srgbClr val="FF0000"/>
                </a:solidFill>
              </a:rPr>
              <a:t>Niels</a:t>
            </a:r>
            <a:r>
              <a:rPr lang="tr-TR" sz="2400" b="1" dirty="0">
                <a:solidFill>
                  <a:srgbClr val="FF0000"/>
                </a:solidFill>
              </a:rPr>
              <a:t> </a:t>
            </a:r>
            <a:r>
              <a:rPr lang="tr-TR" sz="2400" b="1" dirty="0" err="1">
                <a:solidFill>
                  <a:srgbClr val="FF0000"/>
                </a:solidFill>
              </a:rPr>
              <a:t>Bohr</a:t>
            </a:r>
            <a:endParaRPr lang="tr-TR" sz="2400" b="1" dirty="0">
              <a:solidFill>
                <a:srgbClr val="FF0000"/>
              </a:solidFill>
            </a:endParaRPr>
          </a:p>
          <a:p>
            <a:r>
              <a:rPr lang="tr-TR" sz="2200" dirty="0">
                <a:solidFill>
                  <a:srgbClr val="FF0000"/>
                </a:solidFill>
              </a:rPr>
              <a:t>Elektronların atomun etrafında bulunduğu yerler kesin belli değildir</a:t>
            </a:r>
          </a:p>
        </p:txBody>
      </p:sp>
    </p:spTree>
    <p:extLst>
      <p:ext uri="{BB962C8B-B14F-4D97-AF65-F5344CB8AC3E}">
        <p14:creationId xmlns:p14="http://schemas.microsoft.com/office/powerpoint/2010/main" val="3925561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81025"/>
            <a:ext cx="7772400" cy="570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755576" y="1640994"/>
            <a:ext cx="7488832" cy="1200329"/>
          </a:xfrm>
          <a:prstGeom prst="rect">
            <a:avLst/>
          </a:prstGeom>
        </p:spPr>
        <p:txBody>
          <a:bodyPr wrap="square">
            <a:spAutoFit/>
          </a:bodyPr>
          <a:lstStyle/>
          <a:p>
            <a:r>
              <a:rPr lang="tr-TR" sz="2400" b="1" dirty="0">
                <a:solidFill>
                  <a:srgbClr val="FF0000"/>
                </a:solidFill>
              </a:rPr>
              <a:t>Geçmişte geliştirilen modeller o günkü bilinenlerin ışığında yeni </a:t>
            </a:r>
            <a:r>
              <a:rPr lang="tr-TR" sz="2400" b="1" dirty="0" smtClean="0">
                <a:solidFill>
                  <a:srgbClr val="FF0000"/>
                </a:solidFill>
              </a:rPr>
              <a:t>modellerin geliştirilmesine </a:t>
            </a:r>
            <a:r>
              <a:rPr lang="tr-TR" sz="2400" b="1" dirty="0">
                <a:solidFill>
                  <a:srgbClr val="FF0000"/>
                </a:solidFill>
              </a:rPr>
              <a:t>ve kavranmasına temel oluşturmuşlarıdır</a:t>
            </a:r>
          </a:p>
        </p:txBody>
      </p:sp>
      <p:sp>
        <p:nvSpPr>
          <p:cNvPr id="4" name="Dikdörtgen 3"/>
          <p:cNvSpPr/>
          <p:nvPr/>
        </p:nvSpPr>
        <p:spPr>
          <a:xfrm>
            <a:off x="899592" y="4221088"/>
            <a:ext cx="7488832" cy="1200329"/>
          </a:xfrm>
          <a:prstGeom prst="rect">
            <a:avLst/>
          </a:prstGeom>
        </p:spPr>
        <p:txBody>
          <a:bodyPr wrap="square">
            <a:spAutoFit/>
          </a:bodyPr>
          <a:lstStyle/>
          <a:p>
            <a:r>
              <a:rPr lang="tr-TR" sz="2400" b="1" dirty="0">
                <a:solidFill>
                  <a:srgbClr val="FF0000"/>
                </a:solidFill>
              </a:rPr>
              <a:t>Eski atom modelleri birçok olguyu açıklayabildikleri için </a:t>
            </a:r>
            <a:r>
              <a:rPr lang="tr-TR" sz="2400" b="1" dirty="0" smtClean="0">
                <a:solidFill>
                  <a:srgbClr val="FF0000"/>
                </a:solidFill>
              </a:rPr>
              <a:t>halen kullanılmaktadır. Örneğin </a:t>
            </a:r>
            <a:r>
              <a:rPr lang="tr-TR" sz="2400" b="1" dirty="0" err="1">
                <a:solidFill>
                  <a:srgbClr val="FF0000"/>
                </a:solidFill>
              </a:rPr>
              <a:t>Bohr</a:t>
            </a:r>
            <a:r>
              <a:rPr lang="tr-TR" sz="2400" b="1" dirty="0">
                <a:solidFill>
                  <a:srgbClr val="FF0000"/>
                </a:solidFill>
              </a:rPr>
              <a:t> modeli elektronla ilgili olguları açıklar</a:t>
            </a:r>
          </a:p>
        </p:txBody>
      </p:sp>
    </p:spTree>
    <p:extLst>
      <p:ext uri="{BB962C8B-B14F-4D97-AF65-F5344CB8AC3E}">
        <p14:creationId xmlns:p14="http://schemas.microsoft.com/office/powerpoint/2010/main" val="4193424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8638" y="598890"/>
            <a:ext cx="8987857" cy="3416320"/>
          </a:xfrm>
          <a:prstGeom prst="rect">
            <a:avLst/>
          </a:prstGeom>
        </p:spPr>
        <p:txBody>
          <a:bodyPr wrap="square">
            <a:spAutoFit/>
          </a:bodyPr>
          <a:lstStyle/>
          <a:p>
            <a:r>
              <a:rPr lang="tr-TR" sz="2400" dirty="0"/>
              <a:t> </a:t>
            </a:r>
            <a:r>
              <a:rPr lang="tr-TR" sz="2400" dirty="0" smtClean="0"/>
              <a:t>Bugüne </a:t>
            </a:r>
            <a:r>
              <a:rPr lang="tr-TR" sz="2400" dirty="0"/>
              <a:t>kadar ortaya konan atom modelleri, tartışılarak ve geliştirilerek Modem </a:t>
            </a:r>
            <a:r>
              <a:rPr lang="tr-TR" sz="2400" dirty="0" smtClean="0"/>
              <a:t>Atom Teorisi’ne </a:t>
            </a:r>
            <a:r>
              <a:rPr lang="tr-TR" sz="2400" dirty="0"/>
              <a:t>ulaşılmıştır. Günümüz atom modeline göre atom, çekirdekteki proton ve nötronlardan ve </a:t>
            </a:r>
            <a:r>
              <a:rPr lang="tr-TR" sz="2400" dirty="0" smtClean="0"/>
              <a:t>çekirdeğin </a:t>
            </a:r>
            <a:r>
              <a:rPr lang="tr-TR" sz="2400" dirty="0"/>
              <a:t>etrafındaki katmanlarda dönen elektronlardan oluşur. Elektronlar katmanlarda sabit bir yerde </a:t>
            </a:r>
            <a:r>
              <a:rPr lang="tr-TR" sz="2400" dirty="0" smtClean="0"/>
              <a:t>olmasalar da </a:t>
            </a:r>
            <a:r>
              <a:rPr lang="tr-TR" sz="2400" dirty="0"/>
              <a:t>bulunabilecekleri yerler bellidir. İşte, </a:t>
            </a:r>
            <a:r>
              <a:rPr lang="tr-TR" sz="2400" dirty="0" smtClean="0"/>
              <a:t>elektronların </a:t>
            </a:r>
            <a:r>
              <a:rPr lang="tr-TR" sz="2400" dirty="0"/>
              <a:t>katmanlarda bulunabilecekleri yerler “elektron </a:t>
            </a:r>
            <a:r>
              <a:rPr lang="tr-TR" sz="2400" dirty="0" smtClean="0"/>
              <a:t>bulutu” olarak </a:t>
            </a:r>
            <a:r>
              <a:rPr lang="tr-TR" sz="2400" dirty="0"/>
              <a:t>adlandırılır. </a:t>
            </a:r>
            <a:endParaRPr lang="tr-TR" sz="2400" dirty="0" smtClean="0"/>
          </a:p>
          <a:p>
            <a:r>
              <a:rPr lang="tr-TR" sz="2400" dirty="0" smtClean="0"/>
              <a:t>Aşağıdaki </a:t>
            </a:r>
            <a:r>
              <a:rPr lang="tr-TR" sz="2400" dirty="0"/>
              <a:t>görselde bir elektronun kısa bir süre içinde bulunabileceği iki farklı </a:t>
            </a:r>
            <a:r>
              <a:rPr lang="tr-TR" sz="2400" dirty="0" smtClean="0"/>
              <a:t>konumu görüyorsunuz</a:t>
            </a:r>
            <a:r>
              <a:rPr lang="tr-TR" sz="2400" dirty="0"/>
              <a:t>.	</a:t>
            </a:r>
          </a:p>
        </p:txBody>
      </p:sp>
      <p:sp>
        <p:nvSpPr>
          <p:cNvPr id="3" name="Dikdörtgen 2"/>
          <p:cNvSpPr/>
          <p:nvPr/>
        </p:nvSpPr>
        <p:spPr>
          <a:xfrm>
            <a:off x="2297393" y="116632"/>
            <a:ext cx="5094312" cy="584775"/>
          </a:xfrm>
          <a:prstGeom prst="rect">
            <a:avLst/>
          </a:prstGeom>
        </p:spPr>
        <p:txBody>
          <a:bodyPr wrap="square">
            <a:spAutoFit/>
          </a:bodyPr>
          <a:lstStyle/>
          <a:p>
            <a:r>
              <a:rPr lang="tr-TR" sz="3200" dirty="0"/>
              <a:t>Modern Atom Teorisi</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3994049"/>
            <a:ext cx="5030124" cy="2776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06329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cstate="print"/>
          <a:srcRect/>
          <a:stretch>
            <a:fillRect/>
          </a:stretch>
        </p:blipFill>
        <p:spPr bwMode="auto">
          <a:xfrm>
            <a:off x="1" y="2852936"/>
            <a:ext cx="9168792" cy="4005064"/>
          </a:xfrm>
          <a:prstGeom prst="rect">
            <a:avLst/>
          </a:prstGeom>
          <a:noFill/>
          <a:ln w="9525">
            <a:noFill/>
            <a:miter lim="800000"/>
            <a:headEnd/>
            <a:tailEnd/>
          </a:ln>
        </p:spPr>
      </p:pic>
      <p:sp>
        <p:nvSpPr>
          <p:cNvPr id="3" name="2 İçerik Yer Tutucusu"/>
          <p:cNvSpPr>
            <a:spLocks noGrp="1"/>
          </p:cNvSpPr>
          <p:nvPr>
            <p:ph idx="1"/>
          </p:nvPr>
        </p:nvSpPr>
        <p:spPr>
          <a:xfrm>
            <a:off x="179512" y="260648"/>
            <a:ext cx="8712968" cy="1779272"/>
          </a:xfrm>
        </p:spPr>
        <p:txBody>
          <a:bodyPr>
            <a:noAutofit/>
          </a:bodyPr>
          <a:lstStyle/>
          <a:p>
            <a:r>
              <a:rPr lang="tr-TR" sz="4000" dirty="0" smtClean="0"/>
              <a:t>Elektron bulutu modelinde elektronun belirli bir yörüngesi olmadığı için elektron, şekilde de gösterildiği gibi kısa süre içinde farklı konumlarda bulunur.</a:t>
            </a:r>
            <a:endParaRPr lang="tr-TR" sz="4000" dirty="0"/>
          </a:p>
        </p:txBody>
      </p:sp>
    </p:spTree>
    <p:extLst>
      <p:ext uri="{BB962C8B-B14F-4D97-AF65-F5344CB8AC3E}">
        <p14:creationId xmlns:p14="http://schemas.microsoft.com/office/powerpoint/2010/main" val="31185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22530"/>
                                        </p:tgtEl>
                                        <p:attrNameLst>
                                          <p:attrName>style.visibility</p:attrName>
                                        </p:attrNameLst>
                                      </p:cBhvr>
                                      <p:to>
                                        <p:strVal val="visible"/>
                                      </p:to>
                                    </p:set>
                                    <p:animEffect transition="in" filter="diamond(in)">
                                      <p:cBhvr>
                                        <p:cTn id="11" dur="20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3194" y="2348880"/>
            <a:ext cx="4690806"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79512" y="2532959"/>
            <a:ext cx="4104456" cy="3416320"/>
          </a:xfrm>
          <a:prstGeom prst="rect">
            <a:avLst/>
          </a:prstGeom>
        </p:spPr>
        <p:txBody>
          <a:bodyPr wrap="square">
            <a:spAutoFit/>
          </a:bodyPr>
          <a:lstStyle/>
          <a:p>
            <a:r>
              <a:rPr lang="tr-TR" sz="2400" dirty="0"/>
              <a:t>Atomun çekirdeği </a:t>
            </a:r>
            <a:r>
              <a:rPr lang="tr-TR" sz="2400" dirty="0" smtClean="0"/>
              <a:t>çevresinde dönen </a:t>
            </a:r>
            <a:r>
              <a:rPr lang="tr-TR" sz="2400" dirty="0"/>
              <a:t>elektronlardan bulut </a:t>
            </a:r>
            <a:r>
              <a:rPr lang="tr-TR" sz="2400" dirty="0" smtClean="0"/>
              <a:t>oluşumunu </a:t>
            </a:r>
            <a:r>
              <a:rPr lang="tr-TR" sz="2400" dirty="0"/>
              <a:t>bir lambanın </a:t>
            </a:r>
            <a:r>
              <a:rPr lang="tr-TR" sz="2400" dirty="0" smtClean="0"/>
              <a:t>çevresinde dönen </a:t>
            </a:r>
            <a:r>
              <a:rPr lang="tr-TR" sz="2400" dirty="0"/>
              <a:t>sineklere benzetebiliriz.</a:t>
            </a:r>
            <a:br>
              <a:rPr lang="tr-TR" sz="2400" dirty="0"/>
            </a:br>
            <a:r>
              <a:rPr lang="tr-TR" sz="2400" dirty="0"/>
              <a:t>Elektronlar küçük bir </a:t>
            </a:r>
            <a:r>
              <a:rPr lang="tr-TR" sz="2400" dirty="0" smtClean="0"/>
              <a:t>çekirdek çevresine </a:t>
            </a:r>
            <a:r>
              <a:rPr lang="tr-TR" sz="2400" dirty="0"/>
              <a:t>atomun büyük </a:t>
            </a:r>
            <a:r>
              <a:rPr lang="tr-TR" sz="2400" dirty="0" smtClean="0"/>
              <a:t>kısmını oluşturan </a:t>
            </a:r>
            <a:r>
              <a:rPr lang="tr-TR" sz="2400" dirty="0"/>
              <a:t>bir küre oluşturur.</a:t>
            </a:r>
          </a:p>
        </p:txBody>
      </p:sp>
      <p:pic>
        <p:nvPicPr>
          <p:cNvPr id="1638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832" y="5949279"/>
            <a:ext cx="14859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cstate="print"/>
          <a:srcRect/>
          <a:stretch>
            <a:fillRect/>
          </a:stretch>
        </p:blipFill>
        <p:spPr bwMode="auto">
          <a:xfrm>
            <a:off x="579867" y="0"/>
            <a:ext cx="7746654" cy="2354541"/>
          </a:xfrm>
          <a:prstGeom prst="rect">
            <a:avLst/>
          </a:prstGeom>
          <a:noFill/>
          <a:ln w="9525">
            <a:noFill/>
            <a:miter lim="800000"/>
            <a:headEnd/>
            <a:tailEnd/>
          </a:ln>
        </p:spPr>
      </p:pic>
    </p:spTree>
    <p:extLst>
      <p:ext uri="{BB962C8B-B14F-4D97-AF65-F5344CB8AC3E}">
        <p14:creationId xmlns:p14="http://schemas.microsoft.com/office/powerpoint/2010/main" val="2839000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20" y="4950"/>
            <a:ext cx="9029700" cy="685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63436" y="6021288"/>
            <a:ext cx="4942187" cy="584775"/>
          </a:xfrm>
          <a:prstGeom prst="rect">
            <a:avLst/>
          </a:prstGeom>
        </p:spPr>
        <p:txBody>
          <a:bodyPr wrap="none">
            <a:spAutoFit/>
          </a:bodyPr>
          <a:lstStyle/>
          <a:p>
            <a:r>
              <a:rPr lang="tr-TR" sz="3200" dirty="0" smtClean="0">
                <a:solidFill>
                  <a:srgbClr val="FF0000"/>
                </a:solidFill>
              </a:rPr>
              <a:t>3 </a:t>
            </a:r>
            <a:r>
              <a:rPr lang="tr-TR" sz="3200" dirty="0">
                <a:solidFill>
                  <a:srgbClr val="FF0000"/>
                </a:solidFill>
              </a:rPr>
              <a:t>proton </a:t>
            </a:r>
            <a:r>
              <a:rPr lang="tr-TR" sz="3200" dirty="0" smtClean="0">
                <a:solidFill>
                  <a:srgbClr val="FF0000"/>
                </a:solidFill>
              </a:rPr>
              <a:t>3 </a:t>
            </a:r>
            <a:r>
              <a:rPr lang="tr-TR" sz="3200" dirty="0">
                <a:solidFill>
                  <a:srgbClr val="FF0000"/>
                </a:solidFill>
              </a:rPr>
              <a:t>elektron </a:t>
            </a:r>
            <a:r>
              <a:rPr lang="tr-TR" sz="3200" dirty="0" smtClean="0">
                <a:solidFill>
                  <a:srgbClr val="FF0000"/>
                </a:solidFill>
              </a:rPr>
              <a:t>3 </a:t>
            </a:r>
            <a:r>
              <a:rPr lang="tr-TR" sz="3200" dirty="0">
                <a:solidFill>
                  <a:srgbClr val="FF0000"/>
                </a:solidFill>
              </a:rPr>
              <a:t>nötron</a:t>
            </a:r>
          </a:p>
        </p:txBody>
      </p:sp>
    </p:spTree>
    <p:extLst>
      <p:ext uri="{BB962C8B-B14F-4D97-AF65-F5344CB8AC3E}">
        <p14:creationId xmlns:p14="http://schemas.microsoft.com/office/powerpoint/2010/main" val="1470397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249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23528" y="548680"/>
            <a:ext cx="2780248" cy="461665"/>
          </a:xfrm>
          <a:prstGeom prst="rect">
            <a:avLst/>
          </a:prstGeom>
        </p:spPr>
        <p:txBody>
          <a:bodyPr wrap="none">
            <a:spAutoFit/>
          </a:bodyPr>
          <a:lstStyle/>
          <a:p>
            <a:r>
              <a:rPr lang="tr-TR" sz="2400" b="1" dirty="0" smtClean="0">
                <a:solidFill>
                  <a:srgbClr val="FF0000"/>
                </a:solidFill>
              </a:rPr>
              <a:t>Berilyum </a:t>
            </a:r>
            <a:r>
              <a:rPr lang="tr-TR" sz="2400" b="1" dirty="0">
                <a:solidFill>
                  <a:srgbClr val="FF0000"/>
                </a:solidFill>
              </a:rPr>
              <a:t>elementini</a:t>
            </a:r>
          </a:p>
        </p:txBody>
      </p:sp>
      <p:sp>
        <p:nvSpPr>
          <p:cNvPr id="3" name="Dikdörtgen 2"/>
          <p:cNvSpPr/>
          <p:nvPr/>
        </p:nvSpPr>
        <p:spPr>
          <a:xfrm>
            <a:off x="107504" y="2134597"/>
            <a:ext cx="9017446" cy="769441"/>
          </a:xfrm>
          <a:prstGeom prst="rect">
            <a:avLst/>
          </a:prstGeom>
        </p:spPr>
        <p:txBody>
          <a:bodyPr wrap="square">
            <a:spAutoFit/>
          </a:bodyPr>
          <a:lstStyle/>
          <a:p>
            <a:r>
              <a:rPr lang="tr-TR" sz="2200" b="1" dirty="0">
                <a:solidFill>
                  <a:srgbClr val="FF0000"/>
                </a:solidFill>
              </a:rPr>
              <a:t>Proton ve nötron olanlar merkezde ve yavaşça </a:t>
            </a:r>
            <a:r>
              <a:rPr lang="tr-TR" sz="2200" b="1" dirty="0" smtClean="0">
                <a:solidFill>
                  <a:srgbClr val="FF0000"/>
                </a:solidFill>
              </a:rPr>
              <a:t>dönerler , elektron </a:t>
            </a:r>
            <a:r>
              <a:rPr lang="tr-TR" sz="2200" b="1" dirty="0">
                <a:solidFill>
                  <a:srgbClr val="FF0000"/>
                </a:solidFill>
              </a:rPr>
              <a:t>olan </a:t>
            </a:r>
            <a:r>
              <a:rPr lang="tr-TR" sz="2200" b="1" dirty="0" smtClean="0">
                <a:solidFill>
                  <a:srgbClr val="FF0000"/>
                </a:solidFill>
              </a:rPr>
              <a:t>arkadaşlar merkezin </a:t>
            </a:r>
            <a:r>
              <a:rPr lang="tr-TR" sz="2200" b="1" dirty="0">
                <a:solidFill>
                  <a:srgbClr val="FF0000"/>
                </a:solidFill>
              </a:rPr>
              <a:t>etrafında daireler çizerek ve </a:t>
            </a:r>
            <a:r>
              <a:rPr lang="tr-TR" sz="2200" b="1" dirty="0" smtClean="0">
                <a:solidFill>
                  <a:srgbClr val="FF0000"/>
                </a:solidFill>
              </a:rPr>
              <a:t>koşarak dönerler</a:t>
            </a:r>
            <a:endParaRPr lang="tr-TR" sz="2200" b="1" dirty="0">
              <a:solidFill>
                <a:srgbClr val="FF0000"/>
              </a:solidFill>
            </a:endParaRPr>
          </a:p>
        </p:txBody>
      </p:sp>
      <p:sp>
        <p:nvSpPr>
          <p:cNvPr id="4" name="Dikdörtgen 3"/>
          <p:cNvSpPr/>
          <p:nvPr/>
        </p:nvSpPr>
        <p:spPr>
          <a:xfrm>
            <a:off x="322817" y="3861048"/>
            <a:ext cx="8425647" cy="830997"/>
          </a:xfrm>
          <a:prstGeom prst="rect">
            <a:avLst/>
          </a:prstGeom>
        </p:spPr>
        <p:txBody>
          <a:bodyPr wrap="square">
            <a:spAutoFit/>
          </a:bodyPr>
          <a:lstStyle/>
          <a:p>
            <a:r>
              <a:rPr lang="tr-TR" sz="2400" b="1" dirty="0">
                <a:solidFill>
                  <a:srgbClr val="FF0000"/>
                </a:solidFill>
              </a:rPr>
              <a:t>Yerlerini katmanlara göre </a:t>
            </a:r>
            <a:r>
              <a:rPr lang="tr-TR" sz="2400" b="1" dirty="0" smtClean="0">
                <a:solidFill>
                  <a:srgbClr val="FF0000"/>
                </a:solidFill>
              </a:rPr>
              <a:t>belirledik.1.katmanda 2  2.katmanda 1 elektron</a:t>
            </a:r>
            <a:endParaRPr lang="tr-TR" sz="2400" b="1" dirty="0">
              <a:solidFill>
                <a:srgbClr val="FF0000"/>
              </a:solidFill>
            </a:endParaRPr>
          </a:p>
        </p:txBody>
      </p:sp>
      <p:sp>
        <p:nvSpPr>
          <p:cNvPr id="5" name="Dikdörtgen 4"/>
          <p:cNvSpPr/>
          <p:nvPr/>
        </p:nvSpPr>
        <p:spPr>
          <a:xfrm>
            <a:off x="261438" y="5733256"/>
            <a:ext cx="8487025" cy="461665"/>
          </a:xfrm>
          <a:prstGeom prst="rect">
            <a:avLst/>
          </a:prstGeom>
        </p:spPr>
        <p:txBody>
          <a:bodyPr wrap="square">
            <a:spAutoFit/>
          </a:bodyPr>
          <a:lstStyle/>
          <a:p>
            <a:r>
              <a:rPr lang="tr-TR" sz="2400" b="1" dirty="0">
                <a:solidFill>
                  <a:srgbClr val="FF0000"/>
                </a:solidFill>
              </a:rPr>
              <a:t>Nötr çünkü elektron sayısı da proton sayısı da </a:t>
            </a:r>
            <a:r>
              <a:rPr lang="tr-TR" sz="2400" b="1" dirty="0" smtClean="0">
                <a:solidFill>
                  <a:srgbClr val="FF0000"/>
                </a:solidFill>
              </a:rPr>
              <a:t>3</a:t>
            </a:r>
            <a:endParaRPr lang="tr-TR" sz="2400" b="1" dirty="0">
              <a:solidFill>
                <a:srgbClr val="FF0000"/>
              </a:solidFill>
            </a:endParaRPr>
          </a:p>
        </p:txBody>
      </p:sp>
    </p:spTree>
    <p:extLst>
      <p:ext uri="{BB962C8B-B14F-4D97-AF65-F5344CB8AC3E}">
        <p14:creationId xmlns:p14="http://schemas.microsoft.com/office/powerpoint/2010/main" val="27737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49815" y="764704"/>
            <a:ext cx="8784976" cy="2677656"/>
          </a:xfrm>
          <a:prstGeom prst="rect">
            <a:avLst/>
          </a:prstGeom>
        </p:spPr>
        <p:txBody>
          <a:bodyPr wrap="square">
            <a:spAutoFit/>
          </a:bodyPr>
          <a:lstStyle/>
          <a:p>
            <a:r>
              <a:rPr lang="tr-TR" sz="2400" dirty="0"/>
              <a:t>Bir önceki ünitenizde cisimleri sürterek temas yoluyla nasıl elektriklendirebileceğinizi keşfettiniz. </a:t>
            </a:r>
            <a:r>
              <a:rPr lang="tr-TR" sz="2400" dirty="0" smtClean="0"/>
              <a:t>Cisimlerin </a:t>
            </a:r>
            <a:r>
              <a:rPr lang="tr-TR" sz="2400" dirty="0"/>
              <a:t>yük durumunun pozitif (+), negatif (-) ya da nötr olabileceğini hatırlayınız. Aynı cins yüklü </a:t>
            </a:r>
            <a:r>
              <a:rPr lang="tr-TR" sz="2400" dirty="0" smtClean="0"/>
              <a:t>cisimlerin birbirini </a:t>
            </a:r>
            <a:r>
              <a:rPr lang="tr-TR" sz="2400" dirty="0"/>
              <a:t>ittiğini, zıt yüklü cisimlerin ise birbirini çektiğini biliyorsunuz. Aşağıdaki etkinliği yapmanız sürtme </a:t>
            </a:r>
            <a:r>
              <a:rPr lang="tr-TR" sz="2400" dirty="0" smtClean="0"/>
              <a:t>ile elektriklenmeyi </a:t>
            </a:r>
            <a:r>
              <a:rPr lang="tr-TR" sz="2400" dirty="0"/>
              <a:t>hatırlamanızı ve atomun yapısını kavramınızı kolaylaştıracaktır.</a:t>
            </a:r>
          </a:p>
        </p:txBody>
      </p:sp>
    </p:spTree>
    <p:extLst>
      <p:ext uri="{BB962C8B-B14F-4D97-AF65-F5344CB8AC3E}">
        <p14:creationId xmlns:p14="http://schemas.microsoft.com/office/powerpoint/2010/main" val="133962690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14.jpg"/>
          <p:cNvPicPr>
            <a:picLocks noChangeAspect="1"/>
          </p:cNvPicPr>
          <p:nvPr/>
        </p:nvPicPr>
        <p:blipFill>
          <a:blip r:embed="rId3" cstate="print"/>
          <a:stretch>
            <a:fillRect/>
          </a:stretch>
        </p:blipFill>
        <p:spPr>
          <a:xfrm>
            <a:off x="251520" y="0"/>
            <a:ext cx="8568951" cy="6858000"/>
          </a:xfrm>
          <a:prstGeom prst="rect">
            <a:avLst/>
          </a:prstGeom>
        </p:spPr>
      </p:pic>
      <p:sp>
        <p:nvSpPr>
          <p:cNvPr id="3" name="2 Altıgen"/>
          <p:cNvSpPr/>
          <p:nvPr/>
        </p:nvSpPr>
        <p:spPr>
          <a:xfrm>
            <a:off x="1187624" y="4221088"/>
            <a:ext cx="432048" cy="432048"/>
          </a:xfrm>
          <a:prstGeom prst="hexagon">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a:solidFill>
                <a:prstClr val="black"/>
              </a:solidFill>
            </a:endParaRPr>
          </a:p>
        </p:txBody>
      </p:sp>
    </p:spTree>
    <p:extLst>
      <p:ext uri="{BB962C8B-B14F-4D97-AF65-F5344CB8AC3E}">
        <p14:creationId xmlns:p14="http://schemas.microsoft.com/office/powerpoint/2010/main" val="3142318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15.jpg"/>
          <p:cNvPicPr>
            <a:picLocks noChangeAspect="1"/>
          </p:cNvPicPr>
          <p:nvPr/>
        </p:nvPicPr>
        <p:blipFill>
          <a:blip r:embed="rId3" cstate="print"/>
          <a:stretch>
            <a:fillRect/>
          </a:stretch>
        </p:blipFill>
        <p:spPr>
          <a:xfrm>
            <a:off x="251520" y="0"/>
            <a:ext cx="8712968" cy="6858000"/>
          </a:xfrm>
          <a:prstGeom prst="rect">
            <a:avLst/>
          </a:prstGeom>
        </p:spPr>
      </p:pic>
      <p:sp>
        <p:nvSpPr>
          <p:cNvPr id="3" name="2 Altıgen"/>
          <p:cNvSpPr/>
          <p:nvPr/>
        </p:nvSpPr>
        <p:spPr>
          <a:xfrm>
            <a:off x="971600" y="6021288"/>
            <a:ext cx="432048" cy="432048"/>
          </a:xfrm>
          <a:prstGeom prst="hexagon">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a:solidFill>
                <a:prstClr val="black"/>
              </a:solidFill>
            </a:endParaRPr>
          </a:p>
        </p:txBody>
      </p:sp>
    </p:spTree>
    <p:extLst>
      <p:ext uri="{BB962C8B-B14F-4D97-AF65-F5344CB8AC3E}">
        <p14:creationId xmlns:p14="http://schemas.microsoft.com/office/powerpoint/2010/main" val="2484884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16.jpg"/>
          <p:cNvPicPr>
            <a:picLocks noChangeAspect="1"/>
          </p:cNvPicPr>
          <p:nvPr/>
        </p:nvPicPr>
        <p:blipFill>
          <a:blip r:embed="rId3" cstate="print"/>
          <a:stretch>
            <a:fillRect/>
          </a:stretch>
        </p:blipFill>
        <p:spPr>
          <a:xfrm>
            <a:off x="179512" y="0"/>
            <a:ext cx="8784976" cy="6858000"/>
          </a:xfrm>
          <a:prstGeom prst="rect">
            <a:avLst/>
          </a:prstGeom>
        </p:spPr>
      </p:pic>
      <p:sp>
        <p:nvSpPr>
          <p:cNvPr id="3" name="2 Altıgen"/>
          <p:cNvSpPr/>
          <p:nvPr/>
        </p:nvSpPr>
        <p:spPr>
          <a:xfrm>
            <a:off x="755576" y="6309320"/>
            <a:ext cx="432048" cy="432048"/>
          </a:xfrm>
          <a:prstGeom prst="hexagon">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a:solidFill>
                <a:prstClr val="black"/>
              </a:solidFill>
            </a:endParaRPr>
          </a:p>
        </p:txBody>
      </p:sp>
    </p:spTree>
    <p:extLst>
      <p:ext uri="{BB962C8B-B14F-4D97-AF65-F5344CB8AC3E}">
        <p14:creationId xmlns:p14="http://schemas.microsoft.com/office/powerpoint/2010/main" val="2539278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5765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691680" y="938162"/>
            <a:ext cx="7344816" cy="1477328"/>
          </a:xfrm>
          <a:prstGeom prst="rect">
            <a:avLst/>
          </a:prstGeom>
        </p:spPr>
        <p:txBody>
          <a:bodyPr wrap="square">
            <a:spAutoFit/>
          </a:bodyPr>
          <a:lstStyle/>
          <a:p>
            <a:r>
              <a:rPr lang="tr-TR" b="1" dirty="0">
                <a:solidFill>
                  <a:prstClr val="black"/>
                </a:solidFill>
              </a:rPr>
              <a:t>Aşağıdaki soruların cevaplarını defterinize yazınız.</a:t>
            </a:r>
          </a:p>
          <a:p>
            <a:r>
              <a:rPr lang="tr-TR" dirty="0">
                <a:solidFill>
                  <a:prstClr val="black"/>
                </a:solidFill>
              </a:rPr>
              <a:t>1. Aşağıdaki çizelgenin sol tarafında bazı kavramlar, sağ tarafında ise bu </a:t>
            </a:r>
            <a:r>
              <a:rPr lang="tr-TR" dirty="0" smtClean="0">
                <a:solidFill>
                  <a:prstClr val="black"/>
                </a:solidFill>
              </a:rPr>
              <a:t>kavramlara karşılık </a:t>
            </a:r>
            <a:r>
              <a:rPr lang="tr-TR" dirty="0">
                <a:solidFill>
                  <a:prstClr val="black"/>
                </a:solidFill>
              </a:rPr>
              <a:t>gelen tanımlar karışık olarak verilmiştir. Kavramları doğru tanımlarla </a:t>
            </a:r>
            <a:r>
              <a:rPr lang="tr-TR" dirty="0" smtClean="0">
                <a:solidFill>
                  <a:prstClr val="black"/>
                </a:solidFill>
              </a:rPr>
              <a:t>eşleştirerek çizelgeyi </a:t>
            </a:r>
            <a:r>
              <a:rPr lang="tr-TR" dirty="0">
                <a:solidFill>
                  <a:prstClr val="black"/>
                </a:solidFill>
              </a:rPr>
              <a:t>yeniden düzenlenmiş hâliyle defterinize çiziniz.</a:t>
            </a:r>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680" y="2532085"/>
            <a:ext cx="7344816"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Resim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1680" y="2532085"/>
            <a:ext cx="7344816" cy="4176464"/>
          </a:xfrm>
          <a:prstGeom prst="rect">
            <a:avLst/>
          </a:prstGeom>
        </p:spPr>
      </p:pic>
      <p:sp>
        <p:nvSpPr>
          <p:cNvPr id="5" name="Dikdörtgen 4"/>
          <p:cNvSpPr/>
          <p:nvPr/>
        </p:nvSpPr>
        <p:spPr>
          <a:xfrm>
            <a:off x="3203848" y="3163488"/>
            <a:ext cx="5544616" cy="369332"/>
          </a:xfrm>
          <a:prstGeom prst="rect">
            <a:avLst/>
          </a:prstGeom>
        </p:spPr>
        <p:txBody>
          <a:bodyPr wrap="square">
            <a:spAutoFit/>
          </a:bodyPr>
          <a:lstStyle/>
          <a:p>
            <a:r>
              <a:rPr lang="tr-TR" b="1" dirty="0">
                <a:solidFill>
                  <a:srgbClr val="FF0000"/>
                </a:solidFill>
              </a:rPr>
              <a:t>Atomun çekirdeğinde bulunan pozitif (+) yüklü tanecik.</a:t>
            </a:r>
          </a:p>
        </p:txBody>
      </p:sp>
      <p:sp>
        <p:nvSpPr>
          <p:cNvPr id="6" name="Dikdörtgen 5"/>
          <p:cNvSpPr/>
          <p:nvPr/>
        </p:nvSpPr>
        <p:spPr>
          <a:xfrm>
            <a:off x="3203848" y="3574757"/>
            <a:ext cx="5688632" cy="646331"/>
          </a:xfrm>
          <a:prstGeom prst="rect">
            <a:avLst/>
          </a:prstGeom>
        </p:spPr>
        <p:txBody>
          <a:bodyPr wrap="square">
            <a:spAutoFit/>
          </a:bodyPr>
          <a:lstStyle/>
          <a:p>
            <a:r>
              <a:rPr lang="tr-TR" b="1" dirty="0">
                <a:solidFill>
                  <a:srgbClr val="FF0000"/>
                </a:solidFill>
              </a:rPr>
              <a:t>Atomun çekirdeğinin etrafında hareket eden negatif (-) yüklü tanecik.</a:t>
            </a:r>
          </a:p>
        </p:txBody>
      </p:sp>
      <p:sp>
        <p:nvSpPr>
          <p:cNvPr id="7" name="Dikdörtgen 6"/>
          <p:cNvSpPr/>
          <p:nvPr/>
        </p:nvSpPr>
        <p:spPr>
          <a:xfrm>
            <a:off x="3131840" y="4078813"/>
            <a:ext cx="5760640" cy="646331"/>
          </a:xfrm>
          <a:prstGeom prst="rect">
            <a:avLst/>
          </a:prstGeom>
        </p:spPr>
        <p:txBody>
          <a:bodyPr wrap="square">
            <a:spAutoFit/>
          </a:bodyPr>
          <a:lstStyle/>
          <a:p>
            <a:r>
              <a:rPr lang="tr-TR" b="1" dirty="0">
                <a:solidFill>
                  <a:srgbClr val="FF0000"/>
                </a:solidFill>
              </a:rPr>
              <a:t>Atomun merkezinde proton ve nötronların bulunduğu kısım.</a:t>
            </a:r>
          </a:p>
        </p:txBody>
      </p:sp>
      <p:sp>
        <p:nvSpPr>
          <p:cNvPr id="8" name="Dikdörtgen 7"/>
          <p:cNvSpPr/>
          <p:nvPr/>
        </p:nvSpPr>
        <p:spPr>
          <a:xfrm>
            <a:off x="3176537" y="4787860"/>
            <a:ext cx="4576574" cy="369332"/>
          </a:xfrm>
          <a:prstGeom prst="rect">
            <a:avLst/>
          </a:prstGeom>
        </p:spPr>
        <p:txBody>
          <a:bodyPr wrap="none">
            <a:spAutoFit/>
          </a:bodyPr>
          <a:lstStyle/>
          <a:p>
            <a:r>
              <a:rPr lang="tr-TR" b="1" dirty="0">
                <a:solidFill>
                  <a:srgbClr val="FF0000"/>
                </a:solidFill>
              </a:rPr>
              <a:t>Atomun çekirdeğinde bulunan yüksüz tanecik.</a:t>
            </a:r>
          </a:p>
        </p:txBody>
      </p:sp>
      <p:sp>
        <p:nvSpPr>
          <p:cNvPr id="9" name="Dikdörtgen 8"/>
          <p:cNvSpPr/>
          <p:nvPr/>
        </p:nvSpPr>
        <p:spPr>
          <a:xfrm>
            <a:off x="3168352" y="5385990"/>
            <a:ext cx="5724128" cy="646331"/>
          </a:xfrm>
          <a:prstGeom prst="rect">
            <a:avLst/>
          </a:prstGeom>
        </p:spPr>
        <p:txBody>
          <a:bodyPr wrap="square">
            <a:spAutoFit/>
          </a:bodyPr>
          <a:lstStyle/>
          <a:p>
            <a:r>
              <a:rPr lang="tr-TR" b="1" dirty="0">
                <a:solidFill>
                  <a:srgbClr val="FF0000"/>
                </a:solidFill>
              </a:rPr>
              <a:t>Modern atom modeline göre bir atomda elektronların bulunma ihtimalinin </a:t>
            </a:r>
            <a:r>
              <a:rPr lang="tr-TR" b="1" dirty="0" smtClean="0">
                <a:solidFill>
                  <a:srgbClr val="FF0000"/>
                </a:solidFill>
              </a:rPr>
              <a:t>olduğu bölge</a:t>
            </a:r>
            <a:r>
              <a:rPr lang="tr-TR" b="1" dirty="0">
                <a:solidFill>
                  <a:srgbClr val="FF0000"/>
                </a:solidFill>
              </a:rPr>
              <a:t>.</a:t>
            </a:r>
          </a:p>
        </p:txBody>
      </p:sp>
      <p:sp>
        <p:nvSpPr>
          <p:cNvPr id="10" name="Dikdörtgen 9"/>
          <p:cNvSpPr/>
          <p:nvPr/>
        </p:nvSpPr>
        <p:spPr>
          <a:xfrm>
            <a:off x="3240360" y="6023029"/>
            <a:ext cx="5652120" cy="646331"/>
          </a:xfrm>
          <a:prstGeom prst="rect">
            <a:avLst/>
          </a:prstGeom>
        </p:spPr>
        <p:txBody>
          <a:bodyPr wrap="square">
            <a:spAutoFit/>
          </a:bodyPr>
          <a:lstStyle/>
          <a:p>
            <a:r>
              <a:rPr lang="tr-TR" b="1" dirty="0">
                <a:solidFill>
                  <a:srgbClr val="FF0000"/>
                </a:solidFill>
              </a:rPr>
              <a:t>Bir atom çekirdeğinin etrafında elektronların hareket ettiği yörünge.</a:t>
            </a:r>
          </a:p>
        </p:txBody>
      </p:sp>
    </p:spTree>
    <p:extLst>
      <p:ext uri="{BB962C8B-B14F-4D97-AF65-F5344CB8AC3E}">
        <p14:creationId xmlns:p14="http://schemas.microsoft.com/office/powerpoint/2010/main" val="4293732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7" y="18856"/>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2924944"/>
            <a:ext cx="3395515" cy="305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1680" y="959247"/>
            <a:ext cx="7394575" cy="131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696" y="2636912"/>
            <a:ext cx="3312368" cy="3133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0463" y="2924944"/>
            <a:ext cx="3648075"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16560" y="2760488"/>
            <a:ext cx="3672407" cy="3067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8800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fade">
                                      <p:cBhvr>
                                        <p:cTn id="12" dur="500"/>
                                        <p:tgtEl>
                                          <p:spTgt spid="410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01"/>
                                        </p:tgtEl>
                                        <p:attrNameLst>
                                          <p:attrName>style.visibility</p:attrName>
                                        </p:attrNameLst>
                                      </p:cBhvr>
                                      <p:to>
                                        <p:strVal val="visible"/>
                                      </p:to>
                                    </p:set>
                                    <p:animEffect transition="in" filter="fade">
                                      <p:cBhvr>
                                        <p:cTn id="17" dur="500"/>
                                        <p:tgtEl>
                                          <p:spTgt spid="410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gtEl>
                                        <p:attrNameLst>
                                          <p:attrName>style.visibility</p:attrName>
                                        </p:attrNameLst>
                                      </p:cBhvr>
                                      <p:to>
                                        <p:strVal val="visible"/>
                                      </p:to>
                                    </p:set>
                                    <p:animEffect transition="in" filter="fade">
                                      <p:cBhvr>
                                        <p:cTn id="22"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latin typeface="Calibri" pitchFamily="34" charset="0"/>
              </a:rPr>
              <a:t>Hidayet </a:t>
            </a:r>
            <a:r>
              <a:rPr lang="tr-TR" sz="4800" b="1" i="1" dirty="0" smtClean="0">
                <a:latin typeface="Calibri" pitchFamily="34" charset="0"/>
              </a:rPr>
              <a:t>GÜNEŞ</a:t>
            </a:r>
          </a:p>
          <a:p>
            <a:pPr algn="ctr" eaLnBrk="1" hangingPunct="1">
              <a:spcBef>
                <a:spcPct val="20000"/>
              </a:spcBef>
            </a:pPr>
            <a:r>
              <a:rPr lang="tr-TR" sz="4800" b="1" i="1" dirty="0">
                <a:latin typeface="Calibri" pitchFamily="34" charset="0"/>
              </a:rPr>
              <a:t>Fen ve Teknoloji Öğretmeni</a:t>
            </a:r>
          </a:p>
          <a:p>
            <a:pPr algn="ctr" eaLnBrk="1" hangingPunct="1">
              <a:spcBef>
                <a:spcPct val="20000"/>
              </a:spcBef>
              <a:buFont typeface="Arial" charset="0"/>
              <a:buNone/>
            </a:pPr>
            <a:r>
              <a:rPr lang="tr-TR" sz="4800" b="1" i="1" dirty="0" err="1" smtClean="0">
                <a:latin typeface="Calibri" pitchFamily="34" charset="0"/>
              </a:rPr>
              <a:t>Beşeylül</a:t>
            </a:r>
            <a:r>
              <a:rPr lang="tr-TR" sz="4800" b="1" i="1" dirty="0" smtClean="0">
                <a:latin typeface="Calibri" pitchFamily="34" charset="0"/>
              </a:rPr>
              <a:t> Ortaokulu</a:t>
            </a:r>
            <a:endParaRPr lang="tr-TR" sz="4800" b="1" i="1" dirty="0">
              <a:latin typeface="Calibri" pitchFamily="34" charset="0"/>
            </a:endParaRPr>
          </a:p>
          <a:p>
            <a:pPr algn="ctr" eaLnBrk="1" hangingPunct="1">
              <a:spcBef>
                <a:spcPct val="20000"/>
              </a:spcBef>
              <a:buFont typeface="Arial" charset="0"/>
              <a:buNone/>
            </a:pPr>
            <a:r>
              <a:rPr lang="tr-TR" sz="4800" b="1" i="1" dirty="0" smtClean="0">
                <a:latin typeface="Calibri" pitchFamily="34" charset="0"/>
              </a:rPr>
              <a:t>Nazilli/AYDIN </a:t>
            </a:r>
            <a:endParaRPr lang="tr-TR" sz="4800" b="1" i="1" dirty="0">
              <a:latin typeface="Calibri" pitchFamily="34" charset="0"/>
            </a:endParaRPr>
          </a:p>
        </p:txBody>
      </p:sp>
      <p:sp>
        <p:nvSpPr>
          <p:cNvPr id="134147" name="2 Dikdörtgen"/>
          <p:cNvSpPr>
            <a:spLocks noChangeArrowheads="1"/>
          </p:cNvSpPr>
          <p:nvPr/>
        </p:nvSpPr>
        <p:spPr bwMode="auto">
          <a:xfrm>
            <a:off x="395536" y="5298896"/>
            <a:ext cx="83529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latin typeface="Calibri" pitchFamily="34" charset="0"/>
              </a:rPr>
              <a:t>KAYNAK:  Ders kitapları ve yardımcı kitaplar ve </a:t>
            </a:r>
            <a:r>
              <a:rPr lang="tr-TR" b="1" i="1" dirty="0" err="1">
                <a:latin typeface="Calibri" pitchFamily="34" charset="0"/>
              </a:rPr>
              <a:t>fenokulu</a:t>
            </a:r>
            <a:r>
              <a:rPr lang="tr-TR" b="1" i="1" dirty="0">
                <a:latin typeface="Calibri" pitchFamily="34" charset="0"/>
              </a:rPr>
              <a:t> net, </a:t>
            </a:r>
            <a:r>
              <a:rPr lang="tr-TR" dirty="0"/>
              <a:t>www.fatihgizligider.com</a:t>
            </a:r>
            <a:br>
              <a:rPr lang="tr-TR" dirty="0"/>
            </a:br>
            <a:r>
              <a:rPr lang="tr-TR" b="1" dirty="0" smtClean="0"/>
              <a:t>ve </a:t>
            </a:r>
            <a:r>
              <a:rPr lang="tr-TR" b="1" dirty="0" err="1" smtClean="0"/>
              <a:t>eba</a:t>
            </a:r>
            <a:r>
              <a:rPr lang="tr-TR" b="1" dirty="0" smtClean="0"/>
              <a:t> </a:t>
            </a:r>
            <a:r>
              <a:rPr lang="tr-TR" b="1" i="1" dirty="0" smtClean="0">
                <a:latin typeface="Calibri" pitchFamily="34" charset="0"/>
              </a:rPr>
              <a:t>yayınlanan  </a:t>
            </a:r>
            <a:r>
              <a:rPr lang="tr-TR" b="1" i="1" dirty="0">
                <a:latin typeface="Calibri" pitchFamily="34" charset="0"/>
              </a:rPr>
              <a:t>sunularından</a:t>
            </a:r>
            <a:r>
              <a:rPr lang="tr-TR" b="1" dirty="0"/>
              <a:t> </a:t>
            </a:r>
            <a:r>
              <a:rPr lang="tr-TR" b="1" i="1" dirty="0">
                <a:latin typeface="Calibri" pitchFamily="34" charset="0"/>
              </a:rPr>
              <a:t> </a:t>
            </a:r>
            <a:r>
              <a:rPr lang="tr-TR" b="1" i="1" dirty="0" smtClean="0">
                <a:latin typeface="Calibri" pitchFamily="34" charset="0"/>
              </a:rPr>
              <a:t>yararlanılmıştır</a:t>
            </a:r>
            <a:r>
              <a:rPr lang="tr-TR" b="1" i="1" dirty="0" smtClean="0">
                <a:latin typeface="Calibri" pitchFamily="34" charset="0"/>
              </a:rPr>
              <a:t>. Emeği geçen arkadaşlara teşekkürler.. </a:t>
            </a:r>
            <a:endParaRPr lang="tr-TR" b="1" i="1" dirty="0" smtClean="0">
              <a:latin typeface="Calibri" pitchFamily="34" charset="0"/>
            </a:endParaRPr>
          </a:p>
          <a:p>
            <a:r>
              <a:rPr lang="tr-TR" b="1" i="1" dirty="0" smtClean="0">
                <a:latin typeface="Calibri" pitchFamily="34" charset="0"/>
              </a:rPr>
              <a:t>01/03/2013</a:t>
            </a:r>
            <a:endParaRPr lang="tr-TR" b="1" i="1" dirty="0">
              <a:latin typeface="Calibri" pitchFamily="34" charset="0"/>
            </a:endParaRPr>
          </a:p>
        </p:txBody>
      </p:sp>
    </p:spTree>
    <p:controls>
      <mc:AlternateContent xmlns:mc="http://schemas.openxmlformats.org/markup-compatibility/2006">
        <mc:Choice xmlns:v="urn:schemas-microsoft-com:vml" Requires="v">
          <p:control spid="1031"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5776667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788" y="152400"/>
            <a:ext cx="8734425"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descr="C:\Users\su\Desktop\Ekran Alıntısı.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0420" y="5906798"/>
            <a:ext cx="1590675" cy="809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14882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9220" name="ShockwaveFlash1" r:id="rId2" imgW="9016662" imgH="5880858"/>
        </mc:Choice>
        <mc:Fallback>
          <p:control name="ShockwaveFlash1" r:id="rId2" imgW="9016662" imgH="58808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34925" y="488950"/>
                  <a:ext cx="9015413" cy="58801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15315469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4" y="116632"/>
            <a:ext cx="9105900" cy="5688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059832" y="1700808"/>
            <a:ext cx="5832648" cy="1200329"/>
          </a:xfrm>
          <a:prstGeom prst="rect">
            <a:avLst/>
          </a:prstGeom>
        </p:spPr>
        <p:txBody>
          <a:bodyPr wrap="square">
            <a:spAutoFit/>
          </a:bodyPr>
          <a:lstStyle/>
          <a:p>
            <a:r>
              <a:rPr lang="tr-TR" sz="2400" dirty="0">
                <a:solidFill>
                  <a:srgbClr val="FF0000"/>
                </a:solidFill>
              </a:rPr>
              <a:t>Plastik çubuk yün kumaşa sürtüldüğünde yün</a:t>
            </a:r>
            <a:br>
              <a:rPr lang="tr-TR" sz="2400" dirty="0">
                <a:solidFill>
                  <a:srgbClr val="FF0000"/>
                </a:solidFill>
              </a:rPr>
            </a:br>
            <a:r>
              <a:rPr lang="tr-TR" sz="2400" dirty="0">
                <a:solidFill>
                  <a:srgbClr val="FF0000"/>
                </a:solidFill>
              </a:rPr>
              <a:t>kumaştan plastik çubuğa negatif yük geçişi olur</a:t>
            </a:r>
          </a:p>
        </p:txBody>
      </p:sp>
      <p:sp>
        <p:nvSpPr>
          <p:cNvPr id="3" name="Dikdörtgen 2"/>
          <p:cNvSpPr/>
          <p:nvPr/>
        </p:nvSpPr>
        <p:spPr>
          <a:xfrm>
            <a:off x="3059832" y="3139697"/>
            <a:ext cx="5904656" cy="830997"/>
          </a:xfrm>
          <a:prstGeom prst="rect">
            <a:avLst/>
          </a:prstGeom>
        </p:spPr>
        <p:txBody>
          <a:bodyPr wrap="square">
            <a:spAutoFit/>
          </a:bodyPr>
          <a:lstStyle/>
          <a:p>
            <a:r>
              <a:rPr lang="tr-TR" sz="2400" dirty="0">
                <a:solidFill>
                  <a:srgbClr val="FF0000"/>
                </a:solidFill>
              </a:rPr>
              <a:t>Negatif yüklenen plastik çubuk yüksüz kağıt</a:t>
            </a:r>
            <a:br>
              <a:rPr lang="tr-TR" sz="2400" dirty="0">
                <a:solidFill>
                  <a:srgbClr val="FF0000"/>
                </a:solidFill>
              </a:rPr>
            </a:br>
            <a:r>
              <a:rPr lang="tr-TR" sz="2400" dirty="0">
                <a:solidFill>
                  <a:srgbClr val="FF0000"/>
                </a:solidFill>
              </a:rPr>
              <a:t>parçalarına yaklaştırıldığında onları çeker.</a:t>
            </a:r>
          </a:p>
        </p:txBody>
      </p:sp>
      <p:sp>
        <p:nvSpPr>
          <p:cNvPr id="4" name="Dikdörtgen 3"/>
          <p:cNvSpPr/>
          <p:nvPr/>
        </p:nvSpPr>
        <p:spPr>
          <a:xfrm>
            <a:off x="3078512" y="4509120"/>
            <a:ext cx="5885976" cy="1200329"/>
          </a:xfrm>
          <a:prstGeom prst="rect">
            <a:avLst/>
          </a:prstGeom>
        </p:spPr>
        <p:txBody>
          <a:bodyPr wrap="square">
            <a:spAutoFit/>
          </a:bodyPr>
          <a:lstStyle/>
          <a:p>
            <a:r>
              <a:rPr lang="tr-TR" sz="2400" dirty="0">
                <a:solidFill>
                  <a:srgbClr val="FF0000"/>
                </a:solidFill>
              </a:rPr>
              <a:t>Plastik çubuğa değen kağıt parçaları da </a:t>
            </a:r>
            <a:r>
              <a:rPr lang="tr-TR" sz="2400" dirty="0" smtClean="0">
                <a:solidFill>
                  <a:srgbClr val="FF0000"/>
                </a:solidFill>
              </a:rPr>
              <a:t>negatif yüklendiğinden </a:t>
            </a:r>
            <a:r>
              <a:rPr lang="tr-TR" sz="2400" dirty="0">
                <a:solidFill>
                  <a:srgbClr val="FF0000"/>
                </a:solidFill>
              </a:rPr>
              <a:t>birbirini iterler ve </a:t>
            </a:r>
            <a:r>
              <a:rPr lang="tr-TR" sz="2400" dirty="0" smtClean="0">
                <a:solidFill>
                  <a:srgbClr val="FF0000"/>
                </a:solidFill>
              </a:rPr>
              <a:t>tekrar düşerler</a:t>
            </a:r>
            <a:endParaRPr lang="tr-TR" sz="2400" dirty="0">
              <a:solidFill>
                <a:srgbClr val="FF0000"/>
              </a:solidFill>
            </a:endParaRPr>
          </a:p>
        </p:txBody>
      </p:sp>
    </p:spTree>
    <p:extLst>
      <p:ext uri="{BB962C8B-B14F-4D97-AF65-F5344CB8AC3E}">
        <p14:creationId xmlns:p14="http://schemas.microsoft.com/office/powerpoint/2010/main" val="2160162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3ff673c2b5b84ed1cd9d4d9a726264a56ae843"/>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720</TotalTime>
  <Words>1789</Words>
  <Application>Microsoft Office PowerPoint</Application>
  <PresentationFormat>Ekran Gösterisi (4:3)</PresentationFormat>
  <Paragraphs>225</Paragraphs>
  <Slides>65</Slides>
  <Notes>8</Notes>
  <HiddenSlides>0</HiddenSlides>
  <MMClips>0</MMClips>
  <ScaleCrop>false</ScaleCrop>
  <HeadingPairs>
    <vt:vector size="4" baseType="variant">
      <vt:variant>
        <vt:lpstr>Tema</vt:lpstr>
      </vt:variant>
      <vt:variant>
        <vt:i4>1</vt:i4>
      </vt:variant>
      <vt:variant>
        <vt:lpstr>Slayt Başlıkları</vt:lpstr>
      </vt:variant>
      <vt:variant>
        <vt:i4>65</vt:i4>
      </vt:variant>
    </vt:vector>
  </HeadingPairs>
  <TitlesOfParts>
    <vt:vector size="66"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75</cp:revision>
  <dcterms:created xsi:type="dcterms:W3CDTF">2013-02-20T21:43:13Z</dcterms:created>
  <dcterms:modified xsi:type="dcterms:W3CDTF">2013-03-02T11:59:15Z</dcterms:modified>
</cp:coreProperties>
</file>