
<file path=[Content_Types].xml><?xml version="1.0" encoding="utf-8"?>
<Types xmlns="http://schemas.openxmlformats.org/package/2006/content-types">
  <Default Extension="png" ContentType="image/png"/>
  <Default Extension="bin" ContentType="application/vnd.ms-office.activeX"/>
  <Default Extension="jpeg" ContentType="image/jpeg"/>
  <Default Extension="rels" ContentType="application/vnd.openxmlformats-package.relationships+xml"/>
  <Default Extension="xml" ContentType="application/xml"/>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activeX/activeX1.xml" ContentType="application/vnd.ms-office.activeX+xml"/>
  <Override PartName="/ppt/activeX/activeX2.xml" ContentType="application/vnd.ms-office.activeX+xml"/>
  <Override PartName="/ppt/activeX/activeX3.xml" ContentType="application/vnd.ms-office.activeX+xml"/>
  <Override PartName="/ppt/activeX/activeX4.xml" ContentType="application/vnd.ms-office.activeX+xml"/>
  <Override PartName="/ppt/notesSlides/notesSlide1.xml" ContentType="application/vnd.openxmlformats-officedocument.presentationml.notesSlide+xml"/>
  <Override PartName="/ppt/activeX/activeX5.xml" ContentType="application/vnd.ms-office.activeX+xml"/>
  <Override PartName="/ppt/activeX/activeX6.xml" ContentType="application/vnd.ms-office.activeX+xml"/>
  <Override PartName="/ppt/activeX/activeX7.xml" ContentType="application/vnd.ms-office.activeX+xml"/>
  <Override PartName="/ppt/activeX/activeX8.xml" ContentType="application/vnd.ms-office.activeX+xml"/>
  <Override PartName="/ppt/activeX/activeX9.xml" ContentType="application/vnd.ms-office.activeX+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4"/>
  </p:notesMasterIdLst>
  <p:sldIdLst>
    <p:sldId id="256" r:id="rId2"/>
    <p:sldId id="257" r:id="rId3"/>
    <p:sldId id="258" r:id="rId4"/>
    <p:sldId id="264" r:id="rId5"/>
    <p:sldId id="259" r:id="rId6"/>
    <p:sldId id="260" r:id="rId7"/>
    <p:sldId id="261" r:id="rId8"/>
    <p:sldId id="278" r:id="rId9"/>
    <p:sldId id="263" r:id="rId10"/>
    <p:sldId id="265" r:id="rId11"/>
    <p:sldId id="266" r:id="rId12"/>
    <p:sldId id="269" r:id="rId13"/>
    <p:sldId id="270" r:id="rId14"/>
    <p:sldId id="271" r:id="rId15"/>
    <p:sldId id="272" r:id="rId16"/>
    <p:sldId id="273" r:id="rId17"/>
    <p:sldId id="274" r:id="rId18"/>
    <p:sldId id="275" r:id="rId19"/>
    <p:sldId id="279" r:id="rId20"/>
    <p:sldId id="276" r:id="rId21"/>
    <p:sldId id="277" r:id="rId22"/>
    <p:sldId id="285" r:id="rId23"/>
    <p:sldId id="286" r:id="rId24"/>
    <p:sldId id="287" r:id="rId25"/>
    <p:sldId id="280" r:id="rId26"/>
    <p:sldId id="310" r:id="rId27"/>
    <p:sldId id="288" r:id="rId28"/>
    <p:sldId id="293" r:id="rId29"/>
    <p:sldId id="294" r:id="rId30"/>
    <p:sldId id="295" r:id="rId31"/>
    <p:sldId id="309" r:id="rId32"/>
    <p:sldId id="296" r:id="rId33"/>
    <p:sldId id="281" r:id="rId34"/>
    <p:sldId id="289" r:id="rId35"/>
    <p:sldId id="297" r:id="rId36"/>
    <p:sldId id="298" r:id="rId37"/>
    <p:sldId id="299" r:id="rId38"/>
    <p:sldId id="304" r:id="rId39"/>
    <p:sldId id="303" r:id="rId40"/>
    <p:sldId id="300" r:id="rId41"/>
    <p:sldId id="301" r:id="rId42"/>
    <p:sldId id="305" r:id="rId43"/>
    <p:sldId id="282" r:id="rId44"/>
    <p:sldId id="306" r:id="rId45"/>
    <p:sldId id="290" r:id="rId46"/>
    <p:sldId id="308" r:id="rId47"/>
    <p:sldId id="283" r:id="rId48"/>
    <p:sldId id="307" r:id="rId49"/>
    <p:sldId id="284" r:id="rId50"/>
    <p:sldId id="267" r:id="rId51"/>
    <p:sldId id="302" r:id="rId52"/>
    <p:sldId id="268" r:id="rId53"/>
  </p:sldIdLst>
  <p:sldSz cx="9144000" cy="6858000" type="screen4x3"/>
  <p:notesSz cx="6858000" cy="9144000"/>
  <p:custDataLst>
    <p:tags r:id="rId55"/>
  </p:custDataLst>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103" d="100"/>
          <a:sy n="103" d="100"/>
        </p:scale>
        <p:origin x="-204" y="-96"/>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tags" Target="tags/tag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s>
</file>

<file path=ppt/activeX/_rels/activeX1.xml.rels><?xml version="1.0" encoding="UTF-8" standalone="yes"?>
<Relationships xmlns="http://schemas.openxmlformats.org/package/2006/relationships"><Relationship Id="rId1" Type="http://schemas.microsoft.com/office/2006/relationships/activeXControlBinary" Target="activeX1.bin"/></Relationships>
</file>

<file path=ppt/activeX/_rels/activeX2.xml.rels><?xml version="1.0" encoding="UTF-8" standalone="yes"?>
<Relationships xmlns="http://schemas.openxmlformats.org/package/2006/relationships"><Relationship Id="rId1" Type="http://schemas.microsoft.com/office/2006/relationships/activeXControlBinary" Target="activeX2.bin"/></Relationships>
</file>

<file path=ppt/activeX/_rels/activeX3.xml.rels><?xml version="1.0" encoding="UTF-8" standalone="yes"?>
<Relationships xmlns="http://schemas.openxmlformats.org/package/2006/relationships"><Relationship Id="rId1" Type="http://schemas.microsoft.com/office/2006/relationships/activeXControlBinary" Target="activeX3.bin"/></Relationships>
</file>

<file path=ppt/activeX/_rels/activeX4.xml.rels><?xml version="1.0" encoding="UTF-8" standalone="yes"?>
<Relationships xmlns="http://schemas.openxmlformats.org/package/2006/relationships"><Relationship Id="rId1" Type="http://schemas.microsoft.com/office/2006/relationships/activeXControlBinary" Target="activeX4.bin"/></Relationships>
</file>

<file path=ppt/activeX/_rels/activeX5.xml.rels><?xml version="1.0" encoding="UTF-8" standalone="yes"?>
<Relationships xmlns="http://schemas.openxmlformats.org/package/2006/relationships"><Relationship Id="rId1" Type="http://schemas.microsoft.com/office/2006/relationships/activeXControlBinary" Target="activeX5.bin"/></Relationships>
</file>

<file path=ppt/activeX/_rels/activeX6.xml.rels><?xml version="1.0" encoding="UTF-8" standalone="yes"?>
<Relationships xmlns="http://schemas.openxmlformats.org/package/2006/relationships"><Relationship Id="rId1" Type="http://schemas.microsoft.com/office/2006/relationships/activeXControlBinary" Target="activeX6.bin"/></Relationships>
</file>

<file path=ppt/activeX/_rels/activeX7.xml.rels><?xml version="1.0" encoding="UTF-8" standalone="yes"?>
<Relationships xmlns="http://schemas.openxmlformats.org/package/2006/relationships"><Relationship Id="rId1" Type="http://schemas.microsoft.com/office/2006/relationships/activeXControlBinary" Target="activeX7.bin"/></Relationships>
</file>

<file path=ppt/activeX/_rels/activeX8.xml.rels><?xml version="1.0" encoding="UTF-8" standalone="yes"?>
<Relationships xmlns="http://schemas.openxmlformats.org/package/2006/relationships"><Relationship Id="rId1" Type="http://schemas.microsoft.com/office/2006/relationships/activeXControlBinary" Target="activeX8.bin"/></Relationships>
</file>

<file path=ppt/activeX/_rels/activeX9.xml.rels><?xml version="1.0" encoding="UTF-8" standalone="yes"?>
<Relationships xmlns="http://schemas.openxmlformats.org/package/2006/relationships"><Relationship Id="rId1" Type="http://schemas.microsoft.com/office/2006/relationships/activeXControlBinary" Target="activeX9.bin"/></Relationships>
</file>

<file path=ppt/activeX/activeX1.xml><?xml version="1.0" encoding="utf-8"?>
<ax:ocx xmlns:ax="http://schemas.microsoft.com/office/2006/activeX" xmlns:r="http://schemas.openxmlformats.org/officeDocument/2006/relationships" ax:classid="{D27CDB6E-AE6D-11CF-96B8-444553540000}" ax:persistence="persistStorage" r:id="rId1"/>
</file>

<file path=ppt/activeX/activeX2.xml><?xml version="1.0" encoding="utf-8"?>
<ax:ocx xmlns:ax="http://schemas.microsoft.com/office/2006/activeX" xmlns:r="http://schemas.openxmlformats.org/officeDocument/2006/relationships" ax:classid="{D27CDB6E-AE6D-11CF-96B8-444553540000}" ax:persistence="persistStorage" r:id="rId1"/>
</file>

<file path=ppt/activeX/activeX3.xml><?xml version="1.0" encoding="utf-8"?>
<ax:ocx xmlns:ax="http://schemas.microsoft.com/office/2006/activeX" xmlns:r="http://schemas.openxmlformats.org/officeDocument/2006/relationships" ax:classid="{D27CDB6E-AE6D-11CF-96B8-444553540000}" ax:persistence="persistStorage" r:id="rId1"/>
</file>

<file path=ppt/activeX/activeX4.xml><?xml version="1.0" encoding="utf-8"?>
<ax:ocx xmlns:ax="http://schemas.microsoft.com/office/2006/activeX" xmlns:r="http://schemas.openxmlformats.org/officeDocument/2006/relationships" ax:classid="{D27CDB6E-AE6D-11CF-96B8-444553540000}" ax:persistence="persistStorage" r:id="rId1"/>
</file>

<file path=ppt/activeX/activeX5.xml><?xml version="1.0" encoding="utf-8"?>
<ax:ocx xmlns:ax="http://schemas.microsoft.com/office/2006/activeX" xmlns:r="http://schemas.openxmlformats.org/officeDocument/2006/relationships" ax:classid="{D27CDB6E-AE6D-11CF-96B8-444553540000}" ax:persistence="persistStorage" r:id="rId1"/>
</file>

<file path=ppt/activeX/activeX6.xml><?xml version="1.0" encoding="utf-8"?>
<ax:ocx xmlns:ax="http://schemas.microsoft.com/office/2006/activeX" xmlns:r="http://schemas.openxmlformats.org/officeDocument/2006/relationships" ax:classid="{D27CDB6E-AE6D-11CF-96B8-444553540000}" ax:persistence="persistStorage" r:id="rId1"/>
</file>

<file path=ppt/activeX/activeX7.xml><?xml version="1.0" encoding="utf-8"?>
<ax:ocx xmlns:ax="http://schemas.microsoft.com/office/2006/activeX" xmlns:r="http://schemas.openxmlformats.org/officeDocument/2006/relationships" ax:classid="{D27CDB6E-AE6D-11CF-96B8-444553540000}" ax:persistence="persistStorage" r:id="rId1"/>
</file>

<file path=ppt/activeX/activeX8.xml><?xml version="1.0" encoding="utf-8"?>
<ax:ocx xmlns:ax="http://schemas.microsoft.com/office/2006/activeX" xmlns:r="http://schemas.openxmlformats.org/officeDocument/2006/relationships" ax:classid="{D27CDB6E-AE6D-11CF-96B8-444553540000}" ax:persistence="persistStorage" r:id="rId1"/>
</file>

<file path=ppt/activeX/activeX9.xml><?xml version="1.0" encoding="utf-8"?>
<ax:ocx xmlns:ax="http://schemas.microsoft.com/office/2006/activeX" xmlns:r="http://schemas.openxmlformats.org/officeDocument/2006/relationships" ax:classid="{D27CDB6E-AE6D-11CF-96B8-444553540000}" ax:persistence="persistStorage" r:id="rId1"/>
</file>

<file path=ppt/drawings/_rels/vmlDrawing1.vml.rels><?xml version="1.0" encoding="UTF-8" standalone="yes"?>
<Relationships xmlns="http://schemas.openxmlformats.org/package/2006/relationships"><Relationship Id="rId1" Type="http://schemas.openxmlformats.org/officeDocument/2006/relationships/image" Target="../media/image39.pn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45.png"/></Relationships>
</file>

<file path=ppt/drawings/_rels/vmlDrawing3.vml.rels><?xml version="1.0" encoding="UTF-8" standalone="yes"?>
<Relationships xmlns="http://schemas.openxmlformats.org/package/2006/relationships"><Relationship Id="rId1" Type="http://schemas.openxmlformats.org/officeDocument/2006/relationships/image" Target="../media/image53.png"/></Relationships>
</file>

<file path=ppt/drawings/_rels/vmlDrawing4.vml.rels><?xml version="1.0" encoding="UTF-8" standalone="yes"?>
<Relationships xmlns="http://schemas.openxmlformats.org/package/2006/relationships"><Relationship Id="rId1" Type="http://schemas.openxmlformats.org/officeDocument/2006/relationships/image" Target="../media/image55.png"/></Relationships>
</file>

<file path=ppt/drawings/_rels/vmlDrawing5.vml.rels><?xml version="1.0" encoding="UTF-8" standalone="yes"?>
<Relationships xmlns="http://schemas.openxmlformats.org/package/2006/relationships"><Relationship Id="rId1" Type="http://schemas.openxmlformats.org/officeDocument/2006/relationships/image" Target="../media/image58.png"/></Relationships>
</file>

<file path=ppt/drawings/_rels/vmlDrawing6.vml.rels><?xml version="1.0" encoding="UTF-8" standalone="yes"?>
<Relationships xmlns="http://schemas.openxmlformats.org/package/2006/relationships"><Relationship Id="rId1" Type="http://schemas.openxmlformats.org/officeDocument/2006/relationships/image" Target="../media/image61.png"/></Relationships>
</file>

<file path=ppt/drawings/_rels/vmlDrawing7.vml.rels><?xml version="1.0" encoding="UTF-8" standalone="yes"?>
<Relationships xmlns="http://schemas.openxmlformats.org/package/2006/relationships"><Relationship Id="rId1" Type="http://schemas.openxmlformats.org/officeDocument/2006/relationships/image" Target="../media/image65.png"/></Relationships>
</file>

<file path=ppt/drawings/_rels/vmlDrawing8.vml.rels><?xml version="1.0" encoding="UTF-8" standalone="yes"?>
<Relationships xmlns="http://schemas.openxmlformats.org/package/2006/relationships"><Relationship Id="rId1" Type="http://schemas.openxmlformats.org/officeDocument/2006/relationships/image" Target="../media/image68.png"/></Relationships>
</file>

<file path=ppt/drawings/_rels/vmlDrawing9.vml.rels><?xml version="1.0" encoding="UTF-8" standalone="yes"?>
<Relationships xmlns="http://schemas.openxmlformats.org/package/2006/relationships"><Relationship Id="rId1" Type="http://schemas.openxmlformats.org/officeDocument/2006/relationships/image" Target="../media/image73.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stbilgi Yer Tutucusu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tr-TR"/>
          </a:p>
        </p:txBody>
      </p:sp>
      <p:sp>
        <p:nvSpPr>
          <p:cNvPr id="3" name="Veri Yer Tutucusu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0306372-5F99-41D1-939E-2FE6F78CC471}" type="datetimeFigureOut">
              <a:rPr lang="tr-TR" smtClean="0"/>
              <a:t>08.05.2013</a:t>
            </a:fld>
            <a:endParaRPr lang="tr-TR"/>
          </a:p>
        </p:txBody>
      </p:sp>
      <p:sp>
        <p:nvSpPr>
          <p:cNvPr id="4" name="Slayt Görüntüsü Yer Tutucusu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tr-TR"/>
          </a:p>
        </p:txBody>
      </p:sp>
      <p:sp>
        <p:nvSpPr>
          <p:cNvPr id="5" name="Not Yer Tutucusu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6" name="Altbilgi Yer Tutucusu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tr-TR"/>
          </a:p>
        </p:txBody>
      </p:sp>
      <p:sp>
        <p:nvSpPr>
          <p:cNvPr id="7" name="Slayt Numarası Yer Tutucusu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2404AC8-5140-40EE-96A0-7F89EF6F5D02}" type="slidenum">
              <a:rPr lang="tr-TR" smtClean="0"/>
              <a:t>‹#›</a:t>
            </a:fld>
            <a:endParaRPr lang="tr-TR"/>
          </a:p>
        </p:txBody>
      </p:sp>
    </p:spTree>
    <p:extLst>
      <p:ext uri="{BB962C8B-B14F-4D97-AF65-F5344CB8AC3E}">
        <p14:creationId xmlns:p14="http://schemas.microsoft.com/office/powerpoint/2010/main" val="346300196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a:p>
        </p:txBody>
      </p:sp>
      <p:sp>
        <p:nvSpPr>
          <p:cNvPr id="4" name="3 Slayt Numarası Yer Tutucusu"/>
          <p:cNvSpPr>
            <a:spLocks noGrp="1"/>
          </p:cNvSpPr>
          <p:nvPr>
            <p:ph type="sldNum" sz="quarter" idx="10"/>
          </p:nvPr>
        </p:nvSpPr>
        <p:spPr/>
        <p:txBody>
          <a:bodyPr/>
          <a:lstStyle/>
          <a:p>
            <a:fld id="{B86A610A-DEA9-454B-86D4-41F7E7513BF7}" type="slidenum">
              <a:rPr lang="tr-TR" smtClean="0"/>
              <a:pPr/>
              <a:t>39</a:t>
            </a:fld>
            <a:endParaRPr lang="tr-T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a:p>
        </p:txBody>
      </p:sp>
      <p:sp>
        <p:nvSpPr>
          <p:cNvPr id="4" name="Slayt Numarası Yer Tutucusu 3"/>
          <p:cNvSpPr>
            <a:spLocks noGrp="1"/>
          </p:cNvSpPr>
          <p:nvPr>
            <p:ph type="sldNum" sz="quarter" idx="10"/>
          </p:nvPr>
        </p:nvSpPr>
        <p:spPr/>
        <p:txBody>
          <a:bodyPr/>
          <a:lstStyle/>
          <a:p>
            <a:fld id="{D3F6D31E-CE34-4DB5-BBF1-C19EAB527C5C}" type="slidenum">
              <a:rPr lang="tr-TR" smtClean="0"/>
              <a:t>52</a:t>
            </a:fld>
            <a:endParaRPr lang="tr-TR"/>
          </a:p>
        </p:txBody>
      </p:sp>
    </p:spTree>
    <p:extLst>
      <p:ext uri="{BB962C8B-B14F-4D97-AF65-F5344CB8AC3E}">
        <p14:creationId xmlns:p14="http://schemas.microsoft.com/office/powerpoint/2010/main" val="47161622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1 Başlık"/>
          <p:cNvSpPr>
            <a:spLocks noGrp="1"/>
          </p:cNvSpPr>
          <p:nvPr>
            <p:ph type="ctrTitle"/>
          </p:nvPr>
        </p:nvSpPr>
        <p:spPr>
          <a:xfrm>
            <a:off x="685800" y="2130425"/>
            <a:ext cx="7772400" cy="1470025"/>
          </a:xfrm>
        </p:spPr>
        <p:txBody>
          <a:bodyPr/>
          <a:lstStyle/>
          <a:p>
            <a:r>
              <a:rPr lang="tr-TR" smtClean="0"/>
              <a:t>Asıl başlık stili için tıklatın</a:t>
            </a:r>
            <a:endParaRPr lang="tr-TR"/>
          </a:p>
        </p:txBody>
      </p:sp>
      <p:sp>
        <p:nvSpPr>
          <p:cNvPr id="3" name="2 Alt Başlık"/>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tr-TR"/>
          </a:p>
        </p:txBody>
      </p:sp>
      <p:sp>
        <p:nvSpPr>
          <p:cNvPr id="4" name="3 Veri Yer Tutucusu"/>
          <p:cNvSpPr>
            <a:spLocks noGrp="1"/>
          </p:cNvSpPr>
          <p:nvPr>
            <p:ph type="dt" sz="half" idx="10"/>
          </p:nvPr>
        </p:nvSpPr>
        <p:spPr/>
        <p:txBody>
          <a:bodyPr/>
          <a:lstStyle/>
          <a:p>
            <a:fld id="{A23720DD-5B6D-40BF-8493-A6B52D484E6B}" type="datetimeFigureOut">
              <a:rPr lang="tr-TR" smtClean="0"/>
              <a:t>08.05.2013</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Dikey Metin Yer Tutucusu"/>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A23720DD-5B6D-40BF-8493-A6B52D484E6B}" type="datetimeFigureOut">
              <a:rPr lang="tr-TR" smtClean="0"/>
              <a:t>08.05.2013</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274638"/>
            <a:ext cx="2057400" cy="5851525"/>
          </a:xfrm>
        </p:spPr>
        <p:txBody>
          <a:bodyPr vert="eaVert"/>
          <a:lstStyle/>
          <a:p>
            <a:r>
              <a:rPr lang="tr-TR" smtClean="0"/>
              <a:t>Asıl başlık stili için tıklatın</a:t>
            </a:r>
            <a:endParaRPr lang="tr-TR"/>
          </a:p>
        </p:txBody>
      </p:sp>
      <p:sp>
        <p:nvSpPr>
          <p:cNvPr id="3" name="2 Dikey Metin Yer Tutucusu"/>
          <p:cNvSpPr>
            <a:spLocks noGrp="1"/>
          </p:cNvSpPr>
          <p:nvPr>
            <p:ph type="body" orient="vert" idx="1"/>
          </p:nvPr>
        </p:nvSpPr>
        <p:spPr>
          <a:xfrm>
            <a:off x="457200" y="274638"/>
            <a:ext cx="6019800" cy="5851525"/>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A23720DD-5B6D-40BF-8493-A6B52D484E6B}" type="datetimeFigureOut">
              <a:rPr lang="tr-TR" smtClean="0"/>
              <a:t>08.05.2013</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A23720DD-5B6D-40BF-8493-A6B52D484E6B}" type="datetimeFigureOut">
              <a:rPr lang="tr-TR" smtClean="0"/>
              <a:t>08.05.2013</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1 Başlık"/>
          <p:cNvSpPr>
            <a:spLocks noGrp="1"/>
          </p:cNvSpPr>
          <p:nvPr>
            <p:ph type="title"/>
          </p:nvPr>
        </p:nvSpPr>
        <p:spPr>
          <a:xfrm>
            <a:off x="722313" y="4406900"/>
            <a:ext cx="7772400" cy="1362075"/>
          </a:xfrm>
        </p:spPr>
        <p:txBody>
          <a:bodyPr anchor="t"/>
          <a:lstStyle>
            <a:lvl1pPr algn="l">
              <a:defRPr sz="4000" b="1" cap="all"/>
            </a:lvl1pPr>
          </a:lstStyle>
          <a:p>
            <a:r>
              <a:rPr lang="tr-TR" smtClean="0"/>
              <a:t>Asıl başlık stili için tıklatın</a:t>
            </a:r>
            <a:endParaRPr lang="tr-TR"/>
          </a:p>
        </p:txBody>
      </p:sp>
      <p:sp>
        <p:nvSpPr>
          <p:cNvPr id="3" name="2 Metin Yer Tutucusu"/>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3 Veri Yer Tutucusu"/>
          <p:cNvSpPr>
            <a:spLocks noGrp="1"/>
          </p:cNvSpPr>
          <p:nvPr>
            <p:ph type="dt" sz="half" idx="10"/>
          </p:nvPr>
        </p:nvSpPr>
        <p:spPr/>
        <p:txBody>
          <a:bodyPr/>
          <a:lstStyle/>
          <a:p>
            <a:fld id="{A23720DD-5B6D-40BF-8493-A6B52D484E6B}" type="datetimeFigureOut">
              <a:rPr lang="tr-TR" smtClean="0"/>
              <a:t>08.05.2013</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İçerik Yer Tutucusu"/>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Veri Yer Tutucusu"/>
          <p:cNvSpPr>
            <a:spLocks noGrp="1"/>
          </p:cNvSpPr>
          <p:nvPr>
            <p:ph type="dt" sz="half" idx="10"/>
          </p:nvPr>
        </p:nvSpPr>
        <p:spPr/>
        <p:txBody>
          <a:bodyPr/>
          <a:lstStyle/>
          <a:p>
            <a:fld id="{A23720DD-5B6D-40BF-8493-A6B52D484E6B}" type="datetimeFigureOut">
              <a:rPr lang="tr-TR" smtClean="0"/>
              <a:t>08.05.2013</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lvl1pPr>
              <a:defRPr/>
            </a:lvl1pPr>
          </a:lstStyle>
          <a:p>
            <a:r>
              <a:rPr lang="tr-TR" smtClean="0"/>
              <a:t>Asıl başlık stili için tıklatın</a:t>
            </a:r>
            <a:endParaRPr lang="tr-TR"/>
          </a:p>
        </p:txBody>
      </p:sp>
      <p:sp>
        <p:nvSpPr>
          <p:cNvPr id="3" name="2 Metin Yer Tutucusu"/>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3 İçerik Yer Tutucusu"/>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Metin Yer Tutucusu"/>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5 İçerik Yer Tutucusu"/>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6 Veri Yer Tutucusu"/>
          <p:cNvSpPr>
            <a:spLocks noGrp="1"/>
          </p:cNvSpPr>
          <p:nvPr>
            <p:ph type="dt" sz="half" idx="10"/>
          </p:nvPr>
        </p:nvSpPr>
        <p:spPr/>
        <p:txBody>
          <a:bodyPr/>
          <a:lstStyle/>
          <a:p>
            <a:fld id="{A23720DD-5B6D-40BF-8493-A6B52D484E6B}" type="datetimeFigureOut">
              <a:rPr lang="tr-TR" smtClean="0"/>
              <a:t>08.05.2013</a:t>
            </a:fld>
            <a:endParaRPr lang="tr-TR"/>
          </a:p>
        </p:txBody>
      </p:sp>
      <p:sp>
        <p:nvSpPr>
          <p:cNvPr id="8" name="7 Altbilgi Yer Tutucusu"/>
          <p:cNvSpPr>
            <a:spLocks noGrp="1"/>
          </p:cNvSpPr>
          <p:nvPr>
            <p:ph type="ftr" sz="quarter" idx="11"/>
          </p:nvPr>
        </p:nvSpPr>
        <p:spPr/>
        <p:txBody>
          <a:bodyPr/>
          <a:lstStyle/>
          <a:p>
            <a:endParaRPr lang="tr-TR"/>
          </a:p>
        </p:txBody>
      </p:sp>
      <p:sp>
        <p:nvSpPr>
          <p:cNvPr id="9" name="8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Veri Yer Tutucusu"/>
          <p:cNvSpPr>
            <a:spLocks noGrp="1"/>
          </p:cNvSpPr>
          <p:nvPr>
            <p:ph type="dt" sz="half" idx="10"/>
          </p:nvPr>
        </p:nvSpPr>
        <p:spPr/>
        <p:txBody>
          <a:bodyPr/>
          <a:lstStyle/>
          <a:p>
            <a:fld id="{A23720DD-5B6D-40BF-8493-A6B52D484E6B}" type="datetimeFigureOut">
              <a:rPr lang="tr-TR" smtClean="0"/>
              <a:t>08.05.2013</a:t>
            </a:fld>
            <a:endParaRPr lang="tr-TR"/>
          </a:p>
        </p:txBody>
      </p:sp>
      <p:sp>
        <p:nvSpPr>
          <p:cNvPr id="4" name="3 Altbilgi Yer Tutucusu"/>
          <p:cNvSpPr>
            <a:spLocks noGrp="1"/>
          </p:cNvSpPr>
          <p:nvPr>
            <p:ph type="ftr" sz="quarter" idx="11"/>
          </p:nvPr>
        </p:nvSpPr>
        <p:spPr/>
        <p:txBody>
          <a:bodyPr/>
          <a:lstStyle/>
          <a:p>
            <a:endParaRPr lang="tr-TR"/>
          </a:p>
        </p:txBody>
      </p:sp>
      <p:sp>
        <p:nvSpPr>
          <p:cNvPr id="5" name="4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p>
            <a:fld id="{A23720DD-5B6D-40BF-8493-A6B52D484E6B}" type="datetimeFigureOut">
              <a:rPr lang="tr-TR" smtClean="0"/>
              <a:t>08.05.2013</a:t>
            </a:fld>
            <a:endParaRPr lang="tr-TR"/>
          </a:p>
        </p:txBody>
      </p:sp>
      <p:sp>
        <p:nvSpPr>
          <p:cNvPr id="3" name="2 Altbilgi Yer Tutucusu"/>
          <p:cNvSpPr>
            <a:spLocks noGrp="1"/>
          </p:cNvSpPr>
          <p:nvPr>
            <p:ph type="ftr" sz="quarter" idx="11"/>
          </p:nvPr>
        </p:nvSpPr>
        <p:spPr/>
        <p:txBody>
          <a:bodyPr/>
          <a:lstStyle/>
          <a:p>
            <a:endParaRPr lang="tr-TR"/>
          </a:p>
        </p:txBody>
      </p:sp>
      <p:sp>
        <p:nvSpPr>
          <p:cNvPr id="4" name="3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3050"/>
            <a:ext cx="3008313" cy="1162050"/>
          </a:xfrm>
        </p:spPr>
        <p:txBody>
          <a:bodyPr anchor="b"/>
          <a:lstStyle>
            <a:lvl1pPr algn="l">
              <a:defRPr sz="2000" b="1"/>
            </a:lvl1pPr>
          </a:lstStyle>
          <a:p>
            <a:r>
              <a:rPr lang="tr-TR" smtClean="0"/>
              <a:t>Asıl başlık stili için tıklatın</a:t>
            </a:r>
            <a:endParaRPr lang="tr-TR"/>
          </a:p>
        </p:txBody>
      </p:sp>
      <p:sp>
        <p:nvSpPr>
          <p:cNvPr id="3" name="2 İçerik Yer Tutucusu"/>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Metin Yer Tutucusu"/>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fld id="{A23720DD-5B6D-40BF-8493-A6B52D484E6B}" type="datetimeFigureOut">
              <a:rPr lang="tr-TR" smtClean="0"/>
              <a:t>08.05.2013</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1 Başlık"/>
          <p:cNvSpPr>
            <a:spLocks noGrp="1"/>
          </p:cNvSpPr>
          <p:nvPr>
            <p:ph type="title"/>
          </p:nvPr>
        </p:nvSpPr>
        <p:spPr>
          <a:xfrm>
            <a:off x="1792288" y="4800600"/>
            <a:ext cx="5486400" cy="566738"/>
          </a:xfrm>
        </p:spPr>
        <p:txBody>
          <a:bodyPr anchor="b"/>
          <a:lstStyle>
            <a:lvl1pPr algn="l">
              <a:defRPr sz="2000" b="1"/>
            </a:lvl1pPr>
          </a:lstStyle>
          <a:p>
            <a:r>
              <a:rPr lang="tr-TR" smtClean="0"/>
              <a:t>Asıl başlık stili için tıklatın</a:t>
            </a:r>
            <a:endParaRPr lang="tr-TR"/>
          </a:p>
        </p:txBody>
      </p:sp>
      <p:sp>
        <p:nvSpPr>
          <p:cNvPr id="3" name="2 Resim Yer Tutucusu"/>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3 Metin Yer Tutucusu"/>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fld id="{A23720DD-5B6D-40BF-8493-A6B52D484E6B}" type="datetimeFigureOut">
              <a:rPr lang="tr-TR" smtClean="0"/>
              <a:t>08.05.2013</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Başlık Yer Tutucusu"/>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tr-TR" smtClean="0"/>
              <a:t>Asıl başlık stili için tıklatın</a:t>
            </a:r>
            <a:endParaRPr lang="tr-TR"/>
          </a:p>
        </p:txBody>
      </p:sp>
      <p:sp>
        <p:nvSpPr>
          <p:cNvPr id="3" name="2 Metin Yer Tutucusu"/>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23720DD-5B6D-40BF-8493-A6B52D484E6B}" type="datetimeFigureOut">
              <a:rPr lang="tr-TR" smtClean="0"/>
              <a:t>08.05.2013</a:t>
            </a:fld>
            <a:endParaRPr lang="tr-TR"/>
          </a:p>
        </p:txBody>
      </p:sp>
      <p:sp>
        <p:nvSpPr>
          <p:cNvPr id="5" name="4 Altbilgi Yer Tutucusu"/>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a:p>
        </p:txBody>
      </p:sp>
      <p:sp>
        <p:nvSpPr>
          <p:cNvPr id="6" name="5 Slayt Numarası Yer Tutucusu"/>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302176B-0E47-46AC-8F43-DAB4B8A37D06}" type="slidenum">
              <a:rPr lang="tr-TR" smtClean="0"/>
              <a:t>‹#›</a:t>
            </a:fld>
            <a:endParaRPr lang="tr-T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image" Target="../media/image20.jp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image" Target="../media/image20.jp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22.jp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23.jp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24.jp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25.jp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26.jp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image" Target="../media/image27.jp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29.jp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jpg"/><Relationship Id="rId1" Type="http://schemas.openxmlformats.org/officeDocument/2006/relationships/slideLayout" Target="../slideLayouts/slideLayout7.xml"/><Relationship Id="rId4" Type="http://schemas.openxmlformats.org/officeDocument/2006/relationships/image" Target="../media/image3.jp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30.jp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32.jpg"/><Relationship Id="rId2" Type="http://schemas.openxmlformats.org/officeDocument/2006/relationships/image" Target="../media/image31.jpg"/><Relationship Id="rId1" Type="http://schemas.openxmlformats.org/officeDocument/2006/relationships/slideLayout" Target="../slideLayouts/slideLayout7.xml"/><Relationship Id="rId6" Type="http://schemas.openxmlformats.org/officeDocument/2006/relationships/image" Target="../media/image35.jpg"/><Relationship Id="rId5" Type="http://schemas.openxmlformats.org/officeDocument/2006/relationships/image" Target="../media/image34.jpg"/><Relationship Id="rId4" Type="http://schemas.openxmlformats.org/officeDocument/2006/relationships/image" Target="../media/image33.jpg"/></Relationships>
</file>

<file path=ppt/slides/_rels/slide24.xml.rels><?xml version="1.0" encoding="UTF-8" standalone="yes"?>
<Relationships xmlns="http://schemas.openxmlformats.org/package/2006/relationships"><Relationship Id="rId2" Type="http://schemas.openxmlformats.org/officeDocument/2006/relationships/image" Target="../media/image36.jp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38.jpg"/><Relationship Id="rId2" Type="http://schemas.openxmlformats.org/officeDocument/2006/relationships/image" Target="../media/image37.jp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control" Target="../activeX/activeX1.xml"/><Relationship Id="rId1" Type="http://schemas.openxmlformats.org/officeDocument/2006/relationships/vmlDrawing" Target="../drawings/vmlDrawing1.vml"/><Relationship Id="rId4" Type="http://schemas.openxmlformats.org/officeDocument/2006/relationships/image" Target="../media/image40.png"/></Relationships>
</file>

<file path=ppt/slides/_rels/slide27.xml.rels><?xml version="1.0" encoding="UTF-8" standalone="yes"?>
<Relationships xmlns="http://schemas.openxmlformats.org/package/2006/relationships"><Relationship Id="rId2" Type="http://schemas.openxmlformats.org/officeDocument/2006/relationships/image" Target="../media/image41.jp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image" Target="../media/image42.jp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image" Target="../media/image43.jp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4.png"/><Relationship Id="rId1" Type="http://schemas.openxmlformats.org/officeDocument/2006/relationships/slideLayout" Target="../slideLayouts/slideLayout7.xml"/><Relationship Id="rId5" Type="http://schemas.openxmlformats.org/officeDocument/2006/relationships/image" Target="../media/image7.jpg"/><Relationship Id="rId4" Type="http://schemas.openxmlformats.org/officeDocument/2006/relationships/image" Target="../media/image6.jpg"/></Relationships>
</file>

<file path=ppt/slides/_rels/slide30.xml.rels><?xml version="1.0" encoding="UTF-8" standalone="yes"?>
<Relationships xmlns="http://schemas.openxmlformats.org/package/2006/relationships"><Relationship Id="rId2" Type="http://schemas.openxmlformats.org/officeDocument/2006/relationships/image" Target="../media/image44.jp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control" Target="../activeX/activeX2.xml"/><Relationship Id="rId1" Type="http://schemas.openxmlformats.org/officeDocument/2006/relationships/vmlDrawing" Target="../drawings/vmlDrawing2.vml"/><Relationship Id="rId4" Type="http://schemas.openxmlformats.org/officeDocument/2006/relationships/image" Target="../media/image46.png"/></Relationships>
</file>

<file path=ppt/slides/_rels/slide32.xml.rels><?xml version="1.0" encoding="UTF-8" standalone="yes"?>
<Relationships xmlns="http://schemas.openxmlformats.org/package/2006/relationships"><Relationship Id="rId2" Type="http://schemas.openxmlformats.org/officeDocument/2006/relationships/image" Target="../media/image47.jp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image" Target="../media/image48.jp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image" Target="../media/image50.jp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image" Target="../media/image51.jpg"/><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image" Target="../media/image52.jpg"/><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control" Target="../activeX/activeX3.xml"/><Relationship Id="rId1" Type="http://schemas.openxmlformats.org/officeDocument/2006/relationships/vmlDrawing" Target="../drawings/vmlDrawing3.vml"/><Relationship Id="rId4" Type="http://schemas.openxmlformats.org/officeDocument/2006/relationships/image" Target="../media/image54.png"/></Relationships>
</file>

<file path=ppt/slides/_rels/slide39.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control" Target="../activeX/activeX4.xml"/><Relationship Id="rId1" Type="http://schemas.openxmlformats.org/officeDocument/2006/relationships/vmlDrawing" Target="../drawings/vmlDrawing4.vml"/><Relationship Id="rId5" Type="http://schemas.openxmlformats.org/officeDocument/2006/relationships/image" Target="../media/image56.png"/><Relationship Id="rId4" Type="http://schemas.openxmlformats.org/officeDocument/2006/relationships/notesSlide" Target="../notesSlides/notesSlide1.xml"/></Relationships>
</file>

<file path=ppt/slides/_rels/slide4.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2" Type="http://schemas.openxmlformats.org/officeDocument/2006/relationships/image" Target="../media/image57.jpg"/><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control" Target="../activeX/activeX5.xml"/><Relationship Id="rId1" Type="http://schemas.openxmlformats.org/officeDocument/2006/relationships/vmlDrawing" Target="../drawings/vmlDrawing5.vml"/><Relationship Id="rId4" Type="http://schemas.openxmlformats.org/officeDocument/2006/relationships/image" Target="../media/image59.png"/></Relationships>
</file>

<file path=ppt/slides/_rels/slide43.xml.rels><?xml version="1.0" encoding="UTF-8" standalone="yes"?>
<Relationships xmlns="http://schemas.openxmlformats.org/package/2006/relationships"><Relationship Id="rId2" Type="http://schemas.openxmlformats.org/officeDocument/2006/relationships/image" Target="../media/image60.jpg"/><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control" Target="../activeX/activeX6.xml"/><Relationship Id="rId1" Type="http://schemas.openxmlformats.org/officeDocument/2006/relationships/vmlDrawing" Target="../drawings/vmlDrawing6.vml"/><Relationship Id="rId4" Type="http://schemas.openxmlformats.org/officeDocument/2006/relationships/image" Target="../media/image62.png"/></Relationships>
</file>

<file path=ppt/slides/_rels/slide45.xml.rels><?xml version="1.0" encoding="UTF-8" standalone="yes"?>
<Relationships xmlns="http://schemas.openxmlformats.org/package/2006/relationships"><Relationship Id="rId3" Type="http://schemas.openxmlformats.org/officeDocument/2006/relationships/image" Target="../media/image64.jpg"/><Relationship Id="rId2" Type="http://schemas.openxmlformats.org/officeDocument/2006/relationships/image" Target="../media/image63.jpg"/><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control" Target="../activeX/activeX7.xml"/><Relationship Id="rId1" Type="http://schemas.openxmlformats.org/officeDocument/2006/relationships/vmlDrawing" Target="../drawings/vmlDrawing7.vml"/><Relationship Id="rId4" Type="http://schemas.openxmlformats.org/officeDocument/2006/relationships/image" Target="../media/image66.png"/></Relationships>
</file>

<file path=ppt/slides/_rels/slide47.xml.rels><?xml version="1.0" encoding="UTF-8" standalone="yes"?>
<Relationships xmlns="http://schemas.openxmlformats.org/package/2006/relationships"><Relationship Id="rId2" Type="http://schemas.openxmlformats.org/officeDocument/2006/relationships/image" Target="../media/image67.jpg"/><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control" Target="../activeX/activeX8.xml"/><Relationship Id="rId1" Type="http://schemas.openxmlformats.org/officeDocument/2006/relationships/vmlDrawing" Target="../drawings/vmlDrawing8.vml"/><Relationship Id="rId4" Type="http://schemas.openxmlformats.org/officeDocument/2006/relationships/image" Target="../media/image69.png"/></Relationships>
</file>

<file path=ppt/slides/_rels/slide49.xml.rels><?xml version="1.0" encoding="UTF-8" standalone="yes"?>
<Relationships xmlns="http://schemas.openxmlformats.org/package/2006/relationships"><Relationship Id="rId2" Type="http://schemas.openxmlformats.org/officeDocument/2006/relationships/image" Target="../media/image70.jp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2" Type="http://schemas.openxmlformats.org/officeDocument/2006/relationships/image" Target="../media/image71.jpg"/><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3" Type="http://schemas.openxmlformats.org/officeDocument/2006/relationships/image" Target="../media/image72.jpg"/><Relationship Id="rId2" Type="http://schemas.openxmlformats.org/officeDocument/2006/relationships/image" Target="../media/image71.jpg"/><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control" Target="../activeX/activeX9.xml"/><Relationship Id="rId1" Type="http://schemas.openxmlformats.org/officeDocument/2006/relationships/vmlDrawing" Target="../drawings/vmlDrawing9.vml"/><Relationship Id="rId6" Type="http://schemas.openxmlformats.org/officeDocument/2006/relationships/image" Target="../media/image74.png"/><Relationship Id="rId5" Type="http://schemas.openxmlformats.org/officeDocument/2006/relationships/hyperlink" Target="http://www.fatihgizligider.com/" TargetMode="External"/><Relationship Id="rId4" Type="http://schemas.openxmlformats.org/officeDocument/2006/relationships/notesSlide" Target="../notesSlides/notesSlide2.xml"/></Relationships>
</file>

<file path=ppt/slides/_rels/slide6.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image" Target="../media/image10.jp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13.jpg"/><Relationship Id="rId7" Type="http://schemas.openxmlformats.org/officeDocument/2006/relationships/image" Target="../media/image17.jpg"/><Relationship Id="rId2" Type="http://schemas.openxmlformats.org/officeDocument/2006/relationships/image" Target="../media/image12.png"/><Relationship Id="rId1" Type="http://schemas.openxmlformats.org/officeDocument/2006/relationships/slideLayout" Target="../slideLayouts/slideLayout7.xml"/><Relationship Id="rId6" Type="http://schemas.openxmlformats.org/officeDocument/2006/relationships/image" Target="../media/image16.jpg"/><Relationship Id="rId5" Type="http://schemas.openxmlformats.org/officeDocument/2006/relationships/image" Target="../media/image15.jpg"/><Relationship Id="rId4" Type="http://schemas.openxmlformats.org/officeDocument/2006/relationships/image" Target="../media/image14.jpg"/></Relationships>
</file>

<file path=ppt/slides/_rels/slide8.xml.rels><?xml version="1.0" encoding="UTF-8" standalone="yes"?>
<Relationships xmlns="http://schemas.openxmlformats.org/package/2006/relationships"><Relationship Id="rId2" Type="http://schemas.openxmlformats.org/officeDocument/2006/relationships/image" Target="../media/image18.jp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19.jp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251520" y="1484784"/>
            <a:ext cx="8712968" cy="2862322"/>
          </a:xfrm>
          <a:prstGeom prst="rect">
            <a:avLst/>
          </a:prstGeom>
        </p:spPr>
        <p:txBody>
          <a:bodyPr wrap="square">
            <a:spAutoFit/>
          </a:bodyPr>
          <a:lstStyle/>
          <a:p>
            <a:pPr algn="ctr"/>
            <a:r>
              <a:rPr lang="tr-TR" sz="6000" b="1" dirty="0" smtClean="0">
                <a:latin typeface="Arial" pitchFamily="34" charset="0"/>
                <a:cs typeface="Arial" pitchFamily="34" charset="0"/>
              </a:rPr>
              <a:t>6.ÜNİTE</a:t>
            </a:r>
          </a:p>
          <a:p>
            <a:pPr algn="ctr"/>
            <a:r>
              <a:rPr lang="tr-TR" sz="6000" b="1" dirty="0" smtClean="0">
                <a:latin typeface="Arial" pitchFamily="34" charset="0"/>
                <a:cs typeface="Arial" pitchFamily="34" charset="0"/>
              </a:rPr>
              <a:t>İNSAN </a:t>
            </a:r>
            <a:r>
              <a:rPr lang="tr-TR" sz="6000" b="1" dirty="0">
                <a:latin typeface="Arial" pitchFamily="34" charset="0"/>
                <a:cs typeface="Arial" pitchFamily="34" charset="0"/>
              </a:rPr>
              <a:t>VE ÇEVRE </a:t>
            </a:r>
            <a:endParaRPr lang="tr-TR" sz="6000" b="1" dirty="0" smtClean="0">
              <a:latin typeface="Arial" pitchFamily="34" charset="0"/>
              <a:cs typeface="Arial" pitchFamily="34" charset="0"/>
            </a:endParaRPr>
          </a:p>
          <a:p>
            <a:pPr algn="ctr"/>
            <a:r>
              <a:rPr lang="tr-TR" sz="6000" b="1" dirty="0" smtClean="0">
                <a:latin typeface="Arial" pitchFamily="34" charset="0"/>
                <a:cs typeface="Arial" pitchFamily="34" charset="0"/>
              </a:rPr>
              <a:t>1.EKOSİSTEMLER</a:t>
            </a:r>
            <a:endParaRPr lang="tr-TR" sz="6000" b="1" dirty="0">
              <a:latin typeface="Arial" pitchFamily="34" charset="0"/>
              <a:cs typeface="Arial" pitchFamily="34" charset="0"/>
            </a:endParaRPr>
          </a:p>
        </p:txBody>
      </p:sp>
    </p:spTree>
    <p:extLst>
      <p:ext uri="{BB962C8B-B14F-4D97-AF65-F5344CB8AC3E}">
        <p14:creationId xmlns:p14="http://schemas.microsoft.com/office/powerpoint/2010/main" val="91558641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62066" y="4869160"/>
            <a:ext cx="4995369" cy="1785104"/>
          </a:xfrm>
          <a:prstGeom prst="rect">
            <a:avLst/>
          </a:prstGeom>
        </p:spPr>
        <p:txBody>
          <a:bodyPr wrap="square">
            <a:spAutoFit/>
          </a:bodyPr>
          <a:lstStyle/>
          <a:p>
            <a:r>
              <a:rPr lang="tr-TR" sz="2200" dirty="0" smtClean="0">
                <a:latin typeface="Arial" pitchFamily="34" charset="0"/>
                <a:cs typeface="Arial" pitchFamily="34" charset="0"/>
              </a:rPr>
              <a:t>Yandaki </a:t>
            </a:r>
            <a:r>
              <a:rPr lang="tr-TR" sz="2200" dirty="0">
                <a:latin typeface="Arial" pitchFamily="34" charset="0"/>
                <a:cs typeface="Arial" pitchFamily="34" charset="0"/>
              </a:rPr>
              <a:t>resimde gördüğünüz kara kurbağası ise daha büyük </a:t>
            </a:r>
            <a:r>
              <a:rPr lang="tr-TR" sz="2200" dirty="0" smtClean="0">
                <a:latin typeface="Arial" pitchFamily="34" charset="0"/>
                <a:cs typeface="Arial" pitchFamily="34" charset="0"/>
              </a:rPr>
              <a:t>yapılı , koyu </a:t>
            </a:r>
            <a:r>
              <a:rPr lang="tr-TR" sz="2200" dirty="0">
                <a:latin typeface="Arial" pitchFamily="34" charset="0"/>
                <a:cs typeface="Arial" pitchFamily="34" charset="0"/>
              </a:rPr>
              <a:t>renklidir ve çamurluk alanları tercih eder. Sizce bu iki kurbağa, </a:t>
            </a:r>
            <a:r>
              <a:rPr lang="tr-TR" sz="2200" dirty="0" smtClean="0">
                <a:latin typeface="Arial" pitchFamily="34" charset="0"/>
                <a:cs typeface="Arial" pitchFamily="34" charset="0"/>
              </a:rPr>
              <a:t>çiftleşerek </a:t>
            </a:r>
            <a:r>
              <a:rPr lang="tr-TR" sz="2200" dirty="0">
                <a:latin typeface="Arial" pitchFamily="34" charset="0"/>
                <a:cs typeface="Arial" pitchFamily="34" charset="0"/>
              </a:rPr>
              <a:t>yavru meydana getirebilir mi?</a:t>
            </a:r>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110230" y="1901736"/>
            <a:ext cx="3984323" cy="28803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Dikdörtgen 2"/>
          <p:cNvSpPr/>
          <p:nvPr/>
        </p:nvSpPr>
        <p:spPr>
          <a:xfrm>
            <a:off x="107504" y="116632"/>
            <a:ext cx="8928992" cy="1785104"/>
          </a:xfrm>
          <a:prstGeom prst="rect">
            <a:avLst/>
          </a:prstGeom>
        </p:spPr>
        <p:txBody>
          <a:bodyPr wrap="square">
            <a:spAutoFit/>
          </a:bodyPr>
          <a:lstStyle/>
          <a:p>
            <a:r>
              <a:rPr lang="tr-TR" sz="2200" dirty="0">
                <a:latin typeface="Arial" pitchFamily="34" charset="0"/>
                <a:cs typeface="Arial" pitchFamily="34" charset="0"/>
              </a:rPr>
              <a:t>Kurbağalar, yumurta ile çoğalan ve yaşamlarının bir bölümünü </a:t>
            </a:r>
            <a:r>
              <a:rPr lang="tr-TR" sz="2200" dirty="0" smtClean="0">
                <a:latin typeface="Arial" pitchFamily="34" charset="0"/>
                <a:cs typeface="Arial" pitchFamily="34" charset="0"/>
              </a:rPr>
              <a:t>iribaş hâlinde </a:t>
            </a:r>
            <a:r>
              <a:rPr lang="tr-TR" sz="2200" dirty="0">
                <a:latin typeface="Arial" pitchFamily="34" charset="0"/>
                <a:cs typeface="Arial" pitchFamily="34" charset="0"/>
              </a:rPr>
              <a:t>suda geçiren omurgalı hayvanlardır. Sizce bütün kurbağalar </a:t>
            </a:r>
            <a:r>
              <a:rPr lang="tr-TR" sz="2200" dirty="0" smtClean="0">
                <a:latin typeface="Arial" pitchFamily="34" charset="0"/>
                <a:cs typeface="Arial" pitchFamily="34" charset="0"/>
              </a:rPr>
              <a:t>birbirlerine </a:t>
            </a:r>
            <a:r>
              <a:rPr lang="tr-TR" sz="2200" dirty="0">
                <a:latin typeface="Arial" pitchFamily="34" charset="0"/>
                <a:cs typeface="Arial" pitchFamily="34" charset="0"/>
              </a:rPr>
              <a:t>aynı derecede benzer mi? Yanda gördüğünüz iki farklı </a:t>
            </a:r>
            <a:r>
              <a:rPr lang="tr-TR" sz="2200" dirty="0" smtClean="0">
                <a:latin typeface="Arial" pitchFamily="34" charset="0"/>
                <a:cs typeface="Arial" pitchFamily="34" charset="0"/>
              </a:rPr>
              <a:t>kurbağanın birbirlerine </a:t>
            </a:r>
            <a:r>
              <a:rPr lang="tr-TR" sz="2200" dirty="0">
                <a:latin typeface="Arial" pitchFamily="34" charset="0"/>
                <a:cs typeface="Arial" pitchFamily="34" charset="0"/>
              </a:rPr>
              <a:t>benzeseler de birçok farklılıklara sahip olduklarını </a:t>
            </a:r>
            <a:r>
              <a:rPr lang="tr-TR" sz="2200" dirty="0" smtClean="0">
                <a:latin typeface="Arial" pitchFamily="34" charset="0"/>
                <a:cs typeface="Arial" pitchFamily="34" charset="0"/>
              </a:rPr>
              <a:t>söyleyebilir misiniz</a:t>
            </a:r>
            <a:r>
              <a:rPr lang="tr-TR" sz="2200" dirty="0">
                <a:latin typeface="Arial" pitchFamily="34" charset="0"/>
                <a:cs typeface="Arial" pitchFamily="34" charset="0"/>
              </a:rPr>
              <a:t>?</a:t>
            </a:r>
          </a:p>
        </p:txBody>
      </p:sp>
      <p:pic>
        <p:nvPicPr>
          <p:cNvPr id="2051" name="Picture 3"/>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5076055" y="3763243"/>
            <a:ext cx="3595433" cy="30723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Dikdörtgen 3"/>
          <p:cNvSpPr/>
          <p:nvPr/>
        </p:nvSpPr>
        <p:spPr>
          <a:xfrm>
            <a:off x="4169288" y="2132856"/>
            <a:ext cx="4867208" cy="1446550"/>
          </a:xfrm>
          <a:prstGeom prst="rect">
            <a:avLst/>
          </a:prstGeom>
        </p:spPr>
        <p:txBody>
          <a:bodyPr wrap="square">
            <a:spAutoFit/>
          </a:bodyPr>
          <a:lstStyle/>
          <a:p>
            <a:r>
              <a:rPr lang="tr-TR" sz="2200" dirty="0" smtClean="0">
                <a:latin typeface="Arial" pitchFamily="34" charset="0"/>
                <a:cs typeface="Arial" pitchFamily="34" charset="0"/>
              </a:rPr>
              <a:t>Yandaki </a:t>
            </a:r>
            <a:r>
              <a:rPr lang="tr-TR" sz="2200" dirty="0">
                <a:latin typeface="Arial" pitchFamily="34" charset="0"/>
                <a:cs typeface="Arial" pitchFamily="34" charset="0"/>
              </a:rPr>
              <a:t>resimde gördüğünüz ağaç kurbağası oldukça </a:t>
            </a:r>
            <a:r>
              <a:rPr lang="tr-TR" sz="2200" dirty="0" smtClean="0">
                <a:latin typeface="Arial" pitchFamily="34" charset="0"/>
                <a:cs typeface="Arial" pitchFamily="34" charset="0"/>
              </a:rPr>
              <a:t>küçük , canlı </a:t>
            </a:r>
            <a:r>
              <a:rPr lang="tr-TR" sz="2200" dirty="0">
                <a:latin typeface="Arial" pitchFamily="34" charset="0"/>
                <a:cs typeface="Arial" pitchFamily="34" charset="0"/>
              </a:rPr>
              <a:t>renklere sahip ve su kenarındaki ağaçlarda yaşayan kurbağalardandır</a:t>
            </a:r>
            <a:r>
              <a:rPr lang="tr-TR" sz="2200" dirty="0" smtClean="0">
                <a:latin typeface="Arial" pitchFamily="34" charset="0"/>
                <a:cs typeface="Arial" pitchFamily="34" charset="0"/>
              </a:rPr>
              <a:t>.</a:t>
            </a:r>
            <a:endParaRPr lang="tr-TR" sz="2200" dirty="0">
              <a:latin typeface="Arial" pitchFamily="34" charset="0"/>
              <a:cs typeface="Arial" pitchFamily="34" charset="0"/>
            </a:endParaRPr>
          </a:p>
        </p:txBody>
      </p:sp>
    </p:spTree>
    <p:extLst>
      <p:ext uri="{BB962C8B-B14F-4D97-AF65-F5344CB8AC3E}">
        <p14:creationId xmlns:p14="http://schemas.microsoft.com/office/powerpoint/2010/main" val="27096128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050"/>
                                        </p:tgtEl>
                                        <p:attrNameLst>
                                          <p:attrName>style.visibility</p:attrName>
                                        </p:attrNameLst>
                                      </p:cBhvr>
                                      <p:to>
                                        <p:strVal val="visible"/>
                                      </p:to>
                                    </p:set>
                                    <p:animEffect transition="in" filter="fade">
                                      <p:cBhvr>
                                        <p:cTn id="7" dur="500"/>
                                        <p:tgtEl>
                                          <p:spTgt spid="2050"/>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500"/>
                                        <p:tgtEl>
                                          <p:spTgt spid="4"/>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500"/>
                                        <p:tgtEl>
                                          <p:spTgt spid="2"/>
                                        </p:tgtEl>
                                      </p:cBhvr>
                                    </p:animEffect>
                                  </p:childTnLst>
                                </p:cTn>
                              </p:par>
                              <p:par>
                                <p:cTn id="16" presetID="10" presetClass="entr" presetSubtype="0" fill="hold" nodeType="withEffect">
                                  <p:stCondLst>
                                    <p:cond delay="0"/>
                                  </p:stCondLst>
                                  <p:childTnLst>
                                    <p:set>
                                      <p:cBhvr>
                                        <p:cTn id="17" dur="1" fill="hold">
                                          <p:stCondLst>
                                            <p:cond delay="0"/>
                                          </p:stCondLst>
                                        </p:cTn>
                                        <p:tgtEl>
                                          <p:spTgt spid="2051"/>
                                        </p:tgtEl>
                                        <p:attrNameLst>
                                          <p:attrName>style.visibility</p:attrName>
                                        </p:attrNameLst>
                                      </p:cBhvr>
                                      <p:to>
                                        <p:strVal val="visible"/>
                                      </p:to>
                                    </p:set>
                                    <p:animEffect transition="in" filter="fade">
                                      <p:cBhvr>
                                        <p:cTn id="18" dur="500"/>
                                        <p:tgtEl>
                                          <p:spTgt spid="20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332585" y="3476907"/>
            <a:ext cx="8554927" cy="1938992"/>
          </a:xfrm>
          <a:prstGeom prst="rect">
            <a:avLst/>
          </a:prstGeom>
        </p:spPr>
        <p:txBody>
          <a:bodyPr wrap="square">
            <a:spAutoFit/>
          </a:bodyPr>
          <a:lstStyle/>
          <a:p>
            <a:r>
              <a:rPr lang="tr-TR" sz="2400" dirty="0">
                <a:latin typeface="Arial" pitchFamily="34" charset="0"/>
                <a:cs typeface="Arial" pitchFamily="34" charset="0"/>
              </a:rPr>
              <a:t>Ağaç kurbağası ve kara kurbağası aynı türden canlılar değildir. </a:t>
            </a:r>
            <a:r>
              <a:rPr lang="tr-TR" sz="2400" dirty="0" smtClean="0">
                <a:latin typeface="Arial" pitchFamily="34" charset="0"/>
                <a:cs typeface="Arial" pitchFamily="34" charset="0"/>
              </a:rPr>
              <a:t>Bu nedenle </a:t>
            </a:r>
            <a:r>
              <a:rPr lang="tr-TR" sz="2400" dirty="0">
                <a:latin typeface="Arial" pitchFamily="34" charset="0"/>
                <a:cs typeface="Arial" pitchFamily="34" charset="0"/>
              </a:rPr>
              <a:t>kendi aralarında üreyip çoğalamazlar. Her tür sadece kendi </a:t>
            </a:r>
            <a:r>
              <a:rPr lang="tr-TR" sz="2400" dirty="0" smtClean="0">
                <a:latin typeface="Arial" pitchFamily="34" charset="0"/>
                <a:cs typeface="Arial" pitchFamily="34" charset="0"/>
              </a:rPr>
              <a:t>türünden </a:t>
            </a:r>
            <a:r>
              <a:rPr lang="tr-TR" sz="2400" dirty="0">
                <a:latin typeface="Arial" pitchFamily="34" charset="0"/>
                <a:cs typeface="Arial" pitchFamily="34" charset="0"/>
              </a:rPr>
              <a:t>canlılar ile üreyerek neslini devam ettirir. Bu açıklamalardan </a:t>
            </a:r>
            <a:r>
              <a:rPr lang="tr-TR" sz="2400" dirty="0" smtClean="0">
                <a:latin typeface="Arial" pitchFamily="34" charset="0"/>
                <a:cs typeface="Arial" pitchFamily="34" charset="0"/>
              </a:rPr>
              <a:t>sonra “tür</a:t>
            </a:r>
            <a:r>
              <a:rPr lang="tr-TR" sz="2400" dirty="0">
                <a:latin typeface="Arial" pitchFamily="34" charset="0"/>
                <a:cs typeface="Arial" pitchFamily="34" charset="0"/>
              </a:rPr>
              <a:t>” kavramının ne anlama geldiğini söyleyebilir misiniz?</a:t>
            </a:r>
          </a:p>
        </p:txBody>
      </p:sp>
      <p:pic>
        <p:nvPicPr>
          <p:cNvPr id="3" name="Picture 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179512" y="246943"/>
            <a:ext cx="3989775" cy="288425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 name="Picture 3"/>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5004048" y="157457"/>
            <a:ext cx="3595433" cy="30723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843106579"/>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4848724" y="117224"/>
            <a:ext cx="4113334" cy="3455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Dikdörtgen 1"/>
          <p:cNvSpPr/>
          <p:nvPr/>
        </p:nvSpPr>
        <p:spPr>
          <a:xfrm>
            <a:off x="107504" y="116632"/>
            <a:ext cx="4716016" cy="3816429"/>
          </a:xfrm>
          <a:prstGeom prst="rect">
            <a:avLst/>
          </a:prstGeom>
        </p:spPr>
        <p:txBody>
          <a:bodyPr wrap="square">
            <a:spAutoFit/>
          </a:bodyPr>
          <a:lstStyle/>
          <a:p>
            <a:r>
              <a:rPr lang="tr-TR" sz="2200" dirty="0">
                <a:latin typeface="Arial" pitchFamily="34" charset="0"/>
                <a:cs typeface="Arial" pitchFamily="34" charset="0"/>
              </a:rPr>
              <a:t>Yandaki fotoğrafta gördüğünüz kurt, başka bir kurtla çiftleşip </a:t>
            </a:r>
            <a:r>
              <a:rPr lang="tr-TR" sz="2200" dirty="0" smtClean="0">
                <a:latin typeface="Arial" pitchFamily="34" charset="0"/>
                <a:cs typeface="Arial" pitchFamily="34" charset="0"/>
              </a:rPr>
              <a:t>üreyerek yavru </a:t>
            </a:r>
            <a:r>
              <a:rPr lang="tr-TR" sz="2200" dirty="0">
                <a:latin typeface="Arial" pitchFamily="34" charset="0"/>
                <a:cs typeface="Arial" pitchFamily="34" charset="0"/>
              </a:rPr>
              <a:t>bir kurt meydana getirebilir. Bu yavru da gelişerek ergin bir </a:t>
            </a:r>
            <a:r>
              <a:rPr lang="tr-TR" sz="2200" dirty="0" smtClean="0">
                <a:latin typeface="Arial" pitchFamily="34" charset="0"/>
                <a:cs typeface="Arial" pitchFamily="34" charset="0"/>
              </a:rPr>
              <a:t>kurda dönüşür </a:t>
            </a:r>
            <a:r>
              <a:rPr lang="tr-TR" sz="2200" dirty="0">
                <a:latin typeface="Arial" pitchFamily="34" charset="0"/>
                <a:cs typeface="Arial" pitchFamily="34" charset="0"/>
              </a:rPr>
              <a:t>ve yeni yavrular meydana getirebilir. Bu örnekte olduğu gibi </a:t>
            </a:r>
            <a:r>
              <a:rPr lang="tr-TR" sz="2200" dirty="0" smtClean="0">
                <a:solidFill>
                  <a:srgbClr val="FF0000"/>
                </a:solidFill>
                <a:latin typeface="Arial" pitchFamily="34" charset="0"/>
                <a:cs typeface="Arial" pitchFamily="34" charset="0"/>
              </a:rPr>
              <a:t>ortak bir </a:t>
            </a:r>
            <a:r>
              <a:rPr lang="tr-TR" sz="2200" dirty="0">
                <a:solidFill>
                  <a:srgbClr val="FF0000"/>
                </a:solidFill>
                <a:latin typeface="Arial" pitchFamily="34" charset="0"/>
                <a:cs typeface="Arial" pitchFamily="34" charset="0"/>
              </a:rPr>
              <a:t>atadan gelen, birbiriyle çiftleşebilen ve üreme yeteneğinde olan </a:t>
            </a:r>
            <a:r>
              <a:rPr lang="tr-TR" sz="2200" dirty="0" smtClean="0">
                <a:solidFill>
                  <a:srgbClr val="FF0000"/>
                </a:solidFill>
                <a:latin typeface="Arial" pitchFamily="34" charset="0"/>
                <a:cs typeface="Arial" pitchFamily="34" charset="0"/>
              </a:rPr>
              <a:t>benzer </a:t>
            </a:r>
            <a:r>
              <a:rPr lang="tr-TR" sz="2200" dirty="0">
                <a:solidFill>
                  <a:srgbClr val="FF0000"/>
                </a:solidFill>
                <a:latin typeface="Arial" pitchFamily="34" charset="0"/>
                <a:cs typeface="Arial" pitchFamily="34" charset="0"/>
              </a:rPr>
              <a:t>özellikteki organizmaları</a:t>
            </a:r>
            <a:r>
              <a:rPr lang="tr-TR" sz="2200" b="1" dirty="0">
                <a:solidFill>
                  <a:srgbClr val="FF0000"/>
                </a:solidFill>
                <a:latin typeface="Arial" pitchFamily="34" charset="0"/>
                <a:cs typeface="Arial" pitchFamily="34" charset="0"/>
              </a:rPr>
              <a:t> tür </a:t>
            </a:r>
            <a:r>
              <a:rPr lang="tr-TR" sz="2200" dirty="0">
                <a:solidFill>
                  <a:srgbClr val="FF0000"/>
                </a:solidFill>
                <a:latin typeface="Arial" pitchFamily="34" charset="0"/>
                <a:cs typeface="Arial" pitchFamily="34" charset="0"/>
              </a:rPr>
              <a:t>olarak tanımlayabiliriz. </a:t>
            </a:r>
          </a:p>
        </p:txBody>
      </p:sp>
      <p:sp>
        <p:nvSpPr>
          <p:cNvPr id="3" name="Dikdörtgen 2"/>
          <p:cNvSpPr/>
          <p:nvPr/>
        </p:nvSpPr>
        <p:spPr>
          <a:xfrm>
            <a:off x="107504" y="3933061"/>
            <a:ext cx="8928992" cy="1938992"/>
          </a:xfrm>
          <a:prstGeom prst="rect">
            <a:avLst/>
          </a:prstGeom>
        </p:spPr>
        <p:txBody>
          <a:bodyPr wrap="square">
            <a:spAutoFit/>
          </a:bodyPr>
          <a:lstStyle/>
          <a:p>
            <a:r>
              <a:rPr lang="tr-TR" sz="2400" dirty="0">
                <a:latin typeface="Arial" pitchFamily="34" charset="0"/>
                <a:cs typeface="Arial" pitchFamily="34" charset="0"/>
              </a:rPr>
              <a:t>Bu tanıma göre, Ankara keçisi, Van kedisi, Kangal köpeği, hamsi balığı, kara kurbağası, toprak solucanı birer türdür. Aynı türe ait organizmalar arasındaki benzerlikler, başka türden olan organizmalarla olan benzerliklere göre daha fazladır. Siz de aynı türden olan canlılara örnekler verebilir misiniz?</a:t>
            </a:r>
          </a:p>
        </p:txBody>
      </p:sp>
    </p:spTree>
    <p:extLst>
      <p:ext uri="{BB962C8B-B14F-4D97-AF65-F5344CB8AC3E}">
        <p14:creationId xmlns:p14="http://schemas.microsoft.com/office/powerpoint/2010/main" val="34827900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179512" y="117514"/>
            <a:ext cx="4857705" cy="30225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Dikdörtgen 1"/>
          <p:cNvSpPr/>
          <p:nvPr/>
        </p:nvSpPr>
        <p:spPr>
          <a:xfrm>
            <a:off x="5008628" y="188640"/>
            <a:ext cx="4067944" cy="3139321"/>
          </a:xfrm>
          <a:prstGeom prst="rect">
            <a:avLst/>
          </a:prstGeom>
        </p:spPr>
        <p:txBody>
          <a:bodyPr wrap="square">
            <a:spAutoFit/>
          </a:bodyPr>
          <a:lstStyle/>
          <a:p>
            <a:r>
              <a:rPr lang="tr-TR" sz="2200" dirty="0">
                <a:latin typeface="Arial" pitchFamily="34" charset="0"/>
                <a:cs typeface="Arial" pitchFamily="34" charset="0"/>
              </a:rPr>
              <a:t>Ormanda bir kurda rastladığınızı düşününüz. Bu size, çevrede </a:t>
            </a:r>
            <a:r>
              <a:rPr lang="tr-TR" sz="2200" dirty="0" smtClean="0">
                <a:latin typeface="Arial" pitchFamily="34" charset="0"/>
                <a:cs typeface="Arial" pitchFamily="34" charset="0"/>
              </a:rPr>
              <a:t>başka </a:t>
            </a:r>
            <a:r>
              <a:rPr lang="tr-TR" sz="2200" dirty="0">
                <a:latin typeface="Arial" pitchFamily="34" charset="0"/>
                <a:cs typeface="Arial" pitchFamily="34" charset="0"/>
              </a:rPr>
              <a:t>kurtların da bulunduğunu düşündürür mü? Doğada bir bireyin </a:t>
            </a:r>
            <a:r>
              <a:rPr lang="tr-TR" sz="2200" dirty="0" smtClean="0">
                <a:latin typeface="Arial" pitchFamily="34" charset="0"/>
                <a:cs typeface="Arial" pitchFamily="34" charset="0"/>
              </a:rPr>
              <a:t>kendi türünden </a:t>
            </a:r>
            <a:r>
              <a:rPr lang="tr-TR" sz="2200" dirty="0">
                <a:latin typeface="Arial" pitchFamily="34" charset="0"/>
                <a:cs typeface="Arial" pitchFamily="34" charset="0"/>
              </a:rPr>
              <a:t>olan canlılardan uzak ve tamamen bağımsız yaşaması çok nadir gözlenen bir </a:t>
            </a:r>
            <a:r>
              <a:rPr lang="tr-TR" sz="2200" dirty="0" smtClean="0">
                <a:latin typeface="Arial" pitchFamily="34" charset="0"/>
                <a:cs typeface="Arial" pitchFamily="34" charset="0"/>
              </a:rPr>
              <a:t>olaydır.</a:t>
            </a:r>
            <a:endParaRPr lang="tr-TR" sz="2200" dirty="0">
              <a:latin typeface="Arial" pitchFamily="34" charset="0"/>
              <a:cs typeface="Arial" pitchFamily="34" charset="0"/>
            </a:endParaRPr>
          </a:p>
        </p:txBody>
      </p:sp>
      <p:sp>
        <p:nvSpPr>
          <p:cNvPr id="3" name="Dikdörtgen 2"/>
          <p:cNvSpPr/>
          <p:nvPr/>
        </p:nvSpPr>
        <p:spPr>
          <a:xfrm>
            <a:off x="179512" y="3284984"/>
            <a:ext cx="8712968" cy="3477875"/>
          </a:xfrm>
          <a:prstGeom prst="rect">
            <a:avLst/>
          </a:prstGeom>
        </p:spPr>
        <p:txBody>
          <a:bodyPr wrap="square">
            <a:spAutoFit/>
          </a:bodyPr>
          <a:lstStyle/>
          <a:p>
            <a:r>
              <a:rPr lang="tr-TR" sz="2200" dirty="0">
                <a:latin typeface="Arial" pitchFamily="34" charset="0"/>
                <a:cs typeface="Arial" pitchFamily="34" charset="0"/>
              </a:rPr>
              <a:t>Genellikle </a:t>
            </a:r>
            <a:r>
              <a:rPr lang="tr-TR" sz="2200" dirty="0" smtClean="0">
                <a:latin typeface="Arial" pitchFamily="34" charset="0"/>
                <a:cs typeface="Arial" pitchFamily="34" charset="0"/>
              </a:rPr>
              <a:t>canlılar</a:t>
            </a:r>
            <a:r>
              <a:rPr lang="tr-TR" sz="2200" dirty="0">
                <a:latin typeface="Arial" pitchFamily="34" charset="0"/>
                <a:cs typeface="Arial" pitchFamily="34" charset="0"/>
              </a:rPr>
              <a:t>, kendi türlerinden bireylerle topluluklar hâlinde yaşarlar. </a:t>
            </a:r>
            <a:r>
              <a:rPr lang="tr-TR" sz="2200" dirty="0" smtClean="0">
                <a:latin typeface="Arial" pitchFamily="34" charset="0"/>
                <a:cs typeface="Arial" pitchFamily="34" charset="0"/>
              </a:rPr>
              <a:t>Belirli bir </a:t>
            </a:r>
            <a:r>
              <a:rPr lang="tr-TR" sz="2200" dirty="0">
                <a:latin typeface="Arial" pitchFamily="34" charset="0"/>
                <a:cs typeface="Arial" pitchFamily="34" charset="0"/>
              </a:rPr>
              <a:t>bölgede yaşayan, aynı türden canlıları bir </a:t>
            </a:r>
            <a:r>
              <a:rPr lang="tr-TR" sz="2200" dirty="0" smtClean="0">
                <a:latin typeface="Arial" pitchFamily="34" charset="0"/>
                <a:cs typeface="Arial" pitchFamily="34" charset="0"/>
              </a:rPr>
              <a:t>popülasyon olarak tanımlayabiliriz</a:t>
            </a:r>
            <a:r>
              <a:rPr lang="tr-TR" sz="2200" dirty="0">
                <a:latin typeface="Arial" pitchFamily="34" charset="0"/>
                <a:cs typeface="Arial" pitchFamily="34" charset="0"/>
              </a:rPr>
              <a:t>. </a:t>
            </a:r>
            <a:endParaRPr lang="tr-TR" sz="2200" dirty="0" smtClean="0">
              <a:latin typeface="Arial" pitchFamily="34" charset="0"/>
              <a:cs typeface="Arial" pitchFamily="34" charset="0"/>
            </a:endParaRPr>
          </a:p>
          <a:p>
            <a:r>
              <a:rPr lang="tr-TR" sz="2200" dirty="0" smtClean="0">
                <a:latin typeface="Arial" pitchFamily="34" charset="0"/>
                <a:cs typeface="Arial" pitchFamily="34" charset="0"/>
              </a:rPr>
              <a:t>Örneğin </a:t>
            </a:r>
            <a:r>
              <a:rPr lang="tr-TR" sz="2200" dirty="0">
                <a:latin typeface="Arial" pitchFamily="34" charset="0"/>
                <a:cs typeface="Arial" pitchFamily="34" charset="0"/>
              </a:rPr>
              <a:t>bir ormanda yaşayan kurtların </a:t>
            </a:r>
            <a:r>
              <a:rPr lang="tr-TR" sz="2200" dirty="0" smtClean="0">
                <a:latin typeface="Arial" pitchFamily="34" charset="0"/>
                <a:cs typeface="Arial" pitchFamily="34" charset="0"/>
              </a:rPr>
              <a:t>hepsine ormandaki </a:t>
            </a:r>
            <a:r>
              <a:rPr lang="tr-TR" sz="2200" dirty="0">
                <a:latin typeface="Arial" pitchFamily="34" charset="0"/>
                <a:cs typeface="Arial" pitchFamily="34" charset="0"/>
              </a:rPr>
              <a:t>kurt </a:t>
            </a:r>
            <a:r>
              <a:rPr lang="tr-TR" sz="2200" b="1" dirty="0" smtClean="0">
                <a:latin typeface="Arial" pitchFamily="34" charset="0"/>
                <a:cs typeface="Arial" pitchFamily="34" charset="0"/>
              </a:rPr>
              <a:t>popülasyonu </a:t>
            </a:r>
            <a:r>
              <a:rPr lang="tr-TR" sz="2200" dirty="0">
                <a:latin typeface="Arial" pitchFamily="34" charset="0"/>
                <a:cs typeface="Arial" pitchFamily="34" charset="0"/>
              </a:rPr>
              <a:t>denir. Aynı türe ait canlılar her </a:t>
            </a:r>
            <a:r>
              <a:rPr lang="tr-TR" sz="2200" dirty="0" smtClean="0">
                <a:latin typeface="Arial" pitchFamily="34" charset="0"/>
                <a:cs typeface="Arial" pitchFamily="34" charset="0"/>
              </a:rPr>
              <a:t>zaman bir popülasyon </a:t>
            </a:r>
            <a:r>
              <a:rPr lang="tr-TR" sz="2200" dirty="0">
                <a:latin typeface="Arial" pitchFamily="34" charset="0"/>
                <a:cs typeface="Arial" pitchFamily="34" charset="0"/>
              </a:rPr>
              <a:t>oluşturmazlar. </a:t>
            </a:r>
            <a:r>
              <a:rPr lang="tr-TR" sz="2200" dirty="0">
                <a:solidFill>
                  <a:srgbClr val="FF0000"/>
                </a:solidFill>
                <a:latin typeface="Arial" pitchFamily="34" charset="0"/>
                <a:cs typeface="Arial" pitchFamily="34" charset="0"/>
              </a:rPr>
              <a:t>Canlıların </a:t>
            </a:r>
            <a:r>
              <a:rPr lang="tr-TR" sz="2200" dirty="0" smtClean="0">
                <a:solidFill>
                  <a:srgbClr val="FF0000"/>
                </a:solidFill>
                <a:latin typeface="Arial" pitchFamily="34" charset="0"/>
                <a:cs typeface="Arial" pitchFamily="34" charset="0"/>
              </a:rPr>
              <a:t>popülasyon </a:t>
            </a:r>
            <a:r>
              <a:rPr lang="tr-TR" sz="2200" dirty="0">
                <a:solidFill>
                  <a:srgbClr val="FF0000"/>
                </a:solidFill>
                <a:latin typeface="Arial" pitchFamily="34" charset="0"/>
                <a:cs typeface="Arial" pitchFamily="34" charset="0"/>
              </a:rPr>
              <a:t>olması </a:t>
            </a:r>
            <a:r>
              <a:rPr lang="tr-TR" sz="2200" dirty="0" smtClean="0">
                <a:solidFill>
                  <a:srgbClr val="FF0000"/>
                </a:solidFill>
                <a:latin typeface="Arial" pitchFamily="34" charset="0"/>
                <a:cs typeface="Arial" pitchFamily="34" charset="0"/>
              </a:rPr>
              <a:t>için hem </a:t>
            </a:r>
            <a:r>
              <a:rPr lang="tr-TR" sz="2200" dirty="0">
                <a:solidFill>
                  <a:srgbClr val="FF0000"/>
                </a:solidFill>
                <a:latin typeface="Arial" pitchFamily="34" charset="0"/>
                <a:cs typeface="Arial" pitchFamily="34" charset="0"/>
              </a:rPr>
              <a:t>aynı türe ait olmaları hem de aynı ortamda yaşamaları gerekir.</a:t>
            </a:r>
            <a:br>
              <a:rPr lang="tr-TR" sz="2200" dirty="0">
                <a:solidFill>
                  <a:srgbClr val="FF0000"/>
                </a:solidFill>
                <a:latin typeface="Arial" pitchFamily="34" charset="0"/>
                <a:cs typeface="Arial" pitchFamily="34" charset="0"/>
              </a:rPr>
            </a:br>
            <a:r>
              <a:rPr lang="tr-TR" sz="2200" dirty="0">
                <a:latin typeface="Arial" pitchFamily="34" charset="0"/>
                <a:cs typeface="Arial" pitchFamily="34" charset="0"/>
              </a:rPr>
              <a:t>Örneğin farklı ormanda yaşayan kurtlar aynı türden olmalarına </a:t>
            </a:r>
            <a:r>
              <a:rPr lang="tr-TR" sz="2200" dirty="0" smtClean="0">
                <a:latin typeface="Arial" pitchFamily="34" charset="0"/>
                <a:cs typeface="Arial" pitchFamily="34" charset="0"/>
              </a:rPr>
              <a:t>karşın</a:t>
            </a:r>
            <a:r>
              <a:rPr lang="tr-TR" sz="2200" dirty="0">
                <a:latin typeface="Arial" pitchFamily="34" charset="0"/>
                <a:cs typeface="Arial" pitchFamily="34" charset="0"/>
              </a:rPr>
              <a:t>. aynı yerde yaşamadıkları için aynı </a:t>
            </a:r>
            <a:r>
              <a:rPr lang="tr-TR" sz="2200" dirty="0" smtClean="0">
                <a:latin typeface="Arial" pitchFamily="34" charset="0"/>
                <a:cs typeface="Arial" pitchFamily="34" charset="0"/>
              </a:rPr>
              <a:t>popülasyondan </a:t>
            </a:r>
            <a:r>
              <a:rPr lang="tr-TR" sz="2200" dirty="0">
                <a:latin typeface="Arial" pitchFamily="34" charset="0"/>
                <a:cs typeface="Arial" pitchFamily="34" charset="0"/>
              </a:rPr>
              <a:t>sayılmaz. </a:t>
            </a:r>
            <a:r>
              <a:rPr lang="tr-TR" sz="2200" dirty="0" smtClean="0">
                <a:latin typeface="Arial" pitchFamily="34" charset="0"/>
                <a:cs typeface="Arial" pitchFamily="34" charset="0"/>
              </a:rPr>
              <a:t>Bunlar </a:t>
            </a:r>
            <a:r>
              <a:rPr lang="tr-TR" sz="2200" dirty="0">
                <a:latin typeface="Arial" pitchFamily="34" charset="0"/>
                <a:cs typeface="Arial" pitchFamily="34" charset="0"/>
              </a:rPr>
              <a:t>aynı türe ait iki farklı </a:t>
            </a:r>
            <a:r>
              <a:rPr lang="tr-TR" sz="2200" dirty="0" smtClean="0">
                <a:latin typeface="Arial" pitchFamily="34" charset="0"/>
                <a:cs typeface="Arial" pitchFamily="34" charset="0"/>
              </a:rPr>
              <a:t>popülasyondur. </a:t>
            </a:r>
            <a:endParaRPr lang="tr-TR" sz="2200" dirty="0">
              <a:latin typeface="Arial" pitchFamily="34" charset="0"/>
              <a:cs typeface="Arial" pitchFamily="34" charset="0"/>
            </a:endParaRPr>
          </a:p>
        </p:txBody>
      </p:sp>
    </p:spTree>
    <p:extLst>
      <p:ext uri="{BB962C8B-B14F-4D97-AF65-F5344CB8AC3E}">
        <p14:creationId xmlns:p14="http://schemas.microsoft.com/office/powerpoint/2010/main" val="4754807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155581" y="2055624"/>
            <a:ext cx="8712968" cy="4893647"/>
          </a:xfrm>
          <a:prstGeom prst="rect">
            <a:avLst/>
          </a:prstGeom>
        </p:spPr>
        <p:txBody>
          <a:bodyPr wrap="square">
            <a:spAutoFit/>
          </a:bodyPr>
          <a:lstStyle/>
          <a:p>
            <a:r>
              <a:rPr lang="tr-TR" sz="2400" dirty="0">
                <a:latin typeface="Arial" pitchFamily="34" charset="0"/>
                <a:cs typeface="Arial" pitchFamily="34" charset="0"/>
              </a:rPr>
              <a:t>Kurtlar ormanda ya da bozkırlarda yaşarlar. Kurtların bulunduğu alanlar ile beslenme ve üreme </a:t>
            </a:r>
            <a:r>
              <a:rPr lang="tr-TR" sz="2400" dirty="0" smtClean="0">
                <a:latin typeface="Arial" pitchFamily="34" charset="0"/>
                <a:cs typeface="Arial" pitchFamily="34" charset="0"/>
              </a:rPr>
              <a:t>özelliklerinin </a:t>
            </a:r>
            <a:r>
              <a:rPr lang="tr-TR" sz="2400" dirty="0">
                <a:latin typeface="Arial" pitchFamily="34" charset="0"/>
                <a:cs typeface="Arial" pitchFamily="34" charset="0"/>
              </a:rPr>
              <a:t>ilgisi olabilir mi? Her canlı türü uyum sağladığı bir yaşama alanında bulunur. </a:t>
            </a:r>
            <a:endParaRPr lang="tr-TR" sz="2400" dirty="0" smtClean="0">
              <a:latin typeface="Arial" pitchFamily="34" charset="0"/>
              <a:cs typeface="Arial" pitchFamily="34" charset="0"/>
            </a:endParaRPr>
          </a:p>
          <a:p>
            <a:r>
              <a:rPr lang="tr-TR" sz="2400" dirty="0" smtClean="0">
                <a:latin typeface="Arial" pitchFamily="34" charset="0"/>
                <a:cs typeface="Arial" pitchFamily="34" charset="0"/>
              </a:rPr>
              <a:t>Örneğin </a:t>
            </a:r>
            <a:r>
              <a:rPr lang="tr-TR" sz="2400" dirty="0">
                <a:latin typeface="Arial" pitchFamily="34" charset="0"/>
                <a:cs typeface="Arial" pitchFamily="34" charset="0"/>
              </a:rPr>
              <a:t>bir kaktüs ya </a:t>
            </a:r>
            <a:r>
              <a:rPr lang="tr-TR" sz="2400" dirty="0" smtClean="0">
                <a:latin typeface="Arial" pitchFamily="34" charset="0"/>
                <a:cs typeface="Arial" pitchFamily="34" charset="0"/>
              </a:rPr>
              <a:t>da devenin </a:t>
            </a:r>
            <a:r>
              <a:rPr lang="tr-TR" sz="2400" dirty="0">
                <a:latin typeface="Arial" pitchFamily="34" charset="0"/>
                <a:cs typeface="Arial" pitchFamily="34" charset="0"/>
              </a:rPr>
              <a:t>çölde bulunabileceğini ancak bir yosun ya da kurbağanın bu ortamda bulunamayacağını bilirsiniz. </a:t>
            </a:r>
            <a:r>
              <a:rPr lang="tr-TR" sz="2400" dirty="0" smtClean="0">
                <a:latin typeface="Arial" pitchFamily="34" charset="0"/>
                <a:cs typeface="Arial" pitchFamily="34" charset="0"/>
              </a:rPr>
              <a:t>Bir canlı </a:t>
            </a:r>
            <a:r>
              <a:rPr lang="tr-TR" sz="2400" dirty="0">
                <a:latin typeface="Arial" pitchFamily="34" charset="0"/>
                <a:cs typeface="Arial" pitchFamily="34" charset="0"/>
              </a:rPr>
              <a:t>türünün uyum sağlayabildiği ve yaşamını sürdürdüğü bölgeye o türün </a:t>
            </a:r>
            <a:r>
              <a:rPr lang="tr-TR" sz="2400" b="1" dirty="0">
                <a:solidFill>
                  <a:srgbClr val="FF0000"/>
                </a:solidFill>
                <a:latin typeface="Arial" pitchFamily="34" charset="0"/>
                <a:cs typeface="Arial" pitchFamily="34" charset="0"/>
              </a:rPr>
              <a:t>habitatı</a:t>
            </a:r>
            <a:r>
              <a:rPr lang="tr-TR" sz="2400" dirty="0">
                <a:latin typeface="Arial" pitchFamily="34" charset="0"/>
                <a:cs typeface="Arial" pitchFamily="34" charset="0"/>
              </a:rPr>
              <a:t> denir. Bir canlı </a:t>
            </a:r>
            <a:r>
              <a:rPr lang="tr-TR" sz="2400" dirty="0" smtClean="0">
                <a:latin typeface="Arial" pitchFamily="34" charset="0"/>
                <a:cs typeface="Arial" pitchFamily="34" charset="0"/>
              </a:rPr>
              <a:t>türünü arıyorsanız </a:t>
            </a:r>
            <a:r>
              <a:rPr lang="tr-TR" sz="2400" dirty="0">
                <a:latin typeface="Arial" pitchFamily="34" charset="0"/>
                <a:cs typeface="Arial" pitchFamily="34" charset="0"/>
              </a:rPr>
              <a:t>o canlının habitatına gitmeniz gerekir. Bir penguenin fotoğrafını çekmek istiyorsanız kutuplara </a:t>
            </a:r>
            <a:r>
              <a:rPr lang="tr-TR" sz="2400" dirty="0" smtClean="0">
                <a:latin typeface="Arial" pitchFamily="34" charset="0"/>
                <a:cs typeface="Arial" pitchFamily="34" charset="0"/>
              </a:rPr>
              <a:t>gitmeyi</a:t>
            </a:r>
            <a:r>
              <a:rPr lang="tr-TR" sz="2400" dirty="0">
                <a:latin typeface="Arial" pitchFamily="34" charset="0"/>
                <a:cs typeface="Arial" pitchFamily="34" charset="0"/>
              </a:rPr>
              <a:t>. bir dağ keçisini görmek istiyorsanız yüksek dağlara tırmanmayı göze almalısınız. Aşağıdaki </a:t>
            </a:r>
            <a:r>
              <a:rPr lang="tr-TR" sz="2400" dirty="0" smtClean="0">
                <a:latin typeface="Arial" pitchFamily="34" charset="0"/>
                <a:cs typeface="Arial" pitchFamily="34" charset="0"/>
              </a:rPr>
              <a:t>görsellerde çeşitli </a:t>
            </a:r>
            <a:r>
              <a:rPr lang="tr-TR" sz="2400" dirty="0">
                <a:latin typeface="Arial" pitchFamily="34" charset="0"/>
                <a:cs typeface="Arial" pitchFamily="34" charset="0"/>
              </a:rPr>
              <a:t>canlıların uyum sağladığı habitatları inceleyiniz.</a:t>
            </a:r>
          </a:p>
        </p:txBody>
      </p:sp>
      <p:sp>
        <p:nvSpPr>
          <p:cNvPr id="3" name="Dikdörtgen 2"/>
          <p:cNvSpPr/>
          <p:nvPr/>
        </p:nvSpPr>
        <p:spPr>
          <a:xfrm>
            <a:off x="251520" y="116632"/>
            <a:ext cx="8712968" cy="1938992"/>
          </a:xfrm>
          <a:prstGeom prst="rect">
            <a:avLst/>
          </a:prstGeom>
        </p:spPr>
        <p:txBody>
          <a:bodyPr wrap="square">
            <a:spAutoFit/>
          </a:bodyPr>
          <a:lstStyle/>
          <a:p>
            <a:r>
              <a:rPr lang="tr-TR" sz="2400" dirty="0" smtClean="0">
                <a:latin typeface="Arial" pitchFamily="34" charset="0"/>
                <a:cs typeface="Arial" pitchFamily="34" charset="0"/>
              </a:rPr>
              <a:t>Aynı </a:t>
            </a:r>
            <a:r>
              <a:rPr lang="tr-TR" sz="2400" dirty="0">
                <a:latin typeface="Arial" pitchFamily="34" charset="0"/>
                <a:cs typeface="Arial" pitchFamily="34" charset="0"/>
              </a:rPr>
              <a:t>yerde yaşayan kurtlar ile tilkiler ise iki farklı tür oldukları için </a:t>
            </a:r>
            <a:r>
              <a:rPr lang="tr-TR" sz="2400" dirty="0" smtClean="0">
                <a:latin typeface="Arial" pitchFamily="34" charset="0"/>
                <a:cs typeface="Arial" pitchFamily="34" charset="0"/>
              </a:rPr>
              <a:t>iki farklı popülasyondur. </a:t>
            </a:r>
            <a:r>
              <a:rPr lang="tr-TR" sz="2400" dirty="0">
                <a:latin typeface="Arial" pitchFamily="34" charset="0"/>
                <a:cs typeface="Arial" pitchFamily="34" charset="0"/>
              </a:rPr>
              <a:t>Beyşehir Gölü'ndeki alabalıklar, Toroslardaki geyikler, Küre </a:t>
            </a:r>
            <a:r>
              <a:rPr lang="tr-TR" sz="2400" dirty="0" err="1" smtClean="0">
                <a:latin typeface="Arial" pitchFamily="34" charset="0"/>
                <a:cs typeface="Arial" pitchFamily="34" charset="0"/>
              </a:rPr>
              <a:t>Dağlar’ındaki</a:t>
            </a:r>
            <a:r>
              <a:rPr lang="tr-TR" sz="2400" dirty="0" smtClean="0">
                <a:latin typeface="Arial" pitchFamily="34" charset="0"/>
                <a:cs typeface="Arial" pitchFamily="34" charset="0"/>
              </a:rPr>
              <a:t> </a:t>
            </a:r>
            <a:r>
              <a:rPr lang="tr-TR" sz="2400" dirty="0">
                <a:latin typeface="Arial" pitchFamily="34" charset="0"/>
                <a:cs typeface="Arial" pitchFamily="34" charset="0"/>
              </a:rPr>
              <a:t>çam ağaçları.</a:t>
            </a:r>
            <a:br>
              <a:rPr lang="tr-TR" sz="2400" dirty="0">
                <a:latin typeface="Arial" pitchFamily="34" charset="0"/>
                <a:cs typeface="Arial" pitchFamily="34" charset="0"/>
              </a:rPr>
            </a:br>
            <a:r>
              <a:rPr lang="tr-TR" sz="2400" dirty="0">
                <a:latin typeface="Arial" pitchFamily="34" charset="0"/>
                <a:cs typeface="Arial" pitchFamily="34" charset="0"/>
              </a:rPr>
              <a:t>Güney Kutbu'ndaki penguenler hep birer </a:t>
            </a:r>
            <a:r>
              <a:rPr lang="tr-TR" sz="2400" dirty="0" smtClean="0">
                <a:latin typeface="Arial" pitchFamily="34" charset="0"/>
                <a:cs typeface="Arial" pitchFamily="34" charset="0"/>
              </a:rPr>
              <a:t>popülasyondur. </a:t>
            </a:r>
            <a:r>
              <a:rPr lang="tr-TR" sz="2400" dirty="0">
                <a:latin typeface="Arial" pitchFamily="34" charset="0"/>
                <a:cs typeface="Arial" pitchFamily="34" charset="0"/>
              </a:rPr>
              <a:t>Siz de başka </a:t>
            </a:r>
            <a:r>
              <a:rPr lang="tr-TR" sz="2400" dirty="0" smtClean="0">
                <a:latin typeface="Arial" pitchFamily="34" charset="0"/>
                <a:cs typeface="Arial" pitchFamily="34" charset="0"/>
              </a:rPr>
              <a:t>popülasyon </a:t>
            </a:r>
            <a:r>
              <a:rPr lang="tr-TR" sz="2400" dirty="0">
                <a:latin typeface="Arial" pitchFamily="34" charset="0"/>
                <a:cs typeface="Arial" pitchFamily="34" charset="0"/>
              </a:rPr>
              <a:t>örnekleri verebilir misiniz?</a:t>
            </a:r>
          </a:p>
        </p:txBody>
      </p:sp>
    </p:spTree>
    <p:extLst>
      <p:ext uri="{BB962C8B-B14F-4D97-AF65-F5344CB8AC3E}">
        <p14:creationId xmlns:p14="http://schemas.microsoft.com/office/powerpoint/2010/main" val="22681277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974723" y="45757"/>
            <a:ext cx="7194553" cy="55479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Dikdörtgen 1"/>
          <p:cNvSpPr/>
          <p:nvPr/>
        </p:nvSpPr>
        <p:spPr>
          <a:xfrm>
            <a:off x="683568" y="5593743"/>
            <a:ext cx="7848872" cy="1200329"/>
          </a:xfrm>
          <a:prstGeom prst="rect">
            <a:avLst/>
          </a:prstGeom>
        </p:spPr>
        <p:txBody>
          <a:bodyPr wrap="square">
            <a:spAutoFit/>
          </a:bodyPr>
          <a:lstStyle/>
          <a:p>
            <a:r>
              <a:rPr lang="tr-TR" sz="2400" dirty="0" smtClean="0">
                <a:latin typeface="Arial" pitchFamily="34" charset="0"/>
                <a:cs typeface="Arial" pitchFamily="34" charset="0"/>
              </a:rPr>
              <a:t>Yukardaki </a:t>
            </a:r>
            <a:r>
              <a:rPr lang="tr-TR" sz="2400" dirty="0">
                <a:latin typeface="Arial" pitchFamily="34" charset="0"/>
                <a:cs typeface="Arial" pitchFamily="34" charset="0"/>
              </a:rPr>
              <a:t>görselde yer </a:t>
            </a:r>
            <a:r>
              <a:rPr lang="tr-TR" sz="2400" dirty="0" smtClean="0">
                <a:latin typeface="Arial" pitchFamily="34" charset="0"/>
                <a:cs typeface="Arial" pitchFamily="34" charset="0"/>
              </a:rPr>
              <a:t>alan balinalar </a:t>
            </a:r>
            <a:r>
              <a:rPr lang="tr-TR" sz="2400" dirty="0">
                <a:latin typeface="Arial" pitchFamily="34" charset="0"/>
                <a:cs typeface="Arial" pitchFamily="34" charset="0"/>
              </a:rPr>
              <a:t>memeli hayvanlar </a:t>
            </a:r>
            <a:r>
              <a:rPr lang="tr-TR" sz="2400" dirty="0" smtClean="0">
                <a:latin typeface="Arial" pitchFamily="34" charset="0"/>
                <a:cs typeface="Arial" pitchFamily="34" charset="0"/>
              </a:rPr>
              <a:t>olmalarına </a:t>
            </a:r>
            <a:r>
              <a:rPr lang="tr-TR" sz="2400" dirty="0">
                <a:latin typeface="Arial" pitchFamily="34" charset="0"/>
                <a:cs typeface="Arial" pitchFamily="34" charset="0"/>
              </a:rPr>
              <a:t>rağmen balıklar gibi </a:t>
            </a:r>
            <a:r>
              <a:rPr lang="tr-TR" sz="2400" dirty="0" smtClean="0">
                <a:latin typeface="Arial" pitchFamily="34" charset="0"/>
                <a:cs typeface="Arial" pitchFamily="34" charset="0"/>
              </a:rPr>
              <a:t>suda yaşamaya </a:t>
            </a:r>
            <a:r>
              <a:rPr lang="tr-TR" sz="2400" dirty="0">
                <a:latin typeface="Arial" pitchFamily="34" charset="0"/>
                <a:cs typeface="Arial" pitchFamily="34" charset="0"/>
              </a:rPr>
              <a:t>uyum sağlamışlardır.</a:t>
            </a:r>
          </a:p>
        </p:txBody>
      </p:sp>
    </p:spTree>
    <p:extLst>
      <p:ext uri="{BB962C8B-B14F-4D97-AF65-F5344CB8AC3E}">
        <p14:creationId xmlns:p14="http://schemas.microsoft.com/office/powerpoint/2010/main" val="129680488"/>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910222" y="147603"/>
            <a:ext cx="7313336" cy="49183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Dikdörtgen 1"/>
          <p:cNvSpPr/>
          <p:nvPr/>
        </p:nvSpPr>
        <p:spPr>
          <a:xfrm>
            <a:off x="611560" y="5230618"/>
            <a:ext cx="7920879" cy="1200329"/>
          </a:xfrm>
          <a:prstGeom prst="rect">
            <a:avLst/>
          </a:prstGeom>
        </p:spPr>
        <p:txBody>
          <a:bodyPr wrap="square">
            <a:spAutoFit/>
          </a:bodyPr>
          <a:lstStyle/>
          <a:p>
            <a:r>
              <a:rPr lang="tr-TR" sz="2400" dirty="0" smtClean="0">
                <a:latin typeface="Arial" pitchFamily="34" charset="0"/>
                <a:cs typeface="Arial" pitchFamily="34" charset="0"/>
              </a:rPr>
              <a:t>Yukardaki </a:t>
            </a:r>
            <a:r>
              <a:rPr lang="tr-TR" sz="2400" dirty="0">
                <a:latin typeface="Arial" pitchFamily="34" charset="0"/>
                <a:cs typeface="Arial" pitchFamily="34" charset="0"/>
              </a:rPr>
              <a:t>görselde yer </a:t>
            </a:r>
            <a:r>
              <a:rPr lang="tr-TR" sz="2400" dirty="0" smtClean="0">
                <a:latin typeface="Arial" pitchFamily="34" charset="0"/>
                <a:cs typeface="Arial" pitchFamily="34" charset="0"/>
              </a:rPr>
              <a:t>alan kutup </a:t>
            </a:r>
            <a:r>
              <a:rPr lang="tr-TR" sz="2400" dirty="0">
                <a:latin typeface="Arial" pitchFamily="34" charset="0"/>
                <a:cs typeface="Arial" pitchFamily="34" charset="0"/>
              </a:rPr>
              <a:t>ayısı kalın yağ </a:t>
            </a:r>
            <a:r>
              <a:rPr lang="tr-TR" sz="2400" dirty="0" smtClean="0">
                <a:latin typeface="Arial" pitchFamily="34" charset="0"/>
                <a:cs typeface="Arial" pitchFamily="34" charset="0"/>
              </a:rPr>
              <a:t>tabakası</a:t>
            </a:r>
            <a:r>
              <a:rPr lang="tr-TR" sz="2400" dirty="0">
                <a:latin typeface="Arial" pitchFamily="34" charset="0"/>
                <a:cs typeface="Arial" pitchFamily="34" charset="0"/>
              </a:rPr>
              <a:t> </a:t>
            </a:r>
            <a:r>
              <a:rPr lang="tr-TR" sz="2400" dirty="0" smtClean="0">
                <a:latin typeface="Arial" pitchFamily="34" charset="0"/>
                <a:cs typeface="Arial" pitchFamily="34" charset="0"/>
              </a:rPr>
              <a:t>ve </a:t>
            </a:r>
            <a:r>
              <a:rPr lang="tr-TR" sz="2400" dirty="0">
                <a:latin typeface="Arial" pitchFamily="34" charset="0"/>
                <a:cs typeface="Arial" pitchFamily="34" charset="0"/>
              </a:rPr>
              <a:t>kürkü sayesinde </a:t>
            </a:r>
            <a:r>
              <a:rPr lang="tr-TR" sz="2400" dirty="0" smtClean="0">
                <a:latin typeface="Arial" pitchFamily="34" charset="0"/>
                <a:cs typeface="Arial" pitchFamily="34" charset="0"/>
              </a:rPr>
              <a:t>soğuktan</a:t>
            </a:r>
            <a:r>
              <a:rPr lang="tr-TR" sz="2400" dirty="0">
                <a:latin typeface="Arial" pitchFamily="34" charset="0"/>
                <a:cs typeface="Arial" pitchFamily="34" charset="0"/>
              </a:rPr>
              <a:t> </a:t>
            </a:r>
            <a:r>
              <a:rPr lang="tr-TR" sz="2400" dirty="0" smtClean="0">
                <a:latin typeface="Arial" pitchFamily="34" charset="0"/>
                <a:cs typeface="Arial" pitchFamily="34" charset="0"/>
              </a:rPr>
              <a:t>korunabildiği </a:t>
            </a:r>
            <a:r>
              <a:rPr lang="tr-TR" sz="2400" dirty="0">
                <a:latin typeface="Arial" pitchFamily="34" charset="0"/>
                <a:cs typeface="Arial" pitchFamily="34" charset="0"/>
              </a:rPr>
              <a:t>için kutup bölgelerinde yaşayabilir.</a:t>
            </a:r>
          </a:p>
        </p:txBody>
      </p:sp>
    </p:spTree>
    <p:extLst>
      <p:ext uri="{BB962C8B-B14F-4D97-AF65-F5344CB8AC3E}">
        <p14:creationId xmlns:p14="http://schemas.microsoft.com/office/powerpoint/2010/main" val="3169399058"/>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627270" y="117992"/>
            <a:ext cx="8104046" cy="4965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Dikdörtgen 1"/>
          <p:cNvSpPr/>
          <p:nvPr/>
        </p:nvSpPr>
        <p:spPr>
          <a:xfrm>
            <a:off x="649509" y="5376120"/>
            <a:ext cx="8119756" cy="830997"/>
          </a:xfrm>
          <a:prstGeom prst="rect">
            <a:avLst/>
          </a:prstGeom>
        </p:spPr>
        <p:txBody>
          <a:bodyPr wrap="square">
            <a:spAutoFit/>
          </a:bodyPr>
          <a:lstStyle/>
          <a:p>
            <a:r>
              <a:rPr lang="tr-TR" sz="2400" dirty="0">
                <a:latin typeface="Arial" pitchFamily="34" charset="0"/>
                <a:cs typeface="Arial" pitchFamily="34" charset="0"/>
              </a:rPr>
              <a:t>Yukarıda gördüğünüz saz </a:t>
            </a:r>
            <a:r>
              <a:rPr lang="tr-TR" sz="2400" dirty="0" smtClean="0">
                <a:latin typeface="Arial" pitchFamily="34" charset="0"/>
                <a:cs typeface="Arial" pitchFamily="34" charset="0"/>
              </a:rPr>
              <a:t>bitkisinin habitatı </a:t>
            </a:r>
            <a:r>
              <a:rPr lang="tr-TR" sz="2400" dirty="0">
                <a:latin typeface="Arial" pitchFamily="34" charset="0"/>
                <a:cs typeface="Arial" pitchFamily="34" charset="0"/>
              </a:rPr>
              <a:t>diğer pek çok bitki türünün </a:t>
            </a:r>
            <a:r>
              <a:rPr lang="tr-TR" sz="2400" dirty="0" smtClean="0">
                <a:latin typeface="Arial" pitchFamily="34" charset="0"/>
                <a:cs typeface="Arial" pitchFamily="34" charset="0"/>
              </a:rPr>
              <a:t>yaşayamadığı </a:t>
            </a:r>
            <a:r>
              <a:rPr lang="tr-TR" sz="2400" dirty="0">
                <a:latin typeface="Arial" pitchFamily="34" charset="0"/>
                <a:cs typeface="Arial" pitchFamily="34" charset="0"/>
              </a:rPr>
              <a:t>bataklıklardır.</a:t>
            </a:r>
          </a:p>
        </p:txBody>
      </p:sp>
    </p:spTree>
    <p:extLst>
      <p:ext uri="{BB962C8B-B14F-4D97-AF65-F5344CB8AC3E}">
        <p14:creationId xmlns:p14="http://schemas.microsoft.com/office/powerpoint/2010/main" val="1128006724"/>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541196" y="11545"/>
            <a:ext cx="7917591" cy="50279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Dikdörtgen 1"/>
          <p:cNvSpPr/>
          <p:nvPr/>
        </p:nvSpPr>
        <p:spPr>
          <a:xfrm>
            <a:off x="179512" y="5013176"/>
            <a:ext cx="8720856" cy="1569660"/>
          </a:xfrm>
          <a:prstGeom prst="rect">
            <a:avLst/>
          </a:prstGeom>
        </p:spPr>
        <p:txBody>
          <a:bodyPr wrap="square">
            <a:spAutoFit/>
          </a:bodyPr>
          <a:lstStyle/>
          <a:p>
            <a:r>
              <a:rPr lang="tr-TR" sz="2400" dirty="0">
                <a:latin typeface="Arial" pitchFamily="34" charset="0"/>
                <a:cs typeface="Arial" pitchFamily="34" charset="0"/>
              </a:rPr>
              <a:t>Kurtların yaşadığı bir ormanda </a:t>
            </a:r>
            <a:r>
              <a:rPr lang="tr-TR" sz="2400" dirty="0" smtClean="0">
                <a:latin typeface="Arial" pitchFamily="34" charset="0"/>
                <a:cs typeface="Arial" pitchFamily="34" charset="0"/>
              </a:rPr>
              <a:t>ağaçlardan</a:t>
            </a:r>
            <a:r>
              <a:rPr lang="tr-TR" sz="2400" dirty="0">
                <a:latin typeface="Arial" pitchFamily="34" charset="0"/>
                <a:cs typeface="Arial" pitchFamily="34" charset="0"/>
              </a:rPr>
              <a:t> </a:t>
            </a:r>
            <a:r>
              <a:rPr lang="tr-TR" sz="2400" dirty="0" smtClean="0">
                <a:latin typeface="Arial" pitchFamily="34" charset="0"/>
                <a:cs typeface="Arial" pitchFamily="34" charset="0"/>
              </a:rPr>
              <a:t>başka </a:t>
            </a:r>
            <a:r>
              <a:rPr lang="tr-TR" sz="2400" dirty="0">
                <a:latin typeface="Arial" pitchFamily="34" charset="0"/>
                <a:cs typeface="Arial" pitchFamily="34" charset="0"/>
              </a:rPr>
              <a:t>hangi canlılar bulunur? Buradaki </a:t>
            </a:r>
            <a:r>
              <a:rPr lang="tr-TR" sz="2400" dirty="0" smtClean="0">
                <a:latin typeface="Arial" pitchFamily="34" charset="0"/>
                <a:cs typeface="Arial" pitchFamily="34" charset="0"/>
              </a:rPr>
              <a:t>canlılar için </a:t>
            </a:r>
            <a:r>
              <a:rPr lang="tr-TR" sz="2400" dirty="0">
                <a:latin typeface="Arial" pitchFamily="34" charset="0"/>
                <a:cs typeface="Arial" pitchFamily="34" charset="0"/>
              </a:rPr>
              <a:t>cansız maddelerin ne gibi bir önemi vardır? Bir canlının </a:t>
            </a:r>
            <a:r>
              <a:rPr lang="tr-TR" sz="2400" dirty="0" smtClean="0">
                <a:latin typeface="Arial" pitchFamily="34" charset="0"/>
                <a:cs typeface="Arial" pitchFamily="34" charset="0"/>
              </a:rPr>
              <a:t>habitatında </a:t>
            </a:r>
            <a:r>
              <a:rPr lang="tr-TR" sz="2400" dirty="0">
                <a:latin typeface="Arial" pitchFamily="34" charset="0"/>
                <a:cs typeface="Arial" pitchFamily="34" charset="0"/>
              </a:rPr>
              <a:t>sadece kendi türünden canlılar mı bulunur?</a:t>
            </a:r>
          </a:p>
        </p:txBody>
      </p:sp>
      <p:pic>
        <p:nvPicPr>
          <p:cNvPr id="8195" name="Picture 3"/>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7812360" y="6176564"/>
            <a:ext cx="1209675" cy="609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866365792"/>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2438" y="1"/>
            <a:ext cx="9139123" cy="6857999"/>
          </a:xfrm>
          <a:prstGeom prst="rect">
            <a:avLst/>
          </a:prstGeom>
          <a:noFill/>
          <a:ln w="9525">
            <a:noFill/>
            <a:miter lim="800000"/>
            <a:headEnd/>
            <a:tailEnd/>
          </a:ln>
          <a:effectLst/>
        </p:spPr>
      </p:pic>
      <p:cxnSp>
        <p:nvCxnSpPr>
          <p:cNvPr id="4" name="3 Düz Ok Bağlayıcısı"/>
          <p:cNvCxnSpPr/>
          <p:nvPr/>
        </p:nvCxnSpPr>
        <p:spPr>
          <a:xfrm rot="16200000" flipH="1">
            <a:off x="1035819" y="2035959"/>
            <a:ext cx="3929090" cy="1714512"/>
          </a:xfrm>
          <a:prstGeom prst="straightConnector1">
            <a:avLst/>
          </a:prstGeom>
          <a:ln>
            <a:headEnd type="arrow"/>
            <a:tailEnd type="arrow"/>
          </a:ln>
        </p:spPr>
        <p:style>
          <a:lnRef idx="2">
            <a:schemeClr val="accent1"/>
          </a:lnRef>
          <a:fillRef idx="0">
            <a:schemeClr val="accent1"/>
          </a:fillRef>
          <a:effectRef idx="1">
            <a:schemeClr val="accent1"/>
          </a:effectRef>
          <a:fontRef idx="minor">
            <a:schemeClr val="tx1"/>
          </a:fontRef>
        </p:style>
      </p:cxnSp>
      <p:cxnSp>
        <p:nvCxnSpPr>
          <p:cNvPr id="5" name="4 Düz Ok Bağlayıcısı"/>
          <p:cNvCxnSpPr/>
          <p:nvPr/>
        </p:nvCxnSpPr>
        <p:spPr>
          <a:xfrm rot="16200000" flipH="1">
            <a:off x="1142976" y="3500438"/>
            <a:ext cx="3929090" cy="1500198"/>
          </a:xfrm>
          <a:prstGeom prst="straightConnector1">
            <a:avLst/>
          </a:prstGeom>
          <a:ln>
            <a:headEnd type="arrow"/>
            <a:tailEnd type="arrow"/>
          </a:ln>
        </p:spPr>
        <p:style>
          <a:lnRef idx="2">
            <a:schemeClr val="accent1"/>
          </a:lnRef>
          <a:fillRef idx="0">
            <a:schemeClr val="accent1"/>
          </a:fillRef>
          <a:effectRef idx="1">
            <a:schemeClr val="accent1"/>
          </a:effectRef>
          <a:fontRef idx="minor">
            <a:schemeClr val="tx1"/>
          </a:fontRef>
        </p:style>
      </p:cxnSp>
      <p:cxnSp>
        <p:nvCxnSpPr>
          <p:cNvPr id="7" name="6 Düz Ok Bağlayıcısı"/>
          <p:cNvCxnSpPr/>
          <p:nvPr/>
        </p:nvCxnSpPr>
        <p:spPr>
          <a:xfrm rot="5400000" flipH="1" flipV="1">
            <a:off x="1964513" y="1821645"/>
            <a:ext cx="2571768" cy="1214446"/>
          </a:xfrm>
          <a:prstGeom prst="straightConnector1">
            <a:avLst/>
          </a:prstGeom>
          <a:ln>
            <a:headEnd type="arrow"/>
            <a:tailEnd type="arrow"/>
          </a:ln>
        </p:spPr>
        <p:style>
          <a:lnRef idx="2">
            <a:schemeClr val="accent1"/>
          </a:lnRef>
          <a:fillRef idx="0">
            <a:schemeClr val="accent1"/>
          </a:fillRef>
          <a:effectRef idx="1">
            <a:schemeClr val="accent1"/>
          </a:effectRef>
          <a:fontRef idx="minor">
            <a:schemeClr val="tx1"/>
          </a:fontRef>
        </p:style>
      </p:cxnSp>
      <p:cxnSp>
        <p:nvCxnSpPr>
          <p:cNvPr id="11" name="10 Düz Ok Bağlayıcısı"/>
          <p:cNvCxnSpPr/>
          <p:nvPr/>
        </p:nvCxnSpPr>
        <p:spPr>
          <a:xfrm rot="5400000">
            <a:off x="2607455" y="3750471"/>
            <a:ext cx="1500198" cy="1000132"/>
          </a:xfrm>
          <a:prstGeom prst="straightConnector1">
            <a:avLst/>
          </a:prstGeom>
          <a:ln>
            <a:headEnd type="arrow"/>
            <a:tailEnd type="arrow"/>
          </a:ln>
        </p:spPr>
        <p:style>
          <a:lnRef idx="2">
            <a:schemeClr val="accent1"/>
          </a:lnRef>
          <a:fillRef idx="0">
            <a:schemeClr val="accent1"/>
          </a:fillRef>
          <a:effectRef idx="1">
            <a:schemeClr val="accent1"/>
          </a:effectRef>
          <a:fontRef idx="minor">
            <a:schemeClr val="tx1"/>
          </a:fontRef>
        </p:style>
      </p:cxnSp>
      <p:cxnSp>
        <p:nvCxnSpPr>
          <p:cNvPr id="14" name="13 Düz Ok Bağlayıcısı"/>
          <p:cNvCxnSpPr/>
          <p:nvPr/>
        </p:nvCxnSpPr>
        <p:spPr>
          <a:xfrm rot="5400000">
            <a:off x="1500166" y="3714752"/>
            <a:ext cx="3714776" cy="1143008"/>
          </a:xfrm>
          <a:prstGeom prst="straightConnector1">
            <a:avLst/>
          </a:prstGeom>
          <a:ln>
            <a:headEnd type="arrow"/>
            <a:tailEnd type="arrow"/>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84769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ppt_x"/>
                                          </p:val>
                                        </p:tav>
                                        <p:tav tm="100000">
                                          <p:val>
                                            <p:strVal val="#ppt_x"/>
                                          </p:val>
                                        </p:tav>
                                      </p:tavLst>
                                    </p:anim>
                                    <p:anim calcmode="lin" valueType="num">
                                      <p:cBhvr additive="base">
                                        <p:cTn id="20"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11"/>
                                        </p:tgtEl>
                                        <p:attrNameLst>
                                          <p:attrName>style.visibility</p:attrName>
                                        </p:attrNameLst>
                                      </p:cBhvr>
                                      <p:to>
                                        <p:strVal val="visible"/>
                                      </p:to>
                                    </p:set>
                                    <p:anim calcmode="lin" valueType="num">
                                      <p:cBhvr additive="base">
                                        <p:cTn id="25" dur="500" fill="hold"/>
                                        <p:tgtEl>
                                          <p:spTgt spid="11"/>
                                        </p:tgtEl>
                                        <p:attrNameLst>
                                          <p:attrName>ppt_x</p:attrName>
                                        </p:attrNameLst>
                                      </p:cBhvr>
                                      <p:tavLst>
                                        <p:tav tm="0">
                                          <p:val>
                                            <p:strVal val="#ppt_x"/>
                                          </p:val>
                                        </p:tav>
                                        <p:tav tm="100000">
                                          <p:val>
                                            <p:strVal val="#ppt_x"/>
                                          </p:val>
                                        </p:tav>
                                      </p:tavLst>
                                    </p:anim>
                                    <p:anim calcmode="lin" valueType="num">
                                      <p:cBhvr additive="base">
                                        <p:cTn id="26"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14"/>
                                        </p:tgtEl>
                                        <p:attrNameLst>
                                          <p:attrName>style.visibility</p:attrName>
                                        </p:attrNameLst>
                                      </p:cBhvr>
                                      <p:to>
                                        <p:strVal val="visible"/>
                                      </p:to>
                                    </p:set>
                                    <p:anim calcmode="lin" valueType="num">
                                      <p:cBhvr additive="base">
                                        <p:cTn id="31" dur="500" fill="hold"/>
                                        <p:tgtEl>
                                          <p:spTgt spid="14"/>
                                        </p:tgtEl>
                                        <p:attrNameLst>
                                          <p:attrName>ppt_x</p:attrName>
                                        </p:attrNameLst>
                                      </p:cBhvr>
                                      <p:tavLst>
                                        <p:tav tm="0">
                                          <p:val>
                                            <p:strVal val="#ppt_x"/>
                                          </p:val>
                                        </p:tav>
                                        <p:tav tm="100000">
                                          <p:val>
                                            <p:strVal val="#ppt_x"/>
                                          </p:val>
                                        </p:tav>
                                      </p:tavLst>
                                    </p:anim>
                                    <p:anim calcmode="lin" valueType="num">
                                      <p:cBhvr additive="base">
                                        <p:cTn id="32"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546462" y="332656"/>
            <a:ext cx="8132828" cy="59046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552674" y="341126"/>
            <a:ext cx="8146649" cy="58958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8" name="Picture 4"/>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561628" y="362286"/>
            <a:ext cx="8128742" cy="59980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6291149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27"/>
                                        </p:tgtEl>
                                        <p:attrNameLst>
                                          <p:attrName>style.visibility</p:attrName>
                                        </p:attrNameLst>
                                      </p:cBhvr>
                                      <p:to>
                                        <p:strVal val="visible"/>
                                      </p:to>
                                    </p:set>
                                    <p:animEffect transition="in" filter="fade">
                                      <p:cBhvr>
                                        <p:cTn id="7" dur="500"/>
                                        <p:tgtEl>
                                          <p:spTgt spid="102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028"/>
                                        </p:tgtEl>
                                        <p:attrNameLst>
                                          <p:attrName>style.visibility</p:attrName>
                                        </p:attrNameLst>
                                      </p:cBhvr>
                                      <p:to>
                                        <p:strVal val="visible"/>
                                      </p:to>
                                    </p:set>
                                    <p:animEffect transition="in" filter="fade">
                                      <p:cBhvr>
                                        <p:cTn id="12" dur="500"/>
                                        <p:tgtEl>
                                          <p:spTgt spid="10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0" y="2030"/>
            <a:ext cx="9144000" cy="6555641"/>
          </a:xfrm>
          <a:prstGeom prst="rect">
            <a:avLst/>
          </a:prstGeom>
        </p:spPr>
        <p:txBody>
          <a:bodyPr wrap="square">
            <a:spAutoFit/>
          </a:bodyPr>
          <a:lstStyle/>
          <a:p>
            <a:r>
              <a:rPr lang="tr-TR" sz="2800" dirty="0">
                <a:latin typeface="Arial" pitchFamily="34" charset="0"/>
                <a:cs typeface="Arial" pitchFamily="34" charset="0"/>
              </a:rPr>
              <a:t>Bir habitatta bir çok canlı türü ve cansız varlıklar bulunur.</a:t>
            </a:r>
            <a:br>
              <a:rPr lang="tr-TR" sz="2800" dirty="0">
                <a:latin typeface="Arial" pitchFamily="34" charset="0"/>
                <a:cs typeface="Arial" pitchFamily="34" charset="0"/>
              </a:rPr>
            </a:br>
            <a:r>
              <a:rPr lang="tr-TR" sz="2800" dirty="0">
                <a:latin typeface="Arial" pitchFamily="34" charset="0"/>
                <a:cs typeface="Arial" pitchFamily="34" charset="0"/>
              </a:rPr>
              <a:t>Örneğin bir ormanda yaşayan kurtların yaşamını sürdürmek </a:t>
            </a:r>
            <a:r>
              <a:rPr lang="tr-TR" sz="2800" dirty="0" smtClean="0">
                <a:latin typeface="Arial" pitchFamily="34" charset="0"/>
                <a:cs typeface="Arial" pitchFamily="34" charset="0"/>
              </a:rPr>
              <a:t>için havadaki </a:t>
            </a:r>
            <a:r>
              <a:rPr lang="tr-TR" sz="2800" dirty="0">
                <a:latin typeface="Arial" pitchFamily="34" charset="0"/>
                <a:cs typeface="Arial" pitchFamily="34" charset="0"/>
              </a:rPr>
              <a:t>oksijene, beslenebileceği başka canlılara, </a:t>
            </a:r>
            <a:r>
              <a:rPr lang="tr-TR" sz="2800" dirty="0" smtClean="0">
                <a:latin typeface="Arial" pitchFamily="34" charset="0"/>
                <a:cs typeface="Arial" pitchFamily="34" charset="0"/>
              </a:rPr>
              <a:t>yuvalayacağı mağaralara </a:t>
            </a:r>
            <a:r>
              <a:rPr lang="tr-TR" sz="2800" dirty="0">
                <a:latin typeface="Arial" pitchFamily="34" charset="0"/>
                <a:cs typeface="Arial" pitchFamily="34" charset="0"/>
              </a:rPr>
              <a:t>ihtiyacı vardır. </a:t>
            </a:r>
            <a:endParaRPr lang="tr-TR" sz="2800" dirty="0" smtClean="0">
              <a:latin typeface="Arial" pitchFamily="34" charset="0"/>
              <a:cs typeface="Arial" pitchFamily="34" charset="0"/>
            </a:endParaRPr>
          </a:p>
          <a:p>
            <a:r>
              <a:rPr lang="tr-TR" sz="2800" dirty="0" smtClean="0">
                <a:latin typeface="Arial" pitchFamily="34" charset="0"/>
                <a:cs typeface="Arial" pitchFamily="34" charset="0"/>
              </a:rPr>
              <a:t>Canlı </a:t>
            </a:r>
            <a:r>
              <a:rPr lang="tr-TR" sz="2800" dirty="0">
                <a:latin typeface="Arial" pitchFamily="34" charset="0"/>
                <a:cs typeface="Arial" pitchFamily="34" charset="0"/>
              </a:rPr>
              <a:t>bireyler, ister hayvan, isterse bitki olsun, yaşayabilmek için toprak, su. </a:t>
            </a:r>
            <a:r>
              <a:rPr lang="tr-TR" sz="2800" dirty="0" smtClean="0">
                <a:latin typeface="Arial" pitchFamily="34" charset="0"/>
                <a:cs typeface="Arial" pitchFamily="34" charset="0"/>
              </a:rPr>
              <a:t>Hava gibi </a:t>
            </a:r>
            <a:r>
              <a:rPr lang="tr-TR" sz="2800" dirty="0">
                <a:latin typeface="Arial" pitchFamily="34" charset="0"/>
                <a:cs typeface="Arial" pitchFamily="34" charset="0"/>
              </a:rPr>
              <a:t>cansız varlıklara ve başka türden bazı canlılara gerek duyar. </a:t>
            </a:r>
            <a:endParaRPr lang="tr-TR" sz="2800" dirty="0" smtClean="0">
              <a:latin typeface="Arial" pitchFamily="34" charset="0"/>
              <a:cs typeface="Arial" pitchFamily="34" charset="0"/>
            </a:endParaRPr>
          </a:p>
          <a:p>
            <a:r>
              <a:rPr lang="tr-TR" sz="2800" dirty="0" smtClean="0">
                <a:latin typeface="Arial" pitchFamily="34" charset="0"/>
                <a:cs typeface="Arial" pitchFamily="34" charset="0"/>
              </a:rPr>
              <a:t>Belirli </a:t>
            </a:r>
            <a:r>
              <a:rPr lang="tr-TR" sz="2800" dirty="0">
                <a:latin typeface="Arial" pitchFamily="34" charset="0"/>
                <a:cs typeface="Arial" pitchFamily="34" charset="0"/>
              </a:rPr>
              <a:t>bir habitatta yaşayan canlı </a:t>
            </a:r>
            <a:r>
              <a:rPr lang="tr-TR" sz="2800" dirty="0" smtClean="0">
                <a:latin typeface="Arial" pitchFamily="34" charset="0"/>
                <a:cs typeface="Arial" pitchFamily="34" charset="0"/>
              </a:rPr>
              <a:t>topluluğu ile </a:t>
            </a:r>
            <a:r>
              <a:rPr lang="tr-TR" sz="2800" dirty="0">
                <a:latin typeface="Arial" pitchFamily="34" charset="0"/>
                <a:cs typeface="Arial" pitchFamily="34" charset="0"/>
              </a:rPr>
              <a:t>yaşam alanlarındaki cansız varlıklardan oluşan, aralarında madde alış verişi olan ve genellikle kendi </a:t>
            </a:r>
            <a:r>
              <a:rPr lang="tr-TR" sz="2800" dirty="0" smtClean="0">
                <a:latin typeface="Arial" pitchFamily="34" charset="0"/>
                <a:cs typeface="Arial" pitchFamily="34" charset="0"/>
              </a:rPr>
              <a:t>kendine yeten </a:t>
            </a:r>
            <a:r>
              <a:rPr lang="tr-TR" sz="2800" dirty="0">
                <a:latin typeface="Arial" pitchFamily="34" charset="0"/>
                <a:cs typeface="Arial" pitchFamily="34" charset="0"/>
              </a:rPr>
              <a:t>birimlere </a:t>
            </a:r>
            <a:r>
              <a:rPr lang="tr-TR" sz="2800" b="1" dirty="0">
                <a:solidFill>
                  <a:srgbClr val="FF0000"/>
                </a:solidFill>
                <a:latin typeface="Arial" pitchFamily="34" charset="0"/>
                <a:cs typeface="Arial" pitchFamily="34" charset="0"/>
              </a:rPr>
              <a:t>ekosistem</a:t>
            </a:r>
            <a:r>
              <a:rPr lang="tr-TR" sz="2800" dirty="0">
                <a:latin typeface="Arial" pitchFamily="34" charset="0"/>
                <a:cs typeface="Arial" pitchFamily="34" charset="0"/>
              </a:rPr>
              <a:t> adı verilir. </a:t>
            </a:r>
            <a:r>
              <a:rPr lang="tr-TR" sz="2800" dirty="0" smtClean="0">
                <a:latin typeface="Arial" pitchFamily="34" charset="0"/>
                <a:cs typeface="Arial" pitchFamily="34" charset="0"/>
              </a:rPr>
              <a:t>Ekosistemlerde </a:t>
            </a:r>
            <a:r>
              <a:rPr lang="tr-TR" sz="2800" dirty="0">
                <a:latin typeface="Arial" pitchFamily="34" charset="0"/>
                <a:cs typeface="Arial" pitchFamily="34" charset="0"/>
              </a:rPr>
              <a:t>canlı ve cansız varlıklar arasında bir denge vardır. </a:t>
            </a:r>
            <a:r>
              <a:rPr lang="tr-TR" sz="2800" dirty="0" smtClean="0">
                <a:latin typeface="Arial" pitchFamily="34" charset="0"/>
                <a:cs typeface="Arial" pitchFamily="34" charset="0"/>
              </a:rPr>
              <a:t>Bir deniz</a:t>
            </a:r>
            <a:r>
              <a:rPr lang="tr-TR" sz="2800" dirty="0">
                <a:latin typeface="Arial" pitchFamily="34" charset="0"/>
                <a:cs typeface="Arial" pitchFamily="34" charset="0"/>
              </a:rPr>
              <a:t>, bir orman ve bir göl birer ekosistem olabilir mi? </a:t>
            </a:r>
            <a:endParaRPr lang="tr-TR" sz="2800" dirty="0" smtClean="0">
              <a:latin typeface="Arial" pitchFamily="34" charset="0"/>
              <a:cs typeface="Arial" pitchFamily="34" charset="0"/>
            </a:endParaRPr>
          </a:p>
          <a:p>
            <a:r>
              <a:rPr lang="tr-TR" sz="2800" dirty="0" smtClean="0">
                <a:latin typeface="Arial" pitchFamily="34" charset="0"/>
                <a:cs typeface="Arial" pitchFamily="34" charset="0"/>
              </a:rPr>
              <a:t>Çevrenizde </a:t>
            </a:r>
            <a:r>
              <a:rPr lang="tr-TR" sz="2800" dirty="0">
                <a:latin typeface="Arial" pitchFamily="34" charset="0"/>
                <a:cs typeface="Arial" pitchFamily="34" charset="0"/>
              </a:rPr>
              <a:t>bulunan ekosistemlere örnekler </a:t>
            </a:r>
            <a:r>
              <a:rPr lang="tr-TR" sz="2800" dirty="0" smtClean="0">
                <a:latin typeface="Arial" pitchFamily="34" charset="0"/>
                <a:cs typeface="Arial" pitchFamily="34" charset="0"/>
              </a:rPr>
              <a:t>verebilir misiniz? </a:t>
            </a:r>
          </a:p>
        </p:txBody>
      </p:sp>
    </p:spTree>
    <p:extLst>
      <p:ext uri="{BB962C8B-B14F-4D97-AF65-F5344CB8AC3E}">
        <p14:creationId xmlns:p14="http://schemas.microsoft.com/office/powerpoint/2010/main" val="998627541"/>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107504" y="116632"/>
            <a:ext cx="8928992" cy="6124754"/>
          </a:xfrm>
          <a:prstGeom prst="rect">
            <a:avLst/>
          </a:prstGeom>
        </p:spPr>
        <p:txBody>
          <a:bodyPr wrap="square">
            <a:spAutoFit/>
          </a:bodyPr>
          <a:lstStyle/>
          <a:p>
            <a:r>
              <a:rPr lang="tr-TR" sz="2800" dirty="0">
                <a:latin typeface="Arial" pitchFamily="34" charset="0"/>
                <a:cs typeface="Arial" pitchFamily="34" charset="0"/>
              </a:rPr>
              <a:t>Ekosistem içinde birçok türün habitatı bulunabilir. Örneğin bir orman ekosisteminde kuşlar ağaç dalları arasında, solucan toprağın içinde veya bitki yapraklarının yüzeyinde yaşamını sürdürür. </a:t>
            </a:r>
            <a:endParaRPr lang="tr-TR" sz="2800" dirty="0" smtClean="0">
              <a:latin typeface="Arial" pitchFamily="34" charset="0"/>
              <a:cs typeface="Arial" pitchFamily="34" charset="0"/>
            </a:endParaRPr>
          </a:p>
          <a:p>
            <a:r>
              <a:rPr lang="tr-TR" sz="2800" dirty="0" smtClean="0">
                <a:latin typeface="Arial" pitchFamily="34" charset="0"/>
                <a:cs typeface="Arial" pitchFamily="34" charset="0"/>
              </a:rPr>
              <a:t>Bir </a:t>
            </a:r>
            <a:r>
              <a:rPr lang="tr-TR" sz="2800" dirty="0">
                <a:latin typeface="Arial" pitchFamily="34" charset="0"/>
                <a:cs typeface="Arial" pitchFamily="34" charset="0"/>
              </a:rPr>
              <a:t>ekosistemin kendine özgü canlı ve cansız varlıklardan oluşan çevresel koşulları, o ekosistemde hangi canlı türlerinin yaşayacağını etkiler mi? </a:t>
            </a:r>
            <a:endParaRPr lang="tr-TR" sz="2800" dirty="0" smtClean="0">
              <a:latin typeface="Arial" pitchFamily="34" charset="0"/>
              <a:cs typeface="Arial" pitchFamily="34" charset="0"/>
            </a:endParaRPr>
          </a:p>
          <a:p>
            <a:r>
              <a:rPr lang="tr-TR" sz="2800" dirty="0" smtClean="0">
                <a:latin typeface="Arial" pitchFamily="34" charset="0"/>
                <a:cs typeface="Arial" pitchFamily="34" charset="0"/>
              </a:rPr>
              <a:t>En </a:t>
            </a:r>
            <a:r>
              <a:rPr lang="tr-TR" sz="2800" dirty="0">
                <a:latin typeface="Arial" pitchFamily="34" charset="0"/>
                <a:cs typeface="Arial" pitchFamily="34" charset="0"/>
              </a:rPr>
              <a:t>önemli çevresel koşullardan olan iklimin canlılar üzerinde ne gibi etkileri olabilir? </a:t>
            </a:r>
            <a:endParaRPr lang="tr-TR" sz="2800" dirty="0" smtClean="0">
              <a:latin typeface="Arial" pitchFamily="34" charset="0"/>
              <a:cs typeface="Arial" pitchFamily="34" charset="0"/>
            </a:endParaRPr>
          </a:p>
          <a:p>
            <a:r>
              <a:rPr lang="tr-TR" sz="2800" dirty="0" smtClean="0">
                <a:latin typeface="Arial" pitchFamily="34" charset="0"/>
                <a:cs typeface="Arial" pitchFamily="34" charset="0"/>
              </a:rPr>
              <a:t>Ekosistemdeki </a:t>
            </a:r>
            <a:r>
              <a:rPr lang="tr-TR" sz="2800" dirty="0">
                <a:latin typeface="Arial" pitchFamily="34" charset="0"/>
                <a:cs typeface="Arial" pitchFamily="34" charset="0"/>
              </a:rPr>
              <a:t>canlı ve cansız varlıklar neler olabilir? Farklı ekosistemlerdeki canlı ve cansızlar arasında ne gibi farklılıklar vardır? </a:t>
            </a:r>
            <a:endParaRPr lang="tr-TR" sz="2800" dirty="0" smtClean="0">
              <a:latin typeface="Arial" pitchFamily="34" charset="0"/>
              <a:cs typeface="Arial" pitchFamily="34" charset="0"/>
            </a:endParaRPr>
          </a:p>
          <a:p>
            <a:r>
              <a:rPr lang="tr-TR" sz="2800" dirty="0" smtClean="0">
                <a:latin typeface="Arial" pitchFamily="34" charset="0"/>
                <a:cs typeface="Arial" pitchFamily="34" charset="0"/>
              </a:rPr>
              <a:t>Farklı </a:t>
            </a:r>
            <a:r>
              <a:rPr lang="tr-TR" sz="2800" dirty="0">
                <a:latin typeface="Arial" pitchFamily="34" charset="0"/>
                <a:cs typeface="Arial" pitchFamily="34" charset="0"/>
              </a:rPr>
              <a:t>ekosistemleri incelemek için bir etkinlik yapmaya ne dersiniz?</a:t>
            </a:r>
          </a:p>
        </p:txBody>
      </p:sp>
    </p:spTree>
    <p:extLst>
      <p:ext uri="{BB962C8B-B14F-4D97-AF65-F5344CB8AC3E}">
        <p14:creationId xmlns:p14="http://schemas.microsoft.com/office/powerpoint/2010/main" val="2994324323"/>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3" name="Picture 5"/>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30304" y="46"/>
            <a:ext cx="9113695" cy="5809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Dikdörtgen 5"/>
          <p:cNvSpPr/>
          <p:nvPr/>
        </p:nvSpPr>
        <p:spPr>
          <a:xfrm>
            <a:off x="107504" y="732101"/>
            <a:ext cx="8964487" cy="830997"/>
          </a:xfrm>
          <a:prstGeom prst="rect">
            <a:avLst/>
          </a:prstGeom>
          <a:solidFill>
            <a:srgbClr val="FFC000">
              <a:alpha val="26000"/>
            </a:srgbClr>
          </a:solidFill>
        </p:spPr>
        <p:txBody>
          <a:bodyPr wrap="square">
            <a:spAutoFit/>
          </a:bodyPr>
          <a:lstStyle/>
          <a:p>
            <a:r>
              <a:rPr lang="tr-TR" sz="2400" b="1" dirty="0">
                <a:latin typeface="Arial" pitchFamily="34" charset="0"/>
                <a:cs typeface="Arial" pitchFamily="34" charset="0"/>
              </a:rPr>
              <a:t>Araştırma Sorunuz</a:t>
            </a:r>
            <a:r>
              <a:rPr lang="tr-TR" sz="2400" dirty="0">
                <a:latin typeface="Arial" pitchFamily="34" charset="0"/>
                <a:cs typeface="Arial" pitchFamily="34" charset="0"/>
              </a:rPr>
              <a:t>: Hangi ekosistemlerde. hangi canlılar bulunabilir?</a:t>
            </a:r>
          </a:p>
        </p:txBody>
      </p:sp>
      <p:sp>
        <p:nvSpPr>
          <p:cNvPr id="2" name="Dikdörtgen 1"/>
          <p:cNvSpPr/>
          <p:nvPr/>
        </p:nvSpPr>
        <p:spPr>
          <a:xfrm>
            <a:off x="0" y="1484784"/>
            <a:ext cx="9143999" cy="5262979"/>
          </a:xfrm>
          <a:prstGeom prst="rect">
            <a:avLst/>
          </a:prstGeom>
          <a:solidFill>
            <a:srgbClr val="FFC000">
              <a:alpha val="36000"/>
            </a:srgbClr>
          </a:solidFill>
        </p:spPr>
        <p:txBody>
          <a:bodyPr wrap="square">
            <a:spAutoFit/>
          </a:bodyPr>
          <a:lstStyle/>
          <a:p>
            <a:r>
              <a:rPr lang="tr-TR" sz="2400" b="1" dirty="0">
                <a:latin typeface="Arial" pitchFamily="34" charset="0"/>
                <a:cs typeface="Arial" pitchFamily="34" charset="0"/>
              </a:rPr>
              <a:t>Bunları Yapınız</a:t>
            </a:r>
          </a:p>
          <a:p>
            <a:r>
              <a:rPr lang="tr-TR" sz="2400" dirty="0" smtClean="0">
                <a:latin typeface="Arial" pitchFamily="34" charset="0"/>
                <a:cs typeface="Arial" pitchFamily="34" charset="0"/>
              </a:rPr>
              <a:t>1.Sınıfınızda </a:t>
            </a:r>
            <a:r>
              <a:rPr lang="tr-TR" sz="2400" dirty="0">
                <a:latin typeface="Arial" pitchFamily="34" charset="0"/>
                <a:cs typeface="Arial" pitchFamily="34" charset="0"/>
              </a:rPr>
              <a:t>dörder kişilik gruplar oluşturunuz.</a:t>
            </a:r>
          </a:p>
          <a:p>
            <a:r>
              <a:rPr lang="tr-TR" sz="2400" dirty="0" smtClean="0">
                <a:latin typeface="Arial" pitchFamily="34" charset="0"/>
                <a:cs typeface="Arial" pitchFamily="34" charset="0"/>
              </a:rPr>
              <a:t>2.Gazete</a:t>
            </a:r>
            <a:r>
              <a:rPr lang="tr-TR" sz="2400" dirty="0">
                <a:latin typeface="Arial" pitchFamily="34" charset="0"/>
                <a:cs typeface="Arial" pitchFamily="34" charset="0"/>
              </a:rPr>
              <a:t>, dergi, Internet gibi kaynaklardan çeşitli ekosistemlerin resimlerini temin </a:t>
            </a:r>
            <a:r>
              <a:rPr lang="tr-TR" sz="2400" dirty="0" smtClean="0">
                <a:latin typeface="Arial" pitchFamily="34" charset="0"/>
                <a:cs typeface="Arial" pitchFamily="34" charset="0"/>
              </a:rPr>
              <a:t>ederek </a:t>
            </a:r>
            <a:r>
              <a:rPr lang="tr-TR" sz="2400" dirty="0">
                <a:latin typeface="Arial" pitchFamily="34" charset="0"/>
                <a:cs typeface="Arial" pitchFamily="34" charset="0"/>
              </a:rPr>
              <a:t>sınıfa </a:t>
            </a:r>
            <a:r>
              <a:rPr lang="tr-TR" sz="2400" dirty="0" smtClean="0">
                <a:latin typeface="Arial" pitchFamily="34" charset="0"/>
                <a:cs typeface="Arial" pitchFamily="34" charset="0"/>
              </a:rPr>
              <a:t>getiriniz</a:t>
            </a:r>
            <a:r>
              <a:rPr lang="tr-TR" sz="2400" dirty="0">
                <a:latin typeface="Arial" pitchFamily="34" charset="0"/>
                <a:cs typeface="Arial" pitchFamily="34" charset="0"/>
              </a:rPr>
              <a:t>.</a:t>
            </a:r>
          </a:p>
          <a:p>
            <a:r>
              <a:rPr lang="tr-TR" sz="2400" dirty="0" smtClean="0">
                <a:latin typeface="Arial" pitchFamily="34" charset="0"/>
                <a:cs typeface="Arial" pitchFamily="34" charset="0"/>
              </a:rPr>
              <a:t>3</a:t>
            </a:r>
            <a:r>
              <a:rPr lang="tr-TR" sz="2400" dirty="0">
                <a:latin typeface="Arial" pitchFamily="34" charset="0"/>
                <a:cs typeface="Arial" pitchFamily="34" charset="0"/>
              </a:rPr>
              <a:t>. Resimlerde gördüğünüz her bir ekosistemin </a:t>
            </a:r>
            <a:r>
              <a:rPr lang="tr-TR" sz="2400" dirty="0" smtClean="0">
                <a:latin typeface="Arial" pitchFamily="34" charset="0"/>
                <a:cs typeface="Arial" pitchFamily="34" charset="0"/>
              </a:rPr>
              <a:t>iklim </a:t>
            </a:r>
            <a:r>
              <a:rPr lang="tr-TR" sz="2400" dirty="0">
                <a:latin typeface="Arial" pitchFamily="34" charset="0"/>
                <a:cs typeface="Arial" pitchFamily="34" charset="0"/>
              </a:rPr>
              <a:t>özelliklerinin neler olabileceğini tanımlayarak </a:t>
            </a:r>
            <a:r>
              <a:rPr lang="tr-TR" sz="2400" dirty="0" smtClean="0">
                <a:latin typeface="Arial" pitchFamily="34" charset="0"/>
                <a:cs typeface="Arial" pitchFamily="34" charset="0"/>
              </a:rPr>
              <a:t>defterinize </a:t>
            </a:r>
            <a:r>
              <a:rPr lang="tr-TR" sz="2400" dirty="0">
                <a:latin typeface="Arial" pitchFamily="34" charset="0"/>
                <a:cs typeface="Arial" pitchFamily="34" charset="0"/>
              </a:rPr>
              <a:t>yazınız.</a:t>
            </a:r>
          </a:p>
          <a:p>
            <a:r>
              <a:rPr lang="tr-TR" sz="2400" dirty="0" smtClean="0">
                <a:latin typeface="Arial" pitchFamily="34" charset="0"/>
                <a:cs typeface="Arial" pitchFamily="34" charset="0"/>
              </a:rPr>
              <a:t>4</a:t>
            </a:r>
            <a:r>
              <a:rPr lang="tr-TR" sz="2400" dirty="0">
                <a:latin typeface="Arial" pitchFamily="34" charset="0"/>
                <a:cs typeface="Arial" pitchFamily="34" charset="0"/>
              </a:rPr>
              <a:t>. Bu ekosistemlerde hangi canlıların bulunabileceğini tahmin ediniz. Tahminlerinizi defterinize yazınız.</a:t>
            </a:r>
          </a:p>
          <a:p>
            <a:r>
              <a:rPr lang="tr-TR" sz="2400" dirty="0" smtClean="0">
                <a:latin typeface="Arial" pitchFamily="34" charset="0"/>
                <a:cs typeface="Arial" pitchFamily="34" charset="0"/>
              </a:rPr>
              <a:t>5</a:t>
            </a:r>
            <a:r>
              <a:rPr lang="tr-TR" sz="2400" dirty="0">
                <a:latin typeface="Arial" pitchFamily="34" charset="0"/>
                <a:cs typeface="Arial" pitchFamily="34" charset="0"/>
              </a:rPr>
              <a:t>. Aşağıdaki ekosistemleri dikkatle inceleyiniz. Sınıfa getirdiğiniz resimlerdeki ekosistemler ile </a:t>
            </a:r>
            <a:r>
              <a:rPr lang="tr-TR" sz="2400" dirty="0" smtClean="0">
                <a:latin typeface="Arial" pitchFamily="34" charset="0"/>
                <a:cs typeface="Arial" pitchFamily="34" charset="0"/>
              </a:rPr>
              <a:t>aşağıda gördüğünüz </a:t>
            </a:r>
            <a:r>
              <a:rPr lang="tr-TR" sz="2400" dirty="0">
                <a:latin typeface="Arial" pitchFamily="34" charset="0"/>
                <a:cs typeface="Arial" pitchFamily="34" charset="0"/>
              </a:rPr>
              <a:t>ekosistemleri karşılaştırınız. Benzerlik ve; farklılıkları </a:t>
            </a:r>
            <a:r>
              <a:rPr lang="tr-TR" sz="2400" dirty="0" smtClean="0">
                <a:latin typeface="Arial" pitchFamily="34" charset="0"/>
                <a:cs typeface="Arial" pitchFamily="34" charset="0"/>
              </a:rPr>
              <a:t>bulunuz .Bu ekosistemlerde </a:t>
            </a:r>
            <a:r>
              <a:rPr lang="tr-TR" sz="2400" dirty="0">
                <a:latin typeface="Arial" pitchFamily="34" charset="0"/>
                <a:cs typeface="Arial" pitchFamily="34" charset="0"/>
              </a:rPr>
              <a:t>hangi </a:t>
            </a:r>
            <a:r>
              <a:rPr lang="tr-TR" sz="2400" dirty="0" smtClean="0">
                <a:latin typeface="Arial" pitchFamily="34" charset="0"/>
                <a:cs typeface="Arial" pitchFamily="34" charset="0"/>
              </a:rPr>
              <a:t>canlıların </a:t>
            </a:r>
            <a:r>
              <a:rPr lang="tr-TR" sz="2400" dirty="0">
                <a:latin typeface="Arial" pitchFamily="34" charset="0"/>
                <a:cs typeface="Arial" pitchFamily="34" charset="0"/>
              </a:rPr>
              <a:t>ortak bulunabileceğini tahmin ediniz. </a:t>
            </a:r>
            <a:endParaRPr lang="tr-TR" sz="2400" dirty="0" smtClean="0">
              <a:latin typeface="Arial" pitchFamily="34" charset="0"/>
              <a:cs typeface="Arial" pitchFamily="34" charset="0"/>
            </a:endParaRPr>
          </a:p>
          <a:p>
            <a:r>
              <a:rPr lang="tr-TR" sz="2400" dirty="0" smtClean="0">
                <a:latin typeface="Arial" pitchFamily="34" charset="0"/>
                <a:cs typeface="Arial" pitchFamily="34" charset="0"/>
              </a:rPr>
              <a:t>Tahminlerinizi </a:t>
            </a:r>
            <a:r>
              <a:rPr lang="tr-TR" sz="2400" dirty="0">
                <a:latin typeface="Arial" pitchFamily="34" charset="0"/>
                <a:cs typeface="Arial" pitchFamily="34" charset="0"/>
              </a:rPr>
              <a:t>ve </a:t>
            </a:r>
            <a:r>
              <a:rPr lang="tr-TR" sz="2400" dirty="0" smtClean="0">
                <a:latin typeface="Arial" pitchFamily="34" charset="0"/>
                <a:cs typeface="Arial" pitchFamily="34" charset="0"/>
              </a:rPr>
              <a:t>nedenlerini  </a:t>
            </a:r>
            <a:r>
              <a:rPr lang="tr-TR" sz="2400" dirty="0">
                <a:latin typeface="Arial" pitchFamily="34" charset="0"/>
                <a:cs typeface="Arial" pitchFamily="34" charset="0"/>
              </a:rPr>
              <a:t>tartışınız.</a:t>
            </a:r>
          </a:p>
        </p:txBody>
      </p:sp>
    </p:spTree>
    <p:extLst>
      <p:ext uri="{BB962C8B-B14F-4D97-AF65-F5344CB8AC3E}">
        <p14:creationId xmlns:p14="http://schemas.microsoft.com/office/powerpoint/2010/main" val="2869378751"/>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4"/>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51725" y="0"/>
            <a:ext cx="5732763" cy="52419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24758" y="1"/>
            <a:ext cx="5747231" cy="52419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5" name="Picture 3"/>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51725" y="0"/>
            <a:ext cx="5739245" cy="51996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6" name="Picture 4"/>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24758" y="-1572"/>
            <a:ext cx="5706519" cy="52027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7" name="Picture 5"/>
          <p:cNvPicPr>
            <a:picLocks noChangeAspect="1" noChangeArrowheads="1"/>
          </p:cNvPicPr>
          <p:nvPr/>
        </p:nvPicPr>
        <p:blipFill>
          <a:blip r:embed="rId6">
            <a:extLst>
              <a:ext uri="{28A0092B-C50C-407E-A947-70E740481C1C}">
                <a14:useLocalDpi xmlns:a14="http://schemas.microsoft.com/office/drawing/2010/main" val="0"/>
              </a:ext>
            </a:extLst>
          </a:blip>
          <a:stretch>
            <a:fillRect/>
          </a:stretch>
        </p:blipFill>
        <p:spPr bwMode="auto">
          <a:xfrm>
            <a:off x="35519" y="1"/>
            <a:ext cx="5691107" cy="5248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Dikdörtgen 2"/>
          <p:cNvSpPr/>
          <p:nvPr/>
        </p:nvSpPr>
        <p:spPr>
          <a:xfrm>
            <a:off x="24758" y="5187802"/>
            <a:ext cx="8939729" cy="1631216"/>
          </a:xfrm>
          <a:prstGeom prst="rect">
            <a:avLst/>
          </a:prstGeom>
        </p:spPr>
        <p:txBody>
          <a:bodyPr wrap="square">
            <a:spAutoFit/>
          </a:bodyPr>
          <a:lstStyle/>
          <a:p>
            <a:r>
              <a:rPr lang="tr-TR" sz="2000" b="1" dirty="0">
                <a:latin typeface="Arial" pitchFamily="34" charset="0"/>
                <a:cs typeface="Arial" pitchFamily="34" charset="0"/>
              </a:rPr>
              <a:t>Verilerinizi Değerlendiriniz</a:t>
            </a:r>
          </a:p>
          <a:p>
            <a:r>
              <a:rPr lang="tr-TR" sz="2000" dirty="0" smtClean="0">
                <a:latin typeface="Arial" pitchFamily="34" charset="0"/>
                <a:cs typeface="Arial" pitchFamily="34" charset="0"/>
              </a:rPr>
              <a:t>1.Ekosistemler </a:t>
            </a:r>
            <a:r>
              <a:rPr lang="tr-TR" sz="2000" dirty="0">
                <a:latin typeface="Arial" pitchFamily="34" charset="0"/>
                <a:cs typeface="Arial" pitchFamily="34" charset="0"/>
              </a:rPr>
              <a:t>arasında ne gibi benzerlik ve farklılıklar buldunuz?</a:t>
            </a:r>
          </a:p>
          <a:p>
            <a:r>
              <a:rPr lang="tr-TR" sz="2000" dirty="0" smtClean="0">
                <a:latin typeface="Arial" pitchFamily="34" charset="0"/>
                <a:cs typeface="Arial" pitchFamily="34" charset="0"/>
              </a:rPr>
              <a:t>2.Bu </a:t>
            </a:r>
            <a:r>
              <a:rPr lang="tr-TR" sz="2000" dirty="0">
                <a:latin typeface="Arial" pitchFamily="34" charset="0"/>
                <a:cs typeface="Arial" pitchFamily="34" charset="0"/>
              </a:rPr>
              <a:t>ekosistemlerde hangi canlıların yaşadığını tahmin ettiniz?</a:t>
            </a:r>
          </a:p>
          <a:p>
            <a:r>
              <a:rPr lang="tr-TR" sz="2000" b="1" dirty="0">
                <a:latin typeface="Arial" pitchFamily="34" charset="0"/>
                <a:cs typeface="Arial" pitchFamily="34" charset="0"/>
              </a:rPr>
              <a:t>Sonuca Varınız</a:t>
            </a:r>
          </a:p>
          <a:p>
            <a:r>
              <a:rPr lang="tr-TR" sz="2000" dirty="0">
                <a:latin typeface="Arial" pitchFamily="34" charset="0"/>
                <a:cs typeface="Arial" pitchFamily="34" charset="0"/>
              </a:rPr>
              <a:t>Farklı ekosistemlerde farklı canlıların bulunabilmesini nasıl açıklayabilirsiniz?</a:t>
            </a:r>
          </a:p>
        </p:txBody>
      </p:sp>
    </p:spTree>
    <p:extLst>
      <p:ext uri="{BB962C8B-B14F-4D97-AF65-F5344CB8AC3E}">
        <p14:creationId xmlns:p14="http://schemas.microsoft.com/office/powerpoint/2010/main" val="944941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074"/>
                                        </p:tgtEl>
                                        <p:attrNameLst>
                                          <p:attrName>style.visibility</p:attrName>
                                        </p:attrNameLst>
                                      </p:cBhvr>
                                      <p:to>
                                        <p:strVal val="visible"/>
                                      </p:to>
                                    </p:set>
                                    <p:animEffect transition="in" filter="fade">
                                      <p:cBhvr>
                                        <p:cTn id="7" dur="500"/>
                                        <p:tgtEl>
                                          <p:spTgt spid="307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075"/>
                                        </p:tgtEl>
                                        <p:attrNameLst>
                                          <p:attrName>style.visibility</p:attrName>
                                        </p:attrNameLst>
                                      </p:cBhvr>
                                      <p:to>
                                        <p:strVal val="visible"/>
                                      </p:to>
                                    </p:set>
                                    <p:animEffect transition="in" filter="fade">
                                      <p:cBhvr>
                                        <p:cTn id="12" dur="500"/>
                                        <p:tgtEl>
                                          <p:spTgt spid="3075"/>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076"/>
                                        </p:tgtEl>
                                        <p:attrNameLst>
                                          <p:attrName>style.visibility</p:attrName>
                                        </p:attrNameLst>
                                      </p:cBhvr>
                                      <p:to>
                                        <p:strVal val="visible"/>
                                      </p:to>
                                    </p:set>
                                    <p:animEffect transition="in" filter="fade">
                                      <p:cBhvr>
                                        <p:cTn id="17" dur="500"/>
                                        <p:tgtEl>
                                          <p:spTgt spid="3076"/>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077"/>
                                        </p:tgtEl>
                                        <p:attrNameLst>
                                          <p:attrName>style.visibility</p:attrName>
                                        </p:attrNameLst>
                                      </p:cBhvr>
                                      <p:to>
                                        <p:strVal val="visible"/>
                                      </p:to>
                                    </p:set>
                                    <p:animEffect transition="in" filter="fade">
                                      <p:cBhvr>
                                        <p:cTn id="22" dur="500"/>
                                        <p:tgtEl>
                                          <p:spTgt spid="3077"/>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
                                        </p:tgtEl>
                                        <p:attrNameLst>
                                          <p:attrName>style.visibility</p:attrName>
                                        </p:attrNameLst>
                                      </p:cBhvr>
                                      <p:to>
                                        <p:strVal val="visible"/>
                                      </p:to>
                                    </p:set>
                                    <p:animEffect transition="in" filter="fade">
                                      <p:cBhvr>
                                        <p:cTn id="2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ikdörtgen 2"/>
          <p:cNvSpPr/>
          <p:nvPr/>
        </p:nvSpPr>
        <p:spPr>
          <a:xfrm>
            <a:off x="0" y="0"/>
            <a:ext cx="9144000" cy="6555641"/>
          </a:xfrm>
          <a:prstGeom prst="rect">
            <a:avLst/>
          </a:prstGeom>
        </p:spPr>
        <p:txBody>
          <a:bodyPr wrap="square">
            <a:spAutoFit/>
          </a:bodyPr>
          <a:lstStyle/>
          <a:p>
            <a:r>
              <a:rPr lang="tr-TR" sz="2800" dirty="0">
                <a:latin typeface="Arial" pitchFamily="34" charset="0"/>
                <a:cs typeface="Arial" pitchFamily="34" charset="0"/>
              </a:rPr>
              <a:t>Bir ekosistemdeki canlı çeşitliliğini belirleyen en önemli cansız faktör iklimdir. İklimi belirleyen </a:t>
            </a:r>
            <a:r>
              <a:rPr lang="tr-TR" sz="2800" dirty="0" smtClean="0">
                <a:latin typeface="Arial" pitchFamily="34" charset="0"/>
                <a:cs typeface="Arial" pitchFamily="34" charset="0"/>
              </a:rPr>
              <a:t>özelliklerin neler </a:t>
            </a:r>
            <a:r>
              <a:rPr lang="tr-TR" sz="2800" dirty="0">
                <a:latin typeface="Arial" pitchFamily="34" charset="0"/>
                <a:cs typeface="Arial" pitchFamily="34" charset="0"/>
              </a:rPr>
              <a:t>olduğunu hiç düşündünüz mü? Ekvator bölgesinin sıcaklık, nem, yağış, rüzgâr özellikleri sizce </a:t>
            </a:r>
            <a:r>
              <a:rPr lang="tr-TR" sz="2800" dirty="0" smtClean="0">
                <a:latin typeface="Arial" pitchFamily="34" charset="0"/>
                <a:cs typeface="Arial" pitchFamily="34" charset="0"/>
              </a:rPr>
              <a:t>ülkemizin iklim </a:t>
            </a:r>
            <a:r>
              <a:rPr lang="tr-TR" sz="2800" dirty="0">
                <a:latin typeface="Arial" pitchFamily="34" charset="0"/>
                <a:cs typeface="Arial" pitchFamily="34" charset="0"/>
              </a:rPr>
              <a:t>özellikleri ile aynı mıdır?</a:t>
            </a:r>
          </a:p>
          <a:p>
            <a:r>
              <a:rPr lang="tr-TR" sz="2800" dirty="0">
                <a:latin typeface="Arial" pitchFamily="34" charset="0"/>
                <a:cs typeface="Arial" pitchFamily="34" charset="0"/>
              </a:rPr>
              <a:t>Yaptığınız etkinlikte fark ettiğiniz gibi bir ekosistemdeki yağış, nem, sıcaklık ve rüzgâr gibi iklim </a:t>
            </a:r>
            <a:r>
              <a:rPr lang="tr-TR" sz="2800" dirty="0" smtClean="0">
                <a:latin typeface="Arial" pitchFamily="34" charset="0"/>
                <a:cs typeface="Arial" pitchFamily="34" charset="0"/>
              </a:rPr>
              <a:t>özellikleri o </a:t>
            </a:r>
            <a:r>
              <a:rPr lang="tr-TR" sz="2800" dirty="0">
                <a:latin typeface="Arial" pitchFamily="34" charset="0"/>
                <a:cs typeface="Arial" pitchFamily="34" charset="0"/>
              </a:rPr>
              <a:t>ekosistemdeki bitki örtüsünü ve hayvan çeşitliliğini belirler. Çöl iklimine uyum sağlamış canlıları ele </a:t>
            </a:r>
            <a:r>
              <a:rPr lang="tr-TR" sz="2800" dirty="0" smtClean="0">
                <a:latin typeface="Arial" pitchFamily="34" charset="0"/>
                <a:cs typeface="Arial" pitchFamily="34" charset="0"/>
              </a:rPr>
              <a:t>alalım. Çöl </a:t>
            </a:r>
            <a:r>
              <a:rPr lang="tr-TR" sz="2800" dirty="0">
                <a:latin typeface="Arial" pitchFamily="34" charset="0"/>
                <a:cs typeface="Arial" pitchFamily="34" charset="0"/>
              </a:rPr>
              <a:t>ekosisteminde yaşayan bitkiler ve hayvanlar sıcak ve kurak çöl ikliminde yaşamlarını sürdürmek için çeşitli</a:t>
            </a:r>
            <a:br>
              <a:rPr lang="tr-TR" sz="2800" dirty="0">
                <a:latin typeface="Arial" pitchFamily="34" charset="0"/>
                <a:cs typeface="Arial" pitchFamily="34" charset="0"/>
              </a:rPr>
            </a:br>
            <a:r>
              <a:rPr lang="tr-TR" sz="2800" dirty="0">
                <a:latin typeface="Arial" pitchFamily="34" charset="0"/>
                <a:cs typeface="Arial" pitchFamily="34" charset="0"/>
              </a:rPr>
              <a:t>özelliklere sahiptir. Çöl canlılarının büyük bölümü gövdelerinde su ve besin depolayabilir. Bu şekilde su </a:t>
            </a:r>
            <a:r>
              <a:rPr lang="tr-TR" sz="2800" dirty="0" smtClean="0">
                <a:latin typeface="Arial" pitchFamily="34" charset="0"/>
                <a:cs typeface="Arial" pitchFamily="34" charset="0"/>
              </a:rPr>
              <a:t>depolayan </a:t>
            </a:r>
            <a:r>
              <a:rPr lang="tr-TR" sz="2800" dirty="0">
                <a:latin typeface="Arial" pitchFamily="34" charset="0"/>
                <a:cs typeface="Arial" pitchFamily="34" charset="0"/>
              </a:rPr>
              <a:t>kaktüsler, dikenlere sahip olduklarından gövdelerinde su kaybını da önlerler.</a:t>
            </a:r>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7812360" y="6066910"/>
            <a:ext cx="1181100" cy="7048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6205023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098"/>
                                        </p:tgtEl>
                                        <p:attrNameLst>
                                          <p:attrName>style.visibility</p:attrName>
                                        </p:attrNameLst>
                                      </p:cBhvr>
                                      <p:to>
                                        <p:strVal val="visible"/>
                                      </p:to>
                                    </p:set>
                                    <p:animEffect transition="in" filter="fade">
                                      <p:cBhvr>
                                        <p:cTn id="7" dur="500"/>
                                        <p:tgtEl>
                                          <p:spTgt spid="40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0" y="0"/>
            <a:ext cx="9144000" cy="6858000"/>
          </a:xfrm>
          <a:prstGeom prst="rect">
            <a:avLst/>
          </a:prstGeom>
          <a:noFill/>
          <a:ln w="9525">
            <a:noFill/>
            <a:miter lim="800000"/>
            <a:headEnd/>
            <a:tailEnd/>
          </a:ln>
          <a:effectLst/>
        </p:spPr>
      </p:pic>
      <p:sp>
        <p:nvSpPr>
          <p:cNvPr id="3" name="2 Metin kutusu"/>
          <p:cNvSpPr txBox="1"/>
          <p:nvPr/>
        </p:nvSpPr>
        <p:spPr>
          <a:xfrm>
            <a:off x="3428993" y="1103078"/>
            <a:ext cx="5715008" cy="338554"/>
          </a:xfrm>
          <a:prstGeom prst="rect">
            <a:avLst/>
          </a:prstGeom>
          <a:noFill/>
        </p:spPr>
        <p:txBody>
          <a:bodyPr wrap="square" rtlCol="0">
            <a:spAutoFit/>
          </a:bodyPr>
          <a:lstStyle/>
          <a:p>
            <a:r>
              <a:rPr lang="tr-TR" sz="1600" dirty="0" smtClean="0"/>
              <a:t>Bitkiler,kurbağalar,su kuşları su bitkileri böcekler su kaplumbağası </a:t>
            </a:r>
            <a:endParaRPr lang="tr-TR" sz="1600" dirty="0"/>
          </a:p>
        </p:txBody>
      </p:sp>
      <p:sp>
        <p:nvSpPr>
          <p:cNvPr id="4" name="3 Metin kutusu"/>
          <p:cNvSpPr txBox="1"/>
          <p:nvPr/>
        </p:nvSpPr>
        <p:spPr>
          <a:xfrm>
            <a:off x="3555120" y="1531706"/>
            <a:ext cx="5715008" cy="338554"/>
          </a:xfrm>
          <a:prstGeom prst="rect">
            <a:avLst/>
          </a:prstGeom>
          <a:noFill/>
        </p:spPr>
        <p:txBody>
          <a:bodyPr wrap="square" rtlCol="0">
            <a:spAutoFit/>
          </a:bodyPr>
          <a:lstStyle/>
          <a:p>
            <a:r>
              <a:rPr lang="tr-TR" sz="1600" dirty="0" smtClean="0"/>
              <a:t>Su mineral maddeler dip çamuru</a:t>
            </a:r>
            <a:endParaRPr lang="tr-TR" sz="1600" dirty="0"/>
          </a:p>
        </p:txBody>
      </p:sp>
      <p:sp>
        <p:nvSpPr>
          <p:cNvPr id="5" name="4 Metin kutusu"/>
          <p:cNvSpPr txBox="1"/>
          <p:nvPr/>
        </p:nvSpPr>
        <p:spPr>
          <a:xfrm>
            <a:off x="3633950" y="1967726"/>
            <a:ext cx="5715008" cy="338554"/>
          </a:xfrm>
          <a:prstGeom prst="rect">
            <a:avLst/>
          </a:prstGeom>
          <a:noFill/>
        </p:spPr>
        <p:txBody>
          <a:bodyPr wrap="square" rtlCol="0">
            <a:spAutoFit/>
          </a:bodyPr>
          <a:lstStyle/>
          <a:p>
            <a:r>
              <a:rPr lang="tr-TR" sz="1600" dirty="0" smtClean="0"/>
              <a:t>Nemli ılıman iklim</a:t>
            </a:r>
            <a:endParaRPr lang="tr-TR" sz="1600" dirty="0"/>
          </a:p>
        </p:txBody>
      </p:sp>
      <p:sp>
        <p:nvSpPr>
          <p:cNvPr id="6" name="5 Metin kutusu"/>
          <p:cNvSpPr txBox="1"/>
          <p:nvPr/>
        </p:nvSpPr>
        <p:spPr>
          <a:xfrm>
            <a:off x="3422582" y="2604258"/>
            <a:ext cx="4938147" cy="369332"/>
          </a:xfrm>
          <a:prstGeom prst="rect">
            <a:avLst/>
          </a:prstGeom>
          <a:noFill/>
        </p:spPr>
        <p:txBody>
          <a:bodyPr wrap="none" rtlCol="0">
            <a:spAutoFit/>
          </a:bodyPr>
          <a:lstStyle/>
          <a:p>
            <a:r>
              <a:rPr lang="tr-TR" dirty="0" smtClean="0"/>
              <a:t>Yaprak döken ve dökmeyen ağaçlar yılan kuş böcek</a:t>
            </a:r>
            <a:endParaRPr lang="tr-TR" dirty="0"/>
          </a:p>
        </p:txBody>
      </p:sp>
      <p:sp>
        <p:nvSpPr>
          <p:cNvPr id="7" name="6 Metin kutusu"/>
          <p:cNvSpPr txBox="1"/>
          <p:nvPr/>
        </p:nvSpPr>
        <p:spPr>
          <a:xfrm>
            <a:off x="3574982" y="3024680"/>
            <a:ext cx="2531912" cy="369332"/>
          </a:xfrm>
          <a:prstGeom prst="rect">
            <a:avLst/>
          </a:prstGeom>
          <a:noFill/>
        </p:spPr>
        <p:txBody>
          <a:bodyPr wrap="none" rtlCol="0">
            <a:spAutoFit/>
          </a:bodyPr>
          <a:lstStyle/>
          <a:p>
            <a:r>
              <a:rPr lang="tr-TR" dirty="0" smtClean="0"/>
              <a:t>Toprak mineral maddeler</a:t>
            </a:r>
            <a:endParaRPr lang="tr-TR" dirty="0"/>
          </a:p>
        </p:txBody>
      </p:sp>
      <p:sp>
        <p:nvSpPr>
          <p:cNvPr id="8" name="7 Metin kutusu"/>
          <p:cNvSpPr txBox="1"/>
          <p:nvPr/>
        </p:nvSpPr>
        <p:spPr>
          <a:xfrm>
            <a:off x="3643306" y="3500438"/>
            <a:ext cx="2221377" cy="369332"/>
          </a:xfrm>
          <a:prstGeom prst="rect">
            <a:avLst/>
          </a:prstGeom>
          <a:noFill/>
        </p:spPr>
        <p:txBody>
          <a:bodyPr wrap="none" rtlCol="0">
            <a:spAutoFit/>
          </a:bodyPr>
          <a:lstStyle/>
          <a:p>
            <a:r>
              <a:rPr lang="tr-TR" dirty="0" smtClean="0"/>
              <a:t>Yağış alan ılıman iklim</a:t>
            </a:r>
            <a:endParaRPr lang="tr-TR" dirty="0"/>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785786" y="4214818"/>
            <a:ext cx="3215059" cy="2206645"/>
          </a:xfrm>
          <a:prstGeom prst="rect">
            <a:avLst/>
          </a:prstGeom>
          <a:noFill/>
        </p:spPr>
      </p:pic>
      <p:sp>
        <p:nvSpPr>
          <p:cNvPr id="10" name="9 Metin kutusu"/>
          <p:cNvSpPr txBox="1"/>
          <p:nvPr/>
        </p:nvSpPr>
        <p:spPr>
          <a:xfrm>
            <a:off x="4867333" y="4532102"/>
            <a:ext cx="4193456" cy="338554"/>
          </a:xfrm>
          <a:prstGeom prst="rect">
            <a:avLst/>
          </a:prstGeom>
          <a:noFill/>
        </p:spPr>
        <p:txBody>
          <a:bodyPr wrap="none" rtlCol="0">
            <a:spAutoFit/>
          </a:bodyPr>
          <a:lstStyle/>
          <a:p>
            <a:r>
              <a:rPr lang="tr-TR" sz="1600" dirty="0" smtClean="0"/>
              <a:t>Deve akrep yılan kaktüs dikenli çalılar kertenkele</a:t>
            </a:r>
            <a:endParaRPr lang="tr-TR" sz="1600" dirty="0"/>
          </a:p>
        </p:txBody>
      </p:sp>
      <p:sp>
        <p:nvSpPr>
          <p:cNvPr id="11" name="10 Metin kutusu"/>
          <p:cNvSpPr txBox="1"/>
          <p:nvPr/>
        </p:nvSpPr>
        <p:spPr>
          <a:xfrm>
            <a:off x="4889284" y="5463666"/>
            <a:ext cx="1289712" cy="338554"/>
          </a:xfrm>
          <a:prstGeom prst="rect">
            <a:avLst/>
          </a:prstGeom>
          <a:noFill/>
        </p:spPr>
        <p:txBody>
          <a:bodyPr wrap="none" rtlCol="0">
            <a:spAutoFit/>
          </a:bodyPr>
          <a:lstStyle/>
          <a:p>
            <a:r>
              <a:rPr lang="tr-TR" sz="1600" dirty="0" smtClean="0"/>
              <a:t>Taş kum hava</a:t>
            </a:r>
            <a:endParaRPr lang="tr-TR" sz="1600" dirty="0"/>
          </a:p>
        </p:txBody>
      </p:sp>
      <p:sp>
        <p:nvSpPr>
          <p:cNvPr id="12" name="11 Metin kutusu"/>
          <p:cNvSpPr txBox="1"/>
          <p:nvPr/>
        </p:nvSpPr>
        <p:spPr>
          <a:xfrm>
            <a:off x="4960722" y="6459946"/>
            <a:ext cx="1687321" cy="338554"/>
          </a:xfrm>
          <a:prstGeom prst="rect">
            <a:avLst/>
          </a:prstGeom>
          <a:noFill/>
        </p:spPr>
        <p:txBody>
          <a:bodyPr wrap="none" rtlCol="0">
            <a:spAutoFit/>
          </a:bodyPr>
          <a:lstStyle/>
          <a:p>
            <a:r>
              <a:rPr lang="tr-TR" sz="1600" dirty="0" smtClean="0"/>
              <a:t>Çok sıcak ve kurak</a:t>
            </a:r>
            <a:endParaRPr lang="tr-TR" sz="1600" dirty="0"/>
          </a:p>
        </p:txBody>
      </p:sp>
    </p:spTree>
    <p:extLst>
      <p:ext uri="{BB962C8B-B14F-4D97-AF65-F5344CB8AC3E}">
        <p14:creationId xmlns:p14="http://schemas.microsoft.com/office/powerpoint/2010/main" val="32464004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ppt_x"/>
                                          </p:val>
                                        </p:tav>
                                        <p:tav tm="100000">
                                          <p:val>
                                            <p:strVal val="#ppt_x"/>
                                          </p:val>
                                        </p:tav>
                                      </p:tavLst>
                                    </p:anim>
                                    <p:anim calcmode="lin" valueType="num">
                                      <p:cBhvr additive="base">
                                        <p:cTn id="26"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additive="base">
                                        <p:cTn id="31" dur="500" fill="hold"/>
                                        <p:tgtEl>
                                          <p:spTgt spid="7"/>
                                        </p:tgtEl>
                                        <p:attrNameLst>
                                          <p:attrName>ppt_x</p:attrName>
                                        </p:attrNameLst>
                                      </p:cBhvr>
                                      <p:tavLst>
                                        <p:tav tm="0">
                                          <p:val>
                                            <p:strVal val="#ppt_x"/>
                                          </p:val>
                                        </p:tav>
                                        <p:tav tm="100000">
                                          <p:val>
                                            <p:strVal val="#ppt_x"/>
                                          </p:val>
                                        </p:tav>
                                      </p:tavLst>
                                    </p:anim>
                                    <p:anim calcmode="lin" valueType="num">
                                      <p:cBhvr additive="base">
                                        <p:cTn id="32"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8"/>
                                        </p:tgtEl>
                                        <p:attrNameLst>
                                          <p:attrName>style.visibility</p:attrName>
                                        </p:attrNameLst>
                                      </p:cBhvr>
                                      <p:to>
                                        <p:strVal val="visible"/>
                                      </p:to>
                                    </p:set>
                                    <p:anim calcmode="lin" valueType="num">
                                      <p:cBhvr additive="base">
                                        <p:cTn id="37" dur="500" fill="hold"/>
                                        <p:tgtEl>
                                          <p:spTgt spid="8"/>
                                        </p:tgtEl>
                                        <p:attrNameLst>
                                          <p:attrName>ppt_x</p:attrName>
                                        </p:attrNameLst>
                                      </p:cBhvr>
                                      <p:tavLst>
                                        <p:tav tm="0">
                                          <p:val>
                                            <p:strVal val="#ppt_x"/>
                                          </p:val>
                                        </p:tav>
                                        <p:tav tm="100000">
                                          <p:val>
                                            <p:strVal val="#ppt_x"/>
                                          </p:val>
                                        </p:tav>
                                      </p:tavLst>
                                    </p:anim>
                                    <p:anim calcmode="lin" valueType="num">
                                      <p:cBhvr additive="base">
                                        <p:cTn id="3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1026"/>
                                        </p:tgtEl>
                                        <p:attrNameLst>
                                          <p:attrName>style.visibility</p:attrName>
                                        </p:attrNameLst>
                                      </p:cBhvr>
                                      <p:to>
                                        <p:strVal val="visible"/>
                                      </p:to>
                                    </p:set>
                                    <p:anim calcmode="lin" valueType="num">
                                      <p:cBhvr additive="base">
                                        <p:cTn id="43" dur="500" fill="hold"/>
                                        <p:tgtEl>
                                          <p:spTgt spid="1026"/>
                                        </p:tgtEl>
                                        <p:attrNameLst>
                                          <p:attrName>ppt_x</p:attrName>
                                        </p:attrNameLst>
                                      </p:cBhvr>
                                      <p:tavLst>
                                        <p:tav tm="0">
                                          <p:val>
                                            <p:strVal val="#ppt_x"/>
                                          </p:val>
                                        </p:tav>
                                        <p:tav tm="100000">
                                          <p:val>
                                            <p:strVal val="#ppt_x"/>
                                          </p:val>
                                        </p:tav>
                                      </p:tavLst>
                                    </p:anim>
                                    <p:anim calcmode="lin" valueType="num">
                                      <p:cBhvr additive="base">
                                        <p:cTn id="44" dur="500" fill="hold"/>
                                        <p:tgtEl>
                                          <p:spTgt spid="1026"/>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10"/>
                                        </p:tgtEl>
                                        <p:attrNameLst>
                                          <p:attrName>style.visibility</p:attrName>
                                        </p:attrNameLst>
                                      </p:cBhvr>
                                      <p:to>
                                        <p:strVal val="visible"/>
                                      </p:to>
                                    </p:set>
                                    <p:anim calcmode="lin" valueType="num">
                                      <p:cBhvr additive="base">
                                        <p:cTn id="49" dur="500" fill="hold"/>
                                        <p:tgtEl>
                                          <p:spTgt spid="10"/>
                                        </p:tgtEl>
                                        <p:attrNameLst>
                                          <p:attrName>ppt_x</p:attrName>
                                        </p:attrNameLst>
                                      </p:cBhvr>
                                      <p:tavLst>
                                        <p:tav tm="0">
                                          <p:val>
                                            <p:strVal val="#ppt_x"/>
                                          </p:val>
                                        </p:tav>
                                        <p:tav tm="100000">
                                          <p:val>
                                            <p:strVal val="#ppt_x"/>
                                          </p:val>
                                        </p:tav>
                                      </p:tavLst>
                                    </p:anim>
                                    <p:anim calcmode="lin" valueType="num">
                                      <p:cBhvr additive="base">
                                        <p:cTn id="50"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11"/>
                                        </p:tgtEl>
                                        <p:attrNameLst>
                                          <p:attrName>style.visibility</p:attrName>
                                        </p:attrNameLst>
                                      </p:cBhvr>
                                      <p:to>
                                        <p:strVal val="visible"/>
                                      </p:to>
                                    </p:set>
                                    <p:anim calcmode="lin" valueType="num">
                                      <p:cBhvr additive="base">
                                        <p:cTn id="55" dur="500" fill="hold"/>
                                        <p:tgtEl>
                                          <p:spTgt spid="11"/>
                                        </p:tgtEl>
                                        <p:attrNameLst>
                                          <p:attrName>ppt_x</p:attrName>
                                        </p:attrNameLst>
                                      </p:cBhvr>
                                      <p:tavLst>
                                        <p:tav tm="0">
                                          <p:val>
                                            <p:strVal val="#ppt_x"/>
                                          </p:val>
                                        </p:tav>
                                        <p:tav tm="100000">
                                          <p:val>
                                            <p:strVal val="#ppt_x"/>
                                          </p:val>
                                        </p:tav>
                                      </p:tavLst>
                                    </p:anim>
                                    <p:anim calcmode="lin" valueType="num">
                                      <p:cBhvr additive="base">
                                        <p:cTn id="56"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12"/>
                                        </p:tgtEl>
                                        <p:attrNameLst>
                                          <p:attrName>style.visibility</p:attrName>
                                        </p:attrNameLst>
                                      </p:cBhvr>
                                      <p:to>
                                        <p:strVal val="visible"/>
                                      </p:to>
                                    </p:set>
                                    <p:anim calcmode="lin" valueType="num">
                                      <p:cBhvr additive="base">
                                        <p:cTn id="61" dur="500" fill="hold"/>
                                        <p:tgtEl>
                                          <p:spTgt spid="12"/>
                                        </p:tgtEl>
                                        <p:attrNameLst>
                                          <p:attrName>ppt_x</p:attrName>
                                        </p:attrNameLst>
                                      </p:cBhvr>
                                      <p:tavLst>
                                        <p:tav tm="0">
                                          <p:val>
                                            <p:strVal val="#ppt_x"/>
                                          </p:val>
                                        </p:tav>
                                        <p:tav tm="100000">
                                          <p:val>
                                            <p:strVal val="#ppt_x"/>
                                          </p:val>
                                        </p:tav>
                                      </p:tavLst>
                                    </p:anim>
                                    <p:anim calcmode="lin" valueType="num">
                                      <p:cBhvr additive="base">
                                        <p:cTn id="62"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P spid="7" grpId="0"/>
      <p:bldP spid="8" grpId="0"/>
      <p:bldP spid="10" grpId="0"/>
      <p:bldP spid="11" grpId="0"/>
      <p:bldP spid="12"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2470748" y="6214135"/>
            <a:ext cx="4151586" cy="369332"/>
          </a:xfrm>
          <a:prstGeom prst="rect">
            <a:avLst/>
          </a:prstGeom>
        </p:spPr>
        <p:txBody>
          <a:bodyPr wrap="none">
            <a:spAutoFit/>
          </a:bodyPr>
          <a:lstStyle/>
          <a:p>
            <a:r>
              <a:rPr lang="tr-TR" dirty="0" smtClean="0">
                <a:latin typeface="Arial" pitchFamily="34" charset="0"/>
                <a:cs typeface="Arial" pitchFamily="34" charset="0"/>
              </a:rPr>
              <a:t>GÖL EKOSİSTEMİNDE ENERJİ AKIŞI</a:t>
            </a:r>
            <a:endParaRPr lang="tr-TR" dirty="0"/>
          </a:p>
        </p:txBody>
      </p:sp>
    </p:spTree>
    <p:controls>
      <mc:AlternateContent xmlns:mc="http://schemas.openxmlformats.org/markup-compatibility/2006">
        <mc:Choice xmlns:v="urn:schemas-microsoft-com:vml" Requires="v">
          <p:control spid="10242" name="ShockwaveFlash1" r:id="rId2" imgW="6984648" imgH="5587520"/>
        </mc:Choice>
        <mc:Fallback>
          <p:control name="ShockwaveFlash1" r:id="rId2" imgW="6984648" imgH="5587520">
            <p:pic>
              <p:nvPicPr>
                <p:cNvPr id="0" name="ShockwaveFlash1"/>
                <p:cNvPicPr preferRelativeResize="0">
                  <a:picLocks noChangeArrowheads="1" noChangeShapeType="1"/>
                </p:cNvPicPr>
                <p:nvPr/>
              </p:nvPicPr>
              <p:blipFill>
                <a:blip r:embed="rId4">
                  <a:extLst>
                    <a:ext uri="{28A0092B-C50C-407E-A947-70E740481C1C}">
                      <a14:useLocalDpi xmlns:a14="http://schemas.microsoft.com/office/drawing/2010/main" val="0"/>
                    </a:ext>
                  </a:extLst>
                </a:blip>
                <a:srcRect/>
                <a:stretch>
                  <a:fillRect/>
                </a:stretch>
              </p:blipFill>
              <p:spPr bwMode="auto">
                <a:xfrm>
                  <a:off x="1116013" y="0"/>
                  <a:ext cx="6985000" cy="5588000"/>
                </a:xfrm>
                <a:prstGeom prst="rect">
                  <a:avLst/>
                </a:prstGeom>
                <a:noFill/>
                <a:ln>
                  <a:noFill/>
                </a:ln>
                <a:effectLst/>
                <a:extLst>
                  <a:ext uri="{91240B29-F687-4F45-9708-019B960494DF}">
                    <a14:hiddenLine xmlns:a14="http://schemas.microsoft.com/office/drawing/2010/main" w="9525">
                      <a:no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control>
        </mc:Fallback>
      </mc:AlternateContent>
    </p:controls>
    <p:extLst>
      <p:ext uri="{BB962C8B-B14F-4D97-AF65-F5344CB8AC3E}">
        <p14:creationId xmlns:p14="http://schemas.microsoft.com/office/powerpoint/2010/main" val="1847432497"/>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28244" y="46365"/>
            <a:ext cx="9008252" cy="1200329"/>
          </a:xfrm>
          <a:prstGeom prst="rect">
            <a:avLst/>
          </a:prstGeom>
        </p:spPr>
        <p:txBody>
          <a:bodyPr wrap="square">
            <a:spAutoFit/>
          </a:bodyPr>
          <a:lstStyle/>
          <a:p>
            <a:r>
              <a:rPr lang="tr-TR" sz="2400" dirty="0">
                <a:latin typeface="Arial" pitchFamily="34" charset="0"/>
                <a:cs typeface="Arial" pitchFamily="34" charset="0"/>
              </a:rPr>
              <a:t>Aşağıdaki ekosistemleri iklim özellikleri ve canlı çeşitliliği bakımından karşılaştırınız. Bulunduğunuz </a:t>
            </a:r>
            <a:r>
              <a:rPr lang="tr-TR" sz="2400" dirty="0" smtClean="0">
                <a:latin typeface="Arial" pitchFamily="34" charset="0"/>
                <a:cs typeface="Arial" pitchFamily="34" charset="0"/>
              </a:rPr>
              <a:t>çevrede bu </a:t>
            </a:r>
            <a:r>
              <a:rPr lang="tr-TR" sz="2400" dirty="0">
                <a:latin typeface="Arial" pitchFamily="34" charset="0"/>
                <a:cs typeface="Arial" pitchFamily="34" charset="0"/>
              </a:rPr>
              <a:t>ekosistemlere örnekler bulunuyor mu?  </a:t>
            </a:r>
            <a:r>
              <a:rPr lang="tr-TR" sz="2400" dirty="0" smtClean="0">
                <a:latin typeface="Arial" pitchFamily="34" charset="0"/>
                <a:cs typeface="Arial" pitchFamily="34" charset="0"/>
              </a:rPr>
              <a:t> Araştırınız</a:t>
            </a:r>
            <a:r>
              <a:rPr lang="tr-TR" sz="2400" dirty="0">
                <a:latin typeface="Arial" pitchFamily="34" charset="0"/>
                <a:cs typeface="Arial" pitchFamily="34" charset="0"/>
              </a:rPr>
              <a:t>.</a:t>
            </a:r>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28244" y="1678936"/>
            <a:ext cx="5249785" cy="39094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Dikdörtgen 2"/>
          <p:cNvSpPr/>
          <p:nvPr/>
        </p:nvSpPr>
        <p:spPr>
          <a:xfrm>
            <a:off x="162287" y="1196752"/>
            <a:ext cx="8115170" cy="523220"/>
          </a:xfrm>
          <a:prstGeom prst="rect">
            <a:avLst/>
          </a:prstGeom>
        </p:spPr>
        <p:txBody>
          <a:bodyPr wrap="none">
            <a:spAutoFit/>
          </a:bodyPr>
          <a:lstStyle/>
          <a:p>
            <a:r>
              <a:rPr lang="tr-TR" sz="2800" b="1" dirty="0">
                <a:latin typeface="Arial" pitchFamily="34" charset="0"/>
                <a:cs typeface="Arial" pitchFamily="34" charset="0"/>
              </a:rPr>
              <a:t>Deniz ve okyanuslar, tuzlu su </a:t>
            </a:r>
            <a:r>
              <a:rPr lang="tr-TR" sz="2800" b="1" dirty="0" smtClean="0">
                <a:latin typeface="Arial" pitchFamily="34" charset="0"/>
                <a:cs typeface="Arial" pitchFamily="34" charset="0"/>
              </a:rPr>
              <a:t>ekosistemleridir</a:t>
            </a:r>
            <a:r>
              <a:rPr lang="tr-TR" sz="2800" b="1" dirty="0">
                <a:latin typeface="Arial" pitchFamily="34" charset="0"/>
                <a:cs typeface="Arial" pitchFamily="34" charset="0"/>
              </a:rPr>
              <a:t>.</a:t>
            </a:r>
          </a:p>
        </p:txBody>
      </p:sp>
      <p:sp>
        <p:nvSpPr>
          <p:cNvPr id="4" name="Dikdörtgen 3"/>
          <p:cNvSpPr/>
          <p:nvPr/>
        </p:nvSpPr>
        <p:spPr>
          <a:xfrm>
            <a:off x="5292080" y="1700808"/>
            <a:ext cx="3888432" cy="3785652"/>
          </a:xfrm>
          <a:prstGeom prst="rect">
            <a:avLst/>
          </a:prstGeom>
        </p:spPr>
        <p:txBody>
          <a:bodyPr wrap="square">
            <a:spAutoFit/>
          </a:bodyPr>
          <a:lstStyle/>
          <a:p>
            <a:r>
              <a:rPr lang="tr-TR" sz="2000" dirty="0">
                <a:latin typeface="Arial" pitchFamily="34" charset="0"/>
                <a:cs typeface="Arial" pitchFamily="34" charset="0"/>
              </a:rPr>
              <a:t>Tuzlu su ekosistemlerindeki canlıların büyük bir </a:t>
            </a:r>
            <a:r>
              <a:rPr lang="tr-TR" sz="2000" dirty="0" smtClean="0">
                <a:latin typeface="Arial" pitchFamily="34" charset="0"/>
                <a:cs typeface="Arial" pitchFamily="34" charset="0"/>
              </a:rPr>
              <a:t>çoğunluğu güneş </a:t>
            </a:r>
            <a:r>
              <a:rPr lang="tr-TR" sz="2000" dirty="0">
                <a:latin typeface="Arial" pitchFamily="34" charset="0"/>
                <a:cs typeface="Arial" pitchFamily="34" charset="0"/>
              </a:rPr>
              <a:t>ışınlarının ulaşabildiği derinliklerde yaşar. Işık </a:t>
            </a:r>
            <a:r>
              <a:rPr lang="tr-TR" sz="2000" dirty="0" smtClean="0">
                <a:latin typeface="Arial" pitchFamily="34" charset="0"/>
                <a:cs typeface="Arial" pitchFamily="34" charset="0"/>
              </a:rPr>
              <a:t>miktarı, sudaki </a:t>
            </a:r>
            <a:r>
              <a:rPr lang="tr-TR" sz="2000" dirty="0">
                <a:latin typeface="Arial" pitchFamily="34" charset="0"/>
                <a:cs typeface="Arial" pitchFamily="34" charset="0"/>
              </a:rPr>
              <a:t>tuz oranı, suyun sıcaklığı ve derinliği bu </a:t>
            </a:r>
            <a:r>
              <a:rPr lang="tr-TR" sz="2000" dirty="0" smtClean="0">
                <a:latin typeface="Arial" pitchFamily="34" charset="0"/>
                <a:cs typeface="Arial" pitchFamily="34" charset="0"/>
              </a:rPr>
              <a:t>ekosistemlerdeki </a:t>
            </a:r>
            <a:r>
              <a:rPr lang="tr-TR" sz="2000" dirty="0">
                <a:latin typeface="Arial" pitchFamily="34" charset="0"/>
                <a:cs typeface="Arial" pitchFamily="34" charset="0"/>
              </a:rPr>
              <a:t>canlı çeşitliliğini etkiler. Mikroskobik canlılar, </a:t>
            </a:r>
            <a:r>
              <a:rPr lang="tr-TR" sz="2000" dirty="0" smtClean="0">
                <a:latin typeface="Arial" pitchFamily="34" charset="0"/>
                <a:cs typeface="Arial" pitchFamily="34" charset="0"/>
              </a:rPr>
              <a:t>bitkiler , ahtapot, denizanası</a:t>
            </a:r>
            <a:r>
              <a:rPr lang="tr-TR" sz="2000" dirty="0">
                <a:latin typeface="Arial" pitchFamily="34" charset="0"/>
                <a:cs typeface="Arial" pitchFamily="34" charset="0"/>
              </a:rPr>
              <a:t>, </a:t>
            </a:r>
            <a:r>
              <a:rPr lang="tr-TR" sz="2000" dirty="0" smtClean="0">
                <a:latin typeface="Arial" pitchFamily="34" charset="0"/>
                <a:cs typeface="Arial" pitchFamily="34" charset="0"/>
              </a:rPr>
              <a:t> yengeç</a:t>
            </a:r>
            <a:r>
              <a:rPr lang="tr-TR" sz="2000" dirty="0">
                <a:latin typeface="Arial" pitchFamily="34" charset="0"/>
                <a:cs typeface="Arial" pitchFamily="34" charset="0"/>
              </a:rPr>
              <a:t>, çeşitli balık türleri ile yunus </a:t>
            </a:r>
            <a:r>
              <a:rPr lang="tr-TR" sz="2000" dirty="0" smtClean="0">
                <a:latin typeface="Arial" pitchFamily="34" charset="0"/>
                <a:cs typeface="Arial" pitchFamily="34" charset="0"/>
              </a:rPr>
              <a:t>ve balina </a:t>
            </a:r>
            <a:r>
              <a:rPr lang="tr-TR" sz="2000" dirty="0">
                <a:latin typeface="Arial" pitchFamily="34" charset="0"/>
                <a:cs typeface="Arial" pitchFamily="34" charset="0"/>
              </a:rPr>
              <a:t>gibi </a:t>
            </a:r>
            <a:r>
              <a:rPr lang="tr-TR" sz="2000" dirty="0" smtClean="0">
                <a:latin typeface="Arial" pitchFamily="34" charset="0"/>
                <a:cs typeface="Arial" pitchFamily="34" charset="0"/>
              </a:rPr>
              <a:t>memeliler </a:t>
            </a:r>
            <a:r>
              <a:rPr lang="tr-TR" sz="2000" dirty="0">
                <a:latin typeface="Arial" pitchFamily="34" charset="0"/>
                <a:cs typeface="Arial" pitchFamily="34" charset="0"/>
              </a:rPr>
              <a:t>okyanus ve denizlerde yaşayan </a:t>
            </a:r>
            <a:r>
              <a:rPr lang="tr-TR" sz="2000" dirty="0" smtClean="0">
                <a:latin typeface="Arial" pitchFamily="34" charset="0"/>
                <a:cs typeface="Arial" pitchFamily="34" charset="0"/>
              </a:rPr>
              <a:t>canlılardır</a:t>
            </a:r>
            <a:r>
              <a:rPr lang="tr-TR" sz="2000" dirty="0">
                <a:latin typeface="Arial" pitchFamily="34" charset="0"/>
                <a:cs typeface="Arial" pitchFamily="34" charset="0"/>
              </a:rPr>
              <a:t>.</a:t>
            </a:r>
          </a:p>
        </p:txBody>
      </p:sp>
      <p:sp>
        <p:nvSpPr>
          <p:cNvPr id="5" name="Dikdörtgen 4"/>
          <p:cNvSpPr/>
          <p:nvPr/>
        </p:nvSpPr>
        <p:spPr>
          <a:xfrm>
            <a:off x="35496" y="5613047"/>
            <a:ext cx="9001000" cy="707886"/>
          </a:xfrm>
          <a:prstGeom prst="rect">
            <a:avLst/>
          </a:prstGeom>
        </p:spPr>
        <p:txBody>
          <a:bodyPr wrap="square">
            <a:spAutoFit/>
          </a:bodyPr>
          <a:lstStyle/>
          <a:p>
            <a:r>
              <a:rPr lang="tr-TR" sz="2000" dirty="0">
                <a:latin typeface="Arial" pitchFamily="34" charset="0"/>
                <a:cs typeface="Arial" pitchFamily="34" charset="0"/>
              </a:rPr>
              <a:t>Ayrıca fok, su samuru, pelikan ve martı gibi hayvanlar </a:t>
            </a:r>
            <a:r>
              <a:rPr lang="tr-TR" sz="2000" dirty="0" smtClean="0">
                <a:latin typeface="Arial" pitchFamily="34" charset="0"/>
                <a:cs typeface="Arial" pitchFamily="34" charset="0"/>
              </a:rPr>
              <a:t>da besin </a:t>
            </a:r>
            <a:r>
              <a:rPr lang="tr-TR" sz="2000" dirty="0">
                <a:latin typeface="Arial" pitchFamily="34" charset="0"/>
                <a:cs typeface="Arial" pitchFamily="34" charset="0"/>
              </a:rPr>
              <a:t>zinciri yoluyla deniz ve göl ekosistemlerine bağlıdır.</a:t>
            </a:r>
          </a:p>
        </p:txBody>
      </p:sp>
    </p:spTree>
    <p:extLst>
      <p:ext uri="{BB962C8B-B14F-4D97-AF65-F5344CB8AC3E}">
        <p14:creationId xmlns:p14="http://schemas.microsoft.com/office/powerpoint/2010/main" val="5398051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10" presetClass="entr" presetSubtype="0" fill="hold" nodeType="withEffect">
                                  <p:stCondLst>
                                    <p:cond delay="0"/>
                                  </p:stCondLst>
                                  <p:childTnLst>
                                    <p:set>
                                      <p:cBhvr>
                                        <p:cTn id="9" dur="1" fill="hold">
                                          <p:stCondLst>
                                            <p:cond delay="0"/>
                                          </p:stCondLst>
                                        </p:cTn>
                                        <p:tgtEl>
                                          <p:spTgt spid="2050"/>
                                        </p:tgtEl>
                                        <p:attrNameLst>
                                          <p:attrName>style.visibility</p:attrName>
                                        </p:attrNameLst>
                                      </p:cBhvr>
                                      <p:to>
                                        <p:strVal val="visible"/>
                                      </p:to>
                                    </p:set>
                                    <p:animEffect transition="in" filter="fade">
                                      <p:cBhvr>
                                        <p:cTn id="10" dur="500"/>
                                        <p:tgtEl>
                                          <p:spTgt spid="2050"/>
                                        </p:tgtEl>
                                      </p:cBhvr>
                                    </p:animEffect>
                                  </p:childTnLst>
                                </p:cTn>
                              </p:par>
                            </p:childTnLst>
                          </p:cTn>
                        </p:par>
                        <p:par>
                          <p:cTn id="11" fill="hold">
                            <p:stCondLst>
                              <p:cond delay="500"/>
                            </p:stCondLst>
                            <p:childTnLst>
                              <p:par>
                                <p:cTn id="12" presetID="10" presetClass="entr" presetSubtype="0" fill="hold" grpId="0" nodeType="after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fade">
                                      <p:cBhvr>
                                        <p:cTn id="14" dur="500"/>
                                        <p:tgtEl>
                                          <p:spTgt spid="4"/>
                                        </p:tgtEl>
                                      </p:cBhvr>
                                    </p:animEffec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179512" y="44624"/>
            <a:ext cx="3776996" cy="461665"/>
          </a:xfrm>
          <a:prstGeom prst="rect">
            <a:avLst/>
          </a:prstGeom>
        </p:spPr>
        <p:txBody>
          <a:bodyPr wrap="none">
            <a:spAutoFit/>
          </a:bodyPr>
          <a:lstStyle/>
          <a:p>
            <a:r>
              <a:rPr lang="tr-TR" sz="2400" b="1" dirty="0">
                <a:latin typeface="Arial" pitchFamily="34" charset="0"/>
                <a:cs typeface="Arial" pitchFamily="34" charset="0"/>
              </a:rPr>
              <a:t>Orman ekosistemlerinde</a:t>
            </a:r>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16233" y="529526"/>
            <a:ext cx="5347855" cy="41143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Dikdörtgen 2"/>
          <p:cNvSpPr/>
          <p:nvPr/>
        </p:nvSpPr>
        <p:spPr>
          <a:xfrm>
            <a:off x="5364088" y="570160"/>
            <a:ext cx="3779911" cy="4154984"/>
          </a:xfrm>
          <a:prstGeom prst="rect">
            <a:avLst/>
          </a:prstGeom>
        </p:spPr>
        <p:txBody>
          <a:bodyPr wrap="square">
            <a:spAutoFit/>
          </a:bodyPr>
          <a:lstStyle/>
          <a:p>
            <a:r>
              <a:rPr lang="tr-TR" sz="2400" dirty="0">
                <a:latin typeface="Arial" pitchFamily="34" charset="0"/>
                <a:cs typeface="Arial" pitchFamily="34" charset="0"/>
              </a:rPr>
              <a:t>Orman ekosistemlerinde iklim ve toprak yapısı bitki ve </a:t>
            </a:r>
            <a:r>
              <a:rPr lang="tr-TR" sz="2400" dirty="0" smtClean="0">
                <a:latin typeface="Arial" pitchFamily="34" charset="0"/>
                <a:cs typeface="Arial" pitchFamily="34" charset="0"/>
              </a:rPr>
              <a:t>hayvan </a:t>
            </a:r>
            <a:r>
              <a:rPr lang="tr-TR" sz="2400" dirty="0">
                <a:latin typeface="Arial" pitchFamily="34" charset="0"/>
                <a:cs typeface="Arial" pitchFamily="34" charset="0"/>
              </a:rPr>
              <a:t>çeşitliliğini etkiler. Kışların soğuk, yazların uzun, sıcak ve bol </a:t>
            </a:r>
            <a:r>
              <a:rPr lang="tr-TR" sz="2400" dirty="0" smtClean="0">
                <a:latin typeface="Arial" pitchFamily="34" charset="0"/>
                <a:cs typeface="Arial" pitchFamily="34" charset="0"/>
              </a:rPr>
              <a:t>yağışlı </a:t>
            </a:r>
            <a:r>
              <a:rPr lang="tr-TR" sz="2400" dirty="0">
                <a:latin typeface="Arial" pitchFamily="34" charset="0"/>
                <a:cs typeface="Arial" pitchFamily="34" charset="0"/>
              </a:rPr>
              <a:t>olduğu ılıman bölgedeki ormanlar genellikle yaprak döken </a:t>
            </a:r>
            <a:r>
              <a:rPr lang="tr-TR" sz="2400" dirty="0" smtClean="0">
                <a:latin typeface="Arial" pitchFamily="34" charset="0"/>
                <a:cs typeface="Arial" pitchFamily="34" charset="0"/>
              </a:rPr>
              <a:t>ağaç ormanlarıdır</a:t>
            </a:r>
            <a:r>
              <a:rPr lang="tr-TR" sz="2400" dirty="0">
                <a:latin typeface="Arial" pitchFamily="34" charset="0"/>
                <a:cs typeface="Arial" pitchFamily="34" charset="0"/>
              </a:rPr>
              <a:t>. Kayın, meşe, akçaağaç gibi kışın tüm yaprağını </a:t>
            </a:r>
            <a:r>
              <a:rPr lang="tr-TR" sz="2400" dirty="0" smtClean="0">
                <a:latin typeface="Arial" pitchFamily="34" charset="0"/>
                <a:cs typeface="Arial" pitchFamily="34" charset="0"/>
              </a:rPr>
              <a:t>döken</a:t>
            </a:r>
            <a:endParaRPr lang="tr-TR" sz="2400" dirty="0">
              <a:latin typeface="Arial" pitchFamily="34" charset="0"/>
              <a:cs typeface="Arial" pitchFamily="34" charset="0"/>
            </a:endParaRPr>
          </a:p>
        </p:txBody>
      </p:sp>
      <p:sp>
        <p:nvSpPr>
          <p:cNvPr id="4" name="Dikdörtgen 3"/>
          <p:cNvSpPr/>
          <p:nvPr/>
        </p:nvSpPr>
        <p:spPr>
          <a:xfrm>
            <a:off x="634" y="4941168"/>
            <a:ext cx="9120593" cy="1200329"/>
          </a:xfrm>
          <a:prstGeom prst="rect">
            <a:avLst/>
          </a:prstGeom>
        </p:spPr>
        <p:txBody>
          <a:bodyPr wrap="square">
            <a:spAutoFit/>
          </a:bodyPr>
          <a:lstStyle/>
          <a:p>
            <a:r>
              <a:rPr lang="tr-TR" sz="2400" dirty="0">
                <a:latin typeface="Arial" pitchFamily="34" charset="0"/>
                <a:cs typeface="Arial" pitchFamily="34" charset="0"/>
              </a:rPr>
              <a:t>ağaç türlerinden oluşur. Dökülen yaprakların toprağa karışmasıyla </a:t>
            </a:r>
            <a:r>
              <a:rPr lang="tr-TR" sz="2400" dirty="0" smtClean="0">
                <a:latin typeface="Arial" pitchFamily="34" charset="0"/>
                <a:cs typeface="Arial" pitchFamily="34" charset="0"/>
              </a:rPr>
              <a:t>bu yapraklardaki </a:t>
            </a:r>
            <a:r>
              <a:rPr lang="tr-TR" sz="2400" dirty="0">
                <a:latin typeface="Arial" pitchFamily="34" charset="0"/>
                <a:cs typeface="Arial" pitchFamily="34" charset="0"/>
              </a:rPr>
              <a:t>besinler de toprağa karışır. Böylelikle besin maddelerince zenginleşen </a:t>
            </a:r>
            <a:r>
              <a:rPr lang="tr-TR" sz="2400" dirty="0" smtClean="0">
                <a:latin typeface="Arial" pitchFamily="34" charset="0"/>
                <a:cs typeface="Arial" pitchFamily="34" charset="0"/>
              </a:rPr>
              <a:t>toprakta çok </a:t>
            </a:r>
            <a:r>
              <a:rPr lang="tr-TR" sz="2400" dirty="0">
                <a:latin typeface="Arial" pitchFamily="34" charset="0"/>
                <a:cs typeface="Arial" pitchFamily="34" charset="0"/>
              </a:rPr>
              <a:t>çeşitli bitkiler yetişir.</a:t>
            </a:r>
          </a:p>
        </p:txBody>
      </p:sp>
    </p:spTree>
    <p:extLst>
      <p:ext uri="{BB962C8B-B14F-4D97-AF65-F5344CB8AC3E}">
        <p14:creationId xmlns:p14="http://schemas.microsoft.com/office/powerpoint/2010/main" val="20295632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1" y="45767"/>
            <a:ext cx="6008306" cy="45342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Dikdörtgen 1"/>
          <p:cNvSpPr/>
          <p:nvPr/>
        </p:nvSpPr>
        <p:spPr>
          <a:xfrm>
            <a:off x="0" y="4509120"/>
            <a:ext cx="9127868" cy="1569660"/>
          </a:xfrm>
          <a:prstGeom prst="rect">
            <a:avLst/>
          </a:prstGeom>
        </p:spPr>
        <p:txBody>
          <a:bodyPr wrap="square">
            <a:spAutoFit/>
          </a:bodyPr>
          <a:lstStyle/>
          <a:p>
            <a:r>
              <a:rPr lang="tr-TR" sz="2400" dirty="0" smtClean="0">
                <a:latin typeface="Arial" pitchFamily="34" charset="0"/>
                <a:cs typeface="Arial" pitchFamily="34" charset="0"/>
              </a:rPr>
              <a:t>Bu</a:t>
            </a:r>
            <a:r>
              <a:rPr lang="tr-TR" sz="2400" dirty="0">
                <a:latin typeface="Arial" pitchFamily="34" charset="0"/>
                <a:cs typeface="Arial" pitchFamily="34" charset="0"/>
              </a:rPr>
              <a:t> </a:t>
            </a:r>
            <a:r>
              <a:rPr lang="tr-TR" sz="2400" dirty="0" smtClean="0">
                <a:latin typeface="Arial" pitchFamily="34" charset="0"/>
                <a:cs typeface="Arial" pitchFamily="34" charset="0"/>
              </a:rPr>
              <a:t>ormanların </a:t>
            </a:r>
            <a:r>
              <a:rPr lang="tr-TR" sz="2400" dirty="0">
                <a:latin typeface="Arial" pitchFamily="34" charset="0"/>
                <a:cs typeface="Arial" pitchFamily="34" charset="0"/>
              </a:rPr>
              <a:t>toprağı çeşitli bitkilerin yetişmesine elverişli </a:t>
            </a:r>
            <a:r>
              <a:rPr lang="tr-TR" sz="2400" dirty="0" smtClean="0">
                <a:latin typeface="Arial" pitchFamily="34" charset="0"/>
                <a:cs typeface="Arial" pitchFamily="34" charset="0"/>
              </a:rPr>
              <a:t>değildir. Bu </a:t>
            </a:r>
            <a:r>
              <a:rPr lang="tr-TR" sz="2400" dirty="0">
                <a:latin typeface="Arial" pitchFamily="34" charset="0"/>
                <a:cs typeface="Arial" pitchFamily="34" charset="0"/>
              </a:rPr>
              <a:t>nedenle bitki örtüsü çok az türden oluşur. Kış uykusuna </a:t>
            </a:r>
            <a:r>
              <a:rPr lang="tr-TR" sz="2400" dirty="0" smtClean="0">
                <a:latin typeface="Arial" pitchFamily="34" charset="0"/>
                <a:cs typeface="Arial" pitchFamily="34" charset="0"/>
              </a:rPr>
              <a:t>yatan memeli </a:t>
            </a:r>
            <a:r>
              <a:rPr lang="tr-TR" sz="2400" dirty="0">
                <a:latin typeface="Arial" pitchFamily="34" charset="0"/>
                <a:cs typeface="Arial" pitchFamily="34" charset="0"/>
              </a:rPr>
              <a:t>ve sürüngenlerin uyanması ve göçmen kuşların gelişi ile </a:t>
            </a:r>
            <a:r>
              <a:rPr lang="tr-TR" sz="2400" dirty="0" smtClean="0">
                <a:latin typeface="Arial" pitchFamily="34" charset="0"/>
                <a:cs typeface="Arial" pitchFamily="34" charset="0"/>
              </a:rPr>
              <a:t>hayvanların </a:t>
            </a:r>
            <a:r>
              <a:rPr lang="tr-TR" sz="2400" dirty="0">
                <a:latin typeface="Arial" pitchFamily="34" charset="0"/>
                <a:cs typeface="Arial" pitchFamily="34" charset="0"/>
              </a:rPr>
              <a:t>çeşitliliği yazın artar.</a:t>
            </a:r>
          </a:p>
        </p:txBody>
      </p:sp>
      <p:sp>
        <p:nvSpPr>
          <p:cNvPr id="3" name="Dikdörtgen 2"/>
          <p:cNvSpPr/>
          <p:nvPr/>
        </p:nvSpPr>
        <p:spPr>
          <a:xfrm>
            <a:off x="5958003" y="116632"/>
            <a:ext cx="3169865" cy="4154984"/>
          </a:xfrm>
          <a:prstGeom prst="rect">
            <a:avLst/>
          </a:prstGeom>
        </p:spPr>
        <p:txBody>
          <a:bodyPr wrap="square">
            <a:spAutoFit/>
          </a:bodyPr>
          <a:lstStyle/>
          <a:p>
            <a:r>
              <a:rPr lang="tr-TR" sz="2200" dirty="0">
                <a:latin typeface="Arial" pitchFamily="34" charset="0"/>
                <a:cs typeface="Arial" pitchFamily="34" charset="0"/>
              </a:rPr>
              <a:t>Buna bağlı olarak da bu ekosistemler çok çeşitli böcek, kuş, kemirgen ve diğer memeliler gibi hayvanları barındırır. Yaz </a:t>
            </a:r>
            <a:r>
              <a:rPr lang="tr-TR" sz="2200" dirty="0" smtClean="0">
                <a:latin typeface="Arial" pitchFamily="34" charset="0"/>
                <a:cs typeface="Arial" pitchFamily="34" charset="0"/>
              </a:rPr>
              <a:t>mevsiminin kısa </a:t>
            </a:r>
            <a:r>
              <a:rPr lang="tr-TR" sz="2200" dirty="0">
                <a:latin typeface="Arial" pitchFamily="34" charset="0"/>
                <a:cs typeface="Arial" pitchFamily="34" charset="0"/>
              </a:rPr>
              <a:t>sürdüğü, az yağışlı ve soğuk iklimlerde ise daha çok karaçam , sedir, köknar gibi iğne yapraklı ağaç ormanları bulunur. </a:t>
            </a:r>
          </a:p>
        </p:txBody>
      </p:sp>
    </p:spTree>
    <p:extLst>
      <p:ext uri="{BB962C8B-B14F-4D97-AF65-F5344CB8AC3E}">
        <p14:creationId xmlns:p14="http://schemas.microsoft.com/office/powerpoint/2010/main" val="33957551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971600" y="44624"/>
            <a:ext cx="7920880" cy="769441"/>
          </a:xfrm>
          <a:prstGeom prst="rect">
            <a:avLst/>
          </a:prstGeom>
        </p:spPr>
        <p:txBody>
          <a:bodyPr wrap="square">
            <a:spAutoFit/>
          </a:bodyPr>
          <a:lstStyle/>
          <a:p>
            <a:pPr algn="ctr"/>
            <a:r>
              <a:rPr lang="tr-TR" sz="4400" b="1" dirty="0">
                <a:latin typeface="Arial" pitchFamily="34" charset="0"/>
                <a:cs typeface="Arial" pitchFamily="34" charset="0"/>
              </a:rPr>
              <a:t>İNSAN VE ÇEVRE </a:t>
            </a:r>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1520" y="814065"/>
            <a:ext cx="8640961" cy="54559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1" name="Picture 3"/>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280933" y="824055"/>
            <a:ext cx="8611547" cy="54386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2" name="Picture 4"/>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232387" y="831710"/>
            <a:ext cx="8635668" cy="54569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3" name="Picture 5"/>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256508" y="832684"/>
            <a:ext cx="8611547" cy="54618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7773955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051"/>
                                        </p:tgtEl>
                                        <p:attrNameLst>
                                          <p:attrName>style.visibility</p:attrName>
                                        </p:attrNameLst>
                                      </p:cBhvr>
                                      <p:to>
                                        <p:strVal val="visible"/>
                                      </p:to>
                                    </p:set>
                                    <p:animEffect transition="in" filter="fade">
                                      <p:cBhvr>
                                        <p:cTn id="7" dur="500"/>
                                        <p:tgtEl>
                                          <p:spTgt spid="2051"/>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052"/>
                                        </p:tgtEl>
                                        <p:attrNameLst>
                                          <p:attrName>style.visibility</p:attrName>
                                        </p:attrNameLst>
                                      </p:cBhvr>
                                      <p:to>
                                        <p:strVal val="visible"/>
                                      </p:to>
                                    </p:set>
                                    <p:animEffect transition="in" filter="fade">
                                      <p:cBhvr>
                                        <p:cTn id="12" dur="500"/>
                                        <p:tgtEl>
                                          <p:spTgt spid="2052"/>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053"/>
                                        </p:tgtEl>
                                        <p:attrNameLst>
                                          <p:attrName>style.visibility</p:attrName>
                                        </p:attrNameLst>
                                      </p:cBhvr>
                                      <p:to>
                                        <p:strVal val="visible"/>
                                      </p:to>
                                    </p:set>
                                    <p:animEffect transition="in" filter="fade">
                                      <p:cBhvr>
                                        <p:cTn id="17" dur="500"/>
                                        <p:tgtEl>
                                          <p:spTgt spid="20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31779" y="116632"/>
            <a:ext cx="6229350" cy="4762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Dikdörtgen 1"/>
          <p:cNvSpPr/>
          <p:nvPr/>
        </p:nvSpPr>
        <p:spPr>
          <a:xfrm>
            <a:off x="6212889" y="-12582"/>
            <a:ext cx="2801408" cy="461665"/>
          </a:xfrm>
          <a:prstGeom prst="rect">
            <a:avLst/>
          </a:prstGeom>
        </p:spPr>
        <p:txBody>
          <a:bodyPr wrap="none">
            <a:spAutoFit/>
          </a:bodyPr>
          <a:lstStyle/>
          <a:p>
            <a:r>
              <a:rPr lang="tr-TR" sz="2400" b="1" dirty="0">
                <a:latin typeface="Arial" pitchFamily="34" charset="0"/>
                <a:cs typeface="Arial" pitchFamily="34" charset="0"/>
              </a:rPr>
              <a:t>Yağmur ormanları</a:t>
            </a:r>
          </a:p>
        </p:txBody>
      </p:sp>
      <p:sp>
        <p:nvSpPr>
          <p:cNvPr id="3" name="Dikdörtgen 2"/>
          <p:cNvSpPr/>
          <p:nvPr/>
        </p:nvSpPr>
        <p:spPr>
          <a:xfrm>
            <a:off x="6212889" y="404664"/>
            <a:ext cx="2801408" cy="4708981"/>
          </a:xfrm>
          <a:prstGeom prst="rect">
            <a:avLst/>
          </a:prstGeom>
        </p:spPr>
        <p:txBody>
          <a:bodyPr wrap="square">
            <a:spAutoFit/>
          </a:bodyPr>
          <a:lstStyle/>
          <a:p>
            <a:r>
              <a:rPr lang="tr-TR" sz="2000" dirty="0">
                <a:latin typeface="Arial" pitchFamily="34" charset="0"/>
                <a:cs typeface="Arial" pitchFamily="34" charset="0"/>
              </a:rPr>
              <a:t>sıcaklığı yüksek ve hemen her gün </a:t>
            </a:r>
            <a:r>
              <a:rPr lang="tr-TR" sz="2000" dirty="0" smtClean="0">
                <a:latin typeface="Arial" pitchFamily="34" charset="0"/>
                <a:cs typeface="Arial" pitchFamily="34" charset="0"/>
              </a:rPr>
              <a:t>yağış alan</a:t>
            </a:r>
            <a:r>
              <a:rPr lang="tr-TR" sz="2000" dirty="0">
                <a:latin typeface="Arial" pitchFamily="34" charset="0"/>
                <a:cs typeface="Arial" pitchFamily="34" charset="0"/>
              </a:rPr>
              <a:t>, </a:t>
            </a:r>
            <a:r>
              <a:rPr lang="tr-TR" sz="2000" dirty="0" smtClean="0">
                <a:latin typeface="Arial" pitchFamily="34" charset="0"/>
                <a:cs typeface="Arial" pitchFamily="34" charset="0"/>
              </a:rPr>
              <a:t>Ekvator'a </a:t>
            </a:r>
            <a:r>
              <a:rPr lang="tr-TR" sz="2000" dirty="0">
                <a:latin typeface="Arial" pitchFamily="34" charset="0"/>
                <a:cs typeface="Arial" pitchFamily="34" charset="0"/>
              </a:rPr>
              <a:t>yakın bölgelerde bulunan, daima yeşil ve </a:t>
            </a:r>
            <a:r>
              <a:rPr lang="tr-TR" sz="2000" dirty="0" smtClean="0">
                <a:latin typeface="Arial" pitchFamily="34" charset="0"/>
                <a:cs typeface="Arial" pitchFamily="34" charset="0"/>
              </a:rPr>
              <a:t>yüksek ağaçlardan </a:t>
            </a:r>
            <a:r>
              <a:rPr lang="tr-TR" sz="2000" dirty="0">
                <a:latin typeface="Arial" pitchFamily="34" charset="0"/>
                <a:cs typeface="Arial" pitchFamily="34" charset="0"/>
              </a:rPr>
              <a:t>oluşan ormanlardır. </a:t>
            </a:r>
            <a:endParaRPr lang="tr-TR" sz="2000" dirty="0" smtClean="0">
              <a:latin typeface="Arial" pitchFamily="34" charset="0"/>
              <a:cs typeface="Arial" pitchFamily="34" charset="0"/>
            </a:endParaRPr>
          </a:p>
          <a:p>
            <a:r>
              <a:rPr lang="tr-TR" sz="2000" dirty="0" smtClean="0">
                <a:latin typeface="Arial" pitchFamily="34" charset="0"/>
                <a:cs typeface="Arial" pitchFamily="34" charset="0"/>
              </a:rPr>
              <a:t>Bu </a:t>
            </a:r>
            <a:r>
              <a:rPr lang="tr-TR" sz="2000" dirty="0">
                <a:latin typeface="Arial" pitchFamily="34" charset="0"/>
                <a:cs typeface="Arial" pitchFamily="34" charset="0"/>
              </a:rPr>
              <a:t>ormanların en önemli </a:t>
            </a:r>
            <a:r>
              <a:rPr lang="tr-TR" sz="2000" dirty="0" smtClean="0">
                <a:latin typeface="Arial" pitchFamily="34" charset="0"/>
                <a:cs typeface="Arial" pitchFamily="34" charset="0"/>
              </a:rPr>
              <a:t>özelliği ise </a:t>
            </a:r>
            <a:r>
              <a:rPr lang="tr-TR" sz="2000" dirty="0">
                <a:latin typeface="Arial" pitchFamily="34" charset="0"/>
                <a:cs typeface="Arial" pitchFamily="34" charset="0"/>
              </a:rPr>
              <a:t>çok sayıda hayvan ve bitki türünü barındırmasıdır. Bir </a:t>
            </a:r>
            <a:r>
              <a:rPr lang="tr-TR" sz="2000" dirty="0" smtClean="0">
                <a:latin typeface="Arial" pitchFamily="34" charset="0"/>
                <a:cs typeface="Arial" pitchFamily="34" charset="0"/>
              </a:rPr>
              <a:t>yağmur</a:t>
            </a:r>
            <a:r>
              <a:rPr lang="tr-TR" sz="2000" dirty="0">
                <a:latin typeface="Arial" pitchFamily="34" charset="0"/>
                <a:cs typeface="Arial" pitchFamily="34" charset="0"/>
              </a:rPr>
              <a:t> </a:t>
            </a:r>
            <a:r>
              <a:rPr lang="tr-TR" sz="2000" dirty="0" smtClean="0">
                <a:latin typeface="Arial" pitchFamily="34" charset="0"/>
                <a:cs typeface="Arial" pitchFamily="34" charset="0"/>
              </a:rPr>
              <a:t>ormanında </a:t>
            </a:r>
            <a:r>
              <a:rPr lang="tr-TR" sz="2000" dirty="0">
                <a:latin typeface="Arial" pitchFamily="34" charset="0"/>
                <a:cs typeface="Arial" pitchFamily="34" charset="0"/>
              </a:rPr>
              <a:t>yaklaşık 50 metre uzunluğundaki ağaçlar bulunur. </a:t>
            </a:r>
          </a:p>
        </p:txBody>
      </p:sp>
      <p:sp>
        <p:nvSpPr>
          <p:cNvPr id="4" name="Dikdörtgen 3"/>
          <p:cNvSpPr/>
          <p:nvPr/>
        </p:nvSpPr>
        <p:spPr>
          <a:xfrm>
            <a:off x="0" y="4987011"/>
            <a:ext cx="9108504" cy="1323439"/>
          </a:xfrm>
          <a:prstGeom prst="rect">
            <a:avLst/>
          </a:prstGeom>
        </p:spPr>
        <p:txBody>
          <a:bodyPr wrap="square">
            <a:spAutoFit/>
          </a:bodyPr>
          <a:lstStyle/>
          <a:p>
            <a:r>
              <a:rPr lang="tr-TR" sz="2000" dirty="0" smtClean="0">
                <a:latin typeface="Arial" pitchFamily="34" charset="0"/>
                <a:cs typeface="Arial" pitchFamily="34" charset="0"/>
              </a:rPr>
              <a:t>Çok sayıda </a:t>
            </a:r>
            <a:r>
              <a:rPr lang="tr-TR" sz="2000" dirty="0">
                <a:latin typeface="Arial" pitchFamily="34" charset="0"/>
                <a:cs typeface="Arial" pitchFamily="34" charset="0"/>
              </a:rPr>
              <a:t>kuş, böcek, hayvan türü, bu ağaçların üst tabakasında </a:t>
            </a:r>
            <a:r>
              <a:rPr lang="tr-TR" sz="2000" dirty="0" smtClean="0">
                <a:latin typeface="Arial" pitchFamily="34" charset="0"/>
                <a:cs typeface="Arial" pitchFamily="34" charset="0"/>
              </a:rPr>
              <a:t>yaşamlarını </a:t>
            </a:r>
            <a:r>
              <a:rPr lang="tr-TR" sz="2000" dirty="0">
                <a:latin typeface="Arial" pitchFamily="34" charset="0"/>
                <a:cs typeface="Arial" pitchFamily="34" charset="0"/>
              </a:rPr>
              <a:t>sürdürür. Yüksek ağaçların altında, palmiye, sedir, maun, </a:t>
            </a:r>
            <a:r>
              <a:rPr lang="tr-TR" sz="2000" dirty="0" smtClean="0">
                <a:latin typeface="Arial" pitchFamily="34" charset="0"/>
                <a:cs typeface="Arial" pitchFamily="34" charset="0"/>
              </a:rPr>
              <a:t>incir gibi </a:t>
            </a:r>
            <a:r>
              <a:rPr lang="tr-TR" sz="2000" dirty="0">
                <a:latin typeface="Arial" pitchFamily="34" charset="0"/>
                <a:cs typeface="Arial" pitchFamily="34" charset="0"/>
              </a:rPr>
              <a:t>orta boy çeşitli ağaçlar ile büyük bir zenginlikteki böcek, </a:t>
            </a:r>
            <a:r>
              <a:rPr lang="tr-TR" sz="2000" dirty="0" smtClean="0">
                <a:latin typeface="Arial" pitchFamily="34" charset="0"/>
                <a:cs typeface="Arial" pitchFamily="34" charset="0"/>
              </a:rPr>
              <a:t>bakteri </a:t>
            </a:r>
            <a:r>
              <a:rPr lang="tr-TR" sz="2000" dirty="0">
                <a:latin typeface="Arial" pitchFamily="34" charset="0"/>
                <a:cs typeface="Arial" pitchFamily="34" charset="0"/>
              </a:rPr>
              <a:t>ve mantar türleri yer alır. Yağmur ormanlarında kaç milyon </a:t>
            </a:r>
            <a:r>
              <a:rPr lang="tr-TR" sz="2000" dirty="0" smtClean="0">
                <a:latin typeface="Arial" pitchFamily="34" charset="0"/>
                <a:cs typeface="Arial" pitchFamily="34" charset="0"/>
              </a:rPr>
              <a:t>canlı türü </a:t>
            </a:r>
            <a:r>
              <a:rPr lang="tr-TR" sz="2000" dirty="0">
                <a:latin typeface="Arial" pitchFamily="34" charset="0"/>
                <a:cs typeface="Arial" pitchFamily="34" charset="0"/>
              </a:rPr>
              <a:t>yaşadığı hâlâ bilinmemektedir.</a:t>
            </a:r>
          </a:p>
        </p:txBody>
      </p:sp>
    </p:spTree>
    <p:extLst>
      <p:ext uri="{BB962C8B-B14F-4D97-AF65-F5344CB8AC3E}">
        <p14:creationId xmlns:p14="http://schemas.microsoft.com/office/powerpoint/2010/main" val="7744166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2470748" y="6214135"/>
            <a:ext cx="4279761" cy="369332"/>
          </a:xfrm>
          <a:prstGeom prst="rect">
            <a:avLst/>
          </a:prstGeom>
        </p:spPr>
        <p:txBody>
          <a:bodyPr wrap="none">
            <a:spAutoFit/>
          </a:bodyPr>
          <a:lstStyle/>
          <a:p>
            <a:r>
              <a:rPr lang="tr-TR" dirty="0" smtClean="0">
                <a:latin typeface="Arial" pitchFamily="34" charset="0"/>
                <a:cs typeface="Arial" pitchFamily="34" charset="0"/>
              </a:rPr>
              <a:t>GÖL EKOSİSTEMİNDE BESİN ZİNCİRİ</a:t>
            </a:r>
            <a:endParaRPr lang="tr-TR" dirty="0"/>
          </a:p>
        </p:txBody>
      </p:sp>
    </p:spTree>
    <p:controls>
      <mc:AlternateContent xmlns:mc="http://schemas.openxmlformats.org/markup-compatibility/2006">
        <mc:Choice xmlns:v="urn:schemas-microsoft-com:vml" Requires="v">
          <p:control spid="9218" name="ShockwaveFlash1" r:id="rId2" imgW="6984648" imgH="5587520"/>
        </mc:Choice>
        <mc:Fallback>
          <p:control name="ShockwaveFlash1" r:id="rId2" imgW="6984648" imgH="5587520">
            <p:pic>
              <p:nvPicPr>
                <p:cNvPr id="0" name="ShockwaveFlash1"/>
                <p:cNvPicPr preferRelativeResize="0">
                  <a:picLocks noChangeArrowheads="1" noChangeShapeType="1"/>
                </p:cNvPicPr>
                <p:nvPr/>
              </p:nvPicPr>
              <p:blipFill>
                <a:blip r:embed="rId4">
                  <a:extLst>
                    <a:ext uri="{28A0092B-C50C-407E-A947-70E740481C1C}">
                      <a14:useLocalDpi xmlns:a14="http://schemas.microsoft.com/office/drawing/2010/main" val="0"/>
                    </a:ext>
                  </a:extLst>
                </a:blip>
                <a:srcRect/>
                <a:stretch>
                  <a:fillRect/>
                </a:stretch>
              </p:blipFill>
              <p:spPr bwMode="auto">
                <a:xfrm>
                  <a:off x="1042988" y="115888"/>
                  <a:ext cx="6985000" cy="5588000"/>
                </a:xfrm>
                <a:prstGeom prst="rect">
                  <a:avLst/>
                </a:prstGeom>
                <a:noFill/>
                <a:ln>
                  <a:noFill/>
                </a:ln>
                <a:effectLst/>
                <a:extLst>
                  <a:ext uri="{91240B29-F687-4F45-9708-019B960494DF}">
                    <a14:hiddenLine xmlns:a14="http://schemas.microsoft.com/office/drawing/2010/main" w="9525">
                      <a:no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control>
        </mc:Fallback>
      </mc:AlternateContent>
    </p:controls>
    <p:extLst>
      <p:ext uri="{BB962C8B-B14F-4D97-AF65-F5344CB8AC3E}">
        <p14:creationId xmlns:p14="http://schemas.microsoft.com/office/powerpoint/2010/main" val="2009394919"/>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Resim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7642" y="836712"/>
            <a:ext cx="9056003" cy="4032448"/>
          </a:xfrm>
          <a:prstGeom prst="rect">
            <a:avLst/>
          </a:prstGeom>
        </p:spPr>
      </p:pic>
    </p:spTree>
    <p:extLst>
      <p:ext uri="{BB962C8B-B14F-4D97-AF65-F5344CB8AC3E}">
        <p14:creationId xmlns:p14="http://schemas.microsoft.com/office/powerpoint/2010/main" val="544915560"/>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2518" y="0"/>
            <a:ext cx="9138964" cy="6858000"/>
          </a:xfrm>
          <a:prstGeom prst="rect">
            <a:avLst/>
          </a:prstGeom>
          <a:noFill/>
          <a:ln w="9525">
            <a:noFill/>
            <a:miter lim="800000"/>
            <a:headEnd/>
            <a:tailEnd/>
          </a:ln>
          <a:effectLst/>
        </p:spPr>
      </p:pic>
      <p:sp>
        <p:nvSpPr>
          <p:cNvPr id="3" name="2 Metin kutusu"/>
          <p:cNvSpPr txBox="1"/>
          <p:nvPr/>
        </p:nvSpPr>
        <p:spPr>
          <a:xfrm>
            <a:off x="714348" y="1500174"/>
            <a:ext cx="935641" cy="369332"/>
          </a:xfrm>
          <a:prstGeom prst="rect">
            <a:avLst/>
          </a:prstGeom>
          <a:noFill/>
        </p:spPr>
        <p:txBody>
          <a:bodyPr wrap="none" rtlCol="0">
            <a:spAutoFit/>
          </a:bodyPr>
          <a:lstStyle/>
          <a:p>
            <a:r>
              <a:rPr lang="tr-TR" dirty="0" smtClean="0"/>
              <a:t>kurbağa</a:t>
            </a:r>
            <a:endParaRPr lang="tr-TR" dirty="0"/>
          </a:p>
        </p:txBody>
      </p:sp>
      <p:pic>
        <p:nvPicPr>
          <p:cNvPr id="2050" name="Picture 2" descr="C:\Documents and Settings\Müdür\Desktop\3CAO9BCAE9YDDACAMUF3I5CAB7Y40HCAN5HWRKCAG7RR10CAX4VR2MCAYPX87VCASR17HICAUOT8AOCAJIF2BFCAELNRLHCAMB9BQFCA43L9D7CAPSXXMLCAU2W9UKCA1LTVR9CA5W699OCAY2IV4SCAA5E5D2.jpg"/>
          <p:cNvPicPr>
            <a:picLocks noChangeAspect="1" noChangeArrowheads="1"/>
          </p:cNvPicPr>
          <p:nvPr/>
        </p:nvPicPr>
        <p:blipFill>
          <a:blip r:embed="rId3"/>
          <a:srcRect/>
          <a:stretch>
            <a:fillRect/>
          </a:stretch>
        </p:blipFill>
        <p:spPr bwMode="auto">
          <a:xfrm>
            <a:off x="2928926" y="1428737"/>
            <a:ext cx="1071569" cy="500066"/>
          </a:xfrm>
          <a:prstGeom prst="rect">
            <a:avLst/>
          </a:prstGeom>
          <a:noFill/>
        </p:spPr>
      </p:pic>
      <p:sp>
        <p:nvSpPr>
          <p:cNvPr id="5" name="4 Metin kutusu"/>
          <p:cNvSpPr txBox="1"/>
          <p:nvPr/>
        </p:nvSpPr>
        <p:spPr>
          <a:xfrm>
            <a:off x="5199008" y="1428736"/>
            <a:ext cx="301686" cy="369332"/>
          </a:xfrm>
          <a:prstGeom prst="rect">
            <a:avLst/>
          </a:prstGeom>
          <a:noFill/>
        </p:spPr>
        <p:txBody>
          <a:bodyPr wrap="none" rtlCol="0">
            <a:spAutoFit/>
          </a:bodyPr>
          <a:lstStyle/>
          <a:p>
            <a:r>
              <a:rPr lang="tr-TR" dirty="0" smtClean="0"/>
              <a:t>8</a:t>
            </a:r>
            <a:endParaRPr lang="tr-TR" dirty="0"/>
          </a:p>
        </p:txBody>
      </p:sp>
      <p:sp>
        <p:nvSpPr>
          <p:cNvPr id="6" name="5 Metin kutusu"/>
          <p:cNvSpPr txBox="1"/>
          <p:nvPr/>
        </p:nvSpPr>
        <p:spPr>
          <a:xfrm>
            <a:off x="6929454" y="1508548"/>
            <a:ext cx="1239442" cy="369332"/>
          </a:xfrm>
          <a:prstGeom prst="rect">
            <a:avLst/>
          </a:prstGeom>
          <a:noFill/>
        </p:spPr>
        <p:txBody>
          <a:bodyPr wrap="none" rtlCol="0">
            <a:spAutoFit/>
          </a:bodyPr>
          <a:lstStyle/>
          <a:p>
            <a:r>
              <a:rPr lang="tr-TR" dirty="0" smtClean="0"/>
              <a:t>Sulak,sazlık</a:t>
            </a:r>
            <a:endParaRPr lang="tr-TR" dirty="0"/>
          </a:p>
        </p:txBody>
      </p:sp>
      <p:sp>
        <p:nvSpPr>
          <p:cNvPr id="7" name="6 Metin kutusu"/>
          <p:cNvSpPr txBox="1"/>
          <p:nvPr/>
        </p:nvSpPr>
        <p:spPr>
          <a:xfrm>
            <a:off x="428596" y="5143512"/>
            <a:ext cx="8518550" cy="923330"/>
          </a:xfrm>
          <a:prstGeom prst="rect">
            <a:avLst/>
          </a:prstGeom>
          <a:noFill/>
        </p:spPr>
        <p:txBody>
          <a:bodyPr wrap="none" rtlCol="0">
            <a:spAutoFit/>
          </a:bodyPr>
          <a:lstStyle/>
          <a:p>
            <a:r>
              <a:rPr lang="tr-TR" dirty="0" smtClean="0"/>
              <a:t>Tahmin edebilirim.kurbağalar yaşadıkları sulak alanın kıyısına kuyu gibi çukurlar açarlar</a:t>
            </a:r>
          </a:p>
          <a:p>
            <a:r>
              <a:rPr lang="tr-TR" dirty="0" smtClean="0"/>
              <a:t>Ve içinde gizlenirler çünkü derilerinin nemli kalması gerekir. Ayrıca perdeli ayak izlerinden</a:t>
            </a:r>
          </a:p>
          <a:p>
            <a:r>
              <a:rPr lang="tr-TR" dirty="0" smtClean="0"/>
              <a:t>De anlayabilirim.</a:t>
            </a:r>
            <a:endParaRPr lang="tr-TR" dirty="0"/>
          </a:p>
        </p:txBody>
      </p:sp>
    </p:spTree>
    <p:extLst>
      <p:ext uri="{BB962C8B-B14F-4D97-AF65-F5344CB8AC3E}">
        <p14:creationId xmlns:p14="http://schemas.microsoft.com/office/powerpoint/2010/main" val="28572515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050"/>
                                        </p:tgtEl>
                                        <p:attrNameLst>
                                          <p:attrName>style.visibility</p:attrName>
                                        </p:attrNameLst>
                                      </p:cBhvr>
                                      <p:to>
                                        <p:strVal val="visible"/>
                                      </p:to>
                                    </p:set>
                                    <p:anim calcmode="lin" valueType="num">
                                      <p:cBhvr additive="base">
                                        <p:cTn id="13" dur="500" fill="hold"/>
                                        <p:tgtEl>
                                          <p:spTgt spid="2050"/>
                                        </p:tgtEl>
                                        <p:attrNameLst>
                                          <p:attrName>ppt_x</p:attrName>
                                        </p:attrNameLst>
                                      </p:cBhvr>
                                      <p:tavLst>
                                        <p:tav tm="0">
                                          <p:val>
                                            <p:strVal val="#ppt_x"/>
                                          </p:val>
                                        </p:tav>
                                        <p:tav tm="100000">
                                          <p:val>
                                            <p:strVal val="#ppt_x"/>
                                          </p:val>
                                        </p:tav>
                                      </p:tavLst>
                                    </p:anim>
                                    <p:anim calcmode="lin" valueType="num">
                                      <p:cBhvr additive="base">
                                        <p:cTn id="14" dur="500" fill="hold"/>
                                        <p:tgtEl>
                                          <p:spTgt spid="2050"/>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ppt_x"/>
                                          </p:val>
                                        </p:tav>
                                        <p:tav tm="100000">
                                          <p:val>
                                            <p:strVal val="#ppt_x"/>
                                          </p:val>
                                        </p:tav>
                                      </p:tavLst>
                                    </p:anim>
                                    <p:anim calcmode="lin" valueType="num">
                                      <p:cBhvr additive="base">
                                        <p:cTn id="26"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additive="base">
                                        <p:cTn id="31" dur="500" fill="hold"/>
                                        <p:tgtEl>
                                          <p:spTgt spid="7"/>
                                        </p:tgtEl>
                                        <p:attrNameLst>
                                          <p:attrName>ppt_x</p:attrName>
                                        </p:attrNameLst>
                                      </p:cBhvr>
                                      <p:tavLst>
                                        <p:tav tm="0">
                                          <p:val>
                                            <p:strVal val="#ppt_x"/>
                                          </p:val>
                                        </p:tav>
                                        <p:tav tm="100000">
                                          <p:val>
                                            <p:strVal val="#ppt_x"/>
                                          </p:val>
                                        </p:tav>
                                      </p:tavLst>
                                    </p:anim>
                                    <p:anim calcmode="lin" valueType="num">
                                      <p:cBhvr additive="base">
                                        <p:cTn id="32"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6" grpId="0"/>
      <p:bldP spid="7"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35496" y="0"/>
            <a:ext cx="5937844" cy="523220"/>
          </a:xfrm>
          <a:prstGeom prst="rect">
            <a:avLst/>
          </a:prstGeom>
        </p:spPr>
        <p:txBody>
          <a:bodyPr wrap="none">
            <a:spAutoFit/>
          </a:bodyPr>
          <a:lstStyle/>
          <a:p>
            <a:r>
              <a:rPr lang="tr-TR" sz="2800" b="1" dirty="0">
                <a:latin typeface="Arial" pitchFamily="34" charset="0"/>
                <a:cs typeface="Arial" pitchFamily="34" charset="0"/>
              </a:rPr>
              <a:t>Ekosistemdeki Beslenme İlişkileri</a:t>
            </a:r>
          </a:p>
        </p:txBody>
      </p:sp>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38851" y="476672"/>
            <a:ext cx="9101794" cy="63813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539805193"/>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179512" y="116632"/>
            <a:ext cx="8784976" cy="6124754"/>
          </a:xfrm>
          <a:prstGeom prst="rect">
            <a:avLst/>
          </a:prstGeom>
        </p:spPr>
        <p:txBody>
          <a:bodyPr wrap="square">
            <a:spAutoFit/>
          </a:bodyPr>
          <a:lstStyle/>
          <a:p>
            <a:r>
              <a:rPr lang="tr-TR" sz="2800" dirty="0">
                <a:latin typeface="Arial" pitchFamily="34" charset="0"/>
                <a:cs typeface="Arial" pitchFamily="34" charset="0"/>
              </a:rPr>
              <a:t>Yukarıdaki şiiri dikkatle okuyunuz. Şiirdeki olayın nedeni ne olabilir? </a:t>
            </a:r>
            <a:endParaRPr lang="tr-TR" sz="2800" dirty="0" smtClean="0">
              <a:latin typeface="Arial" pitchFamily="34" charset="0"/>
              <a:cs typeface="Arial" pitchFamily="34" charset="0"/>
            </a:endParaRPr>
          </a:p>
          <a:p>
            <a:r>
              <a:rPr lang="tr-TR" sz="2800" dirty="0" smtClean="0">
                <a:latin typeface="Arial" pitchFamily="34" charset="0"/>
                <a:cs typeface="Arial" pitchFamily="34" charset="0"/>
              </a:rPr>
              <a:t>Şiirde </a:t>
            </a:r>
            <a:r>
              <a:rPr lang="tr-TR" sz="2800" b="1" dirty="0">
                <a:latin typeface="Arial" pitchFamily="34" charset="0"/>
                <a:cs typeface="Arial" pitchFamily="34" charset="0"/>
              </a:rPr>
              <a:t>“zincir" </a:t>
            </a:r>
            <a:r>
              <a:rPr lang="tr-TR" sz="2800" dirty="0">
                <a:latin typeface="Arial" pitchFamily="34" charset="0"/>
                <a:cs typeface="Arial" pitchFamily="34" charset="0"/>
              </a:rPr>
              <a:t>derken </a:t>
            </a:r>
            <a:r>
              <a:rPr lang="tr-TR" sz="2800" dirty="0" smtClean="0">
                <a:latin typeface="Arial" pitchFamily="34" charset="0"/>
                <a:cs typeface="Arial" pitchFamily="34" charset="0"/>
              </a:rPr>
              <a:t>anlatılmak istenen </a:t>
            </a:r>
            <a:r>
              <a:rPr lang="tr-TR" sz="2800" dirty="0">
                <a:latin typeface="Arial" pitchFamily="34" charset="0"/>
                <a:cs typeface="Arial" pitchFamily="34" charset="0"/>
              </a:rPr>
              <a:t>nedir? </a:t>
            </a:r>
            <a:endParaRPr lang="tr-TR" sz="2800" dirty="0" smtClean="0">
              <a:latin typeface="Arial" pitchFamily="34" charset="0"/>
              <a:cs typeface="Arial" pitchFamily="34" charset="0"/>
            </a:endParaRPr>
          </a:p>
          <a:p>
            <a:r>
              <a:rPr lang="tr-TR" sz="2800" dirty="0" smtClean="0">
                <a:latin typeface="Arial" pitchFamily="34" charset="0"/>
                <a:cs typeface="Arial" pitchFamily="34" charset="0"/>
              </a:rPr>
              <a:t>Bütün </a:t>
            </a:r>
            <a:r>
              <a:rPr lang="tr-TR" sz="2800" dirty="0">
                <a:latin typeface="Arial" pitchFamily="34" charset="0"/>
                <a:cs typeface="Arial" pitchFamily="34" charset="0"/>
              </a:rPr>
              <a:t>canlıların yaşamlarını sürdürmek için enerjiye gereksinimi olduğunu biliyorsunuz. </a:t>
            </a:r>
            <a:endParaRPr lang="tr-TR" sz="2800" dirty="0" smtClean="0">
              <a:latin typeface="Arial" pitchFamily="34" charset="0"/>
              <a:cs typeface="Arial" pitchFamily="34" charset="0"/>
            </a:endParaRPr>
          </a:p>
          <a:p>
            <a:r>
              <a:rPr lang="tr-TR" sz="2800" dirty="0" smtClean="0">
                <a:latin typeface="Arial" pitchFamily="34" charset="0"/>
                <a:cs typeface="Arial" pitchFamily="34" charset="0"/>
              </a:rPr>
              <a:t>Sizce bitkiler </a:t>
            </a:r>
            <a:r>
              <a:rPr lang="tr-TR" sz="2800" dirty="0">
                <a:latin typeface="Arial" pitchFamily="34" charset="0"/>
                <a:cs typeface="Arial" pitchFamily="34" charset="0"/>
              </a:rPr>
              <a:t>ve hayvanlar bu enerjiyi nereden elde eder? </a:t>
            </a:r>
            <a:endParaRPr lang="tr-TR" sz="2800" dirty="0" smtClean="0">
              <a:latin typeface="Arial" pitchFamily="34" charset="0"/>
              <a:cs typeface="Arial" pitchFamily="34" charset="0"/>
            </a:endParaRPr>
          </a:p>
          <a:p>
            <a:r>
              <a:rPr lang="tr-TR" sz="2800" dirty="0" smtClean="0">
                <a:latin typeface="Arial" pitchFamily="34" charset="0"/>
                <a:cs typeface="Arial" pitchFamily="34" charset="0"/>
              </a:rPr>
              <a:t>Hayvanların </a:t>
            </a:r>
            <a:r>
              <a:rPr lang="tr-TR" sz="2800" dirty="0">
                <a:latin typeface="Arial" pitchFamily="34" charset="0"/>
                <a:cs typeface="Arial" pitchFamily="34" charset="0"/>
              </a:rPr>
              <a:t>bitki veya başka </a:t>
            </a:r>
            <a:r>
              <a:rPr lang="tr-TR" sz="2800" dirty="0" smtClean="0">
                <a:latin typeface="Arial" pitchFamily="34" charset="0"/>
                <a:cs typeface="Arial" pitchFamily="34" charset="0"/>
              </a:rPr>
              <a:t>hayvanlarla beslenmesi</a:t>
            </a:r>
            <a:r>
              <a:rPr lang="tr-TR" sz="2800" dirty="0">
                <a:latin typeface="Arial" pitchFamily="34" charset="0"/>
                <a:cs typeface="Arial" pitchFamily="34" charset="0"/>
              </a:rPr>
              <a:t>, </a:t>
            </a:r>
            <a:r>
              <a:rPr lang="tr-TR" sz="2800" dirty="0" smtClean="0">
                <a:latin typeface="Arial" pitchFamily="34" charset="0"/>
                <a:cs typeface="Arial" pitchFamily="34" charset="0"/>
              </a:rPr>
              <a:t>bu canlılar </a:t>
            </a:r>
            <a:r>
              <a:rPr lang="tr-TR" sz="2800" dirty="0">
                <a:latin typeface="Arial" pitchFamily="34" charset="0"/>
                <a:cs typeface="Arial" pitchFamily="34" charset="0"/>
              </a:rPr>
              <a:t>arasında beslenme ilişkilerinin ortaya çıkmasına neden olur. </a:t>
            </a:r>
            <a:endParaRPr lang="tr-TR" sz="2800" dirty="0" smtClean="0">
              <a:latin typeface="Arial" pitchFamily="34" charset="0"/>
              <a:cs typeface="Arial" pitchFamily="34" charset="0"/>
            </a:endParaRPr>
          </a:p>
          <a:p>
            <a:r>
              <a:rPr lang="tr-TR" sz="2800" dirty="0" smtClean="0">
                <a:latin typeface="Arial" pitchFamily="34" charset="0"/>
                <a:cs typeface="Arial" pitchFamily="34" charset="0"/>
              </a:rPr>
              <a:t>Bu </a:t>
            </a:r>
            <a:r>
              <a:rPr lang="tr-TR" sz="2800" dirty="0">
                <a:latin typeface="Arial" pitchFamily="34" charset="0"/>
                <a:cs typeface="Arial" pitchFamily="34" charset="0"/>
              </a:rPr>
              <a:t>ilişkiyi bir zincirin halkalarına </a:t>
            </a:r>
            <a:r>
              <a:rPr lang="tr-TR" sz="2800" dirty="0" smtClean="0">
                <a:latin typeface="Arial" pitchFamily="34" charset="0"/>
                <a:cs typeface="Arial" pitchFamily="34" charset="0"/>
              </a:rPr>
              <a:t>benzetebilir </a:t>
            </a:r>
            <a:r>
              <a:rPr lang="tr-TR" sz="2800" dirty="0">
                <a:latin typeface="Arial" pitchFamily="34" charset="0"/>
                <a:cs typeface="Arial" pitchFamily="34" charset="0"/>
              </a:rPr>
              <a:t>miyiz? </a:t>
            </a:r>
            <a:endParaRPr lang="tr-TR" sz="2800" dirty="0" smtClean="0">
              <a:latin typeface="Arial" pitchFamily="34" charset="0"/>
              <a:cs typeface="Arial" pitchFamily="34" charset="0"/>
            </a:endParaRPr>
          </a:p>
          <a:p>
            <a:r>
              <a:rPr lang="tr-TR" sz="2800" dirty="0" smtClean="0">
                <a:latin typeface="Arial" pitchFamily="34" charset="0"/>
                <a:cs typeface="Arial" pitchFamily="34" charset="0"/>
              </a:rPr>
              <a:t>Bir </a:t>
            </a:r>
            <a:r>
              <a:rPr lang="tr-TR" sz="2800" dirty="0">
                <a:latin typeface="Arial" pitchFamily="34" charset="0"/>
                <a:cs typeface="Arial" pitchFamily="34" charset="0"/>
              </a:rPr>
              <a:t>sonraki sayfada yer alan 3. etkinliğinizde birbiri ile beslenen canlıları bir zincir hâlinde </a:t>
            </a:r>
            <a:r>
              <a:rPr lang="tr-TR" sz="2800" dirty="0" smtClean="0">
                <a:latin typeface="Arial" pitchFamily="34" charset="0"/>
                <a:cs typeface="Arial" pitchFamily="34" charset="0"/>
              </a:rPr>
              <a:t>göstererek </a:t>
            </a:r>
            <a:r>
              <a:rPr lang="tr-TR" sz="2800" dirty="0">
                <a:latin typeface="Arial" pitchFamily="34" charset="0"/>
                <a:cs typeface="Arial" pitchFamily="34" charset="0"/>
              </a:rPr>
              <a:t>canlılar arasındaki beslenme ilişkilerini keşfedeceksiniz.</a:t>
            </a:r>
          </a:p>
        </p:txBody>
      </p:sp>
    </p:spTree>
    <p:extLst>
      <p:ext uri="{BB962C8B-B14F-4D97-AF65-F5344CB8AC3E}">
        <p14:creationId xmlns:p14="http://schemas.microsoft.com/office/powerpoint/2010/main" val="563415289"/>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0" y="47625"/>
            <a:ext cx="9144000" cy="6762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76926349"/>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107504" y="116632"/>
            <a:ext cx="8928992" cy="3785652"/>
          </a:xfrm>
          <a:prstGeom prst="rect">
            <a:avLst/>
          </a:prstGeom>
        </p:spPr>
        <p:txBody>
          <a:bodyPr wrap="square">
            <a:spAutoFit/>
          </a:bodyPr>
          <a:lstStyle/>
          <a:p>
            <a:r>
              <a:rPr lang="tr-TR" sz="2400" dirty="0">
                <a:latin typeface="Arial" pitchFamily="34" charset="0"/>
                <a:cs typeface="Arial" pitchFamily="34" charset="0"/>
              </a:rPr>
              <a:t>Bir ekosistem içindeki tüm canlılar beslenme açısından birbirlerine bağlıdırlar. Bitkiler güneş </a:t>
            </a:r>
            <a:r>
              <a:rPr lang="tr-TR" sz="2400" dirty="0" smtClean="0">
                <a:latin typeface="Arial" pitchFamily="34" charset="0"/>
                <a:cs typeface="Arial" pitchFamily="34" charset="0"/>
              </a:rPr>
              <a:t>enerjisini kullanarak </a:t>
            </a:r>
            <a:r>
              <a:rPr lang="tr-TR" sz="2400" dirty="0">
                <a:latin typeface="Arial" pitchFamily="34" charset="0"/>
                <a:cs typeface="Arial" pitchFamily="34" charset="0"/>
              </a:rPr>
              <a:t>besin üretir. Bitkilerde besin olarak depolanan enerji, besin zinciri aracılığıyla diğer </a:t>
            </a:r>
            <a:r>
              <a:rPr lang="tr-TR" sz="2400" dirty="0" smtClean="0">
                <a:latin typeface="Arial" pitchFamily="34" charset="0"/>
                <a:cs typeface="Arial" pitchFamily="34" charset="0"/>
              </a:rPr>
              <a:t>canlılara aktarılır</a:t>
            </a:r>
            <a:r>
              <a:rPr lang="tr-TR" sz="2400" dirty="0">
                <a:latin typeface="Arial" pitchFamily="34" charset="0"/>
                <a:cs typeface="Arial" pitchFamily="34" charset="0"/>
              </a:rPr>
              <a:t>.</a:t>
            </a:r>
          </a:p>
          <a:p>
            <a:r>
              <a:rPr lang="tr-TR" sz="2400" dirty="0">
                <a:latin typeface="Arial" pitchFamily="34" charset="0"/>
                <a:cs typeface="Arial" pitchFamily="34" charset="0"/>
              </a:rPr>
              <a:t>Aşağıda bir besin zincirinin şemasını görüyorsunuz. </a:t>
            </a:r>
            <a:endParaRPr lang="tr-TR" sz="2400" dirty="0" smtClean="0">
              <a:latin typeface="Arial" pitchFamily="34" charset="0"/>
              <a:cs typeface="Arial" pitchFamily="34" charset="0"/>
            </a:endParaRPr>
          </a:p>
          <a:p>
            <a:r>
              <a:rPr lang="tr-TR" sz="2400" dirty="0" smtClean="0">
                <a:latin typeface="Arial" pitchFamily="34" charset="0"/>
                <a:cs typeface="Arial" pitchFamily="34" charset="0"/>
              </a:rPr>
              <a:t>Bu </a:t>
            </a:r>
            <a:r>
              <a:rPr lang="tr-TR" sz="2400" dirty="0">
                <a:latin typeface="Arial" pitchFamily="34" charset="0"/>
                <a:cs typeface="Arial" pitchFamily="34" charset="0"/>
              </a:rPr>
              <a:t>besin zincirini oluşturan ilk halkada hangi canlı </a:t>
            </a:r>
            <a:r>
              <a:rPr lang="tr-TR" sz="2400" dirty="0" smtClean="0">
                <a:latin typeface="Arial" pitchFamily="34" charset="0"/>
                <a:cs typeface="Arial" pitchFamily="34" charset="0"/>
              </a:rPr>
              <a:t>yer almaktadır</a:t>
            </a:r>
            <a:r>
              <a:rPr lang="tr-TR" sz="2400" dirty="0">
                <a:latin typeface="Arial" pitchFamily="34" charset="0"/>
                <a:cs typeface="Arial" pitchFamily="34" charset="0"/>
              </a:rPr>
              <a:t>? </a:t>
            </a:r>
            <a:endParaRPr lang="tr-TR" sz="2400" dirty="0" smtClean="0">
              <a:latin typeface="Arial" pitchFamily="34" charset="0"/>
              <a:cs typeface="Arial" pitchFamily="34" charset="0"/>
            </a:endParaRPr>
          </a:p>
          <a:p>
            <a:r>
              <a:rPr lang="tr-TR" sz="2400" dirty="0" smtClean="0">
                <a:latin typeface="Arial" pitchFamily="34" charset="0"/>
                <a:cs typeface="Arial" pitchFamily="34" charset="0"/>
              </a:rPr>
              <a:t>Otla </a:t>
            </a:r>
            <a:r>
              <a:rPr lang="tr-TR" sz="2400" dirty="0">
                <a:latin typeface="Arial" pitchFamily="34" charset="0"/>
                <a:cs typeface="Arial" pitchFamily="34" charset="0"/>
              </a:rPr>
              <a:t>beslenen ve etle beslenen hayvanlar hangileridir? </a:t>
            </a:r>
            <a:endParaRPr lang="tr-TR" sz="2400" dirty="0" smtClean="0">
              <a:latin typeface="Arial" pitchFamily="34" charset="0"/>
              <a:cs typeface="Arial" pitchFamily="34" charset="0"/>
            </a:endParaRPr>
          </a:p>
          <a:p>
            <a:r>
              <a:rPr lang="tr-TR" sz="2400" dirty="0" smtClean="0">
                <a:latin typeface="Arial" pitchFamily="34" charset="0"/>
                <a:cs typeface="Arial" pitchFamily="34" charset="0"/>
              </a:rPr>
              <a:t>Bu </a:t>
            </a:r>
            <a:r>
              <a:rPr lang="tr-TR" sz="2400" dirty="0">
                <a:latin typeface="Arial" pitchFamily="34" charset="0"/>
                <a:cs typeface="Arial" pitchFamily="34" charset="0"/>
              </a:rPr>
              <a:t>besin zincirindeki canlılar arasında </a:t>
            </a:r>
            <a:r>
              <a:rPr lang="tr-TR" sz="2400" dirty="0" smtClean="0">
                <a:latin typeface="Arial" pitchFamily="34" charset="0"/>
                <a:cs typeface="Arial" pitchFamily="34" charset="0"/>
              </a:rPr>
              <a:t>nasıl bir </a:t>
            </a:r>
            <a:r>
              <a:rPr lang="tr-TR" sz="2400" dirty="0">
                <a:latin typeface="Arial" pitchFamily="34" charset="0"/>
                <a:cs typeface="Arial" pitchFamily="34" charset="0"/>
              </a:rPr>
              <a:t>etkileşim olduğunu sınıf arkadaşlarınızla tartışınız.</a:t>
            </a:r>
          </a:p>
        </p:txBody>
      </p:sp>
      <p:pic>
        <p:nvPicPr>
          <p:cNvPr id="8194" name="Picture 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24676" y="4005064"/>
            <a:ext cx="9017269" cy="25571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0078676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194"/>
                                        </p:tgtEl>
                                        <p:attrNameLst>
                                          <p:attrName>style.visibility</p:attrName>
                                        </p:attrNameLst>
                                      </p:cBhvr>
                                      <p:to>
                                        <p:strVal val="visible"/>
                                      </p:to>
                                    </p:set>
                                    <p:animEffect transition="in" filter="fade">
                                      <p:cBhvr>
                                        <p:cTn id="7" dur="500"/>
                                        <p:tgtEl>
                                          <p:spTgt spid="819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2470748" y="6214135"/>
            <a:ext cx="2864951" cy="369332"/>
          </a:xfrm>
          <a:prstGeom prst="rect">
            <a:avLst/>
          </a:prstGeom>
        </p:spPr>
        <p:txBody>
          <a:bodyPr wrap="none">
            <a:spAutoFit/>
          </a:bodyPr>
          <a:lstStyle/>
          <a:p>
            <a:r>
              <a:rPr lang="tr-TR" dirty="0" smtClean="0">
                <a:latin typeface="Arial" pitchFamily="34" charset="0"/>
                <a:cs typeface="Arial" pitchFamily="34" charset="0"/>
              </a:rPr>
              <a:t>BESİN ZİNCİRİ YAPALIM </a:t>
            </a:r>
            <a:endParaRPr lang="tr-TR" dirty="0"/>
          </a:p>
        </p:txBody>
      </p:sp>
    </p:spTree>
    <p:controls>
      <mc:AlternateContent xmlns:mc="http://schemas.openxmlformats.org/markup-compatibility/2006">
        <mc:Choice xmlns:v="urn:schemas-microsoft-com:vml" Requires="v">
          <p:control spid="4098" name="ShockwaveFlash1" r:id="rId2" imgW="6984648" imgH="5587520"/>
        </mc:Choice>
        <mc:Fallback>
          <p:control name="ShockwaveFlash1" r:id="rId2" imgW="6984648" imgH="5587520">
            <p:pic>
              <p:nvPicPr>
                <p:cNvPr id="0" name="ShockwaveFlash1"/>
                <p:cNvPicPr preferRelativeResize="0">
                  <a:picLocks noChangeArrowheads="1" noChangeShapeType="1"/>
                </p:cNvPicPr>
                <p:nvPr/>
              </p:nvPicPr>
              <p:blipFill>
                <a:blip r:embed="rId4">
                  <a:extLst>
                    <a:ext uri="{28A0092B-C50C-407E-A947-70E740481C1C}">
                      <a14:useLocalDpi xmlns:a14="http://schemas.microsoft.com/office/drawing/2010/main" val="0"/>
                    </a:ext>
                  </a:extLst>
                </a:blip>
                <a:srcRect/>
                <a:stretch>
                  <a:fillRect/>
                </a:stretch>
              </p:blipFill>
              <p:spPr bwMode="auto">
                <a:xfrm>
                  <a:off x="1042988" y="115888"/>
                  <a:ext cx="6985000" cy="5588000"/>
                </a:xfrm>
                <a:prstGeom prst="rect">
                  <a:avLst/>
                </a:prstGeom>
                <a:noFill/>
                <a:ln>
                  <a:noFill/>
                </a:ln>
                <a:effectLst/>
                <a:extLst>
                  <a:ext uri="{91240B29-F687-4F45-9708-019B960494DF}">
                    <a14:hiddenLine xmlns:a14="http://schemas.microsoft.com/office/drawing/2010/main" w="9525">
                      <a:no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control>
        </mc:Fallback>
      </mc:AlternateContent>
    </p:controls>
    <p:extLst>
      <p:ext uri="{BB962C8B-B14F-4D97-AF65-F5344CB8AC3E}">
        <p14:creationId xmlns:p14="http://schemas.microsoft.com/office/powerpoint/2010/main" val="3579600131"/>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2771800" y="6273039"/>
            <a:ext cx="2864951" cy="369332"/>
          </a:xfrm>
          <a:prstGeom prst="rect">
            <a:avLst/>
          </a:prstGeom>
        </p:spPr>
        <p:txBody>
          <a:bodyPr wrap="none">
            <a:spAutoFit/>
          </a:bodyPr>
          <a:lstStyle/>
          <a:p>
            <a:r>
              <a:rPr lang="tr-TR" dirty="0" smtClean="0">
                <a:latin typeface="Arial" pitchFamily="34" charset="0"/>
                <a:cs typeface="Arial" pitchFamily="34" charset="0"/>
              </a:rPr>
              <a:t>BESİN ZİNCİRİ YAPALIM </a:t>
            </a:r>
            <a:endParaRPr lang="tr-TR" dirty="0"/>
          </a:p>
        </p:txBody>
      </p:sp>
    </p:spTree>
    <p:controls>
      <mc:AlternateContent xmlns:mc="http://schemas.openxmlformats.org/markup-compatibility/2006">
        <mc:Choice xmlns:v="urn:schemas-microsoft-com:vml" Requires="v">
          <p:control spid="2050" name="ShockwaveFlash1" r:id="rId2" imgW="8857143" imgH="6265009"/>
        </mc:Choice>
        <mc:Fallback>
          <p:control name="ShockwaveFlash1" r:id="rId2" imgW="8857143" imgH="6265009">
            <p:pic>
              <p:nvPicPr>
                <p:cNvPr id="0" name="ShockwaveFlash1"/>
                <p:cNvPicPr preferRelativeResize="0">
                  <a:picLocks noChangeArrowheads="1" noChangeShapeType="1"/>
                </p:cNvPicPr>
                <p:nvPr/>
              </p:nvPicPr>
              <p:blipFill>
                <a:blip r:embed="rId5">
                  <a:extLst>
                    <a:ext uri="{28A0092B-C50C-407E-A947-70E740481C1C}">
                      <a14:useLocalDpi xmlns:a14="http://schemas.microsoft.com/office/drawing/2010/main" val="0"/>
                    </a:ext>
                  </a:extLst>
                </a:blip>
                <a:srcRect/>
                <a:stretch>
                  <a:fillRect/>
                </a:stretch>
              </p:blipFill>
              <p:spPr bwMode="auto">
                <a:xfrm>
                  <a:off x="0" y="0"/>
                  <a:ext cx="8856663" cy="6265863"/>
                </a:xfrm>
                <a:prstGeom prst="rect">
                  <a:avLst/>
                </a:prstGeom>
                <a:noFill/>
                <a:ln>
                  <a:noFill/>
                </a:ln>
                <a:extLst>
                  <a:ext uri="{91240B29-F687-4F45-9708-019B960494DF}">
                    <a14:hiddenLine xmlns:a14="http://schemas.microsoft.com/office/drawing/2010/main" w="9525">
                      <a:noFill/>
                      <a:miter lim="800000"/>
                      <a:headEnd/>
                      <a:tailEnd/>
                    </a14:hiddenLine>
                  </a:ext>
                </a:extLst>
              </p:spPr>
            </p:pic>
          </p:control>
        </mc:Fallback>
      </mc:AlternateContent>
    </p:controls>
    <p:extLst>
      <p:ext uri="{BB962C8B-B14F-4D97-AF65-F5344CB8AC3E}">
        <p14:creationId xmlns:p14="http://schemas.microsoft.com/office/powerpoint/2010/main" val="270867129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kış Çizelgesi: İşlem 1"/>
          <p:cNvSpPr/>
          <p:nvPr/>
        </p:nvSpPr>
        <p:spPr>
          <a:xfrm>
            <a:off x="220045" y="548680"/>
            <a:ext cx="8640960" cy="4968552"/>
          </a:xfrm>
          <a:prstGeom prst="flowChartProcess">
            <a:avLst/>
          </a:prstGeom>
          <a:solidFill>
            <a:schemeClr val="bg2"/>
          </a:solidFill>
          <a:ln w="76200">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r>
              <a:rPr lang="tr-TR" sz="2800" b="1" dirty="0">
                <a:latin typeface="Arial" pitchFamily="34" charset="0"/>
                <a:cs typeface="Arial" pitchFamily="34" charset="0"/>
              </a:rPr>
              <a:t>Bu üniteyi tamamladığınızda;</a:t>
            </a:r>
          </a:p>
          <a:p>
            <a:pPr marL="285750" indent="-285750">
              <a:buFont typeface="Arial" pitchFamily="34" charset="0"/>
              <a:buChar char="•"/>
            </a:pPr>
            <a:r>
              <a:rPr lang="tr-TR" sz="2000" dirty="0" smtClean="0">
                <a:latin typeface="Arial" pitchFamily="34" charset="0"/>
                <a:cs typeface="Arial" pitchFamily="34" charset="0"/>
              </a:rPr>
              <a:t>Tür</a:t>
            </a:r>
            <a:r>
              <a:rPr lang="tr-TR" sz="2000" dirty="0">
                <a:latin typeface="Arial" pitchFamily="34" charset="0"/>
                <a:cs typeface="Arial" pitchFamily="34" charset="0"/>
              </a:rPr>
              <a:t>, habitat, </a:t>
            </a:r>
            <a:r>
              <a:rPr lang="tr-TR" sz="2000" dirty="0" smtClean="0">
                <a:latin typeface="Arial" pitchFamily="34" charset="0"/>
                <a:cs typeface="Arial" pitchFamily="34" charset="0"/>
              </a:rPr>
              <a:t>popülasyon </a:t>
            </a:r>
            <a:r>
              <a:rPr lang="tr-TR" sz="2000" dirty="0">
                <a:latin typeface="Arial" pitchFamily="34" charset="0"/>
                <a:cs typeface="Arial" pitchFamily="34" charset="0"/>
              </a:rPr>
              <a:t>ve ekosistem kavramlarının ne anlama geldiğini,</a:t>
            </a:r>
          </a:p>
          <a:p>
            <a:pPr marL="342900" indent="-342900">
              <a:buFont typeface="Arial" pitchFamily="34" charset="0"/>
              <a:buChar char="•"/>
            </a:pPr>
            <a:r>
              <a:rPr lang="tr-TR" sz="2000" dirty="0">
                <a:latin typeface="Arial" pitchFamily="34" charset="0"/>
                <a:cs typeface="Arial" pitchFamily="34" charset="0"/>
              </a:rPr>
              <a:t>Bir ekosistemdeki canlı organizmaların birbirleriyle  ve cansız faktörlerle İlişkilerini,</a:t>
            </a:r>
            <a:r>
              <a:rPr lang="tr-TR" dirty="0"/>
              <a:t>	 </a:t>
            </a:r>
          </a:p>
          <a:p>
            <a:pPr marL="342900" indent="-342900">
              <a:buFont typeface="Arial" pitchFamily="34" charset="0"/>
              <a:buChar char="•"/>
            </a:pPr>
            <a:r>
              <a:rPr lang="tr-TR" sz="2000" dirty="0" smtClean="0">
                <a:latin typeface="Arial" pitchFamily="34" charset="0"/>
                <a:cs typeface="Arial" pitchFamily="34" charset="0"/>
              </a:rPr>
              <a:t>Farklı </a:t>
            </a:r>
            <a:r>
              <a:rPr lang="tr-TR" sz="2000" dirty="0">
                <a:latin typeface="Arial" pitchFamily="34" charset="0"/>
                <a:cs typeface="Arial" pitchFamily="34" charset="0"/>
              </a:rPr>
              <a:t>ekosistemlerde bulunabilecek canlıları,</a:t>
            </a:r>
          </a:p>
          <a:p>
            <a:pPr marL="342900" indent="-342900">
              <a:buFont typeface="Arial" pitchFamily="34" charset="0"/>
              <a:buChar char="•"/>
            </a:pPr>
            <a:r>
              <a:rPr lang="tr-TR" sz="2000" dirty="0">
                <a:latin typeface="Arial" pitchFamily="34" charset="0"/>
                <a:cs typeface="Arial" pitchFamily="34" charset="0"/>
              </a:rPr>
              <a:t> </a:t>
            </a:r>
            <a:r>
              <a:rPr lang="tr-TR" sz="2000" dirty="0" smtClean="0">
                <a:latin typeface="Arial" pitchFamily="34" charset="0"/>
                <a:cs typeface="Arial" pitchFamily="34" charset="0"/>
              </a:rPr>
              <a:t>Biyolojik </a:t>
            </a:r>
            <a:r>
              <a:rPr lang="tr-TR" sz="2000" dirty="0">
                <a:latin typeface="Arial" pitchFamily="34" charset="0"/>
                <a:cs typeface="Arial" pitchFamily="34" charset="0"/>
              </a:rPr>
              <a:t>çeşitlilik ve türlerin korunmasının önemini, </a:t>
            </a:r>
          </a:p>
          <a:p>
            <a:pPr marL="342900" indent="-342900">
              <a:buFont typeface="Arial" pitchFamily="34" charset="0"/>
              <a:buChar char="•"/>
            </a:pPr>
            <a:r>
              <a:rPr lang="tr-TR" sz="2000" dirty="0" smtClean="0">
                <a:latin typeface="Arial" pitchFamily="34" charset="0"/>
                <a:cs typeface="Arial" pitchFamily="34" charset="0"/>
              </a:rPr>
              <a:t>Ülkemizde </a:t>
            </a:r>
            <a:r>
              <a:rPr lang="tr-TR" sz="2000" dirty="0">
                <a:latin typeface="Arial" pitchFamily="34" charset="0"/>
                <a:cs typeface="Arial" pitchFamily="34" charset="0"/>
              </a:rPr>
              <a:t>ye dünyada nesli, tükenme tehlikesiyle karşı karşıya olan bitki ve hayvanları </a:t>
            </a:r>
            <a:r>
              <a:rPr lang="tr-TR" sz="2000" dirty="0" smtClean="0">
                <a:latin typeface="Arial" pitchFamily="34" charset="0"/>
                <a:cs typeface="Arial" pitchFamily="34" charset="0"/>
              </a:rPr>
              <a:t>ve bunların </a:t>
            </a:r>
            <a:r>
              <a:rPr lang="tr-TR" sz="2000" dirty="0">
                <a:latin typeface="Arial" pitchFamily="34" charset="0"/>
                <a:cs typeface="Arial" pitchFamily="34" charset="0"/>
              </a:rPr>
              <a:t>korunmasına İlişkin önlemleri,</a:t>
            </a:r>
          </a:p>
          <a:p>
            <a:pPr marL="342900" indent="-342900">
              <a:buFont typeface="Arial" pitchFamily="34" charset="0"/>
              <a:buChar char="•"/>
            </a:pPr>
            <a:r>
              <a:rPr lang="tr-TR" sz="2000" dirty="0" smtClean="0">
                <a:latin typeface="Arial" pitchFamily="34" charset="0"/>
                <a:cs typeface="Arial" pitchFamily="34" charset="0"/>
              </a:rPr>
              <a:t> </a:t>
            </a:r>
            <a:r>
              <a:rPr lang="tr-TR" sz="2000" dirty="0">
                <a:latin typeface="Arial" pitchFamily="34" charset="0"/>
                <a:cs typeface="Arial" pitchFamily="34" charset="0"/>
              </a:rPr>
              <a:t>Ülkemizde ve dünyadaki çevre sorunlarını ve etkilerini,</a:t>
            </a:r>
          </a:p>
          <a:p>
            <a:pPr marL="342900" indent="-342900">
              <a:buFont typeface="Arial" pitchFamily="34" charset="0"/>
              <a:buChar char="•"/>
            </a:pPr>
            <a:r>
              <a:rPr lang="tr-TR" sz="2000" dirty="0" smtClean="0">
                <a:latin typeface="Arial" pitchFamily="34" charset="0"/>
                <a:cs typeface="Arial" pitchFamily="34" charset="0"/>
              </a:rPr>
              <a:t>Atatürk’ün </a:t>
            </a:r>
            <a:r>
              <a:rPr lang="tr-TR" sz="2000" dirty="0">
                <a:latin typeface="Arial" pitchFamily="34" charset="0"/>
                <a:cs typeface="Arial" pitchFamily="34" charset="0"/>
              </a:rPr>
              <a:t>çevre sorunları İle İlgili uygulamalarını, gezi-gözlem-inceleme, </a:t>
            </a:r>
            <a:r>
              <a:rPr lang="tr-TR" sz="2000" dirty="0" smtClean="0">
                <a:latin typeface="Arial" pitchFamily="34" charset="0"/>
                <a:cs typeface="Arial" pitchFamily="34" charset="0"/>
              </a:rPr>
              <a:t>araştırma, proje </a:t>
            </a:r>
            <a:r>
              <a:rPr lang="tr-TR" sz="2000" dirty="0">
                <a:latin typeface="Arial" pitchFamily="34" charset="0"/>
                <a:cs typeface="Arial" pitchFamily="34" charset="0"/>
              </a:rPr>
              <a:t>ye poster gibi etkinlikler yardımıyla öğreneceksiniz. Böylece bilgi, beceri, </a:t>
            </a:r>
            <a:r>
              <a:rPr lang="tr-TR" sz="2000" dirty="0" smtClean="0">
                <a:latin typeface="Arial" pitchFamily="34" charset="0"/>
                <a:cs typeface="Arial" pitchFamily="34" charset="0"/>
              </a:rPr>
              <a:t>görüş , tutum </a:t>
            </a:r>
            <a:r>
              <a:rPr lang="tr-TR" sz="2000" dirty="0">
                <a:latin typeface="Arial" pitchFamily="34" charset="0"/>
                <a:cs typeface="Arial" pitchFamily="34" charset="0"/>
              </a:rPr>
              <a:t>ye davranışlarınızı geliştireceksiniz.</a:t>
            </a:r>
          </a:p>
        </p:txBody>
      </p:sp>
      <p:pic>
        <p:nvPicPr>
          <p:cNvPr id="4" name="Picture 6"/>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7812360" y="6165304"/>
            <a:ext cx="1152525" cy="638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2332360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107504" y="116632"/>
            <a:ext cx="8928992" cy="6370975"/>
          </a:xfrm>
          <a:prstGeom prst="rect">
            <a:avLst/>
          </a:prstGeom>
        </p:spPr>
        <p:txBody>
          <a:bodyPr wrap="square">
            <a:spAutoFit/>
          </a:bodyPr>
          <a:lstStyle/>
          <a:p>
            <a:r>
              <a:rPr lang="tr-TR" sz="2400" dirty="0">
                <a:latin typeface="Arial" pitchFamily="34" charset="0"/>
                <a:cs typeface="Arial" pitchFamily="34" charset="0"/>
              </a:rPr>
              <a:t>Besin zincirleri birbirlerini yiyen canlılar arasındaki enerji aktarımını göstermek için oldukça </a:t>
            </a:r>
            <a:r>
              <a:rPr lang="tr-TR" sz="2400" dirty="0" smtClean="0">
                <a:latin typeface="Arial" pitchFamily="34" charset="0"/>
                <a:cs typeface="Arial" pitchFamily="34" charset="0"/>
              </a:rPr>
              <a:t>kullanışlıdır</a:t>
            </a:r>
            <a:r>
              <a:rPr lang="tr-TR" sz="2400" dirty="0">
                <a:latin typeface="Arial" pitchFamily="34" charset="0"/>
                <a:cs typeface="Arial" pitchFamily="34" charset="0"/>
              </a:rPr>
              <a:t>. Peki, her canlı yalnızca tek bir tür canlı ile mi beslenmektedir? </a:t>
            </a:r>
            <a:endParaRPr lang="tr-TR" sz="2400" dirty="0" smtClean="0">
              <a:latin typeface="Arial" pitchFamily="34" charset="0"/>
              <a:cs typeface="Arial" pitchFamily="34" charset="0"/>
            </a:endParaRPr>
          </a:p>
          <a:p>
            <a:r>
              <a:rPr lang="tr-TR" sz="2400" dirty="0" smtClean="0">
                <a:latin typeface="Arial" pitchFamily="34" charset="0"/>
                <a:cs typeface="Arial" pitchFamily="34" charset="0"/>
              </a:rPr>
              <a:t>Ekosistemlerde </a:t>
            </a:r>
            <a:r>
              <a:rPr lang="tr-TR" sz="2400" dirty="0">
                <a:latin typeface="Arial" pitchFamily="34" charset="0"/>
                <a:cs typeface="Arial" pitchFamily="34" charset="0"/>
              </a:rPr>
              <a:t>birden fazla tür canlı </a:t>
            </a:r>
            <a:r>
              <a:rPr lang="tr-TR" sz="2400" dirty="0" smtClean="0">
                <a:latin typeface="Arial" pitchFamily="34" charset="0"/>
                <a:cs typeface="Arial" pitchFamily="34" charset="0"/>
              </a:rPr>
              <a:t>ile beslenen </a:t>
            </a:r>
            <a:r>
              <a:rPr lang="tr-TR" sz="2400" dirty="0">
                <a:latin typeface="Arial" pitchFamily="34" charset="0"/>
                <a:cs typeface="Arial" pitchFamily="34" charset="0"/>
              </a:rPr>
              <a:t>canlılar olabilir mi? </a:t>
            </a:r>
            <a:endParaRPr lang="tr-TR" sz="2400" dirty="0" smtClean="0">
              <a:latin typeface="Arial" pitchFamily="34" charset="0"/>
              <a:cs typeface="Arial" pitchFamily="34" charset="0"/>
            </a:endParaRPr>
          </a:p>
          <a:p>
            <a:r>
              <a:rPr lang="tr-TR" sz="2400" dirty="0" smtClean="0">
                <a:latin typeface="Arial" pitchFamily="34" charset="0"/>
                <a:cs typeface="Arial" pitchFamily="34" charset="0"/>
              </a:rPr>
              <a:t>Eğer </a:t>
            </a:r>
            <a:r>
              <a:rPr lang="tr-TR" sz="2400" dirty="0">
                <a:latin typeface="Arial" pitchFamily="34" charset="0"/>
                <a:cs typeface="Arial" pitchFamily="34" charset="0"/>
              </a:rPr>
              <a:t>bu doğru ise bir ekosistemin çok sayıda farklı besin zinciri </a:t>
            </a:r>
            <a:r>
              <a:rPr lang="tr-TR" sz="2400" dirty="0" smtClean="0">
                <a:latin typeface="Arial" pitchFamily="34" charset="0"/>
                <a:cs typeface="Arial" pitchFamily="34" charset="0"/>
              </a:rPr>
              <a:t>içerebileceğini söyleyebilir </a:t>
            </a:r>
            <a:r>
              <a:rPr lang="tr-TR" sz="2400" dirty="0">
                <a:latin typeface="Arial" pitchFamily="34" charset="0"/>
                <a:cs typeface="Arial" pitchFamily="34" charset="0"/>
              </a:rPr>
              <a:t>miyiz</a:t>
            </a:r>
            <a:r>
              <a:rPr lang="tr-TR" sz="2400" dirty="0" smtClean="0">
                <a:latin typeface="Arial" pitchFamily="34" charset="0"/>
                <a:cs typeface="Arial" pitchFamily="34" charset="0"/>
              </a:rPr>
              <a:t>?</a:t>
            </a:r>
          </a:p>
          <a:p>
            <a:r>
              <a:rPr lang="tr-TR" sz="2400" dirty="0">
                <a:latin typeface="Arial" pitchFamily="34" charset="0"/>
                <a:cs typeface="Arial" pitchFamily="34" charset="0"/>
              </a:rPr>
              <a:t>Bir ekosistemdeki birbiri ile bağlantılı besin zincirlerinin bir arada gösterilmesi ile </a:t>
            </a:r>
            <a:r>
              <a:rPr lang="tr-TR" sz="2400" b="1" dirty="0">
                <a:latin typeface="Arial" pitchFamily="34" charset="0"/>
                <a:cs typeface="Arial" pitchFamily="34" charset="0"/>
              </a:rPr>
              <a:t>besin ağı </a:t>
            </a:r>
            <a:r>
              <a:rPr lang="tr-TR" sz="2400" dirty="0">
                <a:latin typeface="Arial" pitchFamily="34" charset="0"/>
                <a:cs typeface="Arial" pitchFamily="34" charset="0"/>
              </a:rPr>
              <a:t>oluşur. </a:t>
            </a:r>
            <a:endParaRPr lang="tr-TR" sz="2400" dirty="0" smtClean="0">
              <a:latin typeface="Arial" pitchFamily="34" charset="0"/>
              <a:cs typeface="Arial" pitchFamily="34" charset="0"/>
            </a:endParaRPr>
          </a:p>
          <a:p>
            <a:r>
              <a:rPr lang="tr-TR" sz="2400" dirty="0" smtClean="0">
                <a:latin typeface="Arial" pitchFamily="34" charset="0"/>
                <a:cs typeface="Arial" pitchFamily="34" charset="0"/>
              </a:rPr>
              <a:t>Bir</a:t>
            </a:r>
            <a:r>
              <a:rPr lang="tr-TR" sz="2400" dirty="0">
                <a:latin typeface="Arial" pitchFamily="34" charset="0"/>
                <a:cs typeface="Arial" pitchFamily="34" charset="0"/>
              </a:rPr>
              <a:t> </a:t>
            </a:r>
            <a:r>
              <a:rPr lang="tr-TR" sz="2400" dirty="0" smtClean="0">
                <a:latin typeface="Arial" pitchFamily="34" charset="0"/>
                <a:cs typeface="Arial" pitchFamily="34" charset="0"/>
              </a:rPr>
              <a:t>ekosistemdeki </a:t>
            </a:r>
            <a:r>
              <a:rPr lang="tr-TR" sz="2400" dirty="0">
                <a:latin typeface="Arial" pitchFamily="34" charset="0"/>
                <a:cs typeface="Arial" pitchFamily="34" charset="0"/>
              </a:rPr>
              <a:t>hayvanlar, bir diğerindeki bitki ve hayvanları da yiyebilir. Böylece besin ağları farklı </a:t>
            </a:r>
            <a:r>
              <a:rPr lang="tr-TR" sz="2400" dirty="0" smtClean="0">
                <a:latin typeface="Arial" pitchFamily="34" charset="0"/>
                <a:cs typeface="Arial" pitchFamily="34" charset="0"/>
              </a:rPr>
              <a:t>ekosistemleri </a:t>
            </a:r>
            <a:r>
              <a:rPr lang="tr-TR" sz="2400" dirty="0">
                <a:latin typeface="Arial" pitchFamily="34" charset="0"/>
                <a:cs typeface="Arial" pitchFamily="34" charset="0"/>
              </a:rPr>
              <a:t>de birbirine bağlayabilir. </a:t>
            </a:r>
            <a:endParaRPr lang="tr-TR" sz="2400" dirty="0" smtClean="0">
              <a:latin typeface="Arial" pitchFamily="34" charset="0"/>
              <a:cs typeface="Arial" pitchFamily="34" charset="0"/>
            </a:endParaRPr>
          </a:p>
          <a:p>
            <a:r>
              <a:rPr lang="tr-TR" sz="2400" b="1" dirty="0" smtClean="0">
                <a:latin typeface="Arial" pitchFamily="34" charset="0"/>
                <a:cs typeface="Arial" pitchFamily="34" charset="0"/>
              </a:rPr>
              <a:t>Örneğin</a:t>
            </a:r>
            <a:r>
              <a:rPr lang="tr-TR" sz="2400" dirty="0" smtClean="0">
                <a:latin typeface="Arial" pitchFamily="34" charset="0"/>
                <a:cs typeface="Arial" pitchFamily="34" charset="0"/>
              </a:rPr>
              <a:t> </a:t>
            </a:r>
            <a:r>
              <a:rPr lang="tr-TR" sz="2400" dirty="0">
                <a:latin typeface="Arial" pitchFamily="34" charset="0"/>
                <a:cs typeface="Arial" pitchFamily="34" charset="0"/>
              </a:rPr>
              <a:t>orman ekosistemindeki bir ayı, göldeki balıklarla da beslenerek göl </a:t>
            </a:r>
            <a:r>
              <a:rPr lang="tr-TR" sz="2400" dirty="0" smtClean="0">
                <a:latin typeface="Arial" pitchFamily="34" charset="0"/>
                <a:cs typeface="Arial" pitchFamily="34" charset="0"/>
              </a:rPr>
              <a:t>ekosisteminin </a:t>
            </a:r>
            <a:r>
              <a:rPr lang="tr-TR" sz="2400" dirty="0">
                <a:latin typeface="Arial" pitchFamily="34" charset="0"/>
                <a:cs typeface="Arial" pitchFamily="34" charset="0"/>
              </a:rPr>
              <a:t>de bir parçası olur. Bu şekilde, yeryüzündeki tüm canlıların çok büyük bir besin ağı ile </a:t>
            </a:r>
            <a:r>
              <a:rPr lang="tr-TR" sz="2400" dirty="0" smtClean="0">
                <a:latin typeface="Arial" pitchFamily="34" charset="0"/>
                <a:cs typeface="Arial" pitchFamily="34" charset="0"/>
              </a:rPr>
              <a:t>birbirlerine bağlandıklarını </a:t>
            </a:r>
            <a:r>
              <a:rPr lang="tr-TR" sz="2400" dirty="0">
                <a:latin typeface="Arial" pitchFamily="34" charset="0"/>
                <a:cs typeface="Arial" pitchFamily="34" charset="0"/>
              </a:rPr>
              <a:t>söyleyebilir miyiz? </a:t>
            </a:r>
            <a:endParaRPr lang="tr-TR" sz="2400" dirty="0" smtClean="0">
              <a:latin typeface="Arial" pitchFamily="34" charset="0"/>
              <a:cs typeface="Arial" pitchFamily="34" charset="0"/>
            </a:endParaRPr>
          </a:p>
          <a:p>
            <a:r>
              <a:rPr lang="tr-TR" sz="2400" dirty="0" smtClean="0">
                <a:latin typeface="Arial" pitchFamily="34" charset="0"/>
                <a:cs typeface="Arial" pitchFamily="34" charset="0"/>
              </a:rPr>
              <a:t>Aşağıdaki </a:t>
            </a:r>
            <a:r>
              <a:rPr lang="tr-TR" sz="2400" dirty="0">
                <a:latin typeface="Arial" pitchFamily="34" charset="0"/>
                <a:cs typeface="Arial" pitchFamily="34" charset="0"/>
              </a:rPr>
              <a:t>besin ağını dikkatle inceleyiniz</a:t>
            </a:r>
            <a:r>
              <a:rPr lang="tr-TR" sz="2400" dirty="0" smtClean="0">
                <a:latin typeface="Arial" pitchFamily="34" charset="0"/>
                <a:cs typeface="Arial" pitchFamily="34" charset="0"/>
              </a:rPr>
              <a:t>.</a:t>
            </a:r>
            <a:endParaRPr lang="tr-TR" sz="2400" dirty="0">
              <a:latin typeface="Arial" pitchFamily="34" charset="0"/>
              <a:cs typeface="Arial" pitchFamily="34" charset="0"/>
            </a:endParaRPr>
          </a:p>
        </p:txBody>
      </p:sp>
    </p:spTree>
    <p:extLst>
      <p:ext uri="{BB962C8B-B14F-4D97-AF65-F5344CB8AC3E}">
        <p14:creationId xmlns:p14="http://schemas.microsoft.com/office/powerpoint/2010/main" val="1667258533"/>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0" y="118204"/>
            <a:ext cx="9082890" cy="616215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238862699"/>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2339752" y="6193725"/>
            <a:ext cx="4775666" cy="369332"/>
          </a:xfrm>
          <a:prstGeom prst="rect">
            <a:avLst/>
          </a:prstGeom>
        </p:spPr>
        <p:txBody>
          <a:bodyPr wrap="none">
            <a:spAutoFit/>
          </a:bodyPr>
          <a:lstStyle/>
          <a:p>
            <a:r>
              <a:rPr lang="tr-TR" dirty="0" smtClean="0">
                <a:latin typeface="Arial" pitchFamily="34" charset="0"/>
                <a:cs typeface="Arial" pitchFamily="34" charset="0"/>
              </a:rPr>
              <a:t>BESİN ZİNCİRİNDE HER CANLININ ÖNEMİ</a:t>
            </a:r>
            <a:endParaRPr lang="tr-TR" dirty="0"/>
          </a:p>
        </p:txBody>
      </p:sp>
    </p:spTree>
    <p:controls>
      <mc:AlternateContent xmlns:mc="http://schemas.openxmlformats.org/markup-compatibility/2006">
        <mc:Choice xmlns:v="urn:schemas-microsoft-com:vml" Requires="v">
          <p:control spid="5122" name="ShockwaveFlash1" r:id="rId2" imgW="6984648" imgH="5587520"/>
        </mc:Choice>
        <mc:Fallback>
          <p:control name="ShockwaveFlash1" r:id="rId2" imgW="6984648" imgH="5587520">
            <p:pic>
              <p:nvPicPr>
                <p:cNvPr id="0" name="ShockwaveFlash1"/>
                <p:cNvPicPr preferRelativeResize="0">
                  <a:picLocks noChangeArrowheads="1" noChangeShapeType="1"/>
                </p:cNvPicPr>
                <p:nvPr/>
              </p:nvPicPr>
              <p:blipFill>
                <a:blip r:embed="rId4">
                  <a:extLst>
                    <a:ext uri="{28A0092B-C50C-407E-A947-70E740481C1C}">
                      <a14:useLocalDpi xmlns:a14="http://schemas.microsoft.com/office/drawing/2010/main" val="0"/>
                    </a:ext>
                  </a:extLst>
                </a:blip>
                <a:srcRect/>
                <a:stretch>
                  <a:fillRect/>
                </a:stretch>
              </p:blipFill>
              <p:spPr bwMode="auto">
                <a:xfrm>
                  <a:off x="1042988" y="115888"/>
                  <a:ext cx="6985000" cy="5588000"/>
                </a:xfrm>
                <a:prstGeom prst="rect">
                  <a:avLst/>
                </a:prstGeom>
                <a:noFill/>
                <a:ln>
                  <a:noFill/>
                </a:ln>
                <a:effectLst/>
                <a:extLst>
                  <a:ext uri="{91240B29-F687-4F45-9708-019B960494DF}">
                    <a14:hiddenLine xmlns:a14="http://schemas.microsoft.com/office/drawing/2010/main" w="9525">
                      <a:no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control>
        </mc:Fallback>
      </mc:AlternateContent>
    </p:controls>
    <p:extLst>
      <p:ext uri="{BB962C8B-B14F-4D97-AF65-F5344CB8AC3E}">
        <p14:creationId xmlns:p14="http://schemas.microsoft.com/office/powerpoint/2010/main" val="3553937163"/>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0" y="0"/>
            <a:ext cx="9144000" cy="6858000"/>
          </a:xfrm>
          <a:prstGeom prst="rect">
            <a:avLst/>
          </a:prstGeom>
          <a:noFill/>
          <a:ln w="9525">
            <a:noFill/>
            <a:miter lim="800000"/>
            <a:headEnd/>
            <a:tailEnd/>
          </a:ln>
          <a:effectLst/>
        </p:spPr>
      </p:pic>
      <p:sp>
        <p:nvSpPr>
          <p:cNvPr id="3" name="2 Metin kutusu"/>
          <p:cNvSpPr txBox="1"/>
          <p:nvPr/>
        </p:nvSpPr>
        <p:spPr>
          <a:xfrm>
            <a:off x="1579978" y="2009596"/>
            <a:ext cx="282450" cy="369332"/>
          </a:xfrm>
          <a:prstGeom prst="rect">
            <a:avLst/>
          </a:prstGeom>
          <a:noFill/>
        </p:spPr>
        <p:txBody>
          <a:bodyPr wrap="none" rtlCol="0">
            <a:spAutoFit/>
          </a:bodyPr>
          <a:lstStyle/>
          <a:p>
            <a:r>
              <a:rPr lang="tr-TR" dirty="0" smtClean="0"/>
              <a:t>c</a:t>
            </a:r>
            <a:endParaRPr lang="tr-TR" dirty="0"/>
          </a:p>
        </p:txBody>
      </p:sp>
      <p:sp>
        <p:nvSpPr>
          <p:cNvPr id="4" name="3 Metin kutusu"/>
          <p:cNvSpPr txBox="1"/>
          <p:nvPr/>
        </p:nvSpPr>
        <p:spPr>
          <a:xfrm>
            <a:off x="4429124" y="2000240"/>
            <a:ext cx="300082" cy="369332"/>
          </a:xfrm>
          <a:prstGeom prst="rect">
            <a:avLst/>
          </a:prstGeom>
          <a:noFill/>
        </p:spPr>
        <p:txBody>
          <a:bodyPr wrap="none" rtlCol="0">
            <a:spAutoFit/>
          </a:bodyPr>
          <a:lstStyle/>
          <a:p>
            <a:r>
              <a:rPr lang="tr-TR" dirty="0" smtClean="0"/>
              <a:t>e</a:t>
            </a:r>
            <a:endParaRPr lang="tr-TR" dirty="0"/>
          </a:p>
        </p:txBody>
      </p:sp>
      <p:sp>
        <p:nvSpPr>
          <p:cNvPr id="5" name="4 Metin kutusu"/>
          <p:cNvSpPr txBox="1"/>
          <p:nvPr/>
        </p:nvSpPr>
        <p:spPr>
          <a:xfrm>
            <a:off x="3000364" y="2059536"/>
            <a:ext cx="255198" cy="369332"/>
          </a:xfrm>
          <a:prstGeom prst="rect">
            <a:avLst/>
          </a:prstGeom>
          <a:noFill/>
        </p:spPr>
        <p:txBody>
          <a:bodyPr wrap="none" rtlCol="0">
            <a:spAutoFit/>
          </a:bodyPr>
          <a:lstStyle/>
          <a:p>
            <a:r>
              <a:rPr lang="tr-TR" dirty="0" smtClean="0"/>
              <a:t>f</a:t>
            </a:r>
            <a:endParaRPr lang="tr-TR" dirty="0"/>
          </a:p>
        </p:txBody>
      </p:sp>
      <p:sp>
        <p:nvSpPr>
          <p:cNvPr id="6" name="5 Metin kutusu"/>
          <p:cNvSpPr txBox="1"/>
          <p:nvPr/>
        </p:nvSpPr>
        <p:spPr>
          <a:xfrm>
            <a:off x="6000760" y="2059536"/>
            <a:ext cx="306494" cy="369332"/>
          </a:xfrm>
          <a:prstGeom prst="rect">
            <a:avLst/>
          </a:prstGeom>
          <a:noFill/>
        </p:spPr>
        <p:txBody>
          <a:bodyPr wrap="none" rtlCol="0">
            <a:spAutoFit/>
          </a:bodyPr>
          <a:lstStyle/>
          <a:p>
            <a:r>
              <a:rPr lang="tr-TR" dirty="0" smtClean="0"/>
              <a:t>b</a:t>
            </a:r>
            <a:endParaRPr lang="tr-TR" dirty="0"/>
          </a:p>
        </p:txBody>
      </p:sp>
      <p:sp>
        <p:nvSpPr>
          <p:cNvPr id="7" name="6 Metin kutusu"/>
          <p:cNvSpPr txBox="1"/>
          <p:nvPr/>
        </p:nvSpPr>
        <p:spPr>
          <a:xfrm>
            <a:off x="7500958" y="2059536"/>
            <a:ext cx="293670" cy="369332"/>
          </a:xfrm>
          <a:prstGeom prst="rect">
            <a:avLst/>
          </a:prstGeom>
          <a:noFill/>
        </p:spPr>
        <p:txBody>
          <a:bodyPr wrap="none" rtlCol="0">
            <a:spAutoFit/>
          </a:bodyPr>
          <a:lstStyle/>
          <a:p>
            <a:r>
              <a:rPr lang="tr-TR" dirty="0" smtClean="0"/>
              <a:t>g</a:t>
            </a:r>
            <a:endParaRPr lang="tr-TR" dirty="0"/>
          </a:p>
        </p:txBody>
      </p:sp>
      <p:sp>
        <p:nvSpPr>
          <p:cNvPr id="8" name="7 Metin kutusu"/>
          <p:cNvSpPr txBox="1"/>
          <p:nvPr/>
        </p:nvSpPr>
        <p:spPr>
          <a:xfrm>
            <a:off x="1571604" y="2357430"/>
            <a:ext cx="282450" cy="369332"/>
          </a:xfrm>
          <a:prstGeom prst="rect">
            <a:avLst/>
          </a:prstGeom>
          <a:noFill/>
        </p:spPr>
        <p:txBody>
          <a:bodyPr wrap="none" rtlCol="0">
            <a:spAutoFit/>
          </a:bodyPr>
          <a:lstStyle/>
          <a:p>
            <a:r>
              <a:rPr lang="tr-TR" dirty="0" smtClean="0"/>
              <a:t>c</a:t>
            </a:r>
            <a:endParaRPr lang="tr-TR" dirty="0"/>
          </a:p>
        </p:txBody>
      </p:sp>
      <p:sp>
        <p:nvSpPr>
          <p:cNvPr id="9" name="8 Metin kutusu"/>
          <p:cNvSpPr txBox="1"/>
          <p:nvPr/>
        </p:nvSpPr>
        <p:spPr>
          <a:xfrm>
            <a:off x="3000364" y="2357430"/>
            <a:ext cx="295274" cy="369332"/>
          </a:xfrm>
          <a:prstGeom prst="rect">
            <a:avLst/>
          </a:prstGeom>
          <a:noFill/>
        </p:spPr>
        <p:txBody>
          <a:bodyPr wrap="none" rtlCol="0">
            <a:spAutoFit/>
          </a:bodyPr>
          <a:lstStyle/>
          <a:p>
            <a:r>
              <a:rPr lang="tr-TR" dirty="0" smtClean="0"/>
              <a:t>a</a:t>
            </a:r>
            <a:endParaRPr lang="tr-TR" dirty="0"/>
          </a:p>
        </p:txBody>
      </p:sp>
      <p:sp>
        <p:nvSpPr>
          <p:cNvPr id="10" name="9 Metin kutusu"/>
          <p:cNvSpPr txBox="1"/>
          <p:nvPr/>
        </p:nvSpPr>
        <p:spPr>
          <a:xfrm>
            <a:off x="4429124" y="2357430"/>
            <a:ext cx="293670" cy="369332"/>
          </a:xfrm>
          <a:prstGeom prst="rect">
            <a:avLst/>
          </a:prstGeom>
          <a:noFill/>
        </p:spPr>
        <p:txBody>
          <a:bodyPr wrap="none" rtlCol="0">
            <a:spAutoFit/>
          </a:bodyPr>
          <a:lstStyle/>
          <a:p>
            <a:r>
              <a:rPr lang="tr-TR" dirty="0" smtClean="0"/>
              <a:t>g</a:t>
            </a:r>
            <a:endParaRPr lang="tr-TR" dirty="0"/>
          </a:p>
        </p:txBody>
      </p:sp>
      <p:sp>
        <p:nvSpPr>
          <p:cNvPr id="11" name="10 Metin kutusu"/>
          <p:cNvSpPr txBox="1"/>
          <p:nvPr/>
        </p:nvSpPr>
        <p:spPr>
          <a:xfrm>
            <a:off x="1571604" y="2643182"/>
            <a:ext cx="282450" cy="369332"/>
          </a:xfrm>
          <a:prstGeom prst="rect">
            <a:avLst/>
          </a:prstGeom>
          <a:noFill/>
        </p:spPr>
        <p:txBody>
          <a:bodyPr wrap="none" rtlCol="0">
            <a:spAutoFit/>
          </a:bodyPr>
          <a:lstStyle/>
          <a:p>
            <a:r>
              <a:rPr lang="tr-TR" dirty="0" smtClean="0"/>
              <a:t>ç</a:t>
            </a:r>
            <a:endParaRPr lang="tr-TR" dirty="0"/>
          </a:p>
        </p:txBody>
      </p:sp>
      <p:sp>
        <p:nvSpPr>
          <p:cNvPr id="12" name="11 Metin kutusu"/>
          <p:cNvSpPr txBox="1"/>
          <p:nvPr/>
        </p:nvSpPr>
        <p:spPr>
          <a:xfrm>
            <a:off x="3000364" y="2643182"/>
            <a:ext cx="306494" cy="369332"/>
          </a:xfrm>
          <a:prstGeom prst="rect">
            <a:avLst/>
          </a:prstGeom>
          <a:noFill/>
        </p:spPr>
        <p:txBody>
          <a:bodyPr wrap="none" rtlCol="0">
            <a:spAutoFit/>
          </a:bodyPr>
          <a:lstStyle/>
          <a:p>
            <a:r>
              <a:rPr lang="tr-TR" dirty="0" smtClean="0"/>
              <a:t>d</a:t>
            </a:r>
            <a:endParaRPr lang="tr-TR" dirty="0"/>
          </a:p>
        </p:txBody>
      </p:sp>
      <p:sp>
        <p:nvSpPr>
          <p:cNvPr id="13" name="12 Metin kutusu"/>
          <p:cNvSpPr txBox="1"/>
          <p:nvPr/>
        </p:nvSpPr>
        <p:spPr>
          <a:xfrm>
            <a:off x="4429124" y="2643182"/>
            <a:ext cx="306494" cy="369332"/>
          </a:xfrm>
          <a:prstGeom prst="rect">
            <a:avLst/>
          </a:prstGeom>
          <a:noFill/>
        </p:spPr>
        <p:txBody>
          <a:bodyPr wrap="none" rtlCol="0">
            <a:spAutoFit/>
          </a:bodyPr>
          <a:lstStyle/>
          <a:p>
            <a:r>
              <a:rPr lang="tr-TR" dirty="0" smtClean="0"/>
              <a:t>h</a:t>
            </a:r>
            <a:endParaRPr lang="tr-TR" dirty="0"/>
          </a:p>
        </p:txBody>
      </p:sp>
      <p:sp>
        <p:nvSpPr>
          <p:cNvPr id="14" name="13 Metin kutusu"/>
          <p:cNvSpPr txBox="1"/>
          <p:nvPr/>
        </p:nvSpPr>
        <p:spPr>
          <a:xfrm>
            <a:off x="1571604" y="2928934"/>
            <a:ext cx="282450" cy="369332"/>
          </a:xfrm>
          <a:prstGeom prst="rect">
            <a:avLst/>
          </a:prstGeom>
          <a:noFill/>
        </p:spPr>
        <p:txBody>
          <a:bodyPr wrap="none" rtlCol="0">
            <a:spAutoFit/>
          </a:bodyPr>
          <a:lstStyle/>
          <a:p>
            <a:r>
              <a:rPr lang="tr-TR" dirty="0" smtClean="0"/>
              <a:t>c</a:t>
            </a:r>
            <a:endParaRPr lang="tr-TR" dirty="0"/>
          </a:p>
        </p:txBody>
      </p:sp>
      <p:sp>
        <p:nvSpPr>
          <p:cNvPr id="15" name="14 Metin kutusu"/>
          <p:cNvSpPr txBox="1"/>
          <p:nvPr/>
        </p:nvSpPr>
        <p:spPr>
          <a:xfrm>
            <a:off x="3000364" y="3000372"/>
            <a:ext cx="255198" cy="369332"/>
          </a:xfrm>
          <a:prstGeom prst="rect">
            <a:avLst/>
          </a:prstGeom>
          <a:noFill/>
        </p:spPr>
        <p:txBody>
          <a:bodyPr wrap="none" rtlCol="0">
            <a:spAutoFit/>
          </a:bodyPr>
          <a:lstStyle/>
          <a:p>
            <a:r>
              <a:rPr lang="tr-TR" dirty="0" smtClean="0"/>
              <a:t>f</a:t>
            </a:r>
            <a:endParaRPr lang="tr-TR" dirty="0"/>
          </a:p>
        </p:txBody>
      </p:sp>
      <p:sp>
        <p:nvSpPr>
          <p:cNvPr id="16" name="15 Metin kutusu"/>
          <p:cNvSpPr txBox="1"/>
          <p:nvPr/>
        </p:nvSpPr>
        <p:spPr>
          <a:xfrm>
            <a:off x="4429124" y="2988230"/>
            <a:ext cx="300082" cy="369332"/>
          </a:xfrm>
          <a:prstGeom prst="rect">
            <a:avLst/>
          </a:prstGeom>
          <a:noFill/>
        </p:spPr>
        <p:txBody>
          <a:bodyPr wrap="none" rtlCol="0">
            <a:spAutoFit/>
          </a:bodyPr>
          <a:lstStyle/>
          <a:p>
            <a:r>
              <a:rPr lang="tr-TR" dirty="0" smtClean="0"/>
              <a:t>e</a:t>
            </a:r>
            <a:endParaRPr lang="tr-TR" dirty="0"/>
          </a:p>
        </p:txBody>
      </p:sp>
      <p:sp>
        <p:nvSpPr>
          <p:cNvPr id="17" name="16 Metin kutusu"/>
          <p:cNvSpPr txBox="1"/>
          <p:nvPr/>
        </p:nvSpPr>
        <p:spPr>
          <a:xfrm>
            <a:off x="928662" y="3500438"/>
            <a:ext cx="4865884" cy="369332"/>
          </a:xfrm>
          <a:prstGeom prst="rect">
            <a:avLst/>
          </a:prstGeom>
          <a:noFill/>
        </p:spPr>
        <p:txBody>
          <a:bodyPr wrap="none" rtlCol="0">
            <a:spAutoFit/>
          </a:bodyPr>
          <a:lstStyle/>
          <a:p>
            <a:r>
              <a:rPr lang="tr-TR" dirty="0" smtClean="0"/>
              <a:t>güneş besin zincirlerindeki temel enerji kaynağıdır.</a:t>
            </a:r>
            <a:endParaRPr lang="tr-TR" dirty="0"/>
          </a:p>
        </p:txBody>
      </p:sp>
      <p:sp>
        <p:nvSpPr>
          <p:cNvPr id="18" name="17 Metin kutusu"/>
          <p:cNvSpPr txBox="1"/>
          <p:nvPr/>
        </p:nvSpPr>
        <p:spPr>
          <a:xfrm>
            <a:off x="3428992" y="5715016"/>
            <a:ext cx="867545" cy="369332"/>
          </a:xfrm>
          <a:prstGeom prst="rect">
            <a:avLst/>
          </a:prstGeom>
          <a:noFill/>
        </p:spPr>
        <p:txBody>
          <a:bodyPr wrap="none" rtlCol="0">
            <a:spAutoFit/>
          </a:bodyPr>
          <a:lstStyle/>
          <a:p>
            <a:r>
              <a:rPr lang="tr-TR" dirty="0" smtClean="0"/>
              <a:t>buğday</a:t>
            </a:r>
            <a:endParaRPr lang="tr-TR" dirty="0"/>
          </a:p>
        </p:txBody>
      </p:sp>
      <p:sp>
        <p:nvSpPr>
          <p:cNvPr id="19" name="18 Metin kutusu"/>
          <p:cNvSpPr txBox="1"/>
          <p:nvPr/>
        </p:nvSpPr>
        <p:spPr>
          <a:xfrm>
            <a:off x="2143108" y="5214950"/>
            <a:ext cx="854465" cy="369332"/>
          </a:xfrm>
          <a:prstGeom prst="rect">
            <a:avLst/>
          </a:prstGeom>
          <a:noFill/>
        </p:spPr>
        <p:txBody>
          <a:bodyPr wrap="none" rtlCol="0">
            <a:spAutoFit/>
          </a:bodyPr>
          <a:lstStyle/>
          <a:p>
            <a:r>
              <a:rPr lang="tr-TR" dirty="0" smtClean="0"/>
              <a:t>çekirge</a:t>
            </a:r>
            <a:endParaRPr lang="tr-TR" dirty="0"/>
          </a:p>
        </p:txBody>
      </p:sp>
      <p:sp>
        <p:nvSpPr>
          <p:cNvPr id="20" name="19 Metin kutusu"/>
          <p:cNvSpPr txBox="1"/>
          <p:nvPr/>
        </p:nvSpPr>
        <p:spPr>
          <a:xfrm>
            <a:off x="4493170" y="5190810"/>
            <a:ext cx="553870" cy="369332"/>
          </a:xfrm>
          <a:prstGeom prst="rect">
            <a:avLst/>
          </a:prstGeom>
          <a:noFill/>
        </p:spPr>
        <p:txBody>
          <a:bodyPr wrap="none" rtlCol="0">
            <a:spAutoFit/>
          </a:bodyPr>
          <a:lstStyle/>
          <a:p>
            <a:r>
              <a:rPr lang="tr-TR" dirty="0" smtClean="0"/>
              <a:t>fare</a:t>
            </a:r>
            <a:endParaRPr lang="tr-TR" dirty="0"/>
          </a:p>
        </p:txBody>
      </p:sp>
      <p:sp>
        <p:nvSpPr>
          <p:cNvPr id="21" name="20 Metin kutusu"/>
          <p:cNvSpPr txBox="1"/>
          <p:nvPr/>
        </p:nvSpPr>
        <p:spPr>
          <a:xfrm>
            <a:off x="4929190" y="6286520"/>
            <a:ext cx="695768" cy="369332"/>
          </a:xfrm>
          <a:prstGeom prst="rect">
            <a:avLst/>
          </a:prstGeom>
          <a:noFill/>
        </p:spPr>
        <p:txBody>
          <a:bodyPr wrap="none" rtlCol="0">
            <a:spAutoFit/>
          </a:bodyPr>
          <a:lstStyle/>
          <a:p>
            <a:r>
              <a:rPr lang="tr-TR" dirty="0" smtClean="0"/>
              <a:t>tavuk</a:t>
            </a:r>
            <a:endParaRPr lang="tr-TR" dirty="0"/>
          </a:p>
        </p:txBody>
      </p:sp>
      <p:sp>
        <p:nvSpPr>
          <p:cNvPr id="22" name="21 Metin kutusu"/>
          <p:cNvSpPr txBox="1"/>
          <p:nvPr/>
        </p:nvSpPr>
        <p:spPr>
          <a:xfrm>
            <a:off x="7429520" y="5786454"/>
            <a:ext cx="564835" cy="369332"/>
          </a:xfrm>
          <a:prstGeom prst="rect">
            <a:avLst/>
          </a:prstGeom>
          <a:noFill/>
        </p:spPr>
        <p:txBody>
          <a:bodyPr wrap="none" rtlCol="0">
            <a:spAutoFit/>
          </a:bodyPr>
          <a:lstStyle/>
          <a:p>
            <a:r>
              <a:rPr lang="tr-TR" dirty="0" smtClean="0"/>
              <a:t>kurt</a:t>
            </a:r>
            <a:endParaRPr lang="tr-TR" dirty="0"/>
          </a:p>
        </p:txBody>
      </p:sp>
      <p:sp>
        <p:nvSpPr>
          <p:cNvPr id="23" name="22 Metin kutusu"/>
          <p:cNvSpPr txBox="1"/>
          <p:nvPr/>
        </p:nvSpPr>
        <p:spPr>
          <a:xfrm>
            <a:off x="5500694" y="5643578"/>
            <a:ext cx="736292" cy="369332"/>
          </a:xfrm>
          <a:prstGeom prst="rect">
            <a:avLst/>
          </a:prstGeom>
          <a:noFill/>
        </p:spPr>
        <p:txBody>
          <a:bodyPr wrap="none" rtlCol="0">
            <a:spAutoFit/>
          </a:bodyPr>
          <a:lstStyle/>
          <a:p>
            <a:r>
              <a:rPr lang="tr-TR" dirty="0" smtClean="0"/>
              <a:t>yonca</a:t>
            </a:r>
            <a:endParaRPr lang="tr-TR" dirty="0"/>
          </a:p>
        </p:txBody>
      </p:sp>
      <p:sp>
        <p:nvSpPr>
          <p:cNvPr id="24" name="23 Metin kutusu"/>
          <p:cNvSpPr txBox="1"/>
          <p:nvPr/>
        </p:nvSpPr>
        <p:spPr>
          <a:xfrm>
            <a:off x="7500958" y="5072074"/>
            <a:ext cx="871521" cy="369332"/>
          </a:xfrm>
          <a:prstGeom prst="rect">
            <a:avLst/>
          </a:prstGeom>
          <a:noFill/>
        </p:spPr>
        <p:txBody>
          <a:bodyPr wrap="none" rtlCol="0">
            <a:spAutoFit/>
          </a:bodyPr>
          <a:lstStyle/>
          <a:p>
            <a:r>
              <a:rPr lang="tr-TR" dirty="0" smtClean="0"/>
              <a:t>atmaca</a:t>
            </a:r>
            <a:endParaRPr lang="tr-TR" dirty="0"/>
          </a:p>
        </p:txBody>
      </p:sp>
      <p:sp>
        <p:nvSpPr>
          <p:cNvPr id="25" name="24 Metin kutusu"/>
          <p:cNvSpPr txBox="1"/>
          <p:nvPr/>
        </p:nvSpPr>
        <p:spPr>
          <a:xfrm>
            <a:off x="6572264" y="5214950"/>
            <a:ext cx="579005" cy="369332"/>
          </a:xfrm>
          <a:prstGeom prst="rect">
            <a:avLst/>
          </a:prstGeom>
          <a:noFill/>
        </p:spPr>
        <p:txBody>
          <a:bodyPr wrap="none" rtlCol="0">
            <a:spAutoFit/>
          </a:bodyPr>
          <a:lstStyle/>
          <a:p>
            <a:r>
              <a:rPr lang="tr-TR" dirty="0" smtClean="0"/>
              <a:t>inek</a:t>
            </a:r>
            <a:endParaRPr lang="tr-TR" dirty="0"/>
          </a:p>
        </p:txBody>
      </p:sp>
      <p:sp>
        <p:nvSpPr>
          <p:cNvPr id="26" name="25 Metin kutusu"/>
          <p:cNvSpPr txBox="1"/>
          <p:nvPr/>
        </p:nvSpPr>
        <p:spPr>
          <a:xfrm>
            <a:off x="5500694" y="5000636"/>
            <a:ext cx="627095" cy="369332"/>
          </a:xfrm>
          <a:prstGeom prst="rect">
            <a:avLst/>
          </a:prstGeom>
          <a:noFill/>
        </p:spPr>
        <p:txBody>
          <a:bodyPr wrap="none" rtlCol="0">
            <a:spAutoFit/>
          </a:bodyPr>
          <a:lstStyle/>
          <a:p>
            <a:r>
              <a:rPr lang="tr-TR" dirty="0" smtClean="0"/>
              <a:t>yılan</a:t>
            </a:r>
            <a:endParaRPr lang="tr-TR" dirty="0"/>
          </a:p>
        </p:txBody>
      </p:sp>
      <p:cxnSp>
        <p:nvCxnSpPr>
          <p:cNvPr id="28" name="27 Düz Ok Bağlayıcısı"/>
          <p:cNvCxnSpPr>
            <a:stCxn id="18" idx="1"/>
          </p:cNvCxnSpPr>
          <p:nvPr/>
        </p:nvCxnSpPr>
        <p:spPr>
          <a:xfrm rot="10800000">
            <a:off x="2857488" y="5500702"/>
            <a:ext cx="571504" cy="39898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30" name="29 Düz Ok Bağlayıcısı"/>
          <p:cNvCxnSpPr>
            <a:endCxn id="20" idx="1"/>
          </p:cNvCxnSpPr>
          <p:nvPr/>
        </p:nvCxnSpPr>
        <p:spPr>
          <a:xfrm flipV="1">
            <a:off x="2857488" y="5375476"/>
            <a:ext cx="1635682" cy="125226"/>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32" name="31 Düz Ok Bağlayıcısı"/>
          <p:cNvCxnSpPr>
            <a:endCxn id="20" idx="1"/>
          </p:cNvCxnSpPr>
          <p:nvPr/>
        </p:nvCxnSpPr>
        <p:spPr>
          <a:xfrm rot="5400000" flipH="1" flipV="1">
            <a:off x="4077063" y="5441785"/>
            <a:ext cx="482416" cy="34979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35" name="34 Düz Ok Bağlayıcısı"/>
          <p:cNvCxnSpPr>
            <a:endCxn id="21" idx="1"/>
          </p:cNvCxnSpPr>
          <p:nvPr/>
        </p:nvCxnSpPr>
        <p:spPr>
          <a:xfrm>
            <a:off x="4143372" y="6072206"/>
            <a:ext cx="785818" cy="39898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37" name="36 Düz Ok Bağlayıcısı"/>
          <p:cNvCxnSpPr>
            <a:stCxn id="23" idx="2"/>
          </p:cNvCxnSpPr>
          <p:nvPr/>
        </p:nvCxnSpPr>
        <p:spPr>
          <a:xfrm rot="5400000">
            <a:off x="5512243" y="5929923"/>
            <a:ext cx="273610" cy="439584"/>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39" name="38 Düz Ok Bağlayıcısı"/>
          <p:cNvCxnSpPr>
            <a:stCxn id="23" idx="3"/>
          </p:cNvCxnSpPr>
          <p:nvPr/>
        </p:nvCxnSpPr>
        <p:spPr>
          <a:xfrm flipV="1">
            <a:off x="6236986" y="5572140"/>
            <a:ext cx="478154" cy="256104"/>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41" name="40 Düz Ok Bağlayıcısı"/>
          <p:cNvCxnSpPr>
            <a:endCxn id="22" idx="1"/>
          </p:cNvCxnSpPr>
          <p:nvPr/>
        </p:nvCxnSpPr>
        <p:spPr>
          <a:xfrm>
            <a:off x="6858016" y="5643578"/>
            <a:ext cx="571504" cy="327542"/>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43" name="42 Düz Ok Bağlayıcısı"/>
          <p:cNvCxnSpPr>
            <a:stCxn id="21" idx="3"/>
          </p:cNvCxnSpPr>
          <p:nvPr/>
        </p:nvCxnSpPr>
        <p:spPr>
          <a:xfrm flipV="1">
            <a:off x="5624958" y="6072206"/>
            <a:ext cx="1661686" cy="39898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47" name="46 Düz Ok Bağlayıcısı"/>
          <p:cNvCxnSpPr>
            <a:stCxn id="20" idx="3"/>
          </p:cNvCxnSpPr>
          <p:nvPr/>
        </p:nvCxnSpPr>
        <p:spPr>
          <a:xfrm flipV="1">
            <a:off x="5047040" y="5357826"/>
            <a:ext cx="453654" cy="1765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49" name="48 Düz Ok Bağlayıcısı"/>
          <p:cNvCxnSpPr>
            <a:stCxn id="26" idx="3"/>
          </p:cNvCxnSpPr>
          <p:nvPr/>
        </p:nvCxnSpPr>
        <p:spPr>
          <a:xfrm flipV="1">
            <a:off x="6127789" y="5143512"/>
            <a:ext cx="1516045" cy="4179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51" name="50 Düz Ok Bağlayıcısı"/>
          <p:cNvCxnSpPr>
            <a:stCxn id="18" idx="3"/>
            <a:endCxn id="25" idx="1"/>
          </p:cNvCxnSpPr>
          <p:nvPr/>
        </p:nvCxnSpPr>
        <p:spPr>
          <a:xfrm flipV="1">
            <a:off x="4296537" y="5399616"/>
            <a:ext cx="2275727" cy="500066"/>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73842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ppt_x"/>
                                          </p:val>
                                        </p:tav>
                                        <p:tav tm="100000">
                                          <p:val>
                                            <p:strVal val="#ppt_x"/>
                                          </p:val>
                                        </p:tav>
                                      </p:tavLst>
                                    </p:anim>
                                    <p:anim calcmode="lin" valueType="num">
                                      <p:cBhvr additive="base">
                                        <p:cTn id="12" dur="500" fill="hold"/>
                                        <p:tgtEl>
                                          <p:spTgt spid="5"/>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500" fill="hold"/>
                                        <p:tgtEl>
                                          <p:spTgt spid="4"/>
                                        </p:tgtEl>
                                        <p:attrNameLst>
                                          <p:attrName>ppt_x</p:attrName>
                                        </p:attrNameLst>
                                      </p:cBhvr>
                                      <p:tavLst>
                                        <p:tav tm="0">
                                          <p:val>
                                            <p:strVal val="#ppt_x"/>
                                          </p:val>
                                        </p:tav>
                                        <p:tav tm="100000">
                                          <p:val>
                                            <p:strVal val="#ppt_x"/>
                                          </p:val>
                                        </p:tav>
                                      </p:tavLst>
                                    </p:anim>
                                    <p:anim calcmode="lin" valueType="num">
                                      <p:cBhvr additive="base">
                                        <p:cTn id="16" dur="500" fill="hold"/>
                                        <p:tgtEl>
                                          <p:spTgt spid="4"/>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7"/>
                                        </p:tgtEl>
                                        <p:attrNameLst>
                                          <p:attrName>style.visibility</p:attrName>
                                        </p:attrNameLst>
                                      </p:cBhvr>
                                      <p:to>
                                        <p:strVal val="visible"/>
                                      </p:to>
                                    </p:set>
                                    <p:anim calcmode="lin" valueType="num">
                                      <p:cBhvr additive="base">
                                        <p:cTn id="23" dur="500" fill="hold"/>
                                        <p:tgtEl>
                                          <p:spTgt spid="7"/>
                                        </p:tgtEl>
                                        <p:attrNameLst>
                                          <p:attrName>ppt_x</p:attrName>
                                        </p:attrNameLst>
                                      </p:cBhvr>
                                      <p:tavLst>
                                        <p:tav tm="0">
                                          <p:val>
                                            <p:strVal val="#ppt_x"/>
                                          </p:val>
                                        </p:tav>
                                        <p:tav tm="100000">
                                          <p:val>
                                            <p:strVal val="#ppt_x"/>
                                          </p:val>
                                        </p:tav>
                                      </p:tavLst>
                                    </p:anim>
                                    <p:anim calcmode="lin" valueType="num">
                                      <p:cBhvr additive="base">
                                        <p:cTn id="2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grpId="0" nodeType="clickEffect">
                                  <p:stCondLst>
                                    <p:cond delay="0"/>
                                  </p:stCondLst>
                                  <p:childTnLst>
                                    <p:set>
                                      <p:cBhvr>
                                        <p:cTn id="28" dur="1" fill="hold">
                                          <p:stCondLst>
                                            <p:cond delay="0"/>
                                          </p:stCondLst>
                                        </p:cTn>
                                        <p:tgtEl>
                                          <p:spTgt spid="8"/>
                                        </p:tgtEl>
                                        <p:attrNameLst>
                                          <p:attrName>style.visibility</p:attrName>
                                        </p:attrNameLst>
                                      </p:cBhvr>
                                      <p:to>
                                        <p:strVal val="visible"/>
                                      </p:to>
                                    </p:set>
                                    <p:anim calcmode="lin" valueType="num">
                                      <p:cBhvr additive="base">
                                        <p:cTn id="29" dur="500" fill="hold"/>
                                        <p:tgtEl>
                                          <p:spTgt spid="8"/>
                                        </p:tgtEl>
                                        <p:attrNameLst>
                                          <p:attrName>ppt_x</p:attrName>
                                        </p:attrNameLst>
                                      </p:cBhvr>
                                      <p:tavLst>
                                        <p:tav tm="0">
                                          <p:val>
                                            <p:strVal val="#ppt_x"/>
                                          </p:val>
                                        </p:tav>
                                        <p:tav tm="100000">
                                          <p:val>
                                            <p:strVal val="#ppt_x"/>
                                          </p:val>
                                        </p:tav>
                                      </p:tavLst>
                                    </p:anim>
                                    <p:anim calcmode="lin" valueType="num">
                                      <p:cBhvr additive="base">
                                        <p:cTn id="30" dur="500" fill="hold"/>
                                        <p:tgtEl>
                                          <p:spTgt spid="8"/>
                                        </p:tgtEl>
                                        <p:attrNameLst>
                                          <p:attrName>ppt_y</p:attrName>
                                        </p:attrNameLst>
                                      </p:cBhvr>
                                      <p:tavLst>
                                        <p:tav tm="0">
                                          <p:val>
                                            <p:strVal val="1+#ppt_h/2"/>
                                          </p:val>
                                        </p:tav>
                                        <p:tav tm="100000">
                                          <p:val>
                                            <p:strVal val="#ppt_y"/>
                                          </p:val>
                                        </p:tav>
                                      </p:tavLst>
                                    </p:anim>
                                  </p:childTnLst>
                                </p:cTn>
                              </p:par>
                              <p:par>
                                <p:cTn id="31" presetID="2" presetClass="entr" presetSubtype="4" fill="hold" grpId="0" nodeType="withEffect">
                                  <p:stCondLst>
                                    <p:cond delay="0"/>
                                  </p:stCondLst>
                                  <p:childTnLst>
                                    <p:set>
                                      <p:cBhvr>
                                        <p:cTn id="32" dur="1" fill="hold">
                                          <p:stCondLst>
                                            <p:cond delay="0"/>
                                          </p:stCondLst>
                                        </p:cTn>
                                        <p:tgtEl>
                                          <p:spTgt spid="9"/>
                                        </p:tgtEl>
                                        <p:attrNameLst>
                                          <p:attrName>style.visibility</p:attrName>
                                        </p:attrNameLst>
                                      </p:cBhvr>
                                      <p:to>
                                        <p:strVal val="visible"/>
                                      </p:to>
                                    </p:set>
                                    <p:anim calcmode="lin" valueType="num">
                                      <p:cBhvr additive="base">
                                        <p:cTn id="33" dur="500" fill="hold"/>
                                        <p:tgtEl>
                                          <p:spTgt spid="9"/>
                                        </p:tgtEl>
                                        <p:attrNameLst>
                                          <p:attrName>ppt_x</p:attrName>
                                        </p:attrNameLst>
                                      </p:cBhvr>
                                      <p:tavLst>
                                        <p:tav tm="0">
                                          <p:val>
                                            <p:strVal val="#ppt_x"/>
                                          </p:val>
                                        </p:tav>
                                        <p:tav tm="100000">
                                          <p:val>
                                            <p:strVal val="#ppt_x"/>
                                          </p:val>
                                        </p:tav>
                                      </p:tavLst>
                                    </p:anim>
                                    <p:anim calcmode="lin" valueType="num">
                                      <p:cBhvr additive="base">
                                        <p:cTn id="34" dur="500" fill="hold"/>
                                        <p:tgtEl>
                                          <p:spTgt spid="9"/>
                                        </p:tgtEl>
                                        <p:attrNameLst>
                                          <p:attrName>ppt_y</p:attrName>
                                        </p:attrNameLst>
                                      </p:cBhvr>
                                      <p:tavLst>
                                        <p:tav tm="0">
                                          <p:val>
                                            <p:strVal val="1+#ppt_h/2"/>
                                          </p:val>
                                        </p:tav>
                                        <p:tav tm="100000">
                                          <p:val>
                                            <p:strVal val="#ppt_y"/>
                                          </p:val>
                                        </p:tav>
                                      </p:tavLst>
                                    </p:anim>
                                  </p:childTnLst>
                                </p:cTn>
                              </p:par>
                              <p:par>
                                <p:cTn id="35" presetID="2" presetClass="entr" presetSubtype="4" fill="hold" grpId="0" nodeType="withEffect">
                                  <p:stCondLst>
                                    <p:cond delay="0"/>
                                  </p:stCondLst>
                                  <p:childTnLst>
                                    <p:set>
                                      <p:cBhvr>
                                        <p:cTn id="36" dur="1" fill="hold">
                                          <p:stCondLst>
                                            <p:cond delay="0"/>
                                          </p:stCondLst>
                                        </p:cTn>
                                        <p:tgtEl>
                                          <p:spTgt spid="10"/>
                                        </p:tgtEl>
                                        <p:attrNameLst>
                                          <p:attrName>style.visibility</p:attrName>
                                        </p:attrNameLst>
                                      </p:cBhvr>
                                      <p:to>
                                        <p:strVal val="visible"/>
                                      </p:to>
                                    </p:set>
                                    <p:anim calcmode="lin" valueType="num">
                                      <p:cBhvr additive="base">
                                        <p:cTn id="37" dur="500" fill="hold"/>
                                        <p:tgtEl>
                                          <p:spTgt spid="10"/>
                                        </p:tgtEl>
                                        <p:attrNameLst>
                                          <p:attrName>ppt_x</p:attrName>
                                        </p:attrNameLst>
                                      </p:cBhvr>
                                      <p:tavLst>
                                        <p:tav tm="0">
                                          <p:val>
                                            <p:strVal val="#ppt_x"/>
                                          </p:val>
                                        </p:tav>
                                        <p:tav tm="100000">
                                          <p:val>
                                            <p:strVal val="#ppt_x"/>
                                          </p:val>
                                        </p:tav>
                                      </p:tavLst>
                                    </p:anim>
                                    <p:anim calcmode="lin" valueType="num">
                                      <p:cBhvr additive="base">
                                        <p:cTn id="3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11"/>
                                        </p:tgtEl>
                                        <p:attrNameLst>
                                          <p:attrName>style.visibility</p:attrName>
                                        </p:attrNameLst>
                                      </p:cBhvr>
                                      <p:to>
                                        <p:strVal val="visible"/>
                                      </p:to>
                                    </p:set>
                                    <p:anim calcmode="lin" valueType="num">
                                      <p:cBhvr additive="base">
                                        <p:cTn id="43" dur="500" fill="hold"/>
                                        <p:tgtEl>
                                          <p:spTgt spid="11"/>
                                        </p:tgtEl>
                                        <p:attrNameLst>
                                          <p:attrName>ppt_x</p:attrName>
                                        </p:attrNameLst>
                                      </p:cBhvr>
                                      <p:tavLst>
                                        <p:tav tm="0">
                                          <p:val>
                                            <p:strVal val="#ppt_x"/>
                                          </p:val>
                                        </p:tav>
                                        <p:tav tm="100000">
                                          <p:val>
                                            <p:strVal val="#ppt_x"/>
                                          </p:val>
                                        </p:tav>
                                      </p:tavLst>
                                    </p:anim>
                                    <p:anim calcmode="lin" valueType="num">
                                      <p:cBhvr additive="base">
                                        <p:cTn id="44" dur="500" fill="hold"/>
                                        <p:tgtEl>
                                          <p:spTgt spid="11"/>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0"/>
                                  </p:stCondLst>
                                  <p:childTnLst>
                                    <p:set>
                                      <p:cBhvr>
                                        <p:cTn id="46" dur="1" fill="hold">
                                          <p:stCondLst>
                                            <p:cond delay="0"/>
                                          </p:stCondLst>
                                        </p:cTn>
                                        <p:tgtEl>
                                          <p:spTgt spid="12"/>
                                        </p:tgtEl>
                                        <p:attrNameLst>
                                          <p:attrName>style.visibility</p:attrName>
                                        </p:attrNameLst>
                                      </p:cBhvr>
                                      <p:to>
                                        <p:strVal val="visible"/>
                                      </p:to>
                                    </p:set>
                                    <p:anim calcmode="lin" valueType="num">
                                      <p:cBhvr additive="base">
                                        <p:cTn id="47" dur="500" fill="hold"/>
                                        <p:tgtEl>
                                          <p:spTgt spid="12"/>
                                        </p:tgtEl>
                                        <p:attrNameLst>
                                          <p:attrName>ppt_x</p:attrName>
                                        </p:attrNameLst>
                                      </p:cBhvr>
                                      <p:tavLst>
                                        <p:tav tm="0">
                                          <p:val>
                                            <p:strVal val="#ppt_x"/>
                                          </p:val>
                                        </p:tav>
                                        <p:tav tm="100000">
                                          <p:val>
                                            <p:strVal val="#ppt_x"/>
                                          </p:val>
                                        </p:tav>
                                      </p:tavLst>
                                    </p:anim>
                                    <p:anim calcmode="lin" valueType="num">
                                      <p:cBhvr additive="base">
                                        <p:cTn id="48" dur="500" fill="hold"/>
                                        <p:tgtEl>
                                          <p:spTgt spid="12"/>
                                        </p:tgtEl>
                                        <p:attrNameLst>
                                          <p:attrName>ppt_y</p:attrName>
                                        </p:attrNameLst>
                                      </p:cBhvr>
                                      <p:tavLst>
                                        <p:tav tm="0">
                                          <p:val>
                                            <p:strVal val="1+#ppt_h/2"/>
                                          </p:val>
                                        </p:tav>
                                        <p:tav tm="100000">
                                          <p:val>
                                            <p:strVal val="#ppt_y"/>
                                          </p:val>
                                        </p:tav>
                                      </p:tavLst>
                                    </p:anim>
                                  </p:childTnLst>
                                </p:cTn>
                              </p:par>
                              <p:par>
                                <p:cTn id="49" presetID="2" presetClass="entr" presetSubtype="4" fill="hold" grpId="0" nodeType="withEffect">
                                  <p:stCondLst>
                                    <p:cond delay="0"/>
                                  </p:stCondLst>
                                  <p:childTnLst>
                                    <p:set>
                                      <p:cBhvr>
                                        <p:cTn id="50" dur="1" fill="hold">
                                          <p:stCondLst>
                                            <p:cond delay="0"/>
                                          </p:stCondLst>
                                        </p:cTn>
                                        <p:tgtEl>
                                          <p:spTgt spid="13"/>
                                        </p:tgtEl>
                                        <p:attrNameLst>
                                          <p:attrName>style.visibility</p:attrName>
                                        </p:attrNameLst>
                                      </p:cBhvr>
                                      <p:to>
                                        <p:strVal val="visible"/>
                                      </p:to>
                                    </p:set>
                                    <p:anim calcmode="lin" valueType="num">
                                      <p:cBhvr additive="base">
                                        <p:cTn id="51" dur="500" fill="hold"/>
                                        <p:tgtEl>
                                          <p:spTgt spid="13"/>
                                        </p:tgtEl>
                                        <p:attrNameLst>
                                          <p:attrName>ppt_x</p:attrName>
                                        </p:attrNameLst>
                                      </p:cBhvr>
                                      <p:tavLst>
                                        <p:tav tm="0">
                                          <p:val>
                                            <p:strVal val="#ppt_x"/>
                                          </p:val>
                                        </p:tav>
                                        <p:tav tm="100000">
                                          <p:val>
                                            <p:strVal val="#ppt_x"/>
                                          </p:val>
                                        </p:tav>
                                      </p:tavLst>
                                    </p:anim>
                                    <p:anim calcmode="lin" valueType="num">
                                      <p:cBhvr additive="base">
                                        <p:cTn id="52"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53" fill="hold">
                      <p:stCondLst>
                        <p:cond delay="indefinite"/>
                      </p:stCondLst>
                      <p:childTnLst>
                        <p:par>
                          <p:cTn id="54" fill="hold">
                            <p:stCondLst>
                              <p:cond delay="0"/>
                            </p:stCondLst>
                            <p:childTnLst>
                              <p:par>
                                <p:cTn id="55" presetID="2" presetClass="entr" presetSubtype="4" fill="hold" grpId="0" nodeType="clickEffect">
                                  <p:stCondLst>
                                    <p:cond delay="0"/>
                                  </p:stCondLst>
                                  <p:childTnLst>
                                    <p:set>
                                      <p:cBhvr>
                                        <p:cTn id="56" dur="1" fill="hold">
                                          <p:stCondLst>
                                            <p:cond delay="0"/>
                                          </p:stCondLst>
                                        </p:cTn>
                                        <p:tgtEl>
                                          <p:spTgt spid="14"/>
                                        </p:tgtEl>
                                        <p:attrNameLst>
                                          <p:attrName>style.visibility</p:attrName>
                                        </p:attrNameLst>
                                      </p:cBhvr>
                                      <p:to>
                                        <p:strVal val="visible"/>
                                      </p:to>
                                    </p:set>
                                    <p:anim calcmode="lin" valueType="num">
                                      <p:cBhvr additive="base">
                                        <p:cTn id="57" dur="500" fill="hold"/>
                                        <p:tgtEl>
                                          <p:spTgt spid="14"/>
                                        </p:tgtEl>
                                        <p:attrNameLst>
                                          <p:attrName>ppt_x</p:attrName>
                                        </p:attrNameLst>
                                      </p:cBhvr>
                                      <p:tavLst>
                                        <p:tav tm="0">
                                          <p:val>
                                            <p:strVal val="#ppt_x"/>
                                          </p:val>
                                        </p:tav>
                                        <p:tav tm="100000">
                                          <p:val>
                                            <p:strVal val="#ppt_x"/>
                                          </p:val>
                                        </p:tav>
                                      </p:tavLst>
                                    </p:anim>
                                    <p:anim calcmode="lin" valueType="num">
                                      <p:cBhvr additive="base">
                                        <p:cTn id="58" dur="500" fill="hold"/>
                                        <p:tgtEl>
                                          <p:spTgt spid="14"/>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0"/>
                                  </p:stCondLst>
                                  <p:childTnLst>
                                    <p:set>
                                      <p:cBhvr>
                                        <p:cTn id="60" dur="1" fill="hold">
                                          <p:stCondLst>
                                            <p:cond delay="0"/>
                                          </p:stCondLst>
                                        </p:cTn>
                                        <p:tgtEl>
                                          <p:spTgt spid="15"/>
                                        </p:tgtEl>
                                        <p:attrNameLst>
                                          <p:attrName>style.visibility</p:attrName>
                                        </p:attrNameLst>
                                      </p:cBhvr>
                                      <p:to>
                                        <p:strVal val="visible"/>
                                      </p:to>
                                    </p:set>
                                    <p:anim calcmode="lin" valueType="num">
                                      <p:cBhvr additive="base">
                                        <p:cTn id="61" dur="500" fill="hold"/>
                                        <p:tgtEl>
                                          <p:spTgt spid="15"/>
                                        </p:tgtEl>
                                        <p:attrNameLst>
                                          <p:attrName>ppt_x</p:attrName>
                                        </p:attrNameLst>
                                      </p:cBhvr>
                                      <p:tavLst>
                                        <p:tav tm="0">
                                          <p:val>
                                            <p:strVal val="#ppt_x"/>
                                          </p:val>
                                        </p:tav>
                                        <p:tav tm="100000">
                                          <p:val>
                                            <p:strVal val="#ppt_x"/>
                                          </p:val>
                                        </p:tav>
                                      </p:tavLst>
                                    </p:anim>
                                    <p:anim calcmode="lin" valueType="num">
                                      <p:cBhvr additive="base">
                                        <p:cTn id="62" dur="500" fill="hold"/>
                                        <p:tgtEl>
                                          <p:spTgt spid="15"/>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0"/>
                                  </p:stCondLst>
                                  <p:childTnLst>
                                    <p:set>
                                      <p:cBhvr>
                                        <p:cTn id="64" dur="1" fill="hold">
                                          <p:stCondLst>
                                            <p:cond delay="0"/>
                                          </p:stCondLst>
                                        </p:cTn>
                                        <p:tgtEl>
                                          <p:spTgt spid="16"/>
                                        </p:tgtEl>
                                        <p:attrNameLst>
                                          <p:attrName>style.visibility</p:attrName>
                                        </p:attrNameLst>
                                      </p:cBhvr>
                                      <p:to>
                                        <p:strVal val="visible"/>
                                      </p:to>
                                    </p:set>
                                    <p:anim calcmode="lin" valueType="num">
                                      <p:cBhvr additive="base">
                                        <p:cTn id="65" dur="500" fill="hold"/>
                                        <p:tgtEl>
                                          <p:spTgt spid="16"/>
                                        </p:tgtEl>
                                        <p:attrNameLst>
                                          <p:attrName>ppt_x</p:attrName>
                                        </p:attrNameLst>
                                      </p:cBhvr>
                                      <p:tavLst>
                                        <p:tav tm="0">
                                          <p:val>
                                            <p:strVal val="#ppt_x"/>
                                          </p:val>
                                        </p:tav>
                                        <p:tav tm="100000">
                                          <p:val>
                                            <p:strVal val="#ppt_x"/>
                                          </p:val>
                                        </p:tav>
                                      </p:tavLst>
                                    </p:anim>
                                    <p:anim calcmode="lin" valueType="num">
                                      <p:cBhvr additive="base">
                                        <p:cTn id="66"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67" fill="hold">
                      <p:stCondLst>
                        <p:cond delay="indefinite"/>
                      </p:stCondLst>
                      <p:childTnLst>
                        <p:par>
                          <p:cTn id="68" fill="hold">
                            <p:stCondLst>
                              <p:cond delay="0"/>
                            </p:stCondLst>
                            <p:childTnLst>
                              <p:par>
                                <p:cTn id="69" presetID="2" presetClass="entr" presetSubtype="4" fill="hold" grpId="0" nodeType="clickEffect">
                                  <p:stCondLst>
                                    <p:cond delay="0"/>
                                  </p:stCondLst>
                                  <p:childTnLst>
                                    <p:set>
                                      <p:cBhvr>
                                        <p:cTn id="70" dur="1" fill="hold">
                                          <p:stCondLst>
                                            <p:cond delay="0"/>
                                          </p:stCondLst>
                                        </p:cTn>
                                        <p:tgtEl>
                                          <p:spTgt spid="17"/>
                                        </p:tgtEl>
                                        <p:attrNameLst>
                                          <p:attrName>style.visibility</p:attrName>
                                        </p:attrNameLst>
                                      </p:cBhvr>
                                      <p:to>
                                        <p:strVal val="visible"/>
                                      </p:to>
                                    </p:set>
                                    <p:anim calcmode="lin" valueType="num">
                                      <p:cBhvr additive="base">
                                        <p:cTn id="71" dur="500" fill="hold"/>
                                        <p:tgtEl>
                                          <p:spTgt spid="17"/>
                                        </p:tgtEl>
                                        <p:attrNameLst>
                                          <p:attrName>ppt_x</p:attrName>
                                        </p:attrNameLst>
                                      </p:cBhvr>
                                      <p:tavLst>
                                        <p:tav tm="0">
                                          <p:val>
                                            <p:strVal val="#ppt_x"/>
                                          </p:val>
                                        </p:tav>
                                        <p:tav tm="100000">
                                          <p:val>
                                            <p:strVal val="#ppt_x"/>
                                          </p:val>
                                        </p:tav>
                                      </p:tavLst>
                                    </p:anim>
                                    <p:anim calcmode="lin" valueType="num">
                                      <p:cBhvr additive="base">
                                        <p:cTn id="72"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73" fill="hold">
                      <p:stCondLst>
                        <p:cond delay="indefinite"/>
                      </p:stCondLst>
                      <p:childTnLst>
                        <p:par>
                          <p:cTn id="74" fill="hold">
                            <p:stCondLst>
                              <p:cond delay="0"/>
                            </p:stCondLst>
                            <p:childTnLst>
                              <p:par>
                                <p:cTn id="75" presetID="2" presetClass="entr" presetSubtype="4" fill="hold" grpId="0" nodeType="clickEffect">
                                  <p:stCondLst>
                                    <p:cond delay="0"/>
                                  </p:stCondLst>
                                  <p:childTnLst>
                                    <p:set>
                                      <p:cBhvr>
                                        <p:cTn id="76" dur="1" fill="hold">
                                          <p:stCondLst>
                                            <p:cond delay="0"/>
                                          </p:stCondLst>
                                        </p:cTn>
                                        <p:tgtEl>
                                          <p:spTgt spid="19"/>
                                        </p:tgtEl>
                                        <p:attrNameLst>
                                          <p:attrName>style.visibility</p:attrName>
                                        </p:attrNameLst>
                                      </p:cBhvr>
                                      <p:to>
                                        <p:strVal val="visible"/>
                                      </p:to>
                                    </p:set>
                                    <p:anim calcmode="lin" valueType="num">
                                      <p:cBhvr additive="base">
                                        <p:cTn id="77" dur="500" fill="hold"/>
                                        <p:tgtEl>
                                          <p:spTgt spid="19"/>
                                        </p:tgtEl>
                                        <p:attrNameLst>
                                          <p:attrName>ppt_x</p:attrName>
                                        </p:attrNameLst>
                                      </p:cBhvr>
                                      <p:tavLst>
                                        <p:tav tm="0">
                                          <p:val>
                                            <p:strVal val="#ppt_x"/>
                                          </p:val>
                                        </p:tav>
                                        <p:tav tm="100000">
                                          <p:val>
                                            <p:strVal val="#ppt_x"/>
                                          </p:val>
                                        </p:tav>
                                      </p:tavLst>
                                    </p:anim>
                                    <p:anim calcmode="lin" valueType="num">
                                      <p:cBhvr additive="base">
                                        <p:cTn id="78" dur="500" fill="hold"/>
                                        <p:tgtEl>
                                          <p:spTgt spid="19"/>
                                        </p:tgtEl>
                                        <p:attrNameLst>
                                          <p:attrName>ppt_y</p:attrName>
                                        </p:attrNameLst>
                                      </p:cBhvr>
                                      <p:tavLst>
                                        <p:tav tm="0">
                                          <p:val>
                                            <p:strVal val="1+#ppt_h/2"/>
                                          </p:val>
                                        </p:tav>
                                        <p:tav tm="100000">
                                          <p:val>
                                            <p:strVal val="#ppt_y"/>
                                          </p:val>
                                        </p:tav>
                                      </p:tavLst>
                                    </p:anim>
                                  </p:childTnLst>
                                </p:cTn>
                              </p:par>
                              <p:par>
                                <p:cTn id="79" presetID="2" presetClass="entr" presetSubtype="4" fill="hold" grpId="0" nodeType="withEffect">
                                  <p:stCondLst>
                                    <p:cond delay="0"/>
                                  </p:stCondLst>
                                  <p:childTnLst>
                                    <p:set>
                                      <p:cBhvr>
                                        <p:cTn id="80" dur="1" fill="hold">
                                          <p:stCondLst>
                                            <p:cond delay="0"/>
                                          </p:stCondLst>
                                        </p:cTn>
                                        <p:tgtEl>
                                          <p:spTgt spid="18"/>
                                        </p:tgtEl>
                                        <p:attrNameLst>
                                          <p:attrName>style.visibility</p:attrName>
                                        </p:attrNameLst>
                                      </p:cBhvr>
                                      <p:to>
                                        <p:strVal val="visible"/>
                                      </p:to>
                                    </p:set>
                                    <p:anim calcmode="lin" valueType="num">
                                      <p:cBhvr additive="base">
                                        <p:cTn id="81" dur="500" fill="hold"/>
                                        <p:tgtEl>
                                          <p:spTgt spid="18"/>
                                        </p:tgtEl>
                                        <p:attrNameLst>
                                          <p:attrName>ppt_x</p:attrName>
                                        </p:attrNameLst>
                                      </p:cBhvr>
                                      <p:tavLst>
                                        <p:tav tm="0">
                                          <p:val>
                                            <p:strVal val="#ppt_x"/>
                                          </p:val>
                                        </p:tav>
                                        <p:tav tm="100000">
                                          <p:val>
                                            <p:strVal val="#ppt_x"/>
                                          </p:val>
                                        </p:tav>
                                      </p:tavLst>
                                    </p:anim>
                                    <p:anim calcmode="lin" valueType="num">
                                      <p:cBhvr additive="base">
                                        <p:cTn id="82" dur="500" fill="hold"/>
                                        <p:tgtEl>
                                          <p:spTgt spid="18"/>
                                        </p:tgtEl>
                                        <p:attrNameLst>
                                          <p:attrName>ppt_y</p:attrName>
                                        </p:attrNameLst>
                                      </p:cBhvr>
                                      <p:tavLst>
                                        <p:tav tm="0">
                                          <p:val>
                                            <p:strVal val="1+#ppt_h/2"/>
                                          </p:val>
                                        </p:tav>
                                        <p:tav tm="100000">
                                          <p:val>
                                            <p:strVal val="#ppt_y"/>
                                          </p:val>
                                        </p:tav>
                                      </p:tavLst>
                                    </p:anim>
                                  </p:childTnLst>
                                </p:cTn>
                              </p:par>
                              <p:par>
                                <p:cTn id="83" presetID="2" presetClass="entr" presetSubtype="4" fill="hold" grpId="0" nodeType="withEffect">
                                  <p:stCondLst>
                                    <p:cond delay="0"/>
                                  </p:stCondLst>
                                  <p:childTnLst>
                                    <p:set>
                                      <p:cBhvr>
                                        <p:cTn id="84" dur="1" fill="hold">
                                          <p:stCondLst>
                                            <p:cond delay="0"/>
                                          </p:stCondLst>
                                        </p:cTn>
                                        <p:tgtEl>
                                          <p:spTgt spid="20"/>
                                        </p:tgtEl>
                                        <p:attrNameLst>
                                          <p:attrName>style.visibility</p:attrName>
                                        </p:attrNameLst>
                                      </p:cBhvr>
                                      <p:to>
                                        <p:strVal val="visible"/>
                                      </p:to>
                                    </p:set>
                                    <p:anim calcmode="lin" valueType="num">
                                      <p:cBhvr additive="base">
                                        <p:cTn id="85" dur="500" fill="hold"/>
                                        <p:tgtEl>
                                          <p:spTgt spid="20"/>
                                        </p:tgtEl>
                                        <p:attrNameLst>
                                          <p:attrName>ppt_x</p:attrName>
                                        </p:attrNameLst>
                                      </p:cBhvr>
                                      <p:tavLst>
                                        <p:tav tm="0">
                                          <p:val>
                                            <p:strVal val="#ppt_x"/>
                                          </p:val>
                                        </p:tav>
                                        <p:tav tm="100000">
                                          <p:val>
                                            <p:strVal val="#ppt_x"/>
                                          </p:val>
                                        </p:tav>
                                      </p:tavLst>
                                    </p:anim>
                                    <p:anim calcmode="lin" valueType="num">
                                      <p:cBhvr additive="base">
                                        <p:cTn id="86" dur="500" fill="hold"/>
                                        <p:tgtEl>
                                          <p:spTgt spid="20"/>
                                        </p:tgtEl>
                                        <p:attrNameLst>
                                          <p:attrName>ppt_y</p:attrName>
                                        </p:attrNameLst>
                                      </p:cBhvr>
                                      <p:tavLst>
                                        <p:tav tm="0">
                                          <p:val>
                                            <p:strVal val="1+#ppt_h/2"/>
                                          </p:val>
                                        </p:tav>
                                        <p:tav tm="100000">
                                          <p:val>
                                            <p:strVal val="#ppt_y"/>
                                          </p:val>
                                        </p:tav>
                                      </p:tavLst>
                                    </p:anim>
                                  </p:childTnLst>
                                </p:cTn>
                              </p:par>
                              <p:par>
                                <p:cTn id="87" presetID="2" presetClass="entr" presetSubtype="4" fill="hold" grpId="0" nodeType="withEffect">
                                  <p:stCondLst>
                                    <p:cond delay="0"/>
                                  </p:stCondLst>
                                  <p:childTnLst>
                                    <p:set>
                                      <p:cBhvr>
                                        <p:cTn id="88" dur="1" fill="hold">
                                          <p:stCondLst>
                                            <p:cond delay="0"/>
                                          </p:stCondLst>
                                        </p:cTn>
                                        <p:tgtEl>
                                          <p:spTgt spid="26"/>
                                        </p:tgtEl>
                                        <p:attrNameLst>
                                          <p:attrName>style.visibility</p:attrName>
                                        </p:attrNameLst>
                                      </p:cBhvr>
                                      <p:to>
                                        <p:strVal val="visible"/>
                                      </p:to>
                                    </p:set>
                                    <p:anim calcmode="lin" valueType="num">
                                      <p:cBhvr additive="base">
                                        <p:cTn id="89" dur="500" fill="hold"/>
                                        <p:tgtEl>
                                          <p:spTgt spid="26"/>
                                        </p:tgtEl>
                                        <p:attrNameLst>
                                          <p:attrName>ppt_x</p:attrName>
                                        </p:attrNameLst>
                                      </p:cBhvr>
                                      <p:tavLst>
                                        <p:tav tm="0">
                                          <p:val>
                                            <p:strVal val="#ppt_x"/>
                                          </p:val>
                                        </p:tav>
                                        <p:tav tm="100000">
                                          <p:val>
                                            <p:strVal val="#ppt_x"/>
                                          </p:val>
                                        </p:tav>
                                      </p:tavLst>
                                    </p:anim>
                                    <p:anim calcmode="lin" valueType="num">
                                      <p:cBhvr additive="base">
                                        <p:cTn id="90" dur="500" fill="hold"/>
                                        <p:tgtEl>
                                          <p:spTgt spid="26"/>
                                        </p:tgtEl>
                                        <p:attrNameLst>
                                          <p:attrName>ppt_y</p:attrName>
                                        </p:attrNameLst>
                                      </p:cBhvr>
                                      <p:tavLst>
                                        <p:tav tm="0">
                                          <p:val>
                                            <p:strVal val="1+#ppt_h/2"/>
                                          </p:val>
                                        </p:tav>
                                        <p:tav tm="100000">
                                          <p:val>
                                            <p:strVal val="#ppt_y"/>
                                          </p:val>
                                        </p:tav>
                                      </p:tavLst>
                                    </p:anim>
                                  </p:childTnLst>
                                </p:cTn>
                              </p:par>
                              <p:par>
                                <p:cTn id="91" presetID="2" presetClass="entr" presetSubtype="4" fill="hold" grpId="0" nodeType="withEffect">
                                  <p:stCondLst>
                                    <p:cond delay="0"/>
                                  </p:stCondLst>
                                  <p:childTnLst>
                                    <p:set>
                                      <p:cBhvr>
                                        <p:cTn id="92" dur="1" fill="hold">
                                          <p:stCondLst>
                                            <p:cond delay="0"/>
                                          </p:stCondLst>
                                        </p:cTn>
                                        <p:tgtEl>
                                          <p:spTgt spid="23"/>
                                        </p:tgtEl>
                                        <p:attrNameLst>
                                          <p:attrName>style.visibility</p:attrName>
                                        </p:attrNameLst>
                                      </p:cBhvr>
                                      <p:to>
                                        <p:strVal val="visible"/>
                                      </p:to>
                                    </p:set>
                                    <p:anim calcmode="lin" valueType="num">
                                      <p:cBhvr additive="base">
                                        <p:cTn id="93" dur="500" fill="hold"/>
                                        <p:tgtEl>
                                          <p:spTgt spid="23"/>
                                        </p:tgtEl>
                                        <p:attrNameLst>
                                          <p:attrName>ppt_x</p:attrName>
                                        </p:attrNameLst>
                                      </p:cBhvr>
                                      <p:tavLst>
                                        <p:tav tm="0">
                                          <p:val>
                                            <p:strVal val="#ppt_x"/>
                                          </p:val>
                                        </p:tav>
                                        <p:tav tm="100000">
                                          <p:val>
                                            <p:strVal val="#ppt_x"/>
                                          </p:val>
                                        </p:tav>
                                      </p:tavLst>
                                    </p:anim>
                                    <p:anim calcmode="lin" valueType="num">
                                      <p:cBhvr additive="base">
                                        <p:cTn id="94" dur="500" fill="hold"/>
                                        <p:tgtEl>
                                          <p:spTgt spid="23"/>
                                        </p:tgtEl>
                                        <p:attrNameLst>
                                          <p:attrName>ppt_y</p:attrName>
                                        </p:attrNameLst>
                                      </p:cBhvr>
                                      <p:tavLst>
                                        <p:tav tm="0">
                                          <p:val>
                                            <p:strVal val="1+#ppt_h/2"/>
                                          </p:val>
                                        </p:tav>
                                        <p:tav tm="100000">
                                          <p:val>
                                            <p:strVal val="#ppt_y"/>
                                          </p:val>
                                        </p:tav>
                                      </p:tavLst>
                                    </p:anim>
                                  </p:childTnLst>
                                </p:cTn>
                              </p:par>
                              <p:par>
                                <p:cTn id="95" presetID="2" presetClass="entr" presetSubtype="4" fill="hold" grpId="0" nodeType="withEffect">
                                  <p:stCondLst>
                                    <p:cond delay="0"/>
                                  </p:stCondLst>
                                  <p:childTnLst>
                                    <p:set>
                                      <p:cBhvr>
                                        <p:cTn id="96" dur="1" fill="hold">
                                          <p:stCondLst>
                                            <p:cond delay="0"/>
                                          </p:stCondLst>
                                        </p:cTn>
                                        <p:tgtEl>
                                          <p:spTgt spid="25"/>
                                        </p:tgtEl>
                                        <p:attrNameLst>
                                          <p:attrName>style.visibility</p:attrName>
                                        </p:attrNameLst>
                                      </p:cBhvr>
                                      <p:to>
                                        <p:strVal val="visible"/>
                                      </p:to>
                                    </p:set>
                                    <p:anim calcmode="lin" valueType="num">
                                      <p:cBhvr additive="base">
                                        <p:cTn id="97" dur="500" fill="hold"/>
                                        <p:tgtEl>
                                          <p:spTgt spid="25"/>
                                        </p:tgtEl>
                                        <p:attrNameLst>
                                          <p:attrName>ppt_x</p:attrName>
                                        </p:attrNameLst>
                                      </p:cBhvr>
                                      <p:tavLst>
                                        <p:tav tm="0">
                                          <p:val>
                                            <p:strVal val="#ppt_x"/>
                                          </p:val>
                                        </p:tav>
                                        <p:tav tm="100000">
                                          <p:val>
                                            <p:strVal val="#ppt_x"/>
                                          </p:val>
                                        </p:tav>
                                      </p:tavLst>
                                    </p:anim>
                                    <p:anim calcmode="lin" valueType="num">
                                      <p:cBhvr additive="base">
                                        <p:cTn id="98" dur="500" fill="hold"/>
                                        <p:tgtEl>
                                          <p:spTgt spid="25"/>
                                        </p:tgtEl>
                                        <p:attrNameLst>
                                          <p:attrName>ppt_y</p:attrName>
                                        </p:attrNameLst>
                                      </p:cBhvr>
                                      <p:tavLst>
                                        <p:tav tm="0">
                                          <p:val>
                                            <p:strVal val="1+#ppt_h/2"/>
                                          </p:val>
                                        </p:tav>
                                        <p:tav tm="100000">
                                          <p:val>
                                            <p:strVal val="#ppt_y"/>
                                          </p:val>
                                        </p:tav>
                                      </p:tavLst>
                                    </p:anim>
                                  </p:childTnLst>
                                </p:cTn>
                              </p:par>
                              <p:par>
                                <p:cTn id="99" presetID="2" presetClass="entr" presetSubtype="4" fill="hold" grpId="0" nodeType="withEffect">
                                  <p:stCondLst>
                                    <p:cond delay="0"/>
                                  </p:stCondLst>
                                  <p:childTnLst>
                                    <p:set>
                                      <p:cBhvr>
                                        <p:cTn id="100" dur="1" fill="hold">
                                          <p:stCondLst>
                                            <p:cond delay="0"/>
                                          </p:stCondLst>
                                        </p:cTn>
                                        <p:tgtEl>
                                          <p:spTgt spid="24"/>
                                        </p:tgtEl>
                                        <p:attrNameLst>
                                          <p:attrName>style.visibility</p:attrName>
                                        </p:attrNameLst>
                                      </p:cBhvr>
                                      <p:to>
                                        <p:strVal val="visible"/>
                                      </p:to>
                                    </p:set>
                                    <p:anim calcmode="lin" valueType="num">
                                      <p:cBhvr additive="base">
                                        <p:cTn id="101" dur="500" fill="hold"/>
                                        <p:tgtEl>
                                          <p:spTgt spid="24"/>
                                        </p:tgtEl>
                                        <p:attrNameLst>
                                          <p:attrName>ppt_x</p:attrName>
                                        </p:attrNameLst>
                                      </p:cBhvr>
                                      <p:tavLst>
                                        <p:tav tm="0">
                                          <p:val>
                                            <p:strVal val="#ppt_x"/>
                                          </p:val>
                                        </p:tav>
                                        <p:tav tm="100000">
                                          <p:val>
                                            <p:strVal val="#ppt_x"/>
                                          </p:val>
                                        </p:tav>
                                      </p:tavLst>
                                    </p:anim>
                                    <p:anim calcmode="lin" valueType="num">
                                      <p:cBhvr additive="base">
                                        <p:cTn id="102" dur="500" fill="hold"/>
                                        <p:tgtEl>
                                          <p:spTgt spid="24"/>
                                        </p:tgtEl>
                                        <p:attrNameLst>
                                          <p:attrName>ppt_y</p:attrName>
                                        </p:attrNameLst>
                                      </p:cBhvr>
                                      <p:tavLst>
                                        <p:tav tm="0">
                                          <p:val>
                                            <p:strVal val="1+#ppt_h/2"/>
                                          </p:val>
                                        </p:tav>
                                        <p:tav tm="100000">
                                          <p:val>
                                            <p:strVal val="#ppt_y"/>
                                          </p:val>
                                        </p:tav>
                                      </p:tavLst>
                                    </p:anim>
                                  </p:childTnLst>
                                </p:cTn>
                              </p:par>
                              <p:par>
                                <p:cTn id="103" presetID="2" presetClass="entr" presetSubtype="4" fill="hold" grpId="0" nodeType="withEffect">
                                  <p:stCondLst>
                                    <p:cond delay="0"/>
                                  </p:stCondLst>
                                  <p:childTnLst>
                                    <p:set>
                                      <p:cBhvr>
                                        <p:cTn id="104" dur="1" fill="hold">
                                          <p:stCondLst>
                                            <p:cond delay="0"/>
                                          </p:stCondLst>
                                        </p:cTn>
                                        <p:tgtEl>
                                          <p:spTgt spid="22"/>
                                        </p:tgtEl>
                                        <p:attrNameLst>
                                          <p:attrName>style.visibility</p:attrName>
                                        </p:attrNameLst>
                                      </p:cBhvr>
                                      <p:to>
                                        <p:strVal val="visible"/>
                                      </p:to>
                                    </p:set>
                                    <p:anim calcmode="lin" valueType="num">
                                      <p:cBhvr additive="base">
                                        <p:cTn id="105" dur="500" fill="hold"/>
                                        <p:tgtEl>
                                          <p:spTgt spid="22"/>
                                        </p:tgtEl>
                                        <p:attrNameLst>
                                          <p:attrName>ppt_x</p:attrName>
                                        </p:attrNameLst>
                                      </p:cBhvr>
                                      <p:tavLst>
                                        <p:tav tm="0">
                                          <p:val>
                                            <p:strVal val="#ppt_x"/>
                                          </p:val>
                                        </p:tav>
                                        <p:tav tm="100000">
                                          <p:val>
                                            <p:strVal val="#ppt_x"/>
                                          </p:val>
                                        </p:tav>
                                      </p:tavLst>
                                    </p:anim>
                                    <p:anim calcmode="lin" valueType="num">
                                      <p:cBhvr additive="base">
                                        <p:cTn id="106" dur="500" fill="hold"/>
                                        <p:tgtEl>
                                          <p:spTgt spid="22"/>
                                        </p:tgtEl>
                                        <p:attrNameLst>
                                          <p:attrName>ppt_y</p:attrName>
                                        </p:attrNameLst>
                                      </p:cBhvr>
                                      <p:tavLst>
                                        <p:tav tm="0">
                                          <p:val>
                                            <p:strVal val="1+#ppt_h/2"/>
                                          </p:val>
                                        </p:tav>
                                        <p:tav tm="100000">
                                          <p:val>
                                            <p:strVal val="#ppt_y"/>
                                          </p:val>
                                        </p:tav>
                                      </p:tavLst>
                                    </p:anim>
                                  </p:childTnLst>
                                </p:cTn>
                              </p:par>
                              <p:par>
                                <p:cTn id="107" presetID="2" presetClass="entr" presetSubtype="4" fill="hold" grpId="0" nodeType="withEffect">
                                  <p:stCondLst>
                                    <p:cond delay="0"/>
                                  </p:stCondLst>
                                  <p:childTnLst>
                                    <p:set>
                                      <p:cBhvr>
                                        <p:cTn id="108" dur="1" fill="hold">
                                          <p:stCondLst>
                                            <p:cond delay="0"/>
                                          </p:stCondLst>
                                        </p:cTn>
                                        <p:tgtEl>
                                          <p:spTgt spid="21"/>
                                        </p:tgtEl>
                                        <p:attrNameLst>
                                          <p:attrName>style.visibility</p:attrName>
                                        </p:attrNameLst>
                                      </p:cBhvr>
                                      <p:to>
                                        <p:strVal val="visible"/>
                                      </p:to>
                                    </p:set>
                                    <p:anim calcmode="lin" valueType="num">
                                      <p:cBhvr additive="base">
                                        <p:cTn id="109" dur="500" fill="hold"/>
                                        <p:tgtEl>
                                          <p:spTgt spid="21"/>
                                        </p:tgtEl>
                                        <p:attrNameLst>
                                          <p:attrName>ppt_x</p:attrName>
                                        </p:attrNameLst>
                                      </p:cBhvr>
                                      <p:tavLst>
                                        <p:tav tm="0">
                                          <p:val>
                                            <p:strVal val="#ppt_x"/>
                                          </p:val>
                                        </p:tav>
                                        <p:tav tm="100000">
                                          <p:val>
                                            <p:strVal val="#ppt_x"/>
                                          </p:val>
                                        </p:tav>
                                      </p:tavLst>
                                    </p:anim>
                                    <p:anim calcmode="lin" valueType="num">
                                      <p:cBhvr additive="base">
                                        <p:cTn id="110"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par>
                    <p:cTn id="111" fill="hold">
                      <p:stCondLst>
                        <p:cond delay="indefinite"/>
                      </p:stCondLst>
                      <p:childTnLst>
                        <p:par>
                          <p:cTn id="112" fill="hold">
                            <p:stCondLst>
                              <p:cond delay="0"/>
                            </p:stCondLst>
                            <p:childTnLst>
                              <p:par>
                                <p:cTn id="113" presetID="2" presetClass="entr" presetSubtype="4" fill="hold" nodeType="clickEffect">
                                  <p:stCondLst>
                                    <p:cond delay="0"/>
                                  </p:stCondLst>
                                  <p:childTnLst>
                                    <p:set>
                                      <p:cBhvr>
                                        <p:cTn id="114" dur="1" fill="hold">
                                          <p:stCondLst>
                                            <p:cond delay="0"/>
                                          </p:stCondLst>
                                        </p:cTn>
                                        <p:tgtEl>
                                          <p:spTgt spid="28"/>
                                        </p:tgtEl>
                                        <p:attrNameLst>
                                          <p:attrName>style.visibility</p:attrName>
                                        </p:attrNameLst>
                                      </p:cBhvr>
                                      <p:to>
                                        <p:strVal val="visible"/>
                                      </p:to>
                                    </p:set>
                                    <p:anim calcmode="lin" valueType="num">
                                      <p:cBhvr additive="base">
                                        <p:cTn id="115" dur="500" fill="hold"/>
                                        <p:tgtEl>
                                          <p:spTgt spid="28"/>
                                        </p:tgtEl>
                                        <p:attrNameLst>
                                          <p:attrName>ppt_x</p:attrName>
                                        </p:attrNameLst>
                                      </p:cBhvr>
                                      <p:tavLst>
                                        <p:tav tm="0">
                                          <p:val>
                                            <p:strVal val="#ppt_x"/>
                                          </p:val>
                                        </p:tav>
                                        <p:tav tm="100000">
                                          <p:val>
                                            <p:strVal val="#ppt_x"/>
                                          </p:val>
                                        </p:tav>
                                      </p:tavLst>
                                    </p:anim>
                                    <p:anim calcmode="lin" valueType="num">
                                      <p:cBhvr additive="base">
                                        <p:cTn id="116" dur="500" fill="hold"/>
                                        <p:tgtEl>
                                          <p:spTgt spid="28"/>
                                        </p:tgtEl>
                                        <p:attrNameLst>
                                          <p:attrName>ppt_y</p:attrName>
                                        </p:attrNameLst>
                                      </p:cBhvr>
                                      <p:tavLst>
                                        <p:tav tm="0">
                                          <p:val>
                                            <p:strVal val="1+#ppt_h/2"/>
                                          </p:val>
                                        </p:tav>
                                        <p:tav tm="100000">
                                          <p:val>
                                            <p:strVal val="#ppt_y"/>
                                          </p:val>
                                        </p:tav>
                                      </p:tavLst>
                                    </p:anim>
                                  </p:childTnLst>
                                </p:cTn>
                              </p:par>
                              <p:par>
                                <p:cTn id="117" presetID="2" presetClass="entr" presetSubtype="4" fill="hold" nodeType="withEffect">
                                  <p:stCondLst>
                                    <p:cond delay="0"/>
                                  </p:stCondLst>
                                  <p:childTnLst>
                                    <p:set>
                                      <p:cBhvr>
                                        <p:cTn id="118" dur="1" fill="hold">
                                          <p:stCondLst>
                                            <p:cond delay="0"/>
                                          </p:stCondLst>
                                        </p:cTn>
                                        <p:tgtEl>
                                          <p:spTgt spid="30"/>
                                        </p:tgtEl>
                                        <p:attrNameLst>
                                          <p:attrName>style.visibility</p:attrName>
                                        </p:attrNameLst>
                                      </p:cBhvr>
                                      <p:to>
                                        <p:strVal val="visible"/>
                                      </p:to>
                                    </p:set>
                                    <p:anim calcmode="lin" valueType="num">
                                      <p:cBhvr additive="base">
                                        <p:cTn id="119" dur="500" fill="hold"/>
                                        <p:tgtEl>
                                          <p:spTgt spid="30"/>
                                        </p:tgtEl>
                                        <p:attrNameLst>
                                          <p:attrName>ppt_x</p:attrName>
                                        </p:attrNameLst>
                                      </p:cBhvr>
                                      <p:tavLst>
                                        <p:tav tm="0">
                                          <p:val>
                                            <p:strVal val="#ppt_x"/>
                                          </p:val>
                                        </p:tav>
                                        <p:tav tm="100000">
                                          <p:val>
                                            <p:strVal val="#ppt_x"/>
                                          </p:val>
                                        </p:tav>
                                      </p:tavLst>
                                    </p:anim>
                                    <p:anim calcmode="lin" valueType="num">
                                      <p:cBhvr additive="base">
                                        <p:cTn id="120" dur="500" fill="hold"/>
                                        <p:tgtEl>
                                          <p:spTgt spid="30"/>
                                        </p:tgtEl>
                                        <p:attrNameLst>
                                          <p:attrName>ppt_y</p:attrName>
                                        </p:attrNameLst>
                                      </p:cBhvr>
                                      <p:tavLst>
                                        <p:tav tm="0">
                                          <p:val>
                                            <p:strVal val="1+#ppt_h/2"/>
                                          </p:val>
                                        </p:tav>
                                        <p:tav tm="100000">
                                          <p:val>
                                            <p:strVal val="#ppt_y"/>
                                          </p:val>
                                        </p:tav>
                                      </p:tavLst>
                                    </p:anim>
                                  </p:childTnLst>
                                </p:cTn>
                              </p:par>
                              <p:par>
                                <p:cTn id="121" presetID="2" presetClass="entr" presetSubtype="4" fill="hold" nodeType="withEffect">
                                  <p:stCondLst>
                                    <p:cond delay="0"/>
                                  </p:stCondLst>
                                  <p:childTnLst>
                                    <p:set>
                                      <p:cBhvr>
                                        <p:cTn id="122" dur="1" fill="hold">
                                          <p:stCondLst>
                                            <p:cond delay="0"/>
                                          </p:stCondLst>
                                        </p:cTn>
                                        <p:tgtEl>
                                          <p:spTgt spid="32"/>
                                        </p:tgtEl>
                                        <p:attrNameLst>
                                          <p:attrName>style.visibility</p:attrName>
                                        </p:attrNameLst>
                                      </p:cBhvr>
                                      <p:to>
                                        <p:strVal val="visible"/>
                                      </p:to>
                                    </p:set>
                                    <p:anim calcmode="lin" valueType="num">
                                      <p:cBhvr additive="base">
                                        <p:cTn id="123" dur="500" fill="hold"/>
                                        <p:tgtEl>
                                          <p:spTgt spid="32"/>
                                        </p:tgtEl>
                                        <p:attrNameLst>
                                          <p:attrName>ppt_x</p:attrName>
                                        </p:attrNameLst>
                                      </p:cBhvr>
                                      <p:tavLst>
                                        <p:tav tm="0">
                                          <p:val>
                                            <p:strVal val="#ppt_x"/>
                                          </p:val>
                                        </p:tav>
                                        <p:tav tm="100000">
                                          <p:val>
                                            <p:strVal val="#ppt_x"/>
                                          </p:val>
                                        </p:tav>
                                      </p:tavLst>
                                    </p:anim>
                                    <p:anim calcmode="lin" valueType="num">
                                      <p:cBhvr additive="base">
                                        <p:cTn id="124" dur="500" fill="hold"/>
                                        <p:tgtEl>
                                          <p:spTgt spid="32"/>
                                        </p:tgtEl>
                                        <p:attrNameLst>
                                          <p:attrName>ppt_y</p:attrName>
                                        </p:attrNameLst>
                                      </p:cBhvr>
                                      <p:tavLst>
                                        <p:tav tm="0">
                                          <p:val>
                                            <p:strVal val="1+#ppt_h/2"/>
                                          </p:val>
                                        </p:tav>
                                        <p:tav tm="100000">
                                          <p:val>
                                            <p:strVal val="#ppt_y"/>
                                          </p:val>
                                        </p:tav>
                                      </p:tavLst>
                                    </p:anim>
                                  </p:childTnLst>
                                </p:cTn>
                              </p:par>
                              <p:par>
                                <p:cTn id="125" presetID="2" presetClass="entr" presetSubtype="4" fill="hold" nodeType="withEffect">
                                  <p:stCondLst>
                                    <p:cond delay="0"/>
                                  </p:stCondLst>
                                  <p:childTnLst>
                                    <p:set>
                                      <p:cBhvr>
                                        <p:cTn id="126" dur="1" fill="hold">
                                          <p:stCondLst>
                                            <p:cond delay="0"/>
                                          </p:stCondLst>
                                        </p:cTn>
                                        <p:tgtEl>
                                          <p:spTgt spid="51"/>
                                        </p:tgtEl>
                                        <p:attrNameLst>
                                          <p:attrName>style.visibility</p:attrName>
                                        </p:attrNameLst>
                                      </p:cBhvr>
                                      <p:to>
                                        <p:strVal val="visible"/>
                                      </p:to>
                                    </p:set>
                                    <p:anim calcmode="lin" valueType="num">
                                      <p:cBhvr additive="base">
                                        <p:cTn id="127" dur="500" fill="hold"/>
                                        <p:tgtEl>
                                          <p:spTgt spid="51"/>
                                        </p:tgtEl>
                                        <p:attrNameLst>
                                          <p:attrName>ppt_x</p:attrName>
                                        </p:attrNameLst>
                                      </p:cBhvr>
                                      <p:tavLst>
                                        <p:tav tm="0">
                                          <p:val>
                                            <p:strVal val="#ppt_x"/>
                                          </p:val>
                                        </p:tav>
                                        <p:tav tm="100000">
                                          <p:val>
                                            <p:strVal val="#ppt_x"/>
                                          </p:val>
                                        </p:tav>
                                      </p:tavLst>
                                    </p:anim>
                                    <p:anim calcmode="lin" valueType="num">
                                      <p:cBhvr additive="base">
                                        <p:cTn id="128" dur="500" fill="hold"/>
                                        <p:tgtEl>
                                          <p:spTgt spid="51"/>
                                        </p:tgtEl>
                                        <p:attrNameLst>
                                          <p:attrName>ppt_y</p:attrName>
                                        </p:attrNameLst>
                                      </p:cBhvr>
                                      <p:tavLst>
                                        <p:tav tm="0">
                                          <p:val>
                                            <p:strVal val="1+#ppt_h/2"/>
                                          </p:val>
                                        </p:tav>
                                        <p:tav tm="100000">
                                          <p:val>
                                            <p:strVal val="#ppt_y"/>
                                          </p:val>
                                        </p:tav>
                                      </p:tavLst>
                                    </p:anim>
                                  </p:childTnLst>
                                </p:cTn>
                              </p:par>
                              <p:par>
                                <p:cTn id="129" presetID="2" presetClass="entr" presetSubtype="4" fill="hold" nodeType="withEffect">
                                  <p:stCondLst>
                                    <p:cond delay="0"/>
                                  </p:stCondLst>
                                  <p:childTnLst>
                                    <p:set>
                                      <p:cBhvr>
                                        <p:cTn id="130" dur="1" fill="hold">
                                          <p:stCondLst>
                                            <p:cond delay="0"/>
                                          </p:stCondLst>
                                        </p:cTn>
                                        <p:tgtEl>
                                          <p:spTgt spid="35"/>
                                        </p:tgtEl>
                                        <p:attrNameLst>
                                          <p:attrName>style.visibility</p:attrName>
                                        </p:attrNameLst>
                                      </p:cBhvr>
                                      <p:to>
                                        <p:strVal val="visible"/>
                                      </p:to>
                                    </p:set>
                                    <p:anim calcmode="lin" valueType="num">
                                      <p:cBhvr additive="base">
                                        <p:cTn id="131" dur="500" fill="hold"/>
                                        <p:tgtEl>
                                          <p:spTgt spid="35"/>
                                        </p:tgtEl>
                                        <p:attrNameLst>
                                          <p:attrName>ppt_x</p:attrName>
                                        </p:attrNameLst>
                                      </p:cBhvr>
                                      <p:tavLst>
                                        <p:tav tm="0">
                                          <p:val>
                                            <p:strVal val="#ppt_x"/>
                                          </p:val>
                                        </p:tav>
                                        <p:tav tm="100000">
                                          <p:val>
                                            <p:strVal val="#ppt_x"/>
                                          </p:val>
                                        </p:tav>
                                      </p:tavLst>
                                    </p:anim>
                                    <p:anim calcmode="lin" valueType="num">
                                      <p:cBhvr additive="base">
                                        <p:cTn id="132" dur="500" fill="hold"/>
                                        <p:tgtEl>
                                          <p:spTgt spid="35"/>
                                        </p:tgtEl>
                                        <p:attrNameLst>
                                          <p:attrName>ppt_y</p:attrName>
                                        </p:attrNameLst>
                                      </p:cBhvr>
                                      <p:tavLst>
                                        <p:tav tm="0">
                                          <p:val>
                                            <p:strVal val="1+#ppt_h/2"/>
                                          </p:val>
                                        </p:tav>
                                        <p:tav tm="100000">
                                          <p:val>
                                            <p:strVal val="#ppt_y"/>
                                          </p:val>
                                        </p:tav>
                                      </p:tavLst>
                                    </p:anim>
                                  </p:childTnLst>
                                </p:cTn>
                              </p:par>
                              <p:par>
                                <p:cTn id="133" presetID="2" presetClass="entr" presetSubtype="4" fill="hold" nodeType="withEffect">
                                  <p:stCondLst>
                                    <p:cond delay="0"/>
                                  </p:stCondLst>
                                  <p:childTnLst>
                                    <p:set>
                                      <p:cBhvr>
                                        <p:cTn id="134" dur="1" fill="hold">
                                          <p:stCondLst>
                                            <p:cond delay="0"/>
                                          </p:stCondLst>
                                        </p:cTn>
                                        <p:tgtEl>
                                          <p:spTgt spid="47"/>
                                        </p:tgtEl>
                                        <p:attrNameLst>
                                          <p:attrName>style.visibility</p:attrName>
                                        </p:attrNameLst>
                                      </p:cBhvr>
                                      <p:to>
                                        <p:strVal val="visible"/>
                                      </p:to>
                                    </p:set>
                                    <p:anim calcmode="lin" valueType="num">
                                      <p:cBhvr additive="base">
                                        <p:cTn id="135" dur="500" fill="hold"/>
                                        <p:tgtEl>
                                          <p:spTgt spid="47"/>
                                        </p:tgtEl>
                                        <p:attrNameLst>
                                          <p:attrName>ppt_x</p:attrName>
                                        </p:attrNameLst>
                                      </p:cBhvr>
                                      <p:tavLst>
                                        <p:tav tm="0">
                                          <p:val>
                                            <p:strVal val="#ppt_x"/>
                                          </p:val>
                                        </p:tav>
                                        <p:tav tm="100000">
                                          <p:val>
                                            <p:strVal val="#ppt_x"/>
                                          </p:val>
                                        </p:tav>
                                      </p:tavLst>
                                    </p:anim>
                                    <p:anim calcmode="lin" valueType="num">
                                      <p:cBhvr additive="base">
                                        <p:cTn id="136" dur="500" fill="hold"/>
                                        <p:tgtEl>
                                          <p:spTgt spid="47"/>
                                        </p:tgtEl>
                                        <p:attrNameLst>
                                          <p:attrName>ppt_y</p:attrName>
                                        </p:attrNameLst>
                                      </p:cBhvr>
                                      <p:tavLst>
                                        <p:tav tm="0">
                                          <p:val>
                                            <p:strVal val="1+#ppt_h/2"/>
                                          </p:val>
                                        </p:tav>
                                        <p:tav tm="100000">
                                          <p:val>
                                            <p:strVal val="#ppt_y"/>
                                          </p:val>
                                        </p:tav>
                                      </p:tavLst>
                                    </p:anim>
                                  </p:childTnLst>
                                </p:cTn>
                              </p:par>
                              <p:par>
                                <p:cTn id="137" presetID="2" presetClass="entr" presetSubtype="4" fill="hold" nodeType="withEffect">
                                  <p:stCondLst>
                                    <p:cond delay="0"/>
                                  </p:stCondLst>
                                  <p:childTnLst>
                                    <p:set>
                                      <p:cBhvr>
                                        <p:cTn id="138" dur="1" fill="hold">
                                          <p:stCondLst>
                                            <p:cond delay="0"/>
                                          </p:stCondLst>
                                        </p:cTn>
                                        <p:tgtEl>
                                          <p:spTgt spid="37"/>
                                        </p:tgtEl>
                                        <p:attrNameLst>
                                          <p:attrName>style.visibility</p:attrName>
                                        </p:attrNameLst>
                                      </p:cBhvr>
                                      <p:to>
                                        <p:strVal val="visible"/>
                                      </p:to>
                                    </p:set>
                                    <p:anim calcmode="lin" valueType="num">
                                      <p:cBhvr additive="base">
                                        <p:cTn id="139" dur="500" fill="hold"/>
                                        <p:tgtEl>
                                          <p:spTgt spid="37"/>
                                        </p:tgtEl>
                                        <p:attrNameLst>
                                          <p:attrName>ppt_x</p:attrName>
                                        </p:attrNameLst>
                                      </p:cBhvr>
                                      <p:tavLst>
                                        <p:tav tm="0">
                                          <p:val>
                                            <p:strVal val="#ppt_x"/>
                                          </p:val>
                                        </p:tav>
                                        <p:tav tm="100000">
                                          <p:val>
                                            <p:strVal val="#ppt_x"/>
                                          </p:val>
                                        </p:tav>
                                      </p:tavLst>
                                    </p:anim>
                                    <p:anim calcmode="lin" valueType="num">
                                      <p:cBhvr additive="base">
                                        <p:cTn id="140" dur="500" fill="hold"/>
                                        <p:tgtEl>
                                          <p:spTgt spid="37"/>
                                        </p:tgtEl>
                                        <p:attrNameLst>
                                          <p:attrName>ppt_y</p:attrName>
                                        </p:attrNameLst>
                                      </p:cBhvr>
                                      <p:tavLst>
                                        <p:tav tm="0">
                                          <p:val>
                                            <p:strVal val="1+#ppt_h/2"/>
                                          </p:val>
                                        </p:tav>
                                        <p:tav tm="100000">
                                          <p:val>
                                            <p:strVal val="#ppt_y"/>
                                          </p:val>
                                        </p:tav>
                                      </p:tavLst>
                                    </p:anim>
                                  </p:childTnLst>
                                </p:cTn>
                              </p:par>
                              <p:par>
                                <p:cTn id="141" presetID="2" presetClass="entr" presetSubtype="4" fill="hold" nodeType="withEffect">
                                  <p:stCondLst>
                                    <p:cond delay="0"/>
                                  </p:stCondLst>
                                  <p:childTnLst>
                                    <p:set>
                                      <p:cBhvr>
                                        <p:cTn id="142" dur="1" fill="hold">
                                          <p:stCondLst>
                                            <p:cond delay="0"/>
                                          </p:stCondLst>
                                        </p:cTn>
                                        <p:tgtEl>
                                          <p:spTgt spid="43"/>
                                        </p:tgtEl>
                                        <p:attrNameLst>
                                          <p:attrName>style.visibility</p:attrName>
                                        </p:attrNameLst>
                                      </p:cBhvr>
                                      <p:to>
                                        <p:strVal val="visible"/>
                                      </p:to>
                                    </p:set>
                                    <p:anim calcmode="lin" valueType="num">
                                      <p:cBhvr additive="base">
                                        <p:cTn id="143" dur="500" fill="hold"/>
                                        <p:tgtEl>
                                          <p:spTgt spid="43"/>
                                        </p:tgtEl>
                                        <p:attrNameLst>
                                          <p:attrName>ppt_x</p:attrName>
                                        </p:attrNameLst>
                                      </p:cBhvr>
                                      <p:tavLst>
                                        <p:tav tm="0">
                                          <p:val>
                                            <p:strVal val="#ppt_x"/>
                                          </p:val>
                                        </p:tav>
                                        <p:tav tm="100000">
                                          <p:val>
                                            <p:strVal val="#ppt_x"/>
                                          </p:val>
                                        </p:tav>
                                      </p:tavLst>
                                    </p:anim>
                                    <p:anim calcmode="lin" valueType="num">
                                      <p:cBhvr additive="base">
                                        <p:cTn id="144" dur="500" fill="hold"/>
                                        <p:tgtEl>
                                          <p:spTgt spid="43"/>
                                        </p:tgtEl>
                                        <p:attrNameLst>
                                          <p:attrName>ppt_y</p:attrName>
                                        </p:attrNameLst>
                                      </p:cBhvr>
                                      <p:tavLst>
                                        <p:tav tm="0">
                                          <p:val>
                                            <p:strVal val="1+#ppt_h/2"/>
                                          </p:val>
                                        </p:tav>
                                        <p:tav tm="100000">
                                          <p:val>
                                            <p:strVal val="#ppt_y"/>
                                          </p:val>
                                        </p:tav>
                                      </p:tavLst>
                                    </p:anim>
                                  </p:childTnLst>
                                </p:cTn>
                              </p:par>
                              <p:par>
                                <p:cTn id="145" presetID="2" presetClass="entr" presetSubtype="4" fill="hold" nodeType="withEffect">
                                  <p:stCondLst>
                                    <p:cond delay="0"/>
                                  </p:stCondLst>
                                  <p:childTnLst>
                                    <p:set>
                                      <p:cBhvr>
                                        <p:cTn id="146" dur="1" fill="hold">
                                          <p:stCondLst>
                                            <p:cond delay="0"/>
                                          </p:stCondLst>
                                        </p:cTn>
                                        <p:tgtEl>
                                          <p:spTgt spid="49"/>
                                        </p:tgtEl>
                                        <p:attrNameLst>
                                          <p:attrName>style.visibility</p:attrName>
                                        </p:attrNameLst>
                                      </p:cBhvr>
                                      <p:to>
                                        <p:strVal val="visible"/>
                                      </p:to>
                                    </p:set>
                                    <p:anim calcmode="lin" valueType="num">
                                      <p:cBhvr additive="base">
                                        <p:cTn id="147" dur="500" fill="hold"/>
                                        <p:tgtEl>
                                          <p:spTgt spid="49"/>
                                        </p:tgtEl>
                                        <p:attrNameLst>
                                          <p:attrName>ppt_x</p:attrName>
                                        </p:attrNameLst>
                                      </p:cBhvr>
                                      <p:tavLst>
                                        <p:tav tm="0">
                                          <p:val>
                                            <p:strVal val="#ppt_x"/>
                                          </p:val>
                                        </p:tav>
                                        <p:tav tm="100000">
                                          <p:val>
                                            <p:strVal val="#ppt_x"/>
                                          </p:val>
                                        </p:tav>
                                      </p:tavLst>
                                    </p:anim>
                                    <p:anim calcmode="lin" valueType="num">
                                      <p:cBhvr additive="base">
                                        <p:cTn id="148" dur="500" fill="hold"/>
                                        <p:tgtEl>
                                          <p:spTgt spid="49"/>
                                        </p:tgtEl>
                                        <p:attrNameLst>
                                          <p:attrName>ppt_y</p:attrName>
                                        </p:attrNameLst>
                                      </p:cBhvr>
                                      <p:tavLst>
                                        <p:tav tm="0">
                                          <p:val>
                                            <p:strVal val="1+#ppt_h/2"/>
                                          </p:val>
                                        </p:tav>
                                        <p:tav tm="100000">
                                          <p:val>
                                            <p:strVal val="#ppt_y"/>
                                          </p:val>
                                        </p:tav>
                                      </p:tavLst>
                                    </p:anim>
                                  </p:childTnLst>
                                </p:cTn>
                              </p:par>
                              <p:par>
                                <p:cTn id="149" presetID="2" presetClass="entr" presetSubtype="4" fill="hold" nodeType="withEffect">
                                  <p:stCondLst>
                                    <p:cond delay="0"/>
                                  </p:stCondLst>
                                  <p:childTnLst>
                                    <p:set>
                                      <p:cBhvr>
                                        <p:cTn id="150" dur="1" fill="hold">
                                          <p:stCondLst>
                                            <p:cond delay="0"/>
                                          </p:stCondLst>
                                        </p:cTn>
                                        <p:tgtEl>
                                          <p:spTgt spid="41"/>
                                        </p:tgtEl>
                                        <p:attrNameLst>
                                          <p:attrName>style.visibility</p:attrName>
                                        </p:attrNameLst>
                                      </p:cBhvr>
                                      <p:to>
                                        <p:strVal val="visible"/>
                                      </p:to>
                                    </p:set>
                                    <p:anim calcmode="lin" valueType="num">
                                      <p:cBhvr additive="base">
                                        <p:cTn id="151" dur="500" fill="hold"/>
                                        <p:tgtEl>
                                          <p:spTgt spid="41"/>
                                        </p:tgtEl>
                                        <p:attrNameLst>
                                          <p:attrName>ppt_x</p:attrName>
                                        </p:attrNameLst>
                                      </p:cBhvr>
                                      <p:tavLst>
                                        <p:tav tm="0">
                                          <p:val>
                                            <p:strVal val="#ppt_x"/>
                                          </p:val>
                                        </p:tav>
                                        <p:tav tm="100000">
                                          <p:val>
                                            <p:strVal val="#ppt_x"/>
                                          </p:val>
                                        </p:tav>
                                      </p:tavLst>
                                    </p:anim>
                                    <p:anim calcmode="lin" valueType="num">
                                      <p:cBhvr additive="base">
                                        <p:cTn id="152" dur="500" fill="hold"/>
                                        <p:tgtEl>
                                          <p:spTgt spid="41"/>
                                        </p:tgtEl>
                                        <p:attrNameLst>
                                          <p:attrName>ppt_y</p:attrName>
                                        </p:attrNameLst>
                                      </p:cBhvr>
                                      <p:tavLst>
                                        <p:tav tm="0">
                                          <p:val>
                                            <p:strVal val="1+#ppt_h/2"/>
                                          </p:val>
                                        </p:tav>
                                        <p:tav tm="100000">
                                          <p:val>
                                            <p:strVal val="#ppt_y"/>
                                          </p:val>
                                        </p:tav>
                                      </p:tavLst>
                                    </p:anim>
                                  </p:childTnLst>
                                </p:cTn>
                              </p:par>
                              <p:par>
                                <p:cTn id="153" presetID="2" presetClass="entr" presetSubtype="4" fill="hold" nodeType="withEffect">
                                  <p:stCondLst>
                                    <p:cond delay="0"/>
                                  </p:stCondLst>
                                  <p:childTnLst>
                                    <p:set>
                                      <p:cBhvr>
                                        <p:cTn id="154" dur="1" fill="hold">
                                          <p:stCondLst>
                                            <p:cond delay="0"/>
                                          </p:stCondLst>
                                        </p:cTn>
                                        <p:tgtEl>
                                          <p:spTgt spid="39"/>
                                        </p:tgtEl>
                                        <p:attrNameLst>
                                          <p:attrName>style.visibility</p:attrName>
                                        </p:attrNameLst>
                                      </p:cBhvr>
                                      <p:to>
                                        <p:strVal val="visible"/>
                                      </p:to>
                                    </p:set>
                                    <p:anim calcmode="lin" valueType="num">
                                      <p:cBhvr additive="base">
                                        <p:cTn id="155" dur="500" fill="hold"/>
                                        <p:tgtEl>
                                          <p:spTgt spid="39"/>
                                        </p:tgtEl>
                                        <p:attrNameLst>
                                          <p:attrName>ppt_x</p:attrName>
                                        </p:attrNameLst>
                                      </p:cBhvr>
                                      <p:tavLst>
                                        <p:tav tm="0">
                                          <p:val>
                                            <p:strVal val="#ppt_x"/>
                                          </p:val>
                                        </p:tav>
                                        <p:tav tm="100000">
                                          <p:val>
                                            <p:strVal val="#ppt_x"/>
                                          </p:val>
                                        </p:tav>
                                      </p:tavLst>
                                    </p:anim>
                                    <p:anim calcmode="lin" valueType="num">
                                      <p:cBhvr additive="base">
                                        <p:cTn id="156" dur="500" fill="hold"/>
                                        <p:tgtEl>
                                          <p:spTgt spid="3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P spid="7" grpId="0"/>
      <p:bldP spid="8" grpId="0"/>
      <p:bldP spid="9" grpId="0"/>
      <p:bldP spid="10" grpId="0"/>
      <p:bldP spid="11" grpId="0"/>
      <p:bldP spid="12" grpId="0"/>
      <p:bldP spid="13" grpId="0"/>
      <p:bldP spid="14" grpId="0"/>
      <p:bldP spid="15" grpId="0"/>
      <p:bldP spid="16" grpId="0"/>
      <p:bldP spid="17" grpId="0"/>
      <p:bldP spid="18" grpId="0"/>
      <p:bldP spid="19" grpId="0"/>
      <p:bldP spid="20" grpId="0"/>
      <p:bldP spid="21" grpId="0"/>
      <p:bldP spid="22" grpId="0"/>
      <p:bldP spid="23" grpId="0"/>
      <p:bldP spid="24" grpId="0"/>
      <p:bldP spid="25" grpId="0"/>
      <p:bldP spid="26"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3176037" y="6214135"/>
            <a:ext cx="2864951" cy="369332"/>
          </a:xfrm>
          <a:prstGeom prst="rect">
            <a:avLst/>
          </a:prstGeom>
        </p:spPr>
        <p:txBody>
          <a:bodyPr wrap="none">
            <a:spAutoFit/>
          </a:bodyPr>
          <a:lstStyle/>
          <a:p>
            <a:r>
              <a:rPr lang="tr-TR" dirty="0" smtClean="0">
                <a:latin typeface="Arial" pitchFamily="34" charset="0"/>
                <a:cs typeface="Arial" pitchFamily="34" charset="0"/>
              </a:rPr>
              <a:t>BESİN ZİNCİRİ YAPALIM </a:t>
            </a:r>
            <a:endParaRPr lang="tr-TR" dirty="0"/>
          </a:p>
        </p:txBody>
      </p:sp>
    </p:spTree>
    <p:controls>
      <mc:AlternateContent xmlns:mc="http://schemas.openxmlformats.org/markup-compatibility/2006">
        <mc:Choice xmlns:v="urn:schemas-microsoft-com:vml" Requires="v">
          <p:control spid="6146" name="ShockwaveFlash1" r:id="rId2" imgW="6984648" imgH="5587520"/>
        </mc:Choice>
        <mc:Fallback>
          <p:control name="ShockwaveFlash1" r:id="rId2" imgW="6984648" imgH="5587520">
            <p:pic>
              <p:nvPicPr>
                <p:cNvPr id="0" name="ShockwaveFlash1"/>
                <p:cNvPicPr preferRelativeResize="0">
                  <a:picLocks noChangeArrowheads="1" noChangeShapeType="1"/>
                </p:cNvPicPr>
                <p:nvPr/>
              </p:nvPicPr>
              <p:blipFill>
                <a:blip r:embed="rId4">
                  <a:extLst>
                    <a:ext uri="{28A0092B-C50C-407E-A947-70E740481C1C}">
                      <a14:useLocalDpi xmlns:a14="http://schemas.microsoft.com/office/drawing/2010/main" val="0"/>
                    </a:ext>
                  </a:extLst>
                </a:blip>
                <a:srcRect/>
                <a:stretch>
                  <a:fillRect/>
                </a:stretch>
              </p:blipFill>
              <p:spPr bwMode="auto">
                <a:xfrm>
                  <a:off x="1116013" y="0"/>
                  <a:ext cx="6985000" cy="5588000"/>
                </a:xfrm>
                <a:prstGeom prst="rect">
                  <a:avLst/>
                </a:prstGeom>
                <a:noFill/>
                <a:ln>
                  <a:noFill/>
                </a:ln>
                <a:effectLst/>
                <a:extLst>
                  <a:ext uri="{91240B29-F687-4F45-9708-019B960494DF}">
                    <a14:hiddenLine xmlns:a14="http://schemas.microsoft.com/office/drawing/2010/main" w="9525">
                      <a:no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control>
        </mc:Fallback>
      </mc:AlternateContent>
    </p:controls>
    <p:extLst>
      <p:ext uri="{BB962C8B-B14F-4D97-AF65-F5344CB8AC3E}">
        <p14:creationId xmlns:p14="http://schemas.microsoft.com/office/powerpoint/2010/main" val="3123027818"/>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107504" y="116632"/>
            <a:ext cx="8928992" cy="4832092"/>
          </a:xfrm>
          <a:prstGeom prst="rect">
            <a:avLst/>
          </a:prstGeom>
        </p:spPr>
        <p:txBody>
          <a:bodyPr wrap="square">
            <a:spAutoFit/>
          </a:bodyPr>
          <a:lstStyle/>
          <a:p>
            <a:r>
              <a:rPr lang="tr-TR" sz="2800" dirty="0">
                <a:latin typeface="Arial" pitchFamily="34" charset="0"/>
                <a:cs typeface="Arial" pitchFamily="34" charset="0"/>
              </a:rPr>
              <a:t>Bir ekosistemdeki her canlı grubunun birey sayısı o ekosistemdeki dengeyi sağlayacak kadardır. </a:t>
            </a:r>
            <a:r>
              <a:rPr lang="tr-TR" sz="2800" dirty="0" smtClean="0">
                <a:latin typeface="Arial" pitchFamily="34" charset="0"/>
                <a:cs typeface="Arial" pitchFamily="34" charset="0"/>
              </a:rPr>
              <a:t>Hastalıklar, hava </a:t>
            </a:r>
            <a:r>
              <a:rPr lang="tr-TR" sz="2800" dirty="0">
                <a:latin typeface="Arial" pitchFamily="34" charset="0"/>
                <a:cs typeface="Arial" pitchFamily="34" charset="0"/>
              </a:rPr>
              <a:t>şartlarındaki aşırı değişiklikler ya da insanın etkisiyle besin zincirini oluşturan canlılar arasındaki </a:t>
            </a:r>
            <a:r>
              <a:rPr lang="tr-TR" sz="2800" dirty="0" smtClean="0">
                <a:latin typeface="Arial" pitchFamily="34" charset="0"/>
                <a:cs typeface="Arial" pitchFamily="34" charset="0"/>
              </a:rPr>
              <a:t>denge bozulabilir</a:t>
            </a:r>
            <a:r>
              <a:rPr lang="tr-TR" sz="2800" dirty="0">
                <a:latin typeface="Arial" pitchFamily="34" charset="0"/>
                <a:cs typeface="Arial" pitchFamily="34" charset="0"/>
              </a:rPr>
              <a:t>. Örneğin kontrolsüz ve aşırı avlanma ile bir ormandaki kurt, tilki, çakal gibi hayvanların </a:t>
            </a:r>
            <a:r>
              <a:rPr lang="tr-TR" sz="2800" dirty="0" smtClean="0">
                <a:latin typeface="Arial" pitchFamily="34" charset="0"/>
                <a:cs typeface="Arial" pitchFamily="34" charset="0"/>
              </a:rPr>
              <a:t>sayısının azalması</a:t>
            </a:r>
            <a:r>
              <a:rPr lang="tr-TR" sz="2800" dirty="0">
                <a:latin typeface="Arial" pitchFamily="34" charset="0"/>
                <a:cs typeface="Arial" pitchFamily="34" charset="0"/>
              </a:rPr>
              <a:t>, tavşan, geyik gibi otçulların çoğalmasına neden olur. Aşırı çoğalan bu otçullar otları, ağaçların </a:t>
            </a:r>
            <a:r>
              <a:rPr lang="tr-TR" sz="2800" dirty="0" smtClean="0">
                <a:latin typeface="Arial" pitchFamily="34" charset="0"/>
                <a:cs typeface="Arial" pitchFamily="34" charset="0"/>
              </a:rPr>
              <a:t>sürgünlerini </a:t>
            </a:r>
            <a:r>
              <a:rPr lang="tr-TR" sz="2800" dirty="0">
                <a:latin typeface="Arial" pitchFamily="34" charset="0"/>
                <a:cs typeface="Arial" pitchFamily="34" charset="0"/>
              </a:rPr>
              <a:t>ve fidanları yiyerek bunların azalmasına neden olur. Böylece ekosistemin dengesi bozulur.</a:t>
            </a:r>
          </a:p>
        </p:txBody>
      </p:sp>
      <p:pic>
        <p:nvPicPr>
          <p:cNvPr id="10242" name="Picture 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6084168" y="5820854"/>
            <a:ext cx="1371600" cy="7905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43" name="Picture 3"/>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7569646" y="5767598"/>
            <a:ext cx="1466850" cy="866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5398051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242"/>
                                        </p:tgtEl>
                                        <p:attrNameLst>
                                          <p:attrName>style.visibility</p:attrName>
                                        </p:attrNameLst>
                                      </p:cBhvr>
                                      <p:to>
                                        <p:strVal val="visible"/>
                                      </p:to>
                                    </p:set>
                                    <p:animEffect transition="in" filter="fade">
                                      <p:cBhvr>
                                        <p:cTn id="7" dur="500"/>
                                        <p:tgtEl>
                                          <p:spTgt spid="1024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0243"/>
                                        </p:tgtEl>
                                        <p:attrNameLst>
                                          <p:attrName>style.visibility</p:attrName>
                                        </p:attrNameLst>
                                      </p:cBhvr>
                                      <p:to>
                                        <p:strVal val="visible"/>
                                      </p:to>
                                    </p:set>
                                    <p:animEffect transition="in" filter="fade">
                                      <p:cBhvr>
                                        <p:cTn id="12" dur="500"/>
                                        <p:tgtEl>
                                          <p:spTgt spid="102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2470748" y="6214135"/>
            <a:ext cx="3852401" cy="369332"/>
          </a:xfrm>
          <a:prstGeom prst="rect">
            <a:avLst/>
          </a:prstGeom>
        </p:spPr>
        <p:txBody>
          <a:bodyPr wrap="none">
            <a:spAutoFit/>
          </a:bodyPr>
          <a:lstStyle/>
          <a:p>
            <a:r>
              <a:rPr lang="tr-TR" dirty="0" smtClean="0">
                <a:latin typeface="Arial" pitchFamily="34" charset="0"/>
                <a:cs typeface="Arial" pitchFamily="34" charset="0"/>
              </a:rPr>
              <a:t>BESİN ZİNCİRİNDE ENERJİ AKIŞI </a:t>
            </a:r>
            <a:endParaRPr lang="tr-TR" dirty="0"/>
          </a:p>
        </p:txBody>
      </p:sp>
    </p:spTree>
    <p:controls>
      <mc:AlternateContent xmlns:mc="http://schemas.openxmlformats.org/markup-compatibility/2006">
        <mc:Choice xmlns:v="urn:schemas-microsoft-com:vml" Requires="v">
          <p:control spid="8194" name="ShockwaveFlash1" r:id="rId2" imgW="6984648" imgH="5587520"/>
        </mc:Choice>
        <mc:Fallback>
          <p:control name="ShockwaveFlash1" r:id="rId2" imgW="6984648" imgH="5587520">
            <p:pic>
              <p:nvPicPr>
                <p:cNvPr id="0" name="ShockwaveFlash1"/>
                <p:cNvPicPr preferRelativeResize="0">
                  <a:picLocks noChangeArrowheads="1" noChangeShapeType="1"/>
                </p:cNvPicPr>
                <p:nvPr/>
              </p:nvPicPr>
              <p:blipFill>
                <a:blip r:embed="rId4">
                  <a:extLst>
                    <a:ext uri="{28A0092B-C50C-407E-A947-70E740481C1C}">
                      <a14:useLocalDpi xmlns:a14="http://schemas.microsoft.com/office/drawing/2010/main" val="0"/>
                    </a:ext>
                  </a:extLst>
                </a:blip>
                <a:srcRect/>
                <a:stretch>
                  <a:fillRect/>
                </a:stretch>
              </p:blipFill>
              <p:spPr bwMode="auto">
                <a:xfrm>
                  <a:off x="1042988" y="0"/>
                  <a:ext cx="6985000" cy="5588000"/>
                </a:xfrm>
                <a:prstGeom prst="rect">
                  <a:avLst/>
                </a:prstGeom>
                <a:noFill/>
                <a:ln>
                  <a:noFill/>
                </a:ln>
                <a:effectLst/>
                <a:extLst>
                  <a:ext uri="{91240B29-F687-4F45-9708-019B960494DF}">
                    <a14:hiddenLine xmlns:a14="http://schemas.microsoft.com/office/drawing/2010/main" w="9525">
                      <a:no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control>
        </mc:Fallback>
      </mc:AlternateContent>
    </p:controls>
    <p:extLst>
      <p:ext uri="{BB962C8B-B14F-4D97-AF65-F5344CB8AC3E}">
        <p14:creationId xmlns:p14="http://schemas.microsoft.com/office/powerpoint/2010/main" val="481886339"/>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2560" y="1"/>
            <a:ext cx="9138880" cy="6858000"/>
          </a:xfrm>
          <a:prstGeom prst="rect">
            <a:avLst/>
          </a:prstGeom>
          <a:noFill/>
          <a:ln w="9525">
            <a:noFill/>
            <a:miter lim="800000"/>
            <a:headEnd/>
            <a:tailEnd/>
          </a:ln>
          <a:effectLst/>
        </p:spPr>
      </p:pic>
      <p:sp>
        <p:nvSpPr>
          <p:cNvPr id="3" name="2 Metin kutusu"/>
          <p:cNvSpPr txBox="1"/>
          <p:nvPr/>
        </p:nvSpPr>
        <p:spPr>
          <a:xfrm>
            <a:off x="500034" y="3214686"/>
            <a:ext cx="3891771" cy="369332"/>
          </a:xfrm>
          <a:prstGeom prst="rect">
            <a:avLst/>
          </a:prstGeom>
          <a:noFill/>
        </p:spPr>
        <p:txBody>
          <a:bodyPr wrap="none" rtlCol="0">
            <a:spAutoFit/>
          </a:bodyPr>
          <a:lstStyle/>
          <a:p>
            <a:r>
              <a:rPr lang="tr-TR" dirty="0" smtClean="0"/>
              <a:t>Sulak alan ( göl) ve orman ekosistemleri</a:t>
            </a:r>
            <a:endParaRPr lang="tr-TR" dirty="0"/>
          </a:p>
        </p:txBody>
      </p:sp>
      <p:sp>
        <p:nvSpPr>
          <p:cNvPr id="4" name="3 Metin kutusu"/>
          <p:cNvSpPr txBox="1"/>
          <p:nvPr/>
        </p:nvSpPr>
        <p:spPr>
          <a:xfrm>
            <a:off x="571472" y="4231566"/>
            <a:ext cx="1924501" cy="369332"/>
          </a:xfrm>
          <a:prstGeom prst="rect">
            <a:avLst/>
          </a:prstGeom>
          <a:noFill/>
        </p:spPr>
        <p:txBody>
          <a:bodyPr wrap="none" rtlCol="0">
            <a:spAutoFit/>
          </a:bodyPr>
          <a:lstStyle/>
          <a:p>
            <a:r>
              <a:rPr lang="tr-TR" dirty="0" smtClean="0"/>
              <a:t>Göl ekosistemi C,D</a:t>
            </a:r>
            <a:endParaRPr lang="tr-TR" dirty="0"/>
          </a:p>
        </p:txBody>
      </p:sp>
      <p:sp>
        <p:nvSpPr>
          <p:cNvPr id="5" name="4 Metin kutusu"/>
          <p:cNvSpPr txBox="1"/>
          <p:nvPr/>
        </p:nvSpPr>
        <p:spPr>
          <a:xfrm>
            <a:off x="533530" y="4620288"/>
            <a:ext cx="2631490" cy="369332"/>
          </a:xfrm>
          <a:prstGeom prst="rect">
            <a:avLst/>
          </a:prstGeom>
          <a:noFill/>
        </p:spPr>
        <p:txBody>
          <a:bodyPr wrap="none" rtlCol="0">
            <a:spAutoFit/>
          </a:bodyPr>
          <a:lstStyle/>
          <a:p>
            <a:r>
              <a:rPr lang="tr-TR" dirty="0" smtClean="0"/>
              <a:t>Orman ekosistemi A,Ç,E ,F</a:t>
            </a:r>
            <a:endParaRPr lang="tr-TR" dirty="0"/>
          </a:p>
        </p:txBody>
      </p:sp>
      <p:sp>
        <p:nvSpPr>
          <p:cNvPr id="6" name="5 Metin kutusu"/>
          <p:cNvSpPr txBox="1"/>
          <p:nvPr/>
        </p:nvSpPr>
        <p:spPr>
          <a:xfrm>
            <a:off x="248760" y="5715016"/>
            <a:ext cx="4698017" cy="369332"/>
          </a:xfrm>
          <a:prstGeom prst="rect">
            <a:avLst/>
          </a:prstGeom>
          <a:noFill/>
        </p:spPr>
        <p:txBody>
          <a:bodyPr wrap="none" rtlCol="0">
            <a:spAutoFit/>
          </a:bodyPr>
          <a:lstStyle/>
          <a:p>
            <a:r>
              <a:rPr lang="tr-TR" dirty="0" smtClean="0"/>
              <a:t>B ve G kurak bölgelere uyum sağlamış canlılardır.</a:t>
            </a:r>
            <a:endParaRPr lang="tr-TR" dirty="0"/>
          </a:p>
        </p:txBody>
      </p:sp>
    </p:spTree>
    <p:extLst>
      <p:ext uri="{BB962C8B-B14F-4D97-AF65-F5344CB8AC3E}">
        <p14:creationId xmlns:p14="http://schemas.microsoft.com/office/powerpoint/2010/main" val="26416863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ppt_x"/>
                                          </p:val>
                                        </p:tav>
                                        <p:tav tm="100000">
                                          <p:val>
                                            <p:strVal val="#ppt_x"/>
                                          </p:val>
                                        </p:tav>
                                      </p:tavLst>
                                    </p:anim>
                                    <p:anim calcmode="lin" valueType="num">
                                      <p:cBhvr additive="base">
                                        <p:cTn id="26"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2470748" y="6214135"/>
            <a:ext cx="3852401" cy="369332"/>
          </a:xfrm>
          <a:prstGeom prst="rect">
            <a:avLst/>
          </a:prstGeom>
        </p:spPr>
        <p:txBody>
          <a:bodyPr wrap="none">
            <a:spAutoFit/>
          </a:bodyPr>
          <a:lstStyle/>
          <a:p>
            <a:r>
              <a:rPr lang="tr-TR" dirty="0" smtClean="0">
                <a:latin typeface="Arial" pitchFamily="34" charset="0"/>
                <a:cs typeface="Arial" pitchFamily="34" charset="0"/>
              </a:rPr>
              <a:t>BESİN ZİNCİRİNDE ENERJİ AKIŞI </a:t>
            </a:r>
            <a:endParaRPr lang="tr-TR" dirty="0"/>
          </a:p>
        </p:txBody>
      </p:sp>
    </p:spTree>
    <p:controls>
      <mc:AlternateContent xmlns:mc="http://schemas.openxmlformats.org/markup-compatibility/2006">
        <mc:Choice xmlns:v="urn:schemas-microsoft-com:vml" Requires="v">
          <p:control spid="7170" name="ShockwaveFlash1" r:id="rId2" imgW="7489677" imgH="6020640"/>
        </mc:Choice>
        <mc:Fallback>
          <p:control name="ShockwaveFlash1" r:id="rId2" imgW="7489677" imgH="6020640">
            <p:pic>
              <p:nvPicPr>
                <p:cNvPr id="0" name="ShockwaveFlash1"/>
                <p:cNvPicPr preferRelativeResize="0">
                  <a:picLocks noChangeArrowheads="1" noChangeShapeType="1"/>
                </p:cNvPicPr>
                <p:nvPr/>
              </p:nvPicPr>
              <p:blipFill>
                <a:blip r:embed="rId4">
                  <a:extLst>
                    <a:ext uri="{28A0092B-C50C-407E-A947-70E740481C1C}">
                      <a14:useLocalDpi xmlns:a14="http://schemas.microsoft.com/office/drawing/2010/main" val="0"/>
                    </a:ext>
                  </a:extLst>
                </a:blip>
                <a:srcRect/>
                <a:stretch>
                  <a:fillRect/>
                </a:stretch>
              </p:blipFill>
              <p:spPr bwMode="auto">
                <a:xfrm>
                  <a:off x="827088" y="0"/>
                  <a:ext cx="7489825" cy="6021388"/>
                </a:xfrm>
                <a:prstGeom prst="rect">
                  <a:avLst/>
                </a:prstGeom>
                <a:noFill/>
                <a:ln>
                  <a:noFill/>
                </a:ln>
                <a:effectLst/>
                <a:extLst>
                  <a:ext uri="{91240B29-F687-4F45-9708-019B960494DF}">
                    <a14:hiddenLine xmlns:a14="http://schemas.microsoft.com/office/drawing/2010/main" w="9525">
                      <a:no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control>
        </mc:Fallback>
      </mc:AlternateContent>
    </p:controls>
    <p:extLst>
      <p:ext uri="{BB962C8B-B14F-4D97-AF65-F5344CB8AC3E}">
        <p14:creationId xmlns:p14="http://schemas.microsoft.com/office/powerpoint/2010/main" val="2616141009"/>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0" y="0"/>
            <a:ext cx="9143999" cy="6857999"/>
          </a:xfrm>
          <a:prstGeom prst="rect">
            <a:avLst/>
          </a:prstGeom>
          <a:noFill/>
          <a:ln w="9525">
            <a:noFill/>
            <a:miter lim="800000"/>
            <a:headEnd/>
            <a:tailEnd/>
          </a:ln>
          <a:effectLst/>
        </p:spPr>
      </p:pic>
      <p:sp>
        <p:nvSpPr>
          <p:cNvPr id="3" name="2 Metin kutusu"/>
          <p:cNvSpPr txBox="1"/>
          <p:nvPr/>
        </p:nvSpPr>
        <p:spPr>
          <a:xfrm>
            <a:off x="928662" y="4572008"/>
            <a:ext cx="301686" cy="369332"/>
          </a:xfrm>
          <a:prstGeom prst="rect">
            <a:avLst/>
          </a:prstGeom>
          <a:noFill/>
        </p:spPr>
        <p:txBody>
          <a:bodyPr wrap="none" rtlCol="0">
            <a:spAutoFit/>
          </a:bodyPr>
          <a:lstStyle/>
          <a:p>
            <a:r>
              <a:rPr lang="tr-TR" dirty="0" smtClean="0"/>
              <a:t>5</a:t>
            </a:r>
            <a:endParaRPr lang="tr-TR" dirty="0"/>
          </a:p>
        </p:txBody>
      </p:sp>
      <p:sp>
        <p:nvSpPr>
          <p:cNvPr id="4" name="3 Metin kutusu"/>
          <p:cNvSpPr txBox="1"/>
          <p:nvPr/>
        </p:nvSpPr>
        <p:spPr>
          <a:xfrm>
            <a:off x="1142976" y="5072074"/>
            <a:ext cx="476412" cy="369332"/>
          </a:xfrm>
          <a:prstGeom prst="rect">
            <a:avLst/>
          </a:prstGeom>
          <a:noFill/>
        </p:spPr>
        <p:txBody>
          <a:bodyPr wrap="none" rtlCol="0">
            <a:spAutoFit/>
          </a:bodyPr>
          <a:lstStyle/>
          <a:p>
            <a:r>
              <a:rPr lang="tr-TR" dirty="0" smtClean="0"/>
              <a:t>6,9</a:t>
            </a:r>
            <a:endParaRPr lang="tr-TR" dirty="0"/>
          </a:p>
        </p:txBody>
      </p:sp>
      <p:sp>
        <p:nvSpPr>
          <p:cNvPr id="5" name="4 Metin kutusu"/>
          <p:cNvSpPr txBox="1"/>
          <p:nvPr/>
        </p:nvSpPr>
        <p:spPr>
          <a:xfrm>
            <a:off x="6715140" y="5357826"/>
            <a:ext cx="476412" cy="369332"/>
          </a:xfrm>
          <a:prstGeom prst="rect">
            <a:avLst/>
          </a:prstGeom>
          <a:noFill/>
        </p:spPr>
        <p:txBody>
          <a:bodyPr wrap="none" rtlCol="0">
            <a:spAutoFit/>
          </a:bodyPr>
          <a:lstStyle/>
          <a:p>
            <a:r>
              <a:rPr lang="tr-TR" dirty="0" smtClean="0"/>
              <a:t>7,8</a:t>
            </a:r>
            <a:endParaRPr lang="tr-TR" dirty="0"/>
          </a:p>
        </p:txBody>
      </p:sp>
      <p:sp>
        <p:nvSpPr>
          <p:cNvPr id="6" name="5 Metin kutusu"/>
          <p:cNvSpPr txBox="1"/>
          <p:nvPr/>
        </p:nvSpPr>
        <p:spPr>
          <a:xfrm>
            <a:off x="6603653" y="5643578"/>
            <a:ext cx="825867" cy="369332"/>
          </a:xfrm>
          <a:prstGeom prst="rect">
            <a:avLst/>
          </a:prstGeom>
          <a:noFill/>
        </p:spPr>
        <p:txBody>
          <a:bodyPr wrap="none" rtlCol="0">
            <a:spAutoFit/>
          </a:bodyPr>
          <a:lstStyle/>
          <a:p>
            <a:r>
              <a:rPr lang="tr-TR" dirty="0" smtClean="0"/>
              <a:t>1,2,3,4</a:t>
            </a:r>
            <a:endParaRPr lang="tr-TR" dirty="0"/>
          </a:p>
        </p:txBody>
      </p:sp>
      <p:sp>
        <p:nvSpPr>
          <p:cNvPr id="7" name="6 Metin kutusu"/>
          <p:cNvSpPr txBox="1"/>
          <p:nvPr/>
        </p:nvSpPr>
        <p:spPr>
          <a:xfrm>
            <a:off x="857224" y="6215082"/>
            <a:ext cx="4594271" cy="369332"/>
          </a:xfrm>
          <a:prstGeom prst="rect">
            <a:avLst/>
          </a:prstGeom>
          <a:noFill/>
        </p:spPr>
        <p:txBody>
          <a:bodyPr wrap="none" rtlCol="0">
            <a:spAutoFit/>
          </a:bodyPr>
          <a:lstStyle/>
          <a:p>
            <a:r>
              <a:rPr lang="tr-TR" dirty="0" smtClean="0"/>
              <a:t>5--&gt;9 -</a:t>
            </a:r>
            <a:r>
              <a:rPr lang="tr-TR" dirty="0" smtClean="0">
                <a:sym typeface="Wingdings" pitchFamily="2" charset="2"/>
              </a:rPr>
              <a:t>-&gt;8--&gt;4--&gt;3--&gt;2   ya da  5--&gt;6--&gt;7--&gt;1--&gt;2</a:t>
            </a:r>
            <a:endParaRPr lang="tr-TR" dirty="0"/>
          </a:p>
        </p:txBody>
      </p:sp>
    </p:spTree>
    <p:extLst>
      <p:ext uri="{BB962C8B-B14F-4D97-AF65-F5344CB8AC3E}">
        <p14:creationId xmlns:p14="http://schemas.microsoft.com/office/powerpoint/2010/main" val="35581090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ppt_x"/>
                                          </p:val>
                                        </p:tav>
                                        <p:tav tm="100000">
                                          <p:val>
                                            <p:strVal val="#ppt_x"/>
                                          </p:val>
                                        </p:tav>
                                      </p:tavLst>
                                    </p:anim>
                                    <p:anim calcmode="lin" valueType="num">
                                      <p:cBhvr additive="base">
                                        <p:cTn id="26"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additive="base">
                                        <p:cTn id="31" dur="500" fill="hold"/>
                                        <p:tgtEl>
                                          <p:spTgt spid="7"/>
                                        </p:tgtEl>
                                        <p:attrNameLst>
                                          <p:attrName>ppt_x</p:attrName>
                                        </p:attrNameLst>
                                      </p:cBhvr>
                                      <p:tavLst>
                                        <p:tav tm="0">
                                          <p:val>
                                            <p:strVal val="#ppt_x"/>
                                          </p:val>
                                        </p:tav>
                                        <p:tav tm="100000">
                                          <p:val>
                                            <p:strVal val="#ppt_x"/>
                                          </p:val>
                                        </p:tav>
                                      </p:tavLst>
                                    </p:anim>
                                    <p:anim calcmode="lin" valueType="num">
                                      <p:cBhvr additive="base">
                                        <p:cTn id="32"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P spid="7"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186266" y="14288"/>
            <a:ext cx="8771467" cy="68294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053819108"/>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7302"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Dikdörtgen 3"/>
          <p:cNvSpPr/>
          <p:nvPr/>
        </p:nvSpPr>
        <p:spPr>
          <a:xfrm>
            <a:off x="1738498" y="1052736"/>
            <a:ext cx="7200800" cy="400110"/>
          </a:xfrm>
          <a:prstGeom prst="rect">
            <a:avLst/>
          </a:prstGeom>
        </p:spPr>
        <p:txBody>
          <a:bodyPr wrap="square">
            <a:spAutoFit/>
          </a:bodyPr>
          <a:lstStyle/>
          <a:p>
            <a:r>
              <a:rPr lang="tr-TR" sz="2000" b="1" dirty="0">
                <a:latin typeface="Arial" pitchFamily="34" charset="0"/>
                <a:cs typeface="Arial" pitchFamily="34" charset="0"/>
              </a:rPr>
              <a:t>Aşağıdaki soruların cevaplarını defterinize yazınız.</a:t>
            </a:r>
          </a:p>
        </p:txBody>
      </p:sp>
      <p:sp>
        <p:nvSpPr>
          <p:cNvPr id="5" name="Dikdörtgen 4"/>
          <p:cNvSpPr/>
          <p:nvPr/>
        </p:nvSpPr>
        <p:spPr>
          <a:xfrm>
            <a:off x="1691680" y="1412776"/>
            <a:ext cx="7152530" cy="707886"/>
          </a:xfrm>
          <a:prstGeom prst="rect">
            <a:avLst/>
          </a:prstGeom>
        </p:spPr>
        <p:txBody>
          <a:bodyPr wrap="square">
            <a:spAutoFit/>
          </a:bodyPr>
          <a:lstStyle/>
          <a:p>
            <a:r>
              <a:rPr lang="tr-TR" sz="2000" dirty="0">
                <a:latin typeface="Arial" pitchFamily="34" charset="0"/>
                <a:cs typeface="Arial" pitchFamily="34" charset="0"/>
              </a:rPr>
              <a:t>1.Bir göl ekosisteminde yer alabilecek üç cansız, üç de canlı öğenin neler olabileceğini yazarak örnek veriniz.</a:t>
            </a:r>
          </a:p>
        </p:txBody>
      </p:sp>
      <p:sp>
        <p:nvSpPr>
          <p:cNvPr id="6" name="Dikdörtgen 5"/>
          <p:cNvSpPr/>
          <p:nvPr/>
        </p:nvSpPr>
        <p:spPr>
          <a:xfrm>
            <a:off x="1679104" y="3132770"/>
            <a:ext cx="7200800" cy="1015663"/>
          </a:xfrm>
          <a:prstGeom prst="rect">
            <a:avLst/>
          </a:prstGeom>
        </p:spPr>
        <p:txBody>
          <a:bodyPr wrap="square">
            <a:spAutoFit/>
          </a:bodyPr>
          <a:lstStyle/>
          <a:p>
            <a:r>
              <a:rPr lang="tr-TR" sz="2000" dirty="0">
                <a:latin typeface="Arial" pitchFamily="34" charset="0"/>
                <a:cs typeface="Arial" pitchFamily="34" charset="0"/>
              </a:rPr>
              <a:t>2.Yaşadığınız bölgede ya da yakınlarında iki ekosistem örneği vererek, bu iki ekosistemi canlı çeşitleri ve iklim özellikleri açısından karşılaştırınız.</a:t>
            </a:r>
          </a:p>
        </p:txBody>
      </p:sp>
      <p:sp>
        <p:nvSpPr>
          <p:cNvPr id="7" name="Dikdörtgen 6"/>
          <p:cNvSpPr/>
          <p:nvPr/>
        </p:nvSpPr>
        <p:spPr>
          <a:xfrm>
            <a:off x="1738498" y="2120662"/>
            <a:ext cx="7105712" cy="1015663"/>
          </a:xfrm>
          <a:prstGeom prst="rect">
            <a:avLst/>
          </a:prstGeom>
        </p:spPr>
        <p:txBody>
          <a:bodyPr wrap="square">
            <a:spAutoFit/>
          </a:bodyPr>
          <a:lstStyle/>
          <a:p>
            <a:r>
              <a:rPr lang="tr-TR" sz="2000" dirty="0">
                <a:solidFill>
                  <a:srgbClr val="FF0000"/>
                </a:solidFill>
                <a:latin typeface="Arial" pitchFamily="34" charset="0"/>
                <a:cs typeface="Arial" pitchFamily="34" charset="0"/>
              </a:rPr>
              <a:t>1. Göl ekosisteminde yer alabilecek cansız üç </a:t>
            </a:r>
            <a:r>
              <a:rPr lang="tr-TR" sz="2000" dirty="0" smtClean="0">
                <a:solidFill>
                  <a:srgbClr val="FF0000"/>
                </a:solidFill>
                <a:latin typeface="Arial" pitchFamily="34" charset="0"/>
                <a:cs typeface="Arial" pitchFamily="34" charset="0"/>
              </a:rPr>
              <a:t>öğeye su</a:t>
            </a:r>
            <a:r>
              <a:rPr lang="tr-TR" sz="2000" dirty="0">
                <a:solidFill>
                  <a:srgbClr val="FF0000"/>
                </a:solidFill>
                <a:latin typeface="Arial" pitchFamily="34" charset="0"/>
                <a:cs typeface="Arial" pitchFamily="34" charset="0"/>
              </a:rPr>
              <a:t>, ışık ve oksijen; üç canlı öğeye ise balık türleri, su </a:t>
            </a:r>
            <a:r>
              <a:rPr lang="tr-TR" sz="2000" dirty="0" smtClean="0">
                <a:solidFill>
                  <a:srgbClr val="FF0000"/>
                </a:solidFill>
                <a:latin typeface="Arial" pitchFamily="34" charset="0"/>
                <a:cs typeface="Arial" pitchFamily="34" charset="0"/>
              </a:rPr>
              <a:t>bitkileri </a:t>
            </a:r>
            <a:r>
              <a:rPr lang="tr-TR" sz="2000" dirty="0">
                <a:solidFill>
                  <a:srgbClr val="FF0000"/>
                </a:solidFill>
                <a:latin typeface="Arial" pitchFamily="34" charset="0"/>
                <a:cs typeface="Arial" pitchFamily="34" charset="0"/>
              </a:rPr>
              <a:t>ve tek hücreli canlı türleri örnek verilebilir. </a:t>
            </a:r>
          </a:p>
        </p:txBody>
      </p:sp>
      <p:sp>
        <p:nvSpPr>
          <p:cNvPr id="8" name="Dikdörtgen 7"/>
          <p:cNvSpPr/>
          <p:nvPr/>
        </p:nvSpPr>
        <p:spPr>
          <a:xfrm>
            <a:off x="1643410" y="4148433"/>
            <a:ext cx="7200800" cy="707886"/>
          </a:xfrm>
          <a:prstGeom prst="rect">
            <a:avLst/>
          </a:prstGeom>
        </p:spPr>
        <p:txBody>
          <a:bodyPr wrap="square">
            <a:spAutoFit/>
          </a:bodyPr>
          <a:lstStyle/>
          <a:p>
            <a:r>
              <a:rPr lang="tr-TR" sz="2000" dirty="0" smtClean="0">
                <a:solidFill>
                  <a:srgbClr val="FF0000"/>
                </a:solidFill>
                <a:latin typeface="Arial" pitchFamily="34" charset="0"/>
                <a:cs typeface="Arial" pitchFamily="34" charset="0"/>
              </a:rPr>
              <a:t>2.Orman , kuşlar , çam ağacı, yılan ,fare sincap, </a:t>
            </a:r>
          </a:p>
          <a:p>
            <a:r>
              <a:rPr lang="tr-TR" sz="2000" dirty="0" smtClean="0">
                <a:solidFill>
                  <a:srgbClr val="FF0000"/>
                </a:solidFill>
                <a:latin typeface="Arial" pitchFamily="34" charset="0"/>
                <a:cs typeface="Arial" pitchFamily="34" charset="0"/>
              </a:rPr>
              <a:t>akarsu ekosistemi  yayın balığı ,yılan </a:t>
            </a:r>
            <a:r>
              <a:rPr lang="tr-TR" sz="2000" dirty="0" err="1" smtClean="0">
                <a:solidFill>
                  <a:srgbClr val="FF0000"/>
                </a:solidFill>
                <a:latin typeface="Arial" pitchFamily="34" charset="0"/>
                <a:cs typeface="Arial" pitchFamily="34" charset="0"/>
              </a:rPr>
              <a:t>balığı,saz,yosunlar</a:t>
            </a:r>
            <a:r>
              <a:rPr lang="tr-TR" sz="2000" dirty="0" smtClean="0">
                <a:solidFill>
                  <a:srgbClr val="FF0000"/>
                </a:solidFill>
                <a:latin typeface="Arial" pitchFamily="34" charset="0"/>
                <a:cs typeface="Arial" pitchFamily="34" charset="0"/>
              </a:rPr>
              <a:t> .</a:t>
            </a:r>
            <a:endParaRPr lang="tr-TR" sz="2000" dirty="0">
              <a:solidFill>
                <a:srgbClr val="FF0000"/>
              </a:solidFill>
              <a:latin typeface="Arial" pitchFamily="34" charset="0"/>
              <a:cs typeface="Arial" pitchFamily="34" charset="0"/>
            </a:endParaRPr>
          </a:p>
        </p:txBody>
      </p:sp>
    </p:spTree>
    <p:extLst>
      <p:ext uri="{BB962C8B-B14F-4D97-AF65-F5344CB8AC3E}">
        <p14:creationId xmlns:p14="http://schemas.microsoft.com/office/powerpoint/2010/main" val="13918624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7302"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Dikdörtgen 2"/>
          <p:cNvSpPr/>
          <p:nvPr/>
        </p:nvSpPr>
        <p:spPr>
          <a:xfrm>
            <a:off x="1633809" y="980728"/>
            <a:ext cx="7200800" cy="2308324"/>
          </a:xfrm>
          <a:prstGeom prst="rect">
            <a:avLst/>
          </a:prstGeom>
        </p:spPr>
        <p:txBody>
          <a:bodyPr wrap="square">
            <a:spAutoFit/>
          </a:bodyPr>
          <a:lstStyle/>
          <a:p>
            <a:r>
              <a:rPr lang="tr-TR" dirty="0" smtClean="0">
                <a:latin typeface="Arial" pitchFamily="34" charset="0"/>
                <a:cs typeface="Arial" pitchFamily="34" charset="0"/>
              </a:rPr>
              <a:t>3.Aşağıdaki </a:t>
            </a:r>
            <a:r>
              <a:rPr lang="tr-TR" dirty="0">
                <a:latin typeface="Arial" pitchFamily="34" charset="0"/>
                <a:cs typeface="Arial" pitchFamily="34" charset="0"/>
              </a:rPr>
              <a:t>dört besin zincirinden bir besin ağı oluşturunuz. Oluşturduğunuz </a:t>
            </a:r>
            <a:r>
              <a:rPr lang="tr-TR" dirty="0" smtClean="0">
                <a:latin typeface="Arial" pitchFamily="34" charset="0"/>
                <a:cs typeface="Arial" pitchFamily="34" charset="0"/>
              </a:rPr>
              <a:t>besin ağındaki </a:t>
            </a:r>
            <a:r>
              <a:rPr lang="tr-TR" dirty="0">
                <a:latin typeface="Arial" pitchFamily="34" charset="0"/>
                <a:cs typeface="Arial" pitchFamily="34" charset="0"/>
              </a:rPr>
              <a:t>canlılardan birini seçerek, bu canlının yok olması durumunda besin </a:t>
            </a:r>
            <a:r>
              <a:rPr lang="tr-TR" dirty="0" smtClean="0">
                <a:latin typeface="Arial" pitchFamily="34" charset="0"/>
                <a:cs typeface="Arial" pitchFamily="34" charset="0"/>
              </a:rPr>
              <a:t>ağındaki diğer </a:t>
            </a:r>
            <a:r>
              <a:rPr lang="tr-TR" dirty="0">
                <a:latin typeface="Arial" pitchFamily="34" charset="0"/>
                <a:cs typeface="Arial" pitchFamily="34" charset="0"/>
              </a:rPr>
              <a:t>canlıların nasıl etkileneceğini yorumlayınız.</a:t>
            </a:r>
          </a:p>
          <a:p>
            <a:r>
              <a:rPr lang="tr-TR" dirty="0" smtClean="0">
                <a:latin typeface="Arial" pitchFamily="34" charset="0"/>
                <a:cs typeface="Arial" pitchFamily="34" charset="0"/>
              </a:rPr>
              <a:t>•Buğday</a:t>
            </a:r>
            <a:r>
              <a:rPr lang="tr-TR" dirty="0">
                <a:latin typeface="Arial" pitchFamily="34" charset="0"/>
                <a:cs typeface="Arial" pitchFamily="34" charset="0"/>
              </a:rPr>
              <a:t>	-&gt;	Tavuk	-&gt;	İnsan</a:t>
            </a:r>
          </a:p>
          <a:p>
            <a:r>
              <a:rPr lang="tr-TR" dirty="0" smtClean="0">
                <a:latin typeface="Arial" pitchFamily="34" charset="0"/>
                <a:cs typeface="Arial" pitchFamily="34" charset="0"/>
              </a:rPr>
              <a:t>•Çekirge</a:t>
            </a:r>
            <a:r>
              <a:rPr lang="tr-TR" dirty="0">
                <a:latin typeface="Arial" pitchFamily="34" charset="0"/>
                <a:cs typeface="Arial" pitchFamily="34" charset="0"/>
              </a:rPr>
              <a:t>	-&gt;	Tavuk	-&gt;	Baykuş	-&gt;	Atmaca</a:t>
            </a:r>
          </a:p>
          <a:p>
            <a:r>
              <a:rPr lang="tr-TR" dirty="0" smtClean="0">
                <a:latin typeface="Arial" pitchFamily="34" charset="0"/>
                <a:cs typeface="Arial" pitchFamily="34" charset="0"/>
              </a:rPr>
              <a:t>•Buğday</a:t>
            </a:r>
            <a:r>
              <a:rPr lang="tr-TR" dirty="0">
                <a:latin typeface="Arial" pitchFamily="34" charset="0"/>
                <a:cs typeface="Arial" pitchFamily="34" charset="0"/>
              </a:rPr>
              <a:t>	-&gt;	Fare	-&gt;	Baykuş	-&gt;	Atmaca</a:t>
            </a:r>
          </a:p>
          <a:p>
            <a:r>
              <a:rPr lang="tr-TR" dirty="0" smtClean="0">
                <a:latin typeface="Arial" pitchFamily="34" charset="0"/>
                <a:cs typeface="Arial" pitchFamily="34" charset="0"/>
              </a:rPr>
              <a:t>•Mısır</a:t>
            </a:r>
            <a:r>
              <a:rPr lang="tr-TR" dirty="0">
                <a:latin typeface="Arial" pitchFamily="34" charset="0"/>
                <a:cs typeface="Arial" pitchFamily="34" charset="0"/>
              </a:rPr>
              <a:t>	-&gt;	Tavuk	-&gt;	İnsan</a:t>
            </a:r>
          </a:p>
        </p:txBody>
      </p:sp>
      <p:sp>
        <p:nvSpPr>
          <p:cNvPr id="7" name="Dikdörtgen 6"/>
          <p:cNvSpPr/>
          <p:nvPr/>
        </p:nvSpPr>
        <p:spPr>
          <a:xfrm>
            <a:off x="1633809" y="3423501"/>
            <a:ext cx="7200800" cy="1323439"/>
          </a:xfrm>
          <a:prstGeom prst="rect">
            <a:avLst/>
          </a:prstGeom>
        </p:spPr>
        <p:txBody>
          <a:bodyPr wrap="square">
            <a:spAutoFit/>
          </a:bodyPr>
          <a:lstStyle/>
          <a:p>
            <a:r>
              <a:rPr lang="tr-TR" sz="2000" dirty="0" smtClean="0">
                <a:solidFill>
                  <a:srgbClr val="FF0000"/>
                </a:solidFill>
                <a:latin typeface="Arial" pitchFamily="34" charset="0"/>
                <a:cs typeface="Arial" pitchFamily="34" charset="0"/>
              </a:rPr>
              <a:t>3.Besin </a:t>
            </a:r>
            <a:r>
              <a:rPr lang="tr-TR" sz="2000" dirty="0">
                <a:solidFill>
                  <a:srgbClr val="FF0000"/>
                </a:solidFill>
                <a:latin typeface="Arial" pitchFamily="34" charset="0"/>
                <a:cs typeface="Arial" pitchFamily="34" charset="0"/>
              </a:rPr>
              <a:t>ağı aşağıdaki gibidir. Bu besin ağından atmacanın yok </a:t>
            </a:r>
            <a:r>
              <a:rPr lang="tr-TR" sz="2000" dirty="0" smtClean="0">
                <a:solidFill>
                  <a:srgbClr val="FF0000"/>
                </a:solidFill>
                <a:latin typeface="Arial" pitchFamily="34" charset="0"/>
                <a:cs typeface="Arial" pitchFamily="34" charset="0"/>
              </a:rPr>
              <a:t>olması durumunda </a:t>
            </a:r>
            <a:r>
              <a:rPr lang="tr-TR" sz="2000" dirty="0">
                <a:solidFill>
                  <a:srgbClr val="FF0000"/>
                </a:solidFill>
                <a:latin typeface="Arial" pitchFamily="34" charset="0"/>
                <a:cs typeface="Arial" pitchFamily="34" charset="0"/>
              </a:rPr>
              <a:t>fareler çoğalır. Farelerin çoğalması sonucunda bundan mısır ve buğday bitkileri zarar görür. Böylece canlılar arasındaki denge bozulur.</a:t>
            </a:r>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1620364" y="3262992"/>
            <a:ext cx="7227688" cy="35901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7247117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050"/>
                                        </p:tgtEl>
                                        <p:attrNameLst>
                                          <p:attrName>style.visibility</p:attrName>
                                        </p:attrNameLst>
                                      </p:cBhvr>
                                      <p:to>
                                        <p:strVal val="visible"/>
                                      </p:to>
                                    </p:set>
                                    <p:animEffect transition="in" filter="fade">
                                      <p:cBhvr>
                                        <p:cTn id="7" dur="500"/>
                                        <p:tgtEl>
                                          <p:spTgt spid="2050"/>
                                        </p:tgtEl>
                                      </p:cBhvr>
                                    </p:animEffect>
                                  </p:childTnLst>
                                </p:cTn>
                              </p:par>
                            </p:childTnLst>
                          </p:cTn>
                        </p:par>
                      </p:childTnLst>
                    </p:cTn>
                  </p:par>
                  <p:par>
                    <p:cTn id="8" fill="hold">
                      <p:stCondLst>
                        <p:cond delay="indefinite"/>
                      </p:stCondLst>
                      <p:childTnLst>
                        <p:par>
                          <p:cTn id="9" fill="hold">
                            <p:stCondLst>
                              <p:cond delay="0"/>
                            </p:stCondLst>
                            <p:childTnLst>
                              <p:par>
                                <p:cTn id="10" presetID="1" presetClass="exit" presetSubtype="0" fill="hold" nodeType="clickEffect">
                                  <p:stCondLst>
                                    <p:cond delay="0"/>
                                  </p:stCondLst>
                                  <p:childTnLst>
                                    <p:set>
                                      <p:cBhvr>
                                        <p:cTn id="11" dur="1" fill="hold">
                                          <p:stCondLst>
                                            <p:cond delay="0"/>
                                          </p:stCondLst>
                                        </p:cTn>
                                        <p:tgtEl>
                                          <p:spTgt spid="2050"/>
                                        </p:tgtEl>
                                        <p:attrNameLst>
                                          <p:attrName>style.visibility</p:attrName>
                                        </p:attrNameLst>
                                      </p:cBhvr>
                                      <p:to>
                                        <p:strVal val="hidden"/>
                                      </p:to>
                                    </p:set>
                                  </p:childTnLst>
                                </p:cTn>
                              </p:par>
                            </p:childTnLst>
                          </p:cTn>
                        </p:par>
                        <p:par>
                          <p:cTn id="12" fill="hold">
                            <p:stCondLst>
                              <p:cond delay="0"/>
                            </p:stCondLst>
                            <p:childTnLst>
                              <p:par>
                                <p:cTn id="13" presetID="10" presetClass="entr" presetSubtype="0" fill="hold" grpId="0"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6" name="2 İçerik Yer Tutucusu"/>
          <p:cNvSpPr txBox="1">
            <a:spLocks/>
          </p:cNvSpPr>
          <p:nvPr/>
        </p:nvSpPr>
        <p:spPr bwMode="auto">
          <a:xfrm>
            <a:off x="107504" y="981075"/>
            <a:ext cx="8928992"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spcBef>
                <a:spcPct val="20000"/>
              </a:spcBef>
              <a:buFont typeface="Arial" charset="0"/>
              <a:buNone/>
            </a:pPr>
            <a:r>
              <a:rPr lang="tr-TR" sz="4800" b="1" i="1" dirty="0">
                <a:latin typeface="Calibri" pitchFamily="34" charset="0"/>
              </a:rPr>
              <a:t>Hidayet </a:t>
            </a:r>
            <a:r>
              <a:rPr lang="tr-TR" sz="4800" b="1" i="1" dirty="0" smtClean="0">
                <a:latin typeface="Calibri" pitchFamily="34" charset="0"/>
              </a:rPr>
              <a:t>GÜNEŞ</a:t>
            </a:r>
          </a:p>
          <a:p>
            <a:pPr algn="ctr" eaLnBrk="1" hangingPunct="1">
              <a:spcBef>
                <a:spcPct val="20000"/>
              </a:spcBef>
            </a:pPr>
            <a:r>
              <a:rPr lang="tr-TR" sz="4800" b="1" i="1" dirty="0">
                <a:latin typeface="Calibri" pitchFamily="34" charset="0"/>
              </a:rPr>
              <a:t>Fen ve Teknoloji Öğretmeni</a:t>
            </a:r>
          </a:p>
          <a:p>
            <a:pPr algn="ctr" eaLnBrk="1" hangingPunct="1">
              <a:spcBef>
                <a:spcPct val="20000"/>
              </a:spcBef>
              <a:buFont typeface="Arial" charset="0"/>
              <a:buNone/>
            </a:pPr>
            <a:r>
              <a:rPr lang="tr-TR" sz="4800" b="1" i="1" dirty="0" err="1" smtClean="0">
                <a:latin typeface="Calibri" pitchFamily="34" charset="0"/>
              </a:rPr>
              <a:t>Beşeylül</a:t>
            </a:r>
            <a:r>
              <a:rPr lang="tr-TR" sz="4800" b="1" i="1" dirty="0" smtClean="0">
                <a:latin typeface="Calibri" pitchFamily="34" charset="0"/>
              </a:rPr>
              <a:t> Ortaokulu</a:t>
            </a:r>
            <a:endParaRPr lang="tr-TR" sz="4800" b="1" i="1" dirty="0">
              <a:latin typeface="Calibri" pitchFamily="34" charset="0"/>
            </a:endParaRPr>
          </a:p>
          <a:p>
            <a:pPr algn="ctr" eaLnBrk="1" hangingPunct="1">
              <a:spcBef>
                <a:spcPct val="20000"/>
              </a:spcBef>
              <a:buFont typeface="Arial" charset="0"/>
              <a:buNone/>
            </a:pPr>
            <a:r>
              <a:rPr lang="tr-TR" sz="4800" b="1" i="1" dirty="0" smtClean="0">
                <a:latin typeface="Calibri" pitchFamily="34" charset="0"/>
              </a:rPr>
              <a:t>Nazilli/AYDIN </a:t>
            </a:r>
            <a:endParaRPr lang="tr-TR" sz="4800" b="1" i="1" dirty="0">
              <a:latin typeface="Calibri" pitchFamily="34" charset="0"/>
            </a:endParaRPr>
          </a:p>
        </p:txBody>
      </p:sp>
      <p:sp>
        <p:nvSpPr>
          <p:cNvPr id="134147" name="2 Dikdörtgen"/>
          <p:cNvSpPr>
            <a:spLocks noChangeArrowheads="1"/>
          </p:cNvSpPr>
          <p:nvPr/>
        </p:nvSpPr>
        <p:spPr bwMode="auto">
          <a:xfrm>
            <a:off x="395536" y="5298896"/>
            <a:ext cx="8640514"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tr-TR" b="1" i="1" dirty="0">
                <a:latin typeface="Calibri" pitchFamily="34" charset="0"/>
              </a:rPr>
              <a:t>KAYNAK</a:t>
            </a:r>
            <a:r>
              <a:rPr lang="tr-TR" b="1" i="1" dirty="0" smtClean="0">
                <a:latin typeface="Calibri" pitchFamily="34" charset="0"/>
              </a:rPr>
              <a:t>: </a:t>
            </a:r>
            <a:r>
              <a:rPr lang="tr-TR" b="1" i="1" dirty="0">
                <a:latin typeface="Calibri" pitchFamily="34" charset="0"/>
              </a:rPr>
              <a:t>Ders kitapları ve yardımcı kitaplar </a:t>
            </a:r>
            <a:r>
              <a:rPr lang="tr-TR" b="1" i="1" dirty="0" smtClean="0">
                <a:latin typeface="Calibri" pitchFamily="34" charset="0"/>
              </a:rPr>
              <a:t>,www. </a:t>
            </a:r>
            <a:r>
              <a:rPr lang="tr-TR" b="1" i="1" dirty="0" err="1">
                <a:latin typeface="Calibri" pitchFamily="34" charset="0"/>
              </a:rPr>
              <a:t>fenokulu</a:t>
            </a:r>
            <a:r>
              <a:rPr lang="tr-TR" b="1" i="1" dirty="0">
                <a:latin typeface="Calibri" pitchFamily="34" charset="0"/>
              </a:rPr>
              <a:t> </a:t>
            </a:r>
            <a:r>
              <a:rPr lang="tr-TR" b="1" i="1" dirty="0" smtClean="0">
                <a:latin typeface="Calibri" pitchFamily="34" charset="0"/>
              </a:rPr>
              <a:t>.net</a:t>
            </a:r>
            <a:r>
              <a:rPr lang="tr-TR" b="1" i="1" dirty="0">
                <a:latin typeface="Calibri" pitchFamily="34" charset="0"/>
              </a:rPr>
              <a:t>, </a:t>
            </a:r>
            <a:r>
              <a:rPr lang="tr-TR" dirty="0" smtClean="0">
                <a:hlinkClick r:id="rId5"/>
              </a:rPr>
              <a:t>www.fatihgizligider.com</a:t>
            </a:r>
            <a:r>
              <a:rPr lang="tr-TR" dirty="0" smtClean="0"/>
              <a:t> ,Alper karakuş arkadaşımızın sunularından </a:t>
            </a:r>
            <a:r>
              <a:rPr lang="tr-TR" b="1" dirty="0" smtClean="0"/>
              <a:t>ve </a:t>
            </a:r>
            <a:r>
              <a:rPr lang="tr-TR" b="1" dirty="0" err="1" smtClean="0"/>
              <a:t>eba</a:t>
            </a:r>
            <a:r>
              <a:rPr lang="tr-TR" b="1" dirty="0" smtClean="0"/>
              <a:t> </a:t>
            </a:r>
            <a:r>
              <a:rPr lang="tr-TR" b="1" i="1" dirty="0" smtClean="0">
                <a:latin typeface="Calibri" pitchFamily="34" charset="0"/>
              </a:rPr>
              <a:t>yayınlanan  </a:t>
            </a:r>
            <a:r>
              <a:rPr lang="tr-TR" b="1" i="1" dirty="0">
                <a:latin typeface="Calibri" pitchFamily="34" charset="0"/>
              </a:rPr>
              <a:t>sunularından</a:t>
            </a:r>
            <a:r>
              <a:rPr lang="tr-TR" b="1" dirty="0"/>
              <a:t> </a:t>
            </a:r>
            <a:r>
              <a:rPr lang="tr-TR" b="1" i="1" dirty="0">
                <a:latin typeface="Calibri" pitchFamily="34" charset="0"/>
              </a:rPr>
              <a:t> </a:t>
            </a:r>
            <a:r>
              <a:rPr lang="tr-TR" b="1" i="1" dirty="0" smtClean="0">
                <a:latin typeface="Calibri" pitchFamily="34" charset="0"/>
              </a:rPr>
              <a:t>yararlanılmıştır. Emeği geçen arkadaşlara teşekkürler.. </a:t>
            </a:r>
          </a:p>
          <a:p>
            <a:r>
              <a:rPr lang="tr-TR" b="1" i="1" dirty="0" smtClean="0">
                <a:latin typeface="Calibri" pitchFamily="34" charset="0"/>
              </a:rPr>
              <a:t>06/05/2013</a:t>
            </a:r>
            <a:endParaRPr lang="tr-TR" b="1" i="1" dirty="0">
              <a:latin typeface="Calibri" pitchFamily="34" charset="0"/>
            </a:endParaRPr>
          </a:p>
        </p:txBody>
      </p:sp>
    </p:spTree>
    <p:controls>
      <mc:AlternateContent xmlns:mc="http://schemas.openxmlformats.org/markup-compatibility/2006">
        <mc:Choice xmlns:v="urn:schemas-microsoft-com:vml" Requires="v">
          <p:control spid="1032" name="ShockwaveFlash1" r:id="rId2" imgW="8857143" imgH="791943"/>
        </mc:Choice>
        <mc:Fallback>
          <p:control name="ShockwaveFlash1" r:id="rId2" imgW="8857143" imgH="791943">
            <p:pic>
              <p:nvPicPr>
                <p:cNvPr id="0" name="ShockwaveFlash1"/>
                <p:cNvPicPr preferRelativeResize="0">
                  <a:picLocks noChangeArrowheads="1" noChangeShapeType="1"/>
                </p:cNvPicPr>
                <p:nvPr/>
              </p:nvPicPr>
              <p:blipFill>
                <a:blip r:embed="rId6">
                  <a:extLst>
                    <a:ext uri="{28A0092B-C50C-407E-A947-70E740481C1C}">
                      <a14:useLocalDpi xmlns:a14="http://schemas.microsoft.com/office/drawing/2010/main" val="0"/>
                    </a:ext>
                  </a:extLst>
                </a:blip>
                <a:srcRect/>
                <a:stretch>
                  <a:fillRect/>
                </a:stretch>
              </p:blipFill>
              <p:spPr bwMode="auto">
                <a:xfrm>
                  <a:off x="179388" y="188913"/>
                  <a:ext cx="8856662" cy="792162"/>
                </a:xfrm>
                <a:prstGeom prst="rect">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9525">
                      <a:no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control>
        </mc:Fallback>
      </mc:AlternateContent>
    </p:controls>
    <p:extLst>
      <p:ext uri="{BB962C8B-B14F-4D97-AF65-F5344CB8AC3E}">
        <p14:creationId xmlns:p14="http://schemas.microsoft.com/office/powerpoint/2010/main" val="311703381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392839" y="35913"/>
            <a:ext cx="3764172" cy="584775"/>
          </a:xfrm>
          <a:prstGeom prst="rect">
            <a:avLst/>
          </a:prstGeom>
        </p:spPr>
        <p:txBody>
          <a:bodyPr wrap="none">
            <a:spAutoFit/>
          </a:bodyPr>
          <a:lstStyle/>
          <a:p>
            <a:pPr algn="ctr"/>
            <a:r>
              <a:rPr lang="tr-TR" sz="3200" b="1" dirty="0">
                <a:latin typeface="Arial" pitchFamily="34" charset="0"/>
                <a:cs typeface="Arial" pitchFamily="34" charset="0"/>
              </a:rPr>
              <a:t>1.EKOSİSTEMLER</a:t>
            </a:r>
          </a:p>
        </p:txBody>
      </p:sp>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426419" y="548680"/>
            <a:ext cx="2916578" cy="23042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Dikdörtgen Belirtme Çizgisi 3"/>
          <p:cNvSpPr/>
          <p:nvPr/>
        </p:nvSpPr>
        <p:spPr>
          <a:xfrm>
            <a:off x="4307377" y="548680"/>
            <a:ext cx="4109594" cy="792088"/>
          </a:xfrm>
          <a:prstGeom prst="wedgeRectCallout">
            <a:avLst>
              <a:gd name="adj1" fmla="val -85655"/>
              <a:gd name="adj2" fmla="val 155486"/>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dirty="0" smtClean="0"/>
              <a:t>Bu kavramları defterimize yanıtlayalım  gelecek derste arkadaşlarımıza sunalım </a:t>
            </a:r>
            <a:endParaRPr lang="tr-TR" dirty="0"/>
          </a:p>
        </p:txBody>
      </p:sp>
      <p:sp>
        <p:nvSpPr>
          <p:cNvPr id="5" name="Text Box 5"/>
          <p:cNvSpPr txBox="1">
            <a:spLocks noChangeArrowheads="1"/>
          </p:cNvSpPr>
          <p:nvPr/>
        </p:nvSpPr>
        <p:spPr bwMode="auto">
          <a:xfrm>
            <a:off x="244700" y="2867063"/>
            <a:ext cx="8791795" cy="707886"/>
          </a:xfrm>
          <a:prstGeom prst="rect">
            <a:avLst/>
          </a:prstGeom>
          <a:noFill/>
          <a:ln w="9525">
            <a:noFill/>
            <a:miter lim="800000"/>
            <a:headEnd/>
            <a:tailEnd/>
          </a:ln>
        </p:spPr>
        <p:txBody>
          <a:bodyPr wrap="square">
            <a:spAutoFit/>
          </a:bodyPr>
          <a:lstStyle/>
          <a:p>
            <a:pPr>
              <a:spcBef>
                <a:spcPct val="50000"/>
              </a:spcBef>
            </a:pPr>
            <a:r>
              <a:rPr lang="tr-TR" sz="2000" b="1" dirty="0" smtClean="0">
                <a:solidFill>
                  <a:srgbClr val="FF0000"/>
                </a:solidFill>
                <a:latin typeface="Arial" pitchFamily="34" charset="0"/>
                <a:cs typeface="Arial" pitchFamily="34" charset="0"/>
              </a:rPr>
              <a:t>Tür : </a:t>
            </a:r>
            <a:r>
              <a:rPr lang="tr-TR" sz="2000" dirty="0" smtClean="0">
                <a:latin typeface="Arial" pitchFamily="34" charset="0"/>
                <a:cs typeface="Arial" pitchFamily="34" charset="0"/>
              </a:rPr>
              <a:t>Kendi </a:t>
            </a:r>
            <a:r>
              <a:rPr lang="tr-TR" sz="2000" dirty="0">
                <a:latin typeface="Arial" pitchFamily="34" charset="0"/>
                <a:cs typeface="Arial" pitchFamily="34" charset="0"/>
              </a:rPr>
              <a:t>aralarında üreyip </a:t>
            </a:r>
            <a:r>
              <a:rPr lang="tr-TR" sz="2000" dirty="0">
                <a:solidFill>
                  <a:srgbClr val="FF0000"/>
                </a:solidFill>
                <a:latin typeface="Arial" pitchFamily="34" charset="0"/>
                <a:cs typeface="Arial" pitchFamily="34" charset="0"/>
              </a:rPr>
              <a:t>verimli döller </a:t>
            </a:r>
            <a:r>
              <a:rPr lang="tr-TR" sz="2000" dirty="0">
                <a:latin typeface="Arial" pitchFamily="34" charset="0"/>
                <a:cs typeface="Arial" pitchFamily="34" charset="0"/>
              </a:rPr>
              <a:t>verebilen ve bir </a:t>
            </a:r>
            <a:r>
              <a:rPr lang="tr-TR" sz="2000" dirty="0">
                <a:solidFill>
                  <a:srgbClr val="FF0000"/>
                </a:solidFill>
                <a:latin typeface="Arial" pitchFamily="34" charset="0"/>
                <a:cs typeface="Arial" pitchFamily="34" charset="0"/>
              </a:rPr>
              <a:t>ortak atadan </a:t>
            </a:r>
            <a:r>
              <a:rPr lang="tr-TR" sz="2000" dirty="0">
                <a:latin typeface="Arial" pitchFamily="34" charset="0"/>
                <a:cs typeface="Arial" pitchFamily="34" charset="0"/>
              </a:rPr>
              <a:t>gelen benzer bireylerin oluşturduğu topluluğa denir.</a:t>
            </a:r>
          </a:p>
        </p:txBody>
      </p:sp>
      <p:sp>
        <p:nvSpPr>
          <p:cNvPr id="3" name="Dikdörtgen 2"/>
          <p:cNvSpPr/>
          <p:nvPr/>
        </p:nvSpPr>
        <p:spPr>
          <a:xfrm>
            <a:off x="244698" y="4221088"/>
            <a:ext cx="8791795" cy="707886"/>
          </a:xfrm>
          <a:prstGeom prst="rect">
            <a:avLst/>
          </a:prstGeom>
        </p:spPr>
        <p:txBody>
          <a:bodyPr wrap="square">
            <a:spAutoFit/>
          </a:bodyPr>
          <a:lstStyle/>
          <a:p>
            <a:pPr>
              <a:spcBef>
                <a:spcPct val="50000"/>
              </a:spcBef>
            </a:pPr>
            <a:r>
              <a:rPr lang="tr-TR" sz="2000" b="1" dirty="0" smtClean="0">
                <a:solidFill>
                  <a:srgbClr val="FF0000"/>
                </a:solidFill>
                <a:latin typeface="Georgia" pitchFamily="18" charset="0"/>
              </a:rPr>
              <a:t>Popülasyon : </a:t>
            </a:r>
            <a:r>
              <a:rPr lang="tr-TR" sz="2000" dirty="0" smtClean="0">
                <a:latin typeface="Georgia" pitchFamily="18" charset="0"/>
              </a:rPr>
              <a:t>Belli </a:t>
            </a:r>
            <a:r>
              <a:rPr lang="tr-TR" sz="2000" dirty="0">
                <a:latin typeface="Georgia" pitchFamily="18" charset="0"/>
              </a:rPr>
              <a:t>bir bölgede yaşayan ve   aynı türden canlıların oluşturduğu topluluğa denir.</a:t>
            </a:r>
          </a:p>
        </p:txBody>
      </p:sp>
      <p:sp>
        <p:nvSpPr>
          <p:cNvPr id="6" name="Dikdörtgen 5"/>
          <p:cNvSpPr/>
          <p:nvPr/>
        </p:nvSpPr>
        <p:spPr>
          <a:xfrm>
            <a:off x="245492" y="3574949"/>
            <a:ext cx="8791796" cy="707886"/>
          </a:xfrm>
          <a:prstGeom prst="rect">
            <a:avLst/>
          </a:prstGeom>
        </p:spPr>
        <p:txBody>
          <a:bodyPr wrap="square">
            <a:spAutoFit/>
          </a:bodyPr>
          <a:lstStyle/>
          <a:p>
            <a:pPr>
              <a:spcBef>
                <a:spcPct val="50000"/>
              </a:spcBef>
            </a:pPr>
            <a:r>
              <a:rPr lang="tr-TR" sz="2000" b="1" dirty="0" smtClean="0">
                <a:solidFill>
                  <a:srgbClr val="FF0000"/>
                </a:solidFill>
                <a:latin typeface="Georgia" pitchFamily="18" charset="0"/>
              </a:rPr>
              <a:t>Habitat: </a:t>
            </a:r>
            <a:r>
              <a:rPr lang="tr-TR" sz="2000" dirty="0" smtClean="0">
                <a:latin typeface="Georgia" pitchFamily="18" charset="0"/>
              </a:rPr>
              <a:t>Bir </a:t>
            </a:r>
            <a:r>
              <a:rPr lang="tr-TR" sz="2000" dirty="0">
                <a:latin typeface="Georgia" pitchFamily="18" charset="0"/>
              </a:rPr>
              <a:t>organizmanın doğal olarak yaşadığı ve ürediği yere denir. Kısacası habitat bir organizmanın adresidir</a:t>
            </a:r>
            <a:r>
              <a:rPr lang="tr-TR" sz="2000" dirty="0"/>
              <a:t>.</a:t>
            </a:r>
          </a:p>
        </p:txBody>
      </p:sp>
      <p:sp>
        <p:nvSpPr>
          <p:cNvPr id="7" name="Dikdörtgen 6"/>
          <p:cNvSpPr/>
          <p:nvPr/>
        </p:nvSpPr>
        <p:spPr>
          <a:xfrm>
            <a:off x="245492" y="4928974"/>
            <a:ext cx="8718996" cy="1785104"/>
          </a:xfrm>
          <a:prstGeom prst="rect">
            <a:avLst/>
          </a:prstGeom>
        </p:spPr>
        <p:txBody>
          <a:bodyPr wrap="square">
            <a:spAutoFit/>
          </a:bodyPr>
          <a:lstStyle/>
          <a:p>
            <a:pPr>
              <a:spcBef>
                <a:spcPct val="50000"/>
              </a:spcBef>
            </a:pPr>
            <a:r>
              <a:rPr lang="tr-TR" sz="2000" b="1" dirty="0" smtClean="0">
                <a:solidFill>
                  <a:srgbClr val="FF0000"/>
                </a:solidFill>
                <a:latin typeface="Arial" pitchFamily="34" charset="0"/>
                <a:cs typeface="Arial" pitchFamily="34" charset="0"/>
              </a:rPr>
              <a:t>Ekosistem: </a:t>
            </a:r>
            <a:r>
              <a:rPr lang="tr-TR" sz="2000" dirty="0" smtClean="0">
                <a:latin typeface="Arial" pitchFamily="34" charset="0"/>
                <a:cs typeface="Arial" pitchFamily="34" charset="0"/>
              </a:rPr>
              <a:t>Belli </a:t>
            </a:r>
            <a:r>
              <a:rPr lang="tr-TR" sz="2000" dirty="0">
                <a:latin typeface="Arial" pitchFamily="34" charset="0"/>
                <a:cs typeface="Arial" pitchFamily="34" charset="0"/>
              </a:rPr>
              <a:t>bir habitattaki hayvan ve bitki topluluğu ile bu topluluğun içinde yaşadığı çevrede oluşan, aralarında madde alışverişi olan ve büyük ölçüde kendi kendine yeten sistem </a:t>
            </a:r>
            <a:r>
              <a:rPr lang="tr-TR" sz="2000" dirty="0" smtClean="0">
                <a:latin typeface="Arial" pitchFamily="34" charset="0"/>
                <a:cs typeface="Arial" pitchFamily="34" charset="0"/>
              </a:rPr>
              <a:t>ekosistemdir.</a:t>
            </a:r>
          </a:p>
          <a:p>
            <a:pPr>
              <a:spcBef>
                <a:spcPct val="50000"/>
              </a:spcBef>
            </a:pPr>
            <a:r>
              <a:rPr lang="tr-TR" sz="2000" b="1" dirty="0" smtClean="0">
                <a:solidFill>
                  <a:srgbClr val="FF0000"/>
                </a:solidFill>
                <a:latin typeface="Georgia" pitchFamily="18" charset="0"/>
              </a:rPr>
              <a:t>Kısaca ; </a:t>
            </a:r>
            <a:r>
              <a:rPr lang="tr-TR" sz="2000" dirty="0" smtClean="0">
                <a:latin typeface="Arial" pitchFamily="34" charset="0"/>
                <a:cs typeface="Arial" pitchFamily="34" charset="0"/>
              </a:rPr>
              <a:t>Canlılar</a:t>
            </a:r>
            <a:r>
              <a:rPr lang="tr-TR" sz="2000" dirty="0" smtClean="0">
                <a:solidFill>
                  <a:srgbClr val="990000"/>
                </a:solidFill>
                <a:latin typeface="Arial" pitchFamily="34" charset="0"/>
                <a:cs typeface="Arial" pitchFamily="34" charset="0"/>
              </a:rPr>
              <a:t> </a:t>
            </a:r>
            <a:r>
              <a:rPr lang="tr-TR" sz="2000" dirty="0">
                <a:latin typeface="Arial" pitchFamily="34" charset="0"/>
                <a:cs typeface="Arial" pitchFamily="34" charset="0"/>
              </a:rPr>
              <a:t>ve üzerinde yaşadıkları cansız çevrenin</a:t>
            </a:r>
            <a:r>
              <a:rPr lang="tr-TR" sz="2000" dirty="0">
                <a:solidFill>
                  <a:srgbClr val="990000"/>
                </a:solidFill>
                <a:latin typeface="Arial" pitchFamily="34" charset="0"/>
                <a:cs typeface="Arial" pitchFamily="34" charset="0"/>
              </a:rPr>
              <a:t> </a:t>
            </a:r>
            <a:r>
              <a:rPr lang="tr-TR" sz="2000" dirty="0">
                <a:latin typeface="Arial" pitchFamily="34" charset="0"/>
                <a:cs typeface="Arial" pitchFamily="34" charset="0"/>
              </a:rPr>
              <a:t>oluşturduğu sisteme denir</a:t>
            </a:r>
            <a:r>
              <a:rPr lang="tr-TR" sz="2000" dirty="0" smtClean="0">
                <a:latin typeface="Arial" pitchFamily="34" charset="0"/>
                <a:cs typeface="Arial" pitchFamily="34" charset="0"/>
              </a:rPr>
              <a:t>.</a:t>
            </a:r>
            <a:endParaRPr lang="tr-TR" sz="2000" dirty="0">
              <a:latin typeface="Arial" pitchFamily="34" charset="0"/>
              <a:cs typeface="Arial" pitchFamily="34" charset="0"/>
            </a:endParaRPr>
          </a:p>
        </p:txBody>
      </p:sp>
      <p:pic>
        <p:nvPicPr>
          <p:cNvPr id="5123" name="Picture 3"/>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2815" y="2904610"/>
            <a:ext cx="9111209" cy="39533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1470855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diamond(in)">
                                      <p:cBhvr>
                                        <p:cTn id="7" dur="10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fade">
                                      <p:cBhvr>
                                        <p:cTn id="17" dur="500"/>
                                        <p:tgtEl>
                                          <p:spTgt spid="3"/>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5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5123"/>
                                        </p:tgtEl>
                                        <p:attrNameLst>
                                          <p:attrName>style.visibility</p:attrName>
                                        </p:attrNameLst>
                                      </p:cBhvr>
                                      <p:to>
                                        <p:strVal val="visible"/>
                                      </p:to>
                                    </p:set>
                                    <p:animEffect transition="in" filter="fade">
                                      <p:cBhvr>
                                        <p:cTn id="27" dur="500"/>
                                        <p:tgtEl>
                                          <p:spTgt spid="51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6" grpId="0"/>
      <p:bldP spid="7"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957" y="726146"/>
            <a:ext cx="4791075" cy="3829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47" name="Picture 3"/>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79718" y="706356"/>
            <a:ext cx="4780314" cy="38443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48" name="Picture 4"/>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98700" y="737897"/>
            <a:ext cx="4780414" cy="38478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49" name="Picture 5"/>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60737" y="726146"/>
            <a:ext cx="4793434" cy="383479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50" name="Picture 6"/>
          <p:cNvPicPr>
            <a:picLocks noChangeAspect="1" noChangeArrowheads="1"/>
          </p:cNvPicPr>
          <p:nvPr/>
        </p:nvPicPr>
        <p:blipFill>
          <a:blip r:embed="rId6">
            <a:extLst>
              <a:ext uri="{28A0092B-C50C-407E-A947-70E740481C1C}">
                <a14:useLocalDpi xmlns:a14="http://schemas.microsoft.com/office/drawing/2010/main" val="0"/>
              </a:ext>
            </a:extLst>
          </a:blip>
          <a:stretch>
            <a:fillRect/>
          </a:stretch>
        </p:blipFill>
        <p:spPr bwMode="auto">
          <a:xfrm>
            <a:off x="104511" y="748867"/>
            <a:ext cx="4768891" cy="38259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Dikdörtgen 1"/>
          <p:cNvSpPr/>
          <p:nvPr/>
        </p:nvSpPr>
        <p:spPr>
          <a:xfrm>
            <a:off x="79718" y="20379"/>
            <a:ext cx="6030818" cy="584775"/>
          </a:xfrm>
          <a:prstGeom prst="rect">
            <a:avLst/>
          </a:prstGeom>
        </p:spPr>
        <p:txBody>
          <a:bodyPr wrap="none">
            <a:spAutoFit/>
          </a:bodyPr>
          <a:lstStyle/>
          <a:p>
            <a:r>
              <a:rPr lang="tr-TR" sz="3200" b="1" dirty="0">
                <a:latin typeface="Arial" pitchFamily="34" charset="0"/>
                <a:cs typeface="Arial" pitchFamily="34" charset="0"/>
              </a:rPr>
              <a:t>Farklı Ekosistemleri Tanıyalım</a:t>
            </a:r>
            <a:endParaRPr lang="tr-TR" sz="3200" dirty="0">
              <a:latin typeface="Arial" pitchFamily="34" charset="0"/>
              <a:cs typeface="Arial" pitchFamily="34" charset="0"/>
            </a:endParaRPr>
          </a:p>
        </p:txBody>
      </p:sp>
      <p:sp>
        <p:nvSpPr>
          <p:cNvPr id="3" name="Dikdörtgen 2"/>
          <p:cNvSpPr/>
          <p:nvPr/>
        </p:nvSpPr>
        <p:spPr>
          <a:xfrm>
            <a:off x="4860032" y="733278"/>
            <a:ext cx="4176464" cy="3477875"/>
          </a:xfrm>
          <a:prstGeom prst="rect">
            <a:avLst/>
          </a:prstGeom>
        </p:spPr>
        <p:txBody>
          <a:bodyPr wrap="square">
            <a:spAutoFit/>
          </a:bodyPr>
          <a:lstStyle/>
          <a:p>
            <a:r>
              <a:rPr lang="tr-TR" sz="2000" dirty="0">
                <a:latin typeface="Arial" pitchFamily="34" charset="0"/>
                <a:cs typeface="Arial" pitchFamily="34" charset="0"/>
              </a:rPr>
              <a:t>Yandaki görsellerde hangi canlıları </a:t>
            </a:r>
            <a:r>
              <a:rPr lang="tr-TR" sz="2000" dirty="0" smtClean="0">
                <a:latin typeface="Arial" pitchFamily="34" charset="0"/>
                <a:cs typeface="Arial" pitchFamily="34" charset="0"/>
              </a:rPr>
              <a:t>görüyorsunuz</a:t>
            </a:r>
            <a:r>
              <a:rPr lang="tr-TR" sz="2000" dirty="0">
                <a:latin typeface="Arial" pitchFamily="34" charset="0"/>
                <a:cs typeface="Arial" pitchFamily="34" charset="0"/>
              </a:rPr>
              <a:t>? </a:t>
            </a:r>
            <a:endParaRPr lang="tr-TR" sz="2000" dirty="0" smtClean="0">
              <a:latin typeface="Arial" pitchFamily="34" charset="0"/>
              <a:cs typeface="Arial" pitchFamily="34" charset="0"/>
            </a:endParaRPr>
          </a:p>
          <a:p>
            <a:r>
              <a:rPr lang="tr-TR" sz="2000" dirty="0" smtClean="0">
                <a:latin typeface="Arial" pitchFamily="34" charset="0"/>
                <a:cs typeface="Arial" pitchFamily="34" charset="0"/>
              </a:rPr>
              <a:t>Bu </a:t>
            </a:r>
            <a:r>
              <a:rPr lang="tr-TR" sz="2000" dirty="0">
                <a:latin typeface="Arial" pitchFamily="34" charset="0"/>
                <a:cs typeface="Arial" pitchFamily="34" charset="0"/>
              </a:rPr>
              <a:t>canlılar hangi yaşam </a:t>
            </a:r>
            <a:r>
              <a:rPr lang="tr-TR" sz="2000" dirty="0" smtClean="0">
                <a:latin typeface="Arial" pitchFamily="34" charset="0"/>
                <a:cs typeface="Arial" pitchFamily="34" charset="0"/>
              </a:rPr>
              <a:t>ortamlarına </a:t>
            </a:r>
            <a:r>
              <a:rPr lang="tr-TR" sz="2000" dirty="0">
                <a:latin typeface="Arial" pitchFamily="34" charset="0"/>
                <a:cs typeface="Arial" pitchFamily="34" charset="0"/>
              </a:rPr>
              <a:t>uyum sağlamışlardır? </a:t>
            </a:r>
            <a:endParaRPr lang="tr-TR" sz="2000" dirty="0" smtClean="0">
              <a:latin typeface="Arial" pitchFamily="34" charset="0"/>
              <a:cs typeface="Arial" pitchFamily="34" charset="0"/>
            </a:endParaRPr>
          </a:p>
          <a:p>
            <a:r>
              <a:rPr lang="tr-TR" sz="2000" dirty="0" smtClean="0">
                <a:latin typeface="Arial" pitchFamily="34" charset="0"/>
                <a:cs typeface="Arial" pitchFamily="34" charset="0"/>
              </a:rPr>
              <a:t>Bu </a:t>
            </a:r>
            <a:r>
              <a:rPr lang="tr-TR" sz="2000" dirty="0">
                <a:latin typeface="Arial" pitchFamily="34" charset="0"/>
                <a:cs typeface="Arial" pitchFamily="34" charset="0"/>
              </a:rPr>
              <a:t>ortamlarda </a:t>
            </a:r>
            <a:r>
              <a:rPr lang="tr-TR" sz="2000" dirty="0" smtClean="0">
                <a:latin typeface="Arial" pitchFamily="34" charset="0"/>
                <a:cs typeface="Arial" pitchFamily="34" charset="0"/>
              </a:rPr>
              <a:t>başka hangi </a:t>
            </a:r>
            <a:r>
              <a:rPr lang="tr-TR" sz="2000" dirty="0">
                <a:latin typeface="Arial" pitchFamily="34" charset="0"/>
                <a:cs typeface="Arial" pitchFamily="34" charset="0"/>
              </a:rPr>
              <a:t>canlıların bulunabileceğini </a:t>
            </a:r>
            <a:r>
              <a:rPr lang="tr-TR" sz="2000" dirty="0" smtClean="0">
                <a:latin typeface="Arial" pitchFamily="34" charset="0"/>
                <a:cs typeface="Arial" pitchFamily="34" charset="0"/>
              </a:rPr>
              <a:t>düşünüyorsunuz</a:t>
            </a:r>
            <a:r>
              <a:rPr lang="tr-TR" sz="2000" dirty="0">
                <a:latin typeface="Arial" pitchFamily="34" charset="0"/>
                <a:cs typeface="Arial" pitchFamily="34" charset="0"/>
              </a:rPr>
              <a:t>? </a:t>
            </a:r>
            <a:endParaRPr lang="tr-TR" sz="2000" dirty="0" smtClean="0">
              <a:latin typeface="Arial" pitchFamily="34" charset="0"/>
              <a:cs typeface="Arial" pitchFamily="34" charset="0"/>
            </a:endParaRPr>
          </a:p>
          <a:p>
            <a:r>
              <a:rPr lang="tr-TR" sz="2000" dirty="0" smtClean="0">
                <a:latin typeface="Arial" pitchFamily="34" charset="0"/>
                <a:cs typeface="Arial" pitchFamily="34" charset="0"/>
              </a:rPr>
              <a:t>Bu </a:t>
            </a:r>
            <a:r>
              <a:rPr lang="tr-TR" sz="2000" dirty="0">
                <a:latin typeface="Arial" pitchFamily="34" charset="0"/>
                <a:cs typeface="Arial" pitchFamily="34" charset="0"/>
              </a:rPr>
              <a:t>ortamlardan birine uyum </a:t>
            </a:r>
            <a:r>
              <a:rPr lang="tr-TR" sz="2000" dirty="0" smtClean="0">
                <a:latin typeface="Arial" pitchFamily="34" charset="0"/>
                <a:cs typeface="Arial" pitchFamily="34" charset="0"/>
              </a:rPr>
              <a:t>sağlamış bir </a:t>
            </a:r>
            <a:r>
              <a:rPr lang="tr-TR" sz="2000" dirty="0">
                <a:latin typeface="Arial" pitchFamily="34" charset="0"/>
                <a:cs typeface="Arial" pitchFamily="34" charset="0"/>
              </a:rPr>
              <a:t>canlı başka bir ortamda yaşayabilir mi?</a:t>
            </a:r>
            <a:br>
              <a:rPr lang="tr-TR" sz="2000" dirty="0">
                <a:latin typeface="Arial" pitchFamily="34" charset="0"/>
                <a:cs typeface="Arial" pitchFamily="34" charset="0"/>
              </a:rPr>
            </a:br>
            <a:endParaRPr lang="tr-TR" sz="2000" dirty="0">
              <a:latin typeface="Arial" pitchFamily="34" charset="0"/>
              <a:cs typeface="Arial" pitchFamily="34" charset="0"/>
            </a:endParaRPr>
          </a:p>
        </p:txBody>
      </p:sp>
      <p:sp>
        <p:nvSpPr>
          <p:cNvPr id="4" name="Dikdörtgen 3"/>
          <p:cNvSpPr/>
          <p:nvPr/>
        </p:nvSpPr>
        <p:spPr>
          <a:xfrm>
            <a:off x="68957" y="4585747"/>
            <a:ext cx="8967539" cy="2246769"/>
          </a:xfrm>
          <a:prstGeom prst="rect">
            <a:avLst/>
          </a:prstGeom>
        </p:spPr>
        <p:txBody>
          <a:bodyPr wrap="square">
            <a:spAutoFit/>
          </a:bodyPr>
          <a:lstStyle/>
          <a:p>
            <a:r>
              <a:rPr lang="tr-TR" sz="2000" dirty="0">
                <a:latin typeface="Arial" pitchFamily="34" charset="0"/>
                <a:cs typeface="Arial" pitchFamily="34" charset="0"/>
              </a:rPr>
              <a:t>Bu alanda yaşayan canlıların ne gibi özellikleri olması gerektiğini düşünüyorsunuz?  Neden?</a:t>
            </a:r>
            <a:br>
              <a:rPr lang="tr-TR" sz="2000" dirty="0">
                <a:latin typeface="Arial" pitchFamily="34" charset="0"/>
                <a:cs typeface="Arial" pitchFamily="34" charset="0"/>
              </a:rPr>
            </a:br>
            <a:r>
              <a:rPr lang="tr-TR" sz="2000" dirty="0">
                <a:latin typeface="Arial" pitchFamily="34" charset="0"/>
                <a:cs typeface="Arial" pitchFamily="34" charset="0"/>
              </a:rPr>
              <a:t>Çevrenizde buna benzer alanlar var mı? </a:t>
            </a:r>
          </a:p>
          <a:p>
            <a:r>
              <a:rPr lang="tr-TR" sz="2000" dirty="0">
                <a:latin typeface="Arial" pitchFamily="34" charset="0"/>
                <a:cs typeface="Arial" pitchFamily="34" charset="0"/>
              </a:rPr>
              <a:t>Daha önceki sınıflardaki fen ve teknoloji derslerinde canlıların nasıl sınıflandırdığını, yaşama alanlarını ve birbirleriyle ilişkilerini incelemiştiniz. Çevrenin. canlı ve cansız varlıklardan oluştuğunu </a:t>
            </a:r>
            <a:r>
              <a:rPr lang="tr-TR" sz="2000" dirty="0" smtClean="0">
                <a:latin typeface="Arial" pitchFamily="34" charset="0"/>
                <a:cs typeface="Arial" pitchFamily="34" charset="0"/>
              </a:rPr>
              <a:t>ve insan </a:t>
            </a:r>
            <a:r>
              <a:rPr lang="tr-TR" sz="2000" dirty="0">
                <a:latin typeface="Arial" pitchFamily="34" charset="0"/>
                <a:cs typeface="Arial" pitchFamily="34" charset="0"/>
              </a:rPr>
              <a:t>faaliyetlerinin çevre üzerinde birtakım olumsuz </a:t>
            </a:r>
            <a:r>
              <a:rPr lang="tr-TR" sz="2000" dirty="0" smtClean="0">
                <a:latin typeface="Arial" pitchFamily="34" charset="0"/>
                <a:cs typeface="Arial" pitchFamily="34" charset="0"/>
              </a:rPr>
              <a:t>etkilere yol </a:t>
            </a:r>
            <a:r>
              <a:rPr lang="tr-TR" sz="2000" dirty="0">
                <a:latin typeface="Arial" pitchFamily="34" charset="0"/>
                <a:cs typeface="Arial" pitchFamily="34" charset="0"/>
              </a:rPr>
              <a:t>açtığını hatırlıyor musunuz</a:t>
            </a:r>
            <a:r>
              <a:rPr lang="tr-TR" sz="2000" dirty="0" smtClean="0">
                <a:latin typeface="Arial" pitchFamily="34" charset="0"/>
                <a:cs typeface="Arial" pitchFamily="34" charset="0"/>
              </a:rPr>
              <a:t>?</a:t>
            </a:r>
            <a:endParaRPr lang="tr-TR" sz="2000" dirty="0">
              <a:latin typeface="Arial" pitchFamily="34" charset="0"/>
              <a:cs typeface="Arial" pitchFamily="34" charset="0"/>
            </a:endParaRPr>
          </a:p>
        </p:txBody>
      </p:sp>
      <p:pic>
        <p:nvPicPr>
          <p:cNvPr id="5" name="Resim 4"/>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7668344" y="4869160"/>
            <a:ext cx="1276350" cy="695325"/>
          </a:xfrm>
          <a:prstGeom prst="rect">
            <a:avLst/>
          </a:prstGeom>
        </p:spPr>
      </p:pic>
    </p:spTree>
    <p:extLst>
      <p:ext uri="{BB962C8B-B14F-4D97-AF65-F5344CB8AC3E}">
        <p14:creationId xmlns:p14="http://schemas.microsoft.com/office/powerpoint/2010/main" val="37839049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6147"/>
                                        </p:tgtEl>
                                        <p:attrNameLst>
                                          <p:attrName>style.visibility</p:attrName>
                                        </p:attrNameLst>
                                      </p:cBhvr>
                                      <p:to>
                                        <p:strVal val="visible"/>
                                      </p:to>
                                    </p:set>
                                    <p:animEffect transition="in" filter="fade">
                                      <p:cBhvr>
                                        <p:cTn id="12" dur="500"/>
                                        <p:tgtEl>
                                          <p:spTgt spid="6147"/>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6148"/>
                                        </p:tgtEl>
                                        <p:attrNameLst>
                                          <p:attrName>style.visibility</p:attrName>
                                        </p:attrNameLst>
                                      </p:cBhvr>
                                      <p:to>
                                        <p:strVal val="visible"/>
                                      </p:to>
                                    </p:set>
                                    <p:animEffect transition="in" filter="fade">
                                      <p:cBhvr>
                                        <p:cTn id="17" dur="500"/>
                                        <p:tgtEl>
                                          <p:spTgt spid="6148"/>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6149"/>
                                        </p:tgtEl>
                                        <p:attrNameLst>
                                          <p:attrName>style.visibility</p:attrName>
                                        </p:attrNameLst>
                                      </p:cBhvr>
                                      <p:to>
                                        <p:strVal val="visible"/>
                                      </p:to>
                                    </p:set>
                                    <p:animEffect transition="in" filter="fade">
                                      <p:cBhvr>
                                        <p:cTn id="22" dur="500"/>
                                        <p:tgtEl>
                                          <p:spTgt spid="6149"/>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6150"/>
                                        </p:tgtEl>
                                        <p:attrNameLst>
                                          <p:attrName>style.visibility</p:attrName>
                                        </p:attrNameLst>
                                      </p:cBhvr>
                                      <p:to>
                                        <p:strVal val="visible"/>
                                      </p:to>
                                    </p:set>
                                    <p:animEffect transition="in" filter="fade">
                                      <p:cBhvr>
                                        <p:cTn id="27" dur="500"/>
                                        <p:tgtEl>
                                          <p:spTgt spid="6150"/>
                                        </p:tgtEl>
                                      </p:cBhvr>
                                    </p:animEffect>
                                  </p:childTnLst>
                                </p:cTn>
                              </p:par>
                            </p:childTnLst>
                          </p:cTn>
                        </p:par>
                        <p:par>
                          <p:cTn id="28" fill="hold">
                            <p:stCondLst>
                              <p:cond delay="500"/>
                            </p:stCondLst>
                            <p:childTnLst>
                              <p:par>
                                <p:cTn id="29" presetID="10" presetClass="entr" presetSubtype="0" fill="hold" grpId="0" nodeType="afterEffect">
                                  <p:stCondLst>
                                    <p:cond delay="0"/>
                                  </p:stCondLst>
                                  <p:childTnLst>
                                    <p:set>
                                      <p:cBhvr>
                                        <p:cTn id="30" dur="1" fill="hold">
                                          <p:stCondLst>
                                            <p:cond delay="0"/>
                                          </p:stCondLst>
                                        </p:cTn>
                                        <p:tgtEl>
                                          <p:spTgt spid="4"/>
                                        </p:tgtEl>
                                        <p:attrNameLst>
                                          <p:attrName>style.visibility</p:attrName>
                                        </p:attrNameLst>
                                      </p:cBhvr>
                                      <p:to>
                                        <p:strVal val="visible"/>
                                      </p:to>
                                    </p:set>
                                    <p:animEffect transition="in" filter="fade">
                                      <p:cBhvr>
                                        <p:cTn id="31" dur="500"/>
                                        <p:tgtEl>
                                          <p:spTgt spid="4"/>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nodeType="clickEffect">
                                  <p:stCondLst>
                                    <p:cond delay="0"/>
                                  </p:stCondLst>
                                  <p:childTnLst>
                                    <p:set>
                                      <p:cBhvr>
                                        <p:cTn id="35" dur="1" fill="hold">
                                          <p:stCondLst>
                                            <p:cond delay="0"/>
                                          </p:stCondLst>
                                        </p:cTn>
                                        <p:tgtEl>
                                          <p:spTgt spid="5"/>
                                        </p:tgtEl>
                                        <p:attrNameLst>
                                          <p:attrName>style.visibility</p:attrName>
                                        </p:attrNameLst>
                                      </p:cBhvr>
                                      <p:to>
                                        <p:strVal val="visible"/>
                                      </p:to>
                                    </p:set>
                                    <p:animEffect transition="in" filter="fade">
                                      <p:cBhvr>
                                        <p:cTn id="36"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0" y="0"/>
            <a:ext cx="9144000" cy="6858000"/>
          </a:xfrm>
          <a:prstGeom prst="rect">
            <a:avLst/>
          </a:prstGeom>
          <a:noFill/>
          <a:ln w="9525">
            <a:noFill/>
            <a:miter lim="800000"/>
            <a:headEnd/>
            <a:tailEnd/>
          </a:ln>
          <a:effectLst/>
        </p:spPr>
      </p:pic>
      <p:sp>
        <p:nvSpPr>
          <p:cNvPr id="3" name="2 Metin kutusu"/>
          <p:cNvSpPr txBox="1"/>
          <p:nvPr/>
        </p:nvSpPr>
        <p:spPr>
          <a:xfrm>
            <a:off x="3811304" y="2262834"/>
            <a:ext cx="1477777" cy="369332"/>
          </a:xfrm>
          <a:prstGeom prst="rect">
            <a:avLst/>
          </a:prstGeom>
          <a:noFill/>
        </p:spPr>
        <p:txBody>
          <a:bodyPr wrap="none" rtlCol="0">
            <a:spAutoFit/>
          </a:bodyPr>
          <a:lstStyle/>
          <a:p>
            <a:r>
              <a:rPr lang="tr-TR" dirty="0" smtClean="0"/>
              <a:t>İnsan faaliyeti</a:t>
            </a:r>
            <a:endParaRPr lang="tr-TR" dirty="0"/>
          </a:p>
        </p:txBody>
      </p:sp>
      <p:sp>
        <p:nvSpPr>
          <p:cNvPr id="4" name="3 Metin kutusu"/>
          <p:cNvSpPr txBox="1"/>
          <p:nvPr/>
        </p:nvSpPr>
        <p:spPr>
          <a:xfrm>
            <a:off x="7381240" y="2152472"/>
            <a:ext cx="737702" cy="369332"/>
          </a:xfrm>
          <a:prstGeom prst="rect">
            <a:avLst/>
          </a:prstGeom>
          <a:noFill/>
        </p:spPr>
        <p:txBody>
          <a:bodyPr wrap="none" rtlCol="0">
            <a:spAutoFit/>
          </a:bodyPr>
          <a:lstStyle/>
          <a:p>
            <a:r>
              <a:rPr lang="tr-TR" dirty="0" smtClean="0"/>
              <a:t>kirlilik</a:t>
            </a:r>
            <a:endParaRPr lang="tr-TR" dirty="0"/>
          </a:p>
        </p:txBody>
      </p:sp>
      <p:sp>
        <p:nvSpPr>
          <p:cNvPr id="5" name="4 Metin kutusu"/>
          <p:cNvSpPr txBox="1"/>
          <p:nvPr/>
        </p:nvSpPr>
        <p:spPr>
          <a:xfrm>
            <a:off x="700546" y="4953338"/>
            <a:ext cx="1522468" cy="369332"/>
          </a:xfrm>
          <a:prstGeom prst="rect">
            <a:avLst/>
          </a:prstGeom>
          <a:noFill/>
        </p:spPr>
        <p:txBody>
          <a:bodyPr wrap="none" rtlCol="0">
            <a:spAutoFit/>
          </a:bodyPr>
          <a:lstStyle/>
          <a:p>
            <a:r>
              <a:rPr lang="tr-TR" dirty="0" smtClean="0"/>
              <a:t>Yaşam alanları</a:t>
            </a:r>
            <a:endParaRPr lang="tr-TR" dirty="0"/>
          </a:p>
        </p:txBody>
      </p:sp>
      <p:sp>
        <p:nvSpPr>
          <p:cNvPr id="6" name="5 Metin kutusu"/>
          <p:cNvSpPr txBox="1"/>
          <p:nvPr/>
        </p:nvSpPr>
        <p:spPr>
          <a:xfrm>
            <a:off x="7144750" y="4978460"/>
            <a:ext cx="1572675" cy="369332"/>
          </a:xfrm>
          <a:prstGeom prst="rect">
            <a:avLst/>
          </a:prstGeom>
          <a:noFill/>
        </p:spPr>
        <p:txBody>
          <a:bodyPr wrap="none" rtlCol="0">
            <a:spAutoFit/>
          </a:bodyPr>
          <a:lstStyle/>
          <a:p>
            <a:r>
              <a:rPr lang="tr-TR" dirty="0" smtClean="0"/>
              <a:t>Cansız varlıklar</a:t>
            </a:r>
            <a:endParaRPr lang="tr-TR" dirty="0"/>
          </a:p>
        </p:txBody>
      </p:sp>
      <p:sp>
        <p:nvSpPr>
          <p:cNvPr id="7" name="6 Metin kutusu"/>
          <p:cNvSpPr txBox="1"/>
          <p:nvPr/>
        </p:nvSpPr>
        <p:spPr>
          <a:xfrm>
            <a:off x="4071934" y="6129842"/>
            <a:ext cx="841897" cy="369332"/>
          </a:xfrm>
          <a:prstGeom prst="rect">
            <a:avLst/>
          </a:prstGeom>
          <a:noFill/>
        </p:spPr>
        <p:txBody>
          <a:bodyPr wrap="none" rtlCol="0">
            <a:spAutoFit/>
          </a:bodyPr>
          <a:lstStyle/>
          <a:p>
            <a:r>
              <a:rPr lang="tr-TR" dirty="0" smtClean="0"/>
              <a:t>bitkiler</a:t>
            </a:r>
            <a:endParaRPr lang="tr-TR" dirty="0"/>
          </a:p>
        </p:txBody>
      </p:sp>
      <p:sp>
        <p:nvSpPr>
          <p:cNvPr id="8" name="7 Metin kutusu"/>
          <p:cNvSpPr txBox="1"/>
          <p:nvPr/>
        </p:nvSpPr>
        <p:spPr>
          <a:xfrm>
            <a:off x="6310652" y="6137234"/>
            <a:ext cx="1095236" cy="369332"/>
          </a:xfrm>
          <a:prstGeom prst="rect">
            <a:avLst/>
          </a:prstGeom>
          <a:noFill/>
        </p:spPr>
        <p:txBody>
          <a:bodyPr wrap="none" rtlCol="0">
            <a:spAutoFit/>
          </a:bodyPr>
          <a:lstStyle/>
          <a:p>
            <a:r>
              <a:rPr lang="tr-TR" dirty="0" smtClean="0"/>
              <a:t>hayvanlar</a:t>
            </a:r>
            <a:endParaRPr lang="tr-TR" dirty="0"/>
          </a:p>
        </p:txBody>
      </p:sp>
    </p:spTree>
    <p:extLst>
      <p:ext uri="{BB962C8B-B14F-4D97-AF65-F5344CB8AC3E}">
        <p14:creationId xmlns:p14="http://schemas.microsoft.com/office/powerpoint/2010/main" val="17596822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ppt_x"/>
                                          </p:val>
                                        </p:tav>
                                        <p:tav tm="100000">
                                          <p:val>
                                            <p:strVal val="#ppt_x"/>
                                          </p:val>
                                        </p:tav>
                                      </p:tavLst>
                                    </p:anim>
                                    <p:anim calcmode="lin" valueType="num">
                                      <p:cBhvr additive="base">
                                        <p:cTn id="26"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additive="base">
                                        <p:cTn id="31" dur="500" fill="hold"/>
                                        <p:tgtEl>
                                          <p:spTgt spid="7"/>
                                        </p:tgtEl>
                                        <p:attrNameLst>
                                          <p:attrName>ppt_x</p:attrName>
                                        </p:attrNameLst>
                                      </p:cBhvr>
                                      <p:tavLst>
                                        <p:tav tm="0">
                                          <p:val>
                                            <p:strVal val="#ppt_x"/>
                                          </p:val>
                                        </p:tav>
                                        <p:tav tm="100000">
                                          <p:val>
                                            <p:strVal val="#ppt_x"/>
                                          </p:val>
                                        </p:tav>
                                      </p:tavLst>
                                    </p:anim>
                                    <p:anim calcmode="lin" valueType="num">
                                      <p:cBhvr additive="base">
                                        <p:cTn id="32"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8"/>
                                        </p:tgtEl>
                                        <p:attrNameLst>
                                          <p:attrName>style.visibility</p:attrName>
                                        </p:attrNameLst>
                                      </p:cBhvr>
                                      <p:to>
                                        <p:strVal val="visible"/>
                                      </p:to>
                                    </p:set>
                                    <p:anim calcmode="lin" valueType="num">
                                      <p:cBhvr additive="base">
                                        <p:cTn id="37" dur="500" fill="hold"/>
                                        <p:tgtEl>
                                          <p:spTgt spid="8"/>
                                        </p:tgtEl>
                                        <p:attrNameLst>
                                          <p:attrName>ppt_x</p:attrName>
                                        </p:attrNameLst>
                                      </p:cBhvr>
                                      <p:tavLst>
                                        <p:tav tm="0">
                                          <p:val>
                                            <p:strVal val="#ppt_x"/>
                                          </p:val>
                                        </p:tav>
                                        <p:tav tm="100000">
                                          <p:val>
                                            <p:strVal val="#ppt_x"/>
                                          </p:val>
                                        </p:tav>
                                      </p:tavLst>
                                    </p:anim>
                                    <p:anim calcmode="lin" valueType="num">
                                      <p:cBhvr additive="base">
                                        <p:cTn id="3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P spid="7" grpId="0"/>
      <p:bldP spid="8"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3619" y="1540950"/>
            <a:ext cx="9136762" cy="4732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Dikdörtgen 1"/>
          <p:cNvSpPr/>
          <p:nvPr/>
        </p:nvSpPr>
        <p:spPr>
          <a:xfrm>
            <a:off x="86943" y="7022"/>
            <a:ext cx="8949553" cy="1569660"/>
          </a:xfrm>
          <a:prstGeom prst="rect">
            <a:avLst/>
          </a:prstGeom>
        </p:spPr>
        <p:txBody>
          <a:bodyPr wrap="square">
            <a:spAutoFit/>
          </a:bodyPr>
          <a:lstStyle/>
          <a:p>
            <a:r>
              <a:rPr lang="tr-TR" sz="2400" dirty="0">
                <a:latin typeface="Arial" pitchFamily="34" charset="0"/>
                <a:cs typeface="Arial" pitchFamily="34" charset="0"/>
              </a:rPr>
              <a:t>Bilim insanları, canlıları ve canlıların yaşadığı çevreyi çeşitli yöntemlerle inceler, canlı ve cansızlar </a:t>
            </a:r>
            <a:r>
              <a:rPr lang="tr-TR" sz="2400" dirty="0" smtClean="0">
                <a:latin typeface="Arial" pitchFamily="34" charset="0"/>
                <a:cs typeface="Arial" pitchFamily="34" charset="0"/>
              </a:rPr>
              <a:t>arasındaki </a:t>
            </a:r>
            <a:r>
              <a:rPr lang="tr-TR" sz="2400" dirty="0">
                <a:latin typeface="Arial" pitchFamily="34" charset="0"/>
                <a:cs typeface="Arial" pitchFamily="34" charset="0"/>
              </a:rPr>
              <a:t>ilişkileri çeşitli kavramlarla açıklamaya çalışırlar. Aşağıdaki etkinliği yaparak bu kavramlardan </a:t>
            </a:r>
            <a:r>
              <a:rPr lang="tr-TR" sz="2400" dirty="0" smtClean="0">
                <a:latin typeface="Arial" pitchFamily="34" charset="0"/>
                <a:cs typeface="Arial" pitchFamily="34" charset="0"/>
              </a:rPr>
              <a:t>bazılarını keşfedeceksiniz</a:t>
            </a:r>
            <a:r>
              <a:rPr lang="tr-TR" sz="2400" dirty="0">
                <a:latin typeface="Arial" pitchFamily="34" charset="0"/>
                <a:cs typeface="Arial" pitchFamily="34" charset="0"/>
              </a:rPr>
              <a:t>.</a:t>
            </a:r>
          </a:p>
        </p:txBody>
      </p:sp>
    </p:spTree>
    <p:extLst>
      <p:ext uri="{BB962C8B-B14F-4D97-AF65-F5344CB8AC3E}">
        <p14:creationId xmlns:p14="http://schemas.microsoft.com/office/powerpoint/2010/main" val="40170490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194"/>
                                        </p:tgtEl>
                                        <p:attrNameLst>
                                          <p:attrName>style.visibility</p:attrName>
                                        </p:attrNameLst>
                                      </p:cBhvr>
                                      <p:to>
                                        <p:strVal val="visible"/>
                                      </p:to>
                                    </p:set>
                                    <p:animEffect transition="in" filter="fade">
                                      <p:cBhvr>
                                        <p:cTn id="7" dur="500"/>
                                        <p:tgtEl>
                                          <p:spTgt spid="819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RESOURCE_PATHS_HASH_2" val="25ec33323dd8ddc6cf2a661e97bd961cb83e5f3"/>
</p:tagLst>
</file>

<file path=ppt/theme/theme1.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416</TotalTime>
  <Words>2185</Words>
  <Application>Microsoft Office PowerPoint</Application>
  <PresentationFormat>Ekran Gösterisi (4:3)</PresentationFormat>
  <Paragraphs>183</Paragraphs>
  <Slides>52</Slides>
  <Notes>2</Notes>
  <HiddenSlides>0</HiddenSlides>
  <MMClips>0</MMClips>
  <ScaleCrop>false</ScaleCrop>
  <HeadingPairs>
    <vt:vector size="4" baseType="variant">
      <vt:variant>
        <vt:lpstr>Tema</vt:lpstr>
      </vt:variant>
      <vt:variant>
        <vt:i4>1</vt:i4>
      </vt:variant>
      <vt:variant>
        <vt:lpstr>Slayt Başlıkları</vt:lpstr>
      </vt:variant>
      <vt:variant>
        <vt:i4>52</vt:i4>
      </vt:variant>
    </vt:vector>
  </HeadingPairs>
  <TitlesOfParts>
    <vt:vector size="53" baseType="lpstr">
      <vt:lpstr>Ofis Teması</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Sunusu</dc:title>
  <dc:creator>su</dc:creator>
  <cp:lastModifiedBy>su</cp:lastModifiedBy>
  <cp:revision>54</cp:revision>
  <dcterms:created xsi:type="dcterms:W3CDTF">2013-04-29T14:59:37Z</dcterms:created>
  <dcterms:modified xsi:type="dcterms:W3CDTF">2013-05-08T14:35:24Z</dcterms:modified>
</cp:coreProperties>
</file>