
<file path=[Content_Types].xml><?xml version="1.0" encoding="utf-8"?>
<Types xmlns="http://schemas.openxmlformats.org/package/2006/content-types">
  <Default Extension="png" ContentType="image/png"/>
  <Default Extension="bin" ContentType="application/vnd.ms-office.activeX"/>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activeX/activeX1.xml" ContentType="application/vnd.ms-office.activeX+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activeX/activeX2.xml" ContentType="application/vnd.ms-office.activeX+xml"/>
  <Override PartName="/ppt/notesSlides/notesSlide5.xml" ContentType="application/vnd.openxmlformats-officedocument.presentationml.notesSlide+xml"/>
  <Override PartName="/ppt/activeX/activeX3.xml" ContentType="application/vnd.ms-office.activeX+xml"/>
  <Override PartName="/ppt/notesSlides/notesSlide6.xml" ContentType="application/vnd.openxmlformats-officedocument.presentationml.notesSlide+xml"/>
  <Override PartName="/ppt/tags/tag3.xml" ContentType="application/vnd.openxmlformats-officedocument.presentationml.tags+xml"/>
  <Override PartName="/ppt/notesSlides/notesSlide7.xml" ContentType="application/vnd.openxmlformats-officedocument.presentationml.notesSlide+xml"/>
  <Override PartName="/ppt/tags/tag4.xml" ContentType="application/vnd.openxmlformats-officedocument.presentationml.tags+xml"/>
  <Override PartName="/ppt/notesSlides/notesSlide8.xml" ContentType="application/vnd.openxmlformats-officedocument.presentationml.notesSlide+xml"/>
  <Override PartName="/ppt/tags/tag5.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activeX/activeX4.xml" ContentType="application/vnd.ms-office.activeX+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activeX/activeX5.xml" ContentType="application/vnd.ms-office.activeX+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2"/>
  </p:notesMasterIdLst>
  <p:sldIdLst>
    <p:sldId id="256" r:id="rId2"/>
    <p:sldId id="257" r:id="rId3"/>
    <p:sldId id="290" r:id="rId4"/>
    <p:sldId id="292" r:id="rId5"/>
    <p:sldId id="293" r:id="rId6"/>
    <p:sldId id="291" r:id="rId7"/>
    <p:sldId id="259" r:id="rId8"/>
    <p:sldId id="260" r:id="rId9"/>
    <p:sldId id="261" r:id="rId10"/>
    <p:sldId id="262" r:id="rId11"/>
    <p:sldId id="263" r:id="rId12"/>
    <p:sldId id="264" r:id="rId13"/>
    <p:sldId id="265" r:id="rId14"/>
    <p:sldId id="266" r:id="rId15"/>
    <p:sldId id="267" r:id="rId16"/>
    <p:sldId id="268" r:id="rId17"/>
    <p:sldId id="269" r:id="rId18"/>
    <p:sldId id="294" r:id="rId19"/>
    <p:sldId id="270" r:id="rId20"/>
    <p:sldId id="271" r:id="rId21"/>
    <p:sldId id="272" r:id="rId22"/>
    <p:sldId id="309" r:id="rId23"/>
    <p:sldId id="310" r:id="rId24"/>
    <p:sldId id="297" r:id="rId25"/>
    <p:sldId id="295" r:id="rId26"/>
    <p:sldId id="296" r:id="rId27"/>
    <p:sldId id="273" r:id="rId28"/>
    <p:sldId id="274" r:id="rId29"/>
    <p:sldId id="312" r:id="rId30"/>
    <p:sldId id="298" r:id="rId31"/>
    <p:sldId id="275" r:id="rId32"/>
    <p:sldId id="299" r:id="rId33"/>
    <p:sldId id="276" r:id="rId34"/>
    <p:sldId id="300" r:id="rId35"/>
    <p:sldId id="301" r:id="rId36"/>
    <p:sldId id="302" r:id="rId37"/>
    <p:sldId id="303" r:id="rId38"/>
    <p:sldId id="307" r:id="rId39"/>
    <p:sldId id="308" r:id="rId40"/>
    <p:sldId id="311" r:id="rId41"/>
    <p:sldId id="278" r:id="rId42"/>
    <p:sldId id="314" r:id="rId43"/>
    <p:sldId id="315" r:id="rId44"/>
    <p:sldId id="279" r:id="rId45"/>
    <p:sldId id="316" r:id="rId46"/>
    <p:sldId id="280" r:id="rId47"/>
    <p:sldId id="281" r:id="rId48"/>
    <p:sldId id="317" r:id="rId49"/>
    <p:sldId id="318" r:id="rId50"/>
    <p:sldId id="282" r:id="rId51"/>
    <p:sldId id="319" r:id="rId52"/>
    <p:sldId id="325" r:id="rId53"/>
    <p:sldId id="327" r:id="rId54"/>
    <p:sldId id="320" r:id="rId55"/>
    <p:sldId id="321" r:id="rId56"/>
    <p:sldId id="322" r:id="rId57"/>
    <p:sldId id="323" r:id="rId58"/>
    <p:sldId id="324" r:id="rId59"/>
    <p:sldId id="285" r:id="rId60"/>
    <p:sldId id="328" r:id="rId61"/>
  </p:sldIdLst>
  <p:sldSz cx="9144000" cy="6858000" type="screen4x3"/>
  <p:notesSz cx="6858000" cy="9144000"/>
  <p:custDataLst>
    <p:tags r:id="rId63"/>
  </p:custDataLst>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96" d="100"/>
          <a:sy n="96" d="100"/>
        </p:scale>
        <p:origin x="-72" y="-12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gs" Target="tags/tag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notesMaster" Target="notesMasters/notesMaster1.xml"/></Relationships>
</file>

<file path=ppt/activeX/_rels/activeX1.xml.rels><?xml version="1.0" encoding="UTF-8" standalone="yes"?>
<Relationships xmlns="http://schemas.openxmlformats.org/package/2006/relationships"><Relationship Id="rId1" Type="http://schemas.microsoft.com/office/2006/relationships/activeXControlBinary" Target="activeX1.bin"/></Relationships>
</file>

<file path=ppt/activeX/_rels/activeX2.xml.rels><?xml version="1.0" encoding="UTF-8" standalone="yes"?>
<Relationships xmlns="http://schemas.openxmlformats.org/package/2006/relationships"><Relationship Id="rId1" Type="http://schemas.microsoft.com/office/2006/relationships/activeXControlBinary" Target="activeX2.bin"/></Relationships>
</file>

<file path=ppt/activeX/_rels/activeX3.xml.rels><?xml version="1.0" encoding="UTF-8" standalone="yes"?>
<Relationships xmlns="http://schemas.openxmlformats.org/package/2006/relationships"><Relationship Id="rId1" Type="http://schemas.microsoft.com/office/2006/relationships/activeXControlBinary" Target="activeX3.bin"/></Relationships>
</file>

<file path=ppt/activeX/_rels/activeX4.xml.rels><?xml version="1.0" encoding="UTF-8" standalone="yes"?>
<Relationships xmlns="http://schemas.openxmlformats.org/package/2006/relationships"><Relationship Id="rId1" Type="http://schemas.microsoft.com/office/2006/relationships/activeXControlBinary" Target="activeX4.bin"/></Relationships>
</file>

<file path=ppt/activeX/_rels/activeX5.xml.rels><?xml version="1.0" encoding="UTF-8" standalone="yes"?>
<Relationships xmlns="http://schemas.openxmlformats.org/package/2006/relationships"><Relationship Id="rId1" Type="http://schemas.microsoft.com/office/2006/relationships/activeXControlBinary" Target="activeX5.bin"/></Relationships>
</file>

<file path=ppt/activeX/activeX1.xml><?xml version="1.0" encoding="utf-8"?>
<ax:ocx xmlns:ax="http://schemas.microsoft.com/office/2006/activeX" xmlns:r="http://schemas.openxmlformats.org/officeDocument/2006/relationships" ax:classid="{D27CDB6E-AE6D-11CF-96B8-444553540000}" ax:persistence="persistStorage" r:id="rId1"/>
</file>

<file path=ppt/activeX/activeX2.xml><?xml version="1.0" encoding="utf-8"?>
<ax:ocx xmlns:ax="http://schemas.microsoft.com/office/2006/activeX" xmlns:r="http://schemas.openxmlformats.org/officeDocument/2006/relationships" ax:classid="{D27CDB6E-AE6D-11CF-96B8-444553540000}" ax:persistence="persistStorage" r:id="rId1"/>
</file>

<file path=ppt/activeX/activeX3.xml><?xml version="1.0" encoding="utf-8"?>
<ax:ocx xmlns:ax="http://schemas.microsoft.com/office/2006/activeX" xmlns:r="http://schemas.openxmlformats.org/officeDocument/2006/relationships" ax:classid="{D27CDB6E-AE6D-11CF-96B8-444553540000}" ax:persistence="persistStorage" r:id="rId1"/>
</file>

<file path=ppt/activeX/activeX4.xml><?xml version="1.0" encoding="utf-8"?>
<ax:ocx xmlns:ax="http://schemas.microsoft.com/office/2006/activeX" xmlns:r="http://schemas.openxmlformats.org/officeDocument/2006/relationships" ax:classid="{D27CDB6E-AE6D-11CF-96B8-444553540000}" ax:persistence="persistStorage" r:id="rId1"/>
</file>

<file path=ppt/activeX/activeX5.xml><?xml version="1.0" encoding="utf-8"?>
<ax:ocx xmlns:ax="http://schemas.microsoft.com/office/2006/activeX" xmlns:r="http://schemas.openxmlformats.org/officeDocument/2006/relationships" ax:classid="{D27CDB6E-AE6D-11CF-96B8-444553540000}" ax:persistence="persistStorage" r:id="rId1"/>
</file>

<file path=ppt/drawings/_rels/vmlDrawing1.vml.rels><?xml version="1.0" encoding="UTF-8" standalone="yes"?>
<Relationships xmlns="http://schemas.openxmlformats.org/package/2006/relationships"><Relationship Id="rId1" Type="http://schemas.openxmlformats.org/officeDocument/2006/relationships/image" Target="../media/image6.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1.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1.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60.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69.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dirty="0"/>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2E0C2F9-3D3A-45BC-98BC-3C8D2EBDF3B3}" type="datetimeFigureOut">
              <a:rPr lang="tr-TR" smtClean="0"/>
              <a:t>26.04.2013</a:t>
            </a:fld>
            <a:endParaRPr lang="tr-TR" dirty="0"/>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dirty="0"/>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dirty="0"/>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1DDDD75-7115-44B1-9F0A-3B4CD244541B}" type="slidenum">
              <a:rPr lang="tr-TR" smtClean="0"/>
              <a:t>‹#›</a:t>
            </a:fld>
            <a:endParaRPr lang="tr-TR" dirty="0"/>
          </a:p>
        </p:txBody>
      </p:sp>
    </p:spTree>
    <p:extLst>
      <p:ext uri="{BB962C8B-B14F-4D97-AF65-F5344CB8AC3E}">
        <p14:creationId xmlns:p14="http://schemas.microsoft.com/office/powerpoint/2010/main" val="1827391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C7D3CD92-6D6A-4020-AE6E-E466F3830E89}" type="slidenum">
              <a:rPr lang="tr-TR" smtClean="0"/>
              <a:pPr/>
              <a:t>3</a:t>
            </a:fld>
            <a:endParaRPr lang="tr-T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C7D3CD92-6D6A-4020-AE6E-E466F3830E89}" type="slidenum">
              <a:rPr lang="tr-TR" smtClean="0"/>
              <a:pPr/>
              <a:t>38</a:t>
            </a:fld>
            <a:endParaRPr lang="tr-TR"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C7D3CD92-6D6A-4020-AE6E-E466F3830E89}" type="slidenum">
              <a:rPr lang="tr-TR" smtClean="0"/>
              <a:pPr/>
              <a:t>39</a:t>
            </a:fld>
            <a:endParaRPr lang="tr-TR"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C7D3CD92-6D6A-4020-AE6E-E466F3830E89}" type="slidenum">
              <a:rPr lang="tr-TR" smtClean="0"/>
              <a:pPr/>
              <a:t>40</a:t>
            </a:fld>
            <a:endParaRPr lang="tr-TR"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C7D3CD92-6D6A-4020-AE6E-E466F3830E89}" type="slidenum">
              <a:rPr lang="tr-TR" smtClean="0"/>
              <a:pPr/>
              <a:t>42</a:t>
            </a:fld>
            <a:endParaRPr lang="tr-TR"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C7D3CD92-6D6A-4020-AE6E-E466F3830E89}" type="slidenum">
              <a:rPr lang="tr-TR" smtClean="0"/>
              <a:pPr/>
              <a:t>43</a:t>
            </a:fld>
            <a:endParaRPr lang="tr-TR"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C7D3CD92-6D6A-4020-AE6E-E466F3830E89}" type="slidenum">
              <a:rPr lang="tr-TR" smtClean="0"/>
              <a:pPr/>
              <a:t>45</a:t>
            </a:fld>
            <a:endParaRPr lang="tr-TR"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C7D3CD92-6D6A-4020-AE6E-E466F3830E89}" type="slidenum">
              <a:rPr lang="tr-TR" smtClean="0"/>
              <a:pPr/>
              <a:t>48</a:t>
            </a:fld>
            <a:endParaRPr lang="tr-TR"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C7D3CD92-6D6A-4020-AE6E-E466F3830E89}" type="slidenum">
              <a:rPr lang="tr-TR" smtClean="0"/>
              <a:pPr/>
              <a:t>51</a:t>
            </a:fld>
            <a:endParaRPr lang="tr-TR"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C7D3CD92-6D6A-4020-AE6E-E466F3830E89}" type="slidenum">
              <a:rPr lang="tr-TR" smtClean="0"/>
              <a:pPr/>
              <a:t>54</a:t>
            </a:fld>
            <a:endParaRPr lang="tr-TR"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C7D3CD92-6D6A-4020-AE6E-E466F3830E89}" type="slidenum">
              <a:rPr lang="tr-TR" smtClean="0"/>
              <a:pPr/>
              <a:t>55</a:t>
            </a:fld>
            <a:endParaRPr lang="tr-T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C7D3CD92-6D6A-4020-AE6E-E466F3830E89}" type="slidenum">
              <a:rPr lang="tr-TR" smtClean="0"/>
              <a:pPr/>
              <a:t>5</a:t>
            </a:fld>
            <a:endParaRPr lang="tr-TR"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C7D3CD92-6D6A-4020-AE6E-E466F3830E89}" type="slidenum">
              <a:rPr lang="tr-TR" smtClean="0"/>
              <a:pPr/>
              <a:t>56</a:t>
            </a:fld>
            <a:endParaRPr lang="tr-TR"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C7D3CD92-6D6A-4020-AE6E-E466F3830E89}" type="slidenum">
              <a:rPr lang="tr-TR" smtClean="0"/>
              <a:pPr/>
              <a:t>57</a:t>
            </a:fld>
            <a:endParaRPr lang="tr-TR"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C7D3CD92-6D6A-4020-AE6E-E466F3830E89}" type="slidenum">
              <a:rPr lang="tr-TR" smtClean="0"/>
              <a:pPr/>
              <a:t>58</a:t>
            </a:fld>
            <a:endParaRPr lang="tr-TR"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D3F6D31E-CE34-4DB5-BBF1-C19EAB527C5C}" type="slidenum">
              <a:rPr lang="tr-TR" smtClean="0"/>
              <a:t>60</a:t>
            </a:fld>
            <a:endParaRPr lang="tr-TR"/>
          </a:p>
        </p:txBody>
      </p:sp>
    </p:spTree>
    <p:extLst>
      <p:ext uri="{BB962C8B-B14F-4D97-AF65-F5344CB8AC3E}">
        <p14:creationId xmlns:p14="http://schemas.microsoft.com/office/powerpoint/2010/main" val="4716162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C7D3CD92-6D6A-4020-AE6E-E466F3830E89}" type="slidenum">
              <a:rPr lang="tr-TR" smtClean="0"/>
              <a:pPr/>
              <a:t>22</a:t>
            </a:fld>
            <a:endParaRPr lang="tr-TR"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C7D3CD92-6D6A-4020-AE6E-E466F3830E89}" type="slidenum">
              <a:rPr lang="tr-TR" smtClean="0"/>
              <a:pPr/>
              <a:t>23</a:t>
            </a:fld>
            <a:endParaRPr lang="tr-TR"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C7D3CD92-6D6A-4020-AE6E-E466F3830E89}" type="slidenum">
              <a:rPr lang="tr-TR" smtClean="0"/>
              <a:pPr/>
              <a:t>24</a:t>
            </a:fld>
            <a:endParaRPr lang="tr-TR"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C7D3CD92-6D6A-4020-AE6E-E466F3830E89}" type="slidenum">
              <a:rPr lang="tr-TR" smtClean="0"/>
              <a:pPr/>
              <a:t>30</a:t>
            </a:fld>
            <a:endParaRPr lang="tr-TR"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C7D3CD92-6D6A-4020-AE6E-E466F3830E89}" type="slidenum">
              <a:rPr lang="tr-TR" smtClean="0"/>
              <a:pPr/>
              <a:t>35</a:t>
            </a:fld>
            <a:endParaRPr lang="tr-T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C7D3CD92-6D6A-4020-AE6E-E466F3830E89}" type="slidenum">
              <a:rPr lang="tr-TR" smtClean="0"/>
              <a:pPr/>
              <a:t>36</a:t>
            </a:fld>
            <a:endParaRPr lang="tr-TR"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C7D3CD92-6D6A-4020-AE6E-E466F3830E89}" type="slidenum">
              <a:rPr lang="tr-TR" smtClean="0"/>
              <a:pPr/>
              <a:t>37</a:t>
            </a:fld>
            <a:endParaRPr lang="tr-T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t>26.04.2013</a:t>
            </a:fld>
            <a:endParaRPr lang="tr-TR" dirty="0"/>
          </a:p>
        </p:txBody>
      </p:sp>
      <p:sp>
        <p:nvSpPr>
          <p:cNvPr id="5" name="4 Altbilgi Yer Tutucusu"/>
          <p:cNvSpPr>
            <a:spLocks noGrp="1"/>
          </p:cNvSpPr>
          <p:nvPr>
            <p:ph type="ftr" sz="quarter" idx="11"/>
          </p:nvPr>
        </p:nvSpPr>
        <p:spPr/>
        <p:txBody>
          <a:bodyPr/>
          <a:lstStyle/>
          <a:p>
            <a:endParaRPr lang="tr-TR" dirty="0"/>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t>26.04.2013</a:t>
            </a:fld>
            <a:endParaRPr lang="tr-TR" dirty="0"/>
          </a:p>
        </p:txBody>
      </p:sp>
      <p:sp>
        <p:nvSpPr>
          <p:cNvPr id="5" name="4 Altbilgi Yer Tutucusu"/>
          <p:cNvSpPr>
            <a:spLocks noGrp="1"/>
          </p:cNvSpPr>
          <p:nvPr>
            <p:ph type="ftr" sz="quarter" idx="11"/>
          </p:nvPr>
        </p:nvSpPr>
        <p:spPr/>
        <p:txBody>
          <a:bodyPr/>
          <a:lstStyle/>
          <a:p>
            <a:endParaRPr lang="tr-TR" dirty="0"/>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t>26.04.2013</a:t>
            </a:fld>
            <a:endParaRPr lang="tr-TR" dirty="0"/>
          </a:p>
        </p:txBody>
      </p:sp>
      <p:sp>
        <p:nvSpPr>
          <p:cNvPr id="5" name="4 Altbilgi Yer Tutucusu"/>
          <p:cNvSpPr>
            <a:spLocks noGrp="1"/>
          </p:cNvSpPr>
          <p:nvPr>
            <p:ph type="ftr" sz="quarter" idx="11"/>
          </p:nvPr>
        </p:nvSpPr>
        <p:spPr/>
        <p:txBody>
          <a:bodyPr/>
          <a:lstStyle/>
          <a:p>
            <a:endParaRPr lang="tr-TR" dirty="0"/>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t>26.04.2013</a:t>
            </a:fld>
            <a:endParaRPr lang="tr-TR" dirty="0"/>
          </a:p>
        </p:txBody>
      </p:sp>
      <p:sp>
        <p:nvSpPr>
          <p:cNvPr id="5" name="4 Altbilgi Yer Tutucusu"/>
          <p:cNvSpPr>
            <a:spLocks noGrp="1"/>
          </p:cNvSpPr>
          <p:nvPr>
            <p:ph type="ftr" sz="quarter" idx="11"/>
          </p:nvPr>
        </p:nvSpPr>
        <p:spPr/>
        <p:txBody>
          <a:bodyPr/>
          <a:lstStyle/>
          <a:p>
            <a:endParaRPr lang="tr-TR" dirty="0"/>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A23720DD-5B6D-40BF-8493-A6B52D484E6B}" type="datetimeFigureOut">
              <a:rPr lang="tr-TR" smtClean="0"/>
              <a:t>26.04.2013</a:t>
            </a:fld>
            <a:endParaRPr lang="tr-TR" dirty="0"/>
          </a:p>
        </p:txBody>
      </p:sp>
      <p:sp>
        <p:nvSpPr>
          <p:cNvPr id="5" name="4 Altbilgi Yer Tutucusu"/>
          <p:cNvSpPr>
            <a:spLocks noGrp="1"/>
          </p:cNvSpPr>
          <p:nvPr>
            <p:ph type="ftr" sz="quarter" idx="11"/>
          </p:nvPr>
        </p:nvSpPr>
        <p:spPr/>
        <p:txBody>
          <a:bodyPr/>
          <a:lstStyle/>
          <a:p>
            <a:endParaRPr lang="tr-TR" dirty="0"/>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A23720DD-5B6D-40BF-8493-A6B52D484E6B}" type="datetimeFigureOut">
              <a:rPr lang="tr-TR" smtClean="0"/>
              <a:t>26.04.2013</a:t>
            </a:fld>
            <a:endParaRPr lang="tr-TR" dirty="0"/>
          </a:p>
        </p:txBody>
      </p:sp>
      <p:sp>
        <p:nvSpPr>
          <p:cNvPr id="6" name="5 Altbilgi Yer Tutucusu"/>
          <p:cNvSpPr>
            <a:spLocks noGrp="1"/>
          </p:cNvSpPr>
          <p:nvPr>
            <p:ph type="ftr" sz="quarter" idx="11"/>
          </p:nvPr>
        </p:nvSpPr>
        <p:spPr/>
        <p:txBody>
          <a:bodyPr/>
          <a:lstStyle/>
          <a:p>
            <a:endParaRPr lang="tr-TR" dirty="0"/>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A23720DD-5B6D-40BF-8493-A6B52D484E6B}" type="datetimeFigureOut">
              <a:rPr lang="tr-TR" smtClean="0"/>
              <a:t>26.04.2013</a:t>
            </a:fld>
            <a:endParaRPr lang="tr-TR" dirty="0"/>
          </a:p>
        </p:txBody>
      </p:sp>
      <p:sp>
        <p:nvSpPr>
          <p:cNvPr id="8" name="7 Altbilgi Yer Tutucusu"/>
          <p:cNvSpPr>
            <a:spLocks noGrp="1"/>
          </p:cNvSpPr>
          <p:nvPr>
            <p:ph type="ftr" sz="quarter" idx="11"/>
          </p:nvPr>
        </p:nvSpPr>
        <p:spPr/>
        <p:txBody>
          <a:bodyPr/>
          <a:lstStyle/>
          <a:p>
            <a:endParaRPr lang="tr-TR" dirty="0"/>
          </a:p>
        </p:txBody>
      </p:sp>
      <p:sp>
        <p:nvSpPr>
          <p:cNvPr id="9" name="8 Slayt Numarası Yer Tutucusu"/>
          <p:cNvSpPr>
            <a:spLocks noGrp="1"/>
          </p:cNvSpPr>
          <p:nvPr>
            <p:ph type="sldNum" sz="quarter" idx="12"/>
          </p:nvPr>
        </p:nvSpPr>
        <p:spPr/>
        <p:txBody>
          <a:bodyPr/>
          <a:lstStyle/>
          <a:p>
            <a:fld id="{F302176B-0E47-46AC-8F43-DAB4B8A37D06}" type="slidenum">
              <a:rPr lang="tr-TR" smtClean="0"/>
              <a:t>‹#›</a:t>
            </a:fld>
            <a:endParaRPr lang="tr-TR"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A23720DD-5B6D-40BF-8493-A6B52D484E6B}" type="datetimeFigureOut">
              <a:rPr lang="tr-TR" smtClean="0"/>
              <a:t>26.04.2013</a:t>
            </a:fld>
            <a:endParaRPr lang="tr-TR" dirty="0"/>
          </a:p>
        </p:txBody>
      </p:sp>
      <p:sp>
        <p:nvSpPr>
          <p:cNvPr id="4" name="3 Altbilgi Yer Tutucusu"/>
          <p:cNvSpPr>
            <a:spLocks noGrp="1"/>
          </p:cNvSpPr>
          <p:nvPr>
            <p:ph type="ftr" sz="quarter" idx="11"/>
          </p:nvPr>
        </p:nvSpPr>
        <p:spPr/>
        <p:txBody>
          <a:bodyPr/>
          <a:lstStyle/>
          <a:p>
            <a:endParaRPr lang="tr-TR" dirty="0"/>
          </a:p>
        </p:txBody>
      </p:sp>
      <p:sp>
        <p:nvSpPr>
          <p:cNvPr id="5" name="4 Slayt Numarası Yer Tutucusu"/>
          <p:cNvSpPr>
            <a:spLocks noGrp="1"/>
          </p:cNvSpPr>
          <p:nvPr>
            <p:ph type="sldNum" sz="quarter" idx="12"/>
          </p:nvPr>
        </p:nvSpPr>
        <p:spPr/>
        <p:txBody>
          <a:bodyPr/>
          <a:lstStyle/>
          <a:p>
            <a:fld id="{F302176B-0E47-46AC-8F43-DAB4B8A37D06}" type="slidenum">
              <a:rPr lang="tr-TR" smtClean="0"/>
              <a:t>‹#›</a:t>
            </a:fld>
            <a:endParaRPr lang="tr-T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A23720DD-5B6D-40BF-8493-A6B52D484E6B}" type="datetimeFigureOut">
              <a:rPr lang="tr-TR" smtClean="0"/>
              <a:t>26.04.2013</a:t>
            </a:fld>
            <a:endParaRPr lang="tr-TR" dirty="0"/>
          </a:p>
        </p:txBody>
      </p:sp>
      <p:sp>
        <p:nvSpPr>
          <p:cNvPr id="3" name="2 Altbilgi Yer Tutucusu"/>
          <p:cNvSpPr>
            <a:spLocks noGrp="1"/>
          </p:cNvSpPr>
          <p:nvPr>
            <p:ph type="ftr" sz="quarter" idx="11"/>
          </p:nvPr>
        </p:nvSpPr>
        <p:spPr/>
        <p:txBody>
          <a:bodyPr/>
          <a:lstStyle/>
          <a:p>
            <a:endParaRPr lang="tr-TR" dirty="0"/>
          </a:p>
        </p:txBody>
      </p:sp>
      <p:sp>
        <p:nvSpPr>
          <p:cNvPr id="4" name="3 Slayt Numarası Yer Tutucusu"/>
          <p:cNvSpPr>
            <a:spLocks noGrp="1"/>
          </p:cNvSpPr>
          <p:nvPr>
            <p:ph type="sldNum" sz="quarter" idx="12"/>
          </p:nvPr>
        </p:nvSpPr>
        <p:spPr/>
        <p:txBody>
          <a:bodyPr/>
          <a:lstStyle/>
          <a:p>
            <a:fld id="{F302176B-0E47-46AC-8F43-DAB4B8A37D06}" type="slidenum">
              <a:rPr lang="tr-TR" smtClean="0"/>
              <a:t>‹#›</a:t>
            </a:fld>
            <a:endParaRPr lang="tr-TR" dirty="0"/>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t>26.04.2013</a:t>
            </a:fld>
            <a:endParaRPr lang="tr-TR" dirty="0"/>
          </a:p>
        </p:txBody>
      </p:sp>
      <p:sp>
        <p:nvSpPr>
          <p:cNvPr id="6" name="5 Altbilgi Yer Tutucusu"/>
          <p:cNvSpPr>
            <a:spLocks noGrp="1"/>
          </p:cNvSpPr>
          <p:nvPr>
            <p:ph type="ftr" sz="quarter" idx="11"/>
          </p:nvPr>
        </p:nvSpPr>
        <p:spPr/>
        <p:txBody>
          <a:bodyPr/>
          <a:lstStyle/>
          <a:p>
            <a:endParaRPr lang="tr-TR" dirty="0"/>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dirty="0"/>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t>26.04.2013</a:t>
            </a:fld>
            <a:endParaRPr lang="tr-TR" dirty="0"/>
          </a:p>
        </p:txBody>
      </p:sp>
      <p:sp>
        <p:nvSpPr>
          <p:cNvPr id="6" name="5 Altbilgi Yer Tutucusu"/>
          <p:cNvSpPr>
            <a:spLocks noGrp="1"/>
          </p:cNvSpPr>
          <p:nvPr>
            <p:ph type="ftr" sz="quarter" idx="11"/>
          </p:nvPr>
        </p:nvSpPr>
        <p:spPr/>
        <p:txBody>
          <a:bodyPr/>
          <a:lstStyle/>
          <a:p>
            <a:endParaRPr lang="tr-TR" dirty="0"/>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3720DD-5B6D-40BF-8493-A6B52D484E6B}" type="datetimeFigureOut">
              <a:rPr lang="tr-TR" smtClean="0"/>
              <a:t>26.04.2013</a:t>
            </a:fld>
            <a:endParaRPr lang="tr-TR" dirty="0"/>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dirty="0"/>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02176B-0E47-46AC-8F43-DAB4B8A37D06}" type="slidenum">
              <a:rPr lang="tr-TR" smtClean="0"/>
              <a:t>‹#›</a:t>
            </a:fld>
            <a:endParaRPr lang="tr-TR"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7.xml"/><Relationship Id="rId4" Type="http://schemas.openxmlformats.org/officeDocument/2006/relationships/image" Target="../media/image22.emf"/></Relationships>
</file>

<file path=ppt/slides/_rels/slide13.x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7.xml"/><Relationship Id="rId4" Type="http://schemas.openxmlformats.org/officeDocument/2006/relationships/image" Target="../media/image30.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2.xml"/><Relationship Id="rId1" Type="http://schemas.openxmlformats.org/officeDocument/2006/relationships/vmlDrawing" Target="../drawings/vmlDrawing2.vml"/><Relationship Id="rId5" Type="http://schemas.openxmlformats.org/officeDocument/2006/relationships/image" Target="../media/image32.png"/><Relationship Id="rId4" Type="http://schemas.openxmlformats.org/officeDocument/2006/relationships/notesSlide" Target="../notesSlides/notesSlide5.xml"/></Relationships>
</file>

<file path=ppt/slides/_rels/slide2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image" Target="../media/image38.jpg"/><Relationship Id="rId1" Type="http://schemas.openxmlformats.org/officeDocument/2006/relationships/slideLayout" Target="../slideLayouts/slideLayout7.xml"/><Relationship Id="rId4" Type="http://schemas.openxmlformats.org/officeDocument/2006/relationships/image" Target="../media/image40.JP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1.xml"/><Relationship Id="rId1" Type="http://schemas.openxmlformats.org/officeDocument/2006/relationships/vmlDrawing" Target="../drawings/vmlDrawing1.vml"/><Relationship Id="rId5" Type="http://schemas.openxmlformats.org/officeDocument/2006/relationships/image" Target="../media/image7.png"/><Relationship Id="rId4" Type="http://schemas.openxmlformats.org/officeDocument/2006/relationships/notesSlide" Target="../notesSlides/notesSlide1.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3.xml"/><Relationship Id="rId1" Type="http://schemas.openxmlformats.org/officeDocument/2006/relationships/vmlDrawing" Target="../drawings/vmlDrawing3.vml"/><Relationship Id="rId5" Type="http://schemas.openxmlformats.org/officeDocument/2006/relationships/image" Target="../media/image42.png"/><Relationship Id="rId4" Type="http://schemas.openxmlformats.org/officeDocument/2006/relationships/notesSlide" Target="../notesSlides/notesSlide6.xml"/></Relationships>
</file>

<file path=ppt/slides/_rels/slide31.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3.xml"/><Relationship Id="rId5" Type="http://schemas.openxmlformats.org/officeDocument/2006/relationships/image" Target="../media/image9.gif"/><Relationship Id="rId4" Type="http://schemas.openxmlformats.org/officeDocument/2006/relationships/image" Target="../media/image8.jp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4.xml"/><Relationship Id="rId5" Type="http://schemas.openxmlformats.org/officeDocument/2006/relationships/image" Target="../media/image9.gif"/><Relationship Id="rId4" Type="http://schemas.openxmlformats.org/officeDocument/2006/relationships/image" Target="../media/image46.gif"/></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5.xml"/><Relationship Id="rId5" Type="http://schemas.openxmlformats.org/officeDocument/2006/relationships/image" Target="../media/image9.gif"/><Relationship Id="rId4" Type="http://schemas.openxmlformats.org/officeDocument/2006/relationships/image" Target="../media/image46.gif"/></Relationships>
</file>

<file path=ppt/slides/_rels/slide3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51.gif"/><Relationship Id="rId5" Type="http://schemas.openxmlformats.org/officeDocument/2006/relationships/image" Target="../media/image50.gif"/><Relationship Id="rId4" Type="http://schemas.microsoft.com/office/2007/relationships/hdphoto" Target="../media/hdphoto3.wdp"/></Relationships>
</file>

<file path=ppt/slides/_rels/slide43.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51.gif"/><Relationship Id="rId5" Type="http://schemas.openxmlformats.org/officeDocument/2006/relationships/image" Target="../media/image50.gif"/><Relationship Id="rId4" Type="http://schemas.microsoft.com/office/2007/relationships/hdphoto" Target="../media/hdphoto3.wdp"/></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53.gif"/><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53.gif"/><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7.xml"/><Relationship Id="rId4" Type="http://schemas.openxmlformats.org/officeDocument/2006/relationships/image" Target="../media/image58.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2.xml"/><Relationship Id="rId5" Type="http://schemas.openxmlformats.org/officeDocument/2006/relationships/image" Target="../media/image9.gif"/><Relationship Id="rId4" Type="http://schemas.openxmlformats.org/officeDocument/2006/relationships/image" Target="../media/image8.jpg"/></Relationships>
</file>

<file path=ppt/slides/_rels/slide50.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4.xml"/><Relationship Id="rId1" Type="http://schemas.openxmlformats.org/officeDocument/2006/relationships/vmlDrawing" Target="../drawings/vmlDrawing4.vml"/><Relationship Id="rId5" Type="http://schemas.openxmlformats.org/officeDocument/2006/relationships/image" Target="../media/image61.png"/><Relationship Id="rId4" Type="http://schemas.openxmlformats.org/officeDocument/2006/relationships/notesSlide" Target="../notesSlides/notesSlide17.xml"/></Relationships>
</file>

<file path=ppt/slides/_rels/slide52.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66.jpeg"/></Relationships>
</file>

<file path=ppt/slides/_rels/slide59.xml.rels><?xml version="1.0" encoding="UTF-8" standalone="yes"?>
<Relationships xmlns="http://schemas.openxmlformats.org/package/2006/relationships"><Relationship Id="rId2" Type="http://schemas.openxmlformats.org/officeDocument/2006/relationships/image" Target="../media/image68.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5.xml"/><Relationship Id="rId1" Type="http://schemas.openxmlformats.org/officeDocument/2006/relationships/vmlDrawing" Target="../drawings/vmlDrawing5.vml"/><Relationship Id="rId6" Type="http://schemas.openxmlformats.org/officeDocument/2006/relationships/image" Target="../media/image70.png"/><Relationship Id="rId5" Type="http://schemas.openxmlformats.org/officeDocument/2006/relationships/hyperlink" Target="http://www.fatihgizligider.com/" TargetMode="External"/><Relationship Id="rId4" Type="http://schemas.openxmlformats.org/officeDocument/2006/relationships/notesSlide" Target="../notesSlides/notesSlide23.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3.png"/><Relationship Id="rId7" Type="http://schemas.microsoft.com/office/2007/relationships/hdphoto" Target="../media/hdphoto2.wdp"/><Relationship Id="rId2" Type="http://schemas.openxmlformats.org/officeDocument/2006/relationships/image" Target="../media/image12.png"/><Relationship Id="rId1" Type="http://schemas.openxmlformats.org/officeDocument/2006/relationships/slideLayout" Target="../slideLayouts/slideLayout7.xml"/><Relationship Id="rId6" Type="http://schemas.openxmlformats.org/officeDocument/2006/relationships/image" Target="../media/image15.png"/><Relationship Id="rId5" Type="http://schemas.microsoft.com/office/2007/relationships/hdphoto" Target="../media/hdphoto1.wdp"/><Relationship Id="rId10" Type="http://schemas.openxmlformats.org/officeDocument/2006/relationships/image" Target="../media/image18.png"/><Relationship Id="rId4" Type="http://schemas.openxmlformats.org/officeDocument/2006/relationships/image" Target="../media/image14.png"/><Relationship Id="rId9" Type="http://schemas.openxmlformats.org/officeDocument/2006/relationships/image" Target="../media/image1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2158399" y="200373"/>
            <a:ext cx="4570482" cy="646331"/>
          </a:xfrm>
          <a:prstGeom prst="rect">
            <a:avLst/>
          </a:prstGeom>
        </p:spPr>
        <p:txBody>
          <a:bodyPr wrap="none">
            <a:spAutoFit/>
          </a:bodyPr>
          <a:lstStyle/>
          <a:p>
            <a:r>
              <a:rPr lang="tr-TR" sz="3600" b="1" dirty="0">
                <a:latin typeface="Arial" pitchFamily="34" charset="0"/>
                <a:cs typeface="Arial" pitchFamily="34" charset="0"/>
              </a:rPr>
              <a:t>3. IŞIĞIN KIRILMASI</a:t>
            </a:r>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1052736"/>
            <a:ext cx="4122218" cy="22322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Belirtme Çizgisi 4"/>
          <p:cNvSpPr/>
          <p:nvPr/>
        </p:nvSpPr>
        <p:spPr>
          <a:xfrm>
            <a:off x="4860032" y="1031541"/>
            <a:ext cx="4109594" cy="792088"/>
          </a:xfrm>
          <a:prstGeom prst="wedgeRectCallout">
            <a:avLst>
              <a:gd name="adj1" fmla="val -85655"/>
              <a:gd name="adj2" fmla="val 15548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t>Bu kavramları defterimize yanıtlayalım  gelecek derste arkadaşlarımıza sunalım </a:t>
            </a:r>
            <a:endParaRPr lang="tr-TR" dirty="0"/>
          </a:p>
        </p:txBody>
      </p:sp>
      <p:sp>
        <p:nvSpPr>
          <p:cNvPr id="4" name="Dikdörtgen 3"/>
          <p:cNvSpPr/>
          <p:nvPr/>
        </p:nvSpPr>
        <p:spPr>
          <a:xfrm>
            <a:off x="251520" y="3140968"/>
            <a:ext cx="8718106" cy="1200329"/>
          </a:xfrm>
          <a:prstGeom prst="rect">
            <a:avLst/>
          </a:prstGeom>
        </p:spPr>
        <p:txBody>
          <a:bodyPr wrap="square">
            <a:spAutoFit/>
          </a:bodyPr>
          <a:lstStyle/>
          <a:p>
            <a:r>
              <a:rPr lang="tr-TR" sz="2400" b="1" dirty="0">
                <a:latin typeface="Arial" pitchFamily="34" charset="0"/>
                <a:cs typeface="Arial" pitchFamily="34" charset="0"/>
              </a:rPr>
              <a:t>ışık hızı</a:t>
            </a:r>
            <a:r>
              <a:rPr lang="tr-TR" sz="2400" dirty="0">
                <a:latin typeface="Arial" pitchFamily="34" charset="0"/>
                <a:cs typeface="Arial" pitchFamily="34" charset="0"/>
              </a:rPr>
              <a:t>, ışığın “vakum ortamındayken” </a:t>
            </a:r>
            <a:r>
              <a:rPr lang="tr-TR" sz="2400" dirty="0" smtClean="0">
                <a:latin typeface="Arial" pitchFamily="34" charset="0"/>
                <a:cs typeface="Arial" pitchFamily="34" charset="0"/>
              </a:rPr>
              <a:t>(saydam ortamlarda boşluk , hava , su , cam, elmas )1 </a:t>
            </a:r>
            <a:r>
              <a:rPr lang="tr-TR" sz="2400" dirty="0">
                <a:latin typeface="Arial" pitchFamily="34" charset="0"/>
                <a:cs typeface="Arial" pitchFamily="34" charset="0"/>
              </a:rPr>
              <a:t>saniyede aldığı </a:t>
            </a:r>
            <a:r>
              <a:rPr lang="tr-TR" sz="2400" dirty="0" smtClean="0">
                <a:latin typeface="Arial" pitchFamily="34" charset="0"/>
                <a:cs typeface="Arial" pitchFamily="34" charset="0"/>
              </a:rPr>
              <a:t>yola  ışığın o ortamdaki hızı denir. </a:t>
            </a:r>
            <a:endParaRPr lang="tr-TR" sz="2400" dirty="0">
              <a:latin typeface="Arial" pitchFamily="34" charset="0"/>
              <a:cs typeface="Arial" pitchFamily="34" charset="0"/>
            </a:endParaRPr>
          </a:p>
        </p:txBody>
      </p:sp>
      <p:sp>
        <p:nvSpPr>
          <p:cNvPr id="10" name="Dikdörtgen 9"/>
          <p:cNvSpPr/>
          <p:nvPr/>
        </p:nvSpPr>
        <p:spPr>
          <a:xfrm>
            <a:off x="179512" y="5757063"/>
            <a:ext cx="8790114" cy="1200329"/>
          </a:xfrm>
          <a:prstGeom prst="rect">
            <a:avLst/>
          </a:prstGeom>
        </p:spPr>
        <p:txBody>
          <a:bodyPr wrap="square">
            <a:spAutoFit/>
          </a:bodyPr>
          <a:lstStyle/>
          <a:p>
            <a:r>
              <a:rPr lang="tr-TR" sz="2400" dirty="0" smtClean="0">
                <a:latin typeface="Arial" pitchFamily="34" charset="0"/>
                <a:cs typeface="Arial" pitchFamily="34" charset="0"/>
              </a:rPr>
              <a:t> </a:t>
            </a:r>
            <a:r>
              <a:rPr lang="tr-TR" sz="2400" dirty="0">
                <a:latin typeface="Arial" pitchFamily="34" charset="0"/>
                <a:cs typeface="Arial" pitchFamily="34" charset="0"/>
              </a:rPr>
              <a:t>ışığın </a:t>
            </a:r>
            <a:r>
              <a:rPr lang="tr-TR" sz="2400" dirty="0" smtClean="0">
                <a:latin typeface="Arial" pitchFamily="34" charset="0"/>
                <a:cs typeface="Arial" pitchFamily="34" charset="0"/>
              </a:rPr>
              <a:t> saydam bir ortamdan başka saydam ortama sudan havaya geçerken  doğrultusunu değiştirir bu da bize daha sığ görmemizi sağlar.</a:t>
            </a:r>
            <a:endParaRPr lang="tr-TR" sz="2400" dirty="0">
              <a:latin typeface="Arial" pitchFamily="34" charset="0"/>
              <a:cs typeface="Arial" pitchFamily="34" charset="0"/>
            </a:endParaRPr>
          </a:p>
        </p:txBody>
      </p:sp>
      <p:sp>
        <p:nvSpPr>
          <p:cNvPr id="3" name="Dikdörtgen 2"/>
          <p:cNvSpPr/>
          <p:nvPr/>
        </p:nvSpPr>
        <p:spPr>
          <a:xfrm>
            <a:off x="251520" y="4235604"/>
            <a:ext cx="8640960" cy="1569660"/>
          </a:xfrm>
          <a:prstGeom prst="rect">
            <a:avLst/>
          </a:prstGeom>
        </p:spPr>
        <p:txBody>
          <a:bodyPr wrap="square">
            <a:spAutoFit/>
          </a:bodyPr>
          <a:lstStyle/>
          <a:p>
            <a:pPr>
              <a:lnSpc>
                <a:spcPct val="100000"/>
              </a:lnSpc>
              <a:spcBef>
                <a:spcPct val="50000"/>
              </a:spcBef>
            </a:pPr>
            <a:r>
              <a:rPr lang="tr-TR" sz="2400" b="1" dirty="0" smtClean="0">
                <a:latin typeface="Arial" pitchFamily="34" charset="0"/>
                <a:cs typeface="Arial" pitchFamily="34" charset="0"/>
              </a:rPr>
              <a:t>Kırılma:</a:t>
            </a:r>
            <a:r>
              <a:rPr lang="tr-TR" sz="2400" dirty="0" smtClean="0">
                <a:latin typeface="Arial" pitchFamily="34" charset="0"/>
                <a:cs typeface="Arial" pitchFamily="34" charset="0"/>
              </a:rPr>
              <a:t> </a:t>
            </a:r>
            <a:r>
              <a:rPr lang="tr-TR" sz="2400" dirty="0">
                <a:latin typeface="Arial" pitchFamily="34" charset="0"/>
                <a:cs typeface="Arial" pitchFamily="34" charset="0"/>
              </a:rPr>
              <a:t>Işık ışınları bir ortamdan kırıcılığı(yoğunluğu) farklı bir ortama geçtiğinde yön   </a:t>
            </a:r>
            <a:r>
              <a:rPr lang="tr-TR" sz="2400" dirty="0" smtClean="0">
                <a:latin typeface="Arial" pitchFamily="34" charset="0"/>
                <a:cs typeface="Arial" pitchFamily="34" charset="0"/>
              </a:rPr>
              <a:t>değiştirmesine </a:t>
            </a:r>
            <a:r>
              <a:rPr lang="tr-TR" sz="2400" b="1" u="sng" dirty="0" smtClean="0">
                <a:latin typeface="Arial" pitchFamily="34" charset="0"/>
                <a:cs typeface="Arial" pitchFamily="34" charset="0"/>
              </a:rPr>
              <a:t>ışığın </a:t>
            </a:r>
            <a:r>
              <a:rPr lang="tr-TR" sz="2400" b="1" u="sng" dirty="0">
                <a:latin typeface="Arial" pitchFamily="34" charset="0"/>
                <a:cs typeface="Arial" pitchFamily="34" charset="0"/>
              </a:rPr>
              <a:t>kırılması</a:t>
            </a:r>
            <a:r>
              <a:rPr lang="tr-TR" sz="2400" b="1" dirty="0">
                <a:latin typeface="Arial" pitchFamily="34" charset="0"/>
                <a:cs typeface="Arial" pitchFamily="34" charset="0"/>
              </a:rPr>
              <a:t> </a:t>
            </a:r>
            <a:r>
              <a:rPr lang="tr-TR" sz="2400" dirty="0" smtClean="0">
                <a:latin typeface="Arial" pitchFamily="34" charset="0"/>
                <a:cs typeface="Arial" pitchFamily="34" charset="0"/>
              </a:rPr>
              <a:t>denir. Işığın </a:t>
            </a:r>
            <a:r>
              <a:rPr lang="tr-TR" sz="2400" dirty="0">
                <a:latin typeface="Arial" pitchFamily="34" charset="0"/>
                <a:cs typeface="Arial" pitchFamily="34" charset="0"/>
              </a:rPr>
              <a:t>kırılmasının nedeni farklı ortamlarda </a:t>
            </a:r>
            <a:r>
              <a:rPr lang="tr-TR" sz="2400" b="1" dirty="0">
                <a:latin typeface="Arial" pitchFamily="34" charset="0"/>
                <a:cs typeface="Arial" pitchFamily="34" charset="0"/>
              </a:rPr>
              <a:t>farklı süratlerle hareket etmesidir.</a:t>
            </a:r>
            <a:endParaRPr lang="tr-TR" sz="2400" dirty="0">
              <a:latin typeface="Arial" pitchFamily="34" charset="0"/>
              <a:cs typeface="Arial" pitchFamily="34" charset="0"/>
            </a:endParaRPr>
          </a:p>
        </p:txBody>
      </p:sp>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1705" y="3189169"/>
            <a:ext cx="8777921" cy="26160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297229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28"/>
                                        </p:tgtEl>
                                        <p:attrNameLst>
                                          <p:attrName>style.visibility</p:attrName>
                                        </p:attrNameLst>
                                      </p:cBhvr>
                                      <p:to>
                                        <p:strVal val="visible"/>
                                      </p:to>
                                    </p:set>
                                    <p:animEffect transition="in" filter="fade">
                                      <p:cBhvr>
                                        <p:cTn id="17" dur="500"/>
                                        <p:tgtEl>
                                          <p:spTgt spid="102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64371" y="188640"/>
            <a:ext cx="8784976" cy="6001643"/>
          </a:xfrm>
          <a:prstGeom prst="rect">
            <a:avLst/>
          </a:prstGeom>
        </p:spPr>
        <p:txBody>
          <a:bodyPr wrap="square">
            <a:spAutoFit/>
          </a:bodyPr>
          <a:lstStyle/>
          <a:p>
            <a:r>
              <a:rPr lang="tr-TR" sz="3200" dirty="0">
                <a:latin typeface="Arial" pitchFamily="34" charset="0"/>
                <a:cs typeface="Arial" pitchFamily="34" charset="0"/>
              </a:rPr>
              <a:t>Işık, bir saydam ortam içinde yayılırken bir başka saydam cisimle karşılaşabilir. Bu durumda karşılaştığı maddenin içine girerek yayılmasını sürdürür. Ancak, yukarıda da gördüğünüz gibi ışığın farklı saydam ortamlardaki hızları farklıdır. </a:t>
            </a:r>
            <a:endParaRPr lang="tr-TR" sz="3200" dirty="0" smtClean="0">
              <a:latin typeface="Arial" pitchFamily="34" charset="0"/>
              <a:cs typeface="Arial" pitchFamily="34" charset="0"/>
            </a:endParaRPr>
          </a:p>
          <a:p>
            <a:r>
              <a:rPr lang="tr-TR" sz="3200" dirty="0" smtClean="0">
                <a:latin typeface="Arial" pitchFamily="34" charset="0"/>
                <a:cs typeface="Arial" pitchFamily="34" charset="0"/>
              </a:rPr>
              <a:t>Örneğin </a:t>
            </a:r>
            <a:r>
              <a:rPr lang="tr-TR" sz="3200" dirty="0">
                <a:latin typeface="Arial" pitchFamily="34" charset="0"/>
                <a:cs typeface="Arial" pitchFamily="34" charset="0"/>
              </a:rPr>
              <a:t>su ortamından hava ortamına geçen ışık hızlanacak, hava ortamından su ortamına geçen ışıksa yavaşlayacaktır. Işığın bir saydam ortamdan başka bir saydam ortama geçişinin yol açtığı bir durumu aşağıdaki etkinliği yaparak gözlemleyeceksiniz.</a:t>
            </a:r>
          </a:p>
        </p:txBody>
      </p:sp>
    </p:spTree>
    <p:extLst>
      <p:ext uri="{BB962C8B-B14F-4D97-AF65-F5344CB8AC3E}">
        <p14:creationId xmlns:p14="http://schemas.microsoft.com/office/powerpoint/2010/main" val="5830842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Effect transition="in" filter="fade">
                                      <p:cBhvr>
                                        <p:cTn id="11"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16632"/>
            <a:ext cx="9144000" cy="6480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4116408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87349"/>
            <a:ext cx="9144000" cy="27416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88640"/>
            <a:ext cx="9144000"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48064" y="3876685"/>
            <a:ext cx="3886237" cy="26904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ikdörtgen 1"/>
          <p:cNvSpPr/>
          <p:nvPr/>
        </p:nvSpPr>
        <p:spPr>
          <a:xfrm>
            <a:off x="107504" y="3889501"/>
            <a:ext cx="5184576" cy="2677656"/>
          </a:xfrm>
          <a:prstGeom prst="rect">
            <a:avLst/>
          </a:prstGeom>
        </p:spPr>
        <p:txBody>
          <a:bodyPr wrap="square">
            <a:spAutoFit/>
          </a:bodyPr>
          <a:lstStyle/>
          <a:p>
            <a:r>
              <a:rPr lang="tr-TR" sz="2400" dirty="0">
                <a:latin typeface="Arial" pitchFamily="34" charset="0"/>
                <a:cs typeface="Arial" pitchFamily="34" charset="0"/>
              </a:rPr>
              <a:t>Bir ışık demetinin önüne camdan yapılmış prizma konulduğunda </a:t>
            </a:r>
            <a:r>
              <a:rPr lang="tr-TR" sz="2400" dirty="0" smtClean="0">
                <a:latin typeface="Arial" pitchFamily="34" charset="0"/>
                <a:cs typeface="Arial" pitchFamily="34" charset="0"/>
              </a:rPr>
              <a:t>ışık bu </a:t>
            </a:r>
            <a:r>
              <a:rPr lang="tr-TR" sz="2400" dirty="0">
                <a:latin typeface="Arial" pitchFamily="34" charset="0"/>
                <a:cs typeface="Arial" pitchFamily="34" charset="0"/>
              </a:rPr>
              <a:t>ortama geçerken doğrultusu değişir. Işığın saydam bir ortamdan </a:t>
            </a:r>
            <a:r>
              <a:rPr lang="tr-TR" sz="2400" dirty="0" smtClean="0">
                <a:latin typeface="Arial" pitchFamily="34" charset="0"/>
                <a:cs typeface="Arial" pitchFamily="34" charset="0"/>
              </a:rPr>
              <a:t>başka bir </a:t>
            </a:r>
            <a:r>
              <a:rPr lang="tr-TR" sz="2400" dirty="0">
                <a:latin typeface="Arial" pitchFamily="34" charset="0"/>
                <a:cs typeface="Arial" pitchFamily="34" charset="0"/>
              </a:rPr>
              <a:t>saydam ortama geçerken doğrultu değiştirmesine ışığın </a:t>
            </a:r>
            <a:r>
              <a:rPr lang="tr-TR" sz="2400" dirty="0" smtClean="0">
                <a:latin typeface="Arial" pitchFamily="34" charset="0"/>
                <a:cs typeface="Arial" pitchFamily="34" charset="0"/>
              </a:rPr>
              <a:t>kırılması denir</a:t>
            </a:r>
            <a:r>
              <a:rPr lang="tr-TR" sz="2400" dirty="0">
                <a:latin typeface="Arial" pitchFamily="34" charset="0"/>
                <a:cs typeface="Arial" pitchFamily="34" charset="0"/>
              </a:rPr>
              <a:t>.</a:t>
            </a:r>
          </a:p>
        </p:txBody>
      </p:sp>
    </p:spTree>
    <p:extLst>
      <p:ext uri="{BB962C8B-B14F-4D97-AF65-F5344CB8AC3E}">
        <p14:creationId xmlns:p14="http://schemas.microsoft.com/office/powerpoint/2010/main" val="8657279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8196"/>
                                        </p:tgtEl>
                                        <p:attrNameLst>
                                          <p:attrName>style.visibility</p:attrName>
                                        </p:attrNameLst>
                                      </p:cBhvr>
                                      <p:to>
                                        <p:strVal val="visible"/>
                                      </p:to>
                                    </p:set>
                                    <p:animEffect transition="in" filter="fade">
                                      <p:cBhvr>
                                        <p:cTn id="10" dur="500"/>
                                        <p:tgtEl>
                                          <p:spTgt spid="81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06571" y="3861048"/>
            <a:ext cx="8964488" cy="2677656"/>
          </a:xfrm>
          <a:prstGeom prst="rect">
            <a:avLst/>
          </a:prstGeom>
        </p:spPr>
        <p:txBody>
          <a:bodyPr wrap="square">
            <a:spAutoFit/>
          </a:bodyPr>
          <a:lstStyle/>
          <a:p>
            <a:r>
              <a:rPr lang="tr-TR" sz="2800" dirty="0">
                <a:latin typeface="Arial" pitchFamily="34" charset="0"/>
                <a:cs typeface="Arial" pitchFamily="34" charset="0"/>
              </a:rPr>
              <a:t>Aslında kırılma olurken yansıma olayı da gerçekleşir. Sizin de </a:t>
            </a:r>
            <a:r>
              <a:rPr lang="tr-TR" sz="2800" dirty="0" smtClean="0">
                <a:latin typeface="Arial" pitchFamily="34" charset="0"/>
                <a:cs typeface="Arial" pitchFamily="34" charset="0"/>
              </a:rPr>
              <a:t>yaptığınız </a:t>
            </a:r>
            <a:r>
              <a:rPr lang="tr-TR" sz="2800" dirty="0">
                <a:latin typeface="Arial" pitchFamily="34" charset="0"/>
                <a:cs typeface="Arial" pitchFamily="34" charset="0"/>
              </a:rPr>
              <a:t>etkinlikte fark ettiğiniz gibi su veya cama gelen bir ışık kırılırken </a:t>
            </a:r>
            <a:r>
              <a:rPr lang="tr-TR" sz="2800" dirty="0" smtClean="0">
                <a:latin typeface="Arial" pitchFamily="34" charset="0"/>
                <a:cs typeface="Arial" pitchFamily="34" charset="0"/>
              </a:rPr>
              <a:t>çok az </a:t>
            </a:r>
            <a:r>
              <a:rPr lang="tr-TR" sz="2800" dirty="0">
                <a:latin typeface="Arial" pitchFamily="34" charset="0"/>
                <a:cs typeface="Arial" pitchFamily="34" charset="0"/>
              </a:rPr>
              <a:t>bir kısmı da yansıyarak geri döner. Işığın bir saydam ortamdan </a:t>
            </a:r>
            <a:r>
              <a:rPr lang="tr-TR" sz="2800" dirty="0" smtClean="0">
                <a:latin typeface="Arial" pitchFamily="34" charset="0"/>
                <a:cs typeface="Arial" pitchFamily="34" charset="0"/>
              </a:rPr>
              <a:t>diğerine geçerken </a:t>
            </a:r>
            <a:r>
              <a:rPr lang="tr-TR" sz="2800" dirty="0">
                <a:latin typeface="Arial" pitchFamily="34" charset="0"/>
                <a:cs typeface="Arial" pitchFamily="34" charset="0"/>
              </a:rPr>
              <a:t>neden doğrultu değiştirdiğini bir benzetme ile anlamaya çalışalım.</a:t>
            </a:r>
          </a:p>
        </p:txBody>
      </p:sp>
      <p:pic>
        <p:nvPicPr>
          <p:cNvPr id="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96319" y="116632"/>
            <a:ext cx="5040560" cy="37444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971014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1" y="116632"/>
            <a:ext cx="4420956" cy="39604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ikdörtgen 1"/>
          <p:cNvSpPr/>
          <p:nvPr/>
        </p:nvSpPr>
        <p:spPr>
          <a:xfrm>
            <a:off x="103988" y="4293096"/>
            <a:ext cx="8932507" cy="2308324"/>
          </a:xfrm>
          <a:prstGeom prst="rect">
            <a:avLst/>
          </a:prstGeom>
        </p:spPr>
        <p:txBody>
          <a:bodyPr wrap="square">
            <a:spAutoFit/>
          </a:bodyPr>
          <a:lstStyle/>
          <a:p>
            <a:r>
              <a:rPr lang="tr-TR" sz="2400" dirty="0">
                <a:latin typeface="Arial" pitchFamily="34" charset="0"/>
                <a:cs typeface="Arial" pitchFamily="34" charset="0"/>
              </a:rPr>
              <a:t>Asfalt bir yolun bir bölümü yandaki gibi sürtünmesi daha </a:t>
            </a:r>
            <a:r>
              <a:rPr lang="tr-TR" sz="2400" dirty="0" smtClean="0">
                <a:latin typeface="Arial" pitchFamily="34" charset="0"/>
                <a:cs typeface="Arial" pitchFamily="34" charset="0"/>
              </a:rPr>
              <a:t>fazla olan </a:t>
            </a:r>
            <a:r>
              <a:rPr lang="tr-TR" sz="2400" dirty="0">
                <a:latin typeface="Arial" pitchFamily="34" charset="0"/>
                <a:cs typeface="Arial" pitchFamily="34" charset="0"/>
              </a:rPr>
              <a:t>kum ile kaplıdır. Bu yolda hızla giden bir otomobil iki </a:t>
            </a:r>
            <a:r>
              <a:rPr lang="tr-TR" sz="2400" dirty="0" smtClean="0">
                <a:latin typeface="Arial" pitchFamily="34" charset="0"/>
                <a:cs typeface="Arial" pitchFamily="34" charset="0"/>
              </a:rPr>
              <a:t>bölümü ayıran </a:t>
            </a:r>
            <a:r>
              <a:rPr lang="tr-TR" sz="2400" dirty="0">
                <a:latin typeface="Arial" pitchFamily="34" charset="0"/>
                <a:cs typeface="Arial" pitchFamily="34" charset="0"/>
              </a:rPr>
              <a:t>çizgiye dik bir şekilde kumlu zemine girerse hızı azalır</a:t>
            </a:r>
            <a:r>
              <a:rPr lang="tr-TR" sz="2400" dirty="0" smtClean="0">
                <a:latin typeface="Arial" pitchFamily="34" charset="0"/>
                <a:cs typeface="Arial" pitchFamily="34" charset="0"/>
              </a:rPr>
              <a:t>. Ama yoluna aynı doğrultuda  devam eder . </a:t>
            </a:r>
          </a:p>
          <a:p>
            <a:r>
              <a:rPr lang="tr-TR" sz="2400" dirty="0" smtClean="0">
                <a:latin typeface="Arial" pitchFamily="34" charset="0"/>
                <a:cs typeface="Arial" pitchFamily="34" charset="0"/>
              </a:rPr>
              <a:t>Bunu iki saydam ortama dik gelen ışına benzetirsek ışık aynı doğrultuda yoluna devam eder.</a:t>
            </a:r>
          </a:p>
        </p:txBody>
      </p:sp>
      <p:sp>
        <p:nvSpPr>
          <p:cNvPr id="4" name="Rectangle 4"/>
          <p:cNvSpPr>
            <a:spLocks noChangeArrowheads="1"/>
          </p:cNvSpPr>
          <p:nvPr/>
        </p:nvSpPr>
        <p:spPr bwMode="auto">
          <a:xfrm>
            <a:off x="4660988" y="2096852"/>
            <a:ext cx="4375507" cy="1980220"/>
          </a:xfrm>
          <a:prstGeom prst="rect">
            <a:avLst/>
          </a:prstGeom>
          <a:solidFill>
            <a:srgbClr val="66CCFF"/>
          </a:solidFill>
          <a:ln>
            <a:noFill/>
          </a:ln>
          <a:effectLst/>
          <a:extLs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5" name="Rectangle 4"/>
          <p:cNvSpPr>
            <a:spLocks noChangeArrowheads="1"/>
          </p:cNvSpPr>
          <p:nvPr/>
        </p:nvSpPr>
        <p:spPr bwMode="auto">
          <a:xfrm>
            <a:off x="4660988" y="116632"/>
            <a:ext cx="4375507" cy="1980220"/>
          </a:xfrm>
          <a:prstGeom prst="rect">
            <a:avLst/>
          </a:prstGeom>
          <a:solidFill>
            <a:schemeClr val="accent5">
              <a:lumMod val="40000"/>
              <a:lumOff val="60000"/>
            </a:schemeClr>
          </a:solidFill>
          <a:ln>
            <a:noFill/>
          </a:ln>
          <a:effectLst/>
          <a:extLst/>
        </p:spPr>
        <p:txBody>
          <a:bodyPr wrap="none" anchor="ctr"/>
          <a:lstStyle/>
          <a:p>
            <a:endParaRPr lang="tr-TR"/>
          </a:p>
        </p:txBody>
      </p:sp>
      <p:sp>
        <p:nvSpPr>
          <p:cNvPr id="6" name="Text Box 12"/>
          <p:cNvSpPr txBox="1">
            <a:spLocks noChangeArrowheads="1"/>
          </p:cNvSpPr>
          <p:nvPr/>
        </p:nvSpPr>
        <p:spPr bwMode="auto">
          <a:xfrm>
            <a:off x="8028432" y="1196752"/>
            <a:ext cx="10080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lnSpc>
                <a:spcPct val="100000"/>
              </a:lnSpc>
              <a:spcBef>
                <a:spcPct val="50000"/>
              </a:spcBef>
            </a:pPr>
            <a:r>
              <a:rPr lang="tr-TR" sz="1200" dirty="0">
                <a:solidFill>
                  <a:srgbClr val="FF0066"/>
                </a:solidFill>
                <a:latin typeface="Tahoma" pitchFamily="34" charset="0"/>
              </a:rPr>
              <a:t>Az yoğun ortam</a:t>
            </a:r>
          </a:p>
        </p:txBody>
      </p:sp>
      <p:sp>
        <p:nvSpPr>
          <p:cNvPr id="7" name="Text Box 13"/>
          <p:cNvSpPr txBox="1">
            <a:spLocks noChangeArrowheads="1"/>
          </p:cNvSpPr>
          <p:nvPr/>
        </p:nvSpPr>
        <p:spPr bwMode="auto">
          <a:xfrm>
            <a:off x="7956376" y="2854527"/>
            <a:ext cx="10080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lnSpc>
                <a:spcPct val="100000"/>
              </a:lnSpc>
              <a:spcBef>
                <a:spcPct val="50000"/>
              </a:spcBef>
            </a:pPr>
            <a:r>
              <a:rPr lang="tr-TR" sz="1200" dirty="0">
                <a:solidFill>
                  <a:srgbClr val="FF0066"/>
                </a:solidFill>
                <a:latin typeface="Tahoma" pitchFamily="34" charset="0"/>
              </a:rPr>
              <a:t>çok yoğun ortam</a:t>
            </a:r>
          </a:p>
        </p:txBody>
      </p:sp>
      <p:sp>
        <p:nvSpPr>
          <p:cNvPr id="8" name="Line 5"/>
          <p:cNvSpPr>
            <a:spLocks noChangeShapeType="1"/>
          </p:cNvSpPr>
          <p:nvPr/>
        </p:nvSpPr>
        <p:spPr bwMode="auto">
          <a:xfrm>
            <a:off x="5724847" y="332631"/>
            <a:ext cx="0" cy="1800225"/>
          </a:xfrm>
          <a:prstGeom prst="line">
            <a:avLst/>
          </a:prstGeom>
          <a:noFill/>
          <a:ln w="76200">
            <a:solidFill>
              <a:srgbClr val="FF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9" name="Line 7"/>
          <p:cNvSpPr>
            <a:spLocks noChangeShapeType="1"/>
          </p:cNvSpPr>
          <p:nvPr/>
        </p:nvSpPr>
        <p:spPr bwMode="auto">
          <a:xfrm>
            <a:off x="5724847" y="2060848"/>
            <a:ext cx="0" cy="1800225"/>
          </a:xfrm>
          <a:prstGeom prst="line">
            <a:avLst/>
          </a:prstGeom>
          <a:noFill/>
          <a:ln w="76200">
            <a:solidFill>
              <a:srgbClr val="FF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10" name="Line 5"/>
          <p:cNvSpPr>
            <a:spLocks noChangeShapeType="1"/>
          </p:cNvSpPr>
          <p:nvPr/>
        </p:nvSpPr>
        <p:spPr bwMode="auto">
          <a:xfrm flipV="1">
            <a:off x="6300192" y="260648"/>
            <a:ext cx="0" cy="1872183"/>
          </a:xfrm>
          <a:prstGeom prst="line">
            <a:avLst/>
          </a:prstGeom>
          <a:noFill/>
          <a:ln w="76200">
            <a:solidFill>
              <a:srgbClr val="FF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11" name="Line 7"/>
          <p:cNvSpPr>
            <a:spLocks noChangeShapeType="1"/>
          </p:cNvSpPr>
          <p:nvPr/>
        </p:nvSpPr>
        <p:spPr bwMode="auto">
          <a:xfrm flipV="1">
            <a:off x="6300192" y="1988841"/>
            <a:ext cx="0" cy="1800200"/>
          </a:xfrm>
          <a:prstGeom prst="line">
            <a:avLst/>
          </a:prstGeom>
          <a:noFill/>
          <a:ln w="76200">
            <a:solidFill>
              <a:srgbClr val="FF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Tree>
    <p:extLst>
      <p:ext uri="{BB962C8B-B14F-4D97-AF65-F5344CB8AC3E}">
        <p14:creationId xmlns:p14="http://schemas.microsoft.com/office/powerpoint/2010/main" val="18623086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par>
                          <p:cTn id="8" fill="hold">
                            <p:stCondLst>
                              <p:cond delay="500"/>
                            </p:stCondLst>
                            <p:childTnLst>
                              <p:par>
                                <p:cTn id="9" presetID="8"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diamond(in)">
                                      <p:cBhvr>
                                        <p:cTn id="11" dur="2000"/>
                                        <p:tgtEl>
                                          <p:spTgt spid="6"/>
                                        </p:tgtEl>
                                      </p:cBhvr>
                                    </p:animEffect>
                                  </p:childTnLst>
                                </p:cTn>
                              </p:par>
                              <p:par>
                                <p:cTn id="12" presetID="8" presetClass="entr" presetSubtype="16" fill="hold" grpId="0" nodeType="with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diamond(in)">
                                      <p:cBhvr>
                                        <p:cTn id="14" dur="2000"/>
                                        <p:tgtEl>
                                          <p:spTgt spid="7"/>
                                        </p:tgtEl>
                                      </p:cBhvr>
                                    </p:animEffect>
                                  </p:childTnLst>
                                </p:cTn>
                              </p:par>
                            </p:childTnLst>
                          </p:cTn>
                        </p:par>
                        <p:par>
                          <p:cTn id="15" fill="hold">
                            <p:stCondLst>
                              <p:cond delay="2500"/>
                            </p:stCondLst>
                            <p:childTnLst>
                              <p:par>
                                <p:cTn id="16" presetID="22" presetClass="entr" presetSubtype="1"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up)">
                                      <p:cBhvr>
                                        <p:cTn id="18" dur="1000"/>
                                        <p:tgtEl>
                                          <p:spTgt spid="8"/>
                                        </p:tgtEl>
                                      </p:cBhvr>
                                    </p:animEffect>
                                  </p:childTnLst>
                                </p:cTn>
                              </p:par>
                            </p:childTnLst>
                          </p:cTn>
                        </p:par>
                        <p:par>
                          <p:cTn id="19" fill="hold">
                            <p:stCondLst>
                              <p:cond delay="3500"/>
                            </p:stCondLst>
                            <p:childTnLst>
                              <p:par>
                                <p:cTn id="20" presetID="22" presetClass="entr" presetSubtype="1"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up)">
                                      <p:cBhvr>
                                        <p:cTn id="22" dur="3000"/>
                                        <p:tgtEl>
                                          <p:spTgt spid="9"/>
                                        </p:tgtEl>
                                      </p:cBhvr>
                                    </p:animEffect>
                                  </p:childTnLst>
                                </p:cTn>
                              </p:par>
                            </p:childTnLst>
                          </p:cTn>
                        </p:par>
                        <p:par>
                          <p:cTn id="23" fill="hold">
                            <p:stCondLst>
                              <p:cond delay="6500"/>
                            </p:stCondLst>
                            <p:childTnLst>
                              <p:par>
                                <p:cTn id="24" presetID="22" presetClass="entr" presetSubtype="4"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down)">
                                      <p:cBhvr>
                                        <p:cTn id="26" dur="3000"/>
                                        <p:tgtEl>
                                          <p:spTgt spid="11"/>
                                        </p:tgtEl>
                                      </p:cBhvr>
                                    </p:animEffect>
                                  </p:childTnLst>
                                </p:cTn>
                              </p:par>
                            </p:childTnLst>
                          </p:cTn>
                        </p:par>
                        <p:par>
                          <p:cTn id="27" fill="hold">
                            <p:stCondLst>
                              <p:cond delay="9500"/>
                            </p:stCondLst>
                            <p:childTnLst>
                              <p:par>
                                <p:cTn id="28" presetID="22" presetClass="entr" presetSubtype="4"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ipe(down)">
                                      <p:cBhvr>
                                        <p:cTn id="30" dur="1000"/>
                                        <p:tgtEl>
                                          <p:spTgt spid="10"/>
                                        </p:tgtEl>
                                      </p:cBhvr>
                                    </p:animEffect>
                                  </p:childTnLst>
                                </p:cTn>
                              </p:par>
                            </p:childTnLst>
                          </p:cTn>
                        </p:par>
                        <p:par>
                          <p:cTn id="31" fill="hold">
                            <p:stCondLst>
                              <p:cond delay="10500"/>
                            </p:stCondLst>
                            <p:childTnLst>
                              <p:par>
                                <p:cTn id="32" presetID="10" presetClass="entr" presetSubtype="0" fill="hold" nodeType="afterEffect">
                                  <p:stCondLst>
                                    <p:cond delay="0"/>
                                  </p:stCondLst>
                                  <p:childTnLst>
                                    <p:set>
                                      <p:cBhvr>
                                        <p:cTn id="33" dur="1" fill="hold">
                                          <p:stCondLst>
                                            <p:cond delay="0"/>
                                          </p:stCondLst>
                                        </p:cTn>
                                        <p:tgtEl>
                                          <p:spTgt spid="2">
                                            <p:txEl>
                                              <p:pRg st="1" end="1"/>
                                            </p:txEl>
                                          </p:spTgt>
                                        </p:tgtEl>
                                        <p:attrNameLst>
                                          <p:attrName>style.visibility</p:attrName>
                                        </p:attrNameLst>
                                      </p:cBhvr>
                                      <p:to>
                                        <p:strVal val="visible"/>
                                      </p:to>
                                    </p:set>
                                    <p:animEffect transition="in" filter="fade">
                                      <p:cBhvr>
                                        <p:cTn id="34"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animBg="1"/>
      <p:bldP spid="9" grpId="0" animBg="1"/>
      <p:bldP spid="10" grpId="0" animBg="1"/>
      <p:bldP spid="1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07504" y="-27384"/>
            <a:ext cx="8820472" cy="830997"/>
          </a:xfrm>
          <a:prstGeom prst="rect">
            <a:avLst/>
          </a:prstGeom>
        </p:spPr>
        <p:txBody>
          <a:bodyPr wrap="square">
            <a:spAutoFit/>
          </a:bodyPr>
          <a:lstStyle/>
          <a:p>
            <a:r>
              <a:rPr lang="tr-TR" sz="2400" dirty="0">
                <a:latin typeface="Arial" pitchFamily="34" charset="0"/>
                <a:cs typeface="Arial" pitchFamily="34" charset="0"/>
              </a:rPr>
              <a:t>Peki, eğer otomobil kum ile asfalt arasındaki ayırım çizgisine dik </a:t>
            </a:r>
            <a:r>
              <a:rPr lang="tr-TR" sz="2400" dirty="0" smtClean="0">
                <a:latin typeface="Arial" pitchFamily="34" charset="0"/>
                <a:cs typeface="Arial" pitchFamily="34" charset="0"/>
              </a:rPr>
              <a:t>olarak değil </a:t>
            </a:r>
            <a:r>
              <a:rPr lang="tr-TR" sz="2400" dirty="0">
                <a:latin typeface="Arial" pitchFamily="34" charset="0"/>
                <a:cs typeface="Arial" pitchFamily="34" charset="0"/>
              </a:rPr>
              <a:t>de açı yaparak girerse ne olur?</a:t>
            </a:r>
          </a:p>
        </p:txBody>
      </p:sp>
      <p:sp>
        <p:nvSpPr>
          <p:cNvPr id="3" name="Dikdörtgen 2"/>
          <p:cNvSpPr/>
          <p:nvPr/>
        </p:nvSpPr>
        <p:spPr>
          <a:xfrm>
            <a:off x="120362" y="4457343"/>
            <a:ext cx="8928992" cy="1569660"/>
          </a:xfrm>
          <a:prstGeom prst="rect">
            <a:avLst/>
          </a:prstGeom>
        </p:spPr>
        <p:txBody>
          <a:bodyPr wrap="square">
            <a:spAutoFit/>
          </a:bodyPr>
          <a:lstStyle/>
          <a:p>
            <a:r>
              <a:rPr lang="tr-TR" sz="2400" dirty="0">
                <a:latin typeface="Arial" pitchFamily="34" charset="0"/>
                <a:cs typeface="Arial" pitchFamily="34" charset="0"/>
              </a:rPr>
              <a:t>Otomobil iki bölümü ayıran çizgiye açı yaparak girdiğinde tekerleklerden biri daha önce kuma değecek ve yavaşlayacaktır. Diğer tekerleğin kum zemine girmesine kadar geçen çok kısa bir sürede otomobilin doğrultusu </a:t>
            </a:r>
            <a:r>
              <a:rPr lang="tr-TR" sz="2400" dirty="0" smtClean="0">
                <a:latin typeface="Arial" pitchFamily="34" charset="0"/>
                <a:cs typeface="Arial" pitchFamily="34" charset="0"/>
              </a:rPr>
              <a:t>değişir </a:t>
            </a:r>
            <a:r>
              <a:rPr lang="tr-TR" sz="2400" dirty="0">
                <a:latin typeface="Arial" pitchFamily="34" charset="0"/>
                <a:cs typeface="Arial" pitchFamily="34" charset="0"/>
              </a:rPr>
              <a:t>ve hızı da azalır.</a:t>
            </a:r>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3" y="908720"/>
            <a:ext cx="4176465" cy="35687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a:spLocks noChangeArrowheads="1"/>
          </p:cNvSpPr>
          <p:nvPr/>
        </p:nvSpPr>
        <p:spPr bwMode="auto">
          <a:xfrm>
            <a:off x="4645448" y="2677254"/>
            <a:ext cx="4375507" cy="1687850"/>
          </a:xfrm>
          <a:prstGeom prst="rect">
            <a:avLst/>
          </a:prstGeom>
          <a:solidFill>
            <a:srgbClr val="66CCFF"/>
          </a:solidFill>
          <a:ln>
            <a:noFill/>
          </a:ln>
          <a:effectLst/>
          <a:extLs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6" name="Rectangle 4"/>
          <p:cNvSpPr>
            <a:spLocks noChangeArrowheads="1"/>
          </p:cNvSpPr>
          <p:nvPr/>
        </p:nvSpPr>
        <p:spPr bwMode="auto">
          <a:xfrm>
            <a:off x="4645447" y="803613"/>
            <a:ext cx="4375507" cy="1873924"/>
          </a:xfrm>
          <a:prstGeom prst="rect">
            <a:avLst/>
          </a:prstGeom>
          <a:solidFill>
            <a:schemeClr val="accent5">
              <a:lumMod val="40000"/>
              <a:lumOff val="60000"/>
            </a:schemeClr>
          </a:solidFill>
          <a:ln>
            <a:noFill/>
          </a:ln>
          <a:effectLst/>
          <a:extLst/>
        </p:spPr>
        <p:txBody>
          <a:bodyPr wrap="none" anchor="ctr"/>
          <a:lstStyle/>
          <a:p>
            <a:endParaRPr lang="tr-TR"/>
          </a:p>
        </p:txBody>
      </p:sp>
      <p:sp>
        <p:nvSpPr>
          <p:cNvPr id="9" name="Line 5"/>
          <p:cNvSpPr>
            <a:spLocks noChangeShapeType="1"/>
          </p:cNvSpPr>
          <p:nvPr/>
        </p:nvSpPr>
        <p:spPr bwMode="auto">
          <a:xfrm>
            <a:off x="5004048" y="1268760"/>
            <a:ext cx="936104" cy="1408494"/>
          </a:xfrm>
          <a:prstGeom prst="line">
            <a:avLst/>
          </a:prstGeom>
          <a:noFill/>
          <a:ln w="76200">
            <a:solidFill>
              <a:srgbClr val="FF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10" name="Line 7"/>
          <p:cNvSpPr>
            <a:spLocks noChangeShapeType="1"/>
          </p:cNvSpPr>
          <p:nvPr/>
        </p:nvSpPr>
        <p:spPr bwMode="auto">
          <a:xfrm>
            <a:off x="5940152" y="2677254"/>
            <a:ext cx="432048" cy="1687849"/>
          </a:xfrm>
          <a:prstGeom prst="line">
            <a:avLst/>
          </a:prstGeom>
          <a:noFill/>
          <a:ln w="76200">
            <a:solidFill>
              <a:srgbClr val="FF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13" name="Text Box 12"/>
          <p:cNvSpPr txBox="1">
            <a:spLocks noChangeArrowheads="1"/>
          </p:cNvSpPr>
          <p:nvPr/>
        </p:nvSpPr>
        <p:spPr bwMode="auto">
          <a:xfrm>
            <a:off x="8028432" y="1196752"/>
            <a:ext cx="10080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lnSpc>
                <a:spcPct val="100000"/>
              </a:lnSpc>
              <a:spcBef>
                <a:spcPct val="50000"/>
              </a:spcBef>
            </a:pPr>
            <a:r>
              <a:rPr lang="tr-TR" sz="1200" dirty="0">
                <a:solidFill>
                  <a:srgbClr val="FF0066"/>
                </a:solidFill>
                <a:latin typeface="Tahoma" pitchFamily="34" charset="0"/>
              </a:rPr>
              <a:t>Az yoğun ortam</a:t>
            </a:r>
          </a:p>
        </p:txBody>
      </p:sp>
      <p:sp>
        <p:nvSpPr>
          <p:cNvPr id="14" name="Text Box 13"/>
          <p:cNvSpPr txBox="1">
            <a:spLocks noChangeArrowheads="1"/>
          </p:cNvSpPr>
          <p:nvPr/>
        </p:nvSpPr>
        <p:spPr bwMode="auto">
          <a:xfrm>
            <a:off x="7956376" y="2854527"/>
            <a:ext cx="10080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lnSpc>
                <a:spcPct val="100000"/>
              </a:lnSpc>
              <a:spcBef>
                <a:spcPct val="50000"/>
              </a:spcBef>
            </a:pPr>
            <a:r>
              <a:rPr lang="tr-TR" sz="1200" dirty="0">
                <a:solidFill>
                  <a:srgbClr val="FF0066"/>
                </a:solidFill>
                <a:latin typeface="Tahoma" pitchFamily="34" charset="0"/>
              </a:rPr>
              <a:t>çok yoğun ortam</a:t>
            </a:r>
          </a:p>
        </p:txBody>
      </p:sp>
      <p:sp>
        <p:nvSpPr>
          <p:cNvPr id="4" name="Dikdörtgen 3"/>
          <p:cNvSpPr/>
          <p:nvPr/>
        </p:nvSpPr>
        <p:spPr>
          <a:xfrm>
            <a:off x="107503" y="5877272"/>
            <a:ext cx="8628102" cy="830997"/>
          </a:xfrm>
          <a:prstGeom prst="rect">
            <a:avLst/>
          </a:prstGeom>
        </p:spPr>
        <p:txBody>
          <a:bodyPr wrap="square">
            <a:spAutoFit/>
          </a:bodyPr>
          <a:lstStyle/>
          <a:p>
            <a:r>
              <a:rPr lang="tr-TR" sz="2400" dirty="0">
                <a:latin typeface="Arial" pitchFamily="34" charset="0"/>
                <a:cs typeface="Arial" pitchFamily="34" charset="0"/>
              </a:rPr>
              <a:t>Bunu iki saydam ortama </a:t>
            </a:r>
            <a:r>
              <a:rPr lang="tr-TR" sz="2400" dirty="0" smtClean="0">
                <a:latin typeface="Arial" pitchFamily="34" charset="0"/>
                <a:cs typeface="Arial" pitchFamily="34" charset="0"/>
              </a:rPr>
              <a:t>açı ile </a:t>
            </a:r>
            <a:r>
              <a:rPr lang="tr-TR" sz="2400" dirty="0">
                <a:latin typeface="Arial" pitchFamily="34" charset="0"/>
                <a:cs typeface="Arial" pitchFamily="34" charset="0"/>
              </a:rPr>
              <a:t>gelen ışına benzetirsek ışık </a:t>
            </a:r>
            <a:r>
              <a:rPr lang="tr-TR" sz="2400" dirty="0" smtClean="0">
                <a:latin typeface="Arial" pitchFamily="34" charset="0"/>
                <a:cs typeface="Arial" pitchFamily="34" charset="0"/>
              </a:rPr>
              <a:t> doğrultusunu  değiştirerek yoluna </a:t>
            </a:r>
            <a:r>
              <a:rPr lang="tr-TR" sz="2400" dirty="0">
                <a:latin typeface="Arial" pitchFamily="34" charset="0"/>
                <a:cs typeface="Arial" pitchFamily="34" charset="0"/>
              </a:rPr>
              <a:t>devam eder.</a:t>
            </a:r>
          </a:p>
        </p:txBody>
      </p:sp>
    </p:spTree>
    <p:extLst>
      <p:ext uri="{BB962C8B-B14F-4D97-AF65-F5344CB8AC3E}">
        <p14:creationId xmlns:p14="http://schemas.microsoft.com/office/powerpoint/2010/main" val="39625986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up)">
                                      <p:cBhvr>
                                        <p:cTn id="11" dur="1000"/>
                                        <p:tgtEl>
                                          <p:spTgt spid="9"/>
                                        </p:tgtEl>
                                      </p:cBhvr>
                                    </p:animEffect>
                                  </p:childTnLst>
                                </p:cTn>
                              </p:par>
                            </p:childTnLst>
                          </p:cTn>
                        </p:par>
                        <p:par>
                          <p:cTn id="12" fill="hold">
                            <p:stCondLst>
                              <p:cond delay="1500"/>
                            </p:stCondLst>
                            <p:childTnLst>
                              <p:par>
                                <p:cTn id="13" presetID="22" presetClass="entr" presetSubtype="1"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up)">
                                      <p:cBhvr>
                                        <p:cTn id="15" dur="3000"/>
                                        <p:tgtEl>
                                          <p:spTgt spid="10"/>
                                        </p:tgtEl>
                                      </p:cBhvr>
                                    </p:animEffect>
                                  </p:childTnLst>
                                </p:cTn>
                              </p:par>
                            </p:childTnLst>
                          </p:cTn>
                        </p:par>
                        <p:par>
                          <p:cTn id="16" fill="hold">
                            <p:stCondLst>
                              <p:cond delay="4500"/>
                            </p:stCondLst>
                            <p:childTnLst>
                              <p:par>
                                <p:cTn id="17" presetID="10"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9" grpId="0" animBg="1"/>
      <p:bldP spid="10" grpId="0" animBg="1"/>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6883" y="1224988"/>
            <a:ext cx="4171167" cy="3669324"/>
          </a:xfrm>
          <a:prstGeom prst="rect">
            <a:avLst/>
          </a:prstGeom>
        </p:spPr>
      </p:pic>
      <p:sp>
        <p:nvSpPr>
          <p:cNvPr id="3" name="Rectangle 4"/>
          <p:cNvSpPr>
            <a:spLocks noChangeArrowheads="1"/>
          </p:cNvSpPr>
          <p:nvPr/>
        </p:nvSpPr>
        <p:spPr bwMode="auto">
          <a:xfrm>
            <a:off x="4300989" y="1224988"/>
            <a:ext cx="4788024" cy="1859911"/>
          </a:xfrm>
          <a:prstGeom prst="rect">
            <a:avLst/>
          </a:prstGeom>
          <a:solidFill>
            <a:srgbClr val="66CCFF"/>
          </a:solidFill>
          <a:ln>
            <a:noFill/>
          </a:ln>
          <a:effectLst/>
          <a:extLs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4" name="Rectangle 4"/>
          <p:cNvSpPr>
            <a:spLocks noChangeArrowheads="1"/>
          </p:cNvSpPr>
          <p:nvPr/>
        </p:nvSpPr>
        <p:spPr bwMode="auto">
          <a:xfrm>
            <a:off x="4300988" y="3020388"/>
            <a:ext cx="4788025" cy="1873924"/>
          </a:xfrm>
          <a:prstGeom prst="rect">
            <a:avLst/>
          </a:prstGeom>
          <a:solidFill>
            <a:schemeClr val="accent5">
              <a:lumMod val="20000"/>
              <a:lumOff val="80000"/>
            </a:schemeClr>
          </a:solidFill>
          <a:ln>
            <a:noFill/>
          </a:ln>
          <a:effectLst/>
          <a:extLst/>
        </p:spPr>
        <p:txBody>
          <a:bodyPr wrap="none" anchor="ctr"/>
          <a:lstStyle/>
          <a:p>
            <a:endParaRPr lang="tr-TR"/>
          </a:p>
        </p:txBody>
      </p:sp>
      <p:sp>
        <p:nvSpPr>
          <p:cNvPr id="5" name="Line 5"/>
          <p:cNvSpPr>
            <a:spLocks noChangeShapeType="1"/>
          </p:cNvSpPr>
          <p:nvPr/>
        </p:nvSpPr>
        <p:spPr bwMode="auto">
          <a:xfrm>
            <a:off x="4644008" y="1323862"/>
            <a:ext cx="1152128" cy="1696526"/>
          </a:xfrm>
          <a:prstGeom prst="line">
            <a:avLst/>
          </a:prstGeom>
          <a:noFill/>
          <a:ln w="76200">
            <a:solidFill>
              <a:srgbClr val="FF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6" name="Line 7"/>
          <p:cNvSpPr>
            <a:spLocks noChangeShapeType="1"/>
          </p:cNvSpPr>
          <p:nvPr/>
        </p:nvSpPr>
        <p:spPr bwMode="auto">
          <a:xfrm>
            <a:off x="5758897" y="2993695"/>
            <a:ext cx="1872208" cy="1443417"/>
          </a:xfrm>
          <a:prstGeom prst="line">
            <a:avLst/>
          </a:prstGeom>
          <a:noFill/>
          <a:ln w="76200">
            <a:solidFill>
              <a:srgbClr val="FF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7" name="Text Box 13"/>
          <p:cNvSpPr txBox="1">
            <a:spLocks noChangeArrowheads="1"/>
          </p:cNvSpPr>
          <p:nvPr/>
        </p:nvSpPr>
        <p:spPr bwMode="auto">
          <a:xfrm>
            <a:off x="7933606" y="2348880"/>
            <a:ext cx="10080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lnSpc>
                <a:spcPct val="100000"/>
              </a:lnSpc>
              <a:spcBef>
                <a:spcPct val="50000"/>
              </a:spcBef>
            </a:pPr>
            <a:r>
              <a:rPr lang="tr-TR" sz="1200" dirty="0">
                <a:solidFill>
                  <a:srgbClr val="FF0066"/>
                </a:solidFill>
                <a:latin typeface="Tahoma" pitchFamily="34" charset="0"/>
              </a:rPr>
              <a:t>çok yoğun ortam</a:t>
            </a:r>
          </a:p>
        </p:txBody>
      </p:sp>
      <p:sp>
        <p:nvSpPr>
          <p:cNvPr id="8" name="Text Box 12"/>
          <p:cNvSpPr txBox="1">
            <a:spLocks noChangeArrowheads="1"/>
          </p:cNvSpPr>
          <p:nvPr/>
        </p:nvSpPr>
        <p:spPr bwMode="auto">
          <a:xfrm>
            <a:off x="7933605" y="4208512"/>
            <a:ext cx="10080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lnSpc>
                <a:spcPct val="100000"/>
              </a:lnSpc>
              <a:spcBef>
                <a:spcPct val="50000"/>
              </a:spcBef>
            </a:pPr>
            <a:r>
              <a:rPr lang="tr-TR" sz="1200" dirty="0">
                <a:solidFill>
                  <a:srgbClr val="FF0066"/>
                </a:solidFill>
                <a:latin typeface="Tahoma" pitchFamily="34" charset="0"/>
              </a:rPr>
              <a:t>Az yoğun ortam</a:t>
            </a:r>
          </a:p>
        </p:txBody>
      </p:sp>
      <p:sp>
        <p:nvSpPr>
          <p:cNvPr id="9" name="Dikdörtgen 8"/>
          <p:cNvSpPr/>
          <p:nvPr/>
        </p:nvSpPr>
        <p:spPr>
          <a:xfrm>
            <a:off x="77987" y="4923812"/>
            <a:ext cx="8976995" cy="1569660"/>
          </a:xfrm>
          <a:prstGeom prst="rect">
            <a:avLst/>
          </a:prstGeom>
        </p:spPr>
        <p:txBody>
          <a:bodyPr wrap="square">
            <a:spAutoFit/>
          </a:bodyPr>
          <a:lstStyle/>
          <a:p>
            <a:r>
              <a:rPr lang="tr-TR" sz="2400" dirty="0" smtClean="0">
                <a:latin typeface="Arial" pitchFamily="34" charset="0"/>
                <a:cs typeface="Arial" pitchFamily="34" charset="0"/>
              </a:rPr>
              <a:t>Otomobilin </a:t>
            </a:r>
            <a:r>
              <a:rPr lang="tr-TR" sz="2400" dirty="0">
                <a:latin typeface="Arial" pitchFamily="34" charset="0"/>
                <a:cs typeface="Arial" pitchFamily="34" charset="0"/>
              </a:rPr>
              <a:t>bir ortamdan diğerine geçerken hızında ve doğrultusunda meydana gelen değişim, ışığın bir saydam ortamdan diğerine geçerken hızında ve doğrultusundaki</a:t>
            </a:r>
            <a:br>
              <a:rPr lang="tr-TR" sz="2400" dirty="0">
                <a:latin typeface="Arial" pitchFamily="34" charset="0"/>
                <a:cs typeface="Arial" pitchFamily="34" charset="0"/>
              </a:rPr>
            </a:br>
            <a:r>
              <a:rPr lang="tr-TR" sz="2400" dirty="0">
                <a:latin typeface="Arial" pitchFamily="34" charset="0"/>
                <a:cs typeface="Arial" pitchFamily="34" charset="0"/>
              </a:rPr>
              <a:t>değişime benzetebiliriz. </a:t>
            </a:r>
          </a:p>
        </p:txBody>
      </p:sp>
      <p:sp>
        <p:nvSpPr>
          <p:cNvPr id="10" name="Dikdörtgen 9"/>
          <p:cNvSpPr/>
          <p:nvPr/>
        </p:nvSpPr>
        <p:spPr>
          <a:xfrm>
            <a:off x="77988" y="24659"/>
            <a:ext cx="8712968" cy="1200329"/>
          </a:xfrm>
          <a:prstGeom prst="rect">
            <a:avLst/>
          </a:prstGeom>
        </p:spPr>
        <p:txBody>
          <a:bodyPr wrap="square">
            <a:spAutoFit/>
          </a:bodyPr>
          <a:lstStyle/>
          <a:p>
            <a:r>
              <a:rPr lang="tr-TR" sz="2400" dirty="0">
                <a:latin typeface="Arial" pitchFamily="34" charset="0"/>
                <a:cs typeface="Arial" pitchFamily="34" charset="0"/>
              </a:rPr>
              <a:t>Otomobil kumdan asfalta çıkarken ise bu olayın tersi olur. Otomobilin hareket doğrultusu asfalta son değen tekerlek tarafına yönelirken hızı da artar.</a:t>
            </a:r>
          </a:p>
        </p:txBody>
      </p:sp>
    </p:spTree>
    <p:extLst>
      <p:ext uri="{BB962C8B-B14F-4D97-AF65-F5344CB8AC3E}">
        <p14:creationId xmlns:p14="http://schemas.microsoft.com/office/powerpoint/2010/main" val="31244911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1000"/>
                                        <p:tgtEl>
                                          <p:spTgt spid="5"/>
                                        </p:tgtEl>
                                      </p:cBhvr>
                                    </p:animEffect>
                                  </p:childTnLst>
                                </p:cTn>
                              </p:par>
                            </p:childTnLst>
                          </p:cTn>
                        </p:par>
                        <p:par>
                          <p:cTn id="8" fill="hold">
                            <p:stCondLst>
                              <p:cond delay="1000"/>
                            </p:stCondLst>
                            <p:childTnLst>
                              <p:par>
                                <p:cTn id="9" presetID="22" presetClass="entr" presetSubtype="1"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up)">
                                      <p:cBhvr>
                                        <p:cTn id="11" dur="3000"/>
                                        <p:tgtEl>
                                          <p:spTgt spid="6"/>
                                        </p:tgtEl>
                                      </p:cBhvr>
                                    </p:animEffect>
                                  </p:childTnLst>
                                </p:cTn>
                              </p:par>
                            </p:childTnLst>
                          </p:cTn>
                        </p:par>
                        <p:par>
                          <p:cTn id="12" fill="hold">
                            <p:stCondLst>
                              <p:cond delay="4000"/>
                            </p:stCondLst>
                            <p:childTnLst>
                              <p:par>
                                <p:cTn id="13" presetID="10"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49894" y="404664"/>
            <a:ext cx="8670577" cy="4031873"/>
          </a:xfrm>
          <a:prstGeom prst="rect">
            <a:avLst/>
          </a:prstGeom>
        </p:spPr>
        <p:txBody>
          <a:bodyPr wrap="square">
            <a:spAutoFit/>
          </a:bodyPr>
          <a:lstStyle/>
          <a:p>
            <a:r>
              <a:rPr lang="tr-TR" sz="3200" dirty="0">
                <a:latin typeface="Arial" pitchFamily="34" charset="0"/>
                <a:cs typeface="Arial" pitchFamily="34" charset="0"/>
              </a:rPr>
              <a:t>Elbette, otomobil ışık hızına göre çok çok az bir hızla hareket etmektedir. Ayrıca ışığın sürtünme kuvveti gibi bir engelleyicisi yoktur. Bu nedenle saydam ortamlarda </a:t>
            </a:r>
            <a:r>
              <a:rPr lang="tr-TR" sz="3200" dirty="0" smtClean="0">
                <a:latin typeface="Arial" pitchFamily="34" charset="0"/>
                <a:cs typeface="Arial" pitchFamily="34" charset="0"/>
              </a:rPr>
              <a:t>giderken yavaşlaması </a:t>
            </a:r>
            <a:r>
              <a:rPr lang="tr-TR" sz="3200" dirty="0">
                <a:latin typeface="Arial" pitchFamily="34" charset="0"/>
                <a:cs typeface="Arial" pitchFamily="34" charset="0"/>
              </a:rPr>
              <a:t>söz konusu değildir. Aynı saydam ortamda hızı hep aynı kalır. Hız değişimi iki saydam ortamı birbirinden ayıran yüzeyde gerçekleşir.</a:t>
            </a:r>
          </a:p>
        </p:txBody>
      </p:sp>
      <p:sp>
        <p:nvSpPr>
          <p:cNvPr id="4" name="Rectangle 4"/>
          <p:cNvSpPr>
            <a:spLocks noChangeArrowheads="1"/>
          </p:cNvSpPr>
          <p:nvPr/>
        </p:nvSpPr>
        <p:spPr bwMode="auto">
          <a:xfrm>
            <a:off x="683568" y="5647121"/>
            <a:ext cx="6768752" cy="950231"/>
          </a:xfrm>
          <a:prstGeom prst="rect">
            <a:avLst/>
          </a:prstGeom>
          <a:solidFill>
            <a:srgbClr val="66CCFF"/>
          </a:solidFill>
          <a:ln>
            <a:noFill/>
          </a:ln>
          <a:effectLst/>
          <a:extLs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5" name="Line 10"/>
          <p:cNvSpPr>
            <a:spLocks noChangeShapeType="1"/>
          </p:cNvSpPr>
          <p:nvPr/>
        </p:nvSpPr>
        <p:spPr bwMode="auto">
          <a:xfrm>
            <a:off x="3851920" y="4944789"/>
            <a:ext cx="0" cy="1565045"/>
          </a:xfrm>
          <a:prstGeom prst="line">
            <a:avLst/>
          </a:prstGeom>
          <a:noFill/>
          <a:ln w="31750">
            <a:solidFill>
              <a:schemeClr val="tx1"/>
            </a:solidFill>
            <a:prstDash val="dash"/>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6" name="Text Box 11"/>
          <p:cNvSpPr txBox="1">
            <a:spLocks noChangeArrowheads="1"/>
          </p:cNvSpPr>
          <p:nvPr/>
        </p:nvSpPr>
        <p:spPr bwMode="auto">
          <a:xfrm>
            <a:off x="3707902" y="4761433"/>
            <a:ext cx="433387"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00000"/>
              </a:lnSpc>
              <a:spcBef>
                <a:spcPct val="50000"/>
              </a:spcBef>
            </a:pPr>
            <a:r>
              <a:rPr lang="tr-TR" sz="1800" dirty="0">
                <a:solidFill>
                  <a:srgbClr val="040000"/>
                </a:solidFill>
                <a:latin typeface="Tahoma" pitchFamily="34" charset="0"/>
              </a:rPr>
              <a:t> N</a:t>
            </a:r>
          </a:p>
        </p:txBody>
      </p:sp>
      <p:sp>
        <p:nvSpPr>
          <p:cNvPr id="7" name="Text Box 12"/>
          <p:cNvSpPr txBox="1">
            <a:spLocks noChangeArrowheads="1"/>
          </p:cNvSpPr>
          <p:nvPr/>
        </p:nvSpPr>
        <p:spPr bwMode="auto">
          <a:xfrm>
            <a:off x="6156176" y="5207682"/>
            <a:ext cx="1296144"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lnSpc>
                <a:spcPct val="100000"/>
              </a:lnSpc>
              <a:spcBef>
                <a:spcPct val="50000"/>
              </a:spcBef>
            </a:pPr>
            <a:r>
              <a:rPr lang="tr-TR" sz="1200" b="1" dirty="0">
                <a:latin typeface="Tahoma" pitchFamily="34" charset="0"/>
              </a:rPr>
              <a:t>Az yoğun ortam</a:t>
            </a:r>
          </a:p>
        </p:txBody>
      </p:sp>
      <p:sp>
        <p:nvSpPr>
          <p:cNvPr id="8" name="Text Box 13"/>
          <p:cNvSpPr txBox="1">
            <a:spLocks noChangeArrowheads="1"/>
          </p:cNvSpPr>
          <p:nvPr/>
        </p:nvSpPr>
        <p:spPr bwMode="auto">
          <a:xfrm>
            <a:off x="6156176" y="5887749"/>
            <a:ext cx="1224136"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lnSpc>
                <a:spcPct val="100000"/>
              </a:lnSpc>
              <a:spcBef>
                <a:spcPct val="50000"/>
              </a:spcBef>
            </a:pPr>
            <a:r>
              <a:rPr lang="tr-TR" sz="1200" b="1" dirty="0">
                <a:latin typeface="Tahoma" pitchFamily="34" charset="0"/>
              </a:rPr>
              <a:t>çok yoğun ortam</a:t>
            </a:r>
          </a:p>
        </p:txBody>
      </p:sp>
      <p:sp>
        <p:nvSpPr>
          <p:cNvPr id="9" name="Dik Üçgen 8"/>
          <p:cNvSpPr/>
          <p:nvPr/>
        </p:nvSpPr>
        <p:spPr>
          <a:xfrm>
            <a:off x="3854594" y="5275466"/>
            <a:ext cx="286695" cy="371655"/>
          </a:xfrm>
          <a:prstGeom prst="r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0" name="Line 5"/>
          <p:cNvSpPr>
            <a:spLocks noChangeShapeType="1"/>
          </p:cNvSpPr>
          <p:nvPr/>
        </p:nvSpPr>
        <p:spPr bwMode="auto">
          <a:xfrm>
            <a:off x="3381783" y="4930529"/>
            <a:ext cx="468052" cy="704247"/>
          </a:xfrm>
          <a:prstGeom prst="line">
            <a:avLst/>
          </a:prstGeom>
          <a:noFill/>
          <a:ln w="76200">
            <a:solidFill>
              <a:srgbClr val="FF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11" name="Line 7"/>
          <p:cNvSpPr>
            <a:spLocks noChangeShapeType="1"/>
          </p:cNvSpPr>
          <p:nvPr/>
        </p:nvSpPr>
        <p:spPr bwMode="auto">
          <a:xfrm>
            <a:off x="3856732" y="5634776"/>
            <a:ext cx="216024" cy="623525"/>
          </a:xfrm>
          <a:prstGeom prst="line">
            <a:avLst/>
          </a:prstGeom>
          <a:noFill/>
          <a:ln w="76200">
            <a:solidFill>
              <a:srgbClr val="FF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Tree>
    <p:extLst>
      <p:ext uri="{BB962C8B-B14F-4D97-AF65-F5344CB8AC3E}">
        <p14:creationId xmlns:p14="http://schemas.microsoft.com/office/powerpoint/2010/main" val="4129371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up)">
                                      <p:cBhvr>
                                        <p:cTn id="19" dur="500"/>
                                        <p:tgtEl>
                                          <p:spTgt spid="5"/>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par>
                          <p:cTn id="24" fill="hold">
                            <p:stCondLst>
                              <p:cond delay="2500"/>
                            </p:stCondLst>
                            <p:childTnLst>
                              <p:par>
                                <p:cTn id="25" presetID="42" presetClass="entr" presetSubtype="0"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1000"/>
                                        <p:tgtEl>
                                          <p:spTgt spid="6"/>
                                        </p:tgtEl>
                                      </p:cBhvr>
                                    </p:animEffect>
                                    <p:anim calcmode="lin" valueType="num">
                                      <p:cBhvr>
                                        <p:cTn id="28" dur="1000" fill="hold"/>
                                        <p:tgtEl>
                                          <p:spTgt spid="6"/>
                                        </p:tgtEl>
                                        <p:attrNameLst>
                                          <p:attrName>ppt_x</p:attrName>
                                        </p:attrNameLst>
                                      </p:cBhvr>
                                      <p:tavLst>
                                        <p:tav tm="0">
                                          <p:val>
                                            <p:strVal val="#ppt_x"/>
                                          </p:val>
                                        </p:tav>
                                        <p:tav tm="100000">
                                          <p:val>
                                            <p:strVal val="#ppt_x"/>
                                          </p:val>
                                        </p:tav>
                                      </p:tavLst>
                                    </p:anim>
                                    <p:anim calcmode="lin" valueType="num">
                                      <p:cBhvr>
                                        <p:cTn id="29" dur="1000" fill="hold"/>
                                        <p:tgtEl>
                                          <p:spTgt spid="6"/>
                                        </p:tgtEl>
                                        <p:attrNameLst>
                                          <p:attrName>ppt_y</p:attrName>
                                        </p:attrNameLst>
                                      </p:cBhvr>
                                      <p:tavLst>
                                        <p:tav tm="0">
                                          <p:val>
                                            <p:strVal val="#ppt_y+.1"/>
                                          </p:val>
                                        </p:tav>
                                        <p:tav tm="100000">
                                          <p:val>
                                            <p:strVal val="#ppt_y"/>
                                          </p:val>
                                        </p:tav>
                                      </p:tavLst>
                                    </p:anim>
                                  </p:childTnLst>
                                </p:cTn>
                              </p:par>
                            </p:childTnLst>
                          </p:cTn>
                        </p:par>
                        <p:par>
                          <p:cTn id="30" fill="hold">
                            <p:stCondLst>
                              <p:cond delay="3500"/>
                            </p:stCondLst>
                            <p:childTnLst>
                              <p:par>
                                <p:cTn id="31" presetID="22" presetClass="entr" presetSubtype="1"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wipe(up)">
                                      <p:cBhvr>
                                        <p:cTn id="33" dur="1000"/>
                                        <p:tgtEl>
                                          <p:spTgt spid="10"/>
                                        </p:tgtEl>
                                      </p:cBhvr>
                                    </p:animEffect>
                                  </p:childTnLst>
                                </p:cTn>
                              </p:par>
                            </p:childTnLst>
                          </p:cTn>
                        </p:par>
                        <p:par>
                          <p:cTn id="34" fill="hold">
                            <p:stCondLst>
                              <p:cond delay="4500"/>
                            </p:stCondLst>
                            <p:childTnLst>
                              <p:par>
                                <p:cTn id="35" presetID="22" presetClass="entr" presetSubtype="1"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up)">
                                      <p:cBhvr>
                                        <p:cTn id="37" dur="3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7" grpId="0"/>
      <p:bldP spid="8" grpId="0"/>
      <p:bldP spid="9" grpId="0" animBg="1"/>
      <p:bldP spid="10" grpId="0" animBg="1"/>
      <p:bldP spid="11"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4"/>
          <p:cNvSpPr>
            <a:spLocks noChangeArrowheads="1"/>
          </p:cNvSpPr>
          <p:nvPr/>
        </p:nvSpPr>
        <p:spPr bwMode="auto">
          <a:xfrm>
            <a:off x="673590" y="88445"/>
            <a:ext cx="6778730" cy="1873924"/>
          </a:xfrm>
          <a:prstGeom prst="rect">
            <a:avLst/>
          </a:prstGeom>
          <a:solidFill>
            <a:schemeClr val="tx2">
              <a:lumMod val="20000"/>
              <a:lumOff val="80000"/>
            </a:schemeClr>
          </a:solidFill>
          <a:ln>
            <a:noFill/>
          </a:ln>
          <a:effectLst/>
          <a:extLst/>
        </p:spPr>
        <p:txBody>
          <a:bodyPr wrap="none" anchor="ctr"/>
          <a:lstStyle/>
          <a:p>
            <a:endParaRPr lang="tr-TR"/>
          </a:p>
        </p:txBody>
      </p:sp>
      <p:sp>
        <p:nvSpPr>
          <p:cNvPr id="3" name="Dikdörtgen 2"/>
          <p:cNvSpPr/>
          <p:nvPr/>
        </p:nvSpPr>
        <p:spPr>
          <a:xfrm>
            <a:off x="148164" y="4769528"/>
            <a:ext cx="8640960" cy="2062103"/>
          </a:xfrm>
          <a:prstGeom prst="rect">
            <a:avLst/>
          </a:prstGeom>
        </p:spPr>
        <p:txBody>
          <a:bodyPr wrap="square">
            <a:spAutoFit/>
          </a:bodyPr>
          <a:lstStyle/>
          <a:p>
            <a:r>
              <a:rPr lang="tr-TR" sz="3200" dirty="0">
                <a:latin typeface="Arial" pitchFamily="34" charset="0"/>
                <a:cs typeface="Arial" pitchFamily="34" charset="0"/>
              </a:rPr>
              <a:t>ortam değiştiren ışınların gelme ve kırılma açılarını </a:t>
            </a:r>
            <a:r>
              <a:rPr lang="tr-TR" sz="3200" dirty="0" smtClean="0">
                <a:latin typeface="Arial" pitchFamily="34" charset="0"/>
                <a:cs typeface="Arial" pitchFamily="34" charset="0"/>
              </a:rPr>
              <a:t>ölçmek için </a:t>
            </a:r>
            <a:r>
              <a:rPr lang="tr-TR" sz="3200" dirty="0">
                <a:latin typeface="Arial" pitchFamily="34" charset="0"/>
                <a:cs typeface="Arial" pitchFamily="34" charset="0"/>
              </a:rPr>
              <a:t>ortamları ayıran sınıra dik. sanal bir doğru parçası </a:t>
            </a:r>
            <a:r>
              <a:rPr lang="tr-TR" sz="3200" dirty="0" smtClean="0">
                <a:latin typeface="Arial" pitchFamily="34" charset="0"/>
                <a:cs typeface="Arial" pitchFamily="34" charset="0"/>
              </a:rPr>
              <a:t>kullanılmıştır. Bu </a:t>
            </a:r>
            <a:r>
              <a:rPr lang="tr-TR" sz="3200" dirty="0">
                <a:latin typeface="Arial" pitchFamily="34" charset="0"/>
                <a:cs typeface="Arial" pitchFamily="34" charset="0"/>
              </a:rPr>
              <a:t>doğru parçasına </a:t>
            </a:r>
            <a:r>
              <a:rPr lang="tr-TR" sz="3200" b="1" dirty="0">
                <a:latin typeface="Arial" pitchFamily="34" charset="0"/>
                <a:cs typeface="Arial" pitchFamily="34" charset="0"/>
              </a:rPr>
              <a:t>yüzeyin normali </a:t>
            </a:r>
            <a:r>
              <a:rPr lang="tr-TR" sz="3200" b="1" dirty="0" smtClean="0">
                <a:latin typeface="Arial" pitchFamily="34" charset="0"/>
                <a:cs typeface="Arial" pitchFamily="34" charset="0"/>
              </a:rPr>
              <a:t>(N) </a:t>
            </a:r>
            <a:r>
              <a:rPr lang="tr-TR" sz="3200" dirty="0" smtClean="0">
                <a:latin typeface="Arial" pitchFamily="34" charset="0"/>
                <a:cs typeface="Arial" pitchFamily="34" charset="0"/>
              </a:rPr>
              <a:t>denir</a:t>
            </a:r>
            <a:r>
              <a:rPr lang="tr-TR" sz="3200" dirty="0">
                <a:latin typeface="Arial" pitchFamily="34" charset="0"/>
                <a:cs typeface="Arial" pitchFamily="34" charset="0"/>
              </a:rPr>
              <a:t>.</a:t>
            </a:r>
          </a:p>
        </p:txBody>
      </p:sp>
      <p:sp>
        <p:nvSpPr>
          <p:cNvPr id="4" name="Rectangle 4"/>
          <p:cNvSpPr>
            <a:spLocks noChangeArrowheads="1"/>
          </p:cNvSpPr>
          <p:nvPr/>
        </p:nvSpPr>
        <p:spPr bwMode="auto">
          <a:xfrm>
            <a:off x="683568" y="1974713"/>
            <a:ext cx="6768752" cy="2750431"/>
          </a:xfrm>
          <a:prstGeom prst="rect">
            <a:avLst/>
          </a:prstGeom>
          <a:solidFill>
            <a:srgbClr val="66CCFF"/>
          </a:solidFill>
          <a:ln>
            <a:noFill/>
          </a:ln>
          <a:effectLst/>
          <a:extLs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5" name="Line 10"/>
          <p:cNvSpPr>
            <a:spLocks noChangeShapeType="1"/>
          </p:cNvSpPr>
          <p:nvPr/>
        </p:nvSpPr>
        <p:spPr bwMode="auto">
          <a:xfrm>
            <a:off x="3849835" y="588020"/>
            <a:ext cx="35978" cy="2984995"/>
          </a:xfrm>
          <a:prstGeom prst="line">
            <a:avLst/>
          </a:prstGeom>
          <a:noFill/>
          <a:ln w="31750">
            <a:solidFill>
              <a:schemeClr val="tx1"/>
            </a:solidFill>
            <a:prstDash val="dash"/>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6" name="Text Box 11"/>
          <p:cNvSpPr txBox="1">
            <a:spLocks noChangeArrowheads="1"/>
          </p:cNvSpPr>
          <p:nvPr/>
        </p:nvSpPr>
        <p:spPr bwMode="auto">
          <a:xfrm>
            <a:off x="3669120" y="404664"/>
            <a:ext cx="433387"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00000"/>
              </a:lnSpc>
              <a:spcBef>
                <a:spcPct val="50000"/>
              </a:spcBef>
            </a:pPr>
            <a:r>
              <a:rPr lang="tr-TR" sz="1800" dirty="0">
                <a:solidFill>
                  <a:srgbClr val="040000"/>
                </a:solidFill>
                <a:latin typeface="Tahoma" pitchFamily="34" charset="0"/>
              </a:rPr>
              <a:t> N</a:t>
            </a:r>
          </a:p>
        </p:txBody>
      </p:sp>
      <p:sp>
        <p:nvSpPr>
          <p:cNvPr id="7" name="Text Box 12"/>
          <p:cNvSpPr txBox="1">
            <a:spLocks noChangeArrowheads="1"/>
          </p:cNvSpPr>
          <p:nvPr/>
        </p:nvSpPr>
        <p:spPr bwMode="auto">
          <a:xfrm>
            <a:off x="6156176" y="1535274"/>
            <a:ext cx="1296144"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lnSpc>
                <a:spcPct val="100000"/>
              </a:lnSpc>
              <a:spcBef>
                <a:spcPct val="50000"/>
              </a:spcBef>
            </a:pPr>
            <a:r>
              <a:rPr lang="tr-TR" sz="1200" b="1" dirty="0">
                <a:latin typeface="Tahoma" pitchFamily="34" charset="0"/>
              </a:rPr>
              <a:t>Az yoğun ortam</a:t>
            </a:r>
          </a:p>
        </p:txBody>
      </p:sp>
      <p:sp>
        <p:nvSpPr>
          <p:cNvPr id="8" name="Text Box 13"/>
          <p:cNvSpPr txBox="1">
            <a:spLocks noChangeArrowheads="1"/>
          </p:cNvSpPr>
          <p:nvPr/>
        </p:nvSpPr>
        <p:spPr bwMode="auto">
          <a:xfrm>
            <a:off x="6156176" y="2215341"/>
            <a:ext cx="1224136"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lnSpc>
                <a:spcPct val="100000"/>
              </a:lnSpc>
              <a:spcBef>
                <a:spcPct val="50000"/>
              </a:spcBef>
            </a:pPr>
            <a:r>
              <a:rPr lang="tr-TR" sz="1200" b="1" dirty="0">
                <a:latin typeface="Tahoma" pitchFamily="34" charset="0"/>
              </a:rPr>
              <a:t>çok yoğun ortam</a:t>
            </a:r>
          </a:p>
        </p:txBody>
      </p:sp>
      <p:sp>
        <p:nvSpPr>
          <p:cNvPr id="9" name="Dik Üçgen 8"/>
          <p:cNvSpPr/>
          <p:nvPr/>
        </p:nvSpPr>
        <p:spPr>
          <a:xfrm>
            <a:off x="3854594" y="1603058"/>
            <a:ext cx="286695" cy="371655"/>
          </a:xfrm>
          <a:prstGeom prst="r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0" name="Line 5"/>
          <p:cNvSpPr>
            <a:spLocks noChangeShapeType="1"/>
          </p:cNvSpPr>
          <p:nvPr/>
        </p:nvSpPr>
        <p:spPr bwMode="auto">
          <a:xfrm>
            <a:off x="2771800" y="332657"/>
            <a:ext cx="1078035" cy="1629712"/>
          </a:xfrm>
          <a:prstGeom prst="line">
            <a:avLst/>
          </a:prstGeom>
          <a:noFill/>
          <a:ln w="76200">
            <a:solidFill>
              <a:srgbClr val="FF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11" name="Line 7"/>
          <p:cNvSpPr>
            <a:spLocks noChangeShapeType="1"/>
          </p:cNvSpPr>
          <p:nvPr/>
        </p:nvSpPr>
        <p:spPr bwMode="auto">
          <a:xfrm>
            <a:off x="3856732" y="1962368"/>
            <a:ext cx="787276" cy="1898680"/>
          </a:xfrm>
          <a:prstGeom prst="line">
            <a:avLst/>
          </a:prstGeom>
          <a:noFill/>
          <a:ln w="76200">
            <a:solidFill>
              <a:srgbClr val="FF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Tree>
    <p:extLst>
      <p:ext uri="{BB962C8B-B14F-4D97-AF65-F5344CB8AC3E}">
        <p14:creationId xmlns:p14="http://schemas.microsoft.com/office/powerpoint/2010/main" val="6391009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up)">
                                      <p:cBhvr>
                                        <p:cTn id="19" dur="500"/>
                                        <p:tgtEl>
                                          <p:spTgt spid="5"/>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par>
                          <p:cTn id="24" fill="hold">
                            <p:stCondLst>
                              <p:cond delay="2500"/>
                            </p:stCondLst>
                            <p:childTnLst>
                              <p:par>
                                <p:cTn id="25" presetID="42" presetClass="entr" presetSubtype="0"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1000"/>
                                        <p:tgtEl>
                                          <p:spTgt spid="6"/>
                                        </p:tgtEl>
                                      </p:cBhvr>
                                    </p:animEffect>
                                    <p:anim calcmode="lin" valueType="num">
                                      <p:cBhvr>
                                        <p:cTn id="28" dur="1000" fill="hold"/>
                                        <p:tgtEl>
                                          <p:spTgt spid="6"/>
                                        </p:tgtEl>
                                        <p:attrNameLst>
                                          <p:attrName>ppt_x</p:attrName>
                                        </p:attrNameLst>
                                      </p:cBhvr>
                                      <p:tavLst>
                                        <p:tav tm="0">
                                          <p:val>
                                            <p:strVal val="#ppt_x"/>
                                          </p:val>
                                        </p:tav>
                                        <p:tav tm="100000">
                                          <p:val>
                                            <p:strVal val="#ppt_x"/>
                                          </p:val>
                                        </p:tav>
                                      </p:tavLst>
                                    </p:anim>
                                    <p:anim calcmode="lin" valueType="num">
                                      <p:cBhvr>
                                        <p:cTn id="29" dur="1000" fill="hold"/>
                                        <p:tgtEl>
                                          <p:spTgt spid="6"/>
                                        </p:tgtEl>
                                        <p:attrNameLst>
                                          <p:attrName>ppt_y</p:attrName>
                                        </p:attrNameLst>
                                      </p:cBhvr>
                                      <p:tavLst>
                                        <p:tav tm="0">
                                          <p:val>
                                            <p:strVal val="#ppt_y+.1"/>
                                          </p:val>
                                        </p:tav>
                                        <p:tav tm="100000">
                                          <p:val>
                                            <p:strVal val="#ppt_y"/>
                                          </p:val>
                                        </p:tav>
                                      </p:tavLst>
                                    </p:anim>
                                  </p:childTnLst>
                                </p:cTn>
                              </p:par>
                            </p:childTnLst>
                          </p:cTn>
                        </p:par>
                        <p:par>
                          <p:cTn id="30" fill="hold">
                            <p:stCondLst>
                              <p:cond delay="3500"/>
                            </p:stCondLst>
                            <p:childTnLst>
                              <p:par>
                                <p:cTn id="31" presetID="22" presetClass="entr" presetSubtype="1"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wipe(up)">
                                      <p:cBhvr>
                                        <p:cTn id="33" dur="1000"/>
                                        <p:tgtEl>
                                          <p:spTgt spid="10"/>
                                        </p:tgtEl>
                                      </p:cBhvr>
                                    </p:animEffect>
                                  </p:childTnLst>
                                </p:cTn>
                              </p:par>
                            </p:childTnLst>
                          </p:cTn>
                        </p:par>
                        <p:par>
                          <p:cTn id="34" fill="hold">
                            <p:stCondLst>
                              <p:cond delay="4500"/>
                            </p:stCondLst>
                            <p:childTnLst>
                              <p:par>
                                <p:cTn id="35" presetID="22" presetClass="entr" presetSubtype="1"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up)">
                                      <p:cBhvr>
                                        <p:cTn id="37" dur="3000"/>
                                        <p:tgtEl>
                                          <p:spTgt spid="11"/>
                                        </p:tgtEl>
                                      </p:cBhvr>
                                    </p:animEffect>
                                  </p:childTnLst>
                                </p:cTn>
                              </p:par>
                            </p:childTnLst>
                          </p:cTn>
                        </p:par>
                        <p:par>
                          <p:cTn id="38" fill="hold">
                            <p:stCondLst>
                              <p:cond delay="7500"/>
                            </p:stCondLst>
                            <p:childTnLst>
                              <p:par>
                                <p:cTn id="39" presetID="10" presetClass="entr" presetSubtype="0" fill="hold" grpId="0" nodeType="afterEffect">
                                  <p:stCondLst>
                                    <p:cond delay="0"/>
                                  </p:stCondLst>
                                  <p:childTnLst>
                                    <p:set>
                                      <p:cBhvr>
                                        <p:cTn id="40" dur="1" fill="hold">
                                          <p:stCondLst>
                                            <p:cond delay="0"/>
                                          </p:stCondLst>
                                        </p:cTn>
                                        <p:tgtEl>
                                          <p:spTgt spid="3"/>
                                        </p:tgtEl>
                                        <p:attrNameLst>
                                          <p:attrName>style.visibility</p:attrName>
                                        </p:attrNameLst>
                                      </p:cBhvr>
                                      <p:to>
                                        <p:strVal val="visible"/>
                                      </p:to>
                                    </p:set>
                                    <p:animEffect transition="in" filter="fade">
                                      <p:cBhvr>
                                        <p:cTn id="4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6" grpId="0"/>
      <p:bldP spid="7" grpId="0"/>
      <p:bldP spid="8" grpId="0"/>
      <p:bldP spid="9" grpId="0" animBg="1"/>
      <p:bldP spid="10" grpId="0" animBg="1"/>
      <p:bldP spid="11"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4"/>
          <p:cNvSpPr>
            <a:spLocks noChangeArrowheads="1"/>
          </p:cNvSpPr>
          <p:nvPr/>
        </p:nvSpPr>
        <p:spPr bwMode="auto">
          <a:xfrm>
            <a:off x="4050421" y="1906929"/>
            <a:ext cx="4392488" cy="2015033"/>
          </a:xfrm>
          <a:prstGeom prst="rect">
            <a:avLst/>
          </a:prstGeom>
          <a:solidFill>
            <a:srgbClr val="66CCFF"/>
          </a:solidFill>
          <a:ln>
            <a:noFill/>
          </a:ln>
          <a:effectLst/>
          <a:extLs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559" y="188640"/>
            <a:ext cx="3422731" cy="37444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Line 7"/>
          <p:cNvSpPr>
            <a:spLocks noChangeShapeType="1"/>
          </p:cNvSpPr>
          <p:nvPr/>
        </p:nvSpPr>
        <p:spPr bwMode="auto">
          <a:xfrm>
            <a:off x="4936663" y="1917156"/>
            <a:ext cx="0" cy="1800225"/>
          </a:xfrm>
          <a:prstGeom prst="line">
            <a:avLst/>
          </a:prstGeom>
          <a:noFill/>
          <a:ln w="76200">
            <a:solidFill>
              <a:srgbClr val="FF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5" name="Line 5"/>
          <p:cNvSpPr>
            <a:spLocks noChangeShapeType="1"/>
          </p:cNvSpPr>
          <p:nvPr/>
        </p:nvSpPr>
        <p:spPr bwMode="auto">
          <a:xfrm flipV="1">
            <a:off x="5512008" y="116632"/>
            <a:ext cx="0" cy="1872183"/>
          </a:xfrm>
          <a:prstGeom prst="line">
            <a:avLst/>
          </a:prstGeom>
          <a:noFill/>
          <a:ln w="76200">
            <a:solidFill>
              <a:srgbClr val="FF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6" name="Line 7"/>
          <p:cNvSpPr>
            <a:spLocks noChangeShapeType="1"/>
          </p:cNvSpPr>
          <p:nvPr/>
        </p:nvSpPr>
        <p:spPr bwMode="auto">
          <a:xfrm flipV="1">
            <a:off x="5512008" y="1844825"/>
            <a:ext cx="0" cy="1800200"/>
          </a:xfrm>
          <a:prstGeom prst="line">
            <a:avLst/>
          </a:prstGeom>
          <a:noFill/>
          <a:ln w="76200">
            <a:solidFill>
              <a:srgbClr val="FF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8" name="Text Box 12"/>
          <p:cNvSpPr txBox="1">
            <a:spLocks noChangeArrowheads="1"/>
          </p:cNvSpPr>
          <p:nvPr/>
        </p:nvSpPr>
        <p:spPr bwMode="auto">
          <a:xfrm>
            <a:off x="7088607" y="1531393"/>
            <a:ext cx="1296144"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lnSpc>
                <a:spcPct val="100000"/>
              </a:lnSpc>
              <a:spcBef>
                <a:spcPct val="50000"/>
              </a:spcBef>
            </a:pPr>
            <a:r>
              <a:rPr lang="tr-TR" sz="1200" b="1" dirty="0">
                <a:latin typeface="Tahoma" pitchFamily="34" charset="0"/>
              </a:rPr>
              <a:t>Az yoğun ortam</a:t>
            </a:r>
          </a:p>
        </p:txBody>
      </p:sp>
      <p:sp>
        <p:nvSpPr>
          <p:cNvPr id="11" name="Dik Üçgen 10"/>
          <p:cNvSpPr/>
          <p:nvPr/>
        </p:nvSpPr>
        <p:spPr>
          <a:xfrm>
            <a:off x="4935944" y="1546368"/>
            <a:ext cx="286695" cy="371655"/>
          </a:xfrm>
          <a:prstGeom prst="r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9" name="Text Box 13"/>
          <p:cNvSpPr txBox="1">
            <a:spLocks noChangeArrowheads="1"/>
          </p:cNvSpPr>
          <p:nvPr/>
        </p:nvSpPr>
        <p:spPr bwMode="auto">
          <a:xfrm>
            <a:off x="7124611" y="2060848"/>
            <a:ext cx="1224136"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lnSpc>
                <a:spcPct val="100000"/>
              </a:lnSpc>
              <a:spcBef>
                <a:spcPct val="50000"/>
              </a:spcBef>
            </a:pPr>
            <a:r>
              <a:rPr lang="tr-TR" sz="1200" b="1" dirty="0">
                <a:latin typeface="Tahoma" pitchFamily="34" charset="0"/>
              </a:rPr>
              <a:t>çok yoğun ortam</a:t>
            </a:r>
          </a:p>
        </p:txBody>
      </p:sp>
      <p:sp>
        <p:nvSpPr>
          <p:cNvPr id="10" name="Text Box 11"/>
          <p:cNvSpPr txBox="1">
            <a:spLocks noChangeArrowheads="1"/>
          </p:cNvSpPr>
          <p:nvPr/>
        </p:nvSpPr>
        <p:spPr bwMode="auto">
          <a:xfrm>
            <a:off x="4211960" y="145582"/>
            <a:ext cx="433387"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00000"/>
              </a:lnSpc>
              <a:spcBef>
                <a:spcPct val="50000"/>
              </a:spcBef>
            </a:pPr>
            <a:r>
              <a:rPr lang="tr-TR" sz="1800" dirty="0">
                <a:solidFill>
                  <a:srgbClr val="040000"/>
                </a:solidFill>
                <a:latin typeface="Tahoma" pitchFamily="34" charset="0"/>
              </a:rPr>
              <a:t> N</a:t>
            </a:r>
          </a:p>
        </p:txBody>
      </p:sp>
      <p:sp>
        <p:nvSpPr>
          <p:cNvPr id="12" name="Dik Üçgen 11"/>
          <p:cNvSpPr/>
          <p:nvPr/>
        </p:nvSpPr>
        <p:spPr>
          <a:xfrm>
            <a:off x="5553966" y="1535274"/>
            <a:ext cx="286695" cy="371655"/>
          </a:xfrm>
          <a:prstGeom prst="r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 name="Line 5"/>
          <p:cNvSpPr>
            <a:spLocks noChangeShapeType="1"/>
          </p:cNvSpPr>
          <p:nvPr/>
        </p:nvSpPr>
        <p:spPr bwMode="auto">
          <a:xfrm>
            <a:off x="4936663" y="188368"/>
            <a:ext cx="0" cy="1800225"/>
          </a:xfrm>
          <a:prstGeom prst="line">
            <a:avLst/>
          </a:prstGeom>
          <a:noFill/>
          <a:ln w="76200">
            <a:solidFill>
              <a:srgbClr val="FF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13" name="13 Dikdörtgen"/>
          <p:cNvSpPr/>
          <p:nvPr/>
        </p:nvSpPr>
        <p:spPr>
          <a:xfrm>
            <a:off x="5559796" y="328938"/>
            <a:ext cx="3456384" cy="1200329"/>
          </a:xfrm>
          <a:prstGeom prst="rect">
            <a:avLst/>
          </a:prstGeom>
        </p:spPr>
        <p:txBody>
          <a:bodyPr wrap="square">
            <a:spAutoFit/>
          </a:bodyPr>
          <a:lstStyle/>
          <a:p>
            <a:r>
              <a:rPr lang="tr-TR" b="1" i="1" dirty="0" smtClean="0">
                <a:latin typeface="Arial" pitchFamily="34" charset="0"/>
                <a:cs typeface="Arial" pitchFamily="34" charset="0"/>
              </a:rPr>
              <a:t>Işık havadan cama veya camdan havaya 90 </a:t>
            </a:r>
            <a:r>
              <a:rPr lang="tr-TR" b="1" i="1" baseline="30000" dirty="0" smtClean="0">
                <a:latin typeface="Arial" pitchFamily="34" charset="0"/>
                <a:cs typeface="Arial" pitchFamily="34" charset="0"/>
              </a:rPr>
              <a:t>o</a:t>
            </a:r>
            <a:r>
              <a:rPr lang="tr-TR" b="1" i="1" dirty="0" smtClean="0">
                <a:latin typeface="Arial" pitchFamily="34" charset="0"/>
                <a:cs typeface="Arial" pitchFamily="34" charset="0"/>
              </a:rPr>
              <a:t> </a:t>
            </a:r>
            <a:r>
              <a:rPr lang="tr-TR" b="1" i="1" dirty="0" err="1" smtClean="0">
                <a:latin typeface="Arial" pitchFamily="34" charset="0"/>
                <a:cs typeface="Arial" pitchFamily="34" charset="0"/>
              </a:rPr>
              <a:t>lik</a:t>
            </a:r>
            <a:r>
              <a:rPr lang="tr-TR" b="1" i="1" dirty="0" smtClean="0">
                <a:latin typeface="Arial" pitchFamily="34" charset="0"/>
                <a:cs typeface="Arial" pitchFamily="34" charset="0"/>
              </a:rPr>
              <a:t> açı ile gönderildiğinde kırılmaz, sadece süratini değiştirir.</a:t>
            </a:r>
          </a:p>
        </p:txBody>
      </p:sp>
      <p:sp>
        <p:nvSpPr>
          <p:cNvPr id="2" name="Dikdörtgen 1"/>
          <p:cNvSpPr/>
          <p:nvPr/>
        </p:nvSpPr>
        <p:spPr>
          <a:xfrm>
            <a:off x="72168" y="4221088"/>
            <a:ext cx="8944011" cy="2400657"/>
          </a:xfrm>
          <a:prstGeom prst="rect">
            <a:avLst/>
          </a:prstGeom>
        </p:spPr>
        <p:txBody>
          <a:bodyPr wrap="square">
            <a:spAutoFit/>
          </a:bodyPr>
          <a:lstStyle/>
          <a:p>
            <a:r>
              <a:rPr lang="tr-TR" sz="3000" dirty="0">
                <a:latin typeface="Arial" pitchFamily="34" charset="0"/>
                <a:cs typeface="Arial" pitchFamily="34" charset="0"/>
              </a:rPr>
              <a:t>Işık ışınları, bir saydam </a:t>
            </a:r>
            <a:r>
              <a:rPr lang="tr-TR" sz="3000" dirty="0" smtClean="0">
                <a:latin typeface="Arial" pitchFamily="34" charset="0"/>
                <a:cs typeface="Arial" pitchFamily="34" charset="0"/>
              </a:rPr>
              <a:t>ortamdan </a:t>
            </a:r>
            <a:r>
              <a:rPr lang="tr-TR" sz="3000" dirty="0">
                <a:latin typeface="Arial" pitchFamily="34" charset="0"/>
                <a:cs typeface="Arial" pitchFamily="34" charset="0"/>
              </a:rPr>
              <a:t>diğerine dik olarak </a:t>
            </a:r>
            <a:r>
              <a:rPr lang="tr-TR" sz="3000" dirty="0" smtClean="0">
                <a:latin typeface="Arial" pitchFamily="34" charset="0"/>
                <a:cs typeface="Arial" pitchFamily="34" charset="0"/>
              </a:rPr>
              <a:t>geliyorsa </a:t>
            </a:r>
            <a:r>
              <a:rPr lang="tr-TR" sz="3000" dirty="0">
                <a:latin typeface="Arial" pitchFamily="34" charset="0"/>
                <a:cs typeface="Arial" pitchFamily="34" charset="0"/>
              </a:rPr>
              <a:t>doğrultusu değişmez. </a:t>
            </a:r>
            <a:r>
              <a:rPr lang="tr-TR" sz="3000" dirty="0" smtClean="0">
                <a:latin typeface="Arial" pitchFamily="34" charset="0"/>
                <a:cs typeface="Arial" pitchFamily="34" charset="0"/>
              </a:rPr>
              <a:t>Yukarıda </a:t>
            </a:r>
            <a:r>
              <a:rPr lang="tr-TR" sz="3000" dirty="0">
                <a:latin typeface="Arial" pitchFamily="34" charset="0"/>
                <a:cs typeface="Arial" pitchFamily="34" charset="0"/>
              </a:rPr>
              <a:t>hava ortamından su </a:t>
            </a:r>
            <a:r>
              <a:rPr lang="tr-TR" sz="3000" dirty="0" smtClean="0">
                <a:latin typeface="Arial" pitchFamily="34" charset="0"/>
                <a:cs typeface="Arial" pitchFamily="34" charset="0"/>
              </a:rPr>
              <a:t>ortamına geçen </a:t>
            </a:r>
            <a:r>
              <a:rPr lang="tr-TR" sz="3000" dirty="0">
                <a:latin typeface="Arial" pitchFamily="34" charset="0"/>
                <a:cs typeface="Arial" pitchFamily="34" charset="0"/>
              </a:rPr>
              <a:t>ışık ışınları az kırıcı (</a:t>
            </a:r>
            <a:r>
              <a:rPr lang="tr-TR" sz="3000" dirty="0" smtClean="0">
                <a:latin typeface="Arial" pitchFamily="34" charset="0"/>
                <a:cs typeface="Arial" pitchFamily="34" charset="0"/>
              </a:rPr>
              <a:t>az yoğun</a:t>
            </a:r>
            <a:r>
              <a:rPr lang="tr-TR" sz="3000" dirty="0">
                <a:latin typeface="Arial" pitchFamily="34" charset="0"/>
                <a:cs typeface="Arial" pitchFamily="34" charset="0"/>
              </a:rPr>
              <a:t>) ortamdan çok </a:t>
            </a:r>
            <a:r>
              <a:rPr lang="tr-TR" sz="3000" dirty="0" smtClean="0">
                <a:latin typeface="Arial" pitchFamily="34" charset="0"/>
                <a:cs typeface="Arial" pitchFamily="34" charset="0"/>
              </a:rPr>
              <a:t>kırıcı </a:t>
            </a:r>
            <a:r>
              <a:rPr lang="tr-TR" sz="3000" dirty="0">
                <a:latin typeface="Arial" pitchFamily="34" charset="0"/>
                <a:cs typeface="Arial" pitchFamily="34" charset="0"/>
              </a:rPr>
              <a:t>(</a:t>
            </a:r>
            <a:r>
              <a:rPr lang="tr-TR" sz="3000" dirty="0" smtClean="0">
                <a:latin typeface="Arial" pitchFamily="34" charset="0"/>
                <a:cs typeface="Arial" pitchFamily="34" charset="0"/>
              </a:rPr>
              <a:t>çok yoğun</a:t>
            </a:r>
            <a:r>
              <a:rPr lang="tr-TR" sz="3000" dirty="0">
                <a:latin typeface="Arial" pitchFamily="34" charset="0"/>
                <a:cs typeface="Arial" pitchFamily="34" charset="0"/>
              </a:rPr>
              <a:t>) ortama geçtikleri için </a:t>
            </a:r>
            <a:r>
              <a:rPr lang="tr-TR" sz="3000" dirty="0" smtClean="0">
                <a:latin typeface="Arial" pitchFamily="34" charset="0"/>
                <a:cs typeface="Arial" pitchFamily="34" charset="0"/>
              </a:rPr>
              <a:t>hızları </a:t>
            </a:r>
            <a:r>
              <a:rPr lang="tr-TR" sz="3000" dirty="0">
                <a:latin typeface="Arial" pitchFamily="34" charset="0"/>
                <a:cs typeface="Arial" pitchFamily="34" charset="0"/>
              </a:rPr>
              <a:t>azalır.</a:t>
            </a:r>
          </a:p>
        </p:txBody>
      </p:sp>
    </p:spTree>
    <p:extLst>
      <p:ext uri="{BB962C8B-B14F-4D97-AF65-F5344CB8AC3E}">
        <p14:creationId xmlns:p14="http://schemas.microsoft.com/office/powerpoint/2010/main" val="15740411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up)">
                                      <p:cBhvr>
                                        <p:cTn id="15" dur="1000"/>
                                        <p:tgtEl>
                                          <p:spTgt spid="3"/>
                                        </p:tgtEl>
                                      </p:cBhvr>
                                    </p:animEffect>
                                  </p:childTnLst>
                                </p:cTn>
                              </p:par>
                            </p:childTnLst>
                          </p:cTn>
                        </p:par>
                        <p:par>
                          <p:cTn id="16" fill="hold">
                            <p:stCondLst>
                              <p:cond delay="2000"/>
                            </p:stCondLst>
                            <p:childTnLst>
                              <p:par>
                                <p:cTn id="17" presetID="22" presetClass="entr" presetSubtype="1"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up)">
                                      <p:cBhvr>
                                        <p:cTn id="19" dur="3000"/>
                                        <p:tgtEl>
                                          <p:spTgt spid="4"/>
                                        </p:tgtEl>
                                      </p:cBhvr>
                                    </p:animEffect>
                                  </p:childTnLst>
                                </p:cTn>
                              </p:par>
                            </p:childTnLst>
                          </p:cTn>
                        </p:par>
                        <p:par>
                          <p:cTn id="20" fill="hold">
                            <p:stCondLst>
                              <p:cond delay="5000"/>
                            </p:stCondLst>
                            <p:childTnLst>
                              <p:par>
                                <p:cTn id="21" presetID="10" presetClass="entr" presetSubtype="0"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childTnLst>
                          </p:cTn>
                        </p:par>
                        <p:par>
                          <p:cTn id="24" fill="hold">
                            <p:stCondLst>
                              <p:cond delay="5500"/>
                            </p:stCondLst>
                            <p:childTnLst>
                              <p:par>
                                <p:cTn id="25" presetID="42" presetClass="entr" presetSubtype="0"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1000"/>
                                        <p:tgtEl>
                                          <p:spTgt spid="10"/>
                                        </p:tgtEl>
                                      </p:cBhvr>
                                    </p:animEffect>
                                    <p:anim calcmode="lin" valueType="num">
                                      <p:cBhvr>
                                        <p:cTn id="28" dur="1000" fill="hold"/>
                                        <p:tgtEl>
                                          <p:spTgt spid="10"/>
                                        </p:tgtEl>
                                        <p:attrNameLst>
                                          <p:attrName>ppt_x</p:attrName>
                                        </p:attrNameLst>
                                      </p:cBhvr>
                                      <p:tavLst>
                                        <p:tav tm="0">
                                          <p:val>
                                            <p:strVal val="#ppt_x"/>
                                          </p:val>
                                        </p:tav>
                                        <p:tav tm="100000">
                                          <p:val>
                                            <p:strVal val="#ppt_x"/>
                                          </p:val>
                                        </p:tav>
                                      </p:tavLst>
                                    </p:anim>
                                    <p:anim calcmode="lin" valueType="num">
                                      <p:cBhvr>
                                        <p:cTn id="29" dur="1000" fill="hold"/>
                                        <p:tgtEl>
                                          <p:spTgt spid="10"/>
                                        </p:tgtEl>
                                        <p:attrNameLst>
                                          <p:attrName>ppt_y</p:attrName>
                                        </p:attrNameLst>
                                      </p:cBhvr>
                                      <p:tavLst>
                                        <p:tav tm="0">
                                          <p:val>
                                            <p:strVal val="#ppt_y+.1"/>
                                          </p:val>
                                        </p:tav>
                                        <p:tav tm="100000">
                                          <p:val>
                                            <p:strVal val="#ppt_y"/>
                                          </p:val>
                                        </p:tav>
                                      </p:tavLst>
                                    </p:anim>
                                  </p:childTnLst>
                                </p:cTn>
                              </p:par>
                            </p:childTnLst>
                          </p:cTn>
                        </p:par>
                        <p:par>
                          <p:cTn id="30" fill="hold">
                            <p:stCondLst>
                              <p:cond delay="6500"/>
                            </p:stCondLst>
                            <p:childTnLst>
                              <p:par>
                                <p:cTn id="31" presetID="22" presetClass="entr" presetSubtype="4"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ipe(down)">
                                      <p:cBhvr>
                                        <p:cTn id="33" dur="3000"/>
                                        <p:tgtEl>
                                          <p:spTgt spid="6"/>
                                        </p:tgtEl>
                                      </p:cBhvr>
                                    </p:animEffect>
                                  </p:childTnLst>
                                </p:cTn>
                              </p:par>
                            </p:childTnLst>
                          </p:cTn>
                        </p:par>
                        <p:par>
                          <p:cTn id="34" fill="hold">
                            <p:stCondLst>
                              <p:cond delay="9500"/>
                            </p:stCondLst>
                            <p:childTnLst>
                              <p:par>
                                <p:cTn id="35" presetID="22" presetClass="entr" presetSubtype="4" fill="hold" grpId="0" nodeType="after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wipe(down)">
                                      <p:cBhvr>
                                        <p:cTn id="37" dur="1000"/>
                                        <p:tgtEl>
                                          <p:spTgt spid="5"/>
                                        </p:tgtEl>
                                      </p:cBhvr>
                                    </p:animEffect>
                                  </p:childTnLst>
                                </p:cTn>
                              </p:par>
                            </p:childTnLst>
                          </p:cTn>
                        </p:par>
                        <p:par>
                          <p:cTn id="38" fill="hold">
                            <p:stCondLst>
                              <p:cond delay="10500"/>
                            </p:stCondLst>
                            <p:childTnLst>
                              <p:par>
                                <p:cTn id="39" presetID="8" presetClass="entr" presetSubtype="16"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diamond(in)">
                                      <p:cBhvr>
                                        <p:cTn id="41" dur="2000"/>
                                        <p:tgtEl>
                                          <p:spTgt spid="13"/>
                                        </p:tgtEl>
                                      </p:cBhvr>
                                    </p:animEffect>
                                  </p:childTnLst>
                                </p:cTn>
                              </p:par>
                            </p:childTnLst>
                          </p:cTn>
                        </p:par>
                        <p:par>
                          <p:cTn id="42" fill="hold">
                            <p:stCondLst>
                              <p:cond delay="12500"/>
                            </p:stCondLst>
                            <p:childTnLst>
                              <p:par>
                                <p:cTn id="43" presetID="10" presetClass="entr" presetSubtype="0"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2"/>
                                        </p:tgtEl>
                                        <p:attrNameLst>
                                          <p:attrName>style.visibility</p:attrName>
                                        </p:attrNameLst>
                                      </p:cBhvr>
                                      <p:to>
                                        <p:strVal val="visible"/>
                                      </p:to>
                                    </p:set>
                                    <p:animEffect transition="in" filter="fade">
                                      <p:cBhvr>
                                        <p:cTn id="5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8" grpId="0"/>
      <p:bldP spid="11" grpId="0" animBg="1"/>
      <p:bldP spid="9" grpId="0"/>
      <p:bldP spid="10" grpId="0"/>
      <p:bldP spid="12" grpId="0" animBg="1"/>
      <p:bldP spid="3" grpId="0" animBg="1"/>
      <p:bldP spid="13" grpId="0"/>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360" y="188640"/>
            <a:ext cx="3048000" cy="3578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13" descr="Kırılma"/>
          <p:cNvPicPr>
            <a:picLocks noChangeAspect="1" noChangeArrowheads="1" noCrop="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32233" y="99085"/>
            <a:ext cx="2947987"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Dikdörtgen 1"/>
          <p:cNvSpPr/>
          <p:nvPr/>
        </p:nvSpPr>
        <p:spPr>
          <a:xfrm>
            <a:off x="251520" y="4797152"/>
            <a:ext cx="8424936" cy="1200329"/>
          </a:xfrm>
          <a:prstGeom prst="rect">
            <a:avLst/>
          </a:prstGeom>
        </p:spPr>
        <p:txBody>
          <a:bodyPr wrap="square">
            <a:spAutoFit/>
          </a:bodyPr>
          <a:lstStyle/>
          <a:p>
            <a:r>
              <a:rPr lang="tr-TR" sz="2400" dirty="0" smtClean="0">
                <a:latin typeface="Arial" pitchFamily="34" charset="0"/>
                <a:cs typeface="Arial" pitchFamily="34" charset="0"/>
              </a:rPr>
              <a:t>Yukardaki  </a:t>
            </a:r>
            <a:r>
              <a:rPr lang="tr-TR" sz="2400" dirty="0">
                <a:latin typeface="Arial" pitchFamily="34" charset="0"/>
                <a:cs typeface="Arial" pitchFamily="34" charset="0"/>
              </a:rPr>
              <a:t>görselde su </a:t>
            </a:r>
            <a:r>
              <a:rPr lang="tr-TR" sz="2400" dirty="0" smtClean="0">
                <a:latin typeface="Arial" pitchFamily="34" charset="0"/>
                <a:cs typeface="Arial" pitchFamily="34" charset="0"/>
              </a:rPr>
              <a:t>içindeki kalemleri </a:t>
            </a:r>
            <a:r>
              <a:rPr lang="tr-TR" sz="2400" dirty="0">
                <a:latin typeface="Arial" pitchFamily="34" charset="0"/>
                <a:cs typeface="Arial" pitchFamily="34" charset="0"/>
              </a:rPr>
              <a:t>dikkatle </a:t>
            </a:r>
            <a:r>
              <a:rPr lang="tr-TR" sz="2400" dirty="0" smtClean="0">
                <a:latin typeface="Arial" pitchFamily="34" charset="0"/>
                <a:cs typeface="Arial" pitchFamily="34" charset="0"/>
              </a:rPr>
              <a:t>inceleyiniz . Sizce kalemlerden kaç tanesi kırıktır ? Eğer kalemlerin kırık olmadığını düşünüyorsanız </a:t>
            </a:r>
            <a:r>
              <a:rPr lang="tr-TR" sz="2400" dirty="0">
                <a:latin typeface="Arial" pitchFamily="34" charset="0"/>
                <a:cs typeface="Arial" pitchFamily="34" charset="0"/>
              </a:rPr>
              <a:t>bu </a:t>
            </a:r>
            <a:r>
              <a:rPr lang="tr-TR" sz="2400" dirty="0" smtClean="0">
                <a:latin typeface="Arial" pitchFamily="34" charset="0"/>
                <a:cs typeface="Arial" pitchFamily="34" charset="0"/>
              </a:rPr>
              <a:t>durumun sebebi </a:t>
            </a:r>
            <a:r>
              <a:rPr lang="tr-TR" sz="2400" dirty="0">
                <a:latin typeface="Arial" pitchFamily="34" charset="0"/>
                <a:cs typeface="Arial" pitchFamily="34" charset="0"/>
              </a:rPr>
              <a:t>ne olabilir?</a:t>
            </a:r>
          </a:p>
        </p:txBody>
      </p:sp>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28184" y="185708"/>
            <a:ext cx="2703117" cy="3421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638690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Dik Üçgen 14"/>
          <p:cNvSpPr/>
          <p:nvPr/>
        </p:nvSpPr>
        <p:spPr>
          <a:xfrm>
            <a:off x="4860032" y="1689193"/>
            <a:ext cx="286695" cy="371655"/>
          </a:xfrm>
          <a:prstGeom prst="r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1550" y="490379"/>
            <a:ext cx="3035792" cy="3528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4"/>
          <p:cNvSpPr>
            <a:spLocks noChangeArrowheads="1"/>
          </p:cNvSpPr>
          <p:nvPr/>
        </p:nvSpPr>
        <p:spPr bwMode="auto">
          <a:xfrm>
            <a:off x="3475668" y="2024125"/>
            <a:ext cx="5560827" cy="2088231"/>
          </a:xfrm>
          <a:prstGeom prst="rect">
            <a:avLst/>
          </a:prstGeom>
          <a:solidFill>
            <a:srgbClr val="66CCFF"/>
          </a:solidFill>
          <a:ln>
            <a:noFill/>
          </a:ln>
          <a:effectLst/>
          <a:extLs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5" name="Line 10"/>
          <p:cNvSpPr>
            <a:spLocks noChangeShapeType="1"/>
          </p:cNvSpPr>
          <p:nvPr/>
        </p:nvSpPr>
        <p:spPr bwMode="auto">
          <a:xfrm>
            <a:off x="4859163" y="331391"/>
            <a:ext cx="22765" cy="3582859"/>
          </a:xfrm>
          <a:prstGeom prst="line">
            <a:avLst/>
          </a:prstGeom>
          <a:noFill/>
          <a:ln w="31750">
            <a:solidFill>
              <a:schemeClr val="tx1"/>
            </a:solidFill>
            <a:prstDash val="dash"/>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6" name="Text Box 11"/>
          <p:cNvSpPr txBox="1">
            <a:spLocks noChangeArrowheads="1"/>
          </p:cNvSpPr>
          <p:nvPr/>
        </p:nvSpPr>
        <p:spPr bwMode="auto">
          <a:xfrm>
            <a:off x="4643264" y="-27384"/>
            <a:ext cx="433387"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00000"/>
              </a:lnSpc>
              <a:spcBef>
                <a:spcPct val="50000"/>
              </a:spcBef>
            </a:pPr>
            <a:r>
              <a:rPr lang="tr-TR" sz="1800" dirty="0">
                <a:solidFill>
                  <a:srgbClr val="040000"/>
                </a:solidFill>
                <a:latin typeface="Tahoma" pitchFamily="34" charset="0"/>
              </a:rPr>
              <a:t> N</a:t>
            </a:r>
          </a:p>
        </p:txBody>
      </p:sp>
      <p:sp>
        <p:nvSpPr>
          <p:cNvPr id="7" name="Text Box 12"/>
          <p:cNvSpPr txBox="1">
            <a:spLocks noChangeArrowheads="1"/>
          </p:cNvSpPr>
          <p:nvPr/>
        </p:nvSpPr>
        <p:spPr bwMode="auto">
          <a:xfrm>
            <a:off x="6156150" y="1601788"/>
            <a:ext cx="2088258"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lnSpc>
                <a:spcPct val="100000"/>
              </a:lnSpc>
              <a:spcBef>
                <a:spcPct val="50000"/>
              </a:spcBef>
            </a:pPr>
            <a:r>
              <a:rPr lang="tr-TR" b="1" dirty="0">
                <a:latin typeface="Tahoma" pitchFamily="34" charset="0"/>
              </a:rPr>
              <a:t>Az yoğun ortam</a:t>
            </a:r>
          </a:p>
        </p:txBody>
      </p:sp>
      <p:sp>
        <p:nvSpPr>
          <p:cNvPr id="9" name="Line 15"/>
          <p:cNvSpPr>
            <a:spLocks noChangeShapeType="1"/>
          </p:cNvSpPr>
          <p:nvPr/>
        </p:nvSpPr>
        <p:spPr bwMode="auto">
          <a:xfrm>
            <a:off x="4859164" y="1987152"/>
            <a:ext cx="1729060" cy="1557765"/>
          </a:xfrm>
          <a:prstGeom prst="line">
            <a:avLst/>
          </a:prstGeom>
          <a:noFill/>
          <a:ln w="44450">
            <a:solidFill>
              <a:schemeClr val="tx1"/>
            </a:solidFill>
            <a:prstDash val="dash"/>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10" name="Text Box 13"/>
          <p:cNvSpPr txBox="1">
            <a:spLocks noChangeArrowheads="1"/>
          </p:cNvSpPr>
          <p:nvPr/>
        </p:nvSpPr>
        <p:spPr bwMode="auto">
          <a:xfrm>
            <a:off x="6156150" y="2069909"/>
            <a:ext cx="2376264"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lnSpc>
                <a:spcPct val="100000"/>
              </a:lnSpc>
              <a:spcBef>
                <a:spcPct val="50000"/>
              </a:spcBef>
            </a:pPr>
            <a:r>
              <a:rPr lang="tr-TR" b="1" dirty="0">
                <a:latin typeface="Tahoma" pitchFamily="34" charset="0"/>
              </a:rPr>
              <a:t>çok yoğun ortam</a:t>
            </a:r>
          </a:p>
        </p:txBody>
      </p:sp>
      <p:sp>
        <p:nvSpPr>
          <p:cNvPr id="11" name="Text Box 8"/>
          <p:cNvSpPr txBox="1">
            <a:spLocks noChangeArrowheads="1"/>
          </p:cNvSpPr>
          <p:nvPr/>
        </p:nvSpPr>
        <p:spPr bwMode="auto">
          <a:xfrm>
            <a:off x="5508451" y="68431"/>
            <a:ext cx="3528045" cy="1323439"/>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00000"/>
              </a:lnSpc>
              <a:spcBef>
                <a:spcPct val="50000"/>
              </a:spcBef>
            </a:pPr>
            <a:r>
              <a:rPr lang="tr-TR" sz="2000" b="1" dirty="0">
                <a:solidFill>
                  <a:srgbClr val="FF0000"/>
                </a:solidFill>
                <a:latin typeface="Arial" pitchFamily="34" charset="0"/>
                <a:cs typeface="Arial" pitchFamily="34" charset="0"/>
              </a:rPr>
              <a:t>   </a:t>
            </a:r>
            <a:r>
              <a:rPr lang="tr-TR" sz="2000" b="1" dirty="0">
                <a:latin typeface="Arial" pitchFamily="34" charset="0"/>
                <a:cs typeface="Arial" pitchFamily="34" charset="0"/>
              </a:rPr>
              <a:t>Işık ışınları kırıcılığı az olan bir ortamdan kırıcılığı fazla olan ortama geçerken normale yaklaşır </a:t>
            </a:r>
          </a:p>
        </p:txBody>
      </p:sp>
      <p:sp>
        <p:nvSpPr>
          <p:cNvPr id="2" name="Dikdörtgen 1"/>
          <p:cNvSpPr/>
          <p:nvPr/>
        </p:nvSpPr>
        <p:spPr>
          <a:xfrm>
            <a:off x="178768" y="4581128"/>
            <a:ext cx="8965232" cy="1384995"/>
          </a:xfrm>
          <a:prstGeom prst="rect">
            <a:avLst/>
          </a:prstGeom>
        </p:spPr>
        <p:txBody>
          <a:bodyPr wrap="square">
            <a:spAutoFit/>
          </a:bodyPr>
          <a:lstStyle/>
          <a:p>
            <a:r>
              <a:rPr lang="tr-TR" sz="2800" dirty="0">
                <a:latin typeface="Arial" pitchFamily="34" charset="0"/>
                <a:cs typeface="Arial" pitchFamily="34" charset="0"/>
              </a:rPr>
              <a:t>Işık ışınları, az kırıcı (</a:t>
            </a:r>
            <a:r>
              <a:rPr lang="tr-TR" sz="2800" dirty="0" smtClean="0">
                <a:latin typeface="Arial" pitchFamily="34" charset="0"/>
                <a:cs typeface="Arial" pitchFamily="34" charset="0"/>
              </a:rPr>
              <a:t>az yoğun</a:t>
            </a:r>
            <a:r>
              <a:rPr lang="tr-TR" sz="2800" dirty="0">
                <a:latin typeface="Arial" pitchFamily="34" charset="0"/>
                <a:cs typeface="Arial" pitchFamily="34" charset="0"/>
              </a:rPr>
              <a:t>) bir ortamdan su gibi </a:t>
            </a:r>
            <a:r>
              <a:rPr lang="tr-TR" sz="2800" dirty="0" smtClean="0">
                <a:latin typeface="Arial" pitchFamily="34" charset="0"/>
                <a:cs typeface="Arial" pitchFamily="34" charset="0"/>
              </a:rPr>
              <a:t>çok kırıcı </a:t>
            </a:r>
            <a:r>
              <a:rPr lang="tr-TR" sz="2800" dirty="0">
                <a:latin typeface="Arial" pitchFamily="34" charset="0"/>
                <a:cs typeface="Arial" pitchFamily="34" charset="0"/>
              </a:rPr>
              <a:t>(çok yoğun) bir </a:t>
            </a:r>
            <a:r>
              <a:rPr lang="tr-TR" sz="2800" dirty="0" smtClean="0">
                <a:latin typeface="Arial" pitchFamily="34" charset="0"/>
                <a:cs typeface="Arial" pitchFamily="34" charset="0"/>
              </a:rPr>
              <a:t>ortama geçerken </a:t>
            </a:r>
            <a:r>
              <a:rPr lang="tr-TR" sz="2800" dirty="0">
                <a:latin typeface="Arial" pitchFamily="34" charset="0"/>
                <a:cs typeface="Arial" pitchFamily="34" charset="0"/>
              </a:rPr>
              <a:t>hızları azalır ve </a:t>
            </a:r>
            <a:r>
              <a:rPr lang="tr-TR" sz="2800" dirty="0" smtClean="0">
                <a:latin typeface="Arial" pitchFamily="34" charset="0"/>
                <a:cs typeface="Arial" pitchFamily="34" charset="0"/>
              </a:rPr>
              <a:t>normale </a:t>
            </a:r>
            <a:r>
              <a:rPr lang="tr-TR" sz="2800" dirty="0">
                <a:latin typeface="Arial" pitchFamily="34" charset="0"/>
                <a:cs typeface="Arial" pitchFamily="34" charset="0"/>
              </a:rPr>
              <a:t>yaklaşacak şekilde kırılır.</a:t>
            </a:r>
          </a:p>
        </p:txBody>
      </p:sp>
      <p:sp>
        <p:nvSpPr>
          <p:cNvPr id="13" name="Line 5"/>
          <p:cNvSpPr>
            <a:spLocks noChangeShapeType="1"/>
          </p:cNvSpPr>
          <p:nvPr/>
        </p:nvSpPr>
        <p:spPr bwMode="auto">
          <a:xfrm>
            <a:off x="3059832" y="490379"/>
            <a:ext cx="1822097" cy="1568609"/>
          </a:xfrm>
          <a:prstGeom prst="line">
            <a:avLst/>
          </a:prstGeom>
          <a:noFill/>
          <a:ln w="76200">
            <a:solidFill>
              <a:srgbClr val="FF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14" name="Line 7"/>
          <p:cNvSpPr>
            <a:spLocks noChangeShapeType="1"/>
          </p:cNvSpPr>
          <p:nvPr/>
        </p:nvSpPr>
        <p:spPr bwMode="auto">
          <a:xfrm>
            <a:off x="4859958" y="2042963"/>
            <a:ext cx="936178" cy="1975807"/>
          </a:xfrm>
          <a:prstGeom prst="line">
            <a:avLst/>
          </a:prstGeom>
          <a:noFill/>
          <a:ln w="76200">
            <a:solidFill>
              <a:srgbClr val="FF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16" name="Text Box 12"/>
          <p:cNvSpPr txBox="1">
            <a:spLocks noChangeArrowheads="1"/>
          </p:cNvSpPr>
          <p:nvPr/>
        </p:nvSpPr>
        <p:spPr bwMode="auto">
          <a:xfrm>
            <a:off x="5592380" y="3544918"/>
            <a:ext cx="1512639"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lnSpc>
                <a:spcPct val="100000"/>
              </a:lnSpc>
              <a:spcBef>
                <a:spcPct val="50000"/>
              </a:spcBef>
            </a:pPr>
            <a:r>
              <a:rPr lang="tr-TR" b="1" dirty="0" smtClean="0">
                <a:latin typeface="Tahoma" pitchFamily="34" charset="0"/>
              </a:rPr>
              <a:t>Kırılan ışın</a:t>
            </a:r>
            <a:endParaRPr lang="tr-TR" b="1" dirty="0">
              <a:latin typeface="Tahoma" pitchFamily="34" charset="0"/>
            </a:endParaRPr>
          </a:p>
        </p:txBody>
      </p:sp>
    </p:spTree>
    <p:extLst>
      <p:ext uri="{BB962C8B-B14F-4D97-AF65-F5344CB8AC3E}">
        <p14:creationId xmlns:p14="http://schemas.microsoft.com/office/powerpoint/2010/main" val="38528718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amond(in)">
                                      <p:cBhvr>
                                        <p:cTn id="7" dur="2000"/>
                                        <p:tgtEl>
                                          <p:spTgt spid="7"/>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diamond(in)">
                                      <p:cBhvr>
                                        <p:cTn id="10" dur="2000"/>
                                        <p:tgtEl>
                                          <p:spTgt spid="10"/>
                                        </p:tgtEl>
                                      </p:cBhvr>
                                    </p:animEffect>
                                  </p:childTnLst>
                                </p:cTn>
                              </p:par>
                            </p:childTnLst>
                          </p:cTn>
                        </p:par>
                        <p:par>
                          <p:cTn id="11" fill="hold">
                            <p:stCondLst>
                              <p:cond delay="2000"/>
                            </p:stCondLst>
                            <p:childTnLst>
                              <p:par>
                                <p:cTn id="12" presetID="22" presetClass="entr" presetSubtype="1"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wipe(up)">
                                      <p:cBhvr>
                                        <p:cTn id="14" dur="1000"/>
                                        <p:tgtEl>
                                          <p:spTgt spid="13"/>
                                        </p:tgtEl>
                                      </p:cBhvr>
                                    </p:animEffect>
                                  </p:childTnLst>
                                </p:cTn>
                              </p:par>
                            </p:childTnLst>
                          </p:cTn>
                        </p:par>
                        <p:par>
                          <p:cTn id="15" fill="hold">
                            <p:stCondLst>
                              <p:cond delay="3000"/>
                            </p:stCondLst>
                            <p:childTnLst>
                              <p:par>
                                <p:cTn id="16" presetID="22" presetClass="entr" presetSubtype="1"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wipe(up)">
                                      <p:cBhvr>
                                        <p:cTn id="18" dur="3000"/>
                                        <p:tgtEl>
                                          <p:spTgt spid="14"/>
                                        </p:tgtEl>
                                      </p:cBhvr>
                                    </p:animEffect>
                                  </p:childTnLst>
                                </p:cTn>
                              </p:par>
                              <p:par>
                                <p:cTn id="19" presetID="8" presetClass="entr" presetSubtype="16"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diamond(in)">
                                      <p:cBhvr>
                                        <p:cTn id="21" dur="2000"/>
                                        <p:tgtEl>
                                          <p:spTgt spid="16"/>
                                        </p:tgtEl>
                                      </p:cBhvr>
                                    </p:animEffect>
                                  </p:childTnLst>
                                </p:cTn>
                              </p:par>
                            </p:childTnLst>
                          </p:cTn>
                        </p:par>
                        <p:par>
                          <p:cTn id="22" fill="hold">
                            <p:stCondLst>
                              <p:cond delay="6000"/>
                            </p:stCondLst>
                            <p:childTnLst>
                              <p:par>
                                <p:cTn id="23" presetID="22" presetClass="entr" presetSubtype="1"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up)">
                                      <p:cBhvr>
                                        <p:cTn id="25" dur="500"/>
                                        <p:tgtEl>
                                          <p:spTgt spid="5"/>
                                        </p:tgtEl>
                                      </p:cBhvr>
                                    </p:animEffect>
                                  </p:childTnLst>
                                </p:cTn>
                              </p:par>
                            </p:childTnLst>
                          </p:cTn>
                        </p:par>
                        <p:par>
                          <p:cTn id="26" fill="hold">
                            <p:stCondLst>
                              <p:cond delay="6500"/>
                            </p:stCondLst>
                            <p:childTnLst>
                              <p:par>
                                <p:cTn id="27" presetID="10" presetClass="entr" presetSubtype="0" fill="hold" grpId="0"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500"/>
                                        <p:tgtEl>
                                          <p:spTgt spid="15"/>
                                        </p:tgtEl>
                                      </p:cBhvr>
                                    </p:animEffect>
                                  </p:childTnLst>
                                </p:cTn>
                              </p:par>
                            </p:childTnLst>
                          </p:cTn>
                        </p:par>
                        <p:par>
                          <p:cTn id="30" fill="hold">
                            <p:stCondLst>
                              <p:cond delay="7000"/>
                            </p:stCondLst>
                            <p:childTnLst>
                              <p:par>
                                <p:cTn id="31" presetID="42" presetClass="entr" presetSubtype="0"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fade">
                                      <p:cBhvr>
                                        <p:cTn id="33" dur="1000"/>
                                        <p:tgtEl>
                                          <p:spTgt spid="6"/>
                                        </p:tgtEl>
                                      </p:cBhvr>
                                    </p:animEffect>
                                    <p:anim calcmode="lin" valueType="num">
                                      <p:cBhvr>
                                        <p:cTn id="34" dur="1000" fill="hold"/>
                                        <p:tgtEl>
                                          <p:spTgt spid="6"/>
                                        </p:tgtEl>
                                        <p:attrNameLst>
                                          <p:attrName>ppt_x</p:attrName>
                                        </p:attrNameLst>
                                      </p:cBhvr>
                                      <p:tavLst>
                                        <p:tav tm="0">
                                          <p:val>
                                            <p:strVal val="#ppt_x"/>
                                          </p:val>
                                        </p:tav>
                                        <p:tav tm="100000">
                                          <p:val>
                                            <p:strVal val="#ppt_x"/>
                                          </p:val>
                                        </p:tav>
                                      </p:tavLst>
                                    </p:anim>
                                    <p:anim calcmode="lin" valueType="num">
                                      <p:cBhvr>
                                        <p:cTn id="35" dur="1000" fill="hold"/>
                                        <p:tgtEl>
                                          <p:spTgt spid="6"/>
                                        </p:tgtEl>
                                        <p:attrNameLst>
                                          <p:attrName>ppt_y</p:attrName>
                                        </p:attrNameLst>
                                      </p:cBhvr>
                                      <p:tavLst>
                                        <p:tav tm="0">
                                          <p:val>
                                            <p:strVal val="#ppt_y+.1"/>
                                          </p:val>
                                        </p:tav>
                                        <p:tav tm="100000">
                                          <p:val>
                                            <p:strVal val="#ppt_y"/>
                                          </p:val>
                                        </p:tav>
                                      </p:tavLst>
                                    </p:anim>
                                  </p:childTnLst>
                                </p:cTn>
                              </p:par>
                            </p:childTnLst>
                          </p:cTn>
                        </p:par>
                        <p:par>
                          <p:cTn id="36" fill="hold">
                            <p:stCondLst>
                              <p:cond delay="8000"/>
                            </p:stCondLst>
                            <p:childTnLst>
                              <p:par>
                                <p:cTn id="37" presetID="22" presetClass="entr" presetSubtype="8"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wipe(left)">
                                      <p:cBhvr>
                                        <p:cTn id="39" dur="500"/>
                                        <p:tgtEl>
                                          <p:spTgt spid="9"/>
                                        </p:tgtEl>
                                      </p:cBhvr>
                                    </p:animEffect>
                                  </p:childTnLst>
                                </p:cTn>
                              </p:par>
                            </p:childTnLst>
                          </p:cTn>
                        </p:par>
                        <p:par>
                          <p:cTn id="40" fill="hold">
                            <p:stCondLst>
                              <p:cond delay="8500"/>
                            </p:stCondLst>
                            <p:childTnLst>
                              <p:par>
                                <p:cTn id="41" presetID="8" presetClass="entr" presetSubtype="16"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diamond(in)">
                                      <p:cBhvr>
                                        <p:cTn id="43" dur="2000"/>
                                        <p:tgtEl>
                                          <p:spTgt spid="11"/>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2"/>
                                        </p:tgtEl>
                                        <p:attrNameLst>
                                          <p:attrName>style.visibility</p:attrName>
                                        </p:attrNameLst>
                                      </p:cBhvr>
                                      <p:to>
                                        <p:strVal val="visible"/>
                                      </p:to>
                                    </p:set>
                                    <p:animEffect transition="in" filter="fade">
                                      <p:cBhvr>
                                        <p:cTn id="4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5" grpId="0" animBg="1"/>
      <p:bldP spid="6" grpId="0"/>
      <p:bldP spid="7" grpId="0"/>
      <p:bldP spid="9" grpId="0" animBg="1"/>
      <p:bldP spid="10" grpId="0"/>
      <p:bldP spid="11" grpId="0" animBg="1"/>
      <p:bldP spid="2" grpId="0"/>
      <p:bldP spid="13" grpId="0" animBg="1"/>
      <p:bldP spid="14" grpId="0" animBg="1"/>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1172" y="260648"/>
            <a:ext cx="3432381" cy="38884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4"/>
          <p:cNvSpPr>
            <a:spLocks noChangeArrowheads="1"/>
          </p:cNvSpPr>
          <p:nvPr/>
        </p:nvSpPr>
        <p:spPr bwMode="auto">
          <a:xfrm>
            <a:off x="3475667" y="9794"/>
            <a:ext cx="5560827" cy="2088231"/>
          </a:xfrm>
          <a:prstGeom prst="rect">
            <a:avLst/>
          </a:prstGeom>
          <a:solidFill>
            <a:srgbClr val="66CCFF"/>
          </a:solidFill>
          <a:ln>
            <a:noFill/>
          </a:ln>
          <a:effectLst/>
          <a:extLs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dirty="0"/>
          </a:p>
        </p:txBody>
      </p:sp>
      <p:sp>
        <p:nvSpPr>
          <p:cNvPr id="4" name="Rectangle 4"/>
          <p:cNvSpPr>
            <a:spLocks noChangeArrowheads="1"/>
          </p:cNvSpPr>
          <p:nvPr/>
        </p:nvSpPr>
        <p:spPr bwMode="auto">
          <a:xfrm>
            <a:off x="3494089" y="2098025"/>
            <a:ext cx="5560827" cy="1873924"/>
          </a:xfrm>
          <a:prstGeom prst="rect">
            <a:avLst/>
          </a:prstGeom>
          <a:solidFill>
            <a:schemeClr val="tx2">
              <a:lumMod val="20000"/>
              <a:lumOff val="80000"/>
            </a:schemeClr>
          </a:solidFill>
          <a:ln>
            <a:noFill/>
          </a:ln>
          <a:effectLst/>
          <a:extLst/>
        </p:spPr>
        <p:txBody>
          <a:bodyPr wrap="none" anchor="ctr"/>
          <a:lstStyle/>
          <a:p>
            <a:endParaRPr lang="tr-TR" dirty="0"/>
          </a:p>
        </p:txBody>
      </p:sp>
      <p:sp>
        <p:nvSpPr>
          <p:cNvPr id="5" name="Line 5"/>
          <p:cNvSpPr>
            <a:spLocks noChangeShapeType="1"/>
          </p:cNvSpPr>
          <p:nvPr/>
        </p:nvSpPr>
        <p:spPr bwMode="auto">
          <a:xfrm>
            <a:off x="3325967" y="587717"/>
            <a:ext cx="1606073" cy="1510308"/>
          </a:xfrm>
          <a:prstGeom prst="line">
            <a:avLst/>
          </a:prstGeom>
          <a:noFill/>
          <a:ln w="76200">
            <a:solidFill>
              <a:srgbClr val="FF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dirty="0"/>
          </a:p>
        </p:txBody>
      </p:sp>
      <p:sp>
        <p:nvSpPr>
          <p:cNvPr id="6" name="Line 10"/>
          <p:cNvSpPr>
            <a:spLocks noChangeShapeType="1"/>
          </p:cNvSpPr>
          <p:nvPr/>
        </p:nvSpPr>
        <p:spPr bwMode="auto">
          <a:xfrm>
            <a:off x="4859164" y="331391"/>
            <a:ext cx="0" cy="3241675"/>
          </a:xfrm>
          <a:prstGeom prst="line">
            <a:avLst/>
          </a:prstGeom>
          <a:noFill/>
          <a:ln w="31750">
            <a:solidFill>
              <a:schemeClr val="tx1"/>
            </a:solidFill>
            <a:prstDash val="dash"/>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dirty="0"/>
          </a:p>
        </p:txBody>
      </p:sp>
      <p:sp>
        <p:nvSpPr>
          <p:cNvPr id="7" name="Line 15"/>
          <p:cNvSpPr>
            <a:spLocks noChangeShapeType="1"/>
          </p:cNvSpPr>
          <p:nvPr/>
        </p:nvSpPr>
        <p:spPr bwMode="auto">
          <a:xfrm>
            <a:off x="4859164" y="1987152"/>
            <a:ext cx="1415338" cy="1513855"/>
          </a:xfrm>
          <a:prstGeom prst="line">
            <a:avLst/>
          </a:prstGeom>
          <a:noFill/>
          <a:ln w="44450">
            <a:solidFill>
              <a:schemeClr val="tx1"/>
            </a:solidFill>
            <a:prstDash val="dash"/>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dirty="0"/>
          </a:p>
        </p:txBody>
      </p:sp>
      <p:sp>
        <p:nvSpPr>
          <p:cNvPr id="8" name="Line 7"/>
          <p:cNvSpPr>
            <a:spLocks noChangeShapeType="1"/>
          </p:cNvSpPr>
          <p:nvPr/>
        </p:nvSpPr>
        <p:spPr bwMode="auto">
          <a:xfrm>
            <a:off x="4860032" y="2060848"/>
            <a:ext cx="3240434" cy="891695"/>
          </a:xfrm>
          <a:prstGeom prst="line">
            <a:avLst/>
          </a:prstGeom>
          <a:noFill/>
          <a:ln w="76200">
            <a:solidFill>
              <a:srgbClr val="FF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dirty="0"/>
          </a:p>
        </p:txBody>
      </p:sp>
      <p:sp>
        <p:nvSpPr>
          <p:cNvPr id="9" name="Text Box 12"/>
          <p:cNvSpPr txBox="1">
            <a:spLocks noChangeArrowheads="1"/>
          </p:cNvSpPr>
          <p:nvPr/>
        </p:nvSpPr>
        <p:spPr bwMode="auto">
          <a:xfrm>
            <a:off x="5998697" y="2565327"/>
            <a:ext cx="1512639"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lnSpc>
                <a:spcPct val="100000"/>
              </a:lnSpc>
              <a:spcBef>
                <a:spcPct val="50000"/>
              </a:spcBef>
            </a:pPr>
            <a:r>
              <a:rPr lang="tr-TR" b="1" dirty="0" smtClean="0">
                <a:latin typeface="Tahoma" pitchFamily="34" charset="0"/>
              </a:rPr>
              <a:t>Kırılan ışın</a:t>
            </a:r>
            <a:endParaRPr lang="tr-TR" b="1" dirty="0">
              <a:latin typeface="Tahoma" pitchFamily="34" charset="0"/>
            </a:endParaRPr>
          </a:p>
        </p:txBody>
      </p:sp>
      <p:sp>
        <p:nvSpPr>
          <p:cNvPr id="10" name="Text Box 12"/>
          <p:cNvSpPr txBox="1">
            <a:spLocks noChangeArrowheads="1"/>
          </p:cNvSpPr>
          <p:nvPr/>
        </p:nvSpPr>
        <p:spPr bwMode="auto">
          <a:xfrm>
            <a:off x="6274502" y="2098025"/>
            <a:ext cx="2088258"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lnSpc>
                <a:spcPct val="100000"/>
              </a:lnSpc>
              <a:spcBef>
                <a:spcPct val="50000"/>
              </a:spcBef>
            </a:pPr>
            <a:r>
              <a:rPr lang="tr-TR" b="1" dirty="0">
                <a:latin typeface="Tahoma" pitchFamily="34" charset="0"/>
              </a:rPr>
              <a:t>Az yoğun ortam</a:t>
            </a:r>
          </a:p>
        </p:txBody>
      </p:sp>
      <p:sp>
        <p:nvSpPr>
          <p:cNvPr id="11" name="Text Box 13"/>
          <p:cNvSpPr txBox="1">
            <a:spLocks noChangeArrowheads="1"/>
          </p:cNvSpPr>
          <p:nvPr/>
        </p:nvSpPr>
        <p:spPr bwMode="auto">
          <a:xfrm>
            <a:off x="6156387" y="1709160"/>
            <a:ext cx="2376264"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lnSpc>
                <a:spcPct val="100000"/>
              </a:lnSpc>
              <a:spcBef>
                <a:spcPct val="50000"/>
              </a:spcBef>
            </a:pPr>
            <a:r>
              <a:rPr lang="tr-TR" b="1" dirty="0">
                <a:latin typeface="Tahoma" pitchFamily="34" charset="0"/>
              </a:rPr>
              <a:t>çok yoğun ortam</a:t>
            </a:r>
          </a:p>
        </p:txBody>
      </p:sp>
      <p:sp>
        <p:nvSpPr>
          <p:cNvPr id="12" name="Text Box 8"/>
          <p:cNvSpPr txBox="1">
            <a:spLocks noChangeArrowheads="1"/>
          </p:cNvSpPr>
          <p:nvPr/>
        </p:nvSpPr>
        <p:spPr bwMode="auto">
          <a:xfrm>
            <a:off x="5076204" y="260648"/>
            <a:ext cx="3816276" cy="1200329"/>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00000"/>
              </a:lnSpc>
              <a:spcBef>
                <a:spcPct val="50000"/>
              </a:spcBef>
            </a:pPr>
            <a:r>
              <a:rPr lang="tr-TR" b="1" dirty="0">
                <a:solidFill>
                  <a:srgbClr val="FF0000"/>
                </a:solidFill>
                <a:latin typeface="Arial" pitchFamily="34" charset="0"/>
                <a:cs typeface="Arial" pitchFamily="34" charset="0"/>
              </a:rPr>
              <a:t>   </a:t>
            </a:r>
            <a:r>
              <a:rPr lang="tr-TR" b="1" dirty="0">
                <a:latin typeface="Arial" pitchFamily="34" charset="0"/>
                <a:cs typeface="Arial" pitchFamily="34" charset="0"/>
              </a:rPr>
              <a:t>Işık ışınları kırıcılığı </a:t>
            </a:r>
            <a:r>
              <a:rPr lang="tr-TR" b="1" dirty="0" smtClean="0">
                <a:latin typeface="Arial" pitchFamily="34" charset="0"/>
                <a:cs typeface="Arial" pitchFamily="34" charset="0"/>
              </a:rPr>
              <a:t>çok </a:t>
            </a:r>
            <a:r>
              <a:rPr lang="tr-TR" b="1" dirty="0">
                <a:latin typeface="Arial" pitchFamily="34" charset="0"/>
                <a:cs typeface="Arial" pitchFamily="34" charset="0"/>
              </a:rPr>
              <a:t>olan bir ortamdan kırıcılığı </a:t>
            </a:r>
            <a:r>
              <a:rPr lang="tr-TR" b="1" dirty="0" smtClean="0">
                <a:latin typeface="Arial" pitchFamily="34" charset="0"/>
                <a:cs typeface="Arial" pitchFamily="34" charset="0"/>
              </a:rPr>
              <a:t>az </a:t>
            </a:r>
            <a:r>
              <a:rPr lang="tr-TR" b="1" dirty="0">
                <a:latin typeface="Arial" pitchFamily="34" charset="0"/>
                <a:cs typeface="Arial" pitchFamily="34" charset="0"/>
              </a:rPr>
              <a:t>olan ortama geçerken </a:t>
            </a:r>
            <a:r>
              <a:rPr lang="tr-TR" b="1" dirty="0" smtClean="0">
                <a:latin typeface="Arial" pitchFamily="34" charset="0"/>
                <a:cs typeface="Arial" pitchFamily="34" charset="0"/>
              </a:rPr>
              <a:t>normalden uzaklaşır </a:t>
            </a:r>
            <a:endParaRPr lang="tr-TR" b="1" dirty="0">
              <a:latin typeface="Arial" pitchFamily="34" charset="0"/>
              <a:cs typeface="Arial" pitchFamily="34" charset="0"/>
            </a:endParaRPr>
          </a:p>
        </p:txBody>
      </p:sp>
      <p:sp>
        <p:nvSpPr>
          <p:cNvPr id="2" name="Dikdörtgen 1"/>
          <p:cNvSpPr/>
          <p:nvPr/>
        </p:nvSpPr>
        <p:spPr>
          <a:xfrm>
            <a:off x="197234" y="4293096"/>
            <a:ext cx="8695246" cy="1384995"/>
          </a:xfrm>
          <a:prstGeom prst="rect">
            <a:avLst/>
          </a:prstGeom>
        </p:spPr>
        <p:txBody>
          <a:bodyPr wrap="square">
            <a:spAutoFit/>
          </a:bodyPr>
          <a:lstStyle/>
          <a:p>
            <a:r>
              <a:rPr lang="tr-TR" sz="2800" dirty="0">
                <a:latin typeface="Arial" pitchFamily="34" charset="0"/>
                <a:cs typeface="Arial" pitchFamily="34" charset="0"/>
              </a:rPr>
              <a:t>Işık ışınları, cam gibi çok </a:t>
            </a:r>
            <a:r>
              <a:rPr lang="tr-TR" sz="2800" dirty="0" smtClean="0">
                <a:latin typeface="Arial" pitchFamily="34" charset="0"/>
                <a:cs typeface="Arial" pitchFamily="34" charset="0"/>
              </a:rPr>
              <a:t>kırıcı (çok </a:t>
            </a:r>
            <a:r>
              <a:rPr lang="tr-TR" sz="2800" dirty="0">
                <a:latin typeface="Arial" pitchFamily="34" charset="0"/>
                <a:cs typeface="Arial" pitchFamily="34" charset="0"/>
              </a:rPr>
              <a:t>yoğun) ortamdan, hava gibi </a:t>
            </a:r>
            <a:r>
              <a:rPr lang="tr-TR" sz="2800" dirty="0" smtClean="0">
                <a:latin typeface="Arial" pitchFamily="34" charset="0"/>
                <a:cs typeface="Arial" pitchFamily="34" charset="0"/>
              </a:rPr>
              <a:t>az kırıcı </a:t>
            </a:r>
            <a:r>
              <a:rPr lang="tr-TR" sz="2800" dirty="0">
                <a:latin typeface="Arial" pitchFamily="34" charset="0"/>
                <a:cs typeface="Arial" pitchFamily="34" charset="0"/>
              </a:rPr>
              <a:t>(az yoğun) ortama </a:t>
            </a:r>
            <a:r>
              <a:rPr lang="tr-TR" sz="2800" dirty="0" smtClean="0">
                <a:latin typeface="Arial" pitchFamily="34" charset="0"/>
                <a:cs typeface="Arial" pitchFamily="34" charset="0"/>
              </a:rPr>
              <a:t>geçerken hızları </a:t>
            </a:r>
            <a:r>
              <a:rPr lang="tr-TR" sz="2800" dirty="0">
                <a:latin typeface="Arial" pitchFamily="34" charset="0"/>
                <a:cs typeface="Arial" pitchFamily="34" charset="0"/>
              </a:rPr>
              <a:t>artar ve normalden </a:t>
            </a:r>
            <a:r>
              <a:rPr lang="tr-TR" sz="2800" dirty="0" smtClean="0">
                <a:latin typeface="Arial" pitchFamily="34" charset="0"/>
                <a:cs typeface="Arial" pitchFamily="34" charset="0"/>
              </a:rPr>
              <a:t>uzaklaşacak </a:t>
            </a:r>
            <a:r>
              <a:rPr lang="tr-TR" sz="2800" dirty="0">
                <a:latin typeface="Arial" pitchFamily="34" charset="0"/>
                <a:cs typeface="Arial" pitchFamily="34" charset="0"/>
              </a:rPr>
              <a:t>şekilde kırılır.</a:t>
            </a:r>
          </a:p>
        </p:txBody>
      </p:sp>
      <p:pic>
        <p:nvPicPr>
          <p:cNvPr id="71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68144" y="5766182"/>
            <a:ext cx="1476375" cy="781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72883" y="5766182"/>
            <a:ext cx="1543050" cy="752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323435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amond(in)">
                                      <p:cBhvr>
                                        <p:cTn id="7" dur="2000"/>
                                        <p:tgtEl>
                                          <p:spTgt spid="10"/>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diamond(in)">
                                      <p:cBhvr>
                                        <p:cTn id="10" dur="2000"/>
                                        <p:tgtEl>
                                          <p:spTgt spid="11"/>
                                        </p:tgtEl>
                                      </p:cBhvr>
                                    </p:animEffect>
                                  </p:childTnLst>
                                </p:cTn>
                              </p:par>
                            </p:childTnLst>
                          </p:cTn>
                        </p:par>
                        <p:par>
                          <p:cTn id="11" fill="hold">
                            <p:stCondLst>
                              <p:cond delay="2000"/>
                            </p:stCondLst>
                            <p:childTnLst>
                              <p:par>
                                <p:cTn id="12" presetID="22" presetClass="entr" presetSubtype="1"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up)">
                                      <p:cBhvr>
                                        <p:cTn id="14" dur="1000"/>
                                        <p:tgtEl>
                                          <p:spTgt spid="5"/>
                                        </p:tgtEl>
                                      </p:cBhvr>
                                    </p:animEffect>
                                  </p:childTnLst>
                                </p:cTn>
                              </p:par>
                            </p:childTnLst>
                          </p:cTn>
                        </p:par>
                        <p:par>
                          <p:cTn id="15" fill="hold">
                            <p:stCondLst>
                              <p:cond delay="3000"/>
                            </p:stCondLst>
                            <p:childTnLst>
                              <p:par>
                                <p:cTn id="16" presetID="22" presetClass="entr" presetSubtype="1"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up)">
                                      <p:cBhvr>
                                        <p:cTn id="18" dur="500"/>
                                        <p:tgtEl>
                                          <p:spTgt spid="6"/>
                                        </p:tgtEl>
                                      </p:cBhvr>
                                    </p:animEffect>
                                  </p:childTnLst>
                                </p:cTn>
                              </p:par>
                            </p:childTnLst>
                          </p:cTn>
                        </p:par>
                        <p:par>
                          <p:cTn id="19" fill="hold">
                            <p:stCondLst>
                              <p:cond delay="3500"/>
                            </p:stCondLst>
                            <p:childTnLst>
                              <p:par>
                                <p:cTn id="20" presetID="22" presetClass="entr" presetSubtype="8"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childTnLst>
                          </p:cTn>
                        </p:par>
                        <p:par>
                          <p:cTn id="23" fill="hold">
                            <p:stCondLst>
                              <p:cond delay="4000"/>
                            </p:stCondLst>
                            <p:childTnLst>
                              <p:par>
                                <p:cTn id="24" presetID="22" presetClass="entr" presetSubtype="1"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up)">
                                      <p:cBhvr>
                                        <p:cTn id="26" dur="3000"/>
                                        <p:tgtEl>
                                          <p:spTgt spid="8"/>
                                        </p:tgtEl>
                                      </p:cBhvr>
                                    </p:animEffect>
                                  </p:childTnLst>
                                </p:cTn>
                              </p:par>
                              <p:par>
                                <p:cTn id="27" presetID="8" presetClass="entr" presetSubtype="16"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diamond(in)">
                                      <p:cBhvr>
                                        <p:cTn id="29" dur="2000"/>
                                        <p:tgtEl>
                                          <p:spTgt spid="9"/>
                                        </p:tgtEl>
                                      </p:cBhvr>
                                    </p:animEffect>
                                  </p:childTnLst>
                                </p:cTn>
                              </p:par>
                            </p:childTnLst>
                          </p:cTn>
                        </p:par>
                        <p:par>
                          <p:cTn id="30" fill="hold">
                            <p:stCondLst>
                              <p:cond delay="7000"/>
                            </p:stCondLst>
                            <p:childTnLst>
                              <p:par>
                                <p:cTn id="31" presetID="8" presetClass="entr" presetSubtype="16" fill="hold" grpId="0" nodeType="afterEffect">
                                  <p:stCondLst>
                                    <p:cond delay="1000"/>
                                  </p:stCondLst>
                                  <p:childTnLst>
                                    <p:set>
                                      <p:cBhvr>
                                        <p:cTn id="32" dur="1" fill="hold">
                                          <p:stCondLst>
                                            <p:cond delay="0"/>
                                          </p:stCondLst>
                                        </p:cTn>
                                        <p:tgtEl>
                                          <p:spTgt spid="12"/>
                                        </p:tgtEl>
                                        <p:attrNameLst>
                                          <p:attrName>style.visibility</p:attrName>
                                        </p:attrNameLst>
                                      </p:cBhvr>
                                      <p:to>
                                        <p:strVal val="visible"/>
                                      </p:to>
                                    </p:set>
                                    <p:animEffect transition="in" filter="diamond(in)">
                                      <p:cBhvr>
                                        <p:cTn id="33" dur="2000"/>
                                        <p:tgtEl>
                                          <p:spTgt spid="12"/>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2"/>
                                        </p:tgtEl>
                                        <p:attrNameLst>
                                          <p:attrName>style.visibility</p:attrName>
                                        </p:attrNameLst>
                                      </p:cBhvr>
                                      <p:to>
                                        <p:strVal val="visible"/>
                                      </p:to>
                                    </p:set>
                                    <p:animEffect transition="in" filter="fade">
                                      <p:cBhvr>
                                        <p:cTn id="38" dur="500"/>
                                        <p:tgtEl>
                                          <p:spTgt spid="2"/>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7171"/>
                                        </p:tgtEl>
                                        <p:attrNameLst>
                                          <p:attrName>style.visibility</p:attrName>
                                        </p:attrNameLst>
                                      </p:cBhvr>
                                      <p:to>
                                        <p:strVal val="visible"/>
                                      </p:to>
                                    </p:set>
                                    <p:animEffect transition="in" filter="fade">
                                      <p:cBhvr>
                                        <p:cTn id="43" dur="500"/>
                                        <p:tgtEl>
                                          <p:spTgt spid="7171"/>
                                        </p:tgtEl>
                                      </p:cBhvr>
                                    </p:animEffect>
                                  </p:childTnLst>
                                </p:cTn>
                              </p:par>
                            </p:childTnLst>
                          </p:cTn>
                        </p:par>
                        <p:par>
                          <p:cTn id="44" fill="hold">
                            <p:stCondLst>
                              <p:cond delay="500"/>
                            </p:stCondLst>
                            <p:childTnLst>
                              <p:par>
                                <p:cTn id="45" presetID="10" presetClass="entr" presetSubtype="0" fill="hold" nodeType="afterEffect">
                                  <p:stCondLst>
                                    <p:cond delay="0"/>
                                  </p:stCondLst>
                                  <p:childTnLst>
                                    <p:set>
                                      <p:cBhvr>
                                        <p:cTn id="46" dur="1" fill="hold">
                                          <p:stCondLst>
                                            <p:cond delay="0"/>
                                          </p:stCondLst>
                                        </p:cTn>
                                        <p:tgtEl>
                                          <p:spTgt spid="7172"/>
                                        </p:tgtEl>
                                        <p:attrNameLst>
                                          <p:attrName>style.visibility</p:attrName>
                                        </p:attrNameLst>
                                      </p:cBhvr>
                                      <p:to>
                                        <p:strVal val="visible"/>
                                      </p:to>
                                    </p:set>
                                    <p:animEffect transition="in" filter="fade">
                                      <p:cBhvr>
                                        <p:cTn id="47" dur="500"/>
                                        <p:tgtEl>
                                          <p:spTgt spid="71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p:bldP spid="10" grpId="0"/>
      <p:bldP spid="11" grpId="0"/>
      <p:bldP spid="12" grpId="0" animBg="1"/>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83"/>
          <p:cNvGrpSpPr>
            <a:grpSpLocks/>
          </p:cNvGrpSpPr>
          <p:nvPr/>
        </p:nvGrpSpPr>
        <p:grpSpPr bwMode="auto">
          <a:xfrm>
            <a:off x="251520" y="194738"/>
            <a:ext cx="8784976" cy="5250486"/>
            <a:chOff x="1776" y="960"/>
            <a:chExt cx="1824" cy="1630"/>
          </a:xfrm>
        </p:grpSpPr>
        <p:sp>
          <p:nvSpPr>
            <p:cNvPr id="25660" name="Rectangle 60"/>
            <p:cNvSpPr>
              <a:spLocks noChangeArrowheads="1"/>
            </p:cNvSpPr>
            <p:nvPr/>
          </p:nvSpPr>
          <p:spPr bwMode="auto">
            <a:xfrm>
              <a:off x="1776" y="960"/>
              <a:ext cx="1824" cy="859"/>
            </a:xfrm>
            <a:prstGeom prst="rect">
              <a:avLst/>
            </a:prstGeom>
            <a:solidFill>
              <a:schemeClr val="accent1">
                <a:lumMod val="20000"/>
                <a:lumOff val="80000"/>
              </a:schemeClr>
            </a:solidFill>
            <a:ln w="9525">
              <a:solidFill>
                <a:srgbClr val="FFCCFF"/>
              </a:solidFill>
              <a:miter lim="800000"/>
              <a:headEnd/>
              <a:tailEnd/>
            </a:ln>
            <a:effectLst/>
          </p:spPr>
          <p:txBody>
            <a:bodyPr wrap="none" anchor="ctr"/>
            <a:lstStyle/>
            <a:p>
              <a:pPr algn="ctr"/>
              <a:endParaRPr lang="tr-TR"/>
            </a:p>
          </p:txBody>
        </p:sp>
        <p:sp>
          <p:nvSpPr>
            <p:cNvPr id="25661" name="Rectangle 61"/>
            <p:cNvSpPr>
              <a:spLocks noChangeArrowheads="1"/>
            </p:cNvSpPr>
            <p:nvPr/>
          </p:nvSpPr>
          <p:spPr bwMode="auto">
            <a:xfrm>
              <a:off x="1776" y="1774"/>
              <a:ext cx="1824" cy="816"/>
            </a:xfrm>
            <a:prstGeom prst="rect">
              <a:avLst/>
            </a:prstGeom>
            <a:solidFill>
              <a:srgbClr val="66CCFF"/>
            </a:solidFill>
            <a:ln w="9525">
              <a:solidFill>
                <a:srgbClr val="FFCCFF"/>
              </a:solidFill>
              <a:miter lim="800000"/>
              <a:headEnd/>
              <a:tailEnd/>
            </a:ln>
            <a:effectLst/>
          </p:spPr>
          <p:txBody>
            <a:bodyPr wrap="none" anchor="ctr"/>
            <a:lstStyle/>
            <a:p>
              <a:endParaRPr lang="tr-TR"/>
            </a:p>
          </p:txBody>
        </p:sp>
        <p:sp>
          <p:nvSpPr>
            <p:cNvPr id="25666" name="Line 66"/>
            <p:cNvSpPr>
              <a:spLocks noChangeShapeType="1"/>
            </p:cNvSpPr>
            <p:nvPr/>
          </p:nvSpPr>
          <p:spPr bwMode="auto">
            <a:xfrm>
              <a:off x="1776" y="1776"/>
              <a:ext cx="1824" cy="0"/>
            </a:xfrm>
            <a:prstGeom prst="line">
              <a:avLst/>
            </a:prstGeom>
            <a:noFill/>
            <a:ln w="76200">
              <a:solidFill>
                <a:schemeClr val="tx1"/>
              </a:solidFill>
              <a:round/>
              <a:headEnd/>
              <a:tailEnd/>
            </a:ln>
            <a:effectLst/>
          </p:spPr>
          <p:txBody>
            <a:bodyPr wrap="none" anchor="ctr"/>
            <a:lstStyle/>
            <a:p>
              <a:endParaRPr lang="tr-TR"/>
            </a:p>
          </p:txBody>
        </p:sp>
      </p:grpSp>
      <p:sp>
        <p:nvSpPr>
          <p:cNvPr id="25652" name="Text Box 52"/>
          <p:cNvSpPr txBox="1">
            <a:spLocks noChangeArrowheads="1"/>
          </p:cNvSpPr>
          <p:nvPr/>
        </p:nvSpPr>
        <p:spPr bwMode="auto">
          <a:xfrm>
            <a:off x="495300" y="5661248"/>
            <a:ext cx="7543800" cy="954107"/>
          </a:xfrm>
          <a:prstGeom prst="rect">
            <a:avLst/>
          </a:prstGeom>
          <a:noFill/>
          <a:ln w="9525">
            <a:noFill/>
            <a:miter lim="800000"/>
            <a:headEnd/>
            <a:tailEnd/>
          </a:ln>
          <a:effectLst/>
        </p:spPr>
        <p:txBody>
          <a:bodyPr>
            <a:spAutoFit/>
          </a:bodyPr>
          <a:lstStyle/>
          <a:p>
            <a:pPr algn="ctr"/>
            <a:r>
              <a:rPr lang="tr-TR" sz="2800" b="1" dirty="0">
                <a:solidFill>
                  <a:srgbClr val="FF0000"/>
                </a:solidFill>
              </a:rPr>
              <a:t>Az kırıcı ortamdan çok kırıcı bir ortama geçen ışık normale yaklaşarak kırılır. </a:t>
            </a:r>
          </a:p>
        </p:txBody>
      </p:sp>
      <p:sp>
        <p:nvSpPr>
          <p:cNvPr id="25664" name="Text Box 64"/>
          <p:cNvSpPr txBox="1">
            <a:spLocks noChangeArrowheads="1"/>
          </p:cNvSpPr>
          <p:nvPr/>
        </p:nvSpPr>
        <p:spPr bwMode="auto">
          <a:xfrm>
            <a:off x="2819400" y="2438400"/>
            <a:ext cx="666750" cy="366713"/>
          </a:xfrm>
          <a:prstGeom prst="rect">
            <a:avLst/>
          </a:prstGeom>
          <a:noFill/>
          <a:ln w="9525">
            <a:noFill/>
            <a:miter lim="800000"/>
            <a:headEnd/>
            <a:tailEnd/>
          </a:ln>
          <a:effectLst/>
        </p:spPr>
        <p:txBody>
          <a:bodyPr wrap="none">
            <a:spAutoFit/>
          </a:bodyPr>
          <a:lstStyle/>
          <a:p>
            <a:r>
              <a:rPr lang="tr-TR" sz="1800">
                <a:solidFill>
                  <a:srgbClr val="0000CC"/>
                </a:solidFill>
              </a:rPr>
              <a:t>Hava</a:t>
            </a:r>
          </a:p>
        </p:txBody>
      </p:sp>
      <p:sp>
        <p:nvSpPr>
          <p:cNvPr id="25665" name="Text Box 65"/>
          <p:cNvSpPr txBox="1">
            <a:spLocks noChangeArrowheads="1"/>
          </p:cNvSpPr>
          <p:nvPr/>
        </p:nvSpPr>
        <p:spPr bwMode="auto">
          <a:xfrm>
            <a:off x="2819400" y="2895600"/>
            <a:ext cx="615950" cy="366713"/>
          </a:xfrm>
          <a:prstGeom prst="rect">
            <a:avLst/>
          </a:prstGeom>
          <a:noFill/>
          <a:ln w="9525">
            <a:noFill/>
            <a:miter lim="800000"/>
            <a:headEnd/>
            <a:tailEnd/>
          </a:ln>
          <a:effectLst/>
        </p:spPr>
        <p:txBody>
          <a:bodyPr wrap="none">
            <a:spAutoFit/>
          </a:bodyPr>
          <a:lstStyle/>
          <a:p>
            <a:r>
              <a:rPr lang="tr-TR" sz="1800">
                <a:solidFill>
                  <a:srgbClr val="0000CC"/>
                </a:solidFill>
              </a:rPr>
              <a:t>Cam</a:t>
            </a:r>
          </a:p>
        </p:txBody>
      </p:sp>
      <p:sp>
        <p:nvSpPr>
          <p:cNvPr id="25667" name="Line 67"/>
          <p:cNvSpPr>
            <a:spLocks noChangeShapeType="1"/>
          </p:cNvSpPr>
          <p:nvPr/>
        </p:nvSpPr>
        <p:spPr bwMode="auto">
          <a:xfrm>
            <a:off x="4267200" y="1524000"/>
            <a:ext cx="0" cy="2667000"/>
          </a:xfrm>
          <a:prstGeom prst="line">
            <a:avLst/>
          </a:prstGeom>
          <a:noFill/>
          <a:ln w="38100">
            <a:solidFill>
              <a:schemeClr val="tx1"/>
            </a:solidFill>
            <a:prstDash val="sysDot"/>
            <a:round/>
            <a:headEnd/>
            <a:tailEnd/>
          </a:ln>
          <a:effectLst/>
        </p:spPr>
        <p:txBody>
          <a:bodyPr wrap="none" anchor="ctr"/>
          <a:lstStyle/>
          <a:p>
            <a:endParaRPr lang="tr-TR"/>
          </a:p>
        </p:txBody>
      </p:sp>
      <p:sp>
        <p:nvSpPr>
          <p:cNvPr id="25668" name="Text Box 68"/>
          <p:cNvSpPr txBox="1">
            <a:spLocks noChangeArrowheads="1"/>
          </p:cNvSpPr>
          <p:nvPr/>
        </p:nvSpPr>
        <p:spPr bwMode="auto">
          <a:xfrm>
            <a:off x="3886200" y="1066800"/>
            <a:ext cx="882650" cy="366713"/>
          </a:xfrm>
          <a:prstGeom prst="rect">
            <a:avLst/>
          </a:prstGeom>
          <a:noFill/>
          <a:ln w="9525">
            <a:noFill/>
            <a:miter lim="800000"/>
            <a:headEnd/>
            <a:tailEnd/>
          </a:ln>
          <a:effectLst/>
        </p:spPr>
        <p:txBody>
          <a:bodyPr wrap="none">
            <a:spAutoFit/>
          </a:bodyPr>
          <a:lstStyle/>
          <a:p>
            <a:r>
              <a:rPr lang="tr-TR" sz="1800">
                <a:solidFill>
                  <a:srgbClr val="0000CC"/>
                </a:solidFill>
              </a:rPr>
              <a:t>Normal</a:t>
            </a:r>
          </a:p>
        </p:txBody>
      </p:sp>
      <p:grpSp>
        <p:nvGrpSpPr>
          <p:cNvPr id="3" name="Group 71"/>
          <p:cNvGrpSpPr>
            <a:grpSpLocks/>
          </p:cNvGrpSpPr>
          <p:nvPr/>
        </p:nvGrpSpPr>
        <p:grpSpPr bwMode="auto">
          <a:xfrm>
            <a:off x="2971800" y="1447800"/>
            <a:ext cx="1295400" cy="1371600"/>
            <a:chOff x="1872" y="912"/>
            <a:chExt cx="816" cy="864"/>
          </a:xfrm>
        </p:grpSpPr>
        <p:sp>
          <p:nvSpPr>
            <p:cNvPr id="25669" name="Line 69"/>
            <p:cNvSpPr>
              <a:spLocks noChangeShapeType="1"/>
            </p:cNvSpPr>
            <p:nvPr/>
          </p:nvSpPr>
          <p:spPr bwMode="auto">
            <a:xfrm>
              <a:off x="1872" y="912"/>
              <a:ext cx="480" cy="528"/>
            </a:xfrm>
            <a:prstGeom prst="line">
              <a:avLst/>
            </a:prstGeom>
            <a:noFill/>
            <a:ln w="76200">
              <a:solidFill>
                <a:srgbClr val="FF3300"/>
              </a:solidFill>
              <a:round/>
              <a:headEnd/>
              <a:tailEnd type="triangle" w="med" len="med"/>
            </a:ln>
            <a:effectLst/>
          </p:spPr>
          <p:txBody>
            <a:bodyPr wrap="none" anchor="ctr"/>
            <a:lstStyle/>
            <a:p>
              <a:endParaRPr lang="tr-TR"/>
            </a:p>
          </p:txBody>
        </p:sp>
        <p:sp>
          <p:nvSpPr>
            <p:cNvPr id="25670" name="Line 70"/>
            <p:cNvSpPr>
              <a:spLocks noChangeShapeType="1"/>
            </p:cNvSpPr>
            <p:nvPr/>
          </p:nvSpPr>
          <p:spPr bwMode="auto">
            <a:xfrm>
              <a:off x="2352" y="1440"/>
              <a:ext cx="336" cy="336"/>
            </a:xfrm>
            <a:prstGeom prst="line">
              <a:avLst/>
            </a:prstGeom>
            <a:noFill/>
            <a:ln w="76200">
              <a:solidFill>
                <a:srgbClr val="FF3300"/>
              </a:solidFill>
              <a:round/>
              <a:headEnd/>
              <a:tailEnd/>
            </a:ln>
            <a:effectLst/>
          </p:spPr>
          <p:txBody>
            <a:bodyPr wrap="none" anchor="ctr"/>
            <a:lstStyle/>
            <a:p>
              <a:endParaRPr lang="tr-TR"/>
            </a:p>
          </p:txBody>
        </p:sp>
      </p:grpSp>
      <p:sp>
        <p:nvSpPr>
          <p:cNvPr id="25672" name="Line 72"/>
          <p:cNvSpPr>
            <a:spLocks noChangeShapeType="1"/>
          </p:cNvSpPr>
          <p:nvPr/>
        </p:nvSpPr>
        <p:spPr bwMode="auto">
          <a:xfrm>
            <a:off x="4267200" y="2819400"/>
            <a:ext cx="1371600" cy="1371600"/>
          </a:xfrm>
          <a:prstGeom prst="line">
            <a:avLst/>
          </a:prstGeom>
          <a:noFill/>
          <a:ln w="38100">
            <a:solidFill>
              <a:srgbClr val="FF3300"/>
            </a:solidFill>
            <a:prstDash val="dash"/>
            <a:round/>
            <a:headEnd/>
            <a:tailEnd/>
          </a:ln>
          <a:effectLst/>
        </p:spPr>
        <p:txBody>
          <a:bodyPr wrap="none" anchor="ctr"/>
          <a:lstStyle/>
          <a:p>
            <a:endParaRPr lang="tr-TR"/>
          </a:p>
        </p:txBody>
      </p:sp>
      <p:sp>
        <p:nvSpPr>
          <p:cNvPr id="25673" name="Line 73"/>
          <p:cNvSpPr>
            <a:spLocks noChangeShapeType="1"/>
          </p:cNvSpPr>
          <p:nvPr/>
        </p:nvSpPr>
        <p:spPr bwMode="auto">
          <a:xfrm>
            <a:off x="4267200" y="2819400"/>
            <a:ext cx="914400" cy="1371600"/>
          </a:xfrm>
          <a:prstGeom prst="line">
            <a:avLst/>
          </a:prstGeom>
          <a:noFill/>
          <a:ln w="76200">
            <a:solidFill>
              <a:srgbClr val="FF3300"/>
            </a:solidFill>
            <a:round/>
            <a:headEnd/>
            <a:tailEnd type="triangle" w="med" len="med"/>
          </a:ln>
          <a:effectLst/>
        </p:spPr>
        <p:txBody>
          <a:bodyPr wrap="none" anchor="ctr"/>
          <a:lstStyle/>
          <a:p>
            <a:endParaRPr lang="tr-TR"/>
          </a:p>
        </p:txBody>
      </p:sp>
      <p:sp>
        <p:nvSpPr>
          <p:cNvPr id="25675" name="Arc 75"/>
          <p:cNvSpPr>
            <a:spLocks/>
          </p:cNvSpPr>
          <p:nvPr/>
        </p:nvSpPr>
        <p:spPr bwMode="auto">
          <a:xfrm flipH="1">
            <a:off x="4038600" y="2438400"/>
            <a:ext cx="228600" cy="152400"/>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8100">
            <a:solidFill>
              <a:schemeClr val="tx1"/>
            </a:solidFill>
            <a:round/>
            <a:headEnd/>
            <a:tailEnd/>
          </a:ln>
          <a:effectLst/>
        </p:spPr>
        <p:txBody>
          <a:bodyPr wrap="none" anchor="ctr"/>
          <a:lstStyle/>
          <a:p>
            <a:endParaRPr lang="tr-TR"/>
          </a:p>
        </p:txBody>
      </p:sp>
      <p:sp>
        <p:nvSpPr>
          <p:cNvPr id="25676" name="Line 76"/>
          <p:cNvSpPr>
            <a:spLocks noChangeShapeType="1"/>
          </p:cNvSpPr>
          <p:nvPr/>
        </p:nvSpPr>
        <p:spPr bwMode="auto">
          <a:xfrm flipV="1">
            <a:off x="4191000" y="2438400"/>
            <a:ext cx="838200" cy="152400"/>
          </a:xfrm>
          <a:prstGeom prst="line">
            <a:avLst/>
          </a:prstGeom>
          <a:noFill/>
          <a:ln w="28575">
            <a:solidFill>
              <a:srgbClr val="FF3300"/>
            </a:solidFill>
            <a:round/>
            <a:headEnd/>
            <a:tailEnd type="arrow" w="med" len="med"/>
          </a:ln>
          <a:effectLst/>
        </p:spPr>
        <p:txBody>
          <a:bodyPr wrap="none" anchor="ctr"/>
          <a:lstStyle/>
          <a:p>
            <a:endParaRPr lang="tr-TR"/>
          </a:p>
        </p:txBody>
      </p:sp>
      <p:sp>
        <p:nvSpPr>
          <p:cNvPr id="25677" name="Text Box 77"/>
          <p:cNvSpPr txBox="1">
            <a:spLocks noChangeArrowheads="1"/>
          </p:cNvSpPr>
          <p:nvPr/>
        </p:nvSpPr>
        <p:spPr bwMode="auto">
          <a:xfrm>
            <a:off x="5029200" y="2184400"/>
            <a:ext cx="1208088" cy="336550"/>
          </a:xfrm>
          <a:prstGeom prst="rect">
            <a:avLst/>
          </a:prstGeom>
          <a:noFill/>
          <a:ln w="9525">
            <a:noFill/>
            <a:miter lim="800000"/>
            <a:headEnd/>
            <a:tailEnd/>
          </a:ln>
          <a:effectLst/>
        </p:spPr>
        <p:txBody>
          <a:bodyPr wrap="none">
            <a:spAutoFit/>
          </a:bodyPr>
          <a:lstStyle/>
          <a:p>
            <a:r>
              <a:rPr lang="tr-TR" sz="1600" dirty="0">
                <a:solidFill>
                  <a:srgbClr val="0000CC"/>
                </a:solidFill>
              </a:rPr>
              <a:t>Gelme Açısı</a:t>
            </a:r>
          </a:p>
        </p:txBody>
      </p:sp>
      <p:sp>
        <p:nvSpPr>
          <p:cNvPr id="25678" name="Arc 78"/>
          <p:cNvSpPr>
            <a:spLocks/>
          </p:cNvSpPr>
          <p:nvPr/>
        </p:nvSpPr>
        <p:spPr bwMode="auto">
          <a:xfrm flipV="1">
            <a:off x="4240213" y="3200400"/>
            <a:ext cx="255587" cy="76200"/>
          </a:xfrm>
          <a:custGeom>
            <a:avLst/>
            <a:gdLst>
              <a:gd name="G0" fmla="+- 2652 0 0"/>
              <a:gd name="G1" fmla="+- 21600 0 0"/>
              <a:gd name="G2" fmla="+- 21600 0 0"/>
              <a:gd name="T0" fmla="*/ 0 w 24252"/>
              <a:gd name="T1" fmla="*/ 163 h 21600"/>
              <a:gd name="T2" fmla="*/ 24252 w 24252"/>
              <a:gd name="T3" fmla="*/ 21600 h 21600"/>
              <a:gd name="T4" fmla="*/ 2652 w 24252"/>
              <a:gd name="T5" fmla="*/ 21600 h 21600"/>
            </a:gdLst>
            <a:ahLst/>
            <a:cxnLst>
              <a:cxn ang="0">
                <a:pos x="T0" y="T1"/>
              </a:cxn>
              <a:cxn ang="0">
                <a:pos x="T2" y="T3"/>
              </a:cxn>
              <a:cxn ang="0">
                <a:pos x="T4" y="T5"/>
              </a:cxn>
            </a:cxnLst>
            <a:rect l="0" t="0" r="r" b="b"/>
            <a:pathLst>
              <a:path w="24252" h="21600" fill="none" extrusionOk="0">
                <a:moveTo>
                  <a:pt x="0" y="163"/>
                </a:moveTo>
                <a:cubicBezTo>
                  <a:pt x="879" y="54"/>
                  <a:pt x="1765" y="-1"/>
                  <a:pt x="2652" y="0"/>
                </a:cubicBezTo>
                <a:cubicBezTo>
                  <a:pt x="14581" y="0"/>
                  <a:pt x="24252" y="9670"/>
                  <a:pt x="24252" y="21600"/>
                </a:cubicBezTo>
              </a:path>
              <a:path w="24252" h="21600" stroke="0" extrusionOk="0">
                <a:moveTo>
                  <a:pt x="0" y="163"/>
                </a:moveTo>
                <a:cubicBezTo>
                  <a:pt x="879" y="54"/>
                  <a:pt x="1765" y="-1"/>
                  <a:pt x="2652" y="0"/>
                </a:cubicBezTo>
                <a:cubicBezTo>
                  <a:pt x="14581" y="0"/>
                  <a:pt x="24252" y="9670"/>
                  <a:pt x="24252" y="21600"/>
                </a:cubicBezTo>
                <a:lnTo>
                  <a:pt x="2652" y="21600"/>
                </a:lnTo>
                <a:close/>
              </a:path>
            </a:pathLst>
          </a:custGeom>
          <a:noFill/>
          <a:ln w="38100">
            <a:solidFill>
              <a:schemeClr val="tx1"/>
            </a:solidFill>
            <a:round/>
            <a:headEnd/>
            <a:tailEnd/>
          </a:ln>
          <a:effectLst/>
        </p:spPr>
        <p:txBody>
          <a:bodyPr wrap="none" anchor="ctr"/>
          <a:lstStyle/>
          <a:p>
            <a:endParaRPr lang="tr-TR"/>
          </a:p>
        </p:txBody>
      </p:sp>
      <p:sp>
        <p:nvSpPr>
          <p:cNvPr id="25679" name="Line 79"/>
          <p:cNvSpPr>
            <a:spLocks noChangeShapeType="1"/>
          </p:cNvSpPr>
          <p:nvPr/>
        </p:nvSpPr>
        <p:spPr bwMode="auto">
          <a:xfrm>
            <a:off x="4343400" y="3200400"/>
            <a:ext cx="685800" cy="0"/>
          </a:xfrm>
          <a:prstGeom prst="line">
            <a:avLst/>
          </a:prstGeom>
          <a:noFill/>
          <a:ln w="28575">
            <a:solidFill>
              <a:srgbClr val="FF3300"/>
            </a:solidFill>
            <a:round/>
            <a:headEnd/>
            <a:tailEnd type="arrow" w="med" len="med"/>
          </a:ln>
          <a:effectLst/>
        </p:spPr>
        <p:txBody>
          <a:bodyPr wrap="none" anchor="ctr"/>
          <a:lstStyle/>
          <a:p>
            <a:endParaRPr lang="tr-TR"/>
          </a:p>
        </p:txBody>
      </p:sp>
      <p:sp>
        <p:nvSpPr>
          <p:cNvPr id="25680" name="Text Box 80"/>
          <p:cNvSpPr txBox="1">
            <a:spLocks noChangeArrowheads="1"/>
          </p:cNvSpPr>
          <p:nvPr/>
        </p:nvSpPr>
        <p:spPr bwMode="auto">
          <a:xfrm>
            <a:off x="5105400" y="2971800"/>
            <a:ext cx="1300163" cy="336550"/>
          </a:xfrm>
          <a:prstGeom prst="rect">
            <a:avLst/>
          </a:prstGeom>
          <a:noFill/>
          <a:ln w="9525">
            <a:noFill/>
            <a:miter lim="800000"/>
            <a:headEnd/>
            <a:tailEnd/>
          </a:ln>
          <a:effectLst/>
        </p:spPr>
        <p:txBody>
          <a:bodyPr wrap="none">
            <a:spAutoFit/>
          </a:bodyPr>
          <a:lstStyle/>
          <a:p>
            <a:r>
              <a:rPr lang="tr-TR" sz="1600" dirty="0">
                <a:solidFill>
                  <a:srgbClr val="0000CC"/>
                </a:solidFill>
              </a:rPr>
              <a:t>Kırılma Açısı</a:t>
            </a:r>
          </a:p>
        </p:txBody>
      </p:sp>
      <p:sp>
        <p:nvSpPr>
          <p:cNvPr id="25681" name="Text Box 81"/>
          <p:cNvSpPr txBox="1">
            <a:spLocks noChangeArrowheads="1"/>
          </p:cNvSpPr>
          <p:nvPr/>
        </p:nvSpPr>
        <p:spPr bwMode="auto">
          <a:xfrm>
            <a:off x="2039622" y="882650"/>
            <a:ext cx="787400" cy="641350"/>
          </a:xfrm>
          <a:prstGeom prst="rect">
            <a:avLst/>
          </a:prstGeom>
          <a:noFill/>
          <a:ln w="9525">
            <a:noFill/>
            <a:miter lim="800000"/>
            <a:headEnd/>
            <a:tailEnd/>
          </a:ln>
          <a:effectLst/>
        </p:spPr>
        <p:txBody>
          <a:bodyPr wrap="none">
            <a:spAutoFit/>
          </a:bodyPr>
          <a:lstStyle/>
          <a:p>
            <a:r>
              <a:rPr lang="tr-TR" sz="1800" dirty="0"/>
              <a:t>Gelen </a:t>
            </a:r>
          </a:p>
          <a:p>
            <a:r>
              <a:rPr lang="tr-TR" sz="1800" dirty="0"/>
              <a:t>Işın</a:t>
            </a:r>
          </a:p>
        </p:txBody>
      </p:sp>
      <p:sp>
        <p:nvSpPr>
          <p:cNvPr id="25682" name="Text Box 82"/>
          <p:cNvSpPr txBox="1">
            <a:spLocks noChangeArrowheads="1"/>
          </p:cNvSpPr>
          <p:nvPr/>
        </p:nvSpPr>
        <p:spPr bwMode="auto">
          <a:xfrm>
            <a:off x="4708525" y="4152900"/>
            <a:ext cx="831850" cy="641350"/>
          </a:xfrm>
          <a:prstGeom prst="rect">
            <a:avLst/>
          </a:prstGeom>
          <a:noFill/>
          <a:ln w="9525">
            <a:noFill/>
            <a:miter lim="800000"/>
            <a:headEnd/>
            <a:tailEnd/>
          </a:ln>
          <a:effectLst/>
        </p:spPr>
        <p:txBody>
          <a:bodyPr wrap="none">
            <a:spAutoFit/>
          </a:bodyPr>
          <a:lstStyle/>
          <a:p>
            <a:r>
              <a:rPr lang="tr-TR" sz="1800"/>
              <a:t>Kırılan</a:t>
            </a:r>
          </a:p>
          <a:p>
            <a:r>
              <a:rPr lang="tr-TR" sz="1800"/>
              <a:t>Işın</a:t>
            </a:r>
          </a:p>
        </p:txBody>
      </p:sp>
      <p:sp>
        <p:nvSpPr>
          <p:cNvPr id="28" name="Text Box 43"/>
          <p:cNvSpPr txBox="1">
            <a:spLocks noChangeArrowheads="1"/>
          </p:cNvSpPr>
          <p:nvPr/>
        </p:nvSpPr>
        <p:spPr bwMode="auto">
          <a:xfrm>
            <a:off x="1327448" y="42449"/>
            <a:ext cx="6336704" cy="954107"/>
          </a:xfrm>
          <a:prstGeom prst="rect">
            <a:avLst/>
          </a:prstGeom>
          <a:noFill/>
          <a:ln w="9525">
            <a:noFill/>
            <a:miter lim="800000"/>
            <a:headEnd/>
            <a:tailEnd/>
          </a:ln>
          <a:effectLst/>
        </p:spPr>
        <p:txBody>
          <a:bodyPr wrap="square">
            <a:spAutoFit/>
          </a:bodyPr>
          <a:lstStyle/>
          <a:p>
            <a:r>
              <a:rPr lang="tr-TR" sz="2800" b="1" dirty="0">
                <a:solidFill>
                  <a:schemeClr val="accent2"/>
                </a:solidFill>
              </a:rPr>
              <a:t>Işığın </a:t>
            </a:r>
            <a:r>
              <a:rPr lang="tr-TR" sz="2800" b="1" dirty="0" smtClean="0">
                <a:solidFill>
                  <a:schemeClr val="accent2"/>
                </a:solidFill>
              </a:rPr>
              <a:t>Kırılmasını Özetleyecek Olursak  </a:t>
            </a:r>
          </a:p>
          <a:p>
            <a:r>
              <a:rPr lang="tr-TR" sz="2800" b="1" dirty="0" smtClean="0">
                <a:solidFill>
                  <a:schemeClr val="accent2"/>
                </a:solidFill>
              </a:rPr>
              <a:t> </a:t>
            </a:r>
            <a:r>
              <a:rPr lang="tr-TR" sz="2000" b="1" dirty="0" smtClean="0"/>
              <a:t>(az kırıcı ortamdan çok kırıcı ortama geçen ışın) </a:t>
            </a:r>
            <a:endParaRPr lang="tr-TR" sz="2000" b="1" dirty="0"/>
          </a:p>
        </p:txBody>
      </p:sp>
      <p:sp>
        <p:nvSpPr>
          <p:cNvPr id="29" name="28 Dikdörtgen"/>
          <p:cNvSpPr/>
          <p:nvPr/>
        </p:nvSpPr>
        <p:spPr>
          <a:xfrm>
            <a:off x="5967028" y="984071"/>
            <a:ext cx="3024336" cy="1200329"/>
          </a:xfrm>
          <a:prstGeom prst="rect">
            <a:avLst/>
          </a:prstGeom>
        </p:spPr>
        <p:txBody>
          <a:bodyPr wrap="square">
            <a:spAutoFit/>
          </a:bodyPr>
          <a:lstStyle/>
          <a:p>
            <a:r>
              <a:rPr lang="tr-TR" dirty="0" smtClean="0"/>
              <a:t>Kırılma olayında ortamları ayıran yüzeye gelen ışık ışını ile normal arasındaki açı </a:t>
            </a:r>
            <a:r>
              <a:rPr lang="tr-TR" b="1" dirty="0" smtClean="0"/>
              <a:t>gelme açısı, </a:t>
            </a:r>
            <a:endParaRPr lang="tr-TR" dirty="0"/>
          </a:p>
        </p:txBody>
      </p:sp>
      <p:sp>
        <p:nvSpPr>
          <p:cNvPr id="26" name="24 Dikdörtgen"/>
          <p:cNvSpPr/>
          <p:nvPr/>
        </p:nvSpPr>
        <p:spPr>
          <a:xfrm>
            <a:off x="6267970" y="3200400"/>
            <a:ext cx="1925960" cy="923330"/>
          </a:xfrm>
          <a:prstGeom prst="rect">
            <a:avLst/>
          </a:prstGeom>
        </p:spPr>
        <p:txBody>
          <a:bodyPr wrap="square">
            <a:spAutoFit/>
          </a:bodyPr>
          <a:lstStyle/>
          <a:p>
            <a:r>
              <a:rPr lang="tr-TR" dirty="0" smtClean="0"/>
              <a:t>kırılan ışın ile normal arasındaki açı da </a:t>
            </a:r>
            <a:r>
              <a:rPr lang="tr-TR" b="1" dirty="0" smtClean="0"/>
              <a:t>kırılma açısı </a:t>
            </a:r>
            <a:endParaRPr lang="tr-TR" dirty="0"/>
          </a:p>
        </p:txBody>
      </p:sp>
    </p:spTree>
    <p:extLst>
      <p:ext uri="{BB962C8B-B14F-4D97-AF65-F5344CB8AC3E}">
        <p14:creationId xmlns:p14="http://schemas.microsoft.com/office/powerpoint/2010/main" val="21412222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diamond(in)">
                                      <p:cBhvr>
                                        <p:cTn id="7" dur="2000"/>
                                        <p:tgtEl>
                                          <p:spTgt spid="28"/>
                                        </p:tgtEl>
                                      </p:cBhvr>
                                    </p:animEffect>
                                  </p:childTnLst>
                                </p:cTn>
                              </p:par>
                            </p:childTnLst>
                          </p:cTn>
                        </p:par>
                        <p:par>
                          <p:cTn id="8" fill="hold">
                            <p:stCondLst>
                              <p:cond delay="2000"/>
                            </p:stCondLst>
                            <p:childTnLst>
                              <p:par>
                                <p:cTn id="9" presetID="4" presetClass="entr" presetSubtype="32"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ox(out)">
                                      <p:cBhvr>
                                        <p:cTn id="11" dur="500"/>
                                        <p:tgtEl>
                                          <p:spTgt spid="2"/>
                                        </p:tgtEl>
                                      </p:cBhvr>
                                    </p:animEffect>
                                  </p:childTnLst>
                                </p:cTn>
                              </p:par>
                            </p:childTnLst>
                          </p:cTn>
                        </p:par>
                        <p:par>
                          <p:cTn id="12" fill="hold">
                            <p:stCondLst>
                              <p:cond delay="2500"/>
                            </p:stCondLst>
                            <p:childTnLst>
                              <p:par>
                                <p:cTn id="13" presetID="23" presetClass="entr" presetSubtype="16" fill="hold" grpId="0" nodeType="afterEffect">
                                  <p:stCondLst>
                                    <p:cond delay="0"/>
                                  </p:stCondLst>
                                  <p:childTnLst>
                                    <p:set>
                                      <p:cBhvr>
                                        <p:cTn id="14" dur="1" fill="hold">
                                          <p:stCondLst>
                                            <p:cond delay="0"/>
                                          </p:stCondLst>
                                        </p:cTn>
                                        <p:tgtEl>
                                          <p:spTgt spid="25664"/>
                                        </p:tgtEl>
                                        <p:attrNameLst>
                                          <p:attrName>style.visibility</p:attrName>
                                        </p:attrNameLst>
                                      </p:cBhvr>
                                      <p:to>
                                        <p:strVal val="visible"/>
                                      </p:to>
                                    </p:set>
                                    <p:anim calcmode="lin" valueType="num">
                                      <p:cBhvr>
                                        <p:cTn id="15" dur="500" fill="hold"/>
                                        <p:tgtEl>
                                          <p:spTgt spid="25664"/>
                                        </p:tgtEl>
                                        <p:attrNameLst>
                                          <p:attrName>ppt_w</p:attrName>
                                        </p:attrNameLst>
                                      </p:cBhvr>
                                      <p:tavLst>
                                        <p:tav tm="0">
                                          <p:val>
                                            <p:fltVal val="0"/>
                                          </p:val>
                                        </p:tav>
                                        <p:tav tm="100000">
                                          <p:val>
                                            <p:strVal val="#ppt_w"/>
                                          </p:val>
                                        </p:tav>
                                      </p:tavLst>
                                    </p:anim>
                                    <p:anim calcmode="lin" valueType="num">
                                      <p:cBhvr>
                                        <p:cTn id="16" dur="500" fill="hold"/>
                                        <p:tgtEl>
                                          <p:spTgt spid="25664"/>
                                        </p:tgtEl>
                                        <p:attrNameLst>
                                          <p:attrName>ppt_h</p:attrName>
                                        </p:attrNameLst>
                                      </p:cBhvr>
                                      <p:tavLst>
                                        <p:tav tm="0">
                                          <p:val>
                                            <p:fltVal val="0"/>
                                          </p:val>
                                        </p:tav>
                                        <p:tav tm="100000">
                                          <p:val>
                                            <p:strVal val="#ppt_h"/>
                                          </p:val>
                                        </p:tav>
                                      </p:tavLst>
                                    </p:anim>
                                  </p:childTnLst>
                                </p:cTn>
                              </p:par>
                            </p:childTnLst>
                          </p:cTn>
                        </p:par>
                        <p:par>
                          <p:cTn id="17" fill="hold">
                            <p:stCondLst>
                              <p:cond delay="3000"/>
                            </p:stCondLst>
                            <p:childTnLst>
                              <p:par>
                                <p:cTn id="18" presetID="23" presetClass="entr" presetSubtype="16" fill="hold" grpId="0" nodeType="afterEffect">
                                  <p:stCondLst>
                                    <p:cond delay="0"/>
                                  </p:stCondLst>
                                  <p:childTnLst>
                                    <p:set>
                                      <p:cBhvr>
                                        <p:cTn id="19" dur="1" fill="hold">
                                          <p:stCondLst>
                                            <p:cond delay="0"/>
                                          </p:stCondLst>
                                        </p:cTn>
                                        <p:tgtEl>
                                          <p:spTgt spid="25665"/>
                                        </p:tgtEl>
                                        <p:attrNameLst>
                                          <p:attrName>style.visibility</p:attrName>
                                        </p:attrNameLst>
                                      </p:cBhvr>
                                      <p:to>
                                        <p:strVal val="visible"/>
                                      </p:to>
                                    </p:set>
                                    <p:anim calcmode="lin" valueType="num">
                                      <p:cBhvr>
                                        <p:cTn id="20" dur="500" fill="hold"/>
                                        <p:tgtEl>
                                          <p:spTgt spid="25665"/>
                                        </p:tgtEl>
                                        <p:attrNameLst>
                                          <p:attrName>ppt_w</p:attrName>
                                        </p:attrNameLst>
                                      </p:cBhvr>
                                      <p:tavLst>
                                        <p:tav tm="0">
                                          <p:val>
                                            <p:fltVal val="0"/>
                                          </p:val>
                                        </p:tav>
                                        <p:tav tm="100000">
                                          <p:val>
                                            <p:strVal val="#ppt_w"/>
                                          </p:val>
                                        </p:tav>
                                      </p:tavLst>
                                    </p:anim>
                                    <p:anim calcmode="lin" valueType="num">
                                      <p:cBhvr>
                                        <p:cTn id="21" dur="500" fill="hold"/>
                                        <p:tgtEl>
                                          <p:spTgt spid="25665"/>
                                        </p:tgtEl>
                                        <p:attrNameLst>
                                          <p:attrName>ppt_h</p:attrName>
                                        </p:attrNameLst>
                                      </p:cBhvr>
                                      <p:tavLst>
                                        <p:tav tm="0">
                                          <p:val>
                                            <p:fltVal val="0"/>
                                          </p:val>
                                        </p:tav>
                                        <p:tav tm="100000">
                                          <p:val>
                                            <p:strVal val="#ppt_h"/>
                                          </p:val>
                                        </p:tav>
                                      </p:tavLst>
                                    </p:anim>
                                  </p:childTnLst>
                                </p:cTn>
                              </p:par>
                            </p:childTnLst>
                          </p:cTn>
                        </p:par>
                        <p:par>
                          <p:cTn id="22" fill="hold">
                            <p:stCondLst>
                              <p:cond delay="3500"/>
                            </p:stCondLst>
                            <p:childTnLst>
                              <p:par>
                                <p:cTn id="23" presetID="17" presetClass="entr" presetSubtype="10" fill="hold" grpId="0" nodeType="afterEffect">
                                  <p:stCondLst>
                                    <p:cond delay="0"/>
                                  </p:stCondLst>
                                  <p:childTnLst>
                                    <p:set>
                                      <p:cBhvr>
                                        <p:cTn id="24" dur="1" fill="hold">
                                          <p:stCondLst>
                                            <p:cond delay="0"/>
                                          </p:stCondLst>
                                        </p:cTn>
                                        <p:tgtEl>
                                          <p:spTgt spid="25667"/>
                                        </p:tgtEl>
                                        <p:attrNameLst>
                                          <p:attrName>style.visibility</p:attrName>
                                        </p:attrNameLst>
                                      </p:cBhvr>
                                      <p:to>
                                        <p:strVal val="visible"/>
                                      </p:to>
                                    </p:set>
                                    <p:anim calcmode="lin" valueType="num">
                                      <p:cBhvr>
                                        <p:cTn id="25" dur="500" fill="hold"/>
                                        <p:tgtEl>
                                          <p:spTgt spid="25667"/>
                                        </p:tgtEl>
                                        <p:attrNameLst>
                                          <p:attrName>ppt_w</p:attrName>
                                        </p:attrNameLst>
                                      </p:cBhvr>
                                      <p:tavLst>
                                        <p:tav tm="0">
                                          <p:val>
                                            <p:fltVal val="0"/>
                                          </p:val>
                                        </p:tav>
                                        <p:tav tm="100000">
                                          <p:val>
                                            <p:strVal val="#ppt_w"/>
                                          </p:val>
                                        </p:tav>
                                      </p:tavLst>
                                    </p:anim>
                                    <p:anim calcmode="lin" valueType="num">
                                      <p:cBhvr>
                                        <p:cTn id="26" dur="500" fill="hold"/>
                                        <p:tgtEl>
                                          <p:spTgt spid="25667"/>
                                        </p:tgtEl>
                                        <p:attrNameLst>
                                          <p:attrName>ppt_h</p:attrName>
                                        </p:attrNameLst>
                                      </p:cBhvr>
                                      <p:tavLst>
                                        <p:tav tm="0">
                                          <p:val>
                                            <p:strVal val="#ppt_h"/>
                                          </p:val>
                                        </p:tav>
                                        <p:tav tm="100000">
                                          <p:val>
                                            <p:strVal val="#ppt_h"/>
                                          </p:val>
                                        </p:tav>
                                      </p:tavLst>
                                    </p:anim>
                                  </p:childTnLst>
                                </p:cTn>
                              </p:par>
                            </p:childTnLst>
                          </p:cTn>
                        </p:par>
                        <p:par>
                          <p:cTn id="27" fill="hold">
                            <p:stCondLst>
                              <p:cond delay="4000"/>
                            </p:stCondLst>
                            <p:childTnLst>
                              <p:par>
                                <p:cTn id="28" presetID="4" presetClass="entr" presetSubtype="32" fill="hold" grpId="0" nodeType="afterEffect">
                                  <p:stCondLst>
                                    <p:cond delay="0"/>
                                  </p:stCondLst>
                                  <p:childTnLst>
                                    <p:set>
                                      <p:cBhvr>
                                        <p:cTn id="29" dur="1" fill="hold">
                                          <p:stCondLst>
                                            <p:cond delay="0"/>
                                          </p:stCondLst>
                                        </p:cTn>
                                        <p:tgtEl>
                                          <p:spTgt spid="25668"/>
                                        </p:tgtEl>
                                        <p:attrNameLst>
                                          <p:attrName>style.visibility</p:attrName>
                                        </p:attrNameLst>
                                      </p:cBhvr>
                                      <p:to>
                                        <p:strVal val="visible"/>
                                      </p:to>
                                    </p:set>
                                    <p:animEffect transition="in" filter="box(out)">
                                      <p:cBhvr>
                                        <p:cTn id="30" dur="500"/>
                                        <p:tgtEl>
                                          <p:spTgt spid="25668"/>
                                        </p:tgtEl>
                                      </p:cBhvr>
                                    </p:animEffect>
                                  </p:childTnLst>
                                </p:cTn>
                              </p:par>
                            </p:childTnLst>
                          </p:cTn>
                        </p:par>
                        <p:par>
                          <p:cTn id="31" fill="hold">
                            <p:stCondLst>
                              <p:cond delay="4500"/>
                            </p:stCondLst>
                            <p:childTnLst>
                              <p:par>
                                <p:cTn id="32" presetID="4" presetClass="entr" presetSubtype="32" fill="hold" grpId="0" nodeType="afterEffect">
                                  <p:stCondLst>
                                    <p:cond delay="0"/>
                                  </p:stCondLst>
                                  <p:childTnLst>
                                    <p:set>
                                      <p:cBhvr>
                                        <p:cTn id="33" dur="1" fill="hold">
                                          <p:stCondLst>
                                            <p:cond delay="0"/>
                                          </p:stCondLst>
                                        </p:cTn>
                                        <p:tgtEl>
                                          <p:spTgt spid="25681"/>
                                        </p:tgtEl>
                                        <p:attrNameLst>
                                          <p:attrName>style.visibility</p:attrName>
                                        </p:attrNameLst>
                                      </p:cBhvr>
                                      <p:to>
                                        <p:strVal val="visible"/>
                                      </p:to>
                                    </p:set>
                                    <p:animEffect transition="in" filter="box(out)">
                                      <p:cBhvr>
                                        <p:cTn id="34" dur="500"/>
                                        <p:tgtEl>
                                          <p:spTgt spid="25681"/>
                                        </p:tgtEl>
                                      </p:cBhvr>
                                    </p:animEffect>
                                  </p:childTnLst>
                                </p:cTn>
                              </p:par>
                            </p:childTnLst>
                          </p:cTn>
                        </p:par>
                        <p:par>
                          <p:cTn id="35" fill="hold">
                            <p:stCondLst>
                              <p:cond delay="5000"/>
                            </p:stCondLst>
                            <p:childTnLst>
                              <p:par>
                                <p:cTn id="36" presetID="4" presetClass="entr" presetSubtype="32" fill="hold" nodeType="afterEffect">
                                  <p:stCondLst>
                                    <p:cond delay="0"/>
                                  </p:stCondLst>
                                  <p:childTnLst>
                                    <p:set>
                                      <p:cBhvr>
                                        <p:cTn id="37" dur="1" fill="hold">
                                          <p:stCondLst>
                                            <p:cond delay="0"/>
                                          </p:stCondLst>
                                        </p:cTn>
                                        <p:tgtEl>
                                          <p:spTgt spid="3"/>
                                        </p:tgtEl>
                                        <p:attrNameLst>
                                          <p:attrName>style.visibility</p:attrName>
                                        </p:attrNameLst>
                                      </p:cBhvr>
                                      <p:to>
                                        <p:strVal val="visible"/>
                                      </p:to>
                                    </p:set>
                                    <p:animEffect transition="in" filter="box(out)">
                                      <p:cBhvr>
                                        <p:cTn id="38" dur="500"/>
                                        <p:tgtEl>
                                          <p:spTgt spid="3"/>
                                        </p:tgtEl>
                                      </p:cBhvr>
                                    </p:animEffect>
                                  </p:childTnLst>
                                </p:cTn>
                              </p:par>
                            </p:childTnLst>
                          </p:cTn>
                        </p:par>
                        <p:par>
                          <p:cTn id="39" fill="hold">
                            <p:stCondLst>
                              <p:cond delay="5500"/>
                            </p:stCondLst>
                            <p:childTnLst>
                              <p:par>
                                <p:cTn id="40" presetID="4" presetClass="entr" presetSubtype="32" fill="hold" grpId="0" nodeType="afterEffect">
                                  <p:stCondLst>
                                    <p:cond delay="0"/>
                                  </p:stCondLst>
                                  <p:childTnLst>
                                    <p:set>
                                      <p:cBhvr>
                                        <p:cTn id="41" dur="1" fill="hold">
                                          <p:stCondLst>
                                            <p:cond delay="0"/>
                                          </p:stCondLst>
                                        </p:cTn>
                                        <p:tgtEl>
                                          <p:spTgt spid="25672"/>
                                        </p:tgtEl>
                                        <p:attrNameLst>
                                          <p:attrName>style.visibility</p:attrName>
                                        </p:attrNameLst>
                                      </p:cBhvr>
                                      <p:to>
                                        <p:strVal val="visible"/>
                                      </p:to>
                                    </p:set>
                                    <p:animEffect transition="in" filter="box(out)">
                                      <p:cBhvr>
                                        <p:cTn id="42" dur="500"/>
                                        <p:tgtEl>
                                          <p:spTgt spid="25672"/>
                                        </p:tgtEl>
                                      </p:cBhvr>
                                    </p:animEffect>
                                  </p:childTnLst>
                                </p:cTn>
                              </p:par>
                            </p:childTnLst>
                          </p:cTn>
                        </p:par>
                        <p:par>
                          <p:cTn id="43" fill="hold">
                            <p:stCondLst>
                              <p:cond delay="6000"/>
                            </p:stCondLst>
                            <p:childTnLst>
                              <p:par>
                                <p:cTn id="44" presetID="4" presetClass="entr" presetSubtype="32" fill="hold" grpId="0" nodeType="afterEffect">
                                  <p:stCondLst>
                                    <p:cond delay="0"/>
                                  </p:stCondLst>
                                  <p:childTnLst>
                                    <p:set>
                                      <p:cBhvr>
                                        <p:cTn id="45" dur="1" fill="hold">
                                          <p:stCondLst>
                                            <p:cond delay="0"/>
                                          </p:stCondLst>
                                        </p:cTn>
                                        <p:tgtEl>
                                          <p:spTgt spid="25673"/>
                                        </p:tgtEl>
                                        <p:attrNameLst>
                                          <p:attrName>style.visibility</p:attrName>
                                        </p:attrNameLst>
                                      </p:cBhvr>
                                      <p:to>
                                        <p:strVal val="visible"/>
                                      </p:to>
                                    </p:set>
                                    <p:animEffect transition="in" filter="box(out)">
                                      <p:cBhvr>
                                        <p:cTn id="46" dur="500"/>
                                        <p:tgtEl>
                                          <p:spTgt spid="25673"/>
                                        </p:tgtEl>
                                      </p:cBhvr>
                                    </p:animEffect>
                                  </p:childTnLst>
                                </p:cTn>
                              </p:par>
                            </p:childTnLst>
                          </p:cTn>
                        </p:par>
                        <p:par>
                          <p:cTn id="47" fill="hold">
                            <p:stCondLst>
                              <p:cond delay="6500"/>
                            </p:stCondLst>
                            <p:childTnLst>
                              <p:par>
                                <p:cTn id="48" presetID="4" presetClass="entr" presetSubtype="32" fill="hold" grpId="0" nodeType="afterEffect">
                                  <p:stCondLst>
                                    <p:cond delay="0"/>
                                  </p:stCondLst>
                                  <p:childTnLst>
                                    <p:set>
                                      <p:cBhvr>
                                        <p:cTn id="49" dur="1" fill="hold">
                                          <p:stCondLst>
                                            <p:cond delay="0"/>
                                          </p:stCondLst>
                                        </p:cTn>
                                        <p:tgtEl>
                                          <p:spTgt spid="25682"/>
                                        </p:tgtEl>
                                        <p:attrNameLst>
                                          <p:attrName>style.visibility</p:attrName>
                                        </p:attrNameLst>
                                      </p:cBhvr>
                                      <p:to>
                                        <p:strVal val="visible"/>
                                      </p:to>
                                    </p:set>
                                    <p:animEffect transition="in" filter="box(out)">
                                      <p:cBhvr>
                                        <p:cTn id="50" dur="500"/>
                                        <p:tgtEl>
                                          <p:spTgt spid="25682"/>
                                        </p:tgtEl>
                                      </p:cBhvr>
                                    </p:animEffect>
                                  </p:childTnLst>
                                </p:cTn>
                              </p:par>
                            </p:childTnLst>
                          </p:cTn>
                        </p:par>
                        <p:par>
                          <p:cTn id="51" fill="hold">
                            <p:stCondLst>
                              <p:cond delay="7000"/>
                            </p:stCondLst>
                            <p:childTnLst>
                              <p:par>
                                <p:cTn id="52" presetID="4" presetClass="entr" presetSubtype="32" fill="hold" grpId="0" nodeType="afterEffect">
                                  <p:stCondLst>
                                    <p:cond delay="0"/>
                                  </p:stCondLst>
                                  <p:childTnLst>
                                    <p:set>
                                      <p:cBhvr>
                                        <p:cTn id="53" dur="1" fill="hold">
                                          <p:stCondLst>
                                            <p:cond delay="0"/>
                                          </p:stCondLst>
                                        </p:cTn>
                                        <p:tgtEl>
                                          <p:spTgt spid="25675"/>
                                        </p:tgtEl>
                                        <p:attrNameLst>
                                          <p:attrName>style.visibility</p:attrName>
                                        </p:attrNameLst>
                                      </p:cBhvr>
                                      <p:to>
                                        <p:strVal val="visible"/>
                                      </p:to>
                                    </p:set>
                                    <p:animEffect transition="in" filter="box(out)">
                                      <p:cBhvr>
                                        <p:cTn id="54" dur="500"/>
                                        <p:tgtEl>
                                          <p:spTgt spid="25675"/>
                                        </p:tgtEl>
                                      </p:cBhvr>
                                    </p:animEffect>
                                  </p:childTnLst>
                                </p:cTn>
                              </p:par>
                            </p:childTnLst>
                          </p:cTn>
                        </p:par>
                        <p:par>
                          <p:cTn id="55" fill="hold">
                            <p:stCondLst>
                              <p:cond delay="7500"/>
                            </p:stCondLst>
                            <p:childTnLst>
                              <p:par>
                                <p:cTn id="56" presetID="4" presetClass="entr" presetSubtype="32" fill="hold" grpId="0" nodeType="afterEffect">
                                  <p:stCondLst>
                                    <p:cond delay="0"/>
                                  </p:stCondLst>
                                  <p:childTnLst>
                                    <p:set>
                                      <p:cBhvr>
                                        <p:cTn id="57" dur="1" fill="hold">
                                          <p:stCondLst>
                                            <p:cond delay="0"/>
                                          </p:stCondLst>
                                        </p:cTn>
                                        <p:tgtEl>
                                          <p:spTgt spid="25676"/>
                                        </p:tgtEl>
                                        <p:attrNameLst>
                                          <p:attrName>style.visibility</p:attrName>
                                        </p:attrNameLst>
                                      </p:cBhvr>
                                      <p:to>
                                        <p:strVal val="visible"/>
                                      </p:to>
                                    </p:set>
                                    <p:animEffect transition="in" filter="box(out)">
                                      <p:cBhvr>
                                        <p:cTn id="58" dur="500"/>
                                        <p:tgtEl>
                                          <p:spTgt spid="25676"/>
                                        </p:tgtEl>
                                      </p:cBhvr>
                                    </p:animEffect>
                                  </p:childTnLst>
                                </p:cTn>
                              </p:par>
                            </p:childTnLst>
                          </p:cTn>
                        </p:par>
                        <p:par>
                          <p:cTn id="59" fill="hold">
                            <p:stCondLst>
                              <p:cond delay="8000"/>
                            </p:stCondLst>
                            <p:childTnLst>
                              <p:par>
                                <p:cTn id="60" presetID="4" presetClass="entr" presetSubtype="32" fill="hold" grpId="0" nodeType="afterEffect">
                                  <p:stCondLst>
                                    <p:cond delay="0"/>
                                  </p:stCondLst>
                                  <p:childTnLst>
                                    <p:set>
                                      <p:cBhvr>
                                        <p:cTn id="61" dur="1" fill="hold">
                                          <p:stCondLst>
                                            <p:cond delay="0"/>
                                          </p:stCondLst>
                                        </p:cTn>
                                        <p:tgtEl>
                                          <p:spTgt spid="25677"/>
                                        </p:tgtEl>
                                        <p:attrNameLst>
                                          <p:attrName>style.visibility</p:attrName>
                                        </p:attrNameLst>
                                      </p:cBhvr>
                                      <p:to>
                                        <p:strVal val="visible"/>
                                      </p:to>
                                    </p:set>
                                    <p:animEffect transition="in" filter="box(out)">
                                      <p:cBhvr>
                                        <p:cTn id="62" dur="500"/>
                                        <p:tgtEl>
                                          <p:spTgt spid="25677"/>
                                        </p:tgtEl>
                                      </p:cBhvr>
                                    </p:animEffect>
                                  </p:childTnLst>
                                </p:cTn>
                              </p:par>
                              <p:par>
                                <p:cTn id="63" presetID="8" presetClass="entr" presetSubtype="16" fill="hold" grpId="0" nodeType="withEffect">
                                  <p:stCondLst>
                                    <p:cond delay="0"/>
                                  </p:stCondLst>
                                  <p:childTnLst>
                                    <p:set>
                                      <p:cBhvr>
                                        <p:cTn id="64" dur="1" fill="hold">
                                          <p:stCondLst>
                                            <p:cond delay="0"/>
                                          </p:stCondLst>
                                        </p:cTn>
                                        <p:tgtEl>
                                          <p:spTgt spid="29"/>
                                        </p:tgtEl>
                                        <p:attrNameLst>
                                          <p:attrName>style.visibility</p:attrName>
                                        </p:attrNameLst>
                                      </p:cBhvr>
                                      <p:to>
                                        <p:strVal val="visible"/>
                                      </p:to>
                                    </p:set>
                                    <p:animEffect transition="in" filter="diamond(in)">
                                      <p:cBhvr>
                                        <p:cTn id="65" dur="2000"/>
                                        <p:tgtEl>
                                          <p:spTgt spid="29"/>
                                        </p:tgtEl>
                                      </p:cBhvr>
                                    </p:animEffect>
                                  </p:childTnLst>
                                </p:cTn>
                              </p:par>
                            </p:childTnLst>
                          </p:cTn>
                        </p:par>
                        <p:par>
                          <p:cTn id="66" fill="hold">
                            <p:stCondLst>
                              <p:cond delay="10000"/>
                            </p:stCondLst>
                            <p:childTnLst>
                              <p:par>
                                <p:cTn id="67" presetID="4" presetClass="entr" presetSubtype="32" fill="hold" grpId="0" nodeType="afterEffect">
                                  <p:stCondLst>
                                    <p:cond delay="0"/>
                                  </p:stCondLst>
                                  <p:childTnLst>
                                    <p:set>
                                      <p:cBhvr>
                                        <p:cTn id="68" dur="1" fill="hold">
                                          <p:stCondLst>
                                            <p:cond delay="0"/>
                                          </p:stCondLst>
                                        </p:cTn>
                                        <p:tgtEl>
                                          <p:spTgt spid="25678"/>
                                        </p:tgtEl>
                                        <p:attrNameLst>
                                          <p:attrName>style.visibility</p:attrName>
                                        </p:attrNameLst>
                                      </p:cBhvr>
                                      <p:to>
                                        <p:strVal val="visible"/>
                                      </p:to>
                                    </p:set>
                                    <p:animEffect transition="in" filter="box(out)">
                                      <p:cBhvr>
                                        <p:cTn id="69" dur="500"/>
                                        <p:tgtEl>
                                          <p:spTgt spid="25678"/>
                                        </p:tgtEl>
                                      </p:cBhvr>
                                    </p:animEffect>
                                  </p:childTnLst>
                                </p:cTn>
                              </p:par>
                            </p:childTnLst>
                          </p:cTn>
                        </p:par>
                        <p:par>
                          <p:cTn id="70" fill="hold">
                            <p:stCondLst>
                              <p:cond delay="10500"/>
                            </p:stCondLst>
                            <p:childTnLst>
                              <p:par>
                                <p:cTn id="71" presetID="4" presetClass="entr" presetSubtype="32" fill="hold" grpId="0" nodeType="afterEffect">
                                  <p:stCondLst>
                                    <p:cond delay="0"/>
                                  </p:stCondLst>
                                  <p:childTnLst>
                                    <p:set>
                                      <p:cBhvr>
                                        <p:cTn id="72" dur="1" fill="hold">
                                          <p:stCondLst>
                                            <p:cond delay="0"/>
                                          </p:stCondLst>
                                        </p:cTn>
                                        <p:tgtEl>
                                          <p:spTgt spid="25679"/>
                                        </p:tgtEl>
                                        <p:attrNameLst>
                                          <p:attrName>style.visibility</p:attrName>
                                        </p:attrNameLst>
                                      </p:cBhvr>
                                      <p:to>
                                        <p:strVal val="visible"/>
                                      </p:to>
                                    </p:set>
                                    <p:animEffect transition="in" filter="box(out)">
                                      <p:cBhvr>
                                        <p:cTn id="73" dur="500"/>
                                        <p:tgtEl>
                                          <p:spTgt spid="25679"/>
                                        </p:tgtEl>
                                      </p:cBhvr>
                                    </p:animEffect>
                                  </p:childTnLst>
                                </p:cTn>
                              </p:par>
                            </p:childTnLst>
                          </p:cTn>
                        </p:par>
                        <p:par>
                          <p:cTn id="74" fill="hold">
                            <p:stCondLst>
                              <p:cond delay="11000"/>
                            </p:stCondLst>
                            <p:childTnLst>
                              <p:par>
                                <p:cTn id="75" presetID="4" presetClass="entr" presetSubtype="32" fill="hold" grpId="0" nodeType="afterEffect">
                                  <p:stCondLst>
                                    <p:cond delay="0"/>
                                  </p:stCondLst>
                                  <p:childTnLst>
                                    <p:set>
                                      <p:cBhvr>
                                        <p:cTn id="76" dur="1" fill="hold">
                                          <p:stCondLst>
                                            <p:cond delay="0"/>
                                          </p:stCondLst>
                                        </p:cTn>
                                        <p:tgtEl>
                                          <p:spTgt spid="25680"/>
                                        </p:tgtEl>
                                        <p:attrNameLst>
                                          <p:attrName>style.visibility</p:attrName>
                                        </p:attrNameLst>
                                      </p:cBhvr>
                                      <p:to>
                                        <p:strVal val="visible"/>
                                      </p:to>
                                    </p:set>
                                    <p:animEffect transition="in" filter="box(out)">
                                      <p:cBhvr>
                                        <p:cTn id="77" dur="500"/>
                                        <p:tgtEl>
                                          <p:spTgt spid="25680"/>
                                        </p:tgtEl>
                                      </p:cBhvr>
                                    </p:animEffect>
                                  </p:childTnLst>
                                </p:cTn>
                              </p:par>
                            </p:childTnLst>
                          </p:cTn>
                        </p:par>
                        <p:par>
                          <p:cTn id="78" fill="hold">
                            <p:stCondLst>
                              <p:cond delay="11500"/>
                            </p:stCondLst>
                            <p:childTnLst>
                              <p:par>
                                <p:cTn id="79" presetID="8" presetClass="entr" presetSubtype="16" fill="hold" nodeType="afterEffect">
                                  <p:stCondLst>
                                    <p:cond delay="0"/>
                                  </p:stCondLst>
                                  <p:childTnLst>
                                    <p:set>
                                      <p:cBhvr>
                                        <p:cTn id="80" dur="1" fill="hold">
                                          <p:stCondLst>
                                            <p:cond delay="0"/>
                                          </p:stCondLst>
                                        </p:cTn>
                                        <p:tgtEl>
                                          <p:spTgt spid="26"/>
                                        </p:tgtEl>
                                        <p:attrNameLst>
                                          <p:attrName>style.visibility</p:attrName>
                                        </p:attrNameLst>
                                      </p:cBhvr>
                                      <p:to>
                                        <p:strVal val="visible"/>
                                      </p:to>
                                    </p:set>
                                    <p:animEffect transition="in" filter="diamond(in)">
                                      <p:cBhvr>
                                        <p:cTn id="81" dur="2000"/>
                                        <p:tgtEl>
                                          <p:spTgt spid="26"/>
                                        </p:tgtEl>
                                      </p:cBhvr>
                                    </p:animEffect>
                                  </p:childTnLst>
                                </p:cTn>
                              </p:par>
                            </p:childTnLst>
                          </p:cTn>
                        </p:par>
                        <p:par>
                          <p:cTn id="82" fill="hold">
                            <p:stCondLst>
                              <p:cond delay="13500"/>
                            </p:stCondLst>
                            <p:childTnLst>
                              <p:par>
                                <p:cTn id="83" presetID="8" presetClass="entr" presetSubtype="16" fill="hold" grpId="0" nodeType="afterEffect">
                                  <p:stCondLst>
                                    <p:cond delay="0"/>
                                  </p:stCondLst>
                                  <p:childTnLst>
                                    <p:set>
                                      <p:cBhvr>
                                        <p:cTn id="84" dur="1" fill="hold">
                                          <p:stCondLst>
                                            <p:cond delay="0"/>
                                          </p:stCondLst>
                                        </p:cTn>
                                        <p:tgtEl>
                                          <p:spTgt spid="25652"/>
                                        </p:tgtEl>
                                        <p:attrNameLst>
                                          <p:attrName>style.visibility</p:attrName>
                                        </p:attrNameLst>
                                      </p:cBhvr>
                                      <p:to>
                                        <p:strVal val="visible"/>
                                      </p:to>
                                    </p:set>
                                    <p:animEffect transition="in" filter="diamond(in)">
                                      <p:cBhvr>
                                        <p:cTn id="85" dur="2000"/>
                                        <p:tgtEl>
                                          <p:spTgt spid="256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52" grpId="0"/>
      <p:bldP spid="25664" grpId="0" autoUpdateAnimBg="0"/>
      <p:bldP spid="25665" grpId="0" autoUpdateAnimBg="0"/>
      <p:bldP spid="25667" grpId="0" animBg="1"/>
      <p:bldP spid="25668" grpId="0" autoUpdateAnimBg="0"/>
      <p:bldP spid="25672" grpId="0" animBg="1"/>
      <p:bldP spid="25673" grpId="0" animBg="1"/>
      <p:bldP spid="25675" grpId="0" animBg="1"/>
      <p:bldP spid="25676" grpId="0" animBg="1"/>
      <p:bldP spid="25677" grpId="0" autoUpdateAnimBg="0"/>
      <p:bldP spid="25678" grpId="0" animBg="1"/>
      <p:bldP spid="25679" grpId="0" animBg="1"/>
      <p:bldP spid="25680" grpId="0" autoUpdateAnimBg="0"/>
      <p:bldP spid="25681" grpId="0" autoUpdateAnimBg="0"/>
      <p:bldP spid="25682" grpId="0" autoUpdateAnimBg="0"/>
      <p:bldP spid="28" grpId="0"/>
      <p:bldP spid="2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83"/>
          <p:cNvGrpSpPr>
            <a:grpSpLocks/>
          </p:cNvGrpSpPr>
          <p:nvPr/>
        </p:nvGrpSpPr>
        <p:grpSpPr bwMode="auto">
          <a:xfrm>
            <a:off x="276789" y="22928"/>
            <a:ext cx="8572436" cy="5683800"/>
            <a:chOff x="1704" y="630"/>
            <a:chExt cx="1830" cy="1983"/>
          </a:xfrm>
        </p:grpSpPr>
        <p:sp>
          <p:nvSpPr>
            <p:cNvPr id="25660" name="Rectangle 60"/>
            <p:cNvSpPr>
              <a:spLocks noChangeArrowheads="1"/>
            </p:cNvSpPr>
            <p:nvPr/>
          </p:nvSpPr>
          <p:spPr bwMode="auto">
            <a:xfrm>
              <a:off x="1710" y="630"/>
              <a:ext cx="1824" cy="1133"/>
            </a:xfrm>
            <a:prstGeom prst="rect">
              <a:avLst/>
            </a:prstGeom>
            <a:solidFill>
              <a:schemeClr val="accent1">
                <a:lumMod val="40000"/>
                <a:lumOff val="60000"/>
              </a:schemeClr>
            </a:solidFill>
            <a:ln w="9525">
              <a:solidFill>
                <a:srgbClr val="FFCCFF"/>
              </a:solidFill>
              <a:miter lim="800000"/>
              <a:headEnd/>
              <a:tailEnd/>
            </a:ln>
            <a:effectLst/>
          </p:spPr>
          <p:txBody>
            <a:bodyPr wrap="none" anchor="ctr"/>
            <a:lstStyle/>
            <a:p>
              <a:pPr algn="ctr"/>
              <a:endParaRPr lang="tr-TR"/>
            </a:p>
          </p:txBody>
        </p:sp>
        <p:sp>
          <p:nvSpPr>
            <p:cNvPr id="25661" name="Rectangle 61"/>
            <p:cNvSpPr>
              <a:spLocks noChangeArrowheads="1"/>
            </p:cNvSpPr>
            <p:nvPr/>
          </p:nvSpPr>
          <p:spPr bwMode="auto">
            <a:xfrm>
              <a:off x="1704" y="1776"/>
              <a:ext cx="1824" cy="837"/>
            </a:xfrm>
            <a:prstGeom prst="rect">
              <a:avLst/>
            </a:prstGeom>
            <a:solidFill>
              <a:srgbClr val="CCECFF"/>
            </a:solidFill>
            <a:ln w="9525">
              <a:solidFill>
                <a:srgbClr val="FFCCFF"/>
              </a:solidFill>
              <a:miter lim="800000"/>
              <a:headEnd/>
              <a:tailEnd/>
            </a:ln>
            <a:effectLst/>
          </p:spPr>
          <p:txBody>
            <a:bodyPr wrap="none" anchor="ctr"/>
            <a:lstStyle/>
            <a:p>
              <a:endParaRPr lang="tr-TR"/>
            </a:p>
          </p:txBody>
        </p:sp>
        <p:sp>
          <p:nvSpPr>
            <p:cNvPr id="25666" name="Line 66"/>
            <p:cNvSpPr>
              <a:spLocks noChangeShapeType="1"/>
            </p:cNvSpPr>
            <p:nvPr/>
          </p:nvSpPr>
          <p:spPr bwMode="auto">
            <a:xfrm>
              <a:off x="1704" y="1774"/>
              <a:ext cx="1824" cy="2"/>
            </a:xfrm>
            <a:prstGeom prst="line">
              <a:avLst/>
            </a:prstGeom>
            <a:noFill/>
            <a:ln w="76200">
              <a:solidFill>
                <a:schemeClr val="tx1"/>
              </a:solidFill>
              <a:round/>
              <a:headEnd/>
              <a:tailEnd/>
            </a:ln>
            <a:effectLst/>
          </p:spPr>
          <p:txBody>
            <a:bodyPr wrap="none" anchor="ctr"/>
            <a:lstStyle/>
            <a:p>
              <a:endParaRPr lang="tr-TR"/>
            </a:p>
          </p:txBody>
        </p:sp>
      </p:grpSp>
      <p:sp>
        <p:nvSpPr>
          <p:cNvPr id="25652" name="Text Box 52"/>
          <p:cNvSpPr txBox="1">
            <a:spLocks noChangeArrowheads="1"/>
          </p:cNvSpPr>
          <p:nvPr/>
        </p:nvSpPr>
        <p:spPr bwMode="auto">
          <a:xfrm>
            <a:off x="91996" y="5589240"/>
            <a:ext cx="8729123" cy="1200329"/>
          </a:xfrm>
          <a:prstGeom prst="rect">
            <a:avLst/>
          </a:prstGeom>
          <a:noFill/>
          <a:ln w="9525">
            <a:noFill/>
            <a:miter lim="800000"/>
            <a:headEnd/>
            <a:tailEnd/>
          </a:ln>
          <a:effectLst/>
        </p:spPr>
        <p:txBody>
          <a:bodyPr wrap="square">
            <a:spAutoFit/>
          </a:bodyPr>
          <a:lstStyle/>
          <a:p>
            <a:pPr algn="ctr"/>
            <a:r>
              <a:rPr lang="tr-TR" sz="3600" b="1" dirty="0" smtClean="0">
                <a:solidFill>
                  <a:srgbClr val="FF0000"/>
                </a:solidFill>
              </a:rPr>
              <a:t>Çok kırıcı </a:t>
            </a:r>
            <a:r>
              <a:rPr lang="tr-TR" sz="3600" b="1" dirty="0">
                <a:solidFill>
                  <a:srgbClr val="FF0000"/>
                </a:solidFill>
              </a:rPr>
              <a:t>ortamdan </a:t>
            </a:r>
            <a:r>
              <a:rPr lang="tr-TR" sz="3600" b="1" dirty="0" smtClean="0">
                <a:solidFill>
                  <a:srgbClr val="FF0000"/>
                </a:solidFill>
              </a:rPr>
              <a:t>az </a:t>
            </a:r>
            <a:r>
              <a:rPr lang="tr-TR" sz="3600" b="1" dirty="0">
                <a:solidFill>
                  <a:srgbClr val="FF0000"/>
                </a:solidFill>
              </a:rPr>
              <a:t>kırıcı bir ortama geçen ışık </a:t>
            </a:r>
            <a:r>
              <a:rPr lang="tr-TR" sz="3600" b="1" dirty="0" smtClean="0">
                <a:solidFill>
                  <a:srgbClr val="FF0000"/>
                </a:solidFill>
              </a:rPr>
              <a:t>normalden  uzaklaşarak </a:t>
            </a:r>
            <a:r>
              <a:rPr lang="tr-TR" sz="3600" b="1" dirty="0">
                <a:solidFill>
                  <a:srgbClr val="FF0000"/>
                </a:solidFill>
              </a:rPr>
              <a:t>kırılır. </a:t>
            </a:r>
          </a:p>
        </p:txBody>
      </p:sp>
      <p:sp>
        <p:nvSpPr>
          <p:cNvPr id="25664" name="Text Box 64"/>
          <p:cNvSpPr txBox="1">
            <a:spLocks noChangeArrowheads="1"/>
          </p:cNvSpPr>
          <p:nvPr/>
        </p:nvSpPr>
        <p:spPr bwMode="auto">
          <a:xfrm>
            <a:off x="2819400" y="2900536"/>
            <a:ext cx="437940" cy="369332"/>
          </a:xfrm>
          <a:prstGeom prst="rect">
            <a:avLst/>
          </a:prstGeom>
          <a:noFill/>
          <a:ln w="9525">
            <a:noFill/>
            <a:miter lim="800000"/>
            <a:headEnd/>
            <a:tailEnd/>
          </a:ln>
          <a:effectLst/>
        </p:spPr>
        <p:txBody>
          <a:bodyPr wrap="none">
            <a:spAutoFit/>
          </a:bodyPr>
          <a:lstStyle/>
          <a:p>
            <a:r>
              <a:rPr lang="tr-TR" sz="1800" dirty="0" smtClean="0">
                <a:solidFill>
                  <a:srgbClr val="0000CC"/>
                </a:solidFill>
              </a:rPr>
              <a:t>SU</a:t>
            </a:r>
            <a:endParaRPr lang="tr-TR" sz="1800" dirty="0">
              <a:solidFill>
                <a:srgbClr val="0000CC"/>
              </a:solidFill>
            </a:endParaRPr>
          </a:p>
        </p:txBody>
      </p:sp>
      <p:sp>
        <p:nvSpPr>
          <p:cNvPr id="25665" name="Text Box 65"/>
          <p:cNvSpPr txBox="1">
            <a:spLocks noChangeArrowheads="1"/>
          </p:cNvSpPr>
          <p:nvPr/>
        </p:nvSpPr>
        <p:spPr bwMode="auto">
          <a:xfrm>
            <a:off x="2819400" y="3357736"/>
            <a:ext cx="705642" cy="369332"/>
          </a:xfrm>
          <a:prstGeom prst="rect">
            <a:avLst/>
          </a:prstGeom>
          <a:noFill/>
          <a:ln w="9525">
            <a:noFill/>
            <a:miter lim="800000"/>
            <a:headEnd/>
            <a:tailEnd/>
          </a:ln>
          <a:effectLst/>
        </p:spPr>
        <p:txBody>
          <a:bodyPr wrap="none">
            <a:spAutoFit/>
          </a:bodyPr>
          <a:lstStyle/>
          <a:p>
            <a:r>
              <a:rPr lang="tr-TR" sz="1800" dirty="0" smtClean="0">
                <a:solidFill>
                  <a:srgbClr val="0000CC"/>
                </a:solidFill>
              </a:rPr>
              <a:t>HAVA</a:t>
            </a:r>
            <a:endParaRPr lang="tr-TR" sz="1800" dirty="0">
              <a:solidFill>
                <a:srgbClr val="0000CC"/>
              </a:solidFill>
            </a:endParaRPr>
          </a:p>
        </p:txBody>
      </p:sp>
      <p:sp>
        <p:nvSpPr>
          <p:cNvPr id="25667" name="Line 67"/>
          <p:cNvSpPr>
            <a:spLocks noChangeShapeType="1"/>
          </p:cNvSpPr>
          <p:nvPr/>
        </p:nvSpPr>
        <p:spPr bwMode="auto">
          <a:xfrm flipH="1">
            <a:off x="4191000" y="1345579"/>
            <a:ext cx="20960" cy="3595589"/>
          </a:xfrm>
          <a:prstGeom prst="line">
            <a:avLst/>
          </a:prstGeom>
          <a:noFill/>
          <a:ln w="38100">
            <a:solidFill>
              <a:schemeClr val="tx1"/>
            </a:solidFill>
            <a:prstDash val="sysDot"/>
            <a:round/>
            <a:headEnd/>
            <a:tailEnd/>
          </a:ln>
          <a:effectLst/>
        </p:spPr>
        <p:txBody>
          <a:bodyPr wrap="none" anchor="ctr"/>
          <a:lstStyle/>
          <a:p>
            <a:endParaRPr lang="tr-TR"/>
          </a:p>
        </p:txBody>
      </p:sp>
      <p:sp>
        <p:nvSpPr>
          <p:cNvPr id="25668" name="Text Box 68"/>
          <p:cNvSpPr txBox="1">
            <a:spLocks noChangeArrowheads="1"/>
          </p:cNvSpPr>
          <p:nvPr/>
        </p:nvSpPr>
        <p:spPr bwMode="auto">
          <a:xfrm>
            <a:off x="3886200" y="1162223"/>
            <a:ext cx="882650" cy="366713"/>
          </a:xfrm>
          <a:prstGeom prst="rect">
            <a:avLst/>
          </a:prstGeom>
          <a:noFill/>
          <a:ln w="9525">
            <a:noFill/>
            <a:miter lim="800000"/>
            <a:headEnd/>
            <a:tailEnd/>
          </a:ln>
          <a:effectLst/>
        </p:spPr>
        <p:txBody>
          <a:bodyPr wrap="none">
            <a:spAutoFit/>
          </a:bodyPr>
          <a:lstStyle/>
          <a:p>
            <a:r>
              <a:rPr lang="tr-TR" sz="1800" dirty="0">
                <a:solidFill>
                  <a:srgbClr val="0000CC"/>
                </a:solidFill>
              </a:rPr>
              <a:t>Normal</a:t>
            </a:r>
          </a:p>
        </p:txBody>
      </p:sp>
      <p:grpSp>
        <p:nvGrpSpPr>
          <p:cNvPr id="3" name="Group 71"/>
          <p:cNvGrpSpPr>
            <a:grpSpLocks/>
          </p:cNvGrpSpPr>
          <p:nvPr/>
        </p:nvGrpSpPr>
        <p:grpSpPr bwMode="auto">
          <a:xfrm>
            <a:off x="1763688" y="836712"/>
            <a:ext cx="2503512" cy="2444824"/>
            <a:chOff x="1872" y="912"/>
            <a:chExt cx="816" cy="864"/>
          </a:xfrm>
        </p:grpSpPr>
        <p:sp>
          <p:nvSpPr>
            <p:cNvPr id="25669" name="Line 69"/>
            <p:cNvSpPr>
              <a:spLocks noChangeShapeType="1"/>
            </p:cNvSpPr>
            <p:nvPr/>
          </p:nvSpPr>
          <p:spPr bwMode="auto">
            <a:xfrm>
              <a:off x="1872" y="912"/>
              <a:ext cx="480" cy="528"/>
            </a:xfrm>
            <a:prstGeom prst="line">
              <a:avLst/>
            </a:prstGeom>
            <a:noFill/>
            <a:ln w="76200">
              <a:solidFill>
                <a:srgbClr val="FF0000"/>
              </a:solidFill>
              <a:round/>
              <a:headEnd/>
              <a:tailEnd type="triangle" w="med" len="med"/>
            </a:ln>
            <a:effectLst/>
          </p:spPr>
          <p:txBody>
            <a:bodyPr wrap="none" anchor="ctr"/>
            <a:lstStyle/>
            <a:p>
              <a:endParaRPr lang="tr-TR"/>
            </a:p>
          </p:txBody>
        </p:sp>
        <p:sp>
          <p:nvSpPr>
            <p:cNvPr id="25670" name="Line 70"/>
            <p:cNvSpPr>
              <a:spLocks noChangeShapeType="1"/>
            </p:cNvSpPr>
            <p:nvPr/>
          </p:nvSpPr>
          <p:spPr bwMode="auto">
            <a:xfrm>
              <a:off x="2352" y="1440"/>
              <a:ext cx="336" cy="336"/>
            </a:xfrm>
            <a:prstGeom prst="line">
              <a:avLst/>
            </a:prstGeom>
            <a:noFill/>
            <a:ln w="76200">
              <a:solidFill>
                <a:srgbClr val="FF3300"/>
              </a:solidFill>
              <a:round/>
              <a:headEnd/>
              <a:tailEnd/>
            </a:ln>
            <a:effectLst/>
          </p:spPr>
          <p:txBody>
            <a:bodyPr wrap="none" anchor="ctr"/>
            <a:lstStyle/>
            <a:p>
              <a:endParaRPr lang="tr-TR"/>
            </a:p>
          </p:txBody>
        </p:sp>
      </p:grpSp>
      <p:sp>
        <p:nvSpPr>
          <p:cNvPr id="25672" name="Line 72"/>
          <p:cNvSpPr>
            <a:spLocks noChangeShapeType="1"/>
          </p:cNvSpPr>
          <p:nvPr/>
        </p:nvSpPr>
        <p:spPr bwMode="auto">
          <a:xfrm>
            <a:off x="4267200" y="3281536"/>
            <a:ext cx="1600944" cy="1731640"/>
          </a:xfrm>
          <a:prstGeom prst="line">
            <a:avLst/>
          </a:prstGeom>
          <a:noFill/>
          <a:ln w="38100">
            <a:solidFill>
              <a:srgbClr val="FF3300"/>
            </a:solidFill>
            <a:prstDash val="sysDot"/>
            <a:round/>
            <a:headEnd/>
            <a:tailEnd/>
          </a:ln>
          <a:effectLst/>
        </p:spPr>
        <p:txBody>
          <a:bodyPr wrap="none" anchor="ctr"/>
          <a:lstStyle/>
          <a:p>
            <a:endParaRPr lang="tr-TR"/>
          </a:p>
        </p:txBody>
      </p:sp>
      <p:sp>
        <p:nvSpPr>
          <p:cNvPr id="25673" name="Line 73"/>
          <p:cNvSpPr>
            <a:spLocks noChangeShapeType="1"/>
          </p:cNvSpPr>
          <p:nvPr/>
        </p:nvSpPr>
        <p:spPr bwMode="auto">
          <a:xfrm>
            <a:off x="4267199" y="3281536"/>
            <a:ext cx="2138363" cy="1371600"/>
          </a:xfrm>
          <a:prstGeom prst="line">
            <a:avLst/>
          </a:prstGeom>
          <a:noFill/>
          <a:ln w="76200">
            <a:solidFill>
              <a:srgbClr val="FF3300"/>
            </a:solidFill>
            <a:round/>
            <a:headEnd/>
            <a:tailEnd type="triangle" w="med" len="med"/>
          </a:ln>
          <a:effectLst/>
        </p:spPr>
        <p:txBody>
          <a:bodyPr wrap="none" anchor="ctr"/>
          <a:lstStyle/>
          <a:p>
            <a:endParaRPr lang="tr-TR"/>
          </a:p>
        </p:txBody>
      </p:sp>
      <p:sp>
        <p:nvSpPr>
          <p:cNvPr id="25675" name="Arc 75"/>
          <p:cNvSpPr>
            <a:spLocks/>
          </p:cNvSpPr>
          <p:nvPr/>
        </p:nvSpPr>
        <p:spPr bwMode="auto">
          <a:xfrm flipH="1">
            <a:off x="4038600" y="2900536"/>
            <a:ext cx="228600" cy="152400"/>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8100">
            <a:solidFill>
              <a:schemeClr val="tx1"/>
            </a:solidFill>
            <a:round/>
            <a:headEnd/>
            <a:tailEnd/>
          </a:ln>
          <a:effectLst/>
        </p:spPr>
        <p:txBody>
          <a:bodyPr wrap="none" anchor="ctr"/>
          <a:lstStyle/>
          <a:p>
            <a:endParaRPr lang="tr-TR"/>
          </a:p>
        </p:txBody>
      </p:sp>
      <p:sp>
        <p:nvSpPr>
          <p:cNvPr id="25676" name="Line 76"/>
          <p:cNvSpPr>
            <a:spLocks noChangeShapeType="1"/>
          </p:cNvSpPr>
          <p:nvPr/>
        </p:nvSpPr>
        <p:spPr bwMode="auto">
          <a:xfrm flipV="1">
            <a:off x="4191000" y="2170286"/>
            <a:ext cx="1893168" cy="882650"/>
          </a:xfrm>
          <a:prstGeom prst="line">
            <a:avLst/>
          </a:prstGeom>
          <a:noFill/>
          <a:ln w="28575">
            <a:solidFill>
              <a:srgbClr val="FF3300"/>
            </a:solidFill>
            <a:round/>
            <a:headEnd/>
            <a:tailEnd type="arrow" w="med" len="med"/>
          </a:ln>
          <a:effectLst/>
        </p:spPr>
        <p:txBody>
          <a:bodyPr wrap="none" anchor="ctr"/>
          <a:lstStyle/>
          <a:p>
            <a:endParaRPr lang="tr-TR"/>
          </a:p>
        </p:txBody>
      </p:sp>
      <p:sp>
        <p:nvSpPr>
          <p:cNvPr id="25677" name="Text Box 77"/>
          <p:cNvSpPr txBox="1">
            <a:spLocks noChangeArrowheads="1"/>
          </p:cNvSpPr>
          <p:nvPr/>
        </p:nvSpPr>
        <p:spPr bwMode="auto">
          <a:xfrm>
            <a:off x="6084168" y="2275061"/>
            <a:ext cx="1208088" cy="336550"/>
          </a:xfrm>
          <a:prstGeom prst="rect">
            <a:avLst/>
          </a:prstGeom>
          <a:noFill/>
          <a:ln w="9525">
            <a:noFill/>
            <a:miter lim="800000"/>
            <a:headEnd/>
            <a:tailEnd/>
          </a:ln>
          <a:effectLst/>
        </p:spPr>
        <p:txBody>
          <a:bodyPr wrap="none">
            <a:spAutoFit/>
          </a:bodyPr>
          <a:lstStyle/>
          <a:p>
            <a:r>
              <a:rPr lang="tr-TR" sz="1600" dirty="0">
                <a:solidFill>
                  <a:srgbClr val="0000CC"/>
                </a:solidFill>
              </a:rPr>
              <a:t>Gelme Açısı</a:t>
            </a:r>
          </a:p>
        </p:txBody>
      </p:sp>
      <p:sp>
        <p:nvSpPr>
          <p:cNvPr id="25678" name="Arc 78"/>
          <p:cNvSpPr>
            <a:spLocks/>
          </p:cNvSpPr>
          <p:nvPr/>
        </p:nvSpPr>
        <p:spPr bwMode="auto">
          <a:xfrm flipV="1">
            <a:off x="4240213" y="3459088"/>
            <a:ext cx="331787" cy="279648"/>
          </a:xfrm>
          <a:custGeom>
            <a:avLst/>
            <a:gdLst>
              <a:gd name="G0" fmla="+- 2652 0 0"/>
              <a:gd name="G1" fmla="+- 21600 0 0"/>
              <a:gd name="G2" fmla="+- 21600 0 0"/>
              <a:gd name="T0" fmla="*/ 0 w 24252"/>
              <a:gd name="T1" fmla="*/ 163 h 21600"/>
              <a:gd name="T2" fmla="*/ 24252 w 24252"/>
              <a:gd name="T3" fmla="*/ 21600 h 21600"/>
              <a:gd name="T4" fmla="*/ 2652 w 24252"/>
              <a:gd name="T5" fmla="*/ 21600 h 21600"/>
            </a:gdLst>
            <a:ahLst/>
            <a:cxnLst>
              <a:cxn ang="0">
                <a:pos x="T0" y="T1"/>
              </a:cxn>
              <a:cxn ang="0">
                <a:pos x="T2" y="T3"/>
              </a:cxn>
              <a:cxn ang="0">
                <a:pos x="T4" y="T5"/>
              </a:cxn>
            </a:cxnLst>
            <a:rect l="0" t="0" r="r" b="b"/>
            <a:pathLst>
              <a:path w="24252" h="21600" fill="none" extrusionOk="0">
                <a:moveTo>
                  <a:pt x="0" y="163"/>
                </a:moveTo>
                <a:cubicBezTo>
                  <a:pt x="879" y="54"/>
                  <a:pt x="1765" y="-1"/>
                  <a:pt x="2652" y="0"/>
                </a:cubicBezTo>
                <a:cubicBezTo>
                  <a:pt x="14581" y="0"/>
                  <a:pt x="24252" y="9670"/>
                  <a:pt x="24252" y="21600"/>
                </a:cubicBezTo>
              </a:path>
              <a:path w="24252" h="21600" stroke="0" extrusionOk="0">
                <a:moveTo>
                  <a:pt x="0" y="163"/>
                </a:moveTo>
                <a:cubicBezTo>
                  <a:pt x="879" y="54"/>
                  <a:pt x="1765" y="-1"/>
                  <a:pt x="2652" y="0"/>
                </a:cubicBezTo>
                <a:cubicBezTo>
                  <a:pt x="14581" y="0"/>
                  <a:pt x="24252" y="9670"/>
                  <a:pt x="24252" y="21600"/>
                </a:cubicBezTo>
                <a:lnTo>
                  <a:pt x="2652" y="21600"/>
                </a:lnTo>
                <a:close/>
              </a:path>
            </a:pathLst>
          </a:custGeom>
          <a:noFill/>
          <a:ln w="38100">
            <a:solidFill>
              <a:schemeClr val="tx1"/>
            </a:solidFill>
            <a:round/>
            <a:headEnd/>
            <a:tailEnd/>
          </a:ln>
          <a:effectLst/>
        </p:spPr>
        <p:txBody>
          <a:bodyPr wrap="none" anchor="ctr"/>
          <a:lstStyle/>
          <a:p>
            <a:endParaRPr lang="tr-TR"/>
          </a:p>
        </p:txBody>
      </p:sp>
      <p:sp>
        <p:nvSpPr>
          <p:cNvPr id="25679" name="Line 79"/>
          <p:cNvSpPr>
            <a:spLocks noChangeShapeType="1"/>
          </p:cNvSpPr>
          <p:nvPr/>
        </p:nvSpPr>
        <p:spPr bwMode="auto">
          <a:xfrm>
            <a:off x="4343400" y="3662536"/>
            <a:ext cx="2344812" cy="0"/>
          </a:xfrm>
          <a:prstGeom prst="line">
            <a:avLst/>
          </a:prstGeom>
          <a:noFill/>
          <a:ln w="28575">
            <a:solidFill>
              <a:srgbClr val="FF3300"/>
            </a:solidFill>
            <a:round/>
            <a:headEnd/>
            <a:tailEnd type="arrow" w="med" len="med"/>
          </a:ln>
          <a:effectLst/>
        </p:spPr>
        <p:txBody>
          <a:bodyPr wrap="none" anchor="ctr"/>
          <a:lstStyle/>
          <a:p>
            <a:endParaRPr lang="tr-TR"/>
          </a:p>
        </p:txBody>
      </p:sp>
      <p:sp>
        <p:nvSpPr>
          <p:cNvPr id="25680" name="Text Box 80"/>
          <p:cNvSpPr txBox="1">
            <a:spLocks noChangeArrowheads="1"/>
          </p:cNvSpPr>
          <p:nvPr/>
        </p:nvSpPr>
        <p:spPr bwMode="auto">
          <a:xfrm>
            <a:off x="6862225" y="3448267"/>
            <a:ext cx="1300163" cy="336550"/>
          </a:xfrm>
          <a:prstGeom prst="rect">
            <a:avLst/>
          </a:prstGeom>
          <a:noFill/>
          <a:ln w="9525">
            <a:noFill/>
            <a:miter lim="800000"/>
            <a:headEnd/>
            <a:tailEnd/>
          </a:ln>
          <a:effectLst/>
        </p:spPr>
        <p:txBody>
          <a:bodyPr wrap="none">
            <a:spAutoFit/>
          </a:bodyPr>
          <a:lstStyle/>
          <a:p>
            <a:r>
              <a:rPr lang="tr-TR" sz="1600" dirty="0">
                <a:solidFill>
                  <a:srgbClr val="0000CC"/>
                </a:solidFill>
              </a:rPr>
              <a:t>Kırılma Açısı</a:t>
            </a:r>
          </a:p>
        </p:txBody>
      </p:sp>
      <p:sp>
        <p:nvSpPr>
          <p:cNvPr id="25681" name="Text Box 81"/>
          <p:cNvSpPr txBox="1">
            <a:spLocks noChangeArrowheads="1"/>
          </p:cNvSpPr>
          <p:nvPr/>
        </p:nvSpPr>
        <p:spPr bwMode="auto">
          <a:xfrm>
            <a:off x="2133600" y="1528936"/>
            <a:ext cx="787400" cy="641350"/>
          </a:xfrm>
          <a:prstGeom prst="rect">
            <a:avLst/>
          </a:prstGeom>
          <a:noFill/>
          <a:ln w="9525">
            <a:noFill/>
            <a:miter lim="800000"/>
            <a:headEnd/>
            <a:tailEnd/>
          </a:ln>
          <a:effectLst/>
        </p:spPr>
        <p:txBody>
          <a:bodyPr wrap="none">
            <a:spAutoFit/>
          </a:bodyPr>
          <a:lstStyle/>
          <a:p>
            <a:r>
              <a:rPr lang="tr-TR" sz="1800" dirty="0"/>
              <a:t>Gelen </a:t>
            </a:r>
          </a:p>
          <a:p>
            <a:r>
              <a:rPr lang="tr-TR" sz="1800" dirty="0"/>
              <a:t>Işın</a:t>
            </a:r>
          </a:p>
        </p:txBody>
      </p:sp>
      <p:sp>
        <p:nvSpPr>
          <p:cNvPr id="25682" name="Text Box 82"/>
          <p:cNvSpPr txBox="1">
            <a:spLocks noChangeArrowheads="1"/>
          </p:cNvSpPr>
          <p:nvPr/>
        </p:nvSpPr>
        <p:spPr bwMode="auto">
          <a:xfrm>
            <a:off x="5568599" y="4756502"/>
            <a:ext cx="1296144" cy="369332"/>
          </a:xfrm>
          <a:prstGeom prst="rect">
            <a:avLst/>
          </a:prstGeom>
          <a:noFill/>
          <a:ln w="9525">
            <a:noFill/>
            <a:miter lim="800000"/>
            <a:headEnd/>
            <a:tailEnd/>
          </a:ln>
          <a:effectLst/>
        </p:spPr>
        <p:txBody>
          <a:bodyPr wrap="square">
            <a:spAutoFit/>
          </a:bodyPr>
          <a:lstStyle/>
          <a:p>
            <a:r>
              <a:rPr lang="tr-TR" sz="1800" b="1" dirty="0" smtClean="0">
                <a:solidFill>
                  <a:srgbClr val="FF0000"/>
                </a:solidFill>
              </a:rPr>
              <a:t>Kırılan Işın</a:t>
            </a:r>
            <a:endParaRPr lang="tr-TR" sz="1800" b="1" dirty="0">
              <a:solidFill>
                <a:srgbClr val="FF0000"/>
              </a:solidFill>
            </a:endParaRPr>
          </a:p>
        </p:txBody>
      </p:sp>
      <p:sp>
        <p:nvSpPr>
          <p:cNvPr id="28" name="Text Box 43"/>
          <p:cNvSpPr txBox="1">
            <a:spLocks noChangeArrowheads="1"/>
          </p:cNvSpPr>
          <p:nvPr/>
        </p:nvSpPr>
        <p:spPr bwMode="auto">
          <a:xfrm>
            <a:off x="1870528" y="0"/>
            <a:ext cx="5796644" cy="954107"/>
          </a:xfrm>
          <a:prstGeom prst="rect">
            <a:avLst/>
          </a:prstGeom>
          <a:noFill/>
          <a:ln w="9525">
            <a:solidFill>
              <a:schemeClr val="tx1"/>
            </a:solidFill>
            <a:miter lim="800000"/>
            <a:headEnd/>
            <a:tailEnd/>
          </a:ln>
          <a:effectLst/>
        </p:spPr>
        <p:txBody>
          <a:bodyPr wrap="square">
            <a:spAutoFit/>
          </a:bodyPr>
          <a:lstStyle/>
          <a:p>
            <a:r>
              <a:rPr lang="tr-TR" sz="2800" b="1" dirty="0">
                <a:solidFill>
                  <a:srgbClr val="FF0000"/>
                </a:solidFill>
              </a:rPr>
              <a:t>Işığın </a:t>
            </a:r>
            <a:r>
              <a:rPr lang="tr-TR" sz="2800" b="1" dirty="0" smtClean="0">
                <a:solidFill>
                  <a:srgbClr val="FF0000"/>
                </a:solidFill>
              </a:rPr>
              <a:t>Kırılmasını Özetleyecek Olursak </a:t>
            </a:r>
          </a:p>
          <a:p>
            <a:r>
              <a:rPr lang="tr-TR" sz="2800" b="1" dirty="0" smtClean="0">
                <a:solidFill>
                  <a:srgbClr val="FF0000"/>
                </a:solidFill>
              </a:rPr>
              <a:t>   </a:t>
            </a:r>
            <a:r>
              <a:rPr lang="tr-TR" b="1" dirty="0" smtClean="0"/>
              <a:t>(çok  kırıcı ortamdan az  kırıcı ortama geçen ışın)</a:t>
            </a:r>
            <a:r>
              <a:rPr lang="tr-TR" b="1" dirty="0" smtClean="0">
                <a:solidFill>
                  <a:srgbClr val="FF0000"/>
                </a:solidFill>
              </a:rPr>
              <a:t> </a:t>
            </a:r>
            <a:endParaRPr lang="tr-TR" b="1" dirty="0">
              <a:solidFill>
                <a:srgbClr val="FF0000"/>
              </a:solidFill>
            </a:endParaRPr>
          </a:p>
        </p:txBody>
      </p:sp>
      <p:sp>
        <p:nvSpPr>
          <p:cNvPr id="25" name="24 Dikdörtgen"/>
          <p:cNvSpPr/>
          <p:nvPr/>
        </p:nvSpPr>
        <p:spPr>
          <a:xfrm>
            <a:off x="6789177" y="3762259"/>
            <a:ext cx="1925960" cy="923330"/>
          </a:xfrm>
          <a:prstGeom prst="rect">
            <a:avLst/>
          </a:prstGeom>
        </p:spPr>
        <p:txBody>
          <a:bodyPr wrap="square">
            <a:spAutoFit/>
          </a:bodyPr>
          <a:lstStyle/>
          <a:p>
            <a:r>
              <a:rPr lang="tr-TR" dirty="0" smtClean="0"/>
              <a:t>kırılan ışın ile normal arasındaki açı da </a:t>
            </a:r>
            <a:r>
              <a:rPr lang="tr-TR" b="1" dirty="0" smtClean="0"/>
              <a:t>kırılma açısı </a:t>
            </a:r>
            <a:endParaRPr lang="tr-TR" dirty="0"/>
          </a:p>
        </p:txBody>
      </p:sp>
      <p:sp>
        <p:nvSpPr>
          <p:cNvPr id="26" name="25 Dikdörtgen"/>
          <p:cNvSpPr/>
          <p:nvPr/>
        </p:nvSpPr>
        <p:spPr>
          <a:xfrm>
            <a:off x="6233911" y="859067"/>
            <a:ext cx="2556792" cy="1477328"/>
          </a:xfrm>
          <a:prstGeom prst="rect">
            <a:avLst/>
          </a:prstGeom>
        </p:spPr>
        <p:txBody>
          <a:bodyPr wrap="square">
            <a:spAutoFit/>
          </a:bodyPr>
          <a:lstStyle/>
          <a:p>
            <a:r>
              <a:rPr lang="tr-TR" dirty="0" smtClean="0"/>
              <a:t>Kırılma olayında ortamları ayıran yüzeye gelen ışık ışını ile normal arasındaki açı </a:t>
            </a:r>
            <a:r>
              <a:rPr lang="tr-TR" b="1" dirty="0" smtClean="0"/>
              <a:t>gelme açısı, </a:t>
            </a:r>
            <a:endParaRPr lang="tr-TR" dirty="0"/>
          </a:p>
        </p:txBody>
      </p:sp>
    </p:spTree>
    <p:extLst>
      <p:ext uri="{BB962C8B-B14F-4D97-AF65-F5344CB8AC3E}">
        <p14:creationId xmlns:p14="http://schemas.microsoft.com/office/powerpoint/2010/main" val="14264888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diamond(in)">
                                      <p:cBhvr>
                                        <p:cTn id="7" dur="2000"/>
                                        <p:tgtEl>
                                          <p:spTgt spid="28"/>
                                        </p:tgtEl>
                                      </p:cBhvr>
                                    </p:animEffect>
                                  </p:childTnLst>
                                </p:cTn>
                              </p:par>
                            </p:childTnLst>
                          </p:cTn>
                        </p:par>
                        <p:par>
                          <p:cTn id="8" fill="hold">
                            <p:stCondLst>
                              <p:cond delay="2000"/>
                            </p:stCondLst>
                            <p:childTnLst>
                              <p:par>
                                <p:cTn id="9" presetID="4" presetClass="entr" presetSubtype="32"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ox(out)">
                                      <p:cBhvr>
                                        <p:cTn id="11" dur="500"/>
                                        <p:tgtEl>
                                          <p:spTgt spid="2"/>
                                        </p:tgtEl>
                                      </p:cBhvr>
                                    </p:animEffect>
                                  </p:childTnLst>
                                </p:cTn>
                              </p:par>
                            </p:childTnLst>
                          </p:cTn>
                        </p:par>
                        <p:par>
                          <p:cTn id="12" fill="hold">
                            <p:stCondLst>
                              <p:cond delay="2500"/>
                            </p:stCondLst>
                            <p:childTnLst>
                              <p:par>
                                <p:cTn id="13" presetID="23" presetClass="entr" presetSubtype="16" fill="hold" grpId="0" nodeType="afterEffect">
                                  <p:stCondLst>
                                    <p:cond delay="0"/>
                                  </p:stCondLst>
                                  <p:childTnLst>
                                    <p:set>
                                      <p:cBhvr>
                                        <p:cTn id="14" dur="1" fill="hold">
                                          <p:stCondLst>
                                            <p:cond delay="0"/>
                                          </p:stCondLst>
                                        </p:cTn>
                                        <p:tgtEl>
                                          <p:spTgt spid="25664"/>
                                        </p:tgtEl>
                                        <p:attrNameLst>
                                          <p:attrName>style.visibility</p:attrName>
                                        </p:attrNameLst>
                                      </p:cBhvr>
                                      <p:to>
                                        <p:strVal val="visible"/>
                                      </p:to>
                                    </p:set>
                                    <p:anim calcmode="lin" valueType="num">
                                      <p:cBhvr>
                                        <p:cTn id="15" dur="500" fill="hold"/>
                                        <p:tgtEl>
                                          <p:spTgt spid="25664"/>
                                        </p:tgtEl>
                                        <p:attrNameLst>
                                          <p:attrName>ppt_w</p:attrName>
                                        </p:attrNameLst>
                                      </p:cBhvr>
                                      <p:tavLst>
                                        <p:tav tm="0">
                                          <p:val>
                                            <p:fltVal val="0"/>
                                          </p:val>
                                        </p:tav>
                                        <p:tav tm="100000">
                                          <p:val>
                                            <p:strVal val="#ppt_w"/>
                                          </p:val>
                                        </p:tav>
                                      </p:tavLst>
                                    </p:anim>
                                    <p:anim calcmode="lin" valueType="num">
                                      <p:cBhvr>
                                        <p:cTn id="16" dur="500" fill="hold"/>
                                        <p:tgtEl>
                                          <p:spTgt spid="25664"/>
                                        </p:tgtEl>
                                        <p:attrNameLst>
                                          <p:attrName>ppt_h</p:attrName>
                                        </p:attrNameLst>
                                      </p:cBhvr>
                                      <p:tavLst>
                                        <p:tav tm="0">
                                          <p:val>
                                            <p:fltVal val="0"/>
                                          </p:val>
                                        </p:tav>
                                        <p:tav tm="100000">
                                          <p:val>
                                            <p:strVal val="#ppt_h"/>
                                          </p:val>
                                        </p:tav>
                                      </p:tavLst>
                                    </p:anim>
                                  </p:childTnLst>
                                </p:cTn>
                              </p:par>
                            </p:childTnLst>
                          </p:cTn>
                        </p:par>
                        <p:par>
                          <p:cTn id="17" fill="hold">
                            <p:stCondLst>
                              <p:cond delay="3000"/>
                            </p:stCondLst>
                            <p:childTnLst>
                              <p:par>
                                <p:cTn id="18" presetID="23" presetClass="entr" presetSubtype="16" fill="hold" grpId="0" nodeType="afterEffect">
                                  <p:stCondLst>
                                    <p:cond delay="0"/>
                                  </p:stCondLst>
                                  <p:childTnLst>
                                    <p:set>
                                      <p:cBhvr>
                                        <p:cTn id="19" dur="1" fill="hold">
                                          <p:stCondLst>
                                            <p:cond delay="0"/>
                                          </p:stCondLst>
                                        </p:cTn>
                                        <p:tgtEl>
                                          <p:spTgt spid="25665"/>
                                        </p:tgtEl>
                                        <p:attrNameLst>
                                          <p:attrName>style.visibility</p:attrName>
                                        </p:attrNameLst>
                                      </p:cBhvr>
                                      <p:to>
                                        <p:strVal val="visible"/>
                                      </p:to>
                                    </p:set>
                                    <p:anim calcmode="lin" valueType="num">
                                      <p:cBhvr>
                                        <p:cTn id="20" dur="500" fill="hold"/>
                                        <p:tgtEl>
                                          <p:spTgt spid="25665"/>
                                        </p:tgtEl>
                                        <p:attrNameLst>
                                          <p:attrName>ppt_w</p:attrName>
                                        </p:attrNameLst>
                                      </p:cBhvr>
                                      <p:tavLst>
                                        <p:tav tm="0">
                                          <p:val>
                                            <p:fltVal val="0"/>
                                          </p:val>
                                        </p:tav>
                                        <p:tav tm="100000">
                                          <p:val>
                                            <p:strVal val="#ppt_w"/>
                                          </p:val>
                                        </p:tav>
                                      </p:tavLst>
                                    </p:anim>
                                    <p:anim calcmode="lin" valueType="num">
                                      <p:cBhvr>
                                        <p:cTn id="21" dur="500" fill="hold"/>
                                        <p:tgtEl>
                                          <p:spTgt spid="25665"/>
                                        </p:tgtEl>
                                        <p:attrNameLst>
                                          <p:attrName>ppt_h</p:attrName>
                                        </p:attrNameLst>
                                      </p:cBhvr>
                                      <p:tavLst>
                                        <p:tav tm="0">
                                          <p:val>
                                            <p:fltVal val="0"/>
                                          </p:val>
                                        </p:tav>
                                        <p:tav tm="100000">
                                          <p:val>
                                            <p:strVal val="#ppt_h"/>
                                          </p:val>
                                        </p:tav>
                                      </p:tavLst>
                                    </p:anim>
                                  </p:childTnLst>
                                </p:cTn>
                              </p:par>
                            </p:childTnLst>
                          </p:cTn>
                        </p:par>
                        <p:par>
                          <p:cTn id="22" fill="hold">
                            <p:stCondLst>
                              <p:cond delay="3500"/>
                            </p:stCondLst>
                            <p:childTnLst>
                              <p:par>
                                <p:cTn id="23" presetID="17" presetClass="entr" presetSubtype="10" fill="hold" grpId="0" nodeType="afterEffect">
                                  <p:stCondLst>
                                    <p:cond delay="0"/>
                                  </p:stCondLst>
                                  <p:childTnLst>
                                    <p:set>
                                      <p:cBhvr>
                                        <p:cTn id="24" dur="1" fill="hold">
                                          <p:stCondLst>
                                            <p:cond delay="0"/>
                                          </p:stCondLst>
                                        </p:cTn>
                                        <p:tgtEl>
                                          <p:spTgt spid="25667"/>
                                        </p:tgtEl>
                                        <p:attrNameLst>
                                          <p:attrName>style.visibility</p:attrName>
                                        </p:attrNameLst>
                                      </p:cBhvr>
                                      <p:to>
                                        <p:strVal val="visible"/>
                                      </p:to>
                                    </p:set>
                                    <p:anim calcmode="lin" valueType="num">
                                      <p:cBhvr>
                                        <p:cTn id="25" dur="500" fill="hold"/>
                                        <p:tgtEl>
                                          <p:spTgt spid="25667"/>
                                        </p:tgtEl>
                                        <p:attrNameLst>
                                          <p:attrName>ppt_w</p:attrName>
                                        </p:attrNameLst>
                                      </p:cBhvr>
                                      <p:tavLst>
                                        <p:tav tm="0">
                                          <p:val>
                                            <p:fltVal val="0"/>
                                          </p:val>
                                        </p:tav>
                                        <p:tav tm="100000">
                                          <p:val>
                                            <p:strVal val="#ppt_w"/>
                                          </p:val>
                                        </p:tav>
                                      </p:tavLst>
                                    </p:anim>
                                    <p:anim calcmode="lin" valueType="num">
                                      <p:cBhvr>
                                        <p:cTn id="26" dur="500" fill="hold"/>
                                        <p:tgtEl>
                                          <p:spTgt spid="25667"/>
                                        </p:tgtEl>
                                        <p:attrNameLst>
                                          <p:attrName>ppt_h</p:attrName>
                                        </p:attrNameLst>
                                      </p:cBhvr>
                                      <p:tavLst>
                                        <p:tav tm="0">
                                          <p:val>
                                            <p:strVal val="#ppt_h"/>
                                          </p:val>
                                        </p:tav>
                                        <p:tav tm="100000">
                                          <p:val>
                                            <p:strVal val="#ppt_h"/>
                                          </p:val>
                                        </p:tav>
                                      </p:tavLst>
                                    </p:anim>
                                  </p:childTnLst>
                                </p:cTn>
                              </p:par>
                            </p:childTnLst>
                          </p:cTn>
                        </p:par>
                        <p:par>
                          <p:cTn id="27" fill="hold">
                            <p:stCondLst>
                              <p:cond delay="4000"/>
                            </p:stCondLst>
                            <p:childTnLst>
                              <p:par>
                                <p:cTn id="28" presetID="4" presetClass="entr" presetSubtype="32" fill="hold" grpId="0" nodeType="afterEffect">
                                  <p:stCondLst>
                                    <p:cond delay="0"/>
                                  </p:stCondLst>
                                  <p:childTnLst>
                                    <p:set>
                                      <p:cBhvr>
                                        <p:cTn id="29" dur="1" fill="hold">
                                          <p:stCondLst>
                                            <p:cond delay="0"/>
                                          </p:stCondLst>
                                        </p:cTn>
                                        <p:tgtEl>
                                          <p:spTgt spid="25668"/>
                                        </p:tgtEl>
                                        <p:attrNameLst>
                                          <p:attrName>style.visibility</p:attrName>
                                        </p:attrNameLst>
                                      </p:cBhvr>
                                      <p:to>
                                        <p:strVal val="visible"/>
                                      </p:to>
                                    </p:set>
                                    <p:animEffect transition="in" filter="box(out)">
                                      <p:cBhvr>
                                        <p:cTn id="30" dur="500"/>
                                        <p:tgtEl>
                                          <p:spTgt spid="25668"/>
                                        </p:tgtEl>
                                      </p:cBhvr>
                                    </p:animEffect>
                                  </p:childTnLst>
                                </p:cTn>
                              </p:par>
                            </p:childTnLst>
                          </p:cTn>
                        </p:par>
                        <p:par>
                          <p:cTn id="31" fill="hold">
                            <p:stCondLst>
                              <p:cond delay="4500"/>
                            </p:stCondLst>
                            <p:childTnLst>
                              <p:par>
                                <p:cTn id="32" presetID="4" presetClass="entr" presetSubtype="32" fill="hold" nodeType="after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box(out)">
                                      <p:cBhvr>
                                        <p:cTn id="34" dur="500"/>
                                        <p:tgtEl>
                                          <p:spTgt spid="3"/>
                                        </p:tgtEl>
                                      </p:cBhvr>
                                    </p:animEffect>
                                  </p:childTnLst>
                                </p:cTn>
                              </p:par>
                            </p:childTnLst>
                          </p:cTn>
                        </p:par>
                        <p:par>
                          <p:cTn id="35" fill="hold">
                            <p:stCondLst>
                              <p:cond delay="5000"/>
                            </p:stCondLst>
                            <p:childTnLst>
                              <p:par>
                                <p:cTn id="36" presetID="4" presetClass="entr" presetSubtype="32" fill="hold" grpId="0" nodeType="afterEffect">
                                  <p:stCondLst>
                                    <p:cond delay="0"/>
                                  </p:stCondLst>
                                  <p:childTnLst>
                                    <p:set>
                                      <p:cBhvr>
                                        <p:cTn id="37" dur="1" fill="hold">
                                          <p:stCondLst>
                                            <p:cond delay="0"/>
                                          </p:stCondLst>
                                        </p:cTn>
                                        <p:tgtEl>
                                          <p:spTgt spid="25681"/>
                                        </p:tgtEl>
                                        <p:attrNameLst>
                                          <p:attrName>style.visibility</p:attrName>
                                        </p:attrNameLst>
                                      </p:cBhvr>
                                      <p:to>
                                        <p:strVal val="visible"/>
                                      </p:to>
                                    </p:set>
                                    <p:animEffect transition="in" filter="box(out)">
                                      <p:cBhvr>
                                        <p:cTn id="38" dur="500"/>
                                        <p:tgtEl>
                                          <p:spTgt spid="25681"/>
                                        </p:tgtEl>
                                      </p:cBhvr>
                                    </p:animEffect>
                                  </p:childTnLst>
                                </p:cTn>
                              </p:par>
                            </p:childTnLst>
                          </p:cTn>
                        </p:par>
                        <p:par>
                          <p:cTn id="39" fill="hold">
                            <p:stCondLst>
                              <p:cond delay="5500"/>
                            </p:stCondLst>
                            <p:childTnLst>
                              <p:par>
                                <p:cTn id="40" presetID="4" presetClass="entr" presetSubtype="32" fill="hold" grpId="0" nodeType="afterEffect">
                                  <p:stCondLst>
                                    <p:cond delay="0"/>
                                  </p:stCondLst>
                                  <p:childTnLst>
                                    <p:set>
                                      <p:cBhvr>
                                        <p:cTn id="41" dur="1" fill="hold">
                                          <p:stCondLst>
                                            <p:cond delay="0"/>
                                          </p:stCondLst>
                                        </p:cTn>
                                        <p:tgtEl>
                                          <p:spTgt spid="25672"/>
                                        </p:tgtEl>
                                        <p:attrNameLst>
                                          <p:attrName>style.visibility</p:attrName>
                                        </p:attrNameLst>
                                      </p:cBhvr>
                                      <p:to>
                                        <p:strVal val="visible"/>
                                      </p:to>
                                    </p:set>
                                    <p:animEffect transition="in" filter="box(out)">
                                      <p:cBhvr>
                                        <p:cTn id="42" dur="500"/>
                                        <p:tgtEl>
                                          <p:spTgt spid="25672"/>
                                        </p:tgtEl>
                                      </p:cBhvr>
                                    </p:animEffect>
                                  </p:childTnLst>
                                </p:cTn>
                              </p:par>
                            </p:childTnLst>
                          </p:cTn>
                        </p:par>
                        <p:par>
                          <p:cTn id="43" fill="hold">
                            <p:stCondLst>
                              <p:cond delay="6000"/>
                            </p:stCondLst>
                            <p:childTnLst>
                              <p:par>
                                <p:cTn id="44" presetID="4" presetClass="entr" presetSubtype="32" fill="hold" nodeType="afterEffect">
                                  <p:stCondLst>
                                    <p:cond delay="0"/>
                                  </p:stCondLst>
                                  <p:childTnLst>
                                    <p:set>
                                      <p:cBhvr>
                                        <p:cTn id="45" dur="1" fill="hold">
                                          <p:stCondLst>
                                            <p:cond delay="0"/>
                                          </p:stCondLst>
                                        </p:cTn>
                                        <p:tgtEl>
                                          <p:spTgt spid="25673"/>
                                        </p:tgtEl>
                                        <p:attrNameLst>
                                          <p:attrName>style.visibility</p:attrName>
                                        </p:attrNameLst>
                                      </p:cBhvr>
                                      <p:to>
                                        <p:strVal val="visible"/>
                                      </p:to>
                                    </p:set>
                                    <p:animEffect transition="in" filter="box(out)">
                                      <p:cBhvr>
                                        <p:cTn id="46" dur="500"/>
                                        <p:tgtEl>
                                          <p:spTgt spid="25673"/>
                                        </p:tgtEl>
                                      </p:cBhvr>
                                    </p:animEffect>
                                  </p:childTnLst>
                                </p:cTn>
                              </p:par>
                            </p:childTnLst>
                          </p:cTn>
                        </p:par>
                        <p:par>
                          <p:cTn id="47" fill="hold">
                            <p:stCondLst>
                              <p:cond delay="6500"/>
                            </p:stCondLst>
                            <p:childTnLst>
                              <p:par>
                                <p:cTn id="48" presetID="4" presetClass="entr" presetSubtype="32" fill="hold" nodeType="afterEffect">
                                  <p:stCondLst>
                                    <p:cond delay="0"/>
                                  </p:stCondLst>
                                  <p:childTnLst>
                                    <p:set>
                                      <p:cBhvr>
                                        <p:cTn id="49" dur="1" fill="hold">
                                          <p:stCondLst>
                                            <p:cond delay="0"/>
                                          </p:stCondLst>
                                        </p:cTn>
                                        <p:tgtEl>
                                          <p:spTgt spid="25682"/>
                                        </p:tgtEl>
                                        <p:attrNameLst>
                                          <p:attrName>style.visibility</p:attrName>
                                        </p:attrNameLst>
                                      </p:cBhvr>
                                      <p:to>
                                        <p:strVal val="visible"/>
                                      </p:to>
                                    </p:set>
                                    <p:animEffect transition="in" filter="box(out)">
                                      <p:cBhvr>
                                        <p:cTn id="50" dur="500"/>
                                        <p:tgtEl>
                                          <p:spTgt spid="25682"/>
                                        </p:tgtEl>
                                      </p:cBhvr>
                                    </p:animEffect>
                                  </p:childTnLst>
                                </p:cTn>
                              </p:par>
                            </p:childTnLst>
                          </p:cTn>
                        </p:par>
                        <p:par>
                          <p:cTn id="51" fill="hold">
                            <p:stCondLst>
                              <p:cond delay="7000"/>
                            </p:stCondLst>
                            <p:childTnLst>
                              <p:par>
                                <p:cTn id="52" presetID="4" presetClass="entr" presetSubtype="32" fill="hold" nodeType="afterEffect">
                                  <p:stCondLst>
                                    <p:cond delay="0"/>
                                  </p:stCondLst>
                                  <p:childTnLst>
                                    <p:set>
                                      <p:cBhvr>
                                        <p:cTn id="53" dur="1" fill="hold">
                                          <p:stCondLst>
                                            <p:cond delay="0"/>
                                          </p:stCondLst>
                                        </p:cTn>
                                        <p:tgtEl>
                                          <p:spTgt spid="25675"/>
                                        </p:tgtEl>
                                        <p:attrNameLst>
                                          <p:attrName>style.visibility</p:attrName>
                                        </p:attrNameLst>
                                      </p:cBhvr>
                                      <p:to>
                                        <p:strVal val="visible"/>
                                      </p:to>
                                    </p:set>
                                    <p:animEffect transition="in" filter="box(out)">
                                      <p:cBhvr>
                                        <p:cTn id="54" dur="500"/>
                                        <p:tgtEl>
                                          <p:spTgt spid="25675"/>
                                        </p:tgtEl>
                                      </p:cBhvr>
                                    </p:animEffect>
                                  </p:childTnLst>
                                </p:cTn>
                              </p:par>
                            </p:childTnLst>
                          </p:cTn>
                        </p:par>
                        <p:par>
                          <p:cTn id="55" fill="hold">
                            <p:stCondLst>
                              <p:cond delay="7500"/>
                            </p:stCondLst>
                            <p:childTnLst>
                              <p:par>
                                <p:cTn id="56" presetID="4" presetClass="entr" presetSubtype="32" fill="hold" nodeType="afterEffect">
                                  <p:stCondLst>
                                    <p:cond delay="0"/>
                                  </p:stCondLst>
                                  <p:childTnLst>
                                    <p:set>
                                      <p:cBhvr>
                                        <p:cTn id="57" dur="1" fill="hold">
                                          <p:stCondLst>
                                            <p:cond delay="0"/>
                                          </p:stCondLst>
                                        </p:cTn>
                                        <p:tgtEl>
                                          <p:spTgt spid="25676"/>
                                        </p:tgtEl>
                                        <p:attrNameLst>
                                          <p:attrName>style.visibility</p:attrName>
                                        </p:attrNameLst>
                                      </p:cBhvr>
                                      <p:to>
                                        <p:strVal val="visible"/>
                                      </p:to>
                                    </p:set>
                                    <p:animEffect transition="in" filter="box(out)">
                                      <p:cBhvr>
                                        <p:cTn id="58" dur="500"/>
                                        <p:tgtEl>
                                          <p:spTgt spid="25676"/>
                                        </p:tgtEl>
                                      </p:cBhvr>
                                    </p:animEffect>
                                  </p:childTnLst>
                                </p:cTn>
                              </p:par>
                            </p:childTnLst>
                          </p:cTn>
                        </p:par>
                        <p:par>
                          <p:cTn id="59" fill="hold">
                            <p:stCondLst>
                              <p:cond delay="8000"/>
                            </p:stCondLst>
                            <p:childTnLst>
                              <p:par>
                                <p:cTn id="60" presetID="4" presetClass="entr" presetSubtype="32" fill="hold" nodeType="afterEffect">
                                  <p:stCondLst>
                                    <p:cond delay="0"/>
                                  </p:stCondLst>
                                  <p:childTnLst>
                                    <p:set>
                                      <p:cBhvr>
                                        <p:cTn id="61" dur="1" fill="hold">
                                          <p:stCondLst>
                                            <p:cond delay="0"/>
                                          </p:stCondLst>
                                        </p:cTn>
                                        <p:tgtEl>
                                          <p:spTgt spid="25677"/>
                                        </p:tgtEl>
                                        <p:attrNameLst>
                                          <p:attrName>style.visibility</p:attrName>
                                        </p:attrNameLst>
                                      </p:cBhvr>
                                      <p:to>
                                        <p:strVal val="visible"/>
                                      </p:to>
                                    </p:set>
                                    <p:animEffect transition="in" filter="box(out)">
                                      <p:cBhvr>
                                        <p:cTn id="62" dur="500"/>
                                        <p:tgtEl>
                                          <p:spTgt spid="25677"/>
                                        </p:tgtEl>
                                      </p:cBhvr>
                                    </p:animEffect>
                                  </p:childTnLst>
                                </p:cTn>
                              </p:par>
                              <p:par>
                                <p:cTn id="63" presetID="8" presetClass="entr" presetSubtype="16" fill="hold" nodeType="withEffect">
                                  <p:stCondLst>
                                    <p:cond delay="0"/>
                                  </p:stCondLst>
                                  <p:childTnLst>
                                    <p:set>
                                      <p:cBhvr>
                                        <p:cTn id="64" dur="1" fill="hold">
                                          <p:stCondLst>
                                            <p:cond delay="0"/>
                                          </p:stCondLst>
                                        </p:cTn>
                                        <p:tgtEl>
                                          <p:spTgt spid="26"/>
                                        </p:tgtEl>
                                        <p:attrNameLst>
                                          <p:attrName>style.visibility</p:attrName>
                                        </p:attrNameLst>
                                      </p:cBhvr>
                                      <p:to>
                                        <p:strVal val="visible"/>
                                      </p:to>
                                    </p:set>
                                    <p:animEffect transition="in" filter="diamond(in)">
                                      <p:cBhvr>
                                        <p:cTn id="65" dur="2000"/>
                                        <p:tgtEl>
                                          <p:spTgt spid="26"/>
                                        </p:tgtEl>
                                      </p:cBhvr>
                                    </p:animEffect>
                                  </p:childTnLst>
                                </p:cTn>
                              </p:par>
                            </p:childTnLst>
                          </p:cTn>
                        </p:par>
                        <p:par>
                          <p:cTn id="66" fill="hold">
                            <p:stCondLst>
                              <p:cond delay="10000"/>
                            </p:stCondLst>
                            <p:childTnLst>
                              <p:par>
                                <p:cTn id="67" presetID="4" presetClass="entr" presetSubtype="32" fill="hold" nodeType="afterEffect">
                                  <p:stCondLst>
                                    <p:cond delay="0"/>
                                  </p:stCondLst>
                                  <p:childTnLst>
                                    <p:set>
                                      <p:cBhvr>
                                        <p:cTn id="68" dur="1" fill="hold">
                                          <p:stCondLst>
                                            <p:cond delay="0"/>
                                          </p:stCondLst>
                                        </p:cTn>
                                        <p:tgtEl>
                                          <p:spTgt spid="25678"/>
                                        </p:tgtEl>
                                        <p:attrNameLst>
                                          <p:attrName>style.visibility</p:attrName>
                                        </p:attrNameLst>
                                      </p:cBhvr>
                                      <p:to>
                                        <p:strVal val="visible"/>
                                      </p:to>
                                    </p:set>
                                    <p:animEffect transition="in" filter="box(out)">
                                      <p:cBhvr>
                                        <p:cTn id="69" dur="500"/>
                                        <p:tgtEl>
                                          <p:spTgt spid="25678"/>
                                        </p:tgtEl>
                                      </p:cBhvr>
                                    </p:animEffect>
                                  </p:childTnLst>
                                </p:cTn>
                              </p:par>
                            </p:childTnLst>
                          </p:cTn>
                        </p:par>
                        <p:par>
                          <p:cTn id="70" fill="hold">
                            <p:stCondLst>
                              <p:cond delay="10500"/>
                            </p:stCondLst>
                            <p:childTnLst>
                              <p:par>
                                <p:cTn id="71" presetID="4" presetClass="entr" presetSubtype="32" fill="hold" nodeType="afterEffect">
                                  <p:stCondLst>
                                    <p:cond delay="0"/>
                                  </p:stCondLst>
                                  <p:childTnLst>
                                    <p:set>
                                      <p:cBhvr>
                                        <p:cTn id="72" dur="1" fill="hold">
                                          <p:stCondLst>
                                            <p:cond delay="0"/>
                                          </p:stCondLst>
                                        </p:cTn>
                                        <p:tgtEl>
                                          <p:spTgt spid="25679"/>
                                        </p:tgtEl>
                                        <p:attrNameLst>
                                          <p:attrName>style.visibility</p:attrName>
                                        </p:attrNameLst>
                                      </p:cBhvr>
                                      <p:to>
                                        <p:strVal val="visible"/>
                                      </p:to>
                                    </p:set>
                                    <p:animEffect transition="in" filter="box(out)">
                                      <p:cBhvr>
                                        <p:cTn id="73" dur="500"/>
                                        <p:tgtEl>
                                          <p:spTgt spid="25679"/>
                                        </p:tgtEl>
                                      </p:cBhvr>
                                    </p:animEffect>
                                  </p:childTnLst>
                                </p:cTn>
                              </p:par>
                            </p:childTnLst>
                          </p:cTn>
                        </p:par>
                        <p:par>
                          <p:cTn id="74" fill="hold">
                            <p:stCondLst>
                              <p:cond delay="11000"/>
                            </p:stCondLst>
                            <p:childTnLst>
                              <p:par>
                                <p:cTn id="75" presetID="4" presetClass="entr" presetSubtype="32" fill="hold" nodeType="afterEffect">
                                  <p:stCondLst>
                                    <p:cond delay="0"/>
                                  </p:stCondLst>
                                  <p:childTnLst>
                                    <p:set>
                                      <p:cBhvr>
                                        <p:cTn id="76" dur="1" fill="hold">
                                          <p:stCondLst>
                                            <p:cond delay="0"/>
                                          </p:stCondLst>
                                        </p:cTn>
                                        <p:tgtEl>
                                          <p:spTgt spid="25680"/>
                                        </p:tgtEl>
                                        <p:attrNameLst>
                                          <p:attrName>style.visibility</p:attrName>
                                        </p:attrNameLst>
                                      </p:cBhvr>
                                      <p:to>
                                        <p:strVal val="visible"/>
                                      </p:to>
                                    </p:set>
                                    <p:animEffect transition="in" filter="box(out)">
                                      <p:cBhvr>
                                        <p:cTn id="77" dur="500"/>
                                        <p:tgtEl>
                                          <p:spTgt spid="25680"/>
                                        </p:tgtEl>
                                      </p:cBhvr>
                                    </p:animEffect>
                                  </p:childTnLst>
                                </p:cTn>
                              </p:par>
                            </p:childTnLst>
                          </p:cTn>
                        </p:par>
                        <p:par>
                          <p:cTn id="78" fill="hold">
                            <p:stCondLst>
                              <p:cond delay="11500"/>
                            </p:stCondLst>
                            <p:childTnLst>
                              <p:par>
                                <p:cTn id="79" presetID="8" presetClass="entr" presetSubtype="16" fill="hold" nodeType="afterEffect">
                                  <p:stCondLst>
                                    <p:cond delay="0"/>
                                  </p:stCondLst>
                                  <p:childTnLst>
                                    <p:set>
                                      <p:cBhvr>
                                        <p:cTn id="80" dur="1" fill="hold">
                                          <p:stCondLst>
                                            <p:cond delay="0"/>
                                          </p:stCondLst>
                                        </p:cTn>
                                        <p:tgtEl>
                                          <p:spTgt spid="25"/>
                                        </p:tgtEl>
                                        <p:attrNameLst>
                                          <p:attrName>style.visibility</p:attrName>
                                        </p:attrNameLst>
                                      </p:cBhvr>
                                      <p:to>
                                        <p:strVal val="visible"/>
                                      </p:to>
                                    </p:set>
                                    <p:animEffect transition="in" filter="diamond(in)">
                                      <p:cBhvr>
                                        <p:cTn id="81" dur="2000"/>
                                        <p:tgtEl>
                                          <p:spTgt spid="25"/>
                                        </p:tgtEl>
                                      </p:cBhvr>
                                    </p:animEffect>
                                  </p:childTnLst>
                                </p:cTn>
                              </p:par>
                            </p:childTnLst>
                          </p:cTn>
                        </p:par>
                        <p:par>
                          <p:cTn id="82" fill="hold">
                            <p:stCondLst>
                              <p:cond delay="13500"/>
                            </p:stCondLst>
                            <p:childTnLst>
                              <p:par>
                                <p:cTn id="83" presetID="8" presetClass="entr" presetSubtype="16" fill="hold" nodeType="afterEffect">
                                  <p:stCondLst>
                                    <p:cond delay="0"/>
                                  </p:stCondLst>
                                  <p:childTnLst>
                                    <p:set>
                                      <p:cBhvr>
                                        <p:cTn id="84" dur="1" fill="hold">
                                          <p:stCondLst>
                                            <p:cond delay="0"/>
                                          </p:stCondLst>
                                        </p:cTn>
                                        <p:tgtEl>
                                          <p:spTgt spid="25652"/>
                                        </p:tgtEl>
                                        <p:attrNameLst>
                                          <p:attrName>style.visibility</p:attrName>
                                        </p:attrNameLst>
                                      </p:cBhvr>
                                      <p:to>
                                        <p:strVal val="visible"/>
                                      </p:to>
                                    </p:set>
                                    <p:animEffect transition="in" filter="diamond(in)">
                                      <p:cBhvr>
                                        <p:cTn id="85" dur="2000"/>
                                        <p:tgtEl>
                                          <p:spTgt spid="256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64" grpId="0" autoUpdateAnimBg="0"/>
      <p:bldP spid="25665" grpId="0" autoUpdateAnimBg="0"/>
      <p:bldP spid="25667" grpId="0" animBg="1"/>
      <p:bldP spid="25668" grpId="0" autoUpdateAnimBg="0"/>
      <p:bldP spid="25672" grpId="0" animBg="1"/>
      <p:bldP spid="25681" grpId="0" autoUpdateAnimBg="0"/>
      <p:bldP spid="2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79512" y="6033482"/>
            <a:ext cx="8784976" cy="707886"/>
          </a:xfrm>
          <a:prstGeom prst="rect">
            <a:avLst/>
          </a:prstGeom>
        </p:spPr>
        <p:txBody>
          <a:bodyPr wrap="square">
            <a:spAutoFit/>
          </a:bodyPr>
          <a:lstStyle/>
          <a:p>
            <a:r>
              <a:rPr lang="tr-TR" sz="2000" dirty="0" smtClean="0">
                <a:latin typeface="Arial" pitchFamily="34" charset="0"/>
                <a:cs typeface="Arial" pitchFamily="34" charset="0"/>
              </a:rPr>
              <a:t>Işık ışınları çok kırıcı ortamdan az kırıcı bir ortama geçerken normalden uzaklaşır. Gelme açısını büyüttüğümüzde kırılma açısı da büyür. </a:t>
            </a:r>
          </a:p>
        </p:txBody>
      </p:sp>
    </p:spTree>
    <p:controls>
      <mc:AlternateContent xmlns:mc="http://schemas.openxmlformats.org/markup-compatibility/2006">
        <mc:Choice xmlns:v="urn:schemas-microsoft-com:vml" Requires="v">
          <p:control spid="8197" name="ShockwaveFlash1" r:id="rId2" imgW="8352381" imgH="6020640"/>
        </mc:Choice>
        <mc:Fallback>
          <p:control name="ShockwaveFlash1" r:id="rId2" imgW="8352381" imgH="6020640">
            <p:pic>
              <p:nvPicPr>
                <p:cNvPr id="0" name="ShockwaveFlash1"/>
                <p:cNvPicPr preferRelativeResize="0">
                  <a:picLocks noChangeArrowheads="1" noChangeShapeType="1"/>
                </p:cNvPicPr>
                <p:nvPr/>
              </p:nvPicPr>
              <p:blipFill>
                <a:blip r:embed="rId5">
                  <a:extLst>
                    <a:ext uri="{28A0092B-C50C-407E-A947-70E740481C1C}">
                      <a14:useLocalDpi xmlns:a14="http://schemas.microsoft.com/office/drawing/2010/main" val="0"/>
                    </a:ext>
                  </a:extLst>
                </a:blip>
                <a:srcRect/>
                <a:stretch>
                  <a:fillRect/>
                </a:stretch>
              </p:blipFill>
              <p:spPr bwMode="auto">
                <a:xfrm>
                  <a:off x="323850" y="71438"/>
                  <a:ext cx="8351838" cy="6021387"/>
                </a:xfrm>
                <a:prstGeom prst="rect">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Lst>
              </p:spPr>
            </p:pic>
          </p:control>
        </mc:Fallback>
      </mc:AlternateContent>
    </p:controls>
    <p:extLst>
      <p:ext uri="{BB962C8B-B14F-4D97-AF65-F5344CB8AC3E}">
        <p14:creationId xmlns:p14="http://schemas.microsoft.com/office/powerpoint/2010/main" val="116638306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2"/>
          <a:srcRect/>
          <a:stretch>
            <a:fillRect/>
          </a:stretch>
        </p:blipFill>
        <p:spPr bwMode="auto">
          <a:xfrm>
            <a:off x="75744" y="116632"/>
            <a:ext cx="8960752" cy="5832648"/>
          </a:xfrm>
          <a:prstGeom prst="rect">
            <a:avLst/>
          </a:prstGeom>
          <a:noFill/>
          <a:ln w="9525">
            <a:noFill/>
            <a:miter lim="800000"/>
            <a:headEnd/>
            <a:tailEnd/>
          </a:ln>
          <a:effectLst/>
        </p:spPr>
      </p:pic>
      <p:sp>
        <p:nvSpPr>
          <p:cNvPr id="3" name="2 Metin kutusu"/>
          <p:cNvSpPr txBox="1"/>
          <p:nvPr/>
        </p:nvSpPr>
        <p:spPr>
          <a:xfrm>
            <a:off x="5258863" y="2369972"/>
            <a:ext cx="1802096" cy="523220"/>
          </a:xfrm>
          <a:prstGeom prst="rect">
            <a:avLst/>
          </a:prstGeom>
          <a:noFill/>
        </p:spPr>
        <p:txBody>
          <a:bodyPr wrap="none" rtlCol="0">
            <a:spAutoFit/>
          </a:bodyPr>
          <a:lstStyle/>
          <a:p>
            <a:r>
              <a:rPr lang="tr-TR" sz="2800" dirty="0" smtClean="0">
                <a:solidFill>
                  <a:srgbClr val="FF0000"/>
                </a:solidFill>
                <a:latin typeface="Arial" pitchFamily="34" charset="0"/>
                <a:cs typeface="Arial" pitchFamily="34" charset="0"/>
              </a:rPr>
              <a:t>Gelen ışık</a:t>
            </a:r>
            <a:endParaRPr lang="tr-TR" sz="2800" dirty="0">
              <a:solidFill>
                <a:srgbClr val="FF0000"/>
              </a:solidFill>
              <a:latin typeface="Arial" pitchFamily="34" charset="0"/>
              <a:cs typeface="Arial" pitchFamily="34" charset="0"/>
            </a:endParaRPr>
          </a:p>
        </p:txBody>
      </p:sp>
      <p:sp>
        <p:nvSpPr>
          <p:cNvPr id="4" name="3 Metin kutusu"/>
          <p:cNvSpPr txBox="1"/>
          <p:nvPr/>
        </p:nvSpPr>
        <p:spPr>
          <a:xfrm>
            <a:off x="5252900" y="2867751"/>
            <a:ext cx="2101857" cy="523220"/>
          </a:xfrm>
          <a:prstGeom prst="rect">
            <a:avLst/>
          </a:prstGeom>
          <a:noFill/>
        </p:spPr>
        <p:txBody>
          <a:bodyPr wrap="none" rtlCol="0">
            <a:spAutoFit/>
          </a:bodyPr>
          <a:lstStyle/>
          <a:p>
            <a:r>
              <a:rPr lang="tr-TR" sz="2800" dirty="0" smtClean="0">
                <a:solidFill>
                  <a:srgbClr val="FF0000"/>
                </a:solidFill>
                <a:latin typeface="Arial" pitchFamily="34" charset="0"/>
                <a:cs typeface="Arial" pitchFamily="34" charset="0"/>
              </a:rPr>
              <a:t>Gelme açısı</a:t>
            </a:r>
            <a:endParaRPr lang="tr-TR" sz="2800" dirty="0">
              <a:solidFill>
                <a:srgbClr val="FF0000"/>
              </a:solidFill>
              <a:latin typeface="Arial" pitchFamily="34" charset="0"/>
              <a:cs typeface="Arial" pitchFamily="34" charset="0"/>
            </a:endParaRPr>
          </a:p>
        </p:txBody>
      </p:sp>
      <p:sp>
        <p:nvSpPr>
          <p:cNvPr id="5" name="4 Metin kutusu"/>
          <p:cNvSpPr txBox="1"/>
          <p:nvPr/>
        </p:nvSpPr>
        <p:spPr>
          <a:xfrm>
            <a:off x="5306968" y="3279631"/>
            <a:ext cx="2744662" cy="523220"/>
          </a:xfrm>
          <a:prstGeom prst="rect">
            <a:avLst/>
          </a:prstGeom>
          <a:noFill/>
        </p:spPr>
        <p:txBody>
          <a:bodyPr wrap="none" rtlCol="0">
            <a:spAutoFit/>
          </a:bodyPr>
          <a:lstStyle/>
          <a:p>
            <a:r>
              <a:rPr lang="tr-TR" sz="2800" dirty="0" smtClean="0">
                <a:solidFill>
                  <a:srgbClr val="FF0000"/>
                </a:solidFill>
                <a:latin typeface="Arial" pitchFamily="34" charset="0"/>
                <a:cs typeface="Arial" pitchFamily="34" charset="0"/>
              </a:rPr>
              <a:t>Yüzeyin normali</a:t>
            </a:r>
            <a:endParaRPr lang="tr-TR" sz="2800" dirty="0">
              <a:solidFill>
                <a:srgbClr val="FF0000"/>
              </a:solidFill>
              <a:latin typeface="Arial" pitchFamily="34" charset="0"/>
              <a:cs typeface="Arial" pitchFamily="34" charset="0"/>
            </a:endParaRPr>
          </a:p>
        </p:txBody>
      </p:sp>
      <p:sp>
        <p:nvSpPr>
          <p:cNvPr id="6" name="5 Metin kutusu"/>
          <p:cNvSpPr txBox="1"/>
          <p:nvPr/>
        </p:nvSpPr>
        <p:spPr>
          <a:xfrm>
            <a:off x="5258863" y="3728569"/>
            <a:ext cx="2180405" cy="523220"/>
          </a:xfrm>
          <a:prstGeom prst="rect">
            <a:avLst/>
          </a:prstGeom>
          <a:noFill/>
        </p:spPr>
        <p:txBody>
          <a:bodyPr wrap="none" rtlCol="0">
            <a:spAutoFit/>
          </a:bodyPr>
          <a:lstStyle/>
          <a:p>
            <a:r>
              <a:rPr lang="tr-TR" sz="2800" dirty="0" smtClean="0">
                <a:solidFill>
                  <a:srgbClr val="FF0000"/>
                </a:solidFill>
                <a:latin typeface="Arial" pitchFamily="34" charset="0"/>
                <a:cs typeface="Arial" pitchFamily="34" charset="0"/>
              </a:rPr>
              <a:t>Kırılma açısı</a:t>
            </a:r>
            <a:endParaRPr lang="tr-TR" sz="2800" dirty="0">
              <a:solidFill>
                <a:srgbClr val="FF0000"/>
              </a:solidFill>
              <a:latin typeface="Arial" pitchFamily="34" charset="0"/>
              <a:cs typeface="Arial" pitchFamily="34" charset="0"/>
            </a:endParaRPr>
          </a:p>
        </p:txBody>
      </p:sp>
      <p:sp>
        <p:nvSpPr>
          <p:cNvPr id="7" name="6 Metin kutusu"/>
          <p:cNvSpPr txBox="1"/>
          <p:nvPr/>
        </p:nvSpPr>
        <p:spPr>
          <a:xfrm>
            <a:off x="5306968" y="4223406"/>
            <a:ext cx="1880643" cy="523220"/>
          </a:xfrm>
          <a:prstGeom prst="rect">
            <a:avLst/>
          </a:prstGeom>
          <a:noFill/>
        </p:spPr>
        <p:txBody>
          <a:bodyPr wrap="none" rtlCol="0">
            <a:spAutoFit/>
          </a:bodyPr>
          <a:lstStyle/>
          <a:p>
            <a:r>
              <a:rPr lang="tr-TR" sz="2800" dirty="0" smtClean="0">
                <a:solidFill>
                  <a:srgbClr val="FF0000"/>
                </a:solidFill>
                <a:latin typeface="Arial" pitchFamily="34" charset="0"/>
                <a:cs typeface="Arial" pitchFamily="34" charset="0"/>
              </a:rPr>
              <a:t>Kırılan ışık</a:t>
            </a:r>
            <a:endParaRPr lang="tr-TR" sz="2800" dirty="0">
              <a:solidFill>
                <a:srgbClr val="FF0000"/>
              </a:solidFill>
              <a:latin typeface="Arial" pitchFamily="34" charset="0"/>
              <a:cs typeface="Arial" pitchFamily="34" charset="0"/>
            </a:endParaRPr>
          </a:p>
        </p:txBody>
      </p:sp>
    </p:spTree>
    <p:extLst>
      <p:ext uri="{BB962C8B-B14F-4D97-AF65-F5344CB8AC3E}">
        <p14:creationId xmlns:p14="http://schemas.microsoft.com/office/powerpoint/2010/main" val="18548847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2"/>
          <a:srcRect/>
          <a:stretch>
            <a:fillRect/>
          </a:stretch>
        </p:blipFill>
        <p:spPr bwMode="auto">
          <a:xfrm>
            <a:off x="611561" y="0"/>
            <a:ext cx="7920880" cy="6597352"/>
          </a:xfrm>
          <a:prstGeom prst="rect">
            <a:avLst/>
          </a:prstGeom>
          <a:noFill/>
          <a:ln w="9525">
            <a:noFill/>
            <a:miter lim="800000"/>
            <a:headEnd/>
            <a:tailEnd/>
          </a:ln>
          <a:effectLst/>
        </p:spPr>
      </p:pic>
      <p:sp>
        <p:nvSpPr>
          <p:cNvPr id="3" name="2 Metin kutusu"/>
          <p:cNvSpPr txBox="1"/>
          <p:nvPr/>
        </p:nvSpPr>
        <p:spPr>
          <a:xfrm>
            <a:off x="1547664" y="5892893"/>
            <a:ext cx="3024337" cy="923330"/>
          </a:xfrm>
          <a:prstGeom prst="rect">
            <a:avLst/>
          </a:prstGeom>
          <a:noFill/>
        </p:spPr>
        <p:txBody>
          <a:bodyPr wrap="square" rtlCol="0">
            <a:spAutoFit/>
          </a:bodyPr>
          <a:lstStyle/>
          <a:p>
            <a:r>
              <a:rPr lang="tr-TR" dirty="0" smtClean="0">
                <a:solidFill>
                  <a:srgbClr val="FF0000"/>
                </a:solidFill>
                <a:latin typeface="Arial" pitchFamily="34" charset="0"/>
                <a:cs typeface="Arial" pitchFamily="34" charset="0"/>
              </a:rPr>
              <a:t>Kırılan ışın normale yaklaştığına göre E ortamı daha yoğundur.</a:t>
            </a:r>
            <a:endParaRPr lang="tr-TR" dirty="0">
              <a:solidFill>
                <a:srgbClr val="FF0000"/>
              </a:solidFill>
              <a:latin typeface="Arial" pitchFamily="34" charset="0"/>
              <a:cs typeface="Arial" pitchFamily="34" charset="0"/>
            </a:endParaRPr>
          </a:p>
        </p:txBody>
      </p:sp>
      <p:sp>
        <p:nvSpPr>
          <p:cNvPr id="4" name="3 Metin kutusu"/>
          <p:cNvSpPr txBox="1"/>
          <p:nvPr/>
        </p:nvSpPr>
        <p:spPr>
          <a:xfrm>
            <a:off x="4716016" y="5892893"/>
            <a:ext cx="2952328" cy="923330"/>
          </a:xfrm>
          <a:prstGeom prst="rect">
            <a:avLst/>
          </a:prstGeom>
          <a:noFill/>
        </p:spPr>
        <p:txBody>
          <a:bodyPr wrap="square" rtlCol="0">
            <a:spAutoFit/>
          </a:bodyPr>
          <a:lstStyle/>
          <a:p>
            <a:r>
              <a:rPr lang="tr-TR" dirty="0" smtClean="0">
                <a:solidFill>
                  <a:srgbClr val="FF0000"/>
                </a:solidFill>
                <a:latin typeface="Arial" pitchFamily="34" charset="0"/>
                <a:cs typeface="Arial" pitchFamily="34" charset="0"/>
              </a:rPr>
              <a:t>Kırılan ışın normalden uzaklaştığına göre F ortamı daha yoğundur</a:t>
            </a:r>
            <a:endParaRPr lang="tr-TR" dirty="0">
              <a:solidFill>
                <a:srgbClr val="FF0000"/>
              </a:solidFill>
              <a:latin typeface="Arial" pitchFamily="34" charset="0"/>
              <a:cs typeface="Arial" pitchFamily="34" charset="0"/>
            </a:endParaRPr>
          </a:p>
        </p:txBody>
      </p:sp>
      <p:sp>
        <p:nvSpPr>
          <p:cNvPr id="5" name="4 Metin kutusu"/>
          <p:cNvSpPr txBox="1"/>
          <p:nvPr/>
        </p:nvSpPr>
        <p:spPr>
          <a:xfrm>
            <a:off x="4572001" y="2977215"/>
            <a:ext cx="3096343" cy="923330"/>
          </a:xfrm>
          <a:prstGeom prst="rect">
            <a:avLst/>
          </a:prstGeom>
          <a:noFill/>
        </p:spPr>
        <p:txBody>
          <a:bodyPr wrap="square" rtlCol="0">
            <a:spAutoFit/>
          </a:bodyPr>
          <a:lstStyle/>
          <a:p>
            <a:r>
              <a:rPr lang="tr-TR" dirty="0" smtClean="0">
                <a:solidFill>
                  <a:srgbClr val="FF0000"/>
                </a:solidFill>
                <a:latin typeface="Arial" pitchFamily="34" charset="0"/>
                <a:cs typeface="Arial" pitchFamily="34" charset="0"/>
              </a:rPr>
              <a:t>Kırılan ışın normale yaklaştığına göre  Ç ortamı daha yoğundur</a:t>
            </a:r>
            <a:endParaRPr lang="tr-TR" dirty="0">
              <a:solidFill>
                <a:srgbClr val="FF0000"/>
              </a:solidFill>
              <a:latin typeface="Arial" pitchFamily="34" charset="0"/>
              <a:cs typeface="Arial" pitchFamily="34" charset="0"/>
            </a:endParaRPr>
          </a:p>
        </p:txBody>
      </p:sp>
    </p:spTree>
    <p:extLst>
      <p:ext uri="{BB962C8B-B14F-4D97-AF65-F5344CB8AC3E}">
        <p14:creationId xmlns:p14="http://schemas.microsoft.com/office/powerpoint/2010/main" val="41610662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067" y="0"/>
            <a:ext cx="9115933" cy="4824536"/>
          </a:xfrm>
          <a:prstGeom prst="rect">
            <a:avLst/>
          </a:prstGeom>
        </p:spPr>
      </p:pic>
      <p:sp>
        <p:nvSpPr>
          <p:cNvPr id="3" name="Dikdörtgen 2"/>
          <p:cNvSpPr/>
          <p:nvPr/>
        </p:nvSpPr>
        <p:spPr>
          <a:xfrm>
            <a:off x="107504" y="5085184"/>
            <a:ext cx="8928992" cy="1384995"/>
          </a:xfrm>
          <a:prstGeom prst="rect">
            <a:avLst/>
          </a:prstGeom>
        </p:spPr>
        <p:txBody>
          <a:bodyPr wrap="square">
            <a:spAutoFit/>
          </a:bodyPr>
          <a:lstStyle/>
          <a:p>
            <a:r>
              <a:rPr lang="tr-TR" sz="2800" dirty="0">
                <a:latin typeface="Arial" pitchFamily="34" charset="0"/>
                <a:cs typeface="Arial" pitchFamily="34" charset="0"/>
              </a:rPr>
              <a:t>Işığın kırılmasının günlük hayatta karşılaştığımız oldukça şaşırtıcı sonuçları da vardır. </a:t>
            </a:r>
            <a:r>
              <a:rPr lang="tr-TR" sz="2800" dirty="0" smtClean="0">
                <a:latin typeface="Arial" pitchFamily="34" charset="0"/>
                <a:cs typeface="Arial" pitchFamily="34" charset="0"/>
              </a:rPr>
              <a:t>Bu durumlardan birini aşağıdaki </a:t>
            </a:r>
            <a:r>
              <a:rPr lang="tr-TR" sz="2800" dirty="0">
                <a:latin typeface="Arial" pitchFamily="34" charset="0"/>
                <a:cs typeface="Arial" pitchFamily="34" charset="0"/>
              </a:rPr>
              <a:t>etkinliği yaparak gözlemleyeceksiniz.</a:t>
            </a:r>
          </a:p>
        </p:txBody>
      </p:sp>
    </p:spTree>
    <p:extLst>
      <p:ext uri="{BB962C8B-B14F-4D97-AF65-F5344CB8AC3E}">
        <p14:creationId xmlns:p14="http://schemas.microsoft.com/office/powerpoint/2010/main" val="281727558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78" y="-2732"/>
            <a:ext cx="9026918" cy="2590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1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237" y="2588068"/>
            <a:ext cx="9014259" cy="42385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1409616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504" y="404664"/>
            <a:ext cx="8906040" cy="5112568"/>
          </a:xfrm>
          <a:prstGeom prst="rect">
            <a:avLst/>
          </a:prstGeom>
        </p:spPr>
      </p:pic>
      <p:pic>
        <p:nvPicPr>
          <p:cNvPr id="3" name="Resim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59832" y="4761520"/>
            <a:ext cx="933450" cy="171450"/>
          </a:xfrm>
          <a:prstGeom prst="rect">
            <a:avLst/>
          </a:prstGeom>
        </p:spPr>
      </p:pic>
      <p:sp>
        <p:nvSpPr>
          <p:cNvPr id="4" name="Line 16"/>
          <p:cNvSpPr>
            <a:spLocks noChangeShapeType="1"/>
          </p:cNvSpPr>
          <p:nvPr/>
        </p:nvSpPr>
        <p:spPr bwMode="auto">
          <a:xfrm flipV="1">
            <a:off x="2771800" y="1196752"/>
            <a:ext cx="5112567" cy="3528392"/>
          </a:xfrm>
          <a:prstGeom prst="line">
            <a:avLst/>
          </a:prstGeom>
          <a:noFill/>
          <a:ln w="44450">
            <a:solidFill>
              <a:srgbClr val="FF0000"/>
            </a:solidFill>
            <a:round/>
            <a:headEnd/>
            <a:tailEnd/>
          </a:ln>
        </p:spPr>
        <p:txBody>
          <a:bodyPr/>
          <a:lstStyle/>
          <a:p>
            <a:endParaRPr lang="tr-TR" dirty="0"/>
          </a:p>
        </p:txBody>
      </p:sp>
      <p:sp>
        <p:nvSpPr>
          <p:cNvPr id="5" name="Dikdörtgen 4"/>
          <p:cNvSpPr/>
          <p:nvPr/>
        </p:nvSpPr>
        <p:spPr>
          <a:xfrm>
            <a:off x="107504" y="5373216"/>
            <a:ext cx="8720043" cy="523220"/>
          </a:xfrm>
          <a:prstGeom prst="rect">
            <a:avLst/>
          </a:prstGeom>
        </p:spPr>
        <p:txBody>
          <a:bodyPr wrap="square">
            <a:spAutoFit/>
          </a:bodyPr>
          <a:lstStyle/>
          <a:p>
            <a:r>
              <a:rPr lang="tr-TR" sz="2800" dirty="0" smtClean="0">
                <a:latin typeface="Arial" pitchFamily="34" charset="0"/>
                <a:cs typeface="Arial" pitchFamily="34" charset="0"/>
              </a:rPr>
              <a:t>Bardak boşken parayı göremeyiz</a:t>
            </a:r>
            <a:endParaRPr lang="tr-TR" sz="2800" dirty="0"/>
          </a:p>
        </p:txBody>
      </p:sp>
      <p:pic>
        <p:nvPicPr>
          <p:cNvPr id="6" name="Resim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7544" y="2204864"/>
            <a:ext cx="6336704" cy="2959670"/>
          </a:xfrm>
          <a:prstGeom prst="rect">
            <a:avLst/>
          </a:prstGeom>
        </p:spPr>
      </p:pic>
      <p:pic>
        <p:nvPicPr>
          <p:cNvPr id="7" name="Resim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05075" y="4437112"/>
            <a:ext cx="933450" cy="171450"/>
          </a:xfrm>
          <a:prstGeom prst="rect">
            <a:avLst/>
          </a:prstGeom>
        </p:spPr>
      </p:pic>
      <p:sp>
        <p:nvSpPr>
          <p:cNvPr id="8" name="Line 16"/>
          <p:cNvSpPr>
            <a:spLocks noChangeShapeType="1"/>
          </p:cNvSpPr>
          <p:nvPr/>
        </p:nvSpPr>
        <p:spPr bwMode="auto">
          <a:xfrm flipV="1">
            <a:off x="3059832" y="1233128"/>
            <a:ext cx="4824535" cy="3289709"/>
          </a:xfrm>
          <a:prstGeom prst="line">
            <a:avLst/>
          </a:prstGeom>
          <a:noFill/>
          <a:ln w="44450">
            <a:solidFill>
              <a:srgbClr val="FF0000"/>
            </a:solidFill>
            <a:round/>
            <a:headEnd/>
            <a:tailEnd/>
          </a:ln>
        </p:spPr>
        <p:txBody>
          <a:bodyPr/>
          <a:lstStyle/>
          <a:p>
            <a:endParaRPr lang="tr-TR" dirty="0"/>
          </a:p>
        </p:txBody>
      </p:sp>
      <p:pic>
        <p:nvPicPr>
          <p:cNvPr id="9" name="Resim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15816" y="4841724"/>
            <a:ext cx="933450" cy="171450"/>
          </a:xfrm>
          <a:prstGeom prst="rect">
            <a:avLst/>
          </a:prstGeom>
        </p:spPr>
      </p:pic>
      <p:sp>
        <p:nvSpPr>
          <p:cNvPr id="10" name="Line 16"/>
          <p:cNvSpPr>
            <a:spLocks noChangeShapeType="1"/>
          </p:cNvSpPr>
          <p:nvPr/>
        </p:nvSpPr>
        <p:spPr bwMode="auto">
          <a:xfrm flipV="1">
            <a:off x="3849267" y="3068957"/>
            <a:ext cx="1370806" cy="1778287"/>
          </a:xfrm>
          <a:prstGeom prst="line">
            <a:avLst/>
          </a:prstGeom>
          <a:noFill/>
          <a:ln w="44450">
            <a:solidFill>
              <a:srgbClr val="FF0000"/>
            </a:solidFill>
            <a:prstDash val="sysDash"/>
            <a:round/>
            <a:headEnd/>
            <a:tailEnd/>
          </a:ln>
        </p:spPr>
        <p:txBody>
          <a:bodyPr/>
          <a:lstStyle/>
          <a:p>
            <a:endParaRPr lang="tr-TR" dirty="0"/>
          </a:p>
        </p:txBody>
      </p:sp>
      <p:sp>
        <p:nvSpPr>
          <p:cNvPr id="11" name="Dikdörtgen 10"/>
          <p:cNvSpPr/>
          <p:nvPr/>
        </p:nvSpPr>
        <p:spPr>
          <a:xfrm>
            <a:off x="81966" y="5907928"/>
            <a:ext cx="8720043" cy="523220"/>
          </a:xfrm>
          <a:prstGeom prst="rect">
            <a:avLst/>
          </a:prstGeom>
        </p:spPr>
        <p:txBody>
          <a:bodyPr wrap="square">
            <a:spAutoFit/>
          </a:bodyPr>
          <a:lstStyle/>
          <a:p>
            <a:r>
              <a:rPr lang="tr-TR" sz="2800" dirty="0" smtClean="0">
                <a:latin typeface="Arial" pitchFamily="34" charset="0"/>
                <a:cs typeface="Arial" pitchFamily="34" charset="0"/>
              </a:rPr>
              <a:t>Bardağı suyla doldurduğumuz parayı görebildik</a:t>
            </a:r>
            <a:endParaRPr lang="tr-TR" sz="2800" dirty="0"/>
          </a:p>
        </p:txBody>
      </p:sp>
    </p:spTree>
    <p:extLst>
      <p:ext uri="{BB962C8B-B14F-4D97-AF65-F5344CB8AC3E}">
        <p14:creationId xmlns:p14="http://schemas.microsoft.com/office/powerpoint/2010/main" val="15695265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par>
                                <p:cTn id="8" presetID="22" presetClass="entr" presetSubtype="4" fill="hold" grpId="1"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xit" presetSubtype="0" fill="hold" grpId="1" nodeType="clickEffect">
                                  <p:stCondLst>
                                    <p:cond delay="0"/>
                                  </p:stCondLst>
                                  <p:childTnLst>
                                    <p:set>
                                      <p:cBhvr>
                                        <p:cTn id="19" dur="1" fill="hold">
                                          <p:stCondLst>
                                            <p:cond delay="0"/>
                                          </p:stCondLst>
                                        </p:cTn>
                                        <p:tgtEl>
                                          <p:spTgt spid="5"/>
                                        </p:tgtEl>
                                        <p:attrNameLst>
                                          <p:attrName>style.visibility</p:attrName>
                                        </p:attrNameLst>
                                      </p:cBhvr>
                                      <p:to>
                                        <p:strVal val="hidden"/>
                                      </p:to>
                                    </p:set>
                                  </p:childTnLst>
                                </p:cTn>
                              </p:par>
                            </p:childTnLst>
                          </p:cTn>
                        </p:par>
                        <p:par>
                          <p:cTn id="20" fill="hold">
                            <p:stCondLst>
                              <p:cond delay="0"/>
                            </p:stCondLst>
                            <p:childTnLst>
                              <p:par>
                                <p:cTn id="21" presetID="1" presetClass="exit" presetSubtype="0" fill="hold" grpId="2" nodeType="afterEffect">
                                  <p:stCondLst>
                                    <p:cond delay="0"/>
                                  </p:stCondLst>
                                  <p:childTnLst>
                                    <p:set>
                                      <p:cBhvr>
                                        <p:cTn id="22" dur="1" fill="hold">
                                          <p:stCondLst>
                                            <p:cond delay="0"/>
                                          </p:stCondLst>
                                        </p:cTn>
                                        <p:tgtEl>
                                          <p:spTgt spid="4"/>
                                        </p:tgtEl>
                                        <p:attrNameLst>
                                          <p:attrName>style.visibility</p:attrName>
                                        </p:attrNameLst>
                                      </p:cBhvr>
                                      <p:to>
                                        <p:strVal val="hidden"/>
                                      </p:to>
                                    </p:set>
                                  </p:childTnLst>
                                </p:cTn>
                              </p:par>
                            </p:childTnLst>
                          </p:cTn>
                        </p:par>
                        <p:par>
                          <p:cTn id="23" fill="hold">
                            <p:stCondLst>
                              <p:cond delay="0"/>
                            </p:stCondLst>
                            <p:childTnLst>
                              <p:par>
                                <p:cTn id="24" presetID="10" presetClass="entr" presetSubtype="0" fill="hold"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0"/>
                                        <p:tgtEl>
                                          <p:spTgt spid="6"/>
                                        </p:tgtEl>
                                      </p:cBhvr>
                                    </p:animEffect>
                                  </p:childTnLst>
                                </p:cTn>
                              </p:par>
                            </p:childTnLst>
                          </p:cTn>
                        </p:par>
                        <p:par>
                          <p:cTn id="27" fill="hold">
                            <p:stCondLst>
                              <p:cond delay="10"/>
                            </p:stCondLst>
                            <p:childTnLst>
                              <p:par>
                                <p:cTn id="28" presetID="10" presetClass="entr" presetSubtype="0" fill="hold" nodeType="after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10"/>
                                        <p:tgtEl>
                                          <p:spTgt spid="7"/>
                                        </p:tgtEl>
                                      </p:cBhvr>
                                    </p:animEffect>
                                  </p:childTnLst>
                                </p:cTn>
                              </p:par>
                            </p:childTnLst>
                          </p:cTn>
                        </p:par>
                        <p:par>
                          <p:cTn id="31" fill="hold">
                            <p:stCondLst>
                              <p:cond delay="20"/>
                            </p:stCondLst>
                            <p:childTnLst>
                              <p:par>
                                <p:cTn id="32" presetID="22" presetClass="entr" presetSubtype="1" fill="hold" grpId="0" nodeType="after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wipe(up)">
                                      <p:cBhvr>
                                        <p:cTn id="34" dur="500"/>
                                        <p:tgtEl>
                                          <p:spTgt spid="8"/>
                                        </p:tgtEl>
                                      </p:cBhvr>
                                    </p:animEffect>
                                  </p:childTnLst>
                                </p:cTn>
                              </p:par>
                              <p:par>
                                <p:cTn id="35" presetID="22" presetClass="entr" presetSubtype="4" fill="hold" grpId="1" nodeType="with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wipe(down)">
                                      <p:cBhvr>
                                        <p:cTn id="37" dur="500"/>
                                        <p:tgtEl>
                                          <p:spTgt spid="8"/>
                                        </p:tgtEl>
                                      </p:cBhvr>
                                    </p:animEffect>
                                  </p:childTnLst>
                                </p:cTn>
                              </p:par>
                            </p:childTnLst>
                          </p:cTn>
                        </p:par>
                        <p:par>
                          <p:cTn id="38" fill="hold">
                            <p:stCondLst>
                              <p:cond delay="520"/>
                            </p:stCondLst>
                            <p:childTnLst>
                              <p:par>
                                <p:cTn id="39" presetID="10" presetClass="entr" presetSubtype="0"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500"/>
                                        <p:tgtEl>
                                          <p:spTgt spid="11"/>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1" fill="hold" grpId="0" nodeType="click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wipe(up)">
                                      <p:cBhvr>
                                        <p:cTn id="46" dur="500"/>
                                        <p:tgtEl>
                                          <p:spTgt spid="10"/>
                                        </p:tgtEl>
                                      </p:cBhvr>
                                    </p:animEffect>
                                  </p:childTnLst>
                                </p:cTn>
                              </p:par>
                              <p:par>
                                <p:cTn id="47" presetID="22" presetClass="entr" presetSubtype="4" fill="hold" grpId="1" nodeType="with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wipe(down)">
                                      <p:cBhvr>
                                        <p:cTn id="49" dur="500"/>
                                        <p:tgtEl>
                                          <p:spTgt spid="10"/>
                                        </p:tgtEl>
                                      </p:cBhvr>
                                    </p:animEffect>
                                  </p:childTnLst>
                                </p:cTn>
                              </p:par>
                            </p:childTnLst>
                          </p:cTn>
                        </p:par>
                        <p:par>
                          <p:cTn id="50" fill="hold">
                            <p:stCondLst>
                              <p:cond delay="500"/>
                            </p:stCondLst>
                            <p:childTnLst>
                              <p:par>
                                <p:cTn id="51" presetID="10" presetClass="entr" presetSubtype="0" fill="hold" nodeType="afterEffect">
                                  <p:stCondLst>
                                    <p:cond delay="0"/>
                                  </p:stCondLst>
                                  <p:childTnLst>
                                    <p:set>
                                      <p:cBhvr>
                                        <p:cTn id="52" dur="1" fill="hold">
                                          <p:stCondLst>
                                            <p:cond delay="0"/>
                                          </p:stCondLst>
                                        </p:cTn>
                                        <p:tgtEl>
                                          <p:spTgt spid="9"/>
                                        </p:tgtEl>
                                        <p:attrNameLst>
                                          <p:attrName>style.visibility</p:attrName>
                                        </p:attrNameLst>
                                      </p:cBhvr>
                                      <p:to>
                                        <p:strVal val="visible"/>
                                      </p:to>
                                    </p:set>
                                    <p:animEffect transition="in" filter="fade">
                                      <p:cBhvr>
                                        <p:cTn id="53" dur="10"/>
                                        <p:tgtEl>
                                          <p:spTgt spid="9"/>
                                        </p:tgtEl>
                                      </p:cBhvr>
                                    </p:animEffect>
                                  </p:childTnLst>
                                </p:cTn>
                              </p:par>
                            </p:childTnLst>
                          </p:cTn>
                        </p:par>
                      </p:childTnLst>
                    </p:cTn>
                  </p:par>
                  <p:par>
                    <p:cTn id="54" fill="hold">
                      <p:stCondLst>
                        <p:cond delay="indefinite"/>
                      </p:stCondLst>
                      <p:childTnLst>
                        <p:par>
                          <p:cTn id="55" fill="hold">
                            <p:stCondLst>
                              <p:cond delay="0"/>
                            </p:stCondLst>
                            <p:childTnLst>
                              <p:par>
                                <p:cTn id="56" presetID="1" presetClass="exit" presetSubtype="0" fill="hold" grpId="2" nodeType="clickEffect">
                                  <p:stCondLst>
                                    <p:cond delay="0"/>
                                  </p:stCondLst>
                                  <p:childTnLst>
                                    <p:set>
                                      <p:cBhvr>
                                        <p:cTn id="57" dur="1" fill="hold">
                                          <p:stCondLst>
                                            <p:cond delay="0"/>
                                          </p:stCondLst>
                                        </p:cTn>
                                        <p:tgtEl>
                                          <p:spTgt spid="8"/>
                                        </p:tgtEl>
                                        <p:attrNameLst>
                                          <p:attrName>style.visibility</p:attrName>
                                        </p:attrNameLst>
                                      </p:cBhvr>
                                      <p:to>
                                        <p:strVal val="hidden"/>
                                      </p:to>
                                    </p:set>
                                  </p:childTnLst>
                                </p:cTn>
                              </p:par>
                              <p:par>
                                <p:cTn id="58" presetID="1" presetClass="exit" presetSubtype="0" fill="hold" grpId="2" nodeType="withEffect">
                                  <p:stCondLst>
                                    <p:cond delay="0"/>
                                  </p:stCondLst>
                                  <p:childTnLst>
                                    <p:set>
                                      <p:cBhvr>
                                        <p:cTn id="59" dur="1" fill="hold">
                                          <p:stCondLst>
                                            <p:cond delay="0"/>
                                          </p:stCondLst>
                                        </p:cTn>
                                        <p:tgtEl>
                                          <p:spTgt spid="10"/>
                                        </p:tgtEl>
                                        <p:attrNameLst>
                                          <p:attrName>style.visibility</p:attrName>
                                        </p:attrNameLst>
                                      </p:cBhvr>
                                      <p:to>
                                        <p:strVal val="hidden"/>
                                      </p:to>
                                    </p:set>
                                  </p:childTnLst>
                                </p:cTn>
                              </p:par>
                              <p:par>
                                <p:cTn id="60" presetID="1" presetClass="exit" presetSubtype="0" fill="hold" nodeType="withEffect">
                                  <p:stCondLst>
                                    <p:cond delay="0"/>
                                  </p:stCondLst>
                                  <p:childTnLst>
                                    <p:set>
                                      <p:cBhvr>
                                        <p:cTn id="61" dur="1" fill="hold">
                                          <p:stCondLst>
                                            <p:cond delay="0"/>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5" grpId="0"/>
      <p:bldP spid="5" grpId="1"/>
      <p:bldP spid="8" grpId="0" animBg="1"/>
      <p:bldP spid="8" grpId="1" animBg="1"/>
      <p:bldP spid="8" grpId="2" animBg="1"/>
      <p:bldP spid="10" grpId="0" animBg="1"/>
      <p:bldP spid="10" grpId="1" animBg="1"/>
      <p:bldP spid="10" grpId="2" animBg="1"/>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ontrols>
      <mc:AlternateContent xmlns:mc="http://schemas.openxmlformats.org/markup-compatibility/2006">
        <mc:Choice xmlns:v="urn:schemas-microsoft-com:vml" Requires="v">
          <p:control spid="4106" name="ShockwaveFlash1" r:id="rId2" imgW="8497486" imgH="5831657"/>
        </mc:Choice>
        <mc:Fallback>
          <p:control name="ShockwaveFlash1" r:id="rId2" imgW="8497486" imgH="5831657">
            <p:pic>
              <p:nvPicPr>
                <p:cNvPr id="0" name="ShockwaveFlash1"/>
                <p:cNvPicPr preferRelativeResize="0">
                  <a:picLocks noChangeArrowheads="1" noChangeShapeType="1"/>
                </p:cNvPicPr>
                <p:nvPr/>
              </p:nvPicPr>
              <p:blipFill>
                <a:blip r:embed="rId5">
                  <a:extLst>
                    <a:ext uri="{28A0092B-C50C-407E-A947-70E740481C1C}">
                      <a14:useLocalDpi xmlns:a14="http://schemas.microsoft.com/office/drawing/2010/main" val="0"/>
                    </a:ext>
                  </a:extLst>
                </a:blip>
                <a:srcRect/>
                <a:stretch>
                  <a:fillRect/>
                </a:stretch>
              </p:blipFill>
              <p:spPr bwMode="auto">
                <a:xfrm>
                  <a:off x="395288" y="44450"/>
                  <a:ext cx="8497887" cy="5832475"/>
                </a:xfrm>
                <a:prstGeom prst="rect">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Lst>
              </p:spPr>
            </p:pic>
          </p:control>
        </mc:Fallback>
      </mc:AlternateContent>
    </p:controls>
    <p:extLst>
      <p:ext uri="{BB962C8B-B14F-4D97-AF65-F5344CB8AC3E}">
        <p14:creationId xmlns:p14="http://schemas.microsoft.com/office/powerpoint/2010/main" val="385551802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ontrols>
      <mc:AlternateContent xmlns:mc="http://schemas.openxmlformats.org/markup-compatibility/2006">
        <mc:Choice xmlns:v="urn:schemas-microsoft-com:vml" Requires="v">
          <p:control spid="10245" name="ShockwaveFlash1" r:id="rId2" imgW="8064533" imgH="5545791"/>
        </mc:Choice>
        <mc:Fallback>
          <p:control name="ShockwaveFlash1" r:id="rId2" imgW="8064533" imgH="5545791">
            <p:pic>
              <p:nvPicPr>
                <p:cNvPr id="0" name="ShockwaveFlash1"/>
                <p:cNvPicPr preferRelativeResize="0">
                  <a:picLocks noChangeArrowheads="1" noChangeShapeType="1"/>
                </p:cNvPicPr>
                <p:nvPr/>
              </p:nvPicPr>
              <p:blipFill>
                <a:blip r:embed="rId5">
                  <a:extLst>
                    <a:ext uri="{28A0092B-C50C-407E-A947-70E740481C1C}">
                      <a14:useLocalDpi xmlns:a14="http://schemas.microsoft.com/office/drawing/2010/main" val="0"/>
                    </a:ext>
                  </a:extLst>
                </a:blip>
                <a:srcRect/>
                <a:stretch>
                  <a:fillRect/>
                </a:stretch>
              </p:blipFill>
              <p:spPr bwMode="auto">
                <a:xfrm>
                  <a:off x="468313" y="188913"/>
                  <a:ext cx="8064500" cy="5545137"/>
                </a:xfrm>
                <a:prstGeom prst="rect">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Lst>
              </p:spPr>
            </p:pic>
          </p:control>
        </mc:Fallback>
      </mc:AlternateContent>
    </p:controls>
    <p:extLst>
      <p:ext uri="{BB962C8B-B14F-4D97-AF65-F5344CB8AC3E}">
        <p14:creationId xmlns:p14="http://schemas.microsoft.com/office/powerpoint/2010/main" val="263607690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71339" y="692694"/>
            <a:ext cx="8856984" cy="3108543"/>
          </a:xfrm>
          <a:prstGeom prst="rect">
            <a:avLst/>
          </a:prstGeom>
        </p:spPr>
        <p:txBody>
          <a:bodyPr wrap="square">
            <a:spAutoFit/>
          </a:bodyPr>
          <a:lstStyle/>
          <a:p>
            <a:r>
              <a:rPr lang="tr-TR" sz="2800" dirty="0">
                <a:latin typeface="Arial" pitchFamily="34" charset="0"/>
                <a:cs typeface="Arial" pitchFamily="34" charset="0"/>
              </a:rPr>
              <a:t>Yaptığınız etkinlikte gözlemlediğiniz şaşırtıcı durumları, ışığın kırılması ile açıklayabiliriz.</a:t>
            </a:r>
            <a:br>
              <a:rPr lang="tr-TR" sz="2800" dirty="0">
                <a:latin typeface="Arial" pitchFamily="34" charset="0"/>
                <a:cs typeface="Arial" pitchFamily="34" charset="0"/>
              </a:rPr>
            </a:br>
            <a:r>
              <a:rPr lang="tr-TR" sz="2800" dirty="0">
                <a:latin typeface="Arial" pitchFamily="34" charset="0"/>
                <a:cs typeface="Arial" pitchFamily="34" charset="0"/>
              </a:rPr>
              <a:t>Kırıcılığı farklı ortamlardaki cisimlere bakıldığında cisimler bulundukları yerlerden farklı </a:t>
            </a:r>
            <a:r>
              <a:rPr lang="tr-TR" sz="2800" dirty="0" smtClean="0">
                <a:latin typeface="Arial" pitchFamily="34" charset="0"/>
                <a:cs typeface="Arial" pitchFamily="34" charset="0"/>
              </a:rPr>
              <a:t>yerlerde </a:t>
            </a:r>
            <a:r>
              <a:rPr lang="tr-TR" sz="2800" dirty="0">
                <a:latin typeface="Arial" pitchFamily="34" charset="0"/>
                <a:cs typeface="Arial" pitchFamily="34" charset="0"/>
              </a:rPr>
              <a:t>görünürler.</a:t>
            </a:r>
          </a:p>
          <a:p>
            <a:r>
              <a:rPr lang="tr-TR" sz="2800" dirty="0">
                <a:latin typeface="Arial" pitchFamily="34" charset="0"/>
                <a:cs typeface="Arial" pitchFamily="34" charset="0"/>
              </a:rPr>
              <a:t>Etkinliğinizde, az kırıcı ortam olan havadan çok kırıcı ortam olan suya doğru baktınız.</a:t>
            </a:r>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48264" y="4684563"/>
            <a:ext cx="1381125" cy="657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8755027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2"/>
          <a:srcRect/>
          <a:stretch>
            <a:fillRect/>
          </a:stretch>
        </p:blipFill>
        <p:spPr bwMode="auto">
          <a:xfrm>
            <a:off x="100550" y="0"/>
            <a:ext cx="8822221" cy="6597352"/>
          </a:xfrm>
          <a:prstGeom prst="rect">
            <a:avLst/>
          </a:prstGeom>
          <a:noFill/>
          <a:ln w="9525">
            <a:noFill/>
            <a:miter lim="800000"/>
            <a:headEnd/>
            <a:tailEnd/>
          </a:ln>
          <a:effectLst/>
        </p:spPr>
      </p:pic>
      <p:sp>
        <p:nvSpPr>
          <p:cNvPr id="3" name="2 Metin kutusu"/>
          <p:cNvSpPr txBox="1"/>
          <p:nvPr/>
        </p:nvSpPr>
        <p:spPr>
          <a:xfrm>
            <a:off x="323528" y="1844824"/>
            <a:ext cx="4824536" cy="2554545"/>
          </a:xfrm>
          <a:prstGeom prst="rect">
            <a:avLst/>
          </a:prstGeom>
          <a:noFill/>
        </p:spPr>
        <p:txBody>
          <a:bodyPr wrap="square" rtlCol="0">
            <a:spAutoFit/>
          </a:bodyPr>
          <a:lstStyle/>
          <a:p>
            <a:r>
              <a:rPr lang="tr-TR" sz="2000" dirty="0" smtClean="0">
                <a:solidFill>
                  <a:srgbClr val="FF0000"/>
                </a:solidFill>
                <a:latin typeface="Arial" pitchFamily="34" charset="0"/>
                <a:cs typeface="Arial" pitchFamily="34" charset="0"/>
              </a:rPr>
              <a:t>Cismin görüntüsü kırılan ışınların uzantılarının kesiştiği yerde görülür. Havadan suya  bakıldığında balıkadamdan  yansıyan ışınlar normalden uzaklaşarak kırılır  buda cisimlerin olduğundan yakın görünmesine yol açar.Sudan havaya bakıldığında tersi olur.</a:t>
            </a:r>
            <a:endParaRPr lang="tr-TR" sz="2000" dirty="0">
              <a:solidFill>
                <a:srgbClr val="FF0000"/>
              </a:solidFill>
              <a:latin typeface="Arial" pitchFamily="34" charset="0"/>
              <a:cs typeface="Arial" pitchFamily="34" charset="0"/>
            </a:endParaRPr>
          </a:p>
        </p:txBody>
      </p:sp>
      <p:sp>
        <p:nvSpPr>
          <p:cNvPr id="4" name="3 Metin kutusu"/>
          <p:cNvSpPr txBox="1"/>
          <p:nvPr/>
        </p:nvSpPr>
        <p:spPr>
          <a:xfrm>
            <a:off x="302157" y="4797152"/>
            <a:ext cx="4643470" cy="1323439"/>
          </a:xfrm>
          <a:prstGeom prst="rect">
            <a:avLst/>
          </a:prstGeom>
          <a:noFill/>
        </p:spPr>
        <p:txBody>
          <a:bodyPr wrap="square" rtlCol="0">
            <a:spAutoFit/>
          </a:bodyPr>
          <a:lstStyle/>
          <a:p>
            <a:r>
              <a:rPr lang="tr-TR" sz="2000" dirty="0" smtClean="0">
                <a:solidFill>
                  <a:srgbClr val="FF0000"/>
                </a:solidFill>
                <a:latin typeface="Arial" pitchFamily="34" charset="0"/>
                <a:cs typeface="Arial" pitchFamily="34" charset="0"/>
              </a:rPr>
              <a:t>Başak balığı olduğundan yakın görür çünkü  balıktan yansıyan ışınlar  normalden uzaklaşarak kırılır.,balık başağı olduğundan uzak görür.</a:t>
            </a:r>
            <a:endParaRPr lang="tr-TR" sz="2000" dirty="0">
              <a:solidFill>
                <a:srgbClr val="FF0000"/>
              </a:solidFill>
              <a:latin typeface="Arial" pitchFamily="34" charset="0"/>
              <a:cs typeface="Arial" pitchFamily="34" charset="0"/>
            </a:endParaRPr>
          </a:p>
        </p:txBody>
      </p:sp>
    </p:spTree>
    <p:extLst>
      <p:ext uri="{BB962C8B-B14F-4D97-AF65-F5344CB8AC3E}">
        <p14:creationId xmlns:p14="http://schemas.microsoft.com/office/powerpoint/2010/main" val="22239764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35496" y="4581128"/>
            <a:ext cx="9042261" cy="1569660"/>
          </a:xfrm>
          <a:prstGeom prst="rect">
            <a:avLst/>
          </a:prstGeom>
        </p:spPr>
        <p:txBody>
          <a:bodyPr wrap="square">
            <a:spAutoFit/>
          </a:bodyPr>
          <a:lstStyle/>
          <a:p>
            <a:r>
              <a:rPr lang="tr-TR" sz="2400" dirty="0">
                <a:latin typeface="Arial" pitchFamily="34" charset="0"/>
                <a:cs typeface="Arial" pitchFamily="34" charset="0"/>
              </a:rPr>
              <a:t>Bu durumda bardaktaki kalemden ya da fincandaki madenî </a:t>
            </a:r>
            <a:r>
              <a:rPr lang="tr-TR" sz="2400" dirty="0" smtClean="0">
                <a:latin typeface="Arial" pitchFamily="34" charset="0"/>
                <a:cs typeface="Arial" pitchFamily="34" charset="0"/>
              </a:rPr>
              <a:t>paradan </a:t>
            </a:r>
            <a:r>
              <a:rPr lang="tr-TR" sz="2400" dirty="0">
                <a:latin typeface="Arial" pitchFamily="34" charset="0"/>
                <a:cs typeface="Arial" pitchFamily="34" charset="0"/>
              </a:rPr>
              <a:t>gelen ışınlar sudan havaya geçtiklerinde normalden </a:t>
            </a:r>
            <a:r>
              <a:rPr lang="tr-TR" sz="2400" dirty="0" smtClean="0">
                <a:latin typeface="Arial" pitchFamily="34" charset="0"/>
                <a:cs typeface="Arial" pitchFamily="34" charset="0"/>
              </a:rPr>
              <a:t>uzaklaşarak kırılır</a:t>
            </a:r>
            <a:r>
              <a:rPr lang="tr-TR" sz="2400" dirty="0">
                <a:latin typeface="Arial" pitchFamily="34" charset="0"/>
                <a:cs typeface="Arial" pitchFamily="34" charset="0"/>
              </a:rPr>
              <a:t>. Yanda gördüğünüz gibi A noktasında bulunan madenî para </a:t>
            </a:r>
            <a:r>
              <a:rPr lang="tr-TR" sz="2400" dirty="0" smtClean="0">
                <a:latin typeface="Arial" pitchFamily="34" charset="0"/>
                <a:cs typeface="Arial" pitchFamily="34" charset="0"/>
              </a:rPr>
              <a:t>B noktasındaymış </a:t>
            </a:r>
            <a:r>
              <a:rPr lang="tr-TR" sz="2400" dirty="0">
                <a:latin typeface="Arial" pitchFamily="34" charset="0"/>
                <a:cs typeface="Arial" pitchFamily="34" charset="0"/>
              </a:rPr>
              <a:t>gibi algılanır. </a:t>
            </a:r>
            <a:endParaRPr lang="tr-TR" sz="2400" dirty="0" smtClean="0">
              <a:latin typeface="Arial" pitchFamily="34" charset="0"/>
              <a:cs typeface="Arial" pitchFamily="34" charset="0"/>
            </a:endParaRPr>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7624" y="0"/>
            <a:ext cx="6143625" cy="3497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Dikdörtgen 2"/>
          <p:cNvSpPr/>
          <p:nvPr/>
        </p:nvSpPr>
        <p:spPr>
          <a:xfrm>
            <a:off x="2555776" y="2132856"/>
            <a:ext cx="407484" cy="461665"/>
          </a:xfrm>
          <a:prstGeom prst="rect">
            <a:avLst/>
          </a:prstGeom>
        </p:spPr>
        <p:txBody>
          <a:bodyPr wrap="none">
            <a:spAutoFit/>
          </a:bodyPr>
          <a:lstStyle/>
          <a:p>
            <a:r>
              <a:rPr lang="tr-TR" sz="2400" b="1" dirty="0">
                <a:solidFill>
                  <a:srgbClr val="FF0000"/>
                </a:solidFill>
                <a:latin typeface="Arial" pitchFamily="34" charset="0"/>
                <a:cs typeface="Arial" pitchFamily="34" charset="0"/>
              </a:rPr>
              <a:t>B</a:t>
            </a:r>
            <a:endParaRPr lang="tr-TR" sz="2400" b="1" dirty="0">
              <a:solidFill>
                <a:srgbClr val="FF0000"/>
              </a:solidFill>
            </a:endParaRPr>
          </a:p>
        </p:txBody>
      </p:sp>
      <p:sp>
        <p:nvSpPr>
          <p:cNvPr id="4" name="Dikdörtgen 3"/>
          <p:cNvSpPr/>
          <p:nvPr/>
        </p:nvSpPr>
        <p:spPr>
          <a:xfrm>
            <a:off x="4018921" y="2756024"/>
            <a:ext cx="481029" cy="461665"/>
          </a:xfrm>
          <a:prstGeom prst="rect">
            <a:avLst/>
          </a:prstGeom>
        </p:spPr>
        <p:txBody>
          <a:bodyPr wrap="none">
            <a:spAutoFit/>
          </a:bodyPr>
          <a:lstStyle/>
          <a:p>
            <a:r>
              <a:rPr lang="tr-TR" sz="2400" b="1" dirty="0">
                <a:solidFill>
                  <a:srgbClr val="FF0000"/>
                </a:solidFill>
                <a:latin typeface="Arial" pitchFamily="34" charset="0"/>
                <a:cs typeface="Arial" pitchFamily="34" charset="0"/>
              </a:rPr>
              <a:t>A </a:t>
            </a:r>
            <a:endParaRPr lang="tr-TR" sz="2400" b="1" dirty="0">
              <a:solidFill>
                <a:srgbClr val="FF0000"/>
              </a:solidFill>
            </a:endParaRPr>
          </a:p>
        </p:txBody>
      </p:sp>
    </p:spTree>
    <p:extLst>
      <p:ext uri="{BB962C8B-B14F-4D97-AF65-F5344CB8AC3E}">
        <p14:creationId xmlns:p14="http://schemas.microsoft.com/office/powerpoint/2010/main" val="53240703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53520" y="2430225"/>
            <a:ext cx="9144000" cy="4353815"/>
          </a:xfrm>
          <a:prstGeom prst="rect">
            <a:avLst/>
          </a:prstGeom>
          <a:solidFill>
            <a:schemeClr val="accent2">
              <a:lumMod val="60000"/>
              <a:lumOff val="40000"/>
              <a:alpha val="82000"/>
            </a:schemeClr>
          </a:solidFill>
          <a:ln w="9525" algn="ctr">
            <a:noFill/>
            <a:miter lim="800000"/>
            <a:headEnd/>
            <a:tailEnd/>
          </a:ln>
        </p:spPr>
        <p:txBody>
          <a:bodyPr wrap="none" anchor="ctr"/>
          <a:lstStyle/>
          <a:p>
            <a:r>
              <a:rPr lang="tr-TR" dirty="0">
                <a:latin typeface="Arial" pitchFamily="34" charset="0"/>
                <a:cs typeface="Arial" pitchFamily="34" charset="0"/>
              </a:rPr>
              <a:t>Bu nedenle havuzların ya da derelerin suyu olduğundan sığmış</a:t>
            </a:r>
            <a:endParaRPr lang="tr-TR" dirty="0"/>
          </a:p>
        </p:txBody>
      </p:sp>
      <p:pic>
        <p:nvPicPr>
          <p:cNvPr id="6" name="Resim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090480" cy="4904348"/>
          </a:xfrm>
          <a:prstGeom prst="rect">
            <a:avLst/>
          </a:prstGeom>
        </p:spPr>
      </p:pic>
      <p:sp>
        <p:nvSpPr>
          <p:cNvPr id="7" name="Dikdörtgen 6"/>
          <p:cNvSpPr/>
          <p:nvPr/>
        </p:nvSpPr>
        <p:spPr>
          <a:xfrm>
            <a:off x="2411760" y="4397710"/>
            <a:ext cx="1512168" cy="504056"/>
          </a:xfrm>
          <a:prstGeom prst="rect">
            <a:avLst/>
          </a:prstGeom>
          <a:solidFill>
            <a:schemeClr val="tx1">
              <a:lumMod val="50000"/>
              <a:lumOff val="50000"/>
            </a:schemeClr>
          </a:solidFill>
          <a:ln>
            <a:solidFill>
              <a:schemeClr val="tx1">
                <a:lumMod val="50000"/>
                <a:lumOff val="50000"/>
              </a:schemeClr>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tr-TR" dirty="0"/>
          </a:p>
        </p:txBody>
      </p:sp>
      <p:sp>
        <p:nvSpPr>
          <p:cNvPr id="8" name="Dikdörtgen 7"/>
          <p:cNvSpPr/>
          <p:nvPr/>
        </p:nvSpPr>
        <p:spPr>
          <a:xfrm>
            <a:off x="2555776" y="3248980"/>
            <a:ext cx="1512168" cy="504056"/>
          </a:xfrm>
          <a:prstGeom prst="rect">
            <a:avLst/>
          </a:prstGeom>
          <a:solidFill>
            <a:schemeClr val="bg2">
              <a:lumMod val="50000"/>
            </a:schemeClr>
          </a:solidFill>
          <a:ln>
            <a:solidFill>
              <a:schemeClr val="tx1">
                <a:lumMod val="50000"/>
                <a:lumOff val="50000"/>
              </a:schemeClr>
            </a:solidFill>
            <a:prstDash val="sysDash"/>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tr-TR" dirty="0"/>
          </a:p>
        </p:txBody>
      </p:sp>
      <p:sp>
        <p:nvSpPr>
          <p:cNvPr id="9" name="Line 15"/>
          <p:cNvSpPr>
            <a:spLocks noChangeShapeType="1"/>
          </p:cNvSpPr>
          <p:nvPr/>
        </p:nvSpPr>
        <p:spPr bwMode="auto">
          <a:xfrm flipV="1">
            <a:off x="3707904" y="1988840"/>
            <a:ext cx="2088231" cy="2520280"/>
          </a:xfrm>
          <a:prstGeom prst="line">
            <a:avLst/>
          </a:prstGeom>
          <a:noFill/>
          <a:ln w="44450">
            <a:solidFill>
              <a:srgbClr val="FF0000"/>
            </a:solidFill>
            <a:round/>
            <a:headEnd/>
            <a:tailEnd/>
          </a:ln>
        </p:spPr>
        <p:txBody>
          <a:bodyPr/>
          <a:lstStyle/>
          <a:p>
            <a:endParaRPr lang="tr-TR" dirty="0"/>
          </a:p>
        </p:txBody>
      </p:sp>
      <p:sp>
        <p:nvSpPr>
          <p:cNvPr id="10" name="Line 16"/>
          <p:cNvSpPr>
            <a:spLocks noChangeShapeType="1"/>
          </p:cNvSpPr>
          <p:nvPr/>
        </p:nvSpPr>
        <p:spPr bwMode="auto">
          <a:xfrm flipV="1">
            <a:off x="5796135" y="476672"/>
            <a:ext cx="2016225" cy="1512168"/>
          </a:xfrm>
          <a:prstGeom prst="line">
            <a:avLst/>
          </a:prstGeom>
          <a:noFill/>
          <a:ln w="44450">
            <a:solidFill>
              <a:srgbClr val="FF0000"/>
            </a:solidFill>
            <a:round/>
            <a:headEnd/>
            <a:tailEnd/>
          </a:ln>
        </p:spPr>
        <p:txBody>
          <a:bodyPr/>
          <a:lstStyle/>
          <a:p>
            <a:endParaRPr lang="tr-TR" dirty="0"/>
          </a:p>
        </p:txBody>
      </p:sp>
      <p:sp>
        <p:nvSpPr>
          <p:cNvPr id="11" name="Line 13"/>
          <p:cNvSpPr>
            <a:spLocks noChangeShapeType="1"/>
          </p:cNvSpPr>
          <p:nvPr/>
        </p:nvSpPr>
        <p:spPr bwMode="auto">
          <a:xfrm flipH="1">
            <a:off x="3851904" y="1988840"/>
            <a:ext cx="1944230" cy="1368152"/>
          </a:xfrm>
          <a:prstGeom prst="line">
            <a:avLst/>
          </a:prstGeom>
          <a:noFill/>
          <a:ln w="25400">
            <a:solidFill>
              <a:srgbClr val="FF0000"/>
            </a:solidFill>
            <a:prstDash val="dash"/>
            <a:round/>
            <a:headEnd/>
            <a:tailEnd/>
          </a:ln>
        </p:spPr>
        <p:txBody>
          <a:bodyPr/>
          <a:lstStyle/>
          <a:p>
            <a:endParaRPr lang="tr-TR" dirty="0"/>
          </a:p>
        </p:txBody>
      </p:sp>
      <p:sp>
        <p:nvSpPr>
          <p:cNvPr id="12" name="Line 5"/>
          <p:cNvSpPr>
            <a:spLocks noChangeShapeType="1"/>
          </p:cNvSpPr>
          <p:nvPr/>
        </p:nvSpPr>
        <p:spPr bwMode="auto">
          <a:xfrm>
            <a:off x="5796134" y="1100610"/>
            <a:ext cx="0" cy="3024187"/>
          </a:xfrm>
          <a:prstGeom prst="line">
            <a:avLst/>
          </a:prstGeom>
          <a:noFill/>
          <a:ln w="19050">
            <a:solidFill>
              <a:srgbClr val="000000"/>
            </a:solidFill>
            <a:prstDash val="dash"/>
            <a:round/>
            <a:headEnd/>
            <a:tailEnd/>
          </a:ln>
        </p:spPr>
        <p:txBody>
          <a:bodyPr/>
          <a:lstStyle/>
          <a:p>
            <a:endParaRPr lang="tr-TR" dirty="0"/>
          </a:p>
        </p:txBody>
      </p:sp>
      <p:sp>
        <p:nvSpPr>
          <p:cNvPr id="13" name="Text Box 6"/>
          <p:cNvSpPr txBox="1">
            <a:spLocks noChangeArrowheads="1"/>
          </p:cNvSpPr>
          <p:nvPr/>
        </p:nvSpPr>
        <p:spPr bwMode="auto">
          <a:xfrm>
            <a:off x="5580235" y="4157529"/>
            <a:ext cx="431800" cy="238125"/>
          </a:xfrm>
          <a:prstGeom prst="rect">
            <a:avLst/>
          </a:prstGeom>
          <a:noFill/>
          <a:ln w="9525" algn="ctr">
            <a:noFill/>
            <a:miter lim="800000"/>
            <a:headEnd/>
            <a:tailEnd/>
          </a:ln>
        </p:spPr>
        <p:txBody>
          <a:bodyPr>
            <a:spAutoFit/>
          </a:bodyPr>
          <a:lstStyle/>
          <a:p>
            <a:pPr marL="342900" indent="-342900">
              <a:lnSpc>
                <a:spcPct val="80000"/>
              </a:lnSpc>
              <a:spcBef>
                <a:spcPct val="50000"/>
              </a:spcBef>
            </a:pPr>
            <a:r>
              <a:rPr lang="tr-TR" sz="1200" dirty="0">
                <a:solidFill>
                  <a:srgbClr val="000000"/>
                </a:solidFill>
                <a:latin typeface="Comic Sans MS" pitchFamily="66" charset="0"/>
              </a:rPr>
              <a:t> N</a:t>
            </a:r>
          </a:p>
        </p:txBody>
      </p:sp>
      <p:sp>
        <p:nvSpPr>
          <p:cNvPr id="14" name="Dikdörtgen 13"/>
          <p:cNvSpPr/>
          <p:nvPr/>
        </p:nvSpPr>
        <p:spPr>
          <a:xfrm>
            <a:off x="179510" y="5805264"/>
            <a:ext cx="8720043" cy="954107"/>
          </a:xfrm>
          <a:prstGeom prst="rect">
            <a:avLst/>
          </a:prstGeom>
        </p:spPr>
        <p:txBody>
          <a:bodyPr wrap="square">
            <a:spAutoFit/>
          </a:bodyPr>
          <a:lstStyle/>
          <a:p>
            <a:r>
              <a:rPr lang="tr-TR" sz="2800" dirty="0">
                <a:latin typeface="Arial" pitchFamily="34" charset="0"/>
                <a:cs typeface="Arial" pitchFamily="34" charset="0"/>
              </a:rPr>
              <a:t>Bu nedenle havuzların ya da derelerin suyu olduğundan sığmış</a:t>
            </a:r>
            <a:endParaRPr lang="tr-TR" sz="2800" dirty="0"/>
          </a:p>
        </p:txBody>
      </p:sp>
    </p:spTree>
    <p:extLst>
      <p:ext uri="{BB962C8B-B14F-4D97-AF65-F5344CB8AC3E}">
        <p14:creationId xmlns:p14="http://schemas.microsoft.com/office/powerpoint/2010/main" val="14659216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1"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up)">
                                      <p:cBhvr>
                                        <p:cTn id="11" dur="500"/>
                                        <p:tgtEl>
                                          <p:spTgt spid="10"/>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up)">
                                      <p:cBhvr>
                                        <p:cTn id="15" dur="500"/>
                                        <p:tgtEl>
                                          <p:spTgt spid="12"/>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wipe(up)">
                                      <p:cBhvr>
                                        <p:cTn id="18" dur="500"/>
                                        <p:tgtEl>
                                          <p:spTgt spid="9"/>
                                        </p:tgtEl>
                                      </p:cBhvr>
                                    </p:animEffect>
                                  </p:childTnLst>
                                </p:cTn>
                              </p:par>
                              <p:par>
                                <p:cTn id="19" presetID="22" presetClass="entr" presetSubtype="4" fill="hold" grpId="1"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down)">
                                      <p:cBhvr>
                                        <p:cTn id="21" dur="500"/>
                                        <p:tgtEl>
                                          <p:spTgt spid="12"/>
                                        </p:tgtEl>
                                      </p:cBhvr>
                                    </p:animEffect>
                                  </p:childTnLst>
                                </p:cTn>
                              </p:par>
                              <p:par>
                                <p:cTn id="22" presetID="22" presetClass="entr" presetSubtype="1" fill="hold" grpId="0" nodeType="withEffect">
                                  <p:stCondLst>
                                    <p:cond delay="0"/>
                                  </p:stCondLst>
                                  <p:iterate type="lt">
                                    <p:tmPct val="0"/>
                                  </p:iterate>
                                  <p:childTnLst>
                                    <p:set>
                                      <p:cBhvr>
                                        <p:cTn id="23" dur="1" fill="hold">
                                          <p:stCondLst>
                                            <p:cond delay="0"/>
                                          </p:stCondLst>
                                        </p:cTn>
                                        <p:tgtEl>
                                          <p:spTgt spid="13"/>
                                        </p:tgtEl>
                                        <p:attrNameLst>
                                          <p:attrName>style.visibility</p:attrName>
                                        </p:attrNameLst>
                                      </p:cBhvr>
                                      <p:to>
                                        <p:strVal val="visible"/>
                                      </p:to>
                                    </p:set>
                                    <p:animEffect transition="in" filter="wipe(up)">
                                      <p:cBhvr>
                                        <p:cTn id="24" dur="500"/>
                                        <p:tgtEl>
                                          <p:spTgt spid="13"/>
                                        </p:tgtEl>
                                      </p:cBhvr>
                                    </p:animEffect>
                                  </p:childTnLst>
                                </p:cTn>
                              </p:par>
                            </p:childTnLst>
                          </p:cTn>
                        </p:par>
                      </p:childTnLst>
                    </p:cTn>
                  </p:par>
                  <p:par>
                    <p:cTn id="25" fill="hold">
                      <p:stCondLst>
                        <p:cond delay="indefinite"/>
                      </p:stCondLst>
                      <p:childTnLst>
                        <p:par>
                          <p:cTn id="26" fill="hold">
                            <p:stCondLst>
                              <p:cond delay="0"/>
                            </p:stCondLst>
                            <p:childTnLst>
                              <p:par>
                                <p:cTn id="27" presetID="1" presetClass="exit" presetSubtype="0" fill="hold" grpId="2" nodeType="clickEffect">
                                  <p:stCondLst>
                                    <p:cond delay="0"/>
                                  </p:stCondLst>
                                  <p:childTnLst>
                                    <p:set>
                                      <p:cBhvr>
                                        <p:cTn id="28" dur="1" fill="hold">
                                          <p:stCondLst>
                                            <p:cond delay="0"/>
                                          </p:stCondLst>
                                        </p:cTn>
                                        <p:tgtEl>
                                          <p:spTgt spid="9"/>
                                        </p:tgtEl>
                                        <p:attrNameLst>
                                          <p:attrName>style.visibility</p:attrName>
                                        </p:attrNameLst>
                                      </p:cBhvr>
                                      <p:to>
                                        <p:strVal val="hidden"/>
                                      </p:to>
                                    </p:set>
                                  </p:childTnLst>
                                </p:cTn>
                              </p:par>
                              <p:par>
                                <p:cTn id="29" presetID="22" presetClass="entr" presetSubtype="4" fill="hold" grpId="1"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down)">
                                      <p:cBhvr>
                                        <p:cTn id="31" dur="500"/>
                                        <p:tgtEl>
                                          <p:spTgt spid="10"/>
                                        </p:tgtEl>
                                      </p:cBhvr>
                                    </p:animEffect>
                                  </p:childTnLst>
                                </p:cTn>
                              </p:par>
                              <p:par>
                                <p:cTn id="32" presetID="1" presetClass="exit" presetSubtype="0" fill="hold" grpId="2" nodeType="withEffect">
                                  <p:stCondLst>
                                    <p:cond delay="0"/>
                                  </p:stCondLst>
                                  <p:childTnLst>
                                    <p:set>
                                      <p:cBhvr>
                                        <p:cTn id="33" dur="1" fill="hold">
                                          <p:stCondLst>
                                            <p:cond delay="0"/>
                                          </p:stCondLst>
                                        </p:cTn>
                                        <p:tgtEl>
                                          <p:spTgt spid="12"/>
                                        </p:tgtEl>
                                        <p:attrNameLst>
                                          <p:attrName>style.visibility</p:attrName>
                                        </p:attrNameLst>
                                      </p:cBhvr>
                                      <p:to>
                                        <p:strVal val="hidden"/>
                                      </p:to>
                                    </p:set>
                                  </p:childTnLst>
                                </p:cTn>
                              </p:par>
                              <p:par>
                                <p:cTn id="34" presetID="22" presetClass="entr" presetSubtype="1" fill="hold" grpId="0"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wipe(up)">
                                      <p:cBhvr>
                                        <p:cTn id="36" dur="500"/>
                                        <p:tgtEl>
                                          <p:spTgt spid="11"/>
                                        </p:tgtEl>
                                      </p:cBhvr>
                                    </p:animEffect>
                                  </p:childTnLst>
                                </p:cTn>
                              </p:par>
                            </p:childTnLst>
                          </p:cTn>
                        </p:par>
                        <p:par>
                          <p:cTn id="37" fill="hold">
                            <p:stCondLst>
                              <p:cond delay="500"/>
                            </p:stCondLst>
                            <p:childTnLst>
                              <p:par>
                                <p:cTn id="38" presetID="10" presetClass="entr" presetSubtype="0"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fade">
                                      <p:cBhvr>
                                        <p:cTn id="40" dur="1000"/>
                                        <p:tgtEl>
                                          <p:spTgt spid="8"/>
                                        </p:tgtEl>
                                      </p:cBhvr>
                                    </p:animEffect>
                                  </p:childTnLst>
                                </p:cTn>
                              </p:par>
                              <p:par>
                                <p:cTn id="41" presetID="1" presetClass="exit" presetSubtype="0" fill="hold" grpId="0" nodeType="withEffect">
                                  <p:stCondLst>
                                    <p:cond delay="0"/>
                                  </p:stCondLst>
                                  <p:childTnLst>
                                    <p:set>
                                      <p:cBhvr>
                                        <p:cTn id="42" dur="1" fill="hold">
                                          <p:stCondLst>
                                            <p:cond delay="0"/>
                                          </p:stCondLst>
                                        </p:cTn>
                                        <p:tgtEl>
                                          <p:spTgt spid="7"/>
                                        </p:tgtEl>
                                        <p:attrNameLst>
                                          <p:attrName>style.visibility</p:attrName>
                                        </p:attrNameLst>
                                      </p:cBhvr>
                                      <p:to>
                                        <p:strVal val="hidden"/>
                                      </p:to>
                                    </p:set>
                                  </p:childTnLst>
                                </p:cTn>
                              </p:par>
                              <p:par>
                                <p:cTn id="43" presetID="9" presetClass="exit" presetSubtype="0" fill="hold" grpId="2" nodeType="withEffect">
                                  <p:stCondLst>
                                    <p:cond delay="0"/>
                                  </p:stCondLst>
                                  <p:iterate type="lt">
                                    <p:tmPct val="0"/>
                                  </p:iterate>
                                  <p:childTnLst>
                                    <p:animEffect transition="out" filter="dissolve">
                                      <p:cBhvr>
                                        <p:cTn id="44" dur="500"/>
                                        <p:tgtEl>
                                          <p:spTgt spid="13"/>
                                        </p:tgtEl>
                                      </p:cBhvr>
                                    </p:animEffect>
                                    <p:set>
                                      <p:cBhvr>
                                        <p:cTn id="45" dur="1" fill="hold">
                                          <p:stCondLst>
                                            <p:cond delay="499"/>
                                          </p:stCondLst>
                                        </p:cTn>
                                        <p:tgtEl>
                                          <p:spTgt spid="13"/>
                                        </p:tgtEl>
                                        <p:attrNameLst>
                                          <p:attrName>style.visibility</p:attrName>
                                        </p:attrNameLst>
                                      </p:cBhvr>
                                      <p:to>
                                        <p:strVal val="hidden"/>
                                      </p:to>
                                    </p:set>
                                  </p:childTnLst>
                                </p:cTn>
                              </p:par>
                              <p:par>
                                <p:cTn id="46" presetID="41" presetClass="entr" presetSubtype="0" fill="hold" grpId="1" nodeType="withEffect">
                                  <p:stCondLst>
                                    <p:cond delay="0"/>
                                  </p:stCondLst>
                                  <p:iterate type="lt">
                                    <p:tmPct val="10000"/>
                                  </p:iterate>
                                  <p:childTnLst>
                                    <p:set>
                                      <p:cBhvr>
                                        <p:cTn id="47" dur="1" fill="hold">
                                          <p:stCondLst>
                                            <p:cond delay="0"/>
                                          </p:stCondLst>
                                        </p:cTn>
                                        <p:tgtEl>
                                          <p:spTgt spid="13"/>
                                        </p:tgtEl>
                                        <p:attrNameLst>
                                          <p:attrName>style.visibility</p:attrName>
                                        </p:attrNameLst>
                                      </p:cBhvr>
                                      <p:to>
                                        <p:strVal val="visible"/>
                                      </p:to>
                                    </p:set>
                                    <p:anim calcmode="lin" valueType="num">
                                      <p:cBhvr>
                                        <p:cTn id="48"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49" dur="500" fill="hold"/>
                                        <p:tgtEl>
                                          <p:spTgt spid="13"/>
                                        </p:tgtEl>
                                        <p:attrNameLst>
                                          <p:attrName>ppt_y</p:attrName>
                                        </p:attrNameLst>
                                      </p:cBhvr>
                                      <p:tavLst>
                                        <p:tav tm="0">
                                          <p:val>
                                            <p:strVal val="#ppt_y"/>
                                          </p:val>
                                        </p:tav>
                                        <p:tav tm="100000">
                                          <p:val>
                                            <p:strVal val="#ppt_y"/>
                                          </p:val>
                                        </p:tav>
                                      </p:tavLst>
                                    </p:anim>
                                    <p:anim calcmode="lin" valueType="num">
                                      <p:cBhvr>
                                        <p:cTn id="50"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51"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52" dur="500" tmFilter="0,0; .5, 1; 1, 1"/>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9" grpId="1" animBg="1"/>
      <p:bldP spid="9" grpId="2" animBg="1"/>
      <p:bldP spid="10" grpId="0" animBg="1"/>
      <p:bldP spid="10" grpId="1" animBg="1"/>
      <p:bldP spid="11" grpId="0" animBg="1"/>
      <p:bldP spid="12" grpId="0" animBg="1"/>
      <p:bldP spid="12" grpId="1" animBg="1"/>
      <p:bldP spid="12" grpId="2" animBg="1"/>
      <p:bldP spid="13" grpId="0"/>
      <p:bldP spid="13" grpId="1"/>
      <p:bldP spid="13" grpId="2"/>
    </p:bld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pic>
        <p:nvPicPr>
          <p:cNvPr id="2" name="Resim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877" y="42676"/>
            <a:ext cx="9017308" cy="3190502"/>
          </a:xfrm>
          <a:prstGeom prst="rect">
            <a:avLst/>
          </a:prstGeom>
        </p:spPr>
      </p:pic>
      <p:sp>
        <p:nvSpPr>
          <p:cNvPr id="81925" name="Line 5"/>
          <p:cNvSpPr>
            <a:spLocks noChangeShapeType="1"/>
          </p:cNvSpPr>
          <p:nvPr/>
        </p:nvSpPr>
        <p:spPr bwMode="auto">
          <a:xfrm>
            <a:off x="3203575" y="1846114"/>
            <a:ext cx="0" cy="3024187"/>
          </a:xfrm>
          <a:prstGeom prst="line">
            <a:avLst/>
          </a:prstGeom>
          <a:noFill/>
          <a:ln w="19050">
            <a:solidFill>
              <a:srgbClr val="000000"/>
            </a:solidFill>
            <a:prstDash val="dash"/>
            <a:round/>
            <a:headEnd/>
            <a:tailEnd/>
          </a:ln>
        </p:spPr>
        <p:txBody>
          <a:bodyPr/>
          <a:lstStyle/>
          <a:p>
            <a:endParaRPr lang="tr-TR" dirty="0"/>
          </a:p>
        </p:txBody>
      </p:sp>
      <p:sp>
        <p:nvSpPr>
          <p:cNvPr id="81926" name="Text Box 6"/>
          <p:cNvSpPr txBox="1">
            <a:spLocks noChangeArrowheads="1"/>
          </p:cNvSpPr>
          <p:nvPr/>
        </p:nvSpPr>
        <p:spPr bwMode="auto">
          <a:xfrm>
            <a:off x="2987675" y="1485751"/>
            <a:ext cx="431800" cy="238125"/>
          </a:xfrm>
          <a:prstGeom prst="rect">
            <a:avLst/>
          </a:prstGeom>
          <a:noFill/>
          <a:ln w="9525" algn="ctr">
            <a:noFill/>
            <a:miter lim="800000"/>
            <a:headEnd/>
            <a:tailEnd/>
          </a:ln>
        </p:spPr>
        <p:txBody>
          <a:bodyPr>
            <a:spAutoFit/>
          </a:bodyPr>
          <a:lstStyle/>
          <a:p>
            <a:pPr marL="342900" indent="-342900">
              <a:lnSpc>
                <a:spcPct val="80000"/>
              </a:lnSpc>
              <a:spcBef>
                <a:spcPct val="50000"/>
              </a:spcBef>
            </a:pPr>
            <a:r>
              <a:rPr lang="tr-TR" sz="1200" dirty="0">
                <a:solidFill>
                  <a:srgbClr val="000000"/>
                </a:solidFill>
                <a:latin typeface="Comic Sans MS" pitchFamily="66" charset="0"/>
              </a:rPr>
              <a:t> N</a:t>
            </a:r>
          </a:p>
        </p:txBody>
      </p:sp>
      <p:sp>
        <p:nvSpPr>
          <p:cNvPr id="35848" name="Text Box 7"/>
          <p:cNvSpPr txBox="1">
            <a:spLocks noChangeArrowheads="1"/>
          </p:cNvSpPr>
          <p:nvPr/>
        </p:nvSpPr>
        <p:spPr bwMode="auto">
          <a:xfrm>
            <a:off x="0" y="2708920"/>
            <a:ext cx="611188" cy="238125"/>
          </a:xfrm>
          <a:prstGeom prst="rect">
            <a:avLst/>
          </a:prstGeom>
          <a:noFill/>
          <a:ln w="9525" algn="ctr">
            <a:noFill/>
            <a:miter lim="800000"/>
            <a:headEnd/>
            <a:tailEnd/>
          </a:ln>
        </p:spPr>
        <p:txBody>
          <a:bodyPr>
            <a:spAutoFit/>
          </a:bodyPr>
          <a:lstStyle/>
          <a:p>
            <a:pPr marL="342900" indent="-342900">
              <a:lnSpc>
                <a:spcPct val="80000"/>
              </a:lnSpc>
              <a:spcBef>
                <a:spcPct val="50000"/>
              </a:spcBef>
            </a:pPr>
            <a:r>
              <a:rPr lang="tr-TR" sz="1200" dirty="0">
                <a:solidFill>
                  <a:srgbClr val="000000"/>
                </a:solidFill>
                <a:latin typeface="Comic Sans MS" pitchFamily="66" charset="0"/>
              </a:rPr>
              <a:t>hava</a:t>
            </a:r>
          </a:p>
        </p:txBody>
      </p:sp>
      <p:sp>
        <p:nvSpPr>
          <p:cNvPr id="35849" name="Text Box 8"/>
          <p:cNvSpPr txBox="1">
            <a:spLocks noChangeArrowheads="1"/>
          </p:cNvSpPr>
          <p:nvPr/>
        </p:nvSpPr>
        <p:spPr bwMode="auto">
          <a:xfrm>
            <a:off x="0" y="3429000"/>
            <a:ext cx="431800" cy="238125"/>
          </a:xfrm>
          <a:prstGeom prst="rect">
            <a:avLst/>
          </a:prstGeom>
          <a:noFill/>
          <a:ln w="9525" algn="ctr">
            <a:noFill/>
            <a:miter lim="800000"/>
            <a:headEnd/>
            <a:tailEnd/>
          </a:ln>
        </p:spPr>
        <p:txBody>
          <a:bodyPr>
            <a:spAutoFit/>
          </a:bodyPr>
          <a:lstStyle/>
          <a:p>
            <a:pPr marL="342900" indent="-342900">
              <a:lnSpc>
                <a:spcPct val="80000"/>
              </a:lnSpc>
              <a:spcBef>
                <a:spcPct val="50000"/>
              </a:spcBef>
            </a:pPr>
            <a:r>
              <a:rPr lang="tr-TR" sz="1200" dirty="0">
                <a:solidFill>
                  <a:srgbClr val="000000"/>
                </a:solidFill>
                <a:latin typeface="Comic Sans MS" pitchFamily="66" charset="0"/>
              </a:rPr>
              <a:t> su</a:t>
            </a:r>
          </a:p>
        </p:txBody>
      </p:sp>
      <p:pic>
        <p:nvPicPr>
          <p:cNvPr id="35852" name="Picture 11" descr="lmfinangel"/>
          <p:cNvPicPr>
            <a:picLocks noChangeAspect="1" noChangeArrowheads="1" noCrop="1"/>
          </p:cNvPicPr>
          <p:nvPr/>
        </p:nvPicPr>
        <p:blipFill>
          <a:blip r:embed="rId5" cstate="print"/>
          <a:srcRect/>
          <a:stretch>
            <a:fillRect/>
          </a:stretch>
        </p:blipFill>
        <p:spPr bwMode="auto">
          <a:xfrm flipH="1">
            <a:off x="827088" y="4295626"/>
            <a:ext cx="1152525" cy="936625"/>
          </a:xfrm>
          <a:prstGeom prst="rect">
            <a:avLst/>
          </a:prstGeom>
          <a:noFill/>
          <a:ln w="9525">
            <a:noFill/>
            <a:miter lim="800000"/>
            <a:headEnd/>
            <a:tailEnd/>
          </a:ln>
        </p:spPr>
      </p:pic>
      <p:sp>
        <p:nvSpPr>
          <p:cNvPr id="81933" name="Line 13"/>
          <p:cNvSpPr>
            <a:spLocks noChangeShapeType="1"/>
          </p:cNvSpPr>
          <p:nvPr/>
        </p:nvSpPr>
        <p:spPr bwMode="auto">
          <a:xfrm flipH="1">
            <a:off x="1835150" y="2998639"/>
            <a:ext cx="1800225" cy="792162"/>
          </a:xfrm>
          <a:prstGeom prst="line">
            <a:avLst/>
          </a:prstGeom>
          <a:noFill/>
          <a:ln w="25400">
            <a:solidFill>
              <a:srgbClr val="FF0000"/>
            </a:solidFill>
            <a:prstDash val="dash"/>
            <a:round/>
            <a:headEnd/>
            <a:tailEnd/>
          </a:ln>
        </p:spPr>
        <p:txBody>
          <a:bodyPr/>
          <a:lstStyle/>
          <a:p>
            <a:endParaRPr lang="tr-TR" dirty="0"/>
          </a:p>
        </p:txBody>
      </p:sp>
      <p:pic>
        <p:nvPicPr>
          <p:cNvPr id="81934" name="Picture 14" descr="lmfinangel"/>
          <p:cNvPicPr>
            <a:picLocks noChangeAspect="1" noChangeArrowheads="1" noCrop="1"/>
          </p:cNvPicPr>
          <p:nvPr/>
        </p:nvPicPr>
        <p:blipFill>
          <a:blip r:embed="rId5" cstate="print">
            <a:lum bright="40000" contrast="-40000"/>
          </a:blip>
          <a:srcRect/>
          <a:stretch>
            <a:fillRect/>
          </a:stretch>
        </p:blipFill>
        <p:spPr bwMode="auto">
          <a:xfrm flipH="1">
            <a:off x="827088" y="3359001"/>
            <a:ext cx="1152525" cy="936625"/>
          </a:xfrm>
          <a:prstGeom prst="rect">
            <a:avLst/>
          </a:prstGeom>
          <a:noFill/>
          <a:ln w="9525">
            <a:noFill/>
            <a:miter lim="800000"/>
            <a:headEnd/>
            <a:tailEnd/>
          </a:ln>
        </p:spPr>
      </p:pic>
      <p:sp>
        <p:nvSpPr>
          <p:cNvPr id="81935" name="Line 15"/>
          <p:cNvSpPr>
            <a:spLocks noChangeShapeType="1"/>
          </p:cNvSpPr>
          <p:nvPr/>
        </p:nvSpPr>
        <p:spPr bwMode="auto">
          <a:xfrm flipV="1">
            <a:off x="1908175" y="3212976"/>
            <a:ext cx="1295400" cy="1511300"/>
          </a:xfrm>
          <a:prstGeom prst="line">
            <a:avLst/>
          </a:prstGeom>
          <a:noFill/>
          <a:ln w="44450">
            <a:solidFill>
              <a:srgbClr val="FF0000"/>
            </a:solidFill>
            <a:round/>
            <a:headEnd/>
            <a:tailEnd/>
          </a:ln>
        </p:spPr>
        <p:txBody>
          <a:bodyPr/>
          <a:lstStyle/>
          <a:p>
            <a:endParaRPr lang="tr-TR" dirty="0"/>
          </a:p>
        </p:txBody>
      </p:sp>
      <p:sp>
        <p:nvSpPr>
          <p:cNvPr id="81936" name="Line 16"/>
          <p:cNvSpPr>
            <a:spLocks noChangeShapeType="1"/>
          </p:cNvSpPr>
          <p:nvPr/>
        </p:nvSpPr>
        <p:spPr bwMode="auto">
          <a:xfrm flipV="1">
            <a:off x="3203575" y="404663"/>
            <a:ext cx="4752801" cy="2809875"/>
          </a:xfrm>
          <a:prstGeom prst="line">
            <a:avLst/>
          </a:prstGeom>
          <a:noFill/>
          <a:ln w="44450">
            <a:solidFill>
              <a:srgbClr val="FF0000"/>
            </a:solidFill>
            <a:round/>
            <a:headEnd/>
            <a:tailEnd/>
          </a:ln>
        </p:spPr>
        <p:txBody>
          <a:bodyPr/>
          <a:lstStyle/>
          <a:p>
            <a:endParaRPr lang="tr-TR" dirty="0"/>
          </a:p>
        </p:txBody>
      </p:sp>
      <p:sp>
        <p:nvSpPr>
          <p:cNvPr id="20" name="Dikdörtgen 19"/>
          <p:cNvSpPr/>
          <p:nvPr/>
        </p:nvSpPr>
        <p:spPr>
          <a:xfrm>
            <a:off x="179510" y="5805264"/>
            <a:ext cx="8720043" cy="954107"/>
          </a:xfrm>
          <a:prstGeom prst="rect">
            <a:avLst/>
          </a:prstGeom>
        </p:spPr>
        <p:txBody>
          <a:bodyPr wrap="square">
            <a:spAutoFit/>
          </a:bodyPr>
          <a:lstStyle/>
          <a:p>
            <a:r>
              <a:rPr lang="tr-TR" sz="2800" dirty="0" smtClean="0">
                <a:latin typeface="Arial" pitchFamily="34" charset="0"/>
                <a:cs typeface="Arial" pitchFamily="34" charset="0"/>
              </a:rPr>
              <a:t>Denizde </a:t>
            </a:r>
            <a:r>
              <a:rPr lang="tr-TR" sz="2800" dirty="0">
                <a:latin typeface="Arial" pitchFamily="34" charset="0"/>
                <a:cs typeface="Arial" pitchFamily="34" charset="0"/>
              </a:rPr>
              <a:t>yüzen bir balık olduğundan daha yüksekteymiş gibi görünür.</a:t>
            </a:r>
            <a:endParaRPr lang="tr-TR" sz="2800" dirty="0"/>
          </a:p>
        </p:txBody>
      </p:sp>
    </p:spTree>
    <p:custDataLst>
      <p:tags r:id="rId1"/>
    </p:custDataLst>
    <p:extLst>
      <p:ext uri="{BB962C8B-B14F-4D97-AF65-F5344CB8AC3E}">
        <p14:creationId xmlns:p14="http://schemas.microsoft.com/office/powerpoint/2010/main" val="65571922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1936"/>
                                        </p:tgtEl>
                                        <p:attrNameLst>
                                          <p:attrName>style.visibility</p:attrName>
                                        </p:attrNameLst>
                                      </p:cBhvr>
                                      <p:to>
                                        <p:strVal val="visible"/>
                                      </p:to>
                                    </p:set>
                                    <p:animEffect transition="in" filter="wipe(up)">
                                      <p:cBhvr>
                                        <p:cTn id="7" dur="500"/>
                                        <p:tgtEl>
                                          <p:spTgt spid="8193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1935"/>
                                        </p:tgtEl>
                                        <p:attrNameLst>
                                          <p:attrName>style.visibility</p:attrName>
                                        </p:attrNameLst>
                                      </p:cBhvr>
                                      <p:to>
                                        <p:strVal val="visible"/>
                                      </p:to>
                                    </p:set>
                                    <p:animEffect transition="in" filter="fade">
                                      <p:cBhvr>
                                        <p:cTn id="12" dur="500"/>
                                        <p:tgtEl>
                                          <p:spTgt spid="8193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81925"/>
                                        </p:tgtEl>
                                        <p:attrNameLst>
                                          <p:attrName>style.visibility</p:attrName>
                                        </p:attrNameLst>
                                      </p:cBhvr>
                                      <p:to>
                                        <p:strVal val="visible"/>
                                      </p:to>
                                    </p:set>
                                    <p:animEffect transition="in" filter="wipe(up)">
                                      <p:cBhvr>
                                        <p:cTn id="17" dur="500"/>
                                        <p:tgtEl>
                                          <p:spTgt spid="81925"/>
                                        </p:tgtEl>
                                      </p:cBhvr>
                                    </p:animEffect>
                                  </p:childTnLst>
                                </p:cTn>
                              </p:par>
                              <p:par>
                                <p:cTn id="18" presetID="22" presetClass="entr" presetSubtype="1" fill="hold" grpId="0" nodeType="withEffect">
                                  <p:stCondLst>
                                    <p:cond delay="0"/>
                                  </p:stCondLst>
                                  <p:iterate type="lt">
                                    <p:tmPct val="0"/>
                                  </p:iterate>
                                  <p:childTnLst>
                                    <p:set>
                                      <p:cBhvr>
                                        <p:cTn id="19" dur="1" fill="hold">
                                          <p:stCondLst>
                                            <p:cond delay="0"/>
                                          </p:stCondLst>
                                        </p:cTn>
                                        <p:tgtEl>
                                          <p:spTgt spid="81926"/>
                                        </p:tgtEl>
                                        <p:attrNameLst>
                                          <p:attrName>style.visibility</p:attrName>
                                        </p:attrNameLst>
                                      </p:cBhvr>
                                      <p:to>
                                        <p:strVal val="visible"/>
                                      </p:to>
                                    </p:set>
                                    <p:animEffect transition="in" filter="wipe(up)">
                                      <p:cBhvr>
                                        <p:cTn id="20" dur="500"/>
                                        <p:tgtEl>
                                          <p:spTgt spid="81926"/>
                                        </p:tgtEl>
                                      </p:cBhvr>
                                    </p:animEffect>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81934"/>
                                        </p:tgtEl>
                                        <p:attrNameLst>
                                          <p:attrName>style.visibility</p:attrName>
                                        </p:attrNameLst>
                                      </p:cBhvr>
                                      <p:to>
                                        <p:strVal val="visible"/>
                                      </p:to>
                                    </p:set>
                                    <p:animEffect transition="in" filter="fade">
                                      <p:cBhvr>
                                        <p:cTn id="25" dur="1000"/>
                                        <p:tgtEl>
                                          <p:spTgt spid="81934"/>
                                        </p:tgtEl>
                                      </p:cBhvr>
                                    </p:animEffect>
                                    <p:anim calcmode="lin" valueType="num">
                                      <p:cBhvr>
                                        <p:cTn id="26" dur="1000" fill="hold"/>
                                        <p:tgtEl>
                                          <p:spTgt spid="81934"/>
                                        </p:tgtEl>
                                        <p:attrNameLst>
                                          <p:attrName>ppt_x</p:attrName>
                                        </p:attrNameLst>
                                      </p:cBhvr>
                                      <p:tavLst>
                                        <p:tav tm="0">
                                          <p:val>
                                            <p:strVal val="#ppt_x"/>
                                          </p:val>
                                        </p:tav>
                                        <p:tav tm="100000">
                                          <p:val>
                                            <p:strVal val="#ppt_x"/>
                                          </p:val>
                                        </p:tav>
                                      </p:tavLst>
                                    </p:anim>
                                    <p:anim calcmode="lin" valueType="num">
                                      <p:cBhvr>
                                        <p:cTn id="27" dur="1000" fill="hold"/>
                                        <p:tgtEl>
                                          <p:spTgt spid="81934"/>
                                        </p:tgtEl>
                                        <p:attrNameLst>
                                          <p:attrName>ppt_y</p:attrName>
                                        </p:attrNameLst>
                                      </p:cBhvr>
                                      <p:tavLst>
                                        <p:tav tm="0">
                                          <p:val>
                                            <p:strVal val="#ppt_y+.1"/>
                                          </p:val>
                                        </p:tav>
                                        <p:tav tm="100000">
                                          <p:val>
                                            <p:strVal val="#ppt_y"/>
                                          </p:val>
                                        </p:tav>
                                      </p:tavLst>
                                    </p:anim>
                                  </p:childTnLst>
                                </p:cTn>
                              </p:par>
                              <p:par>
                                <p:cTn id="28" presetID="1" presetClass="exit" presetSubtype="0" fill="hold" grpId="1" nodeType="withEffect">
                                  <p:stCondLst>
                                    <p:cond delay="0"/>
                                  </p:stCondLst>
                                  <p:childTnLst>
                                    <p:set>
                                      <p:cBhvr>
                                        <p:cTn id="29" dur="1" fill="hold">
                                          <p:stCondLst>
                                            <p:cond delay="0"/>
                                          </p:stCondLst>
                                        </p:cTn>
                                        <p:tgtEl>
                                          <p:spTgt spid="81935"/>
                                        </p:tgtEl>
                                        <p:attrNameLst>
                                          <p:attrName>style.visibility</p:attrName>
                                        </p:attrNameLst>
                                      </p:cBhvr>
                                      <p:to>
                                        <p:strVal val="hidden"/>
                                      </p:to>
                                    </p:set>
                                  </p:childTnLst>
                                </p:cTn>
                              </p:par>
                              <p:par>
                                <p:cTn id="30" presetID="22" presetClass="entr" presetSubtype="1" fill="hold" grpId="0" nodeType="withEffect">
                                  <p:stCondLst>
                                    <p:cond delay="0"/>
                                  </p:stCondLst>
                                  <p:childTnLst>
                                    <p:set>
                                      <p:cBhvr>
                                        <p:cTn id="31" dur="1" fill="hold">
                                          <p:stCondLst>
                                            <p:cond delay="0"/>
                                          </p:stCondLst>
                                        </p:cTn>
                                        <p:tgtEl>
                                          <p:spTgt spid="81933"/>
                                        </p:tgtEl>
                                        <p:attrNameLst>
                                          <p:attrName>style.visibility</p:attrName>
                                        </p:attrNameLst>
                                      </p:cBhvr>
                                      <p:to>
                                        <p:strVal val="visible"/>
                                      </p:to>
                                    </p:set>
                                    <p:animEffect transition="in" filter="wipe(up)">
                                      <p:cBhvr>
                                        <p:cTn id="32" dur="500"/>
                                        <p:tgtEl>
                                          <p:spTgt spid="81933"/>
                                        </p:tgtEl>
                                      </p:cBhvr>
                                    </p:animEffect>
                                  </p:childTnLst>
                                </p:cTn>
                              </p:par>
                              <p:par>
                                <p:cTn id="33" presetID="1" presetClass="exit" presetSubtype="0" fill="hold" nodeType="withEffect">
                                  <p:stCondLst>
                                    <p:cond delay="0"/>
                                  </p:stCondLst>
                                  <p:childTnLst>
                                    <p:set>
                                      <p:cBhvr>
                                        <p:cTn id="34" dur="1" fill="hold">
                                          <p:stCondLst>
                                            <p:cond delay="0"/>
                                          </p:stCondLst>
                                        </p:cTn>
                                        <p:tgtEl>
                                          <p:spTgt spid="35852"/>
                                        </p:tgtEl>
                                        <p:attrNameLst>
                                          <p:attrName>style.visibility</p:attrName>
                                        </p:attrNameLst>
                                      </p:cBhvr>
                                      <p:to>
                                        <p:strVal val="hidden"/>
                                      </p:to>
                                    </p:set>
                                  </p:childTnLst>
                                </p:cTn>
                              </p:par>
                              <p:par>
                                <p:cTn id="35" presetID="9" presetClass="exit" presetSubtype="0" fill="hold" grpId="1" nodeType="withEffect">
                                  <p:stCondLst>
                                    <p:cond delay="0"/>
                                  </p:stCondLst>
                                  <p:childTnLst>
                                    <p:animEffect transition="out" filter="dissolve">
                                      <p:cBhvr>
                                        <p:cTn id="36" dur="500"/>
                                        <p:tgtEl>
                                          <p:spTgt spid="81925"/>
                                        </p:tgtEl>
                                      </p:cBhvr>
                                    </p:animEffect>
                                    <p:set>
                                      <p:cBhvr>
                                        <p:cTn id="37" dur="1" fill="hold">
                                          <p:stCondLst>
                                            <p:cond delay="499"/>
                                          </p:stCondLst>
                                        </p:cTn>
                                        <p:tgtEl>
                                          <p:spTgt spid="81925"/>
                                        </p:tgtEl>
                                        <p:attrNameLst>
                                          <p:attrName>style.visibility</p:attrName>
                                        </p:attrNameLst>
                                      </p:cBhvr>
                                      <p:to>
                                        <p:strVal val="hidden"/>
                                      </p:to>
                                    </p:set>
                                  </p:childTnLst>
                                </p:cTn>
                              </p:par>
                            </p:childTnLst>
                          </p:cTn>
                        </p:par>
                        <p:par>
                          <p:cTn id="38" fill="hold">
                            <p:stCondLst>
                              <p:cond delay="1000"/>
                            </p:stCondLst>
                            <p:childTnLst>
                              <p:par>
                                <p:cTn id="39" presetID="9" presetClass="exit" presetSubtype="0" fill="hold" grpId="1" nodeType="afterEffect">
                                  <p:stCondLst>
                                    <p:cond delay="0"/>
                                  </p:stCondLst>
                                  <p:childTnLst>
                                    <p:animEffect transition="out" filter="dissolve">
                                      <p:cBhvr>
                                        <p:cTn id="40" dur="500"/>
                                        <p:tgtEl>
                                          <p:spTgt spid="81936"/>
                                        </p:tgtEl>
                                      </p:cBhvr>
                                    </p:animEffect>
                                    <p:set>
                                      <p:cBhvr>
                                        <p:cTn id="41" dur="1" fill="hold">
                                          <p:stCondLst>
                                            <p:cond delay="499"/>
                                          </p:stCondLst>
                                        </p:cTn>
                                        <p:tgtEl>
                                          <p:spTgt spid="81936"/>
                                        </p:tgtEl>
                                        <p:attrNameLst>
                                          <p:attrName>style.visibility</p:attrName>
                                        </p:attrNameLst>
                                      </p:cBhvr>
                                      <p:to>
                                        <p:strVal val="hidden"/>
                                      </p:to>
                                    </p:set>
                                  </p:childTnLst>
                                </p:cTn>
                              </p:par>
                              <p:par>
                                <p:cTn id="42" presetID="9" presetClass="exit" presetSubtype="0" fill="hold" grpId="1" nodeType="withEffect">
                                  <p:stCondLst>
                                    <p:cond delay="0"/>
                                  </p:stCondLst>
                                  <p:childTnLst>
                                    <p:animEffect transition="out" filter="dissolve">
                                      <p:cBhvr>
                                        <p:cTn id="43" dur="500"/>
                                        <p:tgtEl>
                                          <p:spTgt spid="81933"/>
                                        </p:tgtEl>
                                      </p:cBhvr>
                                    </p:animEffect>
                                    <p:set>
                                      <p:cBhvr>
                                        <p:cTn id="44" dur="1" fill="hold">
                                          <p:stCondLst>
                                            <p:cond delay="499"/>
                                          </p:stCondLst>
                                        </p:cTn>
                                        <p:tgtEl>
                                          <p:spTgt spid="81933"/>
                                        </p:tgtEl>
                                        <p:attrNameLst>
                                          <p:attrName>style.visibility</p:attrName>
                                        </p:attrNameLst>
                                      </p:cBhvr>
                                      <p:to>
                                        <p:strVal val="hidden"/>
                                      </p:to>
                                    </p:set>
                                  </p:childTnLst>
                                </p:cTn>
                              </p:par>
                              <p:par>
                                <p:cTn id="45" presetID="9" presetClass="exit" presetSubtype="0" fill="hold" grpId="1" nodeType="withEffect">
                                  <p:stCondLst>
                                    <p:cond delay="0"/>
                                  </p:stCondLst>
                                  <p:iterate type="lt">
                                    <p:tmPct val="0"/>
                                  </p:iterate>
                                  <p:childTnLst>
                                    <p:animEffect transition="out" filter="dissolve">
                                      <p:cBhvr>
                                        <p:cTn id="46" dur="500"/>
                                        <p:tgtEl>
                                          <p:spTgt spid="81926"/>
                                        </p:tgtEl>
                                      </p:cBhvr>
                                    </p:animEffect>
                                    <p:set>
                                      <p:cBhvr>
                                        <p:cTn id="47" dur="1" fill="hold">
                                          <p:stCondLst>
                                            <p:cond delay="499"/>
                                          </p:stCondLst>
                                        </p:cTn>
                                        <p:tgtEl>
                                          <p:spTgt spid="8192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25" grpId="0" animBg="1"/>
      <p:bldP spid="81925" grpId="1" animBg="1"/>
      <p:bldP spid="81926" grpId="0"/>
      <p:bldP spid="81926" grpId="1"/>
      <p:bldP spid="81933" grpId="0" animBg="1"/>
      <p:bldP spid="81933" grpId="1" animBg="1"/>
      <p:bldP spid="81935" grpId="0" animBg="1"/>
      <p:bldP spid="81935" grpId="1" animBg="1"/>
      <p:bldP spid="81936" grpId="0" animBg="1"/>
      <p:bldP spid="81936" grpId="1"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5 Slayt Numarası Yer Tutucusu"/>
          <p:cNvSpPr>
            <a:spLocks noGrp="1"/>
          </p:cNvSpPr>
          <p:nvPr>
            <p:ph type="sldNum" sz="quarter" idx="12"/>
          </p:nvPr>
        </p:nvSpPr>
        <p:spPr>
          <a:noFill/>
        </p:spPr>
        <p:txBody>
          <a:bodyPr/>
          <a:lstStyle/>
          <a:p>
            <a:fld id="{9E9C9479-1CDE-47B6-97E0-6B5C1A0DED11}" type="slidenum">
              <a:rPr lang="tr-TR" smtClean="0"/>
              <a:pPr/>
              <a:t>36</a:t>
            </a:fld>
            <a:endParaRPr lang="tr-TR" dirty="0" smtClean="0"/>
          </a:p>
        </p:txBody>
      </p:sp>
      <p:sp>
        <p:nvSpPr>
          <p:cNvPr id="34819" name="Rectangle 2"/>
          <p:cNvSpPr>
            <a:spLocks noChangeArrowheads="1"/>
          </p:cNvSpPr>
          <p:nvPr/>
        </p:nvSpPr>
        <p:spPr bwMode="auto">
          <a:xfrm>
            <a:off x="0" y="3789040"/>
            <a:ext cx="9144000" cy="3068959"/>
          </a:xfrm>
          <a:prstGeom prst="rect">
            <a:avLst/>
          </a:prstGeom>
          <a:solidFill>
            <a:srgbClr val="0AADF6"/>
          </a:solidFill>
          <a:ln w="9525" algn="ctr">
            <a:solidFill>
              <a:srgbClr val="00B0F0"/>
            </a:solidFill>
            <a:miter lim="800000"/>
            <a:headEnd/>
            <a:tailEnd/>
          </a:ln>
        </p:spPr>
        <p:txBody>
          <a:bodyPr wrap="none" anchor="ctr"/>
          <a:lstStyle/>
          <a:p>
            <a:endParaRPr lang="tr-TR" dirty="0"/>
          </a:p>
        </p:txBody>
      </p:sp>
      <p:sp>
        <p:nvSpPr>
          <p:cNvPr id="83971" name="AutoShape 3"/>
          <p:cNvSpPr>
            <a:spLocks noChangeArrowheads="1"/>
          </p:cNvSpPr>
          <p:nvPr/>
        </p:nvSpPr>
        <p:spPr bwMode="auto">
          <a:xfrm>
            <a:off x="5651500" y="0"/>
            <a:ext cx="3492500" cy="1844675"/>
          </a:xfrm>
          <a:prstGeom prst="cloudCallout">
            <a:avLst>
              <a:gd name="adj1" fmla="val -53407"/>
              <a:gd name="adj2" fmla="val 76852"/>
            </a:avLst>
          </a:prstGeom>
          <a:solidFill>
            <a:srgbClr val="99FF66">
              <a:alpha val="72156"/>
            </a:srgbClr>
          </a:solidFill>
          <a:ln w="9525">
            <a:noFill/>
            <a:round/>
            <a:headEnd/>
            <a:tailEnd/>
          </a:ln>
        </p:spPr>
        <p:txBody>
          <a:bodyPr/>
          <a:lstStyle/>
          <a:p>
            <a:pPr marL="342900" indent="-342900" algn="ctr">
              <a:lnSpc>
                <a:spcPct val="80000"/>
              </a:lnSpc>
              <a:spcBef>
                <a:spcPct val="20000"/>
              </a:spcBef>
            </a:pPr>
            <a:r>
              <a:rPr lang="tr-TR" sz="1400" dirty="0">
                <a:solidFill>
                  <a:srgbClr val="000000"/>
                </a:solidFill>
                <a:latin typeface="Comic Sans MS" pitchFamily="66" charset="0"/>
              </a:rPr>
              <a:t>Sonuç olarak ışık bir ortamdan diğerine geçerken normalden uzaklaşıyorsa çok yoğun ortamdan az yoğun ortama geçiyordur</a:t>
            </a:r>
          </a:p>
        </p:txBody>
      </p:sp>
      <p:sp>
        <p:nvSpPr>
          <p:cNvPr id="83972" name="AutoShape 4"/>
          <p:cNvSpPr>
            <a:spLocks noChangeArrowheads="1"/>
          </p:cNvSpPr>
          <p:nvPr/>
        </p:nvSpPr>
        <p:spPr bwMode="auto">
          <a:xfrm>
            <a:off x="395288" y="404813"/>
            <a:ext cx="3600450" cy="1584325"/>
          </a:xfrm>
          <a:prstGeom prst="cloudCallout">
            <a:avLst>
              <a:gd name="adj1" fmla="val -7539"/>
              <a:gd name="adj2" fmla="val 34767"/>
            </a:avLst>
          </a:prstGeom>
          <a:solidFill>
            <a:srgbClr val="C0C0C0">
              <a:alpha val="72156"/>
            </a:srgbClr>
          </a:solidFill>
          <a:ln w="9525">
            <a:noFill/>
            <a:round/>
            <a:headEnd/>
            <a:tailEnd/>
          </a:ln>
        </p:spPr>
        <p:txBody>
          <a:bodyPr/>
          <a:lstStyle/>
          <a:p>
            <a:pPr marL="342900" indent="-342900">
              <a:lnSpc>
                <a:spcPct val="80000"/>
              </a:lnSpc>
              <a:spcBef>
                <a:spcPct val="20000"/>
              </a:spcBef>
            </a:pPr>
            <a:r>
              <a:rPr lang="tr-TR" sz="1400" dirty="0">
                <a:solidFill>
                  <a:srgbClr val="000000"/>
                </a:solidFill>
                <a:latin typeface="Comic Sans MS" pitchFamily="66" charset="0"/>
              </a:rPr>
              <a:t>      Işık ışınları kırıcılığın çok olduğu ortamdan az olduğu ortama geçerken normalden uzaklaşır. </a:t>
            </a:r>
            <a:r>
              <a:rPr lang="tr-TR" sz="3200" b="0" dirty="0">
                <a:latin typeface="Comic Sans MS" pitchFamily="66" charset="0"/>
              </a:rPr>
              <a:t> </a:t>
            </a:r>
          </a:p>
        </p:txBody>
      </p:sp>
      <p:sp>
        <p:nvSpPr>
          <p:cNvPr id="83973" name="Line 5"/>
          <p:cNvSpPr>
            <a:spLocks noChangeShapeType="1"/>
          </p:cNvSpPr>
          <p:nvPr/>
        </p:nvSpPr>
        <p:spPr bwMode="auto">
          <a:xfrm flipV="1">
            <a:off x="1835150" y="3789363"/>
            <a:ext cx="1368425" cy="1439862"/>
          </a:xfrm>
          <a:prstGeom prst="line">
            <a:avLst/>
          </a:prstGeom>
          <a:noFill/>
          <a:ln w="50800">
            <a:solidFill>
              <a:srgbClr val="FF0000"/>
            </a:solidFill>
            <a:round/>
            <a:headEnd/>
            <a:tailEnd type="stealth" w="med" len="med"/>
          </a:ln>
        </p:spPr>
        <p:txBody>
          <a:bodyPr/>
          <a:lstStyle/>
          <a:p>
            <a:endParaRPr lang="tr-TR" dirty="0"/>
          </a:p>
        </p:txBody>
      </p:sp>
      <p:sp>
        <p:nvSpPr>
          <p:cNvPr id="83974" name="Line 6"/>
          <p:cNvSpPr>
            <a:spLocks noChangeShapeType="1"/>
          </p:cNvSpPr>
          <p:nvPr/>
        </p:nvSpPr>
        <p:spPr bwMode="auto">
          <a:xfrm>
            <a:off x="3203575" y="2420938"/>
            <a:ext cx="0" cy="3024187"/>
          </a:xfrm>
          <a:prstGeom prst="line">
            <a:avLst/>
          </a:prstGeom>
          <a:noFill/>
          <a:ln w="19050">
            <a:solidFill>
              <a:srgbClr val="000000"/>
            </a:solidFill>
            <a:prstDash val="dash"/>
            <a:round/>
            <a:headEnd/>
            <a:tailEnd/>
          </a:ln>
        </p:spPr>
        <p:txBody>
          <a:bodyPr/>
          <a:lstStyle/>
          <a:p>
            <a:endParaRPr lang="tr-TR" dirty="0"/>
          </a:p>
        </p:txBody>
      </p:sp>
      <p:sp>
        <p:nvSpPr>
          <p:cNvPr id="83975" name="Text Box 7"/>
          <p:cNvSpPr txBox="1">
            <a:spLocks noChangeArrowheads="1"/>
          </p:cNvSpPr>
          <p:nvPr/>
        </p:nvSpPr>
        <p:spPr bwMode="auto">
          <a:xfrm>
            <a:off x="2987675" y="2060575"/>
            <a:ext cx="431800" cy="238125"/>
          </a:xfrm>
          <a:prstGeom prst="rect">
            <a:avLst/>
          </a:prstGeom>
          <a:noFill/>
          <a:ln w="9525" algn="ctr">
            <a:noFill/>
            <a:miter lim="800000"/>
            <a:headEnd/>
            <a:tailEnd/>
          </a:ln>
        </p:spPr>
        <p:txBody>
          <a:bodyPr>
            <a:spAutoFit/>
          </a:bodyPr>
          <a:lstStyle/>
          <a:p>
            <a:pPr marL="342900" indent="-342900">
              <a:lnSpc>
                <a:spcPct val="80000"/>
              </a:lnSpc>
              <a:spcBef>
                <a:spcPct val="50000"/>
              </a:spcBef>
            </a:pPr>
            <a:r>
              <a:rPr lang="tr-TR" sz="1200" dirty="0">
                <a:solidFill>
                  <a:srgbClr val="000000"/>
                </a:solidFill>
                <a:latin typeface="Comic Sans MS" pitchFamily="66" charset="0"/>
              </a:rPr>
              <a:t> N</a:t>
            </a:r>
          </a:p>
        </p:txBody>
      </p:sp>
      <p:sp>
        <p:nvSpPr>
          <p:cNvPr id="34825" name="Text Box 8"/>
          <p:cNvSpPr txBox="1">
            <a:spLocks noChangeArrowheads="1"/>
          </p:cNvSpPr>
          <p:nvPr/>
        </p:nvSpPr>
        <p:spPr bwMode="auto">
          <a:xfrm>
            <a:off x="0" y="3500438"/>
            <a:ext cx="611188" cy="238125"/>
          </a:xfrm>
          <a:prstGeom prst="rect">
            <a:avLst/>
          </a:prstGeom>
          <a:noFill/>
          <a:ln w="9525" algn="ctr">
            <a:noFill/>
            <a:miter lim="800000"/>
            <a:headEnd/>
            <a:tailEnd/>
          </a:ln>
        </p:spPr>
        <p:txBody>
          <a:bodyPr>
            <a:spAutoFit/>
          </a:bodyPr>
          <a:lstStyle/>
          <a:p>
            <a:pPr marL="342900" indent="-342900">
              <a:lnSpc>
                <a:spcPct val="80000"/>
              </a:lnSpc>
              <a:spcBef>
                <a:spcPct val="50000"/>
              </a:spcBef>
            </a:pPr>
            <a:r>
              <a:rPr lang="tr-TR" sz="1200" dirty="0">
                <a:solidFill>
                  <a:srgbClr val="000000"/>
                </a:solidFill>
                <a:latin typeface="Comic Sans MS" pitchFamily="66" charset="0"/>
              </a:rPr>
              <a:t>hava</a:t>
            </a:r>
          </a:p>
        </p:txBody>
      </p:sp>
      <p:sp>
        <p:nvSpPr>
          <p:cNvPr id="34826" name="Text Box 9"/>
          <p:cNvSpPr txBox="1">
            <a:spLocks noChangeArrowheads="1"/>
          </p:cNvSpPr>
          <p:nvPr/>
        </p:nvSpPr>
        <p:spPr bwMode="auto">
          <a:xfrm>
            <a:off x="0" y="3860800"/>
            <a:ext cx="431800" cy="238125"/>
          </a:xfrm>
          <a:prstGeom prst="rect">
            <a:avLst/>
          </a:prstGeom>
          <a:noFill/>
          <a:ln w="9525" algn="ctr">
            <a:noFill/>
            <a:miter lim="800000"/>
            <a:headEnd/>
            <a:tailEnd/>
          </a:ln>
        </p:spPr>
        <p:txBody>
          <a:bodyPr>
            <a:spAutoFit/>
          </a:bodyPr>
          <a:lstStyle/>
          <a:p>
            <a:pPr marL="342900" indent="-342900">
              <a:lnSpc>
                <a:spcPct val="80000"/>
              </a:lnSpc>
              <a:spcBef>
                <a:spcPct val="50000"/>
              </a:spcBef>
            </a:pPr>
            <a:r>
              <a:rPr lang="tr-TR" sz="1200" dirty="0">
                <a:solidFill>
                  <a:srgbClr val="000000"/>
                </a:solidFill>
                <a:latin typeface="Comic Sans MS" pitchFamily="66" charset="0"/>
              </a:rPr>
              <a:t> su</a:t>
            </a:r>
          </a:p>
        </p:txBody>
      </p:sp>
      <p:sp>
        <p:nvSpPr>
          <p:cNvPr id="83978" name="Line 10"/>
          <p:cNvSpPr>
            <a:spLocks noChangeShapeType="1"/>
          </p:cNvSpPr>
          <p:nvPr/>
        </p:nvSpPr>
        <p:spPr bwMode="auto">
          <a:xfrm flipV="1">
            <a:off x="3205162" y="3068959"/>
            <a:ext cx="1726878" cy="720401"/>
          </a:xfrm>
          <a:prstGeom prst="line">
            <a:avLst/>
          </a:prstGeom>
          <a:noFill/>
          <a:ln w="50800">
            <a:solidFill>
              <a:srgbClr val="FF0000"/>
            </a:solidFill>
            <a:round/>
            <a:headEnd/>
            <a:tailEnd type="stealth" w="med" len="med"/>
          </a:ln>
        </p:spPr>
        <p:txBody>
          <a:bodyPr/>
          <a:lstStyle/>
          <a:p>
            <a:endParaRPr lang="tr-TR" dirty="0"/>
          </a:p>
        </p:txBody>
      </p:sp>
      <p:sp>
        <p:nvSpPr>
          <p:cNvPr id="83979" name="Line 11"/>
          <p:cNvSpPr>
            <a:spLocks noChangeShapeType="1"/>
          </p:cNvSpPr>
          <p:nvPr/>
        </p:nvSpPr>
        <p:spPr bwMode="auto">
          <a:xfrm flipV="1">
            <a:off x="3203575" y="1844675"/>
            <a:ext cx="1728465" cy="1944688"/>
          </a:xfrm>
          <a:prstGeom prst="line">
            <a:avLst/>
          </a:prstGeom>
          <a:noFill/>
          <a:ln w="25400">
            <a:solidFill>
              <a:srgbClr val="FF0000"/>
            </a:solidFill>
            <a:prstDash val="dash"/>
            <a:round/>
            <a:headEnd/>
            <a:tailEnd/>
          </a:ln>
        </p:spPr>
        <p:txBody>
          <a:bodyPr/>
          <a:lstStyle/>
          <a:p>
            <a:endParaRPr lang="tr-TR" dirty="0"/>
          </a:p>
        </p:txBody>
      </p:sp>
      <p:pic>
        <p:nvPicPr>
          <p:cNvPr id="34830" name="Picture 13" descr="bird_anm"/>
          <p:cNvPicPr>
            <a:picLocks noChangeAspect="1" noChangeArrowheads="1" noCrop="1"/>
          </p:cNvPicPr>
          <p:nvPr/>
        </p:nvPicPr>
        <p:blipFill>
          <a:blip r:embed="rId4" cstate="print"/>
          <a:srcRect/>
          <a:stretch>
            <a:fillRect/>
          </a:stretch>
        </p:blipFill>
        <p:spPr bwMode="auto">
          <a:xfrm flipH="1">
            <a:off x="4643214" y="1989138"/>
            <a:ext cx="2016571" cy="2016571"/>
          </a:xfrm>
          <a:prstGeom prst="rect">
            <a:avLst/>
          </a:prstGeom>
          <a:noFill/>
          <a:ln w="9525">
            <a:noFill/>
            <a:miter lim="800000"/>
            <a:headEnd/>
            <a:tailEnd/>
          </a:ln>
        </p:spPr>
      </p:pic>
      <p:pic>
        <p:nvPicPr>
          <p:cNvPr id="34831" name="Picture 14" descr="lmfinangel"/>
          <p:cNvPicPr>
            <a:picLocks noChangeAspect="1" noChangeArrowheads="1" noCrop="1"/>
          </p:cNvPicPr>
          <p:nvPr/>
        </p:nvPicPr>
        <p:blipFill>
          <a:blip r:embed="rId5" cstate="print"/>
          <a:srcRect/>
          <a:stretch>
            <a:fillRect/>
          </a:stretch>
        </p:blipFill>
        <p:spPr bwMode="auto">
          <a:xfrm flipH="1">
            <a:off x="1187624" y="4437112"/>
            <a:ext cx="1152525" cy="936625"/>
          </a:xfrm>
          <a:prstGeom prst="rect">
            <a:avLst/>
          </a:prstGeom>
          <a:noFill/>
          <a:ln w="9525">
            <a:noFill/>
            <a:miter lim="800000"/>
            <a:headEnd/>
            <a:tailEnd/>
          </a:ln>
        </p:spPr>
      </p:pic>
      <p:pic>
        <p:nvPicPr>
          <p:cNvPr id="16" name="Picture 12" descr="bird_anm"/>
          <p:cNvPicPr>
            <a:picLocks noChangeAspect="1" noChangeArrowheads="1" noCrop="1"/>
          </p:cNvPicPr>
          <p:nvPr/>
        </p:nvPicPr>
        <p:blipFill>
          <a:blip r:embed="rId4" cstate="print">
            <a:lum bright="40000" contrast="-20000"/>
          </a:blip>
          <a:srcRect/>
          <a:stretch>
            <a:fillRect/>
          </a:stretch>
        </p:blipFill>
        <p:spPr bwMode="auto">
          <a:xfrm flipH="1">
            <a:off x="4068601" y="548680"/>
            <a:ext cx="2591183" cy="2044357"/>
          </a:xfrm>
          <a:prstGeom prst="rect">
            <a:avLst/>
          </a:prstGeom>
          <a:noFill/>
          <a:ln w="9525">
            <a:noFill/>
            <a:miter lim="800000"/>
            <a:headEnd/>
            <a:tailEnd/>
          </a:ln>
        </p:spPr>
      </p:pic>
      <p:sp>
        <p:nvSpPr>
          <p:cNvPr id="17" name="AutoShape 4"/>
          <p:cNvSpPr>
            <a:spLocks noChangeArrowheads="1"/>
          </p:cNvSpPr>
          <p:nvPr/>
        </p:nvSpPr>
        <p:spPr bwMode="auto">
          <a:xfrm>
            <a:off x="3995936" y="4149080"/>
            <a:ext cx="3600450" cy="1584325"/>
          </a:xfrm>
          <a:prstGeom prst="cloudCallout">
            <a:avLst>
              <a:gd name="adj1" fmla="val -112301"/>
              <a:gd name="adj2" fmla="val 27553"/>
            </a:avLst>
          </a:prstGeom>
          <a:solidFill>
            <a:srgbClr val="C0C0C0">
              <a:alpha val="72156"/>
            </a:srgbClr>
          </a:solidFill>
          <a:ln w="9525">
            <a:noFill/>
            <a:round/>
            <a:headEnd/>
            <a:tailEnd/>
          </a:ln>
        </p:spPr>
        <p:txBody>
          <a:bodyPr/>
          <a:lstStyle/>
          <a:p>
            <a:pPr marL="342900" indent="-342900">
              <a:lnSpc>
                <a:spcPct val="80000"/>
              </a:lnSpc>
              <a:spcBef>
                <a:spcPct val="20000"/>
              </a:spcBef>
            </a:pPr>
            <a:r>
              <a:rPr lang="tr-TR" sz="1400" dirty="0" smtClean="0">
                <a:solidFill>
                  <a:srgbClr val="000000"/>
                </a:solidFill>
                <a:latin typeface="Comic Sans MS" pitchFamily="66" charset="0"/>
              </a:rPr>
              <a:t> VE  BALIK KUŞU DAHA UZAKDA GÖRECEKTİR  VE KUŞA AV OLACAKTIR . </a:t>
            </a:r>
            <a:r>
              <a:rPr lang="tr-TR" sz="3200" b="0" dirty="0" smtClean="0">
                <a:latin typeface="Comic Sans MS" pitchFamily="66" charset="0"/>
              </a:rPr>
              <a:t> </a:t>
            </a:r>
            <a:endParaRPr lang="tr-TR" sz="3200" b="0" dirty="0">
              <a:latin typeface="Comic Sans MS" pitchFamily="66" charset="0"/>
            </a:endParaRPr>
          </a:p>
        </p:txBody>
      </p:sp>
      <p:sp>
        <p:nvSpPr>
          <p:cNvPr id="18" name="Dikdörtgen 17"/>
          <p:cNvSpPr/>
          <p:nvPr/>
        </p:nvSpPr>
        <p:spPr>
          <a:xfrm>
            <a:off x="31313" y="6146269"/>
            <a:ext cx="9039446" cy="646331"/>
          </a:xfrm>
          <a:prstGeom prst="rect">
            <a:avLst/>
          </a:prstGeom>
        </p:spPr>
        <p:txBody>
          <a:bodyPr wrap="square">
            <a:spAutoFit/>
          </a:bodyPr>
          <a:lstStyle/>
          <a:p>
            <a:r>
              <a:rPr lang="tr-TR" dirty="0" smtClean="0">
                <a:latin typeface="Arial" pitchFamily="34" charset="0"/>
                <a:cs typeface="Arial" pitchFamily="34" charset="0"/>
              </a:rPr>
              <a:t>Çok </a:t>
            </a:r>
            <a:r>
              <a:rPr lang="tr-TR" dirty="0">
                <a:latin typeface="Arial" pitchFamily="34" charset="0"/>
                <a:cs typeface="Arial" pitchFamily="34" charset="0"/>
              </a:rPr>
              <a:t>kırıcı ortamdan, az kırıcı ortama örneğin sudan havaya bakıldığında ise cisimler olduğundan daha uzakta ve büyük görünür.</a:t>
            </a:r>
          </a:p>
        </p:txBody>
      </p:sp>
    </p:spTree>
    <p:custDataLst>
      <p:tags r:id="rId1"/>
    </p:custDataLst>
    <p:extLst>
      <p:ext uri="{BB962C8B-B14F-4D97-AF65-F5344CB8AC3E}">
        <p14:creationId xmlns:p14="http://schemas.microsoft.com/office/powerpoint/2010/main" val="170997421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83973"/>
                                        </p:tgtEl>
                                        <p:attrNameLst>
                                          <p:attrName>style.visibility</p:attrName>
                                        </p:attrNameLst>
                                      </p:cBhvr>
                                      <p:to>
                                        <p:strVal val="visible"/>
                                      </p:to>
                                    </p:set>
                                    <p:animEffect transition="in" filter="wipe(down)">
                                      <p:cBhvr>
                                        <p:cTn id="7" dur="2000"/>
                                        <p:tgtEl>
                                          <p:spTgt spid="83973"/>
                                        </p:tgtEl>
                                      </p:cBhvr>
                                    </p:animEffect>
                                  </p:childTnLst>
                                </p:cTn>
                              </p:par>
                            </p:childTnLst>
                          </p:cTn>
                        </p:par>
                        <p:par>
                          <p:cTn id="8" fill="hold">
                            <p:stCondLst>
                              <p:cond delay="2000"/>
                            </p:stCondLst>
                            <p:childTnLst>
                              <p:par>
                                <p:cTn id="9" presetID="22" presetClass="entr" presetSubtype="1" fill="hold" grpId="0" nodeType="afterEffect">
                                  <p:stCondLst>
                                    <p:cond delay="0"/>
                                  </p:stCondLst>
                                  <p:childTnLst>
                                    <p:set>
                                      <p:cBhvr>
                                        <p:cTn id="10" dur="1" fill="hold">
                                          <p:stCondLst>
                                            <p:cond delay="0"/>
                                          </p:stCondLst>
                                        </p:cTn>
                                        <p:tgtEl>
                                          <p:spTgt spid="83974"/>
                                        </p:tgtEl>
                                        <p:attrNameLst>
                                          <p:attrName>style.visibility</p:attrName>
                                        </p:attrNameLst>
                                      </p:cBhvr>
                                      <p:to>
                                        <p:strVal val="visible"/>
                                      </p:to>
                                    </p:set>
                                    <p:animEffect transition="in" filter="wipe(up)">
                                      <p:cBhvr>
                                        <p:cTn id="11" dur="2000"/>
                                        <p:tgtEl>
                                          <p:spTgt spid="83974"/>
                                        </p:tgtEl>
                                      </p:cBhvr>
                                    </p:animEffect>
                                  </p:childTnLst>
                                </p:cTn>
                              </p:par>
                            </p:childTnLst>
                          </p:cTn>
                        </p:par>
                        <p:par>
                          <p:cTn id="12" fill="hold">
                            <p:stCondLst>
                              <p:cond delay="4000"/>
                            </p:stCondLst>
                            <p:childTnLst>
                              <p:par>
                                <p:cTn id="13" presetID="56" presetClass="entr" presetSubtype="0" fill="hold" grpId="0" nodeType="afterEffect">
                                  <p:stCondLst>
                                    <p:cond delay="0"/>
                                  </p:stCondLst>
                                  <p:iterate type="lt">
                                    <p:tmPct val="10000"/>
                                  </p:iterate>
                                  <p:childTnLst>
                                    <p:set>
                                      <p:cBhvr>
                                        <p:cTn id="14" dur="1" fill="hold">
                                          <p:stCondLst>
                                            <p:cond delay="0"/>
                                          </p:stCondLst>
                                        </p:cTn>
                                        <p:tgtEl>
                                          <p:spTgt spid="83975"/>
                                        </p:tgtEl>
                                        <p:attrNameLst>
                                          <p:attrName>style.visibility</p:attrName>
                                        </p:attrNameLst>
                                      </p:cBhvr>
                                      <p:to>
                                        <p:strVal val="visible"/>
                                      </p:to>
                                    </p:set>
                                    <p:anim by="(-#ppt_w*2)" calcmode="lin" valueType="num">
                                      <p:cBhvr rctx="PPT">
                                        <p:cTn id="15" dur="500" autoRev="1" fill="hold">
                                          <p:stCondLst>
                                            <p:cond delay="0"/>
                                          </p:stCondLst>
                                        </p:cTn>
                                        <p:tgtEl>
                                          <p:spTgt spid="83975"/>
                                        </p:tgtEl>
                                        <p:attrNameLst>
                                          <p:attrName>ppt_w</p:attrName>
                                        </p:attrNameLst>
                                      </p:cBhvr>
                                    </p:anim>
                                    <p:anim by="(#ppt_w*0.50)" calcmode="lin" valueType="num">
                                      <p:cBhvr>
                                        <p:cTn id="16" dur="500" decel="50000" autoRev="1" fill="hold">
                                          <p:stCondLst>
                                            <p:cond delay="0"/>
                                          </p:stCondLst>
                                        </p:cTn>
                                        <p:tgtEl>
                                          <p:spTgt spid="83975"/>
                                        </p:tgtEl>
                                        <p:attrNameLst>
                                          <p:attrName>ppt_x</p:attrName>
                                        </p:attrNameLst>
                                      </p:cBhvr>
                                    </p:anim>
                                    <p:anim from="(-#ppt_h/2)" to="(#ppt_y)" calcmode="lin" valueType="num">
                                      <p:cBhvr>
                                        <p:cTn id="17" dur="1000" fill="hold">
                                          <p:stCondLst>
                                            <p:cond delay="0"/>
                                          </p:stCondLst>
                                        </p:cTn>
                                        <p:tgtEl>
                                          <p:spTgt spid="83975"/>
                                        </p:tgtEl>
                                        <p:attrNameLst>
                                          <p:attrName>ppt_y</p:attrName>
                                        </p:attrNameLst>
                                      </p:cBhvr>
                                    </p:anim>
                                    <p:animRot by="21600000">
                                      <p:cBhvr>
                                        <p:cTn id="18" dur="1000" fill="hold">
                                          <p:stCondLst>
                                            <p:cond delay="0"/>
                                          </p:stCondLst>
                                        </p:cTn>
                                        <p:tgtEl>
                                          <p:spTgt spid="83975"/>
                                        </p:tgtEl>
                                        <p:attrNameLst>
                                          <p:attrName>r</p:attrName>
                                        </p:attrNameLst>
                                      </p:cBhvr>
                                    </p:animRot>
                                  </p:childTnLst>
                                </p:cTn>
                              </p:par>
                            </p:childTnLst>
                          </p:cTn>
                        </p:par>
                      </p:childTnLst>
                    </p:cTn>
                  </p:par>
                  <p:par>
                    <p:cTn id="19" fill="hold">
                      <p:stCondLst>
                        <p:cond delay="indefinite"/>
                      </p:stCondLst>
                      <p:childTnLst>
                        <p:par>
                          <p:cTn id="20" fill="hold">
                            <p:stCondLst>
                              <p:cond delay="0"/>
                            </p:stCondLst>
                            <p:childTnLst>
                              <p:par>
                                <p:cTn id="21" presetID="8" presetClass="entr" presetSubtype="16" fill="hold" grpId="0" nodeType="clickEffect">
                                  <p:stCondLst>
                                    <p:cond delay="0"/>
                                  </p:stCondLst>
                                  <p:childTnLst>
                                    <p:set>
                                      <p:cBhvr>
                                        <p:cTn id="22" dur="1" fill="hold">
                                          <p:stCondLst>
                                            <p:cond delay="0"/>
                                          </p:stCondLst>
                                        </p:cTn>
                                        <p:tgtEl>
                                          <p:spTgt spid="83972"/>
                                        </p:tgtEl>
                                        <p:attrNameLst>
                                          <p:attrName>style.visibility</p:attrName>
                                        </p:attrNameLst>
                                      </p:cBhvr>
                                      <p:to>
                                        <p:strVal val="visible"/>
                                      </p:to>
                                    </p:set>
                                    <p:animEffect transition="in" filter="diamond(in)">
                                      <p:cBhvr>
                                        <p:cTn id="23" dur="2000"/>
                                        <p:tgtEl>
                                          <p:spTgt spid="83972"/>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83978"/>
                                        </p:tgtEl>
                                        <p:attrNameLst>
                                          <p:attrName>style.visibility</p:attrName>
                                        </p:attrNameLst>
                                      </p:cBhvr>
                                      <p:to>
                                        <p:strVal val="visible"/>
                                      </p:to>
                                    </p:set>
                                    <p:animEffect transition="in" filter="wipe(down)">
                                      <p:cBhvr>
                                        <p:cTn id="26" dur="2000"/>
                                        <p:tgtEl>
                                          <p:spTgt spid="83978"/>
                                        </p:tgtEl>
                                      </p:cBhvr>
                                    </p:animEffect>
                                  </p:childTnLst>
                                </p:cTn>
                              </p:par>
                            </p:childTnLst>
                          </p:cTn>
                        </p:par>
                        <p:par>
                          <p:cTn id="27" fill="hold">
                            <p:stCondLst>
                              <p:cond delay="2000"/>
                            </p:stCondLst>
                            <p:childTnLst>
                              <p:par>
                                <p:cTn id="28" presetID="22" presetClass="entr" presetSubtype="4" fill="hold" grpId="0" nodeType="afterEffect">
                                  <p:stCondLst>
                                    <p:cond delay="0"/>
                                  </p:stCondLst>
                                  <p:childTnLst>
                                    <p:set>
                                      <p:cBhvr>
                                        <p:cTn id="29" dur="1" fill="hold">
                                          <p:stCondLst>
                                            <p:cond delay="0"/>
                                          </p:stCondLst>
                                        </p:cTn>
                                        <p:tgtEl>
                                          <p:spTgt spid="83979"/>
                                        </p:tgtEl>
                                        <p:attrNameLst>
                                          <p:attrName>style.visibility</p:attrName>
                                        </p:attrNameLst>
                                      </p:cBhvr>
                                      <p:to>
                                        <p:strVal val="visible"/>
                                      </p:to>
                                    </p:set>
                                    <p:animEffect transition="in" filter="wipe(down)">
                                      <p:cBhvr>
                                        <p:cTn id="30" dur="2000"/>
                                        <p:tgtEl>
                                          <p:spTgt spid="83979"/>
                                        </p:tgtEl>
                                      </p:cBhvr>
                                    </p:animEffect>
                                  </p:childTnLst>
                                </p:cTn>
                              </p:par>
                            </p:childTnLst>
                          </p:cTn>
                        </p:par>
                        <p:par>
                          <p:cTn id="31" fill="hold">
                            <p:stCondLst>
                              <p:cond delay="4000"/>
                            </p:stCondLst>
                            <p:childTnLst>
                              <p:par>
                                <p:cTn id="32" presetID="42" presetClass="entr" presetSubtype="0" fill="hold" nodeType="after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fade">
                                      <p:cBhvr>
                                        <p:cTn id="34" dur="1000"/>
                                        <p:tgtEl>
                                          <p:spTgt spid="16"/>
                                        </p:tgtEl>
                                      </p:cBhvr>
                                    </p:animEffect>
                                    <p:anim calcmode="lin" valueType="num">
                                      <p:cBhvr>
                                        <p:cTn id="35" dur="1000" fill="hold"/>
                                        <p:tgtEl>
                                          <p:spTgt spid="16"/>
                                        </p:tgtEl>
                                        <p:attrNameLst>
                                          <p:attrName>ppt_x</p:attrName>
                                        </p:attrNameLst>
                                      </p:cBhvr>
                                      <p:tavLst>
                                        <p:tav tm="0">
                                          <p:val>
                                            <p:strVal val="#ppt_x"/>
                                          </p:val>
                                        </p:tav>
                                        <p:tav tm="100000">
                                          <p:val>
                                            <p:strVal val="#ppt_x"/>
                                          </p:val>
                                        </p:tav>
                                      </p:tavLst>
                                    </p:anim>
                                    <p:anim calcmode="lin" valueType="num">
                                      <p:cBhvr>
                                        <p:cTn id="36"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8" presetClass="entr" presetSubtype="16" fill="hold" grpId="0" nodeType="clickEffect">
                                  <p:stCondLst>
                                    <p:cond delay="0"/>
                                  </p:stCondLst>
                                  <p:childTnLst>
                                    <p:set>
                                      <p:cBhvr>
                                        <p:cTn id="40" dur="1" fill="hold">
                                          <p:stCondLst>
                                            <p:cond delay="0"/>
                                          </p:stCondLst>
                                        </p:cTn>
                                        <p:tgtEl>
                                          <p:spTgt spid="83971"/>
                                        </p:tgtEl>
                                        <p:attrNameLst>
                                          <p:attrName>style.visibility</p:attrName>
                                        </p:attrNameLst>
                                      </p:cBhvr>
                                      <p:to>
                                        <p:strVal val="visible"/>
                                      </p:to>
                                    </p:set>
                                    <p:animEffect transition="in" filter="diamond(in)">
                                      <p:cBhvr>
                                        <p:cTn id="41" dur="2000"/>
                                        <p:tgtEl>
                                          <p:spTgt spid="83971"/>
                                        </p:tgtEl>
                                      </p:cBhvr>
                                    </p:animEffect>
                                  </p:childTnLst>
                                </p:cTn>
                              </p:par>
                            </p:childTnLst>
                          </p:cTn>
                        </p:par>
                      </p:childTnLst>
                    </p:cTn>
                  </p:par>
                  <p:par>
                    <p:cTn id="42" fill="hold">
                      <p:stCondLst>
                        <p:cond delay="indefinite"/>
                      </p:stCondLst>
                      <p:childTnLst>
                        <p:par>
                          <p:cTn id="43" fill="hold">
                            <p:stCondLst>
                              <p:cond delay="0"/>
                            </p:stCondLst>
                            <p:childTnLst>
                              <p:par>
                                <p:cTn id="44" presetID="8" presetClass="entr" presetSubtype="16" fill="hold" grpId="0" nodeType="click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diamond(in)">
                                      <p:cBhvr>
                                        <p:cTn id="46"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971" grpId="0" animBg="1"/>
      <p:bldP spid="83972" grpId="0" animBg="1"/>
      <p:bldP spid="83973" grpId="0" animBg="1"/>
      <p:bldP spid="83974" grpId="0" animBg="1"/>
      <p:bldP spid="83975" grpId="0"/>
      <p:bldP spid="83978" grpId="0" animBg="1"/>
      <p:bldP spid="83979" grpId="0" animBg="1"/>
      <p:bldP spid="17"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35842" name="5 Slayt Numarası Yer Tutucusu"/>
          <p:cNvSpPr>
            <a:spLocks noGrp="1"/>
          </p:cNvSpPr>
          <p:nvPr>
            <p:ph type="sldNum" sz="quarter" idx="12"/>
          </p:nvPr>
        </p:nvSpPr>
        <p:spPr>
          <a:noFill/>
        </p:spPr>
        <p:txBody>
          <a:bodyPr/>
          <a:lstStyle/>
          <a:p>
            <a:fld id="{04A805E5-B9AA-4512-A462-4EAE11CDDA01}" type="slidenum">
              <a:rPr lang="tr-TR" smtClean="0"/>
              <a:pPr/>
              <a:t>37</a:t>
            </a:fld>
            <a:endParaRPr lang="tr-TR" dirty="0" smtClean="0"/>
          </a:p>
        </p:txBody>
      </p:sp>
      <p:sp>
        <p:nvSpPr>
          <p:cNvPr id="35843" name="Rectangle 2"/>
          <p:cNvSpPr>
            <a:spLocks noChangeArrowheads="1"/>
          </p:cNvSpPr>
          <p:nvPr/>
        </p:nvSpPr>
        <p:spPr bwMode="auto">
          <a:xfrm>
            <a:off x="0" y="0"/>
            <a:ext cx="9144000" cy="3789363"/>
          </a:xfrm>
          <a:prstGeom prst="rect">
            <a:avLst/>
          </a:prstGeom>
          <a:solidFill>
            <a:schemeClr val="tx2">
              <a:lumMod val="20000"/>
              <a:lumOff val="80000"/>
              <a:alpha val="82000"/>
            </a:schemeClr>
          </a:solidFill>
          <a:ln w="9525" algn="ctr">
            <a:noFill/>
            <a:miter lim="800000"/>
            <a:headEnd/>
            <a:tailEnd/>
          </a:ln>
        </p:spPr>
        <p:txBody>
          <a:bodyPr wrap="none" anchor="ctr"/>
          <a:lstStyle/>
          <a:p>
            <a:endParaRPr lang="tr-TR" dirty="0"/>
          </a:p>
        </p:txBody>
      </p:sp>
      <p:sp>
        <p:nvSpPr>
          <p:cNvPr id="81923" name="AutoShape 3"/>
          <p:cNvSpPr>
            <a:spLocks noChangeArrowheads="1"/>
          </p:cNvSpPr>
          <p:nvPr/>
        </p:nvSpPr>
        <p:spPr bwMode="auto">
          <a:xfrm>
            <a:off x="5651500" y="0"/>
            <a:ext cx="3492500" cy="1844675"/>
          </a:xfrm>
          <a:prstGeom prst="cloudCallout">
            <a:avLst>
              <a:gd name="adj1" fmla="val -53407"/>
              <a:gd name="adj2" fmla="val 76852"/>
            </a:avLst>
          </a:prstGeom>
          <a:solidFill>
            <a:schemeClr val="bg1">
              <a:alpha val="72000"/>
            </a:schemeClr>
          </a:solidFill>
          <a:ln w="9525">
            <a:solidFill>
              <a:srgbClr val="00FF00"/>
            </a:solidFill>
            <a:round/>
            <a:headEnd/>
            <a:tailEnd/>
          </a:ln>
        </p:spPr>
        <p:txBody>
          <a:bodyPr/>
          <a:lstStyle/>
          <a:p>
            <a:pPr marL="342900" indent="-342900" algn="ctr">
              <a:lnSpc>
                <a:spcPct val="80000"/>
              </a:lnSpc>
              <a:spcBef>
                <a:spcPct val="20000"/>
              </a:spcBef>
            </a:pPr>
            <a:r>
              <a:rPr lang="tr-TR" sz="1400" b="0" dirty="0">
                <a:solidFill>
                  <a:srgbClr val="FF0066"/>
                </a:solidFill>
                <a:latin typeface="Comic Sans MS" pitchFamily="66" charset="0"/>
              </a:rPr>
              <a:t>        </a:t>
            </a:r>
            <a:r>
              <a:rPr lang="tr-TR" sz="1400" dirty="0">
                <a:solidFill>
                  <a:srgbClr val="FF0066"/>
                </a:solidFill>
                <a:latin typeface="Comic Sans MS" pitchFamily="66" charset="0"/>
              </a:rPr>
              <a:t>Kırıcılığın az olduğu ortamdan çok olduğu ortama bakan birisi cisimleri olduğundan daha yakında görür</a:t>
            </a:r>
            <a:r>
              <a:rPr lang="tr-TR" sz="3200" b="0" dirty="0">
                <a:latin typeface="Comic Sans MS" pitchFamily="66" charset="0"/>
              </a:rPr>
              <a:t> </a:t>
            </a:r>
          </a:p>
        </p:txBody>
      </p:sp>
      <p:sp>
        <p:nvSpPr>
          <p:cNvPr id="81924" name="AutoShape 4"/>
          <p:cNvSpPr>
            <a:spLocks noChangeArrowheads="1"/>
          </p:cNvSpPr>
          <p:nvPr/>
        </p:nvSpPr>
        <p:spPr bwMode="auto">
          <a:xfrm>
            <a:off x="395288" y="404813"/>
            <a:ext cx="3600450" cy="1584325"/>
          </a:xfrm>
          <a:prstGeom prst="cloudCallout">
            <a:avLst>
              <a:gd name="adj1" fmla="val -13889"/>
              <a:gd name="adj2" fmla="val 246194"/>
            </a:avLst>
          </a:prstGeom>
          <a:solidFill>
            <a:schemeClr val="bg1">
              <a:alpha val="72000"/>
            </a:schemeClr>
          </a:solidFill>
          <a:ln w="9525">
            <a:solidFill>
              <a:srgbClr val="3366FF"/>
            </a:solidFill>
            <a:round/>
            <a:headEnd/>
            <a:tailEnd/>
          </a:ln>
        </p:spPr>
        <p:txBody>
          <a:bodyPr/>
          <a:lstStyle/>
          <a:p>
            <a:pPr marL="342900" indent="-342900">
              <a:lnSpc>
                <a:spcPct val="80000"/>
              </a:lnSpc>
              <a:spcBef>
                <a:spcPct val="20000"/>
              </a:spcBef>
            </a:pPr>
            <a:r>
              <a:rPr lang="tr-TR" sz="1400" dirty="0">
                <a:solidFill>
                  <a:srgbClr val="FF6600"/>
                </a:solidFill>
                <a:latin typeface="Comic Sans MS" pitchFamily="66" charset="0"/>
              </a:rPr>
              <a:t>     Kırıcılığın çok olduğu ortamdan az olduğu ortama bakan birisi cisimleri olduğundan daha uzakta görür</a:t>
            </a:r>
            <a:r>
              <a:rPr lang="tr-TR" sz="1400" dirty="0">
                <a:solidFill>
                  <a:srgbClr val="000000"/>
                </a:solidFill>
                <a:latin typeface="Comic Sans MS" pitchFamily="66" charset="0"/>
              </a:rPr>
              <a:t> </a:t>
            </a:r>
            <a:r>
              <a:rPr lang="tr-TR" sz="3200" b="0" dirty="0">
                <a:latin typeface="Comic Sans MS" pitchFamily="66" charset="0"/>
              </a:rPr>
              <a:t> </a:t>
            </a:r>
          </a:p>
        </p:txBody>
      </p:sp>
      <p:sp>
        <p:nvSpPr>
          <p:cNvPr id="81925" name="Line 5"/>
          <p:cNvSpPr>
            <a:spLocks noChangeShapeType="1"/>
          </p:cNvSpPr>
          <p:nvPr/>
        </p:nvSpPr>
        <p:spPr bwMode="auto">
          <a:xfrm>
            <a:off x="3203575" y="2420938"/>
            <a:ext cx="0" cy="3024187"/>
          </a:xfrm>
          <a:prstGeom prst="line">
            <a:avLst/>
          </a:prstGeom>
          <a:noFill/>
          <a:ln w="19050">
            <a:solidFill>
              <a:srgbClr val="000000"/>
            </a:solidFill>
            <a:prstDash val="dash"/>
            <a:round/>
            <a:headEnd/>
            <a:tailEnd/>
          </a:ln>
        </p:spPr>
        <p:txBody>
          <a:bodyPr/>
          <a:lstStyle/>
          <a:p>
            <a:endParaRPr lang="tr-TR" dirty="0"/>
          </a:p>
        </p:txBody>
      </p:sp>
      <p:sp>
        <p:nvSpPr>
          <p:cNvPr id="81926" name="Text Box 6"/>
          <p:cNvSpPr txBox="1">
            <a:spLocks noChangeArrowheads="1"/>
          </p:cNvSpPr>
          <p:nvPr/>
        </p:nvSpPr>
        <p:spPr bwMode="auto">
          <a:xfrm>
            <a:off x="2987675" y="2060575"/>
            <a:ext cx="431800" cy="238125"/>
          </a:xfrm>
          <a:prstGeom prst="rect">
            <a:avLst/>
          </a:prstGeom>
          <a:noFill/>
          <a:ln w="9525" algn="ctr">
            <a:noFill/>
            <a:miter lim="800000"/>
            <a:headEnd/>
            <a:tailEnd/>
          </a:ln>
        </p:spPr>
        <p:txBody>
          <a:bodyPr>
            <a:spAutoFit/>
          </a:bodyPr>
          <a:lstStyle/>
          <a:p>
            <a:pPr marL="342900" indent="-342900">
              <a:lnSpc>
                <a:spcPct val="80000"/>
              </a:lnSpc>
              <a:spcBef>
                <a:spcPct val="50000"/>
              </a:spcBef>
            </a:pPr>
            <a:r>
              <a:rPr lang="tr-TR" sz="1200" dirty="0">
                <a:solidFill>
                  <a:srgbClr val="000000"/>
                </a:solidFill>
                <a:latin typeface="Comic Sans MS" pitchFamily="66" charset="0"/>
              </a:rPr>
              <a:t> N</a:t>
            </a:r>
          </a:p>
        </p:txBody>
      </p:sp>
      <p:sp>
        <p:nvSpPr>
          <p:cNvPr id="35848" name="Text Box 7"/>
          <p:cNvSpPr txBox="1">
            <a:spLocks noChangeArrowheads="1"/>
          </p:cNvSpPr>
          <p:nvPr/>
        </p:nvSpPr>
        <p:spPr bwMode="auto">
          <a:xfrm>
            <a:off x="0" y="3500438"/>
            <a:ext cx="611188" cy="238125"/>
          </a:xfrm>
          <a:prstGeom prst="rect">
            <a:avLst/>
          </a:prstGeom>
          <a:noFill/>
          <a:ln w="9525" algn="ctr">
            <a:noFill/>
            <a:miter lim="800000"/>
            <a:headEnd/>
            <a:tailEnd/>
          </a:ln>
        </p:spPr>
        <p:txBody>
          <a:bodyPr>
            <a:spAutoFit/>
          </a:bodyPr>
          <a:lstStyle/>
          <a:p>
            <a:pPr marL="342900" indent="-342900">
              <a:lnSpc>
                <a:spcPct val="80000"/>
              </a:lnSpc>
              <a:spcBef>
                <a:spcPct val="50000"/>
              </a:spcBef>
            </a:pPr>
            <a:r>
              <a:rPr lang="tr-TR" sz="1200" dirty="0">
                <a:solidFill>
                  <a:srgbClr val="000000"/>
                </a:solidFill>
                <a:latin typeface="Comic Sans MS" pitchFamily="66" charset="0"/>
              </a:rPr>
              <a:t>hava</a:t>
            </a:r>
          </a:p>
        </p:txBody>
      </p:sp>
      <p:sp>
        <p:nvSpPr>
          <p:cNvPr id="35849" name="Text Box 8"/>
          <p:cNvSpPr txBox="1">
            <a:spLocks noChangeArrowheads="1"/>
          </p:cNvSpPr>
          <p:nvPr/>
        </p:nvSpPr>
        <p:spPr bwMode="auto">
          <a:xfrm>
            <a:off x="0" y="3860800"/>
            <a:ext cx="431800" cy="238125"/>
          </a:xfrm>
          <a:prstGeom prst="rect">
            <a:avLst/>
          </a:prstGeom>
          <a:noFill/>
          <a:ln w="9525" algn="ctr">
            <a:noFill/>
            <a:miter lim="800000"/>
            <a:headEnd/>
            <a:tailEnd/>
          </a:ln>
        </p:spPr>
        <p:txBody>
          <a:bodyPr>
            <a:spAutoFit/>
          </a:bodyPr>
          <a:lstStyle/>
          <a:p>
            <a:pPr marL="342900" indent="-342900">
              <a:lnSpc>
                <a:spcPct val="80000"/>
              </a:lnSpc>
              <a:spcBef>
                <a:spcPct val="50000"/>
              </a:spcBef>
            </a:pPr>
            <a:r>
              <a:rPr lang="tr-TR" sz="1200" dirty="0">
                <a:solidFill>
                  <a:srgbClr val="000000"/>
                </a:solidFill>
                <a:latin typeface="Comic Sans MS" pitchFamily="66" charset="0"/>
              </a:rPr>
              <a:t> su</a:t>
            </a:r>
          </a:p>
        </p:txBody>
      </p:sp>
      <p:sp>
        <p:nvSpPr>
          <p:cNvPr id="81929" name="Line 9"/>
          <p:cNvSpPr>
            <a:spLocks noChangeShapeType="1"/>
          </p:cNvSpPr>
          <p:nvPr/>
        </p:nvSpPr>
        <p:spPr bwMode="auto">
          <a:xfrm flipV="1">
            <a:off x="3203575" y="2060575"/>
            <a:ext cx="1655763" cy="1728788"/>
          </a:xfrm>
          <a:prstGeom prst="line">
            <a:avLst/>
          </a:prstGeom>
          <a:noFill/>
          <a:ln w="25400">
            <a:solidFill>
              <a:srgbClr val="FF0000"/>
            </a:solidFill>
            <a:prstDash val="dash"/>
            <a:round/>
            <a:headEnd/>
            <a:tailEnd/>
          </a:ln>
        </p:spPr>
        <p:txBody>
          <a:bodyPr/>
          <a:lstStyle/>
          <a:p>
            <a:endParaRPr lang="tr-TR" dirty="0"/>
          </a:p>
        </p:txBody>
      </p:sp>
      <p:pic>
        <p:nvPicPr>
          <p:cNvPr id="35851" name="Picture 10" descr="bird_anm"/>
          <p:cNvPicPr>
            <a:picLocks noChangeAspect="1" noChangeArrowheads="1" noCrop="1"/>
          </p:cNvPicPr>
          <p:nvPr/>
        </p:nvPicPr>
        <p:blipFill>
          <a:blip r:embed="rId4" cstate="print"/>
          <a:srcRect/>
          <a:stretch>
            <a:fillRect/>
          </a:stretch>
        </p:blipFill>
        <p:spPr bwMode="auto">
          <a:xfrm flipH="1">
            <a:off x="4643438" y="1916113"/>
            <a:ext cx="1728787" cy="1728787"/>
          </a:xfrm>
          <a:prstGeom prst="rect">
            <a:avLst/>
          </a:prstGeom>
          <a:noFill/>
          <a:ln w="9525">
            <a:noFill/>
            <a:miter lim="800000"/>
            <a:headEnd/>
            <a:tailEnd/>
          </a:ln>
        </p:spPr>
      </p:pic>
      <p:pic>
        <p:nvPicPr>
          <p:cNvPr id="35852" name="Picture 11" descr="lmfinangel"/>
          <p:cNvPicPr>
            <a:picLocks noChangeAspect="1" noChangeArrowheads="1" noCrop="1"/>
          </p:cNvPicPr>
          <p:nvPr/>
        </p:nvPicPr>
        <p:blipFill>
          <a:blip r:embed="rId5" cstate="print"/>
          <a:srcRect/>
          <a:stretch>
            <a:fillRect/>
          </a:stretch>
        </p:blipFill>
        <p:spPr bwMode="auto">
          <a:xfrm flipH="1">
            <a:off x="827088" y="4941888"/>
            <a:ext cx="1152525" cy="936625"/>
          </a:xfrm>
          <a:prstGeom prst="rect">
            <a:avLst/>
          </a:prstGeom>
          <a:noFill/>
          <a:ln w="9525">
            <a:noFill/>
            <a:miter lim="800000"/>
            <a:headEnd/>
            <a:tailEnd/>
          </a:ln>
        </p:spPr>
      </p:pic>
      <p:pic>
        <p:nvPicPr>
          <p:cNvPr id="81932" name="Picture 12" descr="bird_anm"/>
          <p:cNvPicPr>
            <a:picLocks noChangeAspect="1" noChangeArrowheads="1" noCrop="1"/>
          </p:cNvPicPr>
          <p:nvPr/>
        </p:nvPicPr>
        <p:blipFill>
          <a:blip r:embed="rId4" cstate="print">
            <a:lum bright="40000" contrast="-20000"/>
          </a:blip>
          <a:srcRect/>
          <a:stretch>
            <a:fillRect/>
          </a:stretch>
        </p:blipFill>
        <p:spPr bwMode="auto">
          <a:xfrm flipH="1">
            <a:off x="4643438" y="979488"/>
            <a:ext cx="1728787" cy="1728787"/>
          </a:xfrm>
          <a:prstGeom prst="rect">
            <a:avLst/>
          </a:prstGeom>
          <a:noFill/>
          <a:ln w="9525">
            <a:noFill/>
            <a:miter lim="800000"/>
            <a:headEnd/>
            <a:tailEnd/>
          </a:ln>
        </p:spPr>
      </p:pic>
      <p:sp>
        <p:nvSpPr>
          <p:cNvPr id="81933" name="Line 13"/>
          <p:cNvSpPr>
            <a:spLocks noChangeShapeType="1"/>
          </p:cNvSpPr>
          <p:nvPr/>
        </p:nvSpPr>
        <p:spPr bwMode="auto">
          <a:xfrm flipH="1">
            <a:off x="1835150" y="3573463"/>
            <a:ext cx="1800225" cy="792162"/>
          </a:xfrm>
          <a:prstGeom prst="line">
            <a:avLst/>
          </a:prstGeom>
          <a:noFill/>
          <a:ln w="25400">
            <a:solidFill>
              <a:srgbClr val="FF0000"/>
            </a:solidFill>
            <a:prstDash val="dash"/>
            <a:round/>
            <a:headEnd/>
            <a:tailEnd/>
          </a:ln>
        </p:spPr>
        <p:txBody>
          <a:bodyPr/>
          <a:lstStyle/>
          <a:p>
            <a:endParaRPr lang="tr-TR" dirty="0"/>
          </a:p>
        </p:txBody>
      </p:sp>
      <p:pic>
        <p:nvPicPr>
          <p:cNvPr id="81934" name="Picture 14" descr="lmfinangel"/>
          <p:cNvPicPr>
            <a:picLocks noChangeAspect="1" noChangeArrowheads="1" noCrop="1"/>
          </p:cNvPicPr>
          <p:nvPr/>
        </p:nvPicPr>
        <p:blipFill>
          <a:blip r:embed="rId5" cstate="print">
            <a:lum bright="40000" contrast="-40000"/>
          </a:blip>
          <a:srcRect/>
          <a:stretch>
            <a:fillRect/>
          </a:stretch>
        </p:blipFill>
        <p:spPr bwMode="auto">
          <a:xfrm flipH="1">
            <a:off x="827088" y="3933825"/>
            <a:ext cx="1152525" cy="936625"/>
          </a:xfrm>
          <a:prstGeom prst="rect">
            <a:avLst/>
          </a:prstGeom>
          <a:noFill/>
          <a:ln w="9525">
            <a:noFill/>
            <a:miter lim="800000"/>
            <a:headEnd/>
            <a:tailEnd/>
          </a:ln>
        </p:spPr>
      </p:pic>
      <p:sp>
        <p:nvSpPr>
          <p:cNvPr id="81935" name="Line 15"/>
          <p:cNvSpPr>
            <a:spLocks noChangeShapeType="1"/>
          </p:cNvSpPr>
          <p:nvPr/>
        </p:nvSpPr>
        <p:spPr bwMode="auto">
          <a:xfrm flipV="1">
            <a:off x="1908175" y="3789363"/>
            <a:ext cx="1295400" cy="1511300"/>
          </a:xfrm>
          <a:prstGeom prst="line">
            <a:avLst/>
          </a:prstGeom>
          <a:noFill/>
          <a:ln w="44450">
            <a:solidFill>
              <a:srgbClr val="FF0000"/>
            </a:solidFill>
            <a:round/>
            <a:headEnd/>
            <a:tailEnd/>
          </a:ln>
        </p:spPr>
        <p:txBody>
          <a:bodyPr/>
          <a:lstStyle/>
          <a:p>
            <a:endParaRPr lang="tr-TR" dirty="0"/>
          </a:p>
        </p:txBody>
      </p:sp>
      <p:sp>
        <p:nvSpPr>
          <p:cNvPr id="81936" name="Line 16"/>
          <p:cNvSpPr>
            <a:spLocks noChangeShapeType="1"/>
          </p:cNvSpPr>
          <p:nvPr/>
        </p:nvSpPr>
        <p:spPr bwMode="auto">
          <a:xfrm flipV="1">
            <a:off x="3203575" y="2997200"/>
            <a:ext cx="1584325" cy="792163"/>
          </a:xfrm>
          <a:prstGeom prst="line">
            <a:avLst/>
          </a:prstGeom>
          <a:noFill/>
          <a:ln w="44450">
            <a:solidFill>
              <a:srgbClr val="FF0000"/>
            </a:solidFill>
            <a:round/>
            <a:headEnd/>
            <a:tailEnd/>
          </a:ln>
        </p:spPr>
        <p:txBody>
          <a:bodyPr/>
          <a:lstStyle/>
          <a:p>
            <a:endParaRPr lang="tr-TR" dirty="0"/>
          </a:p>
        </p:txBody>
      </p:sp>
      <p:sp>
        <p:nvSpPr>
          <p:cNvPr id="18" name="AutoShape 3"/>
          <p:cNvSpPr>
            <a:spLocks noChangeArrowheads="1"/>
          </p:cNvSpPr>
          <p:nvPr/>
        </p:nvSpPr>
        <p:spPr bwMode="auto">
          <a:xfrm>
            <a:off x="4856587" y="3550906"/>
            <a:ext cx="3492500" cy="1844675"/>
          </a:xfrm>
          <a:prstGeom prst="cloudCallout">
            <a:avLst>
              <a:gd name="adj1" fmla="val -39627"/>
              <a:gd name="adj2" fmla="val -95338"/>
            </a:avLst>
          </a:prstGeom>
          <a:solidFill>
            <a:schemeClr val="bg1">
              <a:alpha val="72000"/>
            </a:schemeClr>
          </a:solidFill>
          <a:ln w="9525">
            <a:solidFill>
              <a:srgbClr val="00FF00"/>
            </a:solidFill>
            <a:round/>
            <a:headEnd/>
            <a:tailEnd/>
          </a:ln>
        </p:spPr>
        <p:txBody>
          <a:bodyPr/>
          <a:lstStyle/>
          <a:p>
            <a:pPr marL="342900" indent="-342900" algn="ctr">
              <a:lnSpc>
                <a:spcPct val="80000"/>
              </a:lnSpc>
              <a:spcBef>
                <a:spcPct val="20000"/>
              </a:spcBef>
            </a:pPr>
            <a:r>
              <a:rPr lang="tr-TR" sz="1400" b="0" dirty="0">
                <a:solidFill>
                  <a:srgbClr val="FF0066"/>
                </a:solidFill>
                <a:latin typeface="Comic Sans MS" pitchFamily="66" charset="0"/>
              </a:rPr>
              <a:t>        </a:t>
            </a:r>
            <a:r>
              <a:rPr lang="tr-TR" sz="1400" dirty="0" smtClean="0">
                <a:solidFill>
                  <a:srgbClr val="FF0066"/>
                </a:solidFill>
                <a:latin typeface="Comic Sans MS" pitchFamily="66" charset="0"/>
              </a:rPr>
              <a:t>YAKINDA GÖRDÜĞÜ İÇİN BALIĞI YAKALAYAMAZ VE ……… AÇ KALIR </a:t>
            </a:r>
            <a:endParaRPr lang="tr-TR" sz="3200" b="0" dirty="0">
              <a:latin typeface="Comic Sans MS" pitchFamily="66" charset="0"/>
            </a:endParaRPr>
          </a:p>
        </p:txBody>
      </p:sp>
      <p:sp>
        <p:nvSpPr>
          <p:cNvPr id="19" name="AutoShape 3"/>
          <p:cNvSpPr>
            <a:spLocks noChangeArrowheads="1"/>
          </p:cNvSpPr>
          <p:nvPr/>
        </p:nvSpPr>
        <p:spPr bwMode="auto">
          <a:xfrm>
            <a:off x="3131840" y="4653136"/>
            <a:ext cx="3492500" cy="1844675"/>
          </a:xfrm>
          <a:prstGeom prst="cloudCallout">
            <a:avLst>
              <a:gd name="adj1" fmla="val -87857"/>
              <a:gd name="adj2" fmla="val -8591"/>
            </a:avLst>
          </a:prstGeom>
          <a:solidFill>
            <a:schemeClr val="bg1">
              <a:alpha val="72000"/>
            </a:schemeClr>
          </a:solidFill>
          <a:ln w="9525">
            <a:solidFill>
              <a:srgbClr val="00FF00"/>
            </a:solidFill>
            <a:round/>
            <a:headEnd/>
            <a:tailEnd/>
          </a:ln>
        </p:spPr>
        <p:txBody>
          <a:bodyPr/>
          <a:lstStyle/>
          <a:p>
            <a:pPr marL="342900" indent="-342900" algn="ctr">
              <a:lnSpc>
                <a:spcPct val="80000"/>
              </a:lnSpc>
              <a:spcBef>
                <a:spcPct val="20000"/>
              </a:spcBef>
            </a:pPr>
            <a:r>
              <a:rPr lang="tr-TR" sz="1400" b="0" dirty="0" smtClean="0">
                <a:solidFill>
                  <a:srgbClr val="FF0066"/>
                </a:solidFill>
                <a:latin typeface="Comic Sans MS" pitchFamily="66" charset="0"/>
              </a:rPr>
              <a:t>Balık kuşu uzakta gördüğünden kaçamaz ve kuşa yem olur ………….. </a:t>
            </a:r>
            <a:endParaRPr lang="tr-TR" sz="3200" b="0" dirty="0">
              <a:latin typeface="Comic Sans MS" pitchFamily="66" charset="0"/>
            </a:endParaRPr>
          </a:p>
        </p:txBody>
      </p:sp>
    </p:spTree>
    <p:custDataLst>
      <p:tags r:id="rId1"/>
    </p:custDataLst>
    <p:extLst>
      <p:ext uri="{BB962C8B-B14F-4D97-AF65-F5344CB8AC3E}">
        <p14:creationId xmlns:p14="http://schemas.microsoft.com/office/powerpoint/2010/main" val="63871147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1936"/>
                                        </p:tgtEl>
                                        <p:attrNameLst>
                                          <p:attrName>style.visibility</p:attrName>
                                        </p:attrNameLst>
                                      </p:cBhvr>
                                      <p:to>
                                        <p:strVal val="visible"/>
                                      </p:to>
                                    </p:set>
                                    <p:animEffect transition="in" filter="wipe(up)">
                                      <p:cBhvr>
                                        <p:cTn id="7" dur="500"/>
                                        <p:tgtEl>
                                          <p:spTgt spid="8193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81925"/>
                                        </p:tgtEl>
                                        <p:attrNameLst>
                                          <p:attrName>style.visibility</p:attrName>
                                        </p:attrNameLst>
                                      </p:cBhvr>
                                      <p:to>
                                        <p:strVal val="visible"/>
                                      </p:to>
                                    </p:set>
                                    <p:animEffect transition="in" filter="wipe(up)">
                                      <p:cBhvr>
                                        <p:cTn id="12" dur="500"/>
                                        <p:tgtEl>
                                          <p:spTgt spid="81925"/>
                                        </p:tgtEl>
                                      </p:cBhvr>
                                    </p:animEffect>
                                  </p:childTnLst>
                                </p:cTn>
                              </p:par>
                              <p:par>
                                <p:cTn id="13" presetID="22" presetClass="entr" presetSubtype="1" fill="hold" grpId="0" nodeType="withEffect">
                                  <p:stCondLst>
                                    <p:cond delay="0"/>
                                  </p:stCondLst>
                                  <p:iterate type="lt">
                                    <p:tmPct val="0"/>
                                  </p:iterate>
                                  <p:childTnLst>
                                    <p:set>
                                      <p:cBhvr>
                                        <p:cTn id="14" dur="1" fill="hold">
                                          <p:stCondLst>
                                            <p:cond delay="0"/>
                                          </p:stCondLst>
                                        </p:cTn>
                                        <p:tgtEl>
                                          <p:spTgt spid="81926"/>
                                        </p:tgtEl>
                                        <p:attrNameLst>
                                          <p:attrName>style.visibility</p:attrName>
                                        </p:attrNameLst>
                                      </p:cBhvr>
                                      <p:to>
                                        <p:strVal val="visible"/>
                                      </p:to>
                                    </p:set>
                                    <p:animEffect transition="in" filter="wipe(up)">
                                      <p:cBhvr>
                                        <p:cTn id="15" dur="500"/>
                                        <p:tgtEl>
                                          <p:spTgt spid="81926"/>
                                        </p:tgtEl>
                                      </p:cBhvr>
                                    </p:animEffect>
                                  </p:childTnLst>
                                </p:cTn>
                              </p:par>
                            </p:childTnLst>
                          </p:cTn>
                        </p:par>
                        <p:par>
                          <p:cTn id="16" fill="hold">
                            <p:stCondLst>
                              <p:cond delay="500"/>
                            </p:stCondLst>
                            <p:childTnLst>
                              <p:par>
                                <p:cTn id="17" presetID="22" presetClass="entr" presetSubtype="1" fill="hold" grpId="0" nodeType="afterEffect">
                                  <p:stCondLst>
                                    <p:cond delay="0"/>
                                  </p:stCondLst>
                                  <p:childTnLst>
                                    <p:set>
                                      <p:cBhvr>
                                        <p:cTn id="18" dur="1" fill="hold">
                                          <p:stCondLst>
                                            <p:cond delay="0"/>
                                          </p:stCondLst>
                                        </p:cTn>
                                        <p:tgtEl>
                                          <p:spTgt spid="81935"/>
                                        </p:tgtEl>
                                        <p:attrNameLst>
                                          <p:attrName>style.visibility</p:attrName>
                                        </p:attrNameLst>
                                      </p:cBhvr>
                                      <p:to>
                                        <p:strVal val="visible"/>
                                      </p:to>
                                    </p:set>
                                    <p:animEffect transition="in" filter="wipe(up)">
                                      <p:cBhvr>
                                        <p:cTn id="19" dur="500"/>
                                        <p:tgtEl>
                                          <p:spTgt spid="81935"/>
                                        </p:tgtEl>
                                      </p:cBhvr>
                                    </p:animEffect>
                                  </p:childTnLst>
                                </p:cTn>
                              </p:par>
                            </p:childTnLst>
                          </p:cTn>
                        </p:par>
                      </p:childTnLst>
                    </p:cTn>
                  </p:par>
                  <p:par>
                    <p:cTn id="20" fill="hold">
                      <p:stCondLst>
                        <p:cond delay="indefinite"/>
                      </p:stCondLst>
                      <p:childTnLst>
                        <p:par>
                          <p:cTn id="21" fill="hold">
                            <p:stCondLst>
                              <p:cond delay="0"/>
                            </p:stCondLst>
                            <p:childTnLst>
                              <p:par>
                                <p:cTn id="22" presetID="8" presetClass="entr" presetSubtype="16" fill="hold" grpId="0" nodeType="clickEffect">
                                  <p:stCondLst>
                                    <p:cond delay="0"/>
                                  </p:stCondLst>
                                  <p:childTnLst>
                                    <p:set>
                                      <p:cBhvr>
                                        <p:cTn id="23" dur="1" fill="hold">
                                          <p:stCondLst>
                                            <p:cond delay="0"/>
                                          </p:stCondLst>
                                        </p:cTn>
                                        <p:tgtEl>
                                          <p:spTgt spid="81923"/>
                                        </p:tgtEl>
                                        <p:attrNameLst>
                                          <p:attrName>style.visibility</p:attrName>
                                        </p:attrNameLst>
                                      </p:cBhvr>
                                      <p:to>
                                        <p:strVal val="visible"/>
                                      </p:to>
                                    </p:set>
                                    <p:animEffect transition="in" filter="diamond(in)">
                                      <p:cBhvr>
                                        <p:cTn id="24" dur="2000"/>
                                        <p:tgtEl>
                                          <p:spTgt spid="81923"/>
                                        </p:tgtEl>
                                      </p:cBhvr>
                                    </p:animEffect>
                                  </p:childTnLst>
                                </p:cTn>
                              </p:par>
                              <p:par>
                                <p:cTn id="25" presetID="22" presetClass="entr" presetSubtype="1" fill="hold" grpId="0" nodeType="withEffect">
                                  <p:stCondLst>
                                    <p:cond delay="0"/>
                                  </p:stCondLst>
                                  <p:childTnLst>
                                    <p:set>
                                      <p:cBhvr>
                                        <p:cTn id="26" dur="1" fill="hold">
                                          <p:stCondLst>
                                            <p:cond delay="0"/>
                                          </p:stCondLst>
                                        </p:cTn>
                                        <p:tgtEl>
                                          <p:spTgt spid="81933"/>
                                        </p:tgtEl>
                                        <p:attrNameLst>
                                          <p:attrName>style.visibility</p:attrName>
                                        </p:attrNameLst>
                                      </p:cBhvr>
                                      <p:to>
                                        <p:strVal val="visible"/>
                                      </p:to>
                                    </p:set>
                                    <p:animEffect transition="in" filter="wipe(up)">
                                      <p:cBhvr>
                                        <p:cTn id="27" dur="500"/>
                                        <p:tgtEl>
                                          <p:spTgt spid="81933"/>
                                        </p:tgtEl>
                                      </p:cBhvr>
                                    </p:animEffect>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nodeType="clickEffect">
                                  <p:stCondLst>
                                    <p:cond delay="0"/>
                                  </p:stCondLst>
                                  <p:childTnLst>
                                    <p:set>
                                      <p:cBhvr>
                                        <p:cTn id="31" dur="1" fill="hold">
                                          <p:stCondLst>
                                            <p:cond delay="0"/>
                                          </p:stCondLst>
                                        </p:cTn>
                                        <p:tgtEl>
                                          <p:spTgt spid="81934"/>
                                        </p:tgtEl>
                                        <p:attrNameLst>
                                          <p:attrName>style.visibility</p:attrName>
                                        </p:attrNameLst>
                                      </p:cBhvr>
                                      <p:to>
                                        <p:strVal val="visible"/>
                                      </p:to>
                                    </p:set>
                                    <p:animEffect transition="in" filter="fade">
                                      <p:cBhvr>
                                        <p:cTn id="32" dur="1000"/>
                                        <p:tgtEl>
                                          <p:spTgt spid="81934"/>
                                        </p:tgtEl>
                                      </p:cBhvr>
                                    </p:animEffect>
                                    <p:anim calcmode="lin" valueType="num">
                                      <p:cBhvr>
                                        <p:cTn id="33" dur="1000" fill="hold"/>
                                        <p:tgtEl>
                                          <p:spTgt spid="81934"/>
                                        </p:tgtEl>
                                        <p:attrNameLst>
                                          <p:attrName>ppt_x</p:attrName>
                                        </p:attrNameLst>
                                      </p:cBhvr>
                                      <p:tavLst>
                                        <p:tav tm="0">
                                          <p:val>
                                            <p:strVal val="#ppt_x"/>
                                          </p:val>
                                        </p:tav>
                                        <p:tav tm="100000">
                                          <p:val>
                                            <p:strVal val="#ppt_x"/>
                                          </p:val>
                                        </p:tav>
                                      </p:tavLst>
                                    </p:anim>
                                    <p:anim calcmode="lin" valueType="num">
                                      <p:cBhvr>
                                        <p:cTn id="34" dur="1000" fill="hold"/>
                                        <p:tgtEl>
                                          <p:spTgt spid="81934"/>
                                        </p:tgtEl>
                                        <p:attrNameLst>
                                          <p:attrName>ppt_y</p:attrName>
                                        </p:attrNameLst>
                                      </p:cBhvr>
                                      <p:tavLst>
                                        <p:tav tm="0">
                                          <p:val>
                                            <p:strVal val="#ppt_y+.1"/>
                                          </p:val>
                                        </p:tav>
                                        <p:tav tm="100000">
                                          <p:val>
                                            <p:strVal val="#ppt_y"/>
                                          </p:val>
                                        </p:tav>
                                      </p:tavLst>
                                    </p:anim>
                                  </p:childTnLst>
                                </p:cTn>
                              </p:par>
                            </p:childTnLst>
                          </p:cTn>
                        </p:par>
                        <p:par>
                          <p:cTn id="35" fill="hold">
                            <p:stCondLst>
                              <p:cond delay="1000"/>
                            </p:stCondLst>
                            <p:childTnLst>
                              <p:par>
                                <p:cTn id="36" presetID="8" presetClass="entr" presetSubtype="16" fill="hold" grpId="0" nodeType="after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diamond(in)">
                                      <p:cBhvr>
                                        <p:cTn id="38" dur="2000"/>
                                        <p:tgtEl>
                                          <p:spTgt spid="18"/>
                                        </p:tgtEl>
                                      </p:cBhvr>
                                    </p:animEffect>
                                  </p:childTnLst>
                                </p:cTn>
                              </p:par>
                            </p:childTnLst>
                          </p:cTn>
                        </p:par>
                      </p:childTnLst>
                    </p:cTn>
                  </p:par>
                  <p:par>
                    <p:cTn id="39" fill="hold">
                      <p:stCondLst>
                        <p:cond delay="indefinite"/>
                      </p:stCondLst>
                      <p:childTnLst>
                        <p:par>
                          <p:cTn id="40" fill="hold">
                            <p:stCondLst>
                              <p:cond delay="0"/>
                            </p:stCondLst>
                            <p:childTnLst>
                              <p:par>
                                <p:cTn id="41" presetID="8" presetClass="exit" presetSubtype="16" fill="hold" grpId="1" nodeType="clickEffect">
                                  <p:stCondLst>
                                    <p:cond delay="0"/>
                                  </p:stCondLst>
                                  <p:childTnLst>
                                    <p:animEffect transition="out" filter="diamond(in)">
                                      <p:cBhvr>
                                        <p:cTn id="42" dur="2000"/>
                                        <p:tgtEl>
                                          <p:spTgt spid="18"/>
                                        </p:tgtEl>
                                      </p:cBhvr>
                                    </p:animEffect>
                                    <p:set>
                                      <p:cBhvr>
                                        <p:cTn id="43" dur="1" fill="hold">
                                          <p:stCondLst>
                                            <p:cond delay="1999"/>
                                          </p:stCondLst>
                                        </p:cTn>
                                        <p:tgtEl>
                                          <p:spTgt spid="18"/>
                                        </p:tgtEl>
                                        <p:attrNameLst>
                                          <p:attrName>style.visibility</p:attrName>
                                        </p:attrNameLst>
                                      </p:cBhvr>
                                      <p:to>
                                        <p:strVal val="hidden"/>
                                      </p:to>
                                    </p:set>
                                  </p:childTnLst>
                                </p:cTn>
                              </p:par>
                            </p:childTnLst>
                          </p:cTn>
                        </p:par>
                        <p:par>
                          <p:cTn id="44" fill="hold">
                            <p:stCondLst>
                              <p:cond delay="2000"/>
                            </p:stCondLst>
                            <p:childTnLst>
                              <p:par>
                                <p:cTn id="45" presetID="8" presetClass="exit" presetSubtype="16" fill="hold" grpId="1" nodeType="afterEffect">
                                  <p:stCondLst>
                                    <p:cond delay="0"/>
                                  </p:stCondLst>
                                  <p:childTnLst>
                                    <p:animEffect transition="out" filter="diamond(in)">
                                      <p:cBhvr>
                                        <p:cTn id="46" dur="2000"/>
                                        <p:tgtEl>
                                          <p:spTgt spid="81923"/>
                                        </p:tgtEl>
                                      </p:cBhvr>
                                    </p:animEffect>
                                    <p:set>
                                      <p:cBhvr>
                                        <p:cTn id="47" dur="1" fill="hold">
                                          <p:stCondLst>
                                            <p:cond delay="1999"/>
                                          </p:stCondLst>
                                        </p:cTn>
                                        <p:tgtEl>
                                          <p:spTgt spid="81923"/>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9" presetClass="exit" presetSubtype="0" fill="hold" nodeType="clickEffect">
                                  <p:stCondLst>
                                    <p:cond delay="0"/>
                                  </p:stCondLst>
                                  <p:childTnLst>
                                    <p:animEffect transition="out" filter="dissolve">
                                      <p:cBhvr>
                                        <p:cTn id="51" dur="500"/>
                                        <p:tgtEl>
                                          <p:spTgt spid="81934"/>
                                        </p:tgtEl>
                                      </p:cBhvr>
                                    </p:animEffect>
                                    <p:set>
                                      <p:cBhvr>
                                        <p:cTn id="52" dur="1" fill="hold">
                                          <p:stCondLst>
                                            <p:cond delay="499"/>
                                          </p:stCondLst>
                                        </p:cTn>
                                        <p:tgtEl>
                                          <p:spTgt spid="81934"/>
                                        </p:tgtEl>
                                        <p:attrNameLst>
                                          <p:attrName>style.visibility</p:attrName>
                                        </p:attrNameLst>
                                      </p:cBhvr>
                                      <p:to>
                                        <p:strVal val="hidden"/>
                                      </p:to>
                                    </p:set>
                                  </p:childTnLst>
                                </p:cTn>
                              </p:par>
                              <p:par>
                                <p:cTn id="53" presetID="9" presetClass="exit" presetSubtype="0" fill="hold" grpId="1" nodeType="withEffect">
                                  <p:stCondLst>
                                    <p:cond delay="0"/>
                                  </p:stCondLst>
                                  <p:childTnLst>
                                    <p:animEffect transition="out" filter="dissolve">
                                      <p:cBhvr>
                                        <p:cTn id="54" dur="500"/>
                                        <p:tgtEl>
                                          <p:spTgt spid="81935"/>
                                        </p:tgtEl>
                                      </p:cBhvr>
                                    </p:animEffect>
                                    <p:set>
                                      <p:cBhvr>
                                        <p:cTn id="55" dur="1" fill="hold">
                                          <p:stCondLst>
                                            <p:cond delay="499"/>
                                          </p:stCondLst>
                                        </p:cTn>
                                        <p:tgtEl>
                                          <p:spTgt spid="81935"/>
                                        </p:tgtEl>
                                        <p:attrNameLst>
                                          <p:attrName>style.visibility</p:attrName>
                                        </p:attrNameLst>
                                      </p:cBhvr>
                                      <p:to>
                                        <p:strVal val="hidden"/>
                                      </p:to>
                                    </p:set>
                                  </p:childTnLst>
                                </p:cTn>
                              </p:par>
                              <p:par>
                                <p:cTn id="56" presetID="9" presetClass="exit" presetSubtype="0" fill="hold" grpId="1" nodeType="withEffect">
                                  <p:stCondLst>
                                    <p:cond delay="0"/>
                                  </p:stCondLst>
                                  <p:childTnLst>
                                    <p:animEffect transition="out" filter="dissolve">
                                      <p:cBhvr>
                                        <p:cTn id="57" dur="500"/>
                                        <p:tgtEl>
                                          <p:spTgt spid="81925"/>
                                        </p:tgtEl>
                                      </p:cBhvr>
                                    </p:animEffect>
                                    <p:set>
                                      <p:cBhvr>
                                        <p:cTn id="58" dur="1" fill="hold">
                                          <p:stCondLst>
                                            <p:cond delay="499"/>
                                          </p:stCondLst>
                                        </p:cTn>
                                        <p:tgtEl>
                                          <p:spTgt spid="81925"/>
                                        </p:tgtEl>
                                        <p:attrNameLst>
                                          <p:attrName>style.visibility</p:attrName>
                                        </p:attrNameLst>
                                      </p:cBhvr>
                                      <p:to>
                                        <p:strVal val="hidden"/>
                                      </p:to>
                                    </p:set>
                                  </p:childTnLst>
                                </p:cTn>
                              </p:par>
                            </p:childTnLst>
                          </p:cTn>
                        </p:par>
                        <p:par>
                          <p:cTn id="59" fill="hold">
                            <p:stCondLst>
                              <p:cond delay="500"/>
                            </p:stCondLst>
                            <p:childTnLst>
                              <p:par>
                                <p:cTn id="60" presetID="9" presetClass="exit" presetSubtype="0" fill="hold" grpId="1" nodeType="afterEffect">
                                  <p:stCondLst>
                                    <p:cond delay="0"/>
                                  </p:stCondLst>
                                  <p:childTnLst>
                                    <p:animEffect transition="out" filter="dissolve">
                                      <p:cBhvr>
                                        <p:cTn id="61" dur="500"/>
                                        <p:tgtEl>
                                          <p:spTgt spid="81936"/>
                                        </p:tgtEl>
                                      </p:cBhvr>
                                    </p:animEffect>
                                    <p:set>
                                      <p:cBhvr>
                                        <p:cTn id="62" dur="1" fill="hold">
                                          <p:stCondLst>
                                            <p:cond delay="499"/>
                                          </p:stCondLst>
                                        </p:cTn>
                                        <p:tgtEl>
                                          <p:spTgt spid="81936"/>
                                        </p:tgtEl>
                                        <p:attrNameLst>
                                          <p:attrName>style.visibility</p:attrName>
                                        </p:attrNameLst>
                                      </p:cBhvr>
                                      <p:to>
                                        <p:strVal val="hidden"/>
                                      </p:to>
                                    </p:set>
                                  </p:childTnLst>
                                </p:cTn>
                              </p:par>
                              <p:par>
                                <p:cTn id="63" presetID="9" presetClass="exit" presetSubtype="0" fill="hold" grpId="1" nodeType="withEffect">
                                  <p:stCondLst>
                                    <p:cond delay="0"/>
                                  </p:stCondLst>
                                  <p:childTnLst>
                                    <p:animEffect transition="out" filter="dissolve">
                                      <p:cBhvr>
                                        <p:cTn id="64" dur="500"/>
                                        <p:tgtEl>
                                          <p:spTgt spid="81933"/>
                                        </p:tgtEl>
                                      </p:cBhvr>
                                    </p:animEffect>
                                    <p:set>
                                      <p:cBhvr>
                                        <p:cTn id="65" dur="1" fill="hold">
                                          <p:stCondLst>
                                            <p:cond delay="499"/>
                                          </p:stCondLst>
                                        </p:cTn>
                                        <p:tgtEl>
                                          <p:spTgt spid="81933"/>
                                        </p:tgtEl>
                                        <p:attrNameLst>
                                          <p:attrName>style.visibility</p:attrName>
                                        </p:attrNameLst>
                                      </p:cBhvr>
                                      <p:to>
                                        <p:strVal val="hidden"/>
                                      </p:to>
                                    </p:set>
                                  </p:childTnLst>
                                </p:cTn>
                              </p:par>
                              <p:par>
                                <p:cTn id="66" presetID="9" presetClass="exit" presetSubtype="0" fill="hold" grpId="2" nodeType="withEffect">
                                  <p:stCondLst>
                                    <p:cond delay="0"/>
                                  </p:stCondLst>
                                  <p:iterate type="lt">
                                    <p:tmPct val="0"/>
                                  </p:iterate>
                                  <p:childTnLst>
                                    <p:animEffect transition="out" filter="dissolve">
                                      <p:cBhvr>
                                        <p:cTn id="67" dur="500"/>
                                        <p:tgtEl>
                                          <p:spTgt spid="81926"/>
                                        </p:tgtEl>
                                      </p:cBhvr>
                                    </p:animEffect>
                                    <p:set>
                                      <p:cBhvr>
                                        <p:cTn id="68" dur="1" fill="hold">
                                          <p:stCondLst>
                                            <p:cond delay="499"/>
                                          </p:stCondLst>
                                        </p:cTn>
                                        <p:tgtEl>
                                          <p:spTgt spid="81926"/>
                                        </p:tgtEl>
                                        <p:attrNameLst>
                                          <p:attrName>style.visibility</p:attrName>
                                        </p:attrNameLst>
                                      </p:cBhvr>
                                      <p:to>
                                        <p:strVal val="hidden"/>
                                      </p:to>
                                    </p:set>
                                  </p:childTnLst>
                                </p:cTn>
                              </p:par>
                            </p:childTnLst>
                          </p:cTn>
                        </p:par>
                      </p:childTnLst>
                    </p:cTn>
                  </p:par>
                  <p:par>
                    <p:cTn id="69" fill="hold">
                      <p:stCondLst>
                        <p:cond delay="indefinite"/>
                      </p:stCondLst>
                      <p:childTnLst>
                        <p:par>
                          <p:cTn id="70" fill="hold">
                            <p:stCondLst>
                              <p:cond delay="0"/>
                            </p:stCondLst>
                            <p:childTnLst>
                              <p:par>
                                <p:cTn id="71" presetID="22" presetClass="entr" presetSubtype="4" fill="hold" grpId="2" nodeType="clickEffect">
                                  <p:stCondLst>
                                    <p:cond delay="0"/>
                                  </p:stCondLst>
                                  <p:childTnLst>
                                    <p:set>
                                      <p:cBhvr>
                                        <p:cTn id="72" dur="1" fill="hold">
                                          <p:stCondLst>
                                            <p:cond delay="0"/>
                                          </p:stCondLst>
                                        </p:cTn>
                                        <p:tgtEl>
                                          <p:spTgt spid="81935"/>
                                        </p:tgtEl>
                                        <p:attrNameLst>
                                          <p:attrName>style.visibility</p:attrName>
                                        </p:attrNameLst>
                                      </p:cBhvr>
                                      <p:to>
                                        <p:strVal val="visible"/>
                                      </p:to>
                                    </p:set>
                                    <p:animEffect transition="in" filter="wipe(down)">
                                      <p:cBhvr>
                                        <p:cTn id="73" dur="500"/>
                                        <p:tgtEl>
                                          <p:spTgt spid="81935"/>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4" fill="hold" grpId="2" nodeType="clickEffect">
                                  <p:stCondLst>
                                    <p:cond delay="0"/>
                                  </p:stCondLst>
                                  <p:childTnLst>
                                    <p:set>
                                      <p:cBhvr>
                                        <p:cTn id="77" dur="1" fill="hold">
                                          <p:stCondLst>
                                            <p:cond delay="0"/>
                                          </p:stCondLst>
                                        </p:cTn>
                                        <p:tgtEl>
                                          <p:spTgt spid="81925"/>
                                        </p:tgtEl>
                                        <p:attrNameLst>
                                          <p:attrName>style.visibility</p:attrName>
                                        </p:attrNameLst>
                                      </p:cBhvr>
                                      <p:to>
                                        <p:strVal val="visible"/>
                                      </p:to>
                                    </p:set>
                                    <p:animEffect transition="in" filter="wipe(down)">
                                      <p:cBhvr>
                                        <p:cTn id="78" dur="500"/>
                                        <p:tgtEl>
                                          <p:spTgt spid="81925"/>
                                        </p:tgtEl>
                                      </p:cBhvr>
                                    </p:animEffect>
                                  </p:childTnLst>
                                </p:cTn>
                              </p:par>
                              <p:par>
                                <p:cTn id="79" presetID="41" presetClass="entr" presetSubtype="0" fill="hold" grpId="1" nodeType="withEffect">
                                  <p:stCondLst>
                                    <p:cond delay="0"/>
                                  </p:stCondLst>
                                  <p:iterate type="lt">
                                    <p:tmPct val="10000"/>
                                  </p:iterate>
                                  <p:childTnLst>
                                    <p:set>
                                      <p:cBhvr>
                                        <p:cTn id="80" dur="1" fill="hold">
                                          <p:stCondLst>
                                            <p:cond delay="0"/>
                                          </p:stCondLst>
                                        </p:cTn>
                                        <p:tgtEl>
                                          <p:spTgt spid="81926"/>
                                        </p:tgtEl>
                                        <p:attrNameLst>
                                          <p:attrName>style.visibility</p:attrName>
                                        </p:attrNameLst>
                                      </p:cBhvr>
                                      <p:to>
                                        <p:strVal val="visible"/>
                                      </p:to>
                                    </p:set>
                                    <p:anim calcmode="lin" valueType="num">
                                      <p:cBhvr>
                                        <p:cTn id="81" dur="500" fill="hold"/>
                                        <p:tgtEl>
                                          <p:spTgt spid="81926"/>
                                        </p:tgtEl>
                                        <p:attrNameLst>
                                          <p:attrName>ppt_x</p:attrName>
                                        </p:attrNameLst>
                                      </p:cBhvr>
                                      <p:tavLst>
                                        <p:tav tm="0">
                                          <p:val>
                                            <p:strVal val="#ppt_x"/>
                                          </p:val>
                                        </p:tav>
                                        <p:tav tm="50000">
                                          <p:val>
                                            <p:strVal val="#ppt_x+.1"/>
                                          </p:val>
                                        </p:tav>
                                        <p:tav tm="100000">
                                          <p:val>
                                            <p:strVal val="#ppt_x"/>
                                          </p:val>
                                        </p:tav>
                                      </p:tavLst>
                                    </p:anim>
                                    <p:anim calcmode="lin" valueType="num">
                                      <p:cBhvr>
                                        <p:cTn id="82" dur="500" fill="hold"/>
                                        <p:tgtEl>
                                          <p:spTgt spid="81926"/>
                                        </p:tgtEl>
                                        <p:attrNameLst>
                                          <p:attrName>ppt_y</p:attrName>
                                        </p:attrNameLst>
                                      </p:cBhvr>
                                      <p:tavLst>
                                        <p:tav tm="0">
                                          <p:val>
                                            <p:strVal val="#ppt_y"/>
                                          </p:val>
                                        </p:tav>
                                        <p:tav tm="100000">
                                          <p:val>
                                            <p:strVal val="#ppt_y"/>
                                          </p:val>
                                        </p:tav>
                                      </p:tavLst>
                                    </p:anim>
                                    <p:anim calcmode="lin" valueType="num">
                                      <p:cBhvr>
                                        <p:cTn id="83" dur="500" fill="hold"/>
                                        <p:tgtEl>
                                          <p:spTgt spid="81926"/>
                                        </p:tgtEl>
                                        <p:attrNameLst>
                                          <p:attrName>ppt_h</p:attrName>
                                        </p:attrNameLst>
                                      </p:cBhvr>
                                      <p:tavLst>
                                        <p:tav tm="0">
                                          <p:val>
                                            <p:strVal val="#ppt_h/10"/>
                                          </p:val>
                                        </p:tav>
                                        <p:tav tm="50000">
                                          <p:val>
                                            <p:strVal val="#ppt_h+.01"/>
                                          </p:val>
                                        </p:tav>
                                        <p:tav tm="100000">
                                          <p:val>
                                            <p:strVal val="#ppt_h"/>
                                          </p:val>
                                        </p:tav>
                                      </p:tavLst>
                                    </p:anim>
                                    <p:anim calcmode="lin" valueType="num">
                                      <p:cBhvr>
                                        <p:cTn id="84" dur="500" fill="hold"/>
                                        <p:tgtEl>
                                          <p:spTgt spid="81926"/>
                                        </p:tgtEl>
                                        <p:attrNameLst>
                                          <p:attrName>ppt_w</p:attrName>
                                        </p:attrNameLst>
                                      </p:cBhvr>
                                      <p:tavLst>
                                        <p:tav tm="0">
                                          <p:val>
                                            <p:strVal val="#ppt_w/10"/>
                                          </p:val>
                                        </p:tav>
                                        <p:tav tm="50000">
                                          <p:val>
                                            <p:strVal val="#ppt_w+.01"/>
                                          </p:val>
                                        </p:tav>
                                        <p:tav tm="100000">
                                          <p:val>
                                            <p:strVal val="#ppt_w"/>
                                          </p:val>
                                        </p:tav>
                                      </p:tavLst>
                                    </p:anim>
                                    <p:animEffect transition="in" filter="fade">
                                      <p:cBhvr>
                                        <p:cTn id="85" dur="500" tmFilter="0,0; .5, 1; 1, 1"/>
                                        <p:tgtEl>
                                          <p:spTgt spid="81926"/>
                                        </p:tgtEl>
                                      </p:cBhvr>
                                    </p:animEffect>
                                  </p:childTnLst>
                                </p:cTn>
                              </p:par>
                            </p:childTnLst>
                          </p:cTn>
                        </p:par>
                        <p:par>
                          <p:cTn id="86" fill="hold">
                            <p:stCondLst>
                              <p:cond delay="500"/>
                            </p:stCondLst>
                            <p:childTnLst>
                              <p:par>
                                <p:cTn id="87" presetID="22" presetClass="entr" presetSubtype="4" fill="hold" grpId="2" nodeType="afterEffect">
                                  <p:stCondLst>
                                    <p:cond delay="0"/>
                                  </p:stCondLst>
                                  <p:childTnLst>
                                    <p:set>
                                      <p:cBhvr>
                                        <p:cTn id="88" dur="1" fill="hold">
                                          <p:stCondLst>
                                            <p:cond delay="0"/>
                                          </p:stCondLst>
                                        </p:cTn>
                                        <p:tgtEl>
                                          <p:spTgt spid="81936"/>
                                        </p:tgtEl>
                                        <p:attrNameLst>
                                          <p:attrName>style.visibility</p:attrName>
                                        </p:attrNameLst>
                                      </p:cBhvr>
                                      <p:to>
                                        <p:strVal val="visible"/>
                                      </p:to>
                                    </p:set>
                                    <p:animEffect transition="in" filter="wipe(down)">
                                      <p:cBhvr>
                                        <p:cTn id="89" dur="500"/>
                                        <p:tgtEl>
                                          <p:spTgt spid="81936"/>
                                        </p:tgtEl>
                                      </p:cBhvr>
                                    </p:animEffect>
                                  </p:childTnLst>
                                </p:cTn>
                              </p:par>
                            </p:childTnLst>
                          </p:cTn>
                        </p:par>
                      </p:childTnLst>
                    </p:cTn>
                  </p:par>
                  <p:par>
                    <p:cTn id="90" fill="hold">
                      <p:stCondLst>
                        <p:cond delay="indefinite"/>
                      </p:stCondLst>
                      <p:childTnLst>
                        <p:par>
                          <p:cTn id="91" fill="hold">
                            <p:stCondLst>
                              <p:cond delay="0"/>
                            </p:stCondLst>
                            <p:childTnLst>
                              <p:par>
                                <p:cTn id="92" presetID="22" presetClass="entr" presetSubtype="4" fill="hold" grpId="0" nodeType="clickEffect">
                                  <p:stCondLst>
                                    <p:cond delay="0"/>
                                  </p:stCondLst>
                                  <p:childTnLst>
                                    <p:set>
                                      <p:cBhvr>
                                        <p:cTn id="93" dur="1" fill="hold">
                                          <p:stCondLst>
                                            <p:cond delay="0"/>
                                          </p:stCondLst>
                                        </p:cTn>
                                        <p:tgtEl>
                                          <p:spTgt spid="81929"/>
                                        </p:tgtEl>
                                        <p:attrNameLst>
                                          <p:attrName>style.visibility</p:attrName>
                                        </p:attrNameLst>
                                      </p:cBhvr>
                                      <p:to>
                                        <p:strVal val="visible"/>
                                      </p:to>
                                    </p:set>
                                    <p:animEffect transition="in" filter="wipe(down)">
                                      <p:cBhvr>
                                        <p:cTn id="94" dur="500"/>
                                        <p:tgtEl>
                                          <p:spTgt spid="81929"/>
                                        </p:tgtEl>
                                      </p:cBhvr>
                                    </p:animEffect>
                                  </p:childTnLst>
                                </p:cTn>
                              </p:par>
                            </p:childTnLst>
                          </p:cTn>
                        </p:par>
                      </p:childTnLst>
                    </p:cTn>
                  </p:par>
                  <p:par>
                    <p:cTn id="95" fill="hold">
                      <p:stCondLst>
                        <p:cond delay="indefinite"/>
                      </p:stCondLst>
                      <p:childTnLst>
                        <p:par>
                          <p:cTn id="96" fill="hold">
                            <p:stCondLst>
                              <p:cond delay="0"/>
                            </p:stCondLst>
                            <p:childTnLst>
                              <p:par>
                                <p:cTn id="97" presetID="8" presetClass="entr" presetSubtype="16" fill="hold" grpId="0" nodeType="clickEffect">
                                  <p:stCondLst>
                                    <p:cond delay="0"/>
                                  </p:stCondLst>
                                  <p:childTnLst>
                                    <p:set>
                                      <p:cBhvr>
                                        <p:cTn id="98" dur="1" fill="hold">
                                          <p:stCondLst>
                                            <p:cond delay="0"/>
                                          </p:stCondLst>
                                        </p:cTn>
                                        <p:tgtEl>
                                          <p:spTgt spid="81924"/>
                                        </p:tgtEl>
                                        <p:attrNameLst>
                                          <p:attrName>style.visibility</p:attrName>
                                        </p:attrNameLst>
                                      </p:cBhvr>
                                      <p:to>
                                        <p:strVal val="visible"/>
                                      </p:to>
                                    </p:set>
                                    <p:animEffect transition="in" filter="diamond(in)">
                                      <p:cBhvr>
                                        <p:cTn id="99" dur="2000"/>
                                        <p:tgtEl>
                                          <p:spTgt spid="81924"/>
                                        </p:tgtEl>
                                      </p:cBhvr>
                                    </p:animEffect>
                                  </p:childTnLst>
                                </p:cTn>
                              </p:par>
                            </p:childTnLst>
                          </p:cTn>
                        </p:par>
                      </p:childTnLst>
                    </p:cTn>
                  </p:par>
                  <p:par>
                    <p:cTn id="100" fill="hold">
                      <p:stCondLst>
                        <p:cond delay="indefinite"/>
                      </p:stCondLst>
                      <p:childTnLst>
                        <p:par>
                          <p:cTn id="101" fill="hold">
                            <p:stCondLst>
                              <p:cond delay="0"/>
                            </p:stCondLst>
                            <p:childTnLst>
                              <p:par>
                                <p:cTn id="102" presetID="42" presetClass="entr" presetSubtype="0" fill="hold" nodeType="clickEffect">
                                  <p:stCondLst>
                                    <p:cond delay="0"/>
                                  </p:stCondLst>
                                  <p:childTnLst>
                                    <p:set>
                                      <p:cBhvr>
                                        <p:cTn id="103" dur="1" fill="hold">
                                          <p:stCondLst>
                                            <p:cond delay="0"/>
                                          </p:stCondLst>
                                        </p:cTn>
                                        <p:tgtEl>
                                          <p:spTgt spid="81932"/>
                                        </p:tgtEl>
                                        <p:attrNameLst>
                                          <p:attrName>style.visibility</p:attrName>
                                        </p:attrNameLst>
                                      </p:cBhvr>
                                      <p:to>
                                        <p:strVal val="visible"/>
                                      </p:to>
                                    </p:set>
                                    <p:animEffect transition="in" filter="fade">
                                      <p:cBhvr>
                                        <p:cTn id="104" dur="1000"/>
                                        <p:tgtEl>
                                          <p:spTgt spid="81932"/>
                                        </p:tgtEl>
                                      </p:cBhvr>
                                    </p:animEffect>
                                    <p:anim calcmode="lin" valueType="num">
                                      <p:cBhvr>
                                        <p:cTn id="105" dur="1000" fill="hold"/>
                                        <p:tgtEl>
                                          <p:spTgt spid="81932"/>
                                        </p:tgtEl>
                                        <p:attrNameLst>
                                          <p:attrName>ppt_x</p:attrName>
                                        </p:attrNameLst>
                                      </p:cBhvr>
                                      <p:tavLst>
                                        <p:tav tm="0">
                                          <p:val>
                                            <p:strVal val="#ppt_x"/>
                                          </p:val>
                                        </p:tav>
                                        <p:tav tm="100000">
                                          <p:val>
                                            <p:strVal val="#ppt_x"/>
                                          </p:val>
                                        </p:tav>
                                      </p:tavLst>
                                    </p:anim>
                                    <p:anim calcmode="lin" valueType="num">
                                      <p:cBhvr>
                                        <p:cTn id="106" dur="1000" fill="hold"/>
                                        <p:tgtEl>
                                          <p:spTgt spid="81932"/>
                                        </p:tgtEl>
                                        <p:attrNameLst>
                                          <p:attrName>ppt_y</p:attrName>
                                        </p:attrNameLst>
                                      </p:cBhvr>
                                      <p:tavLst>
                                        <p:tav tm="0">
                                          <p:val>
                                            <p:strVal val="#ppt_y+.1"/>
                                          </p:val>
                                        </p:tav>
                                        <p:tav tm="100000">
                                          <p:val>
                                            <p:strVal val="#ppt_y"/>
                                          </p:val>
                                        </p:tav>
                                      </p:tavLst>
                                    </p:anim>
                                  </p:childTnLst>
                                </p:cTn>
                              </p:par>
                            </p:childTnLst>
                          </p:cTn>
                        </p:par>
                        <p:par>
                          <p:cTn id="107" fill="hold">
                            <p:stCondLst>
                              <p:cond delay="1000"/>
                            </p:stCondLst>
                            <p:childTnLst>
                              <p:par>
                                <p:cTn id="108" presetID="8" presetClass="entr" presetSubtype="16" fill="hold" grpId="0" nodeType="afterEffect">
                                  <p:stCondLst>
                                    <p:cond delay="0"/>
                                  </p:stCondLst>
                                  <p:childTnLst>
                                    <p:set>
                                      <p:cBhvr>
                                        <p:cTn id="109" dur="1" fill="hold">
                                          <p:stCondLst>
                                            <p:cond delay="0"/>
                                          </p:stCondLst>
                                        </p:cTn>
                                        <p:tgtEl>
                                          <p:spTgt spid="19"/>
                                        </p:tgtEl>
                                        <p:attrNameLst>
                                          <p:attrName>style.visibility</p:attrName>
                                        </p:attrNameLst>
                                      </p:cBhvr>
                                      <p:to>
                                        <p:strVal val="visible"/>
                                      </p:to>
                                    </p:set>
                                    <p:animEffect transition="in" filter="diamond(in)">
                                      <p:cBhvr>
                                        <p:cTn id="110" dur="2000"/>
                                        <p:tgtEl>
                                          <p:spTgt spid="19"/>
                                        </p:tgtEl>
                                      </p:cBhvr>
                                    </p:animEffect>
                                  </p:childTnLst>
                                </p:cTn>
                              </p:par>
                            </p:childTnLst>
                          </p:cTn>
                        </p:par>
                      </p:childTnLst>
                    </p:cTn>
                  </p:par>
                  <p:par>
                    <p:cTn id="111" fill="hold">
                      <p:stCondLst>
                        <p:cond delay="indefinite"/>
                      </p:stCondLst>
                      <p:childTnLst>
                        <p:par>
                          <p:cTn id="112" fill="hold">
                            <p:stCondLst>
                              <p:cond delay="0"/>
                            </p:stCondLst>
                            <p:childTnLst>
                              <p:par>
                                <p:cTn id="113" presetID="8" presetClass="exit" presetSubtype="16" fill="hold" grpId="1" nodeType="clickEffect">
                                  <p:stCondLst>
                                    <p:cond delay="0"/>
                                  </p:stCondLst>
                                  <p:childTnLst>
                                    <p:animEffect transition="out" filter="diamond(in)">
                                      <p:cBhvr>
                                        <p:cTn id="114" dur="2000"/>
                                        <p:tgtEl>
                                          <p:spTgt spid="19"/>
                                        </p:tgtEl>
                                      </p:cBhvr>
                                    </p:animEffect>
                                    <p:set>
                                      <p:cBhvr>
                                        <p:cTn id="115" dur="1" fill="hold">
                                          <p:stCondLst>
                                            <p:cond delay="19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23" grpId="0" animBg="1"/>
      <p:bldP spid="81923" grpId="1" animBg="1"/>
      <p:bldP spid="81924" grpId="0" animBg="1"/>
      <p:bldP spid="81925" grpId="0" animBg="1"/>
      <p:bldP spid="81925" grpId="1" animBg="1"/>
      <p:bldP spid="81925" grpId="2" animBg="1"/>
      <p:bldP spid="81926" grpId="0"/>
      <p:bldP spid="81926" grpId="1"/>
      <p:bldP spid="81926" grpId="2"/>
      <p:bldP spid="81929" grpId="0" animBg="1"/>
      <p:bldP spid="81933" grpId="0" animBg="1"/>
      <p:bldP spid="81933" grpId="1" animBg="1"/>
      <p:bldP spid="81935" grpId="0" animBg="1"/>
      <p:bldP spid="81935" grpId="1" animBg="1"/>
      <p:bldP spid="81935" grpId="2" animBg="1"/>
      <p:bldP spid="81936" grpId="0" animBg="1"/>
      <p:bldP spid="81936" grpId="1" animBg="1"/>
      <p:bldP spid="81936" grpId="2" animBg="1"/>
      <p:bldP spid="18" grpId="0" animBg="1"/>
      <p:bldP spid="18" grpId="1" animBg="1"/>
      <p:bldP spid="19" grpId="0" animBg="1"/>
      <p:bldP spid="19" grpId="1"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395536" y="260648"/>
            <a:ext cx="8568952" cy="1564958"/>
          </a:xfrm>
        </p:spPr>
        <p:txBody>
          <a:bodyPr>
            <a:normAutofit fontScale="92500" lnSpcReduction="20000"/>
          </a:bodyPr>
          <a:lstStyle/>
          <a:p>
            <a:r>
              <a:rPr lang="tr-TR" dirty="0" smtClean="0"/>
              <a:t>Işık ışınları az yoğun ortamdan çok yoğun ortama her zaman geçer. Fakat, çok yoğun ortamdan az yoğun ortama  gelen ışık ışınları her zaman geçemeyebilir.</a:t>
            </a:r>
            <a:endParaRPr lang="tr-TR" dirty="0"/>
          </a:p>
        </p:txBody>
      </p:sp>
      <p:pic>
        <p:nvPicPr>
          <p:cNvPr id="10242" name="Picture 2"/>
          <p:cNvPicPr>
            <a:picLocks noChangeAspect="1" noChangeArrowheads="1"/>
          </p:cNvPicPr>
          <p:nvPr/>
        </p:nvPicPr>
        <p:blipFill>
          <a:blip r:embed="rId3" cstate="print"/>
          <a:srcRect/>
          <a:stretch>
            <a:fillRect/>
          </a:stretch>
        </p:blipFill>
        <p:spPr bwMode="auto">
          <a:xfrm>
            <a:off x="1913800" y="1844824"/>
            <a:ext cx="5184576" cy="4101113"/>
          </a:xfrm>
          <a:prstGeom prst="rect">
            <a:avLst/>
          </a:prstGeom>
          <a:noFill/>
          <a:ln w="9525">
            <a:noFill/>
            <a:miter lim="800000"/>
            <a:headEnd/>
            <a:tailEnd/>
          </a:ln>
        </p:spPr>
      </p:pic>
    </p:spTree>
    <p:extLst>
      <p:ext uri="{BB962C8B-B14F-4D97-AF65-F5344CB8AC3E}">
        <p14:creationId xmlns:p14="http://schemas.microsoft.com/office/powerpoint/2010/main" val="29659275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2000"/>
                                        <p:tgtEl>
                                          <p:spTgt spid="3">
                                            <p:txEl>
                                              <p:pRg st="0" end="0"/>
                                            </p:txEl>
                                          </p:spTgt>
                                        </p:tgtEl>
                                      </p:cBhvr>
                                    </p:animEffect>
                                  </p:childTnLst>
                                </p:cTn>
                              </p:par>
                            </p:childTnLst>
                          </p:cTn>
                        </p:par>
                        <p:par>
                          <p:cTn id="8" fill="hold">
                            <p:stCondLst>
                              <p:cond delay="2000"/>
                            </p:stCondLst>
                            <p:childTnLst>
                              <p:par>
                                <p:cTn id="9" presetID="8" presetClass="entr" presetSubtype="16" fill="hold" nodeType="afterEffect">
                                  <p:stCondLst>
                                    <p:cond delay="0"/>
                                  </p:stCondLst>
                                  <p:childTnLst>
                                    <p:set>
                                      <p:cBhvr>
                                        <p:cTn id="10" dur="1" fill="hold">
                                          <p:stCondLst>
                                            <p:cond delay="0"/>
                                          </p:stCondLst>
                                        </p:cTn>
                                        <p:tgtEl>
                                          <p:spTgt spid="10242"/>
                                        </p:tgtEl>
                                        <p:attrNameLst>
                                          <p:attrName>style.visibility</p:attrName>
                                        </p:attrNameLst>
                                      </p:cBhvr>
                                      <p:to>
                                        <p:strVal val="visible"/>
                                      </p:to>
                                    </p:set>
                                    <p:animEffect transition="in" filter="diamond(in)">
                                      <p:cBhvr>
                                        <p:cTn id="11" dur="2000"/>
                                        <p:tgtEl>
                                          <p:spTgt spid="102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83"/>
          <p:cNvGrpSpPr>
            <a:grpSpLocks/>
          </p:cNvGrpSpPr>
          <p:nvPr/>
        </p:nvGrpSpPr>
        <p:grpSpPr bwMode="auto">
          <a:xfrm>
            <a:off x="107504" y="183019"/>
            <a:ext cx="8900541" cy="4470117"/>
            <a:chOff x="1785" y="1129"/>
            <a:chExt cx="1824" cy="1622"/>
          </a:xfrm>
        </p:grpSpPr>
        <p:sp>
          <p:nvSpPr>
            <p:cNvPr id="25660" name="Rectangle 60"/>
            <p:cNvSpPr>
              <a:spLocks noChangeArrowheads="1"/>
            </p:cNvSpPr>
            <p:nvPr/>
          </p:nvSpPr>
          <p:spPr bwMode="auto">
            <a:xfrm>
              <a:off x="1785" y="1129"/>
              <a:ext cx="1824" cy="816"/>
            </a:xfrm>
            <a:prstGeom prst="rect">
              <a:avLst/>
            </a:prstGeom>
            <a:solidFill>
              <a:schemeClr val="accent1">
                <a:lumMod val="40000"/>
                <a:lumOff val="60000"/>
              </a:schemeClr>
            </a:solidFill>
            <a:ln w="9525">
              <a:solidFill>
                <a:srgbClr val="FFCCFF"/>
              </a:solidFill>
              <a:miter lim="800000"/>
              <a:headEnd/>
              <a:tailEnd/>
            </a:ln>
            <a:effectLst/>
          </p:spPr>
          <p:txBody>
            <a:bodyPr wrap="none" anchor="ctr"/>
            <a:lstStyle/>
            <a:p>
              <a:pPr algn="ctr"/>
              <a:endParaRPr lang="tr-TR"/>
            </a:p>
          </p:txBody>
        </p:sp>
        <p:sp>
          <p:nvSpPr>
            <p:cNvPr id="25661" name="Rectangle 61"/>
            <p:cNvSpPr>
              <a:spLocks noChangeArrowheads="1"/>
            </p:cNvSpPr>
            <p:nvPr/>
          </p:nvSpPr>
          <p:spPr bwMode="auto">
            <a:xfrm>
              <a:off x="1785" y="1935"/>
              <a:ext cx="1824" cy="816"/>
            </a:xfrm>
            <a:prstGeom prst="rect">
              <a:avLst/>
            </a:prstGeom>
            <a:solidFill>
              <a:srgbClr val="CCECFF"/>
            </a:solidFill>
            <a:ln w="9525">
              <a:solidFill>
                <a:srgbClr val="FFCCFF"/>
              </a:solidFill>
              <a:miter lim="800000"/>
              <a:headEnd/>
              <a:tailEnd/>
            </a:ln>
            <a:effectLst/>
          </p:spPr>
          <p:txBody>
            <a:bodyPr wrap="none" anchor="ctr"/>
            <a:lstStyle/>
            <a:p>
              <a:endParaRPr lang="tr-TR"/>
            </a:p>
          </p:txBody>
        </p:sp>
        <p:sp>
          <p:nvSpPr>
            <p:cNvPr id="25666" name="Line 66"/>
            <p:cNvSpPr>
              <a:spLocks noChangeShapeType="1"/>
            </p:cNvSpPr>
            <p:nvPr/>
          </p:nvSpPr>
          <p:spPr bwMode="auto">
            <a:xfrm>
              <a:off x="1785" y="1935"/>
              <a:ext cx="1824" cy="0"/>
            </a:xfrm>
            <a:prstGeom prst="line">
              <a:avLst/>
            </a:prstGeom>
            <a:noFill/>
            <a:ln w="76200">
              <a:solidFill>
                <a:schemeClr val="tx1"/>
              </a:solidFill>
              <a:round/>
              <a:headEnd/>
              <a:tailEnd/>
            </a:ln>
            <a:effectLst/>
          </p:spPr>
          <p:txBody>
            <a:bodyPr wrap="none" anchor="ctr"/>
            <a:lstStyle/>
            <a:p>
              <a:endParaRPr lang="tr-TR"/>
            </a:p>
          </p:txBody>
        </p:sp>
      </p:grpSp>
      <p:sp>
        <p:nvSpPr>
          <p:cNvPr id="25652" name="Text Box 52"/>
          <p:cNvSpPr txBox="1">
            <a:spLocks noChangeArrowheads="1"/>
          </p:cNvSpPr>
          <p:nvPr/>
        </p:nvSpPr>
        <p:spPr bwMode="auto">
          <a:xfrm>
            <a:off x="223069" y="4549676"/>
            <a:ext cx="8784976" cy="2308324"/>
          </a:xfrm>
          <a:prstGeom prst="rect">
            <a:avLst/>
          </a:prstGeom>
          <a:noFill/>
          <a:ln w="9525">
            <a:noFill/>
            <a:miter lim="800000"/>
            <a:headEnd/>
            <a:tailEnd/>
          </a:ln>
          <a:effectLst/>
        </p:spPr>
        <p:txBody>
          <a:bodyPr wrap="square">
            <a:spAutoFit/>
          </a:bodyPr>
          <a:lstStyle/>
          <a:p>
            <a:r>
              <a:rPr lang="tr-TR" sz="3600" dirty="0" smtClean="0"/>
              <a:t>Gelme açısının belli bir değerine karşılık kırılma açısı 90 </a:t>
            </a:r>
            <a:r>
              <a:rPr lang="tr-TR" sz="3600" baseline="30000" dirty="0" smtClean="0"/>
              <a:t>o </a:t>
            </a:r>
            <a:r>
              <a:rPr lang="tr-TR" sz="3600" dirty="0" smtClean="0"/>
              <a:t>olur ve kırılan ışık ışını su yüzeyini yalar. Kırılma açısının 90 </a:t>
            </a:r>
            <a:r>
              <a:rPr lang="tr-TR" sz="3600" baseline="30000" dirty="0" smtClean="0"/>
              <a:t>o </a:t>
            </a:r>
            <a:r>
              <a:rPr lang="tr-TR" sz="3600" dirty="0" smtClean="0"/>
              <a:t>olduğu andaki gelme açısına </a:t>
            </a:r>
            <a:r>
              <a:rPr lang="tr-TR" sz="3600" b="1" dirty="0" smtClean="0"/>
              <a:t>sınır açısı </a:t>
            </a:r>
            <a:r>
              <a:rPr lang="tr-TR" sz="3600" dirty="0" smtClean="0"/>
              <a:t>denir. </a:t>
            </a:r>
          </a:p>
        </p:txBody>
      </p:sp>
      <p:sp>
        <p:nvSpPr>
          <p:cNvPr id="25664" name="Text Box 64"/>
          <p:cNvSpPr txBox="1">
            <a:spLocks noChangeArrowheads="1"/>
          </p:cNvSpPr>
          <p:nvPr/>
        </p:nvSpPr>
        <p:spPr bwMode="auto">
          <a:xfrm>
            <a:off x="3107432" y="2064296"/>
            <a:ext cx="437940" cy="369332"/>
          </a:xfrm>
          <a:prstGeom prst="rect">
            <a:avLst/>
          </a:prstGeom>
          <a:noFill/>
          <a:ln w="9525">
            <a:noFill/>
            <a:miter lim="800000"/>
            <a:headEnd/>
            <a:tailEnd/>
          </a:ln>
          <a:effectLst/>
        </p:spPr>
        <p:txBody>
          <a:bodyPr wrap="none">
            <a:spAutoFit/>
          </a:bodyPr>
          <a:lstStyle/>
          <a:p>
            <a:r>
              <a:rPr lang="tr-TR" sz="1800" dirty="0" smtClean="0">
                <a:solidFill>
                  <a:srgbClr val="0000CC"/>
                </a:solidFill>
              </a:rPr>
              <a:t>SU</a:t>
            </a:r>
            <a:endParaRPr lang="tr-TR" sz="1800" dirty="0">
              <a:solidFill>
                <a:srgbClr val="0000CC"/>
              </a:solidFill>
            </a:endParaRPr>
          </a:p>
        </p:txBody>
      </p:sp>
      <p:sp>
        <p:nvSpPr>
          <p:cNvPr id="25665" name="Text Box 65"/>
          <p:cNvSpPr txBox="1">
            <a:spLocks noChangeArrowheads="1"/>
          </p:cNvSpPr>
          <p:nvPr/>
        </p:nvSpPr>
        <p:spPr bwMode="auto">
          <a:xfrm>
            <a:off x="3107432" y="2521496"/>
            <a:ext cx="705642" cy="369332"/>
          </a:xfrm>
          <a:prstGeom prst="rect">
            <a:avLst/>
          </a:prstGeom>
          <a:noFill/>
          <a:ln w="9525">
            <a:noFill/>
            <a:miter lim="800000"/>
            <a:headEnd/>
            <a:tailEnd/>
          </a:ln>
          <a:effectLst/>
        </p:spPr>
        <p:txBody>
          <a:bodyPr wrap="none">
            <a:spAutoFit/>
          </a:bodyPr>
          <a:lstStyle/>
          <a:p>
            <a:r>
              <a:rPr lang="tr-TR" sz="1800" dirty="0" smtClean="0">
                <a:solidFill>
                  <a:srgbClr val="0000CC"/>
                </a:solidFill>
              </a:rPr>
              <a:t>HAVA</a:t>
            </a:r>
            <a:endParaRPr lang="tr-TR" sz="1800" dirty="0">
              <a:solidFill>
                <a:srgbClr val="0000CC"/>
              </a:solidFill>
            </a:endParaRPr>
          </a:p>
        </p:txBody>
      </p:sp>
      <p:sp>
        <p:nvSpPr>
          <p:cNvPr id="25667" name="Line 67"/>
          <p:cNvSpPr>
            <a:spLocks noChangeShapeType="1"/>
          </p:cNvSpPr>
          <p:nvPr/>
        </p:nvSpPr>
        <p:spPr bwMode="auto">
          <a:xfrm>
            <a:off x="4555232" y="1038672"/>
            <a:ext cx="0" cy="3182416"/>
          </a:xfrm>
          <a:prstGeom prst="line">
            <a:avLst/>
          </a:prstGeom>
          <a:noFill/>
          <a:ln w="38100">
            <a:solidFill>
              <a:schemeClr val="tx1"/>
            </a:solidFill>
            <a:prstDash val="sysDot"/>
            <a:round/>
            <a:headEnd/>
            <a:tailEnd/>
          </a:ln>
          <a:effectLst/>
        </p:spPr>
        <p:txBody>
          <a:bodyPr wrap="none" anchor="ctr"/>
          <a:lstStyle/>
          <a:p>
            <a:endParaRPr lang="tr-TR"/>
          </a:p>
        </p:txBody>
      </p:sp>
      <p:sp>
        <p:nvSpPr>
          <p:cNvPr id="25668" name="Text Box 68"/>
          <p:cNvSpPr txBox="1">
            <a:spLocks noChangeArrowheads="1"/>
          </p:cNvSpPr>
          <p:nvPr/>
        </p:nvSpPr>
        <p:spPr bwMode="auto">
          <a:xfrm>
            <a:off x="4174232" y="692696"/>
            <a:ext cx="882650" cy="366713"/>
          </a:xfrm>
          <a:prstGeom prst="rect">
            <a:avLst/>
          </a:prstGeom>
          <a:noFill/>
          <a:ln w="9525">
            <a:noFill/>
            <a:miter lim="800000"/>
            <a:headEnd/>
            <a:tailEnd/>
          </a:ln>
          <a:effectLst/>
        </p:spPr>
        <p:txBody>
          <a:bodyPr wrap="none">
            <a:spAutoFit/>
          </a:bodyPr>
          <a:lstStyle/>
          <a:p>
            <a:r>
              <a:rPr lang="tr-TR" sz="1800" dirty="0">
                <a:solidFill>
                  <a:srgbClr val="0000CC"/>
                </a:solidFill>
              </a:rPr>
              <a:t>Normal</a:t>
            </a:r>
          </a:p>
        </p:txBody>
      </p:sp>
      <p:grpSp>
        <p:nvGrpSpPr>
          <p:cNvPr id="3" name="Group 71"/>
          <p:cNvGrpSpPr>
            <a:grpSpLocks/>
          </p:cNvGrpSpPr>
          <p:nvPr/>
        </p:nvGrpSpPr>
        <p:grpSpPr bwMode="auto">
          <a:xfrm rot="20495693">
            <a:off x="2951410" y="1296503"/>
            <a:ext cx="1423988" cy="1368426"/>
            <a:chOff x="1827" y="957"/>
            <a:chExt cx="897" cy="862"/>
          </a:xfrm>
        </p:grpSpPr>
        <p:sp>
          <p:nvSpPr>
            <p:cNvPr id="25669" name="Line 69"/>
            <p:cNvSpPr>
              <a:spLocks noChangeShapeType="1"/>
            </p:cNvSpPr>
            <p:nvPr/>
          </p:nvSpPr>
          <p:spPr bwMode="auto">
            <a:xfrm>
              <a:off x="1827" y="957"/>
              <a:ext cx="525" cy="483"/>
            </a:xfrm>
            <a:prstGeom prst="line">
              <a:avLst/>
            </a:prstGeom>
            <a:noFill/>
            <a:ln w="76200">
              <a:solidFill>
                <a:srgbClr val="FF3300"/>
              </a:solidFill>
              <a:round/>
              <a:headEnd/>
              <a:tailEnd type="triangle" w="med" len="med"/>
            </a:ln>
            <a:effectLst/>
          </p:spPr>
          <p:txBody>
            <a:bodyPr wrap="none" anchor="ctr"/>
            <a:lstStyle/>
            <a:p>
              <a:endParaRPr lang="tr-TR"/>
            </a:p>
          </p:txBody>
        </p:sp>
        <p:sp>
          <p:nvSpPr>
            <p:cNvPr id="25670" name="Line 70"/>
            <p:cNvSpPr>
              <a:spLocks noChangeShapeType="1"/>
            </p:cNvSpPr>
            <p:nvPr/>
          </p:nvSpPr>
          <p:spPr bwMode="auto">
            <a:xfrm>
              <a:off x="2352" y="1440"/>
              <a:ext cx="372" cy="379"/>
            </a:xfrm>
            <a:prstGeom prst="line">
              <a:avLst/>
            </a:prstGeom>
            <a:noFill/>
            <a:ln w="76200">
              <a:solidFill>
                <a:srgbClr val="FF3300"/>
              </a:solidFill>
              <a:round/>
              <a:headEnd/>
              <a:tailEnd/>
            </a:ln>
            <a:effectLst/>
          </p:spPr>
          <p:txBody>
            <a:bodyPr wrap="none" anchor="ctr"/>
            <a:lstStyle/>
            <a:p>
              <a:endParaRPr lang="tr-TR"/>
            </a:p>
          </p:txBody>
        </p:sp>
      </p:grpSp>
      <p:sp>
        <p:nvSpPr>
          <p:cNvPr id="25672" name="Line 72"/>
          <p:cNvSpPr>
            <a:spLocks noChangeShapeType="1"/>
          </p:cNvSpPr>
          <p:nvPr/>
        </p:nvSpPr>
        <p:spPr bwMode="auto">
          <a:xfrm>
            <a:off x="4499992" y="2406823"/>
            <a:ext cx="2304256" cy="1121893"/>
          </a:xfrm>
          <a:prstGeom prst="line">
            <a:avLst/>
          </a:prstGeom>
          <a:noFill/>
          <a:ln w="38100">
            <a:solidFill>
              <a:srgbClr val="FF3300"/>
            </a:solidFill>
            <a:prstDash val="sysDot"/>
            <a:round/>
            <a:headEnd/>
            <a:tailEnd/>
          </a:ln>
          <a:effectLst/>
        </p:spPr>
        <p:txBody>
          <a:bodyPr wrap="none" anchor="ctr"/>
          <a:lstStyle/>
          <a:p>
            <a:endParaRPr lang="tr-TR"/>
          </a:p>
        </p:txBody>
      </p:sp>
      <p:sp>
        <p:nvSpPr>
          <p:cNvPr id="25673" name="Line 73"/>
          <p:cNvSpPr>
            <a:spLocks noChangeShapeType="1"/>
          </p:cNvSpPr>
          <p:nvPr/>
        </p:nvSpPr>
        <p:spPr bwMode="auto">
          <a:xfrm>
            <a:off x="4572000" y="2406824"/>
            <a:ext cx="1872208" cy="0"/>
          </a:xfrm>
          <a:prstGeom prst="line">
            <a:avLst/>
          </a:prstGeom>
          <a:noFill/>
          <a:ln w="76200">
            <a:solidFill>
              <a:srgbClr val="FF3300"/>
            </a:solidFill>
            <a:round/>
            <a:headEnd/>
            <a:tailEnd type="triangle" w="med" len="med"/>
          </a:ln>
          <a:effectLst/>
        </p:spPr>
        <p:txBody>
          <a:bodyPr wrap="none" anchor="ctr"/>
          <a:lstStyle/>
          <a:p>
            <a:endParaRPr lang="tr-TR"/>
          </a:p>
        </p:txBody>
      </p:sp>
      <p:sp>
        <p:nvSpPr>
          <p:cNvPr id="25675" name="Arc 75"/>
          <p:cNvSpPr>
            <a:spLocks/>
          </p:cNvSpPr>
          <p:nvPr/>
        </p:nvSpPr>
        <p:spPr bwMode="auto">
          <a:xfrm flipH="1">
            <a:off x="4283968" y="2064296"/>
            <a:ext cx="271264" cy="198512"/>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8100">
            <a:solidFill>
              <a:schemeClr val="tx1"/>
            </a:solidFill>
            <a:round/>
            <a:headEnd/>
            <a:tailEnd/>
          </a:ln>
          <a:effectLst/>
        </p:spPr>
        <p:txBody>
          <a:bodyPr wrap="none" anchor="ctr"/>
          <a:lstStyle/>
          <a:p>
            <a:endParaRPr lang="tr-TR"/>
          </a:p>
        </p:txBody>
      </p:sp>
      <p:sp>
        <p:nvSpPr>
          <p:cNvPr id="25676" name="Line 76"/>
          <p:cNvSpPr>
            <a:spLocks noChangeShapeType="1"/>
          </p:cNvSpPr>
          <p:nvPr/>
        </p:nvSpPr>
        <p:spPr bwMode="auto">
          <a:xfrm flipV="1">
            <a:off x="4479032" y="1475713"/>
            <a:ext cx="2325216" cy="740983"/>
          </a:xfrm>
          <a:prstGeom prst="line">
            <a:avLst/>
          </a:prstGeom>
          <a:noFill/>
          <a:ln w="28575">
            <a:solidFill>
              <a:srgbClr val="FF3300"/>
            </a:solidFill>
            <a:round/>
            <a:headEnd/>
            <a:tailEnd type="arrow" w="med" len="med"/>
          </a:ln>
          <a:effectLst/>
        </p:spPr>
        <p:txBody>
          <a:bodyPr wrap="none" anchor="ctr"/>
          <a:lstStyle/>
          <a:p>
            <a:endParaRPr lang="tr-TR"/>
          </a:p>
        </p:txBody>
      </p:sp>
      <p:sp>
        <p:nvSpPr>
          <p:cNvPr id="25677" name="Text Box 77"/>
          <p:cNvSpPr txBox="1">
            <a:spLocks noChangeArrowheads="1"/>
          </p:cNvSpPr>
          <p:nvPr/>
        </p:nvSpPr>
        <p:spPr bwMode="auto">
          <a:xfrm>
            <a:off x="6525320" y="1139163"/>
            <a:ext cx="2047355" cy="338554"/>
          </a:xfrm>
          <a:prstGeom prst="rect">
            <a:avLst/>
          </a:prstGeom>
          <a:noFill/>
          <a:ln w="9525">
            <a:noFill/>
            <a:miter lim="800000"/>
            <a:headEnd/>
            <a:tailEnd/>
          </a:ln>
          <a:effectLst/>
        </p:spPr>
        <p:txBody>
          <a:bodyPr wrap="none">
            <a:spAutoFit/>
          </a:bodyPr>
          <a:lstStyle/>
          <a:p>
            <a:r>
              <a:rPr lang="tr-TR" sz="1600" dirty="0">
                <a:solidFill>
                  <a:srgbClr val="0000CC"/>
                </a:solidFill>
              </a:rPr>
              <a:t>Gelme </a:t>
            </a:r>
            <a:r>
              <a:rPr lang="tr-TR" sz="1600" dirty="0" smtClean="0">
                <a:solidFill>
                  <a:srgbClr val="0000CC"/>
                </a:solidFill>
              </a:rPr>
              <a:t>Açısı: Sınır Açısı</a:t>
            </a:r>
            <a:endParaRPr lang="tr-TR" sz="1600" dirty="0">
              <a:solidFill>
                <a:srgbClr val="0000CC"/>
              </a:solidFill>
            </a:endParaRPr>
          </a:p>
        </p:txBody>
      </p:sp>
      <p:sp>
        <p:nvSpPr>
          <p:cNvPr id="25678" name="Arc 78"/>
          <p:cNvSpPr>
            <a:spLocks/>
          </p:cNvSpPr>
          <p:nvPr/>
        </p:nvSpPr>
        <p:spPr bwMode="auto">
          <a:xfrm flipV="1">
            <a:off x="4572000" y="2406824"/>
            <a:ext cx="403795" cy="288032"/>
          </a:xfrm>
          <a:custGeom>
            <a:avLst/>
            <a:gdLst>
              <a:gd name="G0" fmla="+- 2652 0 0"/>
              <a:gd name="G1" fmla="+- 21600 0 0"/>
              <a:gd name="G2" fmla="+- 21600 0 0"/>
              <a:gd name="T0" fmla="*/ 0 w 24252"/>
              <a:gd name="T1" fmla="*/ 163 h 21600"/>
              <a:gd name="T2" fmla="*/ 24252 w 24252"/>
              <a:gd name="T3" fmla="*/ 21600 h 21600"/>
              <a:gd name="T4" fmla="*/ 2652 w 24252"/>
              <a:gd name="T5" fmla="*/ 21600 h 21600"/>
            </a:gdLst>
            <a:ahLst/>
            <a:cxnLst>
              <a:cxn ang="0">
                <a:pos x="T0" y="T1"/>
              </a:cxn>
              <a:cxn ang="0">
                <a:pos x="T2" y="T3"/>
              </a:cxn>
              <a:cxn ang="0">
                <a:pos x="T4" y="T5"/>
              </a:cxn>
            </a:cxnLst>
            <a:rect l="0" t="0" r="r" b="b"/>
            <a:pathLst>
              <a:path w="24252" h="21600" fill="none" extrusionOk="0">
                <a:moveTo>
                  <a:pt x="0" y="163"/>
                </a:moveTo>
                <a:cubicBezTo>
                  <a:pt x="879" y="54"/>
                  <a:pt x="1765" y="-1"/>
                  <a:pt x="2652" y="0"/>
                </a:cubicBezTo>
                <a:cubicBezTo>
                  <a:pt x="14581" y="0"/>
                  <a:pt x="24252" y="9670"/>
                  <a:pt x="24252" y="21600"/>
                </a:cubicBezTo>
              </a:path>
              <a:path w="24252" h="21600" stroke="0" extrusionOk="0">
                <a:moveTo>
                  <a:pt x="0" y="163"/>
                </a:moveTo>
                <a:cubicBezTo>
                  <a:pt x="879" y="54"/>
                  <a:pt x="1765" y="-1"/>
                  <a:pt x="2652" y="0"/>
                </a:cubicBezTo>
                <a:cubicBezTo>
                  <a:pt x="14581" y="0"/>
                  <a:pt x="24252" y="9670"/>
                  <a:pt x="24252" y="21600"/>
                </a:cubicBezTo>
                <a:lnTo>
                  <a:pt x="2652" y="21600"/>
                </a:lnTo>
                <a:close/>
              </a:path>
            </a:pathLst>
          </a:custGeom>
          <a:noFill/>
          <a:ln w="38100">
            <a:solidFill>
              <a:schemeClr val="tx1"/>
            </a:solidFill>
            <a:round/>
            <a:headEnd/>
            <a:tailEnd/>
          </a:ln>
          <a:effectLst/>
        </p:spPr>
        <p:txBody>
          <a:bodyPr wrap="none" anchor="ctr"/>
          <a:lstStyle/>
          <a:p>
            <a:endParaRPr lang="tr-TR"/>
          </a:p>
        </p:txBody>
      </p:sp>
      <p:sp>
        <p:nvSpPr>
          <p:cNvPr id="25679" name="Line 79"/>
          <p:cNvSpPr>
            <a:spLocks noChangeShapeType="1"/>
          </p:cNvSpPr>
          <p:nvPr/>
        </p:nvSpPr>
        <p:spPr bwMode="auto">
          <a:xfrm>
            <a:off x="4860032" y="2622848"/>
            <a:ext cx="1665288" cy="267980"/>
          </a:xfrm>
          <a:prstGeom prst="line">
            <a:avLst/>
          </a:prstGeom>
          <a:noFill/>
          <a:ln w="28575">
            <a:solidFill>
              <a:srgbClr val="FF3300"/>
            </a:solidFill>
            <a:round/>
            <a:headEnd/>
            <a:tailEnd type="arrow" w="med" len="med"/>
          </a:ln>
          <a:effectLst/>
        </p:spPr>
        <p:txBody>
          <a:bodyPr wrap="none" anchor="ctr"/>
          <a:lstStyle/>
          <a:p>
            <a:endParaRPr lang="tr-TR"/>
          </a:p>
        </p:txBody>
      </p:sp>
      <p:sp>
        <p:nvSpPr>
          <p:cNvPr id="25680" name="Text Box 80"/>
          <p:cNvSpPr txBox="1">
            <a:spLocks noChangeArrowheads="1"/>
          </p:cNvSpPr>
          <p:nvPr/>
        </p:nvSpPr>
        <p:spPr bwMode="auto">
          <a:xfrm>
            <a:off x="6484207" y="2799494"/>
            <a:ext cx="1614545" cy="338554"/>
          </a:xfrm>
          <a:prstGeom prst="rect">
            <a:avLst/>
          </a:prstGeom>
          <a:noFill/>
          <a:ln w="9525">
            <a:noFill/>
            <a:miter lim="800000"/>
            <a:headEnd/>
            <a:tailEnd/>
          </a:ln>
          <a:effectLst/>
        </p:spPr>
        <p:txBody>
          <a:bodyPr wrap="none">
            <a:spAutoFit/>
          </a:bodyPr>
          <a:lstStyle/>
          <a:p>
            <a:r>
              <a:rPr lang="tr-TR" sz="1600" dirty="0">
                <a:solidFill>
                  <a:srgbClr val="0000CC"/>
                </a:solidFill>
              </a:rPr>
              <a:t>Kırılma </a:t>
            </a:r>
            <a:r>
              <a:rPr lang="tr-TR" sz="1600" dirty="0" smtClean="0">
                <a:solidFill>
                  <a:srgbClr val="0000CC"/>
                </a:solidFill>
              </a:rPr>
              <a:t>Açısı:</a:t>
            </a:r>
            <a:r>
              <a:rPr lang="tr-TR" sz="1600" dirty="0" smtClean="0"/>
              <a:t> </a:t>
            </a:r>
            <a:r>
              <a:rPr lang="tr-TR" sz="1600" dirty="0"/>
              <a:t>90 </a:t>
            </a:r>
            <a:r>
              <a:rPr lang="tr-TR" sz="1600" baseline="30000" dirty="0"/>
              <a:t>o</a:t>
            </a:r>
            <a:endParaRPr lang="tr-TR" sz="1600" dirty="0">
              <a:solidFill>
                <a:srgbClr val="0000CC"/>
              </a:solidFill>
            </a:endParaRPr>
          </a:p>
        </p:txBody>
      </p:sp>
      <p:sp>
        <p:nvSpPr>
          <p:cNvPr id="25681" name="Text Box 81"/>
          <p:cNvSpPr txBox="1">
            <a:spLocks noChangeArrowheads="1"/>
          </p:cNvSpPr>
          <p:nvPr/>
        </p:nvSpPr>
        <p:spPr bwMode="auto">
          <a:xfrm>
            <a:off x="1979712" y="1038672"/>
            <a:ext cx="787400" cy="641350"/>
          </a:xfrm>
          <a:prstGeom prst="rect">
            <a:avLst/>
          </a:prstGeom>
          <a:noFill/>
          <a:ln w="9525">
            <a:noFill/>
            <a:miter lim="800000"/>
            <a:headEnd/>
            <a:tailEnd/>
          </a:ln>
          <a:effectLst/>
        </p:spPr>
        <p:txBody>
          <a:bodyPr wrap="none">
            <a:spAutoFit/>
          </a:bodyPr>
          <a:lstStyle/>
          <a:p>
            <a:r>
              <a:rPr lang="tr-TR" sz="1800" dirty="0"/>
              <a:t>Gelen </a:t>
            </a:r>
          </a:p>
          <a:p>
            <a:r>
              <a:rPr lang="tr-TR" sz="1800" dirty="0"/>
              <a:t>Işın</a:t>
            </a:r>
          </a:p>
        </p:txBody>
      </p:sp>
      <p:sp>
        <p:nvSpPr>
          <p:cNvPr id="25682" name="Text Box 82"/>
          <p:cNvSpPr txBox="1">
            <a:spLocks noChangeArrowheads="1"/>
          </p:cNvSpPr>
          <p:nvPr/>
        </p:nvSpPr>
        <p:spPr bwMode="auto">
          <a:xfrm>
            <a:off x="6732240" y="2262808"/>
            <a:ext cx="2304256" cy="369332"/>
          </a:xfrm>
          <a:prstGeom prst="rect">
            <a:avLst/>
          </a:prstGeom>
          <a:noFill/>
          <a:ln w="9525">
            <a:noFill/>
            <a:miter lim="800000"/>
            <a:headEnd/>
            <a:tailEnd/>
          </a:ln>
          <a:effectLst/>
        </p:spPr>
        <p:txBody>
          <a:bodyPr wrap="square">
            <a:spAutoFit/>
          </a:bodyPr>
          <a:lstStyle/>
          <a:p>
            <a:r>
              <a:rPr lang="tr-TR" sz="1800" b="1" dirty="0" smtClean="0">
                <a:solidFill>
                  <a:srgbClr val="FF0000"/>
                </a:solidFill>
              </a:rPr>
              <a:t>Kırılan Işın</a:t>
            </a:r>
            <a:endParaRPr lang="tr-TR" sz="1800" b="1" dirty="0">
              <a:solidFill>
                <a:srgbClr val="FF0000"/>
              </a:solidFill>
            </a:endParaRPr>
          </a:p>
        </p:txBody>
      </p:sp>
      <p:sp>
        <p:nvSpPr>
          <p:cNvPr id="27" name="26 Dikdörtgen"/>
          <p:cNvSpPr/>
          <p:nvPr/>
        </p:nvSpPr>
        <p:spPr>
          <a:xfrm>
            <a:off x="223069" y="286406"/>
            <a:ext cx="1840568" cy="584775"/>
          </a:xfrm>
          <a:prstGeom prst="rect">
            <a:avLst/>
          </a:prstGeom>
        </p:spPr>
        <p:txBody>
          <a:bodyPr wrap="none">
            <a:spAutoFit/>
          </a:bodyPr>
          <a:lstStyle/>
          <a:p>
            <a:r>
              <a:rPr lang="tr-TR" sz="3200" b="1" dirty="0" smtClean="0"/>
              <a:t>sınır açısı </a:t>
            </a:r>
            <a:endParaRPr lang="tr-TR" sz="3200" dirty="0"/>
          </a:p>
        </p:txBody>
      </p:sp>
    </p:spTree>
    <p:extLst>
      <p:ext uri="{BB962C8B-B14F-4D97-AF65-F5344CB8AC3E}">
        <p14:creationId xmlns:p14="http://schemas.microsoft.com/office/powerpoint/2010/main" val="28517449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out)">
                                      <p:cBhvr>
                                        <p:cTn id="7" dur="500"/>
                                        <p:tgtEl>
                                          <p:spTgt spid="2"/>
                                        </p:tgtEl>
                                      </p:cBhvr>
                                    </p:animEffect>
                                  </p:childTnLst>
                                </p:cTn>
                              </p:par>
                            </p:childTnLst>
                          </p:cTn>
                        </p:par>
                        <p:par>
                          <p:cTn id="8" fill="hold">
                            <p:stCondLst>
                              <p:cond delay="500"/>
                            </p:stCondLst>
                            <p:childTnLst>
                              <p:par>
                                <p:cTn id="9" presetID="23" presetClass="entr" presetSubtype="16" fill="hold" grpId="0" nodeType="afterEffect">
                                  <p:stCondLst>
                                    <p:cond delay="0"/>
                                  </p:stCondLst>
                                  <p:childTnLst>
                                    <p:set>
                                      <p:cBhvr>
                                        <p:cTn id="10" dur="1" fill="hold">
                                          <p:stCondLst>
                                            <p:cond delay="0"/>
                                          </p:stCondLst>
                                        </p:cTn>
                                        <p:tgtEl>
                                          <p:spTgt spid="25664"/>
                                        </p:tgtEl>
                                        <p:attrNameLst>
                                          <p:attrName>style.visibility</p:attrName>
                                        </p:attrNameLst>
                                      </p:cBhvr>
                                      <p:to>
                                        <p:strVal val="visible"/>
                                      </p:to>
                                    </p:set>
                                    <p:anim calcmode="lin" valueType="num">
                                      <p:cBhvr>
                                        <p:cTn id="11" dur="500" fill="hold"/>
                                        <p:tgtEl>
                                          <p:spTgt spid="25664"/>
                                        </p:tgtEl>
                                        <p:attrNameLst>
                                          <p:attrName>ppt_w</p:attrName>
                                        </p:attrNameLst>
                                      </p:cBhvr>
                                      <p:tavLst>
                                        <p:tav tm="0">
                                          <p:val>
                                            <p:fltVal val="0"/>
                                          </p:val>
                                        </p:tav>
                                        <p:tav tm="100000">
                                          <p:val>
                                            <p:strVal val="#ppt_w"/>
                                          </p:val>
                                        </p:tav>
                                      </p:tavLst>
                                    </p:anim>
                                    <p:anim calcmode="lin" valueType="num">
                                      <p:cBhvr>
                                        <p:cTn id="12" dur="500" fill="hold"/>
                                        <p:tgtEl>
                                          <p:spTgt spid="25664"/>
                                        </p:tgtEl>
                                        <p:attrNameLst>
                                          <p:attrName>ppt_h</p:attrName>
                                        </p:attrNameLst>
                                      </p:cBhvr>
                                      <p:tavLst>
                                        <p:tav tm="0">
                                          <p:val>
                                            <p:fltVal val="0"/>
                                          </p:val>
                                        </p:tav>
                                        <p:tav tm="100000">
                                          <p:val>
                                            <p:strVal val="#ppt_h"/>
                                          </p:val>
                                        </p:tav>
                                      </p:tavLst>
                                    </p:anim>
                                  </p:childTnLst>
                                </p:cTn>
                              </p:par>
                            </p:childTnLst>
                          </p:cTn>
                        </p:par>
                        <p:par>
                          <p:cTn id="13" fill="hold">
                            <p:stCondLst>
                              <p:cond delay="1000"/>
                            </p:stCondLst>
                            <p:childTnLst>
                              <p:par>
                                <p:cTn id="14" presetID="23" presetClass="entr" presetSubtype="16" fill="hold" grpId="0" nodeType="afterEffect">
                                  <p:stCondLst>
                                    <p:cond delay="0"/>
                                  </p:stCondLst>
                                  <p:childTnLst>
                                    <p:set>
                                      <p:cBhvr>
                                        <p:cTn id="15" dur="1" fill="hold">
                                          <p:stCondLst>
                                            <p:cond delay="0"/>
                                          </p:stCondLst>
                                        </p:cTn>
                                        <p:tgtEl>
                                          <p:spTgt spid="25665"/>
                                        </p:tgtEl>
                                        <p:attrNameLst>
                                          <p:attrName>style.visibility</p:attrName>
                                        </p:attrNameLst>
                                      </p:cBhvr>
                                      <p:to>
                                        <p:strVal val="visible"/>
                                      </p:to>
                                    </p:set>
                                    <p:anim calcmode="lin" valueType="num">
                                      <p:cBhvr>
                                        <p:cTn id="16" dur="500" fill="hold"/>
                                        <p:tgtEl>
                                          <p:spTgt spid="25665"/>
                                        </p:tgtEl>
                                        <p:attrNameLst>
                                          <p:attrName>ppt_w</p:attrName>
                                        </p:attrNameLst>
                                      </p:cBhvr>
                                      <p:tavLst>
                                        <p:tav tm="0">
                                          <p:val>
                                            <p:fltVal val="0"/>
                                          </p:val>
                                        </p:tav>
                                        <p:tav tm="100000">
                                          <p:val>
                                            <p:strVal val="#ppt_w"/>
                                          </p:val>
                                        </p:tav>
                                      </p:tavLst>
                                    </p:anim>
                                    <p:anim calcmode="lin" valueType="num">
                                      <p:cBhvr>
                                        <p:cTn id="17" dur="500" fill="hold"/>
                                        <p:tgtEl>
                                          <p:spTgt spid="25665"/>
                                        </p:tgtEl>
                                        <p:attrNameLst>
                                          <p:attrName>ppt_h</p:attrName>
                                        </p:attrNameLst>
                                      </p:cBhvr>
                                      <p:tavLst>
                                        <p:tav tm="0">
                                          <p:val>
                                            <p:fltVal val="0"/>
                                          </p:val>
                                        </p:tav>
                                        <p:tav tm="100000">
                                          <p:val>
                                            <p:strVal val="#ppt_h"/>
                                          </p:val>
                                        </p:tav>
                                      </p:tavLst>
                                    </p:anim>
                                  </p:childTnLst>
                                </p:cTn>
                              </p:par>
                            </p:childTnLst>
                          </p:cTn>
                        </p:par>
                        <p:par>
                          <p:cTn id="18" fill="hold">
                            <p:stCondLst>
                              <p:cond delay="1500"/>
                            </p:stCondLst>
                            <p:childTnLst>
                              <p:par>
                                <p:cTn id="19" presetID="17" presetClass="entr" presetSubtype="10" fill="hold" grpId="0" nodeType="afterEffect">
                                  <p:stCondLst>
                                    <p:cond delay="0"/>
                                  </p:stCondLst>
                                  <p:childTnLst>
                                    <p:set>
                                      <p:cBhvr>
                                        <p:cTn id="20" dur="1" fill="hold">
                                          <p:stCondLst>
                                            <p:cond delay="0"/>
                                          </p:stCondLst>
                                        </p:cTn>
                                        <p:tgtEl>
                                          <p:spTgt spid="25667"/>
                                        </p:tgtEl>
                                        <p:attrNameLst>
                                          <p:attrName>style.visibility</p:attrName>
                                        </p:attrNameLst>
                                      </p:cBhvr>
                                      <p:to>
                                        <p:strVal val="visible"/>
                                      </p:to>
                                    </p:set>
                                    <p:anim calcmode="lin" valueType="num">
                                      <p:cBhvr>
                                        <p:cTn id="21" dur="500" fill="hold"/>
                                        <p:tgtEl>
                                          <p:spTgt spid="25667"/>
                                        </p:tgtEl>
                                        <p:attrNameLst>
                                          <p:attrName>ppt_w</p:attrName>
                                        </p:attrNameLst>
                                      </p:cBhvr>
                                      <p:tavLst>
                                        <p:tav tm="0">
                                          <p:val>
                                            <p:fltVal val="0"/>
                                          </p:val>
                                        </p:tav>
                                        <p:tav tm="100000">
                                          <p:val>
                                            <p:strVal val="#ppt_w"/>
                                          </p:val>
                                        </p:tav>
                                      </p:tavLst>
                                    </p:anim>
                                    <p:anim calcmode="lin" valueType="num">
                                      <p:cBhvr>
                                        <p:cTn id="22" dur="500" fill="hold"/>
                                        <p:tgtEl>
                                          <p:spTgt spid="25667"/>
                                        </p:tgtEl>
                                        <p:attrNameLst>
                                          <p:attrName>ppt_h</p:attrName>
                                        </p:attrNameLst>
                                      </p:cBhvr>
                                      <p:tavLst>
                                        <p:tav tm="0">
                                          <p:val>
                                            <p:strVal val="#ppt_h"/>
                                          </p:val>
                                        </p:tav>
                                        <p:tav tm="100000">
                                          <p:val>
                                            <p:strVal val="#ppt_h"/>
                                          </p:val>
                                        </p:tav>
                                      </p:tavLst>
                                    </p:anim>
                                  </p:childTnLst>
                                </p:cTn>
                              </p:par>
                            </p:childTnLst>
                          </p:cTn>
                        </p:par>
                        <p:par>
                          <p:cTn id="23" fill="hold">
                            <p:stCondLst>
                              <p:cond delay="2000"/>
                            </p:stCondLst>
                            <p:childTnLst>
                              <p:par>
                                <p:cTn id="24" presetID="4" presetClass="entr" presetSubtype="32" fill="hold" grpId="0" nodeType="afterEffect">
                                  <p:stCondLst>
                                    <p:cond delay="0"/>
                                  </p:stCondLst>
                                  <p:childTnLst>
                                    <p:set>
                                      <p:cBhvr>
                                        <p:cTn id="25" dur="1" fill="hold">
                                          <p:stCondLst>
                                            <p:cond delay="0"/>
                                          </p:stCondLst>
                                        </p:cTn>
                                        <p:tgtEl>
                                          <p:spTgt spid="25668"/>
                                        </p:tgtEl>
                                        <p:attrNameLst>
                                          <p:attrName>style.visibility</p:attrName>
                                        </p:attrNameLst>
                                      </p:cBhvr>
                                      <p:to>
                                        <p:strVal val="visible"/>
                                      </p:to>
                                    </p:set>
                                    <p:animEffect transition="in" filter="box(out)">
                                      <p:cBhvr>
                                        <p:cTn id="26" dur="500"/>
                                        <p:tgtEl>
                                          <p:spTgt spid="25668"/>
                                        </p:tgtEl>
                                      </p:cBhvr>
                                    </p:animEffect>
                                  </p:childTnLst>
                                </p:cTn>
                              </p:par>
                            </p:childTnLst>
                          </p:cTn>
                        </p:par>
                      </p:childTnLst>
                    </p:cTn>
                  </p:par>
                  <p:par>
                    <p:cTn id="27" fill="hold">
                      <p:stCondLst>
                        <p:cond delay="indefinite"/>
                      </p:stCondLst>
                      <p:childTnLst>
                        <p:par>
                          <p:cTn id="28" fill="hold">
                            <p:stCondLst>
                              <p:cond delay="0"/>
                            </p:stCondLst>
                            <p:childTnLst>
                              <p:par>
                                <p:cTn id="29" presetID="4" presetClass="entr" presetSubtype="32" fill="hold" nodeType="click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box(out)">
                                      <p:cBhvr>
                                        <p:cTn id="31" dur="500"/>
                                        <p:tgtEl>
                                          <p:spTgt spid="3"/>
                                        </p:tgtEl>
                                      </p:cBhvr>
                                    </p:animEffect>
                                  </p:childTnLst>
                                </p:cTn>
                              </p:par>
                            </p:childTnLst>
                          </p:cTn>
                        </p:par>
                        <p:par>
                          <p:cTn id="32" fill="hold">
                            <p:stCondLst>
                              <p:cond delay="500"/>
                            </p:stCondLst>
                            <p:childTnLst>
                              <p:par>
                                <p:cTn id="33" presetID="4" presetClass="entr" presetSubtype="32" fill="hold" grpId="0" nodeType="afterEffect">
                                  <p:stCondLst>
                                    <p:cond delay="0"/>
                                  </p:stCondLst>
                                  <p:childTnLst>
                                    <p:set>
                                      <p:cBhvr>
                                        <p:cTn id="34" dur="1" fill="hold">
                                          <p:stCondLst>
                                            <p:cond delay="0"/>
                                          </p:stCondLst>
                                        </p:cTn>
                                        <p:tgtEl>
                                          <p:spTgt spid="25681"/>
                                        </p:tgtEl>
                                        <p:attrNameLst>
                                          <p:attrName>style.visibility</p:attrName>
                                        </p:attrNameLst>
                                      </p:cBhvr>
                                      <p:to>
                                        <p:strVal val="visible"/>
                                      </p:to>
                                    </p:set>
                                    <p:animEffect transition="in" filter="box(out)">
                                      <p:cBhvr>
                                        <p:cTn id="35" dur="500"/>
                                        <p:tgtEl>
                                          <p:spTgt spid="25681"/>
                                        </p:tgtEl>
                                      </p:cBhvr>
                                    </p:animEffect>
                                  </p:childTnLst>
                                </p:cTn>
                              </p:par>
                            </p:childTnLst>
                          </p:cTn>
                        </p:par>
                        <p:par>
                          <p:cTn id="36" fill="hold">
                            <p:stCondLst>
                              <p:cond delay="1000"/>
                            </p:stCondLst>
                            <p:childTnLst>
                              <p:par>
                                <p:cTn id="37" presetID="4" presetClass="entr" presetSubtype="32" fill="hold" grpId="0" nodeType="afterEffect">
                                  <p:stCondLst>
                                    <p:cond delay="0"/>
                                  </p:stCondLst>
                                  <p:childTnLst>
                                    <p:set>
                                      <p:cBhvr>
                                        <p:cTn id="38" dur="1" fill="hold">
                                          <p:stCondLst>
                                            <p:cond delay="0"/>
                                          </p:stCondLst>
                                        </p:cTn>
                                        <p:tgtEl>
                                          <p:spTgt spid="25672"/>
                                        </p:tgtEl>
                                        <p:attrNameLst>
                                          <p:attrName>style.visibility</p:attrName>
                                        </p:attrNameLst>
                                      </p:cBhvr>
                                      <p:to>
                                        <p:strVal val="visible"/>
                                      </p:to>
                                    </p:set>
                                    <p:animEffect transition="in" filter="box(out)">
                                      <p:cBhvr>
                                        <p:cTn id="39" dur="500"/>
                                        <p:tgtEl>
                                          <p:spTgt spid="25672"/>
                                        </p:tgtEl>
                                      </p:cBhvr>
                                    </p:animEffect>
                                  </p:childTnLst>
                                </p:cTn>
                              </p:par>
                            </p:childTnLst>
                          </p:cTn>
                        </p:par>
                        <p:par>
                          <p:cTn id="40" fill="hold">
                            <p:stCondLst>
                              <p:cond delay="1500"/>
                            </p:stCondLst>
                            <p:childTnLst>
                              <p:par>
                                <p:cTn id="41" presetID="4" presetClass="entr" presetSubtype="32" fill="hold" nodeType="afterEffect">
                                  <p:stCondLst>
                                    <p:cond delay="0"/>
                                  </p:stCondLst>
                                  <p:childTnLst>
                                    <p:set>
                                      <p:cBhvr>
                                        <p:cTn id="42" dur="1" fill="hold">
                                          <p:stCondLst>
                                            <p:cond delay="0"/>
                                          </p:stCondLst>
                                        </p:cTn>
                                        <p:tgtEl>
                                          <p:spTgt spid="25673"/>
                                        </p:tgtEl>
                                        <p:attrNameLst>
                                          <p:attrName>style.visibility</p:attrName>
                                        </p:attrNameLst>
                                      </p:cBhvr>
                                      <p:to>
                                        <p:strVal val="visible"/>
                                      </p:to>
                                    </p:set>
                                    <p:animEffect transition="in" filter="box(out)">
                                      <p:cBhvr>
                                        <p:cTn id="43" dur="500"/>
                                        <p:tgtEl>
                                          <p:spTgt spid="25673"/>
                                        </p:tgtEl>
                                      </p:cBhvr>
                                    </p:animEffect>
                                  </p:childTnLst>
                                </p:cTn>
                              </p:par>
                            </p:childTnLst>
                          </p:cTn>
                        </p:par>
                        <p:par>
                          <p:cTn id="44" fill="hold">
                            <p:stCondLst>
                              <p:cond delay="2000"/>
                            </p:stCondLst>
                            <p:childTnLst>
                              <p:par>
                                <p:cTn id="45" presetID="4" presetClass="entr" presetSubtype="32" fill="hold" nodeType="afterEffect">
                                  <p:stCondLst>
                                    <p:cond delay="0"/>
                                  </p:stCondLst>
                                  <p:childTnLst>
                                    <p:set>
                                      <p:cBhvr>
                                        <p:cTn id="46" dur="1" fill="hold">
                                          <p:stCondLst>
                                            <p:cond delay="0"/>
                                          </p:stCondLst>
                                        </p:cTn>
                                        <p:tgtEl>
                                          <p:spTgt spid="25682"/>
                                        </p:tgtEl>
                                        <p:attrNameLst>
                                          <p:attrName>style.visibility</p:attrName>
                                        </p:attrNameLst>
                                      </p:cBhvr>
                                      <p:to>
                                        <p:strVal val="visible"/>
                                      </p:to>
                                    </p:set>
                                    <p:animEffect transition="in" filter="box(out)">
                                      <p:cBhvr>
                                        <p:cTn id="47" dur="500"/>
                                        <p:tgtEl>
                                          <p:spTgt spid="25682"/>
                                        </p:tgtEl>
                                      </p:cBhvr>
                                    </p:animEffect>
                                  </p:childTnLst>
                                </p:cTn>
                              </p:par>
                            </p:childTnLst>
                          </p:cTn>
                        </p:par>
                        <p:par>
                          <p:cTn id="48" fill="hold">
                            <p:stCondLst>
                              <p:cond delay="2500"/>
                            </p:stCondLst>
                            <p:childTnLst>
                              <p:par>
                                <p:cTn id="49" presetID="4" presetClass="entr" presetSubtype="32" fill="hold" nodeType="afterEffect">
                                  <p:stCondLst>
                                    <p:cond delay="0"/>
                                  </p:stCondLst>
                                  <p:childTnLst>
                                    <p:set>
                                      <p:cBhvr>
                                        <p:cTn id="50" dur="1" fill="hold">
                                          <p:stCondLst>
                                            <p:cond delay="0"/>
                                          </p:stCondLst>
                                        </p:cTn>
                                        <p:tgtEl>
                                          <p:spTgt spid="25675"/>
                                        </p:tgtEl>
                                        <p:attrNameLst>
                                          <p:attrName>style.visibility</p:attrName>
                                        </p:attrNameLst>
                                      </p:cBhvr>
                                      <p:to>
                                        <p:strVal val="visible"/>
                                      </p:to>
                                    </p:set>
                                    <p:animEffect transition="in" filter="box(out)">
                                      <p:cBhvr>
                                        <p:cTn id="51" dur="500"/>
                                        <p:tgtEl>
                                          <p:spTgt spid="25675"/>
                                        </p:tgtEl>
                                      </p:cBhvr>
                                    </p:animEffect>
                                  </p:childTnLst>
                                </p:cTn>
                              </p:par>
                            </p:childTnLst>
                          </p:cTn>
                        </p:par>
                        <p:par>
                          <p:cTn id="52" fill="hold">
                            <p:stCondLst>
                              <p:cond delay="3000"/>
                            </p:stCondLst>
                            <p:childTnLst>
                              <p:par>
                                <p:cTn id="53" presetID="4" presetClass="entr" presetSubtype="32" fill="hold" nodeType="afterEffect">
                                  <p:stCondLst>
                                    <p:cond delay="0"/>
                                  </p:stCondLst>
                                  <p:childTnLst>
                                    <p:set>
                                      <p:cBhvr>
                                        <p:cTn id="54" dur="1" fill="hold">
                                          <p:stCondLst>
                                            <p:cond delay="0"/>
                                          </p:stCondLst>
                                        </p:cTn>
                                        <p:tgtEl>
                                          <p:spTgt spid="25676"/>
                                        </p:tgtEl>
                                        <p:attrNameLst>
                                          <p:attrName>style.visibility</p:attrName>
                                        </p:attrNameLst>
                                      </p:cBhvr>
                                      <p:to>
                                        <p:strVal val="visible"/>
                                      </p:to>
                                    </p:set>
                                    <p:animEffect transition="in" filter="box(out)">
                                      <p:cBhvr>
                                        <p:cTn id="55" dur="500"/>
                                        <p:tgtEl>
                                          <p:spTgt spid="25676"/>
                                        </p:tgtEl>
                                      </p:cBhvr>
                                    </p:animEffect>
                                  </p:childTnLst>
                                </p:cTn>
                              </p:par>
                            </p:childTnLst>
                          </p:cTn>
                        </p:par>
                        <p:par>
                          <p:cTn id="56" fill="hold">
                            <p:stCondLst>
                              <p:cond delay="3500"/>
                            </p:stCondLst>
                            <p:childTnLst>
                              <p:par>
                                <p:cTn id="57" presetID="4" presetClass="entr" presetSubtype="32" fill="hold" nodeType="afterEffect">
                                  <p:stCondLst>
                                    <p:cond delay="0"/>
                                  </p:stCondLst>
                                  <p:childTnLst>
                                    <p:set>
                                      <p:cBhvr>
                                        <p:cTn id="58" dur="1" fill="hold">
                                          <p:stCondLst>
                                            <p:cond delay="0"/>
                                          </p:stCondLst>
                                        </p:cTn>
                                        <p:tgtEl>
                                          <p:spTgt spid="25677"/>
                                        </p:tgtEl>
                                        <p:attrNameLst>
                                          <p:attrName>style.visibility</p:attrName>
                                        </p:attrNameLst>
                                      </p:cBhvr>
                                      <p:to>
                                        <p:strVal val="visible"/>
                                      </p:to>
                                    </p:set>
                                    <p:animEffect transition="in" filter="box(out)">
                                      <p:cBhvr>
                                        <p:cTn id="59" dur="500"/>
                                        <p:tgtEl>
                                          <p:spTgt spid="25677"/>
                                        </p:tgtEl>
                                      </p:cBhvr>
                                    </p:animEffect>
                                  </p:childTnLst>
                                </p:cTn>
                              </p:par>
                            </p:childTnLst>
                          </p:cTn>
                        </p:par>
                        <p:par>
                          <p:cTn id="60" fill="hold">
                            <p:stCondLst>
                              <p:cond delay="4000"/>
                            </p:stCondLst>
                            <p:childTnLst>
                              <p:par>
                                <p:cTn id="61" presetID="4" presetClass="entr" presetSubtype="32" fill="hold" nodeType="afterEffect">
                                  <p:stCondLst>
                                    <p:cond delay="0"/>
                                  </p:stCondLst>
                                  <p:childTnLst>
                                    <p:set>
                                      <p:cBhvr>
                                        <p:cTn id="62" dur="1" fill="hold">
                                          <p:stCondLst>
                                            <p:cond delay="0"/>
                                          </p:stCondLst>
                                        </p:cTn>
                                        <p:tgtEl>
                                          <p:spTgt spid="25678"/>
                                        </p:tgtEl>
                                        <p:attrNameLst>
                                          <p:attrName>style.visibility</p:attrName>
                                        </p:attrNameLst>
                                      </p:cBhvr>
                                      <p:to>
                                        <p:strVal val="visible"/>
                                      </p:to>
                                    </p:set>
                                    <p:animEffect transition="in" filter="box(out)">
                                      <p:cBhvr>
                                        <p:cTn id="63" dur="500"/>
                                        <p:tgtEl>
                                          <p:spTgt spid="25678"/>
                                        </p:tgtEl>
                                      </p:cBhvr>
                                    </p:animEffect>
                                  </p:childTnLst>
                                </p:cTn>
                              </p:par>
                            </p:childTnLst>
                          </p:cTn>
                        </p:par>
                        <p:par>
                          <p:cTn id="64" fill="hold">
                            <p:stCondLst>
                              <p:cond delay="4500"/>
                            </p:stCondLst>
                            <p:childTnLst>
                              <p:par>
                                <p:cTn id="65" presetID="4" presetClass="entr" presetSubtype="32" fill="hold" nodeType="afterEffect">
                                  <p:stCondLst>
                                    <p:cond delay="0"/>
                                  </p:stCondLst>
                                  <p:childTnLst>
                                    <p:set>
                                      <p:cBhvr>
                                        <p:cTn id="66" dur="1" fill="hold">
                                          <p:stCondLst>
                                            <p:cond delay="0"/>
                                          </p:stCondLst>
                                        </p:cTn>
                                        <p:tgtEl>
                                          <p:spTgt spid="25679"/>
                                        </p:tgtEl>
                                        <p:attrNameLst>
                                          <p:attrName>style.visibility</p:attrName>
                                        </p:attrNameLst>
                                      </p:cBhvr>
                                      <p:to>
                                        <p:strVal val="visible"/>
                                      </p:to>
                                    </p:set>
                                    <p:animEffect transition="in" filter="box(out)">
                                      <p:cBhvr>
                                        <p:cTn id="67" dur="500"/>
                                        <p:tgtEl>
                                          <p:spTgt spid="25679"/>
                                        </p:tgtEl>
                                      </p:cBhvr>
                                    </p:animEffect>
                                  </p:childTnLst>
                                </p:cTn>
                              </p:par>
                            </p:childTnLst>
                          </p:cTn>
                        </p:par>
                        <p:par>
                          <p:cTn id="68" fill="hold">
                            <p:stCondLst>
                              <p:cond delay="5000"/>
                            </p:stCondLst>
                            <p:childTnLst>
                              <p:par>
                                <p:cTn id="69" presetID="4" presetClass="entr" presetSubtype="32" fill="hold" nodeType="afterEffect">
                                  <p:stCondLst>
                                    <p:cond delay="0"/>
                                  </p:stCondLst>
                                  <p:childTnLst>
                                    <p:set>
                                      <p:cBhvr>
                                        <p:cTn id="70" dur="1" fill="hold">
                                          <p:stCondLst>
                                            <p:cond delay="0"/>
                                          </p:stCondLst>
                                        </p:cTn>
                                        <p:tgtEl>
                                          <p:spTgt spid="25680"/>
                                        </p:tgtEl>
                                        <p:attrNameLst>
                                          <p:attrName>style.visibility</p:attrName>
                                        </p:attrNameLst>
                                      </p:cBhvr>
                                      <p:to>
                                        <p:strVal val="visible"/>
                                      </p:to>
                                    </p:set>
                                    <p:animEffect transition="in" filter="box(out)">
                                      <p:cBhvr>
                                        <p:cTn id="71" dur="500"/>
                                        <p:tgtEl>
                                          <p:spTgt spid="25680"/>
                                        </p:tgtEl>
                                      </p:cBhvr>
                                    </p:animEffect>
                                  </p:childTnLst>
                                </p:cTn>
                              </p:par>
                            </p:childTnLst>
                          </p:cTn>
                        </p:par>
                      </p:childTnLst>
                    </p:cTn>
                  </p:par>
                  <p:par>
                    <p:cTn id="72" fill="hold">
                      <p:stCondLst>
                        <p:cond delay="indefinite"/>
                      </p:stCondLst>
                      <p:childTnLst>
                        <p:par>
                          <p:cTn id="73" fill="hold">
                            <p:stCondLst>
                              <p:cond delay="0"/>
                            </p:stCondLst>
                            <p:childTnLst>
                              <p:par>
                                <p:cTn id="74" presetID="8" presetClass="entr" presetSubtype="16" fill="hold" nodeType="clickEffect">
                                  <p:stCondLst>
                                    <p:cond delay="0"/>
                                  </p:stCondLst>
                                  <p:childTnLst>
                                    <p:set>
                                      <p:cBhvr>
                                        <p:cTn id="75" dur="1" fill="hold">
                                          <p:stCondLst>
                                            <p:cond delay="0"/>
                                          </p:stCondLst>
                                        </p:cTn>
                                        <p:tgtEl>
                                          <p:spTgt spid="25652"/>
                                        </p:tgtEl>
                                        <p:attrNameLst>
                                          <p:attrName>style.visibility</p:attrName>
                                        </p:attrNameLst>
                                      </p:cBhvr>
                                      <p:to>
                                        <p:strVal val="visible"/>
                                      </p:to>
                                    </p:set>
                                    <p:animEffect transition="in" filter="diamond(in)">
                                      <p:cBhvr>
                                        <p:cTn id="76" dur="2000"/>
                                        <p:tgtEl>
                                          <p:spTgt spid="256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64" grpId="0" autoUpdateAnimBg="0"/>
      <p:bldP spid="25665" grpId="0" autoUpdateAnimBg="0"/>
      <p:bldP spid="25667" grpId="0" animBg="1"/>
      <p:bldP spid="25668" grpId="0" autoUpdateAnimBg="0"/>
      <p:bldP spid="25672" grpId="0" animBg="1"/>
      <p:bldP spid="25681" grpId="0"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53520" y="2430225"/>
            <a:ext cx="9144000" cy="4353815"/>
          </a:xfrm>
          <a:prstGeom prst="rect">
            <a:avLst/>
          </a:prstGeom>
          <a:solidFill>
            <a:schemeClr val="accent2">
              <a:lumMod val="60000"/>
              <a:lumOff val="40000"/>
              <a:alpha val="82000"/>
            </a:schemeClr>
          </a:solidFill>
          <a:ln w="9525" algn="ctr">
            <a:noFill/>
            <a:miter lim="800000"/>
            <a:headEnd/>
            <a:tailEnd/>
          </a:ln>
        </p:spPr>
        <p:txBody>
          <a:bodyPr wrap="none" anchor="ctr"/>
          <a:lstStyle/>
          <a:p>
            <a:endParaRPr lang="tr-TR" dirty="0"/>
          </a:p>
        </p:txBody>
      </p:sp>
      <p:sp>
        <p:nvSpPr>
          <p:cNvPr id="2" name="Dikdörtgen 1"/>
          <p:cNvSpPr/>
          <p:nvPr/>
        </p:nvSpPr>
        <p:spPr>
          <a:xfrm>
            <a:off x="179510" y="5805264"/>
            <a:ext cx="8720043" cy="954107"/>
          </a:xfrm>
          <a:prstGeom prst="rect">
            <a:avLst/>
          </a:prstGeom>
        </p:spPr>
        <p:txBody>
          <a:bodyPr wrap="square">
            <a:spAutoFit/>
          </a:bodyPr>
          <a:lstStyle/>
          <a:p>
            <a:r>
              <a:rPr lang="tr-TR" sz="2800" dirty="0">
                <a:latin typeface="Arial" pitchFamily="34" charset="0"/>
                <a:cs typeface="Arial" pitchFamily="34" charset="0"/>
              </a:rPr>
              <a:t>Suyun dibindeki bir balık ya da taşı yüzeye yakınmış gibi algıladığınız hiç oldu mu?</a:t>
            </a:r>
            <a:endParaRPr lang="tr-TR" sz="2800" dirty="0"/>
          </a:p>
        </p:txBody>
      </p:sp>
      <p:pic>
        <p:nvPicPr>
          <p:cNvPr id="6" name="Resim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090480" cy="4904348"/>
          </a:xfrm>
          <a:prstGeom prst="rect">
            <a:avLst/>
          </a:prstGeom>
        </p:spPr>
      </p:pic>
      <p:sp>
        <p:nvSpPr>
          <p:cNvPr id="7" name="Dikdörtgen 6"/>
          <p:cNvSpPr/>
          <p:nvPr/>
        </p:nvSpPr>
        <p:spPr>
          <a:xfrm>
            <a:off x="2411760" y="4397710"/>
            <a:ext cx="1512168" cy="504056"/>
          </a:xfrm>
          <a:prstGeom prst="rect">
            <a:avLst/>
          </a:prstGeom>
          <a:solidFill>
            <a:schemeClr val="tx1">
              <a:lumMod val="50000"/>
              <a:lumOff val="50000"/>
            </a:schemeClr>
          </a:solidFill>
          <a:ln>
            <a:solidFill>
              <a:schemeClr val="tx1">
                <a:lumMod val="50000"/>
                <a:lumOff val="50000"/>
              </a:schemeClr>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tr-TR" dirty="0"/>
          </a:p>
        </p:txBody>
      </p:sp>
      <p:sp>
        <p:nvSpPr>
          <p:cNvPr id="8" name="Dikdörtgen 7"/>
          <p:cNvSpPr/>
          <p:nvPr/>
        </p:nvSpPr>
        <p:spPr>
          <a:xfrm>
            <a:off x="2555776" y="3248980"/>
            <a:ext cx="1512168" cy="504056"/>
          </a:xfrm>
          <a:prstGeom prst="rect">
            <a:avLst/>
          </a:prstGeom>
          <a:solidFill>
            <a:schemeClr val="bg2">
              <a:lumMod val="50000"/>
            </a:schemeClr>
          </a:solidFill>
          <a:ln>
            <a:solidFill>
              <a:schemeClr val="tx1">
                <a:lumMod val="50000"/>
                <a:lumOff val="50000"/>
              </a:schemeClr>
            </a:solidFill>
            <a:prstDash val="sysDash"/>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tr-TR" dirty="0"/>
          </a:p>
        </p:txBody>
      </p:sp>
      <p:sp>
        <p:nvSpPr>
          <p:cNvPr id="9" name="Line 15"/>
          <p:cNvSpPr>
            <a:spLocks noChangeShapeType="1"/>
          </p:cNvSpPr>
          <p:nvPr/>
        </p:nvSpPr>
        <p:spPr bwMode="auto">
          <a:xfrm flipV="1">
            <a:off x="3707904" y="1988840"/>
            <a:ext cx="2088231" cy="2520280"/>
          </a:xfrm>
          <a:prstGeom prst="line">
            <a:avLst/>
          </a:prstGeom>
          <a:noFill/>
          <a:ln w="44450">
            <a:solidFill>
              <a:srgbClr val="FF0000"/>
            </a:solidFill>
            <a:round/>
            <a:headEnd/>
            <a:tailEnd/>
          </a:ln>
        </p:spPr>
        <p:txBody>
          <a:bodyPr/>
          <a:lstStyle/>
          <a:p>
            <a:endParaRPr lang="tr-TR" dirty="0"/>
          </a:p>
        </p:txBody>
      </p:sp>
      <p:sp>
        <p:nvSpPr>
          <p:cNvPr id="10" name="Line 16"/>
          <p:cNvSpPr>
            <a:spLocks noChangeShapeType="1"/>
          </p:cNvSpPr>
          <p:nvPr/>
        </p:nvSpPr>
        <p:spPr bwMode="auto">
          <a:xfrm flipV="1">
            <a:off x="5796135" y="476672"/>
            <a:ext cx="2016225" cy="1512168"/>
          </a:xfrm>
          <a:prstGeom prst="line">
            <a:avLst/>
          </a:prstGeom>
          <a:noFill/>
          <a:ln w="44450">
            <a:solidFill>
              <a:srgbClr val="FF0000"/>
            </a:solidFill>
            <a:round/>
            <a:headEnd/>
            <a:tailEnd/>
          </a:ln>
        </p:spPr>
        <p:txBody>
          <a:bodyPr/>
          <a:lstStyle/>
          <a:p>
            <a:endParaRPr lang="tr-TR" dirty="0"/>
          </a:p>
        </p:txBody>
      </p:sp>
      <p:sp>
        <p:nvSpPr>
          <p:cNvPr id="11" name="Line 13"/>
          <p:cNvSpPr>
            <a:spLocks noChangeShapeType="1"/>
          </p:cNvSpPr>
          <p:nvPr/>
        </p:nvSpPr>
        <p:spPr bwMode="auto">
          <a:xfrm flipH="1">
            <a:off x="3851904" y="1988840"/>
            <a:ext cx="1944230" cy="1368152"/>
          </a:xfrm>
          <a:prstGeom prst="line">
            <a:avLst/>
          </a:prstGeom>
          <a:noFill/>
          <a:ln w="25400">
            <a:solidFill>
              <a:srgbClr val="FF0000"/>
            </a:solidFill>
            <a:prstDash val="dash"/>
            <a:round/>
            <a:headEnd/>
            <a:tailEnd/>
          </a:ln>
        </p:spPr>
        <p:txBody>
          <a:bodyPr/>
          <a:lstStyle/>
          <a:p>
            <a:endParaRPr lang="tr-TR" dirty="0"/>
          </a:p>
        </p:txBody>
      </p:sp>
      <p:sp>
        <p:nvSpPr>
          <p:cNvPr id="12" name="Line 5"/>
          <p:cNvSpPr>
            <a:spLocks noChangeShapeType="1"/>
          </p:cNvSpPr>
          <p:nvPr/>
        </p:nvSpPr>
        <p:spPr bwMode="auto">
          <a:xfrm>
            <a:off x="5796134" y="1100610"/>
            <a:ext cx="0" cy="3024187"/>
          </a:xfrm>
          <a:prstGeom prst="line">
            <a:avLst/>
          </a:prstGeom>
          <a:noFill/>
          <a:ln w="19050">
            <a:solidFill>
              <a:srgbClr val="000000"/>
            </a:solidFill>
            <a:prstDash val="dash"/>
            <a:round/>
            <a:headEnd/>
            <a:tailEnd/>
          </a:ln>
        </p:spPr>
        <p:txBody>
          <a:bodyPr/>
          <a:lstStyle/>
          <a:p>
            <a:endParaRPr lang="tr-TR" dirty="0"/>
          </a:p>
        </p:txBody>
      </p:sp>
      <p:sp>
        <p:nvSpPr>
          <p:cNvPr id="13" name="Text Box 6"/>
          <p:cNvSpPr txBox="1">
            <a:spLocks noChangeArrowheads="1"/>
          </p:cNvSpPr>
          <p:nvPr/>
        </p:nvSpPr>
        <p:spPr bwMode="auto">
          <a:xfrm>
            <a:off x="5580235" y="4157529"/>
            <a:ext cx="431800" cy="238125"/>
          </a:xfrm>
          <a:prstGeom prst="rect">
            <a:avLst/>
          </a:prstGeom>
          <a:noFill/>
          <a:ln w="9525" algn="ctr">
            <a:noFill/>
            <a:miter lim="800000"/>
            <a:headEnd/>
            <a:tailEnd/>
          </a:ln>
        </p:spPr>
        <p:txBody>
          <a:bodyPr>
            <a:spAutoFit/>
          </a:bodyPr>
          <a:lstStyle/>
          <a:p>
            <a:pPr marL="342900" indent="-342900">
              <a:lnSpc>
                <a:spcPct val="80000"/>
              </a:lnSpc>
              <a:spcBef>
                <a:spcPct val="50000"/>
              </a:spcBef>
            </a:pPr>
            <a:r>
              <a:rPr lang="tr-TR" sz="1200" dirty="0">
                <a:solidFill>
                  <a:srgbClr val="000000"/>
                </a:solidFill>
                <a:latin typeface="Comic Sans MS" pitchFamily="66" charset="0"/>
              </a:rPr>
              <a:t> N</a:t>
            </a:r>
          </a:p>
        </p:txBody>
      </p:sp>
    </p:spTree>
    <p:extLst>
      <p:ext uri="{BB962C8B-B14F-4D97-AF65-F5344CB8AC3E}">
        <p14:creationId xmlns:p14="http://schemas.microsoft.com/office/powerpoint/2010/main" val="35817692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2"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up)">
                                      <p:cBhvr>
                                        <p:cTn id="11" dur="500"/>
                                        <p:tgtEl>
                                          <p:spTgt spid="10"/>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up)">
                                      <p:cBhvr>
                                        <p:cTn id="15" dur="500"/>
                                        <p:tgtEl>
                                          <p:spTgt spid="12"/>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wipe(up)">
                                      <p:cBhvr>
                                        <p:cTn id="18" dur="500"/>
                                        <p:tgtEl>
                                          <p:spTgt spid="9"/>
                                        </p:tgtEl>
                                      </p:cBhvr>
                                    </p:animEffect>
                                  </p:childTnLst>
                                </p:cTn>
                              </p:par>
                              <p:par>
                                <p:cTn id="19" presetID="22" presetClass="entr" presetSubtype="4" fill="hold" grpId="2"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down)">
                                      <p:cBhvr>
                                        <p:cTn id="21" dur="500"/>
                                        <p:tgtEl>
                                          <p:spTgt spid="12"/>
                                        </p:tgtEl>
                                      </p:cBhvr>
                                    </p:animEffect>
                                  </p:childTnLst>
                                </p:cTn>
                              </p:par>
                              <p:par>
                                <p:cTn id="22" presetID="22" presetClass="entr" presetSubtype="1" fill="hold" grpId="0" nodeType="withEffect">
                                  <p:stCondLst>
                                    <p:cond delay="0"/>
                                  </p:stCondLst>
                                  <p:iterate type="lt">
                                    <p:tmPct val="0"/>
                                  </p:iterate>
                                  <p:childTnLst>
                                    <p:set>
                                      <p:cBhvr>
                                        <p:cTn id="23" dur="1" fill="hold">
                                          <p:stCondLst>
                                            <p:cond delay="0"/>
                                          </p:stCondLst>
                                        </p:cTn>
                                        <p:tgtEl>
                                          <p:spTgt spid="13"/>
                                        </p:tgtEl>
                                        <p:attrNameLst>
                                          <p:attrName>style.visibility</p:attrName>
                                        </p:attrNameLst>
                                      </p:cBhvr>
                                      <p:to>
                                        <p:strVal val="visible"/>
                                      </p:to>
                                    </p:set>
                                    <p:animEffect transition="in" filter="wipe(up)">
                                      <p:cBhvr>
                                        <p:cTn id="24" dur="500"/>
                                        <p:tgtEl>
                                          <p:spTgt spid="13"/>
                                        </p:tgtEl>
                                      </p:cBhvr>
                                    </p:animEffect>
                                  </p:childTnLst>
                                </p:cTn>
                              </p:par>
                            </p:childTnLst>
                          </p:cTn>
                        </p:par>
                      </p:childTnLst>
                    </p:cTn>
                  </p:par>
                  <p:par>
                    <p:cTn id="25" fill="hold">
                      <p:stCondLst>
                        <p:cond delay="indefinite"/>
                      </p:stCondLst>
                      <p:childTnLst>
                        <p:par>
                          <p:cTn id="26" fill="hold">
                            <p:stCondLst>
                              <p:cond delay="0"/>
                            </p:stCondLst>
                            <p:childTnLst>
                              <p:par>
                                <p:cTn id="27" presetID="1" presetClass="exit" presetSubtype="0" fill="hold" grpId="3" nodeType="clickEffect">
                                  <p:stCondLst>
                                    <p:cond delay="0"/>
                                  </p:stCondLst>
                                  <p:childTnLst>
                                    <p:set>
                                      <p:cBhvr>
                                        <p:cTn id="28" dur="1" fill="hold">
                                          <p:stCondLst>
                                            <p:cond delay="0"/>
                                          </p:stCondLst>
                                        </p:cTn>
                                        <p:tgtEl>
                                          <p:spTgt spid="9"/>
                                        </p:tgtEl>
                                        <p:attrNameLst>
                                          <p:attrName>style.visibility</p:attrName>
                                        </p:attrNameLst>
                                      </p:cBhvr>
                                      <p:to>
                                        <p:strVal val="hidden"/>
                                      </p:to>
                                    </p:set>
                                  </p:childTnLst>
                                </p:cTn>
                              </p:par>
                              <p:par>
                                <p:cTn id="29" presetID="22" presetClass="entr" presetSubtype="4" fill="hold" grpId="2"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down)">
                                      <p:cBhvr>
                                        <p:cTn id="31" dur="500"/>
                                        <p:tgtEl>
                                          <p:spTgt spid="10"/>
                                        </p:tgtEl>
                                      </p:cBhvr>
                                    </p:animEffect>
                                  </p:childTnLst>
                                </p:cTn>
                              </p:par>
                              <p:par>
                                <p:cTn id="32" presetID="1" presetClass="exit" presetSubtype="0" fill="hold" grpId="3" nodeType="withEffect">
                                  <p:stCondLst>
                                    <p:cond delay="0"/>
                                  </p:stCondLst>
                                  <p:childTnLst>
                                    <p:set>
                                      <p:cBhvr>
                                        <p:cTn id="33" dur="1" fill="hold">
                                          <p:stCondLst>
                                            <p:cond delay="0"/>
                                          </p:stCondLst>
                                        </p:cTn>
                                        <p:tgtEl>
                                          <p:spTgt spid="12"/>
                                        </p:tgtEl>
                                        <p:attrNameLst>
                                          <p:attrName>style.visibility</p:attrName>
                                        </p:attrNameLst>
                                      </p:cBhvr>
                                      <p:to>
                                        <p:strVal val="hidden"/>
                                      </p:to>
                                    </p:set>
                                  </p:childTnLst>
                                </p:cTn>
                              </p:par>
                              <p:par>
                                <p:cTn id="34" presetID="22" presetClass="entr" presetSubtype="1" fill="hold" grpId="0"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wipe(up)">
                                      <p:cBhvr>
                                        <p:cTn id="36" dur="500"/>
                                        <p:tgtEl>
                                          <p:spTgt spid="11"/>
                                        </p:tgtEl>
                                      </p:cBhvr>
                                    </p:animEffect>
                                  </p:childTnLst>
                                </p:cTn>
                              </p:par>
                            </p:childTnLst>
                          </p:cTn>
                        </p:par>
                        <p:par>
                          <p:cTn id="37" fill="hold">
                            <p:stCondLst>
                              <p:cond delay="500"/>
                            </p:stCondLst>
                            <p:childTnLst>
                              <p:par>
                                <p:cTn id="38" presetID="10" presetClass="entr" presetSubtype="0" fill="hold" grpId="0" nodeType="afterEffect">
                                  <p:stCondLst>
                                    <p:cond delay="0"/>
                                  </p:stCondLst>
                                  <p:childTnLst>
                                    <p:set>
                                      <p:cBhvr>
                                        <p:cTn id="39" dur="1" fill="hold">
                                          <p:stCondLst>
                                            <p:cond delay="0"/>
                                          </p:stCondLst>
                                        </p:cTn>
                                        <p:tgtEl>
                                          <p:spTgt spid="2"/>
                                        </p:tgtEl>
                                        <p:attrNameLst>
                                          <p:attrName>style.visibility</p:attrName>
                                        </p:attrNameLst>
                                      </p:cBhvr>
                                      <p:to>
                                        <p:strVal val="visible"/>
                                      </p:to>
                                    </p:set>
                                    <p:animEffect transition="in" filter="fade">
                                      <p:cBhvr>
                                        <p:cTn id="40" dur="500"/>
                                        <p:tgtEl>
                                          <p:spTgt spid="2"/>
                                        </p:tgtEl>
                                      </p:cBhvr>
                                    </p:animEffect>
                                  </p:childTnLst>
                                </p:cTn>
                              </p:par>
                            </p:childTnLst>
                          </p:cTn>
                        </p:par>
                        <p:par>
                          <p:cTn id="41" fill="hold">
                            <p:stCondLst>
                              <p:cond delay="1000"/>
                            </p:stCondLst>
                            <p:childTnLst>
                              <p:par>
                                <p:cTn id="42" presetID="10" presetClass="entr" presetSubtype="0" fill="hold" grpId="0" nodeType="after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fade">
                                      <p:cBhvr>
                                        <p:cTn id="44" dur="1000"/>
                                        <p:tgtEl>
                                          <p:spTgt spid="8"/>
                                        </p:tgtEl>
                                      </p:cBhvr>
                                    </p:animEffect>
                                  </p:childTnLst>
                                </p:cTn>
                              </p:par>
                              <p:par>
                                <p:cTn id="45" presetID="1" presetClass="exit" presetSubtype="0" fill="hold" grpId="0" nodeType="withEffect">
                                  <p:stCondLst>
                                    <p:cond delay="0"/>
                                  </p:stCondLst>
                                  <p:childTnLst>
                                    <p:set>
                                      <p:cBhvr>
                                        <p:cTn id="46" dur="1" fill="hold">
                                          <p:stCondLst>
                                            <p:cond delay="0"/>
                                          </p:stCondLst>
                                        </p:cTn>
                                        <p:tgtEl>
                                          <p:spTgt spid="7"/>
                                        </p:tgtEl>
                                        <p:attrNameLst>
                                          <p:attrName>style.visibility</p:attrName>
                                        </p:attrNameLst>
                                      </p:cBhvr>
                                      <p:to>
                                        <p:strVal val="hidden"/>
                                      </p:to>
                                    </p:set>
                                  </p:childTnLst>
                                </p:cTn>
                              </p:par>
                              <p:par>
                                <p:cTn id="47" presetID="9" presetClass="exit" presetSubtype="0" fill="hold" grpId="2" nodeType="withEffect">
                                  <p:stCondLst>
                                    <p:cond delay="0"/>
                                  </p:stCondLst>
                                  <p:iterate type="lt">
                                    <p:tmPct val="0"/>
                                  </p:iterate>
                                  <p:childTnLst>
                                    <p:animEffect transition="out" filter="dissolve">
                                      <p:cBhvr>
                                        <p:cTn id="48" dur="500"/>
                                        <p:tgtEl>
                                          <p:spTgt spid="13"/>
                                        </p:tgtEl>
                                      </p:cBhvr>
                                    </p:animEffect>
                                    <p:set>
                                      <p:cBhvr>
                                        <p:cTn id="49" dur="1" fill="hold">
                                          <p:stCondLst>
                                            <p:cond delay="499"/>
                                          </p:stCondLst>
                                        </p:cTn>
                                        <p:tgtEl>
                                          <p:spTgt spid="13"/>
                                        </p:tgtEl>
                                        <p:attrNameLst>
                                          <p:attrName>style.visibility</p:attrName>
                                        </p:attrNameLst>
                                      </p:cBhvr>
                                      <p:to>
                                        <p:strVal val="hidden"/>
                                      </p:to>
                                    </p:set>
                                  </p:childTnLst>
                                </p:cTn>
                              </p:par>
                              <p:par>
                                <p:cTn id="50" presetID="41" presetClass="entr" presetSubtype="0" fill="hold" grpId="1" nodeType="withEffect">
                                  <p:stCondLst>
                                    <p:cond delay="0"/>
                                  </p:stCondLst>
                                  <p:iterate type="lt">
                                    <p:tmPct val="10000"/>
                                  </p:iterate>
                                  <p:childTnLst>
                                    <p:set>
                                      <p:cBhvr>
                                        <p:cTn id="51" dur="1" fill="hold">
                                          <p:stCondLst>
                                            <p:cond delay="0"/>
                                          </p:stCondLst>
                                        </p:cTn>
                                        <p:tgtEl>
                                          <p:spTgt spid="13"/>
                                        </p:tgtEl>
                                        <p:attrNameLst>
                                          <p:attrName>style.visibility</p:attrName>
                                        </p:attrNameLst>
                                      </p:cBhvr>
                                      <p:to>
                                        <p:strVal val="visible"/>
                                      </p:to>
                                    </p:set>
                                    <p:anim calcmode="lin" valueType="num">
                                      <p:cBhvr>
                                        <p:cTn id="5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53" dur="500" fill="hold"/>
                                        <p:tgtEl>
                                          <p:spTgt spid="13"/>
                                        </p:tgtEl>
                                        <p:attrNameLst>
                                          <p:attrName>ppt_y</p:attrName>
                                        </p:attrNameLst>
                                      </p:cBhvr>
                                      <p:tavLst>
                                        <p:tav tm="0">
                                          <p:val>
                                            <p:strVal val="#ppt_y"/>
                                          </p:val>
                                        </p:tav>
                                        <p:tav tm="100000">
                                          <p:val>
                                            <p:strVal val="#ppt_y"/>
                                          </p:val>
                                        </p:tav>
                                      </p:tavLst>
                                    </p:anim>
                                    <p:anim calcmode="lin" valueType="num">
                                      <p:cBhvr>
                                        <p:cTn id="5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5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56" dur="500" tmFilter="0,0; .5, 1; 1, 1"/>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animBg="1"/>
      <p:bldP spid="8" grpId="0" animBg="1"/>
      <p:bldP spid="9" grpId="0" animBg="1"/>
      <p:bldP spid="9" grpId="2" animBg="1"/>
      <p:bldP spid="9" grpId="3" animBg="1"/>
      <p:bldP spid="10" grpId="0" animBg="1"/>
      <p:bldP spid="10" grpId="2" animBg="1"/>
      <p:bldP spid="11" grpId="0" animBg="1"/>
      <p:bldP spid="12" grpId="0" animBg="1"/>
      <p:bldP spid="12" grpId="2" animBg="1"/>
      <p:bldP spid="12" grpId="3" animBg="1"/>
      <p:bldP spid="13" grpId="0"/>
      <p:bldP spid="13" grpId="1"/>
      <p:bldP spid="13" grpId="2"/>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83"/>
          <p:cNvGrpSpPr>
            <a:grpSpLocks/>
          </p:cNvGrpSpPr>
          <p:nvPr/>
        </p:nvGrpSpPr>
        <p:grpSpPr bwMode="auto">
          <a:xfrm>
            <a:off x="107504" y="126897"/>
            <a:ext cx="8928992" cy="4559853"/>
            <a:chOff x="1776" y="891"/>
            <a:chExt cx="1824" cy="1726"/>
          </a:xfrm>
        </p:grpSpPr>
        <p:sp>
          <p:nvSpPr>
            <p:cNvPr id="25660" name="Rectangle 60"/>
            <p:cNvSpPr>
              <a:spLocks noChangeArrowheads="1"/>
            </p:cNvSpPr>
            <p:nvPr/>
          </p:nvSpPr>
          <p:spPr bwMode="auto">
            <a:xfrm>
              <a:off x="1776" y="891"/>
              <a:ext cx="1824" cy="885"/>
            </a:xfrm>
            <a:prstGeom prst="rect">
              <a:avLst/>
            </a:prstGeom>
            <a:solidFill>
              <a:schemeClr val="accent1">
                <a:lumMod val="40000"/>
                <a:lumOff val="60000"/>
              </a:schemeClr>
            </a:solidFill>
            <a:ln w="9525">
              <a:solidFill>
                <a:srgbClr val="FFCCFF"/>
              </a:solidFill>
              <a:miter lim="800000"/>
              <a:headEnd/>
              <a:tailEnd/>
            </a:ln>
            <a:effectLst/>
          </p:spPr>
          <p:txBody>
            <a:bodyPr wrap="none" anchor="ctr"/>
            <a:lstStyle/>
            <a:p>
              <a:pPr algn="ctr"/>
              <a:endParaRPr lang="tr-TR"/>
            </a:p>
          </p:txBody>
        </p:sp>
        <p:sp>
          <p:nvSpPr>
            <p:cNvPr id="25661" name="Rectangle 61"/>
            <p:cNvSpPr>
              <a:spLocks noChangeArrowheads="1"/>
            </p:cNvSpPr>
            <p:nvPr/>
          </p:nvSpPr>
          <p:spPr bwMode="auto">
            <a:xfrm>
              <a:off x="1776" y="1780"/>
              <a:ext cx="1824" cy="837"/>
            </a:xfrm>
            <a:prstGeom prst="rect">
              <a:avLst/>
            </a:prstGeom>
            <a:solidFill>
              <a:srgbClr val="CCECFF"/>
            </a:solidFill>
            <a:ln w="9525">
              <a:solidFill>
                <a:srgbClr val="FFCCFF"/>
              </a:solidFill>
              <a:miter lim="800000"/>
              <a:headEnd/>
              <a:tailEnd/>
            </a:ln>
            <a:effectLst/>
          </p:spPr>
          <p:txBody>
            <a:bodyPr wrap="none" anchor="ctr"/>
            <a:lstStyle/>
            <a:p>
              <a:endParaRPr lang="tr-TR"/>
            </a:p>
          </p:txBody>
        </p:sp>
        <p:sp>
          <p:nvSpPr>
            <p:cNvPr id="25666" name="Line 66"/>
            <p:cNvSpPr>
              <a:spLocks noChangeShapeType="1"/>
            </p:cNvSpPr>
            <p:nvPr/>
          </p:nvSpPr>
          <p:spPr bwMode="auto">
            <a:xfrm>
              <a:off x="1776" y="1776"/>
              <a:ext cx="1824" cy="0"/>
            </a:xfrm>
            <a:prstGeom prst="line">
              <a:avLst/>
            </a:prstGeom>
            <a:noFill/>
            <a:ln w="76200">
              <a:solidFill>
                <a:schemeClr val="tx1"/>
              </a:solidFill>
              <a:round/>
              <a:headEnd/>
              <a:tailEnd/>
            </a:ln>
            <a:effectLst/>
          </p:spPr>
          <p:txBody>
            <a:bodyPr wrap="none" anchor="ctr"/>
            <a:lstStyle/>
            <a:p>
              <a:endParaRPr lang="tr-TR"/>
            </a:p>
          </p:txBody>
        </p:sp>
      </p:grpSp>
      <p:sp>
        <p:nvSpPr>
          <p:cNvPr id="25652" name="Text Box 52"/>
          <p:cNvSpPr txBox="1">
            <a:spLocks noChangeArrowheads="1"/>
          </p:cNvSpPr>
          <p:nvPr/>
        </p:nvSpPr>
        <p:spPr bwMode="auto">
          <a:xfrm>
            <a:off x="179512" y="4549676"/>
            <a:ext cx="8784976" cy="2308324"/>
          </a:xfrm>
          <a:prstGeom prst="rect">
            <a:avLst/>
          </a:prstGeom>
          <a:noFill/>
          <a:ln w="9525">
            <a:noFill/>
            <a:miter lim="800000"/>
            <a:headEnd/>
            <a:tailEnd/>
          </a:ln>
          <a:effectLst/>
        </p:spPr>
        <p:txBody>
          <a:bodyPr wrap="square">
            <a:spAutoFit/>
          </a:bodyPr>
          <a:lstStyle/>
          <a:p>
            <a:r>
              <a:rPr lang="tr-TR" sz="3600" dirty="0" smtClean="0"/>
              <a:t>Işık ışınları sınır açısından daha büyük bir açı ile gönderilirse bu ışınlar ikinci </a:t>
            </a:r>
            <a:r>
              <a:rPr lang="es-ES" sz="3600" dirty="0" smtClean="0"/>
              <a:t>ortama geçmez ve geldiği ortama aynı</a:t>
            </a:r>
            <a:r>
              <a:rPr lang="tr-TR" sz="3600" dirty="0" smtClean="0"/>
              <a:t> açıyla geri yansır. Bu olaya </a:t>
            </a:r>
            <a:r>
              <a:rPr lang="tr-TR" sz="3600" b="1" dirty="0" smtClean="0"/>
              <a:t>tam yansıma </a:t>
            </a:r>
            <a:r>
              <a:rPr lang="tr-TR" sz="3600" dirty="0" smtClean="0"/>
              <a:t>denir.</a:t>
            </a:r>
            <a:endParaRPr lang="tr-TR" sz="3600" dirty="0"/>
          </a:p>
        </p:txBody>
      </p:sp>
      <p:sp>
        <p:nvSpPr>
          <p:cNvPr id="25664" name="Text Box 64"/>
          <p:cNvSpPr txBox="1">
            <a:spLocks noChangeArrowheads="1"/>
          </p:cNvSpPr>
          <p:nvPr/>
        </p:nvSpPr>
        <p:spPr bwMode="auto">
          <a:xfrm>
            <a:off x="2819400" y="2064296"/>
            <a:ext cx="437940" cy="369332"/>
          </a:xfrm>
          <a:prstGeom prst="rect">
            <a:avLst/>
          </a:prstGeom>
          <a:noFill/>
          <a:ln w="9525">
            <a:noFill/>
            <a:miter lim="800000"/>
            <a:headEnd/>
            <a:tailEnd/>
          </a:ln>
          <a:effectLst/>
        </p:spPr>
        <p:txBody>
          <a:bodyPr wrap="none">
            <a:spAutoFit/>
          </a:bodyPr>
          <a:lstStyle/>
          <a:p>
            <a:r>
              <a:rPr lang="tr-TR" sz="1800" dirty="0" smtClean="0">
                <a:solidFill>
                  <a:srgbClr val="0000CC"/>
                </a:solidFill>
              </a:rPr>
              <a:t>SU</a:t>
            </a:r>
            <a:endParaRPr lang="tr-TR" sz="1800" dirty="0">
              <a:solidFill>
                <a:srgbClr val="0000CC"/>
              </a:solidFill>
            </a:endParaRPr>
          </a:p>
        </p:txBody>
      </p:sp>
      <p:sp>
        <p:nvSpPr>
          <p:cNvPr id="25665" name="Text Box 65"/>
          <p:cNvSpPr txBox="1">
            <a:spLocks noChangeArrowheads="1"/>
          </p:cNvSpPr>
          <p:nvPr/>
        </p:nvSpPr>
        <p:spPr bwMode="auto">
          <a:xfrm>
            <a:off x="2819400" y="2521496"/>
            <a:ext cx="705642" cy="369332"/>
          </a:xfrm>
          <a:prstGeom prst="rect">
            <a:avLst/>
          </a:prstGeom>
          <a:noFill/>
          <a:ln w="9525">
            <a:noFill/>
            <a:miter lim="800000"/>
            <a:headEnd/>
            <a:tailEnd/>
          </a:ln>
          <a:effectLst/>
        </p:spPr>
        <p:txBody>
          <a:bodyPr wrap="none">
            <a:spAutoFit/>
          </a:bodyPr>
          <a:lstStyle/>
          <a:p>
            <a:r>
              <a:rPr lang="tr-TR" sz="1800" dirty="0" smtClean="0">
                <a:solidFill>
                  <a:srgbClr val="0000CC"/>
                </a:solidFill>
              </a:rPr>
              <a:t>HAVA</a:t>
            </a:r>
            <a:endParaRPr lang="tr-TR" sz="1800" dirty="0">
              <a:solidFill>
                <a:srgbClr val="0000CC"/>
              </a:solidFill>
            </a:endParaRPr>
          </a:p>
        </p:txBody>
      </p:sp>
      <p:sp>
        <p:nvSpPr>
          <p:cNvPr id="25667" name="Line 67"/>
          <p:cNvSpPr>
            <a:spLocks noChangeShapeType="1"/>
          </p:cNvSpPr>
          <p:nvPr/>
        </p:nvSpPr>
        <p:spPr bwMode="auto">
          <a:xfrm>
            <a:off x="4267200" y="1149896"/>
            <a:ext cx="0" cy="2667000"/>
          </a:xfrm>
          <a:prstGeom prst="line">
            <a:avLst/>
          </a:prstGeom>
          <a:noFill/>
          <a:ln w="38100">
            <a:solidFill>
              <a:schemeClr val="tx1"/>
            </a:solidFill>
            <a:prstDash val="sysDot"/>
            <a:round/>
            <a:headEnd/>
            <a:tailEnd/>
          </a:ln>
          <a:effectLst/>
        </p:spPr>
        <p:txBody>
          <a:bodyPr wrap="none" anchor="ctr"/>
          <a:lstStyle/>
          <a:p>
            <a:endParaRPr lang="tr-TR"/>
          </a:p>
        </p:txBody>
      </p:sp>
      <p:sp>
        <p:nvSpPr>
          <p:cNvPr id="25668" name="Text Box 68"/>
          <p:cNvSpPr txBox="1">
            <a:spLocks noChangeArrowheads="1"/>
          </p:cNvSpPr>
          <p:nvPr/>
        </p:nvSpPr>
        <p:spPr bwMode="auto">
          <a:xfrm>
            <a:off x="3886200" y="692696"/>
            <a:ext cx="882650" cy="366713"/>
          </a:xfrm>
          <a:prstGeom prst="rect">
            <a:avLst/>
          </a:prstGeom>
          <a:noFill/>
          <a:ln w="9525">
            <a:noFill/>
            <a:miter lim="800000"/>
            <a:headEnd/>
            <a:tailEnd/>
          </a:ln>
          <a:effectLst/>
        </p:spPr>
        <p:txBody>
          <a:bodyPr wrap="none">
            <a:spAutoFit/>
          </a:bodyPr>
          <a:lstStyle/>
          <a:p>
            <a:r>
              <a:rPr lang="tr-TR" sz="1800" dirty="0">
                <a:solidFill>
                  <a:srgbClr val="0000CC"/>
                </a:solidFill>
              </a:rPr>
              <a:t>Normal</a:t>
            </a:r>
          </a:p>
        </p:txBody>
      </p:sp>
      <p:grpSp>
        <p:nvGrpSpPr>
          <p:cNvPr id="3" name="Group 71"/>
          <p:cNvGrpSpPr>
            <a:grpSpLocks/>
          </p:cNvGrpSpPr>
          <p:nvPr/>
        </p:nvGrpSpPr>
        <p:grpSpPr bwMode="auto">
          <a:xfrm rot="20067163">
            <a:off x="2697301" y="1485865"/>
            <a:ext cx="1366838" cy="1300163"/>
            <a:chOff x="1827" y="957"/>
            <a:chExt cx="861" cy="819"/>
          </a:xfrm>
        </p:grpSpPr>
        <p:sp>
          <p:nvSpPr>
            <p:cNvPr id="25669" name="Line 69"/>
            <p:cNvSpPr>
              <a:spLocks noChangeShapeType="1"/>
            </p:cNvSpPr>
            <p:nvPr/>
          </p:nvSpPr>
          <p:spPr bwMode="auto">
            <a:xfrm>
              <a:off x="1827" y="957"/>
              <a:ext cx="525" cy="483"/>
            </a:xfrm>
            <a:prstGeom prst="line">
              <a:avLst/>
            </a:prstGeom>
            <a:noFill/>
            <a:ln w="76200">
              <a:solidFill>
                <a:srgbClr val="FF3300"/>
              </a:solidFill>
              <a:round/>
              <a:headEnd/>
              <a:tailEnd type="triangle" w="med" len="med"/>
            </a:ln>
            <a:effectLst/>
          </p:spPr>
          <p:txBody>
            <a:bodyPr wrap="none" anchor="ctr"/>
            <a:lstStyle/>
            <a:p>
              <a:endParaRPr lang="tr-TR"/>
            </a:p>
          </p:txBody>
        </p:sp>
        <p:sp>
          <p:nvSpPr>
            <p:cNvPr id="25670" name="Line 70"/>
            <p:cNvSpPr>
              <a:spLocks noChangeShapeType="1"/>
            </p:cNvSpPr>
            <p:nvPr/>
          </p:nvSpPr>
          <p:spPr bwMode="auto">
            <a:xfrm>
              <a:off x="2352" y="1440"/>
              <a:ext cx="336" cy="336"/>
            </a:xfrm>
            <a:prstGeom prst="line">
              <a:avLst/>
            </a:prstGeom>
            <a:noFill/>
            <a:ln w="76200">
              <a:solidFill>
                <a:srgbClr val="FF3300"/>
              </a:solidFill>
              <a:round/>
              <a:headEnd/>
              <a:tailEnd/>
            </a:ln>
            <a:effectLst/>
          </p:spPr>
          <p:txBody>
            <a:bodyPr wrap="none" anchor="ctr"/>
            <a:lstStyle/>
            <a:p>
              <a:endParaRPr lang="tr-TR"/>
            </a:p>
          </p:txBody>
        </p:sp>
      </p:grpSp>
      <p:sp>
        <p:nvSpPr>
          <p:cNvPr id="25672" name="Line 72"/>
          <p:cNvSpPr>
            <a:spLocks noChangeShapeType="1"/>
          </p:cNvSpPr>
          <p:nvPr/>
        </p:nvSpPr>
        <p:spPr bwMode="auto">
          <a:xfrm>
            <a:off x="4211960" y="2406824"/>
            <a:ext cx="1728192" cy="648072"/>
          </a:xfrm>
          <a:prstGeom prst="line">
            <a:avLst/>
          </a:prstGeom>
          <a:noFill/>
          <a:ln w="38100">
            <a:solidFill>
              <a:srgbClr val="FF3300"/>
            </a:solidFill>
            <a:prstDash val="sysDot"/>
            <a:round/>
            <a:headEnd/>
            <a:tailEnd/>
          </a:ln>
          <a:effectLst/>
        </p:spPr>
        <p:txBody>
          <a:bodyPr wrap="none" anchor="ctr"/>
          <a:lstStyle/>
          <a:p>
            <a:endParaRPr lang="tr-TR"/>
          </a:p>
        </p:txBody>
      </p:sp>
      <p:sp>
        <p:nvSpPr>
          <p:cNvPr id="25673" name="Line 73"/>
          <p:cNvSpPr>
            <a:spLocks noChangeShapeType="1"/>
          </p:cNvSpPr>
          <p:nvPr/>
        </p:nvSpPr>
        <p:spPr bwMode="auto">
          <a:xfrm flipV="1">
            <a:off x="4283968" y="1902768"/>
            <a:ext cx="1800200" cy="504056"/>
          </a:xfrm>
          <a:prstGeom prst="line">
            <a:avLst/>
          </a:prstGeom>
          <a:noFill/>
          <a:ln w="76200">
            <a:solidFill>
              <a:srgbClr val="FF3300"/>
            </a:solidFill>
            <a:round/>
            <a:headEnd/>
            <a:tailEnd type="triangle" w="med" len="med"/>
          </a:ln>
          <a:effectLst/>
        </p:spPr>
        <p:txBody>
          <a:bodyPr wrap="none" anchor="ctr"/>
          <a:lstStyle/>
          <a:p>
            <a:endParaRPr lang="tr-TR"/>
          </a:p>
        </p:txBody>
      </p:sp>
      <p:sp>
        <p:nvSpPr>
          <p:cNvPr id="25675" name="Arc 75"/>
          <p:cNvSpPr>
            <a:spLocks/>
          </p:cNvSpPr>
          <p:nvPr/>
        </p:nvSpPr>
        <p:spPr bwMode="auto">
          <a:xfrm flipH="1">
            <a:off x="3923928" y="2064296"/>
            <a:ext cx="343272" cy="270520"/>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8100">
            <a:solidFill>
              <a:schemeClr val="tx1"/>
            </a:solidFill>
            <a:round/>
            <a:headEnd/>
            <a:tailEnd/>
          </a:ln>
          <a:effectLst/>
        </p:spPr>
        <p:txBody>
          <a:bodyPr wrap="none" anchor="ctr"/>
          <a:lstStyle/>
          <a:p>
            <a:endParaRPr lang="tr-TR"/>
          </a:p>
        </p:txBody>
      </p:sp>
      <p:sp>
        <p:nvSpPr>
          <p:cNvPr id="25676" name="Line 76"/>
          <p:cNvSpPr>
            <a:spLocks noChangeShapeType="1"/>
          </p:cNvSpPr>
          <p:nvPr/>
        </p:nvSpPr>
        <p:spPr bwMode="auto">
          <a:xfrm flipH="1" flipV="1">
            <a:off x="3419872" y="1516832"/>
            <a:ext cx="627112" cy="601960"/>
          </a:xfrm>
          <a:prstGeom prst="line">
            <a:avLst/>
          </a:prstGeom>
          <a:noFill/>
          <a:ln w="28575">
            <a:solidFill>
              <a:srgbClr val="FF3300"/>
            </a:solidFill>
            <a:round/>
            <a:headEnd/>
            <a:tailEnd type="arrow" w="med" len="med"/>
          </a:ln>
          <a:effectLst/>
        </p:spPr>
        <p:txBody>
          <a:bodyPr wrap="none" anchor="ctr"/>
          <a:lstStyle/>
          <a:p>
            <a:endParaRPr lang="tr-TR"/>
          </a:p>
        </p:txBody>
      </p:sp>
      <p:sp>
        <p:nvSpPr>
          <p:cNvPr id="25677" name="Text Box 77"/>
          <p:cNvSpPr txBox="1">
            <a:spLocks noChangeArrowheads="1"/>
          </p:cNvSpPr>
          <p:nvPr/>
        </p:nvSpPr>
        <p:spPr bwMode="auto">
          <a:xfrm>
            <a:off x="2915816" y="1182688"/>
            <a:ext cx="1208088" cy="336550"/>
          </a:xfrm>
          <a:prstGeom prst="rect">
            <a:avLst/>
          </a:prstGeom>
          <a:noFill/>
          <a:ln w="9525">
            <a:noFill/>
            <a:miter lim="800000"/>
            <a:headEnd/>
            <a:tailEnd/>
          </a:ln>
          <a:effectLst/>
        </p:spPr>
        <p:txBody>
          <a:bodyPr wrap="none">
            <a:spAutoFit/>
          </a:bodyPr>
          <a:lstStyle/>
          <a:p>
            <a:r>
              <a:rPr lang="tr-TR" sz="1600" dirty="0">
                <a:solidFill>
                  <a:srgbClr val="0000CC"/>
                </a:solidFill>
              </a:rPr>
              <a:t>Gelme Açısı</a:t>
            </a:r>
          </a:p>
        </p:txBody>
      </p:sp>
      <p:sp>
        <p:nvSpPr>
          <p:cNvPr id="25678" name="Arc 78"/>
          <p:cNvSpPr>
            <a:spLocks/>
          </p:cNvSpPr>
          <p:nvPr/>
        </p:nvSpPr>
        <p:spPr bwMode="auto">
          <a:xfrm>
            <a:off x="4283968" y="2046784"/>
            <a:ext cx="432048" cy="288032"/>
          </a:xfrm>
          <a:custGeom>
            <a:avLst/>
            <a:gdLst>
              <a:gd name="G0" fmla="+- 2652 0 0"/>
              <a:gd name="G1" fmla="+- 21600 0 0"/>
              <a:gd name="G2" fmla="+- 21600 0 0"/>
              <a:gd name="T0" fmla="*/ 0 w 24252"/>
              <a:gd name="T1" fmla="*/ 163 h 21600"/>
              <a:gd name="T2" fmla="*/ 24252 w 24252"/>
              <a:gd name="T3" fmla="*/ 21600 h 21600"/>
              <a:gd name="T4" fmla="*/ 2652 w 24252"/>
              <a:gd name="T5" fmla="*/ 21600 h 21600"/>
            </a:gdLst>
            <a:ahLst/>
            <a:cxnLst>
              <a:cxn ang="0">
                <a:pos x="T0" y="T1"/>
              </a:cxn>
              <a:cxn ang="0">
                <a:pos x="T2" y="T3"/>
              </a:cxn>
              <a:cxn ang="0">
                <a:pos x="T4" y="T5"/>
              </a:cxn>
            </a:cxnLst>
            <a:rect l="0" t="0" r="r" b="b"/>
            <a:pathLst>
              <a:path w="24252" h="21600" fill="none" extrusionOk="0">
                <a:moveTo>
                  <a:pt x="0" y="163"/>
                </a:moveTo>
                <a:cubicBezTo>
                  <a:pt x="879" y="54"/>
                  <a:pt x="1765" y="-1"/>
                  <a:pt x="2652" y="0"/>
                </a:cubicBezTo>
                <a:cubicBezTo>
                  <a:pt x="14581" y="0"/>
                  <a:pt x="24252" y="9670"/>
                  <a:pt x="24252" y="21600"/>
                </a:cubicBezTo>
              </a:path>
              <a:path w="24252" h="21600" stroke="0" extrusionOk="0">
                <a:moveTo>
                  <a:pt x="0" y="163"/>
                </a:moveTo>
                <a:cubicBezTo>
                  <a:pt x="879" y="54"/>
                  <a:pt x="1765" y="-1"/>
                  <a:pt x="2652" y="0"/>
                </a:cubicBezTo>
                <a:cubicBezTo>
                  <a:pt x="14581" y="0"/>
                  <a:pt x="24252" y="9670"/>
                  <a:pt x="24252" y="21600"/>
                </a:cubicBezTo>
                <a:lnTo>
                  <a:pt x="2652" y="21600"/>
                </a:lnTo>
                <a:close/>
              </a:path>
            </a:pathLst>
          </a:custGeom>
          <a:noFill/>
          <a:ln w="38100">
            <a:solidFill>
              <a:schemeClr val="tx1"/>
            </a:solidFill>
            <a:round/>
            <a:headEnd/>
            <a:tailEnd/>
          </a:ln>
          <a:effectLst/>
        </p:spPr>
        <p:txBody>
          <a:bodyPr wrap="none" anchor="ctr"/>
          <a:lstStyle/>
          <a:p>
            <a:endParaRPr lang="tr-TR"/>
          </a:p>
        </p:txBody>
      </p:sp>
      <p:sp>
        <p:nvSpPr>
          <p:cNvPr id="25679" name="Line 79"/>
          <p:cNvSpPr>
            <a:spLocks noChangeShapeType="1"/>
          </p:cNvSpPr>
          <p:nvPr/>
        </p:nvSpPr>
        <p:spPr bwMode="auto">
          <a:xfrm flipV="1">
            <a:off x="4572000" y="1614736"/>
            <a:ext cx="1008112" cy="504056"/>
          </a:xfrm>
          <a:prstGeom prst="line">
            <a:avLst/>
          </a:prstGeom>
          <a:noFill/>
          <a:ln w="28575">
            <a:solidFill>
              <a:srgbClr val="FF3300"/>
            </a:solidFill>
            <a:round/>
            <a:headEnd/>
            <a:tailEnd type="arrow" w="med" len="med"/>
          </a:ln>
          <a:effectLst/>
        </p:spPr>
        <p:txBody>
          <a:bodyPr wrap="none" anchor="ctr"/>
          <a:lstStyle/>
          <a:p>
            <a:endParaRPr lang="tr-TR"/>
          </a:p>
        </p:txBody>
      </p:sp>
      <p:sp>
        <p:nvSpPr>
          <p:cNvPr id="25680" name="Text Box 80"/>
          <p:cNvSpPr txBox="1">
            <a:spLocks noChangeArrowheads="1"/>
          </p:cNvSpPr>
          <p:nvPr/>
        </p:nvSpPr>
        <p:spPr bwMode="auto">
          <a:xfrm>
            <a:off x="5580112" y="1398712"/>
            <a:ext cx="1360694" cy="338554"/>
          </a:xfrm>
          <a:prstGeom prst="rect">
            <a:avLst/>
          </a:prstGeom>
          <a:noFill/>
          <a:ln w="9525">
            <a:noFill/>
            <a:miter lim="800000"/>
            <a:headEnd/>
            <a:tailEnd/>
          </a:ln>
          <a:effectLst/>
        </p:spPr>
        <p:txBody>
          <a:bodyPr wrap="none">
            <a:spAutoFit/>
          </a:bodyPr>
          <a:lstStyle/>
          <a:p>
            <a:r>
              <a:rPr lang="tr-TR" sz="1600" dirty="0" smtClean="0">
                <a:solidFill>
                  <a:srgbClr val="0000CC"/>
                </a:solidFill>
              </a:rPr>
              <a:t>Yansıma açısı </a:t>
            </a:r>
            <a:endParaRPr lang="tr-TR" sz="1600" dirty="0">
              <a:solidFill>
                <a:srgbClr val="0000CC"/>
              </a:solidFill>
            </a:endParaRPr>
          </a:p>
        </p:txBody>
      </p:sp>
      <p:sp>
        <p:nvSpPr>
          <p:cNvPr id="25681" name="Text Box 81"/>
          <p:cNvSpPr txBox="1">
            <a:spLocks noChangeArrowheads="1"/>
          </p:cNvSpPr>
          <p:nvPr/>
        </p:nvSpPr>
        <p:spPr bwMode="auto">
          <a:xfrm>
            <a:off x="1691680" y="1038672"/>
            <a:ext cx="787400" cy="641350"/>
          </a:xfrm>
          <a:prstGeom prst="rect">
            <a:avLst/>
          </a:prstGeom>
          <a:noFill/>
          <a:ln w="9525">
            <a:noFill/>
            <a:miter lim="800000"/>
            <a:headEnd/>
            <a:tailEnd/>
          </a:ln>
          <a:effectLst/>
        </p:spPr>
        <p:txBody>
          <a:bodyPr wrap="none">
            <a:spAutoFit/>
          </a:bodyPr>
          <a:lstStyle/>
          <a:p>
            <a:r>
              <a:rPr lang="tr-TR" sz="1800" dirty="0"/>
              <a:t>Gelen </a:t>
            </a:r>
          </a:p>
          <a:p>
            <a:r>
              <a:rPr lang="tr-TR" sz="1800" dirty="0"/>
              <a:t>Işın</a:t>
            </a:r>
          </a:p>
        </p:txBody>
      </p:sp>
      <p:sp>
        <p:nvSpPr>
          <p:cNvPr id="25682" name="Text Box 82"/>
          <p:cNvSpPr txBox="1">
            <a:spLocks noChangeArrowheads="1"/>
          </p:cNvSpPr>
          <p:nvPr/>
        </p:nvSpPr>
        <p:spPr bwMode="auto">
          <a:xfrm>
            <a:off x="6084168" y="1686744"/>
            <a:ext cx="2304256" cy="369332"/>
          </a:xfrm>
          <a:prstGeom prst="rect">
            <a:avLst/>
          </a:prstGeom>
          <a:noFill/>
          <a:ln w="9525">
            <a:noFill/>
            <a:miter lim="800000"/>
            <a:headEnd/>
            <a:tailEnd/>
          </a:ln>
          <a:effectLst/>
        </p:spPr>
        <p:txBody>
          <a:bodyPr wrap="square">
            <a:spAutoFit/>
          </a:bodyPr>
          <a:lstStyle/>
          <a:p>
            <a:r>
              <a:rPr lang="tr-TR" b="1" dirty="0" smtClean="0">
                <a:solidFill>
                  <a:srgbClr val="FF0000"/>
                </a:solidFill>
              </a:rPr>
              <a:t>Yansıyan </a:t>
            </a:r>
            <a:r>
              <a:rPr lang="tr-TR" sz="1800" b="1" dirty="0" smtClean="0">
                <a:solidFill>
                  <a:srgbClr val="FF0000"/>
                </a:solidFill>
              </a:rPr>
              <a:t> Işın</a:t>
            </a:r>
            <a:endParaRPr lang="tr-TR" sz="1800" b="1" dirty="0">
              <a:solidFill>
                <a:srgbClr val="FF0000"/>
              </a:solidFill>
            </a:endParaRPr>
          </a:p>
        </p:txBody>
      </p:sp>
      <p:sp>
        <p:nvSpPr>
          <p:cNvPr id="27" name="26 Dikdörtgen"/>
          <p:cNvSpPr/>
          <p:nvPr/>
        </p:nvSpPr>
        <p:spPr>
          <a:xfrm>
            <a:off x="179512" y="188640"/>
            <a:ext cx="2664512" cy="584775"/>
          </a:xfrm>
          <a:prstGeom prst="rect">
            <a:avLst/>
          </a:prstGeom>
        </p:spPr>
        <p:txBody>
          <a:bodyPr wrap="none">
            <a:spAutoFit/>
          </a:bodyPr>
          <a:lstStyle/>
          <a:p>
            <a:r>
              <a:rPr lang="tr-TR" sz="3200" b="1" dirty="0" smtClean="0"/>
              <a:t>TAM YANSIMA</a:t>
            </a:r>
            <a:endParaRPr lang="tr-TR" sz="3200" dirty="0"/>
          </a:p>
        </p:txBody>
      </p:sp>
    </p:spTree>
    <p:extLst>
      <p:ext uri="{BB962C8B-B14F-4D97-AF65-F5344CB8AC3E}">
        <p14:creationId xmlns:p14="http://schemas.microsoft.com/office/powerpoint/2010/main" val="28700992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out)">
                                      <p:cBhvr>
                                        <p:cTn id="7" dur="500"/>
                                        <p:tgtEl>
                                          <p:spTgt spid="2"/>
                                        </p:tgtEl>
                                      </p:cBhvr>
                                    </p:animEffect>
                                  </p:childTnLst>
                                </p:cTn>
                              </p:par>
                            </p:childTnLst>
                          </p:cTn>
                        </p:par>
                        <p:par>
                          <p:cTn id="8" fill="hold">
                            <p:stCondLst>
                              <p:cond delay="500"/>
                            </p:stCondLst>
                            <p:childTnLst>
                              <p:par>
                                <p:cTn id="9" presetID="23" presetClass="entr" presetSubtype="16" fill="hold" grpId="0" nodeType="afterEffect">
                                  <p:stCondLst>
                                    <p:cond delay="0"/>
                                  </p:stCondLst>
                                  <p:childTnLst>
                                    <p:set>
                                      <p:cBhvr>
                                        <p:cTn id="10" dur="1" fill="hold">
                                          <p:stCondLst>
                                            <p:cond delay="0"/>
                                          </p:stCondLst>
                                        </p:cTn>
                                        <p:tgtEl>
                                          <p:spTgt spid="25664"/>
                                        </p:tgtEl>
                                        <p:attrNameLst>
                                          <p:attrName>style.visibility</p:attrName>
                                        </p:attrNameLst>
                                      </p:cBhvr>
                                      <p:to>
                                        <p:strVal val="visible"/>
                                      </p:to>
                                    </p:set>
                                    <p:anim calcmode="lin" valueType="num">
                                      <p:cBhvr>
                                        <p:cTn id="11" dur="500" fill="hold"/>
                                        <p:tgtEl>
                                          <p:spTgt spid="25664"/>
                                        </p:tgtEl>
                                        <p:attrNameLst>
                                          <p:attrName>ppt_w</p:attrName>
                                        </p:attrNameLst>
                                      </p:cBhvr>
                                      <p:tavLst>
                                        <p:tav tm="0">
                                          <p:val>
                                            <p:fltVal val="0"/>
                                          </p:val>
                                        </p:tav>
                                        <p:tav tm="100000">
                                          <p:val>
                                            <p:strVal val="#ppt_w"/>
                                          </p:val>
                                        </p:tav>
                                      </p:tavLst>
                                    </p:anim>
                                    <p:anim calcmode="lin" valueType="num">
                                      <p:cBhvr>
                                        <p:cTn id="12" dur="500" fill="hold"/>
                                        <p:tgtEl>
                                          <p:spTgt spid="25664"/>
                                        </p:tgtEl>
                                        <p:attrNameLst>
                                          <p:attrName>ppt_h</p:attrName>
                                        </p:attrNameLst>
                                      </p:cBhvr>
                                      <p:tavLst>
                                        <p:tav tm="0">
                                          <p:val>
                                            <p:fltVal val="0"/>
                                          </p:val>
                                        </p:tav>
                                        <p:tav tm="100000">
                                          <p:val>
                                            <p:strVal val="#ppt_h"/>
                                          </p:val>
                                        </p:tav>
                                      </p:tavLst>
                                    </p:anim>
                                  </p:childTnLst>
                                </p:cTn>
                              </p:par>
                            </p:childTnLst>
                          </p:cTn>
                        </p:par>
                        <p:par>
                          <p:cTn id="13" fill="hold">
                            <p:stCondLst>
                              <p:cond delay="1000"/>
                            </p:stCondLst>
                            <p:childTnLst>
                              <p:par>
                                <p:cTn id="14" presetID="23" presetClass="entr" presetSubtype="16" fill="hold" grpId="0" nodeType="afterEffect">
                                  <p:stCondLst>
                                    <p:cond delay="0"/>
                                  </p:stCondLst>
                                  <p:childTnLst>
                                    <p:set>
                                      <p:cBhvr>
                                        <p:cTn id="15" dur="1" fill="hold">
                                          <p:stCondLst>
                                            <p:cond delay="0"/>
                                          </p:stCondLst>
                                        </p:cTn>
                                        <p:tgtEl>
                                          <p:spTgt spid="25665"/>
                                        </p:tgtEl>
                                        <p:attrNameLst>
                                          <p:attrName>style.visibility</p:attrName>
                                        </p:attrNameLst>
                                      </p:cBhvr>
                                      <p:to>
                                        <p:strVal val="visible"/>
                                      </p:to>
                                    </p:set>
                                    <p:anim calcmode="lin" valueType="num">
                                      <p:cBhvr>
                                        <p:cTn id="16" dur="500" fill="hold"/>
                                        <p:tgtEl>
                                          <p:spTgt spid="25665"/>
                                        </p:tgtEl>
                                        <p:attrNameLst>
                                          <p:attrName>ppt_w</p:attrName>
                                        </p:attrNameLst>
                                      </p:cBhvr>
                                      <p:tavLst>
                                        <p:tav tm="0">
                                          <p:val>
                                            <p:fltVal val="0"/>
                                          </p:val>
                                        </p:tav>
                                        <p:tav tm="100000">
                                          <p:val>
                                            <p:strVal val="#ppt_w"/>
                                          </p:val>
                                        </p:tav>
                                      </p:tavLst>
                                    </p:anim>
                                    <p:anim calcmode="lin" valueType="num">
                                      <p:cBhvr>
                                        <p:cTn id="17" dur="500" fill="hold"/>
                                        <p:tgtEl>
                                          <p:spTgt spid="25665"/>
                                        </p:tgtEl>
                                        <p:attrNameLst>
                                          <p:attrName>ppt_h</p:attrName>
                                        </p:attrNameLst>
                                      </p:cBhvr>
                                      <p:tavLst>
                                        <p:tav tm="0">
                                          <p:val>
                                            <p:fltVal val="0"/>
                                          </p:val>
                                        </p:tav>
                                        <p:tav tm="100000">
                                          <p:val>
                                            <p:strVal val="#ppt_h"/>
                                          </p:val>
                                        </p:tav>
                                      </p:tavLst>
                                    </p:anim>
                                  </p:childTnLst>
                                </p:cTn>
                              </p:par>
                            </p:childTnLst>
                          </p:cTn>
                        </p:par>
                        <p:par>
                          <p:cTn id="18" fill="hold">
                            <p:stCondLst>
                              <p:cond delay="1500"/>
                            </p:stCondLst>
                            <p:childTnLst>
                              <p:par>
                                <p:cTn id="19" presetID="17" presetClass="entr" presetSubtype="10" fill="hold" grpId="0" nodeType="afterEffect">
                                  <p:stCondLst>
                                    <p:cond delay="0"/>
                                  </p:stCondLst>
                                  <p:childTnLst>
                                    <p:set>
                                      <p:cBhvr>
                                        <p:cTn id="20" dur="1" fill="hold">
                                          <p:stCondLst>
                                            <p:cond delay="0"/>
                                          </p:stCondLst>
                                        </p:cTn>
                                        <p:tgtEl>
                                          <p:spTgt spid="25667"/>
                                        </p:tgtEl>
                                        <p:attrNameLst>
                                          <p:attrName>style.visibility</p:attrName>
                                        </p:attrNameLst>
                                      </p:cBhvr>
                                      <p:to>
                                        <p:strVal val="visible"/>
                                      </p:to>
                                    </p:set>
                                    <p:anim calcmode="lin" valueType="num">
                                      <p:cBhvr>
                                        <p:cTn id="21" dur="500" fill="hold"/>
                                        <p:tgtEl>
                                          <p:spTgt spid="25667"/>
                                        </p:tgtEl>
                                        <p:attrNameLst>
                                          <p:attrName>ppt_w</p:attrName>
                                        </p:attrNameLst>
                                      </p:cBhvr>
                                      <p:tavLst>
                                        <p:tav tm="0">
                                          <p:val>
                                            <p:fltVal val="0"/>
                                          </p:val>
                                        </p:tav>
                                        <p:tav tm="100000">
                                          <p:val>
                                            <p:strVal val="#ppt_w"/>
                                          </p:val>
                                        </p:tav>
                                      </p:tavLst>
                                    </p:anim>
                                    <p:anim calcmode="lin" valueType="num">
                                      <p:cBhvr>
                                        <p:cTn id="22" dur="500" fill="hold"/>
                                        <p:tgtEl>
                                          <p:spTgt spid="25667"/>
                                        </p:tgtEl>
                                        <p:attrNameLst>
                                          <p:attrName>ppt_h</p:attrName>
                                        </p:attrNameLst>
                                      </p:cBhvr>
                                      <p:tavLst>
                                        <p:tav tm="0">
                                          <p:val>
                                            <p:strVal val="#ppt_h"/>
                                          </p:val>
                                        </p:tav>
                                        <p:tav tm="100000">
                                          <p:val>
                                            <p:strVal val="#ppt_h"/>
                                          </p:val>
                                        </p:tav>
                                      </p:tavLst>
                                    </p:anim>
                                  </p:childTnLst>
                                </p:cTn>
                              </p:par>
                            </p:childTnLst>
                          </p:cTn>
                        </p:par>
                        <p:par>
                          <p:cTn id="23" fill="hold">
                            <p:stCondLst>
                              <p:cond delay="2000"/>
                            </p:stCondLst>
                            <p:childTnLst>
                              <p:par>
                                <p:cTn id="24" presetID="4" presetClass="entr" presetSubtype="32" fill="hold" grpId="0" nodeType="afterEffect">
                                  <p:stCondLst>
                                    <p:cond delay="0"/>
                                  </p:stCondLst>
                                  <p:childTnLst>
                                    <p:set>
                                      <p:cBhvr>
                                        <p:cTn id="25" dur="1" fill="hold">
                                          <p:stCondLst>
                                            <p:cond delay="0"/>
                                          </p:stCondLst>
                                        </p:cTn>
                                        <p:tgtEl>
                                          <p:spTgt spid="25668"/>
                                        </p:tgtEl>
                                        <p:attrNameLst>
                                          <p:attrName>style.visibility</p:attrName>
                                        </p:attrNameLst>
                                      </p:cBhvr>
                                      <p:to>
                                        <p:strVal val="visible"/>
                                      </p:to>
                                    </p:set>
                                    <p:animEffect transition="in" filter="box(out)">
                                      <p:cBhvr>
                                        <p:cTn id="26" dur="500"/>
                                        <p:tgtEl>
                                          <p:spTgt spid="25668"/>
                                        </p:tgtEl>
                                      </p:cBhvr>
                                    </p:animEffect>
                                  </p:childTnLst>
                                </p:cTn>
                              </p:par>
                            </p:childTnLst>
                          </p:cTn>
                        </p:par>
                      </p:childTnLst>
                    </p:cTn>
                  </p:par>
                  <p:par>
                    <p:cTn id="27" fill="hold">
                      <p:stCondLst>
                        <p:cond delay="indefinite"/>
                      </p:stCondLst>
                      <p:childTnLst>
                        <p:par>
                          <p:cTn id="28" fill="hold">
                            <p:stCondLst>
                              <p:cond delay="0"/>
                            </p:stCondLst>
                            <p:childTnLst>
                              <p:par>
                                <p:cTn id="29" presetID="4" presetClass="entr" presetSubtype="32" fill="hold" nodeType="click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box(out)">
                                      <p:cBhvr>
                                        <p:cTn id="31" dur="500"/>
                                        <p:tgtEl>
                                          <p:spTgt spid="3"/>
                                        </p:tgtEl>
                                      </p:cBhvr>
                                    </p:animEffect>
                                  </p:childTnLst>
                                </p:cTn>
                              </p:par>
                            </p:childTnLst>
                          </p:cTn>
                        </p:par>
                        <p:par>
                          <p:cTn id="32" fill="hold">
                            <p:stCondLst>
                              <p:cond delay="500"/>
                            </p:stCondLst>
                            <p:childTnLst>
                              <p:par>
                                <p:cTn id="33" presetID="4" presetClass="entr" presetSubtype="32" fill="hold" grpId="0" nodeType="afterEffect">
                                  <p:stCondLst>
                                    <p:cond delay="0"/>
                                  </p:stCondLst>
                                  <p:childTnLst>
                                    <p:set>
                                      <p:cBhvr>
                                        <p:cTn id="34" dur="1" fill="hold">
                                          <p:stCondLst>
                                            <p:cond delay="0"/>
                                          </p:stCondLst>
                                        </p:cTn>
                                        <p:tgtEl>
                                          <p:spTgt spid="25681"/>
                                        </p:tgtEl>
                                        <p:attrNameLst>
                                          <p:attrName>style.visibility</p:attrName>
                                        </p:attrNameLst>
                                      </p:cBhvr>
                                      <p:to>
                                        <p:strVal val="visible"/>
                                      </p:to>
                                    </p:set>
                                    <p:animEffect transition="in" filter="box(out)">
                                      <p:cBhvr>
                                        <p:cTn id="35" dur="500"/>
                                        <p:tgtEl>
                                          <p:spTgt spid="25681"/>
                                        </p:tgtEl>
                                      </p:cBhvr>
                                    </p:animEffect>
                                  </p:childTnLst>
                                </p:cTn>
                              </p:par>
                            </p:childTnLst>
                          </p:cTn>
                        </p:par>
                        <p:par>
                          <p:cTn id="36" fill="hold">
                            <p:stCondLst>
                              <p:cond delay="1000"/>
                            </p:stCondLst>
                            <p:childTnLst>
                              <p:par>
                                <p:cTn id="37" presetID="4" presetClass="entr" presetSubtype="32" fill="hold" grpId="0" nodeType="afterEffect">
                                  <p:stCondLst>
                                    <p:cond delay="0"/>
                                  </p:stCondLst>
                                  <p:childTnLst>
                                    <p:set>
                                      <p:cBhvr>
                                        <p:cTn id="38" dur="1" fill="hold">
                                          <p:stCondLst>
                                            <p:cond delay="0"/>
                                          </p:stCondLst>
                                        </p:cTn>
                                        <p:tgtEl>
                                          <p:spTgt spid="25672"/>
                                        </p:tgtEl>
                                        <p:attrNameLst>
                                          <p:attrName>style.visibility</p:attrName>
                                        </p:attrNameLst>
                                      </p:cBhvr>
                                      <p:to>
                                        <p:strVal val="visible"/>
                                      </p:to>
                                    </p:set>
                                    <p:animEffect transition="in" filter="box(out)">
                                      <p:cBhvr>
                                        <p:cTn id="39" dur="500"/>
                                        <p:tgtEl>
                                          <p:spTgt spid="25672"/>
                                        </p:tgtEl>
                                      </p:cBhvr>
                                    </p:animEffect>
                                  </p:childTnLst>
                                </p:cTn>
                              </p:par>
                            </p:childTnLst>
                          </p:cTn>
                        </p:par>
                        <p:par>
                          <p:cTn id="40" fill="hold">
                            <p:stCondLst>
                              <p:cond delay="1500"/>
                            </p:stCondLst>
                            <p:childTnLst>
                              <p:par>
                                <p:cTn id="41" presetID="4" presetClass="entr" presetSubtype="32" fill="hold" nodeType="afterEffect">
                                  <p:stCondLst>
                                    <p:cond delay="0"/>
                                  </p:stCondLst>
                                  <p:childTnLst>
                                    <p:set>
                                      <p:cBhvr>
                                        <p:cTn id="42" dur="1" fill="hold">
                                          <p:stCondLst>
                                            <p:cond delay="0"/>
                                          </p:stCondLst>
                                        </p:cTn>
                                        <p:tgtEl>
                                          <p:spTgt spid="25673"/>
                                        </p:tgtEl>
                                        <p:attrNameLst>
                                          <p:attrName>style.visibility</p:attrName>
                                        </p:attrNameLst>
                                      </p:cBhvr>
                                      <p:to>
                                        <p:strVal val="visible"/>
                                      </p:to>
                                    </p:set>
                                    <p:animEffect transition="in" filter="box(out)">
                                      <p:cBhvr>
                                        <p:cTn id="43" dur="500"/>
                                        <p:tgtEl>
                                          <p:spTgt spid="25673"/>
                                        </p:tgtEl>
                                      </p:cBhvr>
                                    </p:animEffect>
                                  </p:childTnLst>
                                </p:cTn>
                              </p:par>
                            </p:childTnLst>
                          </p:cTn>
                        </p:par>
                        <p:par>
                          <p:cTn id="44" fill="hold">
                            <p:stCondLst>
                              <p:cond delay="2000"/>
                            </p:stCondLst>
                            <p:childTnLst>
                              <p:par>
                                <p:cTn id="45" presetID="4" presetClass="entr" presetSubtype="32" fill="hold" nodeType="afterEffect">
                                  <p:stCondLst>
                                    <p:cond delay="0"/>
                                  </p:stCondLst>
                                  <p:childTnLst>
                                    <p:set>
                                      <p:cBhvr>
                                        <p:cTn id="46" dur="1" fill="hold">
                                          <p:stCondLst>
                                            <p:cond delay="0"/>
                                          </p:stCondLst>
                                        </p:cTn>
                                        <p:tgtEl>
                                          <p:spTgt spid="25682"/>
                                        </p:tgtEl>
                                        <p:attrNameLst>
                                          <p:attrName>style.visibility</p:attrName>
                                        </p:attrNameLst>
                                      </p:cBhvr>
                                      <p:to>
                                        <p:strVal val="visible"/>
                                      </p:to>
                                    </p:set>
                                    <p:animEffect transition="in" filter="box(out)">
                                      <p:cBhvr>
                                        <p:cTn id="47" dur="500"/>
                                        <p:tgtEl>
                                          <p:spTgt spid="25682"/>
                                        </p:tgtEl>
                                      </p:cBhvr>
                                    </p:animEffect>
                                  </p:childTnLst>
                                </p:cTn>
                              </p:par>
                            </p:childTnLst>
                          </p:cTn>
                        </p:par>
                        <p:par>
                          <p:cTn id="48" fill="hold">
                            <p:stCondLst>
                              <p:cond delay="2500"/>
                            </p:stCondLst>
                            <p:childTnLst>
                              <p:par>
                                <p:cTn id="49" presetID="4" presetClass="entr" presetSubtype="32" fill="hold" nodeType="afterEffect">
                                  <p:stCondLst>
                                    <p:cond delay="0"/>
                                  </p:stCondLst>
                                  <p:childTnLst>
                                    <p:set>
                                      <p:cBhvr>
                                        <p:cTn id="50" dur="1" fill="hold">
                                          <p:stCondLst>
                                            <p:cond delay="0"/>
                                          </p:stCondLst>
                                        </p:cTn>
                                        <p:tgtEl>
                                          <p:spTgt spid="25675"/>
                                        </p:tgtEl>
                                        <p:attrNameLst>
                                          <p:attrName>style.visibility</p:attrName>
                                        </p:attrNameLst>
                                      </p:cBhvr>
                                      <p:to>
                                        <p:strVal val="visible"/>
                                      </p:to>
                                    </p:set>
                                    <p:animEffect transition="in" filter="box(out)">
                                      <p:cBhvr>
                                        <p:cTn id="51" dur="500"/>
                                        <p:tgtEl>
                                          <p:spTgt spid="25675"/>
                                        </p:tgtEl>
                                      </p:cBhvr>
                                    </p:animEffect>
                                  </p:childTnLst>
                                </p:cTn>
                              </p:par>
                            </p:childTnLst>
                          </p:cTn>
                        </p:par>
                        <p:par>
                          <p:cTn id="52" fill="hold">
                            <p:stCondLst>
                              <p:cond delay="3000"/>
                            </p:stCondLst>
                            <p:childTnLst>
                              <p:par>
                                <p:cTn id="53" presetID="4" presetClass="entr" presetSubtype="32" fill="hold" nodeType="afterEffect">
                                  <p:stCondLst>
                                    <p:cond delay="0"/>
                                  </p:stCondLst>
                                  <p:childTnLst>
                                    <p:set>
                                      <p:cBhvr>
                                        <p:cTn id="54" dur="1" fill="hold">
                                          <p:stCondLst>
                                            <p:cond delay="0"/>
                                          </p:stCondLst>
                                        </p:cTn>
                                        <p:tgtEl>
                                          <p:spTgt spid="25676"/>
                                        </p:tgtEl>
                                        <p:attrNameLst>
                                          <p:attrName>style.visibility</p:attrName>
                                        </p:attrNameLst>
                                      </p:cBhvr>
                                      <p:to>
                                        <p:strVal val="visible"/>
                                      </p:to>
                                    </p:set>
                                    <p:animEffect transition="in" filter="box(out)">
                                      <p:cBhvr>
                                        <p:cTn id="55" dur="500"/>
                                        <p:tgtEl>
                                          <p:spTgt spid="25676"/>
                                        </p:tgtEl>
                                      </p:cBhvr>
                                    </p:animEffect>
                                  </p:childTnLst>
                                </p:cTn>
                              </p:par>
                            </p:childTnLst>
                          </p:cTn>
                        </p:par>
                        <p:par>
                          <p:cTn id="56" fill="hold">
                            <p:stCondLst>
                              <p:cond delay="3500"/>
                            </p:stCondLst>
                            <p:childTnLst>
                              <p:par>
                                <p:cTn id="57" presetID="4" presetClass="entr" presetSubtype="32" fill="hold" nodeType="afterEffect">
                                  <p:stCondLst>
                                    <p:cond delay="0"/>
                                  </p:stCondLst>
                                  <p:childTnLst>
                                    <p:set>
                                      <p:cBhvr>
                                        <p:cTn id="58" dur="1" fill="hold">
                                          <p:stCondLst>
                                            <p:cond delay="0"/>
                                          </p:stCondLst>
                                        </p:cTn>
                                        <p:tgtEl>
                                          <p:spTgt spid="25677"/>
                                        </p:tgtEl>
                                        <p:attrNameLst>
                                          <p:attrName>style.visibility</p:attrName>
                                        </p:attrNameLst>
                                      </p:cBhvr>
                                      <p:to>
                                        <p:strVal val="visible"/>
                                      </p:to>
                                    </p:set>
                                    <p:animEffect transition="in" filter="box(out)">
                                      <p:cBhvr>
                                        <p:cTn id="59" dur="500"/>
                                        <p:tgtEl>
                                          <p:spTgt spid="25677"/>
                                        </p:tgtEl>
                                      </p:cBhvr>
                                    </p:animEffect>
                                  </p:childTnLst>
                                </p:cTn>
                              </p:par>
                            </p:childTnLst>
                          </p:cTn>
                        </p:par>
                        <p:par>
                          <p:cTn id="60" fill="hold">
                            <p:stCondLst>
                              <p:cond delay="4000"/>
                            </p:stCondLst>
                            <p:childTnLst>
                              <p:par>
                                <p:cTn id="61" presetID="4" presetClass="entr" presetSubtype="32" fill="hold" nodeType="afterEffect">
                                  <p:stCondLst>
                                    <p:cond delay="0"/>
                                  </p:stCondLst>
                                  <p:childTnLst>
                                    <p:set>
                                      <p:cBhvr>
                                        <p:cTn id="62" dur="1" fill="hold">
                                          <p:stCondLst>
                                            <p:cond delay="0"/>
                                          </p:stCondLst>
                                        </p:cTn>
                                        <p:tgtEl>
                                          <p:spTgt spid="25678"/>
                                        </p:tgtEl>
                                        <p:attrNameLst>
                                          <p:attrName>style.visibility</p:attrName>
                                        </p:attrNameLst>
                                      </p:cBhvr>
                                      <p:to>
                                        <p:strVal val="visible"/>
                                      </p:to>
                                    </p:set>
                                    <p:animEffect transition="in" filter="box(out)">
                                      <p:cBhvr>
                                        <p:cTn id="63" dur="500"/>
                                        <p:tgtEl>
                                          <p:spTgt spid="25678"/>
                                        </p:tgtEl>
                                      </p:cBhvr>
                                    </p:animEffect>
                                  </p:childTnLst>
                                </p:cTn>
                              </p:par>
                            </p:childTnLst>
                          </p:cTn>
                        </p:par>
                        <p:par>
                          <p:cTn id="64" fill="hold">
                            <p:stCondLst>
                              <p:cond delay="4500"/>
                            </p:stCondLst>
                            <p:childTnLst>
                              <p:par>
                                <p:cTn id="65" presetID="4" presetClass="entr" presetSubtype="32" fill="hold" nodeType="afterEffect">
                                  <p:stCondLst>
                                    <p:cond delay="0"/>
                                  </p:stCondLst>
                                  <p:childTnLst>
                                    <p:set>
                                      <p:cBhvr>
                                        <p:cTn id="66" dur="1" fill="hold">
                                          <p:stCondLst>
                                            <p:cond delay="0"/>
                                          </p:stCondLst>
                                        </p:cTn>
                                        <p:tgtEl>
                                          <p:spTgt spid="25679"/>
                                        </p:tgtEl>
                                        <p:attrNameLst>
                                          <p:attrName>style.visibility</p:attrName>
                                        </p:attrNameLst>
                                      </p:cBhvr>
                                      <p:to>
                                        <p:strVal val="visible"/>
                                      </p:to>
                                    </p:set>
                                    <p:animEffect transition="in" filter="box(out)">
                                      <p:cBhvr>
                                        <p:cTn id="67" dur="500"/>
                                        <p:tgtEl>
                                          <p:spTgt spid="25679"/>
                                        </p:tgtEl>
                                      </p:cBhvr>
                                    </p:animEffect>
                                  </p:childTnLst>
                                </p:cTn>
                              </p:par>
                            </p:childTnLst>
                          </p:cTn>
                        </p:par>
                        <p:par>
                          <p:cTn id="68" fill="hold">
                            <p:stCondLst>
                              <p:cond delay="5000"/>
                            </p:stCondLst>
                            <p:childTnLst>
                              <p:par>
                                <p:cTn id="69" presetID="4" presetClass="entr" presetSubtype="32" fill="hold" nodeType="afterEffect">
                                  <p:stCondLst>
                                    <p:cond delay="0"/>
                                  </p:stCondLst>
                                  <p:childTnLst>
                                    <p:set>
                                      <p:cBhvr>
                                        <p:cTn id="70" dur="1" fill="hold">
                                          <p:stCondLst>
                                            <p:cond delay="0"/>
                                          </p:stCondLst>
                                        </p:cTn>
                                        <p:tgtEl>
                                          <p:spTgt spid="25680"/>
                                        </p:tgtEl>
                                        <p:attrNameLst>
                                          <p:attrName>style.visibility</p:attrName>
                                        </p:attrNameLst>
                                      </p:cBhvr>
                                      <p:to>
                                        <p:strVal val="visible"/>
                                      </p:to>
                                    </p:set>
                                    <p:animEffect transition="in" filter="box(out)">
                                      <p:cBhvr>
                                        <p:cTn id="71" dur="500"/>
                                        <p:tgtEl>
                                          <p:spTgt spid="25680"/>
                                        </p:tgtEl>
                                      </p:cBhvr>
                                    </p:animEffect>
                                  </p:childTnLst>
                                </p:cTn>
                              </p:par>
                            </p:childTnLst>
                          </p:cTn>
                        </p:par>
                      </p:childTnLst>
                    </p:cTn>
                  </p:par>
                  <p:par>
                    <p:cTn id="72" fill="hold">
                      <p:stCondLst>
                        <p:cond delay="indefinite"/>
                      </p:stCondLst>
                      <p:childTnLst>
                        <p:par>
                          <p:cTn id="73" fill="hold">
                            <p:stCondLst>
                              <p:cond delay="0"/>
                            </p:stCondLst>
                            <p:childTnLst>
                              <p:par>
                                <p:cTn id="74" presetID="8" presetClass="entr" presetSubtype="16" fill="hold" nodeType="clickEffect">
                                  <p:stCondLst>
                                    <p:cond delay="0"/>
                                  </p:stCondLst>
                                  <p:childTnLst>
                                    <p:set>
                                      <p:cBhvr>
                                        <p:cTn id="75" dur="1" fill="hold">
                                          <p:stCondLst>
                                            <p:cond delay="0"/>
                                          </p:stCondLst>
                                        </p:cTn>
                                        <p:tgtEl>
                                          <p:spTgt spid="25652"/>
                                        </p:tgtEl>
                                        <p:attrNameLst>
                                          <p:attrName>style.visibility</p:attrName>
                                        </p:attrNameLst>
                                      </p:cBhvr>
                                      <p:to>
                                        <p:strVal val="visible"/>
                                      </p:to>
                                    </p:set>
                                    <p:animEffect transition="in" filter="diamond(in)">
                                      <p:cBhvr>
                                        <p:cTn id="76" dur="2000"/>
                                        <p:tgtEl>
                                          <p:spTgt spid="256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64" grpId="0" autoUpdateAnimBg="0"/>
      <p:bldP spid="25665" grpId="0" autoUpdateAnimBg="0"/>
      <p:bldP spid="25667" grpId="0" animBg="1"/>
      <p:bldP spid="25668" grpId="0" autoUpdateAnimBg="0"/>
      <p:bldP spid="25672" grpId="0" animBg="1"/>
      <p:bldP spid="25681" grpId="0" autoUpdateAnimBg="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44489" y="620688"/>
            <a:ext cx="5208663" cy="2092881"/>
          </a:xfrm>
          <a:prstGeom prst="rect">
            <a:avLst/>
          </a:prstGeom>
        </p:spPr>
        <p:txBody>
          <a:bodyPr wrap="square">
            <a:spAutoFit/>
          </a:bodyPr>
          <a:lstStyle/>
          <a:p>
            <a:r>
              <a:rPr lang="tr-TR" sz="2600" dirty="0">
                <a:latin typeface="Arial" pitchFamily="34" charset="0"/>
                <a:cs typeface="Arial" pitchFamily="34" charset="0"/>
              </a:rPr>
              <a:t>Çok sıcak havada bir otoyolda yolculuk yaparken yolda su birikintisi olduğunu sanıp yaklaştığınızda yolun kuru olduğunu fark ettiğiniz oldu mu? </a:t>
            </a:r>
          </a:p>
        </p:txBody>
      </p:sp>
      <p:pic>
        <p:nvPicPr>
          <p:cNvPr id="11266" name="Picture 2" descr="image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76056" y="188640"/>
            <a:ext cx="3960440" cy="304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Dikdörtgen 2"/>
          <p:cNvSpPr/>
          <p:nvPr/>
        </p:nvSpPr>
        <p:spPr>
          <a:xfrm>
            <a:off x="175504" y="3818731"/>
            <a:ext cx="8500952" cy="1292662"/>
          </a:xfrm>
          <a:prstGeom prst="rect">
            <a:avLst/>
          </a:prstGeom>
        </p:spPr>
        <p:txBody>
          <a:bodyPr wrap="square">
            <a:spAutoFit/>
          </a:bodyPr>
          <a:lstStyle/>
          <a:p>
            <a:r>
              <a:rPr lang="tr-TR" sz="2600" dirty="0">
                <a:latin typeface="Arial" pitchFamily="34" charset="0"/>
                <a:cs typeface="Arial" pitchFamily="34" charset="0"/>
              </a:rPr>
              <a:t>Bu aldatıcı görüntü serap adını alır. Çölde ilerleyen bir yolcu, uzakta titreyen bir su görüntüsü görür. Ancak yaklaştıkça bu görüntü kaybolur. </a:t>
            </a:r>
          </a:p>
        </p:txBody>
      </p:sp>
      <p:sp>
        <p:nvSpPr>
          <p:cNvPr id="5" name="Dikdörtgen 4"/>
          <p:cNvSpPr/>
          <p:nvPr/>
        </p:nvSpPr>
        <p:spPr>
          <a:xfrm>
            <a:off x="2555776" y="82819"/>
            <a:ext cx="2161169" cy="523220"/>
          </a:xfrm>
          <a:prstGeom prst="rect">
            <a:avLst/>
          </a:prstGeom>
        </p:spPr>
        <p:txBody>
          <a:bodyPr wrap="none">
            <a:spAutoFit/>
          </a:bodyPr>
          <a:lstStyle/>
          <a:p>
            <a:r>
              <a:rPr lang="tr-TR" sz="2800" b="1" dirty="0">
                <a:latin typeface="Arial" pitchFamily="34" charset="0"/>
                <a:cs typeface="Arial" pitchFamily="34" charset="0"/>
              </a:rPr>
              <a:t>Serap Olayı</a:t>
            </a:r>
          </a:p>
        </p:txBody>
      </p:sp>
    </p:spTree>
    <p:extLst>
      <p:ext uri="{BB962C8B-B14F-4D97-AF65-F5344CB8AC3E}">
        <p14:creationId xmlns:p14="http://schemas.microsoft.com/office/powerpoint/2010/main" val="3476452532"/>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blipFill>
          <a:blip r:embed="rId3">
            <a:extLst>
              <a:ext uri="{BEBA8EAE-BF5A-486C-A8C5-ECC9F3942E4B}">
                <a14:imgProps xmlns:a14="http://schemas.microsoft.com/office/drawing/2010/main">
                  <a14:imgLayer r:embed="rId4">
                    <a14:imgEffect>
                      <a14:artisticFilmGrain/>
                    </a14:imgEffect>
                  </a14:imgLayer>
                </a14:imgProps>
              </a:ext>
            </a:extLst>
          </a:blip>
          <a:tile tx="0" ty="0" sx="100000" sy="100000" flip="none" algn="tl"/>
        </a:blipFill>
        <a:effectLst/>
      </p:bgPr>
    </p:bg>
    <p:spTree>
      <p:nvGrpSpPr>
        <p:cNvPr id="1" name=""/>
        <p:cNvGrpSpPr/>
        <p:nvPr/>
      </p:nvGrpSpPr>
      <p:grpSpPr>
        <a:xfrm>
          <a:off x="0" y="0"/>
          <a:ext cx="0" cy="0"/>
          <a:chOff x="0" y="0"/>
          <a:chExt cx="0" cy="0"/>
        </a:xfrm>
      </p:grpSpPr>
      <p:sp>
        <p:nvSpPr>
          <p:cNvPr id="102404" name="Rectangle 4"/>
          <p:cNvSpPr>
            <a:spLocks noChangeArrowheads="1"/>
          </p:cNvSpPr>
          <p:nvPr/>
        </p:nvSpPr>
        <p:spPr bwMode="auto">
          <a:xfrm>
            <a:off x="0" y="25802"/>
            <a:ext cx="9144000" cy="3797752"/>
          </a:xfrm>
          <a:prstGeom prst="rect">
            <a:avLst/>
          </a:prstGeom>
          <a:gradFill rotWithShape="0">
            <a:gsLst>
              <a:gs pos="0">
                <a:srgbClr val="CCECFF"/>
              </a:gs>
              <a:gs pos="100000">
                <a:schemeClr val="tx2"/>
              </a:gs>
            </a:gsLst>
            <a:lin ang="5400000" scaled="1"/>
          </a:gra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dirty="0"/>
          </a:p>
        </p:txBody>
      </p:sp>
      <p:pic>
        <p:nvPicPr>
          <p:cNvPr id="102407" name="Picture 7" descr="Arbre04"/>
          <p:cNvPicPr>
            <a:picLocks noChangeAspect="1" noChangeArrowheads="1" noCrop="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84213" y="1557338"/>
            <a:ext cx="1644650" cy="2232025"/>
          </a:xfrm>
          <a:prstGeom prst="rect">
            <a:avLst/>
          </a:prstGeom>
          <a:noFill/>
          <a:extLst>
            <a:ext uri="{909E8E84-426E-40DD-AFC4-6F175D3DCCD1}">
              <a14:hiddenFill xmlns:a14="http://schemas.microsoft.com/office/drawing/2010/main">
                <a:solidFill>
                  <a:srgbClr val="FFFFFF"/>
                </a:solidFill>
              </a14:hiddenFill>
            </a:ext>
          </a:extLst>
        </p:spPr>
      </p:pic>
      <p:pic>
        <p:nvPicPr>
          <p:cNvPr id="102408" name="Picture 8" descr="Arbre04"/>
          <p:cNvPicPr>
            <a:picLocks noChangeAspect="1" noChangeArrowheads="1" noCrop="1"/>
          </p:cNvPicPr>
          <p:nvPr/>
        </p:nvPicPr>
        <p:blipFill>
          <a:blip r:embed="rId5" cstate="print">
            <a:lum bright="40000" contrast="-40000"/>
            <a:extLst>
              <a:ext uri="{28A0092B-C50C-407E-A947-70E740481C1C}">
                <a14:useLocalDpi xmlns:a14="http://schemas.microsoft.com/office/drawing/2010/main" val="0"/>
              </a:ext>
            </a:extLst>
          </a:blip>
          <a:srcRect/>
          <a:stretch>
            <a:fillRect/>
          </a:stretch>
        </p:blipFill>
        <p:spPr bwMode="auto">
          <a:xfrm flipV="1">
            <a:off x="683568" y="3789040"/>
            <a:ext cx="1644650" cy="2088232"/>
          </a:xfrm>
          <a:prstGeom prst="rect">
            <a:avLst/>
          </a:prstGeom>
          <a:noFill/>
          <a:extLst>
            <a:ext uri="{909E8E84-426E-40DD-AFC4-6F175D3DCCD1}">
              <a14:hiddenFill xmlns:a14="http://schemas.microsoft.com/office/drawing/2010/main">
                <a:solidFill>
                  <a:srgbClr val="FFFFFF"/>
                </a:solidFill>
              </a14:hiddenFill>
            </a:ext>
          </a:extLst>
        </p:spPr>
      </p:pic>
      <p:pic>
        <p:nvPicPr>
          <p:cNvPr id="102409" name="Picture 9" descr="gif415"/>
          <p:cNvPicPr>
            <a:picLocks noChangeAspect="1" noChangeArrowheads="1" noCrop="1"/>
          </p:cNvPicPr>
          <p:nvPr/>
        </p:nvPicPr>
        <p:blipFill>
          <a:blip r:embed="rId6" cstate="print">
            <a:extLst>
              <a:ext uri="{28A0092B-C50C-407E-A947-70E740481C1C}">
                <a14:useLocalDpi xmlns:a14="http://schemas.microsoft.com/office/drawing/2010/main" val="0"/>
              </a:ext>
            </a:extLst>
          </a:blip>
          <a:srcRect/>
          <a:stretch>
            <a:fillRect/>
          </a:stretch>
        </p:blipFill>
        <p:spPr bwMode="auto">
          <a:xfrm flipH="1">
            <a:off x="8388424" y="2063583"/>
            <a:ext cx="562215" cy="1868656"/>
          </a:xfrm>
          <a:prstGeom prst="rect">
            <a:avLst/>
          </a:prstGeom>
          <a:noFill/>
          <a:extLst>
            <a:ext uri="{909E8E84-426E-40DD-AFC4-6F175D3DCCD1}">
              <a14:hiddenFill xmlns:a14="http://schemas.microsoft.com/office/drawing/2010/main">
                <a:solidFill>
                  <a:srgbClr val="FFFFFF"/>
                </a:solidFill>
              </a14:hiddenFill>
            </a:ext>
          </a:extLst>
        </p:spPr>
      </p:pic>
      <p:sp>
        <p:nvSpPr>
          <p:cNvPr id="102410" name="Text Box 10"/>
          <p:cNvSpPr txBox="1">
            <a:spLocks noChangeArrowheads="1"/>
          </p:cNvSpPr>
          <p:nvPr/>
        </p:nvSpPr>
        <p:spPr bwMode="auto">
          <a:xfrm>
            <a:off x="6228184" y="2170968"/>
            <a:ext cx="1439863" cy="48260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spcBef>
                <a:spcPct val="0"/>
              </a:spcBef>
              <a:defRPr sz="2400">
                <a:solidFill>
                  <a:schemeClr val="tx1"/>
                </a:solidFill>
                <a:latin typeface="Times New Roman" pitchFamily="18" charset="0"/>
              </a:defRPr>
            </a:lvl1pPr>
            <a:lvl2pPr eaLnBrk="0" hangingPunct="0">
              <a:spcBef>
                <a:spcPct val="0"/>
              </a:spcBef>
              <a:defRPr sz="2400">
                <a:solidFill>
                  <a:schemeClr val="tx1"/>
                </a:solidFill>
                <a:latin typeface="Times New Roman" pitchFamily="18" charset="0"/>
              </a:defRPr>
            </a:lvl2pPr>
            <a:lvl3pPr eaLnBrk="0" hangingPunct="0">
              <a:spcBef>
                <a:spcPct val="0"/>
              </a:spcBef>
              <a:defRPr sz="2400">
                <a:solidFill>
                  <a:schemeClr val="tx1"/>
                </a:solidFill>
                <a:latin typeface="Times New Roman" pitchFamily="18" charset="0"/>
              </a:defRPr>
            </a:lvl3pPr>
            <a:lvl4pPr eaLnBrk="0" hangingPunct="0">
              <a:spcBef>
                <a:spcPct val="0"/>
              </a:spcBef>
              <a:defRPr sz="2400">
                <a:solidFill>
                  <a:schemeClr val="tx1"/>
                </a:solidFill>
                <a:latin typeface="Times New Roman" pitchFamily="18" charset="0"/>
              </a:defRPr>
            </a:lvl4pPr>
            <a:lvl5pPr eaLnBrk="0" hangingPunct="0">
              <a:spcBef>
                <a:spcPct val="0"/>
              </a:spcBef>
              <a:defRPr sz="2400">
                <a:solidFill>
                  <a:schemeClr val="tx1"/>
                </a:solidFill>
                <a:latin typeface="Times New Roman" pitchFamily="18" charset="0"/>
              </a:defRPr>
            </a:lvl5pPr>
            <a:lvl6pPr eaLnBrk="0" fontAlgn="base" hangingPunct="0">
              <a:spcBef>
                <a:spcPct val="0"/>
              </a:spcBef>
              <a:spcAft>
                <a:spcPct val="0"/>
              </a:spcAft>
              <a:defRPr sz="2400">
                <a:solidFill>
                  <a:schemeClr val="tx1"/>
                </a:solidFill>
                <a:latin typeface="Times New Roman" pitchFamily="18" charset="0"/>
              </a:defRPr>
            </a:lvl6pPr>
            <a:lvl7pPr eaLnBrk="0" fontAlgn="base" hangingPunct="0">
              <a:spcBef>
                <a:spcPct val="0"/>
              </a:spcBef>
              <a:spcAft>
                <a:spcPct val="0"/>
              </a:spcAft>
              <a:defRPr sz="2400">
                <a:solidFill>
                  <a:schemeClr val="tx1"/>
                </a:solidFill>
                <a:latin typeface="Times New Roman" pitchFamily="18" charset="0"/>
              </a:defRPr>
            </a:lvl7pPr>
            <a:lvl8pPr eaLnBrk="0" fontAlgn="base" hangingPunct="0">
              <a:spcBef>
                <a:spcPct val="0"/>
              </a:spcBef>
              <a:spcAft>
                <a:spcPct val="0"/>
              </a:spcAft>
              <a:defRPr sz="2400">
                <a:solidFill>
                  <a:schemeClr val="tx1"/>
                </a:solidFill>
                <a:latin typeface="Times New Roman" pitchFamily="18" charset="0"/>
              </a:defRPr>
            </a:lvl8pPr>
            <a:lvl9pPr eaLnBrk="0" fontAlgn="base" hangingPunct="0">
              <a:spcBef>
                <a:spcPct val="0"/>
              </a:spcBef>
              <a:spcAft>
                <a:spcPct val="0"/>
              </a:spcAft>
              <a:defRPr sz="2400">
                <a:solidFill>
                  <a:schemeClr val="tx1"/>
                </a:solidFill>
                <a:latin typeface="Times New Roman" pitchFamily="18" charset="0"/>
              </a:defRPr>
            </a:lvl9pPr>
          </a:lstStyle>
          <a:p>
            <a:pPr eaLnBrk="1" hangingPunct="1">
              <a:spcBef>
                <a:spcPct val="50000"/>
              </a:spcBef>
            </a:pPr>
            <a:r>
              <a:rPr lang="tr-TR" sz="1000" b="1" dirty="0">
                <a:solidFill>
                  <a:srgbClr val="000000"/>
                </a:solidFill>
                <a:latin typeface="Comic Sans MS" pitchFamily="66" charset="0"/>
              </a:rPr>
              <a:t>SOĞUK HAVA</a:t>
            </a:r>
            <a:r>
              <a:rPr lang="tr-TR" sz="3200" dirty="0">
                <a:latin typeface="Comic Sans MS" pitchFamily="66" charset="0"/>
              </a:rPr>
              <a:t> </a:t>
            </a:r>
          </a:p>
        </p:txBody>
      </p:sp>
      <p:sp>
        <p:nvSpPr>
          <p:cNvPr id="102411" name="Text Box 11"/>
          <p:cNvSpPr txBox="1">
            <a:spLocks noChangeArrowheads="1"/>
          </p:cNvSpPr>
          <p:nvPr/>
        </p:nvSpPr>
        <p:spPr bwMode="auto">
          <a:xfrm>
            <a:off x="3491880" y="3212976"/>
            <a:ext cx="1439863" cy="584775"/>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spcBef>
                <a:spcPct val="0"/>
              </a:spcBef>
              <a:defRPr sz="2400">
                <a:solidFill>
                  <a:schemeClr val="tx1"/>
                </a:solidFill>
                <a:latin typeface="Times New Roman" pitchFamily="18" charset="0"/>
              </a:defRPr>
            </a:lvl1pPr>
            <a:lvl2pPr eaLnBrk="0" hangingPunct="0">
              <a:spcBef>
                <a:spcPct val="0"/>
              </a:spcBef>
              <a:defRPr sz="2400">
                <a:solidFill>
                  <a:schemeClr val="tx1"/>
                </a:solidFill>
                <a:latin typeface="Times New Roman" pitchFamily="18" charset="0"/>
              </a:defRPr>
            </a:lvl2pPr>
            <a:lvl3pPr eaLnBrk="0" hangingPunct="0">
              <a:spcBef>
                <a:spcPct val="0"/>
              </a:spcBef>
              <a:defRPr sz="2400">
                <a:solidFill>
                  <a:schemeClr val="tx1"/>
                </a:solidFill>
                <a:latin typeface="Times New Roman" pitchFamily="18" charset="0"/>
              </a:defRPr>
            </a:lvl3pPr>
            <a:lvl4pPr eaLnBrk="0" hangingPunct="0">
              <a:spcBef>
                <a:spcPct val="0"/>
              </a:spcBef>
              <a:defRPr sz="2400">
                <a:solidFill>
                  <a:schemeClr val="tx1"/>
                </a:solidFill>
                <a:latin typeface="Times New Roman" pitchFamily="18" charset="0"/>
              </a:defRPr>
            </a:lvl4pPr>
            <a:lvl5pPr eaLnBrk="0" hangingPunct="0">
              <a:spcBef>
                <a:spcPct val="0"/>
              </a:spcBef>
              <a:defRPr sz="2400">
                <a:solidFill>
                  <a:schemeClr val="tx1"/>
                </a:solidFill>
                <a:latin typeface="Times New Roman" pitchFamily="18" charset="0"/>
              </a:defRPr>
            </a:lvl5pPr>
            <a:lvl6pPr eaLnBrk="0" fontAlgn="base" hangingPunct="0">
              <a:spcBef>
                <a:spcPct val="0"/>
              </a:spcBef>
              <a:spcAft>
                <a:spcPct val="0"/>
              </a:spcAft>
              <a:defRPr sz="2400">
                <a:solidFill>
                  <a:schemeClr val="tx1"/>
                </a:solidFill>
                <a:latin typeface="Times New Roman" pitchFamily="18" charset="0"/>
              </a:defRPr>
            </a:lvl6pPr>
            <a:lvl7pPr eaLnBrk="0" fontAlgn="base" hangingPunct="0">
              <a:spcBef>
                <a:spcPct val="0"/>
              </a:spcBef>
              <a:spcAft>
                <a:spcPct val="0"/>
              </a:spcAft>
              <a:defRPr sz="2400">
                <a:solidFill>
                  <a:schemeClr val="tx1"/>
                </a:solidFill>
                <a:latin typeface="Times New Roman" pitchFamily="18" charset="0"/>
              </a:defRPr>
            </a:lvl7pPr>
            <a:lvl8pPr eaLnBrk="0" fontAlgn="base" hangingPunct="0">
              <a:spcBef>
                <a:spcPct val="0"/>
              </a:spcBef>
              <a:spcAft>
                <a:spcPct val="0"/>
              </a:spcAft>
              <a:defRPr sz="2400">
                <a:solidFill>
                  <a:schemeClr val="tx1"/>
                </a:solidFill>
                <a:latin typeface="Times New Roman" pitchFamily="18" charset="0"/>
              </a:defRPr>
            </a:lvl8pPr>
            <a:lvl9pPr eaLnBrk="0" fontAlgn="base" hangingPunct="0">
              <a:spcBef>
                <a:spcPct val="0"/>
              </a:spcBef>
              <a:spcAft>
                <a:spcPct val="0"/>
              </a:spcAft>
              <a:defRPr sz="2400">
                <a:solidFill>
                  <a:schemeClr val="tx1"/>
                </a:solidFill>
                <a:latin typeface="Times New Roman" pitchFamily="18" charset="0"/>
              </a:defRPr>
            </a:lvl9pPr>
          </a:lstStyle>
          <a:p>
            <a:pPr eaLnBrk="1" hangingPunct="1">
              <a:spcBef>
                <a:spcPct val="50000"/>
              </a:spcBef>
            </a:pPr>
            <a:r>
              <a:rPr lang="tr-TR" sz="1000" b="1" dirty="0">
                <a:solidFill>
                  <a:schemeClr val="bg1"/>
                </a:solidFill>
                <a:latin typeface="Comic Sans MS" pitchFamily="66" charset="0"/>
              </a:rPr>
              <a:t>SICAK HAVA</a:t>
            </a:r>
            <a:r>
              <a:rPr lang="tr-TR" sz="3200" dirty="0">
                <a:solidFill>
                  <a:schemeClr val="bg1"/>
                </a:solidFill>
                <a:latin typeface="Comic Sans MS" pitchFamily="66" charset="0"/>
              </a:rPr>
              <a:t> </a:t>
            </a:r>
          </a:p>
        </p:txBody>
      </p:sp>
      <p:sp>
        <p:nvSpPr>
          <p:cNvPr id="102413" name="Freeform 13"/>
          <p:cNvSpPr>
            <a:spLocks/>
          </p:cNvSpPr>
          <p:nvPr/>
        </p:nvSpPr>
        <p:spPr bwMode="auto">
          <a:xfrm rot="21205717">
            <a:off x="1611290" y="1504099"/>
            <a:ext cx="6771162" cy="2230661"/>
          </a:xfrm>
          <a:custGeom>
            <a:avLst/>
            <a:gdLst>
              <a:gd name="T0" fmla="*/ 0 w 3991"/>
              <a:gd name="T1" fmla="*/ 0 h 763"/>
              <a:gd name="T2" fmla="*/ 2177 w 3991"/>
              <a:gd name="T3" fmla="*/ 680 h 763"/>
              <a:gd name="T4" fmla="*/ 3991 w 3991"/>
              <a:gd name="T5" fmla="*/ 499 h 763"/>
            </a:gdLst>
            <a:ahLst/>
            <a:cxnLst>
              <a:cxn ang="0">
                <a:pos x="T0" y="T1"/>
              </a:cxn>
              <a:cxn ang="0">
                <a:pos x="T2" y="T3"/>
              </a:cxn>
              <a:cxn ang="0">
                <a:pos x="T4" y="T5"/>
              </a:cxn>
            </a:cxnLst>
            <a:rect l="0" t="0" r="r" b="b"/>
            <a:pathLst>
              <a:path w="3991" h="763">
                <a:moveTo>
                  <a:pt x="0" y="0"/>
                </a:moveTo>
                <a:cubicBezTo>
                  <a:pt x="756" y="298"/>
                  <a:pt x="1512" y="597"/>
                  <a:pt x="2177" y="680"/>
                </a:cubicBezTo>
                <a:cubicBezTo>
                  <a:pt x="2842" y="763"/>
                  <a:pt x="3689" y="529"/>
                  <a:pt x="3991" y="499"/>
                </a:cubicBezTo>
              </a:path>
            </a:pathLst>
          </a:custGeom>
          <a:noFill/>
          <a:ln w="38100" cap="flat" cmpd="sng">
            <a:solidFill>
              <a:srgbClr val="000000"/>
            </a:solidFill>
            <a:prstDash val="solid"/>
            <a:round/>
            <a:headEnd/>
            <a:tailEnd/>
          </a:ln>
          <a:effectLst/>
          <a:extLst>
            <a:ext uri="{909E8E84-426E-40DD-AFC4-6F175D3DCCD1}">
              <a14:hiddenFill xmlns:a14="http://schemas.microsoft.com/office/drawing/2010/main">
                <a:solidFill>
                  <a:srgbClr val="FFCC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102415" name="Line 15"/>
          <p:cNvSpPr>
            <a:spLocks noChangeShapeType="1"/>
          </p:cNvSpPr>
          <p:nvPr/>
        </p:nvSpPr>
        <p:spPr bwMode="auto">
          <a:xfrm flipV="1">
            <a:off x="1619771" y="2564904"/>
            <a:ext cx="6840662" cy="2702474"/>
          </a:xfrm>
          <a:prstGeom prst="line">
            <a:avLst/>
          </a:prstGeom>
          <a:noFill/>
          <a:ln w="76200">
            <a:solidFill>
              <a:srgbClr val="000000"/>
            </a:solidFill>
            <a:prstDash val="lg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11" name="10 Dikdörtgen"/>
          <p:cNvSpPr/>
          <p:nvPr/>
        </p:nvSpPr>
        <p:spPr>
          <a:xfrm>
            <a:off x="204364" y="5525741"/>
            <a:ext cx="8735272" cy="1384995"/>
          </a:xfrm>
          <a:prstGeom prst="rect">
            <a:avLst/>
          </a:prstGeom>
        </p:spPr>
        <p:txBody>
          <a:bodyPr wrap="square">
            <a:spAutoFit/>
          </a:bodyPr>
          <a:lstStyle/>
          <a:p>
            <a:r>
              <a:rPr lang="tr-TR" sz="2800" dirty="0" smtClean="0">
                <a:latin typeface="Arial" pitchFamily="34" charset="0"/>
                <a:cs typeface="Arial" pitchFamily="34" charset="0"/>
              </a:rPr>
              <a:t>Çölde bizden yeterince uzaktaki bir ağacı, ağaçtan gelerek tam yansımaya uğrayan ışınların doğrultusu üzerinde ters olarak görebiliriz </a:t>
            </a:r>
            <a:endParaRPr lang="tr-TR" sz="2800" dirty="0">
              <a:latin typeface="Arial" pitchFamily="34" charset="0"/>
              <a:cs typeface="Arial" pitchFamily="34" charset="0"/>
            </a:endParaRPr>
          </a:p>
        </p:txBody>
      </p:sp>
      <p:sp>
        <p:nvSpPr>
          <p:cNvPr id="2" name="Dikdörtgen 1"/>
          <p:cNvSpPr/>
          <p:nvPr/>
        </p:nvSpPr>
        <p:spPr>
          <a:xfrm>
            <a:off x="3347864" y="25802"/>
            <a:ext cx="2161169" cy="523220"/>
          </a:xfrm>
          <a:prstGeom prst="rect">
            <a:avLst/>
          </a:prstGeom>
        </p:spPr>
        <p:txBody>
          <a:bodyPr wrap="none">
            <a:spAutoFit/>
          </a:bodyPr>
          <a:lstStyle/>
          <a:p>
            <a:r>
              <a:rPr lang="tr-TR" sz="2800" b="1" dirty="0">
                <a:latin typeface="Arial" pitchFamily="34" charset="0"/>
                <a:cs typeface="Arial" pitchFamily="34" charset="0"/>
              </a:rPr>
              <a:t>Serap Olayı</a:t>
            </a:r>
          </a:p>
        </p:txBody>
      </p:sp>
      <p:sp>
        <p:nvSpPr>
          <p:cNvPr id="3" name="Dikdörtgen 2"/>
          <p:cNvSpPr/>
          <p:nvPr/>
        </p:nvSpPr>
        <p:spPr>
          <a:xfrm>
            <a:off x="312525" y="477646"/>
            <a:ext cx="8627111" cy="1200329"/>
          </a:xfrm>
          <a:prstGeom prst="rect">
            <a:avLst/>
          </a:prstGeom>
        </p:spPr>
        <p:txBody>
          <a:bodyPr wrap="square">
            <a:spAutoFit/>
          </a:bodyPr>
          <a:lstStyle/>
          <a:p>
            <a:r>
              <a:rPr lang="en-US" sz="2400" dirty="0" err="1">
                <a:latin typeface="Arial" pitchFamily="34" charset="0"/>
                <a:cs typeface="Arial" pitchFamily="34" charset="0"/>
              </a:rPr>
              <a:t>Çölde</a:t>
            </a:r>
            <a:r>
              <a:rPr lang="en-US" sz="2400" dirty="0">
                <a:latin typeface="Arial" pitchFamily="34" charset="0"/>
                <a:cs typeface="Arial" pitchFamily="34" charset="0"/>
              </a:rPr>
              <a:t> </a:t>
            </a:r>
            <a:r>
              <a:rPr lang="en-US" sz="2400" dirty="0" smtClean="0">
                <a:latin typeface="Arial" pitchFamily="34" charset="0"/>
                <a:cs typeface="Arial" pitchFamily="34" charset="0"/>
              </a:rPr>
              <a:t>ye</a:t>
            </a:r>
            <a:r>
              <a:rPr lang="tr-TR" sz="2400" dirty="0" smtClean="0">
                <a:latin typeface="Arial" pitchFamily="34" charset="0"/>
                <a:cs typeface="Arial" pitchFamily="34" charset="0"/>
              </a:rPr>
              <a:t>r</a:t>
            </a:r>
            <a:r>
              <a:rPr lang="en-US" sz="2400" dirty="0" smtClean="0">
                <a:latin typeface="Arial" pitchFamily="34" charset="0"/>
                <a:cs typeface="Arial" pitchFamily="34" charset="0"/>
              </a:rPr>
              <a:t> </a:t>
            </a:r>
            <a:r>
              <a:rPr lang="en-US" sz="2400" dirty="0" err="1">
                <a:latin typeface="Arial" pitchFamily="34" charset="0"/>
                <a:cs typeface="Arial" pitchFamily="34" charset="0"/>
              </a:rPr>
              <a:t>yüzeyine</a:t>
            </a:r>
            <a:r>
              <a:rPr lang="en-US" sz="2400" dirty="0">
                <a:latin typeface="Arial" pitchFamily="34" charset="0"/>
                <a:cs typeface="Arial" pitchFamily="34" charset="0"/>
              </a:rPr>
              <a:t> </a:t>
            </a:r>
            <a:r>
              <a:rPr lang="en-US" sz="2400" dirty="0" err="1">
                <a:latin typeface="Arial" pitchFamily="34" charset="0"/>
                <a:cs typeface="Arial" pitchFamily="34" charset="0"/>
              </a:rPr>
              <a:t>yakın</a:t>
            </a:r>
            <a:r>
              <a:rPr lang="en-US" sz="2400" dirty="0">
                <a:latin typeface="Arial" pitchFamily="34" charset="0"/>
                <a:cs typeface="Arial" pitchFamily="34" charset="0"/>
              </a:rPr>
              <a:t> </a:t>
            </a:r>
            <a:r>
              <a:rPr lang="en-US" sz="2400" dirty="0" err="1">
                <a:latin typeface="Arial" pitchFamily="34" charset="0"/>
                <a:cs typeface="Arial" pitchFamily="34" charset="0"/>
              </a:rPr>
              <a:t>hava</a:t>
            </a:r>
            <a:r>
              <a:rPr lang="tr-TR" sz="2400" dirty="0">
                <a:latin typeface="Arial" pitchFamily="34" charset="0"/>
                <a:cs typeface="Arial" pitchFamily="34" charset="0"/>
              </a:rPr>
              <a:t> biraz yüksekteki havadan daha çok ısınır. Isınmanın etkisiyle genleşerek yoğunluğu ve kırıcılığı azalır. </a:t>
            </a:r>
          </a:p>
        </p:txBody>
      </p:sp>
    </p:spTree>
    <p:extLst>
      <p:ext uri="{BB962C8B-B14F-4D97-AF65-F5344CB8AC3E}">
        <p14:creationId xmlns:p14="http://schemas.microsoft.com/office/powerpoint/2010/main" val="877710996"/>
      </p:ext>
    </p:extLst>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blipFill>
          <a:blip r:embed="rId3">
            <a:extLst>
              <a:ext uri="{BEBA8EAE-BF5A-486C-A8C5-ECC9F3942E4B}">
                <a14:imgProps xmlns:a14="http://schemas.microsoft.com/office/drawing/2010/main">
                  <a14:imgLayer r:embed="rId4">
                    <a14:imgEffect>
                      <a14:artisticFilmGrain grainSize="86"/>
                    </a14:imgEffect>
                  </a14:imgLayer>
                </a14:imgProps>
              </a:ext>
            </a:extLst>
          </a:blip>
          <a:tile tx="0" ty="0" sx="100000" sy="100000" flip="none" algn="tl"/>
        </a:blipFill>
        <a:effectLst/>
      </p:bgPr>
    </p:bg>
    <p:spTree>
      <p:nvGrpSpPr>
        <p:cNvPr id="1" name=""/>
        <p:cNvGrpSpPr/>
        <p:nvPr/>
      </p:nvGrpSpPr>
      <p:grpSpPr>
        <a:xfrm>
          <a:off x="0" y="0"/>
          <a:ext cx="0" cy="0"/>
          <a:chOff x="0" y="0"/>
          <a:chExt cx="0" cy="0"/>
        </a:xfrm>
      </p:grpSpPr>
      <p:sp>
        <p:nvSpPr>
          <p:cNvPr id="102404" name="Rectangle 4"/>
          <p:cNvSpPr>
            <a:spLocks noChangeArrowheads="1"/>
          </p:cNvSpPr>
          <p:nvPr/>
        </p:nvSpPr>
        <p:spPr bwMode="auto">
          <a:xfrm>
            <a:off x="22875" y="411"/>
            <a:ext cx="9144000" cy="3860414"/>
          </a:xfrm>
          <a:prstGeom prst="rect">
            <a:avLst/>
          </a:prstGeom>
          <a:gradFill rotWithShape="0">
            <a:gsLst>
              <a:gs pos="0">
                <a:srgbClr val="CCECFF"/>
              </a:gs>
              <a:gs pos="100000">
                <a:schemeClr val="tx2"/>
              </a:gs>
            </a:gsLst>
            <a:lin ang="5400000" scaled="1"/>
          </a:gra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pic>
        <p:nvPicPr>
          <p:cNvPr id="102407" name="Picture 7" descr="Arbre04"/>
          <p:cNvPicPr>
            <a:picLocks noChangeAspect="1" noChangeArrowheads="1" noCrop="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23528" y="1881852"/>
            <a:ext cx="1644650" cy="1978973"/>
          </a:xfrm>
          <a:prstGeom prst="rect">
            <a:avLst/>
          </a:prstGeom>
          <a:noFill/>
          <a:extLst>
            <a:ext uri="{909E8E84-426E-40DD-AFC4-6F175D3DCCD1}">
              <a14:hiddenFill xmlns:a14="http://schemas.microsoft.com/office/drawing/2010/main">
                <a:solidFill>
                  <a:srgbClr val="FFFFFF"/>
                </a:solidFill>
              </a14:hiddenFill>
            </a:ext>
          </a:extLst>
        </p:spPr>
      </p:pic>
      <p:pic>
        <p:nvPicPr>
          <p:cNvPr id="102408" name="Picture 8" descr="Arbre04"/>
          <p:cNvPicPr>
            <a:picLocks noChangeAspect="1" noChangeArrowheads="1" noCrop="1"/>
          </p:cNvPicPr>
          <p:nvPr/>
        </p:nvPicPr>
        <p:blipFill>
          <a:blip r:embed="rId5" cstate="print">
            <a:lum bright="40000" contrast="-40000"/>
            <a:extLst>
              <a:ext uri="{28A0092B-C50C-407E-A947-70E740481C1C}">
                <a14:useLocalDpi xmlns:a14="http://schemas.microsoft.com/office/drawing/2010/main" val="0"/>
              </a:ext>
            </a:extLst>
          </a:blip>
          <a:srcRect/>
          <a:stretch>
            <a:fillRect/>
          </a:stretch>
        </p:blipFill>
        <p:spPr bwMode="auto">
          <a:xfrm rot="10800000" flipV="1">
            <a:off x="3851919" y="3356992"/>
            <a:ext cx="864097" cy="1241926"/>
          </a:xfrm>
          <a:prstGeom prst="rect">
            <a:avLst/>
          </a:prstGeom>
          <a:noFill/>
          <a:extLst>
            <a:ext uri="{909E8E84-426E-40DD-AFC4-6F175D3DCCD1}">
              <a14:hiddenFill xmlns:a14="http://schemas.microsoft.com/office/drawing/2010/main">
                <a:solidFill>
                  <a:srgbClr val="FFFFFF"/>
                </a:solidFill>
              </a14:hiddenFill>
            </a:ext>
          </a:extLst>
        </p:spPr>
      </p:pic>
      <p:pic>
        <p:nvPicPr>
          <p:cNvPr id="102409" name="Picture 9" descr="gif415"/>
          <p:cNvPicPr>
            <a:picLocks noChangeAspect="1" noChangeArrowheads="1" noCrop="1"/>
          </p:cNvPicPr>
          <p:nvPr/>
        </p:nvPicPr>
        <p:blipFill>
          <a:blip r:embed="rId6" cstate="print">
            <a:extLst>
              <a:ext uri="{28A0092B-C50C-407E-A947-70E740481C1C}">
                <a14:useLocalDpi xmlns:a14="http://schemas.microsoft.com/office/drawing/2010/main" val="0"/>
              </a:ext>
            </a:extLst>
          </a:blip>
          <a:srcRect/>
          <a:stretch>
            <a:fillRect/>
          </a:stretch>
        </p:blipFill>
        <p:spPr bwMode="auto">
          <a:xfrm flipH="1">
            <a:off x="7884365" y="1608138"/>
            <a:ext cx="1002457" cy="2324100"/>
          </a:xfrm>
          <a:prstGeom prst="rect">
            <a:avLst/>
          </a:prstGeom>
          <a:noFill/>
          <a:extLst>
            <a:ext uri="{909E8E84-426E-40DD-AFC4-6F175D3DCCD1}">
              <a14:hiddenFill xmlns:a14="http://schemas.microsoft.com/office/drawing/2010/main">
                <a:solidFill>
                  <a:srgbClr val="FFFFFF"/>
                </a:solidFill>
              </a14:hiddenFill>
            </a:ext>
          </a:extLst>
        </p:spPr>
      </p:pic>
      <p:sp>
        <p:nvSpPr>
          <p:cNvPr id="102410" name="Text Box 10"/>
          <p:cNvSpPr txBox="1">
            <a:spLocks noChangeArrowheads="1"/>
          </p:cNvSpPr>
          <p:nvPr/>
        </p:nvSpPr>
        <p:spPr bwMode="auto">
          <a:xfrm>
            <a:off x="5148064" y="1899185"/>
            <a:ext cx="1439863" cy="584775"/>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spcBef>
                <a:spcPct val="0"/>
              </a:spcBef>
              <a:defRPr sz="2400">
                <a:solidFill>
                  <a:schemeClr val="tx1"/>
                </a:solidFill>
                <a:latin typeface="Times New Roman" pitchFamily="18" charset="0"/>
              </a:defRPr>
            </a:lvl1pPr>
            <a:lvl2pPr eaLnBrk="0" hangingPunct="0">
              <a:spcBef>
                <a:spcPct val="0"/>
              </a:spcBef>
              <a:defRPr sz="2400">
                <a:solidFill>
                  <a:schemeClr val="tx1"/>
                </a:solidFill>
                <a:latin typeface="Times New Roman" pitchFamily="18" charset="0"/>
              </a:defRPr>
            </a:lvl2pPr>
            <a:lvl3pPr eaLnBrk="0" hangingPunct="0">
              <a:spcBef>
                <a:spcPct val="0"/>
              </a:spcBef>
              <a:defRPr sz="2400">
                <a:solidFill>
                  <a:schemeClr val="tx1"/>
                </a:solidFill>
                <a:latin typeface="Times New Roman" pitchFamily="18" charset="0"/>
              </a:defRPr>
            </a:lvl3pPr>
            <a:lvl4pPr eaLnBrk="0" hangingPunct="0">
              <a:spcBef>
                <a:spcPct val="0"/>
              </a:spcBef>
              <a:defRPr sz="2400">
                <a:solidFill>
                  <a:schemeClr val="tx1"/>
                </a:solidFill>
                <a:latin typeface="Times New Roman" pitchFamily="18" charset="0"/>
              </a:defRPr>
            </a:lvl4pPr>
            <a:lvl5pPr eaLnBrk="0" hangingPunct="0">
              <a:spcBef>
                <a:spcPct val="0"/>
              </a:spcBef>
              <a:defRPr sz="2400">
                <a:solidFill>
                  <a:schemeClr val="tx1"/>
                </a:solidFill>
                <a:latin typeface="Times New Roman" pitchFamily="18" charset="0"/>
              </a:defRPr>
            </a:lvl5pPr>
            <a:lvl6pPr eaLnBrk="0" fontAlgn="base" hangingPunct="0">
              <a:spcBef>
                <a:spcPct val="0"/>
              </a:spcBef>
              <a:spcAft>
                <a:spcPct val="0"/>
              </a:spcAft>
              <a:defRPr sz="2400">
                <a:solidFill>
                  <a:schemeClr val="tx1"/>
                </a:solidFill>
                <a:latin typeface="Times New Roman" pitchFamily="18" charset="0"/>
              </a:defRPr>
            </a:lvl6pPr>
            <a:lvl7pPr eaLnBrk="0" fontAlgn="base" hangingPunct="0">
              <a:spcBef>
                <a:spcPct val="0"/>
              </a:spcBef>
              <a:spcAft>
                <a:spcPct val="0"/>
              </a:spcAft>
              <a:defRPr sz="2400">
                <a:solidFill>
                  <a:schemeClr val="tx1"/>
                </a:solidFill>
                <a:latin typeface="Times New Roman" pitchFamily="18" charset="0"/>
              </a:defRPr>
            </a:lvl7pPr>
            <a:lvl8pPr eaLnBrk="0" fontAlgn="base" hangingPunct="0">
              <a:spcBef>
                <a:spcPct val="0"/>
              </a:spcBef>
              <a:spcAft>
                <a:spcPct val="0"/>
              </a:spcAft>
              <a:defRPr sz="2400">
                <a:solidFill>
                  <a:schemeClr val="tx1"/>
                </a:solidFill>
                <a:latin typeface="Times New Roman" pitchFamily="18" charset="0"/>
              </a:defRPr>
            </a:lvl8pPr>
            <a:lvl9pPr eaLnBrk="0" fontAlgn="base" hangingPunct="0">
              <a:spcBef>
                <a:spcPct val="0"/>
              </a:spcBef>
              <a:spcAft>
                <a:spcPct val="0"/>
              </a:spcAft>
              <a:defRPr sz="2400">
                <a:solidFill>
                  <a:schemeClr val="tx1"/>
                </a:solidFill>
                <a:latin typeface="Times New Roman" pitchFamily="18" charset="0"/>
              </a:defRPr>
            </a:lvl9pPr>
          </a:lstStyle>
          <a:p>
            <a:pPr eaLnBrk="1" hangingPunct="1">
              <a:spcBef>
                <a:spcPct val="50000"/>
              </a:spcBef>
            </a:pPr>
            <a:r>
              <a:rPr lang="tr-TR" sz="1000" b="1" dirty="0">
                <a:solidFill>
                  <a:schemeClr val="bg1"/>
                </a:solidFill>
                <a:latin typeface="Comic Sans MS" pitchFamily="66" charset="0"/>
              </a:rPr>
              <a:t>SOĞUK HAVA</a:t>
            </a:r>
            <a:r>
              <a:rPr lang="tr-TR" sz="3200" dirty="0">
                <a:solidFill>
                  <a:schemeClr val="bg1"/>
                </a:solidFill>
                <a:latin typeface="Comic Sans MS" pitchFamily="66" charset="0"/>
              </a:rPr>
              <a:t> </a:t>
            </a:r>
          </a:p>
        </p:txBody>
      </p:sp>
      <p:sp>
        <p:nvSpPr>
          <p:cNvPr id="102411" name="Text Box 11"/>
          <p:cNvSpPr txBox="1">
            <a:spLocks noChangeArrowheads="1"/>
          </p:cNvSpPr>
          <p:nvPr/>
        </p:nvSpPr>
        <p:spPr bwMode="auto">
          <a:xfrm>
            <a:off x="2031126" y="3136612"/>
            <a:ext cx="1439863" cy="584775"/>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spcBef>
                <a:spcPct val="0"/>
              </a:spcBef>
              <a:defRPr sz="2400">
                <a:solidFill>
                  <a:schemeClr val="tx1"/>
                </a:solidFill>
                <a:latin typeface="Times New Roman" pitchFamily="18" charset="0"/>
              </a:defRPr>
            </a:lvl1pPr>
            <a:lvl2pPr eaLnBrk="0" hangingPunct="0">
              <a:spcBef>
                <a:spcPct val="0"/>
              </a:spcBef>
              <a:defRPr sz="2400">
                <a:solidFill>
                  <a:schemeClr val="tx1"/>
                </a:solidFill>
                <a:latin typeface="Times New Roman" pitchFamily="18" charset="0"/>
              </a:defRPr>
            </a:lvl2pPr>
            <a:lvl3pPr eaLnBrk="0" hangingPunct="0">
              <a:spcBef>
                <a:spcPct val="0"/>
              </a:spcBef>
              <a:defRPr sz="2400">
                <a:solidFill>
                  <a:schemeClr val="tx1"/>
                </a:solidFill>
                <a:latin typeface="Times New Roman" pitchFamily="18" charset="0"/>
              </a:defRPr>
            </a:lvl3pPr>
            <a:lvl4pPr eaLnBrk="0" hangingPunct="0">
              <a:spcBef>
                <a:spcPct val="0"/>
              </a:spcBef>
              <a:defRPr sz="2400">
                <a:solidFill>
                  <a:schemeClr val="tx1"/>
                </a:solidFill>
                <a:latin typeface="Times New Roman" pitchFamily="18" charset="0"/>
              </a:defRPr>
            </a:lvl4pPr>
            <a:lvl5pPr eaLnBrk="0" hangingPunct="0">
              <a:spcBef>
                <a:spcPct val="0"/>
              </a:spcBef>
              <a:defRPr sz="2400">
                <a:solidFill>
                  <a:schemeClr val="tx1"/>
                </a:solidFill>
                <a:latin typeface="Times New Roman" pitchFamily="18" charset="0"/>
              </a:defRPr>
            </a:lvl5pPr>
            <a:lvl6pPr eaLnBrk="0" fontAlgn="base" hangingPunct="0">
              <a:spcBef>
                <a:spcPct val="0"/>
              </a:spcBef>
              <a:spcAft>
                <a:spcPct val="0"/>
              </a:spcAft>
              <a:defRPr sz="2400">
                <a:solidFill>
                  <a:schemeClr val="tx1"/>
                </a:solidFill>
                <a:latin typeface="Times New Roman" pitchFamily="18" charset="0"/>
              </a:defRPr>
            </a:lvl6pPr>
            <a:lvl7pPr eaLnBrk="0" fontAlgn="base" hangingPunct="0">
              <a:spcBef>
                <a:spcPct val="0"/>
              </a:spcBef>
              <a:spcAft>
                <a:spcPct val="0"/>
              </a:spcAft>
              <a:defRPr sz="2400">
                <a:solidFill>
                  <a:schemeClr val="tx1"/>
                </a:solidFill>
                <a:latin typeface="Times New Roman" pitchFamily="18" charset="0"/>
              </a:defRPr>
            </a:lvl7pPr>
            <a:lvl8pPr eaLnBrk="0" fontAlgn="base" hangingPunct="0">
              <a:spcBef>
                <a:spcPct val="0"/>
              </a:spcBef>
              <a:spcAft>
                <a:spcPct val="0"/>
              </a:spcAft>
              <a:defRPr sz="2400">
                <a:solidFill>
                  <a:schemeClr val="tx1"/>
                </a:solidFill>
                <a:latin typeface="Times New Roman" pitchFamily="18" charset="0"/>
              </a:defRPr>
            </a:lvl8pPr>
            <a:lvl9pPr eaLnBrk="0" fontAlgn="base" hangingPunct="0">
              <a:spcBef>
                <a:spcPct val="0"/>
              </a:spcBef>
              <a:spcAft>
                <a:spcPct val="0"/>
              </a:spcAft>
              <a:defRPr sz="2400">
                <a:solidFill>
                  <a:schemeClr val="tx1"/>
                </a:solidFill>
                <a:latin typeface="Times New Roman" pitchFamily="18" charset="0"/>
              </a:defRPr>
            </a:lvl9pPr>
          </a:lstStyle>
          <a:p>
            <a:pPr eaLnBrk="1" hangingPunct="1">
              <a:spcBef>
                <a:spcPct val="50000"/>
              </a:spcBef>
            </a:pPr>
            <a:r>
              <a:rPr lang="tr-TR" sz="1000" b="1" dirty="0">
                <a:solidFill>
                  <a:schemeClr val="bg1"/>
                </a:solidFill>
                <a:latin typeface="Comic Sans MS" pitchFamily="66" charset="0"/>
              </a:rPr>
              <a:t>SICAK HAVA</a:t>
            </a:r>
            <a:r>
              <a:rPr lang="tr-TR" sz="3200" dirty="0">
                <a:solidFill>
                  <a:schemeClr val="bg1"/>
                </a:solidFill>
                <a:latin typeface="Comic Sans MS" pitchFamily="66" charset="0"/>
              </a:rPr>
              <a:t> </a:t>
            </a:r>
          </a:p>
        </p:txBody>
      </p:sp>
      <p:sp>
        <p:nvSpPr>
          <p:cNvPr id="102413" name="Freeform 13"/>
          <p:cNvSpPr>
            <a:spLocks/>
          </p:cNvSpPr>
          <p:nvPr/>
        </p:nvSpPr>
        <p:spPr bwMode="auto">
          <a:xfrm rot="21215105">
            <a:off x="1207338" y="1574863"/>
            <a:ext cx="6775075" cy="1480289"/>
          </a:xfrm>
          <a:custGeom>
            <a:avLst/>
            <a:gdLst>
              <a:gd name="T0" fmla="*/ 0 w 3991"/>
              <a:gd name="T1" fmla="*/ 0 h 763"/>
              <a:gd name="T2" fmla="*/ 2177 w 3991"/>
              <a:gd name="T3" fmla="*/ 680 h 763"/>
              <a:gd name="T4" fmla="*/ 3991 w 3991"/>
              <a:gd name="T5" fmla="*/ 499 h 763"/>
            </a:gdLst>
            <a:ahLst/>
            <a:cxnLst>
              <a:cxn ang="0">
                <a:pos x="T0" y="T1"/>
              </a:cxn>
              <a:cxn ang="0">
                <a:pos x="T2" y="T3"/>
              </a:cxn>
              <a:cxn ang="0">
                <a:pos x="T4" y="T5"/>
              </a:cxn>
            </a:cxnLst>
            <a:rect l="0" t="0" r="r" b="b"/>
            <a:pathLst>
              <a:path w="3991" h="763">
                <a:moveTo>
                  <a:pt x="0" y="0"/>
                </a:moveTo>
                <a:cubicBezTo>
                  <a:pt x="756" y="298"/>
                  <a:pt x="1512" y="597"/>
                  <a:pt x="2177" y="680"/>
                </a:cubicBezTo>
                <a:cubicBezTo>
                  <a:pt x="2842" y="763"/>
                  <a:pt x="3689" y="529"/>
                  <a:pt x="3991" y="499"/>
                </a:cubicBezTo>
              </a:path>
            </a:pathLst>
          </a:custGeom>
          <a:noFill/>
          <a:ln w="12700" cap="flat" cmpd="sng">
            <a:solidFill>
              <a:srgbClr val="000000"/>
            </a:solidFill>
            <a:prstDash val="solid"/>
            <a:round/>
            <a:headEnd/>
            <a:tailEnd/>
          </a:ln>
          <a:effectLst/>
          <a:extLst>
            <a:ext uri="{909E8E84-426E-40DD-AFC4-6F175D3DCCD1}">
              <a14:hiddenFill xmlns:a14="http://schemas.microsoft.com/office/drawing/2010/main">
                <a:solidFill>
                  <a:srgbClr val="FFCC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102415" name="Line 15"/>
          <p:cNvSpPr>
            <a:spLocks noChangeShapeType="1"/>
          </p:cNvSpPr>
          <p:nvPr/>
        </p:nvSpPr>
        <p:spPr bwMode="auto">
          <a:xfrm flipV="1">
            <a:off x="4390241" y="2158192"/>
            <a:ext cx="3653657" cy="1223992"/>
          </a:xfrm>
          <a:prstGeom prst="line">
            <a:avLst/>
          </a:prstGeom>
          <a:noFill/>
          <a:ln w="12700">
            <a:solidFill>
              <a:srgbClr val="00000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10" name="9 Dikdörtgen"/>
          <p:cNvSpPr/>
          <p:nvPr/>
        </p:nvSpPr>
        <p:spPr>
          <a:xfrm>
            <a:off x="59917" y="5301208"/>
            <a:ext cx="8948978" cy="1200329"/>
          </a:xfrm>
          <a:prstGeom prst="rect">
            <a:avLst/>
          </a:prstGeom>
        </p:spPr>
        <p:txBody>
          <a:bodyPr wrap="square">
            <a:spAutoFit/>
          </a:bodyPr>
          <a:lstStyle/>
          <a:p>
            <a:r>
              <a:rPr lang="tr-TR" sz="2400" dirty="0" smtClean="0">
                <a:latin typeface="Arial" pitchFamily="34" charset="0"/>
                <a:cs typeface="Arial" pitchFamily="34" charset="0"/>
              </a:rPr>
              <a:t>Gözümüze ulaşan ışınlar kesikli çizgilerle gösterilen doğrultudan geliyormuş gibi algılanır. Bu yüzden çölün o bölgesinde sanki ağaçlar varmış gibi görürüz</a:t>
            </a:r>
          </a:p>
        </p:txBody>
      </p:sp>
      <p:sp>
        <p:nvSpPr>
          <p:cNvPr id="2" name="Dikdörtgen 1"/>
          <p:cNvSpPr/>
          <p:nvPr/>
        </p:nvSpPr>
        <p:spPr>
          <a:xfrm>
            <a:off x="124374" y="28521"/>
            <a:ext cx="8940999" cy="1938992"/>
          </a:xfrm>
          <a:prstGeom prst="rect">
            <a:avLst/>
          </a:prstGeom>
        </p:spPr>
        <p:txBody>
          <a:bodyPr wrap="square">
            <a:spAutoFit/>
          </a:bodyPr>
          <a:lstStyle/>
          <a:p>
            <a:r>
              <a:rPr lang="tr-TR" sz="2400" dirty="0">
                <a:latin typeface="Arial" pitchFamily="34" charset="0"/>
                <a:cs typeface="Arial" pitchFamily="34" charset="0"/>
              </a:rPr>
              <a:t>Soğuk hava içinde bulunan ağaçtan gelen ışınlardan bazıları farklı yoğunluktaki hava tabakaları arasındaki sınırı yalayacak şekilde kırılır. Kırılan bu ışınların gelme açısından(sınır açısı) daha büyük geliş açısına sahip ışınlar, geldiği ortama geri döner. Yani tam yansımaya uğrar. </a:t>
            </a:r>
          </a:p>
        </p:txBody>
      </p:sp>
    </p:spTree>
    <p:extLst>
      <p:ext uri="{BB962C8B-B14F-4D97-AF65-F5344CB8AC3E}">
        <p14:creationId xmlns:p14="http://schemas.microsoft.com/office/powerpoint/2010/main" val="3229417802"/>
      </p:ext>
    </p:extLst>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79512" y="404664"/>
            <a:ext cx="8784976" cy="5509200"/>
          </a:xfrm>
          <a:prstGeom prst="rect">
            <a:avLst/>
          </a:prstGeom>
        </p:spPr>
        <p:txBody>
          <a:bodyPr wrap="square">
            <a:spAutoFit/>
          </a:bodyPr>
          <a:lstStyle/>
          <a:p>
            <a:r>
              <a:rPr lang="tr-TR" sz="3200" dirty="0">
                <a:latin typeface="Arial" pitchFamily="34" charset="0"/>
                <a:cs typeface="Arial" pitchFamily="34" charset="0"/>
              </a:rPr>
              <a:t>Serap olayının nedeni de ışığın kırılmasıdır. </a:t>
            </a:r>
            <a:endParaRPr lang="tr-TR" sz="3200" dirty="0" smtClean="0">
              <a:latin typeface="Arial" pitchFamily="34" charset="0"/>
              <a:cs typeface="Arial" pitchFamily="34" charset="0"/>
            </a:endParaRPr>
          </a:p>
          <a:p>
            <a:r>
              <a:rPr lang="tr-TR" sz="3200" dirty="0" smtClean="0">
                <a:latin typeface="Arial" pitchFamily="34" charset="0"/>
                <a:cs typeface="Arial" pitchFamily="34" charset="0"/>
              </a:rPr>
              <a:t>Işık </a:t>
            </a:r>
            <a:r>
              <a:rPr lang="tr-TR" sz="3200" dirty="0">
                <a:latin typeface="Arial" pitchFamily="34" charset="0"/>
                <a:cs typeface="Arial" pitchFamily="34" charset="0"/>
              </a:rPr>
              <a:t>ışınlarının havada kırılması havanın yoğunluğuna bağlıdır. Sıcak bir günde atmosferin yere yakın kısımları daha sıcaktır ve genleşerek hacmi artmıştır. Bu nedenle yoğunluğu azalır. Bu katmana giren ışık ışınları çok kırıcı ortamdan az kırıcı ortama geçmiş gibi olur ve kırılmaya uğrar. </a:t>
            </a:r>
            <a:endParaRPr lang="tr-TR" sz="3200" dirty="0" smtClean="0">
              <a:latin typeface="Arial" pitchFamily="34" charset="0"/>
              <a:cs typeface="Arial" pitchFamily="34" charset="0"/>
            </a:endParaRPr>
          </a:p>
          <a:p>
            <a:r>
              <a:rPr lang="tr-TR" sz="3200" dirty="0" smtClean="0">
                <a:latin typeface="Arial" pitchFamily="34" charset="0"/>
                <a:cs typeface="Arial" pitchFamily="34" charset="0"/>
              </a:rPr>
              <a:t>Sıcak </a:t>
            </a:r>
            <a:r>
              <a:rPr lang="tr-TR" sz="3200" dirty="0">
                <a:latin typeface="Arial" pitchFamily="34" charset="0"/>
                <a:cs typeface="Arial" pitchFamily="34" charset="0"/>
              </a:rPr>
              <a:t>hava durgun olmadığından kırılan ışınlar hafifçe titrer ve su yüzeyinde olduğu gibi bir görüntüye neden olur.</a:t>
            </a:r>
          </a:p>
        </p:txBody>
      </p:sp>
    </p:spTree>
    <p:extLst>
      <p:ext uri="{BB962C8B-B14F-4D97-AF65-F5344CB8AC3E}">
        <p14:creationId xmlns:p14="http://schemas.microsoft.com/office/powerpoint/2010/main" val="3909328830"/>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3" name="AutoShape 9"/>
          <p:cNvSpPr>
            <a:spLocks noChangeArrowheads="1"/>
          </p:cNvSpPr>
          <p:nvPr/>
        </p:nvSpPr>
        <p:spPr bwMode="auto">
          <a:xfrm rot="15145624">
            <a:off x="2628946" y="3622476"/>
            <a:ext cx="4658737" cy="1269230"/>
          </a:xfrm>
          <a:prstGeom prst="rtTriangle">
            <a:avLst/>
          </a:prstGeom>
          <a:solidFill>
            <a:srgbClr val="BC44AE"/>
          </a:solidFill>
          <a:ln w="9525">
            <a:solidFill>
              <a:schemeClr val="tx1"/>
            </a:solidFill>
            <a:miter lim="800000"/>
            <a:headEnd/>
            <a:tailEnd/>
          </a:ln>
          <a:effectLst/>
          <a:extLst>
            <a:ext uri="{AF507438-7753-43E0-B8FC-AC1667EBCBE1}">
              <a14:hiddenEffects xmlns:a14="http://schemas.microsoft.com/office/drawing/2010/main">
                <a:effectLst>
                  <a:outerShdw dist="107763" dir="13500000" sx="75000" sy="75000" algn="tl" rotWithShape="0">
                    <a:schemeClr val="bg2"/>
                  </a:outerShdw>
                </a:effectLst>
              </a14:hiddenEffects>
            </a:ext>
          </a:extLst>
        </p:spPr>
        <p:txBody>
          <a:bodyPr wrap="none" anchor="ctr"/>
          <a:lstStyle/>
          <a:p>
            <a:endParaRPr lang="tr-TR">
              <a:solidFill>
                <a:prstClr val="black"/>
              </a:solidFill>
            </a:endParaRPr>
          </a:p>
        </p:txBody>
      </p:sp>
      <p:sp>
        <p:nvSpPr>
          <p:cNvPr id="57353" name="AutoShape 9"/>
          <p:cNvSpPr>
            <a:spLocks noChangeArrowheads="1"/>
          </p:cNvSpPr>
          <p:nvPr/>
        </p:nvSpPr>
        <p:spPr bwMode="auto">
          <a:xfrm rot="-28465250">
            <a:off x="3059906" y="3674270"/>
            <a:ext cx="4695825" cy="919162"/>
          </a:xfrm>
          <a:prstGeom prst="rtTriangle">
            <a:avLst/>
          </a:prstGeom>
          <a:solidFill>
            <a:schemeClr val="accent1">
              <a:lumMod val="75000"/>
              <a:alpha val="97000"/>
            </a:schemeClr>
          </a:solidFill>
          <a:ln w="9525">
            <a:solidFill>
              <a:schemeClr val="tx1"/>
            </a:solidFill>
            <a:miter lim="800000"/>
            <a:headEnd/>
            <a:tailEnd/>
          </a:ln>
          <a:effectLst/>
          <a:extLst>
            <a:ext uri="{AF507438-7753-43E0-B8FC-AC1667EBCBE1}">
              <a14:hiddenEffects xmlns:a14="http://schemas.microsoft.com/office/drawing/2010/main">
                <a:effectLst>
                  <a:outerShdw dist="107763" dir="13500000" sx="75000" sy="75000" algn="tl" rotWithShape="0">
                    <a:schemeClr val="bg2"/>
                  </a:outerShdw>
                </a:effectLst>
              </a14:hiddenEffects>
            </a:ext>
          </a:extLst>
        </p:spPr>
        <p:txBody>
          <a:bodyPr wrap="none" anchor="ctr"/>
          <a:lstStyle/>
          <a:p>
            <a:endParaRPr lang="tr-TR">
              <a:solidFill>
                <a:prstClr val="black"/>
              </a:solidFill>
            </a:endParaRPr>
          </a:p>
        </p:txBody>
      </p:sp>
      <p:sp>
        <p:nvSpPr>
          <p:cNvPr id="57346" name="Line 2"/>
          <p:cNvSpPr>
            <a:spLocks noChangeShapeType="1"/>
          </p:cNvSpPr>
          <p:nvPr/>
        </p:nvSpPr>
        <p:spPr bwMode="auto">
          <a:xfrm>
            <a:off x="1143000" y="914400"/>
            <a:ext cx="2852738" cy="354013"/>
          </a:xfrm>
          <a:prstGeom prst="line">
            <a:avLst/>
          </a:prstGeom>
          <a:noFill/>
          <a:ln w="57150">
            <a:solidFill>
              <a:srgbClr val="FFFFCC"/>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solidFill>
                <a:prstClr val="black"/>
              </a:solidFill>
            </a:endParaRPr>
          </a:p>
        </p:txBody>
      </p:sp>
      <p:sp>
        <p:nvSpPr>
          <p:cNvPr id="57347" name="AutoShape 3"/>
          <p:cNvSpPr>
            <a:spLocks noChangeArrowheads="1"/>
          </p:cNvSpPr>
          <p:nvPr/>
        </p:nvSpPr>
        <p:spPr bwMode="auto">
          <a:xfrm rot="-8214006">
            <a:off x="3970641" y="3243898"/>
            <a:ext cx="4432089" cy="853013"/>
          </a:xfrm>
          <a:prstGeom prst="rtTriangle">
            <a:avLst/>
          </a:prstGeom>
          <a:solidFill>
            <a:srgbClr val="33CC33"/>
          </a:solidFill>
          <a:ln w="9525">
            <a:solidFill>
              <a:schemeClr val="tx1"/>
            </a:solidFill>
            <a:miter lim="800000"/>
            <a:headEnd/>
            <a:tailEnd/>
          </a:ln>
          <a:effectLst/>
          <a:extLst>
            <a:ext uri="{AF507438-7753-43E0-B8FC-AC1667EBCBE1}">
              <a14:hiddenEffects xmlns:a14="http://schemas.microsoft.com/office/drawing/2010/main">
                <a:effectLst>
                  <a:outerShdw dist="107763" dir="13500000" sx="75000" sy="75000" algn="tl" rotWithShape="0">
                    <a:schemeClr val="bg2"/>
                  </a:outerShdw>
                </a:effectLst>
              </a14:hiddenEffects>
            </a:ext>
          </a:extLst>
        </p:spPr>
        <p:txBody>
          <a:bodyPr wrap="none" anchor="ctr"/>
          <a:lstStyle/>
          <a:p>
            <a:endParaRPr lang="tr-TR">
              <a:solidFill>
                <a:prstClr val="black"/>
              </a:solidFill>
            </a:endParaRPr>
          </a:p>
        </p:txBody>
      </p:sp>
      <p:sp>
        <p:nvSpPr>
          <p:cNvPr id="57349" name="AutoShape 5"/>
          <p:cNvSpPr>
            <a:spLocks noChangeArrowheads="1"/>
          </p:cNvSpPr>
          <p:nvPr/>
        </p:nvSpPr>
        <p:spPr bwMode="auto">
          <a:xfrm rot="-7578689">
            <a:off x="3619501" y="3529012"/>
            <a:ext cx="4437062" cy="963613"/>
          </a:xfrm>
          <a:prstGeom prst="rtTriangle">
            <a:avLst/>
          </a:prstGeom>
          <a:solidFill>
            <a:srgbClr val="0000FF"/>
          </a:solidFill>
          <a:ln w="9525">
            <a:solidFill>
              <a:schemeClr val="tx1"/>
            </a:solidFill>
            <a:miter lim="800000"/>
            <a:headEnd/>
            <a:tailEnd/>
          </a:ln>
          <a:effectLst/>
          <a:extLst>
            <a:ext uri="{AF507438-7753-43E0-B8FC-AC1667EBCBE1}">
              <a14:hiddenEffects xmlns:a14="http://schemas.microsoft.com/office/drawing/2010/main">
                <a:effectLst>
                  <a:outerShdw dist="107763" dir="13500000" sx="75000" sy="75000" algn="tl" rotWithShape="0">
                    <a:schemeClr val="bg2"/>
                  </a:outerShdw>
                </a:effectLst>
              </a14:hiddenEffects>
            </a:ext>
          </a:extLst>
        </p:spPr>
        <p:txBody>
          <a:bodyPr wrap="none" anchor="ctr"/>
          <a:lstStyle/>
          <a:p>
            <a:endParaRPr lang="tr-TR">
              <a:solidFill>
                <a:prstClr val="black"/>
              </a:solidFill>
            </a:endParaRPr>
          </a:p>
        </p:txBody>
      </p:sp>
      <p:sp>
        <p:nvSpPr>
          <p:cNvPr id="57350" name="AutoShape 6"/>
          <p:cNvSpPr>
            <a:spLocks noChangeArrowheads="1"/>
          </p:cNvSpPr>
          <p:nvPr/>
        </p:nvSpPr>
        <p:spPr bwMode="auto">
          <a:xfrm rot="-8796227">
            <a:off x="4116388" y="2927350"/>
            <a:ext cx="4551362" cy="801688"/>
          </a:xfrm>
          <a:prstGeom prst="rtTriangle">
            <a:avLst/>
          </a:prstGeom>
          <a:solidFill>
            <a:srgbClr val="FFFF00"/>
          </a:solidFill>
          <a:ln w="9525">
            <a:solidFill>
              <a:schemeClr val="tx1"/>
            </a:solidFill>
            <a:miter lim="800000"/>
            <a:headEnd/>
            <a:tailEnd/>
          </a:ln>
          <a:effectLst/>
          <a:extLst>
            <a:ext uri="{AF507438-7753-43E0-B8FC-AC1667EBCBE1}">
              <a14:hiddenEffects xmlns:a14="http://schemas.microsoft.com/office/drawing/2010/main">
                <a:effectLst>
                  <a:outerShdw dist="107763" dir="13500000" sx="75000" sy="75000" algn="tl" rotWithShape="0">
                    <a:schemeClr val="bg2"/>
                  </a:outerShdw>
                </a:effectLst>
              </a14:hiddenEffects>
            </a:ext>
          </a:extLst>
        </p:spPr>
        <p:txBody>
          <a:bodyPr wrap="none" anchor="ctr"/>
          <a:lstStyle/>
          <a:p>
            <a:endParaRPr lang="tr-TR">
              <a:solidFill>
                <a:prstClr val="black"/>
              </a:solidFill>
            </a:endParaRPr>
          </a:p>
        </p:txBody>
      </p:sp>
      <p:sp>
        <p:nvSpPr>
          <p:cNvPr id="57351" name="AutoShape 7"/>
          <p:cNvSpPr>
            <a:spLocks noChangeArrowheads="1"/>
          </p:cNvSpPr>
          <p:nvPr/>
        </p:nvSpPr>
        <p:spPr bwMode="auto">
          <a:xfrm rot="-30780253">
            <a:off x="4356100" y="2732088"/>
            <a:ext cx="4475163" cy="654050"/>
          </a:xfrm>
          <a:prstGeom prst="rtTriangle">
            <a:avLst/>
          </a:prstGeom>
          <a:solidFill>
            <a:srgbClr val="FF6600"/>
          </a:solidFill>
          <a:ln w="9525">
            <a:solidFill>
              <a:schemeClr val="tx1"/>
            </a:solidFill>
            <a:miter lim="800000"/>
            <a:headEnd/>
            <a:tailEnd/>
          </a:ln>
          <a:effectLst/>
          <a:extLst>
            <a:ext uri="{AF507438-7753-43E0-B8FC-AC1667EBCBE1}">
              <a14:hiddenEffects xmlns:a14="http://schemas.microsoft.com/office/drawing/2010/main">
                <a:effectLst>
                  <a:outerShdw dist="107763" dir="13500000" sx="75000" sy="75000" algn="tl" rotWithShape="0">
                    <a:schemeClr val="bg2"/>
                  </a:outerShdw>
                </a:effectLst>
              </a14:hiddenEffects>
            </a:ext>
          </a:extLst>
        </p:spPr>
        <p:txBody>
          <a:bodyPr wrap="none" anchor="ctr"/>
          <a:lstStyle/>
          <a:p>
            <a:endParaRPr lang="tr-TR">
              <a:solidFill>
                <a:prstClr val="black"/>
              </a:solidFill>
            </a:endParaRPr>
          </a:p>
        </p:txBody>
      </p:sp>
      <p:sp>
        <p:nvSpPr>
          <p:cNvPr id="57352" name="AutoShape 8"/>
          <p:cNvSpPr>
            <a:spLocks noChangeArrowheads="1"/>
          </p:cNvSpPr>
          <p:nvPr/>
        </p:nvSpPr>
        <p:spPr bwMode="auto">
          <a:xfrm rot="-31303909">
            <a:off x="4638675" y="2493963"/>
            <a:ext cx="4321175" cy="647700"/>
          </a:xfrm>
          <a:prstGeom prst="rtTriangle">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107763" dir="13500000" sx="75000" sy="75000" algn="tl" rotWithShape="0">
                    <a:schemeClr val="bg2"/>
                  </a:outerShdw>
                </a:effectLst>
              </a14:hiddenEffects>
            </a:ext>
          </a:extLst>
        </p:spPr>
        <p:txBody>
          <a:bodyPr wrap="none" anchor="ctr"/>
          <a:lstStyle/>
          <a:p>
            <a:endParaRPr lang="tr-TR">
              <a:solidFill>
                <a:prstClr val="black"/>
              </a:solidFill>
            </a:endParaRPr>
          </a:p>
        </p:txBody>
      </p:sp>
      <p:sp>
        <p:nvSpPr>
          <p:cNvPr id="57354" name="AutoShape 10"/>
          <p:cNvSpPr>
            <a:spLocks noChangeArrowheads="1"/>
          </p:cNvSpPr>
          <p:nvPr/>
        </p:nvSpPr>
        <p:spPr bwMode="auto">
          <a:xfrm rot="5400000">
            <a:off x="4065588" y="336550"/>
            <a:ext cx="2014537" cy="2443163"/>
          </a:xfrm>
          <a:prstGeom prst="triangle">
            <a:avLst>
              <a:gd name="adj" fmla="val 44523"/>
            </a:avLst>
          </a:prstGeom>
          <a:gradFill rotWithShape="0">
            <a:gsLst>
              <a:gs pos="0">
                <a:srgbClr val="FFFFFF"/>
              </a:gs>
              <a:gs pos="100000">
                <a:srgbClr val="EAEAEA"/>
              </a:gs>
            </a:gsLst>
            <a:path path="rect">
              <a:fillToRect l="100000" t="100000"/>
            </a:path>
          </a:gradFill>
          <a:ln w="9525">
            <a:miter lim="800000"/>
            <a:headEnd/>
            <a:tailEnd/>
          </a:ln>
          <a:effectLst/>
          <a:scene3d>
            <a:camera prst="legacyPerspectiveBottomLeft"/>
            <a:lightRig rig="legacyFlat3" dir="t"/>
          </a:scene3d>
          <a:sp3d extrusionH="887400" prstMaterial="legacyMatte">
            <a:bevelT w="13500" h="13500" prst="angle"/>
            <a:bevelB w="13500" h="13500" prst="angle"/>
            <a:extrusionClr>
              <a:srgbClr val="FFFFFF"/>
            </a:extrusion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anchor="ctr">
            <a:flatTx/>
          </a:bodyPr>
          <a:lstStyle/>
          <a:p>
            <a:pPr marL="342900" indent="-342900" algn="ctr"/>
            <a:r>
              <a:rPr lang="tr-TR" sz="2000">
                <a:solidFill>
                  <a:srgbClr val="000000"/>
                </a:solidFill>
              </a:rPr>
              <a:t>PRİZMA</a:t>
            </a:r>
          </a:p>
        </p:txBody>
      </p:sp>
      <p:sp>
        <p:nvSpPr>
          <p:cNvPr id="57356" name="Text Box 12"/>
          <p:cNvSpPr txBox="1">
            <a:spLocks noChangeArrowheads="1"/>
          </p:cNvSpPr>
          <p:nvPr/>
        </p:nvSpPr>
        <p:spPr bwMode="auto">
          <a:xfrm>
            <a:off x="0" y="5517232"/>
            <a:ext cx="9144000" cy="1323439"/>
          </a:xfrm>
          <a:prstGeom prst="rect">
            <a:avLst/>
          </a:prstGeom>
          <a:noFill/>
          <a:ln>
            <a:noFill/>
          </a:ln>
          <a:effectLst/>
          <a:extLst>
            <a:ext uri="{909E8E84-426E-40DD-AFC4-6F175D3DCCD1}">
              <a14:hiddenFill xmlns:a14="http://schemas.microsoft.com/office/drawing/2010/main">
                <a:solidFill>
                  <a:schemeClr val="tx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algn="ctr" eaLnBrk="0" hangingPunct="0">
              <a:spcBef>
                <a:spcPct val="0"/>
              </a:spcBef>
            </a:pPr>
            <a:r>
              <a:rPr lang="tr-TR" sz="4000" b="1" dirty="0">
                <a:solidFill>
                  <a:schemeClr val="bg1"/>
                </a:solidFill>
              </a:rPr>
              <a:t>Beyaz ışığın ışık prizmasından geçmesiyle oluşan renkli ışık demetine </a:t>
            </a:r>
            <a:r>
              <a:rPr lang="tr-TR" sz="4000" b="1" dirty="0">
                <a:solidFill>
                  <a:srgbClr val="FF0000"/>
                </a:solidFill>
                <a:effectLst>
                  <a:outerShdw blurRad="38100" dist="38100" dir="2700000" algn="tl">
                    <a:srgbClr val="000000"/>
                  </a:outerShdw>
                </a:effectLst>
              </a:rPr>
              <a:t>ışık tayfı</a:t>
            </a:r>
            <a:r>
              <a:rPr lang="tr-TR" sz="4000" b="1" dirty="0">
                <a:solidFill>
                  <a:srgbClr val="FF0000"/>
                </a:solidFill>
              </a:rPr>
              <a:t> </a:t>
            </a:r>
            <a:r>
              <a:rPr lang="tr-TR" sz="4000" b="1" dirty="0">
                <a:solidFill>
                  <a:schemeClr val="bg1"/>
                </a:solidFill>
              </a:rPr>
              <a:t>denir.</a:t>
            </a:r>
          </a:p>
        </p:txBody>
      </p:sp>
      <p:pic>
        <p:nvPicPr>
          <p:cNvPr id="57358" name="Picture 14" descr="sun"/>
          <p:cNvPicPr>
            <a:picLocks noChangeAspect="1" noChangeArrowheads="1" noCrop="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404813"/>
            <a:ext cx="1400175" cy="1247775"/>
          </a:xfrm>
          <a:prstGeom prst="rect">
            <a:avLst/>
          </a:prstGeom>
          <a:noFill/>
          <a:extLst>
            <a:ext uri="{909E8E84-426E-40DD-AFC4-6F175D3DCCD1}">
              <a14:hiddenFill xmlns:a14="http://schemas.microsoft.com/office/drawing/2010/main">
                <a:solidFill>
                  <a:srgbClr val="FFFFFF"/>
                </a:solidFill>
              </a14:hiddenFill>
            </a:ext>
          </a:extLst>
        </p:spPr>
      </p:pic>
      <p:sp>
        <p:nvSpPr>
          <p:cNvPr id="57359" name="Text Box 15"/>
          <p:cNvSpPr txBox="1">
            <a:spLocks noChangeArrowheads="1"/>
          </p:cNvSpPr>
          <p:nvPr/>
        </p:nvSpPr>
        <p:spPr bwMode="auto">
          <a:xfrm rot="452919">
            <a:off x="1708150" y="765175"/>
            <a:ext cx="935038" cy="238125"/>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spcBef>
                <a:spcPct val="0"/>
              </a:spcBef>
              <a:defRPr sz="2400">
                <a:solidFill>
                  <a:schemeClr val="tx1"/>
                </a:solidFill>
                <a:latin typeface="Times New Roman" pitchFamily="18" charset="0"/>
              </a:defRPr>
            </a:lvl1pPr>
            <a:lvl2pPr eaLnBrk="0" hangingPunct="0">
              <a:spcBef>
                <a:spcPct val="0"/>
              </a:spcBef>
              <a:defRPr sz="2400">
                <a:solidFill>
                  <a:schemeClr val="tx1"/>
                </a:solidFill>
                <a:latin typeface="Times New Roman" pitchFamily="18" charset="0"/>
              </a:defRPr>
            </a:lvl2pPr>
            <a:lvl3pPr eaLnBrk="0" hangingPunct="0">
              <a:spcBef>
                <a:spcPct val="0"/>
              </a:spcBef>
              <a:defRPr sz="2400">
                <a:solidFill>
                  <a:schemeClr val="tx1"/>
                </a:solidFill>
                <a:latin typeface="Times New Roman" pitchFamily="18" charset="0"/>
              </a:defRPr>
            </a:lvl3pPr>
            <a:lvl4pPr eaLnBrk="0" hangingPunct="0">
              <a:spcBef>
                <a:spcPct val="0"/>
              </a:spcBef>
              <a:defRPr sz="2400">
                <a:solidFill>
                  <a:schemeClr val="tx1"/>
                </a:solidFill>
                <a:latin typeface="Times New Roman" pitchFamily="18" charset="0"/>
              </a:defRPr>
            </a:lvl4pPr>
            <a:lvl5pPr eaLnBrk="0" hangingPunct="0">
              <a:spcBef>
                <a:spcPct val="0"/>
              </a:spcBef>
              <a:defRPr sz="2400">
                <a:solidFill>
                  <a:schemeClr val="tx1"/>
                </a:solidFill>
                <a:latin typeface="Times New Roman" pitchFamily="18" charset="0"/>
              </a:defRPr>
            </a:lvl5pPr>
            <a:lvl6pPr eaLnBrk="0" fontAlgn="base" hangingPunct="0">
              <a:spcBef>
                <a:spcPct val="0"/>
              </a:spcBef>
              <a:spcAft>
                <a:spcPct val="0"/>
              </a:spcAft>
              <a:defRPr sz="2400">
                <a:solidFill>
                  <a:schemeClr val="tx1"/>
                </a:solidFill>
                <a:latin typeface="Times New Roman" pitchFamily="18" charset="0"/>
              </a:defRPr>
            </a:lvl6pPr>
            <a:lvl7pPr eaLnBrk="0" fontAlgn="base" hangingPunct="0">
              <a:spcBef>
                <a:spcPct val="0"/>
              </a:spcBef>
              <a:spcAft>
                <a:spcPct val="0"/>
              </a:spcAft>
              <a:defRPr sz="2400">
                <a:solidFill>
                  <a:schemeClr val="tx1"/>
                </a:solidFill>
                <a:latin typeface="Times New Roman" pitchFamily="18" charset="0"/>
              </a:defRPr>
            </a:lvl7pPr>
            <a:lvl8pPr eaLnBrk="0" fontAlgn="base" hangingPunct="0">
              <a:spcBef>
                <a:spcPct val="0"/>
              </a:spcBef>
              <a:spcAft>
                <a:spcPct val="0"/>
              </a:spcAft>
              <a:defRPr sz="2400">
                <a:solidFill>
                  <a:schemeClr val="tx1"/>
                </a:solidFill>
                <a:latin typeface="Times New Roman" pitchFamily="18" charset="0"/>
              </a:defRPr>
            </a:lvl8pPr>
            <a:lvl9pPr eaLnBrk="0" fontAlgn="base" hangingPunct="0">
              <a:spcBef>
                <a:spcPct val="0"/>
              </a:spcBef>
              <a:spcAft>
                <a:spcPct val="0"/>
              </a:spcAft>
              <a:defRPr sz="2400">
                <a:solidFill>
                  <a:schemeClr val="tx1"/>
                </a:solidFill>
                <a:latin typeface="Times New Roman" pitchFamily="18" charset="0"/>
              </a:defRPr>
            </a:lvl9pPr>
          </a:lstStyle>
          <a:p>
            <a:pPr eaLnBrk="1" hangingPunct="1">
              <a:spcBef>
                <a:spcPct val="50000"/>
              </a:spcBef>
            </a:pPr>
            <a:r>
              <a:rPr lang="tr-TR" sz="1200" b="1">
                <a:solidFill>
                  <a:prstClr val="black"/>
                </a:solidFill>
                <a:latin typeface="Comic Sans MS" pitchFamily="66" charset="0"/>
              </a:rPr>
              <a:t>Beyaz ışık</a:t>
            </a:r>
          </a:p>
        </p:txBody>
      </p:sp>
    </p:spTree>
    <p:extLst>
      <p:ext uri="{BB962C8B-B14F-4D97-AF65-F5344CB8AC3E}">
        <p14:creationId xmlns:p14="http://schemas.microsoft.com/office/powerpoint/2010/main" val="61653256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57358"/>
                                        </p:tgtEl>
                                        <p:attrNameLst>
                                          <p:attrName>style.visibility</p:attrName>
                                        </p:attrNameLst>
                                      </p:cBhvr>
                                      <p:to>
                                        <p:strVal val="visible"/>
                                      </p:to>
                                    </p:set>
                                    <p:animEffect transition="in" filter="fade">
                                      <p:cBhvr>
                                        <p:cTn id="7" dur="1000"/>
                                        <p:tgtEl>
                                          <p:spTgt spid="57358"/>
                                        </p:tgtEl>
                                      </p:cBhvr>
                                    </p:animEffect>
                                    <p:anim calcmode="lin" valueType="num">
                                      <p:cBhvr>
                                        <p:cTn id="8" dur="1000" fill="hold"/>
                                        <p:tgtEl>
                                          <p:spTgt spid="57358"/>
                                        </p:tgtEl>
                                        <p:attrNameLst>
                                          <p:attrName>ppt_x</p:attrName>
                                        </p:attrNameLst>
                                      </p:cBhvr>
                                      <p:tavLst>
                                        <p:tav tm="0">
                                          <p:val>
                                            <p:strVal val="#ppt_x"/>
                                          </p:val>
                                        </p:tav>
                                        <p:tav tm="100000">
                                          <p:val>
                                            <p:strVal val="#ppt_x"/>
                                          </p:val>
                                        </p:tav>
                                      </p:tavLst>
                                    </p:anim>
                                    <p:anim calcmode="lin" valueType="num">
                                      <p:cBhvr>
                                        <p:cTn id="9" dur="900" decel="100000" fill="hold"/>
                                        <p:tgtEl>
                                          <p:spTgt spid="57358"/>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7358"/>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22" presetClass="entr" presetSubtype="8" fill="hold" grpId="0" nodeType="afterEffect">
                                  <p:stCondLst>
                                    <p:cond delay="0"/>
                                  </p:stCondLst>
                                  <p:childTnLst>
                                    <p:set>
                                      <p:cBhvr>
                                        <p:cTn id="13" dur="1" fill="hold">
                                          <p:stCondLst>
                                            <p:cond delay="0"/>
                                          </p:stCondLst>
                                        </p:cTn>
                                        <p:tgtEl>
                                          <p:spTgt spid="57346"/>
                                        </p:tgtEl>
                                        <p:attrNameLst>
                                          <p:attrName>style.visibility</p:attrName>
                                        </p:attrNameLst>
                                      </p:cBhvr>
                                      <p:to>
                                        <p:strVal val="visible"/>
                                      </p:to>
                                    </p:set>
                                    <p:animEffect transition="in" filter="wipe(left)">
                                      <p:cBhvr>
                                        <p:cTn id="14" dur="2000"/>
                                        <p:tgtEl>
                                          <p:spTgt spid="57346"/>
                                        </p:tgtEl>
                                      </p:cBhvr>
                                    </p:animEffect>
                                  </p:childTnLst>
                                </p:cTn>
                              </p:par>
                            </p:childTnLst>
                          </p:cTn>
                        </p:par>
                        <p:par>
                          <p:cTn id="15" fill="hold">
                            <p:stCondLst>
                              <p:cond delay="3000"/>
                            </p:stCondLst>
                            <p:childTnLst>
                              <p:par>
                                <p:cTn id="16" presetID="22" presetClass="entr" presetSubtype="8" fill="hold" grpId="0" nodeType="afterEffect">
                                  <p:stCondLst>
                                    <p:cond delay="0"/>
                                  </p:stCondLst>
                                  <p:childTnLst>
                                    <p:set>
                                      <p:cBhvr>
                                        <p:cTn id="17" dur="1" fill="hold">
                                          <p:stCondLst>
                                            <p:cond delay="0"/>
                                          </p:stCondLst>
                                        </p:cTn>
                                        <p:tgtEl>
                                          <p:spTgt spid="57359"/>
                                        </p:tgtEl>
                                        <p:attrNameLst>
                                          <p:attrName>style.visibility</p:attrName>
                                        </p:attrNameLst>
                                      </p:cBhvr>
                                      <p:to>
                                        <p:strVal val="visible"/>
                                      </p:to>
                                    </p:set>
                                    <p:animEffect transition="in" filter="wipe(left)">
                                      <p:cBhvr>
                                        <p:cTn id="18" dur="500"/>
                                        <p:tgtEl>
                                          <p:spTgt spid="57359"/>
                                        </p:tgtEl>
                                      </p:cBhvr>
                                    </p:animEffect>
                                  </p:childTnLst>
                                </p:cTn>
                              </p:par>
                            </p:childTnLst>
                          </p:cTn>
                        </p:par>
                        <p:par>
                          <p:cTn id="19" fill="hold">
                            <p:stCondLst>
                              <p:cond delay="3500"/>
                            </p:stCondLst>
                            <p:childTnLst>
                              <p:par>
                                <p:cTn id="20" presetID="3" presetClass="entr" presetSubtype="5" fill="hold" grpId="0" nodeType="afterEffect">
                                  <p:stCondLst>
                                    <p:cond delay="0"/>
                                  </p:stCondLst>
                                  <p:childTnLst>
                                    <p:set>
                                      <p:cBhvr>
                                        <p:cTn id="21" dur="1" fill="hold">
                                          <p:stCondLst>
                                            <p:cond delay="0"/>
                                          </p:stCondLst>
                                        </p:cTn>
                                        <p:tgtEl>
                                          <p:spTgt spid="57354">
                                            <p:bg/>
                                          </p:spTgt>
                                        </p:tgtEl>
                                        <p:attrNameLst>
                                          <p:attrName>style.visibility</p:attrName>
                                        </p:attrNameLst>
                                      </p:cBhvr>
                                      <p:to>
                                        <p:strVal val="visible"/>
                                      </p:to>
                                    </p:set>
                                    <p:animEffect transition="in" filter="blinds(vertical)">
                                      <p:cBhvr>
                                        <p:cTn id="22" dur="500"/>
                                        <p:tgtEl>
                                          <p:spTgt spid="57354">
                                            <p:bg/>
                                          </p:spTgt>
                                        </p:tgtEl>
                                      </p:cBhvr>
                                    </p:animEffect>
                                  </p:childTnLst>
                                </p:cTn>
                              </p:par>
                              <p:par>
                                <p:cTn id="23" presetID="3" presetClass="entr" presetSubtype="5" fill="hold" grpId="0" nodeType="withEffect">
                                  <p:stCondLst>
                                    <p:cond delay="0"/>
                                  </p:stCondLst>
                                  <p:childTnLst>
                                    <p:set>
                                      <p:cBhvr>
                                        <p:cTn id="24" dur="1" fill="hold">
                                          <p:stCondLst>
                                            <p:cond delay="0"/>
                                          </p:stCondLst>
                                        </p:cTn>
                                        <p:tgtEl>
                                          <p:spTgt spid="57354">
                                            <p:txEl>
                                              <p:pRg st="0" end="0"/>
                                            </p:txEl>
                                          </p:spTgt>
                                        </p:tgtEl>
                                        <p:attrNameLst>
                                          <p:attrName>style.visibility</p:attrName>
                                        </p:attrNameLst>
                                      </p:cBhvr>
                                      <p:to>
                                        <p:strVal val="visible"/>
                                      </p:to>
                                    </p:set>
                                    <p:animEffect transition="in" filter="blinds(vertical)">
                                      <p:cBhvr>
                                        <p:cTn id="25" dur="500"/>
                                        <p:tgtEl>
                                          <p:spTgt spid="57354">
                                            <p:txEl>
                                              <p:pRg st="0" end="0"/>
                                            </p:txEl>
                                          </p:spTgt>
                                        </p:tgtEl>
                                      </p:cBhvr>
                                    </p:animEffect>
                                  </p:childTnLst>
                                </p:cTn>
                              </p:par>
                            </p:childTnLst>
                          </p:cTn>
                        </p:par>
                        <p:par>
                          <p:cTn id="26" fill="hold">
                            <p:stCondLst>
                              <p:cond delay="4000"/>
                            </p:stCondLst>
                            <p:childTnLst>
                              <p:par>
                                <p:cTn id="27" presetID="3" presetClass="entr" presetSubtype="5" fill="hold" grpId="0" nodeType="afterEffect">
                                  <p:stCondLst>
                                    <p:cond delay="0"/>
                                  </p:stCondLst>
                                  <p:childTnLst>
                                    <p:set>
                                      <p:cBhvr>
                                        <p:cTn id="28" dur="1" fill="hold">
                                          <p:stCondLst>
                                            <p:cond delay="0"/>
                                          </p:stCondLst>
                                        </p:cTn>
                                        <p:tgtEl>
                                          <p:spTgt spid="57352"/>
                                        </p:tgtEl>
                                        <p:attrNameLst>
                                          <p:attrName>style.visibility</p:attrName>
                                        </p:attrNameLst>
                                      </p:cBhvr>
                                      <p:to>
                                        <p:strVal val="visible"/>
                                      </p:to>
                                    </p:set>
                                    <p:animEffect transition="in" filter="blinds(vertical)">
                                      <p:cBhvr>
                                        <p:cTn id="29" dur="600"/>
                                        <p:tgtEl>
                                          <p:spTgt spid="57352"/>
                                        </p:tgtEl>
                                      </p:cBhvr>
                                    </p:animEffect>
                                  </p:childTnLst>
                                </p:cTn>
                              </p:par>
                            </p:childTnLst>
                          </p:cTn>
                        </p:par>
                        <p:par>
                          <p:cTn id="30" fill="hold">
                            <p:stCondLst>
                              <p:cond delay="4600"/>
                            </p:stCondLst>
                            <p:childTnLst>
                              <p:par>
                                <p:cTn id="31" presetID="3" presetClass="entr" presetSubtype="5" fill="hold" grpId="0" nodeType="afterEffect">
                                  <p:stCondLst>
                                    <p:cond delay="0"/>
                                  </p:stCondLst>
                                  <p:childTnLst>
                                    <p:set>
                                      <p:cBhvr>
                                        <p:cTn id="32" dur="1" fill="hold">
                                          <p:stCondLst>
                                            <p:cond delay="0"/>
                                          </p:stCondLst>
                                        </p:cTn>
                                        <p:tgtEl>
                                          <p:spTgt spid="57351"/>
                                        </p:tgtEl>
                                        <p:attrNameLst>
                                          <p:attrName>style.visibility</p:attrName>
                                        </p:attrNameLst>
                                      </p:cBhvr>
                                      <p:to>
                                        <p:strVal val="visible"/>
                                      </p:to>
                                    </p:set>
                                    <p:animEffect transition="in" filter="blinds(vertical)">
                                      <p:cBhvr>
                                        <p:cTn id="33" dur="600"/>
                                        <p:tgtEl>
                                          <p:spTgt spid="57351"/>
                                        </p:tgtEl>
                                      </p:cBhvr>
                                    </p:animEffect>
                                  </p:childTnLst>
                                </p:cTn>
                              </p:par>
                            </p:childTnLst>
                          </p:cTn>
                        </p:par>
                        <p:par>
                          <p:cTn id="34" fill="hold">
                            <p:stCondLst>
                              <p:cond delay="5200"/>
                            </p:stCondLst>
                            <p:childTnLst>
                              <p:par>
                                <p:cTn id="35" presetID="3" presetClass="entr" presetSubtype="5" fill="hold" grpId="0" nodeType="afterEffect">
                                  <p:stCondLst>
                                    <p:cond delay="0"/>
                                  </p:stCondLst>
                                  <p:childTnLst>
                                    <p:set>
                                      <p:cBhvr>
                                        <p:cTn id="36" dur="1" fill="hold">
                                          <p:stCondLst>
                                            <p:cond delay="0"/>
                                          </p:stCondLst>
                                        </p:cTn>
                                        <p:tgtEl>
                                          <p:spTgt spid="57350"/>
                                        </p:tgtEl>
                                        <p:attrNameLst>
                                          <p:attrName>style.visibility</p:attrName>
                                        </p:attrNameLst>
                                      </p:cBhvr>
                                      <p:to>
                                        <p:strVal val="visible"/>
                                      </p:to>
                                    </p:set>
                                    <p:animEffect transition="in" filter="blinds(vertical)">
                                      <p:cBhvr>
                                        <p:cTn id="37" dur="600"/>
                                        <p:tgtEl>
                                          <p:spTgt spid="57350"/>
                                        </p:tgtEl>
                                      </p:cBhvr>
                                    </p:animEffect>
                                  </p:childTnLst>
                                </p:cTn>
                              </p:par>
                            </p:childTnLst>
                          </p:cTn>
                        </p:par>
                        <p:par>
                          <p:cTn id="38" fill="hold">
                            <p:stCondLst>
                              <p:cond delay="5800"/>
                            </p:stCondLst>
                            <p:childTnLst>
                              <p:par>
                                <p:cTn id="39" presetID="3" presetClass="entr" presetSubtype="5" fill="hold" grpId="0" nodeType="afterEffect">
                                  <p:stCondLst>
                                    <p:cond delay="0"/>
                                  </p:stCondLst>
                                  <p:childTnLst>
                                    <p:set>
                                      <p:cBhvr>
                                        <p:cTn id="40" dur="1" fill="hold">
                                          <p:stCondLst>
                                            <p:cond delay="0"/>
                                          </p:stCondLst>
                                        </p:cTn>
                                        <p:tgtEl>
                                          <p:spTgt spid="57347"/>
                                        </p:tgtEl>
                                        <p:attrNameLst>
                                          <p:attrName>style.visibility</p:attrName>
                                        </p:attrNameLst>
                                      </p:cBhvr>
                                      <p:to>
                                        <p:strVal val="visible"/>
                                      </p:to>
                                    </p:set>
                                    <p:animEffect transition="in" filter="blinds(vertical)">
                                      <p:cBhvr>
                                        <p:cTn id="41" dur="600"/>
                                        <p:tgtEl>
                                          <p:spTgt spid="57347"/>
                                        </p:tgtEl>
                                      </p:cBhvr>
                                    </p:animEffect>
                                  </p:childTnLst>
                                </p:cTn>
                              </p:par>
                            </p:childTnLst>
                          </p:cTn>
                        </p:par>
                        <p:par>
                          <p:cTn id="42" fill="hold">
                            <p:stCondLst>
                              <p:cond delay="6400"/>
                            </p:stCondLst>
                            <p:childTnLst>
                              <p:par>
                                <p:cTn id="43" presetID="3" presetClass="entr" presetSubtype="5" fill="hold" grpId="0" nodeType="afterEffect">
                                  <p:stCondLst>
                                    <p:cond delay="0"/>
                                  </p:stCondLst>
                                  <p:childTnLst>
                                    <p:set>
                                      <p:cBhvr>
                                        <p:cTn id="44" dur="1" fill="hold">
                                          <p:stCondLst>
                                            <p:cond delay="0"/>
                                          </p:stCondLst>
                                        </p:cTn>
                                        <p:tgtEl>
                                          <p:spTgt spid="57349"/>
                                        </p:tgtEl>
                                        <p:attrNameLst>
                                          <p:attrName>style.visibility</p:attrName>
                                        </p:attrNameLst>
                                      </p:cBhvr>
                                      <p:to>
                                        <p:strVal val="visible"/>
                                      </p:to>
                                    </p:set>
                                    <p:animEffect transition="in" filter="blinds(vertical)">
                                      <p:cBhvr>
                                        <p:cTn id="45" dur="600"/>
                                        <p:tgtEl>
                                          <p:spTgt spid="57349"/>
                                        </p:tgtEl>
                                      </p:cBhvr>
                                    </p:animEffect>
                                  </p:childTnLst>
                                </p:cTn>
                              </p:par>
                            </p:childTnLst>
                          </p:cTn>
                        </p:par>
                        <p:par>
                          <p:cTn id="46" fill="hold">
                            <p:stCondLst>
                              <p:cond delay="7000"/>
                            </p:stCondLst>
                            <p:childTnLst>
                              <p:par>
                                <p:cTn id="47" presetID="3" presetClass="entr" presetSubtype="5" fill="hold" grpId="0" nodeType="afterEffect">
                                  <p:stCondLst>
                                    <p:cond delay="0"/>
                                  </p:stCondLst>
                                  <p:childTnLst>
                                    <p:set>
                                      <p:cBhvr>
                                        <p:cTn id="48" dur="1" fill="hold">
                                          <p:stCondLst>
                                            <p:cond delay="0"/>
                                          </p:stCondLst>
                                        </p:cTn>
                                        <p:tgtEl>
                                          <p:spTgt spid="57353"/>
                                        </p:tgtEl>
                                        <p:attrNameLst>
                                          <p:attrName>style.visibility</p:attrName>
                                        </p:attrNameLst>
                                      </p:cBhvr>
                                      <p:to>
                                        <p:strVal val="visible"/>
                                      </p:to>
                                    </p:set>
                                    <p:animEffect transition="in" filter="blinds(vertical)">
                                      <p:cBhvr>
                                        <p:cTn id="49" dur="600"/>
                                        <p:tgtEl>
                                          <p:spTgt spid="57353"/>
                                        </p:tgtEl>
                                      </p:cBhvr>
                                    </p:animEffect>
                                  </p:childTnLst>
                                </p:cTn>
                              </p:par>
                            </p:childTnLst>
                          </p:cTn>
                        </p:par>
                        <p:par>
                          <p:cTn id="50" fill="hold">
                            <p:stCondLst>
                              <p:cond delay="7600"/>
                            </p:stCondLst>
                            <p:childTnLst>
                              <p:par>
                                <p:cTn id="51" presetID="3" presetClass="entr" presetSubtype="5" fill="hold" grpId="0"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blinds(vertical)">
                                      <p:cBhvr>
                                        <p:cTn id="53" dur="600"/>
                                        <p:tgtEl>
                                          <p:spTgt spid="13"/>
                                        </p:tgtEl>
                                      </p:cBhvr>
                                    </p:animEffect>
                                  </p:childTnLst>
                                </p:cTn>
                              </p:par>
                            </p:childTnLst>
                          </p:cTn>
                        </p:par>
                      </p:childTnLst>
                    </p:cTn>
                  </p:par>
                  <p:par>
                    <p:cTn id="54" fill="hold">
                      <p:stCondLst>
                        <p:cond delay="indefinite"/>
                      </p:stCondLst>
                      <p:childTnLst>
                        <p:par>
                          <p:cTn id="55" fill="hold">
                            <p:stCondLst>
                              <p:cond delay="0"/>
                            </p:stCondLst>
                            <p:childTnLst>
                              <p:par>
                                <p:cTn id="56" presetID="8" presetClass="entr" presetSubtype="16" fill="hold" grpId="0" nodeType="clickEffect">
                                  <p:stCondLst>
                                    <p:cond delay="0"/>
                                  </p:stCondLst>
                                  <p:iterate type="wd">
                                    <p:tmPct val="0"/>
                                  </p:iterate>
                                  <p:childTnLst>
                                    <p:set>
                                      <p:cBhvr>
                                        <p:cTn id="57" dur="1" fill="hold">
                                          <p:stCondLst>
                                            <p:cond delay="0"/>
                                          </p:stCondLst>
                                        </p:cTn>
                                        <p:tgtEl>
                                          <p:spTgt spid="57356"/>
                                        </p:tgtEl>
                                        <p:attrNameLst>
                                          <p:attrName>style.visibility</p:attrName>
                                        </p:attrNameLst>
                                      </p:cBhvr>
                                      <p:to>
                                        <p:strVal val="visible"/>
                                      </p:to>
                                    </p:set>
                                    <p:animEffect transition="in" filter="diamond(in)">
                                      <p:cBhvr>
                                        <p:cTn id="58" dur="2000"/>
                                        <p:tgtEl>
                                          <p:spTgt spid="573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57353" grpId="0" animBg="1"/>
      <p:bldP spid="57346" grpId="0" animBg="1"/>
      <p:bldP spid="57347" grpId="0" animBg="1"/>
      <p:bldP spid="57349" grpId="0" animBg="1"/>
      <p:bldP spid="57350" grpId="0" animBg="1"/>
      <p:bldP spid="57351" grpId="0" animBg="1"/>
      <p:bldP spid="57352" grpId="0" animBg="1"/>
      <p:bldP spid="57354" grpId="0" build="allAtOnce" animBg="1"/>
      <p:bldP spid="57356" grpId="0"/>
      <p:bldP spid="57359"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58607" y="692696"/>
            <a:ext cx="8784976" cy="4524315"/>
          </a:xfrm>
          <a:prstGeom prst="rect">
            <a:avLst/>
          </a:prstGeom>
        </p:spPr>
        <p:txBody>
          <a:bodyPr wrap="square">
            <a:spAutoFit/>
          </a:bodyPr>
          <a:lstStyle/>
          <a:p>
            <a:r>
              <a:rPr lang="tr-TR" sz="3600" dirty="0">
                <a:latin typeface="Arial" pitchFamily="34" charset="0"/>
                <a:cs typeface="Arial" pitchFamily="34" charset="0"/>
              </a:rPr>
              <a:t>Bu ünitenin başında beyaz ışığın kendini oluşturan renklere ayrılabildiğini öğrendiniz. Şimdi kırılma </a:t>
            </a:r>
            <a:r>
              <a:rPr lang="tr-TR" sz="3600" dirty="0" smtClean="0">
                <a:latin typeface="Arial" pitchFamily="34" charset="0"/>
                <a:cs typeface="Arial" pitchFamily="34" charset="0"/>
              </a:rPr>
              <a:t>olayını bildiğinize </a:t>
            </a:r>
            <a:r>
              <a:rPr lang="tr-TR" sz="3600" dirty="0">
                <a:latin typeface="Arial" pitchFamily="34" charset="0"/>
                <a:cs typeface="Arial" pitchFamily="34" charset="0"/>
              </a:rPr>
              <a:t>göre, bu olayın kırılmanın bir sonucu olduğunu söyleyebiliriz. Aşağıdaki etkinliği yaparak </a:t>
            </a:r>
            <a:r>
              <a:rPr lang="tr-TR" sz="3600" dirty="0" smtClean="0">
                <a:latin typeface="Arial" pitchFamily="34" charset="0"/>
                <a:cs typeface="Arial" pitchFamily="34" charset="0"/>
              </a:rPr>
              <a:t>kırılmanın beyaz </a:t>
            </a:r>
            <a:r>
              <a:rPr lang="tr-TR" sz="3600" dirty="0">
                <a:latin typeface="Arial" pitchFamily="34" charset="0"/>
                <a:cs typeface="Arial" pitchFamily="34" charset="0"/>
              </a:rPr>
              <a:t>ışığı nasıl renklerine ayırdığını keşfedeceksiniz</a:t>
            </a:r>
            <a:r>
              <a:rPr lang="tr-TR" sz="3600" dirty="0" smtClean="0">
                <a:latin typeface="Arial" pitchFamily="34" charset="0"/>
                <a:cs typeface="Arial" pitchFamily="34" charset="0"/>
              </a:rPr>
              <a:t>.</a:t>
            </a:r>
            <a:endParaRPr lang="tr-TR" sz="3600" dirty="0">
              <a:latin typeface="Arial" pitchFamily="34" charset="0"/>
              <a:cs typeface="Arial" pitchFamily="34" charset="0"/>
            </a:endParaRPr>
          </a:p>
        </p:txBody>
      </p:sp>
    </p:spTree>
    <p:extLst>
      <p:ext uri="{BB962C8B-B14F-4D97-AF65-F5344CB8AC3E}">
        <p14:creationId xmlns:p14="http://schemas.microsoft.com/office/powerpoint/2010/main" val="1424692114"/>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1460" y="188640"/>
            <a:ext cx="8867775" cy="56886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75710" y="6078066"/>
            <a:ext cx="1533525" cy="704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44783489"/>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3" name="AutoShape 9"/>
          <p:cNvSpPr>
            <a:spLocks noChangeArrowheads="1"/>
          </p:cNvSpPr>
          <p:nvPr/>
        </p:nvSpPr>
        <p:spPr bwMode="auto">
          <a:xfrm rot="15145624">
            <a:off x="2628946" y="3622476"/>
            <a:ext cx="4658737" cy="1269230"/>
          </a:xfrm>
          <a:prstGeom prst="rtTriangle">
            <a:avLst/>
          </a:prstGeom>
          <a:solidFill>
            <a:srgbClr val="BC44AE"/>
          </a:solidFill>
          <a:ln w="9525">
            <a:solidFill>
              <a:schemeClr val="tx1"/>
            </a:solidFill>
            <a:miter lim="800000"/>
            <a:headEnd/>
            <a:tailEnd/>
          </a:ln>
          <a:effectLst/>
          <a:extLst>
            <a:ext uri="{AF507438-7753-43E0-B8FC-AC1667EBCBE1}">
              <a14:hiddenEffects xmlns:a14="http://schemas.microsoft.com/office/drawing/2010/main">
                <a:effectLst>
                  <a:outerShdw dist="107763" dir="13500000" sx="75000" sy="75000" algn="tl" rotWithShape="0">
                    <a:schemeClr val="bg2"/>
                  </a:outerShdw>
                </a:effectLst>
              </a14:hiddenEffects>
            </a:ext>
          </a:extLst>
        </p:spPr>
        <p:txBody>
          <a:bodyPr wrap="none" anchor="ctr"/>
          <a:lstStyle/>
          <a:p>
            <a:endParaRPr lang="tr-TR">
              <a:solidFill>
                <a:prstClr val="black"/>
              </a:solidFill>
            </a:endParaRPr>
          </a:p>
        </p:txBody>
      </p:sp>
      <p:sp>
        <p:nvSpPr>
          <p:cNvPr id="57353" name="AutoShape 9"/>
          <p:cNvSpPr>
            <a:spLocks noChangeArrowheads="1"/>
          </p:cNvSpPr>
          <p:nvPr/>
        </p:nvSpPr>
        <p:spPr bwMode="auto">
          <a:xfrm rot="-28465250">
            <a:off x="3059906" y="3674270"/>
            <a:ext cx="4695825" cy="919162"/>
          </a:xfrm>
          <a:prstGeom prst="rtTriangle">
            <a:avLst/>
          </a:prstGeom>
          <a:solidFill>
            <a:schemeClr val="accent1">
              <a:lumMod val="75000"/>
              <a:alpha val="97000"/>
            </a:schemeClr>
          </a:solidFill>
          <a:ln w="9525">
            <a:solidFill>
              <a:schemeClr val="tx1"/>
            </a:solidFill>
            <a:miter lim="800000"/>
            <a:headEnd/>
            <a:tailEnd/>
          </a:ln>
          <a:effectLst/>
          <a:extLst>
            <a:ext uri="{AF507438-7753-43E0-B8FC-AC1667EBCBE1}">
              <a14:hiddenEffects xmlns:a14="http://schemas.microsoft.com/office/drawing/2010/main">
                <a:effectLst>
                  <a:outerShdw dist="107763" dir="13500000" sx="75000" sy="75000" algn="tl" rotWithShape="0">
                    <a:schemeClr val="bg2"/>
                  </a:outerShdw>
                </a:effectLst>
              </a14:hiddenEffects>
            </a:ext>
          </a:extLst>
        </p:spPr>
        <p:txBody>
          <a:bodyPr wrap="none" anchor="ctr"/>
          <a:lstStyle/>
          <a:p>
            <a:endParaRPr lang="tr-TR">
              <a:solidFill>
                <a:prstClr val="black"/>
              </a:solidFill>
            </a:endParaRPr>
          </a:p>
        </p:txBody>
      </p:sp>
      <p:sp>
        <p:nvSpPr>
          <p:cNvPr id="57346" name="Line 2"/>
          <p:cNvSpPr>
            <a:spLocks noChangeShapeType="1"/>
          </p:cNvSpPr>
          <p:nvPr/>
        </p:nvSpPr>
        <p:spPr bwMode="auto">
          <a:xfrm>
            <a:off x="1143000" y="914400"/>
            <a:ext cx="2852738" cy="354013"/>
          </a:xfrm>
          <a:prstGeom prst="line">
            <a:avLst/>
          </a:prstGeom>
          <a:noFill/>
          <a:ln w="57150">
            <a:solidFill>
              <a:srgbClr val="FFFFCC"/>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solidFill>
                <a:prstClr val="black"/>
              </a:solidFill>
            </a:endParaRPr>
          </a:p>
        </p:txBody>
      </p:sp>
      <p:sp>
        <p:nvSpPr>
          <p:cNvPr id="57347" name="AutoShape 3"/>
          <p:cNvSpPr>
            <a:spLocks noChangeArrowheads="1"/>
          </p:cNvSpPr>
          <p:nvPr/>
        </p:nvSpPr>
        <p:spPr bwMode="auto">
          <a:xfrm rot="-8214006">
            <a:off x="3970641" y="3243898"/>
            <a:ext cx="4432089" cy="853013"/>
          </a:xfrm>
          <a:prstGeom prst="rtTriangle">
            <a:avLst/>
          </a:prstGeom>
          <a:solidFill>
            <a:srgbClr val="33CC33"/>
          </a:solidFill>
          <a:ln w="9525">
            <a:solidFill>
              <a:schemeClr val="tx1"/>
            </a:solidFill>
            <a:miter lim="800000"/>
            <a:headEnd/>
            <a:tailEnd/>
          </a:ln>
          <a:effectLst/>
          <a:extLst>
            <a:ext uri="{AF507438-7753-43E0-B8FC-AC1667EBCBE1}">
              <a14:hiddenEffects xmlns:a14="http://schemas.microsoft.com/office/drawing/2010/main">
                <a:effectLst>
                  <a:outerShdw dist="107763" dir="13500000" sx="75000" sy="75000" algn="tl" rotWithShape="0">
                    <a:schemeClr val="bg2"/>
                  </a:outerShdw>
                </a:effectLst>
              </a14:hiddenEffects>
            </a:ext>
          </a:extLst>
        </p:spPr>
        <p:txBody>
          <a:bodyPr wrap="none" anchor="ctr"/>
          <a:lstStyle/>
          <a:p>
            <a:endParaRPr lang="tr-TR">
              <a:solidFill>
                <a:prstClr val="black"/>
              </a:solidFill>
            </a:endParaRPr>
          </a:p>
        </p:txBody>
      </p:sp>
      <p:sp>
        <p:nvSpPr>
          <p:cNvPr id="57349" name="AutoShape 5"/>
          <p:cNvSpPr>
            <a:spLocks noChangeArrowheads="1"/>
          </p:cNvSpPr>
          <p:nvPr/>
        </p:nvSpPr>
        <p:spPr bwMode="auto">
          <a:xfrm rot="-7578689">
            <a:off x="3619501" y="3529012"/>
            <a:ext cx="4437062" cy="963613"/>
          </a:xfrm>
          <a:prstGeom prst="rtTriangle">
            <a:avLst/>
          </a:prstGeom>
          <a:solidFill>
            <a:srgbClr val="0000FF"/>
          </a:solidFill>
          <a:ln w="9525">
            <a:solidFill>
              <a:schemeClr val="tx1"/>
            </a:solidFill>
            <a:miter lim="800000"/>
            <a:headEnd/>
            <a:tailEnd/>
          </a:ln>
          <a:effectLst/>
          <a:extLst>
            <a:ext uri="{AF507438-7753-43E0-B8FC-AC1667EBCBE1}">
              <a14:hiddenEffects xmlns:a14="http://schemas.microsoft.com/office/drawing/2010/main">
                <a:effectLst>
                  <a:outerShdw dist="107763" dir="13500000" sx="75000" sy="75000" algn="tl" rotWithShape="0">
                    <a:schemeClr val="bg2"/>
                  </a:outerShdw>
                </a:effectLst>
              </a14:hiddenEffects>
            </a:ext>
          </a:extLst>
        </p:spPr>
        <p:txBody>
          <a:bodyPr wrap="none" anchor="ctr"/>
          <a:lstStyle/>
          <a:p>
            <a:endParaRPr lang="tr-TR">
              <a:solidFill>
                <a:prstClr val="black"/>
              </a:solidFill>
            </a:endParaRPr>
          </a:p>
        </p:txBody>
      </p:sp>
      <p:sp>
        <p:nvSpPr>
          <p:cNvPr id="57350" name="AutoShape 6"/>
          <p:cNvSpPr>
            <a:spLocks noChangeArrowheads="1"/>
          </p:cNvSpPr>
          <p:nvPr/>
        </p:nvSpPr>
        <p:spPr bwMode="auto">
          <a:xfrm rot="-8796227">
            <a:off x="4116388" y="2927350"/>
            <a:ext cx="4551362" cy="801688"/>
          </a:xfrm>
          <a:prstGeom prst="rtTriangle">
            <a:avLst/>
          </a:prstGeom>
          <a:solidFill>
            <a:srgbClr val="FFFF00"/>
          </a:solidFill>
          <a:ln w="9525">
            <a:solidFill>
              <a:schemeClr val="tx1"/>
            </a:solidFill>
            <a:miter lim="800000"/>
            <a:headEnd/>
            <a:tailEnd/>
          </a:ln>
          <a:effectLst/>
          <a:extLst>
            <a:ext uri="{AF507438-7753-43E0-B8FC-AC1667EBCBE1}">
              <a14:hiddenEffects xmlns:a14="http://schemas.microsoft.com/office/drawing/2010/main">
                <a:effectLst>
                  <a:outerShdw dist="107763" dir="13500000" sx="75000" sy="75000" algn="tl" rotWithShape="0">
                    <a:schemeClr val="bg2"/>
                  </a:outerShdw>
                </a:effectLst>
              </a14:hiddenEffects>
            </a:ext>
          </a:extLst>
        </p:spPr>
        <p:txBody>
          <a:bodyPr wrap="none" anchor="ctr"/>
          <a:lstStyle/>
          <a:p>
            <a:endParaRPr lang="tr-TR">
              <a:solidFill>
                <a:prstClr val="black"/>
              </a:solidFill>
            </a:endParaRPr>
          </a:p>
        </p:txBody>
      </p:sp>
      <p:sp>
        <p:nvSpPr>
          <p:cNvPr id="57351" name="AutoShape 7"/>
          <p:cNvSpPr>
            <a:spLocks noChangeArrowheads="1"/>
          </p:cNvSpPr>
          <p:nvPr/>
        </p:nvSpPr>
        <p:spPr bwMode="auto">
          <a:xfrm rot="-30780253">
            <a:off x="4356100" y="2732088"/>
            <a:ext cx="4475163" cy="654050"/>
          </a:xfrm>
          <a:prstGeom prst="rtTriangle">
            <a:avLst/>
          </a:prstGeom>
          <a:solidFill>
            <a:srgbClr val="FF6600"/>
          </a:solidFill>
          <a:ln w="9525">
            <a:solidFill>
              <a:schemeClr val="tx1"/>
            </a:solidFill>
            <a:miter lim="800000"/>
            <a:headEnd/>
            <a:tailEnd/>
          </a:ln>
          <a:effectLst/>
          <a:extLst>
            <a:ext uri="{AF507438-7753-43E0-B8FC-AC1667EBCBE1}">
              <a14:hiddenEffects xmlns:a14="http://schemas.microsoft.com/office/drawing/2010/main">
                <a:effectLst>
                  <a:outerShdw dist="107763" dir="13500000" sx="75000" sy="75000" algn="tl" rotWithShape="0">
                    <a:schemeClr val="bg2"/>
                  </a:outerShdw>
                </a:effectLst>
              </a14:hiddenEffects>
            </a:ext>
          </a:extLst>
        </p:spPr>
        <p:txBody>
          <a:bodyPr wrap="none" anchor="ctr"/>
          <a:lstStyle/>
          <a:p>
            <a:endParaRPr lang="tr-TR">
              <a:solidFill>
                <a:prstClr val="black"/>
              </a:solidFill>
            </a:endParaRPr>
          </a:p>
        </p:txBody>
      </p:sp>
      <p:sp>
        <p:nvSpPr>
          <p:cNvPr id="57352" name="AutoShape 8"/>
          <p:cNvSpPr>
            <a:spLocks noChangeArrowheads="1"/>
          </p:cNvSpPr>
          <p:nvPr/>
        </p:nvSpPr>
        <p:spPr bwMode="auto">
          <a:xfrm rot="-31303909">
            <a:off x="4638675" y="2493963"/>
            <a:ext cx="4321175" cy="647700"/>
          </a:xfrm>
          <a:prstGeom prst="rtTriangle">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107763" dir="13500000" sx="75000" sy="75000" algn="tl" rotWithShape="0">
                    <a:schemeClr val="bg2"/>
                  </a:outerShdw>
                </a:effectLst>
              </a14:hiddenEffects>
            </a:ext>
          </a:extLst>
        </p:spPr>
        <p:txBody>
          <a:bodyPr wrap="none" anchor="ctr"/>
          <a:lstStyle/>
          <a:p>
            <a:endParaRPr lang="tr-TR">
              <a:solidFill>
                <a:prstClr val="black"/>
              </a:solidFill>
            </a:endParaRPr>
          </a:p>
        </p:txBody>
      </p:sp>
      <p:sp>
        <p:nvSpPr>
          <p:cNvPr id="57354" name="AutoShape 10"/>
          <p:cNvSpPr>
            <a:spLocks noChangeArrowheads="1"/>
          </p:cNvSpPr>
          <p:nvPr/>
        </p:nvSpPr>
        <p:spPr bwMode="auto">
          <a:xfrm rot="5400000">
            <a:off x="4065588" y="336550"/>
            <a:ext cx="2014537" cy="2443163"/>
          </a:xfrm>
          <a:prstGeom prst="triangle">
            <a:avLst>
              <a:gd name="adj" fmla="val 44523"/>
            </a:avLst>
          </a:prstGeom>
          <a:gradFill rotWithShape="0">
            <a:gsLst>
              <a:gs pos="0">
                <a:srgbClr val="FFFFFF"/>
              </a:gs>
              <a:gs pos="100000">
                <a:srgbClr val="EAEAEA"/>
              </a:gs>
            </a:gsLst>
            <a:path path="rect">
              <a:fillToRect l="100000" t="100000"/>
            </a:path>
          </a:gradFill>
          <a:ln w="9525">
            <a:miter lim="800000"/>
            <a:headEnd/>
            <a:tailEnd/>
          </a:ln>
          <a:effectLst/>
          <a:scene3d>
            <a:camera prst="legacyPerspectiveBottomLeft"/>
            <a:lightRig rig="legacyFlat3" dir="t"/>
          </a:scene3d>
          <a:sp3d extrusionH="887400" prstMaterial="legacyMatte">
            <a:bevelT w="13500" h="13500" prst="angle"/>
            <a:bevelB w="13500" h="13500" prst="angle"/>
            <a:extrusionClr>
              <a:srgbClr val="FFFFFF"/>
            </a:extrusion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vert="eaVert" wrap="none" anchor="ctr">
            <a:flatTx/>
          </a:bodyPr>
          <a:lstStyle/>
          <a:p>
            <a:pPr marL="342900" indent="-342900" algn="ctr"/>
            <a:r>
              <a:rPr lang="tr-TR" sz="2000">
                <a:solidFill>
                  <a:srgbClr val="000000"/>
                </a:solidFill>
              </a:rPr>
              <a:t>PRİZMA</a:t>
            </a:r>
          </a:p>
        </p:txBody>
      </p:sp>
      <p:sp>
        <p:nvSpPr>
          <p:cNvPr id="57356" name="Text Box 12"/>
          <p:cNvSpPr txBox="1">
            <a:spLocks noChangeArrowheads="1"/>
          </p:cNvSpPr>
          <p:nvPr/>
        </p:nvSpPr>
        <p:spPr bwMode="auto">
          <a:xfrm>
            <a:off x="0" y="5517232"/>
            <a:ext cx="9144000" cy="1323439"/>
          </a:xfrm>
          <a:prstGeom prst="rect">
            <a:avLst/>
          </a:prstGeom>
          <a:noFill/>
          <a:ln>
            <a:noFill/>
          </a:ln>
          <a:effectLst/>
          <a:extLst>
            <a:ext uri="{909E8E84-426E-40DD-AFC4-6F175D3DCCD1}">
              <a14:hiddenFill xmlns:a14="http://schemas.microsoft.com/office/drawing/2010/main">
                <a:solidFill>
                  <a:schemeClr val="tx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algn="ctr" eaLnBrk="0" hangingPunct="0">
              <a:spcBef>
                <a:spcPct val="0"/>
              </a:spcBef>
            </a:pPr>
            <a:r>
              <a:rPr lang="tr-TR" sz="4000" b="1" dirty="0">
                <a:solidFill>
                  <a:schemeClr val="bg1"/>
                </a:solidFill>
              </a:rPr>
              <a:t>Beyaz ışığın ışık prizmasından geçmesiyle oluşan renkli ışık demetine </a:t>
            </a:r>
            <a:r>
              <a:rPr lang="tr-TR" sz="4000" b="1" dirty="0">
                <a:solidFill>
                  <a:srgbClr val="FF0000"/>
                </a:solidFill>
                <a:effectLst>
                  <a:outerShdw blurRad="38100" dist="38100" dir="2700000" algn="tl">
                    <a:srgbClr val="000000"/>
                  </a:outerShdw>
                </a:effectLst>
              </a:rPr>
              <a:t>ışık tayfı</a:t>
            </a:r>
            <a:r>
              <a:rPr lang="tr-TR" sz="4000" b="1" dirty="0">
                <a:solidFill>
                  <a:srgbClr val="FF0000"/>
                </a:solidFill>
              </a:rPr>
              <a:t> </a:t>
            </a:r>
            <a:r>
              <a:rPr lang="tr-TR" sz="4000" b="1" dirty="0">
                <a:solidFill>
                  <a:schemeClr val="bg1"/>
                </a:solidFill>
              </a:rPr>
              <a:t>denir.</a:t>
            </a:r>
          </a:p>
        </p:txBody>
      </p:sp>
      <p:pic>
        <p:nvPicPr>
          <p:cNvPr id="57358" name="Picture 14" descr="sun"/>
          <p:cNvPicPr>
            <a:picLocks noChangeAspect="1" noChangeArrowheads="1" noCrop="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404813"/>
            <a:ext cx="1400175" cy="1247775"/>
          </a:xfrm>
          <a:prstGeom prst="rect">
            <a:avLst/>
          </a:prstGeom>
          <a:noFill/>
          <a:extLst>
            <a:ext uri="{909E8E84-426E-40DD-AFC4-6F175D3DCCD1}">
              <a14:hiddenFill xmlns:a14="http://schemas.microsoft.com/office/drawing/2010/main">
                <a:solidFill>
                  <a:srgbClr val="FFFFFF"/>
                </a:solidFill>
              </a14:hiddenFill>
            </a:ext>
          </a:extLst>
        </p:spPr>
      </p:pic>
      <p:sp>
        <p:nvSpPr>
          <p:cNvPr id="57359" name="Text Box 15"/>
          <p:cNvSpPr txBox="1">
            <a:spLocks noChangeArrowheads="1"/>
          </p:cNvSpPr>
          <p:nvPr/>
        </p:nvSpPr>
        <p:spPr bwMode="auto">
          <a:xfrm rot="452919">
            <a:off x="1708150" y="765175"/>
            <a:ext cx="935038" cy="238125"/>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eaLnBrk="0" hangingPunct="0">
              <a:spcBef>
                <a:spcPct val="0"/>
              </a:spcBef>
              <a:defRPr sz="2400">
                <a:solidFill>
                  <a:schemeClr val="tx1"/>
                </a:solidFill>
                <a:latin typeface="Times New Roman" pitchFamily="18" charset="0"/>
              </a:defRPr>
            </a:lvl1pPr>
            <a:lvl2pPr eaLnBrk="0" hangingPunct="0">
              <a:spcBef>
                <a:spcPct val="0"/>
              </a:spcBef>
              <a:defRPr sz="2400">
                <a:solidFill>
                  <a:schemeClr val="tx1"/>
                </a:solidFill>
                <a:latin typeface="Times New Roman" pitchFamily="18" charset="0"/>
              </a:defRPr>
            </a:lvl2pPr>
            <a:lvl3pPr eaLnBrk="0" hangingPunct="0">
              <a:spcBef>
                <a:spcPct val="0"/>
              </a:spcBef>
              <a:defRPr sz="2400">
                <a:solidFill>
                  <a:schemeClr val="tx1"/>
                </a:solidFill>
                <a:latin typeface="Times New Roman" pitchFamily="18" charset="0"/>
              </a:defRPr>
            </a:lvl3pPr>
            <a:lvl4pPr eaLnBrk="0" hangingPunct="0">
              <a:spcBef>
                <a:spcPct val="0"/>
              </a:spcBef>
              <a:defRPr sz="2400">
                <a:solidFill>
                  <a:schemeClr val="tx1"/>
                </a:solidFill>
                <a:latin typeface="Times New Roman" pitchFamily="18" charset="0"/>
              </a:defRPr>
            </a:lvl4pPr>
            <a:lvl5pPr eaLnBrk="0" hangingPunct="0">
              <a:spcBef>
                <a:spcPct val="0"/>
              </a:spcBef>
              <a:defRPr sz="2400">
                <a:solidFill>
                  <a:schemeClr val="tx1"/>
                </a:solidFill>
                <a:latin typeface="Times New Roman" pitchFamily="18" charset="0"/>
              </a:defRPr>
            </a:lvl5pPr>
            <a:lvl6pPr eaLnBrk="0" fontAlgn="base" hangingPunct="0">
              <a:spcBef>
                <a:spcPct val="0"/>
              </a:spcBef>
              <a:spcAft>
                <a:spcPct val="0"/>
              </a:spcAft>
              <a:defRPr sz="2400">
                <a:solidFill>
                  <a:schemeClr val="tx1"/>
                </a:solidFill>
                <a:latin typeface="Times New Roman" pitchFamily="18" charset="0"/>
              </a:defRPr>
            </a:lvl6pPr>
            <a:lvl7pPr eaLnBrk="0" fontAlgn="base" hangingPunct="0">
              <a:spcBef>
                <a:spcPct val="0"/>
              </a:spcBef>
              <a:spcAft>
                <a:spcPct val="0"/>
              </a:spcAft>
              <a:defRPr sz="2400">
                <a:solidFill>
                  <a:schemeClr val="tx1"/>
                </a:solidFill>
                <a:latin typeface="Times New Roman" pitchFamily="18" charset="0"/>
              </a:defRPr>
            </a:lvl7pPr>
            <a:lvl8pPr eaLnBrk="0" fontAlgn="base" hangingPunct="0">
              <a:spcBef>
                <a:spcPct val="0"/>
              </a:spcBef>
              <a:spcAft>
                <a:spcPct val="0"/>
              </a:spcAft>
              <a:defRPr sz="2400">
                <a:solidFill>
                  <a:schemeClr val="tx1"/>
                </a:solidFill>
                <a:latin typeface="Times New Roman" pitchFamily="18" charset="0"/>
              </a:defRPr>
            </a:lvl8pPr>
            <a:lvl9pPr eaLnBrk="0" fontAlgn="base" hangingPunct="0">
              <a:spcBef>
                <a:spcPct val="0"/>
              </a:spcBef>
              <a:spcAft>
                <a:spcPct val="0"/>
              </a:spcAft>
              <a:defRPr sz="2400">
                <a:solidFill>
                  <a:schemeClr val="tx1"/>
                </a:solidFill>
                <a:latin typeface="Times New Roman" pitchFamily="18" charset="0"/>
              </a:defRPr>
            </a:lvl9pPr>
          </a:lstStyle>
          <a:p>
            <a:pPr eaLnBrk="1" hangingPunct="1">
              <a:spcBef>
                <a:spcPct val="50000"/>
              </a:spcBef>
            </a:pPr>
            <a:r>
              <a:rPr lang="tr-TR" sz="1200" b="1">
                <a:solidFill>
                  <a:prstClr val="black"/>
                </a:solidFill>
                <a:latin typeface="Comic Sans MS" pitchFamily="66" charset="0"/>
              </a:rPr>
              <a:t>Beyaz ışık</a:t>
            </a:r>
          </a:p>
        </p:txBody>
      </p:sp>
    </p:spTree>
    <p:extLst>
      <p:ext uri="{BB962C8B-B14F-4D97-AF65-F5344CB8AC3E}">
        <p14:creationId xmlns:p14="http://schemas.microsoft.com/office/powerpoint/2010/main" val="251588402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57358"/>
                                        </p:tgtEl>
                                        <p:attrNameLst>
                                          <p:attrName>style.visibility</p:attrName>
                                        </p:attrNameLst>
                                      </p:cBhvr>
                                      <p:to>
                                        <p:strVal val="visible"/>
                                      </p:to>
                                    </p:set>
                                    <p:animEffect transition="in" filter="fade">
                                      <p:cBhvr>
                                        <p:cTn id="7" dur="1000"/>
                                        <p:tgtEl>
                                          <p:spTgt spid="57358"/>
                                        </p:tgtEl>
                                      </p:cBhvr>
                                    </p:animEffect>
                                    <p:anim calcmode="lin" valueType="num">
                                      <p:cBhvr>
                                        <p:cTn id="8" dur="1000" fill="hold"/>
                                        <p:tgtEl>
                                          <p:spTgt spid="57358"/>
                                        </p:tgtEl>
                                        <p:attrNameLst>
                                          <p:attrName>ppt_x</p:attrName>
                                        </p:attrNameLst>
                                      </p:cBhvr>
                                      <p:tavLst>
                                        <p:tav tm="0">
                                          <p:val>
                                            <p:strVal val="#ppt_x"/>
                                          </p:val>
                                        </p:tav>
                                        <p:tav tm="100000">
                                          <p:val>
                                            <p:strVal val="#ppt_x"/>
                                          </p:val>
                                        </p:tav>
                                      </p:tavLst>
                                    </p:anim>
                                    <p:anim calcmode="lin" valueType="num">
                                      <p:cBhvr>
                                        <p:cTn id="9" dur="900" decel="100000" fill="hold"/>
                                        <p:tgtEl>
                                          <p:spTgt spid="57358"/>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7358"/>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22" presetClass="entr" presetSubtype="8" fill="hold" grpId="0" nodeType="afterEffect">
                                  <p:stCondLst>
                                    <p:cond delay="0"/>
                                  </p:stCondLst>
                                  <p:childTnLst>
                                    <p:set>
                                      <p:cBhvr>
                                        <p:cTn id="13" dur="1" fill="hold">
                                          <p:stCondLst>
                                            <p:cond delay="0"/>
                                          </p:stCondLst>
                                        </p:cTn>
                                        <p:tgtEl>
                                          <p:spTgt spid="57346"/>
                                        </p:tgtEl>
                                        <p:attrNameLst>
                                          <p:attrName>style.visibility</p:attrName>
                                        </p:attrNameLst>
                                      </p:cBhvr>
                                      <p:to>
                                        <p:strVal val="visible"/>
                                      </p:to>
                                    </p:set>
                                    <p:animEffect transition="in" filter="wipe(left)">
                                      <p:cBhvr>
                                        <p:cTn id="14" dur="2000"/>
                                        <p:tgtEl>
                                          <p:spTgt spid="57346"/>
                                        </p:tgtEl>
                                      </p:cBhvr>
                                    </p:animEffect>
                                  </p:childTnLst>
                                </p:cTn>
                              </p:par>
                            </p:childTnLst>
                          </p:cTn>
                        </p:par>
                        <p:par>
                          <p:cTn id="15" fill="hold">
                            <p:stCondLst>
                              <p:cond delay="3000"/>
                            </p:stCondLst>
                            <p:childTnLst>
                              <p:par>
                                <p:cTn id="16" presetID="22" presetClass="entr" presetSubtype="8" fill="hold" grpId="0" nodeType="afterEffect">
                                  <p:stCondLst>
                                    <p:cond delay="0"/>
                                  </p:stCondLst>
                                  <p:childTnLst>
                                    <p:set>
                                      <p:cBhvr>
                                        <p:cTn id="17" dur="1" fill="hold">
                                          <p:stCondLst>
                                            <p:cond delay="0"/>
                                          </p:stCondLst>
                                        </p:cTn>
                                        <p:tgtEl>
                                          <p:spTgt spid="57359"/>
                                        </p:tgtEl>
                                        <p:attrNameLst>
                                          <p:attrName>style.visibility</p:attrName>
                                        </p:attrNameLst>
                                      </p:cBhvr>
                                      <p:to>
                                        <p:strVal val="visible"/>
                                      </p:to>
                                    </p:set>
                                    <p:animEffect transition="in" filter="wipe(left)">
                                      <p:cBhvr>
                                        <p:cTn id="18" dur="500"/>
                                        <p:tgtEl>
                                          <p:spTgt spid="57359"/>
                                        </p:tgtEl>
                                      </p:cBhvr>
                                    </p:animEffect>
                                  </p:childTnLst>
                                </p:cTn>
                              </p:par>
                            </p:childTnLst>
                          </p:cTn>
                        </p:par>
                        <p:par>
                          <p:cTn id="19" fill="hold">
                            <p:stCondLst>
                              <p:cond delay="3500"/>
                            </p:stCondLst>
                            <p:childTnLst>
                              <p:par>
                                <p:cTn id="20" presetID="3" presetClass="entr" presetSubtype="5" fill="hold" grpId="0" nodeType="afterEffect">
                                  <p:stCondLst>
                                    <p:cond delay="0"/>
                                  </p:stCondLst>
                                  <p:childTnLst>
                                    <p:set>
                                      <p:cBhvr>
                                        <p:cTn id="21" dur="1" fill="hold">
                                          <p:stCondLst>
                                            <p:cond delay="0"/>
                                          </p:stCondLst>
                                        </p:cTn>
                                        <p:tgtEl>
                                          <p:spTgt spid="57354">
                                            <p:bg/>
                                          </p:spTgt>
                                        </p:tgtEl>
                                        <p:attrNameLst>
                                          <p:attrName>style.visibility</p:attrName>
                                        </p:attrNameLst>
                                      </p:cBhvr>
                                      <p:to>
                                        <p:strVal val="visible"/>
                                      </p:to>
                                    </p:set>
                                    <p:animEffect transition="in" filter="blinds(vertical)">
                                      <p:cBhvr>
                                        <p:cTn id="22" dur="500"/>
                                        <p:tgtEl>
                                          <p:spTgt spid="57354">
                                            <p:bg/>
                                          </p:spTgt>
                                        </p:tgtEl>
                                      </p:cBhvr>
                                    </p:animEffect>
                                  </p:childTnLst>
                                </p:cTn>
                              </p:par>
                              <p:par>
                                <p:cTn id="23" presetID="3" presetClass="entr" presetSubtype="5" fill="hold" grpId="0" nodeType="withEffect">
                                  <p:stCondLst>
                                    <p:cond delay="0"/>
                                  </p:stCondLst>
                                  <p:childTnLst>
                                    <p:set>
                                      <p:cBhvr>
                                        <p:cTn id="24" dur="1" fill="hold">
                                          <p:stCondLst>
                                            <p:cond delay="0"/>
                                          </p:stCondLst>
                                        </p:cTn>
                                        <p:tgtEl>
                                          <p:spTgt spid="57354">
                                            <p:txEl>
                                              <p:pRg st="0" end="0"/>
                                            </p:txEl>
                                          </p:spTgt>
                                        </p:tgtEl>
                                        <p:attrNameLst>
                                          <p:attrName>style.visibility</p:attrName>
                                        </p:attrNameLst>
                                      </p:cBhvr>
                                      <p:to>
                                        <p:strVal val="visible"/>
                                      </p:to>
                                    </p:set>
                                    <p:animEffect transition="in" filter="blinds(vertical)">
                                      <p:cBhvr>
                                        <p:cTn id="25" dur="500"/>
                                        <p:tgtEl>
                                          <p:spTgt spid="57354">
                                            <p:txEl>
                                              <p:pRg st="0" end="0"/>
                                            </p:txEl>
                                          </p:spTgt>
                                        </p:tgtEl>
                                      </p:cBhvr>
                                    </p:animEffect>
                                  </p:childTnLst>
                                </p:cTn>
                              </p:par>
                            </p:childTnLst>
                          </p:cTn>
                        </p:par>
                        <p:par>
                          <p:cTn id="26" fill="hold">
                            <p:stCondLst>
                              <p:cond delay="4000"/>
                            </p:stCondLst>
                            <p:childTnLst>
                              <p:par>
                                <p:cTn id="27" presetID="3" presetClass="entr" presetSubtype="5" fill="hold" grpId="0" nodeType="afterEffect">
                                  <p:stCondLst>
                                    <p:cond delay="0"/>
                                  </p:stCondLst>
                                  <p:childTnLst>
                                    <p:set>
                                      <p:cBhvr>
                                        <p:cTn id="28" dur="1" fill="hold">
                                          <p:stCondLst>
                                            <p:cond delay="0"/>
                                          </p:stCondLst>
                                        </p:cTn>
                                        <p:tgtEl>
                                          <p:spTgt spid="57352"/>
                                        </p:tgtEl>
                                        <p:attrNameLst>
                                          <p:attrName>style.visibility</p:attrName>
                                        </p:attrNameLst>
                                      </p:cBhvr>
                                      <p:to>
                                        <p:strVal val="visible"/>
                                      </p:to>
                                    </p:set>
                                    <p:animEffect transition="in" filter="blinds(vertical)">
                                      <p:cBhvr>
                                        <p:cTn id="29" dur="600"/>
                                        <p:tgtEl>
                                          <p:spTgt spid="57352"/>
                                        </p:tgtEl>
                                      </p:cBhvr>
                                    </p:animEffect>
                                  </p:childTnLst>
                                </p:cTn>
                              </p:par>
                            </p:childTnLst>
                          </p:cTn>
                        </p:par>
                        <p:par>
                          <p:cTn id="30" fill="hold">
                            <p:stCondLst>
                              <p:cond delay="4600"/>
                            </p:stCondLst>
                            <p:childTnLst>
                              <p:par>
                                <p:cTn id="31" presetID="3" presetClass="entr" presetSubtype="5" fill="hold" grpId="0" nodeType="afterEffect">
                                  <p:stCondLst>
                                    <p:cond delay="0"/>
                                  </p:stCondLst>
                                  <p:childTnLst>
                                    <p:set>
                                      <p:cBhvr>
                                        <p:cTn id="32" dur="1" fill="hold">
                                          <p:stCondLst>
                                            <p:cond delay="0"/>
                                          </p:stCondLst>
                                        </p:cTn>
                                        <p:tgtEl>
                                          <p:spTgt spid="57351"/>
                                        </p:tgtEl>
                                        <p:attrNameLst>
                                          <p:attrName>style.visibility</p:attrName>
                                        </p:attrNameLst>
                                      </p:cBhvr>
                                      <p:to>
                                        <p:strVal val="visible"/>
                                      </p:to>
                                    </p:set>
                                    <p:animEffect transition="in" filter="blinds(vertical)">
                                      <p:cBhvr>
                                        <p:cTn id="33" dur="600"/>
                                        <p:tgtEl>
                                          <p:spTgt spid="57351"/>
                                        </p:tgtEl>
                                      </p:cBhvr>
                                    </p:animEffect>
                                  </p:childTnLst>
                                </p:cTn>
                              </p:par>
                            </p:childTnLst>
                          </p:cTn>
                        </p:par>
                        <p:par>
                          <p:cTn id="34" fill="hold">
                            <p:stCondLst>
                              <p:cond delay="5200"/>
                            </p:stCondLst>
                            <p:childTnLst>
                              <p:par>
                                <p:cTn id="35" presetID="3" presetClass="entr" presetSubtype="5" fill="hold" grpId="0" nodeType="afterEffect">
                                  <p:stCondLst>
                                    <p:cond delay="0"/>
                                  </p:stCondLst>
                                  <p:childTnLst>
                                    <p:set>
                                      <p:cBhvr>
                                        <p:cTn id="36" dur="1" fill="hold">
                                          <p:stCondLst>
                                            <p:cond delay="0"/>
                                          </p:stCondLst>
                                        </p:cTn>
                                        <p:tgtEl>
                                          <p:spTgt spid="57350"/>
                                        </p:tgtEl>
                                        <p:attrNameLst>
                                          <p:attrName>style.visibility</p:attrName>
                                        </p:attrNameLst>
                                      </p:cBhvr>
                                      <p:to>
                                        <p:strVal val="visible"/>
                                      </p:to>
                                    </p:set>
                                    <p:animEffect transition="in" filter="blinds(vertical)">
                                      <p:cBhvr>
                                        <p:cTn id="37" dur="600"/>
                                        <p:tgtEl>
                                          <p:spTgt spid="57350"/>
                                        </p:tgtEl>
                                      </p:cBhvr>
                                    </p:animEffect>
                                  </p:childTnLst>
                                </p:cTn>
                              </p:par>
                            </p:childTnLst>
                          </p:cTn>
                        </p:par>
                        <p:par>
                          <p:cTn id="38" fill="hold">
                            <p:stCondLst>
                              <p:cond delay="5800"/>
                            </p:stCondLst>
                            <p:childTnLst>
                              <p:par>
                                <p:cTn id="39" presetID="3" presetClass="entr" presetSubtype="5" fill="hold" grpId="0" nodeType="afterEffect">
                                  <p:stCondLst>
                                    <p:cond delay="0"/>
                                  </p:stCondLst>
                                  <p:childTnLst>
                                    <p:set>
                                      <p:cBhvr>
                                        <p:cTn id="40" dur="1" fill="hold">
                                          <p:stCondLst>
                                            <p:cond delay="0"/>
                                          </p:stCondLst>
                                        </p:cTn>
                                        <p:tgtEl>
                                          <p:spTgt spid="57347"/>
                                        </p:tgtEl>
                                        <p:attrNameLst>
                                          <p:attrName>style.visibility</p:attrName>
                                        </p:attrNameLst>
                                      </p:cBhvr>
                                      <p:to>
                                        <p:strVal val="visible"/>
                                      </p:to>
                                    </p:set>
                                    <p:animEffect transition="in" filter="blinds(vertical)">
                                      <p:cBhvr>
                                        <p:cTn id="41" dur="600"/>
                                        <p:tgtEl>
                                          <p:spTgt spid="57347"/>
                                        </p:tgtEl>
                                      </p:cBhvr>
                                    </p:animEffect>
                                  </p:childTnLst>
                                </p:cTn>
                              </p:par>
                            </p:childTnLst>
                          </p:cTn>
                        </p:par>
                        <p:par>
                          <p:cTn id="42" fill="hold">
                            <p:stCondLst>
                              <p:cond delay="6400"/>
                            </p:stCondLst>
                            <p:childTnLst>
                              <p:par>
                                <p:cTn id="43" presetID="3" presetClass="entr" presetSubtype="5" fill="hold" grpId="0" nodeType="afterEffect">
                                  <p:stCondLst>
                                    <p:cond delay="0"/>
                                  </p:stCondLst>
                                  <p:childTnLst>
                                    <p:set>
                                      <p:cBhvr>
                                        <p:cTn id="44" dur="1" fill="hold">
                                          <p:stCondLst>
                                            <p:cond delay="0"/>
                                          </p:stCondLst>
                                        </p:cTn>
                                        <p:tgtEl>
                                          <p:spTgt spid="57349"/>
                                        </p:tgtEl>
                                        <p:attrNameLst>
                                          <p:attrName>style.visibility</p:attrName>
                                        </p:attrNameLst>
                                      </p:cBhvr>
                                      <p:to>
                                        <p:strVal val="visible"/>
                                      </p:to>
                                    </p:set>
                                    <p:animEffect transition="in" filter="blinds(vertical)">
                                      <p:cBhvr>
                                        <p:cTn id="45" dur="600"/>
                                        <p:tgtEl>
                                          <p:spTgt spid="57349"/>
                                        </p:tgtEl>
                                      </p:cBhvr>
                                    </p:animEffect>
                                  </p:childTnLst>
                                </p:cTn>
                              </p:par>
                            </p:childTnLst>
                          </p:cTn>
                        </p:par>
                        <p:par>
                          <p:cTn id="46" fill="hold">
                            <p:stCondLst>
                              <p:cond delay="7000"/>
                            </p:stCondLst>
                            <p:childTnLst>
                              <p:par>
                                <p:cTn id="47" presetID="3" presetClass="entr" presetSubtype="5" fill="hold" grpId="0" nodeType="afterEffect">
                                  <p:stCondLst>
                                    <p:cond delay="0"/>
                                  </p:stCondLst>
                                  <p:childTnLst>
                                    <p:set>
                                      <p:cBhvr>
                                        <p:cTn id="48" dur="1" fill="hold">
                                          <p:stCondLst>
                                            <p:cond delay="0"/>
                                          </p:stCondLst>
                                        </p:cTn>
                                        <p:tgtEl>
                                          <p:spTgt spid="57353"/>
                                        </p:tgtEl>
                                        <p:attrNameLst>
                                          <p:attrName>style.visibility</p:attrName>
                                        </p:attrNameLst>
                                      </p:cBhvr>
                                      <p:to>
                                        <p:strVal val="visible"/>
                                      </p:to>
                                    </p:set>
                                    <p:animEffect transition="in" filter="blinds(vertical)">
                                      <p:cBhvr>
                                        <p:cTn id="49" dur="600"/>
                                        <p:tgtEl>
                                          <p:spTgt spid="57353"/>
                                        </p:tgtEl>
                                      </p:cBhvr>
                                    </p:animEffect>
                                  </p:childTnLst>
                                </p:cTn>
                              </p:par>
                            </p:childTnLst>
                          </p:cTn>
                        </p:par>
                        <p:par>
                          <p:cTn id="50" fill="hold">
                            <p:stCondLst>
                              <p:cond delay="7600"/>
                            </p:stCondLst>
                            <p:childTnLst>
                              <p:par>
                                <p:cTn id="51" presetID="3" presetClass="entr" presetSubtype="5" fill="hold" grpId="0"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blinds(vertical)">
                                      <p:cBhvr>
                                        <p:cTn id="53" dur="600"/>
                                        <p:tgtEl>
                                          <p:spTgt spid="13"/>
                                        </p:tgtEl>
                                      </p:cBhvr>
                                    </p:animEffect>
                                  </p:childTnLst>
                                </p:cTn>
                              </p:par>
                            </p:childTnLst>
                          </p:cTn>
                        </p:par>
                      </p:childTnLst>
                    </p:cTn>
                  </p:par>
                  <p:par>
                    <p:cTn id="54" fill="hold">
                      <p:stCondLst>
                        <p:cond delay="indefinite"/>
                      </p:stCondLst>
                      <p:childTnLst>
                        <p:par>
                          <p:cTn id="55" fill="hold">
                            <p:stCondLst>
                              <p:cond delay="0"/>
                            </p:stCondLst>
                            <p:childTnLst>
                              <p:par>
                                <p:cTn id="56" presetID="8" presetClass="entr" presetSubtype="16" fill="hold" grpId="0" nodeType="clickEffect">
                                  <p:stCondLst>
                                    <p:cond delay="0"/>
                                  </p:stCondLst>
                                  <p:iterate type="wd">
                                    <p:tmPct val="0"/>
                                  </p:iterate>
                                  <p:childTnLst>
                                    <p:set>
                                      <p:cBhvr>
                                        <p:cTn id="57" dur="1" fill="hold">
                                          <p:stCondLst>
                                            <p:cond delay="0"/>
                                          </p:stCondLst>
                                        </p:cTn>
                                        <p:tgtEl>
                                          <p:spTgt spid="57356"/>
                                        </p:tgtEl>
                                        <p:attrNameLst>
                                          <p:attrName>style.visibility</p:attrName>
                                        </p:attrNameLst>
                                      </p:cBhvr>
                                      <p:to>
                                        <p:strVal val="visible"/>
                                      </p:to>
                                    </p:set>
                                    <p:animEffect transition="in" filter="diamond(in)">
                                      <p:cBhvr>
                                        <p:cTn id="58" dur="2000"/>
                                        <p:tgtEl>
                                          <p:spTgt spid="573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57353" grpId="0" animBg="1"/>
      <p:bldP spid="57346" grpId="0" animBg="1"/>
      <p:bldP spid="57347" grpId="0" animBg="1"/>
      <p:bldP spid="57349" grpId="0" animBg="1"/>
      <p:bldP spid="57350" grpId="0" animBg="1"/>
      <p:bldP spid="57351" grpId="0" animBg="1"/>
      <p:bldP spid="57352" grpId="0" animBg="1"/>
      <p:bldP spid="57354" grpId="0" build="allAtOnce" animBg="1"/>
      <p:bldP spid="57356" grpId="0"/>
      <p:bldP spid="57359"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2"/>
          <a:srcRect/>
          <a:stretch>
            <a:fillRect/>
          </a:stretch>
        </p:blipFill>
        <p:spPr bwMode="auto">
          <a:xfrm>
            <a:off x="179512" y="0"/>
            <a:ext cx="8784976" cy="6669360"/>
          </a:xfrm>
          <a:prstGeom prst="rect">
            <a:avLst/>
          </a:prstGeom>
          <a:noFill/>
          <a:ln w="9525">
            <a:noFill/>
            <a:miter lim="800000"/>
            <a:headEnd/>
            <a:tailEnd/>
          </a:ln>
          <a:effectLst/>
        </p:spPr>
      </p:pic>
      <p:pic>
        <p:nvPicPr>
          <p:cNvPr id="1843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43402" y="1524962"/>
            <a:ext cx="6772947" cy="50405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descr="C:\Documents and Settings\Müdür\Desktop\www_erguven_net-IsIK_SUNUSU_(25).jpg"/>
          <p:cNvPicPr>
            <a:picLocks noChangeAspect="1" noChangeArrowheads="1"/>
          </p:cNvPicPr>
          <p:nvPr/>
        </p:nvPicPr>
        <p:blipFill>
          <a:blip r:embed="rId4"/>
          <a:srcRect l="17865" t="15069" r="20416" b="31805"/>
          <a:stretch>
            <a:fillRect/>
          </a:stretch>
        </p:blipFill>
        <p:spPr bwMode="auto">
          <a:xfrm>
            <a:off x="1447598" y="1534901"/>
            <a:ext cx="6768752" cy="5084341"/>
          </a:xfrm>
          <a:prstGeom prst="rect">
            <a:avLst/>
          </a:prstGeom>
          <a:noFill/>
        </p:spPr>
      </p:pic>
    </p:spTree>
    <p:extLst>
      <p:ext uri="{BB962C8B-B14F-4D97-AF65-F5344CB8AC3E}">
        <p14:creationId xmlns:p14="http://schemas.microsoft.com/office/powerpoint/2010/main" val="21059776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434"/>
                                        </p:tgtEl>
                                        <p:attrNameLst>
                                          <p:attrName>style.visibility</p:attrName>
                                        </p:attrNameLst>
                                      </p:cBhvr>
                                      <p:to>
                                        <p:strVal val="visible"/>
                                      </p:to>
                                    </p:set>
                                    <p:animEffect transition="in" filter="fade">
                                      <p:cBhvr>
                                        <p:cTn id="7" dur="500"/>
                                        <p:tgtEl>
                                          <p:spTgt spid="1843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 calcmode="lin" valueType="num">
                                      <p:cBhvr additive="base">
                                        <p:cTn id="12" dur="500" fill="hold"/>
                                        <p:tgtEl>
                                          <p:spTgt spid="1026"/>
                                        </p:tgtEl>
                                        <p:attrNameLst>
                                          <p:attrName>ppt_x</p:attrName>
                                        </p:attrNameLst>
                                      </p:cBhvr>
                                      <p:tavLst>
                                        <p:tav tm="0">
                                          <p:val>
                                            <p:strVal val="#ppt_x"/>
                                          </p:val>
                                        </p:tav>
                                        <p:tav tm="100000">
                                          <p:val>
                                            <p:strVal val="#ppt_x"/>
                                          </p:val>
                                        </p:tav>
                                      </p:tavLst>
                                    </p:anim>
                                    <p:anim calcmode="lin" valueType="num">
                                      <p:cBhvr additive="base">
                                        <p:cTn id="13"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2">
            <a:lumMod val="60000"/>
            <a:lumOff val="40000"/>
          </a:schemeClr>
        </a:solidFill>
        <a:effectLst/>
      </p:bgPr>
    </p:bg>
    <p:spTree>
      <p:nvGrpSpPr>
        <p:cNvPr id="1" name=""/>
        <p:cNvGrpSpPr/>
        <p:nvPr/>
      </p:nvGrpSpPr>
      <p:grpSpPr>
        <a:xfrm>
          <a:off x="0" y="0"/>
          <a:ext cx="0" cy="0"/>
          <a:chOff x="0" y="0"/>
          <a:chExt cx="0" cy="0"/>
        </a:xfrm>
      </p:grpSpPr>
      <p:pic>
        <p:nvPicPr>
          <p:cNvPr id="2" name="Resim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877" y="42676"/>
            <a:ext cx="9017308" cy="3190502"/>
          </a:xfrm>
          <a:prstGeom prst="rect">
            <a:avLst/>
          </a:prstGeom>
        </p:spPr>
      </p:pic>
      <p:sp>
        <p:nvSpPr>
          <p:cNvPr id="81925" name="Line 5"/>
          <p:cNvSpPr>
            <a:spLocks noChangeShapeType="1"/>
          </p:cNvSpPr>
          <p:nvPr/>
        </p:nvSpPr>
        <p:spPr bwMode="auto">
          <a:xfrm>
            <a:off x="3203575" y="1846114"/>
            <a:ext cx="0" cy="3024187"/>
          </a:xfrm>
          <a:prstGeom prst="line">
            <a:avLst/>
          </a:prstGeom>
          <a:noFill/>
          <a:ln w="19050">
            <a:solidFill>
              <a:srgbClr val="000000"/>
            </a:solidFill>
            <a:prstDash val="dash"/>
            <a:round/>
            <a:headEnd/>
            <a:tailEnd/>
          </a:ln>
        </p:spPr>
        <p:txBody>
          <a:bodyPr/>
          <a:lstStyle/>
          <a:p>
            <a:endParaRPr lang="tr-TR" dirty="0"/>
          </a:p>
        </p:txBody>
      </p:sp>
      <p:sp>
        <p:nvSpPr>
          <p:cNvPr id="81926" name="Text Box 6"/>
          <p:cNvSpPr txBox="1">
            <a:spLocks noChangeArrowheads="1"/>
          </p:cNvSpPr>
          <p:nvPr/>
        </p:nvSpPr>
        <p:spPr bwMode="auto">
          <a:xfrm>
            <a:off x="2987675" y="1485751"/>
            <a:ext cx="431800" cy="238125"/>
          </a:xfrm>
          <a:prstGeom prst="rect">
            <a:avLst/>
          </a:prstGeom>
          <a:noFill/>
          <a:ln w="9525" algn="ctr">
            <a:noFill/>
            <a:miter lim="800000"/>
            <a:headEnd/>
            <a:tailEnd/>
          </a:ln>
        </p:spPr>
        <p:txBody>
          <a:bodyPr>
            <a:spAutoFit/>
          </a:bodyPr>
          <a:lstStyle/>
          <a:p>
            <a:pPr marL="342900" indent="-342900">
              <a:lnSpc>
                <a:spcPct val="80000"/>
              </a:lnSpc>
              <a:spcBef>
                <a:spcPct val="50000"/>
              </a:spcBef>
            </a:pPr>
            <a:r>
              <a:rPr lang="tr-TR" sz="1200" dirty="0">
                <a:solidFill>
                  <a:srgbClr val="000000"/>
                </a:solidFill>
                <a:latin typeface="Comic Sans MS" pitchFamily="66" charset="0"/>
              </a:rPr>
              <a:t> N</a:t>
            </a:r>
          </a:p>
        </p:txBody>
      </p:sp>
      <p:sp>
        <p:nvSpPr>
          <p:cNvPr id="35848" name="Text Box 7"/>
          <p:cNvSpPr txBox="1">
            <a:spLocks noChangeArrowheads="1"/>
          </p:cNvSpPr>
          <p:nvPr/>
        </p:nvSpPr>
        <p:spPr bwMode="auto">
          <a:xfrm>
            <a:off x="0" y="2708920"/>
            <a:ext cx="611188" cy="238125"/>
          </a:xfrm>
          <a:prstGeom prst="rect">
            <a:avLst/>
          </a:prstGeom>
          <a:noFill/>
          <a:ln w="9525" algn="ctr">
            <a:noFill/>
            <a:miter lim="800000"/>
            <a:headEnd/>
            <a:tailEnd/>
          </a:ln>
        </p:spPr>
        <p:txBody>
          <a:bodyPr>
            <a:spAutoFit/>
          </a:bodyPr>
          <a:lstStyle/>
          <a:p>
            <a:pPr marL="342900" indent="-342900">
              <a:lnSpc>
                <a:spcPct val="80000"/>
              </a:lnSpc>
              <a:spcBef>
                <a:spcPct val="50000"/>
              </a:spcBef>
            </a:pPr>
            <a:r>
              <a:rPr lang="tr-TR" sz="1200" dirty="0">
                <a:solidFill>
                  <a:srgbClr val="000000"/>
                </a:solidFill>
                <a:latin typeface="Comic Sans MS" pitchFamily="66" charset="0"/>
              </a:rPr>
              <a:t>hava</a:t>
            </a:r>
          </a:p>
        </p:txBody>
      </p:sp>
      <p:sp>
        <p:nvSpPr>
          <p:cNvPr id="35849" name="Text Box 8"/>
          <p:cNvSpPr txBox="1">
            <a:spLocks noChangeArrowheads="1"/>
          </p:cNvSpPr>
          <p:nvPr/>
        </p:nvSpPr>
        <p:spPr bwMode="auto">
          <a:xfrm>
            <a:off x="0" y="3429000"/>
            <a:ext cx="431800" cy="238125"/>
          </a:xfrm>
          <a:prstGeom prst="rect">
            <a:avLst/>
          </a:prstGeom>
          <a:noFill/>
          <a:ln w="9525" algn="ctr">
            <a:noFill/>
            <a:miter lim="800000"/>
            <a:headEnd/>
            <a:tailEnd/>
          </a:ln>
        </p:spPr>
        <p:txBody>
          <a:bodyPr>
            <a:spAutoFit/>
          </a:bodyPr>
          <a:lstStyle/>
          <a:p>
            <a:pPr marL="342900" indent="-342900">
              <a:lnSpc>
                <a:spcPct val="80000"/>
              </a:lnSpc>
              <a:spcBef>
                <a:spcPct val="50000"/>
              </a:spcBef>
            </a:pPr>
            <a:r>
              <a:rPr lang="tr-TR" sz="1200" dirty="0">
                <a:solidFill>
                  <a:srgbClr val="000000"/>
                </a:solidFill>
                <a:latin typeface="Comic Sans MS" pitchFamily="66" charset="0"/>
              </a:rPr>
              <a:t> su</a:t>
            </a:r>
          </a:p>
        </p:txBody>
      </p:sp>
      <p:pic>
        <p:nvPicPr>
          <p:cNvPr id="35852" name="Picture 11" descr="lmfinangel"/>
          <p:cNvPicPr>
            <a:picLocks noChangeAspect="1" noChangeArrowheads="1" noCrop="1"/>
          </p:cNvPicPr>
          <p:nvPr/>
        </p:nvPicPr>
        <p:blipFill>
          <a:blip r:embed="rId5" cstate="print"/>
          <a:srcRect/>
          <a:stretch>
            <a:fillRect/>
          </a:stretch>
        </p:blipFill>
        <p:spPr bwMode="auto">
          <a:xfrm flipH="1">
            <a:off x="827088" y="4295626"/>
            <a:ext cx="1152525" cy="936625"/>
          </a:xfrm>
          <a:prstGeom prst="rect">
            <a:avLst/>
          </a:prstGeom>
          <a:noFill/>
          <a:ln w="9525">
            <a:noFill/>
            <a:miter lim="800000"/>
            <a:headEnd/>
            <a:tailEnd/>
          </a:ln>
        </p:spPr>
      </p:pic>
      <p:sp>
        <p:nvSpPr>
          <p:cNvPr id="81933" name="Line 13"/>
          <p:cNvSpPr>
            <a:spLocks noChangeShapeType="1"/>
          </p:cNvSpPr>
          <p:nvPr/>
        </p:nvSpPr>
        <p:spPr bwMode="auto">
          <a:xfrm flipH="1">
            <a:off x="1835150" y="2998639"/>
            <a:ext cx="1800225" cy="792162"/>
          </a:xfrm>
          <a:prstGeom prst="line">
            <a:avLst/>
          </a:prstGeom>
          <a:noFill/>
          <a:ln w="25400">
            <a:solidFill>
              <a:srgbClr val="FF0000"/>
            </a:solidFill>
            <a:prstDash val="dash"/>
            <a:round/>
            <a:headEnd/>
            <a:tailEnd/>
          </a:ln>
        </p:spPr>
        <p:txBody>
          <a:bodyPr/>
          <a:lstStyle/>
          <a:p>
            <a:endParaRPr lang="tr-TR" dirty="0"/>
          </a:p>
        </p:txBody>
      </p:sp>
      <p:pic>
        <p:nvPicPr>
          <p:cNvPr id="81934" name="Picture 14" descr="lmfinangel"/>
          <p:cNvPicPr>
            <a:picLocks noChangeAspect="1" noChangeArrowheads="1" noCrop="1"/>
          </p:cNvPicPr>
          <p:nvPr/>
        </p:nvPicPr>
        <p:blipFill>
          <a:blip r:embed="rId5" cstate="print">
            <a:lum bright="40000" contrast="-40000"/>
          </a:blip>
          <a:srcRect/>
          <a:stretch>
            <a:fillRect/>
          </a:stretch>
        </p:blipFill>
        <p:spPr bwMode="auto">
          <a:xfrm flipH="1">
            <a:off x="827088" y="3359001"/>
            <a:ext cx="1152525" cy="936625"/>
          </a:xfrm>
          <a:prstGeom prst="rect">
            <a:avLst/>
          </a:prstGeom>
          <a:noFill/>
          <a:ln w="9525">
            <a:noFill/>
            <a:miter lim="800000"/>
            <a:headEnd/>
            <a:tailEnd/>
          </a:ln>
        </p:spPr>
      </p:pic>
      <p:sp>
        <p:nvSpPr>
          <p:cNvPr id="81935" name="Line 15"/>
          <p:cNvSpPr>
            <a:spLocks noChangeShapeType="1"/>
          </p:cNvSpPr>
          <p:nvPr/>
        </p:nvSpPr>
        <p:spPr bwMode="auto">
          <a:xfrm flipV="1">
            <a:off x="1908175" y="3212976"/>
            <a:ext cx="1295400" cy="1511300"/>
          </a:xfrm>
          <a:prstGeom prst="line">
            <a:avLst/>
          </a:prstGeom>
          <a:noFill/>
          <a:ln w="44450">
            <a:solidFill>
              <a:srgbClr val="FF0000"/>
            </a:solidFill>
            <a:round/>
            <a:headEnd/>
            <a:tailEnd/>
          </a:ln>
        </p:spPr>
        <p:txBody>
          <a:bodyPr/>
          <a:lstStyle/>
          <a:p>
            <a:endParaRPr lang="tr-TR" dirty="0"/>
          </a:p>
        </p:txBody>
      </p:sp>
      <p:sp>
        <p:nvSpPr>
          <p:cNvPr id="81936" name="Line 16"/>
          <p:cNvSpPr>
            <a:spLocks noChangeShapeType="1"/>
          </p:cNvSpPr>
          <p:nvPr/>
        </p:nvSpPr>
        <p:spPr bwMode="auto">
          <a:xfrm flipV="1">
            <a:off x="3203575" y="404663"/>
            <a:ext cx="4752801" cy="2809875"/>
          </a:xfrm>
          <a:prstGeom prst="line">
            <a:avLst/>
          </a:prstGeom>
          <a:noFill/>
          <a:ln w="44450">
            <a:solidFill>
              <a:srgbClr val="FF0000"/>
            </a:solidFill>
            <a:round/>
            <a:headEnd/>
            <a:tailEnd/>
          </a:ln>
        </p:spPr>
        <p:txBody>
          <a:bodyPr/>
          <a:lstStyle/>
          <a:p>
            <a:endParaRPr lang="tr-TR" dirty="0"/>
          </a:p>
        </p:txBody>
      </p:sp>
      <p:sp>
        <p:nvSpPr>
          <p:cNvPr id="20" name="Dikdörtgen 19"/>
          <p:cNvSpPr/>
          <p:nvPr/>
        </p:nvSpPr>
        <p:spPr>
          <a:xfrm>
            <a:off x="179510" y="5805264"/>
            <a:ext cx="8720043" cy="954107"/>
          </a:xfrm>
          <a:prstGeom prst="rect">
            <a:avLst/>
          </a:prstGeom>
        </p:spPr>
        <p:txBody>
          <a:bodyPr wrap="square">
            <a:spAutoFit/>
          </a:bodyPr>
          <a:lstStyle/>
          <a:p>
            <a:r>
              <a:rPr lang="tr-TR" sz="2800" dirty="0">
                <a:latin typeface="Arial" pitchFamily="34" charset="0"/>
                <a:cs typeface="Arial" pitchFamily="34" charset="0"/>
              </a:rPr>
              <a:t>Suyun dibindeki bir balık ya da taşı yüzeye yakınmış gibi algıladığınız hiç oldu mu?</a:t>
            </a:r>
            <a:endParaRPr lang="tr-TR" sz="2800" dirty="0"/>
          </a:p>
        </p:txBody>
      </p:sp>
    </p:spTree>
    <p:custDataLst>
      <p:tags r:id="rId1"/>
    </p:custDataLst>
    <p:extLst>
      <p:ext uri="{BB962C8B-B14F-4D97-AF65-F5344CB8AC3E}">
        <p14:creationId xmlns:p14="http://schemas.microsoft.com/office/powerpoint/2010/main" val="332444361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1936"/>
                                        </p:tgtEl>
                                        <p:attrNameLst>
                                          <p:attrName>style.visibility</p:attrName>
                                        </p:attrNameLst>
                                      </p:cBhvr>
                                      <p:to>
                                        <p:strVal val="visible"/>
                                      </p:to>
                                    </p:set>
                                    <p:animEffect transition="in" filter="wipe(up)">
                                      <p:cBhvr>
                                        <p:cTn id="7" dur="500"/>
                                        <p:tgtEl>
                                          <p:spTgt spid="8193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1935"/>
                                        </p:tgtEl>
                                        <p:attrNameLst>
                                          <p:attrName>style.visibility</p:attrName>
                                        </p:attrNameLst>
                                      </p:cBhvr>
                                      <p:to>
                                        <p:strVal val="visible"/>
                                      </p:to>
                                    </p:set>
                                    <p:animEffect transition="in" filter="fade">
                                      <p:cBhvr>
                                        <p:cTn id="12" dur="500"/>
                                        <p:tgtEl>
                                          <p:spTgt spid="8193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81925"/>
                                        </p:tgtEl>
                                        <p:attrNameLst>
                                          <p:attrName>style.visibility</p:attrName>
                                        </p:attrNameLst>
                                      </p:cBhvr>
                                      <p:to>
                                        <p:strVal val="visible"/>
                                      </p:to>
                                    </p:set>
                                    <p:animEffect transition="in" filter="wipe(up)">
                                      <p:cBhvr>
                                        <p:cTn id="17" dur="500"/>
                                        <p:tgtEl>
                                          <p:spTgt spid="81925"/>
                                        </p:tgtEl>
                                      </p:cBhvr>
                                    </p:animEffect>
                                  </p:childTnLst>
                                </p:cTn>
                              </p:par>
                              <p:par>
                                <p:cTn id="18" presetID="22" presetClass="entr" presetSubtype="1" fill="hold" grpId="0" nodeType="withEffect">
                                  <p:stCondLst>
                                    <p:cond delay="0"/>
                                  </p:stCondLst>
                                  <p:iterate type="lt">
                                    <p:tmPct val="0"/>
                                  </p:iterate>
                                  <p:childTnLst>
                                    <p:set>
                                      <p:cBhvr>
                                        <p:cTn id="19" dur="1" fill="hold">
                                          <p:stCondLst>
                                            <p:cond delay="0"/>
                                          </p:stCondLst>
                                        </p:cTn>
                                        <p:tgtEl>
                                          <p:spTgt spid="81926"/>
                                        </p:tgtEl>
                                        <p:attrNameLst>
                                          <p:attrName>style.visibility</p:attrName>
                                        </p:attrNameLst>
                                      </p:cBhvr>
                                      <p:to>
                                        <p:strVal val="visible"/>
                                      </p:to>
                                    </p:set>
                                    <p:animEffect transition="in" filter="wipe(up)">
                                      <p:cBhvr>
                                        <p:cTn id="20" dur="500"/>
                                        <p:tgtEl>
                                          <p:spTgt spid="81926"/>
                                        </p:tgtEl>
                                      </p:cBhvr>
                                    </p:animEffect>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81934"/>
                                        </p:tgtEl>
                                        <p:attrNameLst>
                                          <p:attrName>style.visibility</p:attrName>
                                        </p:attrNameLst>
                                      </p:cBhvr>
                                      <p:to>
                                        <p:strVal val="visible"/>
                                      </p:to>
                                    </p:set>
                                    <p:animEffect transition="in" filter="fade">
                                      <p:cBhvr>
                                        <p:cTn id="25" dur="1000"/>
                                        <p:tgtEl>
                                          <p:spTgt spid="81934"/>
                                        </p:tgtEl>
                                      </p:cBhvr>
                                    </p:animEffect>
                                    <p:anim calcmode="lin" valueType="num">
                                      <p:cBhvr>
                                        <p:cTn id="26" dur="1000" fill="hold"/>
                                        <p:tgtEl>
                                          <p:spTgt spid="81934"/>
                                        </p:tgtEl>
                                        <p:attrNameLst>
                                          <p:attrName>ppt_x</p:attrName>
                                        </p:attrNameLst>
                                      </p:cBhvr>
                                      <p:tavLst>
                                        <p:tav tm="0">
                                          <p:val>
                                            <p:strVal val="#ppt_x"/>
                                          </p:val>
                                        </p:tav>
                                        <p:tav tm="100000">
                                          <p:val>
                                            <p:strVal val="#ppt_x"/>
                                          </p:val>
                                        </p:tav>
                                      </p:tavLst>
                                    </p:anim>
                                    <p:anim calcmode="lin" valueType="num">
                                      <p:cBhvr>
                                        <p:cTn id="27" dur="1000" fill="hold"/>
                                        <p:tgtEl>
                                          <p:spTgt spid="81934"/>
                                        </p:tgtEl>
                                        <p:attrNameLst>
                                          <p:attrName>ppt_y</p:attrName>
                                        </p:attrNameLst>
                                      </p:cBhvr>
                                      <p:tavLst>
                                        <p:tav tm="0">
                                          <p:val>
                                            <p:strVal val="#ppt_y+.1"/>
                                          </p:val>
                                        </p:tav>
                                        <p:tav tm="100000">
                                          <p:val>
                                            <p:strVal val="#ppt_y"/>
                                          </p:val>
                                        </p:tav>
                                      </p:tavLst>
                                    </p:anim>
                                  </p:childTnLst>
                                </p:cTn>
                              </p:par>
                              <p:par>
                                <p:cTn id="28" presetID="1" presetClass="exit" presetSubtype="0" fill="hold" grpId="1" nodeType="withEffect">
                                  <p:stCondLst>
                                    <p:cond delay="0"/>
                                  </p:stCondLst>
                                  <p:childTnLst>
                                    <p:set>
                                      <p:cBhvr>
                                        <p:cTn id="29" dur="1" fill="hold">
                                          <p:stCondLst>
                                            <p:cond delay="0"/>
                                          </p:stCondLst>
                                        </p:cTn>
                                        <p:tgtEl>
                                          <p:spTgt spid="81935"/>
                                        </p:tgtEl>
                                        <p:attrNameLst>
                                          <p:attrName>style.visibility</p:attrName>
                                        </p:attrNameLst>
                                      </p:cBhvr>
                                      <p:to>
                                        <p:strVal val="hidden"/>
                                      </p:to>
                                    </p:set>
                                  </p:childTnLst>
                                </p:cTn>
                              </p:par>
                              <p:par>
                                <p:cTn id="30" presetID="22" presetClass="entr" presetSubtype="1" fill="hold" grpId="0" nodeType="withEffect">
                                  <p:stCondLst>
                                    <p:cond delay="0"/>
                                  </p:stCondLst>
                                  <p:childTnLst>
                                    <p:set>
                                      <p:cBhvr>
                                        <p:cTn id="31" dur="1" fill="hold">
                                          <p:stCondLst>
                                            <p:cond delay="0"/>
                                          </p:stCondLst>
                                        </p:cTn>
                                        <p:tgtEl>
                                          <p:spTgt spid="81933"/>
                                        </p:tgtEl>
                                        <p:attrNameLst>
                                          <p:attrName>style.visibility</p:attrName>
                                        </p:attrNameLst>
                                      </p:cBhvr>
                                      <p:to>
                                        <p:strVal val="visible"/>
                                      </p:to>
                                    </p:set>
                                    <p:animEffect transition="in" filter="wipe(up)">
                                      <p:cBhvr>
                                        <p:cTn id="32" dur="500"/>
                                        <p:tgtEl>
                                          <p:spTgt spid="81933"/>
                                        </p:tgtEl>
                                      </p:cBhvr>
                                    </p:animEffect>
                                  </p:childTnLst>
                                </p:cTn>
                              </p:par>
                              <p:par>
                                <p:cTn id="33" presetID="1" presetClass="exit" presetSubtype="0" fill="hold" nodeType="withEffect">
                                  <p:stCondLst>
                                    <p:cond delay="0"/>
                                  </p:stCondLst>
                                  <p:childTnLst>
                                    <p:set>
                                      <p:cBhvr>
                                        <p:cTn id="34" dur="1" fill="hold">
                                          <p:stCondLst>
                                            <p:cond delay="0"/>
                                          </p:stCondLst>
                                        </p:cTn>
                                        <p:tgtEl>
                                          <p:spTgt spid="35852"/>
                                        </p:tgtEl>
                                        <p:attrNameLst>
                                          <p:attrName>style.visibility</p:attrName>
                                        </p:attrNameLst>
                                      </p:cBhvr>
                                      <p:to>
                                        <p:strVal val="hidden"/>
                                      </p:to>
                                    </p:set>
                                  </p:childTnLst>
                                </p:cTn>
                              </p:par>
                              <p:par>
                                <p:cTn id="35" presetID="9" presetClass="exit" presetSubtype="0" fill="hold" grpId="1" nodeType="withEffect">
                                  <p:stCondLst>
                                    <p:cond delay="0"/>
                                  </p:stCondLst>
                                  <p:childTnLst>
                                    <p:animEffect transition="out" filter="dissolve">
                                      <p:cBhvr>
                                        <p:cTn id="36" dur="500"/>
                                        <p:tgtEl>
                                          <p:spTgt spid="81925"/>
                                        </p:tgtEl>
                                      </p:cBhvr>
                                    </p:animEffect>
                                    <p:set>
                                      <p:cBhvr>
                                        <p:cTn id="37" dur="1" fill="hold">
                                          <p:stCondLst>
                                            <p:cond delay="499"/>
                                          </p:stCondLst>
                                        </p:cTn>
                                        <p:tgtEl>
                                          <p:spTgt spid="81925"/>
                                        </p:tgtEl>
                                        <p:attrNameLst>
                                          <p:attrName>style.visibility</p:attrName>
                                        </p:attrNameLst>
                                      </p:cBhvr>
                                      <p:to>
                                        <p:strVal val="hidden"/>
                                      </p:to>
                                    </p:set>
                                  </p:childTnLst>
                                </p:cTn>
                              </p:par>
                            </p:childTnLst>
                          </p:cTn>
                        </p:par>
                        <p:par>
                          <p:cTn id="38" fill="hold">
                            <p:stCondLst>
                              <p:cond delay="1000"/>
                            </p:stCondLst>
                            <p:childTnLst>
                              <p:par>
                                <p:cTn id="39" presetID="9" presetClass="exit" presetSubtype="0" fill="hold" grpId="1" nodeType="afterEffect">
                                  <p:stCondLst>
                                    <p:cond delay="0"/>
                                  </p:stCondLst>
                                  <p:childTnLst>
                                    <p:animEffect transition="out" filter="dissolve">
                                      <p:cBhvr>
                                        <p:cTn id="40" dur="500"/>
                                        <p:tgtEl>
                                          <p:spTgt spid="81936"/>
                                        </p:tgtEl>
                                      </p:cBhvr>
                                    </p:animEffect>
                                    <p:set>
                                      <p:cBhvr>
                                        <p:cTn id="41" dur="1" fill="hold">
                                          <p:stCondLst>
                                            <p:cond delay="499"/>
                                          </p:stCondLst>
                                        </p:cTn>
                                        <p:tgtEl>
                                          <p:spTgt spid="81936"/>
                                        </p:tgtEl>
                                        <p:attrNameLst>
                                          <p:attrName>style.visibility</p:attrName>
                                        </p:attrNameLst>
                                      </p:cBhvr>
                                      <p:to>
                                        <p:strVal val="hidden"/>
                                      </p:to>
                                    </p:set>
                                  </p:childTnLst>
                                </p:cTn>
                              </p:par>
                              <p:par>
                                <p:cTn id="42" presetID="9" presetClass="exit" presetSubtype="0" fill="hold" grpId="1" nodeType="withEffect">
                                  <p:stCondLst>
                                    <p:cond delay="0"/>
                                  </p:stCondLst>
                                  <p:childTnLst>
                                    <p:animEffect transition="out" filter="dissolve">
                                      <p:cBhvr>
                                        <p:cTn id="43" dur="500"/>
                                        <p:tgtEl>
                                          <p:spTgt spid="81933"/>
                                        </p:tgtEl>
                                      </p:cBhvr>
                                    </p:animEffect>
                                    <p:set>
                                      <p:cBhvr>
                                        <p:cTn id="44" dur="1" fill="hold">
                                          <p:stCondLst>
                                            <p:cond delay="499"/>
                                          </p:stCondLst>
                                        </p:cTn>
                                        <p:tgtEl>
                                          <p:spTgt spid="81933"/>
                                        </p:tgtEl>
                                        <p:attrNameLst>
                                          <p:attrName>style.visibility</p:attrName>
                                        </p:attrNameLst>
                                      </p:cBhvr>
                                      <p:to>
                                        <p:strVal val="hidden"/>
                                      </p:to>
                                    </p:set>
                                  </p:childTnLst>
                                </p:cTn>
                              </p:par>
                              <p:par>
                                <p:cTn id="45" presetID="9" presetClass="exit" presetSubtype="0" fill="hold" grpId="2" nodeType="withEffect">
                                  <p:stCondLst>
                                    <p:cond delay="0"/>
                                  </p:stCondLst>
                                  <p:iterate type="lt">
                                    <p:tmPct val="0"/>
                                  </p:iterate>
                                  <p:childTnLst>
                                    <p:animEffect transition="out" filter="dissolve">
                                      <p:cBhvr>
                                        <p:cTn id="46" dur="500"/>
                                        <p:tgtEl>
                                          <p:spTgt spid="81926"/>
                                        </p:tgtEl>
                                      </p:cBhvr>
                                    </p:animEffect>
                                    <p:set>
                                      <p:cBhvr>
                                        <p:cTn id="47" dur="1" fill="hold">
                                          <p:stCondLst>
                                            <p:cond delay="499"/>
                                          </p:stCondLst>
                                        </p:cTn>
                                        <p:tgtEl>
                                          <p:spTgt spid="8192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25" grpId="0" animBg="1"/>
      <p:bldP spid="81925" grpId="1" animBg="1"/>
      <p:bldP spid="81926" grpId="0"/>
      <p:bldP spid="81926" grpId="2"/>
      <p:bldP spid="81933" grpId="0" animBg="1"/>
      <p:bldP spid="81933" grpId="1" animBg="1"/>
      <p:bldP spid="81935" grpId="0" animBg="1"/>
      <p:bldP spid="81935" grpId="1" animBg="1"/>
      <p:bldP spid="81936" grpId="0" animBg="1"/>
      <p:bldP spid="81936" grpId="1"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0"/>
            <a:ext cx="8928992" cy="40050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ikdörtgen 1"/>
          <p:cNvSpPr/>
          <p:nvPr/>
        </p:nvSpPr>
        <p:spPr>
          <a:xfrm>
            <a:off x="82718" y="3861048"/>
            <a:ext cx="8953778" cy="2677656"/>
          </a:xfrm>
          <a:prstGeom prst="rect">
            <a:avLst/>
          </a:prstGeom>
        </p:spPr>
        <p:txBody>
          <a:bodyPr wrap="square">
            <a:spAutoFit/>
          </a:bodyPr>
          <a:lstStyle/>
          <a:p>
            <a:r>
              <a:rPr lang="tr-TR" sz="2400" dirty="0">
                <a:latin typeface="Arial" pitchFamily="34" charset="0"/>
                <a:cs typeface="Arial" pitchFamily="34" charset="0"/>
              </a:rPr>
              <a:t>Yaptığınız etkinlikte beyaz ışığı renklerine </a:t>
            </a:r>
            <a:r>
              <a:rPr lang="tr-TR" sz="2400" dirty="0" smtClean="0">
                <a:latin typeface="Arial" pitchFamily="34" charset="0"/>
                <a:cs typeface="Arial" pitchFamily="34" charset="0"/>
              </a:rPr>
              <a:t>ayırmak için </a:t>
            </a:r>
            <a:r>
              <a:rPr lang="tr-TR" sz="2400" dirty="0">
                <a:latin typeface="Arial" pitchFamily="34" charset="0"/>
                <a:cs typeface="Arial" pitchFamily="34" charset="0"/>
              </a:rPr>
              <a:t>bir ışık prizması kullandınız. Beyaz ışığın, ışık </a:t>
            </a:r>
            <a:r>
              <a:rPr lang="tr-TR" sz="2400" dirty="0" smtClean="0">
                <a:latin typeface="Arial" pitchFamily="34" charset="0"/>
                <a:cs typeface="Arial" pitchFamily="34" charset="0"/>
              </a:rPr>
              <a:t>prizmasından </a:t>
            </a:r>
            <a:r>
              <a:rPr lang="tr-TR" sz="2400" dirty="0">
                <a:latin typeface="Arial" pitchFamily="34" charset="0"/>
                <a:cs typeface="Arial" pitchFamily="34" charset="0"/>
              </a:rPr>
              <a:t>geçirilip bir ekrana düşürüldüğünde </a:t>
            </a:r>
            <a:r>
              <a:rPr lang="tr-TR" sz="2400" dirty="0" smtClean="0">
                <a:latin typeface="Arial" pitchFamily="34" charset="0"/>
                <a:cs typeface="Arial" pitchFamily="34" charset="0"/>
              </a:rPr>
              <a:t>yandaki gibi </a:t>
            </a:r>
            <a:r>
              <a:rPr lang="tr-TR" sz="2400" dirty="0">
                <a:latin typeface="Arial" pitchFamily="34" charset="0"/>
                <a:cs typeface="Arial" pitchFamily="34" charset="0"/>
              </a:rPr>
              <a:t>birçok renge ayrıldığını fark ettiniz mi? </a:t>
            </a:r>
            <a:r>
              <a:rPr lang="tr-TR" sz="2400" dirty="0" smtClean="0">
                <a:latin typeface="Arial" pitchFamily="34" charset="0"/>
                <a:cs typeface="Arial" pitchFamily="34" charset="0"/>
              </a:rPr>
              <a:t>Prizmadan geçen </a:t>
            </a:r>
            <a:r>
              <a:rPr lang="tr-TR" sz="2400" dirty="0">
                <a:latin typeface="Arial" pitchFamily="34" charset="0"/>
                <a:cs typeface="Arial" pitchFamily="34" charset="0"/>
              </a:rPr>
              <a:t>ışık kendisini oluşturan renklere ayrılır. Bu </a:t>
            </a:r>
            <a:r>
              <a:rPr lang="tr-TR" sz="2400" dirty="0" smtClean="0">
                <a:latin typeface="Arial" pitchFamily="34" charset="0"/>
                <a:cs typeface="Arial" pitchFamily="34" charset="0"/>
              </a:rPr>
              <a:t>renk demetine </a:t>
            </a:r>
            <a:r>
              <a:rPr lang="tr-TR" sz="2400" b="1" dirty="0">
                <a:solidFill>
                  <a:srgbClr val="FF0000"/>
                </a:solidFill>
                <a:latin typeface="Arial" pitchFamily="34" charset="0"/>
                <a:cs typeface="Arial" pitchFamily="34" charset="0"/>
              </a:rPr>
              <a:t>renk tayfı </a:t>
            </a:r>
            <a:r>
              <a:rPr lang="tr-TR" sz="2400" dirty="0">
                <a:latin typeface="Arial" pitchFamily="34" charset="0"/>
                <a:cs typeface="Arial" pitchFamily="34" charset="0"/>
              </a:rPr>
              <a:t>adı verildiğini biliyorsunuz. </a:t>
            </a:r>
            <a:r>
              <a:rPr lang="tr-TR" sz="2400" dirty="0" smtClean="0">
                <a:latin typeface="Arial" pitchFamily="34" charset="0"/>
                <a:cs typeface="Arial" pitchFamily="34" charset="0"/>
              </a:rPr>
              <a:t>Güneş ışığının </a:t>
            </a:r>
            <a:r>
              <a:rPr lang="tr-TR" sz="2400" dirty="0">
                <a:latin typeface="Arial" pitchFamily="34" charset="0"/>
                <a:cs typeface="Arial" pitchFamily="34" charset="0"/>
              </a:rPr>
              <a:t>tayfında kırmızı, turuncu, sarı, yeşil, mavi ve</a:t>
            </a:r>
            <a:br>
              <a:rPr lang="tr-TR" sz="2400" dirty="0">
                <a:latin typeface="Arial" pitchFamily="34" charset="0"/>
                <a:cs typeface="Arial" pitchFamily="34" charset="0"/>
              </a:rPr>
            </a:br>
            <a:r>
              <a:rPr lang="tr-TR" sz="2400" dirty="0">
                <a:latin typeface="Arial" pitchFamily="34" charset="0"/>
                <a:cs typeface="Arial" pitchFamily="34" charset="0"/>
              </a:rPr>
              <a:t>mor hemen fark edilir. Aslında tayfta çok daha </a:t>
            </a:r>
            <a:r>
              <a:rPr lang="tr-TR" sz="2400" dirty="0" smtClean="0">
                <a:latin typeface="Arial" pitchFamily="34" charset="0"/>
                <a:cs typeface="Arial" pitchFamily="34" charset="0"/>
              </a:rPr>
              <a:t>fazla renk </a:t>
            </a:r>
            <a:r>
              <a:rPr lang="tr-TR" sz="2400" dirty="0">
                <a:latin typeface="Arial" pitchFamily="34" charset="0"/>
                <a:cs typeface="Arial" pitchFamily="34" charset="0"/>
              </a:rPr>
              <a:t>bulunur.</a:t>
            </a:r>
          </a:p>
        </p:txBody>
      </p:sp>
    </p:spTree>
    <p:extLst>
      <p:ext uri="{BB962C8B-B14F-4D97-AF65-F5344CB8AC3E}">
        <p14:creationId xmlns:p14="http://schemas.microsoft.com/office/powerpoint/2010/main" val="1336816783"/>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72008" y="6237312"/>
            <a:ext cx="8964488" cy="523220"/>
          </a:xfrm>
          <a:prstGeom prst="rect">
            <a:avLst/>
          </a:prstGeom>
        </p:spPr>
        <p:txBody>
          <a:bodyPr wrap="square">
            <a:spAutoFit/>
          </a:bodyPr>
          <a:lstStyle/>
          <a:p>
            <a:r>
              <a:rPr lang="tr-TR" sz="2800" dirty="0" smtClean="0">
                <a:latin typeface="Arial" pitchFamily="34" charset="0"/>
                <a:cs typeface="Arial" pitchFamily="34" charset="0"/>
              </a:rPr>
              <a:t>Işığın kırılmasını öğrenebildik mi kendimizi deneyelim ?</a:t>
            </a:r>
            <a:endParaRPr lang="tr-TR" sz="2800" dirty="0">
              <a:latin typeface="Arial" pitchFamily="34" charset="0"/>
              <a:cs typeface="Arial" pitchFamily="34" charset="0"/>
            </a:endParaRPr>
          </a:p>
        </p:txBody>
      </p:sp>
    </p:spTree>
    <p:controls>
      <mc:AlternateContent xmlns:mc="http://schemas.openxmlformats.org/markup-compatibility/2006">
        <mc:Choice xmlns:v="urn:schemas-microsoft-com:vml" Requires="v">
          <p:control spid="14339" name="ShockwaveFlash1" r:id="rId2" imgW="8714286" imgH="6165167"/>
        </mc:Choice>
        <mc:Fallback>
          <p:control name="ShockwaveFlash1" r:id="rId2" imgW="8714286" imgH="6165167">
            <p:pic>
              <p:nvPicPr>
                <p:cNvPr id="0" name="ShockwaveFlash1"/>
                <p:cNvPicPr preferRelativeResize="0">
                  <a:picLocks noChangeArrowheads="1" noChangeShapeType="1"/>
                </p:cNvPicPr>
                <p:nvPr/>
              </p:nvPicPr>
              <p:blipFill>
                <a:blip r:embed="rId5">
                  <a:extLst>
                    <a:ext uri="{28A0092B-C50C-407E-A947-70E740481C1C}">
                      <a14:useLocalDpi xmlns:a14="http://schemas.microsoft.com/office/drawing/2010/main" val="0"/>
                    </a:ext>
                  </a:extLst>
                </a:blip>
                <a:srcRect/>
                <a:stretch>
                  <a:fillRect/>
                </a:stretch>
              </p:blipFill>
              <p:spPr bwMode="auto">
                <a:xfrm>
                  <a:off x="179388" y="0"/>
                  <a:ext cx="8713787" cy="6165850"/>
                </a:xfrm>
                <a:prstGeom prst="rect">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Lst>
              </p:spPr>
            </p:pic>
          </p:control>
        </mc:Fallback>
      </mc:AlternateContent>
    </p:controls>
    <p:extLst>
      <p:ext uri="{BB962C8B-B14F-4D97-AF65-F5344CB8AC3E}">
        <p14:creationId xmlns:p14="http://schemas.microsoft.com/office/powerpoint/2010/main" val="33346654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251520" y="188640"/>
            <a:ext cx="8568952" cy="4401205"/>
          </a:xfrm>
          <a:prstGeom prst="rect">
            <a:avLst/>
          </a:prstGeom>
        </p:spPr>
        <p:txBody>
          <a:bodyPr wrap="square">
            <a:spAutoFit/>
          </a:bodyPr>
          <a:lstStyle/>
          <a:p>
            <a:r>
              <a:rPr lang="tr-TR" sz="2800" dirty="0">
                <a:latin typeface="Arial" pitchFamily="34" charset="0"/>
                <a:cs typeface="Arial" pitchFamily="34" charset="0"/>
              </a:rPr>
              <a:t>Beyaz ışık havadan prizmanın camına </a:t>
            </a:r>
            <a:r>
              <a:rPr lang="tr-TR" sz="2800" dirty="0" smtClean="0">
                <a:latin typeface="Arial" pitchFamily="34" charset="0"/>
                <a:cs typeface="Arial" pitchFamily="34" charset="0"/>
              </a:rPr>
              <a:t>girerken normale </a:t>
            </a:r>
            <a:r>
              <a:rPr lang="tr-TR" sz="2800" dirty="0">
                <a:latin typeface="Arial" pitchFamily="34" charset="0"/>
                <a:cs typeface="Arial" pitchFamily="34" charset="0"/>
              </a:rPr>
              <a:t>yaklaşacak şekilde kırılır. Ancak beyaz ışığı buluşturan renklerin tümü aynı açıyla kırılmaz. Hepsi </a:t>
            </a:r>
            <a:r>
              <a:rPr lang="tr-TR" sz="2800" dirty="0" smtClean="0">
                <a:latin typeface="Arial" pitchFamily="34" charset="0"/>
                <a:cs typeface="Arial" pitchFamily="34" charset="0"/>
              </a:rPr>
              <a:t>aynı açıyla </a:t>
            </a:r>
            <a:r>
              <a:rPr lang="tr-TR" sz="2800" dirty="0">
                <a:latin typeface="Arial" pitchFamily="34" charset="0"/>
                <a:cs typeface="Arial" pitchFamily="34" charset="0"/>
              </a:rPr>
              <a:t>geldikleri hâlde kırmızı ışık en az, mor ışık ise en çok kırılır. Böylece kırılma açısı daha büyük olan </a:t>
            </a:r>
            <a:r>
              <a:rPr lang="tr-TR" sz="2800" dirty="0" smtClean="0">
                <a:latin typeface="Arial" pitchFamily="34" charset="0"/>
                <a:cs typeface="Arial" pitchFamily="34" charset="0"/>
              </a:rPr>
              <a:t>kırmızının üstte</a:t>
            </a:r>
            <a:r>
              <a:rPr lang="tr-TR" sz="2800" dirty="0">
                <a:latin typeface="Arial" pitchFamily="34" charset="0"/>
                <a:cs typeface="Arial" pitchFamily="34" charset="0"/>
              </a:rPr>
              <a:t>, mor ışığın ise altta yer aldığı bir tayf oluşur. Camdan havaya çıkarken bu kez normalden en az </a:t>
            </a:r>
            <a:r>
              <a:rPr lang="tr-TR" sz="2800" dirty="0" smtClean="0">
                <a:latin typeface="Arial" pitchFamily="34" charset="0"/>
                <a:cs typeface="Arial" pitchFamily="34" charset="0"/>
              </a:rPr>
              <a:t>uzaklaşan kırmızı </a:t>
            </a:r>
            <a:r>
              <a:rPr lang="tr-TR" sz="2800" dirty="0">
                <a:latin typeface="Arial" pitchFamily="34" charset="0"/>
                <a:cs typeface="Arial" pitchFamily="34" charset="0"/>
              </a:rPr>
              <a:t>ışıktır. Mor ışık ise en fazla uzaklaşır. Böylece renkler arasındaki açıklık fazlalaşır ve tayfın genişliği artar.</a:t>
            </a:r>
          </a:p>
        </p:txBody>
      </p:sp>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92280" y="5877272"/>
            <a:ext cx="1581150" cy="714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58683345"/>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a:blip r:embed="rId2"/>
          <a:srcRect/>
          <a:stretch>
            <a:fillRect/>
          </a:stretch>
        </p:blipFill>
        <p:spPr bwMode="auto">
          <a:xfrm>
            <a:off x="179512" y="0"/>
            <a:ext cx="8733069" cy="5786453"/>
          </a:xfrm>
          <a:prstGeom prst="rect">
            <a:avLst/>
          </a:prstGeom>
          <a:noFill/>
          <a:ln w="9525">
            <a:noFill/>
            <a:miter lim="800000"/>
            <a:headEnd/>
            <a:tailEnd/>
          </a:ln>
          <a:effectLst/>
        </p:spPr>
      </p:pic>
      <p:sp>
        <p:nvSpPr>
          <p:cNvPr id="3" name="2 Oval"/>
          <p:cNvSpPr/>
          <p:nvPr/>
        </p:nvSpPr>
        <p:spPr>
          <a:xfrm>
            <a:off x="930626" y="5857892"/>
            <a:ext cx="428628" cy="34289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5" name="4 Oval"/>
          <p:cNvSpPr/>
          <p:nvPr/>
        </p:nvSpPr>
        <p:spPr>
          <a:xfrm>
            <a:off x="1838126" y="5857892"/>
            <a:ext cx="428628" cy="34289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6" name="5 Oval"/>
          <p:cNvSpPr/>
          <p:nvPr/>
        </p:nvSpPr>
        <p:spPr>
          <a:xfrm>
            <a:off x="40856" y="5857892"/>
            <a:ext cx="428628" cy="34289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solidFill>
                  <a:schemeClr val="tx1"/>
                </a:solidFill>
              </a:rPr>
              <a:t>2</a:t>
            </a:r>
            <a:endParaRPr lang="tr-TR" dirty="0">
              <a:solidFill>
                <a:schemeClr val="tx1"/>
              </a:solidFill>
            </a:endParaRPr>
          </a:p>
        </p:txBody>
      </p:sp>
      <p:sp>
        <p:nvSpPr>
          <p:cNvPr id="7" name="6 Oval"/>
          <p:cNvSpPr/>
          <p:nvPr/>
        </p:nvSpPr>
        <p:spPr>
          <a:xfrm>
            <a:off x="2298286" y="5857892"/>
            <a:ext cx="428628" cy="34289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8" name="7 Oval"/>
          <p:cNvSpPr/>
          <p:nvPr/>
        </p:nvSpPr>
        <p:spPr>
          <a:xfrm>
            <a:off x="1390786" y="5857892"/>
            <a:ext cx="428628" cy="34289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solidFill>
                  <a:schemeClr val="tx1"/>
                </a:solidFill>
              </a:rPr>
              <a:t>4</a:t>
            </a:r>
            <a:endParaRPr lang="tr-TR" dirty="0">
              <a:solidFill>
                <a:schemeClr val="tx1"/>
              </a:solidFill>
            </a:endParaRPr>
          </a:p>
        </p:txBody>
      </p:sp>
      <p:sp>
        <p:nvSpPr>
          <p:cNvPr id="9" name="8 Oval"/>
          <p:cNvSpPr/>
          <p:nvPr/>
        </p:nvSpPr>
        <p:spPr>
          <a:xfrm>
            <a:off x="3394978" y="5857892"/>
            <a:ext cx="428628" cy="34289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solidFill>
                  <a:schemeClr val="tx1"/>
                </a:solidFill>
              </a:rPr>
              <a:t>5</a:t>
            </a:r>
            <a:endParaRPr lang="tr-TR" dirty="0">
              <a:solidFill>
                <a:schemeClr val="tx1"/>
              </a:solidFill>
            </a:endParaRPr>
          </a:p>
        </p:txBody>
      </p:sp>
      <p:sp>
        <p:nvSpPr>
          <p:cNvPr id="10" name="9 Oval"/>
          <p:cNvSpPr/>
          <p:nvPr/>
        </p:nvSpPr>
        <p:spPr>
          <a:xfrm>
            <a:off x="469484" y="5857892"/>
            <a:ext cx="428628" cy="34289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solidFill>
                  <a:schemeClr val="tx1"/>
                </a:solidFill>
              </a:rPr>
              <a:t>1</a:t>
            </a:r>
            <a:endParaRPr lang="tr-TR" dirty="0">
              <a:solidFill>
                <a:schemeClr val="tx1"/>
              </a:solidFill>
            </a:endParaRPr>
          </a:p>
        </p:txBody>
      </p:sp>
      <p:sp>
        <p:nvSpPr>
          <p:cNvPr id="11" name="10 Oval"/>
          <p:cNvSpPr/>
          <p:nvPr/>
        </p:nvSpPr>
        <p:spPr>
          <a:xfrm>
            <a:off x="3855138" y="5857892"/>
            <a:ext cx="428628" cy="34289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solidFill>
                  <a:schemeClr val="tx1"/>
                </a:solidFill>
              </a:rPr>
              <a:t>7</a:t>
            </a:r>
            <a:endParaRPr lang="tr-TR" dirty="0">
              <a:solidFill>
                <a:schemeClr val="tx1"/>
              </a:solidFill>
            </a:endParaRPr>
          </a:p>
        </p:txBody>
      </p:sp>
      <p:sp>
        <p:nvSpPr>
          <p:cNvPr id="12" name="11 Oval"/>
          <p:cNvSpPr/>
          <p:nvPr/>
        </p:nvSpPr>
        <p:spPr>
          <a:xfrm>
            <a:off x="4467530" y="5857892"/>
            <a:ext cx="428628" cy="34289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solidFill>
                  <a:schemeClr val="tx1"/>
                </a:solidFill>
              </a:rPr>
              <a:t>6</a:t>
            </a:r>
            <a:endParaRPr lang="tr-TR" dirty="0">
              <a:solidFill>
                <a:schemeClr val="tx1"/>
              </a:solidFill>
            </a:endParaRPr>
          </a:p>
        </p:txBody>
      </p:sp>
      <p:sp>
        <p:nvSpPr>
          <p:cNvPr id="13" name="12 Oval"/>
          <p:cNvSpPr/>
          <p:nvPr/>
        </p:nvSpPr>
        <p:spPr>
          <a:xfrm>
            <a:off x="4936064" y="5857892"/>
            <a:ext cx="428628" cy="34289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solidFill>
                  <a:schemeClr val="tx1"/>
                </a:solidFill>
              </a:rPr>
              <a:t>2</a:t>
            </a:r>
            <a:endParaRPr lang="tr-TR" dirty="0">
              <a:solidFill>
                <a:schemeClr val="tx1"/>
              </a:solidFill>
            </a:endParaRPr>
          </a:p>
        </p:txBody>
      </p:sp>
      <p:sp>
        <p:nvSpPr>
          <p:cNvPr id="15" name="14 Oval"/>
          <p:cNvSpPr/>
          <p:nvPr/>
        </p:nvSpPr>
        <p:spPr>
          <a:xfrm>
            <a:off x="5872150" y="5857892"/>
            <a:ext cx="428628" cy="34289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solidFill>
                  <a:schemeClr val="tx1"/>
                </a:solidFill>
              </a:rPr>
              <a:t>2</a:t>
            </a:r>
            <a:endParaRPr lang="tr-TR" dirty="0">
              <a:solidFill>
                <a:schemeClr val="tx1"/>
              </a:solidFill>
            </a:endParaRPr>
          </a:p>
        </p:txBody>
      </p:sp>
      <p:sp>
        <p:nvSpPr>
          <p:cNvPr id="16" name="15 Oval"/>
          <p:cNvSpPr/>
          <p:nvPr/>
        </p:nvSpPr>
        <p:spPr>
          <a:xfrm>
            <a:off x="6572264" y="5857892"/>
            <a:ext cx="428628" cy="34289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solidFill>
                  <a:schemeClr val="tx1"/>
                </a:solidFill>
              </a:rPr>
              <a:t>8</a:t>
            </a:r>
            <a:endParaRPr lang="tr-TR" dirty="0">
              <a:solidFill>
                <a:schemeClr val="tx1"/>
              </a:solidFill>
            </a:endParaRPr>
          </a:p>
        </p:txBody>
      </p:sp>
      <p:sp>
        <p:nvSpPr>
          <p:cNvPr id="18" name="17 Oval"/>
          <p:cNvSpPr/>
          <p:nvPr/>
        </p:nvSpPr>
        <p:spPr>
          <a:xfrm>
            <a:off x="7429520" y="5857892"/>
            <a:ext cx="428628" cy="34289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solidFill>
                  <a:schemeClr val="tx1"/>
                </a:solidFill>
              </a:rPr>
              <a:t>7</a:t>
            </a:r>
            <a:endParaRPr lang="tr-TR" dirty="0">
              <a:solidFill>
                <a:schemeClr val="tx1"/>
              </a:solidFill>
            </a:endParaRPr>
          </a:p>
        </p:txBody>
      </p:sp>
      <p:sp>
        <p:nvSpPr>
          <p:cNvPr id="19" name="18 Oval"/>
          <p:cNvSpPr/>
          <p:nvPr/>
        </p:nvSpPr>
        <p:spPr>
          <a:xfrm>
            <a:off x="7858148" y="5857892"/>
            <a:ext cx="428628" cy="34289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solidFill>
                  <a:schemeClr val="tx1"/>
                </a:solidFill>
              </a:rPr>
              <a:t>9</a:t>
            </a:r>
            <a:endParaRPr lang="tr-TR" dirty="0">
              <a:solidFill>
                <a:schemeClr val="tx1"/>
              </a:solidFill>
            </a:endParaRPr>
          </a:p>
        </p:txBody>
      </p:sp>
      <p:sp>
        <p:nvSpPr>
          <p:cNvPr id="20" name="19 Oval"/>
          <p:cNvSpPr/>
          <p:nvPr/>
        </p:nvSpPr>
        <p:spPr>
          <a:xfrm>
            <a:off x="8286776" y="5857892"/>
            <a:ext cx="428628" cy="34289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solidFill>
                  <a:schemeClr val="tx1"/>
                </a:solidFill>
              </a:rPr>
              <a:t>2</a:t>
            </a:r>
            <a:endParaRPr lang="tr-TR" dirty="0">
              <a:solidFill>
                <a:schemeClr val="tx1"/>
              </a:solidFill>
            </a:endParaRPr>
          </a:p>
        </p:txBody>
      </p:sp>
      <p:sp>
        <p:nvSpPr>
          <p:cNvPr id="21" name="20 Oval"/>
          <p:cNvSpPr/>
          <p:nvPr/>
        </p:nvSpPr>
        <p:spPr>
          <a:xfrm>
            <a:off x="8715372" y="5857892"/>
            <a:ext cx="428628" cy="34289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solidFill>
                  <a:schemeClr val="tx1"/>
                </a:solidFill>
              </a:rPr>
              <a:t>7</a:t>
            </a:r>
            <a:endParaRPr lang="tr-TR" dirty="0">
              <a:solidFill>
                <a:schemeClr val="tx1"/>
              </a:solidFill>
            </a:endParaRPr>
          </a:p>
        </p:txBody>
      </p:sp>
      <p:sp>
        <p:nvSpPr>
          <p:cNvPr id="22" name="21 Yuvarlatılmış Dikdörtgen"/>
          <p:cNvSpPr/>
          <p:nvPr/>
        </p:nvSpPr>
        <p:spPr>
          <a:xfrm>
            <a:off x="47298" y="6270754"/>
            <a:ext cx="357190" cy="271458"/>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solidFill>
                  <a:schemeClr val="tx1"/>
                </a:solidFill>
              </a:rPr>
              <a:t>I</a:t>
            </a:r>
            <a:endParaRPr lang="tr-TR" dirty="0">
              <a:solidFill>
                <a:schemeClr val="tx1"/>
              </a:solidFill>
            </a:endParaRPr>
          </a:p>
        </p:txBody>
      </p:sp>
      <p:sp>
        <p:nvSpPr>
          <p:cNvPr id="24" name="23 Yuvarlatılmış Dikdörtgen"/>
          <p:cNvSpPr/>
          <p:nvPr/>
        </p:nvSpPr>
        <p:spPr>
          <a:xfrm>
            <a:off x="539940" y="6281260"/>
            <a:ext cx="357190" cy="271458"/>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solidFill>
                  <a:schemeClr val="tx1"/>
                </a:solidFill>
              </a:rPr>
              <a:t>Ş</a:t>
            </a:r>
            <a:endParaRPr lang="tr-TR" dirty="0">
              <a:solidFill>
                <a:schemeClr val="tx1"/>
              </a:solidFill>
            </a:endParaRPr>
          </a:p>
        </p:txBody>
      </p:sp>
      <p:sp>
        <p:nvSpPr>
          <p:cNvPr id="25" name="24 Yuvarlatılmış Dikdörtgen"/>
          <p:cNvSpPr/>
          <p:nvPr/>
        </p:nvSpPr>
        <p:spPr>
          <a:xfrm>
            <a:off x="1000100" y="6281260"/>
            <a:ext cx="357190" cy="271458"/>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solidFill>
                  <a:schemeClr val="tx1"/>
                </a:solidFill>
              </a:rPr>
              <a:t>I</a:t>
            </a:r>
            <a:endParaRPr lang="tr-TR" dirty="0">
              <a:solidFill>
                <a:schemeClr val="tx1"/>
              </a:solidFill>
            </a:endParaRPr>
          </a:p>
        </p:txBody>
      </p:sp>
      <p:sp>
        <p:nvSpPr>
          <p:cNvPr id="26" name="25 Yuvarlatılmış Dikdörtgen"/>
          <p:cNvSpPr/>
          <p:nvPr/>
        </p:nvSpPr>
        <p:spPr>
          <a:xfrm>
            <a:off x="1429446" y="6297026"/>
            <a:ext cx="357190" cy="271458"/>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solidFill>
                  <a:schemeClr val="tx1"/>
                </a:solidFill>
              </a:rPr>
              <a:t>Ğ</a:t>
            </a:r>
            <a:endParaRPr lang="tr-TR" dirty="0">
              <a:solidFill>
                <a:schemeClr val="tx1"/>
              </a:solidFill>
            </a:endParaRPr>
          </a:p>
        </p:txBody>
      </p:sp>
      <p:sp>
        <p:nvSpPr>
          <p:cNvPr id="27" name="26 Yuvarlatılmış Dikdörtgen"/>
          <p:cNvSpPr/>
          <p:nvPr/>
        </p:nvSpPr>
        <p:spPr>
          <a:xfrm>
            <a:off x="1870894" y="6281260"/>
            <a:ext cx="357190" cy="271458"/>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solidFill>
                  <a:schemeClr val="tx1"/>
                </a:solidFill>
              </a:rPr>
              <a:t>I</a:t>
            </a:r>
            <a:endParaRPr lang="tr-TR" dirty="0">
              <a:solidFill>
                <a:schemeClr val="tx1"/>
              </a:solidFill>
            </a:endParaRPr>
          </a:p>
        </p:txBody>
      </p:sp>
      <p:sp>
        <p:nvSpPr>
          <p:cNvPr id="28" name="27 Yuvarlatılmış Dikdörtgen"/>
          <p:cNvSpPr/>
          <p:nvPr/>
        </p:nvSpPr>
        <p:spPr>
          <a:xfrm>
            <a:off x="2343874" y="6281260"/>
            <a:ext cx="357190" cy="271458"/>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solidFill>
                  <a:schemeClr val="tx1"/>
                </a:solidFill>
              </a:rPr>
              <a:t>N</a:t>
            </a:r>
            <a:endParaRPr lang="tr-TR" dirty="0">
              <a:solidFill>
                <a:schemeClr val="tx1"/>
              </a:solidFill>
            </a:endParaRPr>
          </a:p>
        </p:txBody>
      </p:sp>
      <p:sp>
        <p:nvSpPr>
          <p:cNvPr id="29" name="28 Yuvarlatılmış Dikdörtgen"/>
          <p:cNvSpPr/>
          <p:nvPr/>
        </p:nvSpPr>
        <p:spPr>
          <a:xfrm>
            <a:off x="2974514" y="6265494"/>
            <a:ext cx="357190" cy="271458"/>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solidFill>
                  <a:srgbClr val="FF0000"/>
                </a:solidFill>
              </a:rPr>
              <a:t>B</a:t>
            </a:r>
            <a:endParaRPr lang="tr-TR" dirty="0">
              <a:solidFill>
                <a:srgbClr val="FF0000"/>
              </a:solidFill>
            </a:endParaRPr>
          </a:p>
        </p:txBody>
      </p:sp>
      <p:sp>
        <p:nvSpPr>
          <p:cNvPr id="30" name="29 Yuvarlatılmış Dikdörtgen"/>
          <p:cNvSpPr/>
          <p:nvPr/>
        </p:nvSpPr>
        <p:spPr>
          <a:xfrm>
            <a:off x="3442234" y="6276000"/>
            <a:ext cx="357190" cy="271458"/>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solidFill>
                  <a:schemeClr val="tx1"/>
                </a:solidFill>
              </a:rPr>
              <a:t>İ</a:t>
            </a:r>
            <a:endParaRPr lang="tr-TR" dirty="0">
              <a:solidFill>
                <a:schemeClr val="tx1"/>
              </a:solidFill>
            </a:endParaRPr>
          </a:p>
        </p:txBody>
      </p:sp>
      <p:sp>
        <p:nvSpPr>
          <p:cNvPr id="31" name="30 Yuvarlatılmış Dikdörtgen"/>
          <p:cNvSpPr/>
          <p:nvPr/>
        </p:nvSpPr>
        <p:spPr>
          <a:xfrm>
            <a:off x="3899448" y="6260234"/>
            <a:ext cx="357190" cy="271458"/>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solidFill>
                  <a:schemeClr val="tx1"/>
                </a:solidFill>
              </a:rPr>
              <a:t>R</a:t>
            </a:r>
            <a:endParaRPr lang="tr-TR" dirty="0">
              <a:solidFill>
                <a:schemeClr val="tx1"/>
              </a:solidFill>
            </a:endParaRPr>
          </a:p>
        </p:txBody>
      </p:sp>
      <p:sp>
        <p:nvSpPr>
          <p:cNvPr id="32" name="31 Yuvarlatılmış Dikdörtgen"/>
          <p:cNvSpPr/>
          <p:nvPr/>
        </p:nvSpPr>
        <p:spPr>
          <a:xfrm>
            <a:off x="4500562" y="6246614"/>
            <a:ext cx="357190" cy="271458"/>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solidFill>
                  <a:schemeClr val="tx1"/>
                </a:solidFill>
              </a:rPr>
              <a:t>H</a:t>
            </a:r>
            <a:endParaRPr lang="tr-TR" dirty="0">
              <a:solidFill>
                <a:schemeClr val="tx1"/>
              </a:solidFill>
            </a:endParaRPr>
          </a:p>
        </p:txBody>
      </p:sp>
      <p:sp>
        <p:nvSpPr>
          <p:cNvPr id="33" name="32 Yuvarlatılmış Dikdörtgen"/>
          <p:cNvSpPr/>
          <p:nvPr/>
        </p:nvSpPr>
        <p:spPr>
          <a:xfrm>
            <a:off x="4984048" y="6257120"/>
            <a:ext cx="357190" cy="271458"/>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solidFill>
                  <a:schemeClr val="tx1"/>
                </a:solidFill>
              </a:rPr>
              <a:t>I</a:t>
            </a:r>
            <a:endParaRPr lang="tr-TR" dirty="0">
              <a:solidFill>
                <a:schemeClr val="tx1"/>
              </a:solidFill>
            </a:endParaRPr>
          </a:p>
        </p:txBody>
      </p:sp>
      <p:sp>
        <p:nvSpPr>
          <p:cNvPr id="34" name="33 Yuvarlatılmış Dikdörtgen"/>
          <p:cNvSpPr/>
          <p:nvPr/>
        </p:nvSpPr>
        <p:spPr>
          <a:xfrm>
            <a:off x="5425496" y="6241354"/>
            <a:ext cx="357190" cy="271458"/>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solidFill>
                  <a:srgbClr val="FF0000"/>
                </a:solidFill>
              </a:rPr>
              <a:t>Z</a:t>
            </a:r>
            <a:endParaRPr lang="tr-TR" dirty="0">
              <a:solidFill>
                <a:srgbClr val="FF0000"/>
              </a:solidFill>
            </a:endParaRPr>
          </a:p>
        </p:txBody>
      </p:sp>
      <p:sp>
        <p:nvSpPr>
          <p:cNvPr id="35" name="34 Yuvarlatılmış Dikdörtgen"/>
          <p:cNvSpPr/>
          <p:nvPr/>
        </p:nvSpPr>
        <p:spPr>
          <a:xfrm>
            <a:off x="5961540" y="6241354"/>
            <a:ext cx="357190" cy="271458"/>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solidFill>
                  <a:schemeClr val="tx1"/>
                </a:solidFill>
              </a:rPr>
              <a:t>I</a:t>
            </a:r>
            <a:endParaRPr lang="tr-TR" dirty="0">
              <a:solidFill>
                <a:schemeClr val="tx1"/>
              </a:solidFill>
            </a:endParaRPr>
          </a:p>
        </p:txBody>
      </p:sp>
      <p:sp>
        <p:nvSpPr>
          <p:cNvPr id="36" name="35 Yuvarlatılmış Dikdörtgen"/>
          <p:cNvSpPr/>
          <p:nvPr/>
        </p:nvSpPr>
        <p:spPr>
          <a:xfrm>
            <a:off x="6603796" y="6246614"/>
            <a:ext cx="357190" cy="271458"/>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solidFill>
                  <a:schemeClr val="tx1"/>
                </a:solidFill>
              </a:rPr>
              <a:t>V</a:t>
            </a:r>
            <a:endParaRPr lang="tr-TR" dirty="0">
              <a:solidFill>
                <a:schemeClr val="tx1"/>
              </a:solidFill>
            </a:endParaRPr>
          </a:p>
        </p:txBody>
      </p:sp>
      <p:sp>
        <p:nvSpPr>
          <p:cNvPr id="37" name="36 Yuvarlatılmış Dikdörtgen"/>
          <p:cNvSpPr/>
          <p:nvPr/>
        </p:nvSpPr>
        <p:spPr>
          <a:xfrm>
            <a:off x="7039984" y="6241354"/>
            <a:ext cx="357190" cy="271458"/>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solidFill>
                  <a:srgbClr val="FF0000"/>
                </a:solidFill>
              </a:rPr>
              <a:t>A</a:t>
            </a:r>
            <a:endParaRPr lang="tr-TR" dirty="0">
              <a:solidFill>
                <a:srgbClr val="FF0000"/>
              </a:solidFill>
            </a:endParaRPr>
          </a:p>
        </p:txBody>
      </p:sp>
      <p:sp>
        <p:nvSpPr>
          <p:cNvPr id="38" name="37 Yuvarlatılmış Dikdörtgen"/>
          <p:cNvSpPr/>
          <p:nvPr/>
        </p:nvSpPr>
        <p:spPr>
          <a:xfrm>
            <a:off x="7497198" y="6241354"/>
            <a:ext cx="357190" cy="271458"/>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solidFill>
                  <a:schemeClr val="tx1"/>
                </a:solidFill>
              </a:rPr>
              <a:t>R</a:t>
            </a:r>
            <a:endParaRPr lang="tr-TR" dirty="0">
              <a:solidFill>
                <a:schemeClr val="tx1"/>
              </a:solidFill>
            </a:endParaRPr>
          </a:p>
        </p:txBody>
      </p:sp>
      <p:sp>
        <p:nvSpPr>
          <p:cNvPr id="39" name="38 Yuvarlatılmış Dikdörtgen"/>
          <p:cNvSpPr/>
          <p:nvPr/>
        </p:nvSpPr>
        <p:spPr>
          <a:xfrm>
            <a:off x="7938646" y="6257120"/>
            <a:ext cx="357190" cy="271458"/>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solidFill>
                  <a:schemeClr val="tx1"/>
                </a:solidFill>
              </a:rPr>
              <a:t>D</a:t>
            </a:r>
            <a:endParaRPr lang="tr-TR" dirty="0">
              <a:solidFill>
                <a:schemeClr val="tx1"/>
              </a:solidFill>
            </a:endParaRPr>
          </a:p>
        </p:txBody>
      </p:sp>
      <p:sp>
        <p:nvSpPr>
          <p:cNvPr id="40" name="39 Yuvarlatılmış Dikdörtgen"/>
          <p:cNvSpPr/>
          <p:nvPr/>
        </p:nvSpPr>
        <p:spPr>
          <a:xfrm>
            <a:off x="8364328" y="6257120"/>
            <a:ext cx="357190" cy="271458"/>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solidFill>
                  <a:schemeClr val="tx1"/>
                </a:solidFill>
              </a:rPr>
              <a:t>I</a:t>
            </a:r>
            <a:endParaRPr lang="tr-TR" dirty="0">
              <a:solidFill>
                <a:schemeClr val="tx1"/>
              </a:solidFill>
            </a:endParaRPr>
          </a:p>
        </p:txBody>
      </p:sp>
      <p:sp>
        <p:nvSpPr>
          <p:cNvPr id="41" name="40 Yuvarlatılmış Dikdörtgen"/>
          <p:cNvSpPr/>
          <p:nvPr/>
        </p:nvSpPr>
        <p:spPr>
          <a:xfrm>
            <a:off x="8786810" y="6246614"/>
            <a:ext cx="357190" cy="271458"/>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solidFill>
                  <a:schemeClr val="tx1"/>
                </a:solidFill>
              </a:rPr>
              <a:t>R</a:t>
            </a:r>
            <a:endParaRPr lang="tr-TR" dirty="0">
              <a:solidFill>
                <a:schemeClr val="tx1"/>
              </a:solidFill>
            </a:endParaRPr>
          </a:p>
        </p:txBody>
      </p:sp>
      <p:sp>
        <p:nvSpPr>
          <p:cNvPr id="43" name="42 Metin kutusu"/>
          <p:cNvSpPr txBox="1"/>
          <p:nvPr/>
        </p:nvSpPr>
        <p:spPr>
          <a:xfrm>
            <a:off x="961176" y="5857892"/>
            <a:ext cx="301686" cy="369332"/>
          </a:xfrm>
          <a:prstGeom prst="rect">
            <a:avLst/>
          </a:prstGeom>
          <a:noFill/>
        </p:spPr>
        <p:txBody>
          <a:bodyPr wrap="none" rtlCol="0">
            <a:spAutoFit/>
          </a:bodyPr>
          <a:lstStyle/>
          <a:p>
            <a:r>
              <a:rPr lang="tr-TR" dirty="0" smtClean="0"/>
              <a:t>2</a:t>
            </a:r>
            <a:endParaRPr lang="tr-TR" dirty="0"/>
          </a:p>
        </p:txBody>
      </p:sp>
      <p:sp>
        <p:nvSpPr>
          <p:cNvPr id="45" name="44 Metin kutusu"/>
          <p:cNvSpPr txBox="1"/>
          <p:nvPr/>
        </p:nvSpPr>
        <p:spPr>
          <a:xfrm>
            <a:off x="1928794" y="5849518"/>
            <a:ext cx="301686" cy="369332"/>
          </a:xfrm>
          <a:prstGeom prst="rect">
            <a:avLst/>
          </a:prstGeom>
          <a:noFill/>
        </p:spPr>
        <p:txBody>
          <a:bodyPr wrap="none" rtlCol="0">
            <a:spAutoFit/>
          </a:bodyPr>
          <a:lstStyle/>
          <a:p>
            <a:r>
              <a:rPr lang="tr-TR" dirty="0" smtClean="0"/>
              <a:t>2</a:t>
            </a:r>
            <a:endParaRPr lang="tr-TR" dirty="0"/>
          </a:p>
        </p:txBody>
      </p:sp>
      <p:sp>
        <p:nvSpPr>
          <p:cNvPr id="46" name="45 Metin kutusu"/>
          <p:cNvSpPr txBox="1"/>
          <p:nvPr/>
        </p:nvSpPr>
        <p:spPr>
          <a:xfrm>
            <a:off x="2357422" y="5857892"/>
            <a:ext cx="301686" cy="369332"/>
          </a:xfrm>
          <a:prstGeom prst="rect">
            <a:avLst/>
          </a:prstGeom>
          <a:noFill/>
        </p:spPr>
        <p:txBody>
          <a:bodyPr wrap="none" rtlCol="0">
            <a:spAutoFit/>
          </a:bodyPr>
          <a:lstStyle/>
          <a:p>
            <a:r>
              <a:rPr lang="tr-TR" dirty="0" smtClean="0"/>
              <a:t>3</a:t>
            </a:r>
            <a:endParaRPr lang="tr-TR" dirty="0"/>
          </a:p>
        </p:txBody>
      </p:sp>
    </p:spTree>
    <p:extLst>
      <p:ext uri="{BB962C8B-B14F-4D97-AF65-F5344CB8AC3E}">
        <p14:creationId xmlns:p14="http://schemas.microsoft.com/office/powerpoint/2010/main" val="11659386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4"/>
                                        </p:tgtEl>
                                        <p:attrNameLst>
                                          <p:attrName>style.visibility</p:attrName>
                                        </p:attrNameLst>
                                      </p:cBhvr>
                                      <p:to>
                                        <p:strVal val="visible"/>
                                      </p:to>
                                    </p:set>
                                    <p:anim calcmode="lin" valueType="num">
                                      <p:cBhvr additive="base">
                                        <p:cTn id="13" dur="500" fill="hold"/>
                                        <p:tgtEl>
                                          <p:spTgt spid="24"/>
                                        </p:tgtEl>
                                        <p:attrNameLst>
                                          <p:attrName>ppt_x</p:attrName>
                                        </p:attrNameLst>
                                      </p:cBhvr>
                                      <p:tavLst>
                                        <p:tav tm="0">
                                          <p:val>
                                            <p:strVal val="#ppt_x"/>
                                          </p:val>
                                        </p:tav>
                                        <p:tav tm="100000">
                                          <p:val>
                                            <p:strVal val="#ppt_x"/>
                                          </p:val>
                                        </p:tav>
                                      </p:tavLst>
                                    </p:anim>
                                    <p:anim calcmode="lin" valueType="num">
                                      <p:cBhvr additive="base">
                                        <p:cTn id="14"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500" fill="hold"/>
                                        <p:tgtEl>
                                          <p:spTgt spid="25"/>
                                        </p:tgtEl>
                                        <p:attrNameLst>
                                          <p:attrName>ppt_x</p:attrName>
                                        </p:attrNameLst>
                                      </p:cBhvr>
                                      <p:tavLst>
                                        <p:tav tm="0">
                                          <p:val>
                                            <p:strVal val="#ppt_x"/>
                                          </p:val>
                                        </p:tav>
                                        <p:tav tm="100000">
                                          <p:val>
                                            <p:strVal val="#ppt_x"/>
                                          </p:val>
                                        </p:tav>
                                      </p:tavLst>
                                    </p:anim>
                                    <p:anim calcmode="lin" valueType="num">
                                      <p:cBhvr additive="base">
                                        <p:cTn id="20"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cBhvr additive="base">
                                        <p:cTn id="25" dur="500" fill="hold"/>
                                        <p:tgtEl>
                                          <p:spTgt spid="26"/>
                                        </p:tgtEl>
                                        <p:attrNameLst>
                                          <p:attrName>ppt_x</p:attrName>
                                        </p:attrNameLst>
                                      </p:cBhvr>
                                      <p:tavLst>
                                        <p:tav tm="0">
                                          <p:val>
                                            <p:strVal val="#ppt_x"/>
                                          </p:val>
                                        </p:tav>
                                        <p:tav tm="100000">
                                          <p:val>
                                            <p:strVal val="#ppt_x"/>
                                          </p:val>
                                        </p:tav>
                                      </p:tavLst>
                                    </p:anim>
                                    <p:anim calcmode="lin" valueType="num">
                                      <p:cBhvr additive="base">
                                        <p:cTn id="26"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500" fill="hold"/>
                                        <p:tgtEl>
                                          <p:spTgt spid="27"/>
                                        </p:tgtEl>
                                        <p:attrNameLst>
                                          <p:attrName>ppt_x</p:attrName>
                                        </p:attrNameLst>
                                      </p:cBhvr>
                                      <p:tavLst>
                                        <p:tav tm="0">
                                          <p:val>
                                            <p:strVal val="#ppt_x"/>
                                          </p:val>
                                        </p:tav>
                                        <p:tav tm="100000">
                                          <p:val>
                                            <p:strVal val="#ppt_x"/>
                                          </p:val>
                                        </p:tav>
                                      </p:tavLst>
                                    </p:anim>
                                    <p:anim calcmode="lin" valueType="num">
                                      <p:cBhvr additive="base">
                                        <p:cTn id="32"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8"/>
                                        </p:tgtEl>
                                        <p:attrNameLst>
                                          <p:attrName>style.visibility</p:attrName>
                                        </p:attrNameLst>
                                      </p:cBhvr>
                                      <p:to>
                                        <p:strVal val="visible"/>
                                      </p:to>
                                    </p:set>
                                    <p:anim calcmode="lin" valueType="num">
                                      <p:cBhvr additive="base">
                                        <p:cTn id="37" dur="500" fill="hold"/>
                                        <p:tgtEl>
                                          <p:spTgt spid="28"/>
                                        </p:tgtEl>
                                        <p:attrNameLst>
                                          <p:attrName>ppt_x</p:attrName>
                                        </p:attrNameLst>
                                      </p:cBhvr>
                                      <p:tavLst>
                                        <p:tav tm="0">
                                          <p:val>
                                            <p:strVal val="#ppt_x"/>
                                          </p:val>
                                        </p:tav>
                                        <p:tav tm="100000">
                                          <p:val>
                                            <p:strVal val="#ppt_x"/>
                                          </p:val>
                                        </p:tav>
                                      </p:tavLst>
                                    </p:anim>
                                    <p:anim calcmode="lin" valueType="num">
                                      <p:cBhvr additive="base">
                                        <p:cTn id="38"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0"/>
                                        </p:tgtEl>
                                        <p:attrNameLst>
                                          <p:attrName>style.visibility</p:attrName>
                                        </p:attrNameLst>
                                      </p:cBhvr>
                                      <p:to>
                                        <p:strVal val="visible"/>
                                      </p:to>
                                    </p:set>
                                    <p:anim calcmode="lin" valueType="num">
                                      <p:cBhvr additive="base">
                                        <p:cTn id="43" dur="500" fill="hold"/>
                                        <p:tgtEl>
                                          <p:spTgt spid="30"/>
                                        </p:tgtEl>
                                        <p:attrNameLst>
                                          <p:attrName>ppt_x</p:attrName>
                                        </p:attrNameLst>
                                      </p:cBhvr>
                                      <p:tavLst>
                                        <p:tav tm="0">
                                          <p:val>
                                            <p:strVal val="#ppt_x"/>
                                          </p:val>
                                        </p:tav>
                                        <p:tav tm="100000">
                                          <p:val>
                                            <p:strVal val="#ppt_x"/>
                                          </p:val>
                                        </p:tav>
                                      </p:tavLst>
                                    </p:anim>
                                    <p:anim calcmode="lin" valueType="num">
                                      <p:cBhvr additive="base">
                                        <p:cTn id="44"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1"/>
                                        </p:tgtEl>
                                        <p:attrNameLst>
                                          <p:attrName>style.visibility</p:attrName>
                                        </p:attrNameLst>
                                      </p:cBhvr>
                                      <p:to>
                                        <p:strVal val="visible"/>
                                      </p:to>
                                    </p:set>
                                    <p:anim calcmode="lin" valueType="num">
                                      <p:cBhvr additive="base">
                                        <p:cTn id="49" dur="500" fill="hold"/>
                                        <p:tgtEl>
                                          <p:spTgt spid="31"/>
                                        </p:tgtEl>
                                        <p:attrNameLst>
                                          <p:attrName>ppt_x</p:attrName>
                                        </p:attrNameLst>
                                      </p:cBhvr>
                                      <p:tavLst>
                                        <p:tav tm="0">
                                          <p:val>
                                            <p:strVal val="#ppt_x"/>
                                          </p:val>
                                        </p:tav>
                                        <p:tav tm="100000">
                                          <p:val>
                                            <p:strVal val="#ppt_x"/>
                                          </p:val>
                                        </p:tav>
                                      </p:tavLst>
                                    </p:anim>
                                    <p:anim calcmode="lin" valueType="num">
                                      <p:cBhvr additive="base">
                                        <p:cTn id="50"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2"/>
                                        </p:tgtEl>
                                        <p:attrNameLst>
                                          <p:attrName>style.visibility</p:attrName>
                                        </p:attrNameLst>
                                      </p:cBhvr>
                                      <p:to>
                                        <p:strVal val="visible"/>
                                      </p:to>
                                    </p:set>
                                    <p:anim calcmode="lin" valueType="num">
                                      <p:cBhvr additive="base">
                                        <p:cTn id="55" dur="500" fill="hold"/>
                                        <p:tgtEl>
                                          <p:spTgt spid="32"/>
                                        </p:tgtEl>
                                        <p:attrNameLst>
                                          <p:attrName>ppt_x</p:attrName>
                                        </p:attrNameLst>
                                      </p:cBhvr>
                                      <p:tavLst>
                                        <p:tav tm="0">
                                          <p:val>
                                            <p:strVal val="#ppt_x"/>
                                          </p:val>
                                        </p:tav>
                                        <p:tav tm="100000">
                                          <p:val>
                                            <p:strVal val="#ppt_x"/>
                                          </p:val>
                                        </p:tav>
                                      </p:tavLst>
                                    </p:anim>
                                    <p:anim calcmode="lin" valueType="num">
                                      <p:cBhvr additive="base">
                                        <p:cTn id="56"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3"/>
                                        </p:tgtEl>
                                        <p:attrNameLst>
                                          <p:attrName>style.visibility</p:attrName>
                                        </p:attrNameLst>
                                      </p:cBhvr>
                                      <p:to>
                                        <p:strVal val="visible"/>
                                      </p:to>
                                    </p:set>
                                    <p:anim calcmode="lin" valueType="num">
                                      <p:cBhvr additive="base">
                                        <p:cTn id="61" dur="500" fill="hold"/>
                                        <p:tgtEl>
                                          <p:spTgt spid="33"/>
                                        </p:tgtEl>
                                        <p:attrNameLst>
                                          <p:attrName>ppt_x</p:attrName>
                                        </p:attrNameLst>
                                      </p:cBhvr>
                                      <p:tavLst>
                                        <p:tav tm="0">
                                          <p:val>
                                            <p:strVal val="#ppt_x"/>
                                          </p:val>
                                        </p:tav>
                                        <p:tav tm="100000">
                                          <p:val>
                                            <p:strVal val="#ppt_x"/>
                                          </p:val>
                                        </p:tav>
                                      </p:tavLst>
                                    </p:anim>
                                    <p:anim calcmode="lin" valueType="num">
                                      <p:cBhvr additive="base">
                                        <p:cTn id="62"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35"/>
                                        </p:tgtEl>
                                        <p:attrNameLst>
                                          <p:attrName>style.visibility</p:attrName>
                                        </p:attrNameLst>
                                      </p:cBhvr>
                                      <p:to>
                                        <p:strVal val="visible"/>
                                      </p:to>
                                    </p:set>
                                    <p:anim calcmode="lin" valueType="num">
                                      <p:cBhvr additive="base">
                                        <p:cTn id="67" dur="500" fill="hold"/>
                                        <p:tgtEl>
                                          <p:spTgt spid="35"/>
                                        </p:tgtEl>
                                        <p:attrNameLst>
                                          <p:attrName>ppt_x</p:attrName>
                                        </p:attrNameLst>
                                      </p:cBhvr>
                                      <p:tavLst>
                                        <p:tav tm="0">
                                          <p:val>
                                            <p:strVal val="#ppt_x"/>
                                          </p:val>
                                        </p:tav>
                                        <p:tav tm="100000">
                                          <p:val>
                                            <p:strVal val="#ppt_x"/>
                                          </p:val>
                                        </p:tav>
                                      </p:tavLst>
                                    </p:anim>
                                    <p:anim calcmode="lin" valueType="num">
                                      <p:cBhvr additive="base">
                                        <p:cTn id="68"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36"/>
                                        </p:tgtEl>
                                        <p:attrNameLst>
                                          <p:attrName>style.visibility</p:attrName>
                                        </p:attrNameLst>
                                      </p:cBhvr>
                                      <p:to>
                                        <p:strVal val="visible"/>
                                      </p:to>
                                    </p:set>
                                    <p:anim calcmode="lin" valueType="num">
                                      <p:cBhvr additive="base">
                                        <p:cTn id="73" dur="500" fill="hold"/>
                                        <p:tgtEl>
                                          <p:spTgt spid="36"/>
                                        </p:tgtEl>
                                        <p:attrNameLst>
                                          <p:attrName>ppt_x</p:attrName>
                                        </p:attrNameLst>
                                      </p:cBhvr>
                                      <p:tavLst>
                                        <p:tav tm="0">
                                          <p:val>
                                            <p:strVal val="#ppt_x"/>
                                          </p:val>
                                        </p:tav>
                                        <p:tav tm="100000">
                                          <p:val>
                                            <p:strVal val="#ppt_x"/>
                                          </p:val>
                                        </p:tav>
                                      </p:tavLst>
                                    </p:anim>
                                    <p:anim calcmode="lin" valueType="num">
                                      <p:cBhvr additive="base">
                                        <p:cTn id="74"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38"/>
                                        </p:tgtEl>
                                        <p:attrNameLst>
                                          <p:attrName>style.visibility</p:attrName>
                                        </p:attrNameLst>
                                      </p:cBhvr>
                                      <p:to>
                                        <p:strVal val="visible"/>
                                      </p:to>
                                    </p:set>
                                    <p:anim calcmode="lin" valueType="num">
                                      <p:cBhvr additive="base">
                                        <p:cTn id="79" dur="500" fill="hold"/>
                                        <p:tgtEl>
                                          <p:spTgt spid="38"/>
                                        </p:tgtEl>
                                        <p:attrNameLst>
                                          <p:attrName>ppt_x</p:attrName>
                                        </p:attrNameLst>
                                      </p:cBhvr>
                                      <p:tavLst>
                                        <p:tav tm="0">
                                          <p:val>
                                            <p:strVal val="#ppt_x"/>
                                          </p:val>
                                        </p:tav>
                                        <p:tav tm="100000">
                                          <p:val>
                                            <p:strVal val="#ppt_x"/>
                                          </p:val>
                                        </p:tav>
                                      </p:tavLst>
                                    </p:anim>
                                    <p:anim calcmode="lin" valueType="num">
                                      <p:cBhvr additive="base">
                                        <p:cTn id="80"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39"/>
                                        </p:tgtEl>
                                        <p:attrNameLst>
                                          <p:attrName>style.visibility</p:attrName>
                                        </p:attrNameLst>
                                      </p:cBhvr>
                                      <p:to>
                                        <p:strVal val="visible"/>
                                      </p:to>
                                    </p:set>
                                    <p:anim calcmode="lin" valueType="num">
                                      <p:cBhvr additive="base">
                                        <p:cTn id="85" dur="500" fill="hold"/>
                                        <p:tgtEl>
                                          <p:spTgt spid="39"/>
                                        </p:tgtEl>
                                        <p:attrNameLst>
                                          <p:attrName>ppt_x</p:attrName>
                                        </p:attrNameLst>
                                      </p:cBhvr>
                                      <p:tavLst>
                                        <p:tav tm="0">
                                          <p:val>
                                            <p:strVal val="#ppt_x"/>
                                          </p:val>
                                        </p:tav>
                                        <p:tav tm="100000">
                                          <p:val>
                                            <p:strVal val="#ppt_x"/>
                                          </p:val>
                                        </p:tav>
                                      </p:tavLst>
                                    </p:anim>
                                    <p:anim calcmode="lin" valueType="num">
                                      <p:cBhvr additive="base">
                                        <p:cTn id="86"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40"/>
                                        </p:tgtEl>
                                        <p:attrNameLst>
                                          <p:attrName>style.visibility</p:attrName>
                                        </p:attrNameLst>
                                      </p:cBhvr>
                                      <p:to>
                                        <p:strVal val="visible"/>
                                      </p:to>
                                    </p:set>
                                    <p:anim calcmode="lin" valueType="num">
                                      <p:cBhvr additive="base">
                                        <p:cTn id="91" dur="500" fill="hold"/>
                                        <p:tgtEl>
                                          <p:spTgt spid="40"/>
                                        </p:tgtEl>
                                        <p:attrNameLst>
                                          <p:attrName>ppt_x</p:attrName>
                                        </p:attrNameLst>
                                      </p:cBhvr>
                                      <p:tavLst>
                                        <p:tav tm="0">
                                          <p:val>
                                            <p:strVal val="#ppt_x"/>
                                          </p:val>
                                        </p:tav>
                                        <p:tav tm="100000">
                                          <p:val>
                                            <p:strVal val="#ppt_x"/>
                                          </p:val>
                                        </p:tav>
                                      </p:tavLst>
                                    </p:anim>
                                    <p:anim calcmode="lin" valueType="num">
                                      <p:cBhvr additive="base">
                                        <p:cTn id="92"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4" fill="hold" grpId="0" nodeType="clickEffect">
                                  <p:stCondLst>
                                    <p:cond delay="0"/>
                                  </p:stCondLst>
                                  <p:childTnLst>
                                    <p:set>
                                      <p:cBhvr>
                                        <p:cTn id="96" dur="1" fill="hold">
                                          <p:stCondLst>
                                            <p:cond delay="0"/>
                                          </p:stCondLst>
                                        </p:cTn>
                                        <p:tgtEl>
                                          <p:spTgt spid="41"/>
                                        </p:tgtEl>
                                        <p:attrNameLst>
                                          <p:attrName>style.visibility</p:attrName>
                                        </p:attrNameLst>
                                      </p:cBhvr>
                                      <p:to>
                                        <p:strVal val="visible"/>
                                      </p:to>
                                    </p:set>
                                    <p:anim calcmode="lin" valueType="num">
                                      <p:cBhvr additive="base">
                                        <p:cTn id="97" dur="500" fill="hold"/>
                                        <p:tgtEl>
                                          <p:spTgt spid="41"/>
                                        </p:tgtEl>
                                        <p:attrNameLst>
                                          <p:attrName>ppt_x</p:attrName>
                                        </p:attrNameLst>
                                      </p:cBhvr>
                                      <p:tavLst>
                                        <p:tav tm="0">
                                          <p:val>
                                            <p:strVal val="#ppt_x"/>
                                          </p:val>
                                        </p:tav>
                                        <p:tav tm="100000">
                                          <p:val>
                                            <p:strVal val="#ppt_x"/>
                                          </p:val>
                                        </p:tav>
                                      </p:tavLst>
                                    </p:anim>
                                    <p:anim calcmode="lin" valueType="num">
                                      <p:cBhvr additive="base">
                                        <p:cTn id="98"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4" grpId="0" animBg="1"/>
      <p:bldP spid="25" grpId="0" animBg="1"/>
      <p:bldP spid="26" grpId="0" animBg="1"/>
      <p:bldP spid="27" grpId="0" animBg="1"/>
      <p:bldP spid="28" grpId="0" animBg="1"/>
      <p:bldP spid="30" grpId="0" animBg="1"/>
      <p:bldP spid="31" grpId="0" animBg="1"/>
      <p:bldP spid="32" grpId="0" animBg="1"/>
      <p:bldP spid="33" grpId="0" animBg="1"/>
      <p:bldP spid="35" grpId="0" animBg="1"/>
      <p:bldP spid="36" grpId="0" animBg="1"/>
      <p:bldP spid="38" grpId="0" animBg="1"/>
      <p:bldP spid="39" grpId="0" animBg="1"/>
      <p:bldP spid="40" grpId="0" animBg="1"/>
      <p:bldP spid="41"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251520" y="1268760"/>
            <a:ext cx="4392488" cy="5181616"/>
          </a:xfrm>
        </p:spPr>
        <p:txBody>
          <a:bodyPr/>
          <a:lstStyle/>
          <a:p>
            <a:r>
              <a:rPr lang="tr-TR" dirty="0" smtClean="0"/>
              <a:t>Işık prizmasında elde edilen renkler, yağmur damlacıklarının güneş ışığını kırması ve yansıtması sonucunda da oluşur. </a:t>
            </a:r>
          </a:p>
          <a:p>
            <a:endParaRPr lang="tr-TR" dirty="0"/>
          </a:p>
        </p:txBody>
      </p:sp>
      <p:pic>
        <p:nvPicPr>
          <p:cNvPr id="16386" name="Picture 2"/>
          <p:cNvPicPr>
            <a:picLocks noChangeAspect="1" noChangeArrowheads="1"/>
          </p:cNvPicPr>
          <p:nvPr/>
        </p:nvPicPr>
        <p:blipFill>
          <a:blip r:embed="rId3" cstate="print"/>
          <a:srcRect/>
          <a:stretch>
            <a:fillRect/>
          </a:stretch>
        </p:blipFill>
        <p:spPr bwMode="auto">
          <a:xfrm>
            <a:off x="4932040" y="1052736"/>
            <a:ext cx="3714776" cy="5517232"/>
          </a:xfrm>
          <a:prstGeom prst="rect">
            <a:avLst/>
          </a:prstGeom>
          <a:noFill/>
          <a:ln w="9525">
            <a:noFill/>
            <a:miter lim="800000"/>
            <a:headEnd/>
            <a:tailEnd/>
          </a:ln>
        </p:spPr>
      </p:pic>
      <p:sp>
        <p:nvSpPr>
          <p:cNvPr id="2" name="Dikdörtgen 1"/>
          <p:cNvSpPr/>
          <p:nvPr/>
        </p:nvSpPr>
        <p:spPr>
          <a:xfrm>
            <a:off x="1619672" y="295026"/>
            <a:ext cx="5862502" cy="584775"/>
          </a:xfrm>
          <a:prstGeom prst="rect">
            <a:avLst/>
          </a:prstGeom>
        </p:spPr>
        <p:txBody>
          <a:bodyPr wrap="none">
            <a:spAutoFit/>
          </a:bodyPr>
          <a:lstStyle/>
          <a:p>
            <a:r>
              <a:rPr lang="tr-TR" sz="3200" dirty="0" smtClean="0">
                <a:latin typeface="Arial" pitchFamily="34" charset="0"/>
                <a:cs typeface="Arial" pitchFamily="34" charset="0"/>
              </a:rPr>
              <a:t>GÖKKUŞAĞININ OLUŞUMU  </a:t>
            </a:r>
            <a:endParaRPr lang="tr-TR" sz="3200" dirty="0">
              <a:latin typeface="Arial" pitchFamily="34" charset="0"/>
              <a:cs typeface="Arial" pitchFamily="34" charset="0"/>
            </a:endParaRPr>
          </a:p>
        </p:txBody>
      </p:sp>
    </p:spTree>
    <p:extLst>
      <p:ext uri="{BB962C8B-B14F-4D97-AF65-F5344CB8AC3E}">
        <p14:creationId xmlns:p14="http://schemas.microsoft.com/office/powerpoint/2010/main" val="27164719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2000"/>
                                        <p:tgtEl>
                                          <p:spTgt spid="3">
                                            <p:txEl>
                                              <p:pRg st="0" end="0"/>
                                            </p:txEl>
                                          </p:spTgt>
                                        </p:tgtEl>
                                      </p:cBhvr>
                                    </p:animEffect>
                                  </p:childTnLst>
                                </p:cTn>
                              </p:par>
                            </p:childTnLst>
                          </p:cTn>
                        </p:par>
                        <p:par>
                          <p:cTn id="8" fill="hold">
                            <p:stCondLst>
                              <p:cond delay="2000"/>
                            </p:stCondLst>
                            <p:childTnLst>
                              <p:par>
                                <p:cTn id="9" presetID="8" presetClass="entr" presetSubtype="16" fill="hold" nodeType="afterEffect">
                                  <p:stCondLst>
                                    <p:cond delay="0"/>
                                  </p:stCondLst>
                                  <p:childTnLst>
                                    <p:set>
                                      <p:cBhvr>
                                        <p:cTn id="10" dur="1" fill="hold">
                                          <p:stCondLst>
                                            <p:cond delay="0"/>
                                          </p:stCondLst>
                                        </p:cTn>
                                        <p:tgtEl>
                                          <p:spTgt spid="16386"/>
                                        </p:tgtEl>
                                        <p:attrNameLst>
                                          <p:attrName>style.visibility</p:attrName>
                                        </p:attrNameLst>
                                      </p:cBhvr>
                                      <p:to>
                                        <p:strVal val="visible"/>
                                      </p:to>
                                    </p:set>
                                    <p:animEffect transition="in" filter="diamond(in)">
                                      <p:cBhvr>
                                        <p:cTn id="11" dur="2000"/>
                                        <p:tgtEl>
                                          <p:spTgt spid="163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Rectangle 2"/>
          <p:cNvSpPr>
            <a:spLocks noGrp="1" noChangeArrowheads="1"/>
          </p:cNvSpPr>
          <p:nvPr>
            <p:ph type="title"/>
          </p:nvPr>
        </p:nvSpPr>
        <p:spPr/>
        <p:txBody>
          <a:bodyPr/>
          <a:lstStyle/>
          <a:p>
            <a:pPr eaLnBrk="1" hangingPunct="1"/>
            <a:endParaRPr lang="tr-TR" smtClean="0"/>
          </a:p>
        </p:txBody>
      </p:sp>
      <p:pic>
        <p:nvPicPr>
          <p:cNvPr id="38917" name="Picture 4" descr="iimage-18"/>
          <p:cNvPicPr>
            <a:picLocks noChangeAspect="1" noChangeArrowheads="1"/>
          </p:cNvPicPr>
          <p:nvPr/>
        </p:nvPicPr>
        <p:blipFill>
          <a:blip r:embed="rId3" cstate="print"/>
          <a:srcRect/>
          <a:stretch>
            <a:fillRect/>
          </a:stretch>
        </p:blipFill>
        <p:spPr bwMode="auto">
          <a:xfrm>
            <a:off x="323528" y="0"/>
            <a:ext cx="8568952" cy="5733256"/>
          </a:xfrm>
          <a:prstGeom prst="rect">
            <a:avLst/>
          </a:prstGeom>
          <a:noFill/>
          <a:ln w="9525">
            <a:noFill/>
            <a:miter lim="800000"/>
            <a:headEnd/>
            <a:tailEnd/>
          </a:ln>
        </p:spPr>
      </p:pic>
      <p:sp>
        <p:nvSpPr>
          <p:cNvPr id="38918" name="Rectangle 5"/>
          <p:cNvSpPr>
            <a:spLocks noChangeArrowheads="1"/>
          </p:cNvSpPr>
          <p:nvPr/>
        </p:nvSpPr>
        <p:spPr bwMode="auto">
          <a:xfrm>
            <a:off x="3851275" y="8469313"/>
            <a:ext cx="914400" cy="914400"/>
          </a:xfrm>
          <a:prstGeom prst="rect">
            <a:avLst/>
          </a:prstGeom>
          <a:solidFill>
            <a:schemeClr val="accent1"/>
          </a:solidFill>
          <a:ln w="9525">
            <a:solidFill>
              <a:schemeClr val="tx1"/>
            </a:solidFill>
            <a:miter lim="800000"/>
            <a:headEnd/>
            <a:tailEnd/>
          </a:ln>
        </p:spPr>
        <p:txBody>
          <a:bodyPr wrap="none" anchor="ctr"/>
          <a:lstStyle/>
          <a:p>
            <a:endParaRPr lang="tr-TR"/>
          </a:p>
        </p:txBody>
      </p:sp>
      <p:sp>
        <p:nvSpPr>
          <p:cNvPr id="7" name="6 Dikdörtgen"/>
          <p:cNvSpPr/>
          <p:nvPr/>
        </p:nvSpPr>
        <p:spPr>
          <a:xfrm>
            <a:off x="251520" y="5877272"/>
            <a:ext cx="8712968" cy="830997"/>
          </a:xfrm>
          <a:prstGeom prst="rect">
            <a:avLst/>
          </a:prstGeom>
        </p:spPr>
        <p:txBody>
          <a:bodyPr wrap="square">
            <a:spAutoFit/>
          </a:bodyPr>
          <a:lstStyle/>
          <a:p>
            <a:r>
              <a:rPr lang="tr-TR" sz="2400" dirty="0" smtClean="0"/>
              <a:t>Güneş ışığı yağmur damlalarında bir dizi kırılma ve tam yansımaya uğrar.</a:t>
            </a:r>
          </a:p>
        </p:txBody>
      </p:sp>
    </p:spTree>
    <p:extLst>
      <p:ext uri="{BB962C8B-B14F-4D97-AF65-F5344CB8AC3E}">
        <p14:creationId xmlns:p14="http://schemas.microsoft.com/office/powerpoint/2010/main" val="10318901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amond(in)">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C:\Documents and Settings\User\Desktop\adsız.JPG"/>
          <p:cNvPicPr>
            <a:picLocks noChangeAspect="1" noChangeArrowheads="1"/>
          </p:cNvPicPr>
          <p:nvPr/>
        </p:nvPicPr>
        <p:blipFill>
          <a:blip r:embed="rId3" cstate="print"/>
          <a:srcRect/>
          <a:stretch>
            <a:fillRect/>
          </a:stretch>
        </p:blipFill>
        <p:spPr bwMode="auto">
          <a:xfrm>
            <a:off x="2123728" y="0"/>
            <a:ext cx="5328592" cy="4400550"/>
          </a:xfrm>
          <a:prstGeom prst="rect">
            <a:avLst/>
          </a:prstGeom>
          <a:noFill/>
        </p:spPr>
      </p:pic>
      <p:sp>
        <p:nvSpPr>
          <p:cNvPr id="3" name="2 Dikdörtgen"/>
          <p:cNvSpPr/>
          <p:nvPr/>
        </p:nvSpPr>
        <p:spPr>
          <a:xfrm>
            <a:off x="179512" y="4365104"/>
            <a:ext cx="8568952" cy="2246769"/>
          </a:xfrm>
          <a:prstGeom prst="rect">
            <a:avLst/>
          </a:prstGeom>
        </p:spPr>
        <p:txBody>
          <a:bodyPr wrap="square">
            <a:spAutoFit/>
          </a:bodyPr>
          <a:lstStyle/>
          <a:p>
            <a:r>
              <a:rPr lang="tr-TR" sz="2800" dirty="0" smtClean="0"/>
              <a:t>Damla</a:t>
            </a:r>
            <a:r>
              <a:rPr lang="tr-TR" sz="2800" b="1" dirty="0" smtClean="0"/>
              <a:t> </a:t>
            </a:r>
            <a:r>
              <a:rPr lang="tr-TR" sz="2800" dirty="0" smtClean="0"/>
              <a:t>içerisine girerken renklerine ayrılan ışık, damlanın karşı duvarından, ayrılmış olduğu renklere bağlı olarak farklı açılarla tam yansımaya uğrar. Damlayı terk edeceği yüzeye gelen değişik renkteki yansımış ışınlar burada tekrar kırılmaya uğrar. </a:t>
            </a:r>
            <a:endParaRPr lang="tr-TR" sz="2800" b="1" dirty="0" smtClean="0"/>
          </a:p>
        </p:txBody>
      </p:sp>
    </p:spTree>
    <p:extLst>
      <p:ext uri="{BB962C8B-B14F-4D97-AF65-F5344CB8AC3E}">
        <p14:creationId xmlns:p14="http://schemas.microsoft.com/office/powerpoint/2010/main" val="15713567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0" y="5013176"/>
            <a:ext cx="8532440" cy="1569660"/>
          </a:xfrm>
          <a:prstGeom prst="rect">
            <a:avLst/>
          </a:prstGeom>
        </p:spPr>
        <p:txBody>
          <a:bodyPr wrap="square">
            <a:spAutoFit/>
          </a:bodyPr>
          <a:lstStyle/>
          <a:p>
            <a:r>
              <a:rPr lang="tr-TR" sz="3200" dirty="0" smtClean="0"/>
              <a:t>Aynı renkte olmayan bu ışınlar farklı açılarla kırıldığından her bir damladan sadece bir renk ışık gözümüze ulaşır. </a:t>
            </a:r>
          </a:p>
        </p:txBody>
      </p:sp>
      <p:pic>
        <p:nvPicPr>
          <p:cNvPr id="3" name="Picture 2" descr="C:\Documents and Settings\User\Desktop\adsız.JPG"/>
          <p:cNvPicPr>
            <a:picLocks noChangeAspect="1" noChangeArrowheads="1"/>
          </p:cNvPicPr>
          <p:nvPr/>
        </p:nvPicPr>
        <p:blipFill>
          <a:blip r:embed="rId3" cstate="print"/>
          <a:srcRect/>
          <a:stretch>
            <a:fillRect/>
          </a:stretch>
        </p:blipFill>
        <p:spPr bwMode="auto">
          <a:xfrm>
            <a:off x="1763688" y="0"/>
            <a:ext cx="4824536" cy="4400550"/>
          </a:xfrm>
          <a:prstGeom prst="rect">
            <a:avLst/>
          </a:prstGeom>
          <a:noFill/>
        </p:spPr>
      </p:pic>
    </p:spTree>
    <p:extLst>
      <p:ext uri="{BB962C8B-B14F-4D97-AF65-F5344CB8AC3E}">
        <p14:creationId xmlns:p14="http://schemas.microsoft.com/office/powerpoint/2010/main" val="10381941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9" name="Picture 3"/>
          <p:cNvPicPr>
            <a:picLocks noChangeAspect="1" noChangeArrowheads="1"/>
          </p:cNvPicPr>
          <p:nvPr/>
        </p:nvPicPr>
        <p:blipFill>
          <a:blip r:embed="rId3" cstate="print"/>
          <a:srcRect/>
          <a:stretch>
            <a:fillRect/>
          </a:stretch>
        </p:blipFill>
        <p:spPr bwMode="auto">
          <a:xfrm>
            <a:off x="31642" y="188640"/>
            <a:ext cx="4103440" cy="6048672"/>
          </a:xfrm>
          <a:prstGeom prst="rect">
            <a:avLst/>
          </a:prstGeom>
          <a:noFill/>
          <a:ln w="9525">
            <a:noFill/>
            <a:miter lim="800000"/>
            <a:headEnd/>
            <a:tailEnd/>
          </a:ln>
        </p:spPr>
      </p:pic>
      <p:sp>
        <p:nvSpPr>
          <p:cNvPr id="3" name="2 İçerik Yer Tutucusu"/>
          <p:cNvSpPr>
            <a:spLocks noGrp="1"/>
          </p:cNvSpPr>
          <p:nvPr>
            <p:ph idx="1"/>
          </p:nvPr>
        </p:nvSpPr>
        <p:spPr>
          <a:xfrm>
            <a:off x="3887416" y="4256180"/>
            <a:ext cx="5256584" cy="2254642"/>
          </a:xfrm>
        </p:spPr>
        <p:txBody>
          <a:bodyPr>
            <a:normAutofit fontScale="85000" lnSpcReduction="10000"/>
          </a:bodyPr>
          <a:lstStyle/>
          <a:p>
            <a:r>
              <a:rPr lang="tr-TR" dirty="0" smtClean="0"/>
              <a:t>Kırmızı ışığın üstteki damladan, mor ışığın ise daha aşağıdaki damladan gelmesi nedeniyle gökkuşağı renkleri kırmızı üstte, mor altta olacak şekilde sıralanır.</a:t>
            </a:r>
            <a:endParaRPr lang="tr-TR" dirty="0"/>
          </a:p>
        </p:txBody>
      </p:sp>
      <p:pic>
        <p:nvPicPr>
          <p:cNvPr id="4" name="Picture 2" descr="C:\Documents and Settings\User\Desktop\adsız.JPG"/>
          <p:cNvPicPr>
            <a:picLocks noChangeAspect="1" noChangeArrowheads="1"/>
          </p:cNvPicPr>
          <p:nvPr/>
        </p:nvPicPr>
        <p:blipFill>
          <a:blip r:embed="rId4" cstate="print"/>
          <a:srcRect/>
          <a:stretch>
            <a:fillRect/>
          </a:stretch>
        </p:blipFill>
        <p:spPr bwMode="auto">
          <a:xfrm>
            <a:off x="4279910" y="188640"/>
            <a:ext cx="4861048" cy="4032448"/>
          </a:xfrm>
          <a:prstGeom prst="rect">
            <a:avLst/>
          </a:prstGeom>
          <a:noFill/>
        </p:spPr>
      </p:pic>
    </p:spTree>
    <p:extLst>
      <p:ext uri="{BB962C8B-B14F-4D97-AF65-F5344CB8AC3E}">
        <p14:creationId xmlns:p14="http://schemas.microsoft.com/office/powerpoint/2010/main" val="11811784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afterEffect">
                                  <p:stCondLst>
                                    <p:cond delay="0"/>
                                  </p:stCondLst>
                                  <p:childTnLst>
                                    <p:set>
                                      <p:cBhvr>
                                        <p:cTn id="6" dur="1" fill="hold">
                                          <p:stCondLst>
                                            <p:cond delay="0"/>
                                          </p:stCondLst>
                                        </p:cTn>
                                        <p:tgtEl>
                                          <p:spTgt spid="19459"/>
                                        </p:tgtEl>
                                        <p:attrNameLst>
                                          <p:attrName>style.visibility</p:attrName>
                                        </p:attrNameLst>
                                      </p:cBhvr>
                                      <p:to>
                                        <p:strVal val="visible"/>
                                      </p:to>
                                    </p:set>
                                    <p:animEffect transition="in" filter="diamond(in)">
                                      <p:cBhvr>
                                        <p:cTn id="7" dur="2000"/>
                                        <p:tgtEl>
                                          <p:spTgt spid="19459"/>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diamond(in)">
                                      <p:cBhvr>
                                        <p:cTn id="10"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7302"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Dikdörtgen 2"/>
          <p:cNvSpPr/>
          <p:nvPr/>
        </p:nvSpPr>
        <p:spPr>
          <a:xfrm>
            <a:off x="1691680" y="1041985"/>
            <a:ext cx="7200800" cy="461665"/>
          </a:xfrm>
          <a:prstGeom prst="rect">
            <a:avLst/>
          </a:prstGeom>
        </p:spPr>
        <p:txBody>
          <a:bodyPr wrap="square">
            <a:spAutoFit/>
          </a:bodyPr>
          <a:lstStyle/>
          <a:p>
            <a:r>
              <a:rPr lang="tr-TR" sz="2400" dirty="0">
                <a:latin typeface="Arial" pitchFamily="34" charset="0"/>
                <a:cs typeface="Arial" pitchFamily="34" charset="0"/>
              </a:rPr>
              <a:t>Aşağıdaki soruların cevaplarını defterinize yazınız.</a:t>
            </a:r>
          </a:p>
        </p:txBody>
      </p:sp>
      <p:sp>
        <p:nvSpPr>
          <p:cNvPr id="4" name="Dikdörtgen 3"/>
          <p:cNvSpPr/>
          <p:nvPr/>
        </p:nvSpPr>
        <p:spPr>
          <a:xfrm>
            <a:off x="1662725" y="1424970"/>
            <a:ext cx="7307696" cy="707886"/>
          </a:xfrm>
          <a:prstGeom prst="rect">
            <a:avLst/>
          </a:prstGeom>
        </p:spPr>
        <p:txBody>
          <a:bodyPr wrap="square">
            <a:spAutoFit/>
          </a:bodyPr>
          <a:lstStyle/>
          <a:p>
            <a:r>
              <a:rPr lang="tr-TR" sz="2000" dirty="0" smtClean="0">
                <a:latin typeface="Arial" pitchFamily="34" charset="0"/>
                <a:cs typeface="Arial" pitchFamily="34" charset="0"/>
              </a:rPr>
              <a:t>1) Suyun </a:t>
            </a:r>
            <a:r>
              <a:rPr lang="tr-TR" sz="2000" dirty="0">
                <a:latin typeface="Arial" pitchFamily="34" charset="0"/>
                <a:cs typeface="Arial" pitchFamily="34" charset="0"/>
              </a:rPr>
              <a:t>içindeki nesneler niçin olduklarından daha yakın görünür?</a:t>
            </a:r>
          </a:p>
        </p:txBody>
      </p:sp>
      <p:sp>
        <p:nvSpPr>
          <p:cNvPr id="5" name="Dikdörtgen 4"/>
          <p:cNvSpPr/>
          <p:nvPr/>
        </p:nvSpPr>
        <p:spPr>
          <a:xfrm>
            <a:off x="1656588" y="2884874"/>
            <a:ext cx="6912768" cy="400110"/>
          </a:xfrm>
          <a:prstGeom prst="rect">
            <a:avLst/>
          </a:prstGeom>
        </p:spPr>
        <p:txBody>
          <a:bodyPr wrap="square">
            <a:spAutoFit/>
          </a:bodyPr>
          <a:lstStyle/>
          <a:p>
            <a:r>
              <a:rPr lang="tr-TR" sz="2000" dirty="0" smtClean="0">
                <a:latin typeface="Arial" pitchFamily="34" charset="0"/>
                <a:cs typeface="Arial" pitchFamily="34" charset="0"/>
              </a:rPr>
              <a:t>2) Serap </a:t>
            </a:r>
            <a:r>
              <a:rPr lang="tr-TR" sz="2000" dirty="0">
                <a:latin typeface="Arial" pitchFamily="34" charset="0"/>
                <a:cs typeface="Arial" pitchFamily="34" charset="0"/>
              </a:rPr>
              <a:t>olayı nedir ve nasıl oluşur?</a:t>
            </a:r>
          </a:p>
        </p:txBody>
      </p:sp>
      <p:sp>
        <p:nvSpPr>
          <p:cNvPr id="6" name="Dikdörtgen 5"/>
          <p:cNvSpPr/>
          <p:nvPr/>
        </p:nvSpPr>
        <p:spPr>
          <a:xfrm>
            <a:off x="1649894" y="5316309"/>
            <a:ext cx="7056581" cy="400110"/>
          </a:xfrm>
          <a:prstGeom prst="rect">
            <a:avLst/>
          </a:prstGeom>
        </p:spPr>
        <p:txBody>
          <a:bodyPr wrap="square">
            <a:spAutoFit/>
          </a:bodyPr>
          <a:lstStyle/>
          <a:p>
            <a:r>
              <a:rPr lang="tr-TR" sz="2000" dirty="0" smtClean="0">
                <a:latin typeface="Arial" pitchFamily="34" charset="0"/>
                <a:cs typeface="Arial" pitchFamily="34" charset="0"/>
              </a:rPr>
              <a:t>3)Bir </a:t>
            </a:r>
            <a:r>
              <a:rPr lang="tr-TR" sz="2000" dirty="0">
                <a:latin typeface="Arial" pitchFamily="34" charset="0"/>
                <a:cs typeface="Arial" pitchFamily="34" charset="0"/>
              </a:rPr>
              <a:t>prizma beyaz ışığı renklerine nasıl ayırır?</a:t>
            </a:r>
          </a:p>
        </p:txBody>
      </p:sp>
      <p:sp>
        <p:nvSpPr>
          <p:cNvPr id="7" name="Dikdörtgen 6"/>
          <p:cNvSpPr/>
          <p:nvPr/>
        </p:nvSpPr>
        <p:spPr>
          <a:xfrm>
            <a:off x="1660341" y="2060848"/>
            <a:ext cx="7200800" cy="923330"/>
          </a:xfrm>
          <a:prstGeom prst="rect">
            <a:avLst/>
          </a:prstGeom>
        </p:spPr>
        <p:txBody>
          <a:bodyPr wrap="square">
            <a:spAutoFit/>
          </a:bodyPr>
          <a:lstStyle/>
          <a:p>
            <a:r>
              <a:rPr lang="tr-TR" dirty="0" smtClean="0">
                <a:solidFill>
                  <a:srgbClr val="FF0000"/>
                </a:solidFill>
                <a:latin typeface="Arial" pitchFamily="34" charset="0"/>
                <a:cs typeface="Arial" pitchFamily="34" charset="0"/>
              </a:rPr>
              <a:t>1) Işık </a:t>
            </a:r>
            <a:r>
              <a:rPr lang="tr-TR" dirty="0">
                <a:solidFill>
                  <a:srgbClr val="FF0000"/>
                </a:solidFill>
                <a:latin typeface="Arial" pitchFamily="34" charset="0"/>
                <a:cs typeface="Arial" pitchFamily="34" charset="0"/>
              </a:rPr>
              <a:t>ışınları, sudan havaya geçerken </a:t>
            </a:r>
            <a:r>
              <a:rPr lang="tr-TR" dirty="0" smtClean="0">
                <a:solidFill>
                  <a:srgbClr val="FF0000"/>
                </a:solidFill>
                <a:latin typeface="Arial" pitchFamily="34" charset="0"/>
                <a:cs typeface="Arial" pitchFamily="34" charset="0"/>
              </a:rPr>
              <a:t>normalden uzaklaşacak </a:t>
            </a:r>
            <a:r>
              <a:rPr lang="tr-TR" dirty="0">
                <a:solidFill>
                  <a:srgbClr val="FF0000"/>
                </a:solidFill>
                <a:latin typeface="Arial" pitchFamily="34" charset="0"/>
                <a:cs typeface="Arial" pitchFamily="34" charset="0"/>
              </a:rPr>
              <a:t>şekilde kırılarak sudaki cisimlerin </a:t>
            </a:r>
            <a:r>
              <a:rPr lang="tr-TR" dirty="0" smtClean="0">
                <a:solidFill>
                  <a:srgbClr val="FF0000"/>
                </a:solidFill>
                <a:latin typeface="Arial" pitchFamily="34" charset="0"/>
                <a:cs typeface="Arial" pitchFamily="34" charset="0"/>
              </a:rPr>
              <a:t>olduğundan </a:t>
            </a:r>
            <a:r>
              <a:rPr lang="tr-TR" dirty="0">
                <a:solidFill>
                  <a:srgbClr val="FF0000"/>
                </a:solidFill>
                <a:latin typeface="Arial" pitchFamily="34" charset="0"/>
                <a:cs typeface="Arial" pitchFamily="34" charset="0"/>
              </a:rPr>
              <a:t>daha yukarıda algılanmasına neden olur, </a:t>
            </a:r>
            <a:r>
              <a:rPr lang="tr-TR" dirty="0" smtClean="0">
                <a:solidFill>
                  <a:srgbClr val="FF0000"/>
                </a:solidFill>
                <a:latin typeface="Arial" pitchFamily="34" charset="0"/>
                <a:cs typeface="Arial" pitchFamily="34" charset="0"/>
              </a:rPr>
              <a:t>böylece daha </a:t>
            </a:r>
            <a:r>
              <a:rPr lang="tr-TR" dirty="0">
                <a:solidFill>
                  <a:srgbClr val="FF0000"/>
                </a:solidFill>
                <a:latin typeface="Arial" pitchFamily="34" charset="0"/>
                <a:cs typeface="Arial" pitchFamily="34" charset="0"/>
              </a:rPr>
              <a:t>yakın görünürler.</a:t>
            </a:r>
          </a:p>
        </p:txBody>
      </p:sp>
      <p:sp>
        <p:nvSpPr>
          <p:cNvPr id="8" name="Dikdörtgen 7"/>
          <p:cNvSpPr/>
          <p:nvPr/>
        </p:nvSpPr>
        <p:spPr>
          <a:xfrm>
            <a:off x="1662725" y="3284984"/>
            <a:ext cx="7365606" cy="2031325"/>
          </a:xfrm>
          <a:prstGeom prst="rect">
            <a:avLst/>
          </a:prstGeom>
        </p:spPr>
        <p:txBody>
          <a:bodyPr wrap="square">
            <a:spAutoFit/>
          </a:bodyPr>
          <a:lstStyle/>
          <a:p>
            <a:r>
              <a:rPr lang="tr-TR" dirty="0" smtClean="0">
                <a:solidFill>
                  <a:srgbClr val="FF0000"/>
                </a:solidFill>
                <a:latin typeface="Arial" pitchFamily="34" charset="0"/>
                <a:cs typeface="Arial" pitchFamily="34" charset="0"/>
              </a:rPr>
              <a:t>2) Serap </a:t>
            </a:r>
            <a:r>
              <a:rPr lang="tr-TR" dirty="0">
                <a:solidFill>
                  <a:srgbClr val="FF0000"/>
                </a:solidFill>
                <a:latin typeface="Arial" pitchFamily="34" charset="0"/>
                <a:cs typeface="Arial" pitchFamily="34" charset="0"/>
              </a:rPr>
              <a:t>olayı ışığın kırılması ile ilgilidir. Işık </a:t>
            </a:r>
            <a:r>
              <a:rPr lang="tr-TR" dirty="0" smtClean="0">
                <a:solidFill>
                  <a:srgbClr val="FF0000"/>
                </a:solidFill>
                <a:latin typeface="Arial" pitchFamily="34" charset="0"/>
                <a:cs typeface="Arial" pitchFamily="34" charset="0"/>
              </a:rPr>
              <a:t>ışınlarının </a:t>
            </a:r>
            <a:r>
              <a:rPr lang="tr-TR" dirty="0">
                <a:solidFill>
                  <a:srgbClr val="FF0000"/>
                </a:solidFill>
                <a:latin typeface="Arial" pitchFamily="34" charset="0"/>
                <a:cs typeface="Arial" pitchFamily="34" charset="0"/>
              </a:rPr>
              <a:t>havada kırılması havanın yoğunluğuna </a:t>
            </a:r>
            <a:r>
              <a:rPr lang="tr-TR" dirty="0" smtClean="0">
                <a:solidFill>
                  <a:srgbClr val="FF0000"/>
                </a:solidFill>
                <a:latin typeface="Arial" pitchFamily="34" charset="0"/>
                <a:cs typeface="Arial" pitchFamily="34" charset="0"/>
              </a:rPr>
              <a:t>bağlıdır</a:t>
            </a:r>
            <a:r>
              <a:rPr lang="tr-TR" dirty="0">
                <a:solidFill>
                  <a:srgbClr val="FF0000"/>
                </a:solidFill>
                <a:latin typeface="Arial" pitchFamily="34" charset="0"/>
                <a:cs typeface="Arial" pitchFamily="34" charset="0"/>
              </a:rPr>
              <a:t>. Sıcak bir günde atmosferin yere yakın </a:t>
            </a:r>
            <a:r>
              <a:rPr lang="tr-TR" dirty="0" smtClean="0">
                <a:solidFill>
                  <a:srgbClr val="FF0000"/>
                </a:solidFill>
                <a:latin typeface="Arial" pitchFamily="34" charset="0"/>
                <a:cs typeface="Arial" pitchFamily="34" charset="0"/>
              </a:rPr>
              <a:t>kısımları daha </a:t>
            </a:r>
            <a:r>
              <a:rPr lang="tr-TR" dirty="0">
                <a:solidFill>
                  <a:srgbClr val="FF0000"/>
                </a:solidFill>
                <a:latin typeface="Arial" pitchFamily="34" charset="0"/>
                <a:cs typeface="Arial" pitchFamily="34" charset="0"/>
              </a:rPr>
              <a:t>sıcaktır ve genleşerek hacmi artmıştır. Bu </a:t>
            </a:r>
            <a:r>
              <a:rPr lang="tr-TR" dirty="0" smtClean="0">
                <a:solidFill>
                  <a:srgbClr val="FF0000"/>
                </a:solidFill>
                <a:latin typeface="Arial" pitchFamily="34" charset="0"/>
                <a:cs typeface="Arial" pitchFamily="34" charset="0"/>
              </a:rPr>
              <a:t>nedenle yoğunluğu </a:t>
            </a:r>
            <a:r>
              <a:rPr lang="tr-TR" dirty="0">
                <a:solidFill>
                  <a:srgbClr val="FF0000"/>
                </a:solidFill>
                <a:latin typeface="Arial" pitchFamily="34" charset="0"/>
                <a:cs typeface="Arial" pitchFamily="34" charset="0"/>
              </a:rPr>
              <a:t>azalır. Bu katmana giren ışık ışınları çok </a:t>
            </a:r>
            <a:r>
              <a:rPr lang="tr-TR" dirty="0" smtClean="0">
                <a:solidFill>
                  <a:srgbClr val="FF0000"/>
                </a:solidFill>
                <a:latin typeface="Arial" pitchFamily="34" charset="0"/>
                <a:cs typeface="Arial" pitchFamily="34" charset="0"/>
              </a:rPr>
              <a:t>kırıcı ortamdan </a:t>
            </a:r>
            <a:r>
              <a:rPr lang="tr-TR" dirty="0">
                <a:solidFill>
                  <a:srgbClr val="FF0000"/>
                </a:solidFill>
                <a:latin typeface="Arial" pitchFamily="34" charset="0"/>
                <a:cs typeface="Arial" pitchFamily="34" charset="0"/>
              </a:rPr>
              <a:t>az kırıcı ortama geçmiş gibi olur ve </a:t>
            </a:r>
            <a:r>
              <a:rPr lang="tr-TR" dirty="0" smtClean="0">
                <a:solidFill>
                  <a:srgbClr val="FF0000"/>
                </a:solidFill>
                <a:latin typeface="Arial" pitchFamily="34" charset="0"/>
                <a:cs typeface="Arial" pitchFamily="34" charset="0"/>
              </a:rPr>
              <a:t>kırılmaya uğrar</a:t>
            </a:r>
            <a:r>
              <a:rPr lang="tr-TR" dirty="0">
                <a:solidFill>
                  <a:srgbClr val="FF0000"/>
                </a:solidFill>
                <a:latin typeface="Arial" pitchFamily="34" charset="0"/>
                <a:cs typeface="Arial" pitchFamily="34" charset="0"/>
              </a:rPr>
              <a:t>. Sıcak hava durgun olmadığından kırılan </a:t>
            </a:r>
            <a:r>
              <a:rPr lang="tr-TR" dirty="0" smtClean="0">
                <a:solidFill>
                  <a:srgbClr val="FF0000"/>
                </a:solidFill>
                <a:latin typeface="Arial" pitchFamily="34" charset="0"/>
                <a:cs typeface="Arial" pitchFamily="34" charset="0"/>
              </a:rPr>
              <a:t>ışınlar hafifçe </a:t>
            </a:r>
            <a:r>
              <a:rPr lang="tr-TR" dirty="0">
                <a:solidFill>
                  <a:srgbClr val="FF0000"/>
                </a:solidFill>
                <a:latin typeface="Arial" pitchFamily="34" charset="0"/>
                <a:cs typeface="Arial" pitchFamily="34" charset="0"/>
              </a:rPr>
              <a:t>titrer ve su yüzeyinde olduğu gibi bir </a:t>
            </a:r>
            <a:r>
              <a:rPr lang="tr-TR" dirty="0" smtClean="0">
                <a:solidFill>
                  <a:srgbClr val="FF0000"/>
                </a:solidFill>
                <a:latin typeface="Arial" pitchFamily="34" charset="0"/>
                <a:cs typeface="Arial" pitchFamily="34" charset="0"/>
              </a:rPr>
              <a:t>görüntüye neden </a:t>
            </a:r>
            <a:r>
              <a:rPr lang="tr-TR" dirty="0">
                <a:solidFill>
                  <a:srgbClr val="FF0000"/>
                </a:solidFill>
                <a:latin typeface="Arial" pitchFamily="34" charset="0"/>
                <a:cs typeface="Arial" pitchFamily="34" charset="0"/>
              </a:rPr>
              <a:t>olur.</a:t>
            </a:r>
          </a:p>
        </p:txBody>
      </p:sp>
      <p:sp>
        <p:nvSpPr>
          <p:cNvPr id="9" name="Dikdörtgen 8"/>
          <p:cNvSpPr/>
          <p:nvPr/>
        </p:nvSpPr>
        <p:spPr>
          <a:xfrm>
            <a:off x="1683212" y="5716419"/>
            <a:ext cx="7294512" cy="923330"/>
          </a:xfrm>
          <a:prstGeom prst="rect">
            <a:avLst/>
          </a:prstGeom>
        </p:spPr>
        <p:txBody>
          <a:bodyPr wrap="square">
            <a:spAutoFit/>
          </a:bodyPr>
          <a:lstStyle/>
          <a:p>
            <a:r>
              <a:rPr lang="tr-TR" dirty="0" smtClean="0">
                <a:solidFill>
                  <a:srgbClr val="FF0000"/>
                </a:solidFill>
                <a:latin typeface="Arial" pitchFamily="34" charset="0"/>
                <a:cs typeface="Arial" pitchFamily="34" charset="0"/>
              </a:rPr>
              <a:t>3)Prizmada </a:t>
            </a:r>
            <a:r>
              <a:rPr lang="tr-TR" dirty="0">
                <a:solidFill>
                  <a:srgbClr val="FF0000"/>
                </a:solidFill>
                <a:latin typeface="Arial" pitchFamily="34" charset="0"/>
                <a:cs typeface="Arial" pitchFamily="34" charset="0"/>
              </a:rPr>
              <a:t>ışığın renklerine ayrılması ışığın </a:t>
            </a:r>
            <a:r>
              <a:rPr lang="tr-TR" dirty="0" smtClean="0">
                <a:solidFill>
                  <a:srgbClr val="FF0000"/>
                </a:solidFill>
                <a:latin typeface="Arial" pitchFamily="34" charset="0"/>
                <a:cs typeface="Arial" pitchFamily="34" charset="0"/>
              </a:rPr>
              <a:t>kırılması ile </a:t>
            </a:r>
            <a:r>
              <a:rPr lang="tr-TR" dirty="0">
                <a:solidFill>
                  <a:srgbClr val="FF0000"/>
                </a:solidFill>
                <a:latin typeface="Arial" pitchFamily="34" charset="0"/>
                <a:cs typeface="Arial" pitchFamily="34" charset="0"/>
              </a:rPr>
              <a:t>ilgilidir. Beyaz ışık içindeki renkler farklı açılarla </a:t>
            </a:r>
            <a:r>
              <a:rPr lang="tr-TR" dirty="0" smtClean="0">
                <a:solidFill>
                  <a:srgbClr val="FF0000"/>
                </a:solidFill>
                <a:latin typeface="Arial" pitchFamily="34" charset="0"/>
                <a:cs typeface="Arial" pitchFamily="34" charset="0"/>
              </a:rPr>
              <a:t>kırılarak </a:t>
            </a:r>
            <a:r>
              <a:rPr lang="tr-TR" dirty="0">
                <a:solidFill>
                  <a:srgbClr val="FF0000"/>
                </a:solidFill>
                <a:latin typeface="Arial" pitchFamily="34" charset="0"/>
                <a:cs typeface="Arial" pitchFamily="34" charset="0"/>
              </a:rPr>
              <a:t>ayrışır ve renk tayfını oluşturur.</a:t>
            </a:r>
          </a:p>
        </p:txBody>
      </p:sp>
    </p:spTree>
    <p:extLst>
      <p:ext uri="{BB962C8B-B14F-4D97-AF65-F5344CB8AC3E}">
        <p14:creationId xmlns:p14="http://schemas.microsoft.com/office/powerpoint/2010/main" val="10859635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116632"/>
            <a:ext cx="4675156" cy="5169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ikdörtgen 1"/>
          <p:cNvSpPr/>
          <p:nvPr/>
        </p:nvSpPr>
        <p:spPr>
          <a:xfrm>
            <a:off x="4782660" y="260648"/>
            <a:ext cx="4361340" cy="2677656"/>
          </a:xfrm>
          <a:prstGeom prst="rect">
            <a:avLst/>
          </a:prstGeom>
        </p:spPr>
        <p:txBody>
          <a:bodyPr wrap="square">
            <a:spAutoFit/>
          </a:bodyPr>
          <a:lstStyle/>
          <a:p>
            <a:r>
              <a:rPr lang="tr-TR" sz="2800" dirty="0" smtClean="0">
                <a:latin typeface="Arial" pitchFamily="34" charset="0"/>
                <a:cs typeface="Arial" pitchFamily="34" charset="0"/>
              </a:rPr>
              <a:t>Belki </a:t>
            </a:r>
            <a:r>
              <a:rPr lang="tr-TR" sz="2800" dirty="0">
                <a:latin typeface="Arial" pitchFamily="34" charset="0"/>
                <a:cs typeface="Arial" pitchFamily="34" charset="0"/>
              </a:rPr>
              <a:t>siz de sağdaki görselde olduğu gibi havuzun içindeki bacaklarınıza baktığınızda</a:t>
            </a:r>
            <a:br>
              <a:rPr lang="tr-TR" sz="2800" dirty="0">
                <a:latin typeface="Arial" pitchFamily="34" charset="0"/>
                <a:cs typeface="Arial" pitchFamily="34" charset="0"/>
              </a:rPr>
            </a:br>
            <a:r>
              <a:rPr lang="tr-TR" sz="2800" dirty="0">
                <a:latin typeface="Arial" pitchFamily="34" charset="0"/>
                <a:cs typeface="Arial" pitchFamily="34" charset="0"/>
              </a:rPr>
              <a:t>olduğundan daha kısa görmüşsünüzdür.</a:t>
            </a:r>
          </a:p>
        </p:txBody>
      </p:sp>
      <p:sp>
        <p:nvSpPr>
          <p:cNvPr id="4" name="Dikdörtgen 3"/>
          <p:cNvSpPr/>
          <p:nvPr/>
        </p:nvSpPr>
        <p:spPr>
          <a:xfrm>
            <a:off x="264512" y="5373216"/>
            <a:ext cx="8635042" cy="1384995"/>
          </a:xfrm>
          <a:prstGeom prst="rect">
            <a:avLst/>
          </a:prstGeom>
        </p:spPr>
        <p:txBody>
          <a:bodyPr wrap="square">
            <a:spAutoFit/>
          </a:bodyPr>
          <a:lstStyle/>
          <a:p>
            <a:r>
              <a:rPr lang="tr-TR" sz="2800" dirty="0">
                <a:latin typeface="Arial" pitchFamily="34" charset="0"/>
                <a:cs typeface="Arial" pitchFamily="34" charset="0"/>
              </a:rPr>
              <a:t>Tüm bunlar algı yanılmalarıdır. Peki. ışığın beynimize oynadığı bu oyunların nedeni ne olabilir? Acaba suda ve havadaki davranışı farklı olabilir mi?</a:t>
            </a:r>
          </a:p>
        </p:txBody>
      </p:sp>
    </p:spTree>
    <p:extLst>
      <p:ext uri="{BB962C8B-B14F-4D97-AF65-F5344CB8AC3E}">
        <p14:creationId xmlns:p14="http://schemas.microsoft.com/office/powerpoint/2010/main" val="23190383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500"/>
                                        <p:tgtEl>
                                          <p:spTgt spid="307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2 İçerik Yer Tutucusu"/>
          <p:cNvSpPr txBox="1">
            <a:spLocks/>
          </p:cNvSpPr>
          <p:nvPr/>
        </p:nvSpPr>
        <p:spPr bwMode="auto">
          <a:xfrm>
            <a:off x="107504" y="981075"/>
            <a:ext cx="8928992"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20000"/>
              </a:spcBef>
              <a:buFont typeface="Arial" charset="0"/>
              <a:buNone/>
            </a:pPr>
            <a:r>
              <a:rPr lang="tr-TR" sz="4800" b="1" i="1" dirty="0">
                <a:latin typeface="Calibri" pitchFamily="34" charset="0"/>
              </a:rPr>
              <a:t>Hidayet </a:t>
            </a:r>
            <a:r>
              <a:rPr lang="tr-TR" sz="4800" b="1" i="1" dirty="0" smtClean="0">
                <a:latin typeface="Calibri" pitchFamily="34" charset="0"/>
              </a:rPr>
              <a:t>GÜNEŞ</a:t>
            </a:r>
          </a:p>
          <a:p>
            <a:pPr algn="ctr" eaLnBrk="1" hangingPunct="1">
              <a:spcBef>
                <a:spcPct val="20000"/>
              </a:spcBef>
            </a:pPr>
            <a:r>
              <a:rPr lang="tr-TR" sz="4800" b="1" i="1" dirty="0">
                <a:latin typeface="Calibri" pitchFamily="34" charset="0"/>
              </a:rPr>
              <a:t>Fen ve Teknoloji Öğretmeni</a:t>
            </a:r>
          </a:p>
          <a:p>
            <a:pPr algn="ctr" eaLnBrk="1" hangingPunct="1">
              <a:spcBef>
                <a:spcPct val="20000"/>
              </a:spcBef>
              <a:buFont typeface="Arial" charset="0"/>
              <a:buNone/>
            </a:pPr>
            <a:r>
              <a:rPr lang="tr-TR" sz="4800" b="1" i="1" dirty="0" err="1" smtClean="0">
                <a:latin typeface="Calibri" pitchFamily="34" charset="0"/>
              </a:rPr>
              <a:t>Beşeylül</a:t>
            </a:r>
            <a:r>
              <a:rPr lang="tr-TR" sz="4800" b="1" i="1" dirty="0" smtClean="0">
                <a:latin typeface="Calibri" pitchFamily="34" charset="0"/>
              </a:rPr>
              <a:t> Ortaokulu</a:t>
            </a:r>
            <a:endParaRPr lang="tr-TR" sz="4800" b="1" i="1" dirty="0">
              <a:latin typeface="Calibri" pitchFamily="34" charset="0"/>
            </a:endParaRPr>
          </a:p>
          <a:p>
            <a:pPr algn="ctr" eaLnBrk="1" hangingPunct="1">
              <a:spcBef>
                <a:spcPct val="20000"/>
              </a:spcBef>
              <a:buFont typeface="Arial" charset="0"/>
              <a:buNone/>
            </a:pPr>
            <a:r>
              <a:rPr lang="tr-TR" sz="4800" b="1" i="1" dirty="0" smtClean="0">
                <a:latin typeface="Calibri" pitchFamily="34" charset="0"/>
              </a:rPr>
              <a:t>Nazilli/AYDIN </a:t>
            </a:r>
            <a:endParaRPr lang="tr-TR" sz="4800" b="1" i="1" dirty="0">
              <a:latin typeface="Calibri" pitchFamily="34" charset="0"/>
            </a:endParaRPr>
          </a:p>
        </p:txBody>
      </p:sp>
      <p:sp>
        <p:nvSpPr>
          <p:cNvPr id="134147" name="2 Dikdörtgen"/>
          <p:cNvSpPr>
            <a:spLocks noChangeArrowheads="1"/>
          </p:cNvSpPr>
          <p:nvPr/>
        </p:nvSpPr>
        <p:spPr bwMode="auto">
          <a:xfrm>
            <a:off x="395536" y="5298896"/>
            <a:ext cx="8640514"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tr-TR" b="1" i="1" dirty="0">
                <a:latin typeface="Calibri" pitchFamily="34" charset="0"/>
              </a:rPr>
              <a:t>KAYNAK</a:t>
            </a:r>
            <a:r>
              <a:rPr lang="tr-TR" b="1" i="1" dirty="0" smtClean="0">
                <a:latin typeface="Calibri" pitchFamily="34" charset="0"/>
              </a:rPr>
              <a:t>: </a:t>
            </a:r>
            <a:r>
              <a:rPr lang="tr-TR" b="1" i="1" dirty="0">
                <a:latin typeface="Calibri" pitchFamily="34" charset="0"/>
              </a:rPr>
              <a:t>Ders kitapları ve yardımcı kitaplar </a:t>
            </a:r>
            <a:r>
              <a:rPr lang="tr-TR" b="1" i="1" dirty="0" smtClean="0">
                <a:latin typeface="Calibri" pitchFamily="34" charset="0"/>
              </a:rPr>
              <a:t>,www. </a:t>
            </a:r>
            <a:r>
              <a:rPr lang="tr-TR" b="1" i="1" dirty="0" err="1">
                <a:latin typeface="Calibri" pitchFamily="34" charset="0"/>
              </a:rPr>
              <a:t>fenokulu</a:t>
            </a:r>
            <a:r>
              <a:rPr lang="tr-TR" b="1" i="1" dirty="0">
                <a:latin typeface="Calibri" pitchFamily="34" charset="0"/>
              </a:rPr>
              <a:t> </a:t>
            </a:r>
            <a:r>
              <a:rPr lang="tr-TR" b="1" i="1" dirty="0" smtClean="0">
                <a:latin typeface="Calibri" pitchFamily="34" charset="0"/>
              </a:rPr>
              <a:t>.net</a:t>
            </a:r>
            <a:r>
              <a:rPr lang="tr-TR" b="1" i="1" dirty="0">
                <a:latin typeface="Calibri" pitchFamily="34" charset="0"/>
              </a:rPr>
              <a:t>, </a:t>
            </a:r>
            <a:r>
              <a:rPr lang="tr-TR" dirty="0" smtClean="0">
                <a:hlinkClick r:id="rId5"/>
              </a:rPr>
              <a:t>www.fatihgizligider.com</a:t>
            </a:r>
            <a:r>
              <a:rPr lang="tr-TR" dirty="0" smtClean="0"/>
              <a:t> ,Alper karakuş arkadaşımızın sunularından </a:t>
            </a:r>
            <a:r>
              <a:rPr lang="tr-TR" b="1" dirty="0" smtClean="0"/>
              <a:t>ve </a:t>
            </a:r>
            <a:r>
              <a:rPr lang="tr-TR" b="1" dirty="0" err="1" smtClean="0"/>
              <a:t>eba</a:t>
            </a:r>
            <a:r>
              <a:rPr lang="tr-TR" b="1" dirty="0" smtClean="0"/>
              <a:t> </a:t>
            </a:r>
            <a:r>
              <a:rPr lang="tr-TR" b="1" i="1" dirty="0" smtClean="0">
                <a:latin typeface="Calibri" pitchFamily="34" charset="0"/>
              </a:rPr>
              <a:t>yayınlanan  </a:t>
            </a:r>
            <a:r>
              <a:rPr lang="tr-TR" b="1" i="1" dirty="0">
                <a:latin typeface="Calibri" pitchFamily="34" charset="0"/>
              </a:rPr>
              <a:t>sunularından</a:t>
            </a:r>
            <a:r>
              <a:rPr lang="tr-TR" b="1" dirty="0"/>
              <a:t> </a:t>
            </a:r>
            <a:r>
              <a:rPr lang="tr-TR" b="1" i="1" dirty="0">
                <a:latin typeface="Calibri" pitchFamily="34" charset="0"/>
              </a:rPr>
              <a:t> </a:t>
            </a:r>
            <a:r>
              <a:rPr lang="tr-TR" b="1" i="1" dirty="0" smtClean="0">
                <a:latin typeface="Calibri" pitchFamily="34" charset="0"/>
              </a:rPr>
              <a:t>yararlanılmıştır. Emeği geçen arkadaşlara teşekkürler.. </a:t>
            </a:r>
          </a:p>
          <a:p>
            <a:r>
              <a:rPr lang="tr-TR" b="1" i="1" smtClean="0">
                <a:latin typeface="Calibri" pitchFamily="34" charset="0"/>
              </a:rPr>
              <a:t>27/04/2013</a:t>
            </a:r>
            <a:endParaRPr lang="tr-TR" b="1" i="1" dirty="0">
              <a:latin typeface="Calibri" pitchFamily="34" charset="0"/>
            </a:endParaRPr>
          </a:p>
        </p:txBody>
      </p:sp>
    </p:spTree>
    <p:controls>
      <mc:AlternateContent xmlns:mc="http://schemas.openxmlformats.org/markup-compatibility/2006">
        <mc:Choice xmlns:v="urn:schemas-microsoft-com:vml" Requires="v">
          <p:control spid="17411" name="ShockwaveFlash1" r:id="rId2" imgW="8857143" imgH="791943"/>
        </mc:Choice>
        <mc:Fallback>
          <p:control name="ShockwaveFlash1" r:id="rId2" imgW="8857143" imgH="791943">
            <p:pic>
              <p:nvPicPr>
                <p:cNvPr id="0" name="ShockwaveFlash1"/>
                <p:cNvPicPr preferRelativeResize="0">
                  <a:picLocks noChangeArrowheads="1" noChangeShapeType="1"/>
                </p:cNvPicPr>
                <p:nvPr/>
              </p:nvPicPr>
              <p:blipFill>
                <a:blip r:embed="rId6">
                  <a:extLst>
                    <a:ext uri="{28A0092B-C50C-407E-A947-70E740481C1C}">
                      <a14:useLocalDpi xmlns:a14="http://schemas.microsoft.com/office/drawing/2010/main" val="0"/>
                    </a:ext>
                  </a:extLst>
                </a:blip>
                <a:srcRect/>
                <a:stretch>
                  <a:fillRect/>
                </a:stretch>
              </p:blipFill>
              <p:spPr bwMode="auto">
                <a:xfrm>
                  <a:off x="179388" y="188913"/>
                  <a:ext cx="8856662" cy="792162"/>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47300929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0" y="-27384"/>
            <a:ext cx="9144000" cy="4893647"/>
          </a:xfrm>
          <a:prstGeom prst="rect">
            <a:avLst/>
          </a:prstGeom>
        </p:spPr>
        <p:txBody>
          <a:bodyPr wrap="square">
            <a:spAutoFit/>
          </a:bodyPr>
          <a:lstStyle/>
          <a:p>
            <a:r>
              <a:rPr lang="tr-TR" sz="2400" dirty="0">
                <a:latin typeface="Arial" pitchFamily="34" charset="0"/>
                <a:cs typeface="Arial" pitchFamily="34" charset="0"/>
              </a:rPr>
              <a:t>Yukarıdaki yanılgıların hepsi hava ortamından su ortamına bakarken gerçekleşmektedir. Bu </a:t>
            </a:r>
            <a:r>
              <a:rPr lang="tr-TR" sz="2400" dirty="0" smtClean="0">
                <a:latin typeface="Arial" pitchFamily="34" charset="0"/>
                <a:cs typeface="Arial" pitchFamily="34" charset="0"/>
              </a:rPr>
              <a:t>soruların cevaplarını </a:t>
            </a:r>
            <a:r>
              <a:rPr lang="tr-TR" sz="2400" dirty="0">
                <a:latin typeface="Arial" pitchFamily="34" charset="0"/>
                <a:cs typeface="Arial" pitchFamily="34" charset="0"/>
              </a:rPr>
              <a:t>aramaya başlamadan önce ışığın nasıl yayıldığını hatırlayınız. </a:t>
            </a:r>
            <a:endParaRPr lang="tr-TR" sz="2400" dirty="0" smtClean="0">
              <a:latin typeface="Arial" pitchFamily="34" charset="0"/>
              <a:cs typeface="Arial" pitchFamily="34" charset="0"/>
            </a:endParaRPr>
          </a:p>
          <a:p>
            <a:r>
              <a:rPr lang="tr-TR" sz="2400" dirty="0" smtClean="0">
                <a:latin typeface="Arial" pitchFamily="34" charset="0"/>
                <a:cs typeface="Arial" pitchFamily="34" charset="0"/>
              </a:rPr>
              <a:t>Işığın </a:t>
            </a:r>
            <a:r>
              <a:rPr lang="tr-TR" sz="2400" dirty="0">
                <a:latin typeface="Arial" pitchFamily="34" charset="0"/>
                <a:cs typeface="Arial" pitchFamily="34" charset="0"/>
              </a:rPr>
              <a:t>saydam maddesel </a:t>
            </a:r>
            <a:r>
              <a:rPr lang="tr-TR" sz="2400" dirty="0" smtClean="0">
                <a:latin typeface="Arial" pitchFamily="34" charset="0"/>
                <a:cs typeface="Arial" pitchFamily="34" charset="0"/>
              </a:rPr>
              <a:t>ortamlarda ve boşlukta yayıldığını </a:t>
            </a:r>
            <a:r>
              <a:rPr lang="tr-TR" sz="2400" dirty="0">
                <a:latin typeface="Arial" pitchFamily="34" charset="0"/>
                <a:cs typeface="Arial" pitchFamily="34" charset="0"/>
              </a:rPr>
              <a:t>önceki sınıflarda öğrenmiştiniz. </a:t>
            </a:r>
            <a:endParaRPr lang="tr-TR" sz="2400" dirty="0" smtClean="0">
              <a:latin typeface="Arial" pitchFamily="34" charset="0"/>
              <a:cs typeface="Arial" pitchFamily="34" charset="0"/>
            </a:endParaRPr>
          </a:p>
          <a:p>
            <a:r>
              <a:rPr lang="tr-TR" sz="2400" dirty="0" smtClean="0">
                <a:latin typeface="Arial" pitchFamily="34" charset="0"/>
                <a:cs typeface="Arial" pitchFamily="34" charset="0"/>
              </a:rPr>
              <a:t>Bir </a:t>
            </a:r>
            <a:r>
              <a:rPr lang="tr-TR" sz="2400" dirty="0">
                <a:latin typeface="Arial" pitchFamily="34" charset="0"/>
                <a:cs typeface="Arial" pitchFamily="34" charset="0"/>
              </a:rPr>
              <a:t>ışık kaynağından çıkan ışık, bir engelle örneğin </a:t>
            </a:r>
            <a:r>
              <a:rPr lang="tr-TR" sz="2400" dirty="0" err="1" smtClean="0">
                <a:latin typeface="Arial" pitchFamily="34" charset="0"/>
                <a:cs typeface="Arial" pitchFamily="34" charset="0"/>
              </a:rPr>
              <a:t>opak</a:t>
            </a:r>
            <a:r>
              <a:rPr lang="tr-TR" sz="2400" dirty="0" smtClean="0">
                <a:latin typeface="Arial" pitchFamily="34" charset="0"/>
                <a:cs typeface="Arial" pitchFamily="34" charset="0"/>
              </a:rPr>
              <a:t> bir madde </a:t>
            </a:r>
            <a:r>
              <a:rPr lang="tr-TR" sz="2400" dirty="0">
                <a:latin typeface="Arial" pitchFamily="34" charset="0"/>
                <a:cs typeface="Arial" pitchFamily="34" charset="0"/>
              </a:rPr>
              <a:t>ile karşılaşmadığı sürece doğrusal bir yolla yayılır. </a:t>
            </a:r>
            <a:r>
              <a:rPr lang="tr-TR" sz="2400" dirty="0">
                <a:solidFill>
                  <a:srgbClr val="FF0000"/>
                </a:solidFill>
                <a:latin typeface="Arial" pitchFamily="34" charset="0"/>
                <a:cs typeface="Arial" pitchFamily="34" charset="0"/>
              </a:rPr>
              <a:t>Yayılma. ışık kaynağından çıkan ışığın yol </a:t>
            </a:r>
            <a:r>
              <a:rPr lang="tr-TR" sz="2400" dirty="0" smtClean="0">
                <a:solidFill>
                  <a:srgbClr val="FF0000"/>
                </a:solidFill>
                <a:latin typeface="Arial" pitchFamily="34" charset="0"/>
                <a:cs typeface="Arial" pitchFamily="34" charset="0"/>
              </a:rPr>
              <a:t>alması </a:t>
            </a:r>
            <a:r>
              <a:rPr lang="tr-TR" sz="2400" dirty="0">
                <a:solidFill>
                  <a:srgbClr val="FF0000"/>
                </a:solidFill>
                <a:latin typeface="Arial" pitchFamily="34" charset="0"/>
                <a:cs typeface="Arial" pitchFamily="34" charset="0"/>
              </a:rPr>
              <a:t>demektir</a:t>
            </a:r>
            <a:r>
              <a:rPr lang="tr-TR" sz="2400" dirty="0">
                <a:latin typeface="Arial" pitchFamily="34" charset="0"/>
                <a:cs typeface="Arial" pitchFamily="34" charset="0"/>
              </a:rPr>
              <a:t>. </a:t>
            </a:r>
            <a:endParaRPr lang="tr-TR" sz="2400" dirty="0" smtClean="0">
              <a:latin typeface="Arial" pitchFamily="34" charset="0"/>
              <a:cs typeface="Arial" pitchFamily="34" charset="0"/>
            </a:endParaRPr>
          </a:p>
          <a:p>
            <a:r>
              <a:rPr lang="tr-TR" sz="2400" dirty="0" smtClean="0">
                <a:latin typeface="Arial" pitchFamily="34" charset="0"/>
                <a:cs typeface="Arial" pitchFamily="34" charset="0"/>
              </a:rPr>
              <a:t>Örneğin </a:t>
            </a:r>
            <a:r>
              <a:rPr lang="tr-TR" sz="2400" dirty="0">
                <a:latin typeface="Arial" pitchFamily="34" charset="0"/>
                <a:cs typeface="Arial" pitchFamily="34" charset="0"/>
              </a:rPr>
              <a:t>Güneş'ten Dünya’ya ulaşan ışık yaklaşık 150 milyon </a:t>
            </a:r>
            <a:r>
              <a:rPr lang="tr-TR" sz="2400" dirty="0" smtClean="0">
                <a:latin typeface="Arial" pitchFamily="34" charset="0"/>
                <a:cs typeface="Arial" pitchFamily="34" charset="0"/>
              </a:rPr>
              <a:t>km </a:t>
            </a:r>
            <a:r>
              <a:rPr lang="tr-TR" sz="2400" dirty="0">
                <a:latin typeface="Arial" pitchFamily="34" charset="0"/>
                <a:cs typeface="Arial" pitchFamily="34" charset="0"/>
              </a:rPr>
              <a:t>yol alır</a:t>
            </a:r>
            <a:r>
              <a:rPr lang="tr-TR" sz="2400" dirty="0" smtClean="0">
                <a:latin typeface="Arial" pitchFamily="34" charset="0"/>
                <a:cs typeface="Arial" pitchFamily="34" charset="0"/>
              </a:rPr>
              <a:t>.  Bunun </a:t>
            </a:r>
            <a:r>
              <a:rPr lang="tr-TR" sz="2400" dirty="0">
                <a:latin typeface="Arial" pitchFamily="34" charset="0"/>
                <a:cs typeface="Arial" pitchFamily="34" charset="0"/>
              </a:rPr>
              <a:t>için </a:t>
            </a:r>
            <a:r>
              <a:rPr lang="tr-TR" sz="2400" dirty="0" smtClean="0">
                <a:latin typeface="Arial" pitchFamily="34" charset="0"/>
                <a:cs typeface="Arial" pitchFamily="34" charset="0"/>
              </a:rPr>
              <a:t>de belli </a:t>
            </a:r>
            <a:r>
              <a:rPr lang="tr-TR" sz="2400" dirty="0">
                <a:latin typeface="Arial" pitchFamily="34" charset="0"/>
                <a:cs typeface="Arial" pitchFamily="34" charset="0"/>
              </a:rPr>
              <a:t>bir zamanın geçmesi gerekir. </a:t>
            </a:r>
            <a:r>
              <a:rPr lang="tr-TR" sz="2400" dirty="0" smtClean="0">
                <a:latin typeface="Arial" pitchFamily="34" charset="0"/>
                <a:cs typeface="Arial" pitchFamily="34" charset="0"/>
              </a:rPr>
              <a:t>Yaklaşık olarak 8,3 dakika bu uzaklığı ışık alır. Yani </a:t>
            </a:r>
            <a:r>
              <a:rPr lang="tr-TR" sz="2400" dirty="0">
                <a:latin typeface="Arial" pitchFamily="34" charset="0"/>
                <a:cs typeface="Arial" pitchFamily="34" charset="0"/>
              </a:rPr>
              <a:t>ışık belli bir yolu belli bir sürede alır. </a:t>
            </a:r>
            <a:endParaRPr lang="tr-TR" sz="2400" dirty="0" smtClean="0">
              <a:latin typeface="Arial" pitchFamily="34" charset="0"/>
              <a:cs typeface="Arial" pitchFamily="34" charset="0"/>
            </a:endParaRPr>
          </a:p>
          <a:p>
            <a:r>
              <a:rPr lang="tr-TR" sz="2400" dirty="0" smtClean="0">
                <a:latin typeface="Arial" pitchFamily="34" charset="0"/>
                <a:cs typeface="Arial" pitchFamily="34" charset="0"/>
              </a:rPr>
              <a:t>O </a:t>
            </a:r>
            <a:r>
              <a:rPr lang="tr-TR" sz="2400" dirty="0">
                <a:latin typeface="Arial" pitchFamily="34" charset="0"/>
                <a:cs typeface="Arial" pitchFamily="34" charset="0"/>
              </a:rPr>
              <a:t>hâlde ışığın bir yayılma </a:t>
            </a:r>
            <a:r>
              <a:rPr lang="tr-TR" sz="2400" dirty="0" smtClean="0">
                <a:latin typeface="Arial" pitchFamily="34" charset="0"/>
                <a:cs typeface="Arial" pitchFamily="34" charset="0"/>
              </a:rPr>
              <a:t>hızı olduğundan </a:t>
            </a:r>
            <a:r>
              <a:rPr lang="tr-TR" sz="2400" dirty="0">
                <a:latin typeface="Arial" pitchFamily="34" charset="0"/>
                <a:cs typeface="Arial" pitchFamily="34" charset="0"/>
              </a:rPr>
              <a:t>söz edebiliriz.</a:t>
            </a: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4928717"/>
            <a:ext cx="8928992" cy="19292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985910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fade">
                                      <p:cBhvr>
                                        <p:cTn id="17" dur="5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fade">
                                      <p:cBhvr>
                                        <p:cTn id="22" dur="500"/>
                                        <p:tgtEl>
                                          <p:spTgt spid="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Effect transition="in" filter="fade">
                                      <p:cBhvr>
                                        <p:cTn id="27" dur="500"/>
                                        <p:tgtEl>
                                          <p:spTgt spid="2">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5122"/>
                                        </p:tgtEl>
                                        <p:attrNameLst>
                                          <p:attrName>style.visibility</p:attrName>
                                        </p:attrNameLst>
                                      </p:cBhvr>
                                      <p:to>
                                        <p:strVal val="visible"/>
                                      </p:to>
                                    </p:set>
                                    <p:animEffect transition="in" filter="fade">
                                      <p:cBhvr>
                                        <p:cTn id="32" dur="5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9"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12972" y="1226434"/>
            <a:ext cx="2161635" cy="25031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Dikdörtgen 2"/>
          <p:cNvSpPr/>
          <p:nvPr/>
        </p:nvSpPr>
        <p:spPr>
          <a:xfrm>
            <a:off x="0" y="16424"/>
            <a:ext cx="9144000" cy="1200329"/>
          </a:xfrm>
          <a:prstGeom prst="rect">
            <a:avLst/>
          </a:prstGeom>
        </p:spPr>
        <p:txBody>
          <a:bodyPr wrap="square">
            <a:spAutoFit/>
          </a:bodyPr>
          <a:lstStyle/>
          <a:p>
            <a:r>
              <a:rPr lang="tr-TR" sz="2400" dirty="0">
                <a:latin typeface="Arial" pitchFamily="34" charset="0"/>
                <a:cs typeface="Arial" pitchFamily="34" charset="0"/>
              </a:rPr>
              <a:t>Aşağıdaki görselleri dikkatle inceleyiniz. Işığın farklı ortamlardaki yayılma hızlarını ve ortamların yoğunluklarını karşılaştırınız. Işığın farklı ortamlarda farklı hızlarda yol almasının nedeni ne olabilir?</a:t>
            </a:r>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2000" y="1340567"/>
            <a:ext cx="2304056" cy="2335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Dikdörtgen 5"/>
          <p:cNvSpPr/>
          <p:nvPr/>
        </p:nvSpPr>
        <p:spPr>
          <a:xfrm>
            <a:off x="302000" y="2806275"/>
            <a:ext cx="2304056" cy="923330"/>
          </a:xfrm>
          <a:prstGeom prst="rect">
            <a:avLst/>
          </a:prstGeom>
        </p:spPr>
        <p:txBody>
          <a:bodyPr wrap="square">
            <a:spAutoFit/>
          </a:bodyPr>
          <a:lstStyle/>
          <a:p>
            <a:r>
              <a:rPr lang="tr-TR" dirty="0"/>
              <a:t>Boşluk </a:t>
            </a:r>
          </a:p>
          <a:p>
            <a:r>
              <a:rPr lang="tr-TR" dirty="0"/>
              <a:t>Yoğunluğu 0 g/cm</a:t>
            </a:r>
            <a:r>
              <a:rPr lang="tr-TR" baseline="30000" dirty="0"/>
              <a:t>3</a:t>
            </a:r>
            <a:endParaRPr lang="tr-TR" dirty="0"/>
          </a:p>
          <a:p>
            <a:r>
              <a:rPr lang="tr-TR" dirty="0"/>
              <a:t>Boşlukta 300 000 Km/s</a:t>
            </a:r>
          </a:p>
        </p:txBody>
      </p:sp>
      <p:pic>
        <p:nvPicPr>
          <p:cNvPr id="6147" name="Picture 3"/>
          <p:cNvPicPr>
            <a:picLocks noChangeAspect="1" noChangeArrowheads="1"/>
          </p:cNvPicPr>
          <p:nvPr/>
        </p:nvPicPr>
        <p:blipFill>
          <a:blip r:embed="rId4">
            <a:extLst>
              <a:ext uri="{BEBA8EAE-BF5A-486C-A8C5-ECC9F3942E4B}">
                <a14:imgProps xmlns:a14="http://schemas.microsoft.com/office/drawing/2010/main">
                  <a14:imgLayer r:embed="rId5">
                    <a14:imgEffect>
                      <a14:sharpenSoften amount="20000"/>
                    </a14:imgEffect>
                    <a14:imgEffect>
                      <a14:brightnessContrast bright="-24000" contrast="62000"/>
                    </a14:imgEffect>
                  </a14:imgLayer>
                </a14:imgProps>
              </a:ext>
              <a:ext uri="{28A0092B-C50C-407E-A947-70E740481C1C}">
                <a14:useLocalDpi xmlns:a14="http://schemas.microsoft.com/office/drawing/2010/main" val="0"/>
              </a:ext>
            </a:extLst>
          </a:blip>
          <a:srcRect/>
          <a:stretch>
            <a:fillRect/>
          </a:stretch>
        </p:blipFill>
        <p:spPr bwMode="auto">
          <a:xfrm>
            <a:off x="2858411" y="1323800"/>
            <a:ext cx="2326551" cy="23464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Dikdörtgen 8"/>
          <p:cNvSpPr/>
          <p:nvPr/>
        </p:nvSpPr>
        <p:spPr>
          <a:xfrm>
            <a:off x="2880906" y="2760851"/>
            <a:ext cx="2304056" cy="923330"/>
          </a:xfrm>
          <a:prstGeom prst="rect">
            <a:avLst/>
          </a:prstGeom>
        </p:spPr>
        <p:txBody>
          <a:bodyPr wrap="square">
            <a:spAutoFit/>
          </a:bodyPr>
          <a:lstStyle/>
          <a:p>
            <a:r>
              <a:rPr lang="tr-TR" dirty="0" smtClean="0"/>
              <a:t>Hava</a:t>
            </a:r>
            <a:endParaRPr lang="tr-TR" dirty="0"/>
          </a:p>
          <a:p>
            <a:r>
              <a:rPr lang="tr-TR" dirty="0"/>
              <a:t>d</a:t>
            </a:r>
            <a:r>
              <a:rPr lang="tr-TR" dirty="0" smtClean="0"/>
              <a:t>= </a:t>
            </a:r>
            <a:r>
              <a:rPr lang="tr-TR" dirty="0"/>
              <a:t>0,00129 </a:t>
            </a:r>
            <a:r>
              <a:rPr lang="tr-TR" dirty="0" smtClean="0"/>
              <a:t>g/cm</a:t>
            </a:r>
            <a:r>
              <a:rPr lang="tr-TR" baseline="30000" dirty="0" smtClean="0"/>
              <a:t>3</a:t>
            </a:r>
            <a:endParaRPr lang="tr-TR" dirty="0"/>
          </a:p>
          <a:p>
            <a:r>
              <a:rPr lang="tr-TR" dirty="0" smtClean="0"/>
              <a:t>Hava 299 913 </a:t>
            </a:r>
            <a:r>
              <a:rPr lang="tr-TR" dirty="0"/>
              <a:t>Km/s</a:t>
            </a:r>
          </a:p>
        </p:txBody>
      </p:sp>
      <p:pic>
        <p:nvPicPr>
          <p:cNvPr id="6148" name="Picture 4"/>
          <p:cNvPicPr>
            <a:picLocks noChangeAspect="1" noChangeArrowheads="1"/>
          </p:cNvPicPr>
          <p:nvPr/>
        </p:nvPicPr>
        <p:blipFill>
          <a:blip r:embed="rId6">
            <a:extLst>
              <a:ext uri="{BEBA8EAE-BF5A-486C-A8C5-ECC9F3942E4B}">
                <a14:imgProps xmlns:a14="http://schemas.microsoft.com/office/drawing/2010/main">
                  <a14:imgLayer r:embed="rId7">
                    <a14:imgEffect>
                      <a14:brightnessContrast bright="20000" contrast="-20000"/>
                    </a14:imgEffect>
                  </a14:imgLayer>
                </a14:imgProps>
              </a:ext>
              <a:ext uri="{28A0092B-C50C-407E-A947-70E740481C1C}">
                <a14:useLocalDpi xmlns:a14="http://schemas.microsoft.com/office/drawing/2010/main" val="0"/>
              </a:ext>
            </a:extLst>
          </a:blip>
          <a:srcRect/>
          <a:stretch>
            <a:fillRect/>
          </a:stretch>
        </p:blipFill>
        <p:spPr bwMode="auto">
          <a:xfrm>
            <a:off x="373807" y="4233661"/>
            <a:ext cx="2304055" cy="2343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Dikdörtgen 10"/>
          <p:cNvSpPr/>
          <p:nvPr/>
        </p:nvSpPr>
        <p:spPr>
          <a:xfrm>
            <a:off x="5395468" y="2793501"/>
            <a:ext cx="2304056" cy="923330"/>
          </a:xfrm>
          <a:prstGeom prst="rect">
            <a:avLst/>
          </a:prstGeom>
        </p:spPr>
        <p:txBody>
          <a:bodyPr wrap="square">
            <a:spAutoFit/>
          </a:bodyPr>
          <a:lstStyle/>
          <a:p>
            <a:r>
              <a:rPr lang="tr-TR" dirty="0" smtClean="0"/>
              <a:t>Su</a:t>
            </a:r>
            <a:endParaRPr lang="tr-TR" dirty="0"/>
          </a:p>
          <a:p>
            <a:r>
              <a:rPr lang="tr-TR" dirty="0"/>
              <a:t>d</a:t>
            </a:r>
            <a:r>
              <a:rPr lang="tr-TR" dirty="0" smtClean="0"/>
              <a:t>= 1 g/cm</a:t>
            </a:r>
            <a:r>
              <a:rPr lang="tr-TR" baseline="30000" dirty="0" smtClean="0"/>
              <a:t>3</a:t>
            </a:r>
            <a:endParaRPr lang="tr-TR" dirty="0"/>
          </a:p>
          <a:p>
            <a:r>
              <a:rPr lang="tr-TR" dirty="0" smtClean="0"/>
              <a:t>su 225 563 </a:t>
            </a:r>
            <a:r>
              <a:rPr lang="tr-TR" dirty="0"/>
              <a:t>Km/s</a:t>
            </a:r>
          </a:p>
        </p:txBody>
      </p:sp>
      <p:sp>
        <p:nvSpPr>
          <p:cNvPr id="13" name="Dikdörtgen 12"/>
          <p:cNvSpPr/>
          <p:nvPr/>
        </p:nvSpPr>
        <p:spPr>
          <a:xfrm>
            <a:off x="408026" y="5602014"/>
            <a:ext cx="2304056" cy="923330"/>
          </a:xfrm>
          <a:prstGeom prst="rect">
            <a:avLst/>
          </a:prstGeom>
        </p:spPr>
        <p:txBody>
          <a:bodyPr wrap="square">
            <a:spAutoFit/>
          </a:bodyPr>
          <a:lstStyle/>
          <a:p>
            <a:r>
              <a:rPr lang="tr-TR" dirty="0" smtClean="0"/>
              <a:t>Buz</a:t>
            </a:r>
            <a:endParaRPr lang="tr-TR" dirty="0"/>
          </a:p>
          <a:p>
            <a:r>
              <a:rPr lang="tr-TR" dirty="0"/>
              <a:t>d</a:t>
            </a:r>
            <a:r>
              <a:rPr lang="tr-TR" dirty="0" smtClean="0"/>
              <a:t>= 0,95 g/cm</a:t>
            </a:r>
            <a:r>
              <a:rPr lang="tr-TR" baseline="30000" dirty="0" smtClean="0"/>
              <a:t>3</a:t>
            </a:r>
            <a:endParaRPr lang="tr-TR" dirty="0"/>
          </a:p>
          <a:p>
            <a:r>
              <a:rPr lang="tr-TR" dirty="0" smtClean="0"/>
              <a:t>buz 229 007 </a:t>
            </a:r>
            <a:r>
              <a:rPr lang="tr-TR" dirty="0"/>
              <a:t>Km/s</a:t>
            </a:r>
          </a:p>
        </p:txBody>
      </p:sp>
      <p:pic>
        <p:nvPicPr>
          <p:cNvPr id="6150" name="Picture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153319" y="4122068"/>
            <a:ext cx="2427306" cy="24552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Dikdörtgen 14"/>
          <p:cNvSpPr/>
          <p:nvPr/>
        </p:nvSpPr>
        <p:spPr>
          <a:xfrm>
            <a:off x="3276569" y="5373216"/>
            <a:ext cx="2304056" cy="1200329"/>
          </a:xfrm>
          <a:prstGeom prst="rect">
            <a:avLst/>
          </a:prstGeom>
        </p:spPr>
        <p:txBody>
          <a:bodyPr wrap="square">
            <a:spAutoFit/>
          </a:bodyPr>
          <a:lstStyle/>
          <a:p>
            <a:r>
              <a:rPr lang="tr-TR" dirty="0" smtClean="0"/>
              <a:t>cam</a:t>
            </a:r>
            <a:endParaRPr lang="tr-TR" dirty="0"/>
          </a:p>
          <a:p>
            <a:r>
              <a:rPr lang="tr-TR" dirty="0"/>
              <a:t>d</a:t>
            </a:r>
            <a:r>
              <a:rPr lang="tr-TR" dirty="0" smtClean="0"/>
              <a:t>= 1,5 g/cm</a:t>
            </a:r>
            <a:r>
              <a:rPr lang="tr-TR" baseline="30000" dirty="0" smtClean="0"/>
              <a:t>3</a:t>
            </a:r>
            <a:endParaRPr lang="tr-TR" dirty="0"/>
          </a:p>
          <a:p>
            <a:r>
              <a:rPr lang="tr-TR" dirty="0" smtClean="0"/>
              <a:t>cam 200 000 –</a:t>
            </a:r>
          </a:p>
          <a:p>
            <a:r>
              <a:rPr lang="tr-TR" dirty="0" smtClean="0"/>
              <a:t>157 894 Km/s</a:t>
            </a:r>
            <a:endParaRPr lang="tr-TR" dirty="0"/>
          </a:p>
        </p:txBody>
      </p:sp>
      <p:pic>
        <p:nvPicPr>
          <p:cNvPr id="6151" name="Picture 7"/>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989784" y="4141575"/>
            <a:ext cx="2376909" cy="24356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Dikdörtgen 16"/>
          <p:cNvSpPr/>
          <p:nvPr/>
        </p:nvSpPr>
        <p:spPr>
          <a:xfrm>
            <a:off x="6084368" y="5661248"/>
            <a:ext cx="2304056" cy="923330"/>
          </a:xfrm>
          <a:prstGeom prst="rect">
            <a:avLst/>
          </a:prstGeom>
        </p:spPr>
        <p:txBody>
          <a:bodyPr wrap="square">
            <a:spAutoFit/>
          </a:bodyPr>
          <a:lstStyle/>
          <a:p>
            <a:r>
              <a:rPr lang="tr-TR" dirty="0" smtClean="0"/>
              <a:t>Elmas</a:t>
            </a:r>
            <a:endParaRPr lang="tr-TR" dirty="0"/>
          </a:p>
          <a:p>
            <a:r>
              <a:rPr lang="tr-TR" dirty="0"/>
              <a:t>d</a:t>
            </a:r>
            <a:r>
              <a:rPr lang="tr-TR" dirty="0" smtClean="0"/>
              <a:t>= 3,5 g/cm</a:t>
            </a:r>
            <a:r>
              <a:rPr lang="tr-TR" baseline="30000" dirty="0" smtClean="0"/>
              <a:t>3</a:t>
            </a:r>
            <a:endParaRPr lang="tr-TR" dirty="0"/>
          </a:p>
          <a:p>
            <a:r>
              <a:rPr lang="tr-TR" dirty="0" smtClean="0"/>
              <a:t> elmas 133 866 </a:t>
            </a:r>
            <a:r>
              <a:rPr lang="tr-TR" dirty="0"/>
              <a:t>Km/s</a:t>
            </a:r>
          </a:p>
        </p:txBody>
      </p:sp>
      <p:pic>
        <p:nvPicPr>
          <p:cNvPr id="2" name="Picture 2"/>
          <p:cNvPicPr>
            <a:picLocks noChangeAspect="1" noChangeArrowheads="1"/>
          </p:cNvPicPr>
          <p:nvPr/>
        </p:nvPicPr>
        <p:blipFill>
          <a:blip r:embed="rId10" cstate="print"/>
          <a:srcRect/>
          <a:stretch>
            <a:fillRect/>
          </a:stretch>
        </p:blipFill>
        <p:spPr bwMode="auto">
          <a:xfrm>
            <a:off x="73644" y="1226435"/>
            <a:ext cx="9070355" cy="5631566"/>
          </a:xfrm>
          <a:prstGeom prst="rect">
            <a:avLst/>
          </a:prstGeom>
          <a:noFill/>
          <a:ln w="9525">
            <a:noFill/>
            <a:miter lim="800000"/>
            <a:headEnd/>
            <a:tailEnd/>
          </a:ln>
        </p:spPr>
      </p:pic>
    </p:spTree>
    <p:extLst>
      <p:ext uri="{BB962C8B-B14F-4D97-AF65-F5344CB8AC3E}">
        <p14:creationId xmlns:p14="http://schemas.microsoft.com/office/powerpoint/2010/main" val="4808946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fade">
                                      <p:cBhvr>
                                        <p:cTn id="7" dur="500"/>
                                        <p:tgtEl>
                                          <p:spTgt spid="614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6147"/>
                                        </p:tgtEl>
                                        <p:attrNameLst>
                                          <p:attrName>style.visibility</p:attrName>
                                        </p:attrNameLst>
                                      </p:cBhvr>
                                      <p:to>
                                        <p:strVal val="visible"/>
                                      </p:to>
                                    </p:set>
                                    <p:animEffect transition="in" filter="fade">
                                      <p:cBhvr>
                                        <p:cTn id="15" dur="500"/>
                                        <p:tgtEl>
                                          <p:spTgt spid="6147"/>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6149"/>
                                        </p:tgtEl>
                                        <p:attrNameLst>
                                          <p:attrName>style.visibility</p:attrName>
                                        </p:attrNameLst>
                                      </p:cBhvr>
                                      <p:to>
                                        <p:strVal val="visible"/>
                                      </p:to>
                                    </p:set>
                                    <p:animEffect transition="in" filter="fade">
                                      <p:cBhvr>
                                        <p:cTn id="23" dur="500"/>
                                        <p:tgtEl>
                                          <p:spTgt spid="6149"/>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6148"/>
                                        </p:tgtEl>
                                        <p:attrNameLst>
                                          <p:attrName>style.visibility</p:attrName>
                                        </p:attrNameLst>
                                      </p:cBhvr>
                                      <p:to>
                                        <p:strVal val="visible"/>
                                      </p:to>
                                    </p:set>
                                    <p:animEffect transition="in" filter="fade">
                                      <p:cBhvr>
                                        <p:cTn id="31" dur="500"/>
                                        <p:tgtEl>
                                          <p:spTgt spid="6148"/>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500"/>
                                        <p:tgtEl>
                                          <p:spTgt spid="13"/>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6150"/>
                                        </p:tgtEl>
                                        <p:attrNameLst>
                                          <p:attrName>style.visibility</p:attrName>
                                        </p:attrNameLst>
                                      </p:cBhvr>
                                      <p:to>
                                        <p:strVal val="visible"/>
                                      </p:to>
                                    </p:set>
                                    <p:animEffect transition="in" filter="fade">
                                      <p:cBhvr>
                                        <p:cTn id="39" dur="500"/>
                                        <p:tgtEl>
                                          <p:spTgt spid="6150"/>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500"/>
                                        <p:tgtEl>
                                          <p:spTgt spid="15"/>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6151"/>
                                        </p:tgtEl>
                                        <p:attrNameLst>
                                          <p:attrName>style.visibility</p:attrName>
                                        </p:attrNameLst>
                                      </p:cBhvr>
                                      <p:to>
                                        <p:strVal val="visible"/>
                                      </p:to>
                                    </p:set>
                                    <p:animEffect transition="in" filter="fade">
                                      <p:cBhvr>
                                        <p:cTn id="47" dur="500"/>
                                        <p:tgtEl>
                                          <p:spTgt spid="6151"/>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fade">
                                      <p:cBhvr>
                                        <p:cTn id="50" dur="500"/>
                                        <p:tgtEl>
                                          <p:spTgt spid="17"/>
                                        </p:tgtEl>
                                      </p:cBhvr>
                                    </p:animEffect>
                                  </p:childTnLst>
                                </p:cTn>
                              </p:par>
                            </p:childTnLst>
                          </p:cTn>
                        </p:par>
                      </p:childTnLst>
                    </p:cTn>
                  </p:par>
                  <p:par>
                    <p:cTn id="51" fill="hold">
                      <p:stCondLst>
                        <p:cond delay="indefinite"/>
                      </p:stCondLst>
                      <p:childTnLst>
                        <p:par>
                          <p:cTn id="52" fill="hold">
                            <p:stCondLst>
                              <p:cond delay="0"/>
                            </p:stCondLst>
                            <p:childTnLst>
                              <p:par>
                                <p:cTn id="53" presetID="8" presetClass="entr" presetSubtype="16" fill="hold" nodeType="clickEffect">
                                  <p:stCondLst>
                                    <p:cond delay="0"/>
                                  </p:stCondLst>
                                  <p:childTnLst>
                                    <p:set>
                                      <p:cBhvr>
                                        <p:cTn id="54" dur="1" fill="hold">
                                          <p:stCondLst>
                                            <p:cond delay="0"/>
                                          </p:stCondLst>
                                        </p:cTn>
                                        <p:tgtEl>
                                          <p:spTgt spid="2"/>
                                        </p:tgtEl>
                                        <p:attrNameLst>
                                          <p:attrName>style.visibility</p:attrName>
                                        </p:attrNameLst>
                                      </p:cBhvr>
                                      <p:to>
                                        <p:strVal val="visible"/>
                                      </p:to>
                                    </p:set>
                                    <p:animEffect transition="in" filter="diamond(in)">
                                      <p:cBhvr>
                                        <p:cTn id="55"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11" grpId="0"/>
      <p:bldP spid="13" grpId="0"/>
      <p:bldP spid="15" grpId="0"/>
      <p:bldP spid="1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85800" y="476672"/>
            <a:ext cx="8928992" cy="5509200"/>
          </a:xfrm>
          <a:prstGeom prst="rect">
            <a:avLst/>
          </a:prstGeom>
        </p:spPr>
        <p:txBody>
          <a:bodyPr wrap="square">
            <a:spAutoFit/>
          </a:bodyPr>
          <a:lstStyle/>
          <a:p>
            <a:r>
              <a:rPr lang="tr-TR" sz="3200" dirty="0">
                <a:latin typeface="Arial" pitchFamily="34" charset="0"/>
                <a:cs typeface="Arial" pitchFamily="34" charset="0"/>
              </a:rPr>
              <a:t>Işık, bir cisme çarptığında bir bölümü o cisim tarafından soğurulur. Geri kalanı da yansıtılır. Eğer cisim saydamsa o zaman da ışığın soğurulan bölümü cismin diğer yüzünden çıkıp yoluna devam eder. </a:t>
            </a:r>
            <a:endParaRPr lang="tr-TR" sz="3200" dirty="0" smtClean="0">
              <a:latin typeface="Arial" pitchFamily="34" charset="0"/>
              <a:cs typeface="Arial" pitchFamily="34" charset="0"/>
            </a:endParaRPr>
          </a:p>
          <a:p>
            <a:r>
              <a:rPr lang="tr-TR" sz="3200" b="1" dirty="0" smtClean="0">
                <a:latin typeface="Arial" pitchFamily="34" charset="0"/>
                <a:cs typeface="Arial" pitchFamily="34" charset="0"/>
              </a:rPr>
              <a:t>Işığın </a:t>
            </a:r>
            <a:r>
              <a:rPr lang="tr-TR" sz="3200" b="1" dirty="0">
                <a:latin typeface="Arial" pitchFamily="34" charset="0"/>
                <a:cs typeface="Arial" pitchFamily="34" charset="0"/>
              </a:rPr>
              <a:t>hızı</a:t>
            </a:r>
            <a:r>
              <a:rPr lang="tr-TR" sz="3200" dirty="0">
                <a:solidFill>
                  <a:srgbClr val="FF0000"/>
                </a:solidFill>
                <a:latin typeface="Arial" pitchFamily="34" charset="0"/>
                <a:cs typeface="Arial" pitchFamily="34" charset="0"/>
              </a:rPr>
              <a:t>, içinden geçtiği maddeye yani ortama bağlıdır. </a:t>
            </a:r>
            <a:r>
              <a:rPr lang="tr-TR" sz="3200" dirty="0">
                <a:latin typeface="Arial" pitchFamily="34" charset="0"/>
                <a:cs typeface="Arial" pitchFamily="34" charset="0"/>
              </a:rPr>
              <a:t>Ortamın yoğunluğu </a:t>
            </a:r>
            <a:r>
              <a:rPr lang="tr-TR" sz="3200" b="1" dirty="0">
                <a:solidFill>
                  <a:srgbClr val="FF0000"/>
                </a:solidFill>
                <a:latin typeface="Arial" pitchFamily="34" charset="0"/>
                <a:cs typeface="Arial" pitchFamily="34" charset="0"/>
              </a:rPr>
              <a:t>arttıkça</a:t>
            </a:r>
            <a:r>
              <a:rPr lang="tr-TR" sz="3200" dirty="0">
                <a:latin typeface="Arial" pitchFamily="34" charset="0"/>
                <a:cs typeface="Arial" pitchFamily="34" charset="0"/>
              </a:rPr>
              <a:t> ışığın hızı </a:t>
            </a:r>
            <a:r>
              <a:rPr lang="tr-TR" sz="3200" b="1" dirty="0">
                <a:solidFill>
                  <a:srgbClr val="FF0000"/>
                </a:solidFill>
                <a:latin typeface="Arial" pitchFamily="34" charset="0"/>
                <a:cs typeface="Arial" pitchFamily="34" charset="0"/>
              </a:rPr>
              <a:t>azalır. </a:t>
            </a:r>
            <a:endParaRPr lang="tr-TR" sz="3200" b="1" dirty="0" smtClean="0">
              <a:solidFill>
                <a:srgbClr val="FF0000"/>
              </a:solidFill>
              <a:latin typeface="Arial" pitchFamily="34" charset="0"/>
              <a:cs typeface="Arial" pitchFamily="34" charset="0"/>
            </a:endParaRPr>
          </a:p>
          <a:p>
            <a:r>
              <a:rPr lang="tr-TR" sz="3200" dirty="0" smtClean="0">
                <a:latin typeface="Arial" pitchFamily="34" charset="0"/>
                <a:cs typeface="Arial" pitchFamily="34" charset="0"/>
              </a:rPr>
              <a:t>Bu </a:t>
            </a:r>
            <a:r>
              <a:rPr lang="tr-TR" sz="3200" dirty="0">
                <a:latin typeface="Arial" pitchFamily="34" charset="0"/>
                <a:cs typeface="Arial" pitchFamily="34" charset="0"/>
              </a:rPr>
              <a:t>nedenle ışığın boşlukta hızı en yüksektir ve bu hız aynı zamanda doğadaki en yüksek hız kabul edilir</a:t>
            </a:r>
            <a:r>
              <a:rPr lang="tr-TR" sz="3200" dirty="0" smtClean="0">
                <a:latin typeface="Arial" pitchFamily="34" charset="0"/>
                <a:cs typeface="Arial" pitchFamily="34" charset="0"/>
              </a:rPr>
              <a:t>.</a:t>
            </a:r>
            <a:endParaRPr lang="tr-TR" sz="3200" dirty="0">
              <a:latin typeface="Arial" pitchFamily="34" charset="0"/>
              <a:cs typeface="Arial" pitchFamily="34" charset="0"/>
            </a:endParaRPr>
          </a:p>
        </p:txBody>
      </p:sp>
    </p:spTree>
    <p:extLst>
      <p:ext uri="{BB962C8B-B14F-4D97-AF65-F5344CB8AC3E}">
        <p14:creationId xmlns:p14="http://schemas.microsoft.com/office/powerpoint/2010/main" val="2814581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Effect transition="in" filter="fade">
                                      <p:cBhvr>
                                        <p:cTn id="11" dur="500"/>
                                        <p:tgtEl>
                                          <p:spTgt spid="2">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Effect transition="in" filter="fade">
                                      <p:cBhvr>
                                        <p:cTn id="15"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76eb81b6fbd1c7178084885280bef35e5adc6"/>
</p:tagLst>
</file>

<file path=ppt/tags/tag2.xml><?xml version="1.0" encoding="utf-8"?>
<p:tagLst xmlns:a="http://schemas.openxmlformats.org/drawingml/2006/main" xmlns:r="http://schemas.openxmlformats.org/officeDocument/2006/relationships" xmlns:p="http://schemas.openxmlformats.org/presentationml/2006/main">
  <p:tag name="TİMİNG" val="|0.9|0.9|1.2|1.2|5.9|6.9|1.4|1.1|1.2|1.7|5.5"/>
</p:tagLst>
</file>

<file path=ppt/tags/tag3.xml><?xml version="1.0" encoding="utf-8"?>
<p:tagLst xmlns:a="http://schemas.openxmlformats.org/drawingml/2006/main" xmlns:r="http://schemas.openxmlformats.org/officeDocument/2006/relationships" xmlns:p="http://schemas.openxmlformats.org/presentationml/2006/main">
  <p:tag name="TİMİNG" val="|0.9|0.9|1.2|1.2|5.9|6.9|1.4|1.1|1.2|1.7|5.5"/>
</p:tagLst>
</file>

<file path=ppt/tags/tag4.xml><?xml version="1.0" encoding="utf-8"?>
<p:tagLst xmlns:a="http://schemas.openxmlformats.org/drawingml/2006/main" xmlns:r="http://schemas.openxmlformats.org/officeDocument/2006/relationships" xmlns:p="http://schemas.openxmlformats.org/presentationml/2006/main">
  <p:tag name="TİMİNG" val="|1.9|2.2|2.6|1.5|9.8"/>
</p:tagLst>
</file>

<file path=ppt/tags/tag5.xml><?xml version="1.0" encoding="utf-8"?>
<p:tagLst xmlns:a="http://schemas.openxmlformats.org/drawingml/2006/main" xmlns:r="http://schemas.openxmlformats.org/officeDocument/2006/relationships" xmlns:p="http://schemas.openxmlformats.org/presentationml/2006/main">
  <p:tag name="TİMİNG" val="|0.9|0.9|1.2|1.2|5.9|6.9|1.4|1.1|1.2|1.7|5.5"/>
</p:tagLst>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1132</TotalTime>
  <Words>2460</Words>
  <Application>Microsoft Office PowerPoint</Application>
  <PresentationFormat>Ekran Gösterisi (4:3)</PresentationFormat>
  <Paragraphs>275</Paragraphs>
  <Slides>60</Slides>
  <Notes>23</Notes>
  <HiddenSlides>0</HiddenSlides>
  <MMClips>0</MMClips>
  <ScaleCrop>false</ScaleCrop>
  <HeadingPairs>
    <vt:vector size="4" baseType="variant">
      <vt:variant>
        <vt:lpstr>Tema</vt:lpstr>
      </vt:variant>
      <vt:variant>
        <vt:i4>1</vt:i4>
      </vt:variant>
      <vt:variant>
        <vt:lpstr>Slayt Başlıkları</vt:lpstr>
      </vt:variant>
      <vt:variant>
        <vt:i4>60</vt:i4>
      </vt:variant>
    </vt:vector>
  </HeadingPairs>
  <TitlesOfParts>
    <vt:vector size="61" baseType="lpstr">
      <vt:lpstr>Ofis Teması</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su</dc:creator>
  <cp:lastModifiedBy>su</cp:lastModifiedBy>
  <cp:revision>92</cp:revision>
  <dcterms:created xsi:type="dcterms:W3CDTF">2013-04-19T20:47:30Z</dcterms:created>
  <dcterms:modified xsi:type="dcterms:W3CDTF">2013-04-26T20:44:37Z</dcterms:modified>
</cp:coreProperties>
</file>