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ctiveX/activeX1.xml" ContentType="application/vnd.ms-office.activeX+xml"/>
  <Override PartName="/ppt/activeX/activeX2.xml" ContentType="application/vnd.ms-office.activeX+xml"/>
  <Override PartName="/ppt/activeX/activeX3.xml" ContentType="application/vnd.ms-office.activeX+xml"/>
  <Override PartName="/ppt/activeX/activeX4.xml" ContentType="application/vnd.ms-office.activeX+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5.xml" ContentType="application/vnd.ms-office.activeX+xml"/>
  <Override PartName="/ppt/notesSlides/notesSlide4.xml" ContentType="application/vnd.openxmlformats-officedocument.presentationml.notesSlide+xml"/>
  <Override PartName="/ppt/activeX/activeX6.xml" ContentType="application/vnd.ms-office.activeX+xml"/>
  <Override PartName="/ppt/activeX/activeX7.xml" ContentType="application/vnd.ms-office.activeX+xml"/>
  <Override PartName="/ppt/activeX/activeX8.xml" ContentType="application/vnd.ms-office.activeX+xml"/>
  <Override PartName="/ppt/activeX/activeX9.xml" ContentType="application/vnd.ms-office.activeX+xml"/>
  <Override PartName="/ppt/activeX/activeX10.xml" ContentType="application/vnd.ms-office.activeX+xml"/>
  <Override PartName="/ppt/activeX/activeX11.xml" ContentType="application/vnd.ms-office.activeX+xml"/>
  <Override PartName="/ppt/activeX/activeX12.xml" ContentType="application/vnd.ms-office.activeX+xml"/>
  <Override PartName="/ppt/activeX/activeX13.xml" ContentType="application/vnd.ms-office.activeX+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57" r:id="rId3"/>
    <p:sldId id="259" r:id="rId4"/>
    <p:sldId id="260" r:id="rId5"/>
    <p:sldId id="261" r:id="rId6"/>
    <p:sldId id="262" r:id="rId7"/>
    <p:sldId id="290" r:id="rId8"/>
    <p:sldId id="291" r:id="rId9"/>
    <p:sldId id="292" r:id="rId10"/>
    <p:sldId id="293" r:id="rId11"/>
    <p:sldId id="263" r:id="rId12"/>
    <p:sldId id="264" r:id="rId13"/>
    <p:sldId id="271" r:id="rId14"/>
    <p:sldId id="265" r:id="rId15"/>
    <p:sldId id="297" r:id="rId16"/>
    <p:sldId id="266" r:id="rId17"/>
    <p:sldId id="267" r:id="rId18"/>
    <p:sldId id="299" r:id="rId19"/>
    <p:sldId id="301" r:id="rId20"/>
    <p:sldId id="300" r:id="rId21"/>
    <p:sldId id="268" r:id="rId22"/>
    <p:sldId id="294" r:id="rId23"/>
    <p:sldId id="272" r:id="rId24"/>
    <p:sldId id="273" r:id="rId25"/>
    <p:sldId id="295" r:id="rId26"/>
    <p:sldId id="296" r:id="rId27"/>
    <p:sldId id="306" r:id="rId28"/>
    <p:sldId id="279" r:id="rId29"/>
    <p:sldId id="280" r:id="rId30"/>
    <p:sldId id="275" r:id="rId31"/>
    <p:sldId id="276" r:id="rId32"/>
    <p:sldId id="277" r:id="rId33"/>
    <p:sldId id="298" r:id="rId34"/>
    <p:sldId id="302" r:id="rId35"/>
    <p:sldId id="305" r:id="rId36"/>
    <p:sldId id="303" r:id="rId37"/>
    <p:sldId id="304" r:id="rId38"/>
    <p:sldId id="278" r:id="rId39"/>
    <p:sldId id="281" r:id="rId40"/>
    <p:sldId id="282" r:id="rId41"/>
    <p:sldId id="283" r:id="rId42"/>
    <p:sldId id="284" r:id="rId43"/>
    <p:sldId id="308" r:id="rId44"/>
    <p:sldId id="307" r:id="rId45"/>
    <p:sldId id="285" r:id="rId46"/>
    <p:sldId id="288" r:id="rId47"/>
    <p:sldId id="286" r:id="rId48"/>
    <p:sldId id="289" r:id="rId49"/>
  </p:sldIdLst>
  <p:sldSz cx="9144000" cy="6858000" type="screen4x3"/>
  <p:notesSz cx="6858000" cy="9144000"/>
  <p:custDataLst>
    <p:tags r:id="rId51"/>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05" autoAdjust="0"/>
  </p:normalViewPr>
  <p:slideViewPr>
    <p:cSldViewPr>
      <p:cViewPr>
        <p:scale>
          <a:sx n="89" d="100"/>
          <a:sy n="89" d="100"/>
        </p:scale>
        <p:origin x="-624" y="-4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7.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9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5.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EEC8C4-1238-4824-96EB-09498C183800}" type="datetimeFigureOut">
              <a:rPr lang="tr-TR" smtClean="0"/>
              <a:t>11.03.2013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65430-99FF-4882-9A37-FFF7B94B58ED}" type="slidenum">
              <a:rPr lang="tr-TR" smtClean="0"/>
              <a:t>‹#›</a:t>
            </a:fld>
            <a:endParaRPr lang="tr-TR"/>
          </a:p>
        </p:txBody>
      </p:sp>
    </p:spTree>
    <p:extLst>
      <p:ext uri="{BB962C8B-B14F-4D97-AF65-F5344CB8AC3E}">
        <p14:creationId xmlns:p14="http://schemas.microsoft.com/office/powerpoint/2010/main" val="774930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0665430-99FF-4882-9A37-FFF7B94B58ED}" type="slidenum">
              <a:rPr lang="tr-TR" smtClean="0"/>
              <a:t>4</a:t>
            </a:fld>
            <a:endParaRPr lang="tr-TR"/>
          </a:p>
        </p:txBody>
      </p:sp>
    </p:spTree>
    <p:extLst>
      <p:ext uri="{BB962C8B-B14F-4D97-AF65-F5344CB8AC3E}">
        <p14:creationId xmlns:p14="http://schemas.microsoft.com/office/powerpoint/2010/main" val="2611820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7A81FF-4958-4BFB-B8E1-2698332C226B}" type="slidenum">
              <a:rPr lang="tr-TR"/>
              <a:pPr/>
              <a:t>25</a:t>
            </a:fld>
            <a:endParaRPr lang="tr-TR"/>
          </a:p>
        </p:txBody>
      </p:sp>
      <p:sp>
        <p:nvSpPr>
          <p:cNvPr id="863234" name="Rectangle 2"/>
          <p:cNvSpPr>
            <a:spLocks noGrp="1" noRot="1" noChangeAspect="1" noChangeArrowheads="1" noTextEdit="1"/>
          </p:cNvSpPr>
          <p:nvPr>
            <p:ph type="sldImg"/>
          </p:nvPr>
        </p:nvSpPr>
        <p:spPr>
          <a:ln/>
        </p:spPr>
      </p:sp>
      <p:sp>
        <p:nvSpPr>
          <p:cNvPr id="86323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7A81FF-4958-4BFB-B8E1-2698332C226B}" type="slidenum">
              <a:rPr lang="tr-TR"/>
              <a:pPr/>
              <a:t>26</a:t>
            </a:fld>
            <a:endParaRPr lang="tr-TR"/>
          </a:p>
        </p:txBody>
      </p:sp>
      <p:sp>
        <p:nvSpPr>
          <p:cNvPr id="863234" name="Rectangle 2"/>
          <p:cNvSpPr>
            <a:spLocks noGrp="1" noRot="1" noChangeAspect="1" noChangeArrowheads="1" noTextEdit="1"/>
          </p:cNvSpPr>
          <p:nvPr>
            <p:ph type="sldImg"/>
          </p:nvPr>
        </p:nvSpPr>
        <p:spPr>
          <a:ln/>
        </p:spPr>
      </p:sp>
      <p:sp>
        <p:nvSpPr>
          <p:cNvPr id="863235" name="Rectangle 3"/>
          <p:cNvSpPr>
            <a:spLocks noGrp="1" noChangeArrowheads="1"/>
          </p:cNvSpPr>
          <p:nvPr>
            <p:ph type="body" idx="1"/>
          </p:nvPr>
        </p:nvSpPr>
        <p:spPr/>
        <p:txBody>
          <a:bodyPr/>
          <a:lstStyle/>
          <a:p>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0665430-99FF-4882-9A37-FFF7B94B58ED}" type="slidenum">
              <a:rPr lang="tr-TR" smtClean="0"/>
              <a:t>31</a:t>
            </a:fld>
            <a:endParaRPr lang="tr-TR"/>
          </a:p>
        </p:txBody>
      </p:sp>
    </p:spTree>
    <p:extLst>
      <p:ext uri="{BB962C8B-B14F-4D97-AF65-F5344CB8AC3E}">
        <p14:creationId xmlns:p14="http://schemas.microsoft.com/office/powerpoint/2010/main" val="2721832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48</a:t>
            </a:fld>
            <a:endParaRPr lang="tr-TR"/>
          </a:p>
        </p:txBody>
      </p:sp>
    </p:spTree>
    <p:extLst>
      <p:ext uri="{BB962C8B-B14F-4D97-AF65-F5344CB8AC3E}">
        <p14:creationId xmlns:p14="http://schemas.microsoft.com/office/powerpoint/2010/main" val="471616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685800" y="609600"/>
            <a:ext cx="7772400" cy="54864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2 Veri Yer Tutucusu"/>
          <p:cNvSpPr>
            <a:spLocks noGrp="1"/>
          </p:cNvSpPr>
          <p:nvPr>
            <p:ph type="dt" sz="half" idx="10"/>
          </p:nvPr>
        </p:nvSpPr>
        <p:spPr>
          <a:xfrm>
            <a:off x="685800" y="6248400"/>
            <a:ext cx="1905000" cy="457200"/>
          </a:xfrm>
        </p:spPr>
        <p:txBody>
          <a:bodyPr/>
          <a:lstStyle>
            <a:lvl1pPr>
              <a:defRPr/>
            </a:lvl1pPr>
          </a:lstStyle>
          <a:p>
            <a:endParaRPr lang="tr-TR"/>
          </a:p>
        </p:txBody>
      </p:sp>
      <p:sp>
        <p:nvSpPr>
          <p:cNvPr id="4" name="3 Altbilgi Yer Tutucusu"/>
          <p:cNvSpPr>
            <a:spLocks noGrp="1"/>
          </p:cNvSpPr>
          <p:nvPr>
            <p:ph type="ftr" sz="quarter" idx="11"/>
          </p:nvPr>
        </p:nvSpPr>
        <p:spPr>
          <a:xfrm>
            <a:off x="3124200" y="6248400"/>
            <a:ext cx="2895600" cy="457200"/>
          </a:xfrm>
        </p:spPr>
        <p:txBody>
          <a:bodyPr/>
          <a:lstStyle>
            <a:lvl1pPr>
              <a:defRPr/>
            </a:lvl1pPr>
          </a:lstStyle>
          <a:p>
            <a:endParaRPr lang="tr-TR"/>
          </a:p>
        </p:txBody>
      </p:sp>
      <p:sp>
        <p:nvSpPr>
          <p:cNvPr id="5" name="4 Slayt Numarası Yer Tutucusu"/>
          <p:cNvSpPr>
            <a:spLocks noGrp="1"/>
          </p:cNvSpPr>
          <p:nvPr>
            <p:ph type="sldNum" sz="quarter" idx="12"/>
          </p:nvPr>
        </p:nvSpPr>
        <p:spPr>
          <a:xfrm>
            <a:off x="6553200" y="6248400"/>
            <a:ext cx="1905000" cy="457200"/>
          </a:xfrm>
        </p:spPr>
        <p:txBody>
          <a:bodyPr/>
          <a:lstStyle>
            <a:lvl1pPr>
              <a:defRPr/>
            </a:lvl1pPr>
          </a:lstStyle>
          <a:p>
            <a:fld id="{B04064CD-3825-47C2-95CE-5A65746D8150}" type="slidenum">
              <a:rPr lang="tr-TR"/>
              <a:pPr/>
              <a:t>‹#›</a:t>
            </a:fld>
            <a:endParaRPr lang="tr-TR"/>
          </a:p>
        </p:txBody>
      </p:sp>
    </p:spTree>
    <p:extLst>
      <p:ext uri="{BB962C8B-B14F-4D97-AF65-F5344CB8AC3E}">
        <p14:creationId xmlns:p14="http://schemas.microsoft.com/office/powerpoint/2010/main" val="605313444"/>
      </p:ext>
    </p:extLst>
  </p:cSld>
  <p:clrMapOvr>
    <a:masterClrMapping/>
  </p:clrMapOvr>
  <p:transition spd="med">
    <p:randomBa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11.03.2013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11.03.2013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4" Type="http://schemas.openxmlformats.org/officeDocument/2006/relationships/image" Target="../media/image68.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0.v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79.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1.vml"/><Relationship Id="rId4" Type="http://schemas.openxmlformats.org/officeDocument/2006/relationships/image" Target="../media/image8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2.xml"/><Relationship Id="rId1" Type="http://schemas.openxmlformats.org/officeDocument/2006/relationships/vmlDrawing" Target="../drawings/vmlDrawing12.vml"/><Relationship Id="rId4" Type="http://schemas.openxmlformats.org/officeDocument/2006/relationships/image" Target="../media/image88.png"/></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3.xml"/><Relationship Id="rId1" Type="http://schemas.openxmlformats.org/officeDocument/2006/relationships/vmlDrawing" Target="../drawings/vmlDrawing13.vml"/><Relationship Id="rId5" Type="http://schemas.openxmlformats.org/officeDocument/2006/relationships/image" Target="../media/image93.png"/><Relationship Id="rId4" Type="http://schemas.openxmlformats.org/officeDocument/2006/relationships/notesSlide" Target="../notesSlides/notesSlide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Belirtme Çizgisi 1"/>
          <p:cNvSpPr/>
          <p:nvPr/>
        </p:nvSpPr>
        <p:spPr>
          <a:xfrm>
            <a:off x="4932040" y="1196752"/>
            <a:ext cx="4109594" cy="792088"/>
          </a:xfrm>
          <a:prstGeom prst="wedgeRectCallout">
            <a:avLst>
              <a:gd name="adj1" fmla="val -84081"/>
              <a:gd name="adj2" fmla="val 493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3" name="Dikdörtgen 2"/>
          <p:cNvSpPr/>
          <p:nvPr/>
        </p:nvSpPr>
        <p:spPr>
          <a:xfrm>
            <a:off x="1619672" y="121966"/>
            <a:ext cx="5112568" cy="646331"/>
          </a:xfrm>
          <a:prstGeom prst="rect">
            <a:avLst/>
          </a:prstGeom>
        </p:spPr>
        <p:txBody>
          <a:bodyPr wrap="square">
            <a:spAutoFit/>
          </a:bodyPr>
          <a:lstStyle/>
          <a:p>
            <a:r>
              <a:rPr lang="tr-TR" sz="3600" b="1" dirty="0">
                <a:solidFill>
                  <a:srgbClr val="FF0000"/>
                </a:solidFill>
              </a:rPr>
              <a:t>4</a:t>
            </a:r>
            <a:r>
              <a:rPr lang="tr-TR" sz="3600" b="1" dirty="0" smtClean="0">
                <a:solidFill>
                  <a:srgbClr val="FF0000"/>
                </a:solidFill>
              </a:rPr>
              <a:t>. KİMYASAL BAĞLAR</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66094"/>
            <a:ext cx="3324281" cy="2171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79512" y="3064031"/>
            <a:ext cx="8576026" cy="707886"/>
          </a:xfrm>
          <a:prstGeom prst="rect">
            <a:avLst/>
          </a:prstGeom>
        </p:spPr>
        <p:txBody>
          <a:bodyPr wrap="square">
            <a:spAutoFit/>
          </a:bodyPr>
          <a:lstStyle/>
          <a:p>
            <a:r>
              <a:rPr lang="tr-TR" sz="2000" b="1" dirty="0"/>
              <a:t>kimyasal bağ </a:t>
            </a:r>
            <a:r>
              <a:rPr lang="tr-TR" sz="2000" b="1" dirty="0" smtClean="0"/>
              <a:t>:</a:t>
            </a:r>
            <a:r>
              <a:rPr lang="tr-TR" sz="2000" dirty="0" smtClean="0"/>
              <a:t>Bileşik </a:t>
            </a:r>
            <a:r>
              <a:rPr lang="tr-TR" sz="2000" dirty="0"/>
              <a:t>ve moleküllerdeki atomları bir arada tutan yani atomların birbirine değecek kadar yakın olmasını sağlayan </a:t>
            </a:r>
            <a:r>
              <a:rPr lang="tr-TR" sz="2000" dirty="0" smtClean="0"/>
              <a:t>kuvvete </a:t>
            </a:r>
            <a:r>
              <a:rPr lang="tr-TR" sz="2000" b="1" dirty="0" smtClean="0"/>
              <a:t>kimyasal </a:t>
            </a:r>
            <a:r>
              <a:rPr lang="tr-TR" sz="2000" b="1" dirty="0"/>
              <a:t>bağ </a:t>
            </a:r>
            <a:r>
              <a:rPr lang="tr-TR" sz="2000" dirty="0" smtClean="0"/>
              <a:t>denir .</a:t>
            </a:r>
            <a:r>
              <a:rPr lang="tr-TR" sz="2000" dirty="0"/>
              <a:t>	</a:t>
            </a:r>
          </a:p>
        </p:txBody>
      </p:sp>
      <p:sp>
        <p:nvSpPr>
          <p:cNvPr id="6" name="Dikdörtgen 5"/>
          <p:cNvSpPr/>
          <p:nvPr/>
        </p:nvSpPr>
        <p:spPr>
          <a:xfrm>
            <a:off x="179512" y="3792990"/>
            <a:ext cx="8682610" cy="923330"/>
          </a:xfrm>
          <a:prstGeom prst="rect">
            <a:avLst/>
          </a:prstGeom>
        </p:spPr>
        <p:txBody>
          <a:bodyPr wrap="square">
            <a:spAutoFit/>
          </a:bodyPr>
          <a:lstStyle/>
          <a:p>
            <a:r>
              <a:rPr lang="tr-TR" b="1" dirty="0"/>
              <a:t>İyonik bağ :</a:t>
            </a:r>
            <a:r>
              <a:rPr lang="tr-TR" dirty="0"/>
              <a:t>Pozitif (+) ve negatif (-) yüklü iyonların elektriksel çekim kuvvetinden doğan bağa </a:t>
            </a:r>
            <a:r>
              <a:rPr lang="tr-TR" b="1" dirty="0"/>
              <a:t>iyonik bağ </a:t>
            </a:r>
            <a:r>
              <a:rPr lang="tr-TR" dirty="0" smtClean="0"/>
              <a:t>denir . İki </a:t>
            </a:r>
            <a:r>
              <a:rPr lang="tr-TR" dirty="0"/>
              <a:t>atom arasında iyonik bağ oluşabilmesi için atomlardan birinin elektron verip diğerinin elektron alması gerekmektedir.</a:t>
            </a:r>
          </a:p>
        </p:txBody>
      </p:sp>
      <p:sp>
        <p:nvSpPr>
          <p:cNvPr id="7" name="Dikdörtgen 6"/>
          <p:cNvSpPr/>
          <p:nvPr/>
        </p:nvSpPr>
        <p:spPr>
          <a:xfrm>
            <a:off x="179512" y="4716320"/>
            <a:ext cx="8576026" cy="369332"/>
          </a:xfrm>
          <a:prstGeom prst="rect">
            <a:avLst/>
          </a:prstGeom>
        </p:spPr>
        <p:txBody>
          <a:bodyPr wrap="square">
            <a:spAutoFit/>
          </a:bodyPr>
          <a:lstStyle/>
          <a:p>
            <a:r>
              <a:rPr lang="tr-TR" b="1" dirty="0" err="1"/>
              <a:t>Kovalent</a:t>
            </a:r>
            <a:r>
              <a:rPr lang="tr-TR" b="1" dirty="0"/>
              <a:t> bağ: </a:t>
            </a:r>
            <a:r>
              <a:rPr lang="tr-TR" dirty="0"/>
              <a:t>Elektronların ortaklaşa kullanarak oluşan kimyasal bağa </a:t>
            </a:r>
            <a:r>
              <a:rPr lang="tr-TR" b="1" dirty="0" err="1"/>
              <a:t>kovalent</a:t>
            </a:r>
            <a:r>
              <a:rPr lang="tr-TR" b="1" dirty="0"/>
              <a:t> bağ </a:t>
            </a:r>
            <a:r>
              <a:rPr lang="tr-TR" dirty="0"/>
              <a:t>denir.</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086518"/>
            <a:ext cx="8862122" cy="2434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152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084585" y="188640"/>
            <a:ext cx="7159823" cy="3932677"/>
            <a:chOff x="899592" y="188640"/>
            <a:chExt cx="7159823" cy="3932677"/>
          </a:xfrm>
        </p:grpSpPr>
        <p:grpSp>
          <p:nvGrpSpPr>
            <p:cNvPr id="4" name="Grup 3"/>
            <p:cNvGrpSpPr/>
            <p:nvPr/>
          </p:nvGrpSpPr>
          <p:grpSpPr>
            <a:xfrm>
              <a:off x="899592" y="260648"/>
              <a:ext cx="3381054" cy="3860669"/>
              <a:chOff x="899592" y="692696"/>
              <a:chExt cx="3381054" cy="3860669"/>
            </a:xfrm>
          </p:grpSpPr>
          <p:sp>
            <p:nvSpPr>
              <p:cNvPr id="5" name="Dikdörtgen 4"/>
              <p:cNvSpPr/>
              <p:nvPr/>
            </p:nvSpPr>
            <p:spPr>
              <a:xfrm>
                <a:off x="899592" y="3722368"/>
                <a:ext cx="3381054" cy="830997"/>
              </a:xfrm>
              <a:prstGeom prst="rect">
                <a:avLst/>
              </a:prstGeom>
            </p:spPr>
            <p:txBody>
              <a:bodyPr wrap="none">
                <a:spAutoFit/>
              </a:bodyPr>
              <a:lstStyle/>
              <a:p>
                <a:r>
                  <a:rPr lang="tr-TR" sz="2400" b="1" dirty="0" smtClean="0">
                    <a:solidFill>
                      <a:srgbClr val="000000"/>
                    </a:solidFill>
                    <a:latin typeface="Courier New"/>
                    <a:ea typeface="Courier New"/>
                  </a:rPr>
                  <a:t>Lityum iyonu(Li</a:t>
                </a:r>
                <a:r>
                  <a:rPr lang="tr-TR" sz="2400" b="1" baseline="30000" dirty="0" smtClean="0">
                    <a:solidFill>
                      <a:srgbClr val="000000"/>
                    </a:solidFill>
                    <a:latin typeface="Courier New"/>
                    <a:ea typeface="Courier New"/>
                  </a:rPr>
                  <a:t>+1</a:t>
                </a:r>
                <a:r>
                  <a:rPr lang="tr-TR" sz="2400" b="1" dirty="0" smtClean="0">
                    <a:solidFill>
                      <a:srgbClr val="000000"/>
                    </a:solidFill>
                    <a:latin typeface="Courier New"/>
                    <a:ea typeface="Courier New"/>
                  </a:rPr>
                  <a:t>)</a:t>
                </a:r>
              </a:p>
              <a:p>
                <a:r>
                  <a:rPr lang="tr-TR" sz="2400" b="1" dirty="0" smtClean="0">
                    <a:solidFill>
                      <a:srgbClr val="000000"/>
                    </a:solidFill>
                    <a:latin typeface="Courier New"/>
                  </a:rPr>
                  <a:t>p:3    e:2</a:t>
                </a:r>
                <a:r>
                  <a:rPr lang="tr-TR" sz="2400" b="1" dirty="0" smtClean="0">
                    <a:solidFill>
                      <a:prstClr val="black"/>
                    </a:solidFill>
                  </a:rPr>
                  <a:t> </a:t>
                </a:r>
                <a:endParaRPr lang="tr-TR" dirty="0"/>
              </a:p>
            </p:txBody>
          </p:sp>
          <p:pic>
            <p:nvPicPr>
              <p:cNvPr id="286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692696"/>
                <a:ext cx="3024336" cy="3042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8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88640"/>
              <a:ext cx="3127375"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Dikdörtgen 7"/>
          <p:cNvSpPr/>
          <p:nvPr/>
        </p:nvSpPr>
        <p:spPr>
          <a:xfrm>
            <a:off x="884388" y="4149080"/>
            <a:ext cx="7344816" cy="1200329"/>
          </a:xfrm>
          <a:prstGeom prst="rect">
            <a:avLst/>
          </a:prstGeom>
        </p:spPr>
        <p:txBody>
          <a:bodyPr wrap="square">
            <a:spAutoFit/>
          </a:bodyPr>
          <a:lstStyle/>
          <a:p>
            <a:pPr lvl="0"/>
            <a:r>
              <a:rPr lang="tr-TR" sz="2400" b="1" dirty="0" smtClean="0">
                <a:latin typeface="Courier New"/>
                <a:ea typeface="Courier New"/>
              </a:rPr>
              <a:t>Li</a:t>
            </a:r>
            <a:r>
              <a:rPr lang="tr-TR" sz="2400" b="1" baseline="30000" dirty="0" smtClean="0">
                <a:latin typeface="Courier New"/>
                <a:ea typeface="Courier New"/>
              </a:rPr>
              <a:t>+1</a:t>
            </a:r>
            <a:r>
              <a:rPr lang="tr-TR" sz="2400" b="1" dirty="0" smtClean="0">
                <a:latin typeface="Courier New"/>
                <a:ea typeface="Courier New"/>
              </a:rPr>
              <a:t> iyonu(katyonu) ile F</a:t>
            </a:r>
            <a:r>
              <a:rPr lang="tr-TR" sz="2400" b="1" baseline="30000" dirty="0" smtClean="0">
                <a:latin typeface="Courier New"/>
                <a:ea typeface="Courier New"/>
              </a:rPr>
              <a:t>-1</a:t>
            </a:r>
            <a:r>
              <a:rPr lang="tr-TR" sz="2400" b="1" dirty="0" smtClean="0">
                <a:latin typeface="Courier New"/>
                <a:ea typeface="Courier New"/>
              </a:rPr>
              <a:t>iyonu(anyonu) zıt yüklü iyonlar olduklarından kimyasal bağ yaparlar</a:t>
            </a:r>
            <a:endParaRPr lang="tr-TR" sz="2400" dirty="0" smtClean="0"/>
          </a:p>
        </p:txBody>
      </p:sp>
      <p:sp>
        <p:nvSpPr>
          <p:cNvPr id="9" name="Dikdörtgen 8"/>
          <p:cNvSpPr/>
          <p:nvPr/>
        </p:nvSpPr>
        <p:spPr>
          <a:xfrm>
            <a:off x="156882" y="5229200"/>
            <a:ext cx="8712968" cy="1569660"/>
          </a:xfrm>
          <a:prstGeom prst="rect">
            <a:avLst/>
          </a:prstGeom>
        </p:spPr>
        <p:txBody>
          <a:bodyPr wrap="square">
            <a:spAutoFit/>
          </a:bodyPr>
          <a:lstStyle/>
          <a:p>
            <a:r>
              <a:rPr lang="tr-TR" sz="2400" b="1" dirty="0" smtClean="0"/>
              <a:t>Sonuç=)</a:t>
            </a:r>
            <a:r>
              <a:rPr lang="tr-TR" sz="2400" dirty="0" smtClean="0">
                <a:solidFill>
                  <a:srgbClr val="FF0000"/>
                </a:solidFill>
              </a:rPr>
              <a:t>Bu </a:t>
            </a:r>
            <a:r>
              <a:rPr lang="tr-TR" sz="2400" dirty="0">
                <a:solidFill>
                  <a:srgbClr val="FF0000"/>
                </a:solidFill>
              </a:rPr>
              <a:t>şekilde pozitif (+) ve negatif (-) yüklü iyonların elektriksel çekim kuvvetinden doğan </a:t>
            </a:r>
            <a:r>
              <a:rPr lang="tr-TR" sz="2400" dirty="0" smtClean="0">
                <a:solidFill>
                  <a:srgbClr val="FF0000"/>
                </a:solidFill>
              </a:rPr>
              <a:t>bağa </a:t>
            </a:r>
            <a:r>
              <a:rPr lang="tr-TR" sz="2400" dirty="0">
                <a:solidFill>
                  <a:srgbClr val="FF0000"/>
                </a:solidFill>
              </a:rPr>
              <a:t>iyonik </a:t>
            </a:r>
            <a:r>
              <a:rPr lang="tr-TR" sz="2400" dirty="0" smtClean="0">
                <a:solidFill>
                  <a:srgbClr val="FF0000"/>
                </a:solidFill>
              </a:rPr>
              <a:t>bağ denir. </a:t>
            </a:r>
            <a:r>
              <a:rPr lang="tr-TR" sz="2400" dirty="0">
                <a:solidFill>
                  <a:srgbClr val="FF0000"/>
                </a:solidFill>
              </a:rPr>
              <a:t>İki atom arasında iyonik bağ oluşabilmesi için atomlardan birinin elektron verip </a:t>
            </a:r>
            <a:r>
              <a:rPr lang="tr-TR" sz="2400" dirty="0" smtClean="0">
                <a:solidFill>
                  <a:srgbClr val="FF0000"/>
                </a:solidFill>
              </a:rPr>
              <a:t>diğerinin </a:t>
            </a:r>
            <a:r>
              <a:rPr lang="tr-TR" sz="2400" dirty="0">
                <a:solidFill>
                  <a:srgbClr val="FF0000"/>
                </a:solidFill>
              </a:rPr>
              <a:t>elektron alması </a:t>
            </a:r>
            <a:r>
              <a:rPr lang="tr-TR" sz="2400" dirty="0" smtClean="0">
                <a:solidFill>
                  <a:srgbClr val="FF0000"/>
                </a:solidFill>
              </a:rPr>
              <a:t>gerekir.</a:t>
            </a:r>
            <a:endParaRPr lang="tr-TR" sz="2400" dirty="0">
              <a:solidFill>
                <a:srgbClr val="FF0000"/>
              </a:solidFill>
            </a:endParaRPr>
          </a:p>
        </p:txBody>
      </p:sp>
      <p:sp>
        <p:nvSpPr>
          <p:cNvPr id="10" name="Dikdörtgen 9"/>
          <p:cNvSpPr/>
          <p:nvPr/>
        </p:nvSpPr>
        <p:spPr>
          <a:xfrm>
            <a:off x="251520" y="332656"/>
            <a:ext cx="372218" cy="369332"/>
          </a:xfrm>
          <a:prstGeom prst="rect">
            <a:avLst/>
          </a:prstGeom>
        </p:spPr>
        <p:txBody>
          <a:bodyPr wrap="none">
            <a:spAutoFit/>
          </a:bodyPr>
          <a:lstStyle/>
          <a:p>
            <a:r>
              <a:rPr lang="tr-TR" b="1" dirty="0" smtClean="0"/>
              <a:t>4)</a:t>
            </a:r>
            <a:endParaRPr lang="tr-TR" b="1" dirty="0"/>
          </a:p>
        </p:txBody>
      </p:sp>
    </p:spTree>
    <p:extLst>
      <p:ext uri="{BB962C8B-B14F-4D97-AF65-F5344CB8AC3E}">
        <p14:creationId xmlns:p14="http://schemas.microsoft.com/office/powerpoint/2010/main" val="137536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496" y="404664"/>
            <a:ext cx="4968552" cy="3046988"/>
          </a:xfrm>
          <a:prstGeom prst="rect">
            <a:avLst/>
          </a:prstGeom>
        </p:spPr>
        <p:txBody>
          <a:bodyPr wrap="square">
            <a:spAutoFit/>
          </a:bodyPr>
          <a:lstStyle/>
          <a:p>
            <a:r>
              <a:rPr lang="tr-TR" sz="2400" dirty="0"/>
              <a:t>Yaptığınız etkinlik sonucu zıt yüklü iyonların </a:t>
            </a:r>
            <a:r>
              <a:rPr lang="tr-TR" sz="2400" dirty="0" smtClean="0"/>
              <a:t>birbirine yaklaşabileceğini </a:t>
            </a:r>
            <a:r>
              <a:rPr lang="tr-TR" sz="2400" dirty="0"/>
              <a:t>ve bu yakınlık </a:t>
            </a:r>
            <a:r>
              <a:rPr lang="tr-TR" sz="2400" dirty="0" smtClean="0"/>
              <a:t>sonucu </a:t>
            </a:r>
            <a:r>
              <a:rPr lang="tr-TR" sz="2400" dirty="0"/>
              <a:t>aralarında bir </a:t>
            </a:r>
            <a:r>
              <a:rPr lang="tr-TR" sz="2400" dirty="0" smtClean="0"/>
              <a:t>kimyasal bağ meydana gelebileceğini </a:t>
            </a:r>
            <a:r>
              <a:rPr lang="tr-TR" sz="2400" dirty="0"/>
              <a:t>fark ettiniz, şimdi bu kimyasal </a:t>
            </a:r>
            <a:r>
              <a:rPr lang="tr-TR" sz="2400" dirty="0" smtClean="0"/>
              <a:t>bağ çeşidini </a:t>
            </a:r>
            <a:r>
              <a:rPr lang="tr-TR" sz="2400" dirty="0"/>
              <a:t>ve zıt yüklü iyonlar arasındaki çekimin nedenini </a:t>
            </a:r>
            <a:r>
              <a:rPr lang="tr-TR" sz="2400" dirty="0" smtClean="0"/>
              <a:t>daha yakından </a:t>
            </a:r>
            <a:r>
              <a:rPr lang="tr-TR" sz="2400" dirty="0"/>
              <a:t>inceleyeceksiniz.</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3404" y="30731"/>
            <a:ext cx="4173092" cy="2860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4" y="3463857"/>
            <a:ext cx="8928992" cy="3416320"/>
          </a:xfrm>
          <a:prstGeom prst="rect">
            <a:avLst/>
          </a:prstGeom>
        </p:spPr>
        <p:txBody>
          <a:bodyPr wrap="square">
            <a:spAutoFit/>
          </a:bodyPr>
          <a:lstStyle/>
          <a:p>
            <a:r>
              <a:rPr lang="tr-TR" sz="2400" dirty="0"/>
              <a:t>Çevrenizde gördüğünüz maddeler sınırlı sayıdaki </a:t>
            </a:r>
            <a:r>
              <a:rPr lang="tr-TR" sz="2400" dirty="0" smtClean="0"/>
              <a:t>elementlerin </a:t>
            </a:r>
            <a:r>
              <a:rPr lang="tr-TR" sz="2400" dirty="0"/>
              <a:t>atomları ile yapılmıştır. Bu maddelerden bazıları element atomlarının kimyasal bağlarla bir </a:t>
            </a:r>
            <a:r>
              <a:rPr lang="tr-TR" sz="2400" dirty="0" smtClean="0"/>
              <a:t>araya gelerek </a:t>
            </a:r>
            <a:r>
              <a:rPr lang="tr-TR" sz="2400" dirty="0"/>
              <a:t>oluşturdukları bileşiklerdir. Günlük yaşamımızda birçok bileşik çeşidi ile karşılaşırız. Örneğin her gün</a:t>
            </a:r>
          </a:p>
          <a:p>
            <a:r>
              <a:rPr lang="tr-TR" sz="2400" dirty="0"/>
              <a:t>soframıza gelen yemek tuzu bir bileşiktir. Yemek tuzu sodyum ve klor elementlerinin atomlarından oluşur.</a:t>
            </a:r>
          </a:p>
          <a:p>
            <a:r>
              <a:rPr lang="tr-TR" sz="2400" dirty="0"/>
              <a:t>Nasıl mı? </a:t>
            </a:r>
            <a:endParaRPr lang="tr-TR" sz="2400" dirty="0" smtClean="0"/>
          </a:p>
          <a:p>
            <a:r>
              <a:rPr lang="tr-TR" sz="2400" dirty="0" smtClean="0"/>
              <a:t>Aşağıdaki </a:t>
            </a:r>
            <a:r>
              <a:rPr lang="tr-TR" sz="2400" dirty="0"/>
              <a:t>görselleri dikkatle inceleyerek bu sorunun cevabını araştırmaya başlayacaksınız.</a:t>
            </a:r>
          </a:p>
        </p:txBody>
      </p:sp>
    </p:spTree>
    <p:extLst>
      <p:ext uri="{BB962C8B-B14F-4D97-AF65-F5344CB8AC3E}">
        <p14:creationId xmlns:p14="http://schemas.microsoft.com/office/powerpoint/2010/main" val="335788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6"/>
            <a:ext cx="3240360" cy="3510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139952" y="985952"/>
            <a:ext cx="4680520" cy="1938992"/>
          </a:xfrm>
          <a:prstGeom prst="rect">
            <a:avLst/>
          </a:prstGeom>
        </p:spPr>
        <p:txBody>
          <a:bodyPr wrap="square">
            <a:spAutoFit/>
          </a:bodyPr>
          <a:lstStyle/>
          <a:p>
            <a:r>
              <a:rPr lang="tr-TR" sz="2400" dirty="0"/>
              <a:t>Nötr hâldeki </a:t>
            </a:r>
            <a:r>
              <a:rPr lang="tr-TR" sz="2400" dirty="0" smtClean="0"/>
              <a:t>sodyum atomunun </a:t>
            </a:r>
            <a:r>
              <a:rPr lang="tr-TR" sz="2400" dirty="0"/>
              <a:t>en dış </a:t>
            </a:r>
            <a:r>
              <a:rPr lang="tr-TR" sz="2400" dirty="0" smtClean="0"/>
              <a:t>katmanında </a:t>
            </a:r>
            <a:r>
              <a:rPr lang="tr-TR" sz="2400" dirty="0"/>
              <a:t>elektron vardır. </a:t>
            </a:r>
            <a:r>
              <a:rPr lang="tr-TR" sz="2400" dirty="0" smtClean="0"/>
              <a:t>Soydum </a:t>
            </a:r>
            <a:r>
              <a:rPr lang="tr-TR" sz="2400" dirty="0"/>
              <a:t>atomu bu elektronu</a:t>
            </a:r>
          </a:p>
          <a:p>
            <a:r>
              <a:rPr lang="tr-TR" sz="2400" dirty="0"/>
              <a:t>vererek kararlı atomların</a:t>
            </a:r>
          </a:p>
          <a:p>
            <a:r>
              <a:rPr lang="tr-TR" sz="2400" dirty="0"/>
              <a:t>elektron dizilimine </a:t>
            </a:r>
            <a:r>
              <a:rPr lang="tr-TR" sz="2400" dirty="0" smtClean="0"/>
              <a:t>ulaşabilir</a:t>
            </a:r>
            <a:r>
              <a:rPr lang="tr-TR" sz="2400" dirty="0"/>
              <a:t>.</a:t>
            </a:r>
          </a:p>
        </p:txBody>
      </p:sp>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4" y="2924944"/>
            <a:ext cx="3528391" cy="338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51520" y="4077072"/>
            <a:ext cx="4320480" cy="1938992"/>
          </a:xfrm>
          <a:prstGeom prst="rect">
            <a:avLst/>
          </a:prstGeom>
        </p:spPr>
        <p:txBody>
          <a:bodyPr wrap="square">
            <a:spAutoFit/>
          </a:bodyPr>
          <a:lstStyle/>
          <a:p>
            <a:r>
              <a:rPr lang="tr-TR" sz="2400" dirty="0"/>
              <a:t>Nötr hâlde </a:t>
            </a:r>
            <a:r>
              <a:rPr lang="tr-TR" sz="2400" dirty="0" smtClean="0"/>
              <a:t>klor atomunun </a:t>
            </a:r>
            <a:r>
              <a:rPr lang="tr-TR" sz="2400" dirty="0"/>
              <a:t>en dış </a:t>
            </a:r>
            <a:r>
              <a:rPr lang="tr-TR" sz="2400" dirty="0" smtClean="0"/>
              <a:t>katmanında </a:t>
            </a:r>
            <a:r>
              <a:rPr lang="tr-TR" sz="2400" dirty="0"/>
              <a:t>7 elektron</a:t>
            </a:r>
          </a:p>
          <a:p>
            <a:r>
              <a:rPr lang="tr-TR" sz="2400" dirty="0"/>
              <a:t>vardır. Klor atomu </a:t>
            </a:r>
            <a:r>
              <a:rPr lang="tr-TR" sz="2400" dirty="0" smtClean="0"/>
              <a:t>1 elektron </a:t>
            </a:r>
            <a:r>
              <a:rPr lang="tr-TR" sz="2400" dirty="0"/>
              <a:t>alarak </a:t>
            </a:r>
            <a:r>
              <a:rPr lang="tr-TR" sz="2400" dirty="0" smtClean="0"/>
              <a:t>kararlı </a:t>
            </a:r>
            <a:r>
              <a:rPr lang="tr-TR" sz="2400" dirty="0"/>
              <a:t>atomların elektron</a:t>
            </a:r>
          </a:p>
          <a:p>
            <a:r>
              <a:rPr lang="tr-TR" sz="2400" dirty="0"/>
              <a:t>dizilimine ulaşabilir.</a:t>
            </a:r>
          </a:p>
        </p:txBody>
      </p:sp>
      <p:sp>
        <p:nvSpPr>
          <p:cNvPr id="4" name="Dikdörtgen 3"/>
          <p:cNvSpPr/>
          <p:nvPr/>
        </p:nvSpPr>
        <p:spPr>
          <a:xfrm>
            <a:off x="96524" y="6221620"/>
            <a:ext cx="8838728" cy="461665"/>
          </a:xfrm>
          <a:prstGeom prst="rect">
            <a:avLst/>
          </a:prstGeom>
        </p:spPr>
        <p:txBody>
          <a:bodyPr wrap="square">
            <a:spAutoFit/>
          </a:bodyPr>
          <a:lstStyle/>
          <a:p>
            <a:r>
              <a:rPr lang="tr-TR" sz="2400" b="1" dirty="0"/>
              <a:t>Bu atomlar elektron alış verişi yaparak kararlı hâle geçebilir mi?</a:t>
            </a:r>
          </a:p>
        </p:txBody>
      </p:sp>
    </p:spTree>
    <p:extLst>
      <p:ext uri="{BB962C8B-B14F-4D97-AF65-F5344CB8AC3E}">
        <p14:creationId xmlns:p14="http://schemas.microsoft.com/office/powerpoint/2010/main" val="200155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500"/>
                                        <p:tgtEl>
                                          <p:spTgt spid="92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196604"/>
            <a:ext cx="4591050"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608004" y="251626"/>
            <a:ext cx="4428492" cy="3046988"/>
          </a:xfrm>
          <a:prstGeom prst="rect">
            <a:avLst/>
          </a:prstGeom>
        </p:spPr>
        <p:txBody>
          <a:bodyPr wrap="square">
            <a:spAutoFit/>
          </a:bodyPr>
          <a:lstStyle/>
          <a:p>
            <a:pPr lvl="0"/>
            <a:r>
              <a:rPr lang="tr-TR" sz="2400" dirty="0"/>
              <a:t>Soydum atomu </a:t>
            </a:r>
            <a:r>
              <a:rPr lang="tr-TR" sz="2400" b="1" dirty="0" err="1"/>
              <a:t>oktete</a:t>
            </a:r>
            <a:r>
              <a:rPr lang="tr-TR" sz="2400" dirty="0"/>
              <a:t> ulaşmak için en dış katmanındaki 1 elektronu verir ve </a:t>
            </a:r>
            <a:r>
              <a:rPr lang="tr-TR" sz="2400" b="1" dirty="0"/>
              <a:t>sodyum</a:t>
            </a:r>
            <a:r>
              <a:rPr lang="tr-TR" sz="2400" dirty="0"/>
              <a:t> </a:t>
            </a:r>
            <a:r>
              <a:rPr lang="tr-TR" sz="2400" b="1" dirty="0" smtClean="0"/>
              <a:t>katyonu</a:t>
            </a:r>
            <a:r>
              <a:rPr lang="tr-TR" sz="2400" dirty="0">
                <a:solidFill>
                  <a:srgbClr val="000000"/>
                </a:solidFill>
                <a:latin typeface="Courier New"/>
                <a:ea typeface="Courier New"/>
              </a:rPr>
              <a:t> </a:t>
            </a:r>
            <a:r>
              <a:rPr lang="tr-TR" sz="2400" b="1" dirty="0">
                <a:solidFill>
                  <a:srgbClr val="000000"/>
                </a:solidFill>
                <a:latin typeface="Courier New"/>
                <a:ea typeface="Courier New"/>
              </a:rPr>
              <a:t>(</a:t>
            </a:r>
            <a:r>
              <a:rPr lang="tr-TR" sz="2400" b="1" dirty="0" err="1">
                <a:solidFill>
                  <a:srgbClr val="000000"/>
                </a:solidFill>
                <a:latin typeface="Courier New"/>
                <a:ea typeface="Courier New"/>
              </a:rPr>
              <a:t>Na</a:t>
            </a:r>
            <a:r>
              <a:rPr lang="tr-TR" sz="2400" b="1" baseline="30000" dirty="0">
                <a:solidFill>
                  <a:srgbClr val="000000"/>
                </a:solidFill>
                <a:latin typeface="Courier New"/>
                <a:ea typeface="Courier New"/>
              </a:rPr>
              <a:t>+</a:t>
            </a:r>
            <a:r>
              <a:rPr lang="tr-TR" sz="2400" b="1" dirty="0">
                <a:solidFill>
                  <a:srgbClr val="000000"/>
                </a:solidFill>
                <a:latin typeface="Courier New"/>
                <a:ea typeface="Courier New"/>
              </a:rPr>
              <a:t>)</a:t>
            </a:r>
            <a:r>
              <a:rPr lang="tr-TR" sz="2400" b="1" dirty="0" smtClean="0"/>
              <a:t> </a:t>
            </a:r>
            <a:r>
              <a:rPr lang="tr-TR" sz="2400" dirty="0" smtClean="0"/>
              <a:t>oluşur</a:t>
            </a:r>
            <a:r>
              <a:rPr lang="tr-TR" sz="2400" dirty="0"/>
              <a:t>. Klor atomu ise </a:t>
            </a:r>
            <a:r>
              <a:rPr lang="tr-TR" sz="2400" b="1" dirty="0" err="1"/>
              <a:t>oktete</a:t>
            </a:r>
            <a:r>
              <a:rPr lang="tr-TR" sz="2400" dirty="0"/>
              <a:t> ulaşmak için dışarıdan en dış katmanına 1 elektron alır ve klor </a:t>
            </a:r>
            <a:r>
              <a:rPr lang="tr-TR" sz="2400" b="1" dirty="0" smtClean="0"/>
              <a:t>anyonu</a:t>
            </a:r>
            <a:r>
              <a:rPr lang="tr-TR" sz="2400" b="1" dirty="0" smtClean="0">
                <a:solidFill>
                  <a:srgbClr val="000000"/>
                </a:solidFill>
                <a:latin typeface="Courier New"/>
              </a:rPr>
              <a:t>(</a:t>
            </a:r>
            <a:r>
              <a:rPr lang="tr-TR" sz="2400" b="1" dirty="0" smtClean="0">
                <a:solidFill>
                  <a:srgbClr val="000000"/>
                </a:solidFill>
                <a:latin typeface="Courier New"/>
                <a:ea typeface="Courier New"/>
              </a:rPr>
              <a:t>Cl</a:t>
            </a:r>
            <a:r>
              <a:rPr lang="tr-TR" sz="2400" b="1" baseline="30000" dirty="0" smtClean="0">
                <a:solidFill>
                  <a:srgbClr val="000000"/>
                </a:solidFill>
                <a:latin typeface="Courier New"/>
                <a:ea typeface="Courier New"/>
              </a:rPr>
              <a:t>-</a:t>
            </a:r>
            <a:r>
              <a:rPr lang="tr-TR" sz="2400" dirty="0" smtClean="0">
                <a:solidFill>
                  <a:prstClr val="black"/>
                </a:solidFill>
              </a:rPr>
              <a:t> ) oluşur.</a:t>
            </a:r>
            <a:r>
              <a:rPr lang="tr-TR" sz="2400" b="1" dirty="0" smtClean="0"/>
              <a:t> </a:t>
            </a:r>
            <a:endParaRPr lang="tr-TR" sz="2400" b="1" dirty="0"/>
          </a:p>
        </p:txBody>
      </p:sp>
      <p:grpSp>
        <p:nvGrpSpPr>
          <p:cNvPr id="10" name="Grup 9"/>
          <p:cNvGrpSpPr/>
          <p:nvPr/>
        </p:nvGrpSpPr>
        <p:grpSpPr>
          <a:xfrm>
            <a:off x="6404582" y="3284984"/>
            <a:ext cx="2415890" cy="2385556"/>
            <a:chOff x="6156176" y="3284984"/>
            <a:chExt cx="2415890" cy="2385556"/>
          </a:xfrm>
        </p:grpSpPr>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3284984"/>
              <a:ext cx="2190750"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483834" y="5301208"/>
              <a:ext cx="2088232" cy="369332"/>
            </a:xfrm>
            <a:prstGeom prst="rect">
              <a:avLst/>
            </a:prstGeom>
          </p:spPr>
          <p:txBody>
            <a:bodyPr wrap="square">
              <a:spAutoFit/>
            </a:bodyPr>
            <a:lstStyle/>
            <a:p>
              <a:pPr>
                <a:spcAft>
                  <a:spcPts val="0"/>
                </a:spcAft>
              </a:pPr>
              <a:r>
                <a:rPr lang="tr-TR" b="1" dirty="0" smtClean="0">
                  <a:solidFill>
                    <a:srgbClr val="000000"/>
                  </a:solidFill>
                  <a:latin typeface="Courier New"/>
                  <a:ea typeface="Courier New"/>
                </a:rPr>
                <a:t>Klor iyonu Cl</a:t>
              </a:r>
              <a:r>
                <a:rPr lang="tr-TR" b="1" baseline="30000" dirty="0" smtClean="0">
                  <a:solidFill>
                    <a:srgbClr val="000000"/>
                  </a:solidFill>
                  <a:latin typeface="Courier New"/>
                  <a:ea typeface="Courier New"/>
                </a:rPr>
                <a:t>-</a:t>
              </a:r>
              <a:endParaRPr lang="tr-TR" b="1" dirty="0">
                <a:solidFill>
                  <a:srgbClr val="000000"/>
                </a:solidFill>
                <a:effectLst/>
                <a:latin typeface="Courier New"/>
                <a:ea typeface="Courier New"/>
              </a:endParaRPr>
            </a:p>
          </p:txBody>
        </p:sp>
      </p:grpSp>
      <p:grpSp>
        <p:nvGrpSpPr>
          <p:cNvPr id="9" name="Grup 8"/>
          <p:cNvGrpSpPr/>
          <p:nvPr/>
        </p:nvGrpSpPr>
        <p:grpSpPr>
          <a:xfrm>
            <a:off x="251520" y="3645024"/>
            <a:ext cx="2616409" cy="2016224"/>
            <a:chOff x="371415" y="3645024"/>
            <a:chExt cx="2616409" cy="2016224"/>
          </a:xfrm>
        </p:grpSpPr>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645024"/>
              <a:ext cx="16383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Dikdörtgen 6"/>
            <p:cNvSpPr/>
            <p:nvPr/>
          </p:nvSpPr>
          <p:spPr>
            <a:xfrm>
              <a:off x="371415" y="5291916"/>
              <a:ext cx="2616409" cy="369332"/>
            </a:xfrm>
            <a:prstGeom prst="rect">
              <a:avLst/>
            </a:prstGeom>
          </p:spPr>
          <p:txBody>
            <a:bodyPr wrap="square">
              <a:spAutoFit/>
            </a:bodyPr>
            <a:lstStyle/>
            <a:p>
              <a:r>
                <a:rPr lang="tr-TR" b="1" dirty="0">
                  <a:solidFill>
                    <a:srgbClr val="000000"/>
                  </a:solidFill>
                  <a:latin typeface="Courier New"/>
                  <a:ea typeface="Courier New"/>
                </a:rPr>
                <a:t>Sodyum </a:t>
              </a:r>
              <a:r>
                <a:rPr lang="tr-TR" b="1" dirty="0" smtClean="0">
                  <a:solidFill>
                    <a:srgbClr val="000000"/>
                  </a:solidFill>
                  <a:latin typeface="Courier New"/>
                  <a:ea typeface="Courier New"/>
                </a:rPr>
                <a:t>iyonu </a:t>
              </a:r>
              <a:r>
                <a:rPr lang="tr-TR" b="1" dirty="0" err="1" smtClean="0">
                  <a:solidFill>
                    <a:srgbClr val="000000"/>
                  </a:solidFill>
                  <a:latin typeface="Courier New"/>
                  <a:ea typeface="Courier New"/>
                </a:rPr>
                <a:t>Na</a:t>
              </a:r>
              <a:r>
                <a:rPr lang="tr-TR" b="1" baseline="30000" dirty="0" smtClean="0">
                  <a:solidFill>
                    <a:srgbClr val="000000"/>
                  </a:solidFill>
                  <a:latin typeface="Courier New"/>
                  <a:ea typeface="Courier New"/>
                </a:rPr>
                <a:t>+</a:t>
              </a:r>
              <a:r>
                <a:rPr lang="tr-TR" b="1" dirty="0" smtClean="0">
                  <a:solidFill>
                    <a:srgbClr val="000000"/>
                  </a:solidFill>
                  <a:latin typeface="Courier New"/>
                  <a:ea typeface="Courier New"/>
                </a:rPr>
                <a:t> </a:t>
              </a:r>
              <a:endParaRPr lang="tr-TR" b="1" dirty="0"/>
            </a:p>
          </p:txBody>
        </p:sp>
      </p:grpSp>
      <p:sp>
        <p:nvSpPr>
          <p:cNvPr id="8" name="Dikdörtgen 7"/>
          <p:cNvSpPr/>
          <p:nvPr/>
        </p:nvSpPr>
        <p:spPr>
          <a:xfrm>
            <a:off x="107504" y="6195897"/>
            <a:ext cx="8712968" cy="461665"/>
          </a:xfrm>
          <a:prstGeom prst="rect">
            <a:avLst/>
          </a:prstGeom>
        </p:spPr>
        <p:txBody>
          <a:bodyPr wrap="square">
            <a:spAutoFit/>
          </a:bodyPr>
          <a:lstStyle/>
          <a:p>
            <a:r>
              <a:rPr lang="tr-TR" sz="2400" b="1" dirty="0" err="1" smtClean="0">
                <a:solidFill>
                  <a:srgbClr val="000000"/>
                </a:solidFill>
                <a:latin typeface="Courier New"/>
                <a:ea typeface="Courier New"/>
              </a:rPr>
              <a:t>Na</a:t>
            </a:r>
            <a:r>
              <a:rPr lang="tr-TR" sz="2400" b="1" baseline="30000" dirty="0" err="1" smtClean="0">
                <a:solidFill>
                  <a:srgbClr val="000000"/>
                </a:solidFill>
                <a:latin typeface="Courier New"/>
                <a:ea typeface="Courier New"/>
              </a:rPr>
              <a:t>+</a:t>
            </a:r>
            <a:r>
              <a:rPr lang="tr-TR" sz="2400" dirty="0" err="1" smtClean="0">
                <a:solidFill>
                  <a:prstClr val="black"/>
                </a:solidFill>
              </a:rPr>
              <a:t>katyonu</a:t>
            </a:r>
            <a:r>
              <a:rPr lang="tr-TR" sz="2400" dirty="0" smtClean="0">
                <a:solidFill>
                  <a:prstClr val="black"/>
                </a:solidFill>
              </a:rPr>
              <a:t> </a:t>
            </a:r>
            <a:r>
              <a:rPr lang="tr-TR" sz="2400" dirty="0">
                <a:solidFill>
                  <a:prstClr val="black"/>
                </a:solidFill>
              </a:rPr>
              <a:t>ile </a:t>
            </a:r>
            <a:r>
              <a:rPr lang="tr-TR" sz="2400" b="1" dirty="0">
                <a:solidFill>
                  <a:srgbClr val="000000"/>
                </a:solidFill>
                <a:latin typeface="Courier New"/>
                <a:ea typeface="Courier New"/>
              </a:rPr>
              <a:t>Cl</a:t>
            </a:r>
            <a:r>
              <a:rPr lang="tr-TR" sz="2400" b="1" baseline="30000" dirty="0">
                <a:solidFill>
                  <a:srgbClr val="000000"/>
                </a:solidFill>
                <a:latin typeface="Courier New"/>
                <a:ea typeface="Courier New"/>
              </a:rPr>
              <a:t>-</a:t>
            </a:r>
            <a:r>
              <a:rPr lang="tr-TR" sz="2400" dirty="0" smtClean="0">
                <a:solidFill>
                  <a:prstClr val="black"/>
                </a:solidFill>
              </a:rPr>
              <a:t> </a:t>
            </a:r>
            <a:r>
              <a:rPr lang="tr-TR" sz="2400" dirty="0">
                <a:solidFill>
                  <a:prstClr val="black"/>
                </a:solidFill>
              </a:rPr>
              <a:t>anyonu zıt yüklü olduğundan birbirini çekecektir. </a:t>
            </a:r>
            <a:r>
              <a:rPr lang="tr-TR" sz="2400" dirty="0" smtClean="0">
                <a:solidFill>
                  <a:prstClr val="black"/>
                </a:solidFill>
              </a:rPr>
              <a:t> </a:t>
            </a:r>
            <a:endParaRPr lang="tr-TR" sz="2400" dirty="0"/>
          </a:p>
        </p:txBody>
      </p:sp>
      <p:sp>
        <p:nvSpPr>
          <p:cNvPr id="11" name="Dikdörtgen 10"/>
          <p:cNvSpPr/>
          <p:nvPr/>
        </p:nvSpPr>
        <p:spPr>
          <a:xfrm>
            <a:off x="563673" y="5670540"/>
            <a:ext cx="8328807" cy="523220"/>
          </a:xfrm>
          <a:prstGeom prst="rect">
            <a:avLst/>
          </a:prstGeom>
        </p:spPr>
        <p:txBody>
          <a:bodyPr wrap="square">
            <a:spAutoFit/>
          </a:bodyPr>
          <a:lstStyle/>
          <a:p>
            <a:r>
              <a:rPr lang="tr-TR" sz="2800" b="1" dirty="0" err="1" smtClean="0">
                <a:solidFill>
                  <a:srgbClr val="FF0000"/>
                </a:solidFill>
                <a:latin typeface="Courier New"/>
                <a:ea typeface="Courier New"/>
              </a:rPr>
              <a:t>NaCl</a:t>
            </a:r>
            <a:r>
              <a:rPr lang="tr-TR" sz="2800" b="1" dirty="0" smtClean="0">
                <a:solidFill>
                  <a:srgbClr val="FF0000"/>
                </a:solidFill>
                <a:latin typeface="Courier New"/>
                <a:ea typeface="Courier New"/>
              </a:rPr>
              <a:t>(Sodyum klorür) Yemek tuzu oluşur</a:t>
            </a:r>
            <a:endParaRPr lang="tr-TR" sz="2800" dirty="0">
              <a:solidFill>
                <a:srgbClr val="FF0000"/>
              </a:solidFill>
            </a:endParaRPr>
          </a:p>
        </p:txBody>
      </p:sp>
    </p:spTree>
    <p:extLst>
      <p:ext uri="{BB962C8B-B14F-4D97-AF65-F5344CB8AC3E}">
        <p14:creationId xmlns:p14="http://schemas.microsoft.com/office/powerpoint/2010/main" val="1723773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accel="50000" decel="50000" fill="hold" nodeType="withEffect">
                                  <p:stCondLst>
                                    <p:cond delay="0"/>
                                  </p:stCondLst>
                                  <p:childTnLst>
                                    <p:animMotion origin="layout" path="M 3.88889E-6 -2.22222E-6 L 0.21145 -2.22222E-6 " pathEditMode="relative" rAng="0" ptsTypes="AA">
                                      <p:cBhvr>
                                        <p:cTn id="9" dur="2000" fill="hold"/>
                                        <p:tgtEl>
                                          <p:spTgt spid="9"/>
                                        </p:tgtEl>
                                        <p:attrNameLst>
                                          <p:attrName>ppt_x</p:attrName>
                                          <p:attrName>ppt_y</p:attrName>
                                        </p:attrNameLst>
                                      </p:cBhvr>
                                      <p:rCtr x="10573" y="0"/>
                                    </p:animMotion>
                                  </p:childTnLst>
                                </p:cTn>
                              </p:par>
                              <p:par>
                                <p:cTn id="10" presetID="35" presetClass="path" presetSubtype="0" accel="50000" decel="50000" fill="hold" nodeType="withEffect">
                                  <p:stCondLst>
                                    <p:cond delay="0"/>
                                  </p:stCondLst>
                                  <p:childTnLst>
                                    <p:animMotion origin="layout" path="M 4.72222E-6 2.22222E-6 L -0.25365 0.00463 " pathEditMode="relative" rAng="0" ptsTypes="AA">
                                      <p:cBhvr>
                                        <p:cTn id="11" dur="2000" fill="hold"/>
                                        <p:tgtEl>
                                          <p:spTgt spid="10"/>
                                        </p:tgtEl>
                                        <p:attrNameLst>
                                          <p:attrName>ppt_x</p:attrName>
                                          <p:attrName>ppt_y</p:attrName>
                                        </p:attrNameLst>
                                      </p:cBhvr>
                                      <p:rCtr x="-12691" y="231"/>
                                    </p:animMotion>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346" y="5127575"/>
            <a:ext cx="8713150" cy="1569660"/>
          </a:xfrm>
          <a:prstGeom prst="rect">
            <a:avLst/>
          </a:prstGeom>
        </p:spPr>
        <p:txBody>
          <a:bodyPr wrap="square">
            <a:spAutoFit/>
          </a:bodyPr>
          <a:lstStyle/>
          <a:p>
            <a:r>
              <a:rPr lang="tr-TR" sz="2400" dirty="0" smtClean="0"/>
              <a:t> </a:t>
            </a:r>
            <a:r>
              <a:rPr lang="tr-TR" sz="2400" dirty="0"/>
              <a:t>Böylece </a:t>
            </a:r>
            <a:r>
              <a:rPr lang="tr-TR" sz="2400" dirty="0" err="1"/>
              <a:t>Na</a:t>
            </a:r>
            <a:r>
              <a:rPr lang="tr-TR" sz="2400" dirty="0"/>
              <a:t>+ ve Cl- iyonları birbirine değecek kadar yakın durup aralarında kimyasal bağ oluşacaktır. Bu kimyasal bağ ile </a:t>
            </a:r>
            <a:r>
              <a:rPr lang="tr-TR" sz="2400" dirty="0" err="1"/>
              <a:t>NaCI</a:t>
            </a:r>
            <a:r>
              <a:rPr lang="tr-TR" sz="2400" dirty="0"/>
              <a:t> (</a:t>
            </a:r>
            <a:r>
              <a:rPr lang="tr-TR" sz="2400" dirty="0" err="1"/>
              <a:t>sodyumklorür</a:t>
            </a:r>
            <a:r>
              <a:rPr lang="tr-TR" sz="2400" dirty="0"/>
              <a:t>) bileşiği oluşur.	</a:t>
            </a:r>
          </a:p>
          <a:p>
            <a:endParaRPr lang="tr-TR" sz="2400"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0"/>
            <a:ext cx="6840760" cy="474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753" y="5954648"/>
            <a:ext cx="1562100" cy="74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96156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26629" name="ShockwaveFlash1" r:id="rId2" imgW="9035705" imgH="5661636"/>
        </mc:Choice>
        <mc:Fallback>
          <p:control name="ShockwaveFlash1" r:id="rId2" imgW="9035705" imgH="5661636">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3025" y="73025"/>
                  <a:ext cx="9036050" cy="56610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2490238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4428" y="1988841"/>
            <a:ext cx="2539490" cy="2088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1988842"/>
            <a:ext cx="2520280" cy="2088230"/>
          </a:xfrm>
          <a:prstGeom prst="rect">
            <a:avLst/>
          </a:prstGeom>
        </p:spPr>
      </p:pic>
      <p:sp>
        <p:nvSpPr>
          <p:cNvPr id="3" name="Dikdörtgen 2"/>
          <p:cNvSpPr/>
          <p:nvPr/>
        </p:nvSpPr>
        <p:spPr>
          <a:xfrm>
            <a:off x="3635896" y="3995772"/>
            <a:ext cx="1101584" cy="369332"/>
          </a:xfrm>
          <a:prstGeom prst="rect">
            <a:avLst/>
          </a:prstGeom>
        </p:spPr>
        <p:txBody>
          <a:bodyPr wrap="none">
            <a:spAutoFit/>
          </a:bodyPr>
          <a:lstStyle/>
          <a:p>
            <a:r>
              <a:rPr lang="tr-TR" dirty="0" smtClean="0"/>
              <a:t>19 p  19 e</a:t>
            </a:r>
            <a:endParaRPr lang="tr-TR" dirty="0"/>
          </a:p>
        </p:txBody>
      </p:sp>
      <p:sp>
        <p:nvSpPr>
          <p:cNvPr id="7" name="Dikdörtgen 6"/>
          <p:cNvSpPr/>
          <p:nvPr/>
        </p:nvSpPr>
        <p:spPr>
          <a:xfrm>
            <a:off x="6206720" y="4005064"/>
            <a:ext cx="1101584" cy="369332"/>
          </a:xfrm>
          <a:prstGeom prst="rect">
            <a:avLst/>
          </a:prstGeom>
        </p:spPr>
        <p:txBody>
          <a:bodyPr wrap="none">
            <a:spAutoFit/>
          </a:bodyPr>
          <a:lstStyle/>
          <a:p>
            <a:r>
              <a:rPr lang="tr-TR" dirty="0" smtClean="0"/>
              <a:t>19 p  18 e</a:t>
            </a:r>
            <a:endParaRPr lang="tr-TR" dirty="0"/>
          </a:p>
        </p:txBody>
      </p:sp>
      <p:sp>
        <p:nvSpPr>
          <p:cNvPr id="8" name="Dikdörtgen 7"/>
          <p:cNvSpPr/>
          <p:nvPr/>
        </p:nvSpPr>
        <p:spPr>
          <a:xfrm>
            <a:off x="8331362" y="2924944"/>
            <a:ext cx="417102" cy="369332"/>
          </a:xfrm>
          <a:prstGeom prst="rect">
            <a:avLst/>
          </a:prstGeom>
        </p:spPr>
        <p:txBody>
          <a:bodyPr wrap="none">
            <a:spAutoFit/>
          </a:bodyPr>
          <a:lstStyle/>
          <a:p>
            <a:r>
              <a:rPr lang="tr-TR" dirty="0" smtClean="0"/>
              <a:t>+1</a:t>
            </a:r>
            <a:endParaRPr lang="tr-TR" dirty="0"/>
          </a:p>
        </p:txBody>
      </p:sp>
      <p:pic>
        <p:nvPicPr>
          <p:cNvPr id="266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4437112"/>
            <a:ext cx="2520280" cy="2146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Resim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46468" y="4419703"/>
            <a:ext cx="2567450" cy="2163937"/>
          </a:xfrm>
          <a:prstGeom prst="rect">
            <a:avLst/>
          </a:prstGeom>
        </p:spPr>
      </p:pic>
      <p:sp>
        <p:nvSpPr>
          <p:cNvPr id="11" name="Dikdörtgen 10"/>
          <p:cNvSpPr/>
          <p:nvPr/>
        </p:nvSpPr>
        <p:spPr>
          <a:xfrm>
            <a:off x="3788296" y="6453336"/>
            <a:ext cx="1101584" cy="369332"/>
          </a:xfrm>
          <a:prstGeom prst="rect">
            <a:avLst/>
          </a:prstGeom>
        </p:spPr>
        <p:txBody>
          <a:bodyPr wrap="none">
            <a:spAutoFit/>
          </a:bodyPr>
          <a:lstStyle/>
          <a:p>
            <a:r>
              <a:rPr lang="tr-TR" dirty="0" smtClean="0"/>
              <a:t>14 p  14 e</a:t>
            </a:r>
            <a:endParaRPr lang="tr-TR" dirty="0"/>
          </a:p>
        </p:txBody>
      </p:sp>
      <p:sp>
        <p:nvSpPr>
          <p:cNvPr id="12" name="Dikdörtgen 11"/>
          <p:cNvSpPr/>
          <p:nvPr/>
        </p:nvSpPr>
        <p:spPr>
          <a:xfrm>
            <a:off x="6278728" y="6525344"/>
            <a:ext cx="1101584" cy="369332"/>
          </a:xfrm>
          <a:prstGeom prst="rect">
            <a:avLst/>
          </a:prstGeom>
        </p:spPr>
        <p:txBody>
          <a:bodyPr wrap="none">
            <a:spAutoFit/>
          </a:bodyPr>
          <a:lstStyle/>
          <a:p>
            <a:r>
              <a:rPr lang="tr-TR" dirty="0" smtClean="0"/>
              <a:t>14 p  10 e</a:t>
            </a:r>
            <a:endParaRPr lang="tr-TR" dirty="0"/>
          </a:p>
        </p:txBody>
      </p:sp>
      <p:sp>
        <p:nvSpPr>
          <p:cNvPr id="13" name="Dikdörtgen 12"/>
          <p:cNvSpPr/>
          <p:nvPr/>
        </p:nvSpPr>
        <p:spPr>
          <a:xfrm>
            <a:off x="8483762" y="5219908"/>
            <a:ext cx="417102" cy="369332"/>
          </a:xfrm>
          <a:prstGeom prst="rect">
            <a:avLst/>
          </a:prstGeom>
        </p:spPr>
        <p:txBody>
          <a:bodyPr wrap="none">
            <a:spAutoFit/>
          </a:bodyPr>
          <a:lstStyle/>
          <a:p>
            <a:r>
              <a:rPr lang="tr-TR" dirty="0" smtClean="0"/>
              <a:t>+4</a:t>
            </a:r>
            <a:endParaRPr lang="tr-TR" dirty="0"/>
          </a:p>
        </p:txBody>
      </p:sp>
    </p:spTree>
    <p:extLst>
      <p:ext uri="{BB962C8B-B14F-4D97-AF65-F5344CB8AC3E}">
        <p14:creationId xmlns:p14="http://schemas.microsoft.com/office/powerpoint/2010/main" val="2975163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628"/>
                                        </p:tgtEl>
                                        <p:attrNameLst>
                                          <p:attrName>style.visibility</p:attrName>
                                        </p:attrNameLst>
                                      </p:cBhvr>
                                      <p:to>
                                        <p:strVal val="visible"/>
                                      </p:to>
                                    </p:set>
                                    <p:animEffect transition="in" filter="fade">
                                      <p:cBhvr>
                                        <p:cTn id="20" dur="500"/>
                                        <p:tgtEl>
                                          <p:spTgt spid="266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 y="828675"/>
            <a:ext cx="8953500" cy="520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824" y="908721"/>
            <a:ext cx="2520280"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1" y="908722"/>
            <a:ext cx="2304256"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1737" y="3408603"/>
            <a:ext cx="2406647" cy="208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sim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2288" y="3429001"/>
            <a:ext cx="2475816" cy="2088232"/>
          </a:xfrm>
          <a:prstGeom prst="rect">
            <a:avLst/>
          </a:prstGeom>
        </p:spPr>
      </p:pic>
      <p:sp>
        <p:nvSpPr>
          <p:cNvPr id="7" name="Dikdörtgen 6"/>
          <p:cNvSpPr/>
          <p:nvPr/>
        </p:nvSpPr>
        <p:spPr>
          <a:xfrm>
            <a:off x="3635896" y="3068960"/>
            <a:ext cx="867545" cy="369332"/>
          </a:xfrm>
          <a:prstGeom prst="rect">
            <a:avLst/>
          </a:prstGeom>
        </p:spPr>
        <p:txBody>
          <a:bodyPr wrap="none">
            <a:spAutoFit/>
          </a:bodyPr>
          <a:lstStyle/>
          <a:p>
            <a:r>
              <a:rPr lang="tr-TR" dirty="0" smtClean="0"/>
              <a:t>7 p  7 e</a:t>
            </a:r>
            <a:endParaRPr lang="tr-TR" dirty="0"/>
          </a:p>
        </p:txBody>
      </p:sp>
      <p:sp>
        <p:nvSpPr>
          <p:cNvPr id="8" name="Dikdörtgen 7"/>
          <p:cNvSpPr/>
          <p:nvPr/>
        </p:nvSpPr>
        <p:spPr>
          <a:xfrm>
            <a:off x="6224735" y="3068960"/>
            <a:ext cx="984565" cy="369332"/>
          </a:xfrm>
          <a:prstGeom prst="rect">
            <a:avLst/>
          </a:prstGeom>
        </p:spPr>
        <p:txBody>
          <a:bodyPr wrap="none">
            <a:spAutoFit/>
          </a:bodyPr>
          <a:lstStyle/>
          <a:p>
            <a:r>
              <a:rPr lang="tr-TR" dirty="0" smtClean="0"/>
              <a:t>7 p  10 e</a:t>
            </a:r>
            <a:endParaRPr lang="tr-TR" dirty="0"/>
          </a:p>
        </p:txBody>
      </p:sp>
      <p:sp>
        <p:nvSpPr>
          <p:cNvPr id="9" name="Dikdörtgen 8"/>
          <p:cNvSpPr/>
          <p:nvPr/>
        </p:nvSpPr>
        <p:spPr>
          <a:xfrm>
            <a:off x="3635896" y="5507940"/>
            <a:ext cx="1101584" cy="369332"/>
          </a:xfrm>
          <a:prstGeom prst="rect">
            <a:avLst/>
          </a:prstGeom>
        </p:spPr>
        <p:txBody>
          <a:bodyPr wrap="none">
            <a:spAutoFit/>
          </a:bodyPr>
          <a:lstStyle/>
          <a:p>
            <a:r>
              <a:rPr lang="tr-TR" dirty="0" smtClean="0"/>
              <a:t>11 p  11 e</a:t>
            </a:r>
            <a:endParaRPr lang="tr-TR" dirty="0"/>
          </a:p>
        </p:txBody>
      </p:sp>
      <p:sp>
        <p:nvSpPr>
          <p:cNvPr id="10" name="Dikdörtgen 9"/>
          <p:cNvSpPr/>
          <p:nvPr/>
        </p:nvSpPr>
        <p:spPr>
          <a:xfrm>
            <a:off x="5990696" y="5507940"/>
            <a:ext cx="1101584" cy="369332"/>
          </a:xfrm>
          <a:prstGeom prst="rect">
            <a:avLst/>
          </a:prstGeom>
        </p:spPr>
        <p:txBody>
          <a:bodyPr wrap="none">
            <a:spAutoFit/>
          </a:bodyPr>
          <a:lstStyle/>
          <a:p>
            <a:r>
              <a:rPr lang="tr-TR" dirty="0" smtClean="0"/>
              <a:t>11 p  10 e</a:t>
            </a:r>
            <a:endParaRPr lang="tr-TR" dirty="0"/>
          </a:p>
        </p:txBody>
      </p:sp>
      <p:sp>
        <p:nvSpPr>
          <p:cNvPr id="11" name="Dikdörtgen 10"/>
          <p:cNvSpPr/>
          <p:nvPr/>
        </p:nvSpPr>
        <p:spPr>
          <a:xfrm>
            <a:off x="8388424" y="4221088"/>
            <a:ext cx="417102" cy="369332"/>
          </a:xfrm>
          <a:prstGeom prst="rect">
            <a:avLst/>
          </a:prstGeom>
        </p:spPr>
        <p:txBody>
          <a:bodyPr wrap="none">
            <a:spAutoFit/>
          </a:bodyPr>
          <a:lstStyle/>
          <a:p>
            <a:r>
              <a:rPr lang="tr-TR" dirty="0" smtClean="0"/>
              <a:t>+1</a:t>
            </a:r>
            <a:endParaRPr lang="tr-TR" dirty="0"/>
          </a:p>
        </p:txBody>
      </p:sp>
      <p:sp>
        <p:nvSpPr>
          <p:cNvPr id="12" name="Dikdörtgen 11"/>
          <p:cNvSpPr/>
          <p:nvPr/>
        </p:nvSpPr>
        <p:spPr>
          <a:xfrm>
            <a:off x="8388424" y="2060848"/>
            <a:ext cx="372218" cy="369332"/>
          </a:xfrm>
          <a:prstGeom prst="rect">
            <a:avLst/>
          </a:prstGeom>
        </p:spPr>
        <p:txBody>
          <a:bodyPr wrap="none">
            <a:spAutoFit/>
          </a:bodyPr>
          <a:lstStyle/>
          <a:p>
            <a:r>
              <a:rPr lang="tr-TR" dirty="0" smtClean="0"/>
              <a:t>-</a:t>
            </a:r>
            <a:r>
              <a:rPr lang="tr-TR" dirty="0"/>
              <a:t>3</a:t>
            </a:r>
          </a:p>
        </p:txBody>
      </p:sp>
    </p:spTree>
    <p:extLst>
      <p:ext uri="{BB962C8B-B14F-4D97-AF65-F5344CB8AC3E}">
        <p14:creationId xmlns:p14="http://schemas.microsoft.com/office/powerpoint/2010/main" val="13586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500"/>
                                        <p:tgtEl>
                                          <p:spTgt spid="276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7651"/>
                                        </p:tgtEl>
                                        <p:attrNameLst>
                                          <p:attrName>style.visibility</p:attrName>
                                        </p:attrNameLst>
                                      </p:cBhvr>
                                      <p:to>
                                        <p:strVal val="visible"/>
                                      </p:to>
                                    </p:set>
                                    <p:animEffect transition="in" filter="fade">
                                      <p:cBhvr>
                                        <p:cTn id="15" dur="500"/>
                                        <p:tgtEl>
                                          <p:spTgt spid="2765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7652"/>
                                        </p:tgtEl>
                                        <p:attrNameLst>
                                          <p:attrName>style.visibility</p:attrName>
                                        </p:attrNameLst>
                                      </p:cBhvr>
                                      <p:to>
                                        <p:strVal val="visible"/>
                                      </p:to>
                                    </p:set>
                                    <p:animEffect transition="in" filter="fade">
                                      <p:cBhvr>
                                        <p:cTn id="36" dur="500"/>
                                        <p:tgtEl>
                                          <p:spTgt spid="276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55776" y="6372036"/>
            <a:ext cx="4104456" cy="369332"/>
          </a:xfrm>
          <a:prstGeom prst="rect">
            <a:avLst/>
          </a:prstGeom>
        </p:spPr>
        <p:txBody>
          <a:bodyPr wrap="square">
            <a:spAutoFit/>
          </a:bodyPr>
          <a:lstStyle/>
          <a:p>
            <a:r>
              <a:rPr lang="tr-TR" dirty="0" smtClean="0"/>
              <a:t>Lityumla flor arasında oluşan bağ</a:t>
            </a:r>
            <a:endParaRPr lang="tr-TR" dirty="0"/>
          </a:p>
        </p:txBody>
      </p:sp>
    </p:spTree>
    <p:controls>
      <mc:AlternateContent xmlns:mc="http://schemas.openxmlformats.org/markup-compatibility/2006">
        <mc:Choice xmlns:v="urn:schemas-microsoft-com:vml" Requires="v">
          <p:control spid="28675" name="ShockwaveFlash1" r:id="rId2" imgW="8352381" imgH="5877745"/>
        </mc:Choice>
        <mc:Fallback>
          <p:control name="ShockwaveFlash1" r:id="rId2" imgW="8352381" imgH="5877745">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73025"/>
                  <a:ext cx="8353425" cy="58769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0849661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6372036"/>
            <a:ext cx="7560642" cy="369332"/>
          </a:xfrm>
          <a:prstGeom prst="rect">
            <a:avLst/>
          </a:prstGeom>
        </p:spPr>
        <p:txBody>
          <a:bodyPr wrap="square">
            <a:spAutoFit/>
          </a:bodyPr>
          <a:lstStyle/>
          <a:p>
            <a:pPr algn="ctr"/>
            <a:r>
              <a:rPr lang="tr-TR" dirty="0" smtClean="0"/>
              <a:t>KALSİYUMLA KLOR ARASINDA OLUŞAN KİMYASAL BAĞI İZLEYELİM</a:t>
            </a:r>
            <a:endParaRPr lang="tr-TR" dirty="0"/>
          </a:p>
        </p:txBody>
      </p:sp>
    </p:spTree>
    <p:controls>
      <mc:AlternateContent xmlns:mc="http://schemas.openxmlformats.org/markup-compatibility/2006">
        <mc:Choice xmlns:v="urn:schemas-microsoft-com:vml" Requires="v">
          <p:control spid="30724" name="ShockwaveFlash1" r:id="rId2" imgW="8064533" imgH="5257143"/>
        </mc:Choice>
        <mc:Fallback>
          <p:control name="ShockwaveFlash1" r:id="rId2" imgW="8064533" imgH="525714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15888"/>
                  <a:ext cx="8064500" cy="5257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1304502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13149"/>
            <a:ext cx="3020507" cy="461665"/>
          </a:xfrm>
          <a:prstGeom prst="rect">
            <a:avLst/>
          </a:prstGeom>
        </p:spPr>
        <p:txBody>
          <a:bodyPr wrap="none">
            <a:spAutoFit/>
          </a:bodyPr>
          <a:lstStyle/>
          <a:p>
            <a:r>
              <a:rPr lang="tr-TR" sz="2400" b="1" dirty="0"/>
              <a:t>Atomlar Neden Yakın?</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356" y="419472"/>
            <a:ext cx="8649022" cy="6438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6737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55776" y="6372036"/>
            <a:ext cx="4104456" cy="369332"/>
          </a:xfrm>
          <a:prstGeom prst="rect">
            <a:avLst/>
          </a:prstGeom>
        </p:spPr>
        <p:txBody>
          <a:bodyPr wrap="square">
            <a:spAutoFit/>
          </a:bodyPr>
          <a:lstStyle/>
          <a:p>
            <a:r>
              <a:rPr lang="tr-TR" dirty="0" smtClean="0"/>
              <a:t>İYONİK BAĞLAR OLUŞTURALIM</a:t>
            </a:r>
            <a:endParaRPr lang="tr-TR" dirty="0"/>
          </a:p>
        </p:txBody>
      </p:sp>
    </p:spTree>
    <p:controls>
      <mc:AlternateContent xmlns:mc="http://schemas.openxmlformats.org/markup-compatibility/2006">
        <mc:Choice xmlns:v="urn:schemas-microsoft-com:vml" Requires="v">
          <p:control spid="29699" name="ShockwaveFlash1" r:id="rId2" imgW="7621064" imgH="5080222"/>
        </mc:Choice>
        <mc:Fallback>
          <p:control name="ShockwaveFlash1" r:id="rId2" imgW="7621064"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62000" y="889000"/>
                  <a:ext cx="7620000" cy="508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7352968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260648"/>
            <a:ext cx="8712968" cy="1569660"/>
          </a:xfrm>
          <a:prstGeom prst="rect">
            <a:avLst/>
          </a:prstGeom>
        </p:spPr>
        <p:txBody>
          <a:bodyPr wrap="square">
            <a:spAutoFit/>
          </a:bodyPr>
          <a:lstStyle/>
          <a:p>
            <a:r>
              <a:rPr lang="tr-TR" sz="2400" dirty="0"/>
              <a:t>Bu şekilde pozitif (+) ve negatif (-) yüklü iyonların elektriksel çekim kuvvetinden doğan bağı iyonik </a:t>
            </a:r>
            <a:r>
              <a:rPr lang="tr-TR" sz="2400" dirty="0" smtClean="0"/>
              <a:t>bağ olarak </a:t>
            </a:r>
            <a:r>
              <a:rPr lang="tr-TR" sz="2400" dirty="0"/>
              <a:t>adlandırabilirsiniz. İki atom arasında iyonik bağ oluşabilmesi için atomlardan birinin elektron verip </a:t>
            </a:r>
            <a:r>
              <a:rPr lang="tr-TR" sz="2400" dirty="0" smtClean="0"/>
              <a:t>diğerinin </a:t>
            </a:r>
            <a:r>
              <a:rPr lang="tr-TR" sz="2400" dirty="0"/>
              <a:t>elektron alması gerekmektedir.</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8066" y="1556792"/>
            <a:ext cx="154305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80" y="368636"/>
            <a:ext cx="8965324"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2968980" y="4293096"/>
            <a:ext cx="587020" cy="923330"/>
          </a:xfrm>
          <a:prstGeom prst="rect">
            <a:avLst/>
          </a:prstGeom>
        </p:spPr>
        <p:txBody>
          <a:bodyPr wrap="none">
            <a:spAutoFit/>
          </a:bodyPr>
          <a:lstStyle/>
          <a:p>
            <a:r>
              <a:rPr lang="tr-TR" b="1" dirty="0" smtClean="0">
                <a:solidFill>
                  <a:srgbClr val="FF0000"/>
                </a:solidFill>
              </a:rPr>
              <a:t>8 p </a:t>
            </a:r>
          </a:p>
          <a:p>
            <a:r>
              <a:rPr lang="tr-TR" b="1" dirty="0" smtClean="0">
                <a:solidFill>
                  <a:srgbClr val="FF0000"/>
                </a:solidFill>
              </a:rPr>
              <a:t>10 e</a:t>
            </a:r>
          </a:p>
          <a:p>
            <a:r>
              <a:rPr lang="tr-TR" b="1" dirty="0" smtClean="0">
                <a:solidFill>
                  <a:srgbClr val="FF0000"/>
                </a:solidFill>
              </a:rPr>
              <a:t>-2</a:t>
            </a:r>
            <a:endParaRPr lang="tr-TR" b="1" dirty="0">
              <a:solidFill>
                <a:srgbClr val="FF0000"/>
              </a:solidFill>
            </a:endParaRPr>
          </a:p>
        </p:txBody>
      </p:sp>
      <p:sp>
        <p:nvSpPr>
          <p:cNvPr id="6" name="Dikdörtgen 5"/>
          <p:cNvSpPr/>
          <p:nvPr/>
        </p:nvSpPr>
        <p:spPr>
          <a:xfrm>
            <a:off x="6562968" y="4293096"/>
            <a:ext cx="646331" cy="923330"/>
          </a:xfrm>
          <a:prstGeom prst="rect">
            <a:avLst/>
          </a:prstGeom>
        </p:spPr>
        <p:txBody>
          <a:bodyPr wrap="none">
            <a:spAutoFit/>
          </a:bodyPr>
          <a:lstStyle/>
          <a:p>
            <a:r>
              <a:rPr lang="tr-TR" b="1" dirty="0" smtClean="0">
                <a:solidFill>
                  <a:srgbClr val="FF0000"/>
                </a:solidFill>
              </a:rPr>
              <a:t>11 p </a:t>
            </a:r>
          </a:p>
          <a:p>
            <a:r>
              <a:rPr lang="tr-TR" b="1" dirty="0" smtClean="0">
                <a:solidFill>
                  <a:srgbClr val="FF0000"/>
                </a:solidFill>
              </a:rPr>
              <a:t>10 e</a:t>
            </a:r>
          </a:p>
          <a:p>
            <a:r>
              <a:rPr lang="tr-TR" b="1" dirty="0" smtClean="0">
                <a:solidFill>
                  <a:srgbClr val="FF0000"/>
                </a:solidFill>
              </a:rPr>
              <a:t>+1</a:t>
            </a:r>
            <a:endParaRPr lang="tr-TR" b="1" dirty="0">
              <a:solidFill>
                <a:srgbClr val="FF0000"/>
              </a:solidFill>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923504"/>
            <a:ext cx="7439025" cy="353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Dikdörtgen 7"/>
          <p:cNvSpPr/>
          <p:nvPr/>
        </p:nvSpPr>
        <p:spPr>
          <a:xfrm>
            <a:off x="2843808" y="4293096"/>
            <a:ext cx="647934" cy="923330"/>
          </a:xfrm>
          <a:prstGeom prst="rect">
            <a:avLst/>
          </a:prstGeom>
        </p:spPr>
        <p:txBody>
          <a:bodyPr wrap="none">
            <a:spAutoFit/>
          </a:bodyPr>
          <a:lstStyle/>
          <a:p>
            <a:r>
              <a:rPr lang="tr-TR" b="1" dirty="0" smtClean="0">
                <a:solidFill>
                  <a:srgbClr val="FF0000"/>
                </a:solidFill>
              </a:rPr>
              <a:t>10 p </a:t>
            </a:r>
          </a:p>
          <a:p>
            <a:r>
              <a:rPr lang="tr-TR" b="1" dirty="0" smtClean="0">
                <a:solidFill>
                  <a:srgbClr val="FF0000"/>
                </a:solidFill>
              </a:rPr>
              <a:t>10 e</a:t>
            </a:r>
          </a:p>
          <a:p>
            <a:r>
              <a:rPr lang="tr-TR" b="1" dirty="0">
                <a:solidFill>
                  <a:srgbClr val="FF0000"/>
                </a:solidFill>
              </a:rPr>
              <a:t> </a:t>
            </a:r>
            <a:r>
              <a:rPr lang="tr-TR" b="1" dirty="0" smtClean="0">
                <a:solidFill>
                  <a:srgbClr val="FF0000"/>
                </a:solidFill>
              </a:rPr>
              <a:t>nötr</a:t>
            </a:r>
            <a:endParaRPr lang="tr-TR" b="1" dirty="0">
              <a:solidFill>
                <a:srgbClr val="FF0000"/>
              </a:solidFill>
            </a:endParaRPr>
          </a:p>
        </p:txBody>
      </p:sp>
      <p:sp>
        <p:nvSpPr>
          <p:cNvPr id="9" name="Dikdörtgen 8"/>
          <p:cNvSpPr/>
          <p:nvPr/>
        </p:nvSpPr>
        <p:spPr>
          <a:xfrm>
            <a:off x="6660232" y="4293096"/>
            <a:ext cx="530915" cy="923330"/>
          </a:xfrm>
          <a:prstGeom prst="rect">
            <a:avLst/>
          </a:prstGeom>
        </p:spPr>
        <p:txBody>
          <a:bodyPr wrap="none">
            <a:spAutoFit/>
          </a:bodyPr>
          <a:lstStyle/>
          <a:p>
            <a:r>
              <a:rPr lang="tr-TR" b="1" dirty="0" smtClean="0">
                <a:solidFill>
                  <a:srgbClr val="FF0000"/>
                </a:solidFill>
              </a:rPr>
              <a:t>4 p </a:t>
            </a:r>
          </a:p>
          <a:p>
            <a:r>
              <a:rPr lang="tr-TR" b="1" dirty="0" smtClean="0">
                <a:solidFill>
                  <a:srgbClr val="FF0000"/>
                </a:solidFill>
              </a:rPr>
              <a:t>2 e</a:t>
            </a:r>
          </a:p>
          <a:p>
            <a:r>
              <a:rPr lang="tr-TR" b="1" dirty="0" smtClean="0">
                <a:solidFill>
                  <a:srgbClr val="FF0000"/>
                </a:solidFill>
              </a:rPr>
              <a:t>2-</a:t>
            </a:r>
            <a:endParaRPr lang="tr-TR" b="1" dirty="0">
              <a:solidFill>
                <a:srgbClr val="FF0000"/>
              </a:solidFill>
            </a:endParaRPr>
          </a:p>
        </p:txBody>
      </p:sp>
      <p:pic>
        <p:nvPicPr>
          <p:cNvPr id="286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600" y="1947638"/>
            <a:ext cx="7437438"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Dikdörtgen 10"/>
          <p:cNvSpPr/>
          <p:nvPr/>
        </p:nvSpPr>
        <p:spPr>
          <a:xfrm>
            <a:off x="2896845" y="4449886"/>
            <a:ext cx="595035" cy="923330"/>
          </a:xfrm>
          <a:prstGeom prst="rect">
            <a:avLst/>
          </a:prstGeom>
        </p:spPr>
        <p:txBody>
          <a:bodyPr wrap="none">
            <a:spAutoFit/>
          </a:bodyPr>
          <a:lstStyle/>
          <a:p>
            <a:r>
              <a:rPr lang="tr-TR" b="1" dirty="0" smtClean="0">
                <a:solidFill>
                  <a:srgbClr val="FF0000"/>
                </a:solidFill>
              </a:rPr>
              <a:t> 9 p </a:t>
            </a:r>
          </a:p>
          <a:p>
            <a:r>
              <a:rPr lang="tr-TR" b="1" dirty="0" smtClean="0">
                <a:solidFill>
                  <a:srgbClr val="FF0000"/>
                </a:solidFill>
              </a:rPr>
              <a:t>10 e</a:t>
            </a:r>
          </a:p>
          <a:p>
            <a:r>
              <a:rPr lang="tr-TR" b="1" dirty="0">
                <a:solidFill>
                  <a:srgbClr val="FF0000"/>
                </a:solidFill>
              </a:rPr>
              <a:t> </a:t>
            </a:r>
            <a:r>
              <a:rPr lang="tr-TR" b="1" dirty="0" smtClean="0">
                <a:solidFill>
                  <a:srgbClr val="FF0000"/>
                </a:solidFill>
              </a:rPr>
              <a:t>1+</a:t>
            </a:r>
            <a:endParaRPr lang="tr-TR" b="1" dirty="0">
              <a:solidFill>
                <a:srgbClr val="FF0000"/>
              </a:solidFill>
            </a:endParaRPr>
          </a:p>
        </p:txBody>
      </p:sp>
      <p:sp>
        <p:nvSpPr>
          <p:cNvPr id="12" name="Dikdörtgen 11"/>
          <p:cNvSpPr/>
          <p:nvPr/>
        </p:nvSpPr>
        <p:spPr>
          <a:xfrm>
            <a:off x="6588362" y="4437112"/>
            <a:ext cx="647934" cy="923330"/>
          </a:xfrm>
          <a:prstGeom prst="rect">
            <a:avLst/>
          </a:prstGeom>
        </p:spPr>
        <p:txBody>
          <a:bodyPr wrap="none">
            <a:spAutoFit/>
          </a:bodyPr>
          <a:lstStyle/>
          <a:p>
            <a:r>
              <a:rPr lang="tr-TR" b="1" dirty="0" smtClean="0">
                <a:solidFill>
                  <a:srgbClr val="FF0000"/>
                </a:solidFill>
              </a:rPr>
              <a:t>13 p </a:t>
            </a:r>
          </a:p>
          <a:p>
            <a:r>
              <a:rPr lang="tr-TR" b="1" dirty="0" smtClean="0">
                <a:solidFill>
                  <a:srgbClr val="FF0000"/>
                </a:solidFill>
              </a:rPr>
              <a:t>10 e</a:t>
            </a:r>
          </a:p>
          <a:p>
            <a:r>
              <a:rPr lang="tr-TR" b="1" dirty="0" smtClean="0">
                <a:solidFill>
                  <a:srgbClr val="FF0000"/>
                </a:solidFill>
              </a:rPr>
              <a:t>3+</a:t>
            </a:r>
            <a:endParaRPr lang="tr-TR" b="1" dirty="0">
              <a:solidFill>
                <a:srgbClr val="FF0000"/>
              </a:solidFill>
            </a:endParaRPr>
          </a:p>
        </p:txBody>
      </p:sp>
    </p:spTree>
    <p:extLst>
      <p:ext uri="{BB962C8B-B14F-4D97-AF65-F5344CB8AC3E}">
        <p14:creationId xmlns:p14="http://schemas.microsoft.com/office/powerpoint/2010/main" val="1639210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674"/>
                                        </p:tgtEl>
                                        <p:attrNameLst>
                                          <p:attrName>style.visibility</p:attrName>
                                        </p:attrNameLst>
                                      </p:cBhvr>
                                      <p:to>
                                        <p:strVal val="visible"/>
                                      </p:to>
                                    </p:set>
                                    <p:animEffect transition="in" filter="fade">
                                      <p:cBhvr>
                                        <p:cTn id="42" dur="500"/>
                                        <p:tgtEl>
                                          <p:spTgt spid="2867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55" y="0"/>
            <a:ext cx="7344816"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Düz Ok Bağlayıcısı 2"/>
          <p:cNvCxnSpPr/>
          <p:nvPr/>
        </p:nvCxnSpPr>
        <p:spPr>
          <a:xfrm>
            <a:off x="3563888" y="1988840"/>
            <a:ext cx="1728192" cy="1440160"/>
          </a:xfrm>
          <a:prstGeom prst="straightConnector1">
            <a:avLst/>
          </a:prstGeom>
          <a:ln w="571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Düz Ok Bağlayıcısı 5"/>
          <p:cNvCxnSpPr/>
          <p:nvPr/>
        </p:nvCxnSpPr>
        <p:spPr>
          <a:xfrm flipV="1">
            <a:off x="3563888" y="1988840"/>
            <a:ext cx="1656184" cy="3384376"/>
          </a:xfrm>
          <a:prstGeom prst="straightConnector1">
            <a:avLst/>
          </a:prstGeom>
          <a:ln w="571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581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509991"/>
            <a:ext cx="8928992" cy="1569660"/>
          </a:xfrm>
          <a:prstGeom prst="rect">
            <a:avLst/>
          </a:prstGeom>
        </p:spPr>
        <p:txBody>
          <a:bodyPr wrap="square">
            <a:spAutoFit/>
          </a:bodyPr>
          <a:lstStyle/>
          <a:p>
            <a:r>
              <a:rPr lang="tr-TR" sz="2400" dirty="0" smtClean="0"/>
              <a:t>Peki</a:t>
            </a:r>
            <a:r>
              <a:rPr lang="tr-TR" sz="2400" dirty="0"/>
              <a:t>, atomlar arasındaki kimyasal bağ) her zaman elektron alış verişi ile mi </a:t>
            </a:r>
            <a:r>
              <a:rPr lang="tr-TR" sz="2400" dirty="0" smtClean="0"/>
              <a:t>oluşur</a:t>
            </a:r>
            <a:r>
              <a:rPr lang="tr-TR" sz="2400" dirty="0"/>
              <a:t>? Örneğin her ikisi de elektron atmaya yatkın atomlar kimyasal bağ </a:t>
            </a:r>
            <a:r>
              <a:rPr lang="tr-TR" sz="2400" dirty="0" smtClean="0"/>
              <a:t>oluşturamaz mı</a:t>
            </a:r>
            <a:r>
              <a:rPr lang="tr-TR" sz="2400" dirty="0"/>
              <a:t>? Aşağıdaki etkinliği yaparak bir diğer kimyasal bağ çeşidini öğreneceksiniz.</a:t>
            </a:r>
          </a:p>
        </p:txBody>
      </p:sp>
      <p:sp>
        <p:nvSpPr>
          <p:cNvPr id="3" name="Dikdörtgen 2"/>
          <p:cNvSpPr/>
          <p:nvPr/>
        </p:nvSpPr>
        <p:spPr>
          <a:xfrm>
            <a:off x="323528" y="4301"/>
            <a:ext cx="2124941" cy="523220"/>
          </a:xfrm>
          <a:prstGeom prst="rect">
            <a:avLst/>
          </a:prstGeom>
        </p:spPr>
        <p:txBody>
          <a:bodyPr wrap="none">
            <a:spAutoFit/>
          </a:bodyPr>
          <a:lstStyle/>
          <a:p>
            <a:r>
              <a:rPr lang="tr-TR" sz="2800" b="1" dirty="0" err="1"/>
              <a:t>Kovalent</a:t>
            </a:r>
            <a:r>
              <a:rPr lang="tr-TR" sz="2800" b="1" dirty="0"/>
              <a:t> Bağ</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232"/>
            <a:ext cx="9036496" cy="6514286"/>
          </a:xfrm>
          <a:prstGeom prst="rect">
            <a:avLst/>
          </a:prstGeom>
        </p:spPr>
      </p:pic>
      <p:sp>
        <p:nvSpPr>
          <p:cNvPr id="5" name="Dikdörtgen 4"/>
          <p:cNvSpPr/>
          <p:nvPr/>
        </p:nvSpPr>
        <p:spPr>
          <a:xfrm>
            <a:off x="7236296" y="5589240"/>
            <a:ext cx="1736309" cy="369332"/>
          </a:xfrm>
          <a:prstGeom prst="rect">
            <a:avLst/>
          </a:prstGeom>
        </p:spPr>
        <p:txBody>
          <a:bodyPr wrap="none">
            <a:spAutoFit/>
          </a:bodyPr>
          <a:lstStyle/>
          <a:p>
            <a:r>
              <a:rPr lang="tr-TR" dirty="0" smtClean="0">
                <a:solidFill>
                  <a:srgbClr val="FF0000"/>
                </a:solidFill>
              </a:rPr>
              <a:t>1 er elektron alır</a:t>
            </a:r>
            <a:endParaRPr lang="tr-TR" dirty="0">
              <a:solidFill>
                <a:srgbClr val="FF0000"/>
              </a:solidFill>
            </a:endParaRPr>
          </a:p>
        </p:txBody>
      </p:sp>
      <p:sp>
        <p:nvSpPr>
          <p:cNvPr id="6" name="Dikdörtgen 5"/>
          <p:cNvSpPr/>
          <p:nvPr/>
        </p:nvSpPr>
        <p:spPr>
          <a:xfrm>
            <a:off x="3347864" y="6165304"/>
            <a:ext cx="4834272" cy="369332"/>
          </a:xfrm>
          <a:prstGeom prst="rect">
            <a:avLst/>
          </a:prstGeom>
        </p:spPr>
        <p:txBody>
          <a:bodyPr wrap="none">
            <a:spAutoFit/>
          </a:bodyPr>
          <a:lstStyle/>
          <a:p>
            <a:r>
              <a:rPr lang="tr-TR" dirty="0" smtClean="0">
                <a:solidFill>
                  <a:srgbClr val="FF0000"/>
                </a:solidFill>
              </a:rPr>
              <a:t>1 er elektronlarını ortaklaşa kullanmaları gerektiği</a:t>
            </a:r>
            <a:endParaRPr lang="tr-TR" dirty="0">
              <a:solidFill>
                <a:srgbClr val="FF0000"/>
              </a:solidFill>
            </a:endParaRPr>
          </a:p>
        </p:txBody>
      </p:sp>
    </p:spTree>
    <p:extLst>
      <p:ext uri="{BB962C8B-B14F-4D97-AF65-F5344CB8AC3E}">
        <p14:creationId xmlns:p14="http://schemas.microsoft.com/office/powerpoint/2010/main" val="107373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971"/>
            <a:ext cx="9036496" cy="3890986"/>
          </a:xfrm>
          <a:prstGeom prst="rect">
            <a:avLst/>
          </a:prstGeom>
        </p:spPr>
      </p:pic>
      <p:sp>
        <p:nvSpPr>
          <p:cNvPr id="3" name="Dikdörtgen 2"/>
          <p:cNvSpPr/>
          <p:nvPr/>
        </p:nvSpPr>
        <p:spPr>
          <a:xfrm>
            <a:off x="1187624" y="971436"/>
            <a:ext cx="4302716" cy="646331"/>
          </a:xfrm>
          <a:prstGeom prst="rect">
            <a:avLst/>
          </a:prstGeom>
        </p:spPr>
        <p:txBody>
          <a:bodyPr wrap="none">
            <a:spAutoFit/>
          </a:bodyPr>
          <a:lstStyle/>
          <a:p>
            <a:r>
              <a:rPr lang="tr-TR" dirty="0" smtClean="0">
                <a:solidFill>
                  <a:srgbClr val="FF0000"/>
                </a:solidFill>
              </a:rPr>
              <a:t>Değerlik katmanında 8 elektron olduğundan</a:t>
            </a:r>
          </a:p>
          <a:p>
            <a:r>
              <a:rPr lang="tr-TR" dirty="0" smtClean="0">
                <a:solidFill>
                  <a:srgbClr val="FF0000"/>
                </a:solidFill>
              </a:rPr>
              <a:t>               Kimyasal bağ oluşturmaz</a:t>
            </a:r>
            <a:endParaRPr lang="tr-TR" dirty="0">
              <a:solidFill>
                <a:srgbClr val="FF0000"/>
              </a:solidFill>
            </a:endParaRPr>
          </a:p>
        </p:txBody>
      </p:sp>
      <p:sp>
        <p:nvSpPr>
          <p:cNvPr id="4" name="Text Box 4"/>
          <p:cNvSpPr txBox="1">
            <a:spLocks noChangeArrowheads="1"/>
          </p:cNvSpPr>
          <p:nvPr/>
        </p:nvSpPr>
        <p:spPr bwMode="auto">
          <a:xfrm>
            <a:off x="395536" y="3501008"/>
            <a:ext cx="6948487" cy="1006475"/>
          </a:xfrm>
          <a:prstGeom prst="rect">
            <a:avLst/>
          </a:prstGeom>
          <a:noFill/>
          <a:ln w="9525" algn="ctr">
            <a:noFill/>
            <a:miter lim="800000"/>
            <a:headEnd/>
            <a:tailEnd/>
          </a:ln>
          <a:effectLst/>
        </p:spPr>
        <p:txBody>
          <a:bodyPr>
            <a:spAutoFit/>
          </a:bodyPr>
          <a:lstStyle/>
          <a:p>
            <a:pPr algn="l">
              <a:lnSpc>
                <a:spcPct val="120000"/>
              </a:lnSpc>
            </a:pPr>
            <a:r>
              <a:rPr lang="tr-TR" sz="2500" dirty="0">
                <a:latin typeface="Arial" charset="0"/>
              </a:rPr>
              <a:t>Bu durumda birbirlerinin elektronlarını</a:t>
            </a:r>
          </a:p>
          <a:p>
            <a:pPr algn="l">
              <a:lnSpc>
                <a:spcPct val="120000"/>
              </a:lnSpc>
            </a:pPr>
            <a:r>
              <a:rPr lang="tr-TR" sz="2500" dirty="0">
                <a:solidFill>
                  <a:srgbClr val="CC0000"/>
                </a:solidFill>
                <a:latin typeface="Arial" charset="0"/>
              </a:rPr>
              <a:t>ortak kullanarak</a:t>
            </a:r>
            <a:r>
              <a:rPr lang="tr-TR" sz="2500" dirty="0">
                <a:latin typeface="Arial" charset="0"/>
              </a:rPr>
              <a:t>, </a:t>
            </a:r>
            <a:r>
              <a:rPr lang="tr-TR" sz="2500" dirty="0" smtClean="0">
                <a:latin typeface="Arial" charset="0"/>
              </a:rPr>
              <a:t>bağ oluşturabilirler</a:t>
            </a:r>
            <a:endParaRPr lang="tr-TR" sz="2500" dirty="0">
              <a:latin typeface="Arial" charset="0"/>
            </a:endParaRPr>
          </a:p>
        </p:txBody>
      </p:sp>
    </p:spTree>
    <p:extLst>
      <p:ext uri="{BB962C8B-B14F-4D97-AF65-F5344CB8AC3E}">
        <p14:creationId xmlns:p14="http://schemas.microsoft.com/office/powerpoint/2010/main" val="35834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211" name="Text Box 3"/>
          <p:cNvSpPr txBox="1">
            <a:spLocks noChangeArrowheads="1"/>
          </p:cNvSpPr>
          <p:nvPr/>
        </p:nvSpPr>
        <p:spPr bwMode="auto">
          <a:xfrm>
            <a:off x="107950" y="46038"/>
            <a:ext cx="9036050" cy="1006475"/>
          </a:xfrm>
          <a:prstGeom prst="rect">
            <a:avLst/>
          </a:prstGeom>
          <a:noFill/>
          <a:ln w="9525" algn="ctr">
            <a:noFill/>
            <a:miter lim="800000"/>
            <a:headEnd/>
            <a:tailEnd/>
          </a:ln>
          <a:effectLst/>
        </p:spPr>
        <p:txBody>
          <a:bodyPr>
            <a:spAutoFit/>
          </a:bodyPr>
          <a:lstStyle/>
          <a:p>
            <a:pPr algn="l">
              <a:lnSpc>
                <a:spcPct val="120000"/>
              </a:lnSpc>
            </a:pPr>
            <a:r>
              <a:rPr lang="tr-TR" sz="2500" dirty="0">
                <a:solidFill>
                  <a:schemeClr val="accent2"/>
                </a:solidFill>
                <a:latin typeface="Arial" charset="0"/>
              </a:rPr>
              <a:t>Bazı durumlarda ise her iki atom da kararlı hale geçebilmek için yeni elektrona ihtiyaç duyar.</a:t>
            </a:r>
          </a:p>
        </p:txBody>
      </p:sp>
      <p:sp>
        <p:nvSpPr>
          <p:cNvPr id="862212" name="Text Box 4"/>
          <p:cNvSpPr txBox="1">
            <a:spLocks noChangeArrowheads="1"/>
          </p:cNvSpPr>
          <p:nvPr/>
        </p:nvSpPr>
        <p:spPr bwMode="auto">
          <a:xfrm>
            <a:off x="179388" y="5661248"/>
            <a:ext cx="6948487" cy="1006475"/>
          </a:xfrm>
          <a:prstGeom prst="rect">
            <a:avLst/>
          </a:prstGeom>
          <a:noFill/>
          <a:ln w="9525" algn="ctr">
            <a:noFill/>
            <a:miter lim="800000"/>
            <a:headEnd/>
            <a:tailEnd/>
          </a:ln>
          <a:effectLst/>
        </p:spPr>
        <p:txBody>
          <a:bodyPr>
            <a:spAutoFit/>
          </a:bodyPr>
          <a:lstStyle/>
          <a:p>
            <a:pPr algn="l">
              <a:lnSpc>
                <a:spcPct val="120000"/>
              </a:lnSpc>
            </a:pPr>
            <a:r>
              <a:rPr lang="tr-TR" sz="2500" dirty="0">
                <a:latin typeface="Arial" charset="0"/>
              </a:rPr>
              <a:t>Bu durumda birbirlerinin elektronlarını</a:t>
            </a:r>
          </a:p>
          <a:p>
            <a:pPr algn="l">
              <a:lnSpc>
                <a:spcPct val="120000"/>
              </a:lnSpc>
            </a:pPr>
            <a:r>
              <a:rPr lang="tr-TR" sz="2500" dirty="0">
                <a:solidFill>
                  <a:srgbClr val="CC0000"/>
                </a:solidFill>
                <a:latin typeface="Arial" charset="0"/>
              </a:rPr>
              <a:t>ortak kullanarak</a:t>
            </a:r>
            <a:r>
              <a:rPr lang="tr-TR" sz="2500" dirty="0">
                <a:latin typeface="Arial" charset="0"/>
              </a:rPr>
              <a:t>, kararlı hale geçebiliyorlar.</a:t>
            </a:r>
          </a:p>
        </p:txBody>
      </p:sp>
      <p:sp>
        <p:nvSpPr>
          <p:cNvPr id="862281" name="AutoShape 73"/>
          <p:cNvSpPr>
            <a:spLocks noChangeArrowheads="1"/>
          </p:cNvSpPr>
          <p:nvPr/>
        </p:nvSpPr>
        <p:spPr bwMode="auto">
          <a:xfrm>
            <a:off x="179512" y="996180"/>
            <a:ext cx="5759450" cy="1136676"/>
          </a:xfrm>
          <a:prstGeom prst="wedgeRoundRectCallout">
            <a:avLst>
              <a:gd name="adj1" fmla="val -21224"/>
              <a:gd name="adj2" fmla="val 141396"/>
              <a:gd name="adj3" fmla="val 16667"/>
            </a:avLst>
          </a:prstGeom>
          <a:solidFill>
            <a:srgbClr val="FFFF00">
              <a:alpha val="39999"/>
            </a:srgbClr>
          </a:solidFill>
          <a:ln w="19050">
            <a:solidFill>
              <a:schemeClr val="tx1"/>
            </a:solidFill>
            <a:miter lim="800000"/>
            <a:headEnd/>
            <a:tailEnd/>
          </a:ln>
          <a:effectLst/>
        </p:spPr>
        <p:txBody>
          <a:bodyPr lIns="90000" tIns="46800" rIns="90000" bIns="46800" anchor="ctr"/>
          <a:lstStyle/>
          <a:p>
            <a:pPr>
              <a:lnSpc>
                <a:spcPct val="115000"/>
              </a:lnSpc>
            </a:pPr>
            <a:r>
              <a:rPr lang="tr-TR" sz="2300" dirty="0">
                <a:latin typeface="Comic Sans MS" pitchFamily="66" charset="0"/>
              </a:rPr>
              <a:t>Hey </a:t>
            </a:r>
            <a:r>
              <a:rPr lang="tr-TR" sz="2300" dirty="0" smtClean="0">
                <a:latin typeface="Comic Sans MS" pitchFamily="66" charset="0"/>
              </a:rPr>
              <a:t>flor </a:t>
            </a:r>
            <a:r>
              <a:rPr lang="tr-TR" sz="2300" dirty="0">
                <a:latin typeface="Comic Sans MS" pitchFamily="66" charset="0"/>
              </a:rPr>
              <a:t>kardeş ! </a:t>
            </a:r>
          </a:p>
          <a:p>
            <a:pPr>
              <a:lnSpc>
                <a:spcPct val="115000"/>
              </a:lnSpc>
            </a:pPr>
            <a:r>
              <a:rPr lang="tr-TR" sz="2300" dirty="0">
                <a:latin typeface="Comic Sans MS" pitchFamily="66" charset="0"/>
              </a:rPr>
              <a:t>Her ikimizin de </a:t>
            </a:r>
            <a:r>
              <a:rPr lang="tr-TR" sz="2300" dirty="0" smtClean="0">
                <a:latin typeface="Comic Sans MS" pitchFamily="66" charset="0"/>
              </a:rPr>
              <a:t>1’ </a:t>
            </a:r>
            <a:r>
              <a:rPr lang="tr-TR" sz="2300" dirty="0">
                <a:latin typeface="Comic Sans MS" pitchFamily="66" charset="0"/>
              </a:rPr>
              <a:t>elektrona ihtiyacı var. </a:t>
            </a:r>
          </a:p>
          <a:p>
            <a:pPr>
              <a:lnSpc>
                <a:spcPct val="115000"/>
              </a:lnSpc>
            </a:pPr>
            <a:r>
              <a:rPr lang="tr-TR" sz="2300" dirty="0">
                <a:latin typeface="Comic Sans MS" pitchFamily="66" charset="0"/>
              </a:rPr>
              <a:t>Birbirimizinkileri ortak </a:t>
            </a:r>
            <a:r>
              <a:rPr lang="tr-TR" sz="2300" dirty="0" smtClean="0">
                <a:latin typeface="Comic Sans MS" pitchFamily="66" charset="0"/>
              </a:rPr>
              <a:t>kullanalım </a:t>
            </a:r>
            <a:r>
              <a:rPr lang="tr-TR" sz="2300" dirty="0">
                <a:latin typeface="Comic Sans MS" pitchFamily="66" charset="0"/>
              </a:rPr>
              <a:t>mı?</a:t>
            </a:r>
          </a:p>
        </p:txBody>
      </p:sp>
      <p:grpSp>
        <p:nvGrpSpPr>
          <p:cNvPr id="4" name="Grup 3"/>
          <p:cNvGrpSpPr/>
          <p:nvPr/>
        </p:nvGrpSpPr>
        <p:grpSpPr>
          <a:xfrm>
            <a:off x="323850" y="1946796"/>
            <a:ext cx="3309938" cy="3353867"/>
            <a:chOff x="323850" y="1946796"/>
            <a:chExt cx="3309938" cy="3353867"/>
          </a:xfrm>
        </p:grpSpPr>
        <p:sp>
          <p:nvSpPr>
            <p:cNvPr id="862231" name="Oval 23"/>
            <p:cNvSpPr>
              <a:spLocks noChangeArrowheads="1"/>
            </p:cNvSpPr>
            <p:nvPr/>
          </p:nvSpPr>
          <p:spPr bwMode="auto">
            <a:xfrm>
              <a:off x="2047875" y="4192588"/>
              <a:ext cx="503238" cy="504825"/>
            </a:xfrm>
            <a:prstGeom prst="ellipse">
              <a:avLst/>
            </a:prstGeom>
            <a:gradFill rotWithShape="1">
              <a:gsLst>
                <a:gs pos="0">
                  <a:srgbClr val="F94A27">
                    <a:gamma/>
                    <a:tint val="19216"/>
                    <a:invGamma/>
                  </a:srgbClr>
                </a:gs>
                <a:gs pos="100000">
                  <a:srgbClr val="F94A27"/>
                </a:gs>
              </a:gsLst>
              <a:lin ang="5400000" scaled="1"/>
            </a:gradFill>
            <a:ln w="19050">
              <a:solidFill>
                <a:schemeClr val="tx1"/>
              </a:solidFill>
              <a:round/>
              <a:headEnd/>
              <a:tailEnd/>
            </a:ln>
            <a:effectLst/>
          </p:spPr>
          <p:txBody>
            <a:bodyPr wrap="none" lIns="90000" tIns="46800" rIns="90000" bIns="46800" anchor="ctr"/>
            <a:lstStyle/>
            <a:p>
              <a:r>
                <a:rPr lang="tr-TR" sz="3000" b="1">
                  <a:solidFill>
                    <a:schemeClr val="bg1"/>
                  </a:solidFill>
                  <a:effectLst>
                    <a:outerShdw blurRad="38100" dist="38100" dir="2700000" algn="tl">
                      <a:srgbClr val="000000"/>
                    </a:outerShdw>
                  </a:effectLst>
                </a:rPr>
                <a:t>+</a:t>
              </a:r>
            </a:p>
          </p:txBody>
        </p:sp>
        <p:sp>
          <p:nvSpPr>
            <p:cNvPr id="862232" name="Oval 24"/>
            <p:cNvSpPr>
              <a:spLocks noChangeArrowheads="1"/>
            </p:cNvSpPr>
            <p:nvPr/>
          </p:nvSpPr>
          <p:spPr bwMode="auto">
            <a:xfrm>
              <a:off x="1614488" y="3976688"/>
              <a:ext cx="503238" cy="504825"/>
            </a:xfrm>
            <a:prstGeom prst="ellipse">
              <a:avLst/>
            </a:prstGeom>
            <a:gradFill rotWithShape="1">
              <a:gsLst>
                <a:gs pos="0">
                  <a:srgbClr val="0066CC">
                    <a:gamma/>
                    <a:tint val="19216"/>
                    <a:invGamma/>
                  </a:srgbClr>
                </a:gs>
                <a:gs pos="100000">
                  <a:srgbClr val="0066CC"/>
                </a:gs>
              </a:gsLst>
              <a:lin ang="5400000" scaled="1"/>
            </a:gradFill>
            <a:ln w="19050">
              <a:solidFill>
                <a:schemeClr val="tx1"/>
              </a:solidFill>
              <a:round/>
              <a:headEnd/>
              <a:tailEnd/>
            </a:ln>
            <a:effectLst/>
          </p:spPr>
          <p:txBody>
            <a:bodyPr wrap="none" lIns="90000" tIns="46800" rIns="90000" bIns="46800" anchor="ctr"/>
            <a:lstStyle/>
            <a:p>
              <a:endParaRPr lang="tr-TR"/>
            </a:p>
          </p:txBody>
        </p:sp>
        <p:sp>
          <p:nvSpPr>
            <p:cNvPr id="862233" name="Oval 25"/>
            <p:cNvSpPr>
              <a:spLocks noChangeArrowheads="1"/>
            </p:cNvSpPr>
            <p:nvPr/>
          </p:nvSpPr>
          <p:spPr bwMode="auto">
            <a:xfrm>
              <a:off x="1041400" y="3475038"/>
              <a:ext cx="2160588" cy="1511300"/>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34" name="Oval 26"/>
            <p:cNvSpPr>
              <a:spLocks noChangeArrowheads="1"/>
            </p:cNvSpPr>
            <p:nvPr/>
          </p:nvSpPr>
          <p:spPr bwMode="auto">
            <a:xfrm>
              <a:off x="609600" y="3186113"/>
              <a:ext cx="3024188" cy="2114550"/>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37" name="Oval 29"/>
            <p:cNvSpPr>
              <a:spLocks noChangeArrowheads="1"/>
            </p:cNvSpPr>
            <p:nvPr/>
          </p:nvSpPr>
          <p:spPr bwMode="auto">
            <a:xfrm>
              <a:off x="1978025" y="31130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39" name="Oval 31"/>
            <p:cNvSpPr>
              <a:spLocks noChangeArrowheads="1"/>
            </p:cNvSpPr>
            <p:nvPr/>
          </p:nvSpPr>
          <p:spPr bwMode="auto">
            <a:xfrm>
              <a:off x="3276600" y="35448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0" name="Oval 32"/>
            <p:cNvSpPr>
              <a:spLocks noChangeArrowheads="1"/>
            </p:cNvSpPr>
            <p:nvPr/>
          </p:nvSpPr>
          <p:spPr bwMode="auto">
            <a:xfrm>
              <a:off x="3057525" y="4841876"/>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1" name="Oval 33"/>
            <p:cNvSpPr>
              <a:spLocks noChangeArrowheads="1"/>
            </p:cNvSpPr>
            <p:nvPr/>
          </p:nvSpPr>
          <p:spPr bwMode="auto">
            <a:xfrm>
              <a:off x="1116013" y="4984751"/>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3" name="Oval 35"/>
            <p:cNvSpPr>
              <a:spLocks noChangeArrowheads="1"/>
            </p:cNvSpPr>
            <p:nvPr/>
          </p:nvSpPr>
          <p:spPr bwMode="auto">
            <a:xfrm>
              <a:off x="536575" y="3833813"/>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5" name="Oval 37"/>
            <p:cNvSpPr>
              <a:spLocks noChangeArrowheads="1"/>
            </p:cNvSpPr>
            <p:nvPr/>
          </p:nvSpPr>
          <p:spPr bwMode="auto">
            <a:xfrm>
              <a:off x="1257300" y="35448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6" name="Oval 38"/>
            <p:cNvSpPr>
              <a:spLocks noChangeArrowheads="1"/>
            </p:cNvSpPr>
            <p:nvPr/>
          </p:nvSpPr>
          <p:spPr bwMode="auto">
            <a:xfrm>
              <a:off x="2552700" y="4697413"/>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31" name="Oval 29"/>
            <p:cNvSpPr>
              <a:spLocks noChangeArrowheads="1"/>
            </p:cNvSpPr>
            <p:nvPr/>
          </p:nvSpPr>
          <p:spPr bwMode="auto">
            <a:xfrm>
              <a:off x="1187450" y="32654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82" name="Text Box 74"/>
            <p:cNvSpPr txBox="1">
              <a:spLocks noChangeArrowheads="1"/>
            </p:cNvSpPr>
            <p:nvPr/>
          </p:nvSpPr>
          <p:spPr bwMode="auto">
            <a:xfrm>
              <a:off x="323850" y="1946796"/>
              <a:ext cx="1079500" cy="1266180"/>
            </a:xfrm>
            <a:prstGeom prst="rect">
              <a:avLst/>
            </a:prstGeom>
            <a:noFill/>
            <a:ln w="9525" algn="ctr">
              <a:noFill/>
              <a:miter lim="800000"/>
              <a:headEnd/>
              <a:tailEnd/>
            </a:ln>
            <a:effectLst/>
          </p:spPr>
          <p:txBody>
            <a:bodyPr>
              <a:spAutoFit/>
            </a:bodyPr>
            <a:lstStyle/>
            <a:p>
              <a:pPr algn="l">
                <a:lnSpc>
                  <a:spcPct val="120000"/>
                </a:lnSpc>
              </a:pPr>
              <a:r>
                <a:rPr lang="tr-TR" sz="7000" b="1" dirty="0">
                  <a:solidFill>
                    <a:srgbClr val="0066CC"/>
                  </a:solidFill>
                  <a:latin typeface="Arial" charset="0"/>
                </a:rPr>
                <a:t>F</a:t>
              </a:r>
              <a:endParaRPr lang="tr-TR" sz="7000" b="1" baseline="30000" dirty="0">
                <a:solidFill>
                  <a:srgbClr val="0066CC"/>
                </a:solidFill>
                <a:latin typeface="Arial" charset="0"/>
              </a:endParaRPr>
            </a:p>
          </p:txBody>
        </p:sp>
        <p:sp>
          <p:nvSpPr>
            <p:cNvPr id="32" name="Oval 29"/>
            <p:cNvSpPr>
              <a:spLocks noChangeArrowheads="1"/>
            </p:cNvSpPr>
            <p:nvPr/>
          </p:nvSpPr>
          <p:spPr bwMode="auto">
            <a:xfrm>
              <a:off x="2484462" y="3141092"/>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grpSp>
        <p:nvGrpSpPr>
          <p:cNvPr id="5" name="Grup 4"/>
          <p:cNvGrpSpPr/>
          <p:nvPr/>
        </p:nvGrpSpPr>
        <p:grpSpPr>
          <a:xfrm>
            <a:off x="5507038" y="3141663"/>
            <a:ext cx="3457575" cy="2921669"/>
            <a:chOff x="5507038" y="3141663"/>
            <a:chExt cx="3457575" cy="2921669"/>
          </a:xfrm>
        </p:grpSpPr>
        <p:sp>
          <p:nvSpPr>
            <p:cNvPr id="862270" name="Oval 62"/>
            <p:cNvSpPr>
              <a:spLocks noChangeArrowheads="1"/>
            </p:cNvSpPr>
            <p:nvPr/>
          </p:nvSpPr>
          <p:spPr bwMode="auto">
            <a:xfrm>
              <a:off x="7018338" y="4221163"/>
              <a:ext cx="503237" cy="504825"/>
            </a:xfrm>
            <a:prstGeom prst="ellipse">
              <a:avLst/>
            </a:prstGeom>
            <a:gradFill rotWithShape="1">
              <a:gsLst>
                <a:gs pos="0">
                  <a:srgbClr val="F94A27">
                    <a:gamma/>
                    <a:tint val="19216"/>
                    <a:invGamma/>
                  </a:srgbClr>
                </a:gs>
                <a:gs pos="100000">
                  <a:srgbClr val="F94A27"/>
                </a:gs>
              </a:gsLst>
              <a:lin ang="5400000" scaled="1"/>
            </a:gradFill>
            <a:ln w="19050">
              <a:solidFill>
                <a:schemeClr val="tx1"/>
              </a:solidFill>
              <a:round/>
              <a:headEnd/>
              <a:tailEnd/>
            </a:ln>
            <a:effectLst/>
          </p:spPr>
          <p:txBody>
            <a:bodyPr wrap="none" lIns="90000" tIns="46800" rIns="90000" bIns="46800" anchor="ctr"/>
            <a:lstStyle/>
            <a:p>
              <a:r>
                <a:rPr lang="tr-TR" sz="3000" b="1">
                  <a:solidFill>
                    <a:schemeClr val="bg1"/>
                  </a:solidFill>
                  <a:effectLst>
                    <a:outerShdw blurRad="38100" dist="38100" dir="2700000" algn="tl">
                      <a:srgbClr val="000000"/>
                    </a:outerShdw>
                  </a:effectLst>
                </a:rPr>
                <a:t>+</a:t>
              </a:r>
            </a:p>
          </p:txBody>
        </p:sp>
        <p:sp>
          <p:nvSpPr>
            <p:cNvPr id="862271" name="Oval 63"/>
            <p:cNvSpPr>
              <a:spLocks noChangeArrowheads="1"/>
            </p:cNvSpPr>
            <p:nvPr/>
          </p:nvSpPr>
          <p:spPr bwMode="auto">
            <a:xfrm>
              <a:off x="6584950" y="4005263"/>
              <a:ext cx="503237" cy="504825"/>
            </a:xfrm>
            <a:prstGeom prst="ellipse">
              <a:avLst/>
            </a:prstGeom>
            <a:gradFill rotWithShape="1">
              <a:gsLst>
                <a:gs pos="0">
                  <a:srgbClr val="0066CC">
                    <a:gamma/>
                    <a:tint val="19216"/>
                    <a:invGamma/>
                  </a:srgbClr>
                </a:gs>
                <a:gs pos="100000">
                  <a:srgbClr val="0066CC"/>
                </a:gs>
              </a:gsLst>
              <a:lin ang="5400000" scaled="1"/>
            </a:gradFill>
            <a:ln w="19050">
              <a:solidFill>
                <a:schemeClr val="tx1"/>
              </a:solidFill>
              <a:round/>
              <a:headEnd/>
              <a:tailEnd/>
            </a:ln>
            <a:effectLst/>
          </p:spPr>
          <p:txBody>
            <a:bodyPr wrap="none" lIns="90000" tIns="46800" rIns="90000" bIns="46800" anchor="ctr"/>
            <a:lstStyle/>
            <a:p>
              <a:endParaRPr lang="tr-TR"/>
            </a:p>
          </p:txBody>
        </p:sp>
        <p:sp>
          <p:nvSpPr>
            <p:cNvPr id="862272" name="Oval 64"/>
            <p:cNvSpPr>
              <a:spLocks noChangeArrowheads="1"/>
            </p:cNvSpPr>
            <p:nvPr/>
          </p:nvSpPr>
          <p:spPr bwMode="auto">
            <a:xfrm>
              <a:off x="6011863" y="3503613"/>
              <a:ext cx="2160587" cy="1511300"/>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73" name="Oval 65"/>
            <p:cNvSpPr>
              <a:spLocks noChangeArrowheads="1"/>
            </p:cNvSpPr>
            <p:nvPr/>
          </p:nvSpPr>
          <p:spPr bwMode="auto">
            <a:xfrm>
              <a:off x="5580063" y="3214688"/>
              <a:ext cx="3024187" cy="2114550"/>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74" name="Oval 66"/>
            <p:cNvSpPr>
              <a:spLocks noChangeArrowheads="1"/>
            </p:cNvSpPr>
            <p:nvPr/>
          </p:nvSpPr>
          <p:spPr bwMode="auto">
            <a:xfrm>
              <a:off x="6948488" y="3141663"/>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5" name="Oval 67"/>
            <p:cNvSpPr>
              <a:spLocks noChangeArrowheads="1"/>
            </p:cNvSpPr>
            <p:nvPr/>
          </p:nvSpPr>
          <p:spPr bwMode="auto">
            <a:xfrm>
              <a:off x="8247063" y="3573463"/>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6" name="Oval 68"/>
            <p:cNvSpPr>
              <a:spLocks noChangeArrowheads="1"/>
            </p:cNvSpPr>
            <p:nvPr/>
          </p:nvSpPr>
          <p:spPr bwMode="auto">
            <a:xfrm>
              <a:off x="8027988" y="4870451"/>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7" name="Oval 69"/>
            <p:cNvSpPr>
              <a:spLocks noChangeArrowheads="1"/>
            </p:cNvSpPr>
            <p:nvPr/>
          </p:nvSpPr>
          <p:spPr bwMode="auto">
            <a:xfrm>
              <a:off x="6086475" y="5013326"/>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8" name="Oval 70"/>
            <p:cNvSpPr>
              <a:spLocks noChangeArrowheads="1"/>
            </p:cNvSpPr>
            <p:nvPr/>
          </p:nvSpPr>
          <p:spPr bwMode="auto">
            <a:xfrm>
              <a:off x="5507038" y="3862388"/>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9" name="Oval 71"/>
            <p:cNvSpPr>
              <a:spLocks noChangeArrowheads="1"/>
            </p:cNvSpPr>
            <p:nvPr/>
          </p:nvSpPr>
          <p:spPr bwMode="auto">
            <a:xfrm>
              <a:off x="6227763" y="3573463"/>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80" name="Oval 72"/>
            <p:cNvSpPr>
              <a:spLocks noChangeArrowheads="1"/>
            </p:cNvSpPr>
            <p:nvPr/>
          </p:nvSpPr>
          <p:spPr bwMode="auto">
            <a:xfrm>
              <a:off x="7523163" y="4725988"/>
              <a:ext cx="287337"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83" name="Text Box 75"/>
            <p:cNvSpPr txBox="1">
              <a:spLocks noChangeArrowheads="1"/>
            </p:cNvSpPr>
            <p:nvPr/>
          </p:nvSpPr>
          <p:spPr bwMode="auto">
            <a:xfrm>
              <a:off x="7885113" y="4797152"/>
              <a:ext cx="1079500" cy="1266180"/>
            </a:xfrm>
            <a:prstGeom prst="rect">
              <a:avLst/>
            </a:prstGeom>
            <a:noFill/>
            <a:ln w="9525" algn="ctr">
              <a:noFill/>
              <a:miter lim="800000"/>
              <a:headEnd/>
              <a:tailEnd/>
            </a:ln>
            <a:effectLst/>
          </p:spPr>
          <p:txBody>
            <a:bodyPr>
              <a:spAutoFit/>
            </a:bodyPr>
            <a:lstStyle/>
            <a:p>
              <a:pPr algn="l">
                <a:lnSpc>
                  <a:spcPct val="120000"/>
                </a:lnSpc>
              </a:pPr>
              <a:r>
                <a:rPr lang="tr-TR" sz="7000" b="1" dirty="0">
                  <a:solidFill>
                    <a:srgbClr val="0066CC"/>
                  </a:solidFill>
                  <a:latin typeface="Arial" charset="0"/>
                </a:rPr>
                <a:t>F</a:t>
              </a:r>
              <a:endParaRPr lang="tr-TR" sz="7000" b="1" baseline="30000" dirty="0">
                <a:solidFill>
                  <a:srgbClr val="0066CC"/>
                </a:solidFill>
                <a:latin typeface="Arial" charset="0"/>
              </a:endParaRPr>
            </a:p>
          </p:txBody>
        </p:sp>
        <p:sp>
          <p:nvSpPr>
            <p:cNvPr id="33" name="Oval 29"/>
            <p:cNvSpPr>
              <a:spLocks noChangeArrowheads="1"/>
            </p:cNvSpPr>
            <p:nvPr/>
          </p:nvSpPr>
          <p:spPr bwMode="auto">
            <a:xfrm>
              <a:off x="6228878" y="32654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34" name="Oval 29"/>
            <p:cNvSpPr>
              <a:spLocks noChangeArrowheads="1"/>
            </p:cNvSpPr>
            <p:nvPr/>
          </p:nvSpPr>
          <p:spPr bwMode="auto">
            <a:xfrm>
              <a:off x="7741046" y="32654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sp>
        <p:nvSpPr>
          <p:cNvPr id="35" name="AutoShape 73"/>
          <p:cNvSpPr>
            <a:spLocks noChangeArrowheads="1"/>
          </p:cNvSpPr>
          <p:nvPr/>
        </p:nvSpPr>
        <p:spPr bwMode="auto">
          <a:xfrm>
            <a:off x="3788288" y="2204864"/>
            <a:ext cx="4467225" cy="720624"/>
          </a:xfrm>
          <a:prstGeom prst="wedgeRoundRectCallout">
            <a:avLst>
              <a:gd name="adj1" fmla="val 37188"/>
              <a:gd name="adj2" fmla="val 99783"/>
              <a:gd name="adj3" fmla="val 16667"/>
            </a:avLst>
          </a:prstGeom>
          <a:solidFill>
            <a:srgbClr val="FFFF00">
              <a:alpha val="39999"/>
            </a:srgbClr>
          </a:solidFill>
          <a:ln w="19050">
            <a:solidFill>
              <a:schemeClr val="tx1"/>
            </a:solidFill>
            <a:miter lim="800000"/>
            <a:headEnd/>
            <a:tailEnd/>
          </a:ln>
          <a:effectLst/>
        </p:spPr>
        <p:txBody>
          <a:bodyPr lIns="90000" tIns="46800" rIns="90000" bIns="46800" anchor="ctr"/>
          <a:lstStyle/>
          <a:p>
            <a:pPr>
              <a:lnSpc>
                <a:spcPct val="115000"/>
              </a:lnSpc>
            </a:pPr>
            <a:r>
              <a:rPr lang="tr-TR" sz="2300" dirty="0" smtClean="0">
                <a:latin typeface="Comic Sans MS" pitchFamily="66" charset="0"/>
              </a:rPr>
              <a:t>Evet kardeş hadi kullanalım. </a:t>
            </a:r>
            <a:endParaRPr lang="tr-TR" sz="2300" dirty="0">
              <a:latin typeface="Comic Sans MS" pitchFamily="66" charset="0"/>
            </a:endParaRPr>
          </a:p>
        </p:txBody>
      </p:sp>
    </p:spTree>
    <p:extLst>
      <p:ext uri="{BB962C8B-B14F-4D97-AF65-F5344CB8AC3E}">
        <p14:creationId xmlns:p14="http://schemas.microsoft.com/office/powerpoint/2010/main" val="20275019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862211"/>
                                        </p:tgtEl>
                                        <p:attrNameLst>
                                          <p:attrName>style.visibility</p:attrName>
                                        </p:attrNameLst>
                                      </p:cBhvr>
                                      <p:to>
                                        <p:strVal val="visible"/>
                                      </p:to>
                                    </p:set>
                                    <p:animEffect transition="in" filter="diamond(in)">
                                      <p:cBhvr>
                                        <p:cTn id="7" dur="2000"/>
                                        <p:tgtEl>
                                          <p:spTgt spid="86221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2500"/>
                            </p:stCondLst>
                            <p:childTnLst>
                              <p:par>
                                <p:cTn id="16" presetID="10" presetClass="entr" presetSubtype="0" fill="hold" grpId="0" nodeType="afterEffect">
                                  <p:stCondLst>
                                    <p:cond delay="1000"/>
                                  </p:stCondLst>
                                  <p:childTnLst>
                                    <p:set>
                                      <p:cBhvr>
                                        <p:cTn id="17" dur="1" fill="hold">
                                          <p:stCondLst>
                                            <p:cond delay="0"/>
                                          </p:stCondLst>
                                        </p:cTn>
                                        <p:tgtEl>
                                          <p:spTgt spid="862281"/>
                                        </p:tgtEl>
                                        <p:attrNameLst>
                                          <p:attrName>style.visibility</p:attrName>
                                        </p:attrNameLst>
                                      </p:cBhvr>
                                      <p:to>
                                        <p:strVal val="visible"/>
                                      </p:to>
                                    </p:set>
                                    <p:animEffect transition="in" filter="fade">
                                      <p:cBhvr>
                                        <p:cTn id="18" dur="1000"/>
                                        <p:tgtEl>
                                          <p:spTgt spid="862281"/>
                                        </p:tgtEl>
                                      </p:cBhvr>
                                    </p:animEffect>
                                  </p:childTnLst>
                                </p:cTn>
                              </p:par>
                            </p:childTnLst>
                          </p:cTn>
                        </p:par>
                        <p:par>
                          <p:cTn id="19" fill="hold">
                            <p:stCondLst>
                              <p:cond delay="4500"/>
                            </p:stCondLst>
                            <p:childTnLst>
                              <p:par>
                                <p:cTn id="20" presetID="10" presetClass="entr" presetSubtype="0" fill="hold" grpId="0" nodeType="afterEffect">
                                  <p:stCondLst>
                                    <p:cond delay="1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childTnLst>
                                </p:cTn>
                              </p:par>
                            </p:childTnLst>
                          </p:cTn>
                        </p:par>
                        <p:par>
                          <p:cTn id="23" fill="hold">
                            <p:stCondLst>
                              <p:cond delay="6500"/>
                            </p:stCondLst>
                            <p:childTnLst>
                              <p:par>
                                <p:cTn id="24" presetID="10" presetClass="entr" presetSubtype="0" fill="hold" grpId="0" nodeType="afterEffect">
                                  <p:stCondLst>
                                    <p:cond delay="0"/>
                                  </p:stCondLst>
                                  <p:childTnLst>
                                    <p:set>
                                      <p:cBhvr>
                                        <p:cTn id="25" dur="1" fill="hold">
                                          <p:stCondLst>
                                            <p:cond delay="0"/>
                                          </p:stCondLst>
                                        </p:cTn>
                                        <p:tgtEl>
                                          <p:spTgt spid="862212"/>
                                        </p:tgtEl>
                                        <p:attrNameLst>
                                          <p:attrName>style.visibility</p:attrName>
                                        </p:attrNameLst>
                                      </p:cBhvr>
                                      <p:to>
                                        <p:strVal val="visible"/>
                                      </p:to>
                                    </p:set>
                                    <p:animEffect transition="in" filter="fade">
                                      <p:cBhvr>
                                        <p:cTn id="26" dur="500"/>
                                        <p:tgtEl>
                                          <p:spTgt spid="862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2211" grpId="0"/>
      <p:bldP spid="862212" grpId="0"/>
      <p:bldP spid="862281" grpId="0" animBg="1"/>
      <p:bldP spid="3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 6"/>
          <p:cNvGrpSpPr/>
          <p:nvPr/>
        </p:nvGrpSpPr>
        <p:grpSpPr>
          <a:xfrm>
            <a:off x="5148064" y="1124744"/>
            <a:ext cx="3456186" cy="3888335"/>
            <a:chOff x="5148064" y="1556792"/>
            <a:chExt cx="3456186" cy="3888335"/>
          </a:xfrm>
        </p:grpSpPr>
        <p:sp>
          <p:nvSpPr>
            <p:cNvPr id="862283" name="Text Box 75"/>
            <p:cNvSpPr txBox="1">
              <a:spLocks noChangeArrowheads="1"/>
            </p:cNvSpPr>
            <p:nvPr/>
          </p:nvSpPr>
          <p:spPr bwMode="auto">
            <a:xfrm>
              <a:off x="5148064" y="1556792"/>
              <a:ext cx="1079500" cy="1266180"/>
            </a:xfrm>
            <a:prstGeom prst="rect">
              <a:avLst/>
            </a:prstGeom>
            <a:noFill/>
            <a:ln w="9525" algn="ctr">
              <a:noFill/>
              <a:miter lim="800000"/>
              <a:headEnd/>
              <a:tailEnd/>
            </a:ln>
            <a:effectLst/>
          </p:spPr>
          <p:txBody>
            <a:bodyPr>
              <a:spAutoFit/>
            </a:bodyPr>
            <a:lstStyle/>
            <a:p>
              <a:pPr algn="l">
                <a:lnSpc>
                  <a:spcPct val="120000"/>
                </a:lnSpc>
              </a:pPr>
              <a:r>
                <a:rPr lang="tr-TR" sz="7000" b="1" dirty="0">
                  <a:solidFill>
                    <a:srgbClr val="0066CC"/>
                  </a:solidFill>
                  <a:latin typeface="Arial" charset="0"/>
                </a:rPr>
                <a:t>F</a:t>
              </a:r>
              <a:endParaRPr lang="tr-TR" sz="7000" b="1" baseline="30000" dirty="0">
                <a:solidFill>
                  <a:srgbClr val="0066CC"/>
                </a:solidFill>
                <a:latin typeface="Arial" charset="0"/>
              </a:endParaRPr>
            </a:p>
          </p:txBody>
        </p:sp>
        <p:grpSp>
          <p:nvGrpSpPr>
            <p:cNvPr id="5" name="Grup 4"/>
            <p:cNvGrpSpPr/>
            <p:nvPr/>
          </p:nvGrpSpPr>
          <p:grpSpPr>
            <a:xfrm>
              <a:off x="5580063" y="3141664"/>
              <a:ext cx="3024187" cy="2303463"/>
              <a:chOff x="5580063" y="3141664"/>
              <a:chExt cx="3024187" cy="2303463"/>
            </a:xfrm>
          </p:grpSpPr>
          <p:grpSp>
            <p:nvGrpSpPr>
              <p:cNvPr id="3" name="Group 77"/>
              <p:cNvGrpSpPr>
                <a:grpSpLocks/>
              </p:cNvGrpSpPr>
              <p:nvPr/>
            </p:nvGrpSpPr>
            <p:grpSpPr bwMode="auto">
              <a:xfrm>
                <a:off x="5580063" y="3141664"/>
                <a:ext cx="3024187" cy="2303463"/>
                <a:chOff x="3515" y="1979"/>
                <a:chExt cx="1905" cy="1451"/>
              </a:xfrm>
            </p:grpSpPr>
            <p:sp>
              <p:nvSpPr>
                <p:cNvPr id="862270" name="Oval 62"/>
                <p:cNvSpPr>
                  <a:spLocks noChangeArrowheads="1"/>
                </p:cNvSpPr>
                <p:nvPr/>
              </p:nvSpPr>
              <p:spPr bwMode="auto">
                <a:xfrm>
                  <a:off x="4421" y="2659"/>
                  <a:ext cx="317" cy="318"/>
                </a:xfrm>
                <a:prstGeom prst="ellipse">
                  <a:avLst/>
                </a:prstGeom>
                <a:gradFill rotWithShape="1">
                  <a:gsLst>
                    <a:gs pos="0">
                      <a:srgbClr val="F94A27">
                        <a:gamma/>
                        <a:tint val="19216"/>
                        <a:invGamma/>
                      </a:srgbClr>
                    </a:gs>
                    <a:gs pos="100000">
                      <a:srgbClr val="F94A27"/>
                    </a:gs>
                  </a:gsLst>
                  <a:lin ang="5400000" scaled="1"/>
                </a:gradFill>
                <a:ln w="19050">
                  <a:solidFill>
                    <a:schemeClr val="tx1"/>
                  </a:solidFill>
                  <a:round/>
                  <a:headEnd/>
                  <a:tailEnd/>
                </a:ln>
                <a:effectLst/>
              </p:spPr>
              <p:txBody>
                <a:bodyPr wrap="none" lIns="90000" tIns="46800" rIns="90000" bIns="46800" anchor="ctr"/>
                <a:lstStyle/>
                <a:p>
                  <a:r>
                    <a:rPr lang="tr-TR" sz="3000" b="1">
                      <a:solidFill>
                        <a:schemeClr val="bg1"/>
                      </a:solidFill>
                      <a:effectLst>
                        <a:outerShdw blurRad="38100" dist="38100" dir="2700000" algn="tl">
                          <a:srgbClr val="000000"/>
                        </a:outerShdw>
                      </a:effectLst>
                    </a:rPr>
                    <a:t>+</a:t>
                  </a:r>
                </a:p>
              </p:txBody>
            </p:sp>
            <p:sp>
              <p:nvSpPr>
                <p:cNvPr id="862271" name="Oval 63"/>
                <p:cNvSpPr>
                  <a:spLocks noChangeArrowheads="1"/>
                </p:cNvSpPr>
                <p:nvPr/>
              </p:nvSpPr>
              <p:spPr bwMode="auto">
                <a:xfrm>
                  <a:off x="4148" y="2523"/>
                  <a:ext cx="317" cy="318"/>
                </a:xfrm>
                <a:prstGeom prst="ellipse">
                  <a:avLst/>
                </a:prstGeom>
                <a:gradFill rotWithShape="1">
                  <a:gsLst>
                    <a:gs pos="0">
                      <a:srgbClr val="0066CC">
                        <a:gamma/>
                        <a:tint val="19216"/>
                        <a:invGamma/>
                      </a:srgbClr>
                    </a:gs>
                    <a:gs pos="100000">
                      <a:srgbClr val="0066CC"/>
                    </a:gs>
                  </a:gsLst>
                  <a:lin ang="5400000" scaled="1"/>
                </a:gradFill>
                <a:ln w="19050">
                  <a:solidFill>
                    <a:schemeClr val="tx1"/>
                  </a:solidFill>
                  <a:round/>
                  <a:headEnd/>
                  <a:tailEnd/>
                </a:ln>
                <a:effectLst/>
              </p:spPr>
              <p:txBody>
                <a:bodyPr wrap="none" lIns="90000" tIns="46800" rIns="90000" bIns="46800" anchor="ctr"/>
                <a:lstStyle/>
                <a:p>
                  <a:endParaRPr lang="tr-TR"/>
                </a:p>
              </p:txBody>
            </p:sp>
            <p:sp>
              <p:nvSpPr>
                <p:cNvPr id="862272" name="Oval 64"/>
                <p:cNvSpPr>
                  <a:spLocks noChangeArrowheads="1"/>
                </p:cNvSpPr>
                <p:nvPr/>
              </p:nvSpPr>
              <p:spPr bwMode="auto">
                <a:xfrm>
                  <a:off x="3787" y="2207"/>
                  <a:ext cx="1361" cy="952"/>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73" name="Oval 65"/>
                <p:cNvSpPr>
                  <a:spLocks noChangeArrowheads="1"/>
                </p:cNvSpPr>
                <p:nvPr/>
              </p:nvSpPr>
              <p:spPr bwMode="auto">
                <a:xfrm>
                  <a:off x="3515" y="2025"/>
                  <a:ext cx="1905" cy="1332"/>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74" name="Oval 66"/>
                <p:cNvSpPr>
                  <a:spLocks noChangeArrowheads="1"/>
                </p:cNvSpPr>
                <p:nvPr/>
              </p:nvSpPr>
              <p:spPr bwMode="auto">
                <a:xfrm>
                  <a:off x="4377" y="1979"/>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5" name="Oval 67"/>
                <p:cNvSpPr>
                  <a:spLocks noChangeArrowheads="1"/>
                </p:cNvSpPr>
                <p:nvPr/>
              </p:nvSpPr>
              <p:spPr bwMode="auto">
                <a:xfrm>
                  <a:off x="5195" y="2251"/>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6" name="Oval 68"/>
                <p:cNvSpPr>
                  <a:spLocks noChangeArrowheads="1"/>
                </p:cNvSpPr>
                <p:nvPr/>
              </p:nvSpPr>
              <p:spPr bwMode="auto">
                <a:xfrm>
                  <a:off x="5057" y="3068"/>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7" name="Oval 69"/>
                <p:cNvSpPr>
                  <a:spLocks noChangeArrowheads="1"/>
                </p:cNvSpPr>
                <p:nvPr/>
              </p:nvSpPr>
              <p:spPr bwMode="auto">
                <a:xfrm>
                  <a:off x="3515" y="2931"/>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8" name="Oval 70"/>
                <p:cNvSpPr>
                  <a:spLocks noChangeArrowheads="1"/>
                </p:cNvSpPr>
                <p:nvPr/>
              </p:nvSpPr>
              <p:spPr bwMode="auto">
                <a:xfrm>
                  <a:off x="4423" y="3294"/>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79" name="Oval 71"/>
                <p:cNvSpPr>
                  <a:spLocks noChangeArrowheads="1"/>
                </p:cNvSpPr>
                <p:nvPr/>
              </p:nvSpPr>
              <p:spPr bwMode="auto">
                <a:xfrm>
                  <a:off x="3923" y="2251"/>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80" name="Oval 72"/>
                <p:cNvSpPr>
                  <a:spLocks noChangeArrowheads="1"/>
                </p:cNvSpPr>
                <p:nvPr/>
              </p:nvSpPr>
              <p:spPr bwMode="auto">
                <a:xfrm>
                  <a:off x="4739" y="2977"/>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sp>
            <p:nvSpPr>
              <p:cNvPr id="33" name="Oval 29"/>
              <p:cNvSpPr>
                <a:spLocks noChangeArrowheads="1"/>
              </p:cNvSpPr>
              <p:nvPr/>
            </p:nvSpPr>
            <p:spPr bwMode="auto">
              <a:xfrm>
                <a:off x="6228878" y="32654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34" name="Oval 29"/>
              <p:cNvSpPr>
                <a:spLocks noChangeArrowheads="1"/>
              </p:cNvSpPr>
              <p:nvPr/>
            </p:nvSpPr>
            <p:spPr bwMode="auto">
              <a:xfrm>
                <a:off x="7741046" y="3265488"/>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grpSp>
      <p:grpSp>
        <p:nvGrpSpPr>
          <p:cNvPr id="6" name="Grup 5"/>
          <p:cNvGrpSpPr/>
          <p:nvPr/>
        </p:nvGrpSpPr>
        <p:grpSpPr>
          <a:xfrm>
            <a:off x="536575" y="1124744"/>
            <a:ext cx="3387353" cy="3816896"/>
            <a:chOff x="536575" y="1556792"/>
            <a:chExt cx="3387353" cy="3816896"/>
          </a:xfrm>
        </p:grpSpPr>
        <p:grpSp>
          <p:nvGrpSpPr>
            <p:cNvPr id="4" name="Grup 3"/>
            <p:cNvGrpSpPr/>
            <p:nvPr/>
          </p:nvGrpSpPr>
          <p:grpSpPr>
            <a:xfrm>
              <a:off x="536575" y="3113088"/>
              <a:ext cx="3097213" cy="2260600"/>
              <a:chOff x="536575" y="3113088"/>
              <a:chExt cx="3097213" cy="2260600"/>
            </a:xfrm>
          </p:grpSpPr>
          <p:grpSp>
            <p:nvGrpSpPr>
              <p:cNvPr id="2" name="Group 76"/>
              <p:cNvGrpSpPr>
                <a:grpSpLocks/>
              </p:cNvGrpSpPr>
              <p:nvPr/>
            </p:nvGrpSpPr>
            <p:grpSpPr bwMode="auto">
              <a:xfrm>
                <a:off x="536575" y="3113088"/>
                <a:ext cx="3097213" cy="2260600"/>
                <a:chOff x="338" y="1961"/>
                <a:chExt cx="1951" cy="1424"/>
              </a:xfrm>
            </p:grpSpPr>
            <p:sp>
              <p:nvSpPr>
                <p:cNvPr id="862231" name="Oval 23"/>
                <p:cNvSpPr>
                  <a:spLocks noChangeArrowheads="1"/>
                </p:cNvSpPr>
                <p:nvPr/>
              </p:nvSpPr>
              <p:spPr bwMode="auto">
                <a:xfrm>
                  <a:off x="1290" y="2641"/>
                  <a:ext cx="317" cy="318"/>
                </a:xfrm>
                <a:prstGeom prst="ellipse">
                  <a:avLst/>
                </a:prstGeom>
                <a:gradFill rotWithShape="1">
                  <a:gsLst>
                    <a:gs pos="0">
                      <a:srgbClr val="F94A27">
                        <a:gamma/>
                        <a:tint val="19216"/>
                        <a:invGamma/>
                      </a:srgbClr>
                    </a:gs>
                    <a:gs pos="100000">
                      <a:srgbClr val="F94A27"/>
                    </a:gs>
                  </a:gsLst>
                  <a:lin ang="5400000" scaled="1"/>
                </a:gradFill>
                <a:ln w="19050">
                  <a:solidFill>
                    <a:schemeClr val="tx1"/>
                  </a:solidFill>
                  <a:round/>
                  <a:headEnd/>
                  <a:tailEnd/>
                </a:ln>
                <a:effectLst/>
              </p:spPr>
              <p:txBody>
                <a:bodyPr wrap="none" lIns="90000" tIns="46800" rIns="90000" bIns="46800" anchor="ctr"/>
                <a:lstStyle/>
                <a:p>
                  <a:r>
                    <a:rPr lang="tr-TR" sz="3000" b="1" dirty="0">
                      <a:solidFill>
                        <a:schemeClr val="bg1"/>
                      </a:solidFill>
                      <a:effectLst>
                        <a:outerShdw blurRad="38100" dist="38100" dir="2700000" algn="tl">
                          <a:srgbClr val="000000"/>
                        </a:outerShdw>
                      </a:effectLst>
                    </a:rPr>
                    <a:t>+</a:t>
                  </a:r>
                </a:p>
              </p:txBody>
            </p:sp>
            <p:sp>
              <p:nvSpPr>
                <p:cNvPr id="862232" name="Oval 24"/>
                <p:cNvSpPr>
                  <a:spLocks noChangeArrowheads="1"/>
                </p:cNvSpPr>
                <p:nvPr/>
              </p:nvSpPr>
              <p:spPr bwMode="auto">
                <a:xfrm>
                  <a:off x="1017" y="2505"/>
                  <a:ext cx="317" cy="318"/>
                </a:xfrm>
                <a:prstGeom prst="ellipse">
                  <a:avLst/>
                </a:prstGeom>
                <a:gradFill rotWithShape="1">
                  <a:gsLst>
                    <a:gs pos="0">
                      <a:srgbClr val="0066CC">
                        <a:gamma/>
                        <a:tint val="19216"/>
                        <a:invGamma/>
                      </a:srgbClr>
                    </a:gs>
                    <a:gs pos="100000">
                      <a:srgbClr val="0066CC"/>
                    </a:gs>
                  </a:gsLst>
                  <a:lin ang="5400000" scaled="1"/>
                </a:gradFill>
                <a:ln w="19050">
                  <a:solidFill>
                    <a:schemeClr val="tx1"/>
                  </a:solidFill>
                  <a:round/>
                  <a:headEnd/>
                  <a:tailEnd/>
                </a:ln>
                <a:effectLst/>
              </p:spPr>
              <p:txBody>
                <a:bodyPr wrap="none" lIns="90000" tIns="46800" rIns="90000" bIns="46800" anchor="ctr"/>
                <a:lstStyle/>
                <a:p>
                  <a:endParaRPr lang="tr-TR"/>
                </a:p>
              </p:txBody>
            </p:sp>
            <p:sp>
              <p:nvSpPr>
                <p:cNvPr id="862233" name="Oval 25"/>
                <p:cNvSpPr>
                  <a:spLocks noChangeArrowheads="1"/>
                </p:cNvSpPr>
                <p:nvPr/>
              </p:nvSpPr>
              <p:spPr bwMode="auto">
                <a:xfrm>
                  <a:off x="656" y="2189"/>
                  <a:ext cx="1361" cy="952"/>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34" name="Oval 26"/>
                <p:cNvSpPr>
                  <a:spLocks noChangeArrowheads="1"/>
                </p:cNvSpPr>
                <p:nvPr/>
              </p:nvSpPr>
              <p:spPr bwMode="auto">
                <a:xfrm>
                  <a:off x="384" y="2007"/>
                  <a:ext cx="1905" cy="1332"/>
                </a:xfrm>
                <a:prstGeom prst="ellipse">
                  <a:avLst/>
                </a:prstGeom>
                <a:noFill/>
                <a:ln w="38100">
                  <a:solidFill>
                    <a:srgbClr val="808080"/>
                  </a:solidFill>
                  <a:round/>
                  <a:headEnd/>
                  <a:tailEnd/>
                </a:ln>
                <a:effectLst/>
              </p:spPr>
              <p:txBody>
                <a:bodyPr wrap="none" lIns="90000" tIns="46800" rIns="90000" bIns="46800" anchor="ctr"/>
                <a:lstStyle/>
                <a:p>
                  <a:endParaRPr lang="tr-TR"/>
                </a:p>
              </p:txBody>
            </p:sp>
            <p:sp>
              <p:nvSpPr>
                <p:cNvPr id="862237" name="Oval 29"/>
                <p:cNvSpPr>
                  <a:spLocks noChangeArrowheads="1"/>
                </p:cNvSpPr>
                <p:nvPr/>
              </p:nvSpPr>
              <p:spPr bwMode="auto">
                <a:xfrm>
                  <a:off x="1246" y="1961"/>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39" name="Oval 31"/>
                <p:cNvSpPr>
                  <a:spLocks noChangeArrowheads="1"/>
                </p:cNvSpPr>
                <p:nvPr/>
              </p:nvSpPr>
              <p:spPr bwMode="auto">
                <a:xfrm>
                  <a:off x="2064" y="2296"/>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0" name="Oval 32"/>
                <p:cNvSpPr>
                  <a:spLocks noChangeArrowheads="1"/>
                </p:cNvSpPr>
                <p:nvPr/>
              </p:nvSpPr>
              <p:spPr bwMode="auto">
                <a:xfrm>
                  <a:off x="1338" y="3249"/>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1" name="Oval 33"/>
                <p:cNvSpPr>
                  <a:spLocks noChangeArrowheads="1"/>
                </p:cNvSpPr>
                <p:nvPr/>
              </p:nvSpPr>
              <p:spPr bwMode="auto">
                <a:xfrm>
                  <a:off x="703" y="3140"/>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3" name="Oval 35"/>
                <p:cNvSpPr>
                  <a:spLocks noChangeArrowheads="1"/>
                </p:cNvSpPr>
                <p:nvPr/>
              </p:nvSpPr>
              <p:spPr bwMode="auto">
                <a:xfrm>
                  <a:off x="338" y="2415"/>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5" name="Oval 37"/>
                <p:cNvSpPr>
                  <a:spLocks noChangeArrowheads="1"/>
                </p:cNvSpPr>
                <p:nvPr/>
              </p:nvSpPr>
              <p:spPr bwMode="auto">
                <a:xfrm>
                  <a:off x="792" y="2233"/>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862246" name="Oval 38"/>
                <p:cNvSpPr>
                  <a:spLocks noChangeArrowheads="1"/>
                </p:cNvSpPr>
                <p:nvPr/>
              </p:nvSpPr>
              <p:spPr bwMode="auto">
                <a:xfrm>
                  <a:off x="1608" y="2959"/>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sp>
              <p:nvSpPr>
                <p:cNvPr id="31" name="Oval 29"/>
                <p:cNvSpPr>
                  <a:spLocks noChangeArrowheads="1"/>
                </p:cNvSpPr>
                <p:nvPr/>
              </p:nvSpPr>
              <p:spPr bwMode="auto">
                <a:xfrm>
                  <a:off x="748" y="2057"/>
                  <a:ext cx="181" cy="136"/>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sp>
            <p:nvSpPr>
              <p:cNvPr id="32" name="Oval 29"/>
              <p:cNvSpPr>
                <a:spLocks noChangeArrowheads="1"/>
              </p:cNvSpPr>
              <p:nvPr/>
            </p:nvSpPr>
            <p:spPr bwMode="auto">
              <a:xfrm>
                <a:off x="2484462" y="3141092"/>
                <a:ext cx="287338" cy="215900"/>
              </a:xfrm>
              <a:prstGeom prst="ellipse">
                <a:avLst/>
              </a:prstGeom>
              <a:solidFill>
                <a:srgbClr val="3366FF"/>
              </a:solidFill>
              <a:ln w="19050">
                <a:solidFill>
                  <a:schemeClr val="tx1"/>
                </a:solidFill>
                <a:round/>
                <a:headEnd/>
                <a:tailEnd/>
              </a:ln>
              <a:effectLst/>
            </p:spPr>
            <p:txBody>
              <a:bodyPr wrap="none" lIns="90000" tIns="46800" rIns="90000" bIns="46800" anchor="ctr"/>
              <a:lstStyle/>
              <a:p>
                <a:endParaRPr lang="tr-TR"/>
              </a:p>
            </p:txBody>
          </p:sp>
        </p:grpSp>
        <p:sp>
          <p:nvSpPr>
            <p:cNvPr id="38" name="Text Box 75"/>
            <p:cNvSpPr txBox="1">
              <a:spLocks noChangeArrowheads="1"/>
            </p:cNvSpPr>
            <p:nvPr/>
          </p:nvSpPr>
          <p:spPr bwMode="auto">
            <a:xfrm>
              <a:off x="2844428" y="1556792"/>
              <a:ext cx="1079500" cy="1266180"/>
            </a:xfrm>
            <a:prstGeom prst="rect">
              <a:avLst/>
            </a:prstGeom>
            <a:noFill/>
            <a:ln w="9525" algn="ctr">
              <a:noFill/>
              <a:miter lim="800000"/>
              <a:headEnd/>
              <a:tailEnd/>
            </a:ln>
            <a:effectLst/>
          </p:spPr>
          <p:txBody>
            <a:bodyPr>
              <a:spAutoFit/>
            </a:bodyPr>
            <a:lstStyle/>
            <a:p>
              <a:pPr algn="l">
                <a:lnSpc>
                  <a:spcPct val="120000"/>
                </a:lnSpc>
              </a:pPr>
              <a:r>
                <a:rPr lang="tr-TR" sz="7000" b="1" dirty="0">
                  <a:solidFill>
                    <a:srgbClr val="0066CC"/>
                  </a:solidFill>
                  <a:latin typeface="Arial" charset="0"/>
                </a:rPr>
                <a:t>F</a:t>
              </a:r>
              <a:endParaRPr lang="tr-TR" sz="7000" b="1" baseline="30000" dirty="0">
                <a:solidFill>
                  <a:srgbClr val="0066CC"/>
                </a:solidFill>
                <a:latin typeface="Arial" charset="0"/>
              </a:endParaRPr>
            </a:p>
          </p:txBody>
        </p:sp>
      </p:grpSp>
      <p:sp>
        <p:nvSpPr>
          <p:cNvPr id="8" name="Dikdörtgen 7"/>
          <p:cNvSpPr/>
          <p:nvPr/>
        </p:nvSpPr>
        <p:spPr>
          <a:xfrm>
            <a:off x="5411222" y="1844824"/>
            <a:ext cx="312906" cy="369332"/>
          </a:xfrm>
          <a:prstGeom prst="rect">
            <a:avLst/>
          </a:prstGeom>
        </p:spPr>
        <p:txBody>
          <a:bodyPr wrap="none">
            <a:spAutoFit/>
          </a:bodyPr>
          <a:lstStyle/>
          <a:p>
            <a:r>
              <a:rPr lang="tr-TR" b="1" dirty="0" smtClean="0">
                <a:solidFill>
                  <a:srgbClr val="0070C0"/>
                </a:solidFill>
                <a:latin typeface="Arial" pitchFamily="34" charset="0"/>
                <a:cs typeface="Arial" pitchFamily="34" charset="0"/>
              </a:rPr>
              <a:t>2</a:t>
            </a:r>
            <a:endParaRPr lang="tr-TR" b="1" dirty="0">
              <a:solidFill>
                <a:srgbClr val="0070C0"/>
              </a:solidFill>
            </a:endParaRPr>
          </a:p>
        </p:txBody>
      </p:sp>
      <p:sp>
        <p:nvSpPr>
          <p:cNvPr id="46" name="AutoShape 73"/>
          <p:cNvSpPr>
            <a:spLocks noChangeArrowheads="1"/>
          </p:cNvSpPr>
          <p:nvPr/>
        </p:nvSpPr>
        <p:spPr bwMode="auto">
          <a:xfrm>
            <a:off x="5004048" y="692696"/>
            <a:ext cx="4066132" cy="720624"/>
          </a:xfrm>
          <a:prstGeom prst="wedgeRoundRectCallout">
            <a:avLst>
              <a:gd name="adj1" fmla="val -30369"/>
              <a:gd name="adj2" fmla="val 306290"/>
              <a:gd name="adj3" fmla="val 16667"/>
            </a:avLst>
          </a:prstGeom>
          <a:solidFill>
            <a:srgbClr val="FFFF00">
              <a:alpha val="39999"/>
            </a:srgbClr>
          </a:solidFill>
          <a:ln w="19050">
            <a:solidFill>
              <a:schemeClr val="tx1"/>
            </a:solidFill>
            <a:miter lim="800000"/>
            <a:headEnd/>
            <a:tailEnd/>
          </a:ln>
          <a:effectLst/>
        </p:spPr>
        <p:txBody>
          <a:bodyPr lIns="90000" tIns="46800" rIns="90000" bIns="46800" anchor="ctr"/>
          <a:lstStyle/>
          <a:p>
            <a:pPr>
              <a:lnSpc>
                <a:spcPct val="115000"/>
              </a:lnSpc>
            </a:pPr>
            <a:r>
              <a:rPr lang="tr-TR" sz="2300" dirty="0" smtClean="0">
                <a:latin typeface="Comic Sans MS" pitchFamily="66" charset="0"/>
              </a:rPr>
              <a:t>Ortak kullanılan </a:t>
            </a:r>
            <a:r>
              <a:rPr lang="tr-TR" sz="2300" dirty="0" err="1" smtClean="0">
                <a:latin typeface="Comic Sans MS" pitchFamily="66" charset="0"/>
              </a:rPr>
              <a:t>elekronlar</a:t>
            </a:r>
            <a:r>
              <a:rPr lang="tr-TR" sz="2300" dirty="0" smtClean="0">
                <a:latin typeface="Comic Sans MS" pitchFamily="66" charset="0"/>
              </a:rPr>
              <a:t>. </a:t>
            </a:r>
            <a:endParaRPr lang="tr-TR" sz="2300" dirty="0">
              <a:latin typeface="Comic Sans MS" pitchFamily="66" charset="0"/>
            </a:endParaRPr>
          </a:p>
        </p:txBody>
      </p:sp>
      <p:sp>
        <p:nvSpPr>
          <p:cNvPr id="47" name="Text Box 5"/>
          <p:cNvSpPr txBox="1">
            <a:spLocks noChangeArrowheads="1"/>
          </p:cNvSpPr>
          <p:nvPr/>
        </p:nvSpPr>
        <p:spPr bwMode="auto">
          <a:xfrm>
            <a:off x="0" y="5499100"/>
            <a:ext cx="9144000" cy="1200329"/>
          </a:xfrm>
          <a:prstGeom prst="rect">
            <a:avLst/>
          </a:prstGeom>
          <a:noFill/>
          <a:ln w="9525" algn="ctr">
            <a:noFill/>
            <a:miter lim="800000"/>
            <a:headEnd/>
            <a:tailEnd/>
          </a:ln>
          <a:effectLst/>
        </p:spPr>
        <p:txBody>
          <a:bodyPr>
            <a:spAutoFit/>
          </a:bodyPr>
          <a:lstStyle/>
          <a:p>
            <a:pPr>
              <a:lnSpc>
                <a:spcPct val="120000"/>
              </a:lnSpc>
            </a:pPr>
            <a:r>
              <a:rPr lang="tr-TR" sz="2500" dirty="0">
                <a:latin typeface="Arial" charset="0"/>
              </a:rPr>
              <a:t>Ortak elektron kullanımı ile oluşan bağlara </a:t>
            </a:r>
            <a:r>
              <a:rPr lang="tr-TR" sz="2500" dirty="0" smtClean="0">
                <a:latin typeface="Arial" charset="0"/>
              </a:rPr>
              <a:t>  </a:t>
            </a:r>
            <a:r>
              <a:rPr lang="tr-TR" sz="3000" b="1" dirty="0" smtClean="0">
                <a:solidFill>
                  <a:srgbClr val="CC0000"/>
                </a:solidFill>
                <a:latin typeface="Arial" charset="0"/>
              </a:rPr>
              <a:t>KOVALENT </a:t>
            </a:r>
            <a:r>
              <a:rPr lang="tr-TR" sz="3000" b="1" dirty="0">
                <a:solidFill>
                  <a:srgbClr val="CC0000"/>
                </a:solidFill>
                <a:latin typeface="Arial" charset="0"/>
              </a:rPr>
              <a:t>BAĞ</a:t>
            </a:r>
            <a:r>
              <a:rPr lang="tr-TR" sz="2500" dirty="0">
                <a:latin typeface="Arial" charset="0"/>
              </a:rPr>
              <a:t> adı verilir.</a:t>
            </a:r>
          </a:p>
        </p:txBody>
      </p:sp>
      <p:sp>
        <p:nvSpPr>
          <p:cNvPr id="49" name="Text Box 4"/>
          <p:cNvSpPr txBox="1">
            <a:spLocks noChangeArrowheads="1"/>
          </p:cNvSpPr>
          <p:nvPr/>
        </p:nvSpPr>
        <p:spPr bwMode="auto">
          <a:xfrm>
            <a:off x="179388" y="44624"/>
            <a:ext cx="7992268" cy="1006475"/>
          </a:xfrm>
          <a:prstGeom prst="rect">
            <a:avLst/>
          </a:prstGeom>
          <a:noFill/>
          <a:ln w="9525" algn="ctr">
            <a:noFill/>
            <a:miter lim="800000"/>
            <a:headEnd/>
            <a:tailEnd/>
          </a:ln>
          <a:effectLst/>
        </p:spPr>
        <p:txBody>
          <a:bodyPr wrap="square">
            <a:spAutoFit/>
          </a:bodyPr>
          <a:lstStyle/>
          <a:p>
            <a:pPr algn="l">
              <a:lnSpc>
                <a:spcPct val="120000"/>
              </a:lnSpc>
            </a:pPr>
            <a:r>
              <a:rPr lang="tr-TR" sz="2500" dirty="0">
                <a:latin typeface="Arial" charset="0"/>
              </a:rPr>
              <a:t>Bu durumda birbirlerinin </a:t>
            </a:r>
            <a:r>
              <a:rPr lang="tr-TR" sz="2500" dirty="0" smtClean="0">
                <a:latin typeface="Arial" charset="0"/>
              </a:rPr>
              <a:t>elektronlarını </a:t>
            </a:r>
            <a:r>
              <a:rPr lang="tr-TR" sz="2500" dirty="0" smtClean="0">
                <a:solidFill>
                  <a:srgbClr val="CC0000"/>
                </a:solidFill>
                <a:latin typeface="Arial" charset="0"/>
              </a:rPr>
              <a:t>ortak </a:t>
            </a:r>
            <a:r>
              <a:rPr lang="tr-TR" sz="2500" dirty="0">
                <a:solidFill>
                  <a:srgbClr val="CC0000"/>
                </a:solidFill>
                <a:latin typeface="Arial" charset="0"/>
              </a:rPr>
              <a:t>kullanarak</a:t>
            </a:r>
            <a:r>
              <a:rPr lang="tr-TR" sz="2500" dirty="0">
                <a:latin typeface="Arial" charset="0"/>
              </a:rPr>
              <a:t>, kararlı hale geçebiliyorlar.</a:t>
            </a:r>
          </a:p>
        </p:txBody>
      </p:sp>
    </p:spTree>
    <p:extLst>
      <p:ext uri="{BB962C8B-B14F-4D97-AF65-F5344CB8AC3E}">
        <p14:creationId xmlns:p14="http://schemas.microsoft.com/office/powerpoint/2010/main" val="31860153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fill="hold"/>
                                        <p:tgtEl>
                                          <p:spTgt spid="6"/>
                                        </p:tgtEl>
                                        <p:attrNameLst>
                                          <p:attrName>ppt_x</p:attrName>
                                          <p:attrName>ppt_y</p:attrName>
                                        </p:attrNameLst>
                                      </p:cBhvr>
                                    </p:animMotion>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2500"/>
                            </p:stCondLst>
                            <p:childTnLst>
                              <p:par>
                                <p:cTn id="15" presetID="8" presetClass="entr" presetSubtype="16"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diamond(in)">
                                      <p:cBhvr>
                                        <p:cTn id="17" dur="2000"/>
                                        <p:tgtEl>
                                          <p:spTgt spid="46"/>
                                        </p:tgtEl>
                                      </p:cBhvr>
                                    </p:animEffect>
                                  </p:childTnLst>
                                </p:cTn>
                              </p:par>
                            </p:childTnLst>
                          </p:cTn>
                        </p:par>
                        <p:par>
                          <p:cTn id="18" fill="hold">
                            <p:stCondLst>
                              <p:cond delay="4500"/>
                            </p:stCondLst>
                            <p:childTnLst>
                              <p:par>
                                <p:cTn id="19" presetID="8" presetClass="entr" presetSubtype="16"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diamond(in)">
                                      <p:cBhvr>
                                        <p:cTn id="21"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6" grpId="0" animBg="1"/>
      <p:bldP spid="47"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6013" y="6372036"/>
            <a:ext cx="6984999" cy="369332"/>
          </a:xfrm>
          <a:prstGeom prst="rect">
            <a:avLst/>
          </a:prstGeom>
        </p:spPr>
        <p:txBody>
          <a:bodyPr wrap="square">
            <a:spAutoFit/>
          </a:bodyPr>
          <a:lstStyle/>
          <a:p>
            <a:pPr algn="ctr"/>
            <a:r>
              <a:rPr lang="tr-TR" dirty="0" smtClean="0"/>
              <a:t>HİDROJENLER ARASINDAKİ BAĞIN OLUŞUMUNU  İZLEYELİM</a:t>
            </a:r>
            <a:endParaRPr lang="tr-TR" dirty="0"/>
          </a:p>
        </p:txBody>
      </p:sp>
    </p:spTree>
    <p:controls>
      <mc:AlternateContent xmlns:mc="http://schemas.openxmlformats.org/markup-compatibility/2006">
        <mc:Choice xmlns:v="urn:schemas-microsoft-com:vml" Requires="v">
          <p:control spid="37891"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0"/>
                  <a:ext cx="8497887" cy="60928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6285543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712968" cy="4401205"/>
          </a:xfrm>
          <a:prstGeom prst="rect">
            <a:avLst/>
          </a:prstGeom>
        </p:spPr>
        <p:txBody>
          <a:bodyPr wrap="square">
            <a:spAutoFit/>
          </a:bodyPr>
          <a:lstStyle/>
          <a:p>
            <a:r>
              <a:rPr lang="tr-TR" sz="2800" dirty="0">
                <a:latin typeface="Arial" pitchFamily="34" charset="0"/>
                <a:cs typeface="Arial" pitchFamily="34" charset="0"/>
              </a:rPr>
              <a:t>Atomlar arasındaki kimyasal bağların, atomların </a:t>
            </a:r>
            <a:r>
              <a:rPr lang="tr-TR" sz="2800" dirty="0" err="1">
                <a:latin typeface="Arial" pitchFamily="34" charset="0"/>
                <a:cs typeface="Arial" pitchFamily="34" charset="0"/>
              </a:rPr>
              <a:t>oktete</a:t>
            </a:r>
            <a:r>
              <a:rPr lang="tr-TR" sz="2800" dirty="0">
                <a:latin typeface="Arial" pitchFamily="34" charset="0"/>
                <a:cs typeface="Arial" pitchFamily="34" charset="0"/>
              </a:rPr>
              <a:t> veya </a:t>
            </a:r>
            <a:r>
              <a:rPr lang="tr-TR" sz="2800" dirty="0" err="1">
                <a:latin typeface="Arial" pitchFamily="34" charset="0"/>
                <a:cs typeface="Arial" pitchFamily="34" charset="0"/>
              </a:rPr>
              <a:t>dublete</a:t>
            </a:r>
            <a:r>
              <a:rPr lang="tr-TR" sz="2800" dirty="0">
                <a:latin typeface="Arial" pitchFamily="34" charset="0"/>
                <a:cs typeface="Arial" pitchFamily="34" charset="0"/>
              </a:rPr>
              <a:t> ulaşması için gerçekleştiğini </a:t>
            </a:r>
            <a:r>
              <a:rPr lang="tr-TR" sz="2800" dirty="0" smtClean="0">
                <a:latin typeface="Arial" pitchFamily="34" charset="0"/>
                <a:cs typeface="Arial" pitchFamily="34" charset="0"/>
              </a:rPr>
              <a:t>biliyorsunuz</a:t>
            </a:r>
            <a:r>
              <a:rPr lang="tr-TR" sz="2800" dirty="0">
                <a:latin typeface="Arial" pitchFamily="34" charset="0"/>
                <a:cs typeface="Arial" pitchFamily="34" charset="0"/>
              </a:rPr>
              <a:t>. Ancak bütün atomlar elektron alış verişiyle </a:t>
            </a:r>
            <a:r>
              <a:rPr lang="tr-TR" sz="2800" dirty="0" err="1">
                <a:latin typeface="Arial" pitchFamily="34" charset="0"/>
                <a:cs typeface="Arial" pitchFamily="34" charset="0"/>
              </a:rPr>
              <a:t>oktete</a:t>
            </a:r>
            <a:r>
              <a:rPr lang="tr-TR" sz="2800" dirty="0">
                <a:latin typeface="Arial" pitchFamily="34" charset="0"/>
                <a:cs typeface="Arial" pitchFamily="34" charset="0"/>
              </a:rPr>
              <a:t> veya </a:t>
            </a:r>
            <a:r>
              <a:rPr lang="tr-TR" sz="2800" dirty="0" err="1">
                <a:latin typeface="Arial" pitchFamily="34" charset="0"/>
                <a:cs typeface="Arial" pitchFamily="34" charset="0"/>
              </a:rPr>
              <a:t>dublete</a:t>
            </a:r>
            <a:r>
              <a:rPr lang="tr-TR" sz="2800" dirty="0">
                <a:latin typeface="Arial" pitchFamily="34" charset="0"/>
                <a:cs typeface="Arial" pitchFamily="34" charset="0"/>
              </a:rPr>
              <a:t> ulaşamazlar.</a:t>
            </a:r>
          </a:p>
          <a:p>
            <a:r>
              <a:rPr lang="tr-TR" sz="2800" dirty="0">
                <a:latin typeface="Arial" pitchFamily="34" charset="0"/>
                <a:cs typeface="Arial" pitchFamily="34" charset="0"/>
              </a:rPr>
              <a:t>Nötr klor atomu, nötr flor atomuna bir elektron verirse flor atomunun son katmanında 8 </a:t>
            </a:r>
            <a:r>
              <a:rPr lang="tr-TR" sz="2800" dirty="0" err="1">
                <a:latin typeface="Arial" pitchFamily="34" charset="0"/>
                <a:cs typeface="Arial" pitchFamily="34" charset="0"/>
              </a:rPr>
              <a:t>elekton</a:t>
            </a:r>
            <a:r>
              <a:rPr lang="tr-TR" sz="2800" dirty="0">
                <a:latin typeface="Arial" pitchFamily="34" charset="0"/>
                <a:cs typeface="Arial" pitchFamily="34" charset="0"/>
              </a:rPr>
              <a:t> olur </a:t>
            </a:r>
            <a:r>
              <a:rPr lang="tr-TR" sz="2800" dirty="0" smtClean="0">
                <a:latin typeface="Arial" pitchFamily="34" charset="0"/>
                <a:cs typeface="Arial" pitchFamily="34" charset="0"/>
              </a:rPr>
              <a:t>ve </a:t>
            </a:r>
            <a:r>
              <a:rPr lang="tr-TR" sz="2800" dirty="0" err="1" smtClean="0">
                <a:latin typeface="Arial" pitchFamily="34" charset="0"/>
                <a:cs typeface="Arial" pitchFamily="34" charset="0"/>
              </a:rPr>
              <a:t>oktete</a:t>
            </a:r>
            <a:r>
              <a:rPr lang="tr-TR" sz="2800" dirty="0" smtClean="0">
                <a:latin typeface="Arial" pitchFamily="34" charset="0"/>
                <a:cs typeface="Arial" pitchFamily="34" charset="0"/>
              </a:rPr>
              <a:t> </a:t>
            </a:r>
            <a:r>
              <a:rPr lang="tr-TR" sz="2800" dirty="0">
                <a:latin typeface="Arial" pitchFamily="34" charset="0"/>
                <a:cs typeface="Arial" pitchFamily="34" charset="0"/>
              </a:rPr>
              <a:t>ulaşır. Ancak klor atomunun en dış katmanında 6 elektron olur. Tam tersi durumda flor atomu bir </a:t>
            </a:r>
            <a:r>
              <a:rPr lang="tr-TR" sz="2800" dirty="0" smtClean="0">
                <a:latin typeface="Arial" pitchFamily="34" charset="0"/>
                <a:cs typeface="Arial" pitchFamily="34" charset="0"/>
              </a:rPr>
              <a:t>elektron verirse </a:t>
            </a:r>
            <a:r>
              <a:rPr lang="tr-TR" sz="2800" dirty="0">
                <a:latin typeface="Arial" pitchFamily="34" charset="0"/>
                <a:cs typeface="Arial" pitchFamily="34" charset="0"/>
              </a:rPr>
              <a:t>klor atomu </a:t>
            </a:r>
            <a:r>
              <a:rPr lang="tr-TR" sz="2800" dirty="0" err="1">
                <a:latin typeface="Arial" pitchFamily="34" charset="0"/>
                <a:cs typeface="Arial" pitchFamily="34" charset="0"/>
              </a:rPr>
              <a:t>oktete</a:t>
            </a:r>
            <a:r>
              <a:rPr lang="tr-TR" sz="2800" dirty="0">
                <a:latin typeface="Arial" pitchFamily="34" charset="0"/>
                <a:cs typeface="Arial" pitchFamily="34" charset="0"/>
              </a:rPr>
              <a:t> ulaşır. Ancak flor atomunun dış katmanında 6 elektron kalır.</a:t>
            </a:r>
          </a:p>
        </p:txBody>
      </p:sp>
    </p:spTree>
    <p:extLst>
      <p:ext uri="{BB962C8B-B14F-4D97-AF65-F5344CB8AC3E}">
        <p14:creationId xmlns:p14="http://schemas.microsoft.com/office/powerpoint/2010/main" val="36382419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3" y="116632"/>
            <a:ext cx="6687171"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4" y="4653136"/>
            <a:ext cx="8856984" cy="1384995"/>
          </a:xfrm>
          <a:prstGeom prst="rect">
            <a:avLst/>
          </a:prstGeom>
        </p:spPr>
        <p:txBody>
          <a:bodyPr wrap="square">
            <a:spAutoFit/>
          </a:bodyPr>
          <a:lstStyle/>
          <a:p>
            <a:r>
              <a:rPr lang="tr-TR" sz="2800" dirty="0">
                <a:latin typeface="Arial" pitchFamily="34" charset="0"/>
                <a:cs typeface="Arial" pitchFamily="34" charset="0"/>
              </a:rPr>
              <a:t>Gördüğünüz gibi bu atomlar elektron alış verişi ile </a:t>
            </a:r>
            <a:r>
              <a:rPr lang="tr-TR" sz="2800" dirty="0" err="1">
                <a:latin typeface="Arial" pitchFamily="34" charset="0"/>
                <a:cs typeface="Arial" pitchFamily="34" charset="0"/>
              </a:rPr>
              <a:t>oktete</a:t>
            </a:r>
            <a:r>
              <a:rPr lang="tr-TR" sz="2800" dirty="0">
                <a:latin typeface="Arial" pitchFamily="34" charset="0"/>
                <a:cs typeface="Arial" pitchFamily="34" charset="0"/>
              </a:rPr>
              <a:t> ulaşamaz. Peki, bu atomlar arasında nasıl </a:t>
            </a:r>
            <a:r>
              <a:rPr lang="tr-TR" sz="2800" dirty="0" smtClean="0">
                <a:latin typeface="Arial" pitchFamily="34" charset="0"/>
                <a:cs typeface="Arial" pitchFamily="34" charset="0"/>
              </a:rPr>
              <a:t>bir kimyasal </a:t>
            </a:r>
            <a:r>
              <a:rPr lang="tr-TR" sz="2800" dirty="0">
                <a:latin typeface="Arial" pitchFamily="34" charset="0"/>
                <a:cs typeface="Arial" pitchFamily="34" charset="0"/>
              </a:rPr>
              <a:t>bağ oluşur?</a:t>
            </a:r>
          </a:p>
        </p:txBody>
      </p:sp>
    </p:spTree>
    <p:extLst>
      <p:ext uri="{BB962C8B-B14F-4D97-AF65-F5344CB8AC3E}">
        <p14:creationId xmlns:p14="http://schemas.microsoft.com/office/powerpoint/2010/main" val="22963483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1412776"/>
            <a:ext cx="14859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2204864"/>
            <a:ext cx="8964488"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61857" y="-2416"/>
            <a:ext cx="8928992" cy="1631216"/>
          </a:xfrm>
          <a:prstGeom prst="rect">
            <a:avLst/>
          </a:prstGeom>
        </p:spPr>
        <p:txBody>
          <a:bodyPr wrap="square">
            <a:spAutoFit/>
          </a:bodyPr>
          <a:lstStyle/>
          <a:p>
            <a:r>
              <a:rPr lang="tr-TR" sz="2000" dirty="0"/>
              <a:t>Sodyum ve flor elementlerinin atomlarının nasıl kararlı hâle geçtiğini hatırlayınız. Kararlı atomların elektron dizilimine sahip olmayan atomların, soy gazların elektron dizilimine sahip olmak için birbirleriyle etkileştiğini söyleyebilir miyiz? Atomlarda bulunan hangi parçacıklar bu etkileşimde rol oynayabilir? Bu etkileşimleri incelemek amacıyla bir etkinlik yapmaya ne dersiniz?	</a:t>
            </a:r>
          </a:p>
        </p:txBody>
      </p:sp>
      <p:sp>
        <p:nvSpPr>
          <p:cNvPr id="2" name="Dikdörtgen 1"/>
          <p:cNvSpPr/>
          <p:nvPr/>
        </p:nvSpPr>
        <p:spPr>
          <a:xfrm>
            <a:off x="1907704" y="3635732"/>
            <a:ext cx="5181227" cy="523220"/>
          </a:xfrm>
          <a:prstGeom prst="rect">
            <a:avLst/>
          </a:prstGeom>
        </p:spPr>
        <p:txBody>
          <a:bodyPr wrap="none">
            <a:spAutoFit/>
          </a:bodyPr>
          <a:lstStyle/>
          <a:p>
            <a:r>
              <a:rPr lang="tr-TR" sz="2800" dirty="0">
                <a:solidFill>
                  <a:srgbClr val="FF0000"/>
                </a:solidFill>
                <a:latin typeface="Arial" pitchFamily="34" charset="0"/>
                <a:cs typeface="Arial" pitchFamily="34" charset="0"/>
              </a:rPr>
              <a:t>Atomları bir arada tutan kuvvet.</a:t>
            </a:r>
          </a:p>
        </p:txBody>
      </p:sp>
    </p:spTree>
    <p:extLst>
      <p:ext uri="{BB962C8B-B14F-4D97-AF65-F5344CB8AC3E}">
        <p14:creationId xmlns:p14="http://schemas.microsoft.com/office/powerpoint/2010/main" val="163421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6632"/>
            <a:ext cx="8856984" cy="1569660"/>
          </a:xfrm>
          <a:prstGeom prst="rect">
            <a:avLst/>
          </a:prstGeom>
        </p:spPr>
        <p:txBody>
          <a:bodyPr wrap="square">
            <a:spAutoFit/>
          </a:bodyPr>
          <a:lstStyle/>
          <a:p>
            <a:r>
              <a:rPr lang="tr-TR" sz="2400" dirty="0">
                <a:latin typeface="Arial" pitchFamily="34" charset="0"/>
                <a:cs typeface="Arial" pitchFamily="34" charset="0"/>
              </a:rPr>
              <a:t>Bu atomların aşağıdaki gibi birbirlerine yaklaştıklarında son katmanlarının örtüştüğüne dikkat ediniz. </a:t>
            </a:r>
            <a:r>
              <a:rPr lang="tr-TR" sz="2400" dirty="0" smtClean="0">
                <a:latin typeface="Arial" pitchFamily="34" charset="0"/>
                <a:cs typeface="Arial" pitchFamily="34" charset="0"/>
              </a:rPr>
              <a:t>Böylece </a:t>
            </a:r>
            <a:r>
              <a:rPr lang="tr-TR" sz="2400" dirty="0">
                <a:latin typeface="Arial" pitchFamily="34" charset="0"/>
                <a:cs typeface="Arial" pitchFamily="34" charset="0"/>
              </a:rPr>
              <a:t>her iki atom da birer elektronlarını ortaklaşa kullanarak kararlı atomların elektron dizilimine </a:t>
            </a:r>
            <a:r>
              <a:rPr lang="tr-TR" sz="2400" dirty="0" smtClean="0">
                <a:latin typeface="Arial" pitchFamily="34" charset="0"/>
                <a:cs typeface="Arial" pitchFamily="34" charset="0"/>
              </a:rPr>
              <a:t>ulaşmış olurlar</a:t>
            </a:r>
            <a:r>
              <a:rPr lang="tr-TR" sz="2400" dirty="0">
                <a:latin typeface="Arial" pitchFamily="34" charset="0"/>
                <a:cs typeface="Arial" pitchFamily="34" charset="0"/>
              </a:rPr>
              <a:t>.</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340768"/>
            <a:ext cx="5876413" cy="4046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0" y="5373216"/>
            <a:ext cx="9144000" cy="1569660"/>
          </a:xfrm>
          <a:prstGeom prst="rect">
            <a:avLst/>
          </a:prstGeom>
        </p:spPr>
        <p:txBody>
          <a:bodyPr wrap="square">
            <a:spAutoFit/>
          </a:bodyPr>
          <a:lstStyle/>
          <a:p>
            <a:r>
              <a:rPr lang="tr-TR" sz="2400" dirty="0">
                <a:latin typeface="Arial" pitchFamily="34" charset="0"/>
                <a:cs typeface="Arial" pitchFamily="34" charset="0"/>
              </a:rPr>
              <a:t>Elektronları ortaklaşa kullanacak atomlar birbirine değecek kadar yakın durur ve aralarında kimyasal </a:t>
            </a:r>
            <a:r>
              <a:rPr lang="tr-TR" sz="2400" dirty="0" smtClean="0">
                <a:latin typeface="Arial" pitchFamily="34" charset="0"/>
                <a:cs typeface="Arial" pitchFamily="34" charset="0"/>
              </a:rPr>
              <a:t>bir bağ </a:t>
            </a:r>
            <a:r>
              <a:rPr lang="tr-TR" sz="2400" dirty="0">
                <a:latin typeface="Arial" pitchFamily="34" charset="0"/>
                <a:cs typeface="Arial" pitchFamily="34" charset="0"/>
              </a:rPr>
              <a:t>oluşur. İşte bu şekilde elektron ortaklaşması ile oluşan kimyasal bağlara </a:t>
            </a:r>
            <a:r>
              <a:rPr lang="tr-TR" sz="2400" b="1" dirty="0" err="1">
                <a:latin typeface="Arial" pitchFamily="34" charset="0"/>
                <a:cs typeface="Arial" pitchFamily="34" charset="0"/>
              </a:rPr>
              <a:t>kovalent</a:t>
            </a:r>
            <a:r>
              <a:rPr lang="tr-TR" sz="2400" b="1" dirty="0">
                <a:latin typeface="Arial" pitchFamily="34" charset="0"/>
                <a:cs typeface="Arial" pitchFamily="34" charset="0"/>
              </a:rPr>
              <a:t> bağ </a:t>
            </a:r>
            <a:r>
              <a:rPr lang="tr-TR" sz="2400" dirty="0">
                <a:latin typeface="Arial" pitchFamily="34" charset="0"/>
                <a:cs typeface="Arial" pitchFamily="34" charset="0"/>
              </a:rPr>
              <a:t>denir.</a:t>
            </a:r>
          </a:p>
        </p:txBody>
      </p:sp>
    </p:spTree>
    <p:extLst>
      <p:ext uri="{BB962C8B-B14F-4D97-AF65-F5344CB8AC3E}">
        <p14:creationId xmlns:p14="http://schemas.microsoft.com/office/powerpoint/2010/main" val="11784031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6205" y="332656"/>
            <a:ext cx="9036496" cy="4832092"/>
          </a:xfrm>
          <a:prstGeom prst="rect">
            <a:avLst/>
          </a:prstGeom>
        </p:spPr>
        <p:txBody>
          <a:bodyPr wrap="square">
            <a:spAutoFit/>
          </a:bodyPr>
          <a:lstStyle/>
          <a:p>
            <a:pPr indent="228600">
              <a:spcAft>
                <a:spcPts val="0"/>
              </a:spcAft>
            </a:pPr>
            <a:r>
              <a:rPr lang="tr-TR" sz="2800" dirty="0">
                <a:solidFill>
                  <a:srgbClr val="000000"/>
                </a:solidFill>
                <a:latin typeface="Arial" pitchFamily="34" charset="0"/>
                <a:ea typeface="Courier New"/>
                <a:cs typeface="Arial" pitchFamily="34" charset="0"/>
              </a:rPr>
              <a:t>İyonik bağların elektron alış verişi ile oluştuğunu hatırlayınız. Eğer iki atom aynı elemente ait ise </a:t>
            </a:r>
            <a:r>
              <a:rPr lang="tr-TR" sz="2800" dirty="0" smtClean="0">
                <a:solidFill>
                  <a:srgbClr val="000000"/>
                </a:solidFill>
                <a:latin typeface="Arial" pitchFamily="34" charset="0"/>
                <a:ea typeface="Courier New"/>
                <a:cs typeface="Arial" pitchFamily="34" charset="0"/>
              </a:rPr>
              <a:t>bunlar arasında </a:t>
            </a:r>
            <a:r>
              <a:rPr lang="tr-TR" sz="2800" dirty="0">
                <a:solidFill>
                  <a:srgbClr val="000000"/>
                </a:solidFill>
                <a:latin typeface="Arial" pitchFamily="34" charset="0"/>
                <a:ea typeface="Courier New"/>
                <a:cs typeface="Arial" pitchFamily="34" charset="0"/>
              </a:rPr>
              <a:t>elektron alış verişi olması mümkün değildir. Çünkü bu atomların her ikisi de elektron almaya ya </a:t>
            </a:r>
            <a:r>
              <a:rPr lang="tr-TR" sz="2800" dirty="0" smtClean="0">
                <a:solidFill>
                  <a:srgbClr val="000000"/>
                </a:solidFill>
                <a:latin typeface="Arial" pitchFamily="34" charset="0"/>
                <a:ea typeface="Courier New"/>
                <a:cs typeface="Arial" pitchFamily="34" charset="0"/>
              </a:rPr>
              <a:t>da vermeye </a:t>
            </a:r>
            <a:r>
              <a:rPr lang="tr-TR" sz="2800" dirty="0">
                <a:solidFill>
                  <a:srgbClr val="000000"/>
                </a:solidFill>
                <a:latin typeface="Arial" pitchFamily="34" charset="0"/>
                <a:ea typeface="Courier New"/>
                <a:cs typeface="Arial" pitchFamily="34" charset="0"/>
              </a:rPr>
              <a:t>yatkın olacaktır. Bu nedenle aynı cins atomlar arasında iyonik bağ oluşmaz.</a:t>
            </a:r>
          </a:p>
          <a:p>
            <a:pPr indent="228600">
              <a:spcAft>
                <a:spcPts val="0"/>
              </a:spcAft>
            </a:pPr>
            <a:r>
              <a:rPr lang="tr-TR" sz="2800" dirty="0" err="1">
                <a:solidFill>
                  <a:srgbClr val="000000"/>
                </a:solidFill>
                <a:latin typeface="Arial" pitchFamily="34" charset="0"/>
                <a:ea typeface="Courier New"/>
                <a:cs typeface="Arial" pitchFamily="34" charset="0"/>
              </a:rPr>
              <a:t>Kovalent</a:t>
            </a:r>
            <a:r>
              <a:rPr lang="tr-TR" sz="2800" dirty="0">
                <a:solidFill>
                  <a:srgbClr val="000000"/>
                </a:solidFill>
                <a:latin typeface="Arial" pitchFamily="34" charset="0"/>
                <a:ea typeface="Courier New"/>
                <a:cs typeface="Arial" pitchFamily="34" charset="0"/>
              </a:rPr>
              <a:t> bağ ise farklı cins atomlar arasında oluşabileceği gibi aynı elementin atomları arasında da </a:t>
            </a:r>
            <a:r>
              <a:rPr lang="tr-TR" sz="2800" dirty="0" smtClean="0">
                <a:solidFill>
                  <a:srgbClr val="000000"/>
                </a:solidFill>
                <a:latin typeface="Arial" pitchFamily="34" charset="0"/>
                <a:ea typeface="Courier New"/>
                <a:cs typeface="Arial" pitchFamily="34" charset="0"/>
              </a:rPr>
              <a:t>oluşabilir.</a:t>
            </a:r>
            <a:endParaRPr lang="tr-TR" sz="2800" dirty="0">
              <a:solidFill>
                <a:srgbClr val="000000"/>
              </a:solidFill>
              <a:latin typeface="Arial" pitchFamily="34" charset="0"/>
              <a:ea typeface="Courier New"/>
              <a:cs typeface="Arial" pitchFamily="34" charset="0"/>
            </a:endParaRPr>
          </a:p>
          <a:p>
            <a:pPr indent="228600">
              <a:spcAft>
                <a:spcPts val="0"/>
              </a:spcAft>
            </a:pPr>
            <a:r>
              <a:rPr lang="tr-TR" sz="2800" dirty="0">
                <a:solidFill>
                  <a:srgbClr val="000000"/>
                </a:solidFill>
                <a:latin typeface="Arial" pitchFamily="34" charset="0"/>
                <a:ea typeface="Courier New"/>
                <a:cs typeface="Arial" pitchFamily="34" charset="0"/>
              </a:rPr>
              <a:t>Atomlar arasında ne elektron alış verişi ne de elektron ortaklaşması mümkün değilse kimyasal bağ </a:t>
            </a:r>
            <a:r>
              <a:rPr lang="tr-TR" sz="2800" dirty="0" smtClean="0">
                <a:solidFill>
                  <a:srgbClr val="000000"/>
                </a:solidFill>
                <a:latin typeface="Arial" pitchFamily="34" charset="0"/>
                <a:ea typeface="Courier New"/>
                <a:cs typeface="Arial" pitchFamily="34" charset="0"/>
              </a:rPr>
              <a:t>oluşmaz.</a:t>
            </a:r>
            <a:endParaRPr lang="tr-TR" sz="2800" dirty="0">
              <a:solidFill>
                <a:srgbClr val="000000"/>
              </a:solidFill>
              <a:latin typeface="Arial" pitchFamily="34" charset="0"/>
              <a:ea typeface="Courier New"/>
              <a:cs typeface="Arial" pitchFamily="34" charset="0"/>
            </a:endParaRPr>
          </a:p>
        </p:txBody>
      </p:sp>
    </p:spTree>
    <p:extLst>
      <p:ext uri="{BB962C8B-B14F-4D97-AF65-F5344CB8AC3E}">
        <p14:creationId xmlns:p14="http://schemas.microsoft.com/office/powerpoint/2010/main" val="3040405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8510" y="476672"/>
            <a:ext cx="8568951" cy="4832092"/>
          </a:xfrm>
          <a:prstGeom prst="rect">
            <a:avLst/>
          </a:prstGeom>
        </p:spPr>
        <p:txBody>
          <a:bodyPr wrap="square">
            <a:spAutoFit/>
          </a:bodyPr>
          <a:lstStyle/>
          <a:p>
            <a:pPr lvl="0" indent="228600"/>
            <a:r>
              <a:rPr lang="tr-TR" sz="2800" dirty="0">
                <a:solidFill>
                  <a:srgbClr val="000000"/>
                </a:solidFill>
                <a:latin typeface="Arial" pitchFamily="34" charset="0"/>
                <a:ea typeface="Courier New"/>
                <a:cs typeface="Arial" pitchFamily="34" charset="0"/>
              </a:rPr>
              <a:t>Atomlar arasında elektron ortaklaşması ile kimyasal bağ meydana geldiğinde molekül oluşur. Moleküllerin atomların bir araya gelmesiyle oluşan atom kümeleri olduğunu hatırlayınız. Bazı moleküller tek çeşit atomlar içerirken bazı moleküllerde farklı cins atomlardan meydana gelir.</a:t>
            </a:r>
          </a:p>
          <a:p>
            <a:pPr lvl="0" indent="228600"/>
            <a:r>
              <a:rPr lang="tr-TR" sz="2800" dirty="0">
                <a:solidFill>
                  <a:srgbClr val="000000"/>
                </a:solidFill>
                <a:latin typeface="Arial" pitchFamily="34" charset="0"/>
                <a:ea typeface="Courier New"/>
                <a:cs typeface="Arial" pitchFamily="34" charset="0"/>
              </a:rPr>
              <a:t>Örneğin elektron ortaklaşma yoluyla oluşan H</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0</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ve N</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molekülleri aynı cins atomlardan meydana gelmiştir. Flor gazını oluşturan F</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molekülünün nasıl meydana geldiğini inceleyiniz. N</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ve H</a:t>
            </a:r>
            <a:r>
              <a:rPr lang="tr-TR" sz="2800" baseline="-25000" dirty="0">
                <a:solidFill>
                  <a:srgbClr val="000000"/>
                </a:solidFill>
                <a:latin typeface="Arial" pitchFamily="34" charset="0"/>
                <a:ea typeface="Courier New"/>
                <a:cs typeface="Arial" pitchFamily="34" charset="0"/>
              </a:rPr>
              <a:t>2</a:t>
            </a:r>
            <a:r>
              <a:rPr lang="tr-TR" sz="2800" dirty="0">
                <a:solidFill>
                  <a:srgbClr val="000000"/>
                </a:solidFill>
                <a:latin typeface="Arial" pitchFamily="34" charset="0"/>
                <a:ea typeface="Courier New"/>
                <a:cs typeface="Arial" pitchFamily="34" charset="0"/>
              </a:rPr>
              <a:t> moleküllerinin modellerini de defterinize siz çiziniz</a:t>
            </a:r>
            <a:r>
              <a:rPr lang="tr-TR" sz="2800" dirty="0" smtClean="0">
                <a:solidFill>
                  <a:srgbClr val="000000"/>
                </a:solidFill>
                <a:latin typeface="Arial" pitchFamily="34" charset="0"/>
                <a:ea typeface="Courier New"/>
                <a:cs typeface="Arial" pitchFamily="34" charset="0"/>
              </a:rPr>
              <a:t>.</a:t>
            </a:r>
          </a:p>
        </p:txBody>
      </p:sp>
    </p:spTree>
    <p:extLst>
      <p:ext uri="{BB962C8B-B14F-4D97-AF65-F5344CB8AC3E}">
        <p14:creationId xmlns:p14="http://schemas.microsoft.com/office/powerpoint/2010/main" val="22159379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388" y="6167045"/>
            <a:ext cx="8713092" cy="338554"/>
          </a:xfrm>
          <a:prstGeom prst="rect">
            <a:avLst/>
          </a:prstGeom>
        </p:spPr>
        <p:txBody>
          <a:bodyPr wrap="square">
            <a:spAutoFit/>
          </a:bodyPr>
          <a:lstStyle/>
          <a:p>
            <a:pPr lvl="0" indent="228600"/>
            <a:r>
              <a:rPr lang="tr-TR" sz="1600" dirty="0" smtClean="0">
                <a:solidFill>
                  <a:srgbClr val="000000"/>
                </a:solidFill>
                <a:latin typeface="Arial" pitchFamily="34" charset="0"/>
                <a:ea typeface="Courier New"/>
                <a:cs typeface="Arial" pitchFamily="34" charset="0"/>
              </a:rPr>
              <a:t>KARBON VE İKİ OKSİJEN ARASINDAKİ OLUŞAN BAĞIN OLUŞUMUNU İZLEYELİM</a:t>
            </a:r>
            <a:endParaRPr lang="tr-TR" sz="1600" dirty="0">
              <a:solidFill>
                <a:srgbClr val="000000"/>
              </a:solidFill>
              <a:latin typeface="Arial" pitchFamily="34" charset="0"/>
              <a:ea typeface="Courier New"/>
              <a:cs typeface="Arial" pitchFamily="34" charset="0"/>
            </a:endParaRPr>
          </a:p>
        </p:txBody>
      </p:sp>
    </p:spTree>
    <p:controls>
      <mc:AlternateContent xmlns:mc="http://schemas.openxmlformats.org/markup-compatibility/2006">
        <mc:Choice xmlns:v="urn:schemas-microsoft-com:vml" Requires="v">
          <p:control spid="27652" name="ShockwaveFlash1" r:id="rId2" imgW="8892885" imgH="5588998"/>
        </mc:Choice>
        <mc:Fallback>
          <p:control name="ShockwaveFlash1" r:id="rId2" imgW="8892885" imgH="5588998">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7950" y="71438"/>
                  <a:ext cx="8893175" cy="5589587"/>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1138254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6372036"/>
            <a:ext cx="7992690" cy="369332"/>
          </a:xfrm>
          <a:prstGeom prst="rect">
            <a:avLst/>
          </a:prstGeom>
        </p:spPr>
        <p:txBody>
          <a:bodyPr wrap="square">
            <a:spAutoFit/>
          </a:bodyPr>
          <a:lstStyle/>
          <a:p>
            <a:pPr algn="ctr"/>
            <a:r>
              <a:rPr lang="tr-TR" dirty="0" smtClean="0"/>
              <a:t>HİDROJENLER ARASINDA OLUŞAN BAĞIN OLUŞUMUNU İZLEYELİM</a:t>
            </a:r>
            <a:endParaRPr lang="tr-TR" dirty="0"/>
          </a:p>
        </p:txBody>
      </p:sp>
    </p:spTree>
    <p:controls>
      <mc:AlternateContent xmlns:mc="http://schemas.openxmlformats.org/markup-compatibility/2006">
        <mc:Choice xmlns:v="urn:schemas-microsoft-com:vml" Requires="v">
          <p:control spid="31747" name="ShockwaveFlash1" r:id="rId2" imgW="8425735" imgH="6192114"/>
        </mc:Choice>
        <mc:Fallback>
          <p:control name="ShockwaveFlash1" r:id="rId2" imgW="8425735" imgH="619211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468313" y="44450"/>
                  <a:ext cx="8424862" cy="619283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5363480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6013" y="6372036"/>
            <a:ext cx="6984999" cy="369332"/>
          </a:xfrm>
          <a:prstGeom prst="rect">
            <a:avLst/>
          </a:prstGeom>
        </p:spPr>
        <p:txBody>
          <a:bodyPr wrap="square">
            <a:spAutoFit/>
          </a:bodyPr>
          <a:lstStyle/>
          <a:p>
            <a:r>
              <a:rPr lang="tr-TR" dirty="0" smtClean="0"/>
              <a:t>HİDROJENLE  FLOR ARASINDAKİ BAĞIN OLUŞUMUNU  İZLEYELİM</a:t>
            </a:r>
            <a:endParaRPr lang="tr-TR" dirty="0"/>
          </a:p>
        </p:txBody>
      </p:sp>
    </p:spTree>
    <p:controls>
      <mc:AlternateContent xmlns:mc="http://schemas.openxmlformats.org/markup-compatibility/2006">
        <mc:Choice xmlns:v="urn:schemas-microsoft-com:vml" Requires="v">
          <p:control spid="35843" name="ShockwaveFlash1" r:id="rId2" imgW="5080222" imgH="3809524"/>
        </mc:Choice>
        <mc:Fallback>
          <p:control name="ShockwaveFlash1" r:id="rId2" imgW="5080222" imgH="3809524">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0"/>
                  <a:ext cx="8280400" cy="59499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562557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6013" y="6372036"/>
            <a:ext cx="6984999" cy="369332"/>
          </a:xfrm>
          <a:prstGeom prst="rect">
            <a:avLst/>
          </a:prstGeom>
        </p:spPr>
        <p:txBody>
          <a:bodyPr wrap="square">
            <a:spAutoFit/>
          </a:bodyPr>
          <a:lstStyle/>
          <a:p>
            <a:r>
              <a:rPr lang="tr-TR" dirty="0" smtClean="0"/>
              <a:t>İKİ HİDROJEN BİR OKSİJEN ARASINDAKİ BAĞIN OLUŞUMUNU  İZLEYELİM</a:t>
            </a:r>
            <a:endParaRPr lang="tr-TR" dirty="0"/>
          </a:p>
        </p:txBody>
      </p:sp>
    </p:spTree>
    <p:controls>
      <mc:AlternateContent xmlns:mc="http://schemas.openxmlformats.org/markup-compatibility/2006">
        <mc:Choice xmlns:v="urn:schemas-microsoft-com:vml" Requires="v">
          <p:control spid="32771" name="ShockwaveFlash1" r:id="rId2" imgW="8714286" imgH="6122190"/>
        </mc:Choice>
        <mc:Fallback>
          <p:control name="ShockwaveFlash1" r:id="rId2" imgW="8714286" imgH="612219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50825" y="44450"/>
                  <a:ext cx="8713788" cy="6121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1864751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6013" y="6372036"/>
            <a:ext cx="6984999" cy="369332"/>
          </a:xfrm>
          <a:prstGeom prst="rect">
            <a:avLst/>
          </a:prstGeom>
        </p:spPr>
        <p:txBody>
          <a:bodyPr wrap="square">
            <a:spAutoFit/>
          </a:bodyPr>
          <a:lstStyle/>
          <a:p>
            <a:r>
              <a:rPr lang="tr-TR" dirty="0" smtClean="0"/>
              <a:t>İKİ HİDROJEN BİR OKSİJEN ARASINDAKİ BAĞIN OLUŞUMUNU  İZLEYELİM</a:t>
            </a:r>
            <a:endParaRPr lang="tr-TR" dirty="0"/>
          </a:p>
        </p:txBody>
      </p:sp>
    </p:spTree>
    <p:controls>
      <mc:AlternateContent xmlns:mc="http://schemas.openxmlformats.org/markup-compatibility/2006">
        <mc:Choice xmlns:v="urn:schemas-microsoft-com:vml" Requires="v">
          <p:control spid="33795" name="ShockwaveFlash1" r:id="rId2" imgW="8064533" imgH="6020640"/>
        </mc:Choice>
        <mc:Fallback>
          <p:control name="ShockwaveFlash1" r:id="rId2" imgW="8064533" imgH="602064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611188" y="0"/>
                  <a:ext cx="8064500" cy="602138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6244111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38" y="164758"/>
            <a:ext cx="3883228" cy="333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134833"/>
            <a:ext cx="4640356" cy="3480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2594" y="3624116"/>
            <a:ext cx="8887942" cy="830997"/>
          </a:xfrm>
          <a:prstGeom prst="rect">
            <a:avLst/>
          </a:prstGeom>
        </p:spPr>
        <p:txBody>
          <a:bodyPr wrap="square">
            <a:spAutoFit/>
          </a:bodyPr>
          <a:lstStyle/>
          <a:p>
            <a:r>
              <a:rPr lang="tr-TR" sz="2400" dirty="0" err="1">
                <a:latin typeface="Arial" pitchFamily="34" charset="0"/>
                <a:cs typeface="Arial" pitchFamily="34" charset="0"/>
              </a:rPr>
              <a:t>Kovalent</a:t>
            </a:r>
            <a:r>
              <a:rPr lang="tr-TR" sz="2400" dirty="0">
                <a:latin typeface="Arial" pitchFamily="34" charset="0"/>
                <a:cs typeface="Arial" pitchFamily="34" charset="0"/>
              </a:rPr>
              <a:t> bağlı atomlar yukarıdaki gibi molekülleri oluşturabilir. Ancak iyonik bağlı atomlar için moleküllerden bahsedemeyiz.</a:t>
            </a:r>
          </a:p>
        </p:txBody>
      </p:sp>
      <p:pic>
        <p:nvPicPr>
          <p:cNvPr id="184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716" y="5150115"/>
            <a:ext cx="8603698" cy="1700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376628"/>
            <a:ext cx="1581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4442817"/>
            <a:ext cx="151447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2160" y="4455113"/>
            <a:ext cx="1581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644377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417" y="404664"/>
            <a:ext cx="8994079"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54623"/>
            <a:ext cx="2764598" cy="2012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090645"/>
            <a:ext cx="276225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816" y="2027566"/>
            <a:ext cx="3121025"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51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629"/>
                                        </p:tgtEl>
                                        <p:attrNameLst>
                                          <p:attrName>style.visibility</p:attrName>
                                        </p:attrNameLst>
                                      </p:cBhvr>
                                      <p:to>
                                        <p:strVal val="visible"/>
                                      </p:to>
                                    </p:set>
                                    <p:animEffect transition="in" filter="fade">
                                      <p:cBhvr>
                                        <p:cTn id="12" dur="500"/>
                                        <p:tgtEl>
                                          <p:spTgt spid="266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fade">
                                      <p:cBhvr>
                                        <p:cTn id="17"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84088"/>
            <a:ext cx="8928992" cy="5649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29742" y="5745139"/>
            <a:ext cx="8906754" cy="1015663"/>
          </a:xfrm>
          <a:prstGeom prst="rect">
            <a:avLst/>
          </a:prstGeom>
        </p:spPr>
        <p:txBody>
          <a:bodyPr wrap="square">
            <a:spAutoFit/>
          </a:bodyPr>
          <a:lstStyle/>
          <a:p>
            <a:r>
              <a:rPr lang="tr-TR" sz="2000" dirty="0" smtClean="0"/>
              <a:t>Bileşik </a:t>
            </a:r>
            <a:r>
              <a:rPr lang="tr-TR" sz="2000" dirty="0"/>
              <a:t>ve moleküllerde birden fazla atomun bulunduğunu daha önce </a:t>
            </a:r>
            <a:r>
              <a:rPr lang="tr-TR" sz="2000" dirty="0" smtClean="0"/>
              <a:t>öğrenmiştik. </a:t>
            </a:r>
            <a:r>
              <a:rPr lang="tr-TR" sz="2000" b="1" dirty="0">
                <a:solidFill>
                  <a:srgbClr val="FF0000"/>
                </a:solidFill>
              </a:rPr>
              <a:t>Bileşik ve moleküllerdeki atomları bir arada tutan yani atomların birbirine değecek kadar yakın olmasını sağlayan kuvveti kimyasal bağ </a:t>
            </a:r>
            <a:r>
              <a:rPr lang="tr-TR" sz="2000" b="1" dirty="0" smtClean="0">
                <a:solidFill>
                  <a:srgbClr val="FF0000"/>
                </a:solidFill>
              </a:rPr>
              <a:t>denir.</a:t>
            </a:r>
            <a:r>
              <a:rPr lang="tr-TR" sz="2000" b="1" dirty="0">
                <a:solidFill>
                  <a:srgbClr val="FF0000"/>
                </a:solidFill>
              </a:rPr>
              <a:t>	</a:t>
            </a: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2384" y="6381328"/>
            <a:ext cx="1111616" cy="40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5863833" y="3573016"/>
            <a:ext cx="3220753" cy="646331"/>
          </a:xfrm>
          <a:prstGeom prst="rect">
            <a:avLst/>
          </a:prstGeom>
        </p:spPr>
        <p:txBody>
          <a:bodyPr wrap="none">
            <a:spAutoFit/>
          </a:bodyPr>
          <a:lstStyle/>
          <a:p>
            <a:r>
              <a:rPr lang="tr-TR" b="1" dirty="0" err="1" smtClean="0">
                <a:solidFill>
                  <a:srgbClr val="FF0000"/>
                </a:solidFill>
              </a:rPr>
              <a:t>NaCl</a:t>
            </a:r>
            <a:r>
              <a:rPr lang="tr-TR" b="1" dirty="0" smtClean="0">
                <a:solidFill>
                  <a:srgbClr val="FF0000"/>
                </a:solidFill>
              </a:rPr>
              <a:t> de </a:t>
            </a:r>
            <a:r>
              <a:rPr lang="tr-TR" b="1" dirty="0" err="1" smtClean="0">
                <a:solidFill>
                  <a:srgbClr val="FF0000"/>
                </a:solidFill>
              </a:rPr>
              <a:t>Na</a:t>
            </a:r>
            <a:r>
              <a:rPr lang="tr-TR" b="1" dirty="0" smtClean="0">
                <a:solidFill>
                  <a:srgbClr val="FF0000"/>
                </a:solidFill>
              </a:rPr>
              <a:t> ‘’+’’ Cl ‘’-’’, </a:t>
            </a:r>
          </a:p>
          <a:p>
            <a:r>
              <a:rPr lang="tr-TR" b="1" dirty="0" err="1" smtClean="0">
                <a:solidFill>
                  <a:srgbClr val="FF0000"/>
                </a:solidFill>
              </a:rPr>
              <a:t>CaO</a:t>
            </a:r>
            <a:r>
              <a:rPr lang="tr-TR" b="1" dirty="0" smtClean="0">
                <a:solidFill>
                  <a:srgbClr val="FF0000"/>
                </a:solidFill>
              </a:rPr>
              <a:t> de </a:t>
            </a:r>
            <a:r>
              <a:rPr lang="tr-TR" b="1" dirty="0" err="1" smtClean="0">
                <a:solidFill>
                  <a:srgbClr val="FF0000"/>
                </a:solidFill>
              </a:rPr>
              <a:t>Ca</a:t>
            </a:r>
            <a:r>
              <a:rPr lang="tr-TR" b="1" dirty="0" smtClean="0">
                <a:solidFill>
                  <a:srgbClr val="FF0000"/>
                </a:solidFill>
              </a:rPr>
              <a:t>’’+’’ O de’’-’’ yüklüdür</a:t>
            </a:r>
            <a:endParaRPr lang="tr-TR" b="1" dirty="0">
              <a:solidFill>
                <a:srgbClr val="FF0000"/>
              </a:solidFill>
            </a:endParaRPr>
          </a:p>
        </p:txBody>
      </p:sp>
      <p:sp>
        <p:nvSpPr>
          <p:cNvPr id="4" name="Dikdörtgen 3"/>
          <p:cNvSpPr/>
          <p:nvPr/>
        </p:nvSpPr>
        <p:spPr>
          <a:xfrm>
            <a:off x="7235063" y="4077072"/>
            <a:ext cx="1849524" cy="923330"/>
          </a:xfrm>
          <a:prstGeom prst="rect">
            <a:avLst/>
          </a:prstGeom>
        </p:spPr>
        <p:txBody>
          <a:bodyPr wrap="square">
            <a:spAutoFit/>
          </a:bodyPr>
          <a:lstStyle/>
          <a:p>
            <a:r>
              <a:rPr lang="tr-TR" dirty="0" err="1" smtClean="0">
                <a:solidFill>
                  <a:srgbClr val="FF0000"/>
                </a:solidFill>
              </a:rPr>
              <a:t>Na</a:t>
            </a:r>
            <a:r>
              <a:rPr lang="tr-TR" dirty="0" smtClean="0">
                <a:solidFill>
                  <a:srgbClr val="FF0000"/>
                </a:solidFill>
              </a:rPr>
              <a:t> la Cl ve </a:t>
            </a:r>
            <a:r>
              <a:rPr lang="tr-TR" dirty="0" err="1" smtClean="0">
                <a:solidFill>
                  <a:srgbClr val="FF0000"/>
                </a:solidFill>
              </a:rPr>
              <a:t>Ca</a:t>
            </a:r>
            <a:r>
              <a:rPr lang="tr-TR" dirty="0">
                <a:solidFill>
                  <a:srgbClr val="FF0000"/>
                </a:solidFill>
              </a:rPr>
              <a:t> </a:t>
            </a:r>
            <a:r>
              <a:rPr lang="tr-TR" dirty="0" smtClean="0">
                <a:solidFill>
                  <a:srgbClr val="FF0000"/>
                </a:solidFill>
              </a:rPr>
              <a:t>la Cl iyonları birbirine yakındır.</a:t>
            </a:r>
            <a:endParaRPr lang="tr-TR" dirty="0">
              <a:solidFill>
                <a:srgbClr val="FF0000"/>
              </a:solidFill>
            </a:endParaRPr>
          </a:p>
        </p:txBody>
      </p:sp>
      <p:sp>
        <p:nvSpPr>
          <p:cNvPr id="5" name="Dikdörtgen 4"/>
          <p:cNvSpPr/>
          <p:nvPr/>
        </p:nvSpPr>
        <p:spPr>
          <a:xfrm>
            <a:off x="4927972" y="4815736"/>
            <a:ext cx="2308324" cy="369332"/>
          </a:xfrm>
          <a:prstGeom prst="rect">
            <a:avLst/>
          </a:prstGeom>
        </p:spPr>
        <p:txBody>
          <a:bodyPr wrap="none">
            <a:spAutoFit/>
          </a:bodyPr>
          <a:lstStyle/>
          <a:p>
            <a:r>
              <a:rPr lang="tr-TR" dirty="0" smtClean="0">
                <a:solidFill>
                  <a:srgbClr val="FF0000"/>
                </a:solidFill>
              </a:rPr>
              <a:t>Birbirine bağlı atomlar.</a:t>
            </a:r>
            <a:endParaRPr lang="tr-TR" dirty="0">
              <a:solidFill>
                <a:srgbClr val="FF0000"/>
              </a:solidFill>
            </a:endParaRPr>
          </a:p>
        </p:txBody>
      </p:sp>
      <p:sp>
        <p:nvSpPr>
          <p:cNvPr id="6" name="Dikdörtgen 5"/>
          <p:cNvSpPr/>
          <p:nvPr/>
        </p:nvSpPr>
        <p:spPr>
          <a:xfrm>
            <a:off x="934075" y="5334107"/>
            <a:ext cx="8150511" cy="369332"/>
          </a:xfrm>
          <a:prstGeom prst="rect">
            <a:avLst/>
          </a:prstGeom>
        </p:spPr>
        <p:txBody>
          <a:bodyPr wrap="square">
            <a:spAutoFit/>
          </a:bodyPr>
          <a:lstStyle/>
          <a:p>
            <a:r>
              <a:rPr lang="tr-TR" dirty="0" smtClean="0">
                <a:solidFill>
                  <a:srgbClr val="FF0000"/>
                </a:solidFill>
              </a:rPr>
              <a:t>Nötr atomlar  son katmanındaki elektron dizilimini kararlı hale getirmek istemeleridir .</a:t>
            </a:r>
            <a:endParaRPr lang="tr-TR" dirty="0">
              <a:solidFill>
                <a:srgbClr val="FF0000"/>
              </a:solidFill>
            </a:endParaRPr>
          </a:p>
        </p:txBody>
      </p:sp>
    </p:spTree>
    <p:extLst>
      <p:ext uri="{BB962C8B-B14F-4D97-AF65-F5344CB8AC3E}">
        <p14:creationId xmlns:p14="http://schemas.microsoft.com/office/powerpoint/2010/main" val="189224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3"/>
                                        </p:tgtEl>
                                        <p:attrNameLst>
                                          <p:attrName>style.visibility</p:attrName>
                                        </p:attrNameLst>
                                      </p:cBhvr>
                                      <p:to>
                                        <p:strVal val="visible"/>
                                      </p:to>
                                    </p:set>
                                    <p:animEffect transition="in" filter="fade">
                                      <p:cBhvr>
                                        <p:cTn id="3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16" y="67946"/>
            <a:ext cx="8892479" cy="6526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4005065"/>
            <a:ext cx="4248472" cy="256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1601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fade">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63" y="33671"/>
            <a:ext cx="9110937" cy="6716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347864" y="3861048"/>
            <a:ext cx="1548822" cy="400110"/>
          </a:xfrm>
          <a:prstGeom prst="rect">
            <a:avLst/>
          </a:prstGeom>
        </p:spPr>
        <p:txBody>
          <a:bodyPr wrap="none">
            <a:spAutoFit/>
          </a:bodyPr>
          <a:lstStyle/>
          <a:p>
            <a:r>
              <a:rPr lang="tr-TR" sz="2000" dirty="0">
                <a:solidFill>
                  <a:srgbClr val="FF0000"/>
                </a:solidFill>
              </a:rPr>
              <a:t>Bağ oluşmaz.</a:t>
            </a:r>
          </a:p>
        </p:txBody>
      </p:sp>
      <p:sp>
        <p:nvSpPr>
          <p:cNvPr id="3" name="Dikdörtgen 2"/>
          <p:cNvSpPr/>
          <p:nvPr/>
        </p:nvSpPr>
        <p:spPr>
          <a:xfrm>
            <a:off x="5004048" y="3574757"/>
            <a:ext cx="3960440" cy="1015663"/>
          </a:xfrm>
          <a:prstGeom prst="rect">
            <a:avLst/>
          </a:prstGeom>
        </p:spPr>
        <p:txBody>
          <a:bodyPr wrap="square">
            <a:spAutoFit/>
          </a:bodyPr>
          <a:lstStyle/>
          <a:p>
            <a:r>
              <a:rPr lang="tr-TR" sz="2000" dirty="0">
                <a:solidFill>
                  <a:srgbClr val="FF0000"/>
                </a:solidFill>
              </a:rPr>
              <a:t>Neon, dış katmanında 8 </a:t>
            </a:r>
            <a:r>
              <a:rPr lang="tr-TR" sz="2000" dirty="0" smtClean="0">
                <a:solidFill>
                  <a:srgbClr val="FF0000"/>
                </a:solidFill>
              </a:rPr>
              <a:t>elektron </a:t>
            </a:r>
            <a:r>
              <a:rPr lang="tr-TR" sz="2000" dirty="0">
                <a:solidFill>
                  <a:srgbClr val="FF0000"/>
                </a:solidFill>
              </a:rPr>
              <a:t>bulunduğundan </a:t>
            </a:r>
            <a:r>
              <a:rPr lang="tr-TR" sz="2000" dirty="0" smtClean="0">
                <a:solidFill>
                  <a:srgbClr val="FF0000"/>
                </a:solidFill>
              </a:rPr>
              <a:t>kararlıdır, bağ </a:t>
            </a:r>
            <a:r>
              <a:rPr lang="tr-TR" sz="2000" dirty="0">
                <a:solidFill>
                  <a:srgbClr val="FF0000"/>
                </a:solidFill>
              </a:rPr>
              <a:t>yapmaz.</a:t>
            </a:r>
          </a:p>
        </p:txBody>
      </p:sp>
      <p:sp>
        <p:nvSpPr>
          <p:cNvPr id="4" name="Dikdörtgen 3"/>
          <p:cNvSpPr/>
          <p:nvPr/>
        </p:nvSpPr>
        <p:spPr>
          <a:xfrm>
            <a:off x="3347864" y="5363924"/>
            <a:ext cx="1548822" cy="400110"/>
          </a:xfrm>
          <a:prstGeom prst="rect">
            <a:avLst/>
          </a:prstGeom>
        </p:spPr>
        <p:txBody>
          <a:bodyPr wrap="square">
            <a:spAutoFit/>
          </a:bodyPr>
          <a:lstStyle/>
          <a:p>
            <a:r>
              <a:rPr lang="tr-TR" sz="2000" dirty="0">
                <a:solidFill>
                  <a:srgbClr val="FF0000"/>
                </a:solidFill>
              </a:rPr>
              <a:t>İyonik bağ</a:t>
            </a:r>
          </a:p>
        </p:txBody>
      </p:sp>
      <p:sp>
        <p:nvSpPr>
          <p:cNvPr id="5" name="Dikdörtgen 4"/>
          <p:cNvSpPr/>
          <p:nvPr/>
        </p:nvSpPr>
        <p:spPr>
          <a:xfrm>
            <a:off x="5004048" y="4843026"/>
            <a:ext cx="3960440" cy="1938992"/>
          </a:xfrm>
          <a:prstGeom prst="rect">
            <a:avLst/>
          </a:prstGeom>
        </p:spPr>
        <p:txBody>
          <a:bodyPr wrap="square">
            <a:spAutoFit/>
          </a:bodyPr>
          <a:lstStyle/>
          <a:p>
            <a:r>
              <a:rPr lang="tr-TR" sz="2000" dirty="0">
                <a:solidFill>
                  <a:srgbClr val="FF0000"/>
                </a:solidFill>
              </a:rPr>
              <a:t>Potasyum, </a:t>
            </a:r>
            <a:r>
              <a:rPr lang="tr-TR" sz="2000" dirty="0" err="1">
                <a:solidFill>
                  <a:srgbClr val="FF0000"/>
                </a:solidFill>
              </a:rPr>
              <a:t>oktete</a:t>
            </a:r>
            <a:r>
              <a:rPr lang="tr-TR" sz="2000" dirty="0">
                <a:solidFill>
                  <a:srgbClr val="FF0000"/>
                </a:solidFill>
              </a:rPr>
              <a:t> ulaşmak için dış</a:t>
            </a:r>
            <a:br>
              <a:rPr lang="tr-TR" sz="2000" dirty="0">
                <a:solidFill>
                  <a:srgbClr val="FF0000"/>
                </a:solidFill>
              </a:rPr>
            </a:br>
            <a:r>
              <a:rPr lang="tr-TR" sz="2000" dirty="0">
                <a:solidFill>
                  <a:srgbClr val="FF0000"/>
                </a:solidFill>
              </a:rPr>
              <a:t>katmanındaki 1 elektronunu </a:t>
            </a:r>
            <a:r>
              <a:rPr lang="tr-TR" sz="2000" dirty="0" smtClean="0">
                <a:solidFill>
                  <a:srgbClr val="FF0000"/>
                </a:solidFill>
              </a:rPr>
              <a:t>verir. Klor </a:t>
            </a:r>
            <a:r>
              <a:rPr lang="tr-TR" sz="2000" dirty="0" err="1">
                <a:solidFill>
                  <a:srgbClr val="FF0000"/>
                </a:solidFill>
              </a:rPr>
              <a:t>oktete</a:t>
            </a:r>
            <a:r>
              <a:rPr lang="tr-TR" sz="2000" dirty="0">
                <a:solidFill>
                  <a:srgbClr val="FF0000"/>
                </a:solidFill>
              </a:rPr>
              <a:t> ulaşmak için dış </a:t>
            </a:r>
            <a:r>
              <a:rPr lang="tr-TR" sz="2000" dirty="0" smtClean="0">
                <a:solidFill>
                  <a:srgbClr val="FF0000"/>
                </a:solidFill>
              </a:rPr>
              <a:t>katmanına </a:t>
            </a:r>
            <a:r>
              <a:rPr lang="tr-TR" sz="2000" dirty="0">
                <a:solidFill>
                  <a:srgbClr val="FF0000"/>
                </a:solidFill>
              </a:rPr>
              <a:t>1 elektron alır. </a:t>
            </a:r>
            <a:r>
              <a:rPr lang="tr-TR" sz="2000" dirty="0" smtClean="0">
                <a:solidFill>
                  <a:srgbClr val="FF0000"/>
                </a:solidFill>
              </a:rPr>
              <a:t>Elektron alış </a:t>
            </a:r>
            <a:r>
              <a:rPr lang="tr-TR" sz="2000" dirty="0">
                <a:solidFill>
                  <a:srgbClr val="FF0000"/>
                </a:solidFill>
              </a:rPr>
              <a:t>verişi ile oluşan bağ iyonik </a:t>
            </a:r>
            <a:r>
              <a:rPr lang="tr-TR" sz="2000" dirty="0" smtClean="0">
                <a:solidFill>
                  <a:srgbClr val="FF0000"/>
                </a:solidFill>
              </a:rPr>
              <a:t>bağdır</a:t>
            </a:r>
            <a:r>
              <a:rPr lang="tr-TR" sz="2000" dirty="0">
                <a:solidFill>
                  <a:srgbClr val="FF0000"/>
                </a:solidFill>
              </a:rPr>
              <a:t>.</a:t>
            </a:r>
          </a:p>
        </p:txBody>
      </p:sp>
    </p:spTree>
    <p:extLst>
      <p:ext uri="{BB962C8B-B14F-4D97-AF65-F5344CB8AC3E}">
        <p14:creationId xmlns:p14="http://schemas.microsoft.com/office/powerpoint/2010/main" val="916847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89" y="17850"/>
            <a:ext cx="9224731" cy="5067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3419872" y="476672"/>
            <a:ext cx="1392241" cy="369332"/>
          </a:xfrm>
          <a:prstGeom prst="rect">
            <a:avLst/>
          </a:prstGeom>
        </p:spPr>
        <p:txBody>
          <a:bodyPr wrap="none">
            <a:spAutoFit/>
          </a:bodyPr>
          <a:lstStyle/>
          <a:p>
            <a:r>
              <a:rPr lang="tr-TR" dirty="0" err="1">
                <a:solidFill>
                  <a:srgbClr val="FF0000"/>
                </a:solidFill>
              </a:rPr>
              <a:t>Kovalent</a:t>
            </a:r>
            <a:r>
              <a:rPr lang="tr-TR" dirty="0">
                <a:solidFill>
                  <a:srgbClr val="FF0000"/>
                </a:solidFill>
              </a:rPr>
              <a:t> bağ</a:t>
            </a:r>
          </a:p>
        </p:txBody>
      </p:sp>
      <p:sp>
        <p:nvSpPr>
          <p:cNvPr id="3" name="Dikdörtgen 2"/>
          <p:cNvSpPr/>
          <p:nvPr/>
        </p:nvSpPr>
        <p:spPr>
          <a:xfrm>
            <a:off x="5166320" y="129406"/>
            <a:ext cx="3798168" cy="1015663"/>
          </a:xfrm>
          <a:prstGeom prst="rect">
            <a:avLst/>
          </a:prstGeom>
        </p:spPr>
        <p:txBody>
          <a:bodyPr wrap="square">
            <a:spAutoFit/>
          </a:bodyPr>
          <a:lstStyle/>
          <a:p>
            <a:r>
              <a:rPr lang="tr-TR" sz="2000" dirty="0">
                <a:solidFill>
                  <a:srgbClr val="FF0000"/>
                </a:solidFill>
              </a:rPr>
              <a:t>Bu iki atom, </a:t>
            </a:r>
            <a:r>
              <a:rPr lang="tr-TR" sz="2000" dirty="0" err="1">
                <a:solidFill>
                  <a:srgbClr val="FF0000"/>
                </a:solidFill>
              </a:rPr>
              <a:t>oktete</a:t>
            </a:r>
            <a:r>
              <a:rPr lang="tr-TR" sz="2000" dirty="0">
                <a:solidFill>
                  <a:srgbClr val="FF0000"/>
                </a:solidFill>
              </a:rPr>
              <a:t> </a:t>
            </a:r>
            <a:r>
              <a:rPr lang="tr-TR" sz="2000" dirty="0" smtClean="0">
                <a:solidFill>
                  <a:srgbClr val="FF0000"/>
                </a:solidFill>
              </a:rPr>
              <a:t>ulaşmak için </a:t>
            </a:r>
            <a:r>
              <a:rPr lang="tr-TR" sz="2000" dirty="0">
                <a:solidFill>
                  <a:srgbClr val="FF0000"/>
                </a:solidFill>
              </a:rPr>
              <a:t>son katmanlarından </a:t>
            </a:r>
            <a:r>
              <a:rPr lang="tr-TR" sz="2000" dirty="0" smtClean="0">
                <a:solidFill>
                  <a:srgbClr val="FF0000"/>
                </a:solidFill>
              </a:rPr>
              <a:t>üçer elektronu </a:t>
            </a:r>
            <a:r>
              <a:rPr lang="tr-TR" sz="2000" dirty="0">
                <a:solidFill>
                  <a:srgbClr val="FF0000"/>
                </a:solidFill>
              </a:rPr>
              <a:t>ortaklaşa kullanırlar.</a:t>
            </a:r>
          </a:p>
        </p:txBody>
      </p:sp>
      <p:sp>
        <p:nvSpPr>
          <p:cNvPr id="4" name="Dikdörtgen 3"/>
          <p:cNvSpPr/>
          <p:nvPr/>
        </p:nvSpPr>
        <p:spPr>
          <a:xfrm>
            <a:off x="3563888" y="1916832"/>
            <a:ext cx="1138966" cy="369332"/>
          </a:xfrm>
          <a:prstGeom prst="rect">
            <a:avLst/>
          </a:prstGeom>
        </p:spPr>
        <p:txBody>
          <a:bodyPr wrap="none">
            <a:spAutoFit/>
          </a:bodyPr>
          <a:lstStyle/>
          <a:p>
            <a:r>
              <a:rPr lang="tr-TR" dirty="0">
                <a:solidFill>
                  <a:srgbClr val="FF0000"/>
                </a:solidFill>
              </a:rPr>
              <a:t>İyonik bağ</a:t>
            </a:r>
          </a:p>
        </p:txBody>
      </p:sp>
      <p:sp>
        <p:nvSpPr>
          <p:cNvPr id="5" name="Dikdörtgen 4"/>
          <p:cNvSpPr/>
          <p:nvPr/>
        </p:nvSpPr>
        <p:spPr>
          <a:xfrm>
            <a:off x="3635896" y="3707740"/>
            <a:ext cx="1138966" cy="369332"/>
          </a:xfrm>
          <a:prstGeom prst="rect">
            <a:avLst/>
          </a:prstGeom>
        </p:spPr>
        <p:txBody>
          <a:bodyPr wrap="none">
            <a:spAutoFit/>
          </a:bodyPr>
          <a:lstStyle/>
          <a:p>
            <a:r>
              <a:rPr lang="tr-TR" dirty="0">
                <a:solidFill>
                  <a:srgbClr val="FF0000"/>
                </a:solidFill>
              </a:rPr>
              <a:t>İyonik bağ</a:t>
            </a:r>
          </a:p>
        </p:txBody>
      </p:sp>
      <p:sp>
        <p:nvSpPr>
          <p:cNvPr id="6" name="Dikdörtgen 5"/>
          <p:cNvSpPr/>
          <p:nvPr/>
        </p:nvSpPr>
        <p:spPr>
          <a:xfrm>
            <a:off x="5004048" y="1554306"/>
            <a:ext cx="4032448" cy="1631216"/>
          </a:xfrm>
          <a:prstGeom prst="rect">
            <a:avLst/>
          </a:prstGeom>
        </p:spPr>
        <p:txBody>
          <a:bodyPr wrap="square">
            <a:spAutoFit/>
          </a:bodyPr>
          <a:lstStyle/>
          <a:p>
            <a:r>
              <a:rPr lang="tr-TR" sz="2000" dirty="0">
                <a:solidFill>
                  <a:srgbClr val="FF0000"/>
                </a:solidFill>
              </a:rPr>
              <a:t>Lityum, </a:t>
            </a:r>
            <a:r>
              <a:rPr lang="tr-TR" sz="2000" dirty="0" err="1">
                <a:solidFill>
                  <a:srgbClr val="FF0000"/>
                </a:solidFill>
              </a:rPr>
              <a:t>oktete</a:t>
            </a:r>
            <a:r>
              <a:rPr lang="tr-TR" sz="2000" dirty="0">
                <a:solidFill>
                  <a:srgbClr val="FF0000"/>
                </a:solidFill>
              </a:rPr>
              <a:t> ulaşmak için dış</a:t>
            </a:r>
            <a:br>
              <a:rPr lang="tr-TR" sz="2000" dirty="0">
                <a:solidFill>
                  <a:srgbClr val="FF0000"/>
                </a:solidFill>
              </a:rPr>
            </a:br>
            <a:r>
              <a:rPr lang="tr-TR" sz="2000" dirty="0">
                <a:solidFill>
                  <a:srgbClr val="FF0000"/>
                </a:solidFill>
              </a:rPr>
              <a:t>katmanındaki 1 </a:t>
            </a:r>
            <a:r>
              <a:rPr lang="tr-TR" sz="2000" dirty="0" smtClean="0">
                <a:solidFill>
                  <a:srgbClr val="FF0000"/>
                </a:solidFill>
              </a:rPr>
              <a:t>elektronunu verir. Flor</a:t>
            </a:r>
            <a:r>
              <a:rPr lang="tr-TR" sz="2000" dirty="0">
                <a:solidFill>
                  <a:srgbClr val="FF0000"/>
                </a:solidFill>
              </a:rPr>
              <a:t>, </a:t>
            </a:r>
            <a:r>
              <a:rPr lang="tr-TR" sz="2000" dirty="0" err="1">
                <a:solidFill>
                  <a:srgbClr val="FF0000"/>
                </a:solidFill>
              </a:rPr>
              <a:t>oktete</a:t>
            </a:r>
            <a:r>
              <a:rPr lang="tr-TR" sz="2000" dirty="0">
                <a:solidFill>
                  <a:srgbClr val="FF0000"/>
                </a:solidFill>
              </a:rPr>
              <a:t> ulaşmak için </a:t>
            </a:r>
            <a:r>
              <a:rPr lang="tr-TR" sz="2000" dirty="0" smtClean="0">
                <a:solidFill>
                  <a:srgbClr val="FF0000"/>
                </a:solidFill>
              </a:rPr>
              <a:t>dış katmanına </a:t>
            </a:r>
            <a:r>
              <a:rPr lang="tr-TR" sz="2000" dirty="0">
                <a:solidFill>
                  <a:srgbClr val="FF0000"/>
                </a:solidFill>
              </a:rPr>
              <a:t>1 elektron alır. Elektron </a:t>
            </a:r>
            <a:r>
              <a:rPr lang="tr-TR" sz="2000" dirty="0" smtClean="0">
                <a:solidFill>
                  <a:srgbClr val="FF0000"/>
                </a:solidFill>
              </a:rPr>
              <a:t>alış verişi </a:t>
            </a:r>
            <a:r>
              <a:rPr lang="tr-TR" sz="2000" dirty="0">
                <a:solidFill>
                  <a:srgbClr val="FF0000"/>
                </a:solidFill>
              </a:rPr>
              <a:t>ile oluşan bağ iyonik bağdır.</a:t>
            </a:r>
          </a:p>
        </p:txBody>
      </p:sp>
      <p:sp>
        <p:nvSpPr>
          <p:cNvPr id="7" name="Dikdörtgen 6"/>
          <p:cNvSpPr/>
          <p:nvPr/>
        </p:nvSpPr>
        <p:spPr>
          <a:xfrm>
            <a:off x="5004048" y="3330858"/>
            <a:ext cx="4032448" cy="1631216"/>
          </a:xfrm>
          <a:prstGeom prst="rect">
            <a:avLst/>
          </a:prstGeom>
        </p:spPr>
        <p:txBody>
          <a:bodyPr wrap="square">
            <a:spAutoFit/>
          </a:bodyPr>
          <a:lstStyle/>
          <a:p>
            <a:r>
              <a:rPr lang="tr-TR" sz="2000" dirty="0">
                <a:solidFill>
                  <a:srgbClr val="FF0000"/>
                </a:solidFill>
              </a:rPr>
              <a:t>Magnezyum, </a:t>
            </a:r>
            <a:r>
              <a:rPr lang="tr-TR" sz="2000" dirty="0" err="1">
                <a:solidFill>
                  <a:srgbClr val="FF0000"/>
                </a:solidFill>
              </a:rPr>
              <a:t>oktete</a:t>
            </a:r>
            <a:r>
              <a:rPr lang="tr-TR" sz="2000" dirty="0">
                <a:solidFill>
                  <a:srgbClr val="FF0000"/>
                </a:solidFill>
              </a:rPr>
              <a:t> ulaşmak için </a:t>
            </a:r>
            <a:r>
              <a:rPr lang="tr-TR" sz="2000" dirty="0" smtClean="0">
                <a:solidFill>
                  <a:srgbClr val="FF0000"/>
                </a:solidFill>
              </a:rPr>
              <a:t>dış katmanındaki </a:t>
            </a:r>
            <a:r>
              <a:rPr lang="tr-TR" sz="2000" dirty="0">
                <a:solidFill>
                  <a:srgbClr val="FF0000"/>
                </a:solidFill>
              </a:rPr>
              <a:t>2 elektronunu </a:t>
            </a:r>
            <a:r>
              <a:rPr lang="tr-TR" sz="2000" dirty="0" err="1" smtClean="0">
                <a:solidFill>
                  <a:srgbClr val="FF0000"/>
                </a:solidFill>
              </a:rPr>
              <a:t>verir.Kükürt</a:t>
            </a:r>
            <a:r>
              <a:rPr lang="tr-TR" sz="2000" dirty="0">
                <a:solidFill>
                  <a:srgbClr val="FF0000"/>
                </a:solidFill>
              </a:rPr>
              <a:t>, </a:t>
            </a:r>
            <a:r>
              <a:rPr lang="tr-TR" sz="2000" dirty="0" err="1">
                <a:solidFill>
                  <a:srgbClr val="FF0000"/>
                </a:solidFill>
              </a:rPr>
              <a:t>oktete</a:t>
            </a:r>
            <a:r>
              <a:rPr lang="tr-TR" sz="2000" dirty="0">
                <a:solidFill>
                  <a:srgbClr val="FF0000"/>
                </a:solidFill>
              </a:rPr>
              <a:t> ulaşmak için dış </a:t>
            </a:r>
            <a:r>
              <a:rPr lang="tr-TR" sz="2000" dirty="0" smtClean="0">
                <a:solidFill>
                  <a:srgbClr val="FF0000"/>
                </a:solidFill>
              </a:rPr>
              <a:t>katmanına </a:t>
            </a:r>
            <a:r>
              <a:rPr lang="tr-TR" sz="2000" dirty="0">
                <a:solidFill>
                  <a:srgbClr val="FF0000"/>
                </a:solidFill>
              </a:rPr>
              <a:t>2 elektron alır. Elektron </a:t>
            </a:r>
            <a:r>
              <a:rPr lang="tr-TR" sz="2000" dirty="0" smtClean="0">
                <a:solidFill>
                  <a:srgbClr val="FF0000"/>
                </a:solidFill>
              </a:rPr>
              <a:t>alış verişi </a:t>
            </a:r>
            <a:r>
              <a:rPr lang="tr-TR" sz="2000" dirty="0">
                <a:solidFill>
                  <a:srgbClr val="FF0000"/>
                </a:solidFill>
              </a:rPr>
              <a:t>ile oluşan bağ iyonik bağdır.</a:t>
            </a:r>
          </a:p>
        </p:txBody>
      </p:sp>
    </p:spTree>
    <p:extLst>
      <p:ext uri="{BB962C8B-B14F-4D97-AF65-F5344CB8AC3E}">
        <p14:creationId xmlns:p14="http://schemas.microsoft.com/office/powerpoint/2010/main" val="338976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67744" y="6381328"/>
            <a:ext cx="5400600" cy="369332"/>
          </a:xfrm>
          <a:prstGeom prst="rect">
            <a:avLst/>
          </a:prstGeom>
        </p:spPr>
        <p:txBody>
          <a:bodyPr wrap="square">
            <a:spAutoFit/>
          </a:bodyPr>
          <a:lstStyle/>
          <a:p>
            <a:r>
              <a:rPr lang="tr-TR" dirty="0" smtClean="0"/>
              <a:t>KİMYASAL BAĞLARI GÖRSEL OLARAK TEKRAR YAPALIM </a:t>
            </a:r>
            <a:endParaRPr lang="tr-TR" dirty="0"/>
          </a:p>
        </p:txBody>
      </p:sp>
    </p:spTree>
    <p:controls>
      <mc:AlternateContent xmlns:mc="http://schemas.openxmlformats.org/markup-compatibility/2006">
        <mc:Choice xmlns:v="urn:schemas-microsoft-com:vml" Requires="v">
          <p:control spid="39938" name="ShockwaveFlash1" r:id="rId2" imgW="7849696" imgH="6308100"/>
        </mc:Choice>
        <mc:Fallback>
          <p:control name="ShockwaveFlash1" r:id="rId2" imgW="7849696" imgH="630810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755650" y="0"/>
                  <a:ext cx="7848600" cy="6308725"/>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9689883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267744" y="6381328"/>
            <a:ext cx="5400600" cy="369332"/>
          </a:xfrm>
          <a:prstGeom prst="rect">
            <a:avLst/>
          </a:prstGeom>
        </p:spPr>
        <p:txBody>
          <a:bodyPr wrap="square">
            <a:spAutoFit/>
          </a:bodyPr>
          <a:lstStyle/>
          <a:p>
            <a:r>
              <a:rPr lang="tr-TR" dirty="0" smtClean="0"/>
              <a:t>KİMYASAL BAĞLARI GÖRSEL OLARAK TEKRAR YAPALIM </a:t>
            </a:r>
            <a:endParaRPr lang="tr-TR" dirty="0"/>
          </a:p>
        </p:txBody>
      </p:sp>
    </p:spTree>
    <p:controls>
      <mc:AlternateContent xmlns:mc="http://schemas.openxmlformats.org/markup-compatibility/2006">
        <mc:Choice xmlns:v="urn:schemas-microsoft-com:vml" Requires="v">
          <p:control spid="40962" name="ShockwaveFlash1" r:id="rId2" imgW="8569162" imgH="6119142"/>
        </mc:Choice>
        <mc:Fallback>
          <p:control name="ShockwaveFlash1" r:id="rId2" imgW="8569162" imgH="6119142">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4450"/>
                  <a:ext cx="8569325" cy="6119813"/>
                </a:xfrm>
                <a:prstGeom prst="rect">
                  <a:avLst/>
                </a:prstGeom>
                <a:noFill/>
                <a:ln>
                  <a:noFill/>
                </a:ln>
                <a:effectLst/>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37637371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908720"/>
            <a:ext cx="7344816" cy="3615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619672" y="4524178"/>
            <a:ext cx="7487816" cy="646331"/>
          </a:xfrm>
          <a:prstGeom prst="rect">
            <a:avLst/>
          </a:prstGeom>
        </p:spPr>
        <p:txBody>
          <a:bodyPr wrap="square">
            <a:spAutoFit/>
          </a:bodyPr>
          <a:lstStyle/>
          <a:p>
            <a:r>
              <a:rPr lang="tr-TR" dirty="0"/>
              <a:t>Aşağıdaki sorulan yukarıdaki katı iyot kristal modelini </a:t>
            </a:r>
            <a:r>
              <a:rPr lang="tr-TR" dirty="0" smtClean="0"/>
              <a:t>İnceleyerek </a:t>
            </a:r>
            <a:r>
              <a:rPr lang="tr-TR" dirty="0"/>
              <a:t>defterinize cevaplayınız.</a:t>
            </a:r>
          </a:p>
        </p:txBody>
      </p:sp>
      <p:sp>
        <p:nvSpPr>
          <p:cNvPr id="3" name="Dikdörtgen 2"/>
          <p:cNvSpPr/>
          <p:nvPr/>
        </p:nvSpPr>
        <p:spPr>
          <a:xfrm>
            <a:off x="1619672" y="5157192"/>
            <a:ext cx="7487816" cy="923330"/>
          </a:xfrm>
          <a:prstGeom prst="rect">
            <a:avLst/>
          </a:prstGeom>
        </p:spPr>
        <p:txBody>
          <a:bodyPr wrap="square">
            <a:spAutoFit/>
          </a:bodyPr>
          <a:lstStyle/>
          <a:p>
            <a:r>
              <a:rPr lang="tr-TR" dirty="0" smtClean="0"/>
              <a:t>1.Yukarıda </a:t>
            </a:r>
            <a:r>
              <a:rPr lang="tr-TR" dirty="0"/>
              <a:t>gördüğünüz katı iyot kristal modeli üzerinde molekülleri ve </a:t>
            </a:r>
            <a:r>
              <a:rPr lang="tr-TR" dirty="0" smtClean="0"/>
              <a:t>atomları gösteriniz</a:t>
            </a:r>
            <a:r>
              <a:rPr lang="tr-TR" dirty="0"/>
              <a:t>. Molekül ve atomların yakınlığını inceleyerek hangi atomlar arasında </a:t>
            </a:r>
            <a:r>
              <a:rPr lang="tr-TR" dirty="0" smtClean="0"/>
              <a:t>kimyasal</a:t>
            </a:r>
            <a:r>
              <a:rPr lang="tr-TR" dirty="0"/>
              <a:t> </a:t>
            </a:r>
            <a:r>
              <a:rPr lang="tr-TR" dirty="0" smtClean="0"/>
              <a:t> bağ </a:t>
            </a:r>
            <a:r>
              <a:rPr lang="tr-TR" dirty="0"/>
              <a:t>oluştuğunu belirtiniz.</a:t>
            </a:r>
          </a:p>
        </p:txBody>
      </p:sp>
    </p:spTree>
    <p:extLst>
      <p:ext uri="{BB962C8B-B14F-4D97-AF65-F5344CB8AC3E}">
        <p14:creationId xmlns:p14="http://schemas.microsoft.com/office/powerpoint/2010/main" val="35754005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908721"/>
            <a:ext cx="7344816"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619672" y="4078813"/>
            <a:ext cx="7487816" cy="646331"/>
          </a:xfrm>
          <a:prstGeom prst="rect">
            <a:avLst/>
          </a:prstGeom>
        </p:spPr>
        <p:txBody>
          <a:bodyPr wrap="square">
            <a:spAutoFit/>
          </a:bodyPr>
          <a:lstStyle/>
          <a:p>
            <a:r>
              <a:rPr lang="tr-TR" dirty="0"/>
              <a:t>Aşağıdaki sorulan yukarıdaki katı iyot kristal modelini </a:t>
            </a:r>
            <a:r>
              <a:rPr lang="tr-TR" dirty="0" smtClean="0"/>
              <a:t>İnceleyerek </a:t>
            </a:r>
            <a:r>
              <a:rPr lang="tr-TR" dirty="0"/>
              <a:t>defterinize cevaplayınız.</a:t>
            </a:r>
          </a:p>
        </p:txBody>
      </p:sp>
      <p:sp>
        <p:nvSpPr>
          <p:cNvPr id="4" name="Dikdörtgen 3"/>
          <p:cNvSpPr/>
          <p:nvPr/>
        </p:nvSpPr>
        <p:spPr>
          <a:xfrm>
            <a:off x="1619672" y="4654877"/>
            <a:ext cx="7344816" cy="646331"/>
          </a:xfrm>
          <a:prstGeom prst="rect">
            <a:avLst/>
          </a:prstGeom>
        </p:spPr>
        <p:txBody>
          <a:bodyPr wrap="square">
            <a:spAutoFit/>
          </a:bodyPr>
          <a:lstStyle/>
          <a:p>
            <a:r>
              <a:rPr lang="tr-TR" dirty="0" smtClean="0"/>
              <a:t>2.İyot </a:t>
            </a:r>
            <a:r>
              <a:rPr lang="tr-TR" dirty="0"/>
              <a:t>elementinin atomlarında en dış katmanında 7 elektron bulunduğuna </a:t>
            </a:r>
            <a:r>
              <a:rPr lang="tr-TR" dirty="0" smtClean="0"/>
              <a:t>göre</a:t>
            </a:r>
            <a:r>
              <a:rPr lang="tr-TR" dirty="0"/>
              <a:t> </a:t>
            </a:r>
            <a:r>
              <a:rPr lang="tr-TR" dirty="0" smtClean="0"/>
              <a:t>iyot </a:t>
            </a:r>
            <a:r>
              <a:rPr lang="tr-TR" dirty="0"/>
              <a:t>atomları arasında oluşacak bağın çeşidini defterinize yazınız.</a:t>
            </a:r>
          </a:p>
        </p:txBody>
      </p:sp>
      <p:sp>
        <p:nvSpPr>
          <p:cNvPr id="3" name="Dikdörtgen 2"/>
          <p:cNvSpPr/>
          <p:nvPr/>
        </p:nvSpPr>
        <p:spPr>
          <a:xfrm>
            <a:off x="1763688" y="5469031"/>
            <a:ext cx="7200800" cy="1200329"/>
          </a:xfrm>
          <a:prstGeom prst="rect">
            <a:avLst/>
          </a:prstGeom>
        </p:spPr>
        <p:txBody>
          <a:bodyPr wrap="square">
            <a:spAutoFit/>
          </a:bodyPr>
          <a:lstStyle/>
          <a:p>
            <a:r>
              <a:rPr lang="tr-TR" dirty="0"/>
              <a:t>2. İyot elementinin atomlarında en dış katmanda </a:t>
            </a:r>
            <a:r>
              <a:rPr lang="tr-TR" dirty="0" smtClean="0"/>
              <a:t>7 elektron bulunduğundan kendi aralarında birer elektronlarını ortaklaşa kullanarak </a:t>
            </a:r>
            <a:r>
              <a:rPr lang="tr-TR" dirty="0" err="1" smtClean="0"/>
              <a:t>bi</a:t>
            </a:r>
            <a:r>
              <a:rPr lang="tr-TR" dirty="0" smtClean="0"/>
              <a:t> I</a:t>
            </a:r>
            <a:r>
              <a:rPr lang="tr-TR" baseline="-25000" dirty="0" smtClean="0"/>
              <a:t>2 </a:t>
            </a:r>
            <a:r>
              <a:rPr lang="tr-TR" dirty="0" smtClean="0"/>
              <a:t> molekülünü oluştururlar. Elektronlarını ortaklaşa kullandıklarından </a:t>
            </a:r>
            <a:r>
              <a:rPr lang="tr-TR" dirty="0" err="1" smtClean="0"/>
              <a:t>kovalent</a:t>
            </a:r>
            <a:r>
              <a:rPr lang="tr-TR" dirty="0" smtClean="0"/>
              <a:t> bağlıdır.</a:t>
            </a:r>
            <a:endParaRPr lang="tr-TR" dirty="0"/>
          </a:p>
        </p:txBody>
      </p:sp>
    </p:spTree>
    <p:extLst>
      <p:ext uri="{BB962C8B-B14F-4D97-AF65-F5344CB8AC3E}">
        <p14:creationId xmlns:p14="http://schemas.microsoft.com/office/powerpoint/2010/main" val="195073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1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691680" y="1052736"/>
            <a:ext cx="7344816" cy="1200329"/>
          </a:xfrm>
          <a:prstGeom prst="rect">
            <a:avLst/>
          </a:prstGeom>
        </p:spPr>
        <p:txBody>
          <a:bodyPr wrap="square">
            <a:spAutoFit/>
          </a:bodyPr>
          <a:lstStyle/>
          <a:p>
            <a:r>
              <a:rPr lang="tr-TR" dirty="0"/>
              <a:t>Aşağıdaki kavram haritasını defterinize çiziniz. Daha sonra </a:t>
            </a:r>
            <a:r>
              <a:rPr lang="tr-TR" dirty="0" smtClean="0"/>
              <a:t>kavram </a:t>
            </a:r>
            <a:r>
              <a:rPr lang="tr-TR" dirty="0"/>
              <a:t>haritasında boş bırakılan bölümlere aşağıdaki </a:t>
            </a:r>
            <a:r>
              <a:rPr lang="tr-TR" dirty="0" smtClean="0"/>
              <a:t>kavramlardan uygun </a:t>
            </a:r>
            <a:r>
              <a:rPr lang="tr-TR" dirty="0"/>
              <a:t>olanları yazarak kavram haritasını düz bir metin hâlinde </a:t>
            </a:r>
            <a:r>
              <a:rPr lang="tr-TR" dirty="0" smtClean="0"/>
              <a:t>defterinize </a:t>
            </a:r>
            <a:r>
              <a:rPr lang="tr-TR" dirty="0"/>
              <a:t>yazınız. Oluşturduğunuz metni sınıfta okuyarak </a:t>
            </a:r>
            <a:r>
              <a:rPr lang="tr-TR" dirty="0" smtClean="0"/>
              <a:t>arkadaşlarınızla </a:t>
            </a:r>
            <a:r>
              <a:rPr lang="tr-TR" dirty="0"/>
              <a:t>paylaşınız.</a:t>
            </a:r>
          </a:p>
        </p:txBody>
      </p:sp>
      <p:sp>
        <p:nvSpPr>
          <p:cNvPr id="3" name="Dikdörtgen 2"/>
          <p:cNvSpPr/>
          <p:nvPr/>
        </p:nvSpPr>
        <p:spPr>
          <a:xfrm>
            <a:off x="1907704" y="2276872"/>
            <a:ext cx="6325834" cy="523220"/>
          </a:xfrm>
          <a:prstGeom prst="rect">
            <a:avLst/>
          </a:prstGeom>
        </p:spPr>
        <p:txBody>
          <a:bodyPr wrap="none">
            <a:spAutoFit/>
          </a:bodyPr>
          <a:lstStyle/>
          <a:p>
            <a:r>
              <a:rPr lang="tr-TR" sz="2800" b="1" dirty="0">
                <a:solidFill>
                  <a:srgbClr val="FF0000"/>
                </a:solidFill>
              </a:rPr>
              <a:t>elektron - iyonik bağ - iyon - </a:t>
            </a:r>
            <a:r>
              <a:rPr lang="tr-TR" sz="2800" b="1" dirty="0" err="1">
                <a:solidFill>
                  <a:srgbClr val="FF0000"/>
                </a:solidFill>
              </a:rPr>
              <a:t>kovalent</a:t>
            </a:r>
            <a:r>
              <a:rPr lang="tr-TR" sz="2800" b="1" dirty="0">
                <a:solidFill>
                  <a:srgbClr val="FF0000"/>
                </a:solidFill>
              </a:rPr>
              <a:t> bağ</a:t>
            </a:r>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4156" y="3068960"/>
            <a:ext cx="7216230"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368425" y="3203684"/>
            <a:ext cx="647037" cy="369332"/>
          </a:xfrm>
          <a:prstGeom prst="rect">
            <a:avLst/>
          </a:prstGeom>
        </p:spPr>
        <p:txBody>
          <a:bodyPr wrap="none">
            <a:spAutoFit/>
          </a:bodyPr>
          <a:lstStyle/>
          <a:p>
            <a:r>
              <a:rPr lang="tr-TR" b="1" dirty="0">
                <a:solidFill>
                  <a:srgbClr val="FF0000"/>
                </a:solidFill>
              </a:rPr>
              <a:t>iyon </a:t>
            </a:r>
          </a:p>
        </p:txBody>
      </p:sp>
      <p:sp>
        <p:nvSpPr>
          <p:cNvPr id="5" name="Dikdörtgen 4"/>
          <p:cNvSpPr/>
          <p:nvPr/>
        </p:nvSpPr>
        <p:spPr>
          <a:xfrm>
            <a:off x="4270710" y="4715852"/>
            <a:ext cx="1039900" cy="369332"/>
          </a:xfrm>
          <a:prstGeom prst="rect">
            <a:avLst/>
          </a:prstGeom>
        </p:spPr>
        <p:txBody>
          <a:bodyPr wrap="none">
            <a:spAutoFit/>
          </a:bodyPr>
          <a:lstStyle/>
          <a:p>
            <a:r>
              <a:rPr lang="tr-TR" b="1" dirty="0">
                <a:solidFill>
                  <a:srgbClr val="FF0000"/>
                </a:solidFill>
              </a:rPr>
              <a:t>elektron </a:t>
            </a:r>
          </a:p>
        </p:txBody>
      </p:sp>
      <p:sp>
        <p:nvSpPr>
          <p:cNvPr id="6" name="Dikdörtgen 5"/>
          <p:cNvSpPr/>
          <p:nvPr/>
        </p:nvSpPr>
        <p:spPr>
          <a:xfrm>
            <a:off x="7668344" y="3140968"/>
            <a:ext cx="1212896" cy="369332"/>
          </a:xfrm>
          <a:prstGeom prst="rect">
            <a:avLst/>
          </a:prstGeom>
        </p:spPr>
        <p:txBody>
          <a:bodyPr wrap="none">
            <a:spAutoFit/>
          </a:bodyPr>
          <a:lstStyle/>
          <a:p>
            <a:r>
              <a:rPr lang="tr-TR" b="1" dirty="0">
                <a:solidFill>
                  <a:srgbClr val="FF0000"/>
                </a:solidFill>
              </a:rPr>
              <a:t>iyonik bağ </a:t>
            </a:r>
            <a:endParaRPr lang="tr-TR" dirty="0"/>
          </a:p>
        </p:txBody>
      </p:sp>
      <p:sp>
        <p:nvSpPr>
          <p:cNvPr id="7" name="Dikdörtgen 6"/>
          <p:cNvSpPr/>
          <p:nvPr/>
        </p:nvSpPr>
        <p:spPr>
          <a:xfrm>
            <a:off x="7596336" y="4653136"/>
            <a:ext cx="1403013" cy="369332"/>
          </a:xfrm>
          <a:prstGeom prst="rect">
            <a:avLst/>
          </a:prstGeom>
        </p:spPr>
        <p:txBody>
          <a:bodyPr wrap="none">
            <a:spAutoFit/>
          </a:bodyPr>
          <a:lstStyle/>
          <a:p>
            <a:r>
              <a:rPr lang="tr-TR" b="1" dirty="0" err="1">
                <a:solidFill>
                  <a:srgbClr val="FF0000"/>
                </a:solidFill>
              </a:rPr>
              <a:t>kovalent</a:t>
            </a:r>
            <a:r>
              <a:rPr lang="tr-TR" b="1" dirty="0">
                <a:solidFill>
                  <a:srgbClr val="FF0000"/>
                </a:solidFill>
              </a:rPr>
              <a:t> bağ</a:t>
            </a:r>
          </a:p>
        </p:txBody>
      </p:sp>
    </p:spTree>
    <p:extLst>
      <p:ext uri="{BB962C8B-B14F-4D97-AF65-F5344CB8AC3E}">
        <p14:creationId xmlns:p14="http://schemas.microsoft.com/office/powerpoint/2010/main" val="526560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3529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  Ders kitapları ve yardımcı kitaplar ve </a:t>
            </a:r>
            <a:r>
              <a:rPr lang="tr-TR" b="1" i="1" dirty="0" err="1">
                <a:latin typeface="Calibri" pitchFamily="34" charset="0"/>
              </a:rPr>
              <a:t>fenokulu</a:t>
            </a:r>
            <a:r>
              <a:rPr lang="tr-TR" b="1" i="1" dirty="0">
                <a:latin typeface="Calibri" pitchFamily="34" charset="0"/>
              </a:rPr>
              <a:t> net, </a:t>
            </a:r>
            <a:r>
              <a:rPr lang="tr-TR" dirty="0"/>
              <a:t>www.fatihgizligider.com</a:t>
            </a:r>
            <a:br>
              <a:rPr lang="tr-TR" dirty="0"/>
            </a:b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 Emeği geçen arkadaşlara teşekkürler.. </a:t>
            </a:r>
          </a:p>
          <a:p>
            <a:r>
              <a:rPr lang="tr-TR" b="1" i="1" smtClean="0">
                <a:latin typeface="Calibri" pitchFamily="34" charset="0"/>
              </a:rPr>
              <a:t>12/03/2013</a:t>
            </a:r>
            <a:endParaRPr lang="tr-TR" b="1" i="1" dirty="0">
              <a:latin typeface="Calibri" pitchFamily="34" charset="0"/>
            </a:endParaRPr>
          </a:p>
        </p:txBody>
      </p:sp>
    </p:spTree>
    <p:controls>
      <mc:AlternateContent xmlns:mc="http://schemas.openxmlformats.org/markup-compatibility/2006">
        <mc:Choice xmlns:v="urn:schemas-microsoft-com:vml" Requires="v">
          <p:control spid="25611"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8145244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85" y="188640"/>
            <a:ext cx="9129115"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067944" y="2545740"/>
            <a:ext cx="3826176" cy="523220"/>
          </a:xfrm>
          <a:prstGeom prst="rect">
            <a:avLst/>
          </a:prstGeom>
        </p:spPr>
        <p:txBody>
          <a:bodyPr wrap="none">
            <a:spAutoFit/>
          </a:bodyPr>
          <a:lstStyle/>
          <a:p>
            <a:r>
              <a:rPr lang="tr-TR" sz="2800" b="1" dirty="0">
                <a:solidFill>
                  <a:srgbClr val="FF0000"/>
                </a:solidFill>
              </a:rPr>
              <a:t>a</a:t>
            </a:r>
            <a:r>
              <a:rPr lang="tr-TR" sz="2800" b="1" dirty="0" smtClean="0">
                <a:solidFill>
                  <a:srgbClr val="FF0000"/>
                </a:solidFill>
              </a:rPr>
              <a:t> ile a arasında bağ yok .</a:t>
            </a:r>
            <a:endParaRPr lang="tr-TR" sz="2800" b="1" dirty="0">
              <a:solidFill>
                <a:srgbClr val="FF0000"/>
              </a:solidFill>
            </a:endParaRP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132856"/>
            <a:ext cx="8424936"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4067944" y="3244334"/>
            <a:ext cx="4318362" cy="461665"/>
          </a:xfrm>
          <a:prstGeom prst="rect">
            <a:avLst/>
          </a:prstGeom>
        </p:spPr>
        <p:txBody>
          <a:bodyPr wrap="none">
            <a:spAutoFit/>
          </a:bodyPr>
          <a:lstStyle/>
          <a:p>
            <a:r>
              <a:rPr lang="tr-TR" sz="2400" b="1" dirty="0" smtClean="0">
                <a:solidFill>
                  <a:srgbClr val="FF0000"/>
                </a:solidFill>
              </a:rPr>
              <a:t>b ile c arasında kimyasal bağ var.</a:t>
            </a:r>
            <a:endParaRPr lang="tr-TR" sz="2400" b="1" dirty="0">
              <a:solidFill>
                <a:srgbClr val="FF0000"/>
              </a:solidFill>
            </a:endParaRPr>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132856"/>
            <a:ext cx="8424936"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3995936" y="3068960"/>
            <a:ext cx="4538165" cy="461665"/>
          </a:xfrm>
          <a:prstGeom prst="rect">
            <a:avLst/>
          </a:prstGeom>
        </p:spPr>
        <p:txBody>
          <a:bodyPr wrap="none">
            <a:spAutoFit/>
          </a:bodyPr>
          <a:lstStyle/>
          <a:p>
            <a:r>
              <a:rPr lang="tr-TR" sz="2400" dirty="0">
                <a:solidFill>
                  <a:srgbClr val="FF0000"/>
                </a:solidFill>
              </a:rPr>
              <a:t>ç</a:t>
            </a:r>
            <a:r>
              <a:rPr lang="tr-TR" sz="2400" dirty="0" smtClean="0">
                <a:solidFill>
                  <a:srgbClr val="FF0000"/>
                </a:solidFill>
              </a:rPr>
              <a:t> ile d arasında kimyasal bağ vardır.</a:t>
            </a:r>
            <a:endParaRPr lang="tr-TR" sz="2400" dirty="0">
              <a:solidFill>
                <a:srgbClr val="FF0000"/>
              </a:solidFill>
            </a:endParaRPr>
          </a:p>
        </p:txBody>
      </p:sp>
    </p:spTree>
    <p:extLst>
      <p:ext uri="{BB962C8B-B14F-4D97-AF65-F5344CB8AC3E}">
        <p14:creationId xmlns:p14="http://schemas.microsoft.com/office/powerpoint/2010/main" val="2886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5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8"/>
                                        </p:tgtEl>
                                        <p:attrNameLst>
                                          <p:attrName>style.visibility</p:attrName>
                                        </p:attrNameLst>
                                      </p:cBhvr>
                                      <p:to>
                                        <p:strVal val="visible"/>
                                      </p:to>
                                    </p:set>
                                    <p:animEffect transition="in" filter="fade">
                                      <p:cBhvr>
                                        <p:cTn id="22" dur="500"/>
                                        <p:tgtEl>
                                          <p:spTgt spid="61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69121"/>
            <a:ext cx="8928992" cy="1015663"/>
          </a:xfrm>
          <a:prstGeom prst="rect">
            <a:avLst/>
          </a:prstGeom>
        </p:spPr>
        <p:txBody>
          <a:bodyPr wrap="square">
            <a:spAutoFit/>
          </a:bodyPr>
          <a:lstStyle/>
          <a:p>
            <a:r>
              <a:rPr lang="tr-TR" sz="2000" dirty="0" smtClean="0"/>
              <a:t>Sizce </a:t>
            </a:r>
            <a:r>
              <a:rPr lang="tr-TR" sz="2000" dirty="0"/>
              <a:t>atomlar neden kimyasal bağ oluşturma gereği duyar? Acaba, önceki </a:t>
            </a:r>
            <a:r>
              <a:rPr lang="tr-TR" sz="2000" dirty="0" smtClean="0"/>
              <a:t>bölümde öğrendiğiniz </a:t>
            </a:r>
            <a:r>
              <a:rPr lang="tr-TR" sz="2000" dirty="0" err="1"/>
              <a:t>oktet</a:t>
            </a:r>
            <a:r>
              <a:rPr lang="tr-TR" sz="2000" dirty="0"/>
              <a:t> veya </a:t>
            </a:r>
            <a:r>
              <a:rPr lang="tr-TR" sz="2000" dirty="0" err="1"/>
              <a:t>dublete</a:t>
            </a:r>
            <a:r>
              <a:rPr lang="tr-TR" sz="2000" dirty="0"/>
              <a:t> ulaşma isteğinin bu olayda bir rolü olabilir mi? </a:t>
            </a:r>
            <a:r>
              <a:rPr lang="tr-TR" sz="2000" dirty="0" smtClean="0"/>
              <a:t>Aşağıdaki etkinliği </a:t>
            </a:r>
            <a:r>
              <a:rPr lang="tr-TR" sz="2000" dirty="0"/>
              <a:t>yaparak bu soruları cevaplamaya ne dersiniz?</a:t>
            </a:r>
          </a:p>
        </p:txBody>
      </p:sp>
      <p:sp>
        <p:nvSpPr>
          <p:cNvPr id="3" name="Dikdörtgen 2"/>
          <p:cNvSpPr/>
          <p:nvPr/>
        </p:nvSpPr>
        <p:spPr>
          <a:xfrm>
            <a:off x="251520" y="25460"/>
            <a:ext cx="1724511" cy="523220"/>
          </a:xfrm>
          <a:prstGeom prst="rect">
            <a:avLst/>
          </a:prstGeom>
        </p:spPr>
        <p:txBody>
          <a:bodyPr wrap="none">
            <a:spAutoFit/>
          </a:bodyPr>
          <a:lstStyle/>
          <a:p>
            <a:r>
              <a:rPr lang="tr-TR" sz="2800" b="1" dirty="0"/>
              <a:t>İyonik Bağ</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64" y="1628800"/>
            <a:ext cx="9012832"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5696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1" y="26291"/>
            <a:ext cx="4485321" cy="4153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3100" y="60054"/>
            <a:ext cx="4400900" cy="4120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756" y="46840"/>
            <a:ext cx="4485321" cy="4120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3437" y="120109"/>
            <a:ext cx="4464497" cy="4059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700" y="26291"/>
            <a:ext cx="4491380" cy="4120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30144" y="88731"/>
            <a:ext cx="4400900" cy="4091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07504" y="4149080"/>
            <a:ext cx="8658589" cy="769441"/>
          </a:xfrm>
          <a:prstGeom prst="rect">
            <a:avLst/>
          </a:prstGeom>
        </p:spPr>
        <p:txBody>
          <a:bodyPr wrap="none">
            <a:spAutoFit/>
          </a:bodyPr>
          <a:lstStyle/>
          <a:p>
            <a:r>
              <a:rPr lang="tr-TR" sz="2200" dirty="0" smtClean="0">
                <a:solidFill>
                  <a:srgbClr val="FF0000"/>
                </a:solidFill>
              </a:rPr>
              <a:t>2</a:t>
            </a:r>
            <a:r>
              <a:rPr lang="tr-TR" sz="2200" dirty="0" smtClean="0"/>
              <a:t>-Mg ‘un son katmanında 2 elektron vardır bunu vererek kararlı hale geçer</a:t>
            </a:r>
          </a:p>
          <a:p>
            <a:r>
              <a:rPr lang="tr-TR" sz="2200" dirty="0" err="1" smtClean="0"/>
              <a:t>O’in</a:t>
            </a:r>
            <a:r>
              <a:rPr lang="tr-TR" sz="2200" dirty="0" smtClean="0"/>
              <a:t> son katmanında 6 </a:t>
            </a:r>
            <a:r>
              <a:rPr lang="tr-TR" sz="2200" dirty="0" err="1" smtClean="0"/>
              <a:t>elekron</a:t>
            </a:r>
            <a:r>
              <a:rPr lang="tr-TR" sz="2200" dirty="0" smtClean="0"/>
              <a:t> vardır 2 elektron alarak kararlı kale geçer</a:t>
            </a:r>
            <a:endParaRPr lang="tr-TR" sz="2200" dirty="0"/>
          </a:p>
        </p:txBody>
      </p:sp>
      <p:sp>
        <p:nvSpPr>
          <p:cNvPr id="10" name="Dikdörtgen 9"/>
          <p:cNvSpPr/>
          <p:nvPr/>
        </p:nvSpPr>
        <p:spPr>
          <a:xfrm>
            <a:off x="107504" y="4941168"/>
            <a:ext cx="8602483" cy="769441"/>
          </a:xfrm>
          <a:prstGeom prst="rect">
            <a:avLst/>
          </a:prstGeom>
        </p:spPr>
        <p:txBody>
          <a:bodyPr wrap="none">
            <a:spAutoFit/>
          </a:bodyPr>
          <a:lstStyle/>
          <a:p>
            <a:r>
              <a:rPr lang="tr-TR" sz="2200" dirty="0" smtClean="0">
                <a:solidFill>
                  <a:srgbClr val="FF0000"/>
                </a:solidFill>
              </a:rPr>
              <a:t>2</a:t>
            </a:r>
            <a:r>
              <a:rPr lang="tr-TR" sz="2200" dirty="0" smtClean="0"/>
              <a:t>-Na ‘un son katmanında 1 elektron vardır bunu vererek kararlı hale geçer</a:t>
            </a:r>
          </a:p>
          <a:p>
            <a:r>
              <a:rPr lang="tr-TR" sz="2200" dirty="0" err="1" smtClean="0"/>
              <a:t>Cl’un</a:t>
            </a:r>
            <a:r>
              <a:rPr lang="tr-TR" sz="2200" dirty="0" smtClean="0"/>
              <a:t> son katmanında 7 </a:t>
            </a:r>
            <a:r>
              <a:rPr lang="tr-TR" sz="2200" dirty="0" err="1" smtClean="0"/>
              <a:t>elekron</a:t>
            </a:r>
            <a:r>
              <a:rPr lang="tr-TR" sz="2200" dirty="0" smtClean="0"/>
              <a:t> vardır 1 elektron alarak kararlı kale geçer</a:t>
            </a:r>
            <a:endParaRPr lang="tr-TR" sz="2200" dirty="0"/>
          </a:p>
        </p:txBody>
      </p:sp>
      <p:sp>
        <p:nvSpPr>
          <p:cNvPr id="11" name="Dikdörtgen 10"/>
          <p:cNvSpPr/>
          <p:nvPr/>
        </p:nvSpPr>
        <p:spPr>
          <a:xfrm>
            <a:off x="107504" y="5661248"/>
            <a:ext cx="8467831" cy="769441"/>
          </a:xfrm>
          <a:prstGeom prst="rect">
            <a:avLst/>
          </a:prstGeom>
        </p:spPr>
        <p:txBody>
          <a:bodyPr wrap="none">
            <a:spAutoFit/>
          </a:bodyPr>
          <a:lstStyle/>
          <a:p>
            <a:r>
              <a:rPr lang="tr-TR" sz="2200" dirty="0" smtClean="0">
                <a:solidFill>
                  <a:srgbClr val="FF0000"/>
                </a:solidFill>
              </a:rPr>
              <a:t>2</a:t>
            </a:r>
            <a:r>
              <a:rPr lang="tr-TR" sz="2200" dirty="0" smtClean="0"/>
              <a:t>-Li ‘un son katmanında 1 elektron vardır bunu vererek kararlı hale geçer</a:t>
            </a:r>
          </a:p>
          <a:p>
            <a:r>
              <a:rPr lang="tr-TR" sz="2200" dirty="0" err="1" smtClean="0"/>
              <a:t>F’un</a:t>
            </a:r>
            <a:r>
              <a:rPr lang="tr-TR" sz="2200" dirty="0" smtClean="0"/>
              <a:t> son katmanında 7 </a:t>
            </a:r>
            <a:r>
              <a:rPr lang="tr-TR" sz="2200" dirty="0" err="1" smtClean="0"/>
              <a:t>elekron</a:t>
            </a:r>
            <a:r>
              <a:rPr lang="tr-TR" sz="2200" dirty="0" smtClean="0"/>
              <a:t> vardır 1 elektron alarak kararlı kale geçer</a:t>
            </a:r>
            <a:endParaRPr lang="tr-TR" sz="2200" dirty="0"/>
          </a:p>
        </p:txBody>
      </p:sp>
      <p:sp>
        <p:nvSpPr>
          <p:cNvPr id="13" name="Dikdörtgen 12"/>
          <p:cNvSpPr/>
          <p:nvPr/>
        </p:nvSpPr>
        <p:spPr>
          <a:xfrm>
            <a:off x="107504" y="6309320"/>
            <a:ext cx="7566238" cy="461665"/>
          </a:xfrm>
          <a:prstGeom prst="rect">
            <a:avLst/>
          </a:prstGeom>
        </p:spPr>
        <p:txBody>
          <a:bodyPr wrap="none">
            <a:spAutoFit/>
          </a:bodyPr>
          <a:lstStyle/>
          <a:p>
            <a:r>
              <a:rPr lang="tr-TR" sz="2400" b="1" dirty="0" smtClean="0">
                <a:solidFill>
                  <a:srgbClr val="FF0000"/>
                </a:solidFill>
              </a:rPr>
              <a:t>3-Son katmanında 1,2 ve 3 elektron olan atomlardan alır. ‘</a:t>
            </a:r>
          </a:p>
        </p:txBody>
      </p:sp>
    </p:spTree>
    <p:extLst>
      <p:ext uri="{BB962C8B-B14F-4D97-AF65-F5344CB8AC3E}">
        <p14:creationId xmlns:p14="http://schemas.microsoft.com/office/powerpoint/2010/main" val="24399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500"/>
                                        <p:tgtEl>
                                          <p:spTgt spid="266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627"/>
                                        </p:tgtEl>
                                        <p:attrNameLst>
                                          <p:attrName>style.visibility</p:attrName>
                                        </p:attrNameLst>
                                      </p:cBhvr>
                                      <p:to>
                                        <p:strVal val="visible"/>
                                      </p:to>
                                    </p:set>
                                    <p:animEffect transition="in" filter="fade">
                                      <p:cBhvr>
                                        <p:cTn id="11" dur="500"/>
                                        <p:tgtEl>
                                          <p:spTgt spid="266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6628"/>
                                        </p:tgtEl>
                                        <p:attrNameLst>
                                          <p:attrName>style.visibility</p:attrName>
                                        </p:attrNameLst>
                                      </p:cBhvr>
                                      <p:to>
                                        <p:strVal val="visible"/>
                                      </p:to>
                                    </p:set>
                                    <p:animEffect transition="in" filter="fade">
                                      <p:cBhvr>
                                        <p:cTn id="20" dur="500"/>
                                        <p:tgtEl>
                                          <p:spTgt spid="2662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6629"/>
                                        </p:tgtEl>
                                        <p:attrNameLst>
                                          <p:attrName>style.visibility</p:attrName>
                                        </p:attrNameLst>
                                      </p:cBhvr>
                                      <p:to>
                                        <p:strVal val="visible"/>
                                      </p:to>
                                    </p:set>
                                    <p:animEffect transition="in" filter="fade">
                                      <p:cBhvr>
                                        <p:cTn id="24" dur="500"/>
                                        <p:tgtEl>
                                          <p:spTgt spid="2662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6630"/>
                                        </p:tgtEl>
                                        <p:attrNameLst>
                                          <p:attrName>style.visibility</p:attrName>
                                        </p:attrNameLst>
                                      </p:cBhvr>
                                      <p:to>
                                        <p:strVal val="visible"/>
                                      </p:to>
                                    </p:set>
                                    <p:animEffect transition="in" filter="fade">
                                      <p:cBhvr>
                                        <p:cTn id="33" dur="500"/>
                                        <p:tgtEl>
                                          <p:spTgt spid="26630"/>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26631"/>
                                        </p:tgtEl>
                                        <p:attrNameLst>
                                          <p:attrName>style.visibility</p:attrName>
                                        </p:attrNameLst>
                                      </p:cBhvr>
                                      <p:to>
                                        <p:strVal val="visible"/>
                                      </p:to>
                                    </p:set>
                                    <p:animEffect transition="in" filter="fade">
                                      <p:cBhvr>
                                        <p:cTn id="37" dur="500"/>
                                        <p:tgtEl>
                                          <p:spTgt spid="26631"/>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 16"/>
          <p:cNvGrpSpPr/>
          <p:nvPr/>
        </p:nvGrpSpPr>
        <p:grpSpPr>
          <a:xfrm>
            <a:off x="1341173" y="99898"/>
            <a:ext cx="5895123" cy="3769183"/>
            <a:chOff x="1115616" y="99898"/>
            <a:chExt cx="5895123" cy="3769183"/>
          </a:xfrm>
        </p:grpSpPr>
        <p:grpSp>
          <p:nvGrpSpPr>
            <p:cNvPr id="14" name="Grup 13"/>
            <p:cNvGrpSpPr/>
            <p:nvPr/>
          </p:nvGrpSpPr>
          <p:grpSpPr>
            <a:xfrm>
              <a:off x="4416478" y="99900"/>
              <a:ext cx="2594261" cy="3622722"/>
              <a:chOff x="5940152" y="260648"/>
              <a:chExt cx="2594261" cy="3518861"/>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260648"/>
                <a:ext cx="2594261" cy="274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Dikdörtgen 15"/>
              <p:cNvSpPr/>
              <p:nvPr/>
            </p:nvSpPr>
            <p:spPr>
              <a:xfrm>
                <a:off x="6167682" y="2948512"/>
                <a:ext cx="2281394" cy="830997"/>
              </a:xfrm>
              <a:prstGeom prst="rect">
                <a:avLst/>
              </a:prstGeom>
            </p:spPr>
            <p:txBody>
              <a:bodyPr wrap="none">
                <a:spAutoFit/>
              </a:bodyPr>
              <a:lstStyle/>
              <a:p>
                <a:r>
                  <a:rPr lang="tr-TR" sz="2400" b="1" dirty="0" err="1" smtClean="0">
                    <a:solidFill>
                      <a:srgbClr val="000000"/>
                    </a:solidFill>
                    <a:latin typeface="Courier New"/>
                    <a:ea typeface="Courier New"/>
                  </a:rPr>
                  <a:t>O,iyonu</a:t>
                </a:r>
                <a:r>
                  <a:rPr lang="tr-TR" sz="2400" b="1" dirty="0" smtClean="0">
                    <a:solidFill>
                      <a:srgbClr val="000000"/>
                    </a:solidFill>
                    <a:latin typeface="Courier New"/>
                    <a:ea typeface="Courier New"/>
                  </a:rPr>
                  <a:t>(O</a:t>
                </a:r>
                <a:r>
                  <a:rPr lang="tr-TR" sz="2400" b="1" baseline="30000" dirty="0" smtClean="0">
                    <a:solidFill>
                      <a:srgbClr val="000000"/>
                    </a:solidFill>
                    <a:latin typeface="Courier New"/>
                    <a:ea typeface="Courier New"/>
                  </a:rPr>
                  <a:t>-2</a:t>
                </a:r>
                <a:r>
                  <a:rPr lang="tr-TR" sz="2400" b="1" dirty="0" smtClean="0">
                    <a:solidFill>
                      <a:srgbClr val="000000"/>
                    </a:solidFill>
                    <a:latin typeface="Courier New"/>
                    <a:ea typeface="Courier New"/>
                  </a:rPr>
                  <a:t>)</a:t>
                </a:r>
              </a:p>
              <a:p>
                <a:r>
                  <a:rPr lang="tr-TR" sz="2400" b="1" dirty="0" smtClean="0">
                    <a:solidFill>
                      <a:srgbClr val="000000"/>
                    </a:solidFill>
                    <a:latin typeface="Courier New"/>
                  </a:rPr>
                  <a:t>p:8    e:10</a:t>
                </a:r>
                <a:r>
                  <a:rPr lang="tr-TR" sz="2400" b="1" dirty="0" smtClean="0">
                    <a:solidFill>
                      <a:prstClr val="black"/>
                    </a:solidFill>
                  </a:rPr>
                  <a:t> </a:t>
                </a:r>
                <a:endParaRPr lang="tr-TR" dirty="0"/>
              </a:p>
            </p:txBody>
          </p:sp>
        </p:grpSp>
        <p:grpSp>
          <p:nvGrpSpPr>
            <p:cNvPr id="4" name="Grup 3"/>
            <p:cNvGrpSpPr/>
            <p:nvPr/>
          </p:nvGrpSpPr>
          <p:grpSpPr>
            <a:xfrm>
              <a:off x="1115616" y="99898"/>
              <a:ext cx="2855421" cy="3769183"/>
              <a:chOff x="251520" y="188640"/>
              <a:chExt cx="2855421" cy="3403256"/>
            </a:xfrm>
          </p:grpSpPr>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88640"/>
                <a:ext cx="2855421"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Dikdörtgen 11"/>
              <p:cNvSpPr/>
              <p:nvPr/>
            </p:nvSpPr>
            <p:spPr>
              <a:xfrm>
                <a:off x="251520" y="2924944"/>
                <a:ext cx="2855421" cy="666952"/>
              </a:xfrm>
              <a:prstGeom prst="rect">
                <a:avLst/>
              </a:prstGeom>
            </p:spPr>
            <p:txBody>
              <a:bodyPr wrap="square">
                <a:spAutoFit/>
              </a:bodyPr>
              <a:lstStyle/>
              <a:p>
                <a:pPr lvl="0"/>
                <a:r>
                  <a:rPr lang="tr-TR" b="1" dirty="0" smtClean="0">
                    <a:solidFill>
                      <a:srgbClr val="000000"/>
                    </a:solidFill>
                    <a:latin typeface="Courier New"/>
                    <a:ea typeface="Courier New"/>
                  </a:rPr>
                  <a:t>Mg, iyonu (Mg</a:t>
                </a:r>
                <a:r>
                  <a:rPr lang="tr-TR" b="1" baseline="30000" dirty="0" smtClean="0">
                    <a:solidFill>
                      <a:srgbClr val="000000"/>
                    </a:solidFill>
                    <a:latin typeface="Courier New"/>
                    <a:ea typeface="Courier New"/>
                  </a:rPr>
                  <a:t>+2</a:t>
                </a:r>
                <a:r>
                  <a:rPr lang="tr-TR" b="1" dirty="0" smtClean="0">
                    <a:solidFill>
                      <a:srgbClr val="000000"/>
                    </a:solidFill>
                    <a:latin typeface="Courier New"/>
                    <a:ea typeface="Courier New"/>
                  </a:rPr>
                  <a:t>) </a:t>
                </a:r>
              </a:p>
              <a:p>
                <a:pPr lvl="0"/>
                <a:r>
                  <a:rPr lang="tr-TR" sz="2400" b="1" baseline="30000" dirty="0" smtClean="0">
                    <a:solidFill>
                      <a:srgbClr val="000000"/>
                    </a:solidFill>
                    <a:latin typeface="Courier New"/>
                    <a:ea typeface="Courier New"/>
                  </a:rPr>
                  <a:t>P:12 e:10</a:t>
                </a:r>
                <a:r>
                  <a:rPr lang="tr-TR" sz="2400" b="1" dirty="0" smtClean="0">
                    <a:solidFill>
                      <a:srgbClr val="000000"/>
                    </a:solidFill>
                    <a:latin typeface="Courier New"/>
                    <a:ea typeface="Courier New"/>
                  </a:rPr>
                  <a:t> </a:t>
                </a:r>
                <a:endParaRPr lang="tr-TR" sz="2400" b="1" dirty="0"/>
              </a:p>
            </p:txBody>
          </p:sp>
        </p:grpSp>
      </p:grpSp>
      <p:sp>
        <p:nvSpPr>
          <p:cNvPr id="11" name="Dikdörtgen 10"/>
          <p:cNvSpPr/>
          <p:nvPr/>
        </p:nvSpPr>
        <p:spPr>
          <a:xfrm>
            <a:off x="899592" y="4116046"/>
            <a:ext cx="7344816" cy="1200329"/>
          </a:xfrm>
          <a:prstGeom prst="rect">
            <a:avLst/>
          </a:prstGeom>
        </p:spPr>
        <p:txBody>
          <a:bodyPr wrap="square">
            <a:spAutoFit/>
          </a:bodyPr>
          <a:lstStyle/>
          <a:p>
            <a:pPr lvl="0"/>
            <a:r>
              <a:rPr lang="tr-TR" sz="2400" b="1" dirty="0" smtClean="0">
                <a:solidFill>
                  <a:srgbClr val="000000"/>
                </a:solidFill>
                <a:latin typeface="Courier New"/>
                <a:ea typeface="Courier New"/>
              </a:rPr>
              <a:t>Mg</a:t>
            </a:r>
            <a:r>
              <a:rPr lang="tr-TR" sz="2400" b="1" baseline="30000" dirty="0" smtClean="0">
                <a:solidFill>
                  <a:srgbClr val="000000"/>
                </a:solidFill>
                <a:latin typeface="Courier New"/>
                <a:ea typeface="Courier New"/>
              </a:rPr>
              <a:t>+2</a:t>
            </a:r>
            <a:r>
              <a:rPr lang="tr-TR" sz="2400" b="1" dirty="0" smtClean="0">
                <a:solidFill>
                  <a:srgbClr val="000000"/>
                </a:solidFill>
                <a:latin typeface="Courier New"/>
                <a:ea typeface="Courier New"/>
              </a:rPr>
              <a:t> iyonu(katyonu) ile O</a:t>
            </a:r>
            <a:r>
              <a:rPr lang="tr-TR" sz="2400" b="1" baseline="30000" dirty="0" smtClean="0">
                <a:solidFill>
                  <a:srgbClr val="000000"/>
                </a:solidFill>
                <a:latin typeface="Courier New"/>
                <a:ea typeface="Courier New"/>
              </a:rPr>
              <a:t>-2</a:t>
            </a:r>
            <a:r>
              <a:rPr lang="tr-TR" sz="2400" b="1" dirty="0" smtClean="0">
                <a:solidFill>
                  <a:srgbClr val="000000"/>
                </a:solidFill>
                <a:latin typeface="Courier New"/>
                <a:ea typeface="Courier New"/>
              </a:rPr>
              <a:t>iyonu(anyonu) zıt yüklü iyonlar olduklarından kimyasal bağ yaparlar</a:t>
            </a:r>
            <a:endParaRPr lang="tr-TR" sz="2400" dirty="0" smtClean="0"/>
          </a:p>
        </p:txBody>
      </p:sp>
      <p:sp>
        <p:nvSpPr>
          <p:cNvPr id="2" name="Dikdörtgen 1"/>
          <p:cNvSpPr/>
          <p:nvPr/>
        </p:nvSpPr>
        <p:spPr>
          <a:xfrm>
            <a:off x="251520" y="332656"/>
            <a:ext cx="372218" cy="369332"/>
          </a:xfrm>
          <a:prstGeom prst="rect">
            <a:avLst/>
          </a:prstGeom>
        </p:spPr>
        <p:txBody>
          <a:bodyPr wrap="none">
            <a:spAutoFit/>
          </a:bodyPr>
          <a:lstStyle/>
          <a:p>
            <a:r>
              <a:rPr lang="tr-TR" b="1" dirty="0" smtClean="0"/>
              <a:t>4)</a:t>
            </a:r>
            <a:endParaRPr lang="tr-TR" b="1" dirty="0"/>
          </a:p>
        </p:txBody>
      </p:sp>
    </p:spTree>
    <p:extLst>
      <p:ext uri="{BB962C8B-B14F-4D97-AF65-F5344CB8AC3E}">
        <p14:creationId xmlns:p14="http://schemas.microsoft.com/office/powerpoint/2010/main" val="262139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291073" y="547462"/>
            <a:ext cx="6377271" cy="3295975"/>
            <a:chOff x="750793" y="547462"/>
            <a:chExt cx="6377271" cy="3295975"/>
          </a:xfrm>
        </p:grpSpPr>
        <p:pic>
          <p:nvPicPr>
            <p:cNvPr id="286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5736" y="547462"/>
              <a:ext cx="2952328" cy="329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793" y="564653"/>
              <a:ext cx="3169239" cy="327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2" name="Dikdörtgen 11"/>
          <p:cNvSpPr/>
          <p:nvPr/>
        </p:nvSpPr>
        <p:spPr>
          <a:xfrm>
            <a:off x="647344" y="4052971"/>
            <a:ext cx="7813088" cy="1200329"/>
          </a:xfrm>
          <a:prstGeom prst="rect">
            <a:avLst/>
          </a:prstGeom>
        </p:spPr>
        <p:txBody>
          <a:bodyPr wrap="square">
            <a:spAutoFit/>
          </a:bodyPr>
          <a:lstStyle/>
          <a:p>
            <a:pPr lvl="0"/>
            <a:r>
              <a:rPr lang="tr-TR" sz="2400" b="1" dirty="0" smtClean="0">
                <a:solidFill>
                  <a:srgbClr val="000000"/>
                </a:solidFill>
                <a:latin typeface="Courier New"/>
                <a:ea typeface="Courier New"/>
              </a:rPr>
              <a:t>Na</a:t>
            </a:r>
            <a:r>
              <a:rPr lang="tr-TR" sz="2400" b="1" baseline="30000" dirty="0" smtClean="0">
                <a:solidFill>
                  <a:srgbClr val="000000"/>
                </a:solidFill>
                <a:latin typeface="Courier New"/>
                <a:ea typeface="Courier New"/>
              </a:rPr>
              <a:t>+1</a:t>
            </a:r>
            <a:r>
              <a:rPr lang="tr-TR" sz="2400" b="1" dirty="0" smtClean="0">
                <a:solidFill>
                  <a:srgbClr val="000000"/>
                </a:solidFill>
                <a:latin typeface="Courier New"/>
                <a:ea typeface="Courier New"/>
              </a:rPr>
              <a:t> iyonu(katyonu) ile Cl</a:t>
            </a:r>
            <a:r>
              <a:rPr lang="tr-TR" sz="2400" b="1" baseline="30000" dirty="0" smtClean="0">
                <a:solidFill>
                  <a:srgbClr val="000000"/>
                </a:solidFill>
                <a:latin typeface="Courier New"/>
                <a:ea typeface="Courier New"/>
              </a:rPr>
              <a:t>-1</a:t>
            </a:r>
            <a:r>
              <a:rPr lang="tr-TR" sz="2400" b="1" dirty="0" smtClean="0">
                <a:solidFill>
                  <a:srgbClr val="000000"/>
                </a:solidFill>
                <a:latin typeface="Courier New"/>
                <a:ea typeface="Courier New"/>
              </a:rPr>
              <a:t>iyonu(anyonu) zıt yüklü iyonlar olduklarından kimyasal bağ yaparlar</a:t>
            </a:r>
            <a:endParaRPr lang="tr-TR" sz="2400" dirty="0" smtClean="0"/>
          </a:p>
        </p:txBody>
      </p:sp>
      <p:sp>
        <p:nvSpPr>
          <p:cNvPr id="6" name="Dikdörtgen 5"/>
          <p:cNvSpPr/>
          <p:nvPr/>
        </p:nvSpPr>
        <p:spPr>
          <a:xfrm>
            <a:off x="251520" y="332656"/>
            <a:ext cx="372218" cy="369332"/>
          </a:xfrm>
          <a:prstGeom prst="rect">
            <a:avLst/>
          </a:prstGeom>
        </p:spPr>
        <p:txBody>
          <a:bodyPr wrap="none">
            <a:spAutoFit/>
          </a:bodyPr>
          <a:lstStyle/>
          <a:p>
            <a:r>
              <a:rPr lang="tr-TR" b="1" dirty="0" smtClean="0"/>
              <a:t>4)</a:t>
            </a:r>
            <a:endParaRPr lang="tr-TR" b="1" dirty="0"/>
          </a:p>
        </p:txBody>
      </p:sp>
    </p:spTree>
    <p:extLst>
      <p:ext uri="{BB962C8B-B14F-4D97-AF65-F5344CB8AC3E}">
        <p14:creationId xmlns:p14="http://schemas.microsoft.com/office/powerpoint/2010/main" val="327988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a87c611ad213bd2382a34fc29ea8ecd30a05c8d"/>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782</TotalTime>
  <Words>1611</Words>
  <Application>Microsoft Office PowerPoint</Application>
  <PresentationFormat>Ekran Gösterisi (4:3)</PresentationFormat>
  <Paragraphs>169</Paragraphs>
  <Slides>48</Slides>
  <Notes>5</Notes>
  <HiddenSlides>0</HiddenSlides>
  <MMClips>0</MMClips>
  <ScaleCrop>false</ScaleCrop>
  <HeadingPairs>
    <vt:vector size="4" baseType="variant">
      <vt:variant>
        <vt:lpstr>Tema</vt:lpstr>
      </vt:variant>
      <vt:variant>
        <vt:i4>1</vt:i4>
      </vt:variant>
      <vt:variant>
        <vt:lpstr>Slayt Başlıkları</vt:lpstr>
      </vt:variant>
      <vt:variant>
        <vt:i4>48</vt:i4>
      </vt:variant>
    </vt:vector>
  </HeadingPairs>
  <TitlesOfParts>
    <vt:vector size="49"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87</cp:revision>
  <dcterms:created xsi:type="dcterms:W3CDTF">2013-03-08T18:51:43Z</dcterms:created>
  <dcterms:modified xsi:type="dcterms:W3CDTF">2013-03-11T21:45:05Z</dcterms:modified>
</cp:coreProperties>
</file>