
<file path=[Content_Types].xml><?xml version="1.0" encoding="utf-8"?>
<Types xmlns="http://schemas.openxmlformats.org/package/2006/content-types">
  <Default Extension="png" ContentType="image/png"/>
  <Default Extension="bin" ContentType="application/vnd.ms-office.activeX"/>
  <Default Extension="jpeg" ContentType="image/jpeg"/>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activeX/activeX1.xml" ContentType="application/vnd.ms-office.activeX+xml"/>
  <Override PartName="/ppt/activeX/activeX2.xml" ContentType="application/vnd.ms-office.activeX+xml"/>
  <Override PartName="/ppt/activeX/activeX3.xml" ContentType="application/vnd.ms-office.activeX+xml"/>
  <Override PartName="/ppt/activeX/activeX4.xml" ContentType="application/vnd.ms-office.activeX+xml"/>
  <Override PartName="/ppt/activeX/activeX5.xml" ContentType="application/vnd.ms-office.activeX+xml"/>
  <Override PartName="/ppt/activeX/activeX6.xml" ContentType="application/vnd.ms-office.activeX+xml"/>
  <Override PartName="/ppt/activeX/activeX7.xml" ContentType="application/vnd.ms-office.activeX+xml"/>
  <Override PartName="/ppt/activeX/activeX8.xml" ContentType="application/vnd.ms-office.activeX+xml"/>
  <Override PartName="/ppt/activeX/activeX9.xml" ContentType="application/vnd.ms-office.activeX+xml"/>
  <Override PartName="/ppt/activeX/activeX10.xml" ContentType="application/vnd.ms-office.activeX+xml"/>
  <Override PartName="/ppt/activeX/activeX11.xml" ContentType="application/vnd.ms-office.activeX+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0"/>
  </p:notesMasterIdLst>
  <p:sldIdLst>
    <p:sldId id="256" r:id="rId2"/>
    <p:sldId id="257" r:id="rId3"/>
    <p:sldId id="258" r:id="rId4"/>
    <p:sldId id="259" r:id="rId5"/>
    <p:sldId id="273" r:id="rId6"/>
    <p:sldId id="260" r:id="rId7"/>
    <p:sldId id="271" r:id="rId8"/>
    <p:sldId id="261" r:id="rId9"/>
    <p:sldId id="262" r:id="rId10"/>
    <p:sldId id="307" r:id="rId11"/>
    <p:sldId id="263" r:id="rId12"/>
    <p:sldId id="272" r:id="rId13"/>
    <p:sldId id="264" r:id="rId14"/>
    <p:sldId id="265" r:id="rId15"/>
    <p:sldId id="306" r:id="rId16"/>
    <p:sldId id="274" r:id="rId17"/>
    <p:sldId id="275" r:id="rId18"/>
    <p:sldId id="276" r:id="rId19"/>
    <p:sldId id="277" r:id="rId20"/>
    <p:sldId id="266" r:id="rId21"/>
    <p:sldId id="267" r:id="rId22"/>
    <p:sldId id="295" r:id="rId23"/>
    <p:sldId id="278" r:id="rId24"/>
    <p:sldId id="296" r:id="rId25"/>
    <p:sldId id="279" r:id="rId26"/>
    <p:sldId id="297" r:id="rId27"/>
    <p:sldId id="280" r:id="rId28"/>
    <p:sldId id="298" r:id="rId29"/>
    <p:sldId id="282" r:id="rId30"/>
    <p:sldId id="281" r:id="rId31"/>
    <p:sldId id="308" r:id="rId32"/>
    <p:sldId id="283" r:id="rId33"/>
    <p:sldId id="284" r:id="rId34"/>
    <p:sldId id="285" r:id="rId35"/>
    <p:sldId id="286" r:id="rId36"/>
    <p:sldId id="287" r:id="rId37"/>
    <p:sldId id="268" r:id="rId38"/>
    <p:sldId id="291" r:id="rId39"/>
    <p:sldId id="292" r:id="rId40"/>
    <p:sldId id="293" r:id="rId41"/>
    <p:sldId id="294" r:id="rId42"/>
    <p:sldId id="300" r:id="rId43"/>
    <p:sldId id="301" r:id="rId44"/>
    <p:sldId id="288" r:id="rId45"/>
    <p:sldId id="289" r:id="rId46"/>
    <p:sldId id="302" r:id="rId47"/>
    <p:sldId id="305" r:id="rId48"/>
    <p:sldId id="270" r:id="rId49"/>
  </p:sldIdLst>
  <p:sldSz cx="9144000" cy="6858000" type="screen4x3"/>
  <p:notesSz cx="6858000" cy="9144000"/>
  <p:custDataLst>
    <p:tags r:id="rId51"/>
  </p:custDataLst>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3" d="100"/>
          <a:sy n="103" d="100"/>
        </p:scale>
        <p:origin x="-204" y="-9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notesMaster" Target="notesMasters/notesMaster1.xml"/><Relationship Id="rId55"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tags" Target="tags/tag1.xml"/><Relationship Id="rId3" Type="http://schemas.openxmlformats.org/officeDocument/2006/relationships/slide" Target="slides/slide2.xml"/></Relationships>
</file>

<file path=ppt/activeX/_rels/activeX1.xml.rels><?xml version="1.0" encoding="UTF-8" standalone="yes"?>
<Relationships xmlns="http://schemas.openxmlformats.org/package/2006/relationships"><Relationship Id="rId1" Type="http://schemas.microsoft.com/office/2006/relationships/activeXControlBinary" Target="activeX1.bin"/></Relationships>
</file>

<file path=ppt/activeX/_rels/activeX10.xml.rels><?xml version="1.0" encoding="UTF-8" standalone="yes"?>
<Relationships xmlns="http://schemas.openxmlformats.org/package/2006/relationships"><Relationship Id="rId1" Type="http://schemas.microsoft.com/office/2006/relationships/activeXControlBinary" Target="activeX10.bin"/></Relationships>
</file>

<file path=ppt/activeX/_rels/activeX11.xml.rels><?xml version="1.0" encoding="UTF-8" standalone="yes"?>
<Relationships xmlns="http://schemas.openxmlformats.org/package/2006/relationships"><Relationship Id="rId1" Type="http://schemas.microsoft.com/office/2006/relationships/activeXControlBinary" Target="activeX11.bin"/></Relationships>
</file>

<file path=ppt/activeX/_rels/activeX2.xml.rels><?xml version="1.0" encoding="UTF-8" standalone="yes"?>
<Relationships xmlns="http://schemas.openxmlformats.org/package/2006/relationships"><Relationship Id="rId1" Type="http://schemas.microsoft.com/office/2006/relationships/activeXControlBinary" Target="activeX2.bin"/></Relationships>
</file>

<file path=ppt/activeX/_rels/activeX3.xml.rels><?xml version="1.0" encoding="UTF-8" standalone="yes"?>
<Relationships xmlns="http://schemas.openxmlformats.org/package/2006/relationships"><Relationship Id="rId1" Type="http://schemas.microsoft.com/office/2006/relationships/activeXControlBinary" Target="activeX3.bin"/></Relationships>
</file>

<file path=ppt/activeX/_rels/activeX4.xml.rels><?xml version="1.0" encoding="UTF-8" standalone="yes"?>
<Relationships xmlns="http://schemas.openxmlformats.org/package/2006/relationships"><Relationship Id="rId1" Type="http://schemas.microsoft.com/office/2006/relationships/activeXControlBinary" Target="activeX4.bin"/></Relationships>
</file>

<file path=ppt/activeX/_rels/activeX5.xml.rels><?xml version="1.0" encoding="UTF-8" standalone="yes"?>
<Relationships xmlns="http://schemas.openxmlformats.org/package/2006/relationships"><Relationship Id="rId1" Type="http://schemas.microsoft.com/office/2006/relationships/activeXControlBinary" Target="activeX5.bin"/></Relationships>
</file>

<file path=ppt/activeX/_rels/activeX6.xml.rels><?xml version="1.0" encoding="UTF-8" standalone="yes"?>
<Relationships xmlns="http://schemas.openxmlformats.org/package/2006/relationships"><Relationship Id="rId1" Type="http://schemas.microsoft.com/office/2006/relationships/activeXControlBinary" Target="activeX6.bin"/></Relationships>
</file>

<file path=ppt/activeX/_rels/activeX7.xml.rels><?xml version="1.0" encoding="UTF-8" standalone="yes"?>
<Relationships xmlns="http://schemas.openxmlformats.org/package/2006/relationships"><Relationship Id="rId1" Type="http://schemas.microsoft.com/office/2006/relationships/activeXControlBinary" Target="activeX7.bin"/></Relationships>
</file>

<file path=ppt/activeX/_rels/activeX8.xml.rels><?xml version="1.0" encoding="UTF-8" standalone="yes"?>
<Relationships xmlns="http://schemas.openxmlformats.org/package/2006/relationships"><Relationship Id="rId1" Type="http://schemas.microsoft.com/office/2006/relationships/activeXControlBinary" Target="activeX8.bin"/></Relationships>
</file>

<file path=ppt/activeX/_rels/activeX9.xml.rels><?xml version="1.0" encoding="UTF-8" standalone="yes"?>
<Relationships xmlns="http://schemas.openxmlformats.org/package/2006/relationships"><Relationship Id="rId1" Type="http://schemas.microsoft.com/office/2006/relationships/activeXControlBinary" Target="activeX9.bin"/></Relationships>
</file>

<file path=ppt/activeX/activeX1.xml><?xml version="1.0" encoding="utf-8"?>
<ax:ocx xmlns:ax="http://schemas.microsoft.com/office/2006/activeX" xmlns:r="http://schemas.openxmlformats.org/officeDocument/2006/relationships" ax:classid="{D27CDB6E-AE6D-11CF-96B8-444553540000}" ax:persistence="persistStorage" r:id="rId1"/>
</file>

<file path=ppt/activeX/activeX10.xml><?xml version="1.0" encoding="utf-8"?>
<ax:ocx xmlns:ax="http://schemas.microsoft.com/office/2006/activeX" xmlns:r="http://schemas.openxmlformats.org/officeDocument/2006/relationships" ax:classid="{D27CDB6E-AE6D-11CF-96B8-444553540000}" ax:persistence="persistStorage" r:id="rId1"/>
</file>

<file path=ppt/activeX/activeX11.xml><?xml version="1.0" encoding="utf-8"?>
<ax:ocx xmlns:ax="http://schemas.microsoft.com/office/2006/activeX" xmlns:r="http://schemas.openxmlformats.org/officeDocument/2006/relationships" ax:classid="{D27CDB6E-AE6D-11CF-96B8-444553540000}" ax:persistence="persistStorage" r:id="rId1"/>
</file>

<file path=ppt/activeX/activeX2.xml><?xml version="1.0" encoding="utf-8"?>
<ax:ocx xmlns:ax="http://schemas.microsoft.com/office/2006/activeX" xmlns:r="http://schemas.openxmlformats.org/officeDocument/2006/relationships" ax:classid="{D27CDB6E-AE6D-11CF-96B8-444553540000}" ax:persistence="persistStorage" r:id="rId1"/>
</file>

<file path=ppt/activeX/activeX3.xml><?xml version="1.0" encoding="utf-8"?>
<ax:ocx xmlns:ax="http://schemas.microsoft.com/office/2006/activeX" xmlns:r="http://schemas.openxmlformats.org/officeDocument/2006/relationships" ax:classid="{D27CDB6E-AE6D-11CF-96B8-444553540000}" ax:persistence="persistStorage" r:id="rId1"/>
</file>

<file path=ppt/activeX/activeX4.xml><?xml version="1.0" encoding="utf-8"?>
<ax:ocx xmlns:ax="http://schemas.microsoft.com/office/2006/activeX" xmlns:r="http://schemas.openxmlformats.org/officeDocument/2006/relationships" ax:classid="{D27CDB6E-AE6D-11CF-96B8-444553540000}" ax:persistence="persistStorage" r:id="rId1"/>
</file>

<file path=ppt/activeX/activeX5.xml><?xml version="1.0" encoding="utf-8"?>
<ax:ocx xmlns:ax="http://schemas.microsoft.com/office/2006/activeX" xmlns:r="http://schemas.openxmlformats.org/officeDocument/2006/relationships" ax:classid="{D27CDB6E-AE6D-11CF-96B8-444553540000}" ax:persistence="persistStorage" r:id="rId1"/>
</file>

<file path=ppt/activeX/activeX6.xml><?xml version="1.0" encoding="utf-8"?>
<ax:ocx xmlns:ax="http://schemas.microsoft.com/office/2006/activeX" xmlns:r="http://schemas.openxmlformats.org/officeDocument/2006/relationships" ax:classid="{D27CDB6E-AE6D-11CF-96B8-444553540000}" ax:persistence="persistStorage" r:id="rId1"/>
</file>

<file path=ppt/activeX/activeX7.xml><?xml version="1.0" encoding="utf-8"?>
<ax:ocx xmlns:ax="http://schemas.microsoft.com/office/2006/activeX" xmlns:r="http://schemas.openxmlformats.org/officeDocument/2006/relationships" ax:classid="{D27CDB6E-AE6D-11CF-96B8-444553540000}" ax:persistence="persistStorage" r:id="rId1"/>
</file>

<file path=ppt/activeX/activeX8.xml><?xml version="1.0" encoding="utf-8"?>
<ax:ocx xmlns:ax="http://schemas.microsoft.com/office/2006/activeX" xmlns:r="http://schemas.openxmlformats.org/officeDocument/2006/relationships" ax:classid="{D27CDB6E-AE6D-11CF-96B8-444553540000}" ax:persistence="persistStorage" r:id="rId1"/>
</file>

<file path=ppt/activeX/activeX9.xml><?xml version="1.0" encoding="utf-8"?>
<ax:ocx xmlns:ax="http://schemas.microsoft.com/office/2006/activeX" xmlns:r="http://schemas.openxmlformats.org/officeDocument/2006/relationships" ax:classid="{D27CDB6E-AE6D-11CF-96B8-444553540000}" ax:persistence="persistStorage" r:id="rId1"/>
</file>

<file path=ppt/drawings/_rels/vmlDrawing1.vml.rels><?xml version="1.0" encoding="UTF-8" standalone="yes"?>
<Relationships xmlns="http://schemas.openxmlformats.org/package/2006/relationships"><Relationship Id="rId1" Type="http://schemas.openxmlformats.org/officeDocument/2006/relationships/image" Target="../media/image5.png"/></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41.png"/></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63.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3.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6.png"/></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9.png"/></Relationships>
</file>

<file path=ppt/drawings/_rels/vmlDrawing5.vml.rels><?xml version="1.0" encoding="UTF-8" standalone="yes"?>
<Relationships xmlns="http://schemas.openxmlformats.org/package/2006/relationships"><Relationship Id="rId1" Type="http://schemas.openxmlformats.org/officeDocument/2006/relationships/image" Target="../media/image22.png"/></Relationships>
</file>

<file path=ppt/drawings/_rels/vmlDrawing6.vml.rels><?xml version="1.0" encoding="UTF-8" standalone="yes"?>
<Relationships xmlns="http://schemas.openxmlformats.org/package/2006/relationships"><Relationship Id="rId1" Type="http://schemas.openxmlformats.org/officeDocument/2006/relationships/image" Target="../media/image28.png"/></Relationships>
</file>

<file path=ppt/drawings/_rels/vmlDrawing7.vml.rels><?xml version="1.0" encoding="UTF-8" standalone="yes"?>
<Relationships xmlns="http://schemas.openxmlformats.org/package/2006/relationships"><Relationship Id="rId1" Type="http://schemas.openxmlformats.org/officeDocument/2006/relationships/image" Target="../media/image31.png"/></Relationships>
</file>

<file path=ppt/drawings/_rels/vmlDrawing8.vml.rels><?xml version="1.0" encoding="UTF-8" standalone="yes"?>
<Relationships xmlns="http://schemas.openxmlformats.org/package/2006/relationships"><Relationship Id="rId1" Type="http://schemas.openxmlformats.org/officeDocument/2006/relationships/image" Target="../media/image34.png"/></Relationships>
</file>

<file path=ppt/drawings/_rels/vmlDrawing9.vml.rels><?xml version="1.0" encoding="UTF-8" standalone="yes"?>
<Relationships xmlns="http://schemas.openxmlformats.org/package/2006/relationships"><Relationship Id="rId1" Type="http://schemas.openxmlformats.org/officeDocument/2006/relationships/image" Target="../media/image37.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19F8813-51A9-4CBD-A203-CE3B36495582}" type="datetimeFigureOut">
              <a:rPr lang="tr-TR" smtClean="0"/>
              <a:t>28.04.2013</a:t>
            </a:fld>
            <a:endParaRPr lang="tr-TR"/>
          </a:p>
        </p:txBody>
      </p:sp>
      <p:sp>
        <p:nvSpPr>
          <p:cNvPr id="4" name="Slayt Görüntüsü Yer Tutucusu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Altbilgi Yer Tutucusu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B2B2C40-BDEB-4F15-BF16-17B504469F8A}" type="slidenum">
              <a:rPr lang="tr-TR" smtClean="0"/>
              <a:t>‹#›</a:t>
            </a:fld>
            <a:endParaRPr lang="tr-TR"/>
          </a:p>
        </p:txBody>
      </p:sp>
    </p:spTree>
    <p:extLst>
      <p:ext uri="{BB962C8B-B14F-4D97-AF65-F5344CB8AC3E}">
        <p14:creationId xmlns:p14="http://schemas.microsoft.com/office/powerpoint/2010/main" val="351619720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D3F6D31E-CE34-4DB5-BBF1-C19EAB527C5C}" type="slidenum">
              <a:rPr lang="tr-TR" smtClean="0"/>
              <a:t>48</a:t>
            </a:fld>
            <a:endParaRPr lang="tr-TR"/>
          </a:p>
        </p:txBody>
      </p:sp>
    </p:spTree>
    <p:extLst>
      <p:ext uri="{BB962C8B-B14F-4D97-AF65-F5344CB8AC3E}">
        <p14:creationId xmlns:p14="http://schemas.microsoft.com/office/powerpoint/2010/main" val="47161622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3 Veri Yer Tutucusu"/>
          <p:cNvSpPr>
            <a:spLocks noGrp="1"/>
          </p:cNvSpPr>
          <p:nvPr>
            <p:ph type="dt" sz="half" idx="10"/>
          </p:nvPr>
        </p:nvSpPr>
        <p:spPr/>
        <p:txBody>
          <a:bodyPr/>
          <a:lstStyle/>
          <a:p>
            <a:fld id="{A23720DD-5B6D-40BF-8493-A6B52D484E6B}" type="datetimeFigureOut">
              <a:rPr lang="tr-TR" smtClean="0"/>
              <a:t>28.04.2013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A23720DD-5B6D-40BF-8493-A6B52D484E6B}" type="datetimeFigureOut">
              <a:rPr lang="tr-TR" smtClean="0"/>
              <a:t>28.04.2013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A23720DD-5B6D-40BF-8493-A6B52D484E6B}" type="datetimeFigureOut">
              <a:rPr lang="tr-TR" smtClean="0"/>
              <a:t>28.04.2013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A23720DD-5B6D-40BF-8493-A6B52D484E6B}" type="datetimeFigureOut">
              <a:rPr lang="tr-TR" smtClean="0"/>
              <a:t>28.04.2013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p>
            <a:fld id="{A23720DD-5B6D-40BF-8493-A6B52D484E6B}" type="datetimeFigureOut">
              <a:rPr lang="tr-TR" smtClean="0"/>
              <a:t>28.04.2013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Veri Yer Tutucusu"/>
          <p:cNvSpPr>
            <a:spLocks noGrp="1"/>
          </p:cNvSpPr>
          <p:nvPr>
            <p:ph type="dt" sz="half" idx="10"/>
          </p:nvPr>
        </p:nvSpPr>
        <p:spPr/>
        <p:txBody>
          <a:bodyPr/>
          <a:lstStyle/>
          <a:p>
            <a:fld id="{A23720DD-5B6D-40BF-8493-A6B52D484E6B}" type="datetimeFigureOut">
              <a:rPr lang="tr-TR" smtClean="0"/>
              <a:t>28.04.2013</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6 Veri Yer Tutucusu"/>
          <p:cNvSpPr>
            <a:spLocks noGrp="1"/>
          </p:cNvSpPr>
          <p:nvPr>
            <p:ph type="dt" sz="half" idx="10"/>
          </p:nvPr>
        </p:nvSpPr>
        <p:spPr/>
        <p:txBody>
          <a:bodyPr/>
          <a:lstStyle/>
          <a:p>
            <a:fld id="{A23720DD-5B6D-40BF-8493-A6B52D484E6B}" type="datetimeFigureOut">
              <a:rPr lang="tr-TR" smtClean="0"/>
              <a:t>28.04.2013</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Veri Yer Tutucusu"/>
          <p:cNvSpPr>
            <a:spLocks noGrp="1"/>
          </p:cNvSpPr>
          <p:nvPr>
            <p:ph type="dt" sz="half" idx="10"/>
          </p:nvPr>
        </p:nvSpPr>
        <p:spPr/>
        <p:txBody>
          <a:bodyPr/>
          <a:lstStyle/>
          <a:p>
            <a:fld id="{A23720DD-5B6D-40BF-8493-A6B52D484E6B}" type="datetimeFigureOut">
              <a:rPr lang="tr-TR" smtClean="0"/>
              <a:t>28.04.2013</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A23720DD-5B6D-40BF-8493-A6B52D484E6B}" type="datetimeFigureOut">
              <a:rPr lang="tr-TR" smtClean="0"/>
              <a:t>28.04.2013</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A23720DD-5B6D-40BF-8493-A6B52D484E6B}" type="datetimeFigureOut">
              <a:rPr lang="tr-TR" smtClean="0"/>
              <a:t>28.04.2013</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A23720DD-5B6D-40BF-8493-A6B52D484E6B}" type="datetimeFigureOut">
              <a:rPr lang="tr-TR" smtClean="0"/>
              <a:t>28.04.2013</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2 Metin Yer Tutucusu"/>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23720DD-5B6D-40BF-8493-A6B52D484E6B}" type="datetimeFigureOut">
              <a:rPr lang="tr-TR" smtClean="0"/>
              <a:t>28.04.2013</a:t>
            </a:fld>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302176B-0E47-46AC-8F43-DAB4B8A37D06}" type="slidenum">
              <a:rPr lang="tr-TR" smtClean="0"/>
              <a:t>‹#›</a:t>
            </a:fld>
            <a:endParaRPr lang="tr-T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control" Target="../activeX/activeX2.xml"/><Relationship Id="rId1" Type="http://schemas.openxmlformats.org/officeDocument/2006/relationships/vmlDrawing" Target="../drawings/vmlDrawing2.vml"/><Relationship Id="rId4" Type="http://schemas.openxmlformats.org/officeDocument/2006/relationships/image" Target="../media/image14.png"/></Relationships>
</file>

<file path=ppt/slides/_rels/slide11.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control" Target="../activeX/activeX3.xml"/><Relationship Id="rId1" Type="http://schemas.openxmlformats.org/officeDocument/2006/relationships/vmlDrawing" Target="../drawings/vmlDrawing3.vml"/><Relationship Id="rId4" Type="http://schemas.openxmlformats.org/officeDocument/2006/relationships/image" Target="../media/image17.png"/></Relationships>
</file>

<file path=ppt/slides/_rels/slide14.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control" Target="../activeX/activeX4.xml"/><Relationship Id="rId1" Type="http://schemas.openxmlformats.org/officeDocument/2006/relationships/vmlDrawing" Target="../drawings/vmlDrawing4.vml"/><Relationship Id="rId4" Type="http://schemas.openxmlformats.org/officeDocument/2006/relationships/image" Target="../media/image20.png"/></Relationships>
</file>

<file path=ppt/slides/_rels/slide16.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control" Target="../activeX/activeX5.xml"/><Relationship Id="rId1" Type="http://schemas.openxmlformats.org/officeDocument/2006/relationships/vmlDrawing" Target="../drawings/vmlDrawing5.vml"/><Relationship Id="rId5" Type="http://schemas.openxmlformats.org/officeDocument/2006/relationships/image" Target="../media/image24.png"/><Relationship Id="rId4" Type="http://schemas.openxmlformats.org/officeDocument/2006/relationships/image" Target="../media/image23.png"/></Relationships>
</file>

<file path=ppt/slides/_rels/slide19.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control" Target="../activeX/activeX6.xml"/><Relationship Id="rId1" Type="http://schemas.openxmlformats.org/officeDocument/2006/relationships/vmlDrawing" Target="../drawings/vmlDrawing6.vml"/><Relationship Id="rId4" Type="http://schemas.openxmlformats.org/officeDocument/2006/relationships/image" Target="../media/image29.png"/></Relationships>
</file>

<file path=ppt/slides/_rels/slide23.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control" Target="../activeX/activeX7.xml"/><Relationship Id="rId1" Type="http://schemas.openxmlformats.org/officeDocument/2006/relationships/vmlDrawing" Target="../drawings/vmlDrawing7.vml"/><Relationship Id="rId4" Type="http://schemas.openxmlformats.org/officeDocument/2006/relationships/image" Target="../media/image32.png"/></Relationships>
</file>

<file path=ppt/slides/_rels/slide25.xml.rels><?xml version="1.0" encoding="UTF-8" standalone="yes"?>
<Relationships xmlns="http://schemas.openxmlformats.org/package/2006/relationships"><Relationship Id="rId2" Type="http://schemas.openxmlformats.org/officeDocument/2006/relationships/image" Target="../media/image33.JP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control" Target="../activeX/activeX8.xml"/><Relationship Id="rId1" Type="http://schemas.openxmlformats.org/officeDocument/2006/relationships/vmlDrawing" Target="../drawings/vmlDrawing8.vml"/><Relationship Id="rId4" Type="http://schemas.openxmlformats.org/officeDocument/2006/relationships/image" Target="../media/image35.png"/></Relationships>
</file>

<file path=ppt/slides/_rels/slide27.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control" Target="../activeX/activeX9.xml"/><Relationship Id="rId1" Type="http://schemas.openxmlformats.org/officeDocument/2006/relationships/vmlDrawing" Target="../drawings/vmlDrawing9.vml"/><Relationship Id="rId4" Type="http://schemas.openxmlformats.org/officeDocument/2006/relationships/image" Target="../media/image38.png"/></Relationships>
</file>

<file path=ppt/slides/_rels/slide29.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control" Target="../activeX/activeX10.xml"/><Relationship Id="rId1" Type="http://schemas.openxmlformats.org/officeDocument/2006/relationships/vmlDrawing" Target="../drawings/vmlDrawing10.vml"/><Relationship Id="rId4" Type="http://schemas.openxmlformats.org/officeDocument/2006/relationships/image" Target="../media/image42.png"/></Relationships>
</file>

<file path=ppt/slides/_rels/slide32.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48.png"/><Relationship Id="rId7" Type="http://schemas.openxmlformats.org/officeDocument/2006/relationships/image" Target="../media/image52.png"/><Relationship Id="rId2" Type="http://schemas.openxmlformats.org/officeDocument/2006/relationships/image" Target="../media/image47.jpg"/><Relationship Id="rId1" Type="http://schemas.openxmlformats.org/officeDocument/2006/relationships/slideLayout" Target="../slideLayouts/slideLayout7.xml"/><Relationship Id="rId6" Type="http://schemas.openxmlformats.org/officeDocument/2006/relationships/image" Target="../media/image51.png"/><Relationship Id="rId5" Type="http://schemas.openxmlformats.org/officeDocument/2006/relationships/image" Target="../media/image50.png"/><Relationship Id="rId4" Type="http://schemas.openxmlformats.org/officeDocument/2006/relationships/image" Target="../media/image49.png"/></Relationships>
</file>

<file path=ppt/slides/_rels/slide38.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control" Target="../activeX/activeX11.xml"/><Relationship Id="rId1" Type="http://schemas.openxmlformats.org/officeDocument/2006/relationships/vmlDrawing" Target="../drawings/vmlDrawing11.vml"/><Relationship Id="rId6" Type="http://schemas.openxmlformats.org/officeDocument/2006/relationships/image" Target="../media/image64.png"/><Relationship Id="rId5" Type="http://schemas.openxmlformats.org/officeDocument/2006/relationships/hyperlink" Target="http://www.fatihgizligider.com/" TargetMode="External"/><Relationship Id="rId4" Type="http://schemas.openxmlformats.org/officeDocument/2006/relationships/notesSlide" Target="../notesSlides/notesSlide1.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control" Target="../activeX/activeX1.xml"/><Relationship Id="rId1" Type="http://schemas.openxmlformats.org/officeDocument/2006/relationships/vmlDrawing" Target="../drawings/vmlDrawing1.vml"/><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395536" y="116632"/>
            <a:ext cx="8496944" cy="584775"/>
          </a:xfrm>
          <a:prstGeom prst="rect">
            <a:avLst/>
          </a:prstGeom>
        </p:spPr>
        <p:txBody>
          <a:bodyPr wrap="square">
            <a:spAutoFit/>
          </a:bodyPr>
          <a:lstStyle/>
          <a:p>
            <a:r>
              <a:rPr lang="tr-TR" sz="3200" b="1" dirty="0" smtClean="0">
                <a:solidFill>
                  <a:srgbClr val="FF0000"/>
                </a:solidFill>
                <a:latin typeface="Arial" pitchFamily="34" charset="0"/>
                <a:cs typeface="Arial" pitchFamily="34" charset="0"/>
              </a:rPr>
              <a:t>MERCEKLER </a:t>
            </a:r>
            <a:r>
              <a:rPr lang="tr-TR" sz="3200" b="1" dirty="0">
                <a:solidFill>
                  <a:srgbClr val="FF0000"/>
                </a:solidFill>
                <a:latin typeface="Arial" pitchFamily="34" charset="0"/>
                <a:cs typeface="Arial" pitchFamily="34" charset="0"/>
              </a:rPr>
              <a:t>VE KULLANIM ALANLARI</a:t>
            </a:r>
          </a:p>
        </p:txBody>
      </p:sp>
      <p:sp>
        <p:nvSpPr>
          <p:cNvPr id="3" name="Dikdörtgen Belirtme Çizgisi 2"/>
          <p:cNvSpPr/>
          <p:nvPr/>
        </p:nvSpPr>
        <p:spPr>
          <a:xfrm>
            <a:off x="4860032" y="759808"/>
            <a:ext cx="4109594" cy="792088"/>
          </a:xfrm>
          <a:prstGeom prst="wedgeRectCallout">
            <a:avLst>
              <a:gd name="adj1" fmla="val -58018"/>
              <a:gd name="adj2" fmla="val 11417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dirty="0" smtClean="0"/>
              <a:t>Bu kavramları defterimize yanıtlayalım  gelecek derste arkadaşlarımıza sunalım </a:t>
            </a:r>
            <a:endParaRPr lang="tr-TR"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75056" y="759808"/>
            <a:ext cx="3174979" cy="22308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Dikdörtgen 3"/>
          <p:cNvSpPr/>
          <p:nvPr/>
        </p:nvSpPr>
        <p:spPr>
          <a:xfrm>
            <a:off x="171968" y="3717032"/>
            <a:ext cx="8640960" cy="830997"/>
          </a:xfrm>
          <a:prstGeom prst="rect">
            <a:avLst/>
          </a:prstGeom>
        </p:spPr>
        <p:txBody>
          <a:bodyPr wrap="square">
            <a:spAutoFit/>
          </a:bodyPr>
          <a:lstStyle/>
          <a:p>
            <a:r>
              <a:rPr lang="tr-TR" sz="2400" b="1" dirty="0">
                <a:solidFill>
                  <a:srgbClr val="FF0000"/>
                </a:solidFill>
                <a:latin typeface="Arial" pitchFamily="34" charset="0"/>
                <a:cs typeface="Arial" pitchFamily="34" charset="0"/>
              </a:rPr>
              <a:t>ince </a:t>
            </a:r>
            <a:r>
              <a:rPr lang="tr-TR" sz="2400" b="1" dirty="0" smtClean="0">
                <a:solidFill>
                  <a:srgbClr val="FF0000"/>
                </a:solidFill>
                <a:latin typeface="Arial" pitchFamily="34" charset="0"/>
                <a:cs typeface="Arial" pitchFamily="34" charset="0"/>
              </a:rPr>
              <a:t>kenarlı mercek </a:t>
            </a:r>
            <a:r>
              <a:rPr lang="tr-TR" sz="2400" b="1" dirty="0" smtClean="0">
                <a:latin typeface="Arial" pitchFamily="34" charset="0"/>
                <a:cs typeface="Arial" pitchFamily="34" charset="0"/>
              </a:rPr>
              <a:t>:</a:t>
            </a:r>
            <a:r>
              <a:rPr lang="tr-TR" sz="2400" dirty="0" smtClean="0">
                <a:latin typeface="Arial" pitchFamily="34" charset="0"/>
                <a:cs typeface="Arial" pitchFamily="34" charset="0"/>
              </a:rPr>
              <a:t>Kenarları </a:t>
            </a:r>
            <a:r>
              <a:rPr lang="tr-TR" sz="2400" dirty="0">
                <a:latin typeface="Arial" pitchFamily="34" charset="0"/>
                <a:cs typeface="Arial" pitchFamily="34" charset="0"/>
              </a:rPr>
              <a:t>ortalarına göre ince olan mercekler </a:t>
            </a:r>
            <a:r>
              <a:rPr lang="tr-TR" sz="2400" b="1" dirty="0">
                <a:latin typeface="Arial" pitchFamily="34" charset="0"/>
                <a:cs typeface="Arial" pitchFamily="34" charset="0"/>
              </a:rPr>
              <a:t>ince kenarlı (yakınsak</a:t>
            </a:r>
            <a:r>
              <a:rPr lang="tr-TR" sz="2400" b="1" dirty="0" smtClean="0">
                <a:latin typeface="Arial" pitchFamily="34" charset="0"/>
                <a:cs typeface="Arial" pitchFamily="34" charset="0"/>
              </a:rPr>
              <a:t>) mercek denir. </a:t>
            </a:r>
            <a:endParaRPr lang="tr-TR" sz="2400" dirty="0">
              <a:latin typeface="Arial" pitchFamily="34" charset="0"/>
              <a:cs typeface="Arial" pitchFamily="34" charset="0"/>
            </a:endParaRPr>
          </a:p>
        </p:txBody>
      </p:sp>
      <p:sp>
        <p:nvSpPr>
          <p:cNvPr id="5" name="Dikdörtgen 4"/>
          <p:cNvSpPr/>
          <p:nvPr/>
        </p:nvSpPr>
        <p:spPr>
          <a:xfrm>
            <a:off x="154169" y="4437112"/>
            <a:ext cx="8604448" cy="830997"/>
          </a:xfrm>
          <a:prstGeom prst="rect">
            <a:avLst/>
          </a:prstGeom>
        </p:spPr>
        <p:txBody>
          <a:bodyPr wrap="square">
            <a:spAutoFit/>
          </a:bodyPr>
          <a:lstStyle/>
          <a:p>
            <a:r>
              <a:rPr lang="tr-TR" sz="2400" b="1" dirty="0">
                <a:solidFill>
                  <a:srgbClr val="FF0000"/>
                </a:solidFill>
                <a:latin typeface="Arial" pitchFamily="34" charset="0"/>
                <a:cs typeface="Arial" pitchFamily="34" charset="0"/>
              </a:rPr>
              <a:t>kalın kenarlı </a:t>
            </a:r>
            <a:r>
              <a:rPr lang="tr-TR" sz="2400" b="1" dirty="0" smtClean="0">
                <a:solidFill>
                  <a:srgbClr val="FF0000"/>
                </a:solidFill>
                <a:latin typeface="Arial" pitchFamily="34" charset="0"/>
                <a:cs typeface="Arial" pitchFamily="34" charset="0"/>
              </a:rPr>
              <a:t>mercek </a:t>
            </a:r>
            <a:r>
              <a:rPr lang="tr-TR" sz="2400" b="1" dirty="0" smtClean="0">
                <a:latin typeface="Arial" pitchFamily="34" charset="0"/>
                <a:cs typeface="Arial" pitchFamily="34" charset="0"/>
              </a:rPr>
              <a:t>:</a:t>
            </a:r>
            <a:r>
              <a:rPr lang="tr-TR" sz="2400" dirty="0" smtClean="0">
                <a:latin typeface="Arial" pitchFamily="34" charset="0"/>
                <a:cs typeface="Arial" pitchFamily="34" charset="0"/>
              </a:rPr>
              <a:t>Kenarları </a:t>
            </a:r>
            <a:r>
              <a:rPr lang="tr-TR" sz="2400" dirty="0">
                <a:latin typeface="Arial" pitchFamily="34" charset="0"/>
                <a:cs typeface="Arial" pitchFamily="34" charset="0"/>
              </a:rPr>
              <a:t>ortalarına göre kalın</a:t>
            </a:r>
            <a:r>
              <a:rPr lang="tr-TR" sz="2400" b="1" dirty="0">
                <a:latin typeface="Arial" pitchFamily="34" charset="0"/>
                <a:cs typeface="Arial" pitchFamily="34" charset="0"/>
              </a:rPr>
              <a:t> </a:t>
            </a:r>
            <a:r>
              <a:rPr lang="tr-TR" sz="2400" dirty="0">
                <a:latin typeface="Arial" pitchFamily="34" charset="0"/>
                <a:cs typeface="Arial" pitchFamily="34" charset="0"/>
              </a:rPr>
              <a:t>olanlar ise </a:t>
            </a:r>
            <a:r>
              <a:rPr lang="tr-TR" sz="2400" b="1" dirty="0">
                <a:latin typeface="Arial" pitchFamily="34" charset="0"/>
                <a:cs typeface="Arial" pitchFamily="34" charset="0"/>
              </a:rPr>
              <a:t>kalın kenarlı (ıraksak) </a:t>
            </a:r>
            <a:r>
              <a:rPr lang="tr-TR" sz="2400" dirty="0">
                <a:latin typeface="Arial" pitchFamily="34" charset="0"/>
                <a:cs typeface="Arial" pitchFamily="34" charset="0"/>
              </a:rPr>
              <a:t>mercek olarak adlandırılır.</a:t>
            </a:r>
          </a:p>
        </p:txBody>
      </p:sp>
      <p:sp>
        <p:nvSpPr>
          <p:cNvPr id="6" name="Dikdörtgen 5"/>
          <p:cNvSpPr/>
          <p:nvPr/>
        </p:nvSpPr>
        <p:spPr>
          <a:xfrm>
            <a:off x="1691680" y="1300408"/>
            <a:ext cx="1483098" cy="461665"/>
          </a:xfrm>
          <a:prstGeom prst="rect">
            <a:avLst/>
          </a:prstGeom>
        </p:spPr>
        <p:txBody>
          <a:bodyPr wrap="none">
            <a:spAutoFit/>
          </a:bodyPr>
          <a:lstStyle/>
          <a:p>
            <a:pPr marL="285750" indent="-285750">
              <a:buFont typeface="Arial" pitchFamily="34" charset="0"/>
              <a:buChar char="•"/>
            </a:pPr>
            <a:r>
              <a:rPr lang="tr-TR" sz="2400" dirty="0" smtClean="0">
                <a:latin typeface="Arial" pitchFamily="34" charset="0"/>
                <a:cs typeface="Arial" pitchFamily="34" charset="0"/>
              </a:rPr>
              <a:t>mercek</a:t>
            </a:r>
            <a:endParaRPr lang="tr-TR" sz="2400" dirty="0"/>
          </a:p>
        </p:txBody>
      </p:sp>
      <p:sp>
        <p:nvSpPr>
          <p:cNvPr id="7" name="Dikdörtgen 6"/>
          <p:cNvSpPr/>
          <p:nvPr/>
        </p:nvSpPr>
        <p:spPr>
          <a:xfrm>
            <a:off x="102001" y="2990680"/>
            <a:ext cx="8808735" cy="830997"/>
          </a:xfrm>
          <a:prstGeom prst="rect">
            <a:avLst/>
          </a:prstGeom>
        </p:spPr>
        <p:txBody>
          <a:bodyPr wrap="square">
            <a:spAutoFit/>
          </a:bodyPr>
          <a:lstStyle/>
          <a:p>
            <a:r>
              <a:rPr lang="tr-TR" sz="2400" b="1" dirty="0">
                <a:solidFill>
                  <a:srgbClr val="FF0000"/>
                </a:solidFill>
                <a:latin typeface="Arial" pitchFamily="34" charset="0"/>
                <a:cs typeface="Arial" pitchFamily="34" charset="0"/>
              </a:rPr>
              <a:t>Mercek</a:t>
            </a:r>
            <a:r>
              <a:rPr lang="tr-TR" sz="2400" dirty="0">
                <a:latin typeface="Arial" pitchFamily="34" charset="0"/>
                <a:cs typeface="Arial" pitchFamily="34" charset="0"/>
              </a:rPr>
              <a:t> </a:t>
            </a:r>
            <a:r>
              <a:rPr lang="tr-TR" sz="2400" dirty="0" smtClean="0">
                <a:latin typeface="Arial" pitchFamily="34" charset="0"/>
                <a:cs typeface="Arial" pitchFamily="34" charset="0"/>
              </a:rPr>
              <a:t>:Mercek </a:t>
            </a:r>
            <a:r>
              <a:rPr lang="tr-TR" sz="2400" dirty="0">
                <a:latin typeface="Arial" pitchFamily="34" charset="0"/>
                <a:cs typeface="Arial" pitchFamily="34" charset="0"/>
              </a:rPr>
              <a:t>en az bir yüzü küresel </a:t>
            </a:r>
            <a:r>
              <a:rPr lang="tr-TR" sz="2400" dirty="0" smtClean="0">
                <a:latin typeface="Arial" pitchFamily="34" charset="0"/>
                <a:cs typeface="Arial" pitchFamily="34" charset="0"/>
              </a:rPr>
              <a:t>(çukur veya tümsek) olan </a:t>
            </a:r>
            <a:r>
              <a:rPr lang="tr-TR" sz="2400" dirty="0">
                <a:latin typeface="Arial" pitchFamily="34" charset="0"/>
                <a:cs typeface="Arial" pitchFamily="34" charset="0"/>
              </a:rPr>
              <a:t>saydam </a:t>
            </a:r>
            <a:r>
              <a:rPr lang="tr-TR" sz="2400" dirty="0" smtClean="0">
                <a:latin typeface="Arial" pitchFamily="34" charset="0"/>
                <a:cs typeface="Arial" pitchFamily="34" charset="0"/>
              </a:rPr>
              <a:t>cisimlerdir.(cam plastik </a:t>
            </a:r>
            <a:r>
              <a:rPr lang="tr-TR" sz="2400" dirty="0" err="1" smtClean="0">
                <a:latin typeface="Arial" pitchFamily="34" charset="0"/>
                <a:cs typeface="Arial" pitchFamily="34" charset="0"/>
              </a:rPr>
              <a:t>gb</a:t>
            </a:r>
            <a:r>
              <a:rPr lang="tr-TR" sz="2400" dirty="0" smtClean="0">
                <a:latin typeface="Arial" pitchFamily="34" charset="0"/>
                <a:cs typeface="Arial" pitchFamily="34" charset="0"/>
              </a:rPr>
              <a:t>)</a:t>
            </a:r>
            <a:endParaRPr lang="tr-TR" sz="2400" dirty="0">
              <a:latin typeface="Arial" pitchFamily="34" charset="0"/>
              <a:cs typeface="Arial" pitchFamily="34" charset="0"/>
            </a:endParaRPr>
          </a:p>
        </p:txBody>
      </p:sp>
      <p:sp>
        <p:nvSpPr>
          <p:cNvPr id="8" name="Dikdörtgen 7"/>
          <p:cNvSpPr/>
          <p:nvPr/>
        </p:nvSpPr>
        <p:spPr>
          <a:xfrm>
            <a:off x="154169" y="5229200"/>
            <a:ext cx="8858358" cy="1569660"/>
          </a:xfrm>
          <a:prstGeom prst="rect">
            <a:avLst/>
          </a:prstGeom>
        </p:spPr>
        <p:txBody>
          <a:bodyPr wrap="square">
            <a:spAutoFit/>
          </a:bodyPr>
          <a:lstStyle/>
          <a:p>
            <a:pPr lvl="0" eaLnBrk="0" fontAlgn="base" hangingPunct="0">
              <a:spcBef>
                <a:spcPct val="20000"/>
              </a:spcBef>
              <a:spcAft>
                <a:spcPct val="0"/>
              </a:spcAft>
              <a:defRPr/>
            </a:pPr>
            <a:r>
              <a:rPr lang="tr-TR" sz="2400" b="1" kern="0" dirty="0" smtClean="0">
                <a:solidFill>
                  <a:srgbClr val="FF0000"/>
                </a:solidFill>
                <a:latin typeface="Arial" pitchFamily="34" charset="0"/>
                <a:cs typeface="Arial" pitchFamily="34" charset="0"/>
              </a:rPr>
              <a:t>Odak noktası :  </a:t>
            </a:r>
            <a:r>
              <a:rPr lang="tr-TR" sz="2400" kern="0" dirty="0" smtClean="0">
                <a:latin typeface="Arial" pitchFamily="34" charset="0"/>
                <a:cs typeface="Arial" pitchFamily="34" charset="0"/>
              </a:rPr>
              <a:t>merceğe </a:t>
            </a:r>
            <a:r>
              <a:rPr lang="tr-TR" sz="2400" kern="0" dirty="0">
                <a:latin typeface="Arial" pitchFamily="34" charset="0"/>
                <a:cs typeface="Arial" pitchFamily="34" charset="0"/>
              </a:rPr>
              <a:t>sonsuz uzaktan gelen paralel ışık ışınları mercekten geçerken </a:t>
            </a:r>
            <a:r>
              <a:rPr lang="tr-TR" sz="2400" kern="0" dirty="0" smtClean="0">
                <a:latin typeface="Arial" pitchFamily="34" charset="0"/>
                <a:cs typeface="Arial" pitchFamily="34" charset="0"/>
              </a:rPr>
              <a:t>kırılır . Kırılan ışınlar veya uzantıları bir </a:t>
            </a:r>
            <a:r>
              <a:rPr lang="tr-TR" sz="2400" kern="0" dirty="0">
                <a:latin typeface="Arial" pitchFamily="34" charset="0"/>
                <a:cs typeface="Arial" pitchFamily="34" charset="0"/>
              </a:rPr>
              <a:t>noktada </a:t>
            </a:r>
            <a:r>
              <a:rPr lang="tr-TR" sz="2400" kern="0" dirty="0" smtClean="0">
                <a:solidFill>
                  <a:srgbClr val="FF3300"/>
                </a:solidFill>
                <a:latin typeface="Arial" pitchFamily="34" charset="0"/>
                <a:cs typeface="Arial" pitchFamily="34" charset="0"/>
              </a:rPr>
              <a:t>toplanır (</a:t>
            </a:r>
            <a:r>
              <a:rPr lang="tr-TR" sz="2400" kern="0" dirty="0">
                <a:solidFill>
                  <a:srgbClr val="FF3300"/>
                </a:solidFill>
                <a:latin typeface="Arial" pitchFamily="34" charset="0"/>
                <a:cs typeface="Arial" pitchFamily="34" charset="0"/>
              </a:rPr>
              <a:t>buraya merce</a:t>
            </a:r>
            <a:r>
              <a:rPr lang="tr-TR" sz="2400" kern="0" dirty="0">
                <a:solidFill>
                  <a:srgbClr val="CC0066"/>
                </a:solidFill>
                <a:latin typeface="Arial" pitchFamily="34" charset="0"/>
                <a:cs typeface="Arial" pitchFamily="34" charset="0"/>
              </a:rPr>
              <a:t>ğin </a:t>
            </a:r>
            <a:r>
              <a:rPr lang="tr-TR" sz="2400" kern="0" dirty="0">
                <a:solidFill>
                  <a:srgbClr val="FF0000"/>
                </a:solidFill>
                <a:latin typeface="Arial" pitchFamily="34" charset="0"/>
                <a:cs typeface="Arial" pitchFamily="34" charset="0"/>
              </a:rPr>
              <a:t>odağı denir</a:t>
            </a:r>
            <a:r>
              <a:rPr lang="tr-TR" sz="2400" kern="0" dirty="0" smtClean="0">
                <a:solidFill>
                  <a:srgbClr val="FF0000"/>
                </a:solidFill>
                <a:latin typeface="Arial" pitchFamily="34" charset="0"/>
                <a:cs typeface="Arial" pitchFamily="34" charset="0"/>
              </a:rPr>
              <a:t>)  </a:t>
            </a:r>
            <a:r>
              <a:rPr lang="tr-TR" sz="2400" kern="0" dirty="0" smtClean="0">
                <a:latin typeface="Arial" pitchFamily="34" charset="0"/>
                <a:cs typeface="Arial" pitchFamily="34" charset="0"/>
              </a:rPr>
              <a:t>bu noktaya odak noktası denir. </a:t>
            </a:r>
            <a:endParaRPr lang="tr-TR" sz="2400" kern="0" dirty="0">
              <a:latin typeface="Arial" pitchFamily="34" charset="0"/>
              <a:cs typeface="Arial" pitchFamily="34" charset="0"/>
            </a:endParaRPr>
          </a:p>
        </p:txBody>
      </p:sp>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7067" y="3068960"/>
            <a:ext cx="8959429" cy="3729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911903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051"/>
                                        </p:tgtEl>
                                        <p:attrNameLst>
                                          <p:attrName>style.visibility</p:attrName>
                                        </p:attrNameLst>
                                      </p:cBhvr>
                                      <p:to>
                                        <p:strVal val="visible"/>
                                      </p:to>
                                    </p:set>
                                    <p:animEffect transition="in" filter="fade">
                                      <p:cBhvr>
                                        <p:cTn id="27" dur="500"/>
                                        <p:tgtEl>
                                          <p:spTgt spid="20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7" grpId="0"/>
      <p:bldP spid="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23 Dikdörtgen"/>
          <p:cNvSpPr/>
          <p:nvPr/>
        </p:nvSpPr>
        <p:spPr>
          <a:xfrm>
            <a:off x="251520" y="6166430"/>
            <a:ext cx="8568952" cy="523220"/>
          </a:xfrm>
          <a:prstGeom prst="rect">
            <a:avLst/>
          </a:prstGeom>
        </p:spPr>
        <p:txBody>
          <a:bodyPr wrap="square">
            <a:spAutoFit/>
          </a:bodyPr>
          <a:lstStyle/>
          <a:p>
            <a:pPr eaLnBrk="0" fontAlgn="base" hangingPunct="0">
              <a:spcBef>
                <a:spcPct val="0"/>
              </a:spcBef>
              <a:spcAft>
                <a:spcPct val="0"/>
              </a:spcAft>
            </a:pPr>
            <a:r>
              <a:rPr lang="tr-TR" sz="2800" b="1" dirty="0" smtClean="0">
                <a:solidFill>
                  <a:srgbClr val="FF0000"/>
                </a:solidFill>
              </a:rPr>
              <a:t>Merceği hareket ettiriniz ışınların toplandığı yer</a:t>
            </a:r>
            <a:endParaRPr lang="tr-TR" sz="2800" b="1" dirty="0" smtClean="0">
              <a:solidFill>
                <a:srgbClr val="FF0000"/>
              </a:solidFill>
            </a:endParaRPr>
          </a:p>
        </p:txBody>
      </p:sp>
    </p:spTree>
    <p:controls>
      <mc:AlternateContent xmlns:mc="http://schemas.openxmlformats.org/markup-compatibility/2006">
        <mc:Choice xmlns:v="urn:schemas-microsoft-com:vml" Requires="v">
          <p:control spid="17410" name="ShockwaveFlash1" r:id="rId2" imgW="7201905" imgH="5804607"/>
        </mc:Choice>
        <mc:Fallback>
          <p:control name="ShockwaveFlash1" r:id="rId2" imgW="7201905" imgH="5804607">
            <p:pic>
              <p:nvPicPr>
                <p:cNvPr id="0" name="ShockwaveFlash1"/>
                <p:cNvPicPr preferRelativeResize="0">
                  <a:picLocks noChangeArrowheads="1" noChangeShapeType="1"/>
                </p:cNvPicPr>
                <p:nvPr/>
              </p:nvPicPr>
              <p:blipFill>
                <a:blip r:embed="rId4">
                  <a:extLst>
                    <a:ext uri="{28A0092B-C50C-407E-A947-70E740481C1C}">
                      <a14:useLocalDpi xmlns:a14="http://schemas.microsoft.com/office/drawing/2010/main" val="0"/>
                    </a:ext>
                  </a:extLst>
                </a:blip>
                <a:srcRect/>
                <a:stretch>
                  <a:fillRect/>
                </a:stretch>
              </p:blipFill>
              <p:spPr bwMode="auto">
                <a:xfrm>
                  <a:off x="971550" y="0"/>
                  <a:ext cx="7200900" cy="5805488"/>
                </a:xfrm>
                <a:prstGeom prst="rect">
                  <a:avLst/>
                </a:prstGeom>
                <a:noFill/>
                <a:ln>
                  <a:noFill/>
                </a:ln>
                <a:effectLst/>
                <a:extLs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control>
        </mc:Fallback>
      </mc:AlternateContent>
    </p:controls>
    <p:extLst>
      <p:ext uri="{BB962C8B-B14F-4D97-AF65-F5344CB8AC3E}">
        <p14:creationId xmlns:p14="http://schemas.microsoft.com/office/powerpoint/2010/main" val="41573205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79236" y="4151114"/>
            <a:ext cx="8352928" cy="1200329"/>
          </a:xfrm>
          <a:prstGeom prst="rect">
            <a:avLst/>
          </a:prstGeom>
        </p:spPr>
        <p:txBody>
          <a:bodyPr wrap="square">
            <a:spAutoFit/>
          </a:bodyPr>
          <a:lstStyle/>
          <a:p>
            <a:r>
              <a:rPr lang="tr-TR" sz="2400" dirty="0" smtClean="0">
                <a:latin typeface="Arial" pitchFamily="34" charset="0"/>
                <a:cs typeface="Arial" pitchFamily="34" charset="0"/>
              </a:rPr>
              <a:t>İnce </a:t>
            </a:r>
            <a:r>
              <a:rPr lang="tr-TR" sz="2400" dirty="0">
                <a:latin typeface="Arial" pitchFamily="34" charset="0"/>
                <a:cs typeface="Arial" pitchFamily="34" charset="0"/>
              </a:rPr>
              <a:t>kenarlı mercek üzerine düşen paralel ışık demetini bir </a:t>
            </a:r>
            <a:r>
              <a:rPr lang="tr-TR" sz="2400" dirty="0" smtClean="0">
                <a:latin typeface="Arial" pitchFamily="34" charset="0"/>
                <a:cs typeface="Arial" pitchFamily="34" charset="0"/>
              </a:rPr>
              <a:t>noktada topladığından </a:t>
            </a:r>
            <a:r>
              <a:rPr lang="tr-TR" sz="2400" dirty="0">
                <a:latin typeface="Arial" pitchFamily="34" charset="0"/>
                <a:cs typeface="Arial" pitchFamily="34" charset="0"/>
              </a:rPr>
              <a:t>yakınsak mercek olarak da </a:t>
            </a:r>
            <a:r>
              <a:rPr lang="tr-TR" sz="2400" dirty="0" smtClean="0">
                <a:latin typeface="Arial" pitchFamily="34" charset="0"/>
                <a:cs typeface="Arial" pitchFamily="34" charset="0"/>
              </a:rPr>
              <a:t>adlandırılır. </a:t>
            </a:r>
          </a:p>
        </p:txBody>
      </p:sp>
      <p:pic>
        <p:nvPicPr>
          <p:cNvPr id="3" name="Picture 1" descr="C:\Documents and Settings\User\Desktop\ikkk.JPG"/>
          <p:cNvPicPr>
            <a:picLocks noChangeAspect="1" noChangeArrowheads="1"/>
          </p:cNvPicPr>
          <p:nvPr/>
        </p:nvPicPr>
        <p:blipFill>
          <a:blip r:embed="rId2" cstate="print"/>
          <a:srcRect/>
          <a:stretch>
            <a:fillRect/>
          </a:stretch>
        </p:blipFill>
        <p:spPr bwMode="auto">
          <a:xfrm>
            <a:off x="3563888" y="394792"/>
            <a:ext cx="904875" cy="3228975"/>
          </a:xfrm>
          <a:prstGeom prst="rect">
            <a:avLst/>
          </a:prstGeom>
          <a:noFill/>
        </p:spPr>
      </p:pic>
      <p:sp>
        <p:nvSpPr>
          <p:cNvPr id="4" name="Line 11"/>
          <p:cNvSpPr>
            <a:spLocks noChangeShapeType="1"/>
          </p:cNvSpPr>
          <p:nvPr/>
        </p:nvSpPr>
        <p:spPr bwMode="auto">
          <a:xfrm>
            <a:off x="914400" y="1793032"/>
            <a:ext cx="6858000" cy="0"/>
          </a:xfrm>
          <a:prstGeom prst="line">
            <a:avLst/>
          </a:prstGeom>
          <a:noFill/>
          <a:ln w="38100">
            <a:solidFill>
              <a:schemeClr val="tx1"/>
            </a:solidFill>
            <a:round/>
            <a:headEnd/>
            <a:tailEnd/>
          </a:ln>
          <a:effectLst/>
        </p:spPr>
        <p:txBody>
          <a:bodyPr wrap="none" anchor="ctr"/>
          <a:lstStyle/>
          <a:p>
            <a:pPr eaLnBrk="0" fontAlgn="base" hangingPunct="0">
              <a:spcBef>
                <a:spcPct val="0"/>
              </a:spcBef>
              <a:spcAft>
                <a:spcPct val="0"/>
              </a:spcAft>
            </a:pPr>
            <a:endParaRPr lang="tr-TR" sz="2400" smtClean="0">
              <a:solidFill>
                <a:srgbClr val="000000"/>
              </a:solidFill>
            </a:endParaRPr>
          </a:p>
        </p:txBody>
      </p:sp>
      <p:sp>
        <p:nvSpPr>
          <p:cNvPr id="5" name="Line 14"/>
          <p:cNvSpPr>
            <a:spLocks noChangeShapeType="1"/>
          </p:cNvSpPr>
          <p:nvPr/>
        </p:nvSpPr>
        <p:spPr bwMode="auto">
          <a:xfrm>
            <a:off x="4038600" y="116632"/>
            <a:ext cx="0" cy="3276600"/>
          </a:xfrm>
          <a:prstGeom prst="line">
            <a:avLst/>
          </a:prstGeom>
          <a:noFill/>
          <a:ln w="9525">
            <a:solidFill>
              <a:schemeClr val="tx1"/>
            </a:solidFill>
            <a:prstDash val="sysDot"/>
            <a:round/>
            <a:headEnd/>
            <a:tailEnd/>
          </a:ln>
          <a:effectLst/>
        </p:spPr>
        <p:txBody>
          <a:bodyPr wrap="none" anchor="ctr"/>
          <a:lstStyle/>
          <a:p>
            <a:pPr eaLnBrk="0" fontAlgn="base" hangingPunct="0">
              <a:spcBef>
                <a:spcPct val="0"/>
              </a:spcBef>
              <a:spcAft>
                <a:spcPct val="0"/>
              </a:spcAft>
            </a:pPr>
            <a:endParaRPr lang="tr-TR" sz="2400" smtClean="0">
              <a:solidFill>
                <a:srgbClr val="000000"/>
              </a:solidFill>
            </a:endParaRPr>
          </a:p>
        </p:txBody>
      </p:sp>
      <p:sp>
        <p:nvSpPr>
          <p:cNvPr id="6" name="Oval 15"/>
          <p:cNvSpPr>
            <a:spLocks noChangeArrowheads="1"/>
          </p:cNvSpPr>
          <p:nvPr/>
        </p:nvSpPr>
        <p:spPr bwMode="auto">
          <a:xfrm>
            <a:off x="3962400" y="1716832"/>
            <a:ext cx="152400" cy="152400"/>
          </a:xfrm>
          <a:prstGeom prst="ellipse">
            <a:avLst/>
          </a:prstGeom>
          <a:solidFill>
            <a:schemeClr val="tx2"/>
          </a:solidFill>
          <a:ln w="9525">
            <a:solidFill>
              <a:schemeClr val="tx1"/>
            </a:solidFill>
            <a:round/>
            <a:headEnd/>
            <a:tailEnd/>
          </a:ln>
          <a:effectLst/>
        </p:spPr>
        <p:txBody>
          <a:bodyPr wrap="none" anchor="ctr"/>
          <a:lstStyle/>
          <a:p>
            <a:pPr eaLnBrk="0" fontAlgn="base" hangingPunct="0">
              <a:spcBef>
                <a:spcPct val="0"/>
              </a:spcBef>
              <a:spcAft>
                <a:spcPct val="0"/>
              </a:spcAft>
            </a:pPr>
            <a:endParaRPr lang="tr-TR" sz="2400" smtClean="0">
              <a:solidFill>
                <a:srgbClr val="000000"/>
              </a:solidFill>
            </a:endParaRPr>
          </a:p>
        </p:txBody>
      </p:sp>
      <p:sp>
        <p:nvSpPr>
          <p:cNvPr id="7" name="Oval 16"/>
          <p:cNvSpPr>
            <a:spLocks noChangeArrowheads="1"/>
          </p:cNvSpPr>
          <p:nvPr/>
        </p:nvSpPr>
        <p:spPr bwMode="auto">
          <a:xfrm>
            <a:off x="5334000" y="1716832"/>
            <a:ext cx="152400" cy="152400"/>
          </a:xfrm>
          <a:prstGeom prst="ellipse">
            <a:avLst/>
          </a:prstGeom>
          <a:solidFill>
            <a:schemeClr val="tx2"/>
          </a:solidFill>
          <a:ln w="9525">
            <a:solidFill>
              <a:schemeClr val="tx1"/>
            </a:solidFill>
            <a:round/>
            <a:headEnd/>
            <a:tailEnd/>
          </a:ln>
          <a:effectLst/>
        </p:spPr>
        <p:txBody>
          <a:bodyPr wrap="none" anchor="ctr"/>
          <a:lstStyle/>
          <a:p>
            <a:pPr eaLnBrk="0" fontAlgn="base" hangingPunct="0">
              <a:spcBef>
                <a:spcPct val="0"/>
              </a:spcBef>
              <a:spcAft>
                <a:spcPct val="0"/>
              </a:spcAft>
            </a:pPr>
            <a:endParaRPr lang="tr-TR" sz="2400" smtClean="0">
              <a:solidFill>
                <a:srgbClr val="000000"/>
              </a:solidFill>
            </a:endParaRPr>
          </a:p>
        </p:txBody>
      </p:sp>
      <p:sp>
        <p:nvSpPr>
          <p:cNvPr id="8" name="Oval 17"/>
          <p:cNvSpPr>
            <a:spLocks noChangeArrowheads="1"/>
          </p:cNvSpPr>
          <p:nvPr/>
        </p:nvSpPr>
        <p:spPr bwMode="auto">
          <a:xfrm>
            <a:off x="2667000" y="1716832"/>
            <a:ext cx="176808" cy="118120"/>
          </a:xfrm>
          <a:prstGeom prst="ellipse">
            <a:avLst/>
          </a:prstGeom>
          <a:solidFill>
            <a:schemeClr val="tx2"/>
          </a:solidFill>
          <a:ln w="9525">
            <a:solidFill>
              <a:schemeClr val="tx1"/>
            </a:solidFill>
            <a:round/>
            <a:headEnd/>
            <a:tailEnd/>
          </a:ln>
          <a:effectLst/>
        </p:spPr>
        <p:txBody>
          <a:bodyPr wrap="none" anchor="ctr"/>
          <a:lstStyle/>
          <a:p>
            <a:pPr eaLnBrk="0" fontAlgn="base" hangingPunct="0">
              <a:spcBef>
                <a:spcPct val="0"/>
              </a:spcBef>
              <a:spcAft>
                <a:spcPct val="0"/>
              </a:spcAft>
            </a:pPr>
            <a:endParaRPr lang="tr-TR" sz="2400" smtClean="0">
              <a:solidFill>
                <a:srgbClr val="000000"/>
              </a:solidFill>
            </a:endParaRPr>
          </a:p>
        </p:txBody>
      </p:sp>
      <p:sp>
        <p:nvSpPr>
          <p:cNvPr id="9" name="Text Box 19"/>
          <p:cNvSpPr txBox="1">
            <a:spLocks noChangeArrowheads="1"/>
          </p:cNvSpPr>
          <p:nvPr/>
        </p:nvSpPr>
        <p:spPr bwMode="auto">
          <a:xfrm>
            <a:off x="3657600" y="1183432"/>
            <a:ext cx="404813" cy="457200"/>
          </a:xfrm>
          <a:prstGeom prst="rect">
            <a:avLst/>
          </a:prstGeom>
          <a:noFill/>
          <a:ln w="9525">
            <a:noFill/>
            <a:miter lim="800000"/>
            <a:headEnd/>
            <a:tailEnd/>
          </a:ln>
          <a:effectLst/>
        </p:spPr>
        <p:txBody>
          <a:bodyPr wrap="none">
            <a:spAutoFit/>
          </a:bodyPr>
          <a:lstStyle/>
          <a:p>
            <a:pPr eaLnBrk="0" fontAlgn="base" hangingPunct="0">
              <a:spcBef>
                <a:spcPct val="0"/>
              </a:spcBef>
              <a:spcAft>
                <a:spcPct val="0"/>
              </a:spcAft>
            </a:pPr>
            <a:r>
              <a:rPr lang="tr-TR" sz="2400" dirty="0" smtClean="0">
                <a:solidFill>
                  <a:srgbClr val="000000"/>
                </a:solidFill>
              </a:rPr>
              <a:t>O</a:t>
            </a:r>
          </a:p>
        </p:txBody>
      </p:sp>
      <p:sp>
        <p:nvSpPr>
          <p:cNvPr id="10" name="Text Box 20"/>
          <p:cNvSpPr txBox="1">
            <a:spLocks noChangeArrowheads="1"/>
          </p:cNvSpPr>
          <p:nvPr/>
        </p:nvSpPr>
        <p:spPr bwMode="auto">
          <a:xfrm>
            <a:off x="2574925" y="2062907"/>
            <a:ext cx="1349003" cy="457200"/>
          </a:xfrm>
          <a:prstGeom prst="rect">
            <a:avLst/>
          </a:prstGeom>
          <a:noFill/>
          <a:ln w="9525">
            <a:noFill/>
            <a:miter lim="800000"/>
            <a:headEnd/>
            <a:tailEnd/>
          </a:ln>
          <a:effectLst/>
        </p:spPr>
        <p:txBody>
          <a:bodyPr wrap="square">
            <a:spAutoFit/>
          </a:bodyPr>
          <a:lstStyle/>
          <a:p>
            <a:pPr eaLnBrk="0" fontAlgn="base" hangingPunct="0">
              <a:spcBef>
                <a:spcPct val="0"/>
              </a:spcBef>
              <a:spcAft>
                <a:spcPct val="0"/>
              </a:spcAft>
            </a:pPr>
            <a:r>
              <a:rPr lang="tr-TR" sz="2400" dirty="0" smtClean="0">
                <a:solidFill>
                  <a:srgbClr val="000000"/>
                </a:solidFill>
              </a:rPr>
              <a:t>F=Odak</a:t>
            </a:r>
          </a:p>
        </p:txBody>
      </p:sp>
      <p:sp>
        <p:nvSpPr>
          <p:cNvPr id="11" name="Text Box 21"/>
          <p:cNvSpPr txBox="1">
            <a:spLocks noChangeArrowheads="1"/>
          </p:cNvSpPr>
          <p:nvPr/>
        </p:nvSpPr>
        <p:spPr bwMode="auto">
          <a:xfrm>
            <a:off x="5241924" y="2139107"/>
            <a:ext cx="2930476" cy="461665"/>
          </a:xfrm>
          <a:prstGeom prst="rect">
            <a:avLst/>
          </a:prstGeom>
          <a:noFill/>
          <a:ln w="9525">
            <a:noFill/>
            <a:miter lim="800000"/>
            <a:headEnd/>
            <a:tailEnd/>
          </a:ln>
          <a:effectLst/>
        </p:spPr>
        <p:txBody>
          <a:bodyPr wrap="square">
            <a:spAutoFit/>
          </a:bodyPr>
          <a:lstStyle/>
          <a:p>
            <a:pPr eaLnBrk="0" fontAlgn="base" hangingPunct="0">
              <a:spcBef>
                <a:spcPct val="0"/>
              </a:spcBef>
              <a:spcAft>
                <a:spcPct val="0"/>
              </a:spcAft>
            </a:pPr>
            <a:r>
              <a:rPr lang="tr-TR" sz="2400" dirty="0" smtClean="0">
                <a:solidFill>
                  <a:srgbClr val="000000"/>
                </a:solidFill>
              </a:rPr>
              <a:t>F</a:t>
            </a:r>
            <a:r>
              <a:rPr lang="tr-TR" sz="2400" baseline="30000" dirty="0" smtClean="0">
                <a:solidFill>
                  <a:srgbClr val="000000"/>
                </a:solidFill>
              </a:rPr>
              <a:t>| </a:t>
            </a:r>
            <a:r>
              <a:rPr lang="tr-TR" sz="2400" dirty="0" smtClean="0">
                <a:solidFill>
                  <a:srgbClr val="000000"/>
                </a:solidFill>
              </a:rPr>
              <a:t>=Odak</a:t>
            </a:r>
          </a:p>
        </p:txBody>
      </p:sp>
      <p:sp>
        <p:nvSpPr>
          <p:cNvPr id="12" name="Line 22"/>
          <p:cNvSpPr>
            <a:spLocks noChangeShapeType="1"/>
          </p:cNvSpPr>
          <p:nvPr/>
        </p:nvSpPr>
        <p:spPr bwMode="auto">
          <a:xfrm>
            <a:off x="1905000" y="1107232"/>
            <a:ext cx="2133600" cy="0"/>
          </a:xfrm>
          <a:prstGeom prst="line">
            <a:avLst/>
          </a:prstGeom>
          <a:noFill/>
          <a:ln w="38100">
            <a:solidFill>
              <a:srgbClr val="FF3300"/>
            </a:solidFill>
            <a:round/>
            <a:headEnd/>
            <a:tailEnd type="triangle" w="med" len="med"/>
          </a:ln>
          <a:effectLst/>
        </p:spPr>
        <p:txBody>
          <a:bodyPr wrap="none" anchor="ctr"/>
          <a:lstStyle/>
          <a:p>
            <a:pPr eaLnBrk="0" fontAlgn="base" hangingPunct="0">
              <a:spcBef>
                <a:spcPct val="0"/>
              </a:spcBef>
              <a:spcAft>
                <a:spcPct val="0"/>
              </a:spcAft>
            </a:pPr>
            <a:endParaRPr lang="tr-TR" sz="2400" smtClean="0">
              <a:solidFill>
                <a:srgbClr val="000000"/>
              </a:solidFill>
            </a:endParaRPr>
          </a:p>
        </p:txBody>
      </p:sp>
      <p:sp>
        <p:nvSpPr>
          <p:cNvPr id="13" name="Line 23"/>
          <p:cNvSpPr>
            <a:spLocks noChangeShapeType="1"/>
          </p:cNvSpPr>
          <p:nvPr/>
        </p:nvSpPr>
        <p:spPr bwMode="auto">
          <a:xfrm>
            <a:off x="4038600" y="1107232"/>
            <a:ext cx="3200400" cy="1600200"/>
          </a:xfrm>
          <a:prstGeom prst="line">
            <a:avLst/>
          </a:prstGeom>
          <a:noFill/>
          <a:ln w="38100">
            <a:solidFill>
              <a:srgbClr val="FF3300"/>
            </a:solidFill>
            <a:round/>
            <a:headEnd/>
            <a:tailEnd type="triangle" w="med" len="med"/>
          </a:ln>
          <a:effectLst/>
        </p:spPr>
        <p:txBody>
          <a:bodyPr wrap="none" anchor="ctr"/>
          <a:lstStyle/>
          <a:p>
            <a:pPr eaLnBrk="0" fontAlgn="base" hangingPunct="0">
              <a:spcBef>
                <a:spcPct val="0"/>
              </a:spcBef>
              <a:spcAft>
                <a:spcPct val="0"/>
              </a:spcAft>
            </a:pPr>
            <a:endParaRPr lang="tr-TR" sz="2400" smtClean="0">
              <a:solidFill>
                <a:srgbClr val="000000"/>
              </a:solidFill>
            </a:endParaRPr>
          </a:p>
        </p:txBody>
      </p:sp>
      <p:sp>
        <p:nvSpPr>
          <p:cNvPr id="14" name="17 Dikdörtgen"/>
          <p:cNvSpPr/>
          <p:nvPr/>
        </p:nvSpPr>
        <p:spPr>
          <a:xfrm>
            <a:off x="7524328" y="1546920"/>
            <a:ext cx="1338828" cy="369332"/>
          </a:xfrm>
          <a:prstGeom prst="rect">
            <a:avLst/>
          </a:prstGeom>
        </p:spPr>
        <p:txBody>
          <a:bodyPr wrap="none">
            <a:spAutoFit/>
          </a:bodyPr>
          <a:lstStyle/>
          <a:p>
            <a:r>
              <a:rPr lang="tr-TR" b="1" dirty="0" smtClean="0">
                <a:solidFill>
                  <a:srgbClr val="FF0000"/>
                </a:solidFill>
              </a:rPr>
              <a:t>asal eksene </a:t>
            </a:r>
            <a:endParaRPr lang="tr-TR" b="1" dirty="0">
              <a:solidFill>
                <a:srgbClr val="FF0000"/>
              </a:solidFill>
            </a:endParaRPr>
          </a:p>
        </p:txBody>
      </p:sp>
      <p:sp>
        <p:nvSpPr>
          <p:cNvPr id="15" name="Oval 17"/>
          <p:cNvSpPr>
            <a:spLocks noChangeArrowheads="1"/>
          </p:cNvSpPr>
          <p:nvPr/>
        </p:nvSpPr>
        <p:spPr bwMode="auto">
          <a:xfrm>
            <a:off x="1043608" y="1762944"/>
            <a:ext cx="176808" cy="118120"/>
          </a:xfrm>
          <a:prstGeom prst="ellipse">
            <a:avLst/>
          </a:prstGeom>
          <a:solidFill>
            <a:schemeClr val="tx2"/>
          </a:solidFill>
          <a:ln w="9525">
            <a:solidFill>
              <a:schemeClr val="tx1"/>
            </a:solidFill>
            <a:round/>
            <a:headEnd/>
            <a:tailEnd/>
          </a:ln>
          <a:effectLst/>
        </p:spPr>
        <p:txBody>
          <a:bodyPr wrap="none" anchor="ctr"/>
          <a:lstStyle/>
          <a:p>
            <a:pPr eaLnBrk="0" fontAlgn="base" hangingPunct="0">
              <a:spcBef>
                <a:spcPct val="0"/>
              </a:spcBef>
              <a:spcAft>
                <a:spcPct val="0"/>
              </a:spcAft>
            </a:pPr>
            <a:endParaRPr lang="tr-TR" sz="2400" smtClean="0">
              <a:solidFill>
                <a:srgbClr val="000000"/>
              </a:solidFill>
            </a:endParaRPr>
          </a:p>
        </p:txBody>
      </p:sp>
      <p:sp>
        <p:nvSpPr>
          <p:cNvPr id="16" name="Oval 17"/>
          <p:cNvSpPr>
            <a:spLocks noChangeArrowheads="1"/>
          </p:cNvSpPr>
          <p:nvPr/>
        </p:nvSpPr>
        <p:spPr bwMode="auto">
          <a:xfrm>
            <a:off x="7020272" y="1762944"/>
            <a:ext cx="176808" cy="118120"/>
          </a:xfrm>
          <a:prstGeom prst="ellipse">
            <a:avLst/>
          </a:prstGeom>
          <a:solidFill>
            <a:schemeClr val="tx2"/>
          </a:solidFill>
          <a:ln w="9525">
            <a:solidFill>
              <a:schemeClr val="tx1"/>
            </a:solidFill>
            <a:round/>
            <a:headEnd/>
            <a:tailEnd/>
          </a:ln>
          <a:effectLst/>
        </p:spPr>
        <p:txBody>
          <a:bodyPr wrap="none" anchor="ctr"/>
          <a:lstStyle/>
          <a:p>
            <a:pPr eaLnBrk="0" fontAlgn="base" hangingPunct="0">
              <a:spcBef>
                <a:spcPct val="0"/>
              </a:spcBef>
              <a:spcAft>
                <a:spcPct val="0"/>
              </a:spcAft>
            </a:pPr>
            <a:endParaRPr lang="tr-TR" sz="2400" smtClean="0">
              <a:solidFill>
                <a:srgbClr val="000000"/>
              </a:solidFill>
            </a:endParaRPr>
          </a:p>
        </p:txBody>
      </p:sp>
      <p:sp>
        <p:nvSpPr>
          <p:cNvPr id="17" name="Text Box 20"/>
          <p:cNvSpPr txBox="1">
            <a:spLocks noChangeArrowheads="1"/>
          </p:cNvSpPr>
          <p:nvPr/>
        </p:nvSpPr>
        <p:spPr bwMode="auto">
          <a:xfrm>
            <a:off x="755576" y="1978968"/>
            <a:ext cx="1584176" cy="461665"/>
          </a:xfrm>
          <a:prstGeom prst="rect">
            <a:avLst/>
          </a:prstGeom>
          <a:noFill/>
          <a:ln w="9525">
            <a:noFill/>
            <a:miter lim="800000"/>
            <a:headEnd/>
            <a:tailEnd/>
          </a:ln>
          <a:effectLst/>
        </p:spPr>
        <p:txBody>
          <a:bodyPr wrap="square">
            <a:spAutoFit/>
          </a:bodyPr>
          <a:lstStyle/>
          <a:p>
            <a:pPr eaLnBrk="0" fontAlgn="base" hangingPunct="0">
              <a:spcBef>
                <a:spcPct val="0"/>
              </a:spcBef>
              <a:spcAft>
                <a:spcPct val="0"/>
              </a:spcAft>
            </a:pPr>
            <a:r>
              <a:rPr lang="tr-TR" sz="2400" dirty="0" smtClean="0">
                <a:solidFill>
                  <a:srgbClr val="000000"/>
                </a:solidFill>
              </a:rPr>
              <a:t>M=Merkez</a:t>
            </a:r>
          </a:p>
        </p:txBody>
      </p:sp>
      <p:sp>
        <p:nvSpPr>
          <p:cNvPr id="18" name="Text Box 20"/>
          <p:cNvSpPr txBox="1">
            <a:spLocks noChangeArrowheads="1"/>
          </p:cNvSpPr>
          <p:nvPr/>
        </p:nvSpPr>
        <p:spPr bwMode="auto">
          <a:xfrm>
            <a:off x="6876256" y="1906960"/>
            <a:ext cx="1584176" cy="461665"/>
          </a:xfrm>
          <a:prstGeom prst="rect">
            <a:avLst/>
          </a:prstGeom>
          <a:noFill/>
          <a:ln w="9525">
            <a:noFill/>
            <a:miter lim="800000"/>
            <a:headEnd/>
            <a:tailEnd/>
          </a:ln>
          <a:effectLst/>
        </p:spPr>
        <p:txBody>
          <a:bodyPr wrap="square">
            <a:spAutoFit/>
          </a:bodyPr>
          <a:lstStyle/>
          <a:p>
            <a:pPr eaLnBrk="0" fontAlgn="base" hangingPunct="0">
              <a:spcBef>
                <a:spcPct val="0"/>
              </a:spcBef>
              <a:spcAft>
                <a:spcPct val="0"/>
              </a:spcAft>
            </a:pPr>
            <a:r>
              <a:rPr lang="tr-TR" sz="2400" dirty="0" smtClean="0">
                <a:solidFill>
                  <a:srgbClr val="000000"/>
                </a:solidFill>
              </a:rPr>
              <a:t>M=Merkez</a:t>
            </a:r>
          </a:p>
        </p:txBody>
      </p:sp>
      <p:sp>
        <p:nvSpPr>
          <p:cNvPr id="19" name="Line 22"/>
          <p:cNvSpPr>
            <a:spLocks noChangeShapeType="1"/>
          </p:cNvSpPr>
          <p:nvPr/>
        </p:nvSpPr>
        <p:spPr bwMode="auto">
          <a:xfrm>
            <a:off x="1907704" y="2411016"/>
            <a:ext cx="2133600" cy="0"/>
          </a:xfrm>
          <a:prstGeom prst="line">
            <a:avLst/>
          </a:prstGeom>
          <a:noFill/>
          <a:ln w="38100">
            <a:solidFill>
              <a:srgbClr val="FF3300"/>
            </a:solidFill>
            <a:round/>
            <a:headEnd/>
            <a:tailEnd type="triangle" w="med" len="med"/>
          </a:ln>
          <a:effectLst/>
        </p:spPr>
        <p:txBody>
          <a:bodyPr wrap="none" anchor="ctr"/>
          <a:lstStyle/>
          <a:p>
            <a:pPr eaLnBrk="0" fontAlgn="base" hangingPunct="0">
              <a:spcBef>
                <a:spcPct val="0"/>
              </a:spcBef>
              <a:spcAft>
                <a:spcPct val="0"/>
              </a:spcAft>
            </a:pPr>
            <a:endParaRPr lang="tr-TR" sz="2400" smtClean="0">
              <a:solidFill>
                <a:srgbClr val="000000"/>
              </a:solidFill>
            </a:endParaRPr>
          </a:p>
        </p:txBody>
      </p:sp>
      <p:sp>
        <p:nvSpPr>
          <p:cNvPr id="20" name="Line 23"/>
          <p:cNvSpPr>
            <a:spLocks noChangeShapeType="1"/>
          </p:cNvSpPr>
          <p:nvPr/>
        </p:nvSpPr>
        <p:spPr bwMode="auto">
          <a:xfrm flipV="1">
            <a:off x="3995936" y="1042864"/>
            <a:ext cx="3096344" cy="1368152"/>
          </a:xfrm>
          <a:prstGeom prst="line">
            <a:avLst/>
          </a:prstGeom>
          <a:noFill/>
          <a:ln w="38100">
            <a:solidFill>
              <a:srgbClr val="FF3300"/>
            </a:solidFill>
            <a:round/>
            <a:headEnd/>
            <a:tailEnd type="triangle" w="med" len="med"/>
          </a:ln>
          <a:effectLst/>
        </p:spPr>
        <p:txBody>
          <a:bodyPr wrap="none" anchor="ctr"/>
          <a:lstStyle/>
          <a:p>
            <a:pPr eaLnBrk="0" fontAlgn="base" hangingPunct="0">
              <a:spcBef>
                <a:spcPct val="0"/>
              </a:spcBef>
              <a:spcAft>
                <a:spcPct val="0"/>
              </a:spcAft>
            </a:pPr>
            <a:endParaRPr lang="tr-TR" sz="2400" smtClean="0">
              <a:solidFill>
                <a:srgbClr val="000000"/>
              </a:solidFill>
            </a:endParaRPr>
          </a:p>
        </p:txBody>
      </p:sp>
    </p:spTree>
    <p:extLst>
      <p:ext uri="{BB962C8B-B14F-4D97-AF65-F5344CB8AC3E}">
        <p14:creationId xmlns:p14="http://schemas.microsoft.com/office/powerpoint/2010/main" val="4823553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amond(in)">
                                      <p:cBhvr>
                                        <p:cTn id="7" dur="2000"/>
                                        <p:tgtEl>
                                          <p:spTgt spid="3"/>
                                        </p:tgtEl>
                                      </p:cBhvr>
                                    </p:animEffect>
                                  </p:childTnLst>
                                </p:cTn>
                              </p:par>
                            </p:childTnLst>
                          </p:cTn>
                        </p:par>
                        <p:par>
                          <p:cTn id="8" fill="hold">
                            <p:stCondLst>
                              <p:cond delay="2000"/>
                            </p:stCondLst>
                            <p:childTnLst>
                              <p:par>
                                <p:cTn id="9" presetID="7" presetClass="entr" presetSubtype="8"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childTnLst>
                          </p:cTn>
                        </p:par>
                        <p:par>
                          <p:cTn id="13" fill="hold">
                            <p:stCondLst>
                              <p:cond delay="2500"/>
                            </p:stCondLst>
                            <p:childTnLst>
                              <p:par>
                                <p:cTn id="14" presetID="8" presetClass="entr" presetSubtype="16" fill="hold" grpId="0" nodeType="after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diamond(in)">
                                      <p:cBhvr>
                                        <p:cTn id="16" dur="2000"/>
                                        <p:tgtEl>
                                          <p:spTgt spid="14"/>
                                        </p:tgtEl>
                                      </p:cBhvr>
                                    </p:animEffect>
                                  </p:childTnLst>
                                </p:cTn>
                              </p:par>
                            </p:childTnLst>
                          </p:cTn>
                        </p:par>
                        <p:par>
                          <p:cTn id="17" fill="hold">
                            <p:stCondLst>
                              <p:cond delay="4500"/>
                            </p:stCondLst>
                            <p:childTnLst>
                              <p:par>
                                <p:cTn id="18" presetID="4" presetClass="entr" presetSubtype="32" fill="hold" grpId="0" nodeType="after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box(out)">
                                      <p:cBhvr>
                                        <p:cTn id="20" dur="500"/>
                                        <p:tgtEl>
                                          <p:spTgt spid="5"/>
                                        </p:tgtEl>
                                      </p:cBhvr>
                                    </p:animEffect>
                                  </p:childTnLst>
                                </p:cTn>
                              </p:par>
                            </p:childTnLst>
                          </p:cTn>
                        </p:par>
                        <p:par>
                          <p:cTn id="21" fill="hold">
                            <p:stCondLst>
                              <p:cond delay="5000"/>
                            </p:stCondLst>
                            <p:childTnLst>
                              <p:par>
                                <p:cTn id="22" presetID="4" presetClass="entr" presetSubtype="32" fill="hold" grpId="0" nodeType="after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box(out)">
                                      <p:cBhvr>
                                        <p:cTn id="24" dur="500"/>
                                        <p:tgtEl>
                                          <p:spTgt spid="6"/>
                                        </p:tgtEl>
                                      </p:cBhvr>
                                    </p:animEffect>
                                  </p:childTnLst>
                                </p:cTn>
                              </p:par>
                            </p:childTnLst>
                          </p:cTn>
                        </p:par>
                        <p:par>
                          <p:cTn id="25" fill="hold">
                            <p:stCondLst>
                              <p:cond delay="5500"/>
                            </p:stCondLst>
                            <p:childTnLst>
                              <p:par>
                                <p:cTn id="26" presetID="4" presetClass="entr" presetSubtype="32" fill="hold" grpId="0" nodeType="after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box(out)">
                                      <p:cBhvr>
                                        <p:cTn id="28" dur="500"/>
                                        <p:tgtEl>
                                          <p:spTgt spid="9"/>
                                        </p:tgtEl>
                                      </p:cBhvr>
                                    </p:animEffect>
                                  </p:childTnLst>
                                </p:cTn>
                              </p:par>
                            </p:childTnLst>
                          </p:cTn>
                        </p:par>
                        <p:par>
                          <p:cTn id="29" fill="hold">
                            <p:stCondLst>
                              <p:cond delay="6000"/>
                            </p:stCondLst>
                            <p:childTnLst>
                              <p:par>
                                <p:cTn id="30" presetID="4" presetClass="entr" presetSubtype="32" fill="hold" grpId="0" nodeType="after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box(out)">
                                      <p:cBhvr>
                                        <p:cTn id="32" dur="500"/>
                                        <p:tgtEl>
                                          <p:spTgt spid="8"/>
                                        </p:tgtEl>
                                      </p:cBhvr>
                                    </p:animEffect>
                                  </p:childTnLst>
                                </p:cTn>
                              </p:par>
                            </p:childTnLst>
                          </p:cTn>
                        </p:par>
                        <p:par>
                          <p:cTn id="33" fill="hold">
                            <p:stCondLst>
                              <p:cond delay="6500"/>
                            </p:stCondLst>
                            <p:childTnLst>
                              <p:par>
                                <p:cTn id="34" presetID="4" presetClass="entr" presetSubtype="32" fill="hold" grpId="0" nodeType="after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box(out)">
                                      <p:cBhvr>
                                        <p:cTn id="36" dur="500"/>
                                        <p:tgtEl>
                                          <p:spTgt spid="10"/>
                                        </p:tgtEl>
                                      </p:cBhvr>
                                    </p:animEffect>
                                  </p:childTnLst>
                                </p:cTn>
                              </p:par>
                            </p:childTnLst>
                          </p:cTn>
                        </p:par>
                        <p:par>
                          <p:cTn id="37" fill="hold">
                            <p:stCondLst>
                              <p:cond delay="7000"/>
                            </p:stCondLst>
                            <p:childTnLst>
                              <p:par>
                                <p:cTn id="38" presetID="4" presetClass="entr" presetSubtype="32" fill="hold" grpId="0" nodeType="afterEffect">
                                  <p:stCondLst>
                                    <p:cond delay="0"/>
                                  </p:stCondLst>
                                  <p:childTnLst>
                                    <p:set>
                                      <p:cBhvr>
                                        <p:cTn id="39" dur="1" fill="hold">
                                          <p:stCondLst>
                                            <p:cond delay="0"/>
                                          </p:stCondLst>
                                        </p:cTn>
                                        <p:tgtEl>
                                          <p:spTgt spid="15"/>
                                        </p:tgtEl>
                                        <p:attrNameLst>
                                          <p:attrName>style.visibility</p:attrName>
                                        </p:attrNameLst>
                                      </p:cBhvr>
                                      <p:to>
                                        <p:strVal val="visible"/>
                                      </p:to>
                                    </p:set>
                                    <p:animEffect transition="in" filter="box(out)">
                                      <p:cBhvr>
                                        <p:cTn id="40" dur="500"/>
                                        <p:tgtEl>
                                          <p:spTgt spid="15"/>
                                        </p:tgtEl>
                                      </p:cBhvr>
                                    </p:animEffect>
                                  </p:childTnLst>
                                </p:cTn>
                              </p:par>
                            </p:childTnLst>
                          </p:cTn>
                        </p:par>
                        <p:par>
                          <p:cTn id="41" fill="hold">
                            <p:stCondLst>
                              <p:cond delay="7500"/>
                            </p:stCondLst>
                            <p:childTnLst>
                              <p:par>
                                <p:cTn id="42" presetID="4" presetClass="entr" presetSubtype="32" fill="hold" grpId="0" nodeType="afterEffect">
                                  <p:stCondLst>
                                    <p:cond delay="0"/>
                                  </p:stCondLst>
                                  <p:childTnLst>
                                    <p:set>
                                      <p:cBhvr>
                                        <p:cTn id="43" dur="1" fill="hold">
                                          <p:stCondLst>
                                            <p:cond delay="0"/>
                                          </p:stCondLst>
                                        </p:cTn>
                                        <p:tgtEl>
                                          <p:spTgt spid="17"/>
                                        </p:tgtEl>
                                        <p:attrNameLst>
                                          <p:attrName>style.visibility</p:attrName>
                                        </p:attrNameLst>
                                      </p:cBhvr>
                                      <p:to>
                                        <p:strVal val="visible"/>
                                      </p:to>
                                    </p:set>
                                    <p:animEffect transition="in" filter="box(out)">
                                      <p:cBhvr>
                                        <p:cTn id="44" dur="500"/>
                                        <p:tgtEl>
                                          <p:spTgt spid="17"/>
                                        </p:tgtEl>
                                      </p:cBhvr>
                                    </p:animEffect>
                                  </p:childTnLst>
                                </p:cTn>
                              </p:par>
                            </p:childTnLst>
                          </p:cTn>
                        </p:par>
                        <p:par>
                          <p:cTn id="45" fill="hold">
                            <p:stCondLst>
                              <p:cond delay="8000"/>
                            </p:stCondLst>
                            <p:childTnLst>
                              <p:par>
                                <p:cTn id="46" presetID="4" presetClass="entr" presetSubtype="32" fill="hold" grpId="0" nodeType="afterEffect">
                                  <p:stCondLst>
                                    <p:cond delay="0"/>
                                  </p:stCondLst>
                                  <p:childTnLst>
                                    <p:set>
                                      <p:cBhvr>
                                        <p:cTn id="47" dur="1" fill="hold">
                                          <p:stCondLst>
                                            <p:cond delay="0"/>
                                          </p:stCondLst>
                                        </p:cTn>
                                        <p:tgtEl>
                                          <p:spTgt spid="7"/>
                                        </p:tgtEl>
                                        <p:attrNameLst>
                                          <p:attrName>style.visibility</p:attrName>
                                        </p:attrNameLst>
                                      </p:cBhvr>
                                      <p:to>
                                        <p:strVal val="visible"/>
                                      </p:to>
                                    </p:set>
                                    <p:animEffect transition="in" filter="box(out)">
                                      <p:cBhvr>
                                        <p:cTn id="48" dur="500"/>
                                        <p:tgtEl>
                                          <p:spTgt spid="7"/>
                                        </p:tgtEl>
                                      </p:cBhvr>
                                    </p:animEffect>
                                  </p:childTnLst>
                                </p:cTn>
                              </p:par>
                            </p:childTnLst>
                          </p:cTn>
                        </p:par>
                        <p:par>
                          <p:cTn id="49" fill="hold">
                            <p:stCondLst>
                              <p:cond delay="8500"/>
                            </p:stCondLst>
                            <p:childTnLst>
                              <p:par>
                                <p:cTn id="50" presetID="4" presetClass="entr" presetSubtype="32" fill="hold" grpId="0" nodeType="afterEffect">
                                  <p:stCondLst>
                                    <p:cond delay="0"/>
                                  </p:stCondLst>
                                  <p:childTnLst>
                                    <p:set>
                                      <p:cBhvr>
                                        <p:cTn id="51" dur="1" fill="hold">
                                          <p:stCondLst>
                                            <p:cond delay="0"/>
                                          </p:stCondLst>
                                        </p:cTn>
                                        <p:tgtEl>
                                          <p:spTgt spid="11"/>
                                        </p:tgtEl>
                                        <p:attrNameLst>
                                          <p:attrName>style.visibility</p:attrName>
                                        </p:attrNameLst>
                                      </p:cBhvr>
                                      <p:to>
                                        <p:strVal val="visible"/>
                                      </p:to>
                                    </p:set>
                                    <p:animEffect transition="in" filter="box(out)">
                                      <p:cBhvr>
                                        <p:cTn id="52" dur="500"/>
                                        <p:tgtEl>
                                          <p:spTgt spid="11"/>
                                        </p:tgtEl>
                                      </p:cBhvr>
                                    </p:animEffect>
                                  </p:childTnLst>
                                </p:cTn>
                              </p:par>
                            </p:childTnLst>
                          </p:cTn>
                        </p:par>
                        <p:par>
                          <p:cTn id="53" fill="hold">
                            <p:stCondLst>
                              <p:cond delay="9000"/>
                            </p:stCondLst>
                            <p:childTnLst>
                              <p:par>
                                <p:cTn id="54" presetID="4" presetClass="entr" presetSubtype="32" fill="hold" grpId="0" nodeType="afterEffect">
                                  <p:stCondLst>
                                    <p:cond delay="0"/>
                                  </p:stCondLst>
                                  <p:childTnLst>
                                    <p:set>
                                      <p:cBhvr>
                                        <p:cTn id="55" dur="1" fill="hold">
                                          <p:stCondLst>
                                            <p:cond delay="0"/>
                                          </p:stCondLst>
                                        </p:cTn>
                                        <p:tgtEl>
                                          <p:spTgt spid="16"/>
                                        </p:tgtEl>
                                        <p:attrNameLst>
                                          <p:attrName>style.visibility</p:attrName>
                                        </p:attrNameLst>
                                      </p:cBhvr>
                                      <p:to>
                                        <p:strVal val="visible"/>
                                      </p:to>
                                    </p:set>
                                    <p:animEffect transition="in" filter="box(out)">
                                      <p:cBhvr>
                                        <p:cTn id="56" dur="500"/>
                                        <p:tgtEl>
                                          <p:spTgt spid="16"/>
                                        </p:tgtEl>
                                      </p:cBhvr>
                                    </p:animEffect>
                                  </p:childTnLst>
                                </p:cTn>
                              </p:par>
                            </p:childTnLst>
                          </p:cTn>
                        </p:par>
                        <p:par>
                          <p:cTn id="57" fill="hold">
                            <p:stCondLst>
                              <p:cond delay="9500"/>
                            </p:stCondLst>
                            <p:childTnLst>
                              <p:par>
                                <p:cTn id="58" presetID="4" presetClass="entr" presetSubtype="32" fill="hold" grpId="0" nodeType="afterEffect">
                                  <p:stCondLst>
                                    <p:cond delay="0"/>
                                  </p:stCondLst>
                                  <p:childTnLst>
                                    <p:set>
                                      <p:cBhvr>
                                        <p:cTn id="59" dur="1" fill="hold">
                                          <p:stCondLst>
                                            <p:cond delay="0"/>
                                          </p:stCondLst>
                                        </p:cTn>
                                        <p:tgtEl>
                                          <p:spTgt spid="18"/>
                                        </p:tgtEl>
                                        <p:attrNameLst>
                                          <p:attrName>style.visibility</p:attrName>
                                        </p:attrNameLst>
                                      </p:cBhvr>
                                      <p:to>
                                        <p:strVal val="visible"/>
                                      </p:to>
                                    </p:set>
                                    <p:animEffect transition="in" filter="box(out)">
                                      <p:cBhvr>
                                        <p:cTn id="60" dur="500"/>
                                        <p:tgtEl>
                                          <p:spTgt spid="18"/>
                                        </p:tgtEl>
                                      </p:cBhvr>
                                    </p:animEffect>
                                  </p:childTnLst>
                                </p:cTn>
                              </p:par>
                            </p:childTnLst>
                          </p:cTn>
                        </p:par>
                        <p:par>
                          <p:cTn id="61" fill="hold">
                            <p:stCondLst>
                              <p:cond delay="10000"/>
                            </p:stCondLst>
                            <p:childTnLst>
                              <p:par>
                                <p:cTn id="62" presetID="4" presetClass="entr" presetSubtype="32" fill="hold" grpId="0" nodeType="afterEffect">
                                  <p:stCondLst>
                                    <p:cond delay="0"/>
                                  </p:stCondLst>
                                  <p:childTnLst>
                                    <p:set>
                                      <p:cBhvr>
                                        <p:cTn id="63" dur="1" fill="hold">
                                          <p:stCondLst>
                                            <p:cond delay="0"/>
                                          </p:stCondLst>
                                        </p:cTn>
                                        <p:tgtEl>
                                          <p:spTgt spid="12"/>
                                        </p:tgtEl>
                                        <p:attrNameLst>
                                          <p:attrName>style.visibility</p:attrName>
                                        </p:attrNameLst>
                                      </p:cBhvr>
                                      <p:to>
                                        <p:strVal val="visible"/>
                                      </p:to>
                                    </p:set>
                                    <p:animEffect transition="in" filter="box(out)">
                                      <p:cBhvr>
                                        <p:cTn id="64" dur="500"/>
                                        <p:tgtEl>
                                          <p:spTgt spid="12"/>
                                        </p:tgtEl>
                                      </p:cBhvr>
                                    </p:animEffect>
                                  </p:childTnLst>
                                </p:cTn>
                              </p:par>
                              <p:par>
                                <p:cTn id="65" presetID="4" presetClass="entr" presetSubtype="32" fill="hold" grpId="0" nodeType="withEffect">
                                  <p:stCondLst>
                                    <p:cond delay="0"/>
                                  </p:stCondLst>
                                  <p:childTnLst>
                                    <p:set>
                                      <p:cBhvr>
                                        <p:cTn id="66" dur="1" fill="hold">
                                          <p:stCondLst>
                                            <p:cond delay="0"/>
                                          </p:stCondLst>
                                        </p:cTn>
                                        <p:tgtEl>
                                          <p:spTgt spid="19"/>
                                        </p:tgtEl>
                                        <p:attrNameLst>
                                          <p:attrName>style.visibility</p:attrName>
                                        </p:attrNameLst>
                                      </p:cBhvr>
                                      <p:to>
                                        <p:strVal val="visible"/>
                                      </p:to>
                                    </p:set>
                                    <p:animEffect transition="in" filter="box(out)">
                                      <p:cBhvr>
                                        <p:cTn id="67" dur="500"/>
                                        <p:tgtEl>
                                          <p:spTgt spid="19"/>
                                        </p:tgtEl>
                                      </p:cBhvr>
                                    </p:animEffect>
                                  </p:childTnLst>
                                </p:cTn>
                              </p:par>
                            </p:childTnLst>
                          </p:cTn>
                        </p:par>
                        <p:par>
                          <p:cTn id="68" fill="hold">
                            <p:stCondLst>
                              <p:cond delay="10500"/>
                            </p:stCondLst>
                            <p:childTnLst>
                              <p:par>
                                <p:cTn id="69" presetID="4" presetClass="entr" presetSubtype="32" fill="hold" grpId="0" nodeType="afterEffect">
                                  <p:stCondLst>
                                    <p:cond delay="0"/>
                                  </p:stCondLst>
                                  <p:childTnLst>
                                    <p:set>
                                      <p:cBhvr>
                                        <p:cTn id="70" dur="1" fill="hold">
                                          <p:stCondLst>
                                            <p:cond delay="0"/>
                                          </p:stCondLst>
                                        </p:cTn>
                                        <p:tgtEl>
                                          <p:spTgt spid="13"/>
                                        </p:tgtEl>
                                        <p:attrNameLst>
                                          <p:attrName>style.visibility</p:attrName>
                                        </p:attrNameLst>
                                      </p:cBhvr>
                                      <p:to>
                                        <p:strVal val="visible"/>
                                      </p:to>
                                    </p:set>
                                    <p:animEffect transition="in" filter="box(out)">
                                      <p:cBhvr>
                                        <p:cTn id="71" dur="500"/>
                                        <p:tgtEl>
                                          <p:spTgt spid="13"/>
                                        </p:tgtEl>
                                      </p:cBhvr>
                                    </p:animEffect>
                                  </p:childTnLst>
                                </p:cTn>
                              </p:par>
                              <p:par>
                                <p:cTn id="72" presetID="4" presetClass="entr" presetSubtype="32" fill="hold" grpId="0" nodeType="withEffect">
                                  <p:stCondLst>
                                    <p:cond delay="0"/>
                                  </p:stCondLst>
                                  <p:childTnLst>
                                    <p:set>
                                      <p:cBhvr>
                                        <p:cTn id="73" dur="1" fill="hold">
                                          <p:stCondLst>
                                            <p:cond delay="0"/>
                                          </p:stCondLst>
                                        </p:cTn>
                                        <p:tgtEl>
                                          <p:spTgt spid="20"/>
                                        </p:tgtEl>
                                        <p:attrNameLst>
                                          <p:attrName>style.visibility</p:attrName>
                                        </p:attrNameLst>
                                      </p:cBhvr>
                                      <p:to>
                                        <p:strVal val="visible"/>
                                      </p:to>
                                    </p:set>
                                    <p:animEffect transition="in" filter="box(out)">
                                      <p:cBhvr>
                                        <p:cTn id="74" dur="500"/>
                                        <p:tgtEl>
                                          <p:spTgt spid="20"/>
                                        </p:tgtEl>
                                      </p:cBhvr>
                                    </p:animEffect>
                                  </p:childTnLst>
                                </p:cTn>
                              </p:par>
                            </p:childTnLst>
                          </p:cTn>
                        </p:par>
                        <p:par>
                          <p:cTn id="75" fill="hold">
                            <p:stCondLst>
                              <p:cond delay="11000"/>
                            </p:stCondLst>
                            <p:childTnLst>
                              <p:par>
                                <p:cTn id="76" presetID="10" presetClass="entr" presetSubtype="0" fill="hold" grpId="0" nodeType="afterEffect">
                                  <p:stCondLst>
                                    <p:cond delay="0"/>
                                  </p:stCondLst>
                                  <p:childTnLst>
                                    <p:set>
                                      <p:cBhvr>
                                        <p:cTn id="77" dur="1" fill="hold">
                                          <p:stCondLst>
                                            <p:cond delay="0"/>
                                          </p:stCondLst>
                                        </p:cTn>
                                        <p:tgtEl>
                                          <p:spTgt spid="2"/>
                                        </p:tgtEl>
                                        <p:attrNameLst>
                                          <p:attrName>style.visibility</p:attrName>
                                        </p:attrNameLst>
                                      </p:cBhvr>
                                      <p:to>
                                        <p:strVal val="visible"/>
                                      </p:to>
                                    </p:set>
                                    <p:animEffect transition="in" filter="fade">
                                      <p:cBhvr>
                                        <p:cTn id="7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animBg="1"/>
      <p:bldP spid="5" grpId="0" animBg="1"/>
      <p:bldP spid="6" grpId="0" animBg="1"/>
      <p:bldP spid="7" grpId="0" animBg="1"/>
      <p:bldP spid="8" grpId="0" animBg="1"/>
      <p:bldP spid="9" grpId="0" autoUpdateAnimBg="0"/>
      <p:bldP spid="10" grpId="0" autoUpdateAnimBg="0"/>
      <p:bldP spid="11" grpId="0" autoUpdateAnimBg="0"/>
      <p:bldP spid="12" grpId="0" animBg="1"/>
      <p:bldP spid="13" grpId="0" animBg="1"/>
      <p:bldP spid="14" grpId="0"/>
      <p:bldP spid="15" grpId="0" animBg="1"/>
      <p:bldP spid="16" grpId="0" animBg="1"/>
      <p:bldP spid="17" grpId="0" autoUpdateAnimBg="0"/>
      <p:bldP spid="18" grpId="0" autoUpdateAnimBg="0"/>
      <p:bldP spid="19" grpId="0" animBg="1"/>
      <p:bldP spid="20"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Picture 1" descr="C:\Documents and Settings\User\Desktop\ikkk.JPG"/>
          <p:cNvPicPr>
            <a:picLocks noChangeAspect="1" noChangeArrowheads="1"/>
          </p:cNvPicPr>
          <p:nvPr/>
        </p:nvPicPr>
        <p:blipFill>
          <a:blip r:embed="rId2" cstate="print"/>
          <a:srcRect/>
          <a:stretch>
            <a:fillRect/>
          </a:stretch>
        </p:blipFill>
        <p:spPr bwMode="auto">
          <a:xfrm>
            <a:off x="3491880" y="1052736"/>
            <a:ext cx="1080120" cy="3228975"/>
          </a:xfrm>
          <a:prstGeom prst="rect">
            <a:avLst/>
          </a:prstGeom>
          <a:noFill/>
        </p:spPr>
      </p:pic>
      <p:sp>
        <p:nvSpPr>
          <p:cNvPr id="34822" name="Line 6"/>
          <p:cNvSpPr>
            <a:spLocks noChangeShapeType="1"/>
          </p:cNvSpPr>
          <p:nvPr/>
        </p:nvSpPr>
        <p:spPr bwMode="auto">
          <a:xfrm flipV="1">
            <a:off x="381000" y="2636912"/>
            <a:ext cx="8079432" cy="30088"/>
          </a:xfrm>
          <a:prstGeom prst="line">
            <a:avLst/>
          </a:prstGeom>
          <a:noFill/>
          <a:ln w="38100">
            <a:solidFill>
              <a:schemeClr val="tx1"/>
            </a:solidFill>
            <a:round/>
            <a:headEnd/>
            <a:tailEnd/>
          </a:ln>
          <a:effectLst/>
        </p:spPr>
        <p:txBody>
          <a:bodyPr wrap="none" anchor="ctr"/>
          <a:lstStyle/>
          <a:p>
            <a:pPr eaLnBrk="0" fontAlgn="base" hangingPunct="0">
              <a:spcBef>
                <a:spcPct val="0"/>
              </a:spcBef>
              <a:spcAft>
                <a:spcPct val="0"/>
              </a:spcAft>
            </a:pPr>
            <a:endParaRPr lang="tr-TR" sz="2400" smtClean="0">
              <a:solidFill>
                <a:srgbClr val="000000"/>
              </a:solidFill>
            </a:endParaRPr>
          </a:p>
        </p:txBody>
      </p:sp>
      <p:sp>
        <p:nvSpPr>
          <p:cNvPr id="34823" name="Line 7"/>
          <p:cNvSpPr>
            <a:spLocks noChangeShapeType="1"/>
          </p:cNvSpPr>
          <p:nvPr/>
        </p:nvSpPr>
        <p:spPr bwMode="auto">
          <a:xfrm>
            <a:off x="4038600" y="990600"/>
            <a:ext cx="0" cy="3276600"/>
          </a:xfrm>
          <a:prstGeom prst="line">
            <a:avLst/>
          </a:prstGeom>
          <a:noFill/>
          <a:ln w="9525">
            <a:solidFill>
              <a:schemeClr val="tx1"/>
            </a:solidFill>
            <a:prstDash val="sysDot"/>
            <a:round/>
            <a:headEnd/>
            <a:tailEnd/>
          </a:ln>
          <a:effectLst/>
        </p:spPr>
        <p:txBody>
          <a:bodyPr wrap="none" anchor="ctr"/>
          <a:lstStyle/>
          <a:p>
            <a:pPr eaLnBrk="0" fontAlgn="base" hangingPunct="0">
              <a:spcBef>
                <a:spcPct val="0"/>
              </a:spcBef>
              <a:spcAft>
                <a:spcPct val="0"/>
              </a:spcAft>
            </a:pPr>
            <a:endParaRPr lang="tr-TR" sz="2400" smtClean="0">
              <a:solidFill>
                <a:srgbClr val="000000"/>
              </a:solidFill>
            </a:endParaRPr>
          </a:p>
        </p:txBody>
      </p:sp>
      <p:sp>
        <p:nvSpPr>
          <p:cNvPr id="34824" name="Oval 8"/>
          <p:cNvSpPr>
            <a:spLocks noChangeArrowheads="1"/>
          </p:cNvSpPr>
          <p:nvPr/>
        </p:nvSpPr>
        <p:spPr bwMode="auto">
          <a:xfrm>
            <a:off x="3962400" y="2590800"/>
            <a:ext cx="152400" cy="152400"/>
          </a:xfrm>
          <a:prstGeom prst="ellipse">
            <a:avLst/>
          </a:prstGeom>
          <a:solidFill>
            <a:schemeClr val="tx2"/>
          </a:solidFill>
          <a:ln w="9525">
            <a:solidFill>
              <a:schemeClr val="tx1"/>
            </a:solidFill>
            <a:round/>
            <a:headEnd/>
            <a:tailEnd/>
          </a:ln>
          <a:effectLst/>
        </p:spPr>
        <p:txBody>
          <a:bodyPr wrap="none" anchor="ctr"/>
          <a:lstStyle/>
          <a:p>
            <a:pPr eaLnBrk="0" fontAlgn="base" hangingPunct="0">
              <a:spcBef>
                <a:spcPct val="0"/>
              </a:spcBef>
              <a:spcAft>
                <a:spcPct val="0"/>
              </a:spcAft>
            </a:pPr>
            <a:endParaRPr lang="tr-TR" sz="2400" smtClean="0">
              <a:solidFill>
                <a:srgbClr val="000000"/>
              </a:solidFill>
            </a:endParaRPr>
          </a:p>
        </p:txBody>
      </p:sp>
      <p:sp>
        <p:nvSpPr>
          <p:cNvPr id="34825" name="Oval 9"/>
          <p:cNvSpPr>
            <a:spLocks noChangeArrowheads="1"/>
          </p:cNvSpPr>
          <p:nvPr/>
        </p:nvSpPr>
        <p:spPr bwMode="auto">
          <a:xfrm>
            <a:off x="5334000" y="2590800"/>
            <a:ext cx="152400" cy="152400"/>
          </a:xfrm>
          <a:prstGeom prst="ellipse">
            <a:avLst/>
          </a:prstGeom>
          <a:solidFill>
            <a:schemeClr val="tx2"/>
          </a:solidFill>
          <a:ln w="9525">
            <a:solidFill>
              <a:schemeClr val="tx1"/>
            </a:solidFill>
            <a:round/>
            <a:headEnd/>
            <a:tailEnd/>
          </a:ln>
          <a:effectLst/>
        </p:spPr>
        <p:txBody>
          <a:bodyPr wrap="none" anchor="ctr"/>
          <a:lstStyle/>
          <a:p>
            <a:pPr eaLnBrk="0" fontAlgn="base" hangingPunct="0">
              <a:spcBef>
                <a:spcPct val="0"/>
              </a:spcBef>
              <a:spcAft>
                <a:spcPct val="0"/>
              </a:spcAft>
            </a:pPr>
            <a:endParaRPr lang="tr-TR" sz="2400" smtClean="0">
              <a:solidFill>
                <a:srgbClr val="000000"/>
              </a:solidFill>
            </a:endParaRPr>
          </a:p>
        </p:txBody>
      </p:sp>
      <p:sp>
        <p:nvSpPr>
          <p:cNvPr id="34826" name="Oval 10"/>
          <p:cNvSpPr>
            <a:spLocks noChangeArrowheads="1"/>
          </p:cNvSpPr>
          <p:nvPr/>
        </p:nvSpPr>
        <p:spPr bwMode="auto">
          <a:xfrm>
            <a:off x="2667000" y="2590800"/>
            <a:ext cx="152400" cy="152400"/>
          </a:xfrm>
          <a:prstGeom prst="ellipse">
            <a:avLst/>
          </a:prstGeom>
          <a:solidFill>
            <a:schemeClr val="tx2"/>
          </a:solidFill>
          <a:ln w="9525">
            <a:solidFill>
              <a:schemeClr val="tx1"/>
            </a:solidFill>
            <a:round/>
            <a:headEnd/>
            <a:tailEnd/>
          </a:ln>
          <a:effectLst/>
        </p:spPr>
        <p:txBody>
          <a:bodyPr wrap="none" anchor="ctr"/>
          <a:lstStyle/>
          <a:p>
            <a:pPr eaLnBrk="0" fontAlgn="base" hangingPunct="0">
              <a:spcBef>
                <a:spcPct val="0"/>
              </a:spcBef>
              <a:spcAft>
                <a:spcPct val="0"/>
              </a:spcAft>
            </a:pPr>
            <a:endParaRPr lang="tr-TR" sz="2400" smtClean="0">
              <a:solidFill>
                <a:srgbClr val="000000"/>
              </a:solidFill>
            </a:endParaRPr>
          </a:p>
        </p:txBody>
      </p:sp>
      <p:sp>
        <p:nvSpPr>
          <p:cNvPr id="34827" name="Text Box 11"/>
          <p:cNvSpPr txBox="1">
            <a:spLocks noChangeArrowheads="1"/>
          </p:cNvSpPr>
          <p:nvPr/>
        </p:nvSpPr>
        <p:spPr bwMode="auto">
          <a:xfrm>
            <a:off x="3657600" y="2057400"/>
            <a:ext cx="404813" cy="457200"/>
          </a:xfrm>
          <a:prstGeom prst="rect">
            <a:avLst/>
          </a:prstGeom>
          <a:noFill/>
          <a:ln w="9525">
            <a:noFill/>
            <a:miter lim="800000"/>
            <a:headEnd/>
            <a:tailEnd/>
          </a:ln>
          <a:effectLst/>
        </p:spPr>
        <p:txBody>
          <a:bodyPr wrap="none">
            <a:spAutoFit/>
          </a:bodyPr>
          <a:lstStyle/>
          <a:p>
            <a:pPr eaLnBrk="0" fontAlgn="base" hangingPunct="0">
              <a:spcBef>
                <a:spcPct val="0"/>
              </a:spcBef>
              <a:spcAft>
                <a:spcPct val="0"/>
              </a:spcAft>
            </a:pPr>
            <a:r>
              <a:rPr lang="tr-TR" sz="2400" smtClean="0">
                <a:solidFill>
                  <a:srgbClr val="000000"/>
                </a:solidFill>
              </a:rPr>
              <a:t>O</a:t>
            </a:r>
          </a:p>
        </p:txBody>
      </p:sp>
      <p:sp>
        <p:nvSpPr>
          <p:cNvPr id="34828" name="Text Box 12"/>
          <p:cNvSpPr txBox="1">
            <a:spLocks noChangeArrowheads="1"/>
          </p:cNvSpPr>
          <p:nvPr/>
        </p:nvSpPr>
        <p:spPr bwMode="auto">
          <a:xfrm>
            <a:off x="2574925" y="2936875"/>
            <a:ext cx="354013" cy="457200"/>
          </a:xfrm>
          <a:prstGeom prst="rect">
            <a:avLst/>
          </a:prstGeom>
          <a:noFill/>
          <a:ln w="9525">
            <a:noFill/>
            <a:miter lim="800000"/>
            <a:headEnd/>
            <a:tailEnd/>
          </a:ln>
          <a:effectLst/>
        </p:spPr>
        <p:txBody>
          <a:bodyPr wrap="none">
            <a:spAutoFit/>
          </a:bodyPr>
          <a:lstStyle/>
          <a:p>
            <a:pPr eaLnBrk="0" fontAlgn="base" hangingPunct="0">
              <a:spcBef>
                <a:spcPct val="0"/>
              </a:spcBef>
              <a:spcAft>
                <a:spcPct val="0"/>
              </a:spcAft>
            </a:pPr>
            <a:r>
              <a:rPr lang="tr-TR" sz="2400" smtClean="0">
                <a:solidFill>
                  <a:srgbClr val="000000"/>
                </a:solidFill>
              </a:rPr>
              <a:t>F</a:t>
            </a:r>
          </a:p>
        </p:txBody>
      </p:sp>
      <p:sp>
        <p:nvSpPr>
          <p:cNvPr id="34829" name="Text Box 13"/>
          <p:cNvSpPr txBox="1">
            <a:spLocks noChangeArrowheads="1"/>
          </p:cNvSpPr>
          <p:nvPr/>
        </p:nvSpPr>
        <p:spPr bwMode="auto">
          <a:xfrm>
            <a:off x="5241925" y="3013075"/>
            <a:ext cx="395288" cy="457200"/>
          </a:xfrm>
          <a:prstGeom prst="rect">
            <a:avLst/>
          </a:prstGeom>
          <a:noFill/>
          <a:ln w="9525">
            <a:noFill/>
            <a:miter lim="800000"/>
            <a:headEnd/>
            <a:tailEnd/>
          </a:ln>
          <a:effectLst/>
        </p:spPr>
        <p:txBody>
          <a:bodyPr wrap="none">
            <a:spAutoFit/>
          </a:bodyPr>
          <a:lstStyle/>
          <a:p>
            <a:pPr eaLnBrk="0" fontAlgn="base" hangingPunct="0">
              <a:spcBef>
                <a:spcPct val="0"/>
              </a:spcBef>
              <a:spcAft>
                <a:spcPct val="0"/>
              </a:spcAft>
            </a:pPr>
            <a:r>
              <a:rPr lang="tr-TR" sz="2400" smtClean="0">
                <a:solidFill>
                  <a:srgbClr val="000000"/>
                </a:solidFill>
              </a:rPr>
              <a:t>F</a:t>
            </a:r>
            <a:r>
              <a:rPr lang="tr-TR" sz="2400" baseline="30000" smtClean="0">
                <a:solidFill>
                  <a:srgbClr val="000000"/>
                </a:solidFill>
              </a:rPr>
              <a:t>|</a:t>
            </a:r>
            <a:endParaRPr lang="tr-TR" sz="2400" smtClean="0">
              <a:solidFill>
                <a:srgbClr val="000000"/>
              </a:solidFill>
            </a:endParaRPr>
          </a:p>
        </p:txBody>
      </p:sp>
      <p:sp>
        <p:nvSpPr>
          <p:cNvPr id="34830" name="Line 14"/>
          <p:cNvSpPr>
            <a:spLocks noChangeShapeType="1"/>
          </p:cNvSpPr>
          <p:nvPr/>
        </p:nvSpPr>
        <p:spPr bwMode="auto">
          <a:xfrm>
            <a:off x="3059832" y="2132856"/>
            <a:ext cx="936104" cy="0"/>
          </a:xfrm>
          <a:prstGeom prst="line">
            <a:avLst/>
          </a:prstGeom>
          <a:noFill/>
          <a:ln w="38100">
            <a:solidFill>
              <a:srgbClr val="FF3300"/>
            </a:solidFill>
            <a:round/>
            <a:headEnd/>
            <a:tailEnd type="triangle" w="med" len="med"/>
          </a:ln>
          <a:effectLst/>
        </p:spPr>
        <p:txBody>
          <a:bodyPr wrap="none" anchor="ctr"/>
          <a:lstStyle/>
          <a:p>
            <a:pPr eaLnBrk="0" fontAlgn="base" hangingPunct="0">
              <a:spcBef>
                <a:spcPct val="0"/>
              </a:spcBef>
              <a:spcAft>
                <a:spcPct val="0"/>
              </a:spcAft>
            </a:pPr>
            <a:endParaRPr lang="tr-TR" sz="2400" smtClean="0">
              <a:solidFill>
                <a:srgbClr val="000000"/>
              </a:solidFill>
            </a:endParaRPr>
          </a:p>
        </p:txBody>
      </p:sp>
      <p:sp>
        <p:nvSpPr>
          <p:cNvPr id="34831" name="Line 15"/>
          <p:cNvSpPr>
            <a:spLocks noChangeShapeType="1"/>
          </p:cNvSpPr>
          <p:nvPr/>
        </p:nvSpPr>
        <p:spPr bwMode="auto">
          <a:xfrm flipH="1" flipV="1">
            <a:off x="395536" y="908720"/>
            <a:ext cx="3600400" cy="1224136"/>
          </a:xfrm>
          <a:prstGeom prst="line">
            <a:avLst/>
          </a:prstGeom>
          <a:noFill/>
          <a:ln w="38100">
            <a:solidFill>
              <a:srgbClr val="FF3300"/>
            </a:solidFill>
            <a:prstDash val="sysDash"/>
            <a:round/>
            <a:headEnd/>
            <a:tailEnd type="triangle" w="med" len="med"/>
          </a:ln>
          <a:effectLst/>
        </p:spPr>
        <p:txBody>
          <a:bodyPr wrap="none" anchor="ctr"/>
          <a:lstStyle/>
          <a:p>
            <a:pPr eaLnBrk="0" fontAlgn="base" hangingPunct="0">
              <a:spcBef>
                <a:spcPct val="0"/>
              </a:spcBef>
              <a:spcAft>
                <a:spcPct val="0"/>
              </a:spcAft>
            </a:pPr>
            <a:endParaRPr lang="tr-TR" sz="2400" smtClean="0">
              <a:solidFill>
                <a:srgbClr val="000000"/>
              </a:solidFill>
            </a:endParaRPr>
          </a:p>
        </p:txBody>
      </p:sp>
      <p:sp>
        <p:nvSpPr>
          <p:cNvPr id="34834" name="Oval 18"/>
          <p:cNvSpPr>
            <a:spLocks noChangeArrowheads="1"/>
          </p:cNvSpPr>
          <p:nvPr/>
        </p:nvSpPr>
        <p:spPr bwMode="auto">
          <a:xfrm>
            <a:off x="1066800" y="2590800"/>
            <a:ext cx="152400" cy="152400"/>
          </a:xfrm>
          <a:prstGeom prst="ellipse">
            <a:avLst/>
          </a:prstGeom>
          <a:solidFill>
            <a:schemeClr val="tx2"/>
          </a:solidFill>
          <a:ln w="9525">
            <a:solidFill>
              <a:schemeClr val="tx1"/>
            </a:solidFill>
            <a:round/>
            <a:headEnd/>
            <a:tailEnd/>
          </a:ln>
          <a:effectLst/>
        </p:spPr>
        <p:txBody>
          <a:bodyPr wrap="none" anchor="ctr"/>
          <a:lstStyle/>
          <a:p>
            <a:pPr eaLnBrk="0" fontAlgn="base" hangingPunct="0">
              <a:spcBef>
                <a:spcPct val="0"/>
              </a:spcBef>
              <a:spcAft>
                <a:spcPct val="0"/>
              </a:spcAft>
            </a:pPr>
            <a:endParaRPr lang="tr-TR" sz="2400" smtClean="0">
              <a:solidFill>
                <a:srgbClr val="000000"/>
              </a:solidFill>
            </a:endParaRPr>
          </a:p>
        </p:txBody>
      </p:sp>
      <p:sp>
        <p:nvSpPr>
          <p:cNvPr id="34835" name="Text Box 19"/>
          <p:cNvSpPr txBox="1">
            <a:spLocks noChangeArrowheads="1"/>
          </p:cNvSpPr>
          <p:nvPr/>
        </p:nvSpPr>
        <p:spPr bwMode="auto">
          <a:xfrm>
            <a:off x="990600" y="2895600"/>
            <a:ext cx="506413" cy="457200"/>
          </a:xfrm>
          <a:prstGeom prst="rect">
            <a:avLst/>
          </a:prstGeom>
          <a:noFill/>
          <a:ln w="9525">
            <a:noFill/>
            <a:miter lim="800000"/>
            <a:headEnd/>
            <a:tailEnd/>
          </a:ln>
          <a:effectLst/>
        </p:spPr>
        <p:txBody>
          <a:bodyPr wrap="none">
            <a:spAutoFit/>
          </a:bodyPr>
          <a:lstStyle/>
          <a:p>
            <a:pPr eaLnBrk="0" fontAlgn="base" hangingPunct="0">
              <a:spcBef>
                <a:spcPct val="0"/>
              </a:spcBef>
              <a:spcAft>
                <a:spcPct val="0"/>
              </a:spcAft>
            </a:pPr>
            <a:r>
              <a:rPr lang="tr-TR" sz="2400" smtClean="0">
                <a:solidFill>
                  <a:srgbClr val="000000"/>
                </a:solidFill>
              </a:rPr>
              <a:t>2F</a:t>
            </a:r>
          </a:p>
        </p:txBody>
      </p:sp>
      <p:sp>
        <p:nvSpPr>
          <p:cNvPr id="34836" name="Oval 20"/>
          <p:cNvSpPr>
            <a:spLocks noChangeArrowheads="1"/>
          </p:cNvSpPr>
          <p:nvPr/>
        </p:nvSpPr>
        <p:spPr bwMode="auto">
          <a:xfrm>
            <a:off x="7092280" y="2564904"/>
            <a:ext cx="152400" cy="152400"/>
          </a:xfrm>
          <a:prstGeom prst="ellipse">
            <a:avLst/>
          </a:prstGeom>
          <a:solidFill>
            <a:schemeClr val="tx2"/>
          </a:solidFill>
          <a:ln w="9525">
            <a:solidFill>
              <a:schemeClr val="tx1"/>
            </a:solidFill>
            <a:round/>
            <a:headEnd/>
            <a:tailEnd/>
          </a:ln>
          <a:effectLst/>
        </p:spPr>
        <p:txBody>
          <a:bodyPr wrap="none" anchor="ctr"/>
          <a:lstStyle/>
          <a:p>
            <a:pPr eaLnBrk="0" fontAlgn="base" hangingPunct="0">
              <a:spcBef>
                <a:spcPct val="0"/>
              </a:spcBef>
              <a:spcAft>
                <a:spcPct val="0"/>
              </a:spcAft>
            </a:pPr>
            <a:endParaRPr lang="tr-TR" sz="2400" smtClean="0">
              <a:solidFill>
                <a:srgbClr val="000000"/>
              </a:solidFill>
            </a:endParaRPr>
          </a:p>
        </p:txBody>
      </p:sp>
      <p:sp>
        <p:nvSpPr>
          <p:cNvPr id="34837" name="Text Box 21"/>
          <p:cNvSpPr txBox="1">
            <a:spLocks noChangeArrowheads="1"/>
          </p:cNvSpPr>
          <p:nvPr/>
        </p:nvSpPr>
        <p:spPr bwMode="auto">
          <a:xfrm>
            <a:off x="7406208" y="3048000"/>
            <a:ext cx="838200" cy="457200"/>
          </a:xfrm>
          <a:prstGeom prst="rect">
            <a:avLst/>
          </a:prstGeom>
          <a:noFill/>
          <a:ln w="9525">
            <a:noFill/>
            <a:miter lim="800000"/>
            <a:headEnd/>
            <a:tailEnd/>
          </a:ln>
          <a:effectLst/>
        </p:spPr>
        <p:txBody>
          <a:bodyPr>
            <a:spAutoFit/>
          </a:bodyPr>
          <a:lstStyle/>
          <a:p>
            <a:pPr eaLnBrk="0" fontAlgn="base" hangingPunct="0">
              <a:spcBef>
                <a:spcPct val="0"/>
              </a:spcBef>
              <a:spcAft>
                <a:spcPct val="0"/>
              </a:spcAft>
            </a:pPr>
            <a:r>
              <a:rPr lang="tr-TR" sz="2400" dirty="0" smtClean="0">
                <a:solidFill>
                  <a:srgbClr val="000000"/>
                </a:solidFill>
              </a:rPr>
              <a:t>2F</a:t>
            </a:r>
            <a:r>
              <a:rPr lang="tr-TR" sz="2400" baseline="30000" dirty="0" smtClean="0">
                <a:solidFill>
                  <a:srgbClr val="000000"/>
                </a:solidFill>
              </a:rPr>
              <a:t>|</a:t>
            </a:r>
            <a:endParaRPr lang="tr-TR" sz="2400" dirty="0" smtClean="0">
              <a:solidFill>
                <a:srgbClr val="000000"/>
              </a:solidFill>
            </a:endParaRPr>
          </a:p>
        </p:txBody>
      </p:sp>
      <p:sp>
        <p:nvSpPr>
          <p:cNvPr id="34838" name="AutoShape 22"/>
          <p:cNvSpPr>
            <a:spLocks noChangeArrowheads="1"/>
          </p:cNvSpPr>
          <p:nvPr/>
        </p:nvSpPr>
        <p:spPr bwMode="auto">
          <a:xfrm>
            <a:off x="2899048" y="2060848"/>
            <a:ext cx="304800" cy="576064"/>
          </a:xfrm>
          <a:prstGeom prst="upArrow">
            <a:avLst>
              <a:gd name="adj1" fmla="val 50000"/>
              <a:gd name="adj2" fmla="val 81250"/>
            </a:avLst>
          </a:prstGeom>
          <a:solidFill>
            <a:srgbClr val="FF0000"/>
          </a:solidFill>
          <a:ln w="9525">
            <a:solidFill>
              <a:schemeClr val="tx1"/>
            </a:solidFill>
            <a:miter lim="800000"/>
            <a:headEnd/>
            <a:tailEnd/>
          </a:ln>
          <a:effectLst/>
        </p:spPr>
        <p:txBody>
          <a:bodyPr wrap="none" anchor="ctr"/>
          <a:lstStyle/>
          <a:p>
            <a:pPr eaLnBrk="0" fontAlgn="base" hangingPunct="0">
              <a:spcBef>
                <a:spcPct val="0"/>
              </a:spcBef>
              <a:spcAft>
                <a:spcPct val="0"/>
              </a:spcAft>
            </a:pPr>
            <a:endParaRPr lang="tr-TR" sz="2400" smtClean="0">
              <a:solidFill>
                <a:srgbClr val="000000"/>
              </a:solidFill>
            </a:endParaRPr>
          </a:p>
        </p:txBody>
      </p:sp>
      <p:sp>
        <p:nvSpPr>
          <p:cNvPr id="34840" name="Line 24"/>
          <p:cNvSpPr>
            <a:spLocks noChangeShapeType="1"/>
          </p:cNvSpPr>
          <p:nvPr/>
        </p:nvSpPr>
        <p:spPr bwMode="auto">
          <a:xfrm flipH="1" flipV="1">
            <a:off x="467544" y="908720"/>
            <a:ext cx="3528392" cy="1656184"/>
          </a:xfrm>
          <a:prstGeom prst="line">
            <a:avLst/>
          </a:prstGeom>
          <a:noFill/>
          <a:ln w="38100">
            <a:solidFill>
              <a:srgbClr val="FF3300"/>
            </a:solidFill>
            <a:prstDash val="sysDash"/>
            <a:round/>
            <a:headEnd/>
            <a:tailEnd type="triangle" w="med" len="med"/>
          </a:ln>
          <a:effectLst/>
        </p:spPr>
        <p:txBody>
          <a:bodyPr wrap="none" anchor="ctr"/>
          <a:lstStyle/>
          <a:p>
            <a:pPr eaLnBrk="0" fontAlgn="base" hangingPunct="0">
              <a:spcBef>
                <a:spcPct val="0"/>
              </a:spcBef>
              <a:spcAft>
                <a:spcPct val="0"/>
              </a:spcAft>
            </a:pPr>
            <a:endParaRPr lang="tr-TR" sz="2400" smtClean="0">
              <a:solidFill>
                <a:srgbClr val="000000"/>
              </a:solidFill>
            </a:endParaRPr>
          </a:p>
        </p:txBody>
      </p:sp>
      <p:sp>
        <p:nvSpPr>
          <p:cNvPr id="23" name="Line 14"/>
          <p:cNvSpPr>
            <a:spLocks noChangeShapeType="1"/>
          </p:cNvSpPr>
          <p:nvPr/>
        </p:nvSpPr>
        <p:spPr bwMode="auto">
          <a:xfrm>
            <a:off x="2915816" y="2060848"/>
            <a:ext cx="1152128" cy="576064"/>
          </a:xfrm>
          <a:prstGeom prst="line">
            <a:avLst/>
          </a:prstGeom>
          <a:noFill/>
          <a:ln w="38100">
            <a:solidFill>
              <a:srgbClr val="FF3300"/>
            </a:solidFill>
            <a:round/>
            <a:headEnd/>
            <a:tailEnd type="triangle" w="med" len="med"/>
          </a:ln>
          <a:effectLst/>
        </p:spPr>
        <p:txBody>
          <a:bodyPr wrap="none" anchor="ctr"/>
          <a:lstStyle/>
          <a:p>
            <a:pPr eaLnBrk="0" fontAlgn="base" hangingPunct="0">
              <a:spcBef>
                <a:spcPct val="0"/>
              </a:spcBef>
              <a:spcAft>
                <a:spcPct val="0"/>
              </a:spcAft>
            </a:pPr>
            <a:endParaRPr lang="tr-TR" sz="2400" smtClean="0">
              <a:solidFill>
                <a:srgbClr val="000000"/>
              </a:solidFill>
            </a:endParaRPr>
          </a:p>
        </p:txBody>
      </p:sp>
      <p:sp>
        <p:nvSpPr>
          <p:cNvPr id="29" name="AutoShape 27"/>
          <p:cNvSpPr>
            <a:spLocks noChangeArrowheads="1"/>
          </p:cNvSpPr>
          <p:nvPr/>
        </p:nvSpPr>
        <p:spPr bwMode="auto">
          <a:xfrm>
            <a:off x="304800" y="914400"/>
            <a:ext cx="381000" cy="1752600"/>
          </a:xfrm>
          <a:prstGeom prst="upArrow">
            <a:avLst>
              <a:gd name="adj1" fmla="val 50000"/>
              <a:gd name="adj2" fmla="val 115000"/>
            </a:avLst>
          </a:prstGeom>
          <a:solidFill>
            <a:srgbClr val="FF6600"/>
          </a:solidFill>
          <a:ln w="9525">
            <a:solidFill>
              <a:schemeClr val="tx1"/>
            </a:solidFill>
            <a:prstDash val="sysDot"/>
            <a:miter lim="800000"/>
            <a:headEnd/>
            <a:tailEnd/>
          </a:ln>
          <a:effectLst/>
        </p:spPr>
        <p:txBody>
          <a:bodyPr wrap="none" anchor="ctr"/>
          <a:lstStyle/>
          <a:p>
            <a:pPr eaLnBrk="0" fontAlgn="base" hangingPunct="0">
              <a:spcBef>
                <a:spcPct val="0"/>
              </a:spcBef>
              <a:spcAft>
                <a:spcPct val="0"/>
              </a:spcAft>
            </a:pPr>
            <a:endParaRPr lang="tr-TR" sz="2400" smtClean="0">
              <a:solidFill>
                <a:srgbClr val="000000"/>
              </a:solidFill>
            </a:endParaRPr>
          </a:p>
        </p:txBody>
      </p:sp>
      <p:sp>
        <p:nvSpPr>
          <p:cNvPr id="30" name="Line 15"/>
          <p:cNvSpPr>
            <a:spLocks noChangeShapeType="1"/>
          </p:cNvSpPr>
          <p:nvPr/>
        </p:nvSpPr>
        <p:spPr bwMode="auto">
          <a:xfrm>
            <a:off x="3995936" y="2132856"/>
            <a:ext cx="4680520" cy="1728192"/>
          </a:xfrm>
          <a:prstGeom prst="line">
            <a:avLst/>
          </a:prstGeom>
          <a:noFill/>
          <a:ln w="38100">
            <a:solidFill>
              <a:srgbClr val="FF3300"/>
            </a:solidFill>
            <a:round/>
            <a:headEnd/>
            <a:tailEnd type="triangle" w="med" len="med"/>
          </a:ln>
          <a:effectLst/>
        </p:spPr>
        <p:txBody>
          <a:bodyPr wrap="none" anchor="ctr"/>
          <a:lstStyle/>
          <a:p>
            <a:pPr eaLnBrk="0" fontAlgn="base" hangingPunct="0">
              <a:spcBef>
                <a:spcPct val="0"/>
              </a:spcBef>
              <a:spcAft>
                <a:spcPct val="0"/>
              </a:spcAft>
            </a:pPr>
            <a:endParaRPr lang="tr-TR" sz="2400" smtClean="0">
              <a:solidFill>
                <a:srgbClr val="000000"/>
              </a:solidFill>
            </a:endParaRPr>
          </a:p>
        </p:txBody>
      </p:sp>
      <p:sp>
        <p:nvSpPr>
          <p:cNvPr id="31" name="Line 24"/>
          <p:cNvSpPr>
            <a:spLocks noChangeShapeType="1"/>
          </p:cNvSpPr>
          <p:nvPr/>
        </p:nvSpPr>
        <p:spPr bwMode="auto">
          <a:xfrm>
            <a:off x="3962400" y="2590800"/>
            <a:ext cx="2625824" cy="1558280"/>
          </a:xfrm>
          <a:prstGeom prst="line">
            <a:avLst/>
          </a:prstGeom>
          <a:noFill/>
          <a:ln w="38100">
            <a:solidFill>
              <a:srgbClr val="FF3300"/>
            </a:solidFill>
            <a:round/>
            <a:headEnd/>
            <a:tailEnd type="triangle" w="med" len="med"/>
          </a:ln>
          <a:effectLst/>
        </p:spPr>
        <p:txBody>
          <a:bodyPr wrap="none" anchor="ctr"/>
          <a:lstStyle/>
          <a:p>
            <a:pPr eaLnBrk="0" fontAlgn="base" hangingPunct="0">
              <a:spcBef>
                <a:spcPct val="0"/>
              </a:spcBef>
              <a:spcAft>
                <a:spcPct val="0"/>
              </a:spcAft>
            </a:pPr>
            <a:endParaRPr lang="tr-TR" sz="2400" smtClean="0">
              <a:solidFill>
                <a:srgbClr val="000000"/>
              </a:solidFill>
            </a:endParaRPr>
          </a:p>
        </p:txBody>
      </p:sp>
      <p:sp>
        <p:nvSpPr>
          <p:cNvPr id="24" name="Dikdörtgen 23"/>
          <p:cNvSpPr/>
          <p:nvPr/>
        </p:nvSpPr>
        <p:spPr>
          <a:xfrm>
            <a:off x="0" y="5464338"/>
            <a:ext cx="9131834" cy="830997"/>
          </a:xfrm>
          <a:prstGeom prst="rect">
            <a:avLst/>
          </a:prstGeom>
        </p:spPr>
        <p:txBody>
          <a:bodyPr wrap="square">
            <a:spAutoFit/>
          </a:bodyPr>
          <a:lstStyle/>
          <a:p>
            <a:r>
              <a:rPr lang="tr-TR" sz="2400" dirty="0">
                <a:latin typeface="Arial" pitchFamily="34" charset="0"/>
                <a:cs typeface="Arial" pitchFamily="34" charset="0"/>
              </a:rPr>
              <a:t>İnce kenarlı mercekler belirli mesafelerdeki cisimlerin düz ve büyük görüntülerini oluşturur. Bu nedenle büyüteç görevi yapabilir.</a:t>
            </a:r>
          </a:p>
        </p:txBody>
      </p:sp>
    </p:spTree>
    <p:extLst>
      <p:ext uri="{BB962C8B-B14F-4D97-AF65-F5344CB8AC3E}">
        <p14:creationId xmlns:p14="http://schemas.microsoft.com/office/powerpoint/2010/main" val="39056134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nodeType="with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diamond(in)">
                                      <p:cBhvr>
                                        <p:cTn id="7" dur="2000"/>
                                        <p:tgtEl>
                                          <p:spTgt spid="26"/>
                                        </p:tgtEl>
                                      </p:cBhvr>
                                    </p:animEffect>
                                  </p:childTnLst>
                                </p:cTn>
                              </p:par>
                            </p:childTnLst>
                          </p:cTn>
                        </p:par>
                        <p:par>
                          <p:cTn id="8" fill="hold">
                            <p:stCondLst>
                              <p:cond delay="2000"/>
                            </p:stCondLst>
                            <p:childTnLst>
                              <p:par>
                                <p:cTn id="9" presetID="7" presetClass="entr" presetSubtype="8" fill="hold" grpId="0" nodeType="afterEffect">
                                  <p:stCondLst>
                                    <p:cond delay="0"/>
                                  </p:stCondLst>
                                  <p:childTnLst>
                                    <p:set>
                                      <p:cBhvr>
                                        <p:cTn id="10" dur="1" fill="hold">
                                          <p:stCondLst>
                                            <p:cond delay="0"/>
                                          </p:stCondLst>
                                        </p:cTn>
                                        <p:tgtEl>
                                          <p:spTgt spid="34822"/>
                                        </p:tgtEl>
                                        <p:attrNameLst>
                                          <p:attrName>style.visibility</p:attrName>
                                        </p:attrNameLst>
                                      </p:cBhvr>
                                      <p:to>
                                        <p:strVal val="visible"/>
                                      </p:to>
                                    </p:set>
                                    <p:anim calcmode="lin" valueType="num">
                                      <p:cBhvr additive="base">
                                        <p:cTn id="11" dur="5000" fill="hold"/>
                                        <p:tgtEl>
                                          <p:spTgt spid="34822"/>
                                        </p:tgtEl>
                                        <p:attrNameLst>
                                          <p:attrName>ppt_x</p:attrName>
                                        </p:attrNameLst>
                                      </p:cBhvr>
                                      <p:tavLst>
                                        <p:tav tm="0">
                                          <p:val>
                                            <p:strVal val="0-#ppt_w/2"/>
                                          </p:val>
                                        </p:tav>
                                        <p:tav tm="100000">
                                          <p:val>
                                            <p:strVal val="#ppt_x"/>
                                          </p:val>
                                        </p:tav>
                                      </p:tavLst>
                                    </p:anim>
                                    <p:anim calcmode="lin" valueType="num">
                                      <p:cBhvr additive="base">
                                        <p:cTn id="12" dur="5000" fill="hold"/>
                                        <p:tgtEl>
                                          <p:spTgt spid="34822"/>
                                        </p:tgtEl>
                                        <p:attrNameLst>
                                          <p:attrName>ppt_y</p:attrName>
                                        </p:attrNameLst>
                                      </p:cBhvr>
                                      <p:tavLst>
                                        <p:tav tm="0">
                                          <p:val>
                                            <p:strVal val="#ppt_y"/>
                                          </p:val>
                                        </p:tav>
                                        <p:tav tm="100000">
                                          <p:val>
                                            <p:strVal val="#ppt_y"/>
                                          </p:val>
                                        </p:tav>
                                      </p:tavLst>
                                    </p:anim>
                                  </p:childTnLst>
                                </p:cTn>
                              </p:par>
                            </p:childTnLst>
                          </p:cTn>
                        </p:par>
                        <p:par>
                          <p:cTn id="13" fill="hold">
                            <p:stCondLst>
                              <p:cond delay="7000"/>
                            </p:stCondLst>
                            <p:childTnLst>
                              <p:par>
                                <p:cTn id="14" presetID="4" presetClass="entr" presetSubtype="32" fill="hold" grpId="0" nodeType="afterEffect">
                                  <p:stCondLst>
                                    <p:cond delay="0"/>
                                  </p:stCondLst>
                                  <p:childTnLst>
                                    <p:set>
                                      <p:cBhvr>
                                        <p:cTn id="15" dur="1" fill="hold">
                                          <p:stCondLst>
                                            <p:cond delay="0"/>
                                          </p:stCondLst>
                                        </p:cTn>
                                        <p:tgtEl>
                                          <p:spTgt spid="34823"/>
                                        </p:tgtEl>
                                        <p:attrNameLst>
                                          <p:attrName>style.visibility</p:attrName>
                                        </p:attrNameLst>
                                      </p:cBhvr>
                                      <p:to>
                                        <p:strVal val="visible"/>
                                      </p:to>
                                    </p:set>
                                    <p:animEffect transition="in" filter="box(out)">
                                      <p:cBhvr>
                                        <p:cTn id="16" dur="500"/>
                                        <p:tgtEl>
                                          <p:spTgt spid="34823"/>
                                        </p:tgtEl>
                                      </p:cBhvr>
                                    </p:animEffect>
                                  </p:childTnLst>
                                </p:cTn>
                              </p:par>
                            </p:childTnLst>
                          </p:cTn>
                        </p:par>
                        <p:par>
                          <p:cTn id="17" fill="hold">
                            <p:stCondLst>
                              <p:cond delay="7500"/>
                            </p:stCondLst>
                            <p:childTnLst>
                              <p:par>
                                <p:cTn id="18" presetID="4" presetClass="entr" presetSubtype="32" fill="hold" grpId="0" nodeType="afterEffect">
                                  <p:stCondLst>
                                    <p:cond delay="0"/>
                                  </p:stCondLst>
                                  <p:childTnLst>
                                    <p:set>
                                      <p:cBhvr>
                                        <p:cTn id="19" dur="1" fill="hold">
                                          <p:stCondLst>
                                            <p:cond delay="0"/>
                                          </p:stCondLst>
                                        </p:cTn>
                                        <p:tgtEl>
                                          <p:spTgt spid="34824"/>
                                        </p:tgtEl>
                                        <p:attrNameLst>
                                          <p:attrName>style.visibility</p:attrName>
                                        </p:attrNameLst>
                                      </p:cBhvr>
                                      <p:to>
                                        <p:strVal val="visible"/>
                                      </p:to>
                                    </p:set>
                                    <p:animEffect transition="in" filter="box(out)">
                                      <p:cBhvr>
                                        <p:cTn id="20" dur="500"/>
                                        <p:tgtEl>
                                          <p:spTgt spid="34824"/>
                                        </p:tgtEl>
                                      </p:cBhvr>
                                    </p:animEffect>
                                  </p:childTnLst>
                                </p:cTn>
                              </p:par>
                            </p:childTnLst>
                          </p:cTn>
                        </p:par>
                        <p:par>
                          <p:cTn id="21" fill="hold">
                            <p:stCondLst>
                              <p:cond delay="8000"/>
                            </p:stCondLst>
                            <p:childTnLst>
                              <p:par>
                                <p:cTn id="22" presetID="4" presetClass="entr" presetSubtype="32" fill="hold" grpId="0" nodeType="afterEffect">
                                  <p:stCondLst>
                                    <p:cond delay="0"/>
                                  </p:stCondLst>
                                  <p:childTnLst>
                                    <p:set>
                                      <p:cBhvr>
                                        <p:cTn id="23" dur="1" fill="hold">
                                          <p:stCondLst>
                                            <p:cond delay="0"/>
                                          </p:stCondLst>
                                        </p:cTn>
                                        <p:tgtEl>
                                          <p:spTgt spid="34827"/>
                                        </p:tgtEl>
                                        <p:attrNameLst>
                                          <p:attrName>style.visibility</p:attrName>
                                        </p:attrNameLst>
                                      </p:cBhvr>
                                      <p:to>
                                        <p:strVal val="visible"/>
                                      </p:to>
                                    </p:set>
                                    <p:animEffect transition="in" filter="box(out)">
                                      <p:cBhvr>
                                        <p:cTn id="24" dur="500"/>
                                        <p:tgtEl>
                                          <p:spTgt spid="34827"/>
                                        </p:tgtEl>
                                      </p:cBhvr>
                                    </p:animEffect>
                                  </p:childTnLst>
                                </p:cTn>
                              </p:par>
                            </p:childTnLst>
                          </p:cTn>
                        </p:par>
                        <p:par>
                          <p:cTn id="25" fill="hold">
                            <p:stCondLst>
                              <p:cond delay="8500"/>
                            </p:stCondLst>
                            <p:childTnLst>
                              <p:par>
                                <p:cTn id="26" presetID="4" presetClass="entr" presetSubtype="32" fill="hold" grpId="0" nodeType="afterEffect">
                                  <p:stCondLst>
                                    <p:cond delay="0"/>
                                  </p:stCondLst>
                                  <p:childTnLst>
                                    <p:set>
                                      <p:cBhvr>
                                        <p:cTn id="27" dur="1" fill="hold">
                                          <p:stCondLst>
                                            <p:cond delay="0"/>
                                          </p:stCondLst>
                                        </p:cTn>
                                        <p:tgtEl>
                                          <p:spTgt spid="34825"/>
                                        </p:tgtEl>
                                        <p:attrNameLst>
                                          <p:attrName>style.visibility</p:attrName>
                                        </p:attrNameLst>
                                      </p:cBhvr>
                                      <p:to>
                                        <p:strVal val="visible"/>
                                      </p:to>
                                    </p:set>
                                    <p:animEffect transition="in" filter="box(out)">
                                      <p:cBhvr>
                                        <p:cTn id="28" dur="500"/>
                                        <p:tgtEl>
                                          <p:spTgt spid="34825"/>
                                        </p:tgtEl>
                                      </p:cBhvr>
                                    </p:animEffect>
                                  </p:childTnLst>
                                </p:cTn>
                              </p:par>
                            </p:childTnLst>
                          </p:cTn>
                        </p:par>
                        <p:par>
                          <p:cTn id="29" fill="hold">
                            <p:stCondLst>
                              <p:cond delay="9000"/>
                            </p:stCondLst>
                            <p:childTnLst>
                              <p:par>
                                <p:cTn id="30" presetID="4" presetClass="entr" presetSubtype="32" fill="hold" grpId="0" nodeType="afterEffect">
                                  <p:stCondLst>
                                    <p:cond delay="0"/>
                                  </p:stCondLst>
                                  <p:childTnLst>
                                    <p:set>
                                      <p:cBhvr>
                                        <p:cTn id="31" dur="1" fill="hold">
                                          <p:stCondLst>
                                            <p:cond delay="0"/>
                                          </p:stCondLst>
                                        </p:cTn>
                                        <p:tgtEl>
                                          <p:spTgt spid="34829"/>
                                        </p:tgtEl>
                                        <p:attrNameLst>
                                          <p:attrName>style.visibility</p:attrName>
                                        </p:attrNameLst>
                                      </p:cBhvr>
                                      <p:to>
                                        <p:strVal val="visible"/>
                                      </p:to>
                                    </p:set>
                                    <p:animEffect transition="in" filter="box(out)">
                                      <p:cBhvr>
                                        <p:cTn id="32" dur="500"/>
                                        <p:tgtEl>
                                          <p:spTgt spid="34829"/>
                                        </p:tgtEl>
                                      </p:cBhvr>
                                    </p:animEffect>
                                  </p:childTnLst>
                                </p:cTn>
                              </p:par>
                            </p:childTnLst>
                          </p:cTn>
                        </p:par>
                        <p:par>
                          <p:cTn id="33" fill="hold">
                            <p:stCondLst>
                              <p:cond delay="9500"/>
                            </p:stCondLst>
                            <p:childTnLst>
                              <p:par>
                                <p:cTn id="34" presetID="4" presetClass="entr" presetSubtype="32" fill="hold" grpId="0" nodeType="afterEffect">
                                  <p:stCondLst>
                                    <p:cond delay="0"/>
                                  </p:stCondLst>
                                  <p:childTnLst>
                                    <p:set>
                                      <p:cBhvr>
                                        <p:cTn id="35" dur="1" fill="hold">
                                          <p:stCondLst>
                                            <p:cond delay="0"/>
                                          </p:stCondLst>
                                        </p:cTn>
                                        <p:tgtEl>
                                          <p:spTgt spid="34826"/>
                                        </p:tgtEl>
                                        <p:attrNameLst>
                                          <p:attrName>style.visibility</p:attrName>
                                        </p:attrNameLst>
                                      </p:cBhvr>
                                      <p:to>
                                        <p:strVal val="visible"/>
                                      </p:to>
                                    </p:set>
                                    <p:animEffect transition="in" filter="box(out)">
                                      <p:cBhvr>
                                        <p:cTn id="36" dur="500"/>
                                        <p:tgtEl>
                                          <p:spTgt spid="34826"/>
                                        </p:tgtEl>
                                      </p:cBhvr>
                                    </p:animEffect>
                                  </p:childTnLst>
                                </p:cTn>
                              </p:par>
                            </p:childTnLst>
                          </p:cTn>
                        </p:par>
                        <p:par>
                          <p:cTn id="37" fill="hold">
                            <p:stCondLst>
                              <p:cond delay="10000"/>
                            </p:stCondLst>
                            <p:childTnLst>
                              <p:par>
                                <p:cTn id="38" presetID="4" presetClass="entr" presetSubtype="32" fill="hold" grpId="0" nodeType="afterEffect">
                                  <p:stCondLst>
                                    <p:cond delay="0"/>
                                  </p:stCondLst>
                                  <p:childTnLst>
                                    <p:set>
                                      <p:cBhvr>
                                        <p:cTn id="39" dur="1" fill="hold">
                                          <p:stCondLst>
                                            <p:cond delay="0"/>
                                          </p:stCondLst>
                                        </p:cTn>
                                        <p:tgtEl>
                                          <p:spTgt spid="34828"/>
                                        </p:tgtEl>
                                        <p:attrNameLst>
                                          <p:attrName>style.visibility</p:attrName>
                                        </p:attrNameLst>
                                      </p:cBhvr>
                                      <p:to>
                                        <p:strVal val="visible"/>
                                      </p:to>
                                    </p:set>
                                    <p:animEffect transition="in" filter="box(out)">
                                      <p:cBhvr>
                                        <p:cTn id="40" dur="500"/>
                                        <p:tgtEl>
                                          <p:spTgt spid="34828"/>
                                        </p:tgtEl>
                                      </p:cBhvr>
                                    </p:animEffect>
                                  </p:childTnLst>
                                </p:cTn>
                              </p:par>
                            </p:childTnLst>
                          </p:cTn>
                        </p:par>
                        <p:par>
                          <p:cTn id="41" fill="hold">
                            <p:stCondLst>
                              <p:cond delay="10500"/>
                            </p:stCondLst>
                            <p:childTnLst>
                              <p:par>
                                <p:cTn id="42" presetID="4" presetClass="entr" presetSubtype="32" fill="hold" grpId="0" nodeType="afterEffect">
                                  <p:stCondLst>
                                    <p:cond delay="0"/>
                                  </p:stCondLst>
                                  <p:childTnLst>
                                    <p:set>
                                      <p:cBhvr>
                                        <p:cTn id="43" dur="1" fill="hold">
                                          <p:stCondLst>
                                            <p:cond delay="0"/>
                                          </p:stCondLst>
                                        </p:cTn>
                                        <p:tgtEl>
                                          <p:spTgt spid="34834"/>
                                        </p:tgtEl>
                                        <p:attrNameLst>
                                          <p:attrName>style.visibility</p:attrName>
                                        </p:attrNameLst>
                                      </p:cBhvr>
                                      <p:to>
                                        <p:strVal val="visible"/>
                                      </p:to>
                                    </p:set>
                                    <p:animEffect transition="in" filter="box(out)">
                                      <p:cBhvr>
                                        <p:cTn id="44" dur="500"/>
                                        <p:tgtEl>
                                          <p:spTgt spid="34834"/>
                                        </p:tgtEl>
                                      </p:cBhvr>
                                    </p:animEffect>
                                  </p:childTnLst>
                                </p:cTn>
                              </p:par>
                            </p:childTnLst>
                          </p:cTn>
                        </p:par>
                        <p:par>
                          <p:cTn id="45" fill="hold">
                            <p:stCondLst>
                              <p:cond delay="11000"/>
                            </p:stCondLst>
                            <p:childTnLst>
                              <p:par>
                                <p:cTn id="46" presetID="4" presetClass="entr" presetSubtype="32" fill="hold" grpId="0" nodeType="afterEffect">
                                  <p:stCondLst>
                                    <p:cond delay="0"/>
                                  </p:stCondLst>
                                  <p:childTnLst>
                                    <p:set>
                                      <p:cBhvr>
                                        <p:cTn id="47" dur="1" fill="hold">
                                          <p:stCondLst>
                                            <p:cond delay="0"/>
                                          </p:stCondLst>
                                        </p:cTn>
                                        <p:tgtEl>
                                          <p:spTgt spid="34835"/>
                                        </p:tgtEl>
                                        <p:attrNameLst>
                                          <p:attrName>style.visibility</p:attrName>
                                        </p:attrNameLst>
                                      </p:cBhvr>
                                      <p:to>
                                        <p:strVal val="visible"/>
                                      </p:to>
                                    </p:set>
                                    <p:animEffect transition="in" filter="box(out)">
                                      <p:cBhvr>
                                        <p:cTn id="48" dur="500"/>
                                        <p:tgtEl>
                                          <p:spTgt spid="34835"/>
                                        </p:tgtEl>
                                      </p:cBhvr>
                                    </p:animEffect>
                                  </p:childTnLst>
                                </p:cTn>
                              </p:par>
                            </p:childTnLst>
                          </p:cTn>
                        </p:par>
                        <p:par>
                          <p:cTn id="49" fill="hold">
                            <p:stCondLst>
                              <p:cond delay="11500"/>
                            </p:stCondLst>
                            <p:childTnLst>
                              <p:par>
                                <p:cTn id="50" presetID="4" presetClass="entr" presetSubtype="32" fill="hold" grpId="0" nodeType="afterEffect">
                                  <p:stCondLst>
                                    <p:cond delay="0"/>
                                  </p:stCondLst>
                                  <p:childTnLst>
                                    <p:set>
                                      <p:cBhvr>
                                        <p:cTn id="51" dur="1" fill="hold">
                                          <p:stCondLst>
                                            <p:cond delay="0"/>
                                          </p:stCondLst>
                                        </p:cTn>
                                        <p:tgtEl>
                                          <p:spTgt spid="34836"/>
                                        </p:tgtEl>
                                        <p:attrNameLst>
                                          <p:attrName>style.visibility</p:attrName>
                                        </p:attrNameLst>
                                      </p:cBhvr>
                                      <p:to>
                                        <p:strVal val="visible"/>
                                      </p:to>
                                    </p:set>
                                    <p:animEffect transition="in" filter="box(out)">
                                      <p:cBhvr>
                                        <p:cTn id="52" dur="500"/>
                                        <p:tgtEl>
                                          <p:spTgt spid="34836"/>
                                        </p:tgtEl>
                                      </p:cBhvr>
                                    </p:animEffect>
                                  </p:childTnLst>
                                </p:cTn>
                              </p:par>
                            </p:childTnLst>
                          </p:cTn>
                        </p:par>
                        <p:par>
                          <p:cTn id="53" fill="hold">
                            <p:stCondLst>
                              <p:cond delay="12000"/>
                            </p:stCondLst>
                            <p:childTnLst>
                              <p:par>
                                <p:cTn id="54" presetID="4" presetClass="entr" presetSubtype="32" fill="hold" grpId="0" nodeType="afterEffect">
                                  <p:stCondLst>
                                    <p:cond delay="0"/>
                                  </p:stCondLst>
                                  <p:childTnLst>
                                    <p:set>
                                      <p:cBhvr>
                                        <p:cTn id="55" dur="1" fill="hold">
                                          <p:stCondLst>
                                            <p:cond delay="0"/>
                                          </p:stCondLst>
                                        </p:cTn>
                                        <p:tgtEl>
                                          <p:spTgt spid="34837"/>
                                        </p:tgtEl>
                                        <p:attrNameLst>
                                          <p:attrName>style.visibility</p:attrName>
                                        </p:attrNameLst>
                                      </p:cBhvr>
                                      <p:to>
                                        <p:strVal val="visible"/>
                                      </p:to>
                                    </p:set>
                                    <p:animEffect transition="in" filter="box(out)">
                                      <p:cBhvr>
                                        <p:cTn id="56" dur="500"/>
                                        <p:tgtEl>
                                          <p:spTgt spid="34837"/>
                                        </p:tgtEl>
                                      </p:cBhvr>
                                    </p:animEffect>
                                  </p:childTnLst>
                                </p:cTn>
                              </p:par>
                            </p:childTnLst>
                          </p:cTn>
                        </p:par>
                        <p:par>
                          <p:cTn id="57" fill="hold">
                            <p:stCondLst>
                              <p:cond delay="12500"/>
                            </p:stCondLst>
                            <p:childTnLst>
                              <p:par>
                                <p:cTn id="58" presetID="8" presetClass="entr" presetSubtype="16" fill="hold" grpId="0" nodeType="afterEffect">
                                  <p:stCondLst>
                                    <p:cond delay="0"/>
                                  </p:stCondLst>
                                  <p:childTnLst>
                                    <p:set>
                                      <p:cBhvr>
                                        <p:cTn id="59" dur="1" fill="hold">
                                          <p:stCondLst>
                                            <p:cond delay="0"/>
                                          </p:stCondLst>
                                        </p:cTn>
                                        <p:tgtEl>
                                          <p:spTgt spid="34838"/>
                                        </p:tgtEl>
                                        <p:attrNameLst>
                                          <p:attrName>style.visibility</p:attrName>
                                        </p:attrNameLst>
                                      </p:cBhvr>
                                      <p:to>
                                        <p:strVal val="visible"/>
                                      </p:to>
                                    </p:set>
                                    <p:animEffect transition="in" filter="diamond(in)">
                                      <p:cBhvr>
                                        <p:cTn id="60" dur="2000"/>
                                        <p:tgtEl>
                                          <p:spTgt spid="34838"/>
                                        </p:tgtEl>
                                      </p:cBhvr>
                                    </p:animEffect>
                                  </p:childTnLst>
                                </p:cTn>
                              </p:par>
                            </p:childTnLst>
                          </p:cTn>
                        </p:par>
                        <p:par>
                          <p:cTn id="61" fill="hold">
                            <p:stCondLst>
                              <p:cond delay="14500"/>
                            </p:stCondLst>
                            <p:childTnLst>
                              <p:par>
                                <p:cTn id="62" presetID="4" presetClass="entr" presetSubtype="32" fill="hold" grpId="0" nodeType="afterEffect">
                                  <p:stCondLst>
                                    <p:cond delay="0"/>
                                  </p:stCondLst>
                                  <p:childTnLst>
                                    <p:set>
                                      <p:cBhvr>
                                        <p:cTn id="63" dur="1" fill="hold">
                                          <p:stCondLst>
                                            <p:cond delay="0"/>
                                          </p:stCondLst>
                                        </p:cTn>
                                        <p:tgtEl>
                                          <p:spTgt spid="34830"/>
                                        </p:tgtEl>
                                        <p:attrNameLst>
                                          <p:attrName>style.visibility</p:attrName>
                                        </p:attrNameLst>
                                      </p:cBhvr>
                                      <p:to>
                                        <p:strVal val="visible"/>
                                      </p:to>
                                    </p:set>
                                    <p:animEffect transition="in" filter="box(out)">
                                      <p:cBhvr>
                                        <p:cTn id="64" dur="500"/>
                                        <p:tgtEl>
                                          <p:spTgt spid="34830"/>
                                        </p:tgtEl>
                                      </p:cBhvr>
                                    </p:animEffect>
                                  </p:childTnLst>
                                </p:cTn>
                              </p:par>
                            </p:childTnLst>
                          </p:cTn>
                        </p:par>
                        <p:par>
                          <p:cTn id="65" fill="hold">
                            <p:stCondLst>
                              <p:cond delay="15000"/>
                            </p:stCondLst>
                            <p:childTnLst>
                              <p:par>
                                <p:cTn id="66" presetID="4" presetClass="entr" presetSubtype="32" fill="hold" grpId="0" nodeType="afterEffect">
                                  <p:stCondLst>
                                    <p:cond delay="0"/>
                                  </p:stCondLst>
                                  <p:childTnLst>
                                    <p:set>
                                      <p:cBhvr>
                                        <p:cTn id="67" dur="1" fill="hold">
                                          <p:stCondLst>
                                            <p:cond delay="0"/>
                                          </p:stCondLst>
                                        </p:cTn>
                                        <p:tgtEl>
                                          <p:spTgt spid="23"/>
                                        </p:tgtEl>
                                        <p:attrNameLst>
                                          <p:attrName>style.visibility</p:attrName>
                                        </p:attrNameLst>
                                      </p:cBhvr>
                                      <p:to>
                                        <p:strVal val="visible"/>
                                      </p:to>
                                    </p:set>
                                    <p:animEffect transition="in" filter="box(out)">
                                      <p:cBhvr>
                                        <p:cTn id="68" dur="500"/>
                                        <p:tgtEl>
                                          <p:spTgt spid="23"/>
                                        </p:tgtEl>
                                      </p:cBhvr>
                                    </p:animEffect>
                                  </p:childTnLst>
                                </p:cTn>
                              </p:par>
                            </p:childTnLst>
                          </p:cTn>
                        </p:par>
                        <p:par>
                          <p:cTn id="69" fill="hold">
                            <p:stCondLst>
                              <p:cond delay="15500"/>
                            </p:stCondLst>
                            <p:childTnLst>
                              <p:par>
                                <p:cTn id="70" presetID="4" presetClass="entr" presetSubtype="32" fill="hold" grpId="0" nodeType="afterEffect">
                                  <p:stCondLst>
                                    <p:cond delay="0"/>
                                  </p:stCondLst>
                                  <p:childTnLst>
                                    <p:set>
                                      <p:cBhvr>
                                        <p:cTn id="71" dur="1" fill="hold">
                                          <p:stCondLst>
                                            <p:cond delay="0"/>
                                          </p:stCondLst>
                                        </p:cTn>
                                        <p:tgtEl>
                                          <p:spTgt spid="30"/>
                                        </p:tgtEl>
                                        <p:attrNameLst>
                                          <p:attrName>style.visibility</p:attrName>
                                        </p:attrNameLst>
                                      </p:cBhvr>
                                      <p:to>
                                        <p:strVal val="visible"/>
                                      </p:to>
                                    </p:set>
                                    <p:animEffect transition="in" filter="box(out)">
                                      <p:cBhvr>
                                        <p:cTn id="72" dur="500"/>
                                        <p:tgtEl>
                                          <p:spTgt spid="30"/>
                                        </p:tgtEl>
                                      </p:cBhvr>
                                    </p:animEffect>
                                  </p:childTnLst>
                                </p:cTn>
                              </p:par>
                            </p:childTnLst>
                          </p:cTn>
                        </p:par>
                        <p:par>
                          <p:cTn id="73" fill="hold">
                            <p:stCondLst>
                              <p:cond delay="16000"/>
                            </p:stCondLst>
                            <p:childTnLst>
                              <p:par>
                                <p:cTn id="74" presetID="4" presetClass="entr" presetSubtype="32" fill="hold" grpId="0" nodeType="afterEffect">
                                  <p:stCondLst>
                                    <p:cond delay="0"/>
                                  </p:stCondLst>
                                  <p:childTnLst>
                                    <p:set>
                                      <p:cBhvr>
                                        <p:cTn id="75" dur="1" fill="hold">
                                          <p:stCondLst>
                                            <p:cond delay="0"/>
                                          </p:stCondLst>
                                        </p:cTn>
                                        <p:tgtEl>
                                          <p:spTgt spid="34831"/>
                                        </p:tgtEl>
                                        <p:attrNameLst>
                                          <p:attrName>style.visibility</p:attrName>
                                        </p:attrNameLst>
                                      </p:cBhvr>
                                      <p:to>
                                        <p:strVal val="visible"/>
                                      </p:to>
                                    </p:set>
                                    <p:animEffect transition="in" filter="box(out)">
                                      <p:cBhvr>
                                        <p:cTn id="76" dur="500"/>
                                        <p:tgtEl>
                                          <p:spTgt spid="34831"/>
                                        </p:tgtEl>
                                      </p:cBhvr>
                                    </p:animEffect>
                                  </p:childTnLst>
                                </p:cTn>
                              </p:par>
                            </p:childTnLst>
                          </p:cTn>
                        </p:par>
                        <p:par>
                          <p:cTn id="77" fill="hold">
                            <p:stCondLst>
                              <p:cond delay="16500"/>
                            </p:stCondLst>
                            <p:childTnLst>
                              <p:par>
                                <p:cTn id="78" presetID="4" presetClass="entr" presetSubtype="32" fill="hold" grpId="0" nodeType="afterEffect">
                                  <p:stCondLst>
                                    <p:cond delay="0"/>
                                  </p:stCondLst>
                                  <p:childTnLst>
                                    <p:set>
                                      <p:cBhvr>
                                        <p:cTn id="79" dur="1" fill="hold">
                                          <p:stCondLst>
                                            <p:cond delay="0"/>
                                          </p:stCondLst>
                                        </p:cTn>
                                        <p:tgtEl>
                                          <p:spTgt spid="31"/>
                                        </p:tgtEl>
                                        <p:attrNameLst>
                                          <p:attrName>style.visibility</p:attrName>
                                        </p:attrNameLst>
                                      </p:cBhvr>
                                      <p:to>
                                        <p:strVal val="visible"/>
                                      </p:to>
                                    </p:set>
                                    <p:animEffect transition="in" filter="box(out)">
                                      <p:cBhvr>
                                        <p:cTn id="80" dur="500"/>
                                        <p:tgtEl>
                                          <p:spTgt spid="31"/>
                                        </p:tgtEl>
                                      </p:cBhvr>
                                    </p:animEffect>
                                  </p:childTnLst>
                                </p:cTn>
                              </p:par>
                            </p:childTnLst>
                          </p:cTn>
                        </p:par>
                        <p:par>
                          <p:cTn id="81" fill="hold">
                            <p:stCondLst>
                              <p:cond delay="17000"/>
                            </p:stCondLst>
                            <p:childTnLst>
                              <p:par>
                                <p:cTn id="82" presetID="4" presetClass="entr" presetSubtype="32" fill="hold" grpId="0" nodeType="afterEffect">
                                  <p:stCondLst>
                                    <p:cond delay="0"/>
                                  </p:stCondLst>
                                  <p:childTnLst>
                                    <p:set>
                                      <p:cBhvr>
                                        <p:cTn id="83" dur="1" fill="hold">
                                          <p:stCondLst>
                                            <p:cond delay="0"/>
                                          </p:stCondLst>
                                        </p:cTn>
                                        <p:tgtEl>
                                          <p:spTgt spid="34840"/>
                                        </p:tgtEl>
                                        <p:attrNameLst>
                                          <p:attrName>style.visibility</p:attrName>
                                        </p:attrNameLst>
                                      </p:cBhvr>
                                      <p:to>
                                        <p:strVal val="visible"/>
                                      </p:to>
                                    </p:set>
                                    <p:animEffect transition="in" filter="box(out)">
                                      <p:cBhvr>
                                        <p:cTn id="84" dur="500"/>
                                        <p:tgtEl>
                                          <p:spTgt spid="34840"/>
                                        </p:tgtEl>
                                      </p:cBhvr>
                                    </p:animEffect>
                                  </p:childTnLst>
                                </p:cTn>
                              </p:par>
                            </p:childTnLst>
                          </p:cTn>
                        </p:par>
                        <p:par>
                          <p:cTn id="85" fill="hold">
                            <p:stCondLst>
                              <p:cond delay="17500"/>
                            </p:stCondLst>
                            <p:childTnLst>
                              <p:par>
                                <p:cTn id="86" presetID="4" presetClass="entr" presetSubtype="32" fill="hold" grpId="0" nodeType="afterEffect">
                                  <p:stCondLst>
                                    <p:cond delay="0"/>
                                  </p:stCondLst>
                                  <p:childTnLst>
                                    <p:set>
                                      <p:cBhvr>
                                        <p:cTn id="87" dur="1" fill="hold">
                                          <p:stCondLst>
                                            <p:cond delay="0"/>
                                          </p:stCondLst>
                                        </p:cTn>
                                        <p:tgtEl>
                                          <p:spTgt spid="29"/>
                                        </p:tgtEl>
                                        <p:attrNameLst>
                                          <p:attrName>style.visibility</p:attrName>
                                        </p:attrNameLst>
                                      </p:cBhvr>
                                      <p:to>
                                        <p:strVal val="visible"/>
                                      </p:to>
                                    </p:set>
                                    <p:animEffect transition="in" filter="box(out)">
                                      <p:cBhvr>
                                        <p:cTn id="88" dur="500"/>
                                        <p:tgtEl>
                                          <p:spTgt spid="29"/>
                                        </p:tgtEl>
                                      </p:cBhvr>
                                    </p:animEffect>
                                  </p:childTnLst>
                                </p:cTn>
                              </p:par>
                            </p:childTnLst>
                          </p:cTn>
                        </p:par>
                        <p:par>
                          <p:cTn id="89" fill="hold">
                            <p:stCondLst>
                              <p:cond delay="18000"/>
                            </p:stCondLst>
                            <p:childTnLst>
                              <p:par>
                                <p:cTn id="90" presetID="10" presetClass="entr" presetSubtype="0" fill="hold" grpId="0" nodeType="afterEffect">
                                  <p:stCondLst>
                                    <p:cond delay="0"/>
                                  </p:stCondLst>
                                  <p:childTnLst>
                                    <p:set>
                                      <p:cBhvr>
                                        <p:cTn id="91" dur="1" fill="hold">
                                          <p:stCondLst>
                                            <p:cond delay="0"/>
                                          </p:stCondLst>
                                        </p:cTn>
                                        <p:tgtEl>
                                          <p:spTgt spid="24"/>
                                        </p:tgtEl>
                                        <p:attrNameLst>
                                          <p:attrName>style.visibility</p:attrName>
                                        </p:attrNameLst>
                                      </p:cBhvr>
                                      <p:to>
                                        <p:strVal val="visible"/>
                                      </p:to>
                                    </p:set>
                                    <p:animEffect transition="in" filter="fade">
                                      <p:cBhvr>
                                        <p:cTn id="92"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22" grpId="0" animBg="1"/>
      <p:bldP spid="34823" grpId="0" animBg="1"/>
      <p:bldP spid="34824" grpId="0" animBg="1"/>
      <p:bldP spid="34825" grpId="0" animBg="1"/>
      <p:bldP spid="34826" grpId="0" animBg="1"/>
      <p:bldP spid="34827" grpId="0" autoUpdateAnimBg="0"/>
      <p:bldP spid="34828" grpId="0" autoUpdateAnimBg="0"/>
      <p:bldP spid="34829" grpId="0" autoUpdateAnimBg="0"/>
      <p:bldP spid="34830" grpId="0" animBg="1"/>
      <p:bldP spid="34831" grpId="0" animBg="1"/>
      <p:bldP spid="34834" grpId="0" animBg="1"/>
      <p:bldP spid="34835" grpId="0" autoUpdateAnimBg="0"/>
      <p:bldP spid="34836" grpId="0" animBg="1"/>
      <p:bldP spid="34837" grpId="0" autoUpdateAnimBg="0"/>
      <p:bldP spid="34838" grpId="0" animBg="1"/>
      <p:bldP spid="34840" grpId="0" animBg="1"/>
      <p:bldP spid="23" grpId="0" animBg="1"/>
      <p:bldP spid="29" grpId="0" animBg="1"/>
      <p:bldP spid="30" grpId="0" animBg="1"/>
      <p:bldP spid="31" grpId="0" animBg="1"/>
      <p:bldP spid="2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3530" y="5877272"/>
            <a:ext cx="9131834" cy="830997"/>
          </a:xfrm>
          <a:prstGeom prst="rect">
            <a:avLst/>
          </a:prstGeom>
        </p:spPr>
        <p:txBody>
          <a:bodyPr wrap="square">
            <a:spAutoFit/>
          </a:bodyPr>
          <a:lstStyle/>
          <a:p>
            <a:r>
              <a:rPr lang="tr-TR" sz="2400" dirty="0">
                <a:latin typeface="Arial" pitchFamily="34" charset="0"/>
                <a:cs typeface="Arial" pitchFamily="34" charset="0"/>
              </a:rPr>
              <a:t>İnce kenarlı mercekler belirli mesafelerdeki cisimlerin düz ve büyük görüntülerini oluşturur. Bu nedenle büyüteç görevi yapabilir.</a:t>
            </a:r>
          </a:p>
        </p:txBody>
      </p:sp>
    </p:spTree>
    <p:controls>
      <mc:AlternateContent xmlns:mc="http://schemas.openxmlformats.org/markup-compatibility/2006">
        <mc:Choice xmlns:v="urn:schemas-microsoft-com:vml" Requires="v">
          <p:control spid="8204" name="ShockwaveFlash1" r:id="rId2" imgW="8352381" imgH="6122190"/>
        </mc:Choice>
        <mc:Fallback>
          <p:control name="ShockwaveFlash1" r:id="rId2" imgW="8352381" imgH="6122190">
            <p:pic>
              <p:nvPicPr>
                <p:cNvPr id="0" name="ShockwaveFlash1"/>
                <p:cNvPicPr preferRelativeResize="0">
                  <a:picLocks noChangeArrowheads="1" noChangeShapeType="1"/>
                </p:cNvPicPr>
                <p:nvPr/>
              </p:nvPicPr>
              <p:blipFill>
                <a:blip r:embed="rId4">
                  <a:extLst>
                    <a:ext uri="{28A0092B-C50C-407E-A947-70E740481C1C}">
                      <a14:useLocalDpi xmlns:a14="http://schemas.microsoft.com/office/drawing/2010/main" val="0"/>
                    </a:ext>
                  </a:extLst>
                </a:blip>
                <a:srcRect/>
                <a:stretch>
                  <a:fillRect/>
                </a:stretch>
              </p:blipFill>
              <p:spPr bwMode="auto">
                <a:xfrm>
                  <a:off x="179388" y="0"/>
                  <a:ext cx="8785225" cy="5876925"/>
                </a:xfrm>
                <a:prstGeom prst="rect">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Lst>
              </p:spPr>
            </p:pic>
          </p:control>
        </mc:Fallback>
      </mc:AlternateContent>
    </p:controls>
    <p:extLst>
      <p:ext uri="{BB962C8B-B14F-4D97-AF65-F5344CB8AC3E}">
        <p14:creationId xmlns:p14="http://schemas.microsoft.com/office/powerpoint/2010/main" val="240816607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323528" y="116632"/>
            <a:ext cx="6971780" cy="584775"/>
          </a:xfrm>
          <a:prstGeom prst="rect">
            <a:avLst/>
          </a:prstGeom>
        </p:spPr>
        <p:txBody>
          <a:bodyPr wrap="none">
            <a:spAutoFit/>
          </a:bodyPr>
          <a:lstStyle/>
          <a:p>
            <a:r>
              <a:rPr lang="tr-TR" sz="3200" b="1" dirty="0">
                <a:latin typeface="Arial" pitchFamily="34" charset="0"/>
                <a:cs typeface="Arial" pitchFamily="34" charset="0"/>
              </a:rPr>
              <a:t>2. Kalın Kenarlı (Iraksak) Mercekler</a:t>
            </a:r>
          </a:p>
        </p:txBody>
      </p:sp>
      <p:sp>
        <p:nvSpPr>
          <p:cNvPr id="3" name="Dikdörtgen 2"/>
          <p:cNvSpPr/>
          <p:nvPr/>
        </p:nvSpPr>
        <p:spPr>
          <a:xfrm>
            <a:off x="72008" y="1988840"/>
            <a:ext cx="4572000" cy="2677656"/>
          </a:xfrm>
          <a:prstGeom prst="rect">
            <a:avLst/>
          </a:prstGeom>
        </p:spPr>
        <p:txBody>
          <a:bodyPr>
            <a:spAutoFit/>
          </a:bodyPr>
          <a:lstStyle/>
          <a:p>
            <a:r>
              <a:rPr lang="tr-TR" sz="2400" dirty="0" smtClean="0">
                <a:latin typeface="Arial" pitchFamily="34" charset="0"/>
                <a:cs typeface="Arial" pitchFamily="34" charset="0"/>
              </a:rPr>
              <a:t>Kalın</a:t>
            </a:r>
            <a:r>
              <a:rPr lang="tr-TR" sz="2400" dirty="0">
                <a:latin typeface="Arial" pitchFamily="34" charset="0"/>
                <a:cs typeface="Arial" pitchFamily="34" charset="0"/>
              </a:rPr>
              <a:t> </a:t>
            </a:r>
            <a:r>
              <a:rPr lang="tr-TR" sz="2400" dirty="0" smtClean="0">
                <a:latin typeface="Arial" pitchFamily="34" charset="0"/>
                <a:cs typeface="Arial" pitchFamily="34" charset="0"/>
              </a:rPr>
              <a:t>kenarlı </a:t>
            </a:r>
            <a:r>
              <a:rPr lang="tr-TR" sz="2400" dirty="0">
                <a:latin typeface="Arial" pitchFamily="34" charset="0"/>
                <a:cs typeface="Arial" pitchFamily="34" charset="0"/>
              </a:rPr>
              <a:t>merceğe gelen paralel ışınlar yanda gördüğünüz gibi kırılarak </a:t>
            </a:r>
            <a:r>
              <a:rPr lang="tr-TR" sz="2400" dirty="0" smtClean="0">
                <a:latin typeface="Arial" pitchFamily="34" charset="0"/>
                <a:cs typeface="Arial" pitchFamily="34" charset="0"/>
              </a:rPr>
              <a:t>ilerler</a:t>
            </a:r>
            <a:r>
              <a:rPr lang="tr-TR" sz="2400" dirty="0">
                <a:latin typeface="Arial" pitchFamily="34" charset="0"/>
                <a:cs typeface="Arial" pitchFamily="34" charset="0"/>
              </a:rPr>
              <a:t>. Fakat kırılan ışınların uzantıları bir noktada toplanır. Bu nokta </a:t>
            </a:r>
            <a:r>
              <a:rPr lang="tr-TR" sz="2400" dirty="0" smtClean="0">
                <a:latin typeface="Arial" pitchFamily="34" charset="0"/>
                <a:cs typeface="Arial" pitchFamily="34" charset="0"/>
              </a:rPr>
              <a:t>kalın kenarlı </a:t>
            </a:r>
            <a:r>
              <a:rPr lang="tr-TR" sz="2400" dirty="0">
                <a:latin typeface="Arial" pitchFamily="34" charset="0"/>
                <a:cs typeface="Arial" pitchFamily="34" charset="0"/>
              </a:rPr>
              <a:t>merceğin odak noktası adını alır.</a:t>
            </a:r>
          </a:p>
        </p:txBody>
      </p:sp>
      <p:sp>
        <p:nvSpPr>
          <p:cNvPr id="4" name="Dikdörtgen 3"/>
          <p:cNvSpPr/>
          <p:nvPr/>
        </p:nvSpPr>
        <p:spPr>
          <a:xfrm>
            <a:off x="217357" y="836711"/>
            <a:ext cx="8568952" cy="461665"/>
          </a:xfrm>
          <a:prstGeom prst="rect">
            <a:avLst/>
          </a:prstGeom>
        </p:spPr>
        <p:txBody>
          <a:bodyPr wrap="square">
            <a:spAutoFit/>
          </a:bodyPr>
          <a:lstStyle/>
          <a:p>
            <a:r>
              <a:rPr lang="tr-TR" sz="2400" dirty="0">
                <a:latin typeface="Arial" pitchFamily="34" charset="0"/>
                <a:cs typeface="Arial" pitchFamily="34" charset="0"/>
              </a:rPr>
              <a:t>Uç noktalan geniş, orta noktaları ince olan merceklerdir. </a:t>
            </a:r>
            <a:endParaRPr lang="tr-TR" sz="2400" dirty="0"/>
          </a:p>
        </p:txBody>
      </p:sp>
      <p:pic>
        <p:nvPicPr>
          <p:cNvPr id="102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28714" y="1556792"/>
            <a:ext cx="4531214" cy="43628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264954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par>
                                <p:cTn id="12" presetID="10" presetClass="entr" presetSubtype="0" fill="hold" nodeType="withEffect">
                                  <p:stCondLst>
                                    <p:cond delay="0"/>
                                  </p:stCondLst>
                                  <p:childTnLst>
                                    <p:set>
                                      <p:cBhvr>
                                        <p:cTn id="13" dur="1" fill="hold">
                                          <p:stCondLst>
                                            <p:cond delay="0"/>
                                          </p:stCondLst>
                                        </p:cTn>
                                        <p:tgtEl>
                                          <p:spTgt spid="10242"/>
                                        </p:tgtEl>
                                        <p:attrNameLst>
                                          <p:attrName>style.visibility</p:attrName>
                                        </p:attrNameLst>
                                      </p:cBhvr>
                                      <p:to>
                                        <p:strVal val="visible"/>
                                      </p:to>
                                    </p:set>
                                    <p:animEffect transition="in" filter="fade">
                                      <p:cBhvr>
                                        <p:cTn id="14" dur="500"/>
                                        <p:tgtEl>
                                          <p:spTgt spid="102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23 Dikdörtgen"/>
          <p:cNvSpPr/>
          <p:nvPr/>
        </p:nvSpPr>
        <p:spPr>
          <a:xfrm>
            <a:off x="251520" y="5894192"/>
            <a:ext cx="8568952" cy="954107"/>
          </a:xfrm>
          <a:prstGeom prst="rect">
            <a:avLst/>
          </a:prstGeom>
        </p:spPr>
        <p:txBody>
          <a:bodyPr wrap="square">
            <a:spAutoFit/>
          </a:bodyPr>
          <a:lstStyle/>
          <a:p>
            <a:pPr eaLnBrk="0" fontAlgn="base" hangingPunct="0">
              <a:spcBef>
                <a:spcPct val="0"/>
              </a:spcBef>
              <a:spcAft>
                <a:spcPct val="0"/>
              </a:spcAft>
            </a:pPr>
            <a:r>
              <a:rPr lang="tr-TR" sz="2800" b="1" dirty="0" smtClean="0">
                <a:solidFill>
                  <a:srgbClr val="FF0000"/>
                </a:solidFill>
              </a:rPr>
              <a:t>Merceği hareket ettiriniz ışınların dağıldığını ve uzantılarının toplandığı yer</a:t>
            </a:r>
            <a:endParaRPr lang="tr-TR" sz="2800" b="1" dirty="0" smtClean="0">
              <a:solidFill>
                <a:srgbClr val="FF0000"/>
              </a:solidFill>
            </a:endParaRPr>
          </a:p>
        </p:txBody>
      </p:sp>
    </p:spTree>
    <p:controls>
      <mc:AlternateContent xmlns:mc="http://schemas.openxmlformats.org/markup-compatibility/2006">
        <mc:Choice xmlns:v="urn:schemas-microsoft-com:vml" Requires="v">
          <p:control spid="16386" name="ShockwaveFlash1" r:id="rId2" imgW="7561905" imgH="5760381"/>
        </mc:Choice>
        <mc:Fallback>
          <p:control name="ShockwaveFlash1" r:id="rId2" imgW="7561905" imgH="5760381">
            <p:pic>
              <p:nvPicPr>
                <p:cNvPr id="0" name="ShockwaveFlash1"/>
                <p:cNvPicPr preferRelativeResize="0">
                  <a:picLocks noChangeArrowheads="1" noChangeShapeType="1"/>
                </p:cNvPicPr>
                <p:nvPr/>
              </p:nvPicPr>
              <p:blipFill>
                <a:blip r:embed="rId4">
                  <a:extLst>
                    <a:ext uri="{28A0092B-C50C-407E-A947-70E740481C1C}">
                      <a14:useLocalDpi xmlns:a14="http://schemas.microsoft.com/office/drawing/2010/main" val="0"/>
                    </a:ext>
                  </a:extLst>
                </a:blip>
                <a:srcRect/>
                <a:stretch>
                  <a:fillRect/>
                </a:stretch>
              </p:blipFill>
              <p:spPr bwMode="auto">
                <a:xfrm>
                  <a:off x="611188" y="0"/>
                  <a:ext cx="7561262" cy="5761038"/>
                </a:xfrm>
                <a:prstGeom prst="rect">
                  <a:avLst/>
                </a:prstGeom>
                <a:noFill/>
                <a:ln>
                  <a:noFill/>
                </a:ln>
                <a:effectLst/>
                <a:extLs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control>
        </mc:Fallback>
      </mc:AlternateContent>
    </p:controls>
    <p:extLst>
      <p:ext uri="{BB962C8B-B14F-4D97-AF65-F5344CB8AC3E}">
        <p14:creationId xmlns:p14="http://schemas.microsoft.com/office/powerpoint/2010/main" val="39007664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Picture 2" descr="C:\Documents and Settings\User\Desktop\ikkk.JPG"/>
          <p:cNvPicPr>
            <a:picLocks noChangeAspect="1" noChangeArrowheads="1"/>
          </p:cNvPicPr>
          <p:nvPr/>
        </p:nvPicPr>
        <p:blipFill>
          <a:blip r:embed="rId2" cstate="print"/>
          <a:srcRect/>
          <a:stretch>
            <a:fillRect/>
          </a:stretch>
        </p:blipFill>
        <p:spPr bwMode="auto">
          <a:xfrm>
            <a:off x="3491880" y="444624"/>
            <a:ext cx="1152525" cy="3200400"/>
          </a:xfrm>
          <a:prstGeom prst="rect">
            <a:avLst/>
          </a:prstGeom>
          <a:noFill/>
        </p:spPr>
      </p:pic>
      <p:sp>
        <p:nvSpPr>
          <p:cNvPr id="28683" name="Line 11"/>
          <p:cNvSpPr>
            <a:spLocks noChangeShapeType="1"/>
          </p:cNvSpPr>
          <p:nvPr/>
        </p:nvSpPr>
        <p:spPr bwMode="auto">
          <a:xfrm>
            <a:off x="914400" y="1946920"/>
            <a:ext cx="6858000" cy="0"/>
          </a:xfrm>
          <a:prstGeom prst="line">
            <a:avLst/>
          </a:prstGeom>
          <a:noFill/>
          <a:ln w="38100">
            <a:solidFill>
              <a:schemeClr val="tx1"/>
            </a:solidFill>
            <a:round/>
            <a:headEnd/>
            <a:tailEnd/>
          </a:ln>
          <a:effectLst/>
        </p:spPr>
        <p:txBody>
          <a:bodyPr wrap="none" anchor="ctr"/>
          <a:lstStyle/>
          <a:p>
            <a:pPr eaLnBrk="0" fontAlgn="base" hangingPunct="0">
              <a:spcBef>
                <a:spcPct val="0"/>
              </a:spcBef>
              <a:spcAft>
                <a:spcPct val="0"/>
              </a:spcAft>
            </a:pPr>
            <a:endParaRPr lang="tr-TR" sz="2400" smtClean="0">
              <a:solidFill>
                <a:srgbClr val="000000"/>
              </a:solidFill>
            </a:endParaRPr>
          </a:p>
        </p:txBody>
      </p:sp>
      <p:sp>
        <p:nvSpPr>
          <p:cNvPr id="28686" name="Line 14"/>
          <p:cNvSpPr>
            <a:spLocks noChangeShapeType="1"/>
          </p:cNvSpPr>
          <p:nvPr/>
        </p:nvSpPr>
        <p:spPr bwMode="auto">
          <a:xfrm>
            <a:off x="4038600" y="188640"/>
            <a:ext cx="29344" cy="3662536"/>
          </a:xfrm>
          <a:prstGeom prst="line">
            <a:avLst/>
          </a:prstGeom>
          <a:noFill/>
          <a:ln w="9525">
            <a:solidFill>
              <a:schemeClr val="tx1"/>
            </a:solidFill>
            <a:prstDash val="sysDot"/>
            <a:round/>
            <a:headEnd/>
            <a:tailEnd/>
          </a:ln>
          <a:effectLst/>
        </p:spPr>
        <p:txBody>
          <a:bodyPr wrap="none" anchor="ctr"/>
          <a:lstStyle/>
          <a:p>
            <a:pPr eaLnBrk="0" fontAlgn="base" hangingPunct="0">
              <a:spcBef>
                <a:spcPct val="0"/>
              </a:spcBef>
              <a:spcAft>
                <a:spcPct val="0"/>
              </a:spcAft>
            </a:pPr>
            <a:endParaRPr lang="tr-TR" sz="2400" smtClean="0">
              <a:solidFill>
                <a:srgbClr val="000000"/>
              </a:solidFill>
            </a:endParaRPr>
          </a:p>
        </p:txBody>
      </p:sp>
      <p:sp>
        <p:nvSpPr>
          <p:cNvPr id="28687" name="Oval 15"/>
          <p:cNvSpPr>
            <a:spLocks noChangeArrowheads="1"/>
          </p:cNvSpPr>
          <p:nvPr/>
        </p:nvSpPr>
        <p:spPr bwMode="auto">
          <a:xfrm>
            <a:off x="3962400" y="1870720"/>
            <a:ext cx="152400" cy="152400"/>
          </a:xfrm>
          <a:prstGeom prst="ellipse">
            <a:avLst/>
          </a:prstGeom>
          <a:solidFill>
            <a:schemeClr val="tx2"/>
          </a:solidFill>
          <a:ln w="9525">
            <a:solidFill>
              <a:schemeClr val="tx1"/>
            </a:solidFill>
            <a:round/>
            <a:headEnd/>
            <a:tailEnd/>
          </a:ln>
          <a:effectLst/>
        </p:spPr>
        <p:txBody>
          <a:bodyPr wrap="none" anchor="ctr"/>
          <a:lstStyle/>
          <a:p>
            <a:pPr eaLnBrk="0" fontAlgn="base" hangingPunct="0">
              <a:spcBef>
                <a:spcPct val="0"/>
              </a:spcBef>
              <a:spcAft>
                <a:spcPct val="0"/>
              </a:spcAft>
            </a:pPr>
            <a:endParaRPr lang="tr-TR" sz="2400" smtClean="0">
              <a:solidFill>
                <a:srgbClr val="000000"/>
              </a:solidFill>
            </a:endParaRPr>
          </a:p>
        </p:txBody>
      </p:sp>
      <p:sp>
        <p:nvSpPr>
          <p:cNvPr id="28688" name="Oval 16"/>
          <p:cNvSpPr>
            <a:spLocks noChangeArrowheads="1"/>
          </p:cNvSpPr>
          <p:nvPr/>
        </p:nvSpPr>
        <p:spPr bwMode="auto">
          <a:xfrm>
            <a:off x="5334000" y="1870720"/>
            <a:ext cx="152400" cy="152400"/>
          </a:xfrm>
          <a:prstGeom prst="ellipse">
            <a:avLst/>
          </a:prstGeom>
          <a:solidFill>
            <a:schemeClr val="tx2"/>
          </a:solidFill>
          <a:ln w="9525">
            <a:solidFill>
              <a:schemeClr val="tx1"/>
            </a:solidFill>
            <a:round/>
            <a:headEnd/>
            <a:tailEnd/>
          </a:ln>
          <a:effectLst/>
        </p:spPr>
        <p:txBody>
          <a:bodyPr wrap="none" anchor="ctr"/>
          <a:lstStyle/>
          <a:p>
            <a:pPr eaLnBrk="0" fontAlgn="base" hangingPunct="0">
              <a:spcBef>
                <a:spcPct val="0"/>
              </a:spcBef>
              <a:spcAft>
                <a:spcPct val="0"/>
              </a:spcAft>
            </a:pPr>
            <a:endParaRPr lang="tr-TR" sz="2400" smtClean="0">
              <a:solidFill>
                <a:srgbClr val="000000"/>
              </a:solidFill>
            </a:endParaRPr>
          </a:p>
        </p:txBody>
      </p:sp>
      <p:sp>
        <p:nvSpPr>
          <p:cNvPr id="28689" name="Oval 17"/>
          <p:cNvSpPr>
            <a:spLocks noChangeArrowheads="1"/>
          </p:cNvSpPr>
          <p:nvPr/>
        </p:nvSpPr>
        <p:spPr bwMode="auto">
          <a:xfrm>
            <a:off x="2667000" y="1870720"/>
            <a:ext cx="176808" cy="118120"/>
          </a:xfrm>
          <a:prstGeom prst="ellipse">
            <a:avLst/>
          </a:prstGeom>
          <a:solidFill>
            <a:schemeClr val="tx2"/>
          </a:solidFill>
          <a:ln w="9525">
            <a:solidFill>
              <a:schemeClr val="tx1"/>
            </a:solidFill>
            <a:round/>
            <a:headEnd/>
            <a:tailEnd/>
          </a:ln>
          <a:effectLst/>
        </p:spPr>
        <p:txBody>
          <a:bodyPr wrap="none" anchor="ctr"/>
          <a:lstStyle/>
          <a:p>
            <a:pPr eaLnBrk="0" fontAlgn="base" hangingPunct="0">
              <a:spcBef>
                <a:spcPct val="0"/>
              </a:spcBef>
              <a:spcAft>
                <a:spcPct val="0"/>
              </a:spcAft>
            </a:pPr>
            <a:endParaRPr lang="tr-TR" sz="2400" smtClean="0">
              <a:solidFill>
                <a:srgbClr val="000000"/>
              </a:solidFill>
            </a:endParaRPr>
          </a:p>
        </p:txBody>
      </p:sp>
      <p:sp>
        <p:nvSpPr>
          <p:cNvPr id="28691" name="Text Box 19"/>
          <p:cNvSpPr txBox="1">
            <a:spLocks noChangeArrowheads="1"/>
          </p:cNvSpPr>
          <p:nvPr/>
        </p:nvSpPr>
        <p:spPr bwMode="auto">
          <a:xfrm>
            <a:off x="3657600" y="1337320"/>
            <a:ext cx="404813" cy="457200"/>
          </a:xfrm>
          <a:prstGeom prst="rect">
            <a:avLst/>
          </a:prstGeom>
          <a:noFill/>
          <a:ln w="9525">
            <a:noFill/>
            <a:miter lim="800000"/>
            <a:headEnd/>
            <a:tailEnd/>
          </a:ln>
          <a:effectLst/>
        </p:spPr>
        <p:txBody>
          <a:bodyPr wrap="none">
            <a:spAutoFit/>
          </a:bodyPr>
          <a:lstStyle/>
          <a:p>
            <a:pPr eaLnBrk="0" fontAlgn="base" hangingPunct="0">
              <a:spcBef>
                <a:spcPct val="0"/>
              </a:spcBef>
              <a:spcAft>
                <a:spcPct val="0"/>
              </a:spcAft>
            </a:pPr>
            <a:r>
              <a:rPr lang="tr-TR" sz="2400" dirty="0" smtClean="0">
                <a:solidFill>
                  <a:srgbClr val="000000"/>
                </a:solidFill>
              </a:rPr>
              <a:t>O</a:t>
            </a:r>
          </a:p>
        </p:txBody>
      </p:sp>
      <p:sp>
        <p:nvSpPr>
          <p:cNvPr id="28692" name="Text Box 20"/>
          <p:cNvSpPr txBox="1">
            <a:spLocks noChangeArrowheads="1"/>
          </p:cNvSpPr>
          <p:nvPr/>
        </p:nvSpPr>
        <p:spPr bwMode="auto">
          <a:xfrm>
            <a:off x="2574925" y="2216795"/>
            <a:ext cx="1349003" cy="457200"/>
          </a:xfrm>
          <a:prstGeom prst="rect">
            <a:avLst/>
          </a:prstGeom>
          <a:noFill/>
          <a:ln w="9525">
            <a:noFill/>
            <a:miter lim="800000"/>
            <a:headEnd/>
            <a:tailEnd/>
          </a:ln>
          <a:effectLst/>
        </p:spPr>
        <p:txBody>
          <a:bodyPr wrap="square">
            <a:spAutoFit/>
          </a:bodyPr>
          <a:lstStyle/>
          <a:p>
            <a:pPr eaLnBrk="0" fontAlgn="base" hangingPunct="0">
              <a:spcBef>
                <a:spcPct val="0"/>
              </a:spcBef>
              <a:spcAft>
                <a:spcPct val="0"/>
              </a:spcAft>
            </a:pPr>
            <a:r>
              <a:rPr lang="tr-TR" sz="2400" dirty="0" smtClean="0">
                <a:solidFill>
                  <a:srgbClr val="000000"/>
                </a:solidFill>
              </a:rPr>
              <a:t>F=Odak</a:t>
            </a:r>
          </a:p>
        </p:txBody>
      </p:sp>
      <p:sp>
        <p:nvSpPr>
          <p:cNvPr id="28693" name="Text Box 21"/>
          <p:cNvSpPr txBox="1">
            <a:spLocks noChangeArrowheads="1"/>
          </p:cNvSpPr>
          <p:nvPr/>
        </p:nvSpPr>
        <p:spPr bwMode="auto">
          <a:xfrm>
            <a:off x="5241924" y="2292995"/>
            <a:ext cx="2930476" cy="461665"/>
          </a:xfrm>
          <a:prstGeom prst="rect">
            <a:avLst/>
          </a:prstGeom>
          <a:noFill/>
          <a:ln w="9525">
            <a:noFill/>
            <a:miter lim="800000"/>
            <a:headEnd/>
            <a:tailEnd/>
          </a:ln>
          <a:effectLst/>
        </p:spPr>
        <p:txBody>
          <a:bodyPr wrap="square">
            <a:spAutoFit/>
          </a:bodyPr>
          <a:lstStyle/>
          <a:p>
            <a:pPr eaLnBrk="0" fontAlgn="base" hangingPunct="0">
              <a:spcBef>
                <a:spcPct val="0"/>
              </a:spcBef>
              <a:spcAft>
                <a:spcPct val="0"/>
              </a:spcAft>
            </a:pPr>
            <a:r>
              <a:rPr lang="tr-TR" sz="2400" dirty="0" smtClean="0">
                <a:solidFill>
                  <a:srgbClr val="000000"/>
                </a:solidFill>
              </a:rPr>
              <a:t>F</a:t>
            </a:r>
            <a:r>
              <a:rPr lang="tr-TR" sz="2400" baseline="30000" dirty="0" smtClean="0">
                <a:solidFill>
                  <a:srgbClr val="000000"/>
                </a:solidFill>
              </a:rPr>
              <a:t>| </a:t>
            </a:r>
            <a:r>
              <a:rPr lang="tr-TR" sz="2400" dirty="0" smtClean="0">
                <a:solidFill>
                  <a:srgbClr val="000000"/>
                </a:solidFill>
              </a:rPr>
              <a:t>=Odak</a:t>
            </a:r>
          </a:p>
        </p:txBody>
      </p:sp>
      <p:sp>
        <p:nvSpPr>
          <p:cNvPr id="28694" name="Line 22"/>
          <p:cNvSpPr>
            <a:spLocks noChangeShapeType="1"/>
          </p:cNvSpPr>
          <p:nvPr/>
        </p:nvSpPr>
        <p:spPr bwMode="auto">
          <a:xfrm>
            <a:off x="1905000" y="1261120"/>
            <a:ext cx="2133600" cy="0"/>
          </a:xfrm>
          <a:prstGeom prst="line">
            <a:avLst/>
          </a:prstGeom>
          <a:noFill/>
          <a:ln w="38100">
            <a:solidFill>
              <a:srgbClr val="FF3300"/>
            </a:solidFill>
            <a:round/>
            <a:headEnd/>
            <a:tailEnd type="triangle" w="med" len="med"/>
          </a:ln>
          <a:effectLst/>
        </p:spPr>
        <p:txBody>
          <a:bodyPr wrap="none" anchor="ctr"/>
          <a:lstStyle/>
          <a:p>
            <a:pPr eaLnBrk="0" fontAlgn="base" hangingPunct="0">
              <a:spcBef>
                <a:spcPct val="0"/>
              </a:spcBef>
              <a:spcAft>
                <a:spcPct val="0"/>
              </a:spcAft>
            </a:pPr>
            <a:endParaRPr lang="tr-TR" sz="2400" smtClean="0">
              <a:solidFill>
                <a:srgbClr val="000000"/>
              </a:solidFill>
            </a:endParaRPr>
          </a:p>
        </p:txBody>
      </p:sp>
      <p:sp>
        <p:nvSpPr>
          <p:cNvPr id="28695" name="Line 23"/>
          <p:cNvSpPr>
            <a:spLocks noChangeShapeType="1"/>
          </p:cNvSpPr>
          <p:nvPr/>
        </p:nvSpPr>
        <p:spPr bwMode="auto">
          <a:xfrm flipV="1">
            <a:off x="4038600" y="260648"/>
            <a:ext cx="1829544" cy="1000472"/>
          </a:xfrm>
          <a:prstGeom prst="line">
            <a:avLst/>
          </a:prstGeom>
          <a:noFill/>
          <a:ln w="38100">
            <a:solidFill>
              <a:srgbClr val="FF3300"/>
            </a:solidFill>
            <a:round/>
            <a:headEnd/>
            <a:tailEnd type="triangle" w="med" len="med"/>
          </a:ln>
          <a:effectLst/>
        </p:spPr>
        <p:txBody>
          <a:bodyPr wrap="none" anchor="ctr"/>
          <a:lstStyle/>
          <a:p>
            <a:pPr eaLnBrk="0" fontAlgn="base" hangingPunct="0">
              <a:spcBef>
                <a:spcPct val="0"/>
              </a:spcBef>
              <a:spcAft>
                <a:spcPct val="0"/>
              </a:spcAft>
            </a:pPr>
            <a:endParaRPr lang="tr-TR" sz="2400" smtClean="0">
              <a:solidFill>
                <a:srgbClr val="000000"/>
              </a:solidFill>
            </a:endParaRPr>
          </a:p>
        </p:txBody>
      </p:sp>
      <p:sp>
        <p:nvSpPr>
          <p:cNvPr id="18" name="17 Dikdörtgen"/>
          <p:cNvSpPr/>
          <p:nvPr/>
        </p:nvSpPr>
        <p:spPr>
          <a:xfrm>
            <a:off x="7524328" y="1556792"/>
            <a:ext cx="1338828" cy="369332"/>
          </a:xfrm>
          <a:prstGeom prst="rect">
            <a:avLst/>
          </a:prstGeom>
        </p:spPr>
        <p:txBody>
          <a:bodyPr wrap="none">
            <a:spAutoFit/>
          </a:bodyPr>
          <a:lstStyle/>
          <a:p>
            <a:r>
              <a:rPr lang="tr-TR" b="1" dirty="0" smtClean="0">
                <a:solidFill>
                  <a:srgbClr val="FF0000"/>
                </a:solidFill>
              </a:rPr>
              <a:t>asal eksene </a:t>
            </a:r>
            <a:endParaRPr lang="tr-TR" b="1" dirty="0">
              <a:solidFill>
                <a:srgbClr val="FF0000"/>
              </a:solidFill>
            </a:endParaRPr>
          </a:p>
        </p:txBody>
      </p:sp>
      <p:sp>
        <p:nvSpPr>
          <p:cNvPr id="19" name="Oval 17"/>
          <p:cNvSpPr>
            <a:spLocks noChangeArrowheads="1"/>
          </p:cNvSpPr>
          <p:nvPr/>
        </p:nvSpPr>
        <p:spPr bwMode="auto">
          <a:xfrm>
            <a:off x="1043608" y="1916832"/>
            <a:ext cx="176808" cy="118120"/>
          </a:xfrm>
          <a:prstGeom prst="ellipse">
            <a:avLst/>
          </a:prstGeom>
          <a:solidFill>
            <a:schemeClr val="tx2"/>
          </a:solidFill>
          <a:ln w="9525">
            <a:solidFill>
              <a:schemeClr val="tx1"/>
            </a:solidFill>
            <a:round/>
            <a:headEnd/>
            <a:tailEnd/>
          </a:ln>
          <a:effectLst/>
        </p:spPr>
        <p:txBody>
          <a:bodyPr wrap="none" anchor="ctr"/>
          <a:lstStyle/>
          <a:p>
            <a:pPr eaLnBrk="0" fontAlgn="base" hangingPunct="0">
              <a:spcBef>
                <a:spcPct val="0"/>
              </a:spcBef>
              <a:spcAft>
                <a:spcPct val="0"/>
              </a:spcAft>
            </a:pPr>
            <a:endParaRPr lang="tr-TR" sz="2400" smtClean="0">
              <a:solidFill>
                <a:srgbClr val="000000"/>
              </a:solidFill>
            </a:endParaRPr>
          </a:p>
        </p:txBody>
      </p:sp>
      <p:sp>
        <p:nvSpPr>
          <p:cNvPr id="20" name="Oval 17"/>
          <p:cNvSpPr>
            <a:spLocks noChangeArrowheads="1"/>
          </p:cNvSpPr>
          <p:nvPr/>
        </p:nvSpPr>
        <p:spPr bwMode="auto">
          <a:xfrm>
            <a:off x="7020272" y="1916832"/>
            <a:ext cx="176808" cy="118120"/>
          </a:xfrm>
          <a:prstGeom prst="ellipse">
            <a:avLst/>
          </a:prstGeom>
          <a:solidFill>
            <a:schemeClr val="tx2"/>
          </a:solidFill>
          <a:ln w="9525">
            <a:solidFill>
              <a:schemeClr val="tx1"/>
            </a:solidFill>
            <a:round/>
            <a:headEnd/>
            <a:tailEnd/>
          </a:ln>
          <a:effectLst/>
        </p:spPr>
        <p:txBody>
          <a:bodyPr wrap="none" anchor="ctr"/>
          <a:lstStyle/>
          <a:p>
            <a:pPr eaLnBrk="0" fontAlgn="base" hangingPunct="0">
              <a:spcBef>
                <a:spcPct val="0"/>
              </a:spcBef>
              <a:spcAft>
                <a:spcPct val="0"/>
              </a:spcAft>
            </a:pPr>
            <a:endParaRPr lang="tr-TR" sz="2400" smtClean="0">
              <a:solidFill>
                <a:srgbClr val="000000"/>
              </a:solidFill>
            </a:endParaRPr>
          </a:p>
        </p:txBody>
      </p:sp>
      <p:sp>
        <p:nvSpPr>
          <p:cNvPr id="21" name="Text Box 20"/>
          <p:cNvSpPr txBox="1">
            <a:spLocks noChangeArrowheads="1"/>
          </p:cNvSpPr>
          <p:nvPr/>
        </p:nvSpPr>
        <p:spPr bwMode="auto">
          <a:xfrm>
            <a:off x="755576" y="2132856"/>
            <a:ext cx="1584176" cy="461665"/>
          </a:xfrm>
          <a:prstGeom prst="rect">
            <a:avLst/>
          </a:prstGeom>
          <a:noFill/>
          <a:ln w="9525">
            <a:noFill/>
            <a:miter lim="800000"/>
            <a:headEnd/>
            <a:tailEnd/>
          </a:ln>
          <a:effectLst/>
        </p:spPr>
        <p:txBody>
          <a:bodyPr wrap="square">
            <a:spAutoFit/>
          </a:bodyPr>
          <a:lstStyle/>
          <a:p>
            <a:pPr eaLnBrk="0" fontAlgn="base" hangingPunct="0">
              <a:spcBef>
                <a:spcPct val="0"/>
              </a:spcBef>
              <a:spcAft>
                <a:spcPct val="0"/>
              </a:spcAft>
            </a:pPr>
            <a:r>
              <a:rPr lang="tr-TR" sz="2400" dirty="0" smtClean="0">
                <a:solidFill>
                  <a:srgbClr val="000000"/>
                </a:solidFill>
              </a:rPr>
              <a:t>M=Merkez</a:t>
            </a:r>
          </a:p>
        </p:txBody>
      </p:sp>
      <p:sp>
        <p:nvSpPr>
          <p:cNvPr id="22" name="Text Box 20"/>
          <p:cNvSpPr txBox="1">
            <a:spLocks noChangeArrowheads="1"/>
          </p:cNvSpPr>
          <p:nvPr/>
        </p:nvSpPr>
        <p:spPr bwMode="auto">
          <a:xfrm>
            <a:off x="6876256" y="2060848"/>
            <a:ext cx="1584176" cy="461665"/>
          </a:xfrm>
          <a:prstGeom prst="rect">
            <a:avLst/>
          </a:prstGeom>
          <a:noFill/>
          <a:ln w="9525">
            <a:noFill/>
            <a:miter lim="800000"/>
            <a:headEnd/>
            <a:tailEnd/>
          </a:ln>
          <a:effectLst/>
        </p:spPr>
        <p:txBody>
          <a:bodyPr wrap="square">
            <a:spAutoFit/>
          </a:bodyPr>
          <a:lstStyle/>
          <a:p>
            <a:pPr eaLnBrk="0" fontAlgn="base" hangingPunct="0">
              <a:spcBef>
                <a:spcPct val="0"/>
              </a:spcBef>
              <a:spcAft>
                <a:spcPct val="0"/>
              </a:spcAft>
            </a:pPr>
            <a:r>
              <a:rPr lang="tr-TR" sz="2400" dirty="0" smtClean="0">
                <a:solidFill>
                  <a:srgbClr val="000000"/>
                </a:solidFill>
              </a:rPr>
              <a:t>M=Merkez</a:t>
            </a:r>
          </a:p>
        </p:txBody>
      </p:sp>
      <p:sp>
        <p:nvSpPr>
          <p:cNvPr id="24" name="Line 22"/>
          <p:cNvSpPr>
            <a:spLocks noChangeShapeType="1"/>
          </p:cNvSpPr>
          <p:nvPr/>
        </p:nvSpPr>
        <p:spPr bwMode="auto">
          <a:xfrm>
            <a:off x="1907704" y="2564904"/>
            <a:ext cx="2133600" cy="0"/>
          </a:xfrm>
          <a:prstGeom prst="line">
            <a:avLst/>
          </a:prstGeom>
          <a:noFill/>
          <a:ln w="38100">
            <a:solidFill>
              <a:srgbClr val="FF3300"/>
            </a:solidFill>
            <a:round/>
            <a:headEnd/>
            <a:tailEnd type="triangle" w="med" len="med"/>
          </a:ln>
          <a:effectLst/>
        </p:spPr>
        <p:txBody>
          <a:bodyPr wrap="none" anchor="ctr"/>
          <a:lstStyle/>
          <a:p>
            <a:pPr eaLnBrk="0" fontAlgn="base" hangingPunct="0">
              <a:spcBef>
                <a:spcPct val="0"/>
              </a:spcBef>
              <a:spcAft>
                <a:spcPct val="0"/>
              </a:spcAft>
            </a:pPr>
            <a:endParaRPr lang="tr-TR" sz="2400" smtClean="0">
              <a:solidFill>
                <a:srgbClr val="000000"/>
              </a:solidFill>
            </a:endParaRPr>
          </a:p>
        </p:txBody>
      </p:sp>
      <p:sp>
        <p:nvSpPr>
          <p:cNvPr id="25" name="Line 23"/>
          <p:cNvSpPr>
            <a:spLocks noChangeShapeType="1"/>
          </p:cNvSpPr>
          <p:nvPr/>
        </p:nvSpPr>
        <p:spPr bwMode="auto">
          <a:xfrm>
            <a:off x="3995936" y="2564904"/>
            <a:ext cx="1872208" cy="936104"/>
          </a:xfrm>
          <a:prstGeom prst="line">
            <a:avLst/>
          </a:prstGeom>
          <a:noFill/>
          <a:ln w="38100">
            <a:solidFill>
              <a:srgbClr val="FF3300"/>
            </a:solidFill>
            <a:round/>
            <a:headEnd/>
            <a:tailEnd type="triangle" w="med" len="med"/>
          </a:ln>
          <a:effectLst/>
        </p:spPr>
        <p:txBody>
          <a:bodyPr wrap="none" anchor="ctr"/>
          <a:lstStyle/>
          <a:p>
            <a:pPr eaLnBrk="0" fontAlgn="base" hangingPunct="0">
              <a:spcBef>
                <a:spcPct val="0"/>
              </a:spcBef>
              <a:spcAft>
                <a:spcPct val="0"/>
              </a:spcAft>
            </a:pPr>
            <a:endParaRPr lang="tr-TR" sz="2400" smtClean="0">
              <a:solidFill>
                <a:srgbClr val="000000"/>
              </a:solidFill>
            </a:endParaRPr>
          </a:p>
        </p:txBody>
      </p:sp>
      <p:sp>
        <p:nvSpPr>
          <p:cNvPr id="27" name="Line 14"/>
          <p:cNvSpPr>
            <a:spLocks noChangeShapeType="1"/>
          </p:cNvSpPr>
          <p:nvPr/>
        </p:nvSpPr>
        <p:spPr bwMode="auto">
          <a:xfrm flipH="1">
            <a:off x="2771800" y="1268760"/>
            <a:ext cx="1224136" cy="648072"/>
          </a:xfrm>
          <a:prstGeom prst="line">
            <a:avLst/>
          </a:prstGeom>
          <a:noFill/>
          <a:ln w="9525">
            <a:solidFill>
              <a:schemeClr val="tx1"/>
            </a:solidFill>
            <a:prstDash val="sysDot"/>
            <a:round/>
            <a:headEnd/>
            <a:tailEnd/>
          </a:ln>
          <a:effectLst/>
        </p:spPr>
        <p:txBody>
          <a:bodyPr wrap="none" anchor="ctr"/>
          <a:lstStyle/>
          <a:p>
            <a:pPr eaLnBrk="0" fontAlgn="base" hangingPunct="0">
              <a:spcBef>
                <a:spcPct val="0"/>
              </a:spcBef>
              <a:spcAft>
                <a:spcPct val="0"/>
              </a:spcAft>
            </a:pPr>
            <a:endParaRPr lang="tr-TR" sz="2400" smtClean="0">
              <a:solidFill>
                <a:srgbClr val="000000"/>
              </a:solidFill>
            </a:endParaRPr>
          </a:p>
        </p:txBody>
      </p:sp>
      <p:sp>
        <p:nvSpPr>
          <p:cNvPr id="28" name="Line 14"/>
          <p:cNvSpPr>
            <a:spLocks noChangeShapeType="1"/>
          </p:cNvSpPr>
          <p:nvPr/>
        </p:nvSpPr>
        <p:spPr bwMode="auto">
          <a:xfrm>
            <a:off x="2771800" y="1988840"/>
            <a:ext cx="1224136" cy="576064"/>
          </a:xfrm>
          <a:prstGeom prst="line">
            <a:avLst/>
          </a:prstGeom>
          <a:noFill/>
          <a:ln w="9525">
            <a:solidFill>
              <a:schemeClr val="tx1"/>
            </a:solidFill>
            <a:prstDash val="sysDot"/>
            <a:round/>
            <a:headEnd/>
            <a:tailEnd/>
          </a:ln>
          <a:effectLst/>
        </p:spPr>
        <p:txBody>
          <a:bodyPr wrap="none" anchor="ctr"/>
          <a:lstStyle/>
          <a:p>
            <a:pPr eaLnBrk="0" fontAlgn="base" hangingPunct="0">
              <a:spcBef>
                <a:spcPct val="0"/>
              </a:spcBef>
              <a:spcAft>
                <a:spcPct val="0"/>
              </a:spcAft>
            </a:pPr>
            <a:endParaRPr lang="tr-TR" sz="2400" smtClean="0">
              <a:solidFill>
                <a:srgbClr val="000000"/>
              </a:solidFill>
            </a:endParaRPr>
          </a:p>
        </p:txBody>
      </p:sp>
      <p:sp>
        <p:nvSpPr>
          <p:cNvPr id="30" name="29 Dikdörtgen"/>
          <p:cNvSpPr/>
          <p:nvPr/>
        </p:nvSpPr>
        <p:spPr>
          <a:xfrm>
            <a:off x="467544" y="4005064"/>
            <a:ext cx="8424936" cy="523220"/>
          </a:xfrm>
          <a:prstGeom prst="rect">
            <a:avLst/>
          </a:prstGeom>
        </p:spPr>
        <p:txBody>
          <a:bodyPr wrap="square">
            <a:spAutoFit/>
          </a:bodyPr>
          <a:lstStyle/>
          <a:p>
            <a:r>
              <a:rPr lang="tr-TR" sz="2800" dirty="0" smtClean="0"/>
              <a:t> Bir </a:t>
            </a:r>
            <a:r>
              <a:rPr lang="es-ES" sz="2800" dirty="0" smtClean="0"/>
              <a:t>noktadan</a:t>
            </a:r>
            <a:r>
              <a:rPr lang="tr-TR" sz="2800" dirty="0" smtClean="0"/>
              <a:t> çıkıyormuş gibi dağılarak kırılır. </a:t>
            </a:r>
          </a:p>
        </p:txBody>
      </p:sp>
      <p:sp>
        <p:nvSpPr>
          <p:cNvPr id="23" name="2 İçerik Yer Tutucusu"/>
          <p:cNvSpPr txBox="1">
            <a:spLocks/>
          </p:cNvSpPr>
          <p:nvPr/>
        </p:nvSpPr>
        <p:spPr>
          <a:xfrm>
            <a:off x="179512" y="4626706"/>
            <a:ext cx="8784976" cy="2231294"/>
          </a:xfrm>
          <a:prstGeom prst="rect">
            <a:avLst/>
          </a:prstGeom>
        </p:spPr>
        <p:txBody>
          <a:bodyPr>
            <a:normAutofit/>
          </a:bodyPr>
          <a:lstStyle/>
          <a:p>
            <a:pPr marL="342900" marR="0" lvl="0" indent="-342900" algn="l" defTabSz="914400" rtl="0" eaLnBrk="0" fontAlgn="base" latinLnBrk="0" hangingPunct="0">
              <a:lnSpc>
                <a:spcPct val="100000"/>
              </a:lnSpc>
              <a:spcBef>
                <a:spcPct val="20000"/>
              </a:spcBef>
              <a:spcAft>
                <a:spcPct val="0"/>
              </a:spcAft>
              <a:buClrTx/>
              <a:buSzTx/>
              <a:buFontTx/>
              <a:buChar char="•"/>
              <a:tabLst/>
              <a:defRPr/>
            </a:pPr>
            <a:r>
              <a:rPr kumimoji="0" lang="tr-TR" sz="3200" b="0" i="0" u="none" strike="noStrike" kern="0" cap="none" spc="0" normalizeH="0" baseline="0" noProof="0" smtClean="0">
                <a:ln>
                  <a:noFill/>
                </a:ln>
                <a:solidFill>
                  <a:schemeClr val="tx1"/>
                </a:solidFill>
                <a:effectLst/>
                <a:uLnTx/>
                <a:uFillTx/>
                <a:latin typeface="+mn-lt"/>
                <a:ea typeface="+mn-ea"/>
                <a:cs typeface="+mn-cs"/>
              </a:rPr>
              <a:t>Kırılan ışınların uzantıları ışığın geldiği taraftaki bir noktada kesişir. Işık ışınlarının uzantılarının kesiştiği bu nokta, </a:t>
            </a:r>
            <a:r>
              <a:rPr kumimoji="0" lang="tr-TR" sz="3200" b="1" i="0" u="none" strike="noStrike" kern="0" cap="none" spc="0" normalizeH="0" baseline="0" noProof="0" smtClean="0">
                <a:ln>
                  <a:noFill/>
                </a:ln>
                <a:solidFill>
                  <a:schemeClr val="tx1"/>
                </a:solidFill>
                <a:effectLst/>
                <a:uLnTx/>
                <a:uFillTx/>
                <a:latin typeface="+mn-lt"/>
                <a:ea typeface="+mn-ea"/>
                <a:cs typeface="+mn-cs"/>
              </a:rPr>
              <a:t>kalın kenarlı merceğin odak noktasıdır.</a:t>
            </a:r>
            <a:endParaRPr kumimoji="0" lang="tr-TR" sz="3200" b="0" i="0" u="none" strike="noStrike" kern="0" cap="none" spc="0" normalizeH="0" baseline="0" noProof="0" dirty="0">
              <a:ln>
                <a:noFill/>
              </a:ln>
              <a:solidFill>
                <a:schemeClr val="tx1"/>
              </a:solidFill>
              <a:effectLst/>
              <a:uLnTx/>
              <a:uFillTx/>
              <a:latin typeface="+mn-lt"/>
              <a:ea typeface="+mn-ea"/>
              <a:cs typeface="+mn-cs"/>
            </a:endParaRPr>
          </a:p>
        </p:txBody>
      </p:sp>
    </p:spTree>
    <p:extLst>
      <p:ext uri="{BB962C8B-B14F-4D97-AF65-F5344CB8AC3E}">
        <p14:creationId xmlns:p14="http://schemas.microsoft.com/office/powerpoint/2010/main" val="22781779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nodeType="with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diamond(in)">
                                      <p:cBhvr>
                                        <p:cTn id="7" dur="2000"/>
                                        <p:tgtEl>
                                          <p:spTgt spid="26"/>
                                        </p:tgtEl>
                                      </p:cBhvr>
                                    </p:animEffect>
                                  </p:childTnLst>
                                </p:cTn>
                              </p:par>
                            </p:childTnLst>
                          </p:cTn>
                        </p:par>
                        <p:par>
                          <p:cTn id="8" fill="hold">
                            <p:stCondLst>
                              <p:cond delay="2000"/>
                            </p:stCondLst>
                            <p:childTnLst>
                              <p:par>
                                <p:cTn id="9" presetID="7" presetClass="entr" presetSubtype="8" fill="hold" grpId="0" nodeType="afterEffect">
                                  <p:stCondLst>
                                    <p:cond delay="0"/>
                                  </p:stCondLst>
                                  <p:childTnLst>
                                    <p:set>
                                      <p:cBhvr>
                                        <p:cTn id="10" dur="1" fill="hold">
                                          <p:stCondLst>
                                            <p:cond delay="0"/>
                                          </p:stCondLst>
                                        </p:cTn>
                                        <p:tgtEl>
                                          <p:spTgt spid="28683"/>
                                        </p:tgtEl>
                                        <p:attrNameLst>
                                          <p:attrName>style.visibility</p:attrName>
                                        </p:attrNameLst>
                                      </p:cBhvr>
                                      <p:to>
                                        <p:strVal val="visible"/>
                                      </p:to>
                                    </p:set>
                                    <p:anim calcmode="lin" valueType="num">
                                      <p:cBhvr additive="base">
                                        <p:cTn id="11" dur="500" fill="hold"/>
                                        <p:tgtEl>
                                          <p:spTgt spid="28683"/>
                                        </p:tgtEl>
                                        <p:attrNameLst>
                                          <p:attrName>ppt_x</p:attrName>
                                        </p:attrNameLst>
                                      </p:cBhvr>
                                      <p:tavLst>
                                        <p:tav tm="0">
                                          <p:val>
                                            <p:strVal val="0-#ppt_w/2"/>
                                          </p:val>
                                        </p:tav>
                                        <p:tav tm="100000">
                                          <p:val>
                                            <p:strVal val="#ppt_x"/>
                                          </p:val>
                                        </p:tav>
                                      </p:tavLst>
                                    </p:anim>
                                    <p:anim calcmode="lin" valueType="num">
                                      <p:cBhvr additive="base">
                                        <p:cTn id="12" dur="500" fill="hold"/>
                                        <p:tgtEl>
                                          <p:spTgt spid="28683"/>
                                        </p:tgtEl>
                                        <p:attrNameLst>
                                          <p:attrName>ppt_y</p:attrName>
                                        </p:attrNameLst>
                                      </p:cBhvr>
                                      <p:tavLst>
                                        <p:tav tm="0">
                                          <p:val>
                                            <p:strVal val="#ppt_y"/>
                                          </p:val>
                                        </p:tav>
                                        <p:tav tm="100000">
                                          <p:val>
                                            <p:strVal val="#ppt_y"/>
                                          </p:val>
                                        </p:tav>
                                      </p:tavLst>
                                    </p:anim>
                                  </p:childTnLst>
                                </p:cTn>
                              </p:par>
                            </p:childTnLst>
                          </p:cTn>
                        </p:par>
                        <p:par>
                          <p:cTn id="13" fill="hold">
                            <p:stCondLst>
                              <p:cond delay="2500"/>
                            </p:stCondLst>
                            <p:childTnLst>
                              <p:par>
                                <p:cTn id="14" presetID="8" presetClass="entr" presetSubtype="16" fill="hold" grpId="0" nodeType="afterEffect">
                                  <p:stCondLst>
                                    <p:cond delay="0"/>
                                  </p:stCondLst>
                                  <p:childTnLst>
                                    <p:set>
                                      <p:cBhvr>
                                        <p:cTn id="15" dur="1" fill="hold">
                                          <p:stCondLst>
                                            <p:cond delay="0"/>
                                          </p:stCondLst>
                                        </p:cTn>
                                        <p:tgtEl>
                                          <p:spTgt spid="18"/>
                                        </p:tgtEl>
                                        <p:attrNameLst>
                                          <p:attrName>style.visibility</p:attrName>
                                        </p:attrNameLst>
                                      </p:cBhvr>
                                      <p:to>
                                        <p:strVal val="visible"/>
                                      </p:to>
                                    </p:set>
                                    <p:animEffect transition="in" filter="diamond(in)">
                                      <p:cBhvr>
                                        <p:cTn id="16" dur="2000"/>
                                        <p:tgtEl>
                                          <p:spTgt spid="18"/>
                                        </p:tgtEl>
                                      </p:cBhvr>
                                    </p:animEffect>
                                  </p:childTnLst>
                                </p:cTn>
                              </p:par>
                            </p:childTnLst>
                          </p:cTn>
                        </p:par>
                        <p:par>
                          <p:cTn id="17" fill="hold">
                            <p:stCondLst>
                              <p:cond delay="4500"/>
                            </p:stCondLst>
                            <p:childTnLst>
                              <p:par>
                                <p:cTn id="18" presetID="4" presetClass="entr" presetSubtype="32" fill="hold" grpId="0" nodeType="afterEffect">
                                  <p:stCondLst>
                                    <p:cond delay="0"/>
                                  </p:stCondLst>
                                  <p:childTnLst>
                                    <p:set>
                                      <p:cBhvr>
                                        <p:cTn id="19" dur="1" fill="hold">
                                          <p:stCondLst>
                                            <p:cond delay="0"/>
                                          </p:stCondLst>
                                        </p:cTn>
                                        <p:tgtEl>
                                          <p:spTgt spid="28686"/>
                                        </p:tgtEl>
                                        <p:attrNameLst>
                                          <p:attrName>style.visibility</p:attrName>
                                        </p:attrNameLst>
                                      </p:cBhvr>
                                      <p:to>
                                        <p:strVal val="visible"/>
                                      </p:to>
                                    </p:set>
                                    <p:animEffect transition="in" filter="box(out)">
                                      <p:cBhvr>
                                        <p:cTn id="20" dur="500"/>
                                        <p:tgtEl>
                                          <p:spTgt spid="28686"/>
                                        </p:tgtEl>
                                      </p:cBhvr>
                                    </p:animEffect>
                                  </p:childTnLst>
                                </p:cTn>
                              </p:par>
                            </p:childTnLst>
                          </p:cTn>
                        </p:par>
                        <p:par>
                          <p:cTn id="21" fill="hold">
                            <p:stCondLst>
                              <p:cond delay="5000"/>
                            </p:stCondLst>
                            <p:childTnLst>
                              <p:par>
                                <p:cTn id="22" presetID="4" presetClass="entr" presetSubtype="32" fill="hold" grpId="0" nodeType="afterEffect">
                                  <p:stCondLst>
                                    <p:cond delay="0"/>
                                  </p:stCondLst>
                                  <p:childTnLst>
                                    <p:set>
                                      <p:cBhvr>
                                        <p:cTn id="23" dur="1" fill="hold">
                                          <p:stCondLst>
                                            <p:cond delay="0"/>
                                          </p:stCondLst>
                                        </p:cTn>
                                        <p:tgtEl>
                                          <p:spTgt spid="28687"/>
                                        </p:tgtEl>
                                        <p:attrNameLst>
                                          <p:attrName>style.visibility</p:attrName>
                                        </p:attrNameLst>
                                      </p:cBhvr>
                                      <p:to>
                                        <p:strVal val="visible"/>
                                      </p:to>
                                    </p:set>
                                    <p:animEffect transition="in" filter="box(out)">
                                      <p:cBhvr>
                                        <p:cTn id="24" dur="500"/>
                                        <p:tgtEl>
                                          <p:spTgt spid="28687"/>
                                        </p:tgtEl>
                                      </p:cBhvr>
                                    </p:animEffect>
                                  </p:childTnLst>
                                </p:cTn>
                              </p:par>
                            </p:childTnLst>
                          </p:cTn>
                        </p:par>
                        <p:par>
                          <p:cTn id="25" fill="hold">
                            <p:stCondLst>
                              <p:cond delay="5500"/>
                            </p:stCondLst>
                            <p:childTnLst>
                              <p:par>
                                <p:cTn id="26" presetID="4" presetClass="entr" presetSubtype="32" fill="hold" grpId="0" nodeType="afterEffect">
                                  <p:stCondLst>
                                    <p:cond delay="0"/>
                                  </p:stCondLst>
                                  <p:childTnLst>
                                    <p:set>
                                      <p:cBhvr>
                                        <p:cTn id="27" dur="1" fill="hold">
                                          <p:stCondLst>
                                            <p:cond delay="0"/>
                                          </p:stCondLst>
                                        </p:cTn>
                                        <p:tgtEl>
                                          <p:spTgt spid="28691"/>
                                        </p:tgtEl>
                                        <p:attrNameLst>
                                          <p:attrName>style.visibility</p:attrName>
                                        </p:attrNameLst>
                                      </p:cBhvr>
                                      <p:to>
                                        <p:strVal val="visible"/>
                                      </p:to>
                                    </p:set>
                                    <p:animEffect transition="in" filter="box(out)">
                                      <p:cBhvr>
                                        <p:cTn id="28" dur="500"/>
                                        <p:tgtEl>
                                          <p:spTgt spid="28691"/>
                                        </p:tgtEl>
                                      </p:cBhvr>
                                    </p:animEffect>
                                  </p:childTnLst>
                                </p:cTn>
                              </p:par>
                            </p:childTnLst>
                          </p:cTn>
                        </p:par>
                        <p:par>
                          <p:cTn id="29" fill="hold">
                            <p:stCondLst>
                              <p:cond delay="6000"/>
                            </p:stCondLst>
                            <p:childTnLst>
                              <p:par>
                                <p:cTn id="30" presetID="4" presetClass="entr" presetSubtype="32" fill="hold" grpId="0" nodeType="afterEffect">
                                  <p:stCondLst>
                                    <p:cond delay="0"/>
                                  </p:stCondLst>
                                  <p:childTnLst>
                                    <p:set>
                                      <p:cBhvr>
                                        <p:cTn id="31" dur="1" fill="hold">
                                          <p:stCondLst>
                                            <p:cond delay="0"/>
                                          </p:stCondLst>
                                        </p:cTn>
                                        <p:tgtEl>
                                          <p:spTgt spid="28689"/>
                                        </p:tgtEl>
                                        <p:attrNameLst>
                                          <p:attrName>style.visibility</p:attrName>
                                        </p:attrNameLst>
                                      </p:cBhvr>
                                      <p:to>
                                        <p:strVal val="visible"/>
                                      </p:to>
                                    </p:set>
                                    <p:animEffect transition="in" filter="box(out)">
                                      <p:cBhvr>
                                        <p:cTn id="32" dur="500"/>
                                        <p:tgtEl>
                                          <p:spTgt spid="28689"/>
                                        </p:tgtEl>
                                      </p:cBhvr>
                                    </p:animEffect>
                                  </p:childTnLst>
                                </p:cTn>
                              </p:par>
                            </p:childTnLst>
                          </p:cTn>
                        </p:par>
                        <p:par>
                          <p:cTn id="33" fill="hold">
                            <p:stCondLst>
                              <p:cond delay="6500"/>
                            </p:stCondLst>
                            <p:childTnLst>
                              <p:par>
                                <p:cTn id="34" presetID="4" presetClass="entr" presetSubtype="32" fill="hold" grpId="0" nodeType="afterEffect">
                                  <p:stCondLst>
                                    <p:cond delay="0"/>
                                  </p:stCondLst>
                                  <p:childTnLst>
                                    <p:set>
                                      <p:cBhvr>
                                        <p:cTn id="35" dur="1" fill="hold">
                                          <p:stCondLst>
                                            <p:cond delay="0"/>
                                          </p:stCondLst>
                                        </p:cTn>
                                        <p:tgtEl>
                                          <p:spTgt spid="28692"/>
                                        </p:tgtEl>
                                        <p:attrNameLst>
                                          <p:attrName>style.visibility</p:attrName>
                                        </p:attrNameLst>
                                      </p:cBhvr>
                                      <p:to>
                                        <p:strVal val="visible"/>
                                      </p:to>
                                    </p:set>
                                    <p:animEffect transition="in" filter="box(out)">
                                      <p:cBhvr>
                                        <p:cTn id="36" dur="500"/>
                                        <p:tgtEl>
                                          <p:spTgt spid="28692"/>
                                        </p:tgtEl>
                                      </p:cBhvr>
                                    </p:animEffect>
                                  </p:childTnLst>
                                </p:cTn>
                              </p:par>
                            </p:childTnLst>
                          </p:cTn>
                        </p:par>
                        <p:par>
                          <p:cTn id="37" fill="hold">
                            <p:stCondLst>
                              <p:cond delay="7000"/>
                            </p:stCondLst>
                            <p:childTnLst>
                              <p:par>
                                <p:cTn id="38" presetID="4" presetClass="entr" presetSubtype="32" fill="hold" grpId="0" nodeType="afterEffect">
                                  <p:stCondLst>
                                    <p:cond delay="0"/>
                                  </p:stCondLst>
                                  <p:childTnLst>
                                    <p:set>
                                      <p:cBhvr>
                                        <p:cTn id="39" dur="1" fill="hold">
                                          <p:stCondLst>
                                            <p:cond delay="0"/>
                                          </p:stCondLst>
                                        </p:cTn>
                                        <p:tgtEl>
                                          <p:spTgt spid="19"/>
                                        </p:tgtEl>
                                        <p:attrNameLst>
                                          <p:attrName>style.visibility</p:attrName>
                                        </p:attrNameLst>
                                      </p:cBhvr>
                                      <p:to>
                                        <p:strVal val="visible"/>
                                      </p:to>
                                    </p:set>
                                    <p:animEffect transition="in" filter="box(out)">
                                      <p:cBhvr>
                                        <p:cTn id="40" dur="500"/>
                                        <p:tgtEl>
                                          <p:spTgt spid="19"/>
                                        </p:tgtEl>
                                      </p:cBhvr>
                                    </p:animEffect>
                                  </p:childTnLst>
                                </p:cTn>
                              </p:par>
                            </p:childTnLst>
                          </p:cTn>
                        </p:par>
                        <p:par>
                          <p:cTn id="41" fill="hold">
                            <p:stCondLst>
                              <p:cond delay="7500"/>
                            </p:stCondLst>
                            <p:childTnLst>
                              <p:par>
                                <p:cTn id="42" presetID="4" presetClass="entr" presetSubtype="32" fill="hold" grpId="0" nodeType="afterEffect">
                                  <p:stCondLst>
                                    <p:cond delay="0"/>
                                  </p:stCondLst>
                                  <p:childTnLst>
                                    <p:set>
                                      <p:cBhvr>
                                        <p:cTn id="43" dur="1" fill="hold">
                                          <p:stCondLst>
                                            <p:cond delay="0"/>
                                          </p:stCondLst>
                                        </p:cTn>
                                        <p:tgtEl>
                                          <p:spTgt spid="21"/>
                                        </p:tgtEl>
                                        <p:attrNameLst>
                                          <p:attrName>style.visibility</p:attrName>
                                        </p:attrNameLst>
                                      </p:cBhvr>
                                      <p:to>
                                        <p:strVal val="visible"/>
                                      </p:to>
                                    </p:set>
                                    <p:animEffect transition="in" filter="box(out)">
                                      <p:cBhvr>
                                        <p:cTn id="44" dur="500"/>
                                        <p:tgtEl>
                                          <p:spTgt spid="21"/>
                                        </p:tgtEl>
                                      </p:cBhvr>
                                    </p:animEffect>
                                  </p:childTnLst>
                                </p:cTn>
                              </p:par>
                            </p:childTnLst>
                          </p:cTn>
                        </p:par>
                        <p:par>
                          <p:cTn id="45" fill="hold">
                            <p:stCondLst>
                              <p:cond delay="8000"/>
                            </p:stCondLst>
                            <p:childTnLst>
                              <p:par>
                                <p:cTn id="46" presetID="4" presetClass="entr" presetSubtype="32" fill="hold" grpId="0" nodeType="afterEffect">
                                  <p:stCondLst>
                                    <p:cond delay="0"/>
                                  </p:stCondLst>
                                  <p:childTnLst>
                                    <p:set>
                                      <p:cBhvr>
                                        <p:cTn id="47" dur="1" fill="hold">
                                          <p:stCondLst>
                                            <p:cond delay="0"/>
                                          </p:stCondLst>
                                        </p:cTn>
                                        <p:tgtEl>
                                          <p:spTgt spid="28688"/>
                                        </p:tgtEl>
                                        <p:attrNameLst>
                                          <p:attrName>style.visibility</p:attrName>
                                        </p:attrNameLst>
                                      </p:cBhvr>
                                      <p:to>
                                        <p:strVal val="visible"/>
                                      </p:to>
                                    </p:set>
                                    <p:animEffect transition="in" filter="box(out)">
                                      <p:cBhvr>
                                        <p:cTn id="48" dur="500"/>
                                        <p:tgtEl>
                                          <p:spTgt spid="28688"/>
                                        </p:tgtEl>
                                      </p:cBhvr>
                                    </p:animEffect>
                                  </p:childTnLst>
                                </p:cTn>
                              </p:par>
                            </p:childTnLst>
                          </p:cTn>
                        </p:par>
                        <p:par>
                          <p:cTn id="49" fill="hold">
                            <p:stCondLst>
                              <p:cond delay="8500"/>
                            </p:stCondLst>
                            <p:childTnLst>
                              <p:par>
                                <p:cTn id="50" presetID="4" presetClass="entr" presetSubtype="32" fill="hold" grpId="0" nodeType="afterEffect">
                                  <p:stCondLst>
                                    <p:cond delay="0"/>
                                  </p:stCondLst>
                                  <p:childTnLst>
                                    <p:set>
                                      <p:cBhvr>
                                        <p:cTn id="51" dur="1" fill="hold">
                                          <p:stCondLst>
                                            <p:cond delay="0"/>
                                          </p:stCondLst>
                                        </p:cTn>
                                        <p:tgtEl>
                                          <p:spTgt spid="28693"/>
                                        </p:tgtEl>
                                        <p:attrNameLst>
                                          <p:attrName>style.visibility</p:attrName>
                                        </p:attrNameLst>
                                      </p:cBhvr>
                                      <p:to>
                                        <p:strVal val="visible"/>
                                      </p:to>
                                    </p:set>
                                    <p:animEffect transition="in" filter="box(out)">
                                      <p:cBhvr>
                                        <p:cTn id="52" dur="500"/>
                                        <p:tgtEl>
                                          <p:spTgt spid="28693"/>
                                        </p:tgtEl>
                                      </p:cBhvr>
                                    </p:animEffect>
                                  </p:childTnLst>
                                </p:cTn>
                              </p:par>
                            </p:childTnLst>
                          </p:cTn>
                        </p:par>
                        <p:par>
                          <p:cTn id="53" fill="hold">
                            <p:stCondLst>
                              <p:cond delay="9000"/>
                            </p:stCondLst>
                            <p:childTnLst>
                              <p:par>
                                <p:cTn id="54" presetID="4" presetClass="entr" presetSubtype="32" fill="hold" grpId="0" nodeType="afterEffect">
                                  <p:stCondLst>
                                    <p:cond delay="0"/>
                                  </p:stCondLst>
                                  <p:childTnLst>
                                    <p:set>
                                      <p:cBhvr>
                                        <p:cTn id="55" dur="1" fill="hold">
                                          <p:stCondLst>
                                            <p:cond delay="0"/>
                                          </p:stCondLst>
                                        </p:cTn>
                                        <p:tgtEl>
                                          <p:spTgt spid="20"/>
                                        </p:tgtEl>
                                        <p:attrNameLst>
                                          <p:attrName>style.visibility</p:attrName>
                                        </p:attrNameLst>
                                      </p:cBhvr>
                                      <p:to>
                                        <p:strVal val="visible"/>
                                      </p:to>
                                    </p:set>
                                    <p:animEffect transition="in" filter="box(out)">
                                      <p:cBhvr>
                                        <p:cTn id="56" dur="500"/>
                                        <p:tgtEl>
                                          <p:spTgt spid="20"/>
                                        </p:tgtEl>
                                      </p:cBhvr>
                                    </p:animEffect>
                                  </p:childTnLst>
                                </p:cTn>
                              </p:par>
                            </p:childTnLst>
                          </p:cTn>
                        </p:par>
                        <p:par>
                          <p:cTn id="57" fill="hold">
                            <p:stCondLst>
                              <p:cond delay="9500"/>
                            </p:stCondLst>
                            <p:childTnLst>
                              <p:par>
                                <p:cTn id="58" presetID="4" presetClass="entr" presetSubtype="32" fill="hold" grpId="0" nodeType="afterEffect">
                                  <p:stCondLst>
                                    <p:cond delay="0"/>
                                  </p:stCondLst>
                                  <p:childTnLst>
                                    <p:set>
                                      <p:cBhvr>
                                        <p:cTn id="59" dur="1" fill="hold">
                                          <p:stCondLst>
                                            <p:cond delay="0"/>
                                          </p:stCondLst>
                                        </p:cTn>
                                        <p:tgtEl>
                                          <p:spTgt spid="22"/>
                                        </p:tgtEl>
                                        <p:attrNameLst>
                                          <p:attrName>style.visibility</p:attrName>
                                        </p:attrNameLst>
                                      </p:cBhvr>
                                      <p:to>
                                        <p:strVal val="visible"/>
                                      </p:to>
                                    </p:set>
                                    <p:animEffect transition="in" filter="box(out)">
                                      <p:cBhvr>
                                        <p:cTn id="60" dur="500"/>
                                        <p:tgtEl>
                                          <p:spTgt spid="22"/>
                                        </p:tgtEl>
                                      </p:cBhvr>
                                    </p:animEffect>
                                  </p:childTnLst>
                                </p:cTn>
                              </p:par>
                            </p:childTnLst>
                          </p:cTn>
                        </p:par>
                        <p:par>
                          <p:cTn id="61" fill="hold">
                            <p:stCondLst>
                              <p:cond delay="10000"/>
                            </p:stCondLst>
                            <p:childTnLst>
                              <p:par>
                                <p:cTn id="62" presetID="4" presetClass="entr" presetSubtype="32" fill="hold" grpId="0" nodeType="afterEffect">
                                  <p:stCondLst>
                                    <p:cond delay="0"/>
                                  </p:stCondLst>
                                  <p:childTnLst>
                                    <p:set>
                                      <p:cBhvr>
                                        <p:cTn id="63" dur="1" fill="hold">
                                          <p:stCondLst>
                                            <p:cond delay="0"/>
                                          </p:stCondLst>
                                        </p:cTn>
                                        <p:tgtEl>
                                          <p:spTgt spid="28694"/>
                                        </p:tgtEl>
                                        <p:attrNameLst>
                                          <p:attrName>style.visibility</p:attrName>
                                        </p:attrNameLst>
                                      </p:cBhvr>
                                      <p:to>
                                        <p:strVal val="visible"/>
                                      </p:to>
                                    </p:set>
                                    <p:animEffect transition="in" filter="box(out)">
                                      <p:cBhvr>
                                        <p:cTn id="64" dur="500"/>
                                        <p:tgtEl>
                                          <p:spTgt spid="28694"/>
                                        </p:tgtEl>
                                      </p:cBhvr>
                                    </p:animEffect>
                                  </p:childTnLst>
                                </p:cTn>
                              </p:par>
                              <p:par>
                                <p:cTn id="65" presetID="4" presetClass="entr" presetSubtype="32" fill="hold" grpId="0" nodeType="withEffect">
                                  <p:stCondLst>
                                    <p:cond delay="0"/>
                                  </p:stCondLst>
                                  <p:childTnLst>
                                    <p:set>
                                      <p:cBhvr>
                                        <p:cTn id="66" dur="1" fill="hold">
                                          <p:stCondLst>
                                            <p:cond delay="0"/>
                                          </p:stCondLst>
                                        </p:cTn>
                                        <p:tgtEl>
                                          <p:spTgt spid="24"/>
                                        </p:tgtEl>
                                        <p:attrNameLst>
                                          <p:attrName>style.visibility</p:attrName>
                                        </p:attrNameLst>
                                      </p:cBhvr>
                                      <p:to>
                                        <p:strVal val="visible"/>
                                      </p:to>
                                    </p:set>
                                    <p:animEffect transition="in" filter="box(out)">
                                      <p:cBhvr>
                                        <p:cTn id="67" dur="500"/>
                                        <p:tgtEl>
                                          <p:spTgt spid="24"/>
                                        </p:tgtEl>
                                      </p:cBhvr>
                                    </p:animEffect>
                                  </p:childTnLst>
                                </p:cTn>
                              </p:par>
                            </p:childTnLst>
                          </p:cTn>
                        </p:par>
                        <p:par>
                          <p:cTn id="68" fill="hold">
                            <p:stCondLst>
                              <p:cond delay="10500"/>
                            </p:stCondLst>
                            <p:childTnLst>
                              <p:par>
                                <p:cTn id="69" presetID="4" presetClass="entr" presetSubtype="32" fill="hold" grpId="0" nodeType="afterEffect">
                                  <p:stCondLst>
                                    <p:cond delay="0"/>
                                  </p:stCondLst>
                                  <p:childTnLst>
                                    <p:set>
                                      <p:cBhvr>
                                        <p:cTn id="70" dur="1" fill="hold">
                                          <p:stCondLst>
                                            <p:cond delay="0"/>
                                          </p:stCondLst>
                                        </p:cTn>
                                        <p:tgtEl>
                                          <p:spTgt spid="27"/>
                                        </p:tgtEl>
                                        <p:attrNameLst>
                                          <p:attrName>style.visibility</p:attrName>
                                        </p:attrNameLst>
                                      </p:cBhvr>
                                      <p:to>
                                        <p:strVal val="visible"/>
                                      </p:to>
                                    </p:set>
                                    <p:animEffect transition="in" filter="box(out)">
                                      <p:cBhvr>
                                        <p:cTn id="71" dur="500"/>
                                        <p:tgtEl>
                                          <p:spTgt spid="27"/>
                                        </p:tgtEl>
                                      </p:cBhvr>
                                    </p:animEffect>
                                  </p:childTnLst>
                                </p:cTn>
                              </p:par>
                              <p:par>
                                <p:cTn id="72" presetID="4" presetClass="entr" presetSubtype="32" fill="hold" grpId="0" nodeType="withEffect">
                                  <p:stCondLst>
                                    <p:cond delay="0"/>
                                  </p:stCondLst>
                                  <p:childTnLst>
                                    <p:set>
                                      <p:cBhvr>
                                        <p:cTn id="73" dur="1" fill="hold">
                                          <p:stCondLst>
                                            <p:cond delay="0"/>
                                          </p:stCondLst>
                                        </p:cTn>
                                        <p:tgtEl>
                                          <p:spTgt spid="28695"/>
                                        </p:tgtEl>
                                        <p:attrNameLst>
                                          <p:attrName>style.visibility</p:attrName>
                                        </p:attrNameLst>
                                      </p:cBhvr>
                                      <p:to>
                                        <p:strVal val="visible"/>
                                      </p:to>
                                    </p:set>
                                    <p:animEffect transition="in" filter="box(out)">
                                      <p:cBhvr>
                                        <p:cTn id="74" dur="500"/>
                                        <p:tgtEl>
                                          <p:spTgt spid="28695"/>
                                        </p:tgtEl>
                                      </p:cBhvr>
                                    </p:animEffect>
                                  </p:childTnLst>
                                </p:cTn>
                              </p:par>
                              <p:par>
                                <p:cTn id="75" presetID="4" presetClass="entr" presetSubtype="32" fill="hold" grpId="0" nodeType="withEffect">
                                  <p:stCondLst>
                                    <p:cond delay="0"/>
                                  </p:stCondLst>
                                  <p:childTnLst>
                                    <p:set>
                                      <p:cBhvr>
                                        <p:cTn id="76" dur="1" fill="hold">
                                          <p:stCondLst>
                                            <p:cond delay="0"/>
                                          </p:stCondLst>
                                        </p:cTn>
                                        <p:tgtEl>
                                          <p:spTgt spid="28"/>
                                        </p:tgtEl>
                                        <p:attrNameLst>
                                          <p:attrName>style.visibility</p:attrName>
                                        </p:attrNameLst>
                                      </p:cBhvr>
                                      <p:to>
                                        <p:strVal val="visible"/>
                                      </p:to>
                                    </p:set>
                                    <p:animEffect transition="in" filter="box(out)">
                                      <p:cBhvr>
                                        <p:cTn id="77" dur="500"/>
                                        <p:tgtEl>
                                          <p:spTgt spid="28"/>
                                        </p:tgtEl>
                                      </p:cBhvr>
                                    </p:animEffect>
                                  </p:childTnLst>
                                </p:cTn>
                              </p:par>
                              <p:par>
                                <p:cTn id="78" presetID="4" presetClass="entr" presetSubtype="32" fill="hold" grpId="0" nodeType="withEffect">
                                  <p:stCondLst>
                                    <p:cond delay="0"/>
                                  </p:stCondLst>
                                  <p:childTnLst>
                                    <p:set>
                                      <p:cBhvr>
                                        <p:cTn id="79" dur="1" fill="hold">
                                          <p:stCondLst>
                                            <p:cond delay="0"/>
                                          </p:stCondLst>
                                        </p:cTn>
                                        <p:tgtEl>
                                          <p:spTgt spid="25"/>
                                        </p:tgtEl>
                                        <p:attrNameLst>
                                          <p:attrName>style.visibility</p:attrName>
                                        </p:attrNameLst>
                                      </p:cBhvr>
                                      <p:to>
                                        <p:strVal val="visible"/>
                                      </p:to>
                                    </p:set>
                                    <p:animEffect transition="in" filter="box(out)">
                                      <p:cBhvr>
                                        <p:cTn id="80" dur="500"/>
                                        <p:tgtEl>
                                          <p:spTgt spid="25"/>
                                        </p:tgtEl>
                                      </p:cBhvr>
                                    </p:animEffect>
                                  </p:childTnLst>
                                </p:cTn>
                              </p:par>
                              <p:par>
                                <p:cTn id="81" presetID="8" presetClass="entr" presetSubtype="16" fill="hold" grpId="0" nodeType="withEffect">
                                  <p:stCondLst>
                                    <p:cond delay="0"/>
                                  </p:stCondLst>
                                  <p:childTnLst>
                                    <p:set>
                                      <p:cBhvr>
                                        <p:cTn id="82" dur="1" fill="hold">
                                          <p:stCondLst>
                                            <p:cond delay="0"/>
                                          </p:stCondLst>
                                        </p:cTn>
                                        <p:tgtEl>
                                          <p:spTgt spid="30"/>
                                        </p:tgtEl>
                                        <p:attrNameLst>
                                          <p:attrName>style.visibility</p:attrName>
                                        </p:attrNameLst>
                                      </p:cBhvr>
                                      <p:to>
                                        <p:strVal val="visible"/>
                                      </p:to>
                                    </p:set>
                                    <p:animEffect transition="in" filter="diamond(in)">
                                      <p:cBhvr>
                                        <p:cTn id="83" dur="2000"/>
                                        <p:tgtEl>
                                          <p:spTgt spid="30"/>
                                        </p:tgtEl>
                                      </p:cBhvr>
                                    </p:animEffect>
                                  </p:childTnLst>
                                </p:cTn>
                              </p:par>
                            </p:childTnLst>
                          </p:cTn>
                        </p:par>
                      </p:childTnLst>
                    </p:cTn>
                  </p:par>
                  <p:par>
                    <p:cTn id="84" fill="hold">
                      <p:stCondLst>
                        <p:cond delay="indefinite"/>
                      </p:stCondLst>
                      <p:childTnLst>
                        <p:par>
                          <p:cTn id="85" fill="hold">
                            <p:stCondLst>
                              <p:cond delay="0"/>
                            </p:stCondLst>
                            <p:childTnLst>
                              <p:par>
                                <p:cTn id="86" presetID="8" presetClass="entr" presetSubtype="16" fill="hold" grpId="0" nodeType="clickEffect">
                                  <p:stCondLst>
                                    <p:cond delay="0"/>
                                  </p:stCondLst>
                                  <p:childTnLst>
                                    <p:set>
                                      <p:cBhvr>
                                        <p:cTn id="87" dur="1" fill="hold">
                                          <p:stCondLst>
                                            <p:cond delay="0"/>
                                          </p:stCondLst>
                                        </p:cTn>
                                        <p:tgtEl>
                                          <p:spTgt spid="23">
                                            <p:txEl>
                                              <p:pRg st="0" end="0"/>
                                            </p:txEl>
                                          </p:spTgt>
                                        </p:tgtEl>
                                        <p:attrNameLst>
                                          <p:attrName>style.visibility</p:attrName>
                                        </p:attrNameLst>
                                      </p:cBhvr>
                                      <p:to>
                                        <p:strVal val="visible"/>
                                      </p:to>
                                    </p:set>
                                    <p:animEffect transition="in" filter="diamond(in)">
                                      <p:cBhvr>
                                        <p:cTn id="88" dur="2000"/>
                                        <p:tgtEl>
                                          <p:spTgt spid="2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83" grpId="0" animBg="1"/>
      <p:bldP spid="28686" grpId="0" animBg="1"/>
      <p:bldP spid="28687" grpId="0" animBg="1"/>
      <p:bldP spid="28688" grpId="0" animBg="1"/>
      <p:bldP spid="28689" grpId="0" animBg="1"/>
      <p:bldP spid="28691" grpId="0" autoUpdateAnimBg="0"/>
      <p:bldP spid="28692" grpId="0" autoUpdateAnimBg="0"/>
      <p:bldP spid="28693" grpId="0" autoUpdateAnimBg="0"/>
      <p:bldP spid="28694" grpId="0" animBg="1"/>
      <p:bldP spid="28695" grpId="0" animBg="1"/>
      <p:bldP spid="18" grpId="0"/>
      <p:bldP spid="19" grpId="0" animBg="1"/>
      <p:bldP spid="20" grpId="0" animBg="1"/>
      <p:bldP spid="21" grpId="0" autoUpdateAnimBg="0"/>
      <p:bldP spid="22" grpId="0" autoUpdateAnimBg="0"/>
      <p:bldP spid="24" grpId="0" animBg="1"/>
      <p:bldP spid="25" grpId="0" animBg="1"/>
      <p:bldP spid="27" grpId="0" animBg="1"/>
      <p:bldP spid="28" grpId="0" animBg="1"/>
      <p:bldP spid="30" grpId="0"/>
      <p:bldP spid="23"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Picture 2" descr="C:\Documents and Settings\User\Desktop\ikkk.JPG"/>
          <p:cNvPicPr>
            <a:picLocks noChangeAspect="1" noChangeArrowheads="1"/>
          </p:cNvPicPr>
          <p:nvPr/>
        </p:nvPicPr>
        <p:blipFill>
          <a:blip r:embed="rId2" cstate="print"/>
          <a:srcRect/>
          <a:stretch>
            <a:fillRect/>
          </a:stretch>
        </p:blipFill>
        <p:spPr bwMode="auto">
          <a:xfrm>
            <a:off x="3491880" y="1124744"/>
            <a:ext cx="1152525" cy="3200400"/>
          </a:xfrm>
          <a:prstGeom prst="rect">
            <a:avLst/>
          </a:prstGeom>
          <a:noFill/>
        </p:spPr>
      </p:pic>
      <p:sp>
        <p:nvSpPr>
          <p:cNvPr id="39942" name="Line 6"/>
          <p:cNvSpPr>
            <a:spLocks noChangeShapeType="1"/>
          </p:cNvSpPr>
          <p:nvPr/>
        </p:nvSpPr>
        <p:spPr bwMode="auto">
          <a:xfrm>
            <a:off x="381000" y="2667000"/>
            <a:ext cx="8305800" cy="0"/>
          </a:xfrm>
          <a:prstGeom prst="line">
            <a:avLst/>
          </a:prstGeom>
          <a:noFill/>
          <a:ln w="38100">
            <a:solidFill>
              <a:schemeClr val="tx1"/>
            </a:solidFill>
            <a:round/>
            <a:headEnd/>
            <a:tailEnd/>
          </a:ln>
          <a:effectLst/>
        </p:spPr>
        <p:txBody>
          <a:bodyPr wrap="none" anchor="ctr"/>
          <a:lstStyle/>
          <a:p>
            <a:pPr eaLnBrk="0" fontAlgn="base" hangingPunct="0">
              <a:spcBef>
                <a:spcPct val="0"/>
              </a:spcBef>
              <a:spcAft>
                <a:spcPct val="0"/>
              </a:spcAft>
            </a:pPr>
            <a:endParaRPr lang="tr-TR" sz="2400" smtClean="0">
              <a:solidFill>
                <a:srgbClr val="000000"/>
              </a:solidFill>
            </a:endParaRPr>
          </a:p>
        </p:txBody>
      </p:sp>
      <p:sp>
        <p:nvSpPr>
          <p:cNvPr id="39943" name="Line 7"/>
          <p:cNvSpPr>
            <a:spLocks noChangeShapeType="1"/>
          </p:cNvSpPr>
          <p:nvPr/>
        </p:nvSpPr>
        <p:spPr bwMode="auto">
          <a:xfrm>
            <a:off x="4038600" y="990600"/>
            <a:ext cx="0" cy="3276600"/>
          </a:xfrm>
          <a:prstGeom prst="line">
            <a:avLst/>
          </a:prstGeom>
          <a:noFill/>
          <a:ln w="9525">
            <a:solidFill>
              <a:schemeClr val="tx1"/>
            </a:solidFill>
            <a:prstDash val="sysDot"/>
            <a:round/>
            <a:headEnd/>
            <a:tailEnd/>
          </a:ln>
          <a:effectLst/>
        </p:spPr>
        <p:txBody>
          <a:bodyPr wrap="none" anchor="ctr"/>
          <a:lstStyle/>
          <a:p>
            <a:pPr eaLnBrk="0" fontAlgn="base" hangingPunct="0">
              <a:spcBef>
                <a:spcPct val="0"/>
              </a:spcBef>
              <a:spcAft>
                <a:spcPct val="0"/>
              </a:spcAft>
            </a:pPr>
            <a:endParaRPr lang="tr-TR" sz="2400" smtClean="0">
              <a:solidFill>
                <a:srgbClr val="000000"/>
              </a:solidFill>
            </a:endParaRPr>
          </a:p>
        </p:txBody>
      </p:sp>
      <p:sp>
        <p:nvSpPr>
          <p:cNvPr id="39944" name="Oval 8"/>
          <p:cNvSpPr>
            <a:spLocks noChangeArrowheads="1"/>
          </p:cNvSpPr>
          <p:nvPr/>
        </p:nvSpPr>
        <p:spPr bwMode="auto">
          <a:xfrm>
            <a:off x="3962400" y="2590800"/>
            <a:ext cx="152400" cy="152400"/>
          </a:xfrm>
          <a:prstGeom prst="ellipse">
            <a:avLst/>
          </a:prstGeom>
          <a:solidFill>
            <a:schemeClr val="tx2"/>
          </a:solidFill>
          <a:ln w="9525">
            <a:solidFill>
              <a:schemeClr val="tx1"/>
            </a:solidFill>
            <a:round/>
            <a:headEnd/>
            <a:tailEnd/>
          </a:ln>
          <a:effectLst/>
        </p:spPr>
        <p:txBody>
          <a:bodyPr wrap="none" anchor="ctr"/>
          <a:lstStyle/>
          <a:p>
            <a:pPr eaLnBrk="0" fontAlgn="base" hangingPunct="0">
              <a:spcBef>
                <a:spcPct val="0"/>
              </a:spcBef>
              <a:spcAft>
                <a:spcPct val="0"/>
              </a:spcAft>
            </a:pPr>
            <a:endParaRPr lang="tr-TR" sz="2400" smtClean="0">
              <a:solidFill>
                <a:srgbClr val="000000"/>
              </a:solidFill>
            </a:endParaRPr>
          </a:p>
        </p:txBody>
      </p:sp>
      <p:sp>
        <p:nvSpPr>
          <p:cNvPr id="39945" name="Oval 9"/>
          <p:cNvSpPr>
            <a:spLocks noChangeArrowheads="1"/>
          </p:cNvSpPr>
          <p:nvPr/>
        </p:nvSpPr>
        <p:spPr bwMode="auto">
          <a:xfrm>
            <a:off x="5410200" y="2590800"/>
            <a:ext cx="152400" cy="152400"/>
          </a:xfrm>
          <a:prstGeom prst="ellipse">
            <a:avLst/>
          </a:prstGeom>
          <a:solidFill>
            <a:schemeClr val="tx2"/>
          </a:solidFill>
          <a:ln w="9525">
            <a:solidFill>
              <a:schemeClr val="tx1"/>
            </a:solidFill>
            <a:round/>
            <a:headEnd/>
            <a:tailEnd/>
          </a:ln>
          <a:effectLst/>
        </p:spPr>
        <p:txBody>
          <a:bodyPr wrap="none" anchor="ctr"/>
          <a:lstStyle/>
          <a:p>
            <a:pPr eaLnBrk="0" fontAlgn="base" hangingPunct="0">
              <a:spcBef>
                <a:spcPct val="0"/>
              </a:spcBef>
              <a:spcAft>
                <a:spcPct val="0"/>
              </a:spcAft>
            </a:pPr>
            <a:endParaRPr lang="tr-TR" sz="2400" smtClean="0">
              <a:solidFill>
                <a:srgbClr val="000000"/>
              </a:solidFill>
            </a:endParaRPr>
          </a:p>
        </p:txBody>
      </p:sp>
      <p:sp>
        <p:nvSpPr>
          <p:cNvPr id="39946" name="Oval 10"/>
          <p:cNvSpPr>
            <a:spLocks noChangeArrowheads="1"/>
          </p:cNvSpPr>
          <p:nvPr/>
        </p:nvSpPr>
        <p:spPr bwMode="auto">
          <a:xfrm>
            <a:off x="2667000" y="2590800"/>
            <a:ext cx="152400" cy="152400"/>
          </a:xfrm>
          <a:prstGeom prst="ellipse">
            <a:avLst/>
          </a:prstGeom>
          <a:solidFill>
            <a:schemeClr val="tx2"/>
          </a:solidFill>
          <a:ln w="9525">
            <a:solidFill>
              <a:schemeClr val="tx1"/>
            </a:solidFill>
            <a:round/>
            <a:headEnd/>
            <a:tailEnd/>
          </a:ln>
          <a:effectLst/>
        </p:spPr>
        <p:txBody>
          <a:bodyPr wrap="none" anchor="ctr"/>
          <a:lstStyle/>
          <a:p>
            <a:pPr eaLnBrk="0" fontAlgn="base" hangingPunct="0">
              <a:spcBef>
                <a:spcPct val="0"/>
              </a:spcBef>
              <a:spcAft>
                <a:spcPct val="0"/>
              </a:spcAft>
            </a:pPr>
            <a:endParaRPr lang="tr-TR" sz="2400" smtClean="0">
              <a:solidFill>
                <a:srgbClr val="000000"/>
              </a:solidFill>
            </a:endParaRPr>
          </a:p>
        </p:txBody>
      </p:sp>
      <p:sp>
        <p:nvSpPr>
          <p:cNvPr id="39947" name="Text Box 11"/>
          <p:cNvSpPr txBox="1">
            <a:spLocks noChangeArrowheads="1"/>
          </p:cNvSpPr>
          <p:nvPr/>
        </p:nvSpPr>
        <p:spPr bwMode="auto">
          <a:xfrm>
            <a:off x="3657600" y="2057400"/>
            <a:ext cx="404813" cy="457200"/>
          </a:xfrm>
          <a:prstGeom prst="rect">
            <a:avLst/>
          </a:prstGeom>
          <a:noFill/>
          <a:ln w="9525">
            <a:noFill/>
            <a:miter lim="800000"/>
            <a:headEnd/>
            <a:tailEnd/>
          </a:ln>
          <a:effectLst/>
        </p:spPr>
        <p:txBody>
          <a:bodyPr wrap="none">
            <a:spAutoFit/>
          </a:bodyPr>
          <a:lstStyle/>
          <a:p>
            <a:pPr eaLnBrk="0" fontAlgn="base" hangingPunct="0">
              <a:spcBef>
                <a:spcPct val="0"/>
              </a:spcBef>
              <a:spcAft>
                <a:spcPct val="0"/>
              </a:spcAft>
            </a:pPr>
            <a:r>
              <a:rPr lang="tr-TR" sz="2400" smtClean="0">
                <a:solidFill>
                  <a:srgbClr val="000000"/>
                </a:solidFill>
              </a:rPr>
              <a:t>O</a:t>
            </a:r>
          </a:p>
        </p:txBody>
      </p:sp>
      <p:sp>
        <p:nvSpPr>
          <p:cNvPr id="39948" name="Text Box 12"/>
          <p:cNvSpPr txBox="1">
            <a:spLocks noChangeArrowheads="1"/>
          </p:cNvSpPr>
          <p:nvPr/>
        </p:nvSpPr>
        <p:spPr bwMode="auto">
          <a:xfrm>
            <a:off x="2574925" y="2936875"/>
            <a:ext cx="354013" cy="457200"/>
          </a:xfrm>
          <a:prstGeom prst="rect">
            <a:avLst/>
          </a:prstGeom>
          <a:noFill/>
          <a:ln w="9525">
            <a:noFill/>
            <a:miter lim="800000"/>
            <a:headEnd/>
            <a:tailEnd/>
          </a:ln>
          <a:effectLst/>
        </p:spPr>
        <p:txBody>
          <a:bodyPr wrap="none">
            <a:spAutoFit/>
          </a:bodyPr>
          <a:lstStyle/>
          <a:p>
            <a:pPr eaLnBrk="0" fontAlgn="base" hangingPunct="0">
              <a:spcBef>
                <a:spcPct val="0"/>
              </a:spcBef>
              <a:spcAft>
                <a:spcPct val="0"/>
              </a:spcAft>
            </a:pPr>
            <a:r>
              <a:rPr lang="tr-TR" sz="2400" smtClean="0">
                <a:solidFill>
                  <a:srgbClr val="000000"/>
                </a:solidFill>
              </a:rPr>
              <a:t>F</a:t>
            </a:r>
          </a:p>
        </p:txBody>
      </p:sp>
      <p:sp>
        <p:nvSpPr>
          <p:cNvPr id="39949" name="Text Box 13"/>
          <p:cNvSpPr txBox="1">
            <a:spLocks noChangeArrowheads="1"/>
          </p:cNvSpPr>
          <p:nvPr/>
        </p:nvSpPr>
        <p:spPr bwMode="auto">
          <a:xfrm>
            <a:off x="5241925" y="3013075"/>
            <a:ext cx="414338" cy="457200"/>
          </a:xfrm>
          <a:prstGeom prst="rect">
            <a:avLst/>
          </a:prstGeom>
          <a:noFill/>
          <a:ln w="9525">
            <a:noFill/>
            <a:miter lim="800000"/>
            <a:headEnd/>
            <a:tailEnd/>
          </a:ln>
          <a:effectLst/>
        </p:spPr>
        <p:txBody>
          <a:bodyPr wrap="none">
            <a:spAutoFit/>
          </a:bodyPr>
          <a:lstStyle/>
          <a:p>
            <a:pPr eaLnBrk="0" fontAlgn="base" hangingPunct="0">
              <a:spcBef>
                <a:spcPct val="0"/>
              </a:spcBef>
              <a:spcAft>
                <a:spcPct val="0"/>
              </a:spcAft>
            </a:pPr>
            <a:r>
              <a:rPr lang="tr-TR" sz="2400" smtClean="0">
                <a:solidFill>
                  <a:srgbClr val="000000"/>
                </a:solidFill>
              </a:rPr>
              <a:t>F|</a:t>
            </a:r>
          </a:p>
        </p:txBody>
      </p:sp>
      <p:sp>
        <p:nvSpPr>
          <p:cNvPr id="39950" name="Line 14"/>
          <p:cNvSpPr>
            <a:spLocks noChangeShapeType="1"/>
          </p:cNvSpPr>
          <p:nvPr/>
        </p:nvSpPr>
        <p:spPr bwMode="auto">
          <a:xfrm flipV="1">
            <a:off x="3923928" y="1074440"/>
            <a:ext cx="1524000" cy="914400"/>
          </a:xfrm>
          <a:prstGeom prst="line">
            <a:avLst/>
          </a:prstGeom>
          <a:noFill/>
          <a:ln w="38100">
            <a:solidFill>
              <a:srgbClr val="FF3300"/>
            </a:solidFill>
            <a:round/>
            <a:headEnd/>
            <a:tailEnd type="triangle" w="med" len="med"/>
          </a:ln>
          <a:effectLst/>
        </p:spPr>
        <p:txBody>
          <a:bodyPr wrap="none" anchor="ctr"/>
          <a:lstStyle/>
          <a:p>
            <a:pPr eaLnBrk="0" fontAlgn="base" hangingPunct="0">
              <a:spcBef>
                <a:spcPct val="0"/>
              </a:spcBef>
              <a:spcAft>
                <a:spcPct val="0"/>
              </a:spcAft>
            </a:pPr>
            <a:endParaRPr lang="tr-TR" sz="2400" smtClean="0">
              <a:solidFill>
                <a:srgbClr val="000000"/>
              </a:solidFill>
            </a:endParaRPr>
          </a:p>
        </p:txBody>
      </p:sp>
      <p:sp>
        <p:nvSpPr>
          <p:cNvPr id="39957" name="AutoShape 21"/>
          <p:cNvSpPr>
            <a:spLocks noChangeArrowheads="1"/>
          </p:cNvSpPr>
          <p:nvPr/>
        </p:nvSpPr>
        <p:spPr bwMode="auto">
          <a:xfrm>
            <a:off x="1371600" y="1981200"/>
            <a:ext cx="304800" cy="685800"/>
          </a:xfrm>
          <a:prstGeom prst="upArrow">
            <a:avLst>
              <a:gd name="adj1" fmla="val 50000"/>
              <a:gd name="adj2" fmla="val 56250"/>
            </a:avLst>
          </a:prstGeom>
          <a:solidFill>
            <a:srgbClr val="FF6600"/>
          </a:solidFill>
          <a:ln w="9525">
            <a:solidFill>
              <a:schemeClr val="tx1"/>
            </a:solidFill>
            <a:miter lim="800000"/>
            <a:headEnd/>
            <a:tailEnd/>
          </a:ln>
          <a:effectLst/>
        </p:spPr>
        <p:txBody>
          <a:bodyPr wrap="none" anchor="ctr"/>
          <a:lstStyle/>
          <a:p>
            <a:pPr eaLnBrk="0" fontAlgn="base" hangingPunct="0">
              <a:spcBef>
                <a:spcPct val="0"/>
              </a:spcBef>
              <a:spcAft>
                <a:spcPct val="0"/>
              </a:spcAft>
            </a:pPr>
            <a:endParaRPr lang="tr-TR" sz="2400" smtClean="0">
              <a:solidFill>
                <a:srgbClr val="000000"/>
              </a:solidFill>
            </a:endParaRPr>
          </a:p>
        </p:txBody>
      </p:sp>
      <p:sp>
        <p:nvSpPr>
          <p:cNvPr id="39958" name="Line 22"/>
          <p:cNvSpPr>
            <a:spLocks noChangeShapeType="1"/>
          </p:cNvSpPr>
          <p:nvPr/>
        </p:nvSpPr>
        <p:spPr bwMode="auto">
          <a:xfrm>
            <a:off x="1524000" y="1981200"/>
            <a:ext cx="2590800" cy="685800"/>
          </a:xfrm>
          <a:prstGeom prst="line">
            <a:avLst/>
          </a:prstGeom>
          <a:noFill/>
          <a:ln w="38100">
            <a:solidFill>
              <a:srgbClr val="FF3300"/>
            </a:solidFill>
            <a:round/>
            <a:headEnd/>
            <a:tailEnd type="triangle" w="med" len="med"/>
          </a:ln>
          <a:effectLst/>
        </p:spPr>
        <p:txBody>
          <a:bodyPr wrap="none" anchor="ctr"/>
          <a:lstStyle/>
          <a:p>
            <a:pPr eaLnBrk="0" fontAlgn="base" hangingPunct="0">
              <a:spcBef>
                <a:spcPct val="0"/>
              </a:spcBef>
              <a:spcAft>
                <a:spcPct val="0"/>
              </a:spcAft>
            </a:pPr>
            <a:endParaRPr lang="tr-TR" sz="2400" smtClean="0">
              <a:solidFill>
                <a:srgbClr val="000000"/>
              </a:solidFill>
            </a:endParaRPr>
          </a:p>
        </p:txBody>
      </p:sp>
      <p:sp>
        <p:nvSpPr>
          <p:cNvPr id="39959" name="Line 23"/>
          <p:cNvSpPr>
            <a:spLocks noChangeShapeType="1"/>
          </p:cNvSpPr>
          <p:nvPr/>
        </p:nvSpPr>
        <p:spPr bwMode="auto">
          <a:xfrm>
            <a:off x="4038600" y="2667000"/>
            <a:ext cx="3200400" cy="990600"/>
          </a:xfrm>
          <a:prstGeom prst="line">
            <a:avLst/>
          </a:prstGeom>
          <a:noFill/>
          <a:ln w="38100">
            <a:solidFill>
              <a:srgbClr val="FF3300"/>
            </a:solidFill>
            <a:round/>
            <a:headEnd/>
            <a:tailEnd type="triangle" w="med" len="med"/>
          </a:ln>
          <a:effectLst/>
        </p:spPr>
        <p:txBody>
          <a:bodyPr wrap="none" anchor="ctr"/>
          <a:lstStyle/>
          <a:p>
            <a:pPr eaLnBrk="0" fontAlgn="base" hangingPunct="0">
              <a:spcBef>
                <a:spcPct val="0"/>
              </a:spcBef>
              <a:spcAft>
                <a:spcPct val="0"/>
              </a:spcAft>
            </a:pPr>
            <a:endParaRPr lang="tr-TR" sz="2400" smtClean="0">
              <a:solidFill>
                <a:srgbClr val="000000"/>
              </a:solidFill>
            </a:endParaRPr>
          </a:p>
        </p:txBody>
      </p:sp>
      <p:sp>
        <p:nvSpPr>
          <p:cNvPr id="39960" name="Line 24"/>
          <p:cNvSpPr>
            <a:spLocks noChangeShapeType="1"/>
          </p:cNvSpPr>
          <p:nvPr/>
        </p:nvSpPr>
        <p:spPr bwMode="auto">
          <a:xfrm flipH="1">
            <a:off x="1143000" y="1981200"/>
            <a:ext cx="2819400" cy="1600200"/>
          </a:xfrm>
          <a:prstGeom prst="line">
            <a:avLst/>
          </a:prstGeom>
          <a:noFill/>
          <a:ln w="38100">
            <a:solidFill>
              <a:srgbClr val="FF3300"/>
            </a:solidFill>
            <a:prstDash val="sysDot"/>
            <a:round/>
            <a:headEnd/>
            <a:tailEnd/>
          </a:ln>
          <a:effectLst/>
        </p:spPr>
        <p:txBody>
          <a:bodyPr wrap="none" anchor="ctr"/>
          <a:lstStyle/>
          <a:p>
            <a:pPr eaLnBrk="0" fontAlgn="base" hangingPunct="0">
              <a:spcBef>
                <a:spcPct val="0"/>
              </a:spcBef>
              <a:spcAft>
                <a:spcPct val="0"/>
              </a:spcAft>
            </a:pPr>
            <a:endParaRPr lang="tr-TR" sz="2400" smtClean="0">
              <a:solidFill>
                <a:srgbClr val="000000"/>
              </a:solidFill>
            </a:endParaRPr>
          </a:p>
        </p:txBody>
      </p:sp>
      <p:sp>
        <p:nvSpPr>
          <p:cNvPr id="39962" name="Line 26"/>
          <p:cNvSpPr>
            <a:spLocks noChangeShapeType="1"/>
          </p:cNvSpPr>
          <p:nvPr/>
        </p:nvSpPr>
        <p:spPr bwMode="auto">
          <a:xfrm>
            <a:off x="1475656" y="1988840"/>
            <a:ext cx="2514600" cy="0"/>
          </a:xfrm>
          <a:prstGeom prst="line">
            <a:avLst/>
          </a:prstGeom>
          <a:noFill/>
          <a:ln w="38100">
            <a:solidFill>
              <a:srgbClr val="FF3300"/>
            </a:solidFill>
            <a:round/>
            <a:headEnd/>
            <a:tailEnd type="triangle" w="med" len="med"/>
          </a:ln>
          <a:effectLst/>
        </p:spPr>
        <p:txBody>
          <a:bodyPr wrap="none" anchor="ctr"/>
          <a:lstStyle/>
          <a:p>
            <a:pPr eaLnBrk="0" fontAlgn="base" hangingPunct="0">
              <a:spcBef>
                <a:spcPct val="0"/>
              </a:spcBef>
              <a:spcAft>
                <a:spcPct val="0"/>
              </a:spcAft>
            </a:pPr>
            <a:endParaRPr lang="tr-TR" sz="2400" smtClean="0">
              <a:solidFill>
                <a:srgbClr val="000000"/>
              </a:solidFill>
            </a:endParaRPr>
          </a:p>
        </p:txBody>
      </p:sp>
      <p:sp>
        <p:nvSpPr>
          <p:cNvPr id="39963" name="AutoShape 27"/>
          <p:cNvSpPr>
            <a:spLocks noChangeArrowheads="1"/>
          </p:cNvSpPr>
          <p:nvPr/>
        </p:nvSpPr>
        <p:spPr bwMode="auto">
          <a:xfrm>
            <a:off x="3124200" y="2438400"/>
            <a:ext cx="228600" cy="228600"/>
          </a:xfrm>
          <a:prstGeom prst="upArrow">
            <a:avLst>
              <a:gd name="adj1" fmla="val 50000"/>
              <a:gd name="adj2" fmla="val 25000"/>
            </a:avLst>
          </a:prstGeom>
          <a:solidFill>
            <a:srgbClr val="FF0000"/>
          </a:solidFill>
          <a:ln w="9525">
            <a:solidFill>
              <a:schemeClr val="tx1"/>
            </a:solidFill>
            <a:miter lim="800000"/>
            <a:headEnd/>
            <a:tailEnd/>
          </a:ln>
          <a:effectLst/>
        </p:spPr>
        <p:txBody>
          <a:bodyPr wrap="none" anchor="ctr"/>
          <a:lstStyle/>
          <a:p>
            <a:pPr eaLnBrk="0" fontAlgn="base" hangingPunct="0">
              <a:spcBef>
                <a:spcPct val="0"/>
              </a:spcBef>
              <a:spcAft>
                <a:spcPct val="0"/>
              </a:spcAft>
            </a:pPr>
            <a:endParaRPr lang="tr-TR" sz="2400" smtClean="0">
              <a:solidFill>
                <a:srgbClr val="000000"/>
              </a:solidFill>
            </a:endParaRPr>
          </a:p>
        </p:txBody>
      </p:sp>
      <p:sp>
        <p:nvSpPr>
          <p:cNvPr id="24" name="23 Dikdörtgen"/>
          <p:cNvSpPr/>
          <p:nvPr/>
        </p:nvSpPr>
        <p:spPr>
          <a:xfrm>
            <a:off x="395536" y="5301208"/>
            <a:ext cx="8280920" cy="1384995"/>
          </a:xfrm>
          <a:prstGeom prst="rect">
            <a:avLst/>
          </a:prstGeom>
        </p:spPr>
        <p:txBody>
          <a:bodyPr wrap="square">
            <a:spAutoFit/>
          </a:bodyPr>
          <a:lstStyle/>
          <a:p>
            <a:pPr eaLnBrk="0" fontAlgn="base" hangingPunct="0">
              <a:spcBef>
                <a:spcPct val="0"/>
              </a:spcBef>
              <a:spcAft>
                <a:spcPct val="0"/>
              </a:spcAft>
            </a:pPr>
            <a:r>
              <a:rPr lang="tr-TR" sz="2800" b="1" dirty="0" smtClean="0">
                <a:solidFill>
                  <a:srgbClr val="FF0000"/>
                </a:solidFill>
              </a:rPr>
              <a:t>Kalın kenarlı merceklerde cisim nereye konulursa konsun elde edilen görüntü daima düz, zahiri ve cismin boyundan küçüktür.</a:t>
            </a:r>
          </a:p>
        </p:txBody>
      </p:sp>
    </p:spTree>
    <p:extLst>
      <p:ext uri="{BB962C8B-B14F-4D97-AF65-F5344CB8AC3E}">
        <p14:creationId xmlns:p14="http://schemas.microsoft.com/office/powerpoint/2010/main" val="739768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diamond(in)">
                                      <p:cBhvr>
                                        <p:cTn id="7" dur="2000"/>
                                        <p:tgtEl>
                                          <p:spTgt spid="23"/>
                                        </p:tgtEl>
                                      </p:cBhvr>
                                    </p:animEffect>
                                  </p:childTnLst>
                                </p:cTn>
                              </p:par>
                            </p:childTnLst>
                          </p:cTn>
                        </p:par>
                        <p:par>
                          <p:cTn id="8" fill="hold">
                            <p:stCondLst>
                              <p:cond delay="2000"/>
                            </p:stCondLst>
                            <p:childTnLst>
                              <p:par>
                                <p:cTn id="9" presetID="7" presetClass="entr" presetSubtype="8" fill="hold" grpId="0" nodeType="afterEffect">
                                  <p:stCondLst>
                                    <p:cond delay="0"/>
                                  </p:stCondLst>
                                  <p:childTnLst>
                                    <p:set>
                                      <p:cBhvr>
                                        <p:cTn id="10" dur="1" fill="hold">
                                          <p:stCondLst>
                                            <p:cond delay="0"/>
                                          </p:stCondLst>
                                        </p:cTn>
                                        <p:tgtEl>
                                          <p:spTgt spid="39942"/>
                                        </p:tgtEl>
                                        <p:attrNameLst>
                                          <p:attrName>style.visibility</p:attrName>
                                        </p:attrNameLst>
                                      </p:cBhvr>
                                      <p:to>
                                        <p:strVal val="visible"/>
                                      </p:to>
                                    </p:set>
                                    <p:anim calcmode="lin" valueType="num">
                                      <p:cBhvr additive="base">
                                        <p:cTn id="11" dur="5000" fill="hold"/>
                                        <p:tgtEl>
                                          <p:spTgt spid="39942"/>
                                        </p:tgtEl>
                                        <p:attrNameLst>
                                          <p:attrName>ppt_x</p:attrName>
                                        </p:attrNameLst>
                                      </p:cBhvr>
                                      <p:tavLst>
                                        <p:tav tm="0">
                                          <p:val>
                                            <p:strVal val="0-#ppt_w/2"/>
                                          </p:val>
                                        </p:tav>
                                        <p:tav tm="100000">
                                          <p:val>
                                            <p:strVal val="#ppt_x"/>
                                          </p:val>
                                        </p:tav>
                                      </p:tavLst>
                                    </p:anim>
                                    <p:anim calcmode="lin" valueType="num">
                                      <p:cBhvr additive="base">
                                        <p:cTn id="12" dur="5000" fill="hold"/>
                                        <p:tgtEl>
                                          <p:spTgt spid="39942"/>
                                        </p:tgtEl>
                                        <p:attrNameLst>
                                          <p:attrName>ppt_y</p:attrName>
                                        </p:attrNameLst>
                                      </p:cBhvr>
                                      <p:tavLst>
                                        <p:tav tm="0">
                                          <p:val>
                                            <p:strVal val="#ppt_y"/>
                                          </p:val>
                                        </p:tav>
                                        <p:tav tm="100000">
                                          <p:val>
                                            <p:strVal val="#ppt_y"/>
                                          </p:val>
                                        </p:tav>
                                      </p:tavLst>
                                    </p:anim>
                                  </p:childTnLst>
                                </p:cTn>
                              </p:par>
                            </p:childTnLst>
                          </p:cTn>
                        </p:par>
                        <p:par>
                          <p:cTn id="13" fill="hold">
                            <p:stCondLst>
                              <p:cond delay="7000"/>
                            </p:stCondLst>
                            <p:childTnLst>
                              <p:par>
                                <p:cTn id="14" presetID="4" presetClass="entr" presetSubtype="32" fill="hold" grpId="0" nodeType="afterEffect">
                                  <p:stCondLst>
                                    <p:cond delay="0"/>
                                  </p:stCondLst>
                                  <p:childTnLst>
                                    <p:set>
                                      <p:cBhvr>
                                        <p:cTn id="15" dur="1" fill="hold">
                                          <p:stCondLst>
                                            <p:cond delay="0"/>
                                          </p:stCondLst>
                                        </p:cTn>
                                        <p:tgtEl>
                                          <p:spTgt spid="39943"/>
                                        </p:tgtEl>
                                        <p:attrNameLst>
                                          <p:attrName>style.visibility</p:attrName>
                                        </p:attrNameLst>
                                      </p:cBhvr>
                                      <p:to>
                                        <p:strVal val="visible"/>
                                      </p:to>
                                    </p:set>
                                    <p:animEffect transition="in" filter="box(out)">
                                      <p:cBhvr>
                                        <p:cTn id="16" dur="500"/>
                                        <p:tgtEl>
                                          <p:spTgt spid="39943"/>
                                        </p:tgtEl>
                                      </p:cBhvr>
                                    </p:animEffect>
                                  </p:childTnLst>
                                </p:cTn>
                              </p:par>
                            </p:childTnLst>
                          </p:cTn>
                        </p:par>
                        <p:par>
                          <p:cTn id="17" fill="hold">
                            <p:stCondLst>
                              <p:cond delay="7500"/>
                            </p:stCondLst>
                            <p:childTnLst>
                              <p:par>
                                <p:cTn id="18" presetID="4" presetClass="entr" presetSubtype="32" fill="hold" grpId="0" nodeType="afterEffect">
                                  <p:stCondLst>
                                    <p:cond delay="0"/>
                                  </p:stCondLst>
                                  <p:childTnLst>
                                    <p:set>
                                      <p:cBhvr>
                                        <p:cTn id="19" dur="1" fill="hold">
                                          <p:stCondLst>
                                            <p:cond delay="0"/>
                                          </p:stCondLst>
                                        </p:cTn>
                                        <p:tgtEl>
                                          <p:spTgt spid="39944"/>
                                        </p:tgtEl>
                                        <p:attrNameLst>
                                          <p:attrName>style.visibility</p:attrName>
                                        </p:attrNameLst>
                                      </p:cBhvr>
                                      <p:to>
                                        <p:strVal val="visible"/>
                                      </p:to>
                                    </p:set>
                                    <p:animEffect transition="in" filter="box(out)">
                                      <p:cBhvr>
                                        <p:cTn id="20" dur="500"/>
                                        <p:tgtEl>
                                          <p:spTgt spid="39944"/>
                                        </p:tgtEl>
                                      </p:cBhvr>
                                    </p:animEffect>
                                  </p:childTnLst>
                                </p:cTn>
                              </p:par>
                            </p:childTnLst>
                          </p:cTn>
                        </p:par>
                        <p:par>
                          <p:cTn id="21" fill="hold">
                            <p:stCondLst>
                              <p:cond delay="8000"/>
                            </p:stCondLst>
                            <p:childTnLst>
                              <p:par>
                                <p:cTn id="22" presetID="4" presetClass="entr" presetSubtype="32" fill="hold" grpId="0" nodeType="afterEffect">
                                  <p:stCondLst>
                                    <p:cond delay="0"/>
                                  </p:stCondLst>
                                  <p:childTnLst>
                                    <p:set>
                                      <p:cBhvr>
                                        <p:cTn id="23" dur="1" fill="hold">
                                          <p:stCondLst>
                                            <p:cond delay="0"/>
                                          </p:stCondLst>
                                        </p:cTn>
                                        <p:tgtEl>
                                          <p:spTgt spid="39947"/>
                                        </p:tgtEl>
                                        <p:attrNameLst>
                                          <p:attrName>style.visibility</p:attrName>
                                        </p:attrNameLst>
                                      </p:cBhvr>
                                      <p:to>
                                        <p:strVal val="visible"/>
                                      </p:to>
                                    </p:set>
                                    <p:animEffect transition="in" filter="box(out)">
                                      <p:cBhvr>
                                        <p:cTn id="24" dur="500"/>
                                        <p:tgtEl>
                                          <p:spTgt spid="39947"/>
                                        </p:tgtEl>
                                      </p:cBhvr>
                                    </p:animEffect>
                                  </p:childTnLst>
                                </p:cTn>
                              </p:par>
                            </p:childTnLst>
                          </p:cTn>
                        </p:par>
                        <p:par>
                          <p:cTn id="25" fill="hold">
                            <p:stCondLst>
                              <p:cond delay="8500"/>
                            </p:stCondLst>
                            <p:childTnLst>
                              <p:par>
                                <p:cTn id="26" presetID="4" presetClass="entr" presetSubtype="32" fill="hold" grpId="0" nodeType="afterEffect">
                                  <p:stCondLst>
                                    <p:cond delay="0"/>
                                  </p:stCondLst>
                                  <p:childTnLst>
                                    <p:set>
                                      <p:cBhvr>
                                        <p:cTn id="27" dur="1" fill="hold">
                                          <p:stCondLst>
                                            <p:cond delay="0"/>
                                          </p:stCondLst>
                                        </p:cTn>
                                        <p:tgtEl>
                                          <p:spTgt spid="39945"/>
                                        </p:tgtEl>
                                        <p:attrNameLst>
                                          <p:attrName>style.visibility</p:attrName>
                                        </p:attrNameLst>
                                      </p:cBhvr>
                                      <p:to>
                                        <p:strVal val="visible"/>
                                      </p:to>
                                    </p:set>
                                    <p:animEffect transition="in" filter="box(out)">
                                      <p:cBhvr>
                                        <p:cTn id="28" dur="500"/>
                                        <p:tgtEl>
                                          <p:spTgt spid="39945"/>
                                        </p:tgtEl>
                                      </p:cBhvr>
                                    </p:animEffect>
                                  </p:childTnLst>
                                </p:cTn>
                              </p:par>
                            </p:childTnLst>
                          </p:cTn>
                        </p:par>
                        <p:par>
                          <p:cTn id="29" fill="hold">
                            <p:stCondLst>
                              <p:cond delay="9000"/>
                            </p:stCondLst>
                            <p:childTnLst>
                              <p:par>
                                <p:cTn id="30" presetID="4" presetClass="entr" presetSubtype="32" fill="hold" grpId="0" nodeType="afterEffect">
                                  <p:stCondLst>
                                    <p:cond delay="0"/>
                                  </p:stCondLst>
                                  <p:childTnLst>
                                    <p:set>
                                      <p:cBhvr>
                                        <p:cTn id="31" dur="1" fill="hold">
                                          <p:stCondLst>
                                            <p:cond delay="0"/>
                                          </p:stCondLst>
                                        </p:cTn>
                                        <p:tgtEl>
                                          <p:spTgt spid="39949"/>
                                        </p:tgtEl>
                                        <p:attrNameLst>
                                          <p:attrName>style.visibility</p:attrName>
                                        </p:attrNameLst>
                                      </p:cBhvr>
                                      <p:to>
                                        <p:strVal val="visible"/>
                                      </p:to>
                                    </p:set>
                                    <p:animEffect transition="in" filter="box(out)">
                                      <p:cBhvr>
                                        <p:cTn id="32" dur="500"/>
                                        <p:tgtEl>
                                          <p:spTgt spid="39949"/>
                                        </p:tgtEl>
                                      </p:cBhvr>
                                    </p:animEffect>
                                  </p:childTnLst>
                                </p:cTn>
                              </p:par>
                            </p:childTnLst>
                          </p:cTn>
                        </p:par>
                        <p:par>
                          <p:cTn id="33" fill="hold">
                            <p:stCondLst>
                              <p:cond delay="9500"/>
                            </p:stCondLst>
                            <p:childTnLst>
                              <p:par>
                                <p:cTn id="34" presetID="4" presetClass="entr" presetSubtype="32" fill="hold" grpId="0" nodeType="afterEffect">
                                  <p:stCondLst>
                                    <p:cond delay="0"/>
                                  </p:stCondLst>
                                  <p:childTnLst>
                                    <p:set>
                                      <p:cBhvr>
                                        <p:cTn id="35" dur="1" fill="hold">
                                          <p:stCondLst>
                                            <p:cond delay="0"/>
                                          </p:stCondLst>
                                        </p:cTn>
                                        <p:tgtEl>
                                          <p:spTgt spid="39946"/>
                                        </p:tgtEl>
                                        <p:attrNameLst>
                                          <p:attrName>style.visibility</p:attrName>
                                        </p:attrNameLst>
                                      </p:cBhvr>
                                      <p:to>
                                        <p:strVal val="visible"/>
                                      </p:to>
                                    </p:set>
                                    <p:animEffect transition="in" filter="box(out)">
                                      <p:cBhvr>
                                        <p:cTn id="36" dur="500"/>
                                        <p:tgtEl>
                                          <p:spTgt spid="39946"/>
                                        </p:tgtEl>
                                      </p:cBhvr>
                                    </p:animEffect>
                                  </p:childTnLst>
                                </p:cTn>
                              </p:par>
                            </p:childTnLst>
                          </p:cTn>
                        </p:par>
                        <p:par>
                          <p:cTn id="37" fill="hold">
                            <p:stCondLst>
                              <p:cond delay="10000"/>
                            </p:stCondLst>
                            <p:childTnLst>
                              <p:par>
                                <p:cTn id="38" presetID="4" presetClass="entr" presetSubtype="32" fill="hold" grpId="0" nodeType="afterEffect">
                                  <p:stCondLst>
                                    <p:cond delay="0"/>
                                  </p:stCondLst>
                                  <p:childTnLst>
                                    <p:set>
                                      <p:cBhvr>
                                        <p:cTn id="39" dur="1" fill="hold">
                                          <p:stCondLst>
                                            <p:cond delay="0"/>
                                          </p:stCondLst>
                                        </p:cTn>
                                        <p:tgtEl>
                                          <p:spTgt spid="39948"/>
                                        </p:tgtEl>
                                        <p:attrNameLst>
                                          <p:attrName>style.visibility</p:attrName>
                                        </p:attrNameLst>
                                      </p:cBhvr>
                                      <p:to>
                                        <p:strVal val="visible"/>
                                      </p:to>
                                    </p:set>
                                    <p:animEffect transition="in" filter="box(out)">
                                      <p:cBhvr>
                                        <p:cTn id="40" dur="500"/>
                                        <p:tgtEl>
                                          <p:spTgt spid="39948"/>
                                        </p:tgtEl>
                                      </p:cBhvr>
                                    </p:animEffect>
                                  </p:childTnLst>
                                </p:cTn>
                              </p:par>
                            </p:childTnLst>
                          </p:cTn>
                        </p:par>
                        <p:par>
                          <p:cTn id="41" fill="hold">
                            <p:stCondLst>
                              <p:cond delay="10500"/>
                            </p:stCondLst>
                            <p:childTnLst>
                              <p:par>
                                <p:cTn id="42" presetID="8" presetClass="entr" presetSubtype="16" fill="hold" grpId="0" nodeType="afterEffect">
                                  <p:stCondLst>
                                    <p:cond delay="0"/>
                                  </p:stCondLst>
                                  <p:childTnLst>
                                    <p:set>
                                      <p:cBhvr>
                                        <p:cTn id="43" dur="1" fill="hold">
                                          <p:stCondLst>
                                            <p:cond delay="0"/>
                                          </p:stCondLst>
                                        </p:cTn>
                                        <p:tgtEl>
                                          <p:spTgt spid="39957"/>
                                        </p:tgtEl>
                                        <p:attrNameLst>
                                          <p:attrName>style.visibility</p:attrName>
                                        </p:attrNameLst>
                                      </p:cBhvr>
                                      <p:to>
                                        <p:strVal val="visible"/>
                                      </p:to>
                                    </p:set>
                                    <p:animEffect transition="in" filter="diamond(in)">
                                      <p:cBhvr>
                                        <p:cTn id="44" dur="2000"/>
                                        <p:tgtEl>
                                          <p:spTgt spid="39957"/>
                                        </p:tgtEl>
                                      </p:cBhvr>
                                    </p:animEffect>
                                  </p:childTnLst>
                                </p:cTn>
                              </p:par>
                            </p:childTnLst>
                          </p:cTn>
                        </p:par>
                        <p:par>
                          <p:cTn id="45" fill="hold">
                            <p:stCondLst>
                              <p:cond delay="12500"/>
                            </p:stCondLst>
                            <p:childTnLst>
                              <p:par>
                                <p:cTn id="46" presetID="4" presetClass="entr" presetSubtype="32" fill="hold" grpId="0" nodeType="afterEffect">
                                  <p:stCondLst>
                                    <p:cond delay="0"/>
                                  </p:stCondLst>
                                  <p:childTnLst>
                                    <p:set>
                                      <p:cBhvr>
                                        <p:cTn id="47" dur="1" fill="hold">
                                          <p:stCondLst>
                                            <p:cond delay="0"/>
                                          </p:stCondLst>
                                        </p:cTn>
                                        <p:tgtEl>
                                          <p:spTgt spid="39962"/>
                                        </p:tgtEl>
                                        <p:attrNameLst>
                                          <p:attrName>style.visibility</p:attrName>
                                        </p:attrNameLst>
                                      </p:cBhvr>
                                      <p:to>
                                        <p:strVal val="visible"/>
                                      </p:to>
                                    </p:set>
                                    <p:animEffect transition="in" filter="box(out)">
                                      <p:cBhvr>
                                        <p:cTn id="48" dur="500"/>
                                        <p:tgtEl>
                                          <p:spTgt spid="39962"/>
                                        </p:tgtEl>
                                      </p:cBhvr>
                                    </p:animEffect>
                                  </p:childTnLst>
                                </p:cTn>
                              </p:par>
                            </p:childTnLst>
                          </p:cTn>
                        </p:par>
                        <p:par>
                          <p:cTn id="49" fill="hold">
                            <p:stCondLst>
                              <p:cond delay="13000"/>
                            </p:stCondLst>
                            <p:childTnLst>
                              <p:par>
                                <p:cTn id="50" presetID="4" presetClass="entr" presetSubtype="32" fill="hold" grpId="0" nodeType="afterEffect">
                                  <p:stCondLst>
                                    <p:cond delay="0"/>
                                  </p:stCondLst>
                                  <p:childTnLst>
                                    <p:set>
                                      <p:cBhvr>
                                        <p:cTn id="51" dur="1" fill="hold">
                                          <p:stCondLst>
                                            <p:cond delay="0"/>
                                          </p:stCondLst>
                                        </p:cTn>
                                        <p:tgtEl>
                                          <p:spTgt spid="39958"/>
                                        </p:tgtEl>
                                        <p:attrNameLst>
                                          <p:attrName>style.visibility</p:attrName>
                                        </p:attrNameLst>
                                      </p:cBhvr>
                                      <p:to>
                                        <p:strVal val="visible"/>
                                      </p:to>
                                    </p:set>
                                    <p:animEffect transition="in" filter="box(out)">
                                      <p:cBhvr>
                                        <p:cTn id="52" dur="500"/>
                                        <p:tgtEl>
                                          <p:spTgt spid="39958"/>
                                        </p:tgtEl>
                                      </p:cBhvr>
                                    </p:animEffect>
                                  </p:childTnLst>
                                </p:cTn>
                              </p:par>
                            </p:childTnLst>
                          </p:cTn>
                        </p:par>
                        <p:par>
                          <p:cTn id="53" fill="hold">
                            <p:stCondLst>
                              <p:cond delay="13500"/>
                            </p:stCondLst>
                            <p:childTnLst>
                              <p:par>
                                <p:cTn id="54" presetID="4" presetClass="entr" presetSubtype="32" fill="hold" grpId="0" nodeType="afterEffect">
                                  <p:stCondLst>
                                    <p:cond delay="0"/>
                                  </p:stCondLst>
                                  <p:childTnLst>
                                    <p:set>
                                      <p:cBhvr>
                                        <p:cTn id="55" dur="1" fill="hold">
                                          <p:stCondLst>
                                            <p:cond delay="0"/>
                                          </p:stCondLst>
                                        </p:cTn>
                                        <p:tgtEl>
                                          <p:spTgt spid="39950"/>
                                        </p:tgtEl>
                                        <p:attrNameLst>
                                          <p:attrName>style.visibility</p:attrName>
                                        </p:attrNameLst>
                                      </p:cBhvr>
                                      <p:to>
                                        <p:strVal val="visible"/>
                                      </p:to>
                                    </p:set>
                                    <p:animEffect transition="in" filter="box(out)">
                                      <p:cBhvr>
                                        <p:cTn id="56" dur="500"/>
                                        <p:tgtEl>
                                          <p:spTgt spid="39950"/>
                                        </p:tgtEl>
                                      </p:cBhvr>
                                    </p:animEffect>
                                  </p:childTnLst>
                                </p:cTn>
                              </p:par>
                            </p:childTnLst>
                          </p:cTn>
                        </p:par>
                        <p:par>
                          <p:cTn id="57" fill="hold">
                            <p:stCondLst>
                              <p:cond delay="14000"/>
                            </p:stCondLst>
                            <p:childTnLst>
                              <p:par>
                                <p:cTn id="58" presetID="4" presetClass="entr" presetSubtype="32" fill="hold" grpId="0" nodeType="afterEffect">
                                  <p:stCondLst>
                                    <p:cond delay="0"/>
                                  </p:stCondLst>
                                  <p:childTnLst>
                                    <p:set>
                                      <p:cBhvr>
                                        <p:cTn id="59" dur="1" fill="hold">
                                          <p:stCondLst>
                                            <p:cond delay="0"/>
                                          </p:stCondLst>
                                        </p:cTn>
                                        <p:tgtEl>
                                          <p:spTgt spid="39960"/>
                                        </p:tgtEl>
                                        <p:attrNameLst>
                                          <p:attrName>style.visibility</p:attrName>
                                        </p:attrNameLst>
                                      </p:cBhvr>
                                      <p:to>
                                        <p:strVal val="visible"/>
                                      </p:to>
                                    </p:set>
                                    <p:animEffect transition="in" filter="box(out)">
                                      <p:cBhvr>
                                        <p:cTn id="60" dur="500"/>
                                        <p:tgtEl>
                                          <p:spTgt spid="39960"/>
                                        </p:tgtEl>
                                      </p:cBhvr>
                                    </p:animEffect>
                                  </p:childTnLst>
                                </p:cTn>
                              </p:par>
                            </p:childTnLst>
                          </p:cTn>
                        </p:par>
                        <p:par>
                          <p:cTn id="61" fill="hold">
                            <p:stCondLst>
                              <p:cond delay="14500"/>
                            </p:stCondLst>
                            <p:childTnLst>
                              <p:par>
                                <p:cTn id="62" presetID="4" presetClass="entr" presetSubtype="32" fill="hold" grpId="0" nodeType="afterEffect">
                                  <p:stCondLst>
                                    <p:cond delay="0"/>
                                  </p:stCondLst>
                                  <p:childTnLst>
                                    <p:set>
                                      <p:cBhvr>
                                        <p:cTn id="63" dur="1" fill="hold">
                                          <p:stCondLst>
                                            <p:cond delay="0"/>
                                          </p:stCondLst>
                                        </p:cTn>
                                        <p:tgtEl>
                                          <p:spTgt spid="39959"/>
                                        </p:tgtEl>
                                        <p:attrNameLst>
                                          <p:attrName>style.visibility</p:attrName>
                                        </p:attrNameLst>
                                      </p:cBhvr>
                                      <p:to>
                                        <p:strVal val="visible"/>
                                      </p:to>
                                    </p:set>
                                    <p:animEffect transition="in" filter="box(out)">
                                      <p:cBhvr>
                                        <p:cTn id="64" dur="500"/>
                                        <p:tgtEl>
                                          <p:spTgt spid="39959"/>
                                        </p:tgtEl>
                                      </p:cBhvr>
                                    </p:animEffect>
                                  </p:childTnLst>
                                </p:cTn>
                              </p:par>
                            </p:childTnLst>
                          </p:cTn>
                        </p:par>
                        <p:par>
                          <p:cTn id="65" fill="hold">
                            <p:stCondLst>
                              <p:cond delay="15000"/>
                            </p:stCondLst>
                            <p:childTnLst>
                              <p:par>
                                <p:cTn id="66" presetID="8" presetClass="entr" presetSubtype="16" fill="hold" grpId="0" nodeType="afterEffect">
                                  <p:stCondLst>
                                    <p:cond delay="0"/>
                                  </p:stCondLst>
                                  <p:childTnLst>
                                    <p:set>
                                      <p:cBhvr>
                                        <p:cTn id="67" dur="1" fill="hold">
                                          <p:stCondLst>
                                            <p:cond delay="0"/>
                                          </p:stCondLst>
                                        </p:cTn>
                                        <p:tgtEl>
                                          <p:spTgt spid="39963"/>
                                        </p:tgtEl>
                                        <p:attrNameLst>
                                          <p:attrName>style.visibility</p:attrName>
                                        </p:attrNameLst>
                                      </p:cBhvr>
                                      <p:to>
                                        <p:strVal val="visible"/>
                                      </p:to>
                                    </p:set>
                                    <p:animEffect transition="in" filter="diamond(in)">
                                      <p:cBhvr>
                                        <p:cTn id="68" dur="2000"/>
                                        <p:tgtEl>
                                          <p:spTgt spid="39963"/>
                                        </p:tgtEl>
                                      </p:cBhvr>
                                    </p:animEffect>
                                  </p:childTnLst>
                                </p:cTn>
                              </p:par>
                            </p:childTnLst>
                          </p:cTn>
                        </p:par>
                        <p:par>
                          <p:cTn id="69" fill="hold">
                            <p:stCondLst>
                              <p:cond delay="17000"/>
                            </p:stCondLst>
                            <p:childTnLst>
                              <p:par>
                                <p:cTn id="70" presetID="8" presetClass="entr" presetSubtype="16" fill="hold" grpId="0" nodeType="afterEffect">
                                  <p:stCondLst>
                                    <p:cond delay="0"/>
                                  </p:stCondLst>
                                  <p:childTnLst>
                                    <p:set>
                                      <p:cBhvr>
                                        <p:cTn id="71" dur="1" fill="hold">
                                          <p:stCondLst>
                                            <p:cond delay="0"/>
                                          </p:stCondLst>
                                        </p:cTn>
                                        <p:tgtEl>
                                          <p:spTgt spid="24"/>
                                        </p:tgtEl>
                                        <p:attrNameLst>
                                          <p:attrName>style.visibility</p:attrName>
                                        </p:attrNameLst>
                                      </p:cBhvr>
                                      <p:to>
                                        <p:strVal val="visible"/>
                                      </p:to>
                                    </p:set>
                                    <p:animEffect transition="in" filter="diamond(in)">
                                      <p:cBhvr>
                                        <p:cTn id="72" dur="20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42" grpId="0" animBg="1"/>
      <p:bldP spid="39943" grpId="0" animBg="1"/>
      <p:bldP spid="39944" grpId="0" animBg="1"/>
      <p:bldP spid="39945" grpId="0" animBg="1"/>
      <p:bldP spid="39946" grpId="0" animBg="1"/>
      <p:bldP spid="39947" grpId="0" autoUpdateAnimBg="0"/>
      <p:bldP spid="39948" grpId="0" autoUpdateAnimBg="0"/>
      <p:bldP spid="39949" grpId="0" autoUpdateAnimBg="0"/>
      <p:bldP spid="39950" grpId="0" animBg="1"/>
      <p:bldP spid="39957" grpId="0" animBg="1"/>
      <p:bldP spid="39958" grpId="0" animBg="1"/>
      <p:bldP spid="39959" grpId="0" animBg="1"/>
      <p:bldP spid="39960" grpId="0" animBg="1"/>
      <p:bldP spid="39962" grpId="0" animBg="1"/>
      <p:bldP spid="39963" grpId="0" animBg="1"/>
      <p:bldP spid="2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ikdörtgen 2"/>
          <p:cNvSpPr/>
          <p:nvPr/>
        </p:nvSpPr>
        <p:spPr>
          <a:xfrm>
            <a:off x="53652" y="5312450"/>
            <a:ext cx="8910836" cy="1569660"/>
          </a:xfrm>
          <a:prstGeom prst="rect">
            <a:avLst/>
          </a:prstGeom>
        </p:spPr>
        <p:txBody>
          <a:bodyPr wrap="square">
            <a:spAutoFit/>
          </a:bodyPr>
          <a:lstStyle/>
          <a:p>
            <a:r>
              <a:rPr lang="tr-TR" sz="2400" dirty="0">
                <a:latin typeface="Arial" pitchFamily="34" charset="0"/>
                <a:cs typeface="Arial" pitchFamily="34" charset="0"/>
              </a:rPr>
              <a:t>Kalın kenarlı mercek, üzerine düşen paralel ışık demetini bir </a:t>
            </a:r>
            <a:r>
              <a:rPr lang="tr-TR" sz="2400" dirty="0" smtClean="0">
                <a:latin typeface="Arial" pitchFamily="34" charset="0"/>
                <a:cs typeface="Arial" pitchFamily="34" charset="0"/>
              </a:rPr>
              <a:t>noktadan </a:t>
            </a:r>
            <a:r>
              <a:rPr lang="tr-TR" sz="2400" dirty="0">
                <a:latin typeface="Arial" pitchFamily="34" charset="0"/>
                <a:cs typeface="Arial" pitchFamily="34" charset="0"/>
              </a:rPr>
              <a:t>geliyormuş gibi dağıttığından ıraksak mercek olarak adlandırılır. </a:t>
            </a:r>
            <a:r>
              <a:rPr lang="tr-TR" sz="2400" dirty="0" smtClean="0">
                <a:latin typeface="Arial" pitchFamily="34" charset="0"/>
                <a:cs typeface="Arial" pitchFamily="34" charset="0"/>
              </a:rPr>
              <a:t>Kalın kenarlı </a:t>
            </a:r>
            <a:r>
              <a:rPr lang="tr-TR" sz="2400" dirty="0">
                <a:latin typeface="Arial" pitchFamily="34" charset="0"/>
                <a:cs typeface="Arial" pitchFamily="34" charset="0"/>
              </a:rPr>
              <a:t>mercekte cisimler olduğundan küçük görünür. </a:t>
            </a:r>
          </a:p>
        </p:txBody>
      </p:sp>
      <p:pic>
        <p:nvPicPr>
          <p:cNvPr id="1126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64438" y="6093416"/>
            <a:ext cx="1504950" cy="742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ontrols>
      <mc:AlternateContent xmlns:mc="http://schemas.openxmlformats.org/markup-compatibility/2006">
        <mc:Choice xmlns:v="urn:schemas-microsoft-com:vml" Requires="v">
          <p:control spid="11276" name="ShockwaveFlash1" r:id="rId2" imgW="8964276" imgH="5831657"/>
        </mc:Choice>
        <mc:Fallback>
          <p:control name="ShockwaveFlash1" r:id="rId2" imgW="8964276" imgH="5831657">
            <p:pic>
              <p:nvPicPr>
                <p:cNvPr id="0" name="ShockwaveFlash1"/>
                <p:cNvPicPr preferRelativeResize="0">
                  <a:picLocks noChangeArrowheads="1" noChangeShapeType="1"/>
                </p:cNvPicPr>
                <p:nvPr/>
              </p:nvPicPr>
              <p:blipFill>
                <a:blip r:embed="rId5">
                  <a:extLst>
                    <a:ext uri="{28A0092B-C50C-407E-A947-70E740481C1C}">
                      <a14:useLocalDpi xmlns:a14="http://schemas.microsoft.com/office/drawing/2010/main" val="0"/>
                    </a:ext>
                  </a:extLst>
                </a:blip>
                <a:srcRect/>
                <a:stretch>
                  <a:fillRect/>
                </a:stretch>
              </p:blipFill>
              <p:spPr bwMode="auto">
                <a:xfrm>
                  <a:off x="468313" y="0"/>
                  <a:ext cx="7345362" cy="5300663"/>
                </a:xfrm>
                <a:prstGeom prst="rect">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Lst>
              </p:spPr>
            </p:pic>
          </p:control>
        </mc:Fallback>
      </mc:AlternateContent>
    </p:controls>
    <p:extLst>
      <p:ext uri="{BB962C8B-B14F-4D97-AF65-F5344CB8AC3E}">
        <p14:creationId xmlns:p14="http://schemas.microsoft.com/office/powerpoint/2010/main" val="13742123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1267"/>
                                        </p:tgtEl>
                                        <p:attrNameLst>
                                          <p:attrName>style.visibility</p:attrName>
                                        </p:attrNameLst>
                                      </p:cBhvr>
                                      <p:to>
                                        <p:strVal val="visible"/>
                                      </p:to>
                                    </p:set>
                                    <p:animEffect transition="in" filter="fade">
                                      <p:cBhvr>
                                        <p:cTn id="12" dur="500"/>
                                        <p:tgtEl>
                                          <p:spTgt spid="112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p:cNvPicPr>
            <a:picLocks noChangeAspect="1" noChangeArrowheads="1"/>
          </p:cNvPicPr>
          <p:nvPr/>
        </p:nvPicPr>
        <p:blipFill>
          <a:blip r:embed="rId2"/>
          <a:srcRect/>
          <a:stretch>
            <a:fillRect/>
          </a:stretch>
        </p:blipFill>
        <p:spPr bwMode="auto">
          <a:xfrm>
            <a:off x="3743" y="-1"/>
            <a:ext cx="9140257" cy="6858001"/>
          </a:xfrm>
          <a:prstGeom prst="rect">
            <a:avLst/>
          </a:prstGeom>
          <a:noFill/>
          <a:ln w="9525">
            <a:noFill/>
            <a:miter lim="800000"/>
            <a:headEnd/>
            <a:tailEnd/>
          </a:ln>
          <a:effectLst/>
        </p:spPr>
      </p:pic>
      <p:cxnSp>
        <p:nvCxnSpPr>
          <p:cNvPr id="4" name="3 Düz Bağlayıcı"/>
          <p:cNvCxnSpPr/>
          <p:nvPr/>
        </p:nvCxnSpPr>
        <p:spPr>
          <a:xfrm>
            <a:off x="1691680" y="2963258"/>
            <a:ext cx="2094502" cy="1234395"/>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6" name="5 Düz Bağlayıcı"/>
          <p:cNvCxnSpPr/>
          <p:nvPr/>
        </p:nvCxnSpPr>
        <p:spPr>
          <a:xfrm>
            <a:off x="1691680" y="3302083"/>
            <a:ext cx="2094502" cy="857256"/>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8" name="7 Düz Bağlayıcı"/>
          <p:cNvCxnSpPr/>
          <p:nvPr/>
        </p:nvCxnSpPr>
        <p:spPr>
          <a:xfrm>
            <a:off x="1691680" y="3645024"/>
            <a:ext cx="2094502" cy="514315"/>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0" name="9 Düz Bağlayıcı"/>
          <p:cNvCxnSpPr/>
          <p:nvPr/>
        </p:nvCxnSpPr>
        <p:spPr>
          <a:xfrm>
            <a:off x="1691680" y="4005064"/>
            <a:ext cx="2023064" cy="154275"/>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2" name="11 Düz Bağlayıcı"/>
          <p:cNvCxnSpPr/>
          <p:nvPr/>
        </p:nvCxnSpPr>
        <p:spPr>
          <a:xfrm flipV="1">
            <a:off x="1619672" y="4175366"/>
            <a:ext cx="2095072" cy="11773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4" name="13 Düz Bağlayıcı"/>
          <p:cNvCxnSpPr/>
          <p:nvPr/>
        </p:nvCxnSpPr>
        <p:spPr>
          <a:xfrm flipV="1">
            <a:off x="1676339" y="4175366"/>
            <a:ext cx="1966967" cy="485418"/>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6" name="15 Düz Bağlayıcı"/>
          <p:cNvCxnSpPr/>
          <p:nvPr/>
        </p:nvCxnSpPr>
        <p:spPr>
          <a:xfrm flipV="1">
            <a:off x="1691680" y="4159339"/>
            <a:ext cx="1951626" cy="79796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8" name="17 Düz Bağlayıcı"/>
          <p:cNvCxnSpPr/>
          <p:nvPr/>
        </p:nvCxnSpPr>
        <p:spPr>
          <a:xfrm flipV="1">
            <a:off x="1691680" y="4159339"/>
            <a:ext cx="2023064" cy="1141869"/>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0" name="19 Düz Bağlayıcı"/>
          <p:cNvCxnSpPr/>
          <p:nvPr/>
        </p:nvCxnSpPr>
        <p:spPr>
          <a:xfrm flipV="1">
            <a:off x="1691680" y="4159339"/>
            <a:ext cx="2023064" cy="1501909"/>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21" name="20 Oval"/>
          <p:cNvSpPr/>
          <p:nvPr/>
        </p:nvSpPr>
        <p:spPr>
          <a:xfrm>
            <a:off x="3439520" y="3985632"/>
            <a:ext cx="407571" cy="42404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22" name="21 Metin kutusu"/>
          <p:cNvSpPr txBox="1"/>
          <p:nvPr/>
        </p:nvSpPr>
        <p:spPr>
          <a:xfrm>
            <a:off x="2928926" y="4587967"/>
            <a:ext cx="1400576" cy="369332"/>
          </a:xfrm>
          <a:prstGeom prst="rect">
            <a:avLst/>
          </a:prstGeom>
          <a:noFill/>
        </p:spPr>
        <p:txBody>
          <a:bodyPr wrap="none" rtlCol="0">
            <a:spAutoFit/>
          </a:bodyPr>
          <a:lstStyle/>
          <a:p>
            <a:r>
              <a:rPr lang="tr-TR" dirty="0" smtClean="0"/>
              <a:t>Odak noktası</a:t>
            </a:r>
            <a:endParaRPr lang="tr-TR" dirty="0"/>
          </a:p>
        </p:txBody>
      </p:sp>
      <p:cxnSp>
        <p:nvCxnSpPr>
          <p:cNvPr id="24" name="23 Düz Bağlayıcı"/>
          <p:cNvCxnSpPr/>
          <p:nvPr/>
        </p:nvCxnSpPr>
        <p:spPr>
          <a:xfrm>
            <a:off x="4860032" y="2564904"/>
            <a:ext cx="3069554" cy="1594435"/>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6" name="25 Düz Bağlayıcı"/>
          <p:cNvCxnSpPr/>
          <p:nvPr/>
        </p:nvCxnSpPr>
        <p:spPr>
          <a:xfrm flipH="1" flipV="1">
            <a:off x="4716016" y="2924944"/>
            <a:ext cx="3213570" cy="1234395"/>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9" name="28 Düz Bağlayıcı"/>
          <p:cNvCxnSpPr/>
          <p:nvPr/>
        </p:nvCxnSpPr>
        <p:spPr>
          <a:xfrm flipH="1" flipV="1">
            <a:off x="4573871" y="3362121"/>
            <a:ext cx="3355716" cy="797218"/>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1" name="30 Düz Bağlayıcı"/>
          <p:cNvCxnSpPr/>
          <p:nvPr/>
        </p:nvCxnSpPr>
        <p:spPr>
          <a:xfrm flipH="1" flipV="1">
            <a:off x="4657653" y="3902181"/>
            <a:ext cx="3289678" cy="245034"/>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4" name="33 Düz Bağlayıcı"/>
          <p:cNvCxnSpPr/>
          <p:nvPr/>
        </p:nvCxnSpPr>
        <p:spPr>
          <a:xfrm flipH="1">
            <a:off x="4681028" y="4175366"/>
            <a:ext cx="3319996" cy="281134"/>
          </a:xfrm>
          <a:prstGeom prst="line">
            <a:avLst/>
          </a:prstGeom>
          <a:ln w="38100">
            <a:solidFill>
              <a:srgbClr val="FF0000"/>
            </a:solidFill>
            <a:prstDash val="solid"/>
          </a:ln>
        </p:spPr>
        <p:style>
          <a:lnRef idx="1">
            <a:schemeClr val="accent1"/>
          </a:lnRef>
          <a:fillRef idx="0">
            <a:schemeClr val="accent1"/>
          </a:fillRef>
          <a:effectRef idx="0">
            <a:schemeClr val="accent1"/>
          </a:effectRef>
          <a:fontRef idx="minor">
            <a:schemeClr val="tx1"/>
          </a:fontRef>
        </p:style>
      </p:cxnSp>
      <p:cxnSp>
        <p:nvCxnSpPr>
          <p:cNvPr id="36" name="35 Düz Bağlayıcı"/>
          <p:cNvCxnSpPr/>
          <p:nvPr/>
        </p:nvCxnSpPr>
        <p:spPr>
          <a:xfrm flipH="1">
            <a:off x="4657653" y="4152192"/>
            <a:ext cx="3330295" cy="79030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8" name="37 Düz Bağlayıcı"/>
          <p:cNvCxnSpPr/>
          <p:nvPr/>
        </p:nvCxnSpPr>
        <p:spPr>
          <a:xfrm flipH="1">
            <a:off x="4716016" y="4159339"/>
            <a:ext cx="3213570" cy="1213877"/>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0" name="39 Düz Bağlayıcı"/>
          <p:cNvCxnSpPr/>
          <p:nvPr/>
        </p:nvCxnSpPr>
        <p:spPr>
          <a:xfrm flipH="1">
            <a:off x="4860032" y="4147215"/>
            <a:ext cx="3069555" cy="1658341"/>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2" name="41 Düz Bağlayıcı"/>
          <p:cNvCxnSpPr/>
          <p:nvPr/>
        </p:nvCxnSpPr>
        <p:spPr>
          <a:xfrm flipH="1">
            <a:off x="4860032" y="4105074"/>
            <a:ext cx="3140992" cy="2132238"/>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46" name="45 Oval"/>
          <p:cNvSpPr/>
          <p:nvPr/>
        </p:nvSpPr>
        <p:spPr>
          <a:xfrm>
            <a:off x="7586611" y="3922167"/>
            <a:ext cx="471882" cy="46005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47" name="46 Metin kutusu"/>
          <p:cNvSpPr txBox="1"/>
          <p:nvPr/>
        </p:nvSpPr>
        <p:spPr>
          <a:xfrm>
            <a:off x="7072330" y="4516529"/>
            <a:ext cx="1400576" cy="369332"/>
          </a:xfrm>
          <a:prstGeom prst="rect">
            <a:avLst/>
          </a:prstGeom>
          <a:noFill/>
        </p:spPr>
        <p:txBody>
          <a:bodyPr wrap="none" rtlCol="0">
            <a:spAutoFit/>
          </a:bodyPr>
          <a:lstStyle/>
          <a:p>
            <a:r>
              <a:rPr lang="tr-TR" dirty="0" smtClean="0"/>
              <a:t>Odak noktası</a:t>
            </a:r>
            <a:endParaRPr lang="tr-TR" dirty="0"/>
          </a:p>
        </p:txBody>
      </p:sp>
    </p:spTree>
    <p:extLst>
      <p:ext uri="{BB962C8B-B14F-4D97-AF65-F5344CB8AC3E}">
        <p14:creationId xmlns:p14="http://schemas.microsoft.com/office/powerpoint/2010/main" val="11958733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par>
                                <p:cTn id="11" presetID="10" presetClass="entr" presetSubtype="0" fill="hold"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childTnLst>
                                </p:cTn>
                              </p:par>
                              <p:par>
                                <p:cTn id="14" presetID="10" presetClass="entr" presetSubtype="0" fill="hold" nodeType="with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fade">
                                      <p:cBhvr>
                                        <p:cTn id="16" dur="500"/>
                                        <p:tgtEl>
                                          <p:spTgt spid="10"/>
                                        </p:tgtEl>
                                      </p:cBhvr>
                                    </p:animEffect>
                                  </p:childTnLst>
                                </p:cTn>
                              </p:par>
                              <p:par>
                                <p:cTn id="17" presetID="10" presetClass="entr" presetSubtype="0" fill="hold" nodeType="with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childTnLst>
                                </p:cTn>
                              </p:par>
                              <p:par>
                                <p:cTn id="20" presetID="10" presetClass="entr" presetSubtype="0" fill="hold" nodeType="with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fade">
                                      <p:cBhvr>
                                        <p:cTn id="22" dur="500"/>
                                        <p:tgtEl>
                                          <p:spTgt spid="14"/>
                                        </p:tgtEl>
                                      </p:cBhvr>
                                    </p:animEffect>
                                  </p:childTnLst>
                                </p:cTn>
                              </p:par>
                              <p:par>
                                <p:cTn id="23" presetID="10" presetClass="entr" presetSubtype="0" fill="hold" nodeType="with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fade">
                                      <p:cBhvr>
                                        <p:cTn id="25" dur="500"/>
                                        <p:tgtEl>
                                          <p:spTgt spid="16"/>
                                        </p:tgtEl>
                                      </p:cBhvr>
                                    </p:animEffect>
                                  </p:childTnLst>
                                </p:cTn>
                              </p:par>
                              <p:par>
                                <p:cTn id="26" presetID="10" presetClass="entr" presetSubtype="0" fill="hold" nodeType="withEffect">
                                  <p:stCondLst>
                                    <p:cond delay="0"/>
                                  </p:stCondLst>
                                  <p:childTnLst>
                                    <p:set>
                                      <p:cBhvr>
                                        <p:cTn id="27" dur="1" fill="hold">
                                          <p:stCondLst>
                                            <p:cond delay="0"/>
                                          </p:stCondLst>
                                        </p:cTn>
                                        <p:tgtEl>
                                          <p:spTgt spid="18"/>
                                        </p:tgtEl>
                                        <p:attrNameLst>
                                          <p:attrName>style.visibility</p:attrName>
                                        </p:attrNameLst>
                                      </p:cBhvr>
                                      <p:to>
                                        <p:strVal val="visible"/>
                                      </p:to>
                                    </p:set>
                                    <p:animEffect transition="in" filter="fade">
                                      <p:cBhvr>
                                        <p:cTn id="28" dur="500"/>
                                        <p:tgtEl>
                                          <p:spTgt spid="18"/>
                                        </p:tgtEl>
                                      </p:cBhvr>
                                    </p:animEffect>
                                  </p:childTnLst>
                                </p:cTn>
                              </p:par>
                              <p:par>
                                <p:cTn id="29" presetID="10" presetClass="entr" presetSubtype="0" fill="hold" nodeType="with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fade">
                                      <p:cBhvr>
                                        <p:cTn id="31" dur="500"/>
                                        <p:tgtEl>
                                          <p:spTgt spid="20"/>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nodeType="clickEffect">
                                  <p:stCondLst>
                                    <p:cond delay="0"/>
                                  </p:stCondLst>
                                  <p:childTnLst>
                                    <p:set>
                                      <p:cBhvr>
                                        <p:cTn id="35" dur="1" fill="hold">
                                          <p:stCondLst>
                                            <p:cond delay="0"/>
                                          </p:stCondLst>
                                        </p:cTn>
                                        <p:tgtEl>
                                          <p:spTgt spid="24"/>
                                        </p:tgtEl>
                                        <p:attrNameLst>
                                          <p:attrName>style.visibility</p:attrName>
                                        </p:attrNameLst>
                                      </p:cBhvr>
                                      <p:to>
                                        <p:strVal val="visible"/>
                                      </p:to>
                                    </p:set>
                                    <p:animEffect transition="in" filter="fade">
                                      <p:cBhvr>
                                        <p:cTn id="36" dur="500"/>
                                        <p:tgtEl>
                                          <p:spTgt spid="24"/>
                                        </p:tgtEl>
                                      </p:cBhvr>
                                    </p:animEffect>
                                  </p:childTnLst>
                                </p:cTn>
                              </p:par>
                              <p:par>
                                <p:cTn id="37" presetID="10" presetClass="entr" presetSubtype="0" fill="hold" nodeType="withEffect">
                                  <p:stCondLst>
                                    <p:cond delay="0"/>
                                  </p:stCondLst>
                                  <p:childTnLst>
                                    <p:set>
                                      <p:cBhvr>
                                        <p:cTn id="38" dur="1" fill="hold">
                                          <p:stCondLst>
                                            <p:cond delay="0"/>
                                          </p:stCondLst>
                                        </p:cTn>
                                        <p:tgtEl>
                                          <p:spTgt spid="26"/>
                                        </p:tgtEl>
                                        <p:attrNameLst>
                                          <p:attrName>style.visibility</p:attrName>
                                        </p:attrNameLst>
                                      </p:cBhvr>
                                      <p:to>
                                        <p:strVal val="visible"/>
                                      </p:to>
                                    </p:set>
                                    <p:animEffect transition="in" filter="fade">
                                      <p:cBhvr>
                                        <p:cTn id="39" dur="500"/>
                                        <p:tgtEl>
                                          <p:spTgt spid="26"/>
                                        </p:tgtEl>
                                      </p:cBhvr>
                                    </p:animEffect>
                                  </p:childTnLst>
                                </p:cTn>
                              </p:par>
                              <p:par>
                                <p:cTn id="40" presetID="10" presetClass="entr" presetSubtype="0" fill="hold" nodeType="withEffect">
                                  <p:stCondLst>
                                    <p:cond delay="0"/>
                                  </p:stCondLst>
                                  <p:childTnLst>
                                    <p:set>
                                      <p:cBhvr>
                                        <p:cTn id="41" dur="1" fill="hold">
                                          <p:stCondLst>
                                            <p:cond delay="0"/>
                                          </p:stCondLst>
                                        </p:cTn>
                                        <p:tgtEl>
                                          <p:spTgt spid="29"/>
                                        </p:tgtEl>
                                        <p:attrNameLst>
                                          <p:attrName>style.visibility</p:attrName>
                                        </p:attrNameLst>
                                      </p:cBhvr>
                                      <p:to>
                                        <p:strVal val="visible"/>
                                      </p:to>
                                    </p:set>
                                    <p:animEffect transition="in" filter="fade">
                                      <p:cBhvr>
                                        <p:cTn id="42" dur="500"/>
                                        <p:tgtEl>
                                          <p:spTgt spid="29"/>
                                        </p:tgtEl>
                                      </p:cBhvr>
                                    </p:animEffect>
                                  </p:childTnLst>
                                </p:cTn>
                              </p:par>
                              <p:par>
                                <p:cTn id="43" presetID="10" presetClass="entr" presetSubtype="0" fill="hold" nodeType="withEffect">
                                  <p:stCondLst>
                                    <p:cond delay="0"/>
                                  </p:stCondLst>
                                  <p:childTnLst>
                                    <p:set>
                                      <p:cBhvr>
                                        <p:cTn id="44" dur="1" fill="hold">
                                          <p:stCondLst>
                                            <p:cond delay="0"/>
                                          </p:stCondLst>
                                        </p:cTn>
                                        <p:tgtEl>
                                          <p:spTgt spid="31"/>
                                        </p:tgtEl>
                                        <p:attrNameLst>
                                          <p:attrName>style.visibility</p:attrName>
                                        </p:attrNameLst>
                                      </p:cBhvr>
                                      <p:to>
                                        <p:strVal val="visible"/>
                                      </p:to>
                                    </p:set>
                                    <p:animEffect transition="in" filter="fade">
                                      <p:cBhvr>
                                        <p:cTn id="45" dur="500"/>
                                        <p:tgtEl>
                                          <p:spTgt spid="31"/>
                                        </p:tgtEl>
                                      </p:cBhvr>
                                    </p:animEffect>
                                  </p:childTnLst>
                                </p:cTn>
                              </p:par>
                              <p:par>
                                <p:cTn id="46" presetID="10" presetClass="entr" presetSubtype="0" fill="hold" nodeType="withEffect">
                                  <p:stCondLst>
                                    <p:cond delay="0"/>
                                  </p:stCondLst>
                                  <p:childTnLst>
                                    <p:set>
                                      <p:cBhvr>
                                        <p:cTn id="47" dur="1" fill="hold">
                                          <p:stCondLst>
                                            <p:cond delay="0"/>
                                          </p:stCondLst>
                                        </p:cTn>
                                        <p:tgtEl>
                                          <p:spTgt spid="34"/>
                                        </p:tgtEl>
                                        <p:attrNameLst>
                                          <p:attrName>style.visibility</p:attrName>
                                        </p:attrNameLst>
                                      </p:cBhvr>
                                      <p:to>
                                        <p:strVal val="visible"/>
                                      </p:to>
                                    </p:set>
                                    <p:animEffect transition="in" filter="fade">
                                      <p:cBhvr>
                                        <p:cTn id="48" dur="500"/>
                                        <p:tgtEl>
                                          <p:spTgt spid="34"/>
                                        </p:tgtEl>
                                      </p:cBhvr>
                                    </p:animEffect>
                                  </p:childTnLst>
                                </p:cTn>
                              </p:par>
                              <p:par>
                                <p:cTn id="49" presetID="10" presetClass="entr" presetSubtype="0" fill="hold" nodeType="withEffect">
                                  <p:stCondLst>
                                    <p:cond delay="0"/>
                                  </p:stCondLst>
                                  <p:childTnLst>
                                    <p:set>
                                      <p:cBhvr>
                                        <p:cTn id="50" dur="1" fill="hold">
                                          <p:stCondLst>
                                            <p:cond delay="0"/>
                                          </p:stCondLst>
                                        </p:cTn>
                                        <p:tgtEl>
                                          <p:spTgt spid="36"/>
                                        </p:tgtEl>
                                        <p:attrNameLst>
                                          <p:attrName>style.visibility</p:attrName>
                                        </p:attrNameLst>
                                      </p:cBhvr>
                                      <p:to>
                                        <p:strVal val="visible"/>
                                      </p:to>
                                    </p:set>
                                    <p:animEffect transition="in" filter="fade">
                                      <p:cBhvr>
                                        <p:cTn id="51" dur="500"/>
                                        <p:tgtEl>
                                          <p:spTgt spid="36"/>
                                        </p:tgtEl>
                                      </p:cBhvr>
                                    </p:animEffect>
                                  </p:childTnLst>
                                </p:cTn>
                              </p:par>
                              <p:par>
                                <p:cTn id="52" presetID="10" presetClass="entr" presetSubtype="0" fill="hold" nodeType="withEffect">
                                  <p:stCondLst>
                                    <p:cond delay="0"/>
                                  </p:stCondLst>
                                  <p:childTnLst>
                                    <p:set>
                                      <p:cBhvr>
                                        <p:cTn id="53" dur="1" fill="hold">
                                          <p:stCondLst>
                                            <p:cond delay="0"/>
                                          </p:stCondLst>
                                        </p:cTn>
                                        <p:tgtEl>
                                          <p:spTgt spid="38"/>
                                        </p:tgtEl>
                                        <p:attrNameLst>
                                          <p:attrName>style.visibility</p:attrName>
                                        </p:attrNameLst>
                                      </p:cBhvr>
                                      <p:to>
                                        <p:strVal val="visible"/>
                                      </p:to>
                                    </p:set>
                                    <p:animEffect transition="in" filter="fade">
                                      <p:cBhvr>
                                        <p:cTn id="54" dur="500"/>
                                        <p:tgtEl>
                                          <p:spTgt spid="38"/>
                                        </p:tgtEl>
                                      </p:cBhvr>
                                    </p:animEffect>
                                  </p:childTnLst>
                                </p:cTn>
                              </p:par>
                              <p:par>
                                <p:cTn id="55" presetID="10" presetClass="entr" presetSubtype="0" fill="hold" nodeType="withEffect">
                                  <p:stCondLst>
                                    <p:cond delay="0"/>
                                  </p:stCondLst>
                                  <p:childTnLst>
                                    <p:set>
                                      <p:cBhvr>
                                        <p:cTn id="56" dur="1" fill="hold">
                                          <p:stCondLst>
                                            <p:cond delay="0"/>
                                          </p:stCondLst>
                                        </p:cTn>
                                        <p:tgtEl>
                                          <p:spTgt spid="40"/>
                                        </p:tgtEl>
                                        <p:attrNameLst>
                                          <p:attrName>style.visibility</p:attrName>
                                        </p:attrNameLst>
                                      </p:cBhvr>
                                      <p:to>
                                        <p:strVal val="visible"/>
                                      </p:to>
                                    </p:set>
                                    <p:animEffect transition="in" filter="fade">
                                      <p:cBhvr>
                                        <p:cTn id="57" dur="500"/>
                                        <p:tgtEl>
                                          <p:spTgt spid="40"/>
                                        </p:tgtEl>
                                      </p:cBhvr>
                                    </p:animEffect>
                                  </p:childTnLst>
                                </p:cTn>
                              </p:par>
                              <p:par>
                                <p:cTn id="58" presetID="10" presetClass="entr" presetSubtype="0" fill="hold" nodeType="withEffect">
                                  <p:stCondLst>
                                    <p:cond delay="0"/>
                                  </p:stCondLst>
                                  <p:childTnLst>
                                    <p:set>
                                      <p:cBhvr>
                                        <p:cTn id="59" dur="1" fill="hold">
                                          <p:stCondLst>
                                            <p:cond delay="0"/>
                                          </p:stCondLst>
                                        </p:cTn>
                                        <p:tgtEl>
                                          <p:spTgt spid="42"/>
                                        </p:tgtEl>
                                        <p:attrNameLst>
                                          <p:attrName>style.visibility</p:attrName>
                                        </p:attrNameLst>
                                      </p:cBhvr>
                                      <p:to>
                                        <p:strVal val="visible"/>
                                      </p:to>
                                    </p:set>
                                    <p:animEffect transition="in" filter="fade">
                                      <p:cBhvr>
                                        <p:cTn id="60"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6"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36096" y="31282"/>
            <a:ext cx="3384376" cy="50263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Dikdörtgen 1"/>
          <p:cNvSpPr/>
          <p:nvPr/>
        </p:nvSpPr>
        <p:spPr>
          <a:xfrm>
            <a:off x="179512" y="260648"/>
            <a:ext cx="5184576" cy="5509200"/>
          </a:xfrm>
          <a:prstGeom prst="rect">
            <a:avLst/>
          </a:prstGeom>
        </p:spPr>
        <p:txBody>
          <a:bodyPr wrap="square">
            <a:spAutoFit/>
          </a:bodyPr>
          <a:lstStyle/>
          <a:p>
            <a:r>
              <a:rPr lang="tr-TR" sz="3200" dirty="0">
                <a:latin typeface="Arial" pitchFamily="34" charset="0"/>
                <a:cs typeface="Arial" pitchFamily="34" charset="0"/>
              </a:rPr>
              <a:t>Hiç yandaki gibi bir büyüteçle çevrenizdeki cisimleri incelediniz mi</a:t>
            </a:r>
            <a:r>
              <a:rPr lang="tr-TR" sz="3200" dirty="0" smtClean="0">
                <a:latin typeface="Arial" pitchFamily="34" charset="0"/>
                <a:cs typeface="Arial" pitchFamily="34" charset="0"/>
              </a:rPr>
              <a:t>?</a:t>
            </a:r>
          </a:p>
          <a:p>
            <a:r>
              <a:rPr lang="tr-TR" sz="3200" dirty="0">
                <a:latin typeface="Arial" pitchFamily="34" charset="0"/>
                <a:cs typeface="Arial" pitchFamily="34" charset="0"/>
              </a:rPr>
              <a:t/>
            </a:r>
            <a:br>
              <a:rPr lang="tr-TR" sz="3200" dirty="0">
                <a:latin typeface="Arial" pitchFamily="34" charset="0"/>
                <a:cs typeface="Arial" pitchFamily="34" charset="0"/>
              </a:rPr>
            </a:br>
            <a:r>
              <a:rPr lang="tr-TR" sz="3200" dirty="0">
                <a:latin typeface="Arial" pitchFamily="34" charset="0"/>
                <a:cs typeface="Arial" pitchFamily="34" charset="0"/>
              </a:rPr>
              <a:t>Büyüteçlerin küçük cisimlerin büyük görünmelerini sağladığını </a:t>
            </a:r>
            <a:r>
              <a:rPr lang="tr-TR" sz="3200" dirty="0" smtClean="0">
                <a:latin typeface="Arial" pitchFamily="34" charset="0"/>
                <a:cs typeface="Arial" pitchFamily="34" charset="0"/>
              </a:rPr>
              <a:t>biliyorsunuzdur .</a:t>
            </a:r>
          </a:p>
          <a:p>
            <a:r>
              <a:rPr lang="tr-TR" sz="3200" dirty="0" smtClean="0">
                <a:latin typeface="Arial" pitchFamily="34" charset="0"/>
                <a:cs typeface="Arial" pitchFamily="34" charset="0"/>
              </a:rPr>
              <a:t>  </a:t>
            </a:r>
          </a:p>
          <a:p>
            <a:r>
              <a:rPr lang="tr-TR" sz="3200" dirty="0" smtClean="0">
                <a:latin typeface="Arial" pitchFamily="34" charset="0"/>
                <a:cs typeface="Arial" pitchFamily="34" charset="0"/>
              </a:rPr>
              <a:t>Peki</a:t>
            </a:r>
            <a:r>
              <a:rPr lang="tr-TR" sz="3200" dirty="0">
                <a:latin typeface="Arial" pitchFamily="34" charset="0"/>
                <a:cs typeface="Arial" pitchFamily="34" charset="0"/>
              </a:rPr>
              <a:t>, bir büyüteç bunu nasıl başarır</a:t>
            </a:r>
            <a:r>
              <a:rPr lang="tr-TR" sz="3200" dirty="0" smtClean="0">
                <a:latin typeface="Arial" pitchFamily="34" charset="0"/>
                <a:cs typeface="Arial" pitchFamily="34" charset="0"/>
              </a:rPr>
              <a:t>?</a:t>
            </a:r>
            <a:endParaRPr lang="tr-TR" sz="3200" dirty="0">
              <a:latin typeface="Arial" pitchFamily="34" charset="0"/>
              <a:cs typeface="Arial" pitchFamily="34" charset="0"/>
            </a:endParaRPr>
          </a:p>
        </p:txBody>
      </p:sp>
      <p:sp>
        <p:nvSpPr>
          <p:cNvPr id="3" name="Dikdörtgen 2"/>
          <p:cNvSpPr/>
          <p:nvPr/>
        </p:nvSpPr>
        <p:spPr>
          <a:xfrm>
            <a:off x="323527" y="5784972"/>
            <a:ext cx="6401111" cy="584775"/>
          </a:xfrm>
          <a:prstGeom prst="rect">
            <a:avLst/>
          </a:prstGeom>
        </p:spPr>
        <p:txBody>
          <a:bodyPr wrap="none">
            <a:spAutoFit/>
          </a:bodyPr>
          <a:lstStyle/>
          <a:p>
            <a:r>
              <a:rPr lang="tr-TR" sz="3200" dirty="0">
                <a:latin typeface="Arial" pitchFamily="34" charset="0"/>
                <a:cs typeface="Arial" pitchFamily="34" charset="0"/>
              </a:rPr>
              <a:t>Hangi optik araçları tanıyorsunuz?</a:t>
            </a:r>
          </a:p>
        </p:txBody>
      </p:sp>
    </p:spTree>
    <p:extLst>
      <p:ext uri="{BB962C8B-B14F-4D97-AF65-F5344CB8AC3E}">
        <p14:creationId xmlns:p14="http://schemas.microsoft.com/office/powerpoint/2010/main" val="13458239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2000"/>
                                  </p:stCondLst>
                                  <p:childTnLst>
                                    <p:set>
                                      <p:cBhvr>
                                        <p:cTn id="10" dur="1" fill="hold">
                                          <p:stCondLst>
                                            <p:cond delay="0"/>
                                          </p:stCondLst>
                                        </p:cTn>
                                        <p:tgtEl>
                                          <p:spTgt spid="2">
                                            <p:txEl>
                                              <p:pRg st="1" end="1"/>
                                            </p:txEl>
                                          </p:spTgt>
                                        </p:tgtEl>
                                        <p:attrNameLst>
                                          <p:attrName>style.visibility</p:attrName>
                                        </p:attrNameLst>
                                      </p:cBhvr>
                                      <p:to>
                                        <p:strVal val="visible"/>
                                      </p:to>
                                    </p:set>
                                    <p:animEffect transition="in" filter="fade">
                                      <p:cBhvr>
                                        <p:cTn id="11" dur="500"/>
                                        <p:tgtEl>
                                          <p:spTgt spid="2">
                                            <p:txEl>
                                              <p:pRg st="1" end="1"/>
                                            </p:txEl>
                                          </p:spTgt>
                                        </p:tgtEl>
                                      </p:cBhvr>
                                    </p:animEffect>
                                  </p:childTnLst>
                                </p:cTn>
                              </p:par>
                            </p:childTnLst>
                          </p:cTn>
                        </p:par>
                        <p:par>
                          <p:cTn id="12" fill="hold">
                            <p:stCondLst>
                              <p:cond delay="3000"/>
                            </p:stCondLst>
                            <p:childTnLst>
                              <p:par>
                                <p:cTn id="13" presetID="10" presetClass="entr" presetSubtype="0" fill="hold" nodeType="afterEffect">
                                  <p:stCondLst>
                                    <p:cond delay="2000"/>
                                  </p:stCondLst>
                                  <p:childTnLst>
                                    <p:set>
                                      <p:cBhvr>
                                        <p:cTn id="14" dur="1" fill="hold">
                                          <p:stCondLst>
                                            <p:cond delay="0"/>
                                          </p:stCondLst>
                                        </p:cTn>
                                        <p:tgtEl>
                                          <p:spTgt spid="2">
                                            <p:txEl>
                                              <p:pRg st="2" end="2"/>
                                            </p:txEl>
                                          </p:spTgt>
                                        </p:tgtEl>
                                        <p:attrNameLst>
                                          <p:attrName>style.visibility</p:attrName>
                                        </p:attrNameLst>
                                      </p:cBhvr>
                                      <p:to>
                                        <p:strVal val="visible"/>
                                      </p:to>
                                    </p:set>
                                    <p:animEffect transition="in" filter="fade">
                                      <p:cBhvr>
                                        <p:cTn id="15" dur="500"/>
                                        <p:tgtEl>
                                          <p:spTgt spid="2">
                                            <p:txEl>
                                              <p:pRg st="2" end="2"/>
                                            </p:txEl>
                                          </p:spTgt>
                                        </p:tgtEl>
                                      </p:cBhvr>
                                    </p:animEffect>
                                  </p:childTnLst>
                                </p:cTn>
                              </p:par>
                            </p:childTnLst>
                          </p:cTn>
                        </p:par>
                        <p:par>
                          <p:cTn id="16" fill="hold">
                            <p:stCondLst>
                              <p:cond delay="5500"/>
                            </p:stCondLst>
                            <p:childTnLst>
                              <p:par>
                                <p:cTn id="17" presetID="10" presetClass="entr" presetSubtype="0" fill="hold" nodeType="afterEffect">
                                  <p:stCondLst>
                                    <p:cond delay="200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par>
                          <p:cTn id="20" fill="hold">
                            <p:stCondLst>
                              <p:cond delay="8000"/>
                            </p:stCondLst>
                            <p:childTnLst>
                              <p:par>
                                <p:cTn id="21" presetID="10" presetClass="entr" presetSubtype="0" fill="hold" grpId="0" nodeType="afterEffect">
                                  <p:stCondLst>
                                    <p:cond delay="2000"/>
                                  </p:stCondLst>
                                  <p:childTnLst>
                                    <p:set>
                                      <p:cBhvr>
                                        <p:cTn id="22" dur="1" fill="hold">
                                          <p:stCondLst>
                                            <p:cond delay="0"/>
                                          </p:stCondLst>
                                        </p:cTn>
                                        <p:tgtEl>
                                          <p:spTgt spid="3"/>
                                        </p:tgtEl>
                                        <p:attrNameLst>
                                          <p:attrName>style.visibility</p:attrName>
                                        </p:attrNameLst>
                                      </p:cBhvr>
                                      <p:to>
                                        <p:strVal val="visible"/>
                                      </p:to>
                                    </p:set>
                                    <p:animEffect transition="in" filter="fade">
                                      <p:cBhvr>
                                        <p:cTn id="2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404664"/>
            <a:ext cx="9144000" cy="21920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Dikdörtgen 6"/>
          <p:cNvSpPr/>
          <p:nvPr/>
        </p:nvSpPr>
        <p:spPr>
          <a:xfrm>
            <a:off x="137265" y="3140968"/>
            <a:ext cx="8869467" cy="2246769"/>
          </a:xfrm>
          <a:prstGeom prst="rect">
            <a:avLst/>
          </a:prstGeom>
        </p:spPr>
        <p:txBody>
          <a:bodyPr wrap="square">
            <a:spAutoFit/>
          </a:bodyPr>
          <a:lstStyle/>
          <a:p>
            <a:r>
              <a:rPr lang="tr-TR" sz="2800" dirty="0">
                <a:latin typeface="Arial" pitchFamily="34" charset="0"/>
                <a:cs typeface="Arial" pitchFamily="34" charset="0"/>
              </a:rPr>
              <a:t>“Vücudumuzdaki Sistemler” ünitesinde gördüğünüz gözün </a:t>
            </a:r>
            <a:r>
              <a:rPr lang="tr-TR" sz="2800" dirty="0" smtClean="0">
                <a:latin typeface="Arial" pitchFamily="34" charset="0"/>
                <a:cs typeface="Arial" pitchFamily="34" charset="0"/>
              </a:rPr>
              <a:t>yapısı konusunu </a:t>
            </a:r>
            <a:r>
              <a:rPr lang="tr-TR" sz="2800" dirty="0">
                <a:latin typeface="Arial" pitchFamily="34" charset="0"/>
                <a:cs typeface="Arial" pitchFamily="34" charset="0"/>
              </a:rPr>
              <a:t>hatırlayınız. Göz merceğimiz cisimlerden çıkan ya da </a:t>
            </a:r>
            <a:r>
              <a:rPr lang="tr-TR" sz="2800" dirty="0" smtClean="0">
                <a:latin typeface="Arial" pitchFamily="34" charset="0"/>
                <a:cs typeface="Arial" pitchFamily="34" charset="0"/>
              </a:rPr>
              <a:t>yansıyan </a:t>
            </a:r>
            <a:r>
              <a:rPr lang="tr-TR" sz="2800" dirty="0">
                <a:latin typeface="Arial" pitchFamily="34" charset="0"/>
                <a:cs typeface="Arial" pitchFamily="34" charset="0"/>
              </a:rPr>
              <a:t>ışınları sarı leke üzerine düşürerek görüntü oluşmasını sağlar.</a:t>
            </a:r>
            <a:br>
              <a:rPr lang="tr-TR" sz="2800" dirty="0">
                <a:latin typeface="Arial" pitchFamily="34" charset="0"/>
                <a:cs typeface="Arial" pitchFamily="34" charset="0"/>
              </a:rPr>
            </a:br>
            <a:endParaRPr lang="tr-TR" sz="2800" dirty="0">
              <a:latin typeface="Arial" pitchFamily="34" charset="0"/>
              <a:cs typeface="Arial" pitchFamily="34" charset="0"/>
            </a:endParaRPr>
          </a:p>
        </p:txBody>
      </p:sp>
    </p:spTree>
    <p:extLst>
      <p:ext uri="{BB962C8B-B14F-4D97-AF65-F5344CB8AC3E}">
        <p14:creationId xmlns:p14="http://schemas.microsoft.com/office/powerpoint/2010/main" val="289967630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03700" y="4077072"/>
            <a:ext cx="8932796" cy="2677656"/>
          </a:xfrm>
          <a:prstGeom prst="rect">
            <a:avLst/>
          </a:prstGeom>
        </p:spPr>
        <p:txBody>
          <a:bodyPr wrap="square">
            <a:spAutoFit/>
          </a:bodyPr>
          <a:lstStyle/>
          <a:p>
            <a:r>
              <a:rPr lang="tr-TR" sz="2800" dirty="0" smtClean="0">
                <a:latin typeface="Arial" pitchFamily="34" charset="0"/>
                <a:cs typeface="Arial" pitchFamily="34" charset="0"/>
              </a:rPr>
              <a:t>Yukarda </a:t>
            </a:r>
            <a:r>
              <a:rPr lang="tr-TR" sz="2800" dirty="0">
                <a:latin typeface="Arial" pitchFamily="34" charset="0"/>
                <a:cs typeface="Arial" pitchFamily="34" charset="0"/>
              </a:rPr>
              <a:t>gördüğünüz gibi göz merceği, ışınları toplayan ince </a:t>
            </a:r>
            <a:r>
              <a:rPr lang="tr-TR" sz="2800" dirty="0" smtClean="0">
                <a:latin typeface="Arial" pitchFamily="34" charset="0"/>
                <a:cs typeface="Arial" pitchFamily="34" charset="0"/>
              </a:rPr>
              <a:t>kenarlı bir </a:t>
            </a:r>
            <a:r>
              <a:rPr lang="tr-TR" sz="2800" dirty="0">
                <a:latin typeface="Arial" pitchFamily="34" charset="0"/>
                <a:cs typeface="Arial" pitchFamily="34" charset="0"/>
              </a:rPr>
              <a:t>mercektir. Sağlıklı bir insanda göz merceği yakındaki ve </a:t>
            </a:r>
            <a:r>
              <a:rPr lang="tr-TR" sz="2800" dirty="0" smtClean="0">
                <a:latin typeface="Arial" pitchFamily="34" charset="0"/>
                <a:cs typeface="Arial" pitchFamily="34" charset="0"/>
              </a:rPr>
              <a:t>uzaktaki cisimlerden </a:t>
            </a:r>
            <a:r>
              <a:rPr lang="tr-TR" sz="2800" dirty="0">
                <a:latin typeface="Arial" pitchFamily="34" charset="0"/>
                <a:cs typeface="Arial" pitchFamily="34" charset="0"/>
              </a:rPr>
              <a:t>gelen ışınlara göre kalınlaşıp incelerek göz uyumunu </a:t>
            </a:r>
            <a:r>
              <a:rPr lang="tr-TR" sz="2800" dirty="0" smtClean="0">
                <a:latin typeface="Arial" pitchFamily="34" charset="0"/>
                <a:cs typeface="Arial" pitchFamily="34" charset="0"/>
              </a:rPr>
              <a:t>sağlar</a:t>
            </a:r>
            <a:r>
              <a:rPr lang="tr-TR" sz="2800" dirty="0">
                <a:latin typeface="Arial" pitchFamily="34" charset="0"/>
                <a:cs typeface="Arial" pitchFamily="34" charset="0"/>
              </a:rPr>
              <a:t>. Merceklerin çeşitli nedenlerle göz uyumu yapmaması miyop </a:t>
            </a:r>
            <a:r>
              <a:rPr lang="tr-TR" sz="2800" dirty="0" smtClean="0">
                <a:latin typeface="Arial" pitchFamily="34" charset="0"/>
                <a:cs typeface="Arial" pitchFamily="34" charset="0"/>
              </a:rPr>
              <a:t>ve hipermetrop </a:t>
            </a:r>
            <a:r>
              <a:rPr lang="tr-TR" sz="2800" dirty="0">
                <a:latin typeface="Arial" pitchFamily="34" charset="0"/>
                <a:cs typeface="Arial" pitchFamily="34" charset="0"/>
              </a:rPr>
              <a:t>göz kusurlarını ortaya çıkarır.</a:t>
            </a:r>
          </a:p>
        </p:txBody>
      </p:sp>
      <p:pic>
        <p:nvPicPr>
          <p:cNvPr id="3"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91680" y="93295"/>
            <a:ext cx="5400600" cy="39837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02833130"/>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358850" y="6047710"/>
            <a:ext cx="7776864" cy="523220"/>
          </a:xfrm>
          <a:prstGeom prst="rect">
            <a:avLst/>
          </a:prstGeom>
        </p:spPr>
        <p:txBody>
          <a:bodyPr wrap="square">
            <a:spAutoFit/>
          </a:bodyPr>
          <a:lstStyle/>
          <a:p>
            <a:r>
              <a:rPr lang="tr-TR" sz="2800" dirty="0" smtClean="0">
                <a:latin typeface="Arial" pitchFamily="34" charset="0"/>
                <a:cs typeface="Arial" pitchFamily="34" charset="0"/>
              </a:rPr>
              <a:t>Kusursuz göz ,görüntü sarı leke üzerine düşer</a:t>
            </a:r>
            <a:endParaRPr lang="tr-TR" sz="2800" dirty="0"/>
          </a:p>
        </p:txBody>
      </p:sp>
    </p:spTree>
    <p:controls>
      <mc:AlternateContent xmlns:mc="http://schemas.openxmlformats.org/markup-compatibility/2006">
        <mc:Choice xmlns:v="urn:schemas-microsoft-com:vml" Requires="v">
          <p:control spid="12302" name="ShockwaveFlash1" r:id="rId2" imgW="9142857" imgH="5588998"/>
        </mc:Choice>
        <mc:Fallback>
          <p:control name="ShockwaveFlash1" r:id="rId2" imgW="9142857" imgH="5588998">
            <p:pic>
              <p:nvPicPr>
                <p:cNvPr id="0" name="ShockwaveFlash1"/>
                <p:cNvPicPr preferRelativeResize="0">
                  <a:picLocks noChangeArrowheads="1" noChangeShapeType="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9144000" cy="5589588"/>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control>
        </mc:Fallback>
      </mc:AlternateContent>
    </p:controls>
    <p:extLst>
      <p:ext uri="{BB962C8B-B14F-4D97-AF65-F5344CB8AC3E}">
        <p14:creationId xmlns:p14="http://schemas.microsoft.com/office/powerpoint/2010/main" val="336286922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91680" y="723979"/>
            <a:ext cx="5253095" cy="33123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Dikdörtgen 1"/>
          <p:cNvSpPr/>
          <p:nvPr/>
        </p:nvSpPr>
        <p:spPr>
          <a:xfrm>
            <a:off x="395536" y="4437112"/>
            <a:ext cx="8496944" cy="1569660"/>
          </a:xfrm>
          <a:prstGeom prst="rect">
            <a:avLst/>
          </a:prstGeom>
        </p:spPr>
        <p:txBody>
          <a:bodyPr wrap="square">
            <a:spAutoFit/>
          </a:bodyPr>
          <a:lstStyle/>
          <a:p>
            <a:r>
              <a:rPr lang="tr-TR" sz="2400" dirty="0" smtClean="0">
                <a:latin typeface="Arial" pitchFamily="34" charset="0"/>
                <a:cs typeface="Arial" pitchFamily="34" charset="0"/>
              </a:rPr>
              <a:t>Hipermetrop </a:t>
            </a:r>
            <a:r>
              <a:rPr lang="tr-TR" sz="2400" dirty="0">
                <a:latin typeface="Arial" pitchFamily="34" charset="0"/>
                <a:cs typeface="Arial" pitchFamily="34" charset="0"/>
              </a:rPr>
              <a:t>göz kusurunda göze gelen ışınlar yanda </a:t>
            </a:r>
            <a:r>
              <a:rPr lang="tr-TR" sz="2400" dirty="0" smtClean="0">
                <a:latin typeface="Arial" pitchFamily="34" charset="0"/>
                <a:cs typeface="Arial" pitchFamily="34" charset="0"/>
              </a:rPr>
              <a:t>gördüğünüz </a:t>
            </a:r>
            <a:r>
              <a:rPr lang="tr-TR" sz="2400" dirty="0">
                <a:latin typeface="Arial" pitchFamily="34" charset="0"/>
                <a:cs typeface="Arial" pitchFamily="34" charset="0"/>
              </a:rPr>
              <a:t>gibi sarı lekenin arkasında birleşir </a:t>
            </a:r>
            <a:r>
              <a:rPr lang="tr-TR" sz="2400" b="1" dirty="0">
                <a:latin typeface="Arial" pitchFamily="34" charset="0"/>
                <a:cs typeface="Arial" pitchFamily="34" charset="0"/>
              </a:rPr>
              <a:t>(A).</a:t>
            </a:r>
          </a:p>
          <a:p>
            <a:r>
              <a:rPr lang="tr-TR" sz="2400" b="1" dirty="0">
                <a:latin typeface="Arial" pitchFamily="34" charset="0"/>
                <a:cs typeface="Arial" pitchFamily="34" charset="0"/>
              </a:rPr>
              <a:t>İnce kenarlı mercek</a:t>
            </a:r>
            <a:r>
              <a:rPr lang="tr-TR" sz="2400" dirty="0">
                <a:latin typeface="Arial" pitchFamily="34" charset="0"/>
                <a:cs typeface="Arial" pitchFamily="34" charset="0"/>
              </a:rPr>
              <a:t>, ışınları toplayarak arkaya düşen </a:t>
            </a:r>
            <a:r>
              <a:rPr lang="tr-TR" sz="2400" dirty="0" smtClean="0">
                <a:latin typeface="Arial" pitchFamily="34" charset="0"/>
                <a:cs typeface="Arial" pitchFamily="34" charset="0"/>
              </a:rPr>
              <a:t>ışınların , sarı </a:t>
            </a:r>
            <a:r>
              <a:rPr lang="tr-TR" sz="2400" dirty="0">
                <a:latin typeface="Arial" pitchFamily="34" charset="0"/>
                <a:cs typeface="Arial" pitchFamily="34" charset="0"/>
              </a:rPr>
              <a:t>leke üzerine düşürülmesini sağlar </a:t>
            </a:r>
            <a:r>
              <a:rPr lang="tr-TR" sz="2400" b="1" dirty="0">
                <a:latin typeface="Arial" pitchFamily="34" charset="0"/>
                <a:cs typeface="Arial" pitchFamily="34" charset="0"/>
              </a:rPr>
              <a:t>(B).</a:t>
            </a:r>
          </a:p>
        </p:txBody>
      </p:sp>
      <p:sp>
        <p:nvSpPr>
          <p:cNvPr id="3" name="Dikdörtgen 2"/>
          <p:cNvSpPr/>
          <p:nvPr/>
        </p:nvSpPr>
        <p:spPr>
          <a:xfrm>
            <a:off x="1115616" y="188640"/>
            <a:ext cx="7152920" cy="523220"/>
          </a:xfrm>
          <a:prstGeom prst="rect">
            <a:avLst/>
          </a:prstGeom>
        </p:spPr>
        <p:txBody>
          <a:bodyPr wrap="none">
            <a:spAutoFit/>
          </a:bodyPr>
          <a:lstStyle/>
          <a:p>
            <a:r>
              <a:rPr lang="tr-TR" sz="2800" b="1" dirty="0">
                <a:latin typeface="Arial" pitchFamily="34" charset="0"/>
                <a:cs typeface="Arial" pitchFamily="34" charset="0"/>
              </a:rPr>
              <a:t>Hipermetrop Göz Kusuru ve Düzeltilmesi</a:t>
            </a:r>
          </a:p>
        </p:txBody>
      </p:sp>
    </p:spTree>
    <p:extLst>
      <p:ext uri="{BB962C8B-B14F-4D97-AF65-F5344CB8AC3E}">
        <p14:creationId xmlns:p14="http://schemas.microsoft.com/office/powerpoint/2010/main" val="1092798458"/>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53752" y="5733256"/>
            <a:ext cx="9036496" cy="892552"/>
          </a:xfrm>
          <a:prstGeom prst="rect">
            <a:avLst/>
          </a:prstGeom>
        </p:spPr>
        <p:txBody>
          <a:bodyPr wrap="square">
            <a:spAutoFit/>
          </a:bodyPr>
          <a:lstStyle/>
          <a:p>
            <a:r>
              <a:rPr lang="tr-TR" sz="2600" dirty="0" smtClean="0">
                <a:latin typeface="Arial" pitchFamily="34" charset="0"/>
                <a:cs typeface="Arial" pitchFamily="34" charset="0"/>
              </a:rPr>
              <a:t>Hipermetrop göz ,görüntü sarı lekenin arkasına düşer ve ince kenarlı gözlükle görüntü sarı leke üzerine düşürülür</a:t>
            </a:r>
            <a:endParaRPr lang="tr-TR" sz="2600" dirty="0"/>
          </a:p>
        </p:txBody>
      </p:sp>
    </p:spTree>
    <p:controls>
      <mc:AlternateContent xmlns:mc="http://schemas.openxmlformats.org/markup-compatibility/2006">
        <mc:Choice xmlns:v="urn:schemas-microsoft-com:vml" Requires="v">
          <p:control spid="13325" name="ShockwaveFlash1" r:id="rId2" imgW="9142857" imgH="5661636"/>
        </mc:Choice>
        <mc:Fallback>
          <p:control name="ShockwaveFlash1" r:id="rId2" imgW="9142857" imgH="5661636">
            <p:pic>
              <p:nvPicPr>
                <p:cNvPr id="0" name="ShockwaveFlash1"/>
                <p:cNvPicPr preferRelativeResize="0">
                  <a:picLocks noChangeArrowheads="1" noChangeShapeType="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9144000" cy="5661025"/>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control>
        </mc:Fallback>
      </mc:AlternateContent>
    </p:controls>
    <p:extLst>
      <p:ext uri="{BB962C8B-B14F-4D97-AF65-F5344CB8AC3E}">
        <p14:creationId xmlns:p14="http://schemas.microsoft.com/office/powerpoint/2010/main" val="839779487"/>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79512" y="5085184"/>
            <a:ext cx="8712968" cy="1569660"/>
          </a:xfrm>
          <a:prstGeom prst="rect">
            <a:avLst/>
          </a:prstGeom>
        </p:spPr>
        <p:txBody>
          <a:bodyPr wrap="square">
            <a:spAutoFit/>
          </a:bodyPr>
          <a:lstStyle/>
          <a:p>
            <a:r>
              <a:rPr lang="tr-TR" sz="2400" dirty="0" smtClean="0">
                <a:latin typeface="Arial" pitchFamily="34" charset="0"/>
                <a:cs typeface="Arial" pitchFamily="34" charset="0"/>
              </a:rPr>
              <a:t>Miyop </a:t>
            </a:r>
            <a:r>
              <a:rPr lang="tr-TR" sz="2400" dirty="0">
                <a:latin typeface="Arial" pitchFamily="34" charset="0"/>
                <a:cs typeface="Arial" pitchFamily="34" charset="0"/>
              </a:rPr>
              <a:t>göz kusurunda göze gelen ışınlar </a:t>
            </a:r>
            <a:r>
              <a:rPr lang="tr-TR" sz="2400" dirty="0" smtClean="0">
                <a:latin typeface="Arial" pitchFamily="34" charset="0"/>
                <a:cs typeface="Arial" pitchFamily="34" charset="0"/>
              </a:rPr>
              <a:t>yukarıda </a:t>
            </a:r>
            <a:r>
              <a:rPr lang="tr-TR" sz="2400" dirty="0">
                <a:latin typeface="Arial" pitchFamily="34" charset="0"/>
                <a:cs typeface="Arial" pitchFamily="34" charset="0"/>
              </a:rPr>
              <a:t>gördüğünüz</a:t>
            </a:r>
            <a:br>
              <a:rPr lang="tr-TR" sz="2400" dirty="0">
                <a:latin typeface="Arial" pitchFamily="34" charset="0"/>
                <a:cs typeface="Arial" pitchFamily="34" charset="0"/>
              </a:rPr>
            </a:br>
            <a:r>
              <a:rPr lang="tr-TR" sz="2400" dirty="0">
                <a:latin typeface="Arial" pitchFamily="34" charset="0"/>
                <a:cs typeface="Arial" pitchFamily="34" charset="0"/>
              </a:rPr>
              <a:t>gibi sarı lekenin önünde birleşir </a:t>
            </a:r>
            <a:r>
              <a:rPr lang="tr-TR" sz="2400" b="1" dirty="0">
                <a:latin typeface="Arial" pitchFamily="34" charset="0"/>
                <a:cs typeface="Arial" pitchFamily="34" charset="0"/>
              </a:rPr>
              <a:t>(C).</a:t>
            </a:r>
          </a:p>
          <a:p>
            <a:r>
              <a:rPr lang="tr-TR" sz="2400" b="1" dirty="0">
                <a:latin typeface="Arial" pitchFamily="34" charset="0"/>
                <a:cs typeface="Arial" pitchFamily="34" charset="0"/>
              </a:rPr>
              <a:t>Kalın kenarlı mercek</a:t>
            </a:r>
            <a:r>
              <a:rPr lang="tr-TR" sz="2400" dirty="0">
                <a:latin typeface="Arial" pitchFamily="34" charset="0"/>
                <a:cs typeface="Arial" pitchFamily="34" charset="0"/>
              </a:rPr>
              <a:t>, ışınları dağıtarak öne düşen ışınların,</a:t>
            </a:r>
            <a:br>
              <a:rPr lang="tr-TR" sz="2400" dirty="0">
                <a:latin typeface="Arial" pitchFamily="34" charset="0"/>
                <a:cs typeface="Arial" pitchFamily="34" charset="0"/>
              </a:rPr>
            </a:br>
            <a:r>
              <a:rPr lang="tr-TR" sz="2400" dirty="0">
                <a:latin typeface="Arial" pitchFamily="34" charset="0"/>
                <a:cs typeface="Arial" pitchFamily="34" charset="0"/>
              </a:rPr>
              <a:t>sarı leke üzerine düşürülmesini sağlar </a:t>
            </a:r>
            <a:r>
              <a:rPr lang="tr-TR" sz="2400" b="1" dirty="0">
                <a:latin typeface="Arial" pitchFamily="34" charset="0"/>
                <a:cs typeface="Arial" pitchFamily="34" charset="0"/>
              </a:rPr>
              <a:t>(Ç).</a:t>
            </a:r>
          </a:p>
        </p:txBody>
      </p:sp>
      <p:sp>
        <p:nvSpPr>
          <p:cNvPr id="3" name="Dikdörtgen 2"/>
          <p:cNvSpPr/>
          <p:nvPr/>
        </p:nvSpPr>
        <p:spPr>
          <a:xfrm>
            <a:off x="755576" y="116632"/>
            <a:ext cx="6054863" cy="523220"/>
          </a:xfrm>
          <a:prstGeom prst="rect">
            <a:avLst/>
          </a:prstGeom>
        </p:spPr>
        <p:txBody>
          <a:bodyPr wrap="none">
            <a:spAutoFit/>
          </a:bodyPr>
          <a:lstStyle/>
          <a:p>
            <a:r>
              <a:rPr lang="tr-TR" sz="2800" b="1" dirty="0">
                <a:latin typeface="Arial" pitchFamily="34" charset="0"/>
                <a:cs typeface="Arial" pitchFamily="34" charset="0"/>
              </a:rPr>
              <a:t>Miyop Göz Kusuru ve Düzeltilmesi</a:t>
            </a:r>
          </a:p>
        </p:txBody>
      </p:sp>
      <p:pic>
        <p:nvPicPr>
          <p:cNvPr id="4" name="Resim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29517" y="674038"/>
            <a:ext cx="7022588" cy="4248472"/>
          </a:xfrm>
          <a:prstGeom prst="rect">
            <a:avLst/>
          </a:prstGeom>
        </p:spPr>
      </p:pic>
    </p:spTree>
    <p:extLst>
      <p:ext uri="{BB962C8B-B14F-4D97-AF65-F5344CB8AC3E}">
        <p14:creationId xmlns:p14="http://schemas.microsoft.com/office/powerpoint/2010/main" val="994832049"/>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81895" y="5733256"/>
            <a:ext cx="8954601" cy="892552"/>
          </a:xfrm>
          <a:prstGeom prst="rect">
            <a:avLst/>
          </a:prstGeom>
        </p:spPr>
        <p:txBody>
          <a:bodyPr wrap="square">
            <a:spAutoFit/>
          </a:bodyPr>
          <a:lstStyle/>
          <a:p>
            <a:r>
              <a:rPr lang="tr-TR" sz="2600" dirty="0" smtClean="0">
                <a:latin typeface="Arial" pitchFamily="34" charset="0"/>
                <a:cs typeface="Arial" pitchFamily="34" charset="0"/>
              </a:rPr>
              <a:t>Miyop göz ,görüntü sarı lekenin önüne  düşer ve kalın kenarlı gözlükle görüntü sarı leke üzerine düşürülür</a:t>
            </a:r>
            <a:endParaRPr lang="tr-TR" sz="2600" dirty="0"/>
          </a:p>
        </p:txBody>
      </p:sp>
    </p:spTree>
    <p:controls>
      <mc:AlternateContent xmlns:mc="http://schemas.openxmlformats.org/markup-compatibility/2006">
        <mc:Choice xmlns:v="urn:schemas-microsoft-com:vml" Requires="v">
          <p:control spid="14349" name="ShockwaveFlash1" r:id="rId2" imgW="9142857" imgH="5588998"/>
        </mc:Choice>
        <mc:Fallback>
          <p:control name="ShockwaveFlash1" r:id="rId2" imgW="9142857" imgH="5588998">
            <p:pic>
              <p:nvPicPr>
                <p:cNvPr id="0" name="ShockwaveFlash1"/>
                <p:cNvPicPr preferRelativeResize="0">
                  <a:picLocks noChangeArrowheads="1" noChangeShapeType="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9144000" cy="5589588"/>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control>
        </mc:Fallback>
      </mc:AlternateContent>
    </p:controls>
    <p:extLst>
      <p:ext uri="{BB962C8B-B14F-4D97-AF65-F5344CB8AC3E}">
        <p14:creationId xmlns:p14="http://schemas.microsoft.com/office/powerpoint/2010/main" val="970954743"/>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251520" y="476672"/>
            <a:ext cx="8712968" cy="4524315"/>
          </a:xfrm>
          <a:prstGeom prst="rect">
            <a:avLst/>
          </a:prstGeom>
        </p:spPr>
        <p:txBody>
          <a:bodyPr wrap="square">
            <a:spAutoFit/>
          </a:bodyPr>
          <a:lstStyle/>
          <a:p>
            <a:r>
              <a:rPr lang="tr-TR" sz="3200" dirty="0">
                <a:latin typeface="Arial" pitchFamily="34" charset="0"/>
                <a:cs typeface="Arial" pitchFamily="34" charset="0"/>
              </a:rPr>
              <a:t>Göz kusurlarını düzeltmede kullanılan bu mercekler, gözlüklere monte edilebildiği gibi kontak lens olarak gözün saydam tabakasına yapıştırılarak da kullanılabilmektedir. </a:t>
            </a:r>
            <a:endParaRPr lang="tr-TR" sz="3200" dirty="0" smtClean="0">
              <a:latin typeface="Arial" pitchFamily="34" charset="0"/>
              <a:cs typeface="Arial" pitchFamily="34" charset="0"/>
            </a:endParaRPr>
          </a:p>
          <a:p>
            <a:r>
              <a:rPr lang="tr-TR" sz="3200" dirty="0" smtClean="0">
                <a:latin typeface="Arial" pitchFamily="34" charset="0"/>
                <a:cs typeface="Arial" pitchFamily="34" charset="0"/>
              </a:rPr>
              <a:t>Mercekler lens ve </a:t>
            </a:r>
            <a:r>
              <a:rPr lang="tr-TR" sz="3200" dirty="0">
                <a:latin typeface="Arial" pitchFamily="34" charset="0"/>
                <a:cs typeface="Arial" pitchFamily="34" charset="0"/>
              </a:rPr>
              <a:t>gözlüklerin dışında mikroskop, dürbün, teleskop, kamera gibi optik aletlerin yapısında da bulunmaktadır.</a:t>
            </a:r>
          </a:p>
          <a:p>
            <a:r>
              <a:rPr lang="tr-TR" sz="3200" dirty="0">
                <a:latin typeface="Arial" pitchFamily="34" charset="0"/>
                <a:cs typeface="Arial" pitchFamily="34" charset="0"/>
              </a:rPr>
              <a:t>Aşağıdaki etkinliği yaparak siz de merceklerin </a:t>
            </a:r>
            <a:r>
              <a:rPr lang="tr-TR" sz="3200" dirty="0" smtClean="0">
                <a:latin typeface="Arial" pitchFamily="34" charset="0"/>
                <a:cs typeface="Arial" pitchFamily="34" charset="0"/>
              </a:rPr>
              <a:t>kullanıldığı  bir </a:t>
            </a:r>
            <a:r>
              <a:rPr lang="tr-TR" sz="3200" dirty="0">
                <a:latin typeface="Arial" pitchFamily="34" charset="0"/>
                <a:cs typeface="Arial" pitchFamily="34" charset="0"/>
              </a:rPr>
              <a:t>araç tasarlayabilirsiniz.</a:t>
            </a:r>
          </a:p>
        </p:txBody>
      </p:sp>
      <p:pic>
        <p:nvPicPr>
          <p:cNvPr id="1433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16688" y="5877272"/>
            <a:ext cx="1447800" cy="704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4086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4338"/>
                                        </p:tgtEl>
                                        <p:attrNameLst>
                                          <p:attrName>style.visibility</p:attrName>
                                        </p:attrNameLst>
                                      </p:cBhvr>
                                      <p:to>
                                        <p:strVal val="visible"/>
                                      </p:to>
                                    </p:set>
                                    <p:animEffect transition="in" filter="fade">
                                      <p:cBhvr>
                                        <p:cTn id="7" dur="500"/>
                                        <p:tgtEl>
                                          <p:spTgt spid="143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48474" y="6021288"/>
            <a:ext cx="8954601" cy="492443"/>
          </a:xfrm>
          <a:prstGeom prst="rect">
            <a:avLst/>
          </a:prstGeom>
        </p:spPr>
        <p:txBody>
          <a:bodyPr wrap="square">
            <a:spAutoFit/>
          </a:bodyPr>
          <a:lstStyle/>
          <a:p>
            <a:r>
              <a:rPr lang="tr-TR" sz="2600" dirty="0" smtClean="0">
                <a:latin typeface="Arial" pitchFamily="34" charset="0"/>
                <a:cs typeface="Arial" pitchFamily="34" charset="0"/>
              </a:rPr>
              <a:t>Sürgüyü hareket ettirerek net görüntü elde etiniz.</a:t>
            </a:r>
            <a:endParaRPr lang="tr-TR" sz="2600" dirty="0"/>
          </a:p>
        </p:txBody>
      </p:sp>
    </p:spTree>
    <p:controls>
      <mc:AlternateContent xmlns:mc="http://schemas.openxmlformats.org/markup-compatibility/2006">
        <mc:Choice xmlns:v="urn:schemas-microsoft-com:vml" Requires="v">
          <p:control spid="15371" name="ShockwaveFlash1" r:id="rId2" imgW="8497486" imgH="5804607"/>
        </mc:Choice>
        <mc:Fallback>
          <p:control name="ShockwaveFlash1" r:id="rId2" imgW="8497486" imgH="5804607">
            <p:pic>
              <p:nvPicPr>
                <p:cNvPr id="0" name="ShockwaveFlash1"/>
                <p:cNvPicPr preferRelativeResize="0">
                  <a:picLocks noChangeArrowheads="1" noChangeShapeType="1"/>
                </p:cNvPicPr>
                <p:nvPr/>
              </p:nvPicPr>
              <p:blipFill>
                <a:blip r:embed="rId4">
                  <a:extLst>
                    <a:ext uri="{28A0092B-C50C-407E-A947-70E740481C1C}">
                      <a14:useLocalDpi xmlns:a14="http://schemas.microsoft.com/office/drawing/2010/main" val="0"/>
                    </a:ext>
                  </a:extLst>
                </a:blip>
                <a:srcRect/>
                <a:stretch>
                  <a:fillRect/>
                </a:stretch>
              </p:blipFill>
              <p:spPr bwMode="auto">
                <a:xfrm>
                  <a:off x="250825" y="44450"/>
                  <a:ext cx="8497888" cy="5805488"/>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control>
        </mc:Fallback>
      </mc:AlternateContent>
    </p:controls>
    <p:extLst>
      <p:ext uri="{BB962C8B-B14F-4D97-AF65-F5344CB8AC3E}">
        <p14:creationId xmlns:p14="http://schemas.microsoft.com/office/powerpoint/2010/main" val="607840422"/>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p:cNvPicPr>
            <a:picLocks noChangeAspect="1" noChangeArrowheads="1"/>
          </p:cNvPicPr>
          <p:nvPr/>
        </p:nvPicPr>
        <p:blipFill>
          <a:blip r:embed="rId2"/>
          <a:srcRect/>
          <a:stretch>
            <a:fillRect/>
          </a:stretch>
        </p:blipFill>
        <p:spPr bwMode="auto">
          <a:xfrm>
            <a:off x="179512" y="83556"/>
            <a:ext cx="8714387" cy="6585804"/>
          </a:xfrm>
          <a:prstGeom prst="rect">
            <a:avLst/>
          </a:prstGeom>
          <a:noFill/>
          <a:ln w="9525">
            <a:noFill/>
            <a:miter lim="800000"/>
            <a:headEnd/>
            <a:tailEnd/>
          </a:ln>
          <a:effectLst/>
        </p:spPr>
      </p:pic>
      <p:sp>
        <p:nvSpPr>
          <p:cNvPr id="3" name="2 Metin kutusu"/>
          <p:cNvSpPr txBox="1"/>
          <p:nvPr/>
        </p:nvSpPr>
        <p:spPr>
          <a:xfrm>
            <a:off x="992014" y="3376456"/>
            <a:ext cx="1741182" cy="461665"/>
          </a:xfrm>
          <a:prstGeom prst="rect">
            <a:avLst/>
          </a:prstGeom>
          <a:noFill/>
        </p:spPr>
        <p:txBody>
          <a:bodyPr wrap="none" rtlCol="0">
            <a:spAutoFit/>
          </a:bodyPr>
          <a:lstStyle/>
          <a:p>
            <a:r>
              <a:rPr lang="tr-TR" sz="2400" b="1" dirty="0" smtClean="0">
                <a:solidFill>
                  <a:srgbClr val="FF0000"/>
                </a:solidFill>
                <a:latin typeface="Arial" pitchFamily="34" charset="0"/>
                <a:cs typeface="Arial" pitchFamily="34" charset="0"/>
              </a:rPr>
              <a:t>mikroskop</a:t>
            </a:r>
            <a:endParaRPr lang="tr-TR" sz="2400" b="1" dirty="0">
              <a:solidFill>
                <a:srgbClr val="FF0000"/>
              </a:solidFill>
              <a:latin typeface="Arial" pitchFamily="34" charset="0"/>
              <a:cs typeface="Arial" pitchFamily="34" charset="0"/>
            </a:endParaRPr>
          </a:p>
        </p:txBody>
      </p:sp>
      <p:sp>
        <p:nvSpPr>
          <p:cNvPr id="4" name="3 Metin kutusu"/>
          <p:cNvSpPr txBox="1"/>
          <p:nvPr/>
        </p:nvSpPr>
        <p:spPr>
          <a:xfrm>
            <a:off x="3995936" y="2636912"/>
            <a:ext cx="1265090" cy="461665"/>
          </a:xfrm>
          <a:prstGeom prst="rect">
            <a:avLst/>
          </a:prstGeom>
          <a:noFill/>
        </p:spPr>
        <p:txBody>
          <a:bodyPr wrap="none" rtlCol="0">
            <a:spAutoFit/>
          </a:bodyPr>
          <a:lstStyle/>
          <a:p>
            <a:r>
              <a:rPr lang="tr-TR" sz="2400" b="1" dirty="0" smtClean="0">
                <a:solidFill>
                  <a:srgbClr val="FF0000"/>
                </a:solidFill>
                <a:latin typeface="Arial" pitchFamily="34" charset="0"/>
                <a:cs typeface="Arial" pitchFamily="34" charset="0"/>
              </a:rPr>
              <a:t>kamera</a:t>
            </a:r>
            <a:endParaRPr lang="tr-TR" sz="2400" b="1" dirty="0">
              <a:solidFill>
                <a:srgbClr val="FF0000"/>
              </a:solidFill>
              <a:latin typeface="Arial" pitchFamily="34" charset="0"/>
              <a:cs typeface="Arial" pitchFamily="34" charset="0"/>
            </a:endParaRPr>
          </a:p>
        </p:txBody>
      </p:sp>
      <p:sp>
        <p:nvSpPr>
          <p:cNvPr id="5" name="4 Metin kutusu"/>
          <p:cNvSpPr txBox="1"/>
          <p:nvPr/>
        </p:nvSpPr>
        <p:spPr>
          <a:xfrm>
            <a:off x="6444208" y="3376458"/>
            <a:ext cx="2632452" cy="461665"/>
          </a:xfrm>
          <a:prstGeom prst="rect">
            <a:avLst/>
          </a:prstGeom>
          <a:noFill/>
        </p:spPr>
        <p:txBody>
          <a:bodyPr wrap="none" rtlCol="0">
            <a:spAutoFit/>
          </a:bodyPr>
          <a:lstStyle/>
          <a:p>
            <a:r>
              <a:rPr lang="tr-TR" sz="2400" dirty="0" smtClean="0">
                <a:solidFill>
                  <a:srgbClr val="FF0000"/>
                </a:solidFill>
                <a:latin typeface="Arial" pitchFamily="34" charset="0"/>
                <a:cs typeface="Arial" pitchFamily="34" charset="0"/>
              </a:rPr>
              <a:t>Fotoğraf makinesi</a:t>
            </a:r>
            <a:endParaRPr lang="tr-TR" sz="2400" dirty="0">
              <a:solidFill>
                <a:srgbClr val="FF0000"/>
              </a:solidFill>
              <a:latin typeface="Arial" pitchFamily="34" charset="0"/>
              <a:cs typeface="Arial" pitchFamily="34" charset="0"/>
            </a:endParaRPr>
          </a:p>
        </p:txBody>
      </p:sp>
      <p:sp>
        <p:nvSpPr>
          <p:cNvPr id="6" name="5 Metin kutusu"/>
          <p:cNvSpPr txBox="1"/>
          <p:nvPr/>
        </p:nvSpPr>
        <p:spPr>
          <a:xfrm>
            <a:off x="1196397" y="5449959"/>
            <a:ext cx="1332416" cy="461665"/>
          </a:xfrm>
          <a:prstGeom prst="rect">
            <a:avLst/>
          </a:prstGeom>
          <a:noFill/>
        </p:spPr>
        <p:txBody>
          <a:bodyPr wrap="none" rtlCol="0">
            <a:spAutoFit/>
          </a:bodyPr>
          <a:lstStyle/>
          <a:p>
            <a:r>
              <a:rPr lang="tr-TR" sz="2400" dirty="0" smtClean="0">
                <a:solidFill>
                  <a:srgbClr val="FF0000"/>
                </a:solidFill>
                <a:latin typeface="Arial" pitchFamily="34" charset="0"/>
                <a:cs typeface="Arial" pitchFamily="34" charset="0"/>
              </a:rPr>
              <a:t>teleskop</a:t>
            </a:r>
            <a:endParaRPr lang="tr-TR" sz="2400" dirty="0">
              <a:solidFill>
                <a:srgbClr val="FF0000"/>
              </a:solidFill>
              <a:latin typeface="Arial" pitchFamily="34" charset="0"/>
              <a:cs typeface="Arial" pitchFamily="34" charset="0"/>
            </a:endParaRPr>
          </a:p>
        </p:txBody>
      </p:sp>
      <p:sp>
        <p:nvSpPr>
          <p:cNvPr id="7" name="6 Metin kutusu"/>
          <p:cNvSpPr txBox="1"/>
          <p:nvPr/>
        </p:nvSpPr>
        <p:spPr>
          <a:xfrm>
            <a:off x="4037991" y="5949279"/>
            <a:ext cx="1242648" cy="461665"/>
          </a:xfrm>
          <a:prstGeom prst="rect">
            <a:avLst/>
          </a:prstGeom>
          <a:noFill/>
        </p:spPr>
        <p:txBody>
          <a:bodyPr wrap="none" rtlCol="0">
            <a:spAutoFit/>
          </a:bodyPr>
          <a:lstStyle/>
          <a:p>
            <a:r>
              <a:rPr lang="tr-TR" sz="2400" b="1" dirty="0" smtClean="0">
                <a:solidFill>
                  <a:srgbClr val="FF0000"/>
                </a:solidFill>
                <a:latin typeface="Arial" pitchFamily="34" charset="0"/>
                <a:cs typeface="Arial" pitchFamily="34" charset="0"/>
              </a:rPr>
              <a:t>dürbün</a:t>
            </a:r>
            <a:endParaRPr lang="tr-TR" sz="2400" b="1" dirty="0">
              <a:solidFill>
                <a:srgbClr val="FF0000"/>
              </a:solidFill>
              <a:latin typeface="Arial" pitchFamily="34" charset="0"/>
              <a:cs typeface="Arial" pitchFamily="34" charset="0"/>
            </a:endParaRPr>
          </a:p>
        </p:txBody>
      </p:sp>
      <p:sp>
        <p:nvSpPr>
          <p:cNvPr id="8" name="7 Metin kutusu"/>
          <p:cNvSpPr txBox="1"/>
          <p:nvPr/>
        </p:nvSpPr>
        <p:spPr>
          <a:xfrm>
            <a:off x="6624823" y="5367253"/>
            <a:ext cx="1157689" cy="461665"/>
          </a:xfrm>
          <a:prstGeom prst="rect">
            <a:avLst/>
          </a:prstGeom>
          <a:noFill/>
        </p:spPr>
        <p:txBody>
          <a:bodyPr wrap="none" rtlCol="0">
            <a:spAutoFit/>
          </a:bodyPr>
          <a:lstStyle/>
          <a:p>
            <a:r>
              <a:rPr lang="tr-TR" sz="2400" b="1" dirty="0" smtClean="0">
                <a:solidFill>
                  <a:srgbClr val="FF0000"/>
                </a:solidFill>
                <a:latin typeface="Arial" pitchFamily="34" charset="0"/>
                <a:cs typeface="Arial" pitchFamily="34" charset="0"/>
              </a:rPr>
              <a:t>gözlük</a:t>
            </a:r>
            <a:endParaRPr lang="tr-TR" sz="2400" b="1" dirty="0">
              <a:solidFill>
                <a:srgbClr val="FF0000"/>
              </a:solidFill>
              <a:latin typeface="Arial" pitchFamily="34" charset="0"/>
              <a:cs typeface="Arial" pitchFamily="34" charset="0"/>
            </a:endParaRPr>
          </a:p>
        </p:txBody>
      </p:sp>
    </p:spTree>
    <p:extLst>
      <p:ext uri="{BB962C8B-B14F-4D97-AF65-F5344CB8AC3E}">
        <p14:creationId xmlns:p14="http://schemas.microsoft.com/office/powerpoint/2010/main" val="20607128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additive="base">
                                        <p:cTn id="24" dur="500" fill="hold"/>
                                        <p:tgtEl>
                                          <p:spTgt spid="6"/>
                                        </p:tgtEl>
                                        <p:attrNameLst>
                                          <p:attrName>ppt_x</p:attrName>
                                        </p:attrNameLst>
                                      </p:cBhvr>
                                      <p:tavLst>
                                        <p:tav tm="0">
                                          <p:val>
                                            <p:strVal val="#ppt_x"/>
                                          </p:val>
                                        </p:tav>
                                        <p:tav tm="100000">
                                          <p:val>
                                            <p:strVal val="#ppt_x"/>
                                          </p:val>
                                        </p:tav>
                                      </p:tavLst>
                                    </p:anim>
                                    <p:anim calcmode="lin" valueType="num">
                                      <p:cBhvr additive="base">
                                        <p:cTn id="25"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7"/>
                                        </p:tgtEl>
                                        <p:attrNameLst>
                                          <p:attrName>style.visibility</p:attrName>
                                        </p:attrNameLst>
                                      </p:cBhvr>
                                      <p:to>
                                        <p:strVal val="visible"/>
                                      </p:to>
                                    </p:set>
                                    <p:anim calcmode="lin" valueType="num">
                                      <p:cBhvr additive="base">
                                        <p:cTn id="30" dur="500" fill="hold"/>
                                        <p:tgtEl>
                                          <p:spTgt spid="7"/>
                                        </p:tgtEl>
                                        <p:attrNameLst>
                                          <p:attrName>ppt_x</p:attrName>
                                        </p:attrNameLst>
                                      </p:cBhvr>
                                      <p:tavLst>
                                        <p:tav tm="0">
                                          <p:val>
                                            <p:strVal val="#ppt_x"/>
                                          </p:val>
                                        </p:tav>
                                        <p:tav tm="100000">
                                          <p:val>
                                            <p:strVal val="#ppt_x"/>
                                          </p:val>
                                        </p:tav>
                                      </p:tavLst>
                                    </p:anim>
                                    <p:anim calcmode="lin" valueType="num">
                                      <p:cBhvr additive="base">
                                        <p:cTn id="31"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grpId="0" nodeType="clickEffect">
                                  <p:stCondLst>
                                    <p:cond delay="0"/>
                                  </p:stCondLst>
                                  <p:childTnLst>
                                    <p:set>
                                      <p:cBhvr>
                                        <p:cTn id="35" dur="1" fill="hold">
                                          <p:stCondLst>
                                            <p:cond delay="0"/>
                                          </p:stCondLst>
                                        </p:cTn>
                                        <p:tgtEl>
                                          <p:spTgt spid="8"/>
                                        </p:tgtEl>
                                        <p:attrNameLst>
                                          <p:attrName>style.visibility</p:attrName>
                                        </p:attrNameLst>
                                      </p:cBhvr>
                                      <p:to>
                                        <p:strVal val="visible"/>
                                      </p:to>
                                    </p:set>
                                    <p:anim calcmode="lin" valueType="num">
                                      <p:cBhvr additive="base">
                                        <p:cTn id="36" dur="500" fill="hold"/>
                                        <p:tgtEl>
                                          <p:spTgt spid="8"/>
                                        </p:tgtEl>
                                        <p:attrNameLst>
                                          <p:attrName>ppt_x</p:attrName>
                                        </p:attrNameLst>
                                      </p:cBhvr>
                                      <p:tavLst>
                                        <p:tav tm="0">
                                          <p:val>
                                            <p:strVal val="#ppt_x"/>
                                          </p:val>
                                        </p:tav>
                                        <p:tav tm="100000">
                                          <p:val>
                                            <p:strVal val="#ppt_x"/>
                                          </p:val>
                                        </p:tav>
                                      </p:tavLst>
                                    </p:anim>
                                    <p:anim calcmode="lin" valueType="num">
                                      <p:cBhvr additive="base">
                                        <p:cTn id="37"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P spid="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323528" y="188640"/>
            <a:ext cx="8496944" cy="5509200"/>
          </a:xfrm>
          <a:prstGeom prst="rect">
            <a:avLst/>
          </a:prstGeom>
        </p:spPr>
        <p:txBody>
          <a:bodyPr wrap="square">
            <a:spAutoFit/>
          </a:bodyPr>
          <a:lstStyle/>
          <a:p>
            <a:r>
              <a:rPr lang="tr-TR" sz="3200" dirty="0">
                <a:latin typeface="Arial" pitchFamily="34" charset="0"/>
                <a:cs typeface="Arial" pitchFamily="34" charset="0"/>
              </a:rPr>
              <a:t>Çevremizde en sık rastladığımız optik araç gözlüktür. Gözlük, çeşitli göz kusurlarının düzeltilmesinde kullanılır.</a:t>
            </a:r>
          </a:p>
          <a:p>
            <a:r>
              <a:rPr lang="tr-TR" sz="3200" dirty="0">
                <a:latin typeface="Arial" pitchFamily="34" charset="0"/>
                <a:cs typeface="Arial" pitchFamily="34" charset="0"/>
              </a:rPr>
              <a:t>Optik araçlar mercek ve aynalar sayesinde ışığın bir amaca </a:t>
            </a:r>
            <a:r>
              <a:rPr lang="tr-TR" sz="3200" dirty="0" smtClean="0">
                <a:latin typeface="Arial" pitchFamily="34" charset="0"/>
                <a:cs typeface="Arial" pitchFamily="34" charset="0"/>
              </a:rPr>
              <a:t>yönelik olarak </a:t>
            </a:r>
            <a:r>
              <a:rPr lang="tr-TR" sz="3200" dirty="0">
                <a:latin typeface="Arial" pitchFamily="34" charset="0"/>
                <a:cs typeface="Arial" pitchFamily="34" charset="0"/>
              </a:rPr>
              <a:t>kullanılmasını sağlar. </a:t>
            </a:r>
            <a:endParaRPr lang="tr-TR" sz="3200" dirty="0" smtClean="0">
              <a:latin typeface="Arial" pitchFamily="34" charset="0"/>
              <a:cs typeface="Arial" pitchFamily="34" charset="0"/>
            </a:endParaRPr>
          </a:p>
          <a:p>
            <a:r>
              <a:rPr lang="tr-TR" sz="3200" dirty="0" smtClean="0">
                <a:latin typeface="Arial" pitchFamily="34" charset="0"/>
                <a:cs typeface="Arial" pitchFamily="34" charset="0"/>
              </a:rPr>
              <a:t>Aynaların </a:t>
            </a:r>
            <a:r>
              <a:rPr lang="tr-TR" sz="3200" dirty="0">
                <a:latin typeface="Arial" pitchFamily="34" charset="0"/>
                <a:cs typeface="Arial" pitchFamily="34" charset="0"/>
              </a:rPr>
              <a:t>çeşitlerini ve özelliklerini 6. sınıf </a:t>
            </a:r>
            <a:br>
              <a:rPr lang="tr-TR" sz="3200" dirty="0">
                <a:latin typeface="Arial" pitchFamily="34" charset="0"/>
                <a:cs typeface="Arial" pitchFamily="34" charset="0"/>
              </a:rPr>
            </a:br>
            <a:r>
              <a:rPr lang="tr-TR" sz="3200" dirty="0">
                <a:latin typeface="Arial" pitchFamily="34" charset="0"/>
                <a:cs typeface="Arial" pitchFamily="34" charset="0"/>
              </a:rPr>
              <a:t>fen ve teknoloji dersinde öğrenmiştiniz. </a:t>
            </a:r>
            <a:endParaRPr lang="tr-TR" sz="3200" dirty="0" smtClean="0">
              <a:latin typeface="Arial" pitchFamily="34" charset="0"/>
              <a:cs typeface="Arial" pitchFamily="34" charset="0"/>
            </a:endParaRPr>
          </a:p>
          <a:p>
            <a:endParaRPr lang="tr-TR" sz="3200" dirty="0" smtClean="0">
              <a:latin typeface="Arial" pitchFamily="34" charset="0"/>
              <a:cs typeface="Arial" pitchFamily="34" charset="0"/>
            </a:endParaRPr>
          </a:p>
          <a:p>
            <a:r>
              <a:rPr lang="tr-TR" sz="3200" dirty="0" smtClean="0">
                <a:latin typeface="Arial" pitchFamily="34" charset="0"/>
                <a:cs typeface="Arial" pitchFamily="34" charset="0"/>
              </a:rPr>
              <a:t>Bu </a:t>
            </a:r>
            <a:r>
              <a:rPr lang="tr-TR" sz="3200" dirty="0">
                <a:latin typeface="Arial" pitchFamily="34" charset="0"/>
                <a:cs typeface="Arial" pitchFamily="34" charset="0"/>
              </a:rPr>
              <a:t>bölümde ise </a:t>
            </a:r>
            <a:r>
              <a:rPr lang="tr-TR" sz="3200" dirty="0" smtClean="0">
                <a:latin typeface="Arial" pitchFamily="34" charset="0"/>
                <a:cs typeface="Arial" pitchFamily="34" charset="0"/>
              </a:rPr>
              <a:t>merceklerin yapısını </a:t>
            </a:r>
            <a:r>
              <a:rPr lang="tr-TR" sz="3200" dirty="0">
                <a:latin typeface="Arial" pitchFamily="34" charset="0"/>
                <a:cs typeface="Arial" pitchFamily="34" charset="0"/>
              </a:rPr>
              <a:t>ve kullanım alanlarını keşfedeceksiniz.</a:t>
            </a:r>
          </a:p>
        </p:txBody>
      </p:sp>
    </p:spTree>
    <p:extLst>
      <p:ext uri="{BB962C8B-B14F-4D97-AF65-F5344CB8AC3E}">
        <p14:creationId xmlns:p14="http://schemas.microsoft.com/office/powerpoint/2010/main" val="40188669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2000"/>
                                  </p:stCondLst>
                                  <p:childTnLst>
                                    <p:set>
                                      <p:cBhvr>
                                        <p:cTn id="10" dur="1" fill="hold">
                                          <p:stCondLst>
                                            <p:cond delay="0"/>
                                          </p:stCondLst>
                                        </p:cTn>
                                        <p:tgtEl>
                                          <p:spTgt spid="2">
                                            <p:txEl>
                                              <p:pRg st="1" end="1"/>
                                            </p:txEl>
                                          </p:spTgt>
                                        </p:tgtEl>
                                        <p:attrNameLst>
                                          <p:attrName>style.visibility</p:attrName>
                                        </p:attrNameLst>
                                      </p:cBhvr>
                                      <p:to>
                                        <p:strVal val="visible"/>
                                      </p:to>
                                    </p:set>
                                    <p:animEffect transition="in" filter="fade">
                                      <p:cBhvr>
                                        <p:cTn id="11" dur="500"/>
                                        <p:tgtEl>
                                          <p:spTgt spid="2">
                                            <p:txEl>
                                              <p:pRg st="1" end="1"/>
                                            </p:txEl>
                                          </p:spTgt>
                                        </p:tgtEl>
                                      </p:cBhvr>
                                    </p:animEffect>
                                  </p:childTnLst>
                                </p:cTn>
                              </p:par>
                            </p:childTnLst>
                          </p:cTn>
                        </p:par>
                        <p:par>
                          <p:cTn id="12" fill="hold">
                            <p:stCondLst>
                              <p:cond delay="3000"/>
                            </p:stCondLst>
                            <p:childTnLst>
                              <p:par>
                                <p:cTn id="13" presetID="10" presetClass="entr" presetSubtype="0" fill="hold" nodeType="afterEffect">
                                  <p:stCondLst>
                                    <p:cond delay="2000"/>
                                  </p:stCondLst>
                                  <p:childTnLst>
                                    <p:set>
                                      <p:cBhvr>
                                        <p:cTn id="14" dur="1" fill="hold">
                                          <p:stCondLst>
                                            <p:cond delay="0"/>
                                          </p:stCondLst>
                                        </p:cTn>
                                        <p:tgtEl>
                                          <p:spTgt spid="2">
                                            <p:txEl>
                                              <p:pRg st="2" end="2"/>
                                            </p:txEl>
                                          </p:spTgt>
                                        </p:tgtEl>
                                        <p:attrNameLst>
                                          <p:attrName>style.visibility</p:attrName>
                                        </p:attrNameLst>
                                      </p:cBhvr>
                                      <p:to>
                                        <p:strVal val="visible"/>
                                      </p:to>
                                    </p:set>
                                    <p:animEffect transition="in" filter="fade">
                                      <p:cBhvr>
                                        <p:cTn id="15" dur="500"/>
                                        <p:tgtEl>
                                          <p:spTgt spid="2">
                                            <p:txEl>
                                              <p:pRg st="2" end="2"/>
                                            </p:txEl>
                                          </p:spTgt>
                                        </p:tgtEl>
                                      </p:cBhvr>
                                    </p:animEffect>
                                  </p:childTnLst>
                                </p:cTn>
                              </p:par>
                            </p:childTnLst>
                          </p:cTn>
                        </p:par>
                        <p:par>
                          <p:cTn id="16" fill="hold">
                            <p:stCondLst>
                              <p:cond delay="5500"/>
                            </p:stCondLst>
                            <p:childTnLst>
                              <p:par>
                                <p:cTn id="17" presetID="10" presetClass="entr" presetSubtype="0" fill="hold" nodeType="afterEffect">
                                  <p:stCondLst>
                                    <p:cond delay="2000"/>
                                  </p:stCondLst>
                                  <p:childTnLst>
                                    <p:set>
                                      <p:cBhvr>
                                        <p:cTn id="18" dur="1" fill="hold">
                                          <p:stCondLst>
                                            <p:cond delay="0"/>
                                          </p:stCondLst>
                                        </p:cTn>
                                        <p:tgtEl>
                                          <p:spTgt spid="2">
                                            <p:txEl>
                                              <p:pRg st="4" end="4"/>
                                            </p:txEl>
                                          </p:spTgt>
                                        </p:tgtEl>
                                        <p:attrNameLst>
                                          <p:attrName>style.visibility</p:attrName>
                                        </p:attrNameLst>
                                      </p:cBhvr>
                                      <p:to>
                                        <p:strVal val="visible"/>
                                      </p:to>
                                    </p:set>
                                    <p:animEffect transition="in" filter="fade">
                                      <p:cBhvr>
                                        <p:cTn id="19"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496" y="33139"/>
            <a:ext cx="9108504" cy="41556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Dikdörtgen 1"/>
          <p:cNvSpPr/>
          <p:nvPr/>
        </p:nvSpPr>
        <p:spPr>
          <a:xfrm>
            <a:off x="125252" y="4797152"/>
            <a:ext cx="8928992" cy="1569660"/>
          </a:xfrm>
          <a:prstGeom prst="rect">
            <a:avLst/>
          </a:prstGeom>
        </p:spPr>
        <p:txBody>
          <a:bodyPr wrap="square">
            <a:spAutoFit/>
          </a:bodyPr>
          <a:lstStyle/>
          <a:p>
            <a:r>
              <a:rPr lang="tr-TR" sz="2400" dirty="0">
                <a:latin typeface="Arial" pitchFamily="34" charset="0"/>
                <a:cs typeface="Arial" pitchFamily="34" charset="0"/>
              </a:rPr>
              <a:t>Merceklerin ışığı yönlendirme ve görüntü oluşturma özellikleri sayesinde çok geniş bir kullanım </a:t>
            </a:r>
            <a:r>
              <a:rPr lang="tr-TR" sz="2400" dirty="0" smtClean="0">
                <a:latin typeface="Arial" pitchFamily="34" charset="0"/>
                <a:cs typeface="Arial" pitchFamily="34" charset="0"/>
              </a:rPr>
              <a:t>alanı olduğunu </a:t>
            </a:r>
            <a:r>
              <a:rPr lang="tr-TR" sz="2400" dirty="0">
                <a:latin typeface="Arial" pitchFamily="34" charset="0"/>
                <a:cs typeface="Arial" pitchFamily="34" charset="0"/>
              </a:rPr>
              <a:t>öğrendiniz. Ancak bazı durumlarda merceklerin ışığı toplama özelliği istenmeyen durumların </a:t>
            </a:r>
            <a:r>
              <a:rPr lang="tr-TR" sz="2400" dirty="0" smtClean="0">
                <a:latin typeface="Arial" pitchFamily="34" charset="0"/>
                <a:cs typeface="Arial" pitchFamily="34" charset="0"/>
              </a:rPr>
              <a:t>ortaya çıkmasına </a:t>
            </a:r>
            <a:r>
              <a:rPr lang="tr-TR" sz="2400" dirty="0">
                <a:latin typeface="Arial" pitchFamily="34" charset="0"/>
                <a:cs typeface="Arial" pitchFamily="34" charset="0"/>
              </a:rPr>
              <a:t>neden olabilir</a:t>
            </a:r>
            <a:r>
              <a:rPr lang="tr-TR" sz="2400" dirty="0" smtClean="0">
                <a:latin typeface="Arial" pitchFamily="34" charset="0"/>
                <a:cs typeface="Arial" pitchFamily="34" charset="0"/>
              </a:rPr>
              <a:t>.</a:t>
            </a:r>
            <a:endParaRPr lang="tr-TR" sz="2400" dirty="0">
              <a:latin typeface="Arial" pitchFamily="34" charset="0"/>
              <a:cs typeface="Arial" pitchFamily="34" charset="0"/>
            </a:endParaRPr>
          </a:p>
        </p:txBody>
      </p:sp>
    </p:spTree>
    <p:extLst>
      <p:ext uri="{BB962C8B-B14F-4D97-AF65-F5344CB8AC3E}">
        <p14:creationId xmlns:p14="http://schemas.microsoft.com/office/powerpoint/2010/main" val="844995527"/>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23 Dikdörtgen"/>
          <p:cNvSpPr/>
          <p:nvPr/>
        </p:nvSpPr>
        <p:spPr>
          <a:xfrm>
            <a:off x="251520" y="6166430"/>
            <a:ext cx="8568952" cy="523220"/>
          </a:xfrm>
          <a:prstGeom prst="rect">
            <a:avLst/>
          </a:prstGeom>
        </p:spPr>
        <p:txBody>
          <a:bodyPr wrap="square">
            <a:spAutoFit/>
          </a:bodyPr>
          <a:lstStyle/>
          <a:p>
            <a:pPr eaLnBrk="0" fontAlgn="base" hangingPunct="0">
              <a:spcBef>
                <a:spcPct val="0"/>
              </a:spcBef>
              <a:spcAft>
                <a:spcPct val="0"/>
              </a:spcAft>
            </a:pPr>
            <a:r>
              <a:rPr lang="tr-TR" sz="2800" b="1" dirty="0" smtClean="0">
                <a:solidFill>
                  <a:srgbClr val="FF0000"/>
                </a:solidFill>
              </a:rPr>
              <a:t>Ekranı hareket ettirerek net görüntü elde ediniz.</a:t>
            </a:r>
            <a:endParaRPr lang="tr-TR" sz="2800" b="1" dirty="0" smtClean="0">
              <a:solidFill>
                <a:srgbClr val="FF0000"/>
              </a:solidFill>
            </a:endParaRPr>
          </a:p>
        </p:txBody>
      </p:sp>
    </p:spTree>
    <p:controls>
      <mc:AlternateContent xmlns:mc="http://schemas.openxmlformats.org/markup-compatibility/2006">
        <mc:Choice xmlns:v="urn:schemas-microsoft-com:vml" Requires="v">
          <p:control spid="18434" name="ShockwaveFlash1" r:id="rId2" imgW="7920572" imgH="5877745"/>
        </mc:Choice>
        <mc:Fallback>
          <p:control name="ShockwaveFlash1" r:id="rId2" imgW="7920572" imgH="5877745">
            <p:pic>
              <p:nvPicPr>
                <p:cNvPr id="0" name="ShockwaveFlash1"/>
                <p:cNvPicPr preferRelativeResize="0">
                  <a:picLocks noChangeArrowheads="1" noChangeShapeType="1"/>
                </p:cNvPicPr>
                <p:nvPr/>
              </p:nvPicPr>
              <p:blipFill>
                <a:blip r:embed="rId4">
                  <a:extLst>
                    <a:ext uri="{28A0092B-C50C-407E-A947-70E740481C1C}">
                      <a14:useLocalDpi xmlns:a14="http://schemas.microsoft.com/office/drawing/2010/main" val="0"/>
                    </a:ext>
                  </a:extLst>
                </a:blip>
                <a:srcRect/>
                <a:stretch>
                  <a:fillRect/>
                </a:stretch>
              </p:blipFill>
              <p:spPr bwMode="auto">
                <a:xfrm>
                  <a:off x="684213" y="0"/>
                  <a:ext cx="7920037" cy="5876925"/>
                </a:xfrm>
                <a:prstGeom prst="rect">
                  <a:avLst/>
                </a:prstGeom>
                <a:noFill/>
                <a:ln>
                  <a:noFill/>
                </a:ln>
                <a:effectLst/>
                <a:extLs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control>
        </mc:Fallback>
      </mc:AlternateContent>
    </p:controls>
    <p:extLst>
      <p:ext uri="{BB962C8B-B14F-4D97-AF65-F5344CB8AC3E}">
        <p14:creationId xmlns:p14="http://schemas.microsoft.com/office/powerpoint/2010/main" val="25831309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345" y="908720"/>
            <a:ext cx="9128655" cy="50702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Dikdörtgen 2"/>
          <p:cNvSpPr/>
          <p:nvPr/>
        </p:nvSpPr>
        <p:spPr>
          <a:xfrm>
            <a:off x="169699" y="77723"/>
            <a:ext cx="8971848" cy="830997"/>
          </a:xfrm>
          <a:prstGeom prst="rect">
            <a:avLst/>
          </a:prstGeom>
        </p:spPr>
        <p:txBody>
          <a:bodyPr wrap="square">
            <a:spAutoFit/>
          </a:bodyPr>
          <a:lstStyle/>
          <a:p>
            <a:r>
              <a:rPr lang="tr-TR" sz="2400" dirty="0">
                <a:latin typeface="Arial" pitchFamily="34" charset="0"/>
                <a:cs typeface="Arial" pitchFamily="34" charset="0"/>
              </a:rPr>
              <a:t>Aşağıdaki etkinliği yaparak istenmeyen durumların neler olabileceğini öğrenmeye ne dersiniz?</a:t>
            </a:r>
          </a:p>
        </p:txBody>
      </p:sp>
    </p:spTree>
    <p:extLst>
      <p:ext uri="{BB962C8B-B14F-4D97-AF65-F5344CB8AC3E}">
        <p14:creationId xmlns:p14="http://schemas.microsoft.com/office/powerpoint/2010/main" val="3928996648"/>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07504" y="116632"/>
            <a:ext cx="8784976" cy="6124754"/>
          </a:xfrm>
          <a:prstGeom prst="rect">
            <a:avLst/>
          </a:prstGeom>
        </p:spPr>
        <p:txBody>
          <a:bodyPr wrap="square">
            <a:spAutoFit/>
          </a:bodyPr>
          <a:lstStyle/>
          <a:p>
            <a:r>
              <a:rPr lang="tr-TR" sz="2800" dirty="0">
                <a:latin typeface="Arial" pitchFamily="34" charset="0"/>
                <a:cs typeface="Arial" pitchFamily="34" charset="0"/>
              </a:rPr>
              <a:t>İnce kenarlı merceklerin, paralel ışınları birbirine yaklaştırarak odakladıklarını biliyorsunuz. Bu durum </a:t>
            </a:r>
            <a:r>
              <a:rPr lang="tr-TR" sz="2800" dirty="0" smtClean="0">
                <a:latin typeface="Arial" pitchFamily="34" charset="0"/>
                <a:cs typeface="Arial" pitchFamily="34" charset="0"/>
              </a:rPr>
              <a:t>odak noktasında </a:t>
            </a:r>
            <a:r>
              <a:rPr lang="tr-TR" sz="2800" dirty="0">
                <a:latin typeface="Arial" pitchFamily="34" charset="0"/>
                <a:cs typeface="Arial" pitchFamily="34" charset="0"/>
              </a:rPr>
              <a:t>enerjinin yoğunlaşmasına neden olur. Yaptığınız etkinlikte cam şişenin ince kenarlı mercek gibi </a:t>
            </a:r>
            <a:r>
              <a:rPr lang="tr-TR" sz="2800" dirty="0" smtClean="0">
                <a:latin typeface="Arial" pitchFamily="34" charset="0"/>
                <a:cs typeface="Arial" pitchFamily="34" charset="0"/>
              </a:rPr>
              <a:t>davrandığını </a:t>
            </a:r>
            <a:r>
              <a:rPr lang="tr-TR" sz="2800" dirty="0">
                <a:latin typeface="Arial" pitchFamily="34" charset="0"/>
                <a:cs typeface="Arial" pitchFamily="34" charset="0"/>
              </a:rPr>
              <a:t>gözlemlediniz. </a:t>
            </a:r>
            <a:endParaRPr lang="tr-TR" sz="2800" dirty="0" smtClean="0">
              <a:latin typeface="Arial" pitchFamily="34" charset="0"/>
              <a:cs typeface="Arial" pitchFamily="34" charset="0"/>
            </a:endParaRPr>
          </a:p>
          <a:p>
            <a:r>
              <a:rPr lang="tr-TR" sz="2800" dirty="0" smtClean="0">
                <a:latin typeface="Arial" pitchFamily="34" charset="0"/>
                <a:cs typeface="Arial" pitchFamily="34" charset="0"/>
              </a:rPr>
              <a:t>Ormanlık </a:t>
            </a:r>
            <a:r>
              <a:rPr lang="tr-TR" sz="2800" dirty="0">
                <a:latin typeface="Arial" pitchFamily="34" charset="0"/>
                <a:cs typeface="Arial" pitchFamily="34" charset="0"/>
              </a:rPr>
              <a:t>alanlara bırakılan cam atıklar da ince kenarlı mercek gibi ışığı </a:t>
            </a:r>
            <a:r>
              <a:rPr lang="tr-TR" sz="2800" dirty="0" smtClean="0">
                <a:latin typeface="Arial" pitchFamily="34" charset="0"/>
                <a:cs typeface="Arial" pitchFamily="34" charset="0"/>
              </a:rPr>
              <a:t>odaklayarak çevredeki </a:t>
            </a:r>
            <a:r>
              <a:rPr lang="tr-TR" sz="2800" dirty="0">
                <a:latin typeface="Arial" pitchFamily="34" charset="0"/>
                <a:cs typeface="Arial" pitchFamily="34" charset="0"/>
              </a:rPr>
              <a:t>cisimlerin sıcaklığını artırabilir. Eğer ışınların odaklandığı cisimler kâğıt, kuru dal ya da yaprak </a:t>
            </a:r>
            <a:r>
              <a:rPr lang="tr-TR" sz="2800" dirty="0" smtClean="0">
                <a:latin typeface="Arial" pitchFamily="34" charset="0"/>
                <a:cs typeface="Arial" pitchFamily="34" charset="0"/>
              </a:rPr>
              <a:t>gibi yanıcı </a:t>
            </a:r>
            <a:r>
              <a:rPr lang="tr-TR" sz="2800" dirty="0">
                <a:latin typeface="Arial" pitchFamily="34" charset="0"/>
                <a:cs typeface="Arial" pitchFamily="34" charset="0"/>
              </a:rPr>
              <a:t>maddelerse tutuşabilirler. Sıcak ve kurak yaz aylarında çıkan orman yangınlarının sebepleri arasında </a:t>
            </a:r>
            <a:r>
              <a:rPr lang="tr-TR" sz="2800" dirty="0" smtClean="0">
                <a:latin typeface="Arial" pitchFamily="34" charset="0"/>
                <a:cs typeface="Arial" pitchFamily="34" charset="0"/>
              </a:rPr>
              <a:t>bu cam </a:t>
            </a:r>
            <a:r>
              <a:rPr lang="tr-TR" sz="2800" dirty="0">
                <a:latin typeface="Arial" pitchFamily="34" charset="0"/>
                <a:cs typeface="Arial" pitchFamily="34" charset="0"/>
              </a:rPr>
              <a:t>atıklar da bulunmaktadır. </a:t>
            </a:r>
            <a:endParaRPr lang="tr-TR" sz="2800" dirty="0" smtClean="0">
              <a:latin typeface="Arial" pitchFamily="34" charset="0"/>
              <a:cs typeface="Arial" pitchFamily="34" charset="0"/>
            </a:endParaRPr>
          </a:p>
          <a:p>
            <a:r>
              <a:rPr lang="tr-TR" sz="2800" dirty="0" smtClean="0">
                <a:latin typeface="Arial" pitchFamily="34" charset="0"/>
                <a:cs typeface="Arial" pitchFamily="34" charset="0"/>
              </a:rPr>
              <a:t>Bu </a:t>
            </a:r>
            <a:r>
              <a:rPr lang="tr-TR" sz="2800" dirty="0">
                <a:latin typeface="Arial" pitchFamily="34" charset="0"/>
                <a:cs typeface="Arial" pitchFamily="34" charset="0"/>
              </a:rPr>
              <a:t>nedenle ormanlık bölgelere cam atıklar bırakılmamalıdır.</a:t>
            </a:r>
          </a:p>
        </p:txBody>
      </p:sp>
    </p:spTree>
    <p:extLst>
      <p:ext uri="{BB962C8B-B14F-4D97-AF65-F5344CB8AC3E}">
        <p14:creationId xmlns:p14="http://schemas.microsoft.com/office/powerpoint/2010/main" val="4274420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fade">
                                      <p:cBhvr>
                                        <p:cTn id="12" dur="500"/>
                                        <p:tgtEl>
                                          <p:spTgt spid="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Effect transition="in" filter="fade">
                                      <p:cBhvr>
                                        <p:cTn id="17"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359" y="548681"/>
            <a:ext cx="4731665" cy="57606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Dikdörtgen 1"/>
          <p:cNvSpPr/>
          <p:nvPr/>
        </p:nvSpPr>
        <p:spPr>
          <a:xfrm>
            <a:off x="394084" y="63845"/>
            <a:ext cx="3459024" cy="523220"/>
          </a:xfrm>
          <a:prstGeom prst="rect">
            <a:avLst/>
          </a:prstGeom>
        </p:spPr>
        <p:txBody>
          <a:bodyPr wrap="none">
            <a:spAutoFit/>
          </a:bodyPr>
          <a:lstStyle/>
          <a:p>
            <a:r>
              <a:rPr lang="it-IT" sz="2800" b="1" dirty="0" smtClean="0">
                <a:latin typeface="Arial" pitchFamily="34" charset="0"/>
                <a:cs typeface="Arial" pitchFamily="34" charset="0"/>
              </a:rPr>
              <a:t>Yansıma </a:t>
            </a:r>
            <a:r>
              <a:rPr lang="it-IT" sz="2800" b="1" dirty="0">
                <a:latin typeface="Arial" pitchFamily="34" charset="0"/>
                <a:cs typeface="Arial" pitchFamily="34" charset="0"/>
              </a:rPr>
              <a:t>ve </a:t>
            </a:r>
            <a:r>
              <a:rPr lang="it-IT" sz="2800" b="1" dirty="0" smtClean="0">
                <a:latin typeface="Arial" pitchFamily="34" charset="0"/>
                <a:cs typeface="Arial" pitchFamily="34" charset="0"/>
              </a:rPr>
              <a:t>Kırılma</a:t>
            </a:r>
            <a:endParaRPr lang="tr-TR" sz="2800" dirty="0">
              <a:latin typeface="Arial" pitchFamily="34" charset="0"/>
              <a:cs typeface="Arial" pitchFamily="34" charset="0"/>
            </a:endParaRPr>
          </a:p>
        </p:txBody>
      </p:sp>
      <p:sp>
        <p:nvSpPr>
          <p:cNvPr id="3" name="Dikdörtgen 2"/>
          <p:cNvSpPr/>
          <p:nvPr/>
        </p:nvSpPr>
        <p:spPr>
          <a:xfrm>
            <a:off x="4788025" y="404664"/>
            <a:ext cx="4248472" cy="6370975"/>
          </a:xfrm>
          <a:prstGeom prst="rect">
            <a:avLst/>
          </a:prstGeom>
        </p:spPr>
        <p:txBody>
          <a:bodyPr wrap="square">
            <a:spAutoFit/>
          </a:bodyPr>
          <a:lstStyle/>
          <a:p>
            <a:r>
              <a:rPr lang="tr-TR" sz="2400" dirty="0">
                <a:latin typeface="Arial" pitchFamily="34" charset="0"/>
                <a:cs typeface="Arial" pitchFamily="34" charset="0"/>
              </a:rPr>
              <a:t>Yanda gördüğünüz ağaç dalının sudaki yansıması ile suyun </a:t>
            </a:r>
            <a:r>
              <a:rPr lang="tr-TR" sz="2400" dirty="0" smtClean="0">
                <a:latin typeface="Arial" pitchFamily="34" charset="0"/>
                <a:cs typeface="Arial" pitchFamily="34" charset="0"/>
              </a:rPr>
              <a:t>altındaki bölümünün </a:t>
            </a:r>
            <a:r>
              <a:rPr lang="tr-TR" sz="2400" dirty="0">
                <a:latin typeface="Arial" pitchFamily="34" charset="0"/>
                <a:cs typeface="Arial" pitchFamily="34" charset="0"/>
              </a:rPr>
              <a:t>görüntüleri arasındaki benzerlik ve farklılıklar nelerdir? </a:t>
            </a:r>
            <a:endParaRPr lang="tr-TR" sz="2400" dirty="0" smtClean="0">
              <a:latin typeface="Arial" pitchFamily="34" charset="0"/>
              <a:cs typeface="Arial" pitchFamily="34" charset="0"/>
            </a:endParaRPr>
          </a:p>
          <a:p>
            <a:r>
              <a:rPr lang="tr-TR" sz="2400" dirty="0" smtClean="0">
                <a:latin typeface="Arial" pitchFamily="34" charset="0"/>
                <a:cs typeface="Arial" pitchFamily="34" charset="0"/>
              </a:rPr>
              <a:t>Bir su birikintisine </a:t>
            </a:r>
            <a:r>
              <a:rPr lang="tr-TR" sz="2400" dirty="0">
                <a:latin typeface="Arial" pitchFamily="34" charset="0"/>
                <a:cs typeface="Arial" pitchFamily="34" charset="0"/>
              </a:rPr>
              <a:t>baktığınızda su yüzeyinde kendi görüntünüzü görebildiğiniz </a:t>
            </a:r>
            <a:r>
              <a:rPr lang="tr-TR" sz="2400" dirty="0" smtClean="0">
                <a:latin typeface="Arial" pitchFamily="34" charset="0"/>
                <a:cs typeface="Arial" pitchFamily="34" charset="0"/>
              </a:rPr>
              <a:t>gibi suyun </a:t>
            </a:r>
            <a:r>
              <a:rPr lang="tr-TR" sz="2400" dirty="0">
                <a:latin typeface="Arial" pitchFamily="34" charset="0"/>
                <a:cs typeface="Arial" pitchFamily="34" charset="0"/>
              </a:rPr>
              <a:t>dibindeki taş vb. cisimleri de görebilirsiniz. </a:t>
            </a:r>
            <a:endParaRPr lang="tr-TR" sz="2400" dirty="0" smtClean="0">
              <a:latin typeface="Arial" pitchFamily="34" charset="0"/>
              <a:cs typeface="Arial" pitchFamily="34" charset="0"/>
            </a:endParaRPr>
          </a:p>
          <a:p>
            <a:r>
              <a:rPr lang="tr-TR" sz="2400" dirty="0" smtClean="0">
                <a:latin typeface="Arial" pitchFamily="34" charset="0"/>
                <a:cs typeface="Arial" pitchFamily="34" charset="0"/>
              </a:rPr>
              <a:t>Bu </a:t>
            </a:r>
            <a:r>
              <a:rPr lang="tr-TR" sz="2400" dirty="0">
                <a:latin typeface="Arial" pitchFamily="34" charset="0"/>
                <a:cs typeface="Arial" pitchFamily="34" charset="0"/>
              </a:rPr>
              <a:t>örnekte ışığın yayılması</a:t>
            </a:r>
            <a:br>
              <a:rPr lang="tr-TR" sz="2400" dirty="0">
                <a:latin typeface="Arial" pitchFamily="34" charset="0"/>
                <a:cs typeface="Arial" pitchFamily="34" charset="0"/>
              </a:rPr>
            </a:br>
            <a:r>
              <a:rPr lang="tr-TR" sz="2400" dirty="0">
                <a:latin typeface="Arial" pitchFamily="34" charset="0"/>
                <a:cs typeface="Arial" pitchFamily="34" charset="0"/>
              </a:rPr>
              <a:t>ile ilgili hangi olaylar vardır? Yansıma ve kırılma olayları arasındaki </a:t>
            </a:r>
            <a:r>
              <a:rPr lang="tr-TR" sz="2400" dirty="0" smtClean="0">
                <a:latin typeface="Arial" pitchFamily="34" charset="0"/>
                <a:cs typeface="Arial" pitchFamily="34" charset="0"/>
              </a:rPr>
              <a:t>benzerlik ve </a:t>
            </a:r>
            <a:r>
              <a:rPr lang="tr-TR" sz="2400" dirty="0">
                <a:latin typeface="Arial" pitchFamily="34" charset="0"/>
                <a:cs typeface="Arial" pitchFamily="34" charset="0"/>
              </a:rPr>
              <a:t>farklılıklar nelerdir?</a:t>
            </a:r>
          </a:p>
        </p:txBody>
      </p:sp>
    </p:spTree>
    <p:extLst>
      <p:ext uri="{BB962C8B-B14F-4D97-AF65-F5344CB8AC3E}">
        <p14:creationId xmlns:p14="http://schemas.microsoft.com/office/powerpoint/2010/main" val="23592811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79512" y="116632"/>
            <a:ext cx="8640960" cy="6186309"/>
          </a:xfrm>
          <a:prstGeom prst="rect">
            <a:avLst/>
          </a:prstGeom>
        </p:spPr>
        <p:txBody>
          <a:bodyPr wrap="square">
            <a:spAutoFit/>
          </a:bodyPr>
          <a:lstStyle/>
          <a:p>
            <a:r>
              <a:rPr lang="tr-TR" sz="2200" dirty="0">
                <a:latin typeface="Arial" pitchFamily="34" charset="0"/>
                <a:cs typeface="Arial" pitchFamily="34" charset="0"/>
              </a:rPr>
              <a:t>Durgun suyun yüzeyinde kendi görüntünüzü görebilmenizin yansıma olayının bir sonucu olduğunu biliyorsunuz. Işığın nasıl yansıdığını hatırlıyor musunuz? </a:t>
            </a:r>
            <a:endParaRPr lang="tr-TR" sz="2200" dirty="0" smtClean="0">
              <a:latin typeface="Arial" pitchFamily="34" charset="0"/>
              <a:cs typeface="Arial" pitchFamily="34" charset="0"/>
            </a:endParaRPr>
          </a:p>
          <a:p>
            <a:r>
              <a:rPr lang="tr-TR" sz="2200" dirty="0" smtClean="0">
                <a:latin typeface="Arial" pitchFamily="34" charset="0"/>
                <a:cs typeface="Arial" pitchFamily="34" charset="0"/>
              </a:rPr>
              <a:t>Işık </a:t>
            </a:r>
            <a:r>
              <a:rPr lang="tr-TR" sz="2200" dirty="0">
                <a:latin typeface="Arial" pitchFamily="34" charset="0"/>
                <a:cs typeface="Arial" pitchFamily="34" charset="0"/>
              </a:rPr>
              <a:t>ışınlarını yansıtan yüzeyler onu geldiği ortama geri gönderir.</a:t>
            </a:r>
            <a:br>
              <a:rPr lang="tr-TR" sz="2200" dirty="0">
                <a:latin typeface="Arial" pitchFamily="34" charset="0"/>
                <a:cs typeface="Arial" pitchFamily="34" charset="0"/>
              </a:rPr>
            </a:br>
            <a:r>
              <a:rPr lang="tr-TR" sz="2200" dirty="0">
                <a:latin typeface="Arial" pitchFamily="34" charset="0"/>
                <a:cs typeface="Arial" pitchFamily="34" charset="0"/>
              </a:rPr>
              <a:t>Gelen ışın ve kırılan ışın, tıpkı kırılma olayında olduğu gibi aynı düzlemdedir</a:t>
            </a:r>
            <a:r>
              <a:rPr lang="tr-TR" sz="2200" dirty="0" smtClean="0">
                <a:latin typeface="Arial" pitchFamily="34" charset="0"/>
                <a:cs typeface="Arial" pitchFamily="34" charset="0"/>
              </a:rPr>
              <a:t>.</a:t>
            </a:r>
          </a:p>
          <a:p>
            <a:r>
              <a:rPr lang="tr-TR" sz="2200" dirty="0" smtClean="0">
                <a:latin typeface="Arial" pitchFamily="34" charset="0"/>
                <a:cs typeface="Arial" pitchFamily="34" charset="0"/>
              </a:rPr>
              <a:t>Kırılma </a:t>
            </a:r>
            <a:r>
              <a:rPr lang="tr-TR" sz="2200" dirty="0">
                <a:latin typeface="Arial" pitchFamily="34" charset="0"/>
                <a:cs typeface="Arial" pitchFamily="34" charset="0"/>
              </a:rPr>
              <a:t>olayında olduğu gibi yansıma olayı da ışığın yayılması ile ilgilidir ve ışığın madde ile etkileşimi sonucu oluşur. </a:t>
            </a:r>
            <a:endParaRPr lang="tr-TR" sz="2200" dirty="0" smtClean="0">
              <a:latin typeface="Arial" pitchFamily="34" charset="0"/>
              <a:cs typeface="Arial" pitchFamily="34" charset="0"/>
            </a:endParaRPr>
          </a:p>
          <a:p>
            <a:r>
              <a:rPr lang="tr-TR" sz="2200" dirty="0" smtClean="0">
                <a:latin typeface="Arial" pitchFamily="34" charset="0"/>
                <a:cs typeface="Arial" pitchFamily="34" charset="0"/>
              </a:rPr>
              <a:t>Yansımanın </a:t>
            </a:r>
            <a:r>
              <a:rPr lang="tr-TR" sz="2200" dirty="0">
                <a:latin typeface="Arial" pitchFamily="34" charset="0"/>
                <a:cs typeface="Arial" pitchFamily="34" charset="0"/>
              </a:rPr>
              <a:t>gerçekleştiği yüzey ister durgun bir su ister bir ayna olsun gelme açısı yansıma açısına daima eşittir.</a:t>
            </a:r>
            <a:br>
              <a:rPr lang="tr-TR" sz="2200" dirty="0">
                <a:latin typeface="Arial" pitchFamily="34" charset="0"/>
                <a:cs typeface="Arial" pitchFamily="34" charset="0"/>
              </a:rPr>
            </a:br>
            <a:r>
              <a:rPr lang="tr-TR" sz="2200" dirty="0">
                <a:latin typeface="Arial" pitchFamily="34" charset="0"/>
                <a:cs typeface="Arial" pitchFamily="34" charset="0"/>
              </a:rPr>
              <a:t>Ancak kırılma olayında maddenin cinsi kırılma açısını etkiler. </a:t>
            </a:r>
            <a:r>
              <a:rPr lang="tr-TR" sz="2200" dirty="0" smtClean="0">
                <a:latin typeface="Arial" pitchFamily="34" charset="0"/>
                <a:cs typeface="Arial" pitchFamily="34" charset="0"/>
              </a:rPr>
              <a:t>Bir </a:t>
            </a:r>
            <a:r>
              <a:rPr lang="tr-TR" sz="2200" dirty="0">
                <a:latin typeface="Arial" pitchFamily="34" charset="0"/>
                <a:cs typeface="Arial" pitchFamily="34" charset="0"/>
              </a:rPr>
              <a:t>ortamdan bir başka ortama yüzeyin normaline dik olarak gönderilen ışık ışınları doğrultu değiştirmezken farklı bir açı </a:t>
            </a:r>
            <a:r>
              <a:rPr lang="tr-TR" sz="2200" dirty="0" smtClean="0">
                <a:latin typeface="Arial" pitchFamily="34" charset="0"/>
                <a:cs typeface="Arial" pitchFamily="34" charset="0"/>
              </a:rPr>
              <a:t>ile gönderilen </a:t>
            </a:r>
            <a:r>
              <a:rPr lang="tr-TR" sz="2200" dirty="0">
                <a:latin typeface="Arial" pitchFamily="34" charset="0"/>
                <a:cs typeface="Arial" pitchFamily="34" charset="0"/>
              </a:rPr>
              <a:t>ışınlar için gelme açısı hiçbir zaman kırılma açısına eşit </a:t>
            </a:r>
            <a:r>
              <a:rPr lang="tr-TR" sz="2200" dirty="0" smtClean="0">
                <a:latin typeface="Arial" pitchFamily="34" charset="0"/>
                <a:cs typeface="Arial" pitchFamily="34" charset="0"/>
              </a:rPr>
              <a:t>olmaz.</a:t>
            </a:r>
          </a:p>
          <a:p>
            <a:r>
              <a:rPr lang="tr-TR" sz="2200" dirty="0" smtClean="0">
                <a:latin typeface="Arial" pitchFamily="34" charset="0"/>
                <a:cs typeface="Arial" pitchFamily="34" charset="0"/>
              </a:rPr>
              <a:t>Düzlem </a:t>
            </a:r>
            <a:r>
              <a:rPr lang="tr-TR" sz="2200" dirty="0">
                <a:latin typeface="Arial" pitchFamily="34" charset="0"/>
                <a:cs typeface="Arial" pitchFamily="34" charset="0"/>
              </a:rPr>
              <a:t>ayna gibi düzgün yansımanın gerçekleştiği yüzeylerde cismin görüntüsü cisim ile aynı büyüklükte olur. Merceklerde ışığın kırılması sonucu oluşan görüntülerde ise cisimden büyük, cisimle aynı büyüklükte yada cisimden küçük görüntüler elde edilebilir</a:t>
            </a:r>
            <a:r>
              <a:rPr lang="tr-TR" sz="2200" dirty="0" smtClean="0">
                <a:latin typeface="Arial" pitchFamily="34" charset="0"/>
                <a:cs typeface="Arial" pitchFamily="34" charset="0"/>
              </a:rPr>
              <a:t>.</a:t>
            </a:r>
            <a:endParaRPr lang="tr-TR" sz="2200" dirty="0">
              <a:latin typeface="Arial" pitchFamily="34" charset="0"/>
              <a:cs typeface="Arial" pitchFamily="34" charset="0"/>
            </a:endParaRPr>
          </a:p>
        </p:txBody>
      </p:sp>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452320" y="6103919"/>
            <a:ext cx="1600200" cy="752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884741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fade">
                                      <p:cBhvr>
                                        <p:cTn id="12" dur="500"/>
                                        <p:tgtEl>
                                          <p:spTgt spid="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Effect transition="in" filter="fade">
                                      <p:cBhvr>
                                        <p:cTn id="17" dur="500"/>
                                        <p:tgtEl>
                                          <p:spTgt spid="2">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
                                            <p:txEl>
                                              <p:pRg st="3" end="3"/>
                                            </p:txEl>
                                          </p:spTgt>
                                        </p:tgtEl>
                                        <p:attrNameLst>
                                          <p:attrName>style.visibility</p:attrName>
                                        </p:attrNameLst>
                                      </p:cBhvr>
                                      <p:to>
                                        <p:strVal val="visible"/>
                                      </p:to>
                                    </p:set>
                                    <p:animEffect transition="in" filter="fade">
                                      <p:cBhvr>
                                        <p:cTn id="22" dur="500"/>
                                        <p:tgtEl>
                                          <p:spTgt spid="2">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
                                            <p:txEl>
                                              <p:pRg st="4" end="4"/>
                                            </p:txEl>
                                          </p:spTgt>
                                        </p:tgtEl>
                                        <p:attrNameLst>
                                          <p:attrName>style.visibility</p:attrName>
                                        </p:attrNameLst>
                                      </p:cBhvr>
                                      <p:to>
                                        <p:strVal val="visible"/>
                                      </p:to>
                                    </p:set>
                                    <p:animEffect transition="in" filter="fade">
                                      <p:cBhvr>
                                        <p:cTn id="27" dur="500"/>
                                        <p:tgtEl>
                                          <p:spTgt spid="2">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4"/>
                                        </p:tgtEl>
                                        <p:attrNameLst>
                                          <p:attrName>style.visibility</p:attrName>
                                        </p:attrNameLst>
                                      </p:cBhvr>
                                      <p:to>
                                        <p:strVal val="visible"/>
                                      </p:to>
                                    </p:set>
                                    <p:animEffect transition="in" filter="fade">
                                      <p:cBhvr>
                                        <p:cTn id="3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
          <p:cNvPicPr>
            <a:picLocks noChangeAspect="1" noChangeArrowheads="1"/>
          </p:cNvPicPr>
          <p:nvPr/>
        </p:nvPicPr>
        <p:blipFill>
          <a:blip r:embed="rId2"/>
          <a:srcRect/>
          <a:stretch>
            <a:fillRect/>
          </a:stretch>
        </p:blipFill>
        <p:spPr bwMode="auto">
          <a:xfrm>
            <a:off x="251520" y="20520"/>
            <a:ext cx="8738518" cy="6000768"/>
          </a:xfrm>
          <a:prstGeom prst="rect">
            <a:avLst/>
          </a:prstGeom>
          <a:noFill/>
          <a:ln w="9525">
            <a:noFill/>
            <a:miter lim="800000"/>
            <a:headEnd/>
            <a:tailEnd/>
          </a:ln>
          <a:effectLst/>
        </p:spPr>
      </p:pic>
      <p:sp>
        <p:nvSpPr>
          <p:cNvPr id="3" name="2 Metin kutusu"/>
          <p:cNvSpPr txBox="1"/>
          <p:nvPr/>
        </p:nvSpPr>
        <p:spPr>
          <a:xfrm>
            <a:off x="467259" y="2076483"/>
            <a:ext cx="3389506" cy="1569660"/>
          </a:xfrm>
          <a:prstGeom prst="rect">
            <a:avLst/>
          </a:prstGeom>
          <a:noFill/>
        </p:spPr>
        <p:txBody>
          <a:bodyPr wrap="square" rtlCol="0">
            <a:spAutoFit/>
          </a:bodyPr>
          <a:lstStyle/>
          <a:p>
            <a:r>
              <a:rPr lang="tr-TR" sz="2400" dirty="0" smtClean="0">
                <a:solidFill>
                  <a:srgbClr val="FF0000"/>
                </a:solidFill>
                <a:latin typeface="Arial" pitchFamily="34" charset="0"/>
                <a:cs typeface="Arial" pitchFamily="34" charset="0"/>
              </a:rPr>
              <a:t>Gelme ve yansıma açıları eşit olduğundan aynı harf ile gösterilmelidir</a:t>
            </a:r>
            <a:endParaRPr lang="tr-TR" sz="2400" dirty="0">
              <a:solidFill>
                <a:srgbClr val="FF0000"/>
              </a:solidFill>
              <a:latin typeface="Arial" pitchFamily="34" charset="0"/>
              <a:cs typeface="Arial" pitchFamily="34" charset="0"/>
            </a:endParaRPr>
          </a:p>
        </p:txBody>
      </p:sp>
      <p:cxnSp>
        <p:nvCxnSpPr>
          <p:cNvPr id="5" name="4 Düz Ok Bağlayıcısı"/>
          <p:cNvCxnSpPr/>
          <p:nvPr/>
        </p:nvCxnSpPr>
        <p:spPr>
          <a:xfrm flipV="1">
            <a:off x="6102871" y="1556792"/>
            <a:ext cx="1709489" cy="1284755"/>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6" name="5 Yay"/>
          <p:cNvSpPr/>
          <p:nvPr/>
        </p:nvSpPr>
        <p:spPr>
          <a:xfrm>
            <a:off x="5675101" y="2564904"/>
            <a:ext cx="906685" cy="567318"/>
          </a:xfrm>
          <a:prstGeom prst="arc">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tr-TR"/>
          </a:p>
        </p:txBody>
      </p:sp>
      <p:sp>
        <p:nvSpPr>
          <p:cNvPr id="7" name="6 Yay"/>
          <p:cNvSpPr/>
          <p:nvPr/>
        </p:nvSpPr>
        <p:spPr>
          <a:xfrm rot="17618569">
            <a:off x="5883856" y="2306287"/>
            <a:ext cx="923870" cy="1555196"/>
          </a:xfrm>
          <a:prstGeom prst="arc">
            <a:avLst>
              <a:gd name="adj1" fmla="val 16200000"/>
              <a:gd name="adj2" fmla="val 19995357"/>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tr-TR"/>
          </a:p>
        </p:txBody>
      </p:sp>
      <p:sp>
        <p:nvSpPr>
          <p:cNvPr id="8" name="7 Metin kutusu"/>
          <p:cNvSpPr txBox="1"/>
          <p:nvPr/>
        </p:nvSpPr>
        <p:spPr>
          <a:xfrm>
            <a:off x="5572132" y="2285992"/>
            <a:ext cx="295274" cy="369332"/>
          </a:xfrm>
          <a:prstGeom prst="rect">
            <a:avLst/>
          </a:prstGeom>
          <a:noFill/>
        </p:spPr>
        <p:txBody>
          <a:bodyPr wrap="none" rtlCol="0">
            <a:spAutoFit/>
          </a:bodyPr>
          <a:lstStyle/>
          <a:p>
            <a:r>
              <a:rPr lang="tr-TR" dirty="0" smtClean="0"/>
              <a:t>a</a:t>
            </a:r>
            <a:endParaRPr lang="tr-TR" dirty="0"/>
          </a:p>
        </p:txBody>
      </p:sp>
      <p:sp>
        <p:nvSpPr>
          <p:cNvPr id="9" name="8 Metin kutusu"/>
          <p:cNvSpPr txBox="1"/>
          <p:nvPr/>
        </p:nvSpPr>
        <p:spPr>
          <a:xfrm>
            <a:off x="6286512" y="2285992"/>
            <a:ext cx="295274" cy="369332"/>
          </a:xfrm>
          <a:prstGeom prst="rect">
            <a:avLst/>
          </a:prstGeom>
          <a:noFill/>
        </p:spPr>
        <p:txBody>
          <a:bodyPr wrap="none" rtlCol="0">
            <a:spAutoFit/>
          </a:bodyPr>
          <a:lstStyle/>
          <a:p>
            <a:r>
              <a:rPr lang="tr-TR" dirty="0" smtClean="0"/>
              <a:t>a</a:t>
            </a:r>
            <a:endParaRPr lang="tr-TR" dirty="0"/>
          </a:p>
        </p:txBody>
      </p:sp>
      <p:cxnSp>
        <p:nvCxnSpPr>
          <p:cNvPr id="11" name="10 Düz Ok Bağlayıcısı"/>
          <p:cNvCxnSpPr/>
          <p:nvPr/>
        </p:nvCxnSpPr>
        <p:spPr>
          <a:xfrm>
            <a:off x="6088728" y="4805132"/>
            <a:ext cx="715520" cy="1216156"/>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2" name="11 Metin kutusu"/>
          <p:cNvSpPr txBox="1"/>
          <p:nvPr/>
        </p:nvSpPr>
        <p:spPr>
          <a:xfrm>
            <a:off x="323528" y="4857760"/>
            <a:ext cx="3676969" cy="830997"/>
          </a:xfrm>
          <a:prstGeom prst="rect">
            <a:avLst/>
          </a:prstGeom>
          <a:noFill/>
        </p:spPr>
        <p:txBody>
          <a:bodyPr wrap="square" rtlCol="0">
            <a:spAutoFit/>
          </a:bodyPr>
          <a:lstStyle/>
          <a:p>
            <a:r>
              <a:rPr lang="tr-TR" sz="2400" dirty="0" smtClean="0">
                <a:solidFill>
                  <a:srgbClr val="FF0000"/>
                </a:solidFill>
                <a:latin typeface="Arial" pitchFamily="34" charset="0"/>
                <a:cs typeface="Arial" pitchFamily="34" charset="0"/>
              </a:rPr>
              <a:t>Kırılma açısı (c) ,gelme açısından  (b)farklıdır.</a:t>
            </a:r>
            <a:endParaRPr lang="tr-TR" sz="2400" dirty="0">
              <a:solidFill>
                <a:srgbClr val="FF0000"/>
              </a:solidFill>
              <a:latin typeface="Arial" pitchFamily="34" charset="0"/>
              <a:cs typeface="Arial" pitchFamily="34" charset="0"/>
            </a:endParaRPr>
          </a:p>
        </p:txBody>
      </p:sp>
    </p:spTree>
    <p:extLst>
      <p:ext uri="{BB962C8B-B14F-4D97-AF65-F5344CB8AC3E}">
        <p14:creationId xmlns:p14="http://schemas.microsoft.com/office/powerpoint/2010/main" val="39841358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fill="hold"/>
                                        <p:tgtEl>
                                          <p:spTgt spid="8"/>
                                        </p:tgtEl>
                                        <p:attrNameLst>
                                          <p:attrName>ppt_x</p:attrName>
                                        </p:attrNameLst>
                                      </p:cBhvr>
                                      <p:tavLst>
                                        <p:tav tm="0">
                                          <p:val>
                                            <p:strVal val="#ppt_x"/>
                                          </p:val>
                                        </p:tav>
                                        <p:tav tm="100000">
                                          <p:val>
                                            <p:strVal val="#ppt_x"/>
                                          </p:val>
                                        </p:tav>
                                      </p:tavLst>
                                    </p:anim>
                                    <p:anim calcmode="lin" valueType="num">
                                      <p:cBhvr additive="base">
                                        <p:cTn id="13" dur="500" fill="hold"/>
                                        <p:tgtEl>
                                          <p:spTgt spid="8"/>
                                        </p:tgtEl>
                                        <p:attrNameLst>
                                          <p:attrName>ppt_y</p:attrName>
                                        </p:attrNameLst>
                                      </p:cBhvr>
                                      <p:tavLst>
                                        <p:tav tm="0">
                                          <p:val>
                                            <p:strVal val="1+#ppt_h/2"/>
                                          </p:val>
                                        </p:tav>
                                        <p:tav tm="100000">
                                          <p:val>
                                            <p:strVal val="#ppt_y"/>
                                          </p:val>
                                        </p:tav>
                                      </p:tavLst>
                                    </p:anim>
                                  </p:childTnLst>
                                </p:cTn>
                              </p:par>
                              <p:par>
                                <p:cTn id="14" presetID="2" presetClass="entr" presetSubtype="4"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additive="base">
                                        <p:cTn id="16" dur="500" fill="hold"/>
                                        <p:tgtEl>
                                          <p:spTgt spid="7"/>
                                        </p:tgtEl>
                                        <p:attrNameLst>
                                          <p:attrName>ppt_x</p:attrName>
                                        </p:attrNameLst>
                                      </p:cBhvr>
                                      <p:tavLst>
                                        <p:tav tm="0">
                                          <p:val>
                                            <p:strVal val="#ppt_x"/>
                                          </p:val>
                                        </p:tav>
                                        <p:tav tm="100000">
                                          <p:val>
                                            <p:strVal val="#ppt_x"/>
                                          </p:val>
                                        </p:tav>
                                      </p:tavLst>
                                    </p:anim>
                                    <p:anim calcmode="lin" valueType="num">
                                      <p:cBhvr additive="base">
                                        <p:cTn id="17" dur="500" fill="hold"/>
                                        <p:tgtEl>
                                          <p:spTgt spid="7"/>
                                        </p:tgtEl>
                                        <p:attrNameLst>
                                          <p:attrName>ppt_y</p:attrName>
                                        </p:attrNameLst>
                                      </p:cBhvr>
                                      <p:tavLst>
                                        <p:tav tm="0">
                                          <p:val>
                                            <p:strVal val="1+#ppt_h/2"/>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6"/>
                                        </p:tgtEl>
                                        <p:attrNameLst>
                                          <p:attrName>style.visibility</p:attrName>
                                        </p:attrNameLst>
                                      </p:cBhvr>
                                      <p:to>
                                        <p:strVal val="visible"/>
                                      </p:to>
                                    </p:set>
                                    <p:anim calcmode="lin" valueType="num">
                                      <p:cBhvr additive="base">
                                        <p:cTn id="20" dur="500" fill="hold"/>
                                        <p:tgtEl>
                                          <p:spTgt spid="6"/>
                                        </p:tgtEl>
                                        <p:attrNameLst>
                                          <p:attrName>ppt_x</p:attrName>
                                        </p:attrNameLst>
                                      </p:cBhvr>
                                      <p:tavLst>
                                        <p:tav tm="0">
                                          <p:val>
                                            <p:strVal val="#ppt_x"/>
                                          </p:val>
                                        </p:tav>
                                        <p:tav tm="100000">
                                          <p:val>
                                            <p:strVal val="#ppt_x"/>
                                          </p:val>
                                        </p:tav>
                                      </p:tavLst>
                                    </p:anim>
                                    <p:anim calcmode="lin" valueType="num">
                                      <p:cBhvr additive="base">
                                        <p:cTn id="21" dur="500" fill="hold"/>
                                        <p:tgtEl>
                                          <p:spTgt spid="6"/>
                                        </p:tgtEl>
                                        <p:attrNameLst>
                                          <p:attrName>ppt_y</p:attrName>
                                        </p:attrNameLst>
                                      </p:cBhvr>
                                      <p:tavLst>
                                        <p:tav tm="0">
                                          <p:val>
                                            <p:strVal val="1+#ppt_h/2"/>
                                          </p:val>
                                        </p:tav>
                                        <p:tav tm="100000">
                                          <p:val>
                                            <p:strVal val="#ppt_y"/>
                                          </p:val>
                                        </p:tav>
                                      </p:tavLst>
                                    </p:anim>
                                  </p:childTnLst>
                                </p:cTn>
                              </p:par>
                              <p:par>
                                <p:cTn id="22" presetID="2" presetClass="entr" presetSubtype="4" fill="hold" nodeType="withEffect">
                                  <p:stCondLst>
                                    <p:cond delay="0"/>
                                  </p:stCondLst>
                                  <p:childTnLst>
                                    <p:set>
                                      <p:cBhvr>
                                        <p:cTn id="23" dur="1" fill="hold">
                                          <p:stCondLst>
                                            <p:cond delay="0"/>
                                          </p:stCondLst>
                                        </p:cTn>
                                        <p:tgtEl>
                                          <p:spTgt spid="5"/>
                                        </p:tgtEl>
                                        <p:attrNameLst>
                                          <p:attrName>style.visibility</p:attrName>
                                        </p:attrNameLst>
                                      </p:cBhvr>
                                      <p:to>
                                        <p:strVal val="visible"/>
                                      </p:to>
                                    </p:set>
                                    <p:anim calcmode="lin" valueType="num">
                                      <p:cBhvr additive="base">
                                        <p:cTn id="24" dur="500" fill="hold"/>
                                        <p:tgtEl>
                                          <p:spTgt spid="5"/>
                                        </p:tgtEl>
                                        <p:attrNameLst>
                                          <p:attrName>ppt_x</p:attrName>
                                        </p:attrNameLst>
                                      </p:cBhvr>
                                      <p:tavLst>
                                        <p:tav tm="0">
                                          <p:val>
                                            <p:strVal val="#ppt_x"/>
                                          </p:val>
                                        </p:tav>
                                        <p:tav tm="100000">
                                          <p:val>
                                            <p:strVal val="#ppt_x"/>
                                          </p:val>
                                        </p:tav>
                                      </p:tavLst>
                                    </p:anim>
                                    <p:anim calcmode="lin" valueType="num">
                                      <p:cBhvr additive="base">
                                        <p:cTn id="25"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12"/>
                                        </p:tgtEl>
                                        <p:attrNameLst>
                                          <p:attrName>style.visibility</p:attrName>
                                        </p:attrNameLst>
                                      </p:cBhvr>
                                      <p:to>
                                        <p:strVal val="visible"/>
                                      </p:to>
                                    </p:set>
                                    <p:anim calcmode="lin" valueType="num">
                                      <p:cBhvr additive="base">
                                        <p:cTn id="30" dur="500" fill="hold"/>
                                        <p:tgtEl>
                                          <p:spTgt spid="12"/>
                                        </p:tgtEl>
                                        <p:attrNameLst>
                                          <p:attrName>ppt_x</p:attrName>
                                        </p:attrNameLst>
                                      </p:cBhvr>
                                      <p:tavLst>
                                        <p:tav tm="0">
                                          <p:val>
                                            <p:strVal val="#ppt_x"/>
                                          </p:val>
                                        </p:tav>
                                        <p:tav tm="100000">
                                          <p:val>
                                            <p:strVal val="#ppt_x"/>
                                          </p:val>
                                        </p:tav>
                                      </p:tavLst>
                                    </p:anim>
                                    <p:anim calcmode="lin" valueType="num">
                                      <p:cBhvr additive="base">
                                        <p:cTn id="31" dur="500" fill="hold"/>
                                        <p:tgtEl>
                                          <p:spTgt spid="12"/>
                                        </p:tgtEl>
                                        <p:attrNameLst>
                                          <p:attrName>ppt_y</p:attrName>
                                        </p:attrNameLst>
                                      </p:cBhvr>
                                      <p:tavLst>
                                        <p:tav tm="0">
                                          <p:val>
                                            <p:strVal val="1+#ppt_h/2"/>
                                          </p:val>
                                        </p:tav>
                                        <p:tav tm="100000">
                                          <p:val>
                                            <p:strVal val="#ppt_y"/>
                                          </p:val>
                                        </p:tav>
                                      </p:tavLst>
                                    </p:anim>
                                  </p:childTnLst>
                                </p:cTn>
                              </p:par>
                            </p:childTnLst>
                          </p:cTn>
                        </p:par>
                        <p:par>
                          <p:cTn id="32" fill="hold">
                            <p:stCondLst>
                              <p:cond delay="500"/>
                            </p:stCondLst>
                            <p:childTnLst>
                              <p:par>
                                <p:cTn id="33" presetID="2" presetClass="entr" presetSubtype="4" fill="hold" nodeType="afterEffect">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cBhvr additive="base">
                                        <p:cTn id="35" dur="500" fill="hold"/>
                                        <p:tgtEl>
                                          <p:spTgt spid="11"/>
                                        </p:tgtEl>
                                        <p:attrNameLst>
                                          <p:attrName>ppt_x</p:attrName>
                                        </p:attrNameLst>
                                      </p:cBhvr>
                                      <p:tavLst>
                                        <p:tav tm="0">
                                          <p:val>
                                            <p:strVal val="#ppt_x"/>
                                          </p:val>
                                        </p:tav>
                                        <p:tav tm="100000">
                                          <p:val>
                                            <p:strVal val="#ppt_x"/>
                                          </p:val>
                                        </p:tav>
                                      </p:tavLst>
                                    </p:anim>
                                    <p:anim calcmode="lin" valueType="num">
                                      <p:cBhvr additive="base">
                                        <p:cTn id="36"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animBg="1"/>
      <p:bldP spid="7" grpId="0" animBg="1"/>
      <p:bldP spid="8" grpId="0"/>
      <p:bldP spid="12"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7302" y="0"/>
            <a:ext cx="9144000" cy="66693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Dikdörtgen 3"/>
          <p:cNvSpPr/>
          <p:nvPr/>
        </p:nvSpPr>
        <p:spPr>
          <a:xfrm>
            <a:off x="1691680" y="1070734"/>
            <a:ext cx="3888432" cy="2862322"/>
          </a:xfrm>
          <a:prstGeom prst="rect">
            <a:avLst/>
          </a:prstGeom>
        </p:spPr>
        <p:txBody>
          <a:bodyPr wrap="square">
            <a:spAutoFit/>
          </a:bodyPr>
          <a:lstStyle/>
          <a:p>
            <a:r>
              <a:rPr lang="tr-TR" sz="2000" dirty="0">
                <a:latin typeface="Arial" pitchFamily="34" charset="0"/>
                <a:cs typeface="Arial" pitchFamily="34" charset="0"/>
              </a:rPr>
              <a:t>Yanda verilen mercek </a:t>
            </a:r>
            <a:endParaRPr lang="tr-TR" sz="2000" dirty="0" smtClean="0">
              <a:latin typeface="Arial" pitchFamily="34" charset="0"/>
              <a:cs typeface="Arial" pitchFamily="34" charset="0"/>
            </a:endParaRPr>
          </a:p>
          <a:p>
            <a:r>
              <a:rPr lang="tr-TR" sz="2000" dirty="0" smtClean="0">
                <a:latin typeface="Arial" pitchFamily="34" charset="0"/>
                <a:cs typeface="Arial" pitchFamily="34" charset="0"/>
              </a:rPr>
              <a:t>çeşitlerini ince ve kalın</a:t>
            </a:r>
          </a:p>
          <a:p>
            <a:r>
              <a:rPr lang="tr-TR" sz="2000" dirty="0" smtClean="0">
                <a:latin typeface="Arial" pitchFamily="34" charset="0"/>
                <a:cs typeface="Arial" pitchFamily="34" charset="0"/>
              </a:rPr>
              <a:t> </a:t>
            </a:r>
            <a:r>
              <a:rPr lang="tr-TR" sz="2000" dirty="0">
                <a:latin typeface="Arial" pitchFamily="34" charset="0"/>
                <a:cs typeface="Arial" pitchFamily="34" charset="0"/>
              </a:rPr>
              <a:t>kenarlı mercek olmak </a:t>
            </a:r>
            <a:endParaRPr lang="tr-TR" sz="2000" dirty="0" smtClean="0">
              <a:latin typeface="Arial" pitchFamily="34" charset="0"/>
              <a:cs typeface="Arial" pitchFamily="34" charset="0"/>
            </a:endParaRPr>
          </a:p>
          <a:p>
            <a:r>
              <a:rPr lang="tr-TR" sz="2000" dirty="0" smtClean="0">
                <a:latin typeface="Arial" pitchFamily="34" charset="0"/>
                <a:cs typeface="Arial" pitchFamily="34" charset="0"/>
              </a:rPr>
              <a:t>üzere </a:t>
            </a:r>
            <a:r>
              <a:rPr lang="tr-TR" sz="2000" dirty="0">
                <a:latin typeface="Arial" pitchFamily="34" charset="0"/>
                <a:cs typeface="Arial" pitchFamily="34" charset="0"/>
              </a:rPr>
              <a:t>sınıflandırınız. </a:t>
            </a:r>
            <a:endParaRPr lang="tr-TR" sz="2000" dirty="0" smtClean="0">
              <a:latin typeface="Arial" pitchFamily="34" charset="0"/>
              <a:cs typeface="Arial" pitchFamily="34" charset="0"/>
            </a:endParaRPr>
          </a:p>
          <a:p>
            <a:r>
              <a:rPr lang="tr-TR" sz="2000" dirty="0" smtClean="0">
                <a:latin typeface="Arial" pitchFamily="34" charset="0"/>
                <a:cs typeface="Arial" pitchFamily="34" charset="0"/>
              </a:rPr>
              <a:t>İnce </a:t>
            </a:r>
            <a:r>
              <a:rPr lang="tr-TR" sz="2000" dirty="0">
                <a:latin typeface="Arial" pitchFamily="34" charset="0"/>
                <a:cs typeface="Arial" pitchFamily="34" charset="0"/>
              </a:rPr>
              <a:t>ve kalın </a:t>
            </a:r>
            <a:r>
              <a:rPr lang="tr-TR" sz="2000" dirty="0" smtClean="0">
                <a:latin typeface="Arial" pitchFamily="34" charset="0"/>
                <a:cs typeface="Arial" pitchFamily="34" charset="0"/>
              </a:rPr>
              <a:t>kenarlı merceklerde </a:t>
            </a:r>
            <a:r>
              <a:rPr lang="tr-TR" sz="2000" dirty="0">
                <a:latin typeface="Arial" pitchFamily="34" charset="0"/>
                <a:cs typeface="Arial" pitchFamily="34" charset="0"/>
              </a:rPr>
              <a:t>gelen ışın demetlerinin </a:t>
            </a:r>
            <a:r>
              <a:rPr lang="tr-TR" sz="2000" dirty="0" smtClean="0">
                <a:latin typeface="Arial" pitchFamily="34" charset="0"/>
                <a:cs typeface="Arial" pitchFamily="34" charset="0"/>
              </a:rPr>
              <a:t>ne şekilde </a:t>
            </a:r>
            <a:r>
              <a:rPr lang="tr-TR" sz="2000" dirty="0">
                <a:latin typeface="Arial" pitchFamily="34" charset="0"/>
                <a:cs typeface="Arial" pitchFamily="34" charset="0"/>
              </a:rPr>
              <a:t>kırılacağını diyagramlar </a:t>
            </a:r>
            <a:endParaRPr lang="tr-TR" sz="2000" dirty="0" smtClean="0">
              <a:latin typeface="Arial" pitchFamily="34" charset="0"/>
              <a:cs typeface="Arial" pitchFamily="34" charset="0"/>
            </a:endParaRPr>
          </a:p>
          <a:p>
            <a:r>
              <a:rPr lang="tr-TR" sz="2000" dirty="0" smtClean="0">
                <a:latin typeface="Arial" pitchFamily="34" charset="0"/>
                <a:cs typeface="Arial" pitchFamily="34" charset="0"/>
              </a:rPr>
              <a:t>çizerek gösteriniz</a:t>
            </a:r>
            <a:r>
              <a:rPr lang="tr-TR" sz="2000" dirty="0">
                <a:latin typeface="Arial" pitchFamily="34" charset="0"/>
                <a:cs typeface="Arial" pitchFamily="34" charset="0"/>
              </a:rPr>
              <a:t>.</a:t>
            </a:r>
          </a:p>
        </p:txBody>
      </p:sp>
      <p:pic>
        <p:nvPicPr>
          <p:cNvPr id="1945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20128" y="1243855"/>
            <a:ext cx="4601191" cy="23197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560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99792" y="4005064"/>
            <a:ext cx="1813358" cy="25609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5603"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148063" y="3933056"/>
            <a:ext cx="3542219" cy="2589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5604" name="Picture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267744" y="4005064"/>
            <a:ext cx="2296954" cy="25609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5605" name="Picture 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175398" y="3933055"/>
            <a:ext cx="3514884" cy="2589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058205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5602"/>
                                        </p:tgtEl>
                                        <p:attrNameLst>
                                          <p:attrName>style.visibility</p:attrName>
                                        </p:attrNameLst>
                                      </p:cBhvr>
                                      <p:to>
                                        <p:strVal val="visible"/>
                                      </p:to>
                                    </p:set>
                                    <p:animEffect transition="in" filter="fade">
                                      <p:cBhvr>
                                        <p:cTn id="7" dur="500"/>
                                        <p:tgtEl>
                                          <p:spTgt spid="2560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5603"/>
                                        </p:tgtEl>
                                        <p:attrNameLst>
                                          <p:attrName>style.visibility</p:attrName>
                                        </p:attrNameLst>
                                      </p:cBhvr>
                                      <p:to>
                                        <p:strVal val="visible"/>
                                      </p:to>
                                    </p:set>
                                    <p:animEffect transition="in" filter="fade">
                                      <p:cBhvr>
                                        <p:cTn id="12" dur="500"/>
                                        <p:tgtEl>
                                          <p:spTgt spid="25603"/>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xit" presetSubtype="0" fill="hold" nodeType="clickEffect">
                                  <p:stCondLst>
                                    <p:cond delay="0"/>
                                  </p:stCondLst>
                                  <p:childTnLst>
                                    <p:set>
                                      <p:cBhvr>
                                        <p:cTn id="16" dur="1" fill="hold">
                                          <p:stCondLst>
                                            <p:cond delay="0"/>
                                          </p:stCondLst>
                                        </p:cTn>
                                        <p:tgtEl>
                                          <p:spTgt spid="25602"/>
                                        </p:tgtEl>
                                        <p:attrNameLst>
                                          <p:attrName>style.visibility</p:attrName>
                                        </p:attrNameLst>
                                      </p:cBhvr>
                                      <p:to>
                                        <p:strVal val="hidden"/>
                                      </p:to>
                                    </p:set>
                                  </p:childTnLst>
                                </p:cTn>
                              </p:par>
                              <p:par>
                                <p:cTn id="17" presetID="1" presetClass="exit" presetSubtype="0" fill="hold" nodeType="withEffect">
                                  <p:stCondLst>
                                    <p:cond delay="0"/>
                                  </p:stCondLst>
                                  <p:childTnLst>
                                    <p:set>
                                      <p:cBhvr>
                                        <p:cTn id="18" dur="1" fill="hold">
                                          <p:stCondLst>
                                            <p:cond delay="0"/>
                                          </p:stCondLst>
                                        </p:cTn>
                                        <p:tgtEl>
                                          <p:spTgt spid="25603"/>
                                        </p:tgtEl>
                                        <p:attrNameLst>
                                          <p:attrName>style.visibility</p:attrName>
                                        </p:attrNameLst>
                                      </p:cBhvr>
                                      <p:to>
                                        <p:strVal val="hidden"/>
                                      </p:to>
                                    </p:set>
                                  </p:childTnLst>
                                </p:cTn>
                              </p:par>
                              <p:par>
                                <p:cTn id="19" presetID="10" presetClass="entr" presetSubtype="0" fill="hold" nodeType="withEffect">
                                  <p:stCondLst>
                                    <p:cond delay="0"/>
                                  </p:stCondLst>
                                  <p:childTnLst>
                                    <p:set>
                                      <p:cBhvr>
                                        <p:cTn id="20" dur="1" fill="hold">
                                          <p:stCondLst>
                                            <p:cond delay="0"/>
                                          </p:stCondLst>
                                        </p:cTn>
                                        <p:tgtEl>
                                          <p:spTgt spid="25604"/>
                                        </p:tgtEl>
                                        <p:attrNameLst>
                                          <p:attrName>style.visibility</p:attrName>
                                        </p:attrNameLst>
                                      </p:cBhvr>
                                      <p:to>
                                        <p:strVal val="visible"/>
                                      </p:to>
                                    </p:set>
                                    <p:animEffect transition="in" filter="fade">
                                      <p:cBhvr>
                                        <p:cTn id="21" dur="500"/>
                                        <p:tgtEl>
                                          <p:spTgt spid="25604"/>
                                        </p:tgtEl>
                                      </p:cBhvr>
                                    </p:animEffect>
                                  </p:childTnLst>
                                </p:cTn>
                              </p:par>
                              <p:par>
                                <p:cTn id="22" presetID="10" presetClass="entr" presetSubtype="0" fill="hold" nodeType="withEffect">
                                  <p:stCondLst>
                                    <p:cond delay="0"/>
                                  </p:stCondLst>
                                  <p:childTnLst>
                                    <p:set>
                                      <p:cBhvr>
                                        <p:cTn id="23" dur="1" fill="hold">
                                          <p:stCondLst>
                                            <p:cond delay="0"/>
                                          </p:stCondLst>
                                        </p:cTn>
                                        <p:tgtEl>
                                          <p:spTgt spid="25605"/>
                                        </p:tgtEl>
                                        <p:attrNameLst>
                                          <p:attrName>style.visibility</p:attrName>
                                        </p:attrNameLst>
                                      </p:cBhvr>
                                      <p:to>
                                        <p:strVal val="visible"/>
                                      </p:to>
                                    </p:set>
                                    <p:animEffect transition="in" filter="fade">
                                      <p:cBhvr>
                                        <p:cTn id="24" dur="500"/>
                                        <p:tgtEl>
                                          <p:spTgt spid="256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38103" cy="56612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Dikdörtgen 1"/>
          <p:cNvSpPr/>
          <p:nvPr/>
        </p:nvSpPr>
        <p:spPr>
          <a:xfrm>
            <a:off x="308787" y="107921"/>
            <a:ext cx="2823053" cy="584775"/>
          </a:xfrm>
          <a:prstGeom prst="rect">
            <a:avLst/>
          </a:prstGeom>
        </p:spPr>
        <p:txBody>
          <a:bodyPr wrap="square">
            <a:spAutoFit/>
          </a:bodyPr>
          <a:lstStyle/>
          <a:p>
            <a:r>
              <a:rPr lang="tr-TR" sz="3200" b="1" dirty="0" smtClean="0">
                <a:latin typeface="Arial" pitchFamily="34" charset="0"/>
                <a:cs typeface="Arial" pitchFamily="34" charset="0"/>
              </a:rPr>
              <a:t>DERS KİTABI</a:t>
            </a:r>
            <a:endParaRPr lang="tr-TR" sz="3200" b="1" dirty="0"/>
          </a:p>
        </p:txBody>
      </p:sp>
      <p:sp>
        <p:nvSpPr>
          <p:cNvPr id="3" name="Dikdörtgen 2"/>
          <p:cNvSpPr/>
          <p:nvPr/>
        </p:nvSpPr>
        <p:spPr>
          <a:xfrm>
            <a:off x="107504" y="2420888"/>
            <a:ext cx="444352" cy="523220"/>
          </a:xfrm>
          <a:prstGeom prst="rect">
            <a:avLst/>
          </a:prstGeom>
        </p:spPr>
        <p:txBody>
          <a:bodyPr wrap="none">
            <a:spAutoFit/>
          </a:bodyPr>
          <a:lstStyle/>
          <a:p>
            <a:r>
              <a:rPr lang="tr-TR" sz="2800" b="1" dirty="0">
                <a:solidFill>
                  <a:srgbClr val="FF0000"/>
                </a:solidFill>
                <a:latin typeface="Arial" pitchFamily="34" charset="0"/>
                <a:cs typeface="Arial" pitchFamily="34" charset="0"/>
              </a:rPr>
              <a:t>D</a:t>
            </a:r>
            <a:endParaRPr lang="tr-TR" sz="2800" dirty="0">
              <a:solidFill>
                <a:srgbClr val="FF0000"/>
              </a:solidFill>
            </a:endParaRPr>
          </a:p>
        </p:txBody>
      </p:sp>
      <p:sp>
        <p:nvSpPr>
          <p:cNvPr id="6" name="Dikdörtgen 5"/>
          <p:cNvSpPr/>
          <p:nvPr/>
        </p:nvSpPr>
        <p:spPr>
          <a:xfrm>
            <a:off x="107504" y="3573016"/>
            <a:ext cx="444352" cy="523220"/>
          </a:xfrm>
          <a:prstGeom prst="rect">
            <a:avLst/>
          </a:prstGeom>
        </p:spPr>
        <p:txBody>
          <a:bodyPr wrap="none">
            <a:spAutoFit/>
          </a:bodyPr>
          <a:lstStyle/>
          <a:p>
            <a:r>
              <a:rPr lang="tr-TR" sz="2800" b="1" dirty="0">
                <a:solidFill>
                  <a:srgbClr val="FF0000"/>
                </a:solidFill>
                <a:latin typeface="Arial" pitchFamily="34" charset="0"/>
                <a:cs typeface="Arial" pitchFamily="34" charset="0"/>
              </a:rPr>
              <a:t>D</a:t>
            </a:r>
            <a:endParaRPr lang="tr-TR" sz="2800" dirty="0">
              <a:solidFill>
                <a:srgbClr val="FF0000"/>
              </a:solidFill>
            </a:endParaRPr>
          </a:p>
        </p:txBody>
      </p:sp>
      <p:sp>
        <p:nvSpPr>
          <p:cNvPr id="7" name="Dikdörtgen 6"/>
          <p:cNvSpPr/>
          <p:nvPr/>
        </p:nvSpPr>
        <p:spPr>
          <a:xfrm>
            <a:off x="107504" y="4005064"/>
            <a:ext cx="444352" cy="523220"/>
          </a:xfrm>
          <a:prstGeom prst="rect">
            <a:avLst/>
          </a:prstGeom>
        </p:spPr>
        <p:txBody>
          <a:bodyPr wrap="none">
            <a:spAutoFit/>
          </a:bodyPr>
          <a:lstStyle/>
          <a:p>
            <a:r>
              <a:rPr lang="tr-TR" sz="2800" b="1" dirty="0">
                <a:solidFill>
                  <a:srgbClr val="FF0000"/>
                </a:solidFill>
                <a:latin typeface="Arial" pitchFamily="34" charset="0"/>
                <a:cs typeface="Arial" pitchFamily="34" charset="0"/>
              </a:rPr>
              <a:t>D</a:t>
            </a:r>
            <a:endParaRPr lang="tr-TR" sz="2800" dirty="0">
              <a:solidFill>
                <a:srgbClr val="FF0000"/>
              </a:solidFill>
            </a:endParaRPr>
          </a:p>
        </p:txBody>
      </p:sp>
      <p:sp>
        <p:nvSpPr>
          <p:cNvPr id="8" name="Dikdörtgen 7"/>
          <p:cNvSpPr/>
          <p:nvPr/>
        </p:nvSpPr>
        <p:spPr>
          <a:xfrm>
            <a:off x="167208" y="4777988"/>
            <a:ext cx="444352" cy="523220"/>
          </a:xfrm>
          <a:prstGeom prst="rect">
            <a:avLst/>
          </a:prstGeom>
        </p:spPr>
        <p:txBody>
          <a:bodyPr wrap="none">
            <a:spAutoFit/>
          </a:bodyPr>
          <a:lstStyle/>
          <a:p>
            <a:r>
              <a:rPr lang="tr-TR" sz="2800" b="1" dirty="0">
                <a:solidFill>
                  <a:srgbClr val="FF0000"/>
                </a:solidFill>
                <a:latin typeface="Arial" pitchFamily="34" charset="0"/>
                <a:cs typeface="Arial" pitchFamily="34" charset="0"/>
              </a:rPr>
              <a:t>D</a:t>
            </a:r>
            <a:endParaRPr lang="tr-TR" sz="2800" dirty="0">
              <a:solidFill>
                <a:srgbClr val="FF0000"/>
              </a:solidFill>
            </a:endParaRPr>
          </a:p>
        </p:txBody>
      </p:sp>
      <p:sp>
        <p:nvSpPr>
          <p:cNvPr id="9" name="Dikdörtgen 8"/>
          <p:cNvSpPr/>
          <p:nvPr/>
        </p:nvSpPr>
        <p:spPr>
          <a:xfrm>
            <a:off x="128342" y="2830624"/>
            <a:ext cx="423514" cy="523220"/>
          </a:xfrm>
          <a:prstGeom prst="rect">
            <a:avLst/>
          </a:prstGeom>
        </p:spPr>
        <p:txBody>
          <a:bodyPr wrap="none">
            <a:spAutoFit/>
          </a:bodyPr>
          <a:lstStyle/>
          <a:p>
            <a:r>
              <a:rPr lang="tr-TR" sz="2800" b="1" dirty="0">
                <a:solidFill>
                  <a:srgbClr val="FF0000"/>
                </a:solidFill>
                <a:latin typeface="Arial" pitchFamily="34" charset="0"/>
                <a:cs typeface="Arial" pitchFamily="34" charset="0"/>
              </a:rPr>
              <a:t>Y</a:t>
            </a:r>
            <a:endParaRPr lang="tr-TR" sz="2800" dirty="0">
              <a:solidFill>
                <a:srgbClr val="FF0000"/>
              </a:solidFill>
            </a:endParaRPr>
          </a:p>
        </p:txBody>
      </p:sp>
      <p:sp>
        <p:nvSpPr>
          <p:cNvPr id="10" name="Dikdörtgen 9"/>
          <p:cNvSpPr/>
          <p:nvPr/>
        </p:nvSpPr>
        <p:spPr>
          <a:xfrm>
            <a:off x="107504" y="3212976"/>
            <a:ext cx="423514" cy="523220"/>
          </a:xfrm>
          <a:prstGeom prst="rect">
            <a:avLst/>
          </a:prstGeom>
        </p:spPr>
        <p:txBody>
          <a:bodyPr wrap="none">
            <a:spAutoFit/>
          </a:bodyPr>
          <a:lstStyle/>
          <a:p>
            <a:r>
              <a:rPr lang="tr-TR" sz="2800" b="1" dirty="0">
                <a:solidFill>
                  <a:srgbClr val="FF0000"/>
                </a:solidFill>
                <a:latin typeface="Arial" pitchFamily="34" charset="0"/>
                <a:cs typeface="Arial" pitchFamily="34" charset="0"/>
              </a:rPr>
              <a:t>Y</a:t>
            </a:r>
            <a:endParaRPr lang="tr-TR" sz="2800" dirty="0">
              <a:solidFill>
                <a:srgbClr val="FF0000"/>
              </a:solidFill>
            </a:endParaRPr>
          </a:p>
        </p:txBody>
      </p:sp>
      <p:sp>
        <p:nvSpPr>
          <p:cNvPr id="11" name="Dikdörtgen 10"/>
          <p:cNvSpPr/>
          <p:nvPr/>
        </p:nvSpPr>
        <p:spPr>
          <a:xfrm>
            <a:off x="128342" y="4417948"/>
            <a:ext cx="423514" cy="523220"/>
          </a:xfrm>
          <a:prstGeom prst="rect">
            <a:avLst/>
          </a:prstGeom>
        </p:spPr>
        <p:txBody>
          <a:bodyPr wrap="none">
            <a:spAutoFit/>
          </a:bodyPr>
          <a:lstStyle/>
          <a:p>
            <a:r>
              <a:rPr lang="tr-TR" sz="2800" b="1" dirty="0">
                <a:solidFill>
                  <a:srgbClr val="FF0000"/>
                </a:solidFill>
                <a:latin typeface="Arial" pitchFamily="34" charset="0"/>
                <a:cs typeface="Arial" pitchFamily="34" charset="0"/>
              </a:rPr>
              <a:t>Y</a:t>
            </a:r>
            <a:endParaRPr lang="tr-TR" sz="2800" dirty="0">
              <a:solidFill>
                <a:srgbClr val="FF0000"/>
              </a:solidFill>
            </a:endParaRPr>
          </a:p>
        </p:txBody>
      </p:sp>
      <p:sp>
        <p:nvSpPr>
          <p:cNvPr id="12" name="Dikdörtgen 11"/>
          <p:cNvSpPr/>
          <p:nvPr/>
        </p:nvSpPr>
        <p:spPr>
          <a:xfrm>
            <a:off x="188046" y="5157192"/>
            <a:ext cx="423514" cy="523220"/>
          </a:xfrm>
          <a:prstGeom prst="rect">
            <a:avLst/>
          </a:prstGeom>
        </p:spPr>
        <p:txBody>
          <a:bodyPr wrap="none">
            <a:spAutoFit/>
          </a:bodyPr>
          <a:lstStyle/>
          <a:p>
            <a:r>
              <a:rPr lang="tr-TR" sz="2800" b="1" dirty="0">
                <a:solidFill>
                  <a:srgbClr val="FF0000"/>
                </a:solidFill>
                <a:latin typeface="Arial" pitchFamily="34" charset="0"/>
                <a:cs typeface="Arial" pitchFamily="34" charset="0"/>
              </a:rPr>
              <a:t>Y</a:t>
            </a:r>
            <a:endParaRPr lang="tr-TR" sz="2800" dirty="0">
              <a:solidFill>
                <a:srgbClr val="FF0000"/>
              </a:solidFill>
            </a:endParaRPr>
          </a:p>
        </p:txBody>
      </p:sp>
    </p:spTree>
    <p:extLst>
      <p:ext uri="{BB962C8B-B14F-4D97-AF65-F5344CB8AC3E}">
        <p14:creationId xmlns:p14="http://schemas.microsoft.com/office/powerpoint/2010/main" val="19306304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fade">
                                      <p:cBhvr>
                                        <p:cTn id="32" dur="500"/>
                                        <p:tgtEl>
                                          <p:spTgt spid="11"/>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fade">
                                      <p:cBhvr>
                                        <p:cTn id="37" dur="500"/>
                                        <p:tgtEl>
                                          <p:spTgt spid="8"/>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fade">
                                      <p:cBhvr>
                                        <p:cTn id="4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P spid="7" grpId="0"/>
      <p:bldP spid="8" grpId="0"/>
      <p:bldP spid="9" grpId="0"/>
      <p:bldP spid="10" grpId="0"/>
      <p:bldP spid="11" grpId="0"/>
      <p:bldP spid="12"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3698"/>
            <a:ext cx="9144000" cy="61616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Dikdörtgen 2"/>
          <p:cNvSpPr/>
          <p:nvPr/>
        </p:nvSpPr>
        <p:spPr>
          <a:xfrm>
            <a:off x="6588224" y="2586390"/>
            <a:ext cx="2411760" cy="338554"/>
          </a:xfrm>
          <a:prstGeom prst="rect">
            <a:avLst/>
          </a:prstGeom>
        </p:spPr>
        <p:txBody>
          <a:bodyPr wrap="square">
            <a:spAutoFit/>
          </a:bodyPr>
          <a:lstStyle/>
          <a:p>
            <a:r>
              <a:rPr lang="tr-TR" sz="1600" b="1" dirty="0" smtClean="0">
                <a:solidFill>
                  <a:srgbClr val="FF0000"/>
                </a:solidFill>
                <a:latin typeface="Arial" pitchFamily="34" charset="0"/>
                <a:cs typeface="Arial" pitchFamily="34" charset="0"/>
              </a:rPr>
              <a:t>IŞIĞIN SOĞRULMASI</a:t>
            </a:r>
            <a:endParaRPr lang="tr-TR" sz="1600" dirty="0">
              <a:solidFill>
                <a:srgbClr val="FF0000"/>
              </a:solidFill>
            </a:endParaRPr>
          </a:p>
        </p:txBody>
      </p:sp>
      <p:sp>
        <p:nvSpPr>
          <p:cNvPr id="4" name="Dikdörtgen 3"/>
          <p:cNvSpPr/>
          <p:nvPr/>
        </p:nvSpPr>
        <p:spPr>
          <a:xfrm>
            <a:off x="3180959" y="3077688"/>
            <a:ext cx="2304256" cy="461665"/>
          </a:xfrm>
          <a:prstGeom prst="rect">
            <a:avLst/>
          </a:prstGeom>
        </p:spPr>
        <p:txBody>
          <a:bodyPr wrap="square">
            <a:spAutoFit/>
          </a:bodyPr>
          <a:lstStyle/>
          <a:p>
            <a:r>
              <a:rPr lang="tr-TR" sz="2400" b="1" dirty="0" smtClean="0">
                <a:solidFill>
                  <a:srgbClr val="FF0000"/>
                </a:solidFill>
                <a:latin typeface="Arial" pitchFamily="34" charset="0"/>
                <a:cs typeface="Arial" pitchFamily="34" charset="0"/>
              </a:rPr>
              <a:t>DOĞRUSAL</a:t>
            </a:r>
            <a:endParaRPr lang="tr-TR" sz="2400" dirty="0">
              <a:solidFill>
                <a:srgbClr val="FF0000"/>
              </a:solidFill>
            </a:endParaRPr>
          </a:p>
        </p:txBody>
      </p:sp>
      <p:sp>
        <p:nvSpPr>
          <p:cNvPr id="5" name="Dikdörtgen 4"/>
          <p:cNvSpPr/>
          <p:nvPr/>
        </p:nvSpPr>
        <p:spPr>
          <a:xfrm>
            <a:off x="2973579" y="3429000"/>
            <a:ext cx="2678541" cy="338554"/>
          </a:xfrm>
          <a:prstGeom prst="rect">
            <a:avLst/>
          </a:prstGeom>
        </p:spPr>
        <p:txBody>
          <a:bodyPr wrap="square">
            <a:spAutoFit/>
          </a:bodyPr>
          <a:lstStyle/>
          <a:p>
            <a:r>
              <a:rPr lang="tr-TR" sz="1600" b="1" dirty="0" smtClean="0">
                <a:solidFill>
                  <a:srgbClr val="FF0000"/>
                </a:solidFill>
                <a:latin typeface="Arial" pitchFamily="34" charset="0"/>
                <a:cs typeface="Arial" pitchFamily="34" charset="0"/>
              </a:rPr>
              <a:t>HAREKET ENERJİSİNE</a:t>
            </a:r>
            <a:endParaRPr lang="tr-TR" sz="1600" dirty="0">
              <a:solidFill>
                <a:srgbClr val="FF0000"/>
              </a:solidFill>
            </a:endParaRPr>
          </a:p>
        </p:txBody>
      </p:sp>
      <p:sp>
        <p:nvSpPr>
          <p:cNvPr id="6" name="Dikdörtgen 5"/>
          <p:cNvSpPr/>
          <p:nvPr/>
        </p:nvSpPr>
        <p:spPr>
          <a:xfrm>
            <a:off x="899592" y="3748970"/>
            <a:ext cx="1584176" cy="400110"/>
          </a:xfrm>
          <a:prstGeom prst="rect">
            <a:avLst/>
          </a:prstGeom>
        </p:spPr>
        <p:txBody>
          <a:bodyPr wrap="square">
            <a:spAutoFit/>
          </a:bodyPr>
          <a:lstStyle/>
          <a:p>
            <a:r>
              <a:rPr lang="tr-TR" sz="2000" b="1" dirty="0" smtClean="0">
                <a:solidFill>
                  <a:srgbClr val="FF0000"/>
                </a:solidFill>
                <a:latin typeface="Arial" pitchFamily="34" charset="0"/>
                <a:cs typeface="Arial" pitchFamily="34" charset="0"/>
              </a:rPr>
              <a:t>BEYAZ</a:t>
            </a:r>
            <a:endParaRPr lang="tr-TR" sz="2000" dirty="0">
              <a:solidFill>
                <a:srgbClr val="FF0000"/>
              </a:solidFill>
            </a:endParaRPr>
          </a:p>
        </p:txBody>
      </p:sp>
      <p:sp>
        <p:nvSpPr>
          <p:cNvPr id="7" name="Dikdörtgen 6"/>
          <p:cNvSpPr/>
          <p:nvPr/>
        </p:nvSpPr>
        <p:spPr>
          <a:xfrm>
            <a:off x="6005830" y="3953193"/>
            <a:ext cx="1800200" cy="400110"/>
          </a:xfrm>
          <a:prstGeom prst="rect">
            <a:avLst/>
          </a:prstGeom>
        </p:spPr>
        <p:txBody>
          <a:bodyPr wrap="square">
            <a:spAutoFit/>
          </a:bodyPr>
          <a:lstStyle/>
          <a:p>
            <a:r>
              <a:rPr lang="tr-TR" sz="2000" b="1" dirty="0" smtClean="0">
                <a:solidFill>
                  <a:srgbClr val="FF0000"/>
                </a:solidFill>
                <a:latin typeface="Arial" pitchFamily="34" charset="0"/>
                <a:cs typeface="Arial" pitchFamily="34" charset="0"/>
              </a:rPr>
              <a:t>SİYAH</a:t>
            </a:r>
            <a:endParaRPr lang="tr-TR" sz="2000" dirty="0">
              <a:solidFill>
                <a:srgbClr val="FF0000"/>
              </a:solidFill>
            </a:endParaRPr>
          </a:p>
        </p:txBody>
      </p:sp>
      <p:sp>
        <p:nvSpPr>
          <p:cNvPr id="8" name="Dikdörtgen 7"/>
          <p:cNvSpPr/>
          <p:nvPr/>
        </p:nvSpPr>
        <p:spPr>
          <a:xfrm>
            <a:off x="6030416" y="4221088"/>
            <a:ext cx="1925960" cy="400110"/>
          </a:xfrm>
          <a:prstGeom prst="rect">
            <a:avLst/>
          </a:prstGeom>
        </p:spPr>
        <p:txBody>
          <a:bodyPr wrap="square">
            <a:spAutoFit/>
          </a:bodyPr>
          <a:lstStyle/>
          <a:p>
            <a:r>
              <a:rPr lang="tr-TR" sz="2000" b="1" dirty="0" smtClean="0">
                <a:solidFill>
                  <a:srgbClr val="FF0000"/>
                </a:solidFill>
                <a:latin typeface="Arial" pitchFamily="34" charset="0"/>
                <a:cs typeface="Arial" pitchFamily="34" charset="0"/>
              </a:rPr>
              <a:t>SAÇILMA</a:t>
            </a:r>
            <a:endParaRPr lang="tr-TR" sz="2000" dirty="0">
              <a:solidFill>
                <a:srgbClr val="FF0000"/>
              </a:solidFill>
            </a:endParaRPr>
          </a:p>
        </p:txBody>
      </p:sp>
      <p:sp>
        <p:nvSpPr>
          <p:cNvPr id="9" name="Dikdörtgen 8"/>
          <p:cNvSpPr/>
          <p:nvPr/>
        </p:nvSpPr>
        <p:spPr>
          <a:xfrm>
            <a:off x="395536" y="4817817"/>
            <a:ext cx="2007690" cy="400110"/>
          </a:xfrm>
          <a:prstGeom prst="rect">
            <a:avLst/>
          </a:prstGeom>
        </p:spPr>
        <p:txBody>
          <a:bodyPr wrap="square">
            <a:spAutoFit/>
          </a:bodyPr>
          <a:lstStyle/>
          <a:p>
            <a:r>
              <a:rPr lang="tr-TR" sz="2000" b="1" dirty="0" smtClean="0">
                <a:solidFill>
                  <a:srgbClr val="FF0000"/>
                </a:solidFill>
                <a:latin typeface="Arial" pitchFamily="34" charset="0"/>
                <a:cs typeface="Arial" pitchFamily="34" charset="0"/>
              </a:rPr>
              <a:t>KIRILMA</a:t>
            </a:r>
            <a:endParaRPr lang="tr-TR" sz="2000" dirty="0">
              <a:solidFill>
                <a:srgbClr val="FF0000"/>
              </a:solidFill>
            </a:endParaRPr>
          </a:p>
        </p:txBody>
      </p:sp>
      <p:sp>
        <p:nvSpPr>
          <p:cNvPr id="10" name="Dikdörtgen 9"/>
          <p:cNvSpPr/>
          <p:nvPr/>
        </p:nvSpPr>
        <p:spPr>
          <a:xfrm>
            <a:off x="4427984" y="5373216"/>
            <a:ext cx="1857963" cy="400110"/>
          </a:xfrm>
          <a:prstGeom prst="rect">
            <a:avLst/>
          </a:prstGeom>
        </p:spPr>
        <p:txBody>
          <a:bodyPr wrap="square">
            <a:spAutoFit/>
          </a:bodyPr>
          <a:lstStyle/>
          <a:p>
            <a:r>
              <a:rPr lang="tr-TR" sz="2000" b="1" dirty="0" smtClean="0">
                <a:solidFill>
                  <a:srgbClr val="FF0000"/>
                </a:solidFill>
                <a:latin typeface="Arial" pitchFamily="34" charset="0"/>
                <a:cs typeface="Arial" pitchFamily="34" charset="0"/>
              </a:rPr>
              <a:t>İNCE K. M.</a:t>
            </a:r>
            <a:endParaRPr lang="tr-TR" sz="2000" dirty="0">
              <a:solidFill>
                <a:srgbClr val="FF0000"/>
              </a:solidFill>
            </a:endParaRPr>
          </a:p>
        </p:txBody>
      </p:sp>
      <p:sp>
        <p:nvSpPr>
          <p:cNvPr id="11" name="Dikdörtgen 10"/>
          <p:cNvSpPr/>
          <p:nvPr/>
        </p:nvSpPr>
        <p:spPr>
          <a:xfrm>
            <a:off x="618456" y="5693186"/>
            <a:ext cx="3161456" cy="400110"/>
          </a:xfrm>
          <a:prstGeom prst="rect">
            <a:avLst/>
          </a:prstGeom>
        </p:spPr>
        <p:txBody>
          <a:bodyPr wrap="square">
            <a:spAutoFit/>
          </a:bodyPr>
          <a:lstStyle/>
          <a:p>
            <a:r>
              <a:rPr lang="tr-TR" sz="2000" b="1" dirty="0" smtClean="0">
                <a:solidFill>
                  <a:srgbClr val="FF0000"/>
                </a:solidFill>
                <a:latin typeface="Arial" pitchFamily="34" charset="0"/>
                <a:cs typeface="Arial" pitchFamily="34" charset="0"/>
              </a:rPr>
              <a:t>YANSIMA AÇISI</a:t>
            </a:r>
            <a:endParaRPr lang="tr-TR" sz="2000" dirty="0">
              <a:solidFill>
                <a:srgbClr val="FF0000"/>
              </a:solidFill>
            </a:endParaRPr>
          </a:p>
        </p:txBody>
      </p:sp>
      <p:sp>
        <p:nvSpPr>
          <p:cNvPr id="12" name="Dikdörtgen 11"/>
          <p:cNvSpPr/>
          <p:nvPr/>
        </p:nvSpPr>
        <p:spPr>
          <a:xfrm>
            <a:off x="5954397" y="5045114"/>
            <a:ext cx="1857963" cy="400110"/>
          </a:xfrm>
          <a:prstGeom prst="rect">
            <a:avLst/>
          </a:prstGeom>
        </p:spPr>
        <p:txBody>
          <a:bodyPr wrap="square">
            <a:spAutoFit/>
          </a:bodyPr>
          <a:lstStyle/>
          <a:p>
            <a:r>
              <a:rPr lang="tr-TR" sz="2000" b="1" dirty="0" smtClean="0">
                <a:solidFill>
                  <a:srgbClr val="FF0000"/>
                </a:solidFill>
                <a:latin typeface="Arial" pitchFamily="34" charset="0"/>
                <a:cs typeface="Arial" pitchFamily="34" charset="0"/>
              </a:rPr>
              <a:t>KÜÇÜK</a:t>
            </a:r>
            <a:endParaRPr lang="tr-TR" sz="2000" dirty="0">
              <a:solidFill>
                <a:srgbClr val="FF0000"/>
              </a:solidFill>
            </a:endParaRPr>
          </a:p>
        </p:txBody>
      </p:sp>
    </p:spTree>
    <p:extLst>
      <p:ext uri="{BB962C8B-B14F-4D97-AF65-F5344CB8AC3E}">
        <p14:creationId xmlns:p14="http://schemas.microsoft.com/office/powerpoint/2010/main" val="39514034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500"/>
                                        <p:tgtEl>
                                          <p:spTgt spid="8"/>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fade">
                                      <p:cBhvr>
                                        <p:cTn id="37" dur="500"/>
                                        <p:tgtEl>
                                          <p:spTgt spid="9"/>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fade">
                                      <p:cBhvr>
                                        <p:cTn id="42" dur="500"/>
                                        <p:tgtEl>
                                          <p:spTgt spid="12"/>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10"/>
                                        </p:tgtEl>
                                        <p:attrNameLst>
                                          <p:attrName>style.visibility</p:attrName>
                                        </p:attrNameLst>
                                      </p:cBhvr>
                                      <p:to>
                                        <p:strVal val="visible"/>
                                      </p:to>
                                    </p:set>
                                    <p:animEffect transition="in" filter="fade">
                                      <p:cBhvr>
                                        <p:cTn id="47" dur="500"/>
                                        <p:tgtEl>
                                          <p:spTgt spid="10"/>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11"/>
                                        </p:tgtEl>
                                        <p:attrNameLst>
                                          <p:attrName>style.visibility</p:attrName>
                                        </p:attrNameLst>
                                      </p:cBhvr>
                                      <p:to>
                                        <p:strVal val="visible"/>
                                      </p:to>
                                    </p:set>
                                    <p:animEffect transition="in" filter="fade">
                                      <p:cBhvr>
                                        <p:cTn id="5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P spid="8" grpId="0"/>
      <p:bldP spid="9" grpId="0"/>
      <p:bldP spid="10" grpId="0"/>
      <p:bldP spid="11" grpId="0"/>
      <p:bldP spid="1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16632"/>
            <a:ext cx="9144000" cy="62646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34647672"/>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0"/>
            <a:ext cx="9102769" cy="43204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6 Oval"/>
          <p:cNvSpPr/>
          <p:nvPr/>
        </p:nvSpPr>
        <p:spPr>
          <a:xfrm>
            <a:off x="6156176" y="3806734"/>
            <a:ext cx="482966" cy="513746"/>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b="1" dirty="0">
              <a:solidFill>
                <a:srgbClr val="FF0000"/>
              </a:solidFill>
            </a:endParaRPr>
          </a:p>
        </p:txBody>
      </p:sp>
    </p:spTree>
    <p:extLst>
      <p:ext uri="{BB962C8B-B14F-4D97-AF65-F5344CB8AC3E}">
        <p14:creationId xmlns:p14="http://schemas.microsoft.com/office/powerpoint/2010/main" val="30452605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504" y="217140"/>
            <a:ext cx="8928992" cy="51845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6 Oval"/>
          <p:cNvSpPr/>
          <p:nvPr/>
        </p:nvSpPr>
        <p:spPr>
          <a:xfrm>
            <a:off x="344618" y="1484784"/>
            <a:ext cx="482966" cy="513746"/>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b="1" dirty="0">
              <a:solidFill>
                <a:srgbClr val="FF0000"/>
              </a:solidFill>
            </a:endParaRPr>
          </a:p>
        </p:txBody>
      </p:sp>
      <p:sp>
        <p:nvSpPr>
          <p:cNvPr id="4" name="6 Oval"/>
          <p:cNvSpPr/>
          <p:nvPr/>
        </p:nvSpPr>
        <p:spPr>
          <a:xfrm>
            <a:off x="344618" y="4859470"/>
            <a:ext cx="482966" cy="513746"/>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b="1" dirty="0">
              <a:solidFill>
                <a:srgbClr val="FF0000"/>
              </a:solidFill>
            </a:endParaRPr>
          </a:p>
        </p:txBody>
      </p:sp>
    </p:spTree>
    <p:extLst>
      <p:ext uri="{BB962C8B-B14F-4D97-AF65-F5344CB8AC3E}">
        <p14:creationId xmlns:p14="http://schemas.microsoft.com/office/powerpoint/2010/main" val="3479149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503" y="188640"/>
            <a:ext cx="8928993" cy="46085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6 Oval"/>
          <p:cNvSpPr/>
          <p:nvPr/>
        </p:nvSpPr>
        <p:spPr>
          <a:xfrm>
            <a:off x="344618" y="3789040"/>
            <a:ext cx="482966" cy="513746"/>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b="1" dirty="0">
              <a:solidFill>
                <a:srgbClr val="FF0000"/>
              </a:solidFill>
            </a:endParaRPr>
          </a:p>
        </p:txBody>
      </p:sp>
    </p:spTree>
    <p:extLst>
      <p:ext uri="{BB962C8B-B14F-4D97-AF65-F5344CB8AC3E}">
        <p14:creationId xmlns:p14="http://schemas.microsoft.com/office/powerpoint/2010/main" val="3887872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504" y="476672"/>
            <a:ext cx="8856984" cy="34563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6 Oval"/>
          <p:cNvSpPr/>
          <p:nvPr/>
        </p:nvSpPr>
        <p:spPr>
          <a:xfrm>
            <a:off x="2339752" y="2204864"/>
            <a:ext cx="482966" cy="513746"/>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b="1" dirty="0">
              <a:solidFill>
                <a:srgbClr val="FF0000"/>
              </a:solidFill>
            </a:endParaRPr>
          </a:p>
        </p:txBody>
      </p:sp>
    </p:spTree>
    <p:extLst>
      <p:ext uri="{BB962C8B-B14F-4D97-AF65-F5344CB8AC3E}">
        <p14:creationId xmlns:p14="http://schemas.microsoft.com/office/powerpoint/2010/main" val="705536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2"/>
          <p:cNvPicPr>
            <a:picLocks noChangeAspect="1" noChangeArrowheads="1"/>
          </p:cNvPicPr>
          <p:nvPr/>
        </p:nvPicPr>
        <p:blipFill>
          <a:blip r:embed="rId2"/>
          <a:srcRect/>
          <a:stretch>
            <a:fillRect/>
          </a:stretch>
        </p:blipFill>
        <p:spPr bwMode="auto">
          <a:xfrm>
            <a:off x="0" y="928670"/>
            <a:ext cx="9144000" cy="5357850"/>
          </a:xfrm>
          <a:prstGeom prst="rect">
            <a:avLst/>
          </a:prstGeom>
          <a:noFill/>
          <a:ln w="9525">
            <a:noFill/>
            <a:miter lim="800000"/>
            <a:headEnd/>
            <a:tailEnd/>
          </a:ln>
          <a:effectLst/>
        </p:spPr>
      </p:pic>
      <p:sp>
        <p:nvSpPr>
          <p:cNvPr id="3" name="2 Metin kutusu"/>
          <p:cNvSpPr txBox="1"/>
          <p:nvPr/>
        </p:nvSpPr>
        <p:spPr>
          <a:xfrm>
            <a:off x="754254" y="3531970"/>
            <a:ext cx="255198" cy="369332"/>
          </a:xfrm>
          <a:prstGeom prst="rect">
            <a:avLst/>
          </a:prstGeom>
          <a:noFill/>
        </p:spPr>
        <p:txBody>
          <a:bodyPr wrap="none" rtlCol="0">
            <a:spAutoFit/>
          </a:bodyPr>
          <a:lstStyle/>
          <a:p>
            <a:r>
              <a:rPr lang="tr-TR" dirty="0" smtClean="0"/>
              <a:t>f</a:t>
            </a:r>
            <a:endParaRPr lang="tr-TR" dirty="0"/>
          </a:p>
        </p:txBody>
      </p:sp>
      <p:sp>
        <p:nvSpPr>
          <p:cNvPr id="4" name="3 Metin kutusu"/>
          <p:cNvSpPr txBox="1"/>
          <p:nvPr/>
        </p:nvSpPr>
        <p:spPr>
          <a:xfrm>
            <a:off x="761646" y="3817722"/>
            <a:ext cx="295274" cy="369332"/>
          </a:xfrm>
          <a:prstGeom prst="rect">
            <a:avLst/>
          </a:prstGeom>
          <a:noFill/>
        </p:spPr>
        <p:txBody>
          <a:bodyPr wrap="none" rtlCol="0">
            <a:spAutoFit/>
          </a:bodyPr>
          <a:lstStyle/>
          <a:p>
            <a:r>
              <a:rPr lang="tr-TR" dirty="0" smtClean="0"/>
              <a:t>a</a:t>
            </a:r>
            <a:endParaRPr lang="tr-TR" dirty="0"/>
          </a:p>
        </p:txBody>
      </p:sp>
      <p:sp>
        <p:nvSpPr>
          <p:cNvPr id="5" name="4 Metin kutusu"/>
          <p:cNvSpPr txBox="1"/>
          <p:nvPr/>
        </p:nvSpPr>
        <p:spPr>
          <a:xfrm>
            <a:off x="761646" y="4127614"/>
            <a:ext cx="306494" cy="369332"/>
          </a:xfrm>
          <a:prstGeom prst="rect">
            <a:avLst/>
          </a:prstGeom>
          <a:noFill/>
        </p:spPr>
        <p:txBody>
          <a:bodyPr wrap="none" rtlCol="0">
            <a:spAutoFit/>
          </a:bodyPr>
          <a:lstStyle/>
          <a:p>
            <a:r>
              <a:rPr lang="tr-TR" dirty="0" smtClean="0"/>
              <a:t>h</a:t>
            </a:r>
            <a:endParaRPr lang="tr-TR" dirty="0"/>
          </a:p>
        </p:txBody>
      </p:sp>
      <p:sp>
        <p:nvSpPr>
          <p:cNvPr id="6" name="5 Metin kutusu"/>
          <p:cNvSpPr txBox="1"/>
          <p:nvPr/>
        </p:nvSpPr>
        <p:spPr>
          <a:xfrm>
            <a:off x="762628" y="4414348"/>
            <a:ext cx="282450" cy="369332"/>
          </a:xfrm>
          <a:prstGeom prst="rect">
            <a:avLst/>
          </a:prstGeom>
          <a:noFill/>
        </p:spPr>
        <p:txBody>
          <a:bodyPr wrap="none" rtlCol="0">
            <a:spAutoFit/>
          </a:bodyPr>
          <a:lstStyle/>
          <a:p>
            <a:r>
              <a:rPr lang="tr-TR" dirty="0" smtClean="0"/>
              <a:t>ç</a:t>
            </a:r>
            <a:endParaRPr lang="tr-TR" dirty="0"/>
          </a:p>
        </p:txBody>
      </p:sp>
      <p:sp>
        <p:nvSpPr>
          <p:cNvPr id="7" name="6 Metin kutusu"/>
          <p:cNvSpPr txBox="1"/>
          <p:nvPr/>
        </p:nvSpPr>
        <p:spPr>
          <a:xfrm>
            <a:off x="762628" y="4747398"/>
            <a:ext cx="282450" cy="369332"/>
          </a:xfrm>
          <a:prstGeom prst="rect">
            <a:avLst/>
          </a:prstGeom>
          <a:noFill/>
        </p:spPr>
        <p:txBody>
          <a:bodyPr wrap="none" rtlCol="0">
            <a:spAutoFit/>
          </a:bodyPr>
          <a:lstStyle/>
          <a:p>
            <a:r>
              <a:rPr lang="tr-TR" dirty="0" smtClean="0"/>
              <a:t>c</a:t>
            </a:r>
            <a:endParaRPr lang="tr-TR" dirty="0"/>
          </a:p>
        </p:txBody>
      </p:sp>
      <p:sp>
        <p:nvSpPr>
          <p:cNvPr id="8" name="7 Metin kutusu"/>
          <p:cNvSpPr txBox="1"/>
          <p:nvPr/>
        </p:nvSpPr>
        <p:spPr>
          <a:xfrm>
            <a:off x="771002" y="5358808"/>
            <a:ext cx="293670" cy="369332"/>
          </a:xfrm>
          <a:prstGeom prst="rect">
            <a:avLst/>
          </a:prstGeom>
          <a:noFill/>
        </p:spPr>
        <p:txBody>
          <a:bodyPr wrap="none" rtlCol="0">
            <a:spAutoFit/>
          </a:bodyPr>
          <a:lstStyle/>
          <a:p>
            <a:r>
              <a:rPr lang="tr-TR" dirty="0" smtClean="0"/>
              <a:t>g</a:t>
            </a:r>
            <a:endParaRPr lang="tr-TR" dirty="0"/>
          </a:p>
        </p:txBody>
      </p:sp>
      <p:sp>
        <p:nvSpPr>
          <p:cNvPr id="9" name="8 Metin kutusu"/>
          <p:cNvSpPr txBox="1"/>
          <p:nvPr/>
        </p:nvSpPr>
        <p:spPr>
          <a:xfrm>
            <a:off x="746862" y="5715998"/>
            <a:ext cx="306494" cy="369332"/>
          </a:xfrm>
          <a:prstGeom prst="rect">
            <a:avLst/>
          </a:prstGeom>
          <a:noFill/>
        </p:spPr>
        <p:txBody>
          <a:bodyPr wrap="none" rtlCol="0">
            <a:spAutoFit/>
          </a:bodyPr>
          <a:lstStyle/>
          <a:p>
            <a:r>
              <a:rPr lang="tr-TR" dirty="0" smtClean="0"/>
              <a:t>d</a:t>
            </a:r>
            <a:endParaRPr lang="tr-TR" dirty="0"/>
          </a:p>
        </p:txBody>
      </p:sp>
    </p:spTree>
    <p:extLst>
      <p:ext uri="{BB962C8B-B14F-4D97-AF65-F5344CB8AC3E}">
        <p14:creationId xmlns:p14="http://schemas.microsoft.com/office/powerpoint/2010/main" val="4617755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ppt_x"/>
                                          </p:val>
                                        </p:tav>
                                        <p:tav tm="100000">
                                          <p:val>
                                            <p:strVal val="#ppt_x"/>
                                          </p:val>
                                        </p:tav>
                                      </p:tavLst>
                                    </p:anim>
                                    <p:anim calcmode="lin" valueType="num">
                                      <p:cBhvr additive="base">
                                        <p:cTn id="3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additive="base">
                                        <p:cTn id="37" dur="500" fill="hold"/>
                                        <p:tgtEl>
                                          <p:spTgt spid="8"/>
                                        </p:tgtEl>
                                        <p:attrNameLst>
                                          <p:attrName>ppt_x</p:attrName>
                                        </p:attrNameLst>
                                      </p:cBhvr>
                                      <p:tavLst>
                                        <p:tav tm="0">
                                          <p:val>
                                            <p:strVal val="#ppt_x"/>
                                          </p:val>
                                        </p:tav>
                                        <p:tav tm="100000">
                                          <p:val>
                                            <p:strVal val="#ppt_x"/>
                                          </p:val>
                                        </p:tav>
                                      </p:tavLst>
                                    </p:anim>
                                    <p:anim calcmode="lin" valueType="num">
                                      <p:cBhvr additive="base">
                                        <p:cTn id="3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9"/>
                                        </p:tgtEl>
                                        <p:attrNameLst>
                                          <p:attrName>style.visibility</p:attrName>
                                        </p:attrNameLst>
                                      </p:cBhvr>
                                      <p:to>
                                        <p:strVal val="visible"/>
                                      </p:to>
                                    </p:set>
                                    <p:anim calcmode="lin" valueType="num">
                                      <p:cBhvr additive="base">
                                        <p:cTn id="43" dur="500" fill="hold"/>
                                        <p:tgtEl>
                                          <p:spTgt spid="9"/>
                                        </p:tgtEl>
                                        <p:attrNameLst>
                                          <p:attrName>ppt_x</p:attrName>
                                        </p:attrNameLst>
                                      </p:cBhvr>
                                      <p:tavLst>
                                        <p:tav tm="0">
                                          <p:val>
                                            <p:strVal val="#ppt_x"/>
                                          </p:val>
                                        </p:tav>
                                        <p:tav tm="100000">
                                          <p:val>
                                            <p:strVal val="#ppt_x"/>
                                          </p:val>
                                        </p:tav>
                                      </p:tavLst>
                                    </p:anim>
                                    <p:anim calcmode="lin" valueType="num">
                                      <p:cBhvr additive="base">
                                        <p:cTn id="4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P spid="8" grpId="0"/>
      <p:bldP spid="9"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2"/>
          <p:cNvPicPr>
            <a:picLocks noChangeAspect="1" noChangeArrowheads="1"/>
          </p:cNvPicPr>
          <p:nvPr/>
        </p:nvPicPr>
        <p:blipFill>
          <a:blip r:embed="rId2"/>
          <a:srcRect/>
          <a:stretch>
            <a:fillRect/>
          </a:stretch>
        </p:blipFill>
        <p:spPr bwMode="auto">
          <a:xfrm>
            <a:off x="1214414" y="144088"/>
            <a:ext cx="6858048" cy="6522527"/>
          </a:xfrm>
          <a:prstGeom prst="rect">
            <a:avLst/>
          </a:prstGeom>
          <a:noFill/>
          <a:ln w="9525">
            <a:noFill/>
            <a:miter lim="800000"/>
            <a:headEnd/>
            <a:tailEnd/>
          </a:ln>
          <a:effectLst/>
        </p:spPr>
      </p:pic>
      <p:sp>
        <p:nvSpPr>
          <p:cNvPr id="3" name="2 Metin kutusu"/>
          <p:cNvSpPr txBox="1"/>
          <p:nvPr/>
        </p:nvSpPr>
        <p:spPr>
          <a:xfrm>
            <a:off x="3428992" y="5358808"/>
            <a:ext cx="1350050" cy="369332"/>
          </a:xfrm>
          <a:prstGeom prst="rect">
            <a:avLst/>
          </a:prstGeom>
          <a:noFill/>
        </p:spPr>
        <p:txBody>
          <a:bodyPr wrap="none" rtlCol="0">
            <a:spAutoFit/>
          </a:bodyPr>
          <a:lstStyle/>
          <a:p>
            <a:r>
              <a:rPr lang="tr-TR" dirty="0" smtClean="0"/>
              <a:t>1,3,4,5,7,8,9</a:t>
            </a:r>
            <a:endParaRPr lang="tr-TR" dirty="0"/>
          </a:p>
        </p:txBody>
      </p:sp>
      <p:sp>
        <p:nvSpPr>
          <p:cNvPr id="4" name="3 Metin kutusu"/>
          <p:cNvSpPr txBox="1"/>
          <p:nvPr/>
        </p:nvSpPr>
        <p:spPr>
          <a:xfrm>
            <a:off x="3143240" y="5803202"/>
            <a:ext cx="476412" cy="369332"/>
          </a:xfrm>
          <a:prstGeom prst="rect">
            <a:avLst/>
          </a:prstGeom>
          <a:noFill/>
        </p:spPr>
        <p:txBody>
          <a:bodyPr wrap="none" rtlCol="0">
            <a:spAutoFit/>
          </a:bodyPr>
          <a:lstStyle/>
          <a:p>
            <a:r>
              <a:rPr lang="tr-TR" dirty="0" smtClean="0"/>
              <a:t>2,6</a:t>
            </a:r>
            <a:endParaRPr lang="tr-TR" dirty="0"/>
          </a:p>
        </p:txBody>
      </p:sp>
      <p:sp>
        <p:nvSpPr>
          <p:cNvPr id="5" name="4 Metin kutusu"/>
          <p:cNvSpPr txBox="1"/>
          <p:nvPr/>
        </p:nvSpPr>
        <p:spPr>
          <a:xfrm>
            <a:off x="2214546" y="6207690"/>
            <a:ext cx="825867" cy="369332"/>
          </a:xfrm>
          <a:prstGeom prst="rect">
            <a:avLst/>
          </a:prstGeom>
          <a:noFill/>
        </p:spPr>
        <p:txBody>
          <a:bodyPr wrap="none" rtlCol="0">
            <a:spAutoFit/>
          </a:bodyPr>
          <a:lstStyle/>
          <a:p>
            <a:r>
              <a:rPr lang="tr-TR" dirty="0" smtClean="0"/>
              <a:t>3,4,5,8</a:t>
            </a:r>
            <a:endParaRPr lang="tr-TR" dirty="0"/>
          </a:p>
        </p:txBody>
      </p:sp>
    </p:spTree>
    <p:extLst>
      <p:ext uri="{BB962C8B-B14F-4D97-AF65-F5344CB8AC3E}">
        <p14:creationId xmlns:p14="http://schemas.microsoft.com/office/powerpoint/2010/main" val="30938814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16632"/>
            <a:ext cx="9144000" cy="41764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6 Oval"/>
          <p:cNvSpPr/>
          <p:nvPr/>
        </p:nvSpPr>
        <p:spPr>
          <a:xfrm>
            <a:off x="323528" y="1484784"/>
            <a:ext cx="482966" cy="432048"/>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b="1" dirty="0">
              <a:solidFill>
                <a:srgbClr val="FF0000"/>
              </a:solidFill>
            </a:endParaRPr>
          </a:p>
        </p:txBody>
      </p:sp>
      <p:sp>
        <p:nvSpPr>
          <p:cNvPr id="4" name="6 Oval"/>
          <p:cNvSpPr/>
          <p:nvPr/>
        </p:nvSpPr>
        <p:spPr>
          <a:xfrm>
            <a:off x="2636690" y="3140968"/>
            <a:ext cx="482966" cy="360040"/>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b="1" dirty="0">
              <a:solidFill>
                <a:srgbClr val="FF0000"/>
              </a:solidFill>
            </a:endParaRPr>
          </a:p>
        </p:txBody>
      </p:sp>
    </p:spTree>
    <p:extLst>
      <p:ext uri="{BB962C8B-B14F-4D97-AF65-F5344CB8AC3E}">
        <p14:creationId xmlns:p14="http://schemas.microsoft.com/office/powerpoint/2010/main" val="26014668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9502" y="125488"/>
            <a:ext cx="8946994" cy="65527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6 Oval"/>
          <p:cNvSpPr/>
          <p:nvPr/>
        </p:nvSpPr>
        <p:spPr>
          <a:xfrm>
            <a:off x="6804248" y="404664"/>
            <a:ext cx="482966" cy="360040"/>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b="1" dirty="0">
              <a:solidFill>
                <a:srgbClr val="FF0000"/>
              </a:solidFill>
            </a:endParaRPr>
          </a:p>
        </p:txBody>
      </p:sp>
      <p:sp>
        <p:nvSpPr>
          <p:cNvPr id="4" name="6 Oval"/>
          <p:cNvSpPr/>
          <p:nvPr/>
        </p:nvSpPr>
        <p:spPr>
          <a:xfrm>
            <a:off x="4665098" y="2132856"/>
            <a:ext cx="482966" cy="360040"/>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b="1" dirty="0">
              <a:solidFill>
                <a:srgbClr val="FF0000"/>
              </a:solidFill>
            </a:endParaRPr>
          </a:p>
        </p:txBody>
      </p:sp>
      <p:sp>
        <p:nvSpPr>
          <p:cNvPr id="5" name="6 Oval"/>
          <p:cNvSpPr/>
          <p:nvPr/>
        </p:nvSpPr>
        <p:spPr>
          <a:xfrm>
            <a:off x="344618" y="3356992"/>
            <a:ext cx="482966" cy="360040"/>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b="1" dirty="0">
              <a:solidFill>
                <a:srgbClr val="FF0000"/>
              </a:solidFill>
            </a:endParaRPr>
          </a:p>
        </p:txBody>
      </p:sp>
      <p:sp>
        <p:nvSpPr>
          <p:cNvPr id="6" name="6 Oval"/>
          <p:cNvSpPr/>
          <p:nvPr/>
        </p:nvSpPr>
        <p:spPr>
          <a:xfrm>
            <a:off x="4737106" y="6021288"/>
            <a:ext cx="482966" cy="360040"/>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b="1" dirty="0">
              <a:solidFill>
                <a:srgbClr val="FF0000"/>
              </a:solidFill>
            </a:endParaRPr>
          </a:p>
        </p:txBody>
      </p:sp>
    </p:spTree>
    <p:extLst>
      <p:ext uri="{BB962C8B-B14F-4D97-AF65-F5344CB8AC3E}">
        <p14:creationId xmlns:p14="http://schemas.microsoft.com/office/powerpoint/2010/main" val="19431196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2 İçerik Yer Tutucusu"/>
          <p:cNvSpPr txBox="1">
            <a:spLocks/>
          </p:cNvSpPr>
          <p:nvPr/>
        </p:nvSpPr>
        <p:spPr bwMode="auto">
          <a:xfrm>
            <a:off x="107504" y="981075"/>
            <a:ext cx="8928992"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ct val="20000"/>
              </a:spcBef>
              <a:buFont typeface="Arial" charset="0"/>
              <a:buNone/>
            </a:pPr>
            <a:r>
              <a:rPr lang="tr-TR" sz="4800" b="1" i="1" dirty="0">
                <a:latin typeface="Calibri" pitchFamily="34" charset="0"/>
              </a:rPr>
              <a:t>Hidayet </a:t>
            </a:r>
            <a:r>
              <a:rPr lang="tr-TR" sz="4800" b="1" i="1" dirty="0" smtClean="0">
                <a:latin typeface="Calibri" pitchFamily="34" charset="0"/>
              </a:rPr>
              <a:t>GÜNEŞ</a:t>
            </a:r>
          </a:p>
          <a:p>
            <a:pPr algn="ctr" eaLnBrk="1" hangingPunct="1">
              <a:spcBef>
                <a:spcPct val="20000"/>
              </a:spcBef>
            </a:pPr>
            <a:r>
              <a:rPr lang="tr-TR" sz="4800" b="1" i="1" dirty="0">
                <a:latin typeface="Calibri" pitchFamily="34" charset="0"/>
              </a:rPr>
              <a:t>Fen ve Teknoloji Öğretmeni</a:t>
            </a:r>
          </a:p>
          <a:p>
            <a:pPr algn="ctr" eaLnBrk="1" hangingPunct="1">
              <a:spcBef>
                <a:spcPct val="20000"/>
              </a:spcBef>
              <a:buFont typeface="Arial" charset="0"/>
              <a:buNone/>
            </a:pPr>
            <a:r>
              <a:rPr lang="tr-TR" sz="4800" b="1" i="1" dirty="0" err="1" smtClean="0">
                <a:latin typeface="Calibri" pitchFamily="34" charset="0"/>
              </a:rPr>
              <a:t>Beşeylül</a:t>
            </a:r>
            <a:r>
              <a:rPr lang="tr-TR" sz="4800" b="1" i="1" dirty="0" smtClean="0">
                <a:latin typeface="Calibri" pitchFamily="34" charset="0"/>
              </a:rPr>
              <a:t> Ortaokulu</a:t>
            </a:r>
            <a:endParaRPr lang="tr-TR" sz="4800" b="1" i="1" dirty="0">
              <a:latin typeface="Calibri" pitchFamily="34" charset="0"/>
            </a:endParaRPr>
          </a:p>
          <a:p>
            <a:pPr algn="ctr" eaLnBrk="1" hangingPunct="1">
              <a:spcBef>
                <a:spcPct val="20000"/>
              </a:spcBef>
              <a:buFont typeface="Arial" charset="0"/>
              <a:buNone/>
            </a:pPr>
            <a:r>
              <a:rPr lang="tr-TR" sz="4800" b="1" i="1" dirty="0" smtClean="0">
                <a:latin typeface="Calibri" pitchFamily="34" charset="0"/>
              </a:rPr>
              <a:t>Nazilli/AYDIN </a:t>
            </a:r>
            <a:endParaRPr lang="tr-TR" sz="4800" b="1" i="1" dirty="0">
              <a:latin typeface="Calibri" pitchFamily="34" charset="0"/>
            </a:endParaRPr>
          </a:p>
        </p:txBody>
      </p:sp>
      <p:sp>
        <p:nvSpPr>
          <p:cNvPr id="134147" name="2 Dikdörtgen"/>
          <p:cNvSpPr>
            <a:spLocks noChangeArrowheads="1"/>
          </p:cNvSpPr>
          <p:nvPr/>
        </p:nvSpPr>
        <p:spPr bwMode="auto">
          <a:xfrm>
            <a:off x="395536" y="5298896"/>
            <a:ext cx="8640514"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tr-TR" b="1" i="1" dirty="0">
                <a:latin typeface="Calibri" pitchFamily="34" charset="0"/>
              </a:rPr>
              <a:t>KAYNAK</a:t>
            </a:r>
            <a:r>
              <a:rPr lang="tr-TR" b="1" i="1" dirty="0" smtClean="0">
                <a:latin typeface="Calibri" pitchFamily="34" charset="0"/>
              </a:rPr>
              <a:t>: </a:t>
            </a:r>
            <a:r>
              <a:rPr lang="tr-TR" b="1" i="1" dirty="0">
                <a:latin typeface="Calibri" pitchFamily="34" charset="0"/>
              </a:rPr>
              <a:t>Ders kitapları ve yardımcı kitaplar </a:t>
            </a:r>
            <a:r>
              <a:rPr lang="tr-TR" b="1" i="1" dirty="0" smtClean="0">
                <a:latin typeface="Calibri" pitchFamily="34" charset="0"/>
              </a:rPr>
              <a:t>,www. </a:t>
            </a:r>
            <a:r>
              <a:rPr lang="tr-TR" b="1" i="1" dirty="0" err="1">
                <a:latin typeface="Calibri" pitchFamily="34" charset="0"/>
              </a:rPr>
              <a:t>fenokulu</a:t>
            </a:r>
            <a:r>
              <a:rPr lang="tr-TR" b="1" i="1" dirty="0">
                <a:latin typeface="Calibri" pitchFamily="34" charset="0"/>
              </a:rPr>
              <a:t> </a:t>
            </a:r>
            <a:r>
              <a:rPr lang="tr-TR" b="1" i="1" dirty="0" smtClean="0">
                <a:latin typeface="Calibri" pitchFamily="34" charset="0"/>
              </a:rPr>
              <a:t>.net</a:t>
            </a:r>
            <a:r>
              <a:rPr lang="tr-TR" b="1" i="1" dirty="0">
                <a:latin typeface="Calibri" pitchFamily="34" charset="0"/>
              </a:rPr>
              <a:t>, </a:t>
            </a:r>
            <a:r>
              <a:rPr lang="tr-TR" dirty="0" smtClean="0">
                <a:hlinkClick r:id="rId5"/>
              </a:rPr>
              <a:t>www.fatihgizligider.com</a:t>
            </a:r>
            <a:r>
              <a:rPr lang="tr-TR" dirty="0" smtClean="0"/>
              <a:t> ,Alper karakuş arkadaşımızın sunularından </a:t>
            </a:r>
            <a:r>
              <a:rPr lang="tr-TR" b="1" dirty="0" smtClean="0"/>
              <a:t>ve </a:t>
            </a:r>
            <a:r>
              <a:rPr lang="tr-TR" b="1" dirty="0" err="1" smtClean="0"/>
              <a:t>eba</a:t>
            </a:r>
            <a:r>
              <a:rPr lang="tr-TR" b="1" dirty="0" smtClean="0"/>
              <a:t> </a:t>
            </a:r>
            <a:r>
              <a:rPr lang="tr-TR" b="1" i="1" dirty="0" smtClean="0">
                <a:latin typeface="Calibri" pitchFamily="34" charset="0"/>
              </a:rPr>
              <a:t>yayınlanan  </a:t>
            </a:r>
            <a:r>
              <a:rPr lang="tr-TR" b="1" i="1" dirty="0">
                <a:latin typeface="Calibri" pitchFamily="34" charset="0"/>
              </a:rPr>
              <a:t>sunularından</a:t>
            </a:r>
            <a:r>
              <a:rPr lang="tr-TR" b="1" dirty="0"/>
              <a:t> </a:t>
            </a:r>
            <a:r>
              <a:rPr lang="tr-TR" b="1" i="1" dirty="0">
                <a:latin typeface="Calibri" pitchFamily="34" charset="0"/>
              </a:rPr>
              <a:t> </a:t>
            </a:r>
            <a:r>
              <a:rPr lang="tr-TR" b="1" i="1" dirty="0" smtClean="0">
                <a:latin typeface="Calibri" pitchFamily="34" charset="0"/>
              </a:rPr>
              <a:t>yararlanılmıştır. Emeği geçen arkadaşlara teşekkürler.. </a:t>
            </a:r>
          </a:p>
          <a:p>
            <a:r>
              <a:rPr lang="tr-TR" b="1" i="1" dirty="0" smtClean="0">
                <a:latin typeface="Calibri" pitchFamily="34" charset="0"/>
              </a:rPr>
              <a:t>28/04/2013</a:t>
            </a:r>
            <a:endParaRPr lang="tr-TR" b="1" i="1" dirty="0">
              <a:latin typeface="Calibri" pitchFamily="34" charset="0"/>
            </a:endParaRPr>
          </a:p>
        </p:txBody>
      </p:sp>
    </p:spTree>
    <p:controls>
      <mc:AlternateContent xmlns:mc="http://schemas.openxmlformats.org/markup-compatibility/2006">
        <mc:Choice xmlns:v="urn:schemas-microsoft-com:vml" Requires="v">
          <p:control spid="1036" name="ShockwaveFlash1" r:id="rId2" imgW="8857143" imgH="791943"/>
        </mc:Choice>
        <mc:Fallback>
          <p:control name="ShockwaveFlash1" r:id="rId2" imgW="8857143" imgH="791943">
            <p:pic>
              <p:nvPicPr>
                <p:cNvPr id="0" name="ShockwaveFlash1"/>
                <p:cNvPicPr preferRelativeResize="0">
                  <a:picLocks noChangeArrowheads="1" noChangeShapeType="1"/>
                </p:cNvPicPr>
                <p:nvPr/>
              </p:nvPicPr>
              <p:blipFill>
                <a:blip r:embed="rId6">
                  <a:extLst>
                    <a:ext uri="{28A0092B-C50C-407E-A947-70E740481C1C}">
                      <a14:useLocalDpi xmlns:a14="http://schemas.microsoft.com/office/drawing/2010/main" val="0"/>
                    </a:ext>
                  </a:extLst>
                </a:blip>
                <a:srcRect/>
                <a:stretch>
                  <a:fillRect/>
                </a:stretch>
              </p:blipFill>
              <p:spPr bwMode="auto">
                <a:xfrm>
                  <a:off x="179388" y="188913"/>
                  <a:ext cx="8856662" cy="792162"/>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control>
        </mc:Fallback>
      </mc:AlternateContent>
    </p:controls>
    <p:extLst>
      <p:ext uri="{BB962C8B-B14F-4D97-AF65-F5344CB8AC3E}">
        <p14:creationId xmlns:p14="http://schemas.microsoft.com/office/powerpoint/2010/main" val="85480359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251520" y="5078777"/>
            <a:ext cx="8229600" cy="1631674"/>
          </a:xfrm>
        </p:spPr>
        <p:txBody>
          <a:bodyPr>
            <a:normAutofit fontScale="92500" lnSpcReduction="20000"/>
          </a:bodyPr>
          <a:lstStyle/>
          <a:p>
            <a:r>
              <a:rPr lang="tr-TR" dirty="0" smtClean="0"/>
              <a:t>Kenarları ortalarına göre ince olan mercekler </a:t>
            </a:r>
            <a:r>
              <a:rPr lang="tr-TR" b="1" dirty="0" smtClean="0"/>
              <a:t>ince kenarlı (yakınsak), </a:t>
            </a:r>
            <a:r>
              <a:rPr lang="tr-TR" dirty="0"/>
              <a:t>Kenarları ortalarına göre kalın</a:t>
            </a:r>
            <a:r>
              <a:rPr lang="tr-TR" b="1" dirty="0" smtClean="0"/>
              <a:t> </a:t>
            </a:r>
            <a:r>
              <a:rPr lang="tr-TR" dirty="0" smtClean="0"/>
              <a:t>olanlar ise </a:t>
            </a:r>
            <a:r>
              <a:rPr lang="tr-TR" b="1" dirty="0" smtClean="0"/>
              <a:t>kalın kenarlı (ıraksak) </a:t>
            </a:r>
            <a:r>
              <a:rPr lang="tr-TR" dirty="0" smtClean="0"/>
              <a:t>mercek olarak adlandırılır.</a:t>
            </a:r>
            <a:endParaRPr lang="tr-TR" dirty="0"/>
          </a:p>
        </p:txBody>
      </p:sp>
    </p:spTree>
    <p:controls>
      <mc:AlternateContent xmlns:mc="http://schemas.openxmlformats.org/markup-compatibility/2006">
        <mc:Choice xmlns:v="urn:schemas-microsoft-com:vml" Requires="v">
          <p:control spid="9228" name="ShockwaveFlash1" r:id="rId2" imgW="6984648" imgH="5080222"/>
        </mc:Choice>
        <mc:Fallback>
          <p:control name="ShockwaveFlash1" r:id="rId2" imgW="6984648" imgH="5080222">
            <p:pic>
              <p:nvPicPr>
                <p:cNvPr id="0" name="ShockwaveFlash1"/>
                <p:cNvPicPr preferRelativeResize="0">
                  <a:picLocks noChangeArrowheads="1" noChangeShapeType="1"/>
                </p:cNvPicPr>
                <p:nvPr/>
              </p:nvPicPr>
              <p:blipFill>
                <a:blip r:embed="rId4">
                  <a:extLst>
                    <a:ext uri="{28A0092B-C50C-407E-A947-70E740481C1C}">
                      <a14:useLocalDpi xmlns:a14="http://schemas.microsoft.com/office/drawing/2010/main" val="0"/>
                    </a:ext>
                  </a:extLst>
                </a:blip>
                <a:srcRect/>
                <a:stretch>
                  <a:fillRect/>
                </a:stretch>
              </p:blipFill>
              <p:spPr bwMode="auto">
                <a:xfrm>
                  <a:off x="900113" y="0"/>
                  <a:ext cx="7056437" cy="5080000"/>
                </a:xfrm>
                <a:prstGeom prst="rect">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Lst>
              </p:spPr>
            </p:pic>
          </p:control>
        </mc:Fallback>
      </mc:AlternateContent>
    </p:controls>
    <p:extLst>
      <p:ext uri="{BB962C8B-B14F-4D97-AF65-F5344CB8AC3E}">
        <p14:creationId xmlns:p14="http://schemas.microsoft.com/office/powerpoint/2010/main" val="17966831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amond(in)">
                                      <p:cBhvr>
                                        <p:cTn id="7"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07504" y="116632"/>
            <a:ext cx="8856984" cy="1569660"/>
          </a:xfrm>
          <a:prstGeom prst="rect">
            <a:avLst/>
          </a:prstGeom>
        </p:spPr>
        <p:txBody>
          <a:bodyPr wrap="square">
            <a:spAutoFit/>
          </a:bodyPr>
          <a:lstStyle/>
          <a:p>
            <a:r>
              <a:rPr lang="tr-TR" sz="2400" dirty="0">
                <a:latin typeface="Arial" pitchFamily="34" charset="0"/>
                <a:cs typeface="Arial" pitchFamily="34" charset="0"/>
              </a:rPr>
              <a:t>Bir görüntü oluşturmak üzere ışık ışınlarını yaklaştırarak veya uzaklaştırarak kıran, cam veya </a:t>
            </a:r>
            <a:r>
              <a:rPr lang="tr-TR" sz="2400" dirty="0" smtClean="0">
                <a:latin typeface="Arial" pitchFamily="34" charset="0"/>
                <a:cs typeface="Arial" pitchFamily="34" charset="0"/>
              </a:rPr>
              <a:t>plastikten yapılmış </a:t>
            </a:r>
            <a:r>
              <a:rPr lang="tr-TR" sz="2400" dirty="0">
                <a:latin typeface="Arial" pitchFamily="34" charset="0"/>
                <a:cs typeface="Arial" pitchFamily="34" charset="0"/>
              </a:rPr>
              <a:t>saydam cisimlere </a:t>
            </a:r>
            <a:r>
              <a:rPr lang="tr-TR" sz="2400" b="1" dirty="0">
                <a:latin typeface="Arial" pitchFamily="34" charset="0"/>
                <a:cs typeface="Arial" pitchFamily="34" charset="0"/>
              </a:rPr>
              <a:t>mercek</a:t>
            </a:r>
            <a:r>
              <a:rPr lang="tr-TR" sz="2400" dirty="0">
                <a:latin typeface="Arial" pitchFamily="34" charset="0"/>
                <a:cs typeface="Arial" pitchFamily="34" charset="0"/>
              </a:rPr>
              <a:t> denir. Uygun mercekler kullanarak ışığı yönlendirebilir veya </a:t>
            </a:r>
            <a:r>
              <a:rPr lang="tr-TR" sz="2400" dirty="0" smtClean="0">
                <a:latin typeface="Arial" pitchFamily="34" charset="0"/>
                <a:cs typeface="Arial" pitchFamily="34" charset="0"/>
              </a:rPr>
              <a:t>cisimlerin görüntülerini </a:t>
            </a:r>
            <a:r>
              <a:rPr lang="tr-TR" sz="2400" dirty="0">
                <a:latin typeface="Arial" pitchFamily="34" charset="0"/>
                <a:cs typeface="Arial" pitchFamily="34" charset="0"/>
              </a:rPr>
              <a:t>elde edebiliriz.</a:t>
            </a:r>
          </a:p>
        </p:txBody>
      </p:sp>
      <p:sp>
        <p:nvSpPr>
          <p:cNvPr id="3" name="Dikdörtgen 2"/>
          <p:cNvSpPr/>
          <p:nvPr/>
        </p:nvSpPr>
        <p:spPr>
          <a:xfrm>
            <a:off x="251520" y="1859340"/>
            <a:ext cx="4572000" cy="4524315"/>
          </a:xfrm>
          <a:prstGeom prst="rect">
            <a:avLst/>
          </a:prstGeom>
        </p:spPr>
        <p:txBody>
          <a:bodyPr>
            <a:spAutoFit/>
          </a:bodyPr>
          <a:lstStyle/>
          <a:p>
            <a:r>
              <a:rPr lang="tr-TR" sz="2400" dirty="0">
                <a:latin typeface="Arial" pitchFamily="34" charset="0"/>
                <a:cs typeface="Arial" pitchFamily="34" charset="0"/>
              </a:rPr>
              <a:t>Merceklerin </a:t>
            </a:r>
            <a:r>
              <a:rPr lang="tr-TR" sz="2400" b="1" dirty="0">
                <a:latin typeface="Arial" pitchFamily="34" charset="0"/>
                <a:cs typeface="Arial" pitchFamily="34" charset="0"/>
              </a:rPr>
              <a:t>kenarları</a:t>
            </a:r>
            <a:r>
              <a:rPr lang="tr-TR" sz="2400" dirty="0">
                <a:latin typeface="Arial" pitchFamily="34" charset="0"/>
                <a:cs typeface="Arial" pitchFamily="34" charset="0"/>
              </a:rPr>
              <a:t> orta noktalarına göre daha </a:t>
            </a:r>
            <a:r>
              <a:rPr lang="tr-TR" sz="2400" b="1" dirty="0" smtClean="0">
                <a:latin typeface="Arial" pitchFamily="34" charset="0"/>
                <a:cs typeface="Arial" pitchFamily="34" charset="0"/>
              </a:rPr>
              <a:t>kalın</a:t>
            </a:r>
            <a:r>
              <a:rPr lang="tr-TR" sz="2400" dirty="0" smtClean="0">
                <a:latin typeface="Arial" pitchFamily="34" charset="0"/>
                <a:cs typeface="Arial" pitchFamily="34" charset="0"/>
              </a:rPr>
              <a:t> ya </a:t>
            </a:r>
            <a:r>
              <a:rPr lang="tr-TR" sz="2400" dirty="0">
                <a:latin typeface="Arial" pitchFamily="34" charset="0"/>
                <a:cs typeface="Arial" pitchFamily="34" charset="0"/>
              </a:rPr>
              <a:t>da </a:t>
            </a:r>
            <a:r>
              <a:rPr lang="tr-TR" sz="2400" b="1" dirty="0">
                <a:latin typeface="Arial" pitchFamily="34" charset="0"/>
                <a:cs typeface="Arial" pitchFamily="34" charset="0"/>
              </a:rPr>
              <a:t>ortası</a:t>
            </a:r>
            <a:r>
              <a:rPr lang="tr-TR" sz="2400" dirty="0">
                <a:latin typeface="Arial" pitchFamily="34" charset="0"/>
                <a:cs typeface="Arial" pitchFamily="34" charset="0"/>
              </a:rPr>
              <a:t> kenarlarına göre daha </a:t>
            </a:r>
            <a:r>
              <a:rPr lang="tr-TR" sz="2400" b="1" dirty="0">
                <a:latin typeface="Arial" pitchFamily="34" charset="0"/>
                <a:cs typeface="Arial" pitchFamily="34" charset="0"/>
              </a:rPr>
              <a:t>kalın</a:t>
            </a:r>
            <a:r>
              <a:rPr lang="tr-TR" sz="2400" dirty="0">
                <a:latin typeface="Arial" pitchFamily="34" charset="0"/>
                <a:cs typeface="Arial" pitchFamily="34" charset="0"/>
              </a:rPr>
              <a:t> olabilir. </a:t>
            </a:r>
            <a:endParaRPr lang="tr-TR" sz="2400" dirty="0" smtClean="0">
              <a:latin typeface="Arial" pitchFamily="34" charset="0"/>
              <a:cs typeface="Arial" pitchFamily="34" charset="0"/>
            </a:endParaRPr>
          </a:p>
          <a:p>
            <a:r>
              <a:rPr lang="tr-TR" sz="2400" dirty="0" smtClean="0">
                <a:latin typeface="Arial" pitchFamily="34" charset="0"/>
                <a:cs typeface="Arial" pitchFamily="34" charset="0"/>
              </a:rPr>
              <a:t>Mercekler bu </a:t>
            </a:r>
            <a:r>
              <a:rPr lang="tr-TR" sz="2400" dirty="0">
                <a:latin typeface="Arial" pitchFamily="34" charset="0"/>
                <a:cs typeface="Arial" pitchFamily="34" charset="0"/>
              </a:rPr>
              <a:t>özelliklerine göre </a:t>
            </a:r>
            <a:r>
              <a:rPr lang="tr-TR" sz="2400" b="1" dirty="0">
                <a:latin typeface="Arial" pitchFamily="34" charset="0"/>
                <a:cs typeface="Arial" pitchFamily="34" charset="0"/>
              </a:rPr>
              <a:t>ince kenarlı </a:t>
            </a:r>
            <a:r>
              <a:rPr lang="tr-TR" sz="2400" dirty="0">
                <a:latin typeface="Arial" pitchFamily="34" charset="0"/>
                <a:cs typeface="Arial" pitchFamily="34" charset="0"/>
              </a:rPr>
              <a:t>mercekler ve </a:t>
            </a:r>
            <a:r>
              <a:rPr lang="tr-TR" sz="2400" b="1" dirty="0" smtClean="0">
                <a:latin typeface="Arial" pitchFamily="34" charset="0"/>
                <a:cs typeface="Arial" pitchFamily="34" charset="0"/>
              </a:rPr>
              <a:t>kalın</a:t>
            </a:r>
            <a:r>
              <a:rPr lang="tr-TR" sz="2400" dirty="0" smtClean="0">
                <a:latin typeface="Arial" pitchFamily="34" charset="0"/>
                <a:cs typeface="Arial" pitchFamily="34" charset="0"/>
              </a:rPr>
              <a:t> </a:t>
            </a:r>
            <a:r>
              <a:rPr lang="tr-TR" sz="2400" b="1" dirty="0" smtClean="0">
                <a:latin typeface="Arial" pitchFamily="34" charset="0"/>
                <a:cs typeface="Arial" pitchFamily="34" charset="0"/>
              </a:rPr>
              <a:t>kenarlı</a:t>
            </a:r>
            <a:r>
              <a:rPr lang="tr-TR" sz="2400" dirty="0" smtClean="0">
                <a:latin typeface="Arial" pitchFamily="34" charset="0"/>
                <a:cs typeface="Arial" pitchFamily="34" charset="0"/>
              </a:rPr>
              <a:t> </a:t>
            </a:r>
            <a:r>
              <a:rPr lang="tr-TR" sz="2400" dirty="0">
                <a:latin typeface="Arial" pitchFamily="34" charset="0"/>
                <a:cs typeface="Arial" pitchFamily="34" charset="0"/>
              </a:rPr>
              <a:t>mercekler olmak üzere ikiye ayrılır</a:t>
            </a:r>
            <a:r>
              <a:rPr lang="tr-TR" sz="2400" dirty="0" smtClean="0">
                <a:latin typeface="Arial" pitchFamily="34" charset="0"/>
                <a:cs typeface="Arial" pitchFamily="34" charset="0"/>
              </a:rPr>
              <a:t>.</a:t>
            </a:r>
          </a:p>
          <a:p>
            <a:r>
              <a:rPr lang="tr-TR" sz="2400" dirty="0" smtClean="0">
                <a:latin typeface="Arial" pitchFamily="34" charset="0"/>
                <a:cs typeface="Arial" pitchFamily="34" charset="0"/>
              </a:rPr>
              <a:t> </a:t>
            </a:r>
          </a:p>
          <a:p>
            <a:r>
              <a:rPr lang="tr-TR" sz="2400" dirty="0" smtClean="0">
                <a:latin typeface="Arial" pitchFamily="34" charset="0"/>
                <a:cs typeface="Arial" pitchFamily="34" charset="0"/>
              </a:rPr>
              <a:t>Yanda gördüğünüz </a:t>
            </a:r>
            <a:r>
              <a:rPr lang="tr-TR" sz="2400" dirty="0">
                <a:latin typeface="Arial" pitchFamily="34" charset="0"/>
                <a:cs typeface="Arial" pitchFamily="34" charset="0"/>
              </a:rPr>
              <a:t>gibi ince ve kalın kenarlı merceklerin çeşitli </a:t>
            </a:r>
            <a:r>
              <a:rPr lang="tr-TR" sz="2400" dirty="0" smtClean="0">
                <a:latin typeface="Arial" pitchFamily="34" charset="0"/>
                <a:cs typeface="Arial" pitchFamily="34" charset="0"/>
              </a:rPr>
              <a:t>şekilleri olabilir</a:t>
            </a:r>
            <a:r>
              <a:rPr lang="tr-TR" sz="2400" dirty="0">
                <a:latin typeface="Arial" pitchFamily="34" charset="0"/>
                <a:cs typeface="Arial" pitchFamily="34" charset="0"/>
              </a:rPr>
              <a:t>.</a:t>
            </a:r>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16017" y="2276872"/>
            <a:ext cx="4392488" cy="32403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97638" y="5877272"/>
            <a:ext cx="1466850" cy="657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38299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nodeType="withEffect">
                                  <p:stCondLst>
                                    <p:cond delay="0"/>
                                  </p:stCondLst>
                                  <p:childTnLst>
                                    <p:set>
                                      <p:cBhvr>
                                        <p:cTn id="9" dur="1" fill="hold">
                                          <p:stCondLst>
                                            <p:cond delay="0"/>
                                          </p:stCondLst>
                                        </p:cTn>
                                        <p:tgtEl>
                                          <p:spTgt spid="5122"/>
                                        </p:tgtEl>
                                        <p:attrNameLst>
                                          <p:attrName>style.visibility</p:attrName>
                                        </p:attrNameLst>
                                      </p:cBhvr>
                                      <p:to>
                                        <p:strVal val="visible"/>
                                      </p:to>
                                    </p:set>
                                    <p:animEffect transition="in" filter="fade">
                                      <p:cBhvr>
                                        <p:cTn id="10" dur="500"/>
                                        <p:tgtEl>
                                          <p:spTgt spid="5122"/>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5123"/>
                                        </p:tgtEl>
                                        <p:attrNameLst>
                                          <p:attrName>style.visibility</p:attrName>
                                        </p:attrNameLst>
                                      </p:cBhvr>
                                      <p:to>
                                        <p:strVal val="visible"/>
                                      </p:to>
                                    </p:set>
                                    <p:animEffect transition="in" filter="fade">
                                      <p:cBhvr>
                                        <p:cTn id="15" dur="500"/>
                                        <p:tgtEl>
                                          <p:spTgt spid="51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p:cNvPicPr>
            <a:picLocks noChangeAspect="1" noChangeArrowheads="1"/>
          </p:cNvPicPr>
          <p:nvPr/>
        </p:nvPicPr>
        <p:blipFill>
          <a:blip r:embed="rId2"/>
          <a:srcRect/>
          <a:stretch>
            <a:fillRect/>
          </a:stretch>
        </p:blipFill>
        <p:spPr bwMode="auto">
          <a:xfrm>
            <a:off x="107504" y="0"/>
            <a:ext cx="9001000" cy="6369323"/>
          </a:xfrm>
          <a:prstGeom prst="rect">
            <a:avLst/>
          </a:prstGeom>
          <a:noFill/>
          <a:ln w="9525">
            <a:noFill/>
            <a:miter lim="800000"/>
            <a:headEnd/>
            <a:tailEnd/>
          </a:ln>
          <a:effectLst/>
        </p:spPr>
      </p:pic>
      <p:pic>
        <p:nvPicPr>
          <p:cNvPr id="3" name="Picture 2"/>
          <p:cNvPicPr>
            <a:picLocks noChangeAspect="1" noChangeArrowheads="1"/>
          </p:cNvPicPr>
          <p:nvPr/>
        </p:nvPicPr>
        <p:blipFill>
          <a:blip r:embed="rId2"/>
          <a:srcRect l="5661" t="10568" r="82809" b="50681"/>
          <a:stretch>
            <a:fillRect/>
          </a:stretch>
        </p:blipFill>
        <p:spPr bwMode="auto">
          <a:xfrm>
            <a:off x="323152" y="4347298"/>
            <a:ext cx="618740" cy="1885942"/>
          </a:xfrm>
          <a:prstGeom prst="rect">
            <a:avLst/>
          </a:prstGeom>
          <a:noFill/>
          <a:ln w="9525">
            <a:noFill/>
            <a:miter lim="800000"/>
            <a:headEnd/>
            <a:tailEnd/>
          </a:ln>
          <a:effectLst/>
        </p:spPr>
      </p:pic>
      <p:pic>
        <p:nvPicPr>
          <p:cNvPr id="4" name="Picture 2"/>
          <p:cNvPicPr>
            <a:picLocks noChangeAspect="1" noChangeArrowheads="1"/>
          </p:cNvPicPr>
          <p:nvPr/>
        </p:nvPicPr>
        <p:blipFill>
          <a:blip r:embed="rId2"/>
          <a:srcRect l="66457" t="10568" r="23061" b="51855"/>
          <a:stretch>
            <a:fillRect/>
          </a:stretch>
        </p:blipFill>
        <p:spPr bwMode="auto">
          <a:xfrm>
            <a:off x="1907704" y="4377021"/>
            <a:ext cx="580069" cy="1856219"/>
          </a:xfrm>
          <a:prstGeom prst="rect">
            <a:avLst/>
          </a:prstGeom>
          <a:noFill/>
          <a:ln w="9525">
            <a:noFill/>
            <a:miter lim="800000"/>
            <a:headEnd/>
            <a:tailEnd/>
          </a:ln>
          <a:effectLst/>
        </p:spPr>
      </p:pic>
      <p:pic>
        <p:nvPicPr>
          <p:cNvPr id="5" name="Picture 2"/>
          <p:cNvPicPr>
            <a:picLocks noChangeAspect="1" noChangeArrowheads="1"/>
          </p:cNvPicPr>
          <p:nvPr/>
        </p:nvPicPr>
        <p:blipFill>
          <a:blip r:embed="rId2"/>
          <a:srcRect l="76520" t="10755" r="6708" b="50494"/>
          <a:stretch>
            <a:fillRect/>
          </a:stretch>
        </p:blipFill>
        <p:spPr bwMode="auto">
          <a:xfrm>
            <a:off x="3131841" y="4377021"/>
            <a:ext cx="720079" cy="1856219"/>
          </a:xfrm>
          <a:prstGeom prst="rect">
            <a:avLst/>
          </a:prstGeom>
          <a:noFill/>
          <a:ln w="9525">
            <a:noFill/>
            <a:miter lim="800000"/>
            <a:headEnd/>
            <a:tailEnd/>
          </a:ln>
          <a:effectLst/>
        </p:spPr>
      </p:pic>
      <p:pic>
        <p:nvPicPr>
          <p:cNvPr id="6" name="Picture 2"/>
          <p:cNvPicPr>
            <a:picLocks noChangeAspect="1" noChangeArrowheads="1"/>
          </p:cNvPicPr>
          <p:nvPr/>
        </p:nvPicPr>
        <p:blipFill>
          <a:blip r:embed="rId2"/>
          <a:srcRect l="33543" t="10568" r="58071" b="51855"/>
          <a:stretch>
            <a:fillRect/>
          </a:stretch>
        </p:blipFill>
        <p:spPr bwMode="auto">
          <a:xfrm>
            <a:off x="4932040" y="4397139"/>
            <a:ext cx="576064" cy="1836101"/>
          </a:xfrm>
          <a:prstGeom prst="rect">
            <a:avLst/>
          </a:prstGeom>
          <a:noFill/>
          <a:ln w="9525">
            <a:noFill/>
            <a:miter lim="800000"/>
            <a:headEnd/>
            <a:tailEnd/>
          </a:ln>
          <a:effectLst/>
        </p:spPr>
      </p:pic>
      <p:pic>
        <p:nvPicPr>
          <p:cNvPr id="7" name="Picture 2"/>
          <p:cNvPicPr>
            <a:picLocks noChangeAspect="1" noChangeArrowheads="1"/>
          </p:cNvPicPr>
          <p:nvPr/>
        </p:nvPicPr>
        <p:blipFill>
          <a:blip r:embed="rId2"/>
          <a:srcRect l="42837" t="10412" r="48777" b="50837"/>
          <a:stretch>
            <a:fillRect/>
          </a:stretch>
        </p:blipFill>
        <p:spPr bwMode="auto">
          <a:xfrm>
            <a:off x="6588224" y="4432171"/>
            <a:ext cx="594288" cy="1801069"/>
          </a:xfrm>
          <a:prstGeom prst="rect">
            <a:avLst/>
          </a:prstGeom>
          <a:noFill/>
          <a:ln w="9525">
            <a:noFill/>
            <a:miter lim="800000"/>
            <a:headEnd/>
            <a:tailEnd/>
          </a:ln>
          <a:effectLst/>
        </p:spPr>
      </p:pic>
      <p:pic>
        <p:nvPicPr>
          <p:cNvPr id="8" name="Picture 2"/>
          <p:cNvPicPr>
            <a:picLocks noChangeAspect="1" noChangeArrowheads="1"/>
          </p:cNvPicPr>
          <p:nvPr/>
        </p:nvPicPr>
        <p:blipFill>
          <a:blip r:embed="rId2"/>
          <a:srcRect l="51363" t="10568" r="33962" b="49507"/>
          <a:stretch>
            <a:fillRect/>
          </a:stretch>
        </p:blipFill>
        <p:spPr bwMode="auto">
          <a:xfrm>
            <a:off x="8028384" y="4377020"/>
            <a:ext cx="765298" cy="1856219"/>
          </a:xfrm>
          <a:prstGeom prst="rect">
            <a:avLst/>
          </a:prstGeom>
          <a:noFill/>
          <a:ln w="9525">
            <a:noFill/>
            <a:miter lim="800000"/>
            <a:headEnd/>
            <a:tailEnd/>
          </a:ln>
          <a:effectLst/>
        </p:spPr>
      </p:pic>
    </p:spTree>
    <p:extLst>
      <p:ext uri="{BB962C8B-B14F-4D97-AF65-F5344CB8AC3E}">
        <p14:creationId xmlns:p14="http://schemas.microsoft.com/office/powerpoint/2010/main" val="31272285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ppt_x"/>
                                          </p:val>
                                        </p:tav>
                                        <p:tav tm="100000">
                                          <p:val>
                                            <p:strVal val="#ppt_x"/>
                                          </p:val>
                                        </p:tav>
                                      </p:tavLst>
                                    </p:anim>
                                    <p:anim calcmode="lin" valueType="num">
                                      <p:cBhvr additive="base">
                                        <p:cTn id="1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nodeType="click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additive="base">
                                        <p:cTn id="21" dur="500" fill="hold"/>
                                        <p:tgtEl>
                                          <p:spTgt spid="6"/>
                                        </p:tgtEl>
                                        <p:attrNameLst>
                                          <p:attrName>ppt_x</p:attrName>
                                        </p:attrNameLst>
                                      </p:cBhvr>
                                      <p:tavLst>
                                        <p:tav tm="0">
                                          <p:val>
                                            <p:strVal val="#ppt_x"/>
                                          </p:val>
                                        </p:tav>
                                        <p:tav tm="100000">
                                          <p:val>
                                            <p:strVal val="#ppt_x"/>
                                          </p:val>
                                        </p:tav>
                                      </p:tavLst>
                                    </p:anim>
                                    <p:anim calcmode="lin" valueType="num">
                                      <p:cBhvr additive="base">
                                        <p:cTn id="22" dur="500" fill="hold"/>
                                        <p:tgtEl>
                                          <p:spTgt spid="6"/>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8"/>
                                        </p:tgtEl>
                                        <p:attrNameLst>
                                          <p:attrName>style.visibility</p:attrName>
                                        </p:attrNameLst>
                                      </p:cBhvr>
                                      <p:to>
                                        <p:strVal val="visible"/>
                                      </p:to>
                                    </p:set>
                                    <p:anim calcmode="lin" valueType="num">
                                      <p:cBhvr additive="base">
                                        <p:cTn id="29" dur="500" fill="hold"/>
                                        <p:tgtEl>
                                          <p:spTgt spid="8"/>
                                        </p:tgtEl>
                                        <p:attrNameLst>
                                          <p:attrName>ppt_x</p:attrName>
                                        </p:attrNameLst>
                                      </p:cBhvr>
                                      <p:tavLst>
                                        <p:tav tm="0">
                                          <p:val>
                                            <p:strVal val="#ppt_x"/>
                                          </p:val>
                                        </p:tav>
                                        <p:tav tm="100000">
                                          <p:val>
                                            <p:strVal val="#ppt_x"/>
                                          </p:val>
                                        </p:tav>
                                      </p:tavLst>
                                    </p:anim>
                                    <p:anim calcmode="lin" valueType="num">
                                      <p:cBhvr additive="base">
                                        <p:cTn id="3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520" y="188640"/>
            <a:ext cx="3456384" cy="32266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08987" y="188640"/>
            <a:ext cx="3967788" cy="32403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Dikdörtgen 1"/>
          <p:cNvSpPr/>
          <p:nvPr/>
        </p:nvSpPr>
        <p:spPr>
          <a:xfrm>
            <a:off x="323528" y="3402704"/>
            <a:ext cx="3504486" cy="461665"/>
          </a:xfrm>
          <a:prstGeom prst="rect">
            <a:avLst/>
          </a:prstGeom>
        </p:spPr>
        <p:txBody>
          <a:bodyPr wrap="none">
            <a:spAutoFit/>
          </a:bodyPr>
          <a:lstStyle/>
          <a:p>
            <a:r>
              <a:rPr lang="tr-TR" sz="2400" b="1" dirty="0">
                <a:latin typeface="Arial" pitchFamily="34" charset="0"/>
                <a:cs typeface="Arial" pitchFamily="34" charset="0"/>
              </a:rPr>
              <a:t>ince kenarlı mercekler </a:t>
            </a:r>
            <a:endParaRPr lang="tr-TR" sz="2400" b="1" dirty="0"/>
          </a:p>
        </p:txBody>
      </p:sp>
      <p:sp>
        <p:nvSpPr>
          <p:cNvPr id="3" name="Dikdörtgen 2"/>
          <p:cNvSpPr/>
          <p:nvPr/>
        </p:nvSpPr>
        <p:spPr>
          <a:xfrm>
            <a:off x="5098159" y="3440684"/>
            <a:ext cx="3589444" cy="461665"/>
          </a:xfrm>
          <a:prstGeom prst="rect">
            <a:avLst/>
          </a:prstGeom>
        </p:spPr>
        <p:txBody>
          <a:bodyPr wrap="none">
            <a:spAutoFit/>
          </a:bodyPr>
          <a:lstStyle/>
          <a:p>
            <a:r>
              <a:rPr lang="tr-TR" sz="2400" b="1" dirty="0">
                <a:latin typeface="Arial" pitchFamily="34" charset="0"/>
                <a:cs typeface="Arial" pitchFamily="34" charset="0"/>
              </a:rPr>
              <a:t>kalın kenarlı mercekler </a:t>
            </a:r>
            <a:endParaRPr lang="tr-TR" sz="2400" b="1" dirty="0"/>
          </a:p>
        </p:txBody>
      </p:sp>
      <p:sp>
        <p:nvSpPr>
          <p:cNvPr id="4" name="Dikdörtgen 3"/>
          <p:cNvSpPr/>
          <p:nvPr/>
        </p:nvSpPr>
        <p:spPr>
          <a:xfrm>
            <a:off x="542526" y="4437112"/>
            <a:ext cx="8145077" cy="1569660"/>
          </a:xfrm>
          <a:prstGeom prst="rect">
            <a:avLst/>
          </a:prstGeom>
        </p:spPr>
        <p:txBody>
          <a:bodyPr wrap="square">
            <a:spAutoFit/>
          </a:bodyPr>
          <a:lstStyle/>
          <a:p>
            <a:r>
              <a:rPr lang="tr-TR" sz="2400" b="1" dirty="0">
                <a:latin typeface="Arial" pitchFamily="34" charset="0"/>
                <a:cs typeface="Arial" pitchFamily="34" charset="0"/>
              </a:rPr>
              <a:t>İnce </a:t>
            </a:r>
            <a:r>
              <a:rPr lang="tr-TR" sz="2400" dirty="0">
                <a:latin typeface="Arial" pitchFamily="34" charset="0"/>
                <a:cs typeface="Arial" pitchFamily="34" charset="0"/>
              </a:rPr>
              <a:t>ve </a:t>
            </a:r>
            <a:r>
              <a:rPr lang="tr-TR" sz="2400" b="1" dirty="0">
                <a:latin typeface="Arial" pitchFamily="34" charset="0"/>
                <a:cs typeface="Arial" pitchFamily="34" charset="0"/>
              </a:rPr>
              <a:t>kalın</a:t>
            </a:r>
            <a:r>
              <a:rPr lang="tr-TR" sz="2400" dirty="0">
                <a:latin typeface="Arial" pitchFamily="34" charset="0"/>
                <a:cs typeface="Arial" pitchFamily="34" charset="0"/>
              </a:rPr>
              <a:t> kenarlı </a:t>
            </a:r>
            <a:r>
              <a:rPr lang="tr-TR" sz="2400" dirty="0" smtClean="0">
                <a:latin typeface="Arial" pitchFamily="34" charset="0"/>
                <a:cs typeface="Arial" pitchFamily="34" charset="0"/>
              </a:rPr>
              <a:t>mercekler ışınları </a:t>
            </a:r>
            <a:r>
              <a:rPr lang="tr-TR" sz="2400" dirty="0">
                <a:latin typeface="Arial" pitchFamily="34" charset="0"/>
                <a:cs typeface="Arial" pitchFamily="34" charset="0"/>
              </a:rPr>
              <a:t>farklı şekilde kırar. </a:t>
            </a:r>
            <a:r>
              <a:rPr lang="tr-TR" sz="2400" dirty="0" smtClean="0">
                <a:latin typeface="Arial" pitchFamily="34" charset="0"/>
                <a:cs typeface="Arial" pitchFamily="34" charset="0"/>
              </a:rPr>
              <a:t>Yaptığınız </a:t>
            </a:r>
            <a:r>
              <a:rPr lang="tr-TR" sz="2400" dirty="0">
                <a:latin typeface="Arial" pitchFamily="34" charset="0"/>
                <a:cs typeface="Arial" pitchFamily="34" charset="0"/>
              </a:rPr>
              <a:t>etkinlikte merceklerin bu </a:t>
            </a:r>
            <a:r>
              <a:rPr lang="tr-TR" sz="2400" dirty="0" smtClean="0">
                <a:latin typeface="Arial" pitchFamily="34" charset="0"/>
                <a:cs typeface="Arial" pitchFamily="34" charset="0"/>
              </a:rPr>
              <a:t>özelliğini </a:t>
            </a:r>
            <a:r>
              <a:rPr lang="tr-TR" sz="2400" dirty="0">
                <a:latin typeface="Arial" pitchFamily="34" charset="0"/>
                <a:cs typeface="Arial" pitchFamily="34" charset="0"/>
              </a:rPr>
              <a:t>keşfettiniz. </a:t>
            </a:r>
            <a:endParaRPr lang="tr-TR" sz="2400" dirty="0" smtClean="0">
              <a:latin typeface="Arial" pitchFamily="34" charset="0"/>
              <a:cs typeface="Arial" pitchFamily="34" charset="0"/>
            </a:endParaRPr>
          </a:p>
          <a:p>
            <a:r>
              <a:rPr lang="tr-TR" sz="2400" dirty="0" smtClean="0">
                <a:latin typeface="Arial" pitchFamily="34" charset="0"/>
                <a:cs typeface="Arial" pitchFamily="34" charset="0"/>
              </a:rPr>
              <a:t>Işığı </a:t>
            </a:r>
            <a:r>
              <a:rPr lang="tr-TR" sz="2400" dirty="0">
                <a:latin typeface="Arial" pitchFamily="34" charset="0"/>
                <a:cs typeface="Arial" pitchFamily="34" charset="0"/>
              </a:rPr>
              <a:t>toplayan </a:t>
            </a:r>
            <a:r>
              <a:rPr lang="tr-TR" sz="2400" dirty="0" smtClean="0">
                <a:latin typeface="Arial" pitchFamily="34" charset="0"/>
                <a:cs typeface="Arial" pitchFamily="34" charset="0"/>
              </a:rPr>
              <a:t>ve dağıtan </a:t>
            </a:r>
            <a:r>
              <a:rPr lang="tr-TR" sz="2400" dirty="0">
                <a:latin typeface="Arial" pitchFamily="34" charset="0"/>
                <a:cs typeface="Arial" pitchFamily="34" charset="0"/>
              </a:rPr>
              <a:t>mercekleri sınıflandırdınız.</a:t>
            </a:r>
            <a:br>
              <a:rPr lang="tr-TR" sz="2400" dirty="0">
                <a:latin typeface="Arial" pitchFamily="34" charset="0"/>
                <a:cs typeface="Arial" pitchFamily="34" charset="0"/>
              </a:rPr>
            </a:br>
            <a:r>
              <a:rPr lang="tr-TR" sz="2400" dirty="0">
                <a:latin typeface="Arial" pitchFamily="34" charset="0"/>
                <a:cs typeface="Arial" pitchFamily="34" charset="0"/>
              </a:rPr>
              <a:t>Şimdi bu mercek çeşitlerini </a:t>
            </a:r>
            <a:r>
              <a:rPr lang="tr-TR" sz="2400" dirty="0" smtClean="0">
                <a:latin typeface="Arial" pitchFamily="34" charset="0"/>
                <a:cs typeface="Arial" pitchFamily="34" charset="0"/>
              </a:rPr>
              <a:t>daha yakından </a:t>
            </a:r>
            <a:r>
              <a:rPr lang="tr-TR" sz="2400" dirty="0">
                <a:latin typeface="Arial" pitchFamily="34" charset="0"/>
                <a:cs typeface="Arial" pitchFamily="34" charset="0"/>
              </a:rPr>
              <a:t>inceleyelim.</a:t>
            </a:r>
          </a:p>
        </p:txBody>
      </p:sp>
    </p:spTree>
    <p:extLst>
      <p:ext uri="{BB962C8B-B14F-4D97-AF65-F5344CB8AC3E}">
        <p14:creationId xmlns:p14="http://schemas.microsoft.com/office/powerpoint/2010/main" val="112267631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ikdörtgen 2"/>
          <p:cNvSpPr/>
          <p:nvPr/>
        </p:nvSpPr>
        <p:spPr>
          <a:xfrm>
            <a:off x="251519" y="188231"/>
            <a:ext cx="6280309" cy="523220"/>
          </a:xfrm>
          <a:prstGeom prst="rect">
            <a:avLst/>
          </a:prstGeom>
        </p:spPr>
        <p:txBody>
          <a:bodyPr wrap="none">
            <a:spAutoFit/>
          </a:bodyPr>
          <a:lstStyle/>
          <a:p>
            <a:r>
              <a:rPr lang="tr-TR" sz="2800" b="1" dirty="0">
                <a:latin typeface="Arial" pitchFamily="34" charset="0"/>
                <a:cs typeface="Arial" pitchFamily="34" charset="0"/>
              </a:rPr>
              <a:t>1. İnce Kenarlı (Yakınsak) Mercekler</a:t>
            </a:r>
          </a:p>
        </p:txBody>
      </p:sp>
      <p:sp>
        <p:nvSpPr>
          <p:cNvPr id="4" name="Dikdörtgen 3"/>
          <p:cNvSpPr/>
          <p:nvPr/>
        </p:nvSpPr>
        <p:spPr>
          <a:xfrm>
            <a:off x="179024" y="620688"/>
            <a:ext cx="8785463" cy="830997"/>
          </a:xfrm>
          <a:prstGeom prst="rect">
            <a:avLst/>
          </a:prstGeom>
        </p:spPr>
        <p:txBody>
          <a:bodyPr wrap="square">
            <a:spAutoFit/>
          </a:bodyPr>
          <a:lstStyle/>
          <a:p>
            <a:r>
              <a:rPr lang="tr-TR" sz="2400" dirty="0">
                <a:latin typeface="Arial" pitchFamily="34" charset="0"/>
                <a:cs typeface="Arial" pitchFamily="34" charset="0"/>
              </a:rPr>
              <a:t>İnce kenarlı merceklerin uç </a:t>
            </a:r>
            <a:r>
              <a:rPr lang="tr-TR" sz="2400" dirty="0" smtClean="0">
                <a:latin typeface="Arial" pitchFamily="34" charset="0"/>
                <a:cs typeface="Arial" pitchFamily="34" charset="0"/>
              </a:rPr>
              <a:t>noktaları </a:t>
            </a:r>
            <a:r>
              <a:rPr lang="tr-TR" sz="2400" dirty="0">
                <a:latin typeface="Arial" pitchFamily="34" charset="0"/>
                <a:cs typeface="Arial" pitchFamily="34" charset="0"/>
              </a:rPr>
              <a:t>ince, orta </a:t>
            </a:r>
            <a:r>
              <a:rPr lang="tr-TR" sz="2400" dirty="0" smtClean="0">
                <a:latin typeface="Arial" pitchFamily="34" charset="0"/>
                <a:cs typeface="Arial" pitchFamily="34" charset="0"/>
              </a:rPr>
              <a:t>noktaları </a:t>
            </a:r>
            <a:r>
              <a:rPr lang="tr-TR" sz="2400" dirty="0">
                <a:latin typeface="Arial" pitchFamily="34" charset="0"/>
                <a:cs typeface="Arial" pitchFamily="34" charset="0"/>
              </a:rPr>
              <a:t>şişkindir. </a:t>
            </a:r>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95736" y="1036186"/>
            <a:ext cx="4541902" cy="37255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Dikdörtgen 4"/>
          <p:cNvSpPr/>
          <p:nvPr/>
        </p:nvSpPr>
        <p:spPr>
          <a:xfrm>
            <a:off x="173753" y="4869160"/>
            <a:ext cx="8790733" cy="1200329"/>
          </a:xfrm>
          <a:prstGeom prst="rect">
            <a:avLst/>
          </a:prstGeom>
        </p:spPr>
        <p:txBody>
          <a:bodyPr wrap="square">
            <a:spAutoFit/>
          </a:bodyPr>
          <a:lstStyle/>
          <a:p>
            <a:r>
              <a:rPr lang="tr-TR" sz="2400" dirty="0">
                <a:latin typeface="Arial" pitchFamily="34" charset="0"/>
                <a:cs typeface="Arial" pitchFamily="34" charset="0"/>
              </a:rPr>
              <a:t>İnce kenarlı merceğe gelen paralel ışınlar </a:t>
            </a:r>
            <a:r>
              <a:rPr lang="tr-TR" sz="2400" dirty="0" smtClean="0">
                <a:latin typeface="Arial" pitchFamily="34" charset="0"/>
                <a:cs typeface="Arial" pitchFamily="34" charset="0"/>
              </a:rPr>
              <a:t>yukardaki </a:t>
            </a:r>
            <a:r>
              <a:rPr lang="tr-TR" sz="2400" dirty="0">
                <a:latin typeface="Arial" pitchFamily="34" charset="0"/>
                <a:cs typeface="Arial" pitchFamily="34" charset="0"/>
              </a:rPr>
              <a:t>şekilde gördüğünüz gibi kırılarak bir noktada toplanır. </a:t>
            </a:r>
            <a:endParaRPr lang="tr-TR" sz="2400" dirty="0" smtClean="0">
              <a:latin typeface="Arial" pitchFamily="34" charset="0"/>
              <a:cs typeface="Arial" pitchFamily="34" charset="0"/>
            </a:endParaRPr>
          </a:p>
          <a:p>
            <a:r>
              <a:rPr lang="tr-TR" sz="2400" dirty="0" smtClean="0">
                <a:latin typeface="Arial" pitchFamily="34" charset="0"/>
                <a:cs typeface="Arial" pitchFamily="34" charset="0"/>
              </a:rPr>
              <a:t>Işınların </a:t>
            </a:r>
            <a:r>
              <a:rPr lang="tr-TR" sz="2400" dirty="0">
                <a:latin typeface="Arial" pitchFamily="34" charset="0"/>
                <a:cs typeface="Arial" pitchFamily="34" charset="0"/>
              </a:rPr>
              <a:t>toplandığı bu noktaya </a:t>
            </a:r>
            <a:r>
              <a:rPr lang="tr-TR" sz="2400" b="1" dirty="0">
                <a:solidFill>
                  <a:srgbClr val="FF0000"/>
                </a:solidFill>
                <a:latin typeface="Arial" pitchFamily="34" charset="0"/>
                <a:cs typeface="Arial" pitchFamily="34" charset="0"/>
              </a:rPr>
              <a:t>merceğin </a:t>
            </a:r>
            <a:r>
              <a:rPr lang="tr-TR" sz="2400" b="1" dirty="0" smtClean="0">
                <a:solidFill>
                  <a:srgbClr val="FF0000"/>
                </a:solidFill>
                <a:latin typeface="Arial" pitchFamily="34" charset="0"/>
                <a:cs typeface="Arial" pitchFamily="34" charset="0"/>
              </a:rPr>
              <a:t>odak noktası </a:t>
            </a:r>
            <a:r>
              <a:rPr lang="tr-TR" sz="2400" dirty="0">
                <a:latin typeface="Arial" pitchFamily="34" charset="0"/>
                <a:cs typeface="Arial" pitchFamily="34" charset="0"/>
              </a:rPr>
              <a:t>denir.</a:t>
            </a:r>
          </a:p>
        </p:txBody>
      </p:sp>
    </p:spTree>
    <p:extLst>
      <p:ext uri="{BB962C8B-B14F-4D97-AF65-F5344CB8AC3E}">
        <p14:creationId xmlns:p14="http://schemas.microsoft.com/office/powerpoint/2010/main" val="3641031513"/>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2" val="41f934bb5b103eb4ce825fd81ad9793e46b5c7e9"/>
</p:tagLst>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404</TotalTime>
  <Words>1131</Words>
  <Application>Microsoft Office PowerPoint</Application>
  <PresentationFormat>Ekran Gösterisi (4:3)</PresentationFormat>
  <Paragraphs>147</Paragraphs>
  <Slides>48</Slides>
  <Notes>1</Notes>
  <HiddenSlides>0</HiddenSlides>
  <MMClips>0</MMClips>
  <ScaleCrop>false</ScaleCrop>
  <HeadingPairs>
    <vt:vector size="4" baseType="variant">
      <vt:variant>
        <vt:lpstr>Tema</vt:lpstr>
      </vt:variant>
      <vt:variant>
        <vt:i4>1</vt:i4>
      </vt:variant>
      <vt:variant>
        <vt:lpstr>Slayt Başlıkları</vt:lpstr>
      </vt:variant>
      <vt:variant>
        <vt:i4>48</vt:i4>
      </vt:variant>
    </vt:vector>
  </HeadingPairs>
  <TitlesOfParts>
    <vt:vector size="49" baseType="lpstr">
      <vt:lpstr>Ofis Teması</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dc:creator>su</dc:creator>
  <cp:lastModifiedBy>su</cp:lastModifiedBy>
  <cp:revision>51</cp:revision>
  <dcterms:created xsi:type="dcterms:W3CDTF">2013-04-27T10:04:11Z</dcterms:created>
  <dcterms:modified xsi:type="dcterms:W3CDTF">2013-04-27T22:53:58Z</dcterms:modified>
</cp:coreProperties>
</file>