
<file path=[Content_Types].xml><?xml version="1.0" encoding="utf-8"?>
<Types xmlns="http://schemas.openxmlformats.org/package/2006/content-types">
  <Default Extension="png" ContentType="image/png"/>
  <Default Extension="bin" ContentType="application/vnd.ms-office.activeX"/>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activeX/activeX1.xml" ContentType="application/vnd.ms-office.activeX+xml"/>
  <Override PartName="/ppt/activeX/activeX2.xml" ContentType="application/vnd.ms-office.activeX+xml"/>
  <Override PartName="/ppt/activeX/activeX3.xml" ContentType="application/vnd.ms-office.activeX+xml"/>
  <Override PartName="/ppt/activeX/activeX4.xml" ContentType="application/vnd.ms-office.activeX+xml"/>
  <Override PartName="/ppt/activeX/activeX5.xml" ContentType="application/vnd.ms-office.activeX+xml"/>
  <Override PartName="/ppt/activeX/activeX6.xml" ContentType="application/vnd.ms-office.activeX+xml"/>
  <Override PartName="/ppt/activeX/activeX7.xml" ContentType="application/vnd.ms-office.activeX+xml"/>
  <Override PartName="/ppt/activeX/activeX8.xml" ContentType="application/vnd.ms-office.activeX+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2"/>
  </p:notesMasterIdLst>
  <p:sldIdLst>
    <p:sldId id="256" r:id="rId2"/>
    <p:sldId id="259" r:id="rId3"/>
    <p:sldId id="257" r:id="rId4"/>
    <p:sldId id="274" r:id="rId5"/>
    <p:sldId id="261" r:id="rId6"/>
    <p:sldId id="356" r:id="rId7"/>
    <p:sldId id="262" r:id="rId8"/>
    <p:sldId id="357" r:id="rId9"/>
    <p:sldId id="263" r:id="rId10"/>
    <p:sldId id="264" r:id="rId11"/>
    <p:sldId id="265" r:id="rId12"/>
    <p:sldId id="266" r:id="rId13"/>
    <p:sldId id="358" r:id="rId14"/>
    <p:sldId id="267" r:id="rId15"/>
    <p:sldId id="275" r:id="rId16"/>
    <p:sldId id="359" r:id="rId17"/>
    <p:sldId id="268" r:id="rId18"/>
    <p:sldId id="269" r:id="rId19"/>
    <p:sldId id="270" r:id="rId20"/>
    <p:sldId id="271" r:id="rId21"/>
    <p:sldId id="272" r:id="rId22"/>
    <p:sldId id="285" r:id="rId23"/>
    <p:sldId id="286" r:id="rId24"/>
    <p:sldId id="287" r:id="rId25"/>
    <p:sldId id="281" r:id="rId26"/>
    <p:sldId id="282" r:id="rId27"/>
    <p:sldId id="283" r:id="rId28"/>
    <p:sldId id="284" r:id="rId29"/>
    <p:sldId id="280" r:id="rId30"/>
    <p:sldId id="279" r:id="rId31"/>
    <p:sldId id="289" r:id="rId32"/>
    <p:sldId id="290" r:id="rId33"/>
    <p:sldId id="291" r:id="rId34"/>
    <p:sldId id="320" r:id="rId35"/>
    <p:sldId id="292" r:id="rId36"/>
    <p:sldId id="293" r:id="rId37"/>
    <p:sldId id="294" r:id="rId38"/>
    <p:sldId id="295" r:id="rId39"/>
    <p:sldId id="296" r:id="rId40"/>
    <p:sldId id="299" r:id="rId41"/>
    <p:sldId id="324" r:id="rId42"/>
    <p:sldId id="325" r:id="rId43"/>
    <p:sldId id="323" r:id="rId44"/>
    <p:sldId id="330" r:id="rId45"/>
    <p:sldId id="326" r:id="rId46"/>
    <p:sldId id="328" r:id="rId47"/>
    <p:sldId id="329" r:id="rId48"/>
    <p:sldId id="310" r:id="rId49"/>
    <p:sldId id="297" r:id="rId50"/>
    <p:sldId id="305" r:id="rId51"/>
    <p:sldId id="307" r:id="rId52"/>
    <p:sldId id="306" r:id="rId53"/>
    <p:sldId id="309" r:id="rId54"/>
    <p:sldId id="311" r:id="rId55"/>
    <p:sldId id="318" r:id="rId56"/>
    <p:sldId id="317" r:id="rId57"/>
    <p:sldId id="315" r:id="rId58"/>
    <p:sldId id="314" r:id="rId59"/>
    <p:sldId id="313" r:id="rId60"/>
    <p:sldId id="298" r:id="rId61"/>
    <p:sldId id="363" r:id="rId62"/>
    <p:sldId id="361" r:id="rId63"/>
    <p:sldId id="360" r:id="rId64"/>
    <p:sldId id="321" r:id="rId65"/>
    <p:sldId id="322" r:id="rId66"/>
    <p:sldId id="331" r:id="rId67"/>
    <p:sldId id="332" r:id="rId68"/>
    <p:sldId id="333" r:id="rId69"/>
    <p:sldId id="334" r:id="rId70"/>
    <p:sldId id="335" r:id="rId71"/>
    <p:sldId id="362" r:id="rId72"/>
    <p:sldId id="336" r:id="rId73"/>
    <p:sldId id="339" r:id="rId74"/>
    <p:sldId id="338" r:id="rId75"/>
    <p:sldId id="340" r:id="rId76"/>
    <p:sldId id="337" r:id="rId77"/>
    <p:sldId id="341" r:id="rId78"/>
    <p:sldId id="342" r:id="rId79"/>
    <p:sldId id="343" r:id="rId80"/>
    <p:sldId id="344" r:id="rId81"/>
    <p:sldId id="345" r:id="rId82"/>
    <p:sldId id="346" r:id="rId83"/>
    <p:sldId id="347" r:id="rId84"/>
    <p:sldId id="348" r:id="rId85"/>
    <p:sldId id="350" r:id="rId86"/>
    <p:sldId id="351" r:id="rId87"/>
    <p:sldId id="349" r:id="rId88"/>
    <p:sldId id="352" r:id="rId89"/>
    <p:sldId id="353" r:id="rId90"/>
    <p:sldId id="355" r:id="rId91"/>
  </p:sldIdLst>
  <p:sldSz cx="9144000" cy="6858000" type="screen4x3"/>
  <p:notesSz cx="6858000" cy="9144000"/>
  <p:custDataLst>
    <p:tags r:id="rId93"/>
  </p:custDataLst>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818" autoAdjust="0"/>
  </p:normalViewPr>
  <p:slideViewPr>
    <p:cSldViewPr>
      <p:cViewPr>
        <p:scale>
          <a:sx n="75" d="100"/>
          <a:sy n="75" d="100"/>
        </p:scale>
        <p:origin x="-930" y="-62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gs" Target="tags/tag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_rels/activeX3.xml.rels><?xml version="1.0" encoding="UTF-8" standalone="yes"?>
<Relationships xmlns="http://schemas.openxmlformats.org/package/2006/relationships"><Relationship Id="rId1" Type="http://schemas.microsoft.com/office/2006/relationships/activeXControlBinary" Target="activeX3.bin"/></Relationships>
</file>

<file path=ppt/activeX/_rels/activeX4.xml.rels><?xml version="1.0" encoding="UTF-8" standalone="yes"?>
<Relationships xmlns="http://schemas.openxmlformats.org/package/2006/relationships"><Relationship Id="rId1" Type="http://schemas.microsoft.com/office/2006/relationships/activeXControlBinary" Target="activeX4.bin"/></Relationships>
</file>

<file path=ppt/activeX/_rels/activeX5.xml.rels><?xml version="1.0" encoding="UTF-8" standalone="yes"?>
<Relationships xmlns="http://schemas.openxmlformats.org/package/2006/relationships"><Relationship Id="rId1" Type="http://schemas.microsoft.com/office/2006/relationships/activeXControlBinary" Target="activeX5.bin"/></Relationships>
</file>

<file path=ppt/activeX/_rels/activeX6.xml.rels><?xml version="1.0" encoding="UTF-8" standalone="yes"?>
<Relationships xmlns="http://schemas.openxmlformats.org/package/2006/relationships"><Relationship Id="rId1" Type="http://schemas.microsoft.com/office/2006/relationships/activeXControlBinary" Target="activeX6.bin"/></Relationships>
</file>

<file path=ppt/activeX/_rels/activeX7.xml.rels><?xml version="1.0" encoding="UTF-8" standalone="yes"?>
<Relationships xmlns="http://schemas.openxmlformats.org/package/2006/relationships"><Relationship Id="rId1" Type="http://schemas.microsoft.com/office/2006/relationships/activeXControlBinary" Target="activeX7.bin"/></Relationships>
</file>

<file path=ppt/activeX/_rels/activeX8.xml.rels><?xml version="1.0" encoding="UTF-8" standalone="yes"?>
<Relationships xmlns="http://schemas.openxmlformats.org/package/2006/relationships"><Relationship Id="rId1" Type="http://schemas.microsoft.com/office/2006/relationships/activeXControlBinary" Target="activeX8.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activeX/activeX3.xml><?xml version="1.0" encoding="utf-8"?>
<ax:ocx xmlns:ax="http://schemas.microsoft.com/office/2006/activeX" xmlns:r="http://schemas.openxmlformats.org/officeDocument/2006/relationships" ax:classid="{D27CDB6E-AE6D-11CF-96B8-444553540000}" ax:persistence="persistStorage" r:id="rId1"/>
</file>

<file path=ppt/activeX/activeX4.xml><?xml version="1.0" encoding="utf-8"?>
<ax:ocx xmlns:ax="http://schemas.microsoft.com/office/2006/activeX" xmlns:r="http://schemas.openxmlformats.org/officeDocument/2006/relationships" ax:classid="{D27CDB6E-AE6D-11CF-96B8-444553540000}" ax:persistence="persistStorage" r:id="rId1"/>
</file>

<file path=ppt/activeX/activeX5.xml><?xml version="1.0" encoding="utf-8"?>
<ax:ocx xmlns:ax="http://schemas.microsoft.com/office/2006/activeX" xmlns:r="http://schemas.openxmlformats.org/officeDocument/2006/relationships" ax:classid="{D27CDB6E-AE6D-11CF-96B8-444553540000}" ax:persistence="persistStorage" r:id="rId1"/>
</file>

<file path=ppt/activeX/activeX6.xml><?xml version="1.0" encoding="utf-8"?>
<ax:ocx xmlns:ax="http://schemas.microsoft.com/office/2006/activeX" xmlns:r="http://schemas.openxmlformats.org/officeDocument/2006/relationships" ax:classid="{D27CDB6E-AE6D-11CF-96B8-444553540000}" ax:persistence="persistStorage" r:id="rId1"/>
</file>

<file path=ppt/activeX/activeX7.xml><?xml version="1.0" encoding="utf-8"?>
<ax:ocx xmlns:ax="http://schemas.microsoft.com/office/2006/activeX" xmlns:r="http://schemas.openxmlformats.org/officeDocument/2006/relationships" ax:classid="{D27CDB6E-AE6D-11CF-96B8-444553540000}" ax:persistence="persistStorage" r:id="rId1"/>
</file>

<file path=ppt/activeX/activeX8.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8.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7.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3.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7.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9.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1.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53.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74.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11DFD9A-BD47-4CB5-8656-7A8C316A411A}" type="datetimeFigureOut">
              <a:rPr lang="tr-TR" smtClean="0"/>
              <a:t>18.04.2013</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7E51C05-0B9E-4737-B944-A4E4B6FEBEA4}" type="slidenum">
              <a:rPr lang="tr-TR" smtClean="0"/>
              <a:t>‹#›</a:t>
            </a:fld>
            <a:endParaRPr lang="tr-TR"/>
          </a:p>
        </p:txBody>
      </p:sp>
    </p:spTree>
    <p:extLst>
      <p:ext uri="{BB962C8B-B14F-4D97-AF65-F5344CB8AC3E}">
        <p14:creationId xmlns:p14="http://schemas.microsoft.com/office/powerpoint/2010/main" val="5218565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3F6D31E-CE34-4DB5-BBF1-C19EAB527C5C}" type="slidenum">
              <a:rPr lang="tr-TR" smtClean="0"/>
              <a:t>90</a:t>
            </a:fld>
            <a:endParaRPr lang="tr-TR"/>
          </a:p>
        </p:txBody>
      </p:sp>
    </p:spTree>
    <p:extLst>
      <p:ext uri="{BB962C8B-B14F-4D97-AF65-F5344CB8AC3E}">
        <p14:creationId xmlns:p14="http://schemas.microsoft.com/office/powerpoint/2010/main" val="4716162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18.04.2013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18.04.2013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18.04.2013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cSld name="1_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18.04.2013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extLst>
      <p:ext uri="{BB962C8B-B14F-4D97-AF65-F5344CB8AC3E}">
        <p14:creationId xmlns:p14="http://schemas.microsoft.com/office/powerpoint/2010/main" val="45478709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18.04.2013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18.04.2013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t>18.04.2013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t>18.04.2013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lvl1pPr algn="l">
              <a:defRPr sz="2200">
                <a:latin typeface="Arial" pitchFamily="34" charset="0"/>
                <a:cs typeface="Arial" pitchFamily="34" charset="0"/>
              </a:defRPr>
            </a:lvl1p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t>18.04.2013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t>18.04.2013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lvl1pPr>
              <a:defRPr>
                <a:latin typeface="Arial" pitchFamily="34" charset="0"/>
                <a:cs typeface="Arial" pitchFamily="34" charset="0"/>
              </a:defRPr>
            </a:lvl1pPr>
          </a:lstStyle>
          <a:p>
            <a:fld id="{F302176B-0E47-46AC-8F43-DAB4B8A37D06}" type="slidenum">
              <a:rPr lang="tr-TR" smtClean="0"/>
              <a:pPr/>
              <a:t>‹#›</a:t>
            </a:fld>
            <a:endParaRPr lang="tr-TR"/>
          </a:p>
        </p:txBody>
      </p:sp>
      <p:sp>
        <p:nvSpPr>
          <p:cNvPr id="5" name="Başlık 4"/>
          <p:cNvSpPr>
            <a:spLocks noGrp="1"/>
          </p:cNvSpPr>
          <p:nvPr>
            <p:ph type="title"/>
          </p:nvPr>
        </p:nvSpPr>
        <p:spPr/>
        <p:txBody>
          <a:bodyPr>
            <a:normAutofit/>
          </a:bodyPr>
          <a:lstStyle>
            <a:lvl1pPr algn="l">
              <a:defRPr sz="2200">
                <a:latin typeface="Arial" pitchFamily="34" charset="0"/>
                <a:cs typeface="Arial" pitchFamily="34" charset="0"/>
              </a:defRPr>
            </a:lvl1pPr>
          </a:lstStyle>
          <a:p>
            <a:r>
              <a:rPr lang="tr-TR" smtClean="0"/>
              <a:t>Asıl başlık stili için tıklatın</a:t>
            </a:r>
            <a:endParaRPr lang="tr-T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18.04.2013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18.04.2013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t>18.04.2013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7.xml"/><Relationship Id="rId4" Type="http://schemas.openxmlformats.org/officeDocument/2006/relationships/image" Target="../media/image16.emf"/></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control" Target="../activeX/activeX2.xml"/><Relationship Id="rId1" Type="http://schemas.openxmlformats.org/officeDocument/2006/relationships/vmlDrawing" Target="../drawings/vmlDrawing2.v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control" Target="../activeX/activeX3.xml"/><Relationship Id="rId1" Type="http://schemas.openxmlformats.org/officeDocument/2006/relationships/vmlDrawing" Target="../drawings/vmlDrawing3.vml"/><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control" Target="../activeX/activeX1.xml"/><Relationship Id="rId1" Type="http://schemas.openxmlformats.org/officeDocument/2006/relationships/vmlDrawing" Target="../drawings/vmlDrawing1.vml"/><Relationship Id="rId4" Type="http://schemas.openxmlformats.org/officeDocument/2006/relationships/image" Target="../media/image9.png"/></Relationships>
</file>

<file path=ppt/slides/_rels/slide6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control" Target="../activeX/activeX4.xml"/><Relationship Id="rId1" Type="http://schemas.openxmlformats.org/officeDocument/2006/relationships/vmlDrawing" Target="../drawings/vmlDrawing4.vml"/><Relationship Id="rId4" Type="http://schemas.openxmlformats.org/officeDocument/2006/relationships/image" Target="../media/image38.png"/></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control" Target="../activeX/activeX5.xml"/><Relationship Id="rId1" Type="http://schemas.openxmlformats.org/officeDocument/2006/relationships/vmlDrawing" Target="../drawings/vmlDrawing5.vml"/><Relationship Id="rId4" Type="http://schemas.openxmlformats.org/officeDocument/2006/relationships/image" Target="../media/image40.png"/></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control" Target="../activeX/activeX6.xml"/><Relationship Id="rId1" Type="http://schemas.openxmlformats.org/officeDocument/2006/relationships/vmlDrawing" Target="../drawings/vmlDrawing6.vml"/><Relationship Id="rId4" Type="http://schemas.openxmlformats.org/officeDocument/2006/relationships/image" Target="../media/image42.png"/></Relationships>
</file>

<file path=ppt/slides/_rels/slide64.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g"/><Relationship Id="rId1" Type="http://schemas.openxmlformats.org/officeDocument/2006/relationships/slideLayout" Target="../slideLayouts/slideLayout12.xml"/><Relationship Id="rId5" Type="http://schemas.openxmlformats.org/officeDocument/2006/relationships/image" Target="../media/image47.png"/><Relationship Id="rId4" Type="http://schemas.openxmlformats.org/officeDocument/2006/relationships/image" Target="../media/image46.png"/></Relationships>
</file>

<file path=ppt/slides/_rels/slide66.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control" Target="../activeX/activeX7.xml"/><Relationship Id="rId1" Type="http://schemas.openxmlformats.org/officeDocument/2006/relationships/vmlDrawing" Target="../drawings/vmlDrawing7.vml"/><Relationship Id="rId4" Type="http://schemas.openxmlformats.org/officeDocument/2006/relationships/image" Target="../media/image54.png"/></Relationships>
</file>

<file path=ppt/slides/_rels/slide72.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image" Target="../media/image55.jpg"/><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image" Target="../media/image58.jp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1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2" Type="http://schemas.openxmlformats.org/officeDocument/2006/relationships/image" Target="../media/image61.jpg"/><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2" Type="http://schemas.openxmlformats.org/officeDocument/2006/relationships/image" Target="../media/image62.jpg"/><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2" Type="http://schemas.openxmlformats.org/officeDocument/2006/relationships/image" Target="../media/image63.jp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2" Type="http://schemas.openxmlformats.org/officeDocument/2006/relationships/image" Target="../media/image64.jpg"/><Relationship Id="rId1" Type="http://schemas.openxmlformats.org/officeDocument/2006/relationships/slideLayout" Target="../slideLayouts/slideLayout12.xml"/></Relationships>
</file>

<file path=ppt/slides/_rels/slide81.xml.rels><?xml version="1.0" encoding="UTF-8" standalone="yes"?>
<Relationships xmlns="http://schemas.openxmlformats.org/package/2006/relationships"><Relationship Id="rId2" Type="http://schemas.openxmlformats.org/officeDocument/2006/relationships/image" Target="../media/image65.jpg"/><Relationship Id="rId1" Type="http://schemas.openxmlformats.org/officeDocument/2006/relationships/slideLayout" Target="../slideLayouts/slideLayout12.xml"/></Relationships>
</file>

<file path=ppt/slides/_rels/slide82.xml.rels><?xml version="1.0" encoding="UTF-8" standalone="yes"?>
<Relationships xmlns="http://schemas.openxmlformats.org/package/2006/relationships"><Relationship Id="rId2" Type="http://schemas.openxmlformats.org/officeDocument/2006/relationships/image" Target="../media/image66.jpg"/><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2" Type="http://schemas.openxmlformats.org/officeDocument/2006/relationships/image" Target="../media/image67.jpg"/><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image" Target="../media/image68.jpg"/><Relationship Id="rId1" Type="http://schemas.openxmlformats.org/officeDocument/2006/relationships/slideLayout" Target="../slideLayouts/slideLayout12.xml"/><Relationship Id="rId4" Type="http://schemas.openxmlformats.org/officeDocument/2006/relationships/image" Target="../media/image70.jpg"/></Relationships>
</file>

<file path=ppt/slides/_rels/slide85.xml.rels><?xml version="1.0" encoding="UTF-8" standalone="yes"?>
<Relationships xmlns="http://schemas.openxmlformats.org/package/2006/relationships"><Relationship Id="rId2" Type="http://schemas.openxmlformats.org/officeDocument/2006/relationships/image" Target="../media/image71.jpg"/><Relationship Id="rId1" Type="http://schemas.openxmlformats.org/officeDocument/2006/relationships/slideLayout" Target="../slideLayouts/slideLayout12.xml"/></Relationships>
</file>

<file path=ppt/slides/_rels/slide86.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12.xml"/></Relationships>
</file>

<file path=ppt/slides/_rels/slide87.xml.rels><?xml version="1.0" encoding="UTF-8" standalone="yes"?>
<Relationships xmlns="http://schemas.openxmlformats.org/package/2006/relationships"><Relationship Id="rId2" Type="http://schemas.openxmlformats.org/officeDocument/2006/relationships/image" Target="../media/image73.jpg"/><Relationship Id="rId1" Type="http://schemas.openxmlformats.org/officeDocument/2006/relationships/slideLayout" Target="../slideLayouts/slideLayout12.xml"/></Relationships>
</file>

<file path=ppt/slides/_rels/slide88.xml.rels><?xml version="1.0" encoding="UTF-8" standalone="yes"?>
<Relationships xmlns="http://schemas.openxmlformats.org/package/2006/relationships"><Relationship Id="rId2" Type="http://schemas.openxmlformats.org/officeDocument/2006/relationships/image" Target="../media/image73.jpg"/><Relationship Id="rId1" Type="http://schemas.openxmlformats.org/officeDocument/2006/relationships/slideLayout" Target="../slideLayouts/slideLayout12.xml"/></Relationships>
</file>

<file path=ppt/slides/_rels/slide89.xml.rels><?xml version="1.0" encoding="UTF-8" standalone="yes"?>
<Relationships xmlns="http://schemas.openxmlformats.org/package/2006/relationships"><Relationship Id="rId2" Type="http://schemas.openxmlformats.org/officeDocument/2006/relationships/image" Target="../media/image73.jp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control" Target="../activeX/activeX8.xml"/><Relationship Id="rId1" Type="http://schemas.openxmlformats.org/officeDocument/2006/relationships/vmlDrawing" Target="../drawings/vmlDrawing8.vml"/><Relationship Id="rId6" Type="http://schemas.openxmlformats.org/officeDocument/2006/relationships/image" Target="../media/image75.png"/><Relationship Id="rId5" Type="http://schemas.openxmlformats.org/officeDocument/2006/relationships/hyperlink" Target="http://www.fatihgizligider.com/" TargetMode="External"/><Relationship Id="rId4"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827584" y="476672"/>
            <a:ext cx="7344816" cy="523220"/>
          </a:xfrm>
          <a:prstGeom prst="rect">
            <a:avLst/>
          </a:prstGeom>
          <a:noFill/>
        </p:spPr>
        <p:txBody>
          <a:bodyPr wrap="square" rtlCol="0">
            <a:spAutoFit/>
          </a:bodyPr>
          <a:lstStyle/>
          <a:p>
            <a:r>
              <a:rPr lang="tr-TR" sz="2800" b="1" dirty="0">
                <a:latin typeface="Arial" pitchFamily="34" charset="0"/>
                <a:cs typeface="Arial" pitchFamily="34" charset="0"/>
              </a:rPr>
              <a:t>2. CİSİMLER NASIL RENKLİ GÖRÜNÜR?</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268760"/>
            <a:ext cx="3473857" cy="1944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ikdörtgen Belirtme Çizgisi 3"/>
          <p:cNvSpPr/>
          <p:nvPr/>
        </p:nvSpPr>
        <p:spPr>
          <a:xfrm>
            <a:off x="4860032" y="1031541"/>
            <a:ext cx="4109594" cy="792088"/>
          </a:xfrm>
          <a:prstGeom prst="wedgeRectCallout">
            <a:avLst>
              <a:gd name="adj1" fmla="val -85655"/>
              <a:gd name="adj2" fmla="val 15548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Bu kavramları defterimize yanıtlayalım  gelecek derste arkadaşlarımıza sunalım </a:t>
            </a:r>
            <a:endParaRPr lang="tr-TR" dirty="0"/>
          </a:p>
        </p:txBody>
      </p:sp>
      <p:sp>
        <p:nvSpPr>
          <p:cNvPr id="5" name="Dikdörtgen 4"/>
          <p:cNvSpPr/>
          <p:nvPr/>
        </p:nvSpPr>
        <p:spPr>
          <a:xfrm>
            <a:off x="288032" y="4874568"/>
            <a:ext cx="8352928" cy="954107"/>
          </a:xfrm>
          <a:prstGeom prst="rect">
            <a:avLst/>
          </a:prstGeom>
        </p:spPr>
        <p:txBody>
          <a:bodyPr wrap="square">
            <a:spAutoFit/>
          </a:bodyPr>
          <a:lstStyle/>
          <a:p>
            <a:r>
              <a:rPr lang="tr-TR" sz="2800" b="1" dirty="0" smtClean="0">
                <a:solidFill>
                  <a:srgbClr val="FF0000"/>
                </a:solidFill>
              </a:rPr>
              <a:t>Renk Tayfı </a:t>
            </a:r>
            <a:r>
              <a:rPr lang="tr-TR" sz="2800" b="1" dirty="0" smtClean="0"/>
              <a:t>: Beyaz </a:t>
            </a:r>
            <a:r>
              <a:rPr lang="tr-TR" sz="2800" b="1" dirty="0"/>
              <a:t>ışığın ışık prizmasından geçmesiyle oluşan renkli ışık demetine </a:t>
            </a:r>
            <a:r>
              <a:rPr lang="tr-TR" sz="2800" b="1" dirty="0" smtClean="0"/>
              <a:t>ışık(renk) </a:t>
            </a:r>
            <a:r>
              <a:rPr lang="tr-TR" sz="2800" b="1" dirty="0"/>
              <a:t>tayfı denir.</a:t>
            </a:r>
          </a:p>
        </p:txBody>
      </p:sp>
      <p:sp>
        <p:nvSpPr>
          <p:cNvPr id="7" name="11 Dikdörtgen"/>
          <p:cNvSpPr/>
          <p:nvPr/>
        </p:nvSpPr>
        <p:spPr>
          <a:xfrm>
            <a:off x="184650" y="3356992"/>
            <a:ext cx="8784976" cy="1200329"/>
          </a:xfrm>
          <a:prstGeom prst="rect">
            <a:avLst/>
          </a:prstGeom>
        </p:spPr>
        <p:txBody>
          <a:bodyPr wrap="square">
            <a:spAutoFit/>
          </a:bodyPr>
          <a:lstStyle/>
          <a:p>
            <a:r>
              <a:rPr lang="tr-TR" sz="2400" b="1" dirty="0" smtClean="0">
                <a:solidFill>
                  <a:srgbClr val="FF0000"/>
                </a:solidFill>
                <a:latin typeface="Arial" pitchFamily="34" charset="0"/>
                <a:cs typeface="Arial" pitchFamily="34" charset="0"/>
              </a:rPr>
              <a:t>Işık Filtresi </a:t>
            </a:r>
            <a:r>
              <a:rPr lang="tr-TR" sz="2400" b="1" dirty="0" smtClean="0">
                <a:latin typeface="Arial" pitchFamily="34" charset="0"/>
                <a:cs typeface="Arial" pitchFamily="34" charset="0"/>
              </a:rPr>
              <a:t>: Belli renkteki ışığı soğurup kendi rengindeki ışığı tamamen komşularını kısmen geçiren cisimlere ışık filtresi denir.</a:t>
            </a:r>
            <a:endParaRPr lang="tr-TR" sz="2400" dirty="0">
              <a:latin typeface="Arial" pitchFamily="34" charset="0"/>
              <a:cs typeface="Arial" pitchFamily="34" charset="0"/>
            </a:endParaRPr>
          </a:p>
        </p:txBody>
      </p:sp>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5720" y="3212976"/>
            <a:ext cx="9112560" cy="36450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52282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839856" y="171872"/>
            <a:ext cx="5231781" cy="525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372728" y="5445224"/>
            <a:ext cx="8424936" cy="1384995"/>
          </a:xfrm>
          <a:prstGeom prst="rect">
            <a:avLst/>
          </a:prstGeom>
        </p:spPr>
        <p:txBody>
          <a:bodyPr wrap="square">
            <a:spAutoFit/>
          </a:bodyPr>
          <a:lstStyle/>
          <a:p>
            <a:r>
              <a:rPr lang="tr-TR" sz="2800" dirty="0">
                <a:latin typeface="Arial" pitchFamily="34" charset="0"/>
                <a:cs typeface="Arial" pitchFamily="34" charset="0"/>
              </a:rPr>
              <a:t>Sabun köpüğü de ışığın </a:t>
            </a:r>
            <a:r>
              <a:rPr lang="tr-TR" sz="2800" dirty="0" smtClean="0">
                <a:latin typeface="Arial" pitchFamily="34" charset="0"/>
                <a:cs typeface="Arial" pitchFamily="34" charset="0"/>
              </a:rPr>
              <a:t>yansıma ve </a:t>
            </a:r>
            <a:r>
              <a:rPr lang="tr-TR" sz="2800" dirty="0">
                <a:latin typeface="Arial" pitchFamily="34" charset="0"/>
                <a:cs typeface="Arial" pitchFamily="34" charset="0"/>
              </a:rPr>
              <a:t>kırılması ile çeşitli renklerde </a:t>
            </a:r>
            <a:r>
              <a:rPr lang="tr-TR" sz="2800" dirty="0" smtClean="0">
                <a:latin typeface="Arial" pitchFamily="34" charset="0"/>
                <a:cs typeface="Arial" pitchFamily="34" charset="0"/>
              </a:rPr>
              <a:t>görülür</a:t>
            </a:r>
            <a:r>
              <a:rPr lang="tr-TR" sz="2800" dirty="0">
                <a:latin typeface="Arial" pitchFamily="34" charset="0"/>
                <a:cs typeface="Arial" pitchFamily="34" charset="0"/>
              </a:rPr>
              <a:t>. Benzer şekilde akaryakıt dökülen yollarda çeşitli renklerin </a:t>
            </a:r>
            <a:r>
              <a:rPr lang="tr-TR" sz="2800" dirty="0" smtClean="0">
                <a:latin typeface="Arial" pitchFamily="34" charset="0"/>
                <a:cs typeface="Arial" pitchFamily="34" charset="0"/>
              </a:rPr>
              <a:t>oluştuğu görülebilir</a:t>
            </a:r>
            <a:r>
              <a:rPr lang="tr-TR" sz="2800" dirty="0">
                <a:latin typeface="Arial" pitchFamily="34" charset="0"/>
                <a:cs typeface="Arial" pitchFamily="34" charset="0"/>
              </a:rPr>
              <a:t>.</a:t>
            </a:r>
          </a:p>
        </p:txBody>
      </p:sp>
    </p:spTree>
    <p:extLst>
      <p:ext uri="{BB962C8B-B14F-4D97-AF65-F5344CB8AC3E}">
        <p14:creationId xmlns:p14="http://schemas.microsoft.com/office/powerpoint/2010/main" val="4130117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323528" y="548680"/>
            <a:ext cx="8496944" cy="5262979"/>
          </a:xfrm>
          <a:prstGeom prst="rect">
            <a:avLst/>
          </a:prstGeom>
        </p:spPr>
        <p:txBody>
          <a:bodyPr wrap="square">
            <a:spAutoFit/>
          </a:bodyPr>
          <a:lstStyle/>
          <a:p>
            <a:r>
              <a:rPr lang="tr-TR" sz="2800" dirty="0">
                <a:latin typeface="Arial" pitchFamily="34" charset="0"/>
                <a:cs typeface="Arial" pitchFamily="34" charset="0"/>
              </a:rPr>
              <a:t>Yağmurlu havalardan sonra oluşan gökkuşağında altı renk dışında birçok </a:t>
            </a:r>
            <a:r>
              <a:rPr lang="tr-TR" sz="2800" dirty="0" smtClean="0">
                <a:latin typeface="Arial" pitchFamily="34" charset="0"/>
                <a:cs typeface="Arial" pitchFamily="34" charset="0"/>
              </a:rPr>
              <a:t>ara tonda </a:t>
            </a:r>
            <a:r>
              <a:rPr lang="tr-TR" sz="2800" dirty="0">
                <a:latin typeface="Arial" pitchFamily="34" charset="0"/>
                <a:cs typeface="Arial" pitchFamily="34" charset="0"/>
              </a:rPr>
              <a:t>renkler mevcuttur. Yaptığınız etkinlikte renkli kartonu hızla </a:t>
            </a:r>
            <a:r>
              <a:rPr lang="tr-TR" sz="2800" dirty="0" smtClean="0">
                <a:latin typeface="Arial" pitchFamily="34" charset="0"/>
                <a:cs typeface="Arial" pitchFamily="34" charset="0"/>
              </a:rPr>
              <a:t>döndürdüğünüzde </a:t>
            </a:r>
            <a:r>
              <a:rPr lang="tr-TR" sz="2800" dirty="0">
                <a:latin typeface="Arial" pitchFamily="34" charset="0"/>
                <a:cs typeface="Arial" pitchFamily="34" charset="0"/>
              </a:rPr>
              <a:t>beyaza yakın bir renk elde etmiş olabilirsiniz. Karton üzerinde </a:t>
            </a:r>
            <a:r>
              <a:rPr lang="tr-TR" sz="2800" dirty="0" smtClean="0">
                <a:latin typeface="Arial" pitchFamily="34" charset="0"/>
                <a:cs typeface="Arial" pitchFamily="34" charset="0"/>
              </a:rPr>
              <a:t>boyadığınız renkler </a:t>
            </a:r>
            <a:r>
              <a:rPr lang="tr-TR" sz="2800" dirty="0">
                <a:latin typeface="Arial" pitchFamily="34" charset="0"/>
                <a:cs typeface="Arial" pitchFamily="34" charset="0"/>
              </a:rPr>
              <a:t>gökkuşağındaki renklere ne kadar benzerse gözleyeceğiniz renk de o kadar beyaza yaklaşır. </a:t>
            </a:r>
            <a:r>
              <a:rPr lang="tr-TR" sz="2800" dirty="0" smtClean="0">
                <a:latin typeface="Arial" pitchFamily="34" charset="0"/>
                <a:cs typeface="Arial" pitchFamily="34" charset="0"/>
              </a:rPr>
              <a:t>Daireyi hızla </a:t>
            </a:r>
            <a:r>
              <a:rPr lang="tr-TR" sz="2800" dirty="0">
                <a:latin typeface="Arial" pitchFamily="34" charset="0"/>
                <a:cs typeface="Arial" pitchFamily="34" charset="0"/>
              </a:rPr>
              <a:t>döndürdüğünüzde gözünüz renkli dilimleri tek tek göremez, hepsini birden algılarsınız. Yani renkler </a:t>
            </a:r>
            <a:r>
              <a:rPr lang="tr-TR" sz="2800" dirty="0" smtClean="0">
                <a:latin typeface="Arial" pitchFamily="34" charset="0"/>
                <a:cs typeface="Arial" pitchFamily="34" charset="0"/>
              </a:rPr>
              <a:t>birbirinin </a:t>
            </a:r>
            <a:r>
              <a:rPr lang="tr-TR" sz="2800" dirty="0">
                <a:latin typeface="Arial" pitchFamily="34" charset="0"/>
                <a:cs typeface="Arial" pitchFamily="34" charset="0"/>
              </a:rPr>
              <a:t>üzerine biner ve daireyi beyaz olarak görürsünüz.</a:t>
            </a:r>
          </a:p>
          <a:p>
            <a:endParaRPr lang="tr-TR" sz="2800" dirty="0">
              <a:latin typeface="Arial" pitchFamily="34" charset="0"/>
              <a:cs typeface="Arial" pitchFamily="34" charset="0"/>
            </a:endParaRPr>
          </a:p>
        </p:txBody>
      </p:sp>
    </p:spTree>
    <p:extLst>
      <p:ext uri="{BB962C8B-B14F-4D97-AF65-F5344CB8AC3E}">
        <p14:creationId xmlns:p14="http://schemas.microsoft.com/office/powerpoint/2010/main" val="25938970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233933" y="4200848"/>
            <a:ext cx="8802563" cy="2535535"/>
          </a:xfrm>
          <a:prstGeom prst="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b="1" dirty="0" smtClean="0">
                <a:solidFill>
                  <a:schemeClr val="tx1"/>
                </a:solidFill>
                <a:latin typeface="Arial" pitchFamily="34" charset="0"/>
                <a:cs typeface="Arial" pitchFamily="34" charset="0"/>
              </a:rPr>
              <a:t>                     Kuvvet </a:t>
            </a:r>
            <a:r>
              <a:rPr lang="tr-TR" b="1" dirty="0">
                <a:solidFill>
                  <a:schemeClr val="tx1"/>
                </a:solidFill>
                <a:latin typeface="Arial" pitchFamily="34" charset="0"/>
                <a:cs typeface="Arial" pitchFamily="34" charset="0"/>
              </a:rPr>
              <a:t>ve yer çekimi konularından hatırlayacağınız ünlü </a:t>
            </a:r>
            <a:endParaRPr lang="tr-TR" b="1" dirty="0" smtClean="0">
              <a:solidFill>
                <a:schemeClr val="tx1"/>
              </a:solidFill>
              <a:latin typeface="Arial" pitchFamily="34" charset="0"/>
              <a:cs typeface="Arial" pitchFamily="34" charset="0"/>
            </a:endParaRPr>
          </a:p>
          <a:p>
            <a:r>
              <a:rPr lang="tr-TR" b="1" dirty="0">
                <a:solidFill>
                  <a:schemeClr val="tx1"/>
                </a:solidFill>
                <a:latin typeface="Arial" pitchFamily="34" charset="0"/>
                <a:cs typeface="Arial" pitchFamily="34" charset="0"/>
              </a:rPr>
              <a:t> </a:t>
            </a:r>
            <a:r>
              <a:rPr lang="tr-TR" b="1" dirty="0" smtClean="0">
                <a:solidFill>
                  <a:schemeClr val="tx1"/>
                </a:solidFill>
                <a:latin typeface="Arial" pitchFamily="34" charset="0"/>
                <a:cs typeface="Arial" pitchFamily="34" charset="0"/>
              </a:rPr>
              <a:t>                    fizikçi </a:t>
            </a:r>
            <a:r>
              <a:rPr lang="tr-TR" b="1" dirty="0" err="1" smtClean="0">
                <a:solidFill>
                  <a:schemeClr val="tx1"/>
                </a:solidFill>
                <a:latin typeface="Arial" pitchFamily="34" charset="0"/>
                <a:cs typeface="Arial" pitchFamily="34" charset="0"/>
              </a:rPr>
              <a:t>Isac</a:t>
            </a:r>
            <a:r>
              <a:rPr lang="tr-TR" b="1" dirty="0">
                <a:solidFill>
                  <a:schemeClr val="tx1"/>
                </a:solidFill>
                <a:latin typeface="Arial" pitchFamily="34" charset="0"/>
                <a:cs typeface="Arial" pitchFamily="34" charset="0"/>
              </a:rPr>
              <a:t> </a:t>
            </a:r>
            <a:r>
              <a:rPr lang="tr-TR" b="1" dirty="0" smtClean="0">
                <a:solidFill>
                  <a:schemeClr val="tx1"/>
                </a:solidFill>
                <a:latin typeface="Arial" pitchFamily="34" charset="0"/>
                <a:cs typeface="Arial" pitchFamily="34" charset="0"/>
              </a:rPr>
              <a:t>Newton </a:t>
            </a:r>
            <a:r>
              <a:rPr lang="tr-TR" b="1" dirty="0">
                <a:solidFill>
                  <a:schemeClr val="tx1"/>
                </a:solidFill>
                <a:latin typeface="Arial" pitchFamily="34" charset="0"/>
                <a:cs typeface="Arial" pitchFamily="34" charset="0"/>
              </a:rPr>
              <a:t>(</a:t>
            </a:r>
            <a:r>
              <a:rPr lang="tr-TR" b="1" dirty="0" err="1">
                <a:solidFill>
                  <a:schemeClr val="tx1"/>
                </a:solidFill>
                <a:latin typeface="Arial" pitchFamily="34" charset="0"/>
                <a:cs typeface="Arial" pitchFamily="34" charset="0"/>
              </a:rPr>
              <a:t>Ayzek</a:t>
            </a:r>
            <a:r>
              <a:rPr lang="tr-TR" b="1" dirty="0">
                <a:solidFill>
                  <a:schemeClr val="tx1"/>
                </a:solidFill>
                <a:latin typeface="Arial" pitchFamily="34" charset="0"/>
                <a:cs typeface="Arial" pitchFamily="34" charset="0"/>
              </a:rPr>
              <a:t> </a:t>
            </a:r>
            <a:r>
              <a:rPr lang="tr-TR" b="1" dirty="0" err="1">
                <a:solidFill>
                  <a:schemeClr val="tx1"/>
                </a:solidFill>
                <a:latin typeface="Arial" pitchFamily="34" charset="0"/>
                <a:cs typeface="Arial" pitchFamily="34" charset="0"/>
              </a:rPr>
              <a:t>Nivtın</a:t>
            </a:r>
            <a:r>
              <a:rPr lang="tr-TR" b="1" dirty="0">
                <a:solidFill>
                  <a:schemeClr val="tx1"/>
                </a:solidFill>
                <a:latin typeface="Arial" pitchFamily="34" charset="0"/>
                <a:cs typeface="Arial" pitchFamily="34" charset="0"/>
              </a:rPr>
              <a:t>), ışık konusunda da çalışmalar yapmıştır. </a:t>
            </a:r>
            <a:r>
              <a:rPr lang="tr-TR" b="1" dirty="0" smtClean="0">
                <a:solidFill>
                  <a:schemeClr val="tx1"/>
                </a:solidFill>
                <a:latin typeface="Arial" pitchFamily="34" charset="0"/>
                <a:cs typeface="Arial" pitchFamily="34" charset="0"/>
              </a:rPr>
              <a:t>Newton , prizmadan </a:t>
            </a:r>
            <a:r>
              <a:rPr lang="tr-TR" b="1" dirty="0">
                <a:solidFill>
                  <a:schemeClr val="tx1"/>
                </a:solidFill>
                <a:latin typeface="Arial" pitchFamily="34" charset="0"/>
                <a:cs typeface="Arial" pitchFamily="34" charset="0"/>
              </a:rPr>
              <a:t>geçen beyaz ışığın ayrıştığı renklerin birleştirildiği </a:t>
            </a:r>
            <a:r>
              <a:rPr lang="tr-TR" b="1" dirty="0" smtClean="0">
                <a:solidFill>
                  <a:schemeClr val="tx1"/>
                </a:solidFill>
                <a:latin typeface="Arial" pitchFamily="34" charset="0"/>
                <a:cs typeface="Arial" pitchFamily="34" charset="0"/>
              </a:rPr>
              <a:t>takdirde yeniden </a:t>
            </a:r>
            <a:r>
              <a:rPr lang="tr-TR" b="1" dirty="0">
                <a:solidFill>
                  <a:schemeClr val="tx1"/>
                </a:solidFill>
                <a:latin typeface="Arial" pitchFamily="34" charset="0"/>
                <a:cs typeface="Arial" pitchFamily="34" charset="0"/>
              </a:rPr>
              <a:t>beyazı oluşturduğunu basit bir deneyle kanıtlamıştır, </a:t>
            </a:r>
            <a:r>
              <a:rPr lang="tr-TR" b="1" dirty="0" smtClean="0">
                <a:solidFill>
                  <a:schemeClr val="tx1"/>
                </a:solidFill>
                <a:latin typeface="Arial" pitchFamily="34" charset="0"/>
                <a:cs typeface="Arial" pitchFamily="34" charset="0"/>
              </a:rPr>
              <a:t>önceki etkinliğinizde </a:t>
            </a:r>
            <a:r>
              <a:rPr lang="tr-TR" b="1" dirty="0">
                <a:solidFill>
                  <a:schemeClr val="tx1"/>
                </a:solidFill>
                <a:latin typeface="Arial" pitchFamily="34" charset="0"/>
                <a:cs typeface="Arial" pitchFamily="34" charset="0"/>
              </a:rPr>
              <a:t>yaptığınız renkli daire fikri aslında Newton çarkı denilen araca </a:t>
            </a:r>
            <a:r>
              <a:rPr lang="tr-TR" b="1" dirty="0" smtClean="0">
                <a:solidFill>
                  <a:schemeClr val="tx1"/>
                </a:solidFill>
                <a:latin typeface="Arial" pitchFamily="34" charset="0"/>
                <a:cs typeface="Arial" pitchFamily="34" charset="0"/>
              </a:rPr>
              <a:t>dayanmaktadır.</a:t>
            </a:r>
            <a:r>
              <a:rPr lang="tr-TR" b="1" dirty="0">
                <a:solidFill>
                  <a:schemeClr val="tx1"/>
                </a:solidFill>
                <a:latin typeface="Arial" pitchFamily="34" charset="0"/>
                <a:cs typeface="Arial" pitchFamily="34" charset="0"/>
              </a:rPr>
              <a:t/>
            </a:r>
            <a:br>
              <a:rPr lang="tr-TR" b="1" dirty="0">
                <a:solidFill>
                  <a:schemeClr val="tx1"/>
                </a:solidFill>
                <a:latin typeface="Arial" pitchFamily="34" charset="0"/>
                <a:cs typeface="Arial" pitchFamily="34" charset="0"/>
              </a:rPr>
            </a:br>
            <a:r>
              <a:rPr lang="tr-TR" b="1" dirty="0">
                <a:solidFill>
                  <a:schemeClr val="tx1"/>
                </a:solidFill>
                <a:latin typeface="Arial" pitchFamily="34" charset="0"/>
                <a:cs typeface="Arial" pitchFamily="34" charset="0"/>
              </a:rPr>
              <a:t>Bu çarktaki kol çevrildiğinde daire döner. Dairenin hızla dönmesiyle üst üste binen </a:t>
            </a:r>
            <a:r>
              <a:rPr lang="tr-TR" b="1" dirty="0" smtClean="0">
                <a:solidFill>
                  <a:schemeClr val="tx1"/>
                </a:solidFill>
                <a:latin typeface="Arial" pitchFamily="34" charset="0"/>
                <a:cs typeface="Arial" pitchFamily="34" charset="0"/>
              </a:rPr>
              <a:t>renkleri beynimiz </a:t>
            </a:r>
            <a:r>
              <a:rPr lang="tr-TR" b="1" dirty="0">
                <a:solidFill>
                  <a:schemeClr val="tx1"/>
                </a:solidFill>
                <a:latin typeface="Arial" pitchFamily="34" charset="0"/>
                <a:cs typeface="Arial" pitchFamily="34" charset="0"/>
              </a:rPr>
              <a:t>beyaz olarak algılar</a:t>
            </a:r>
            <a:r>
              <a:rPr lang="tr-TR" dirty="0">
                <a:solidFill>
                  <a:schemeClr val="tx1"/>
                </a:solidFill>
                <a:latin typeface="Arial" pitchFamily="34" charset="0"/>
                <a:cs typeface="Arial" pitchFamily="34" charset="0"/>
              </a:rPr>
              <a:t>.</a:t>
            </a:r>
          </a:p>
        </p:txBody>
      </p:sp>
      <p:pic>
        <p:nvPicPr>
          <p:cNvPr id="10243"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23528" y="25741"/>
            <a:ext cx="3384376" cy="40244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4"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437536" y="34056"/>
            <a:ext cx="3597520" cy="40324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ikdörtgen 3"/>
          <p:cNvSpPr/>
          <p:nvPr/>
        </p:nvSpPr>
        <p:spPr>
          <a:xfrm>
            <a:off x="1575387" y="3850480"/>
            <a:ext cx="4464496" cy="432048"/>
          </a:xfrm>
          <a:prstGeom prst="rect">
            <a:avLst/>
          </a:prstGeom>
          <a:ln w="5715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r>
              <a:rPr lang="tr-TR" sz="2400" b="1" dirty="0">
                <a:latin typeface="Arial" pitchFamily="34" charset="0"/>
                <a:cs typeface="Arial" pitchFamily="34" charset="0"/>
              </a:rPr>
              <a:t>Bunları Biliyor musunuz?</a:t>
            </a:r>
          </a:p>
        </p:txBody>
      </p:sp>
      <p:pic>
        <p:nvPicPr>
          <p:cNvPr id="10245"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3527" y="3842592"/>
            <a:ext cx="1223011" cy="1104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4839975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2 İçerik Yer Tutucusu"/>
          <p:cNvSpPr txBox="1">
            <a:spLocks/>
          </p:cNvSpPr>
          <p:nvPr/>
        </p:nvSpPr>
        <p:spPr>
          <a:xfrm>
            <a:off x="302840" y="6165304"/>
            <a:ext cx="8229600" cy="564826"/>
          </a:xfrm>
          <a:prstGeom prst="rect">
            <a:avLst/>
          </a:prstGeom>
        </p:spPr>
        <p:txBody>
          <a:bodyPr>
            <a:normAutofit lnSpcReduction="1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tr-TR" sz="3200" dirty="0" smtClean="0"/>
              <a:t>Ana renklerden ara renklerin oluşması </a:t>
            </a:r>
            <a:r>
              <a:rPr kumimoji="0" lang="tr-TR" sz="3200" b="0" i="0" u="none" strike="noStrike" kern="1200" cap="none" spc="0" normalizeH="0" baseline="0" noProof="0" dirty="0" smtClean="0">
                <a:ln>
                  <a:noFill/>
                </a:ln>
                <a:solidFill>
                  <a:schemeClr val="tx1"/>
                </a:solidFill>
                <a:effectLst/>
                <a:uLnTx/>
                <a:uFillTx/>
                <a:latin typeface="+mn-lt"/>
                <a:ea typeface="+mn-ea"/>
                <a:cs typeface="+mn-cs"/>
              </a:rPr>
              <a:t>.</a:t>
            </a:r>
            <a:endParaRPr kumimoji="0" lang="tr-TR" sz="3200" b="0" i="0" u="none" strike="noStrike" kern="1200" cap="none" spc="0" normalizeH="0" baseline="0" noProof="0" dirty="0">
              <a:ln>
                <a:noFill/>
              </a:ln>
              <a:solidFill>
                <a:schemeClr val="tx1"/>
              </a:solidFill>
              <a:effectLst/>
              <a:uLnTx/>
              <a:uFillTx/>
              <a:latin typeface="+mn-lt"/>
              <a:ea typeface="+mn-ea"/>
              <a:cs typeface="+mn-cs"/>
            </a:endParaRPr>
          </a:p>
        </p:txBody>
      </p:sp>
    </p:spTree>
    <p:controls>
      <mc:AlternateContent xmlns:mc="http://schemas.openxmlformats.org/markup-compatibility/2006">
        <mc:Choice xmlns:v="urn:schemas-microsoft-com:vml" Requires="v">
          <p:control spid="13314" name="ShockwaveFlash1" r:id="rId2" imgW="8064533" imgH="5877745"/>
        </mc:Choice>
        <mc:Fallback>
          <p:control name="ShockwaveFlash1" r:id="rId2" imgW="8064533" imgH="5877745">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539750" y="0"/>
                  <a:ext cx="8064500" cy="5876925"/>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extLst>
      <p:ext uri="{BB962C8B-B14F-4D97-AF65-F5344CB8AC3E}">
        <p14:creationId xmlns:p14="http://schemas.microsoft.com/office/powerpoint/2010/main" val="214388222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diamond(in)">
                                      <p:cBhvr>
                                        <p:cTn id="7"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36364" y="4702656"/>
            <a:ext cx="8901683" cy="1200329"/>
          </a:xfrm>
          <a:prstGeom prst="rect">
            <a:avLst/>
          </a:prstGeom>
        </p:spPr>
        <p:txBody>
          <a:bodyPr wrap="square">
            <a:spAutoFit/>
          </a:bodyPr>
          <a:lstStyle/>
          <a:p>
            <a:r>
              <a:rPr lang="tr-TR" sz="2400" dirty="0" smtClean="0">
                <a:latin typeface="Arial" pitchFamily="34" charset="0"/>
                <a:cs typeface="Arial" pitchFamily="34" charset="0"/>
              </a:rPr>
              <a:t>İki </a:t>
            </a:r>
            <a:r>
              <a:rPr lang="tr-TR" sz="2400" dirty="0">
                <a:latin typeface="Arial" pitchFamily="34" charset="0"/>
                <a:cs typeface="Arial" pitchFamily="34" charset="0"/>
              </a:rPr>
              <a:t>ana rengin oluşturduğu ikincil renk, ışık ile diğer </a:t>
            </a:r>
            <a:r>
              <a:rPr lang="tr-TR" sz="2400" dirty="0" smtClean="0">
                <a:latin typeface="Arial" pitchFamily="34" charset="0"/>
                <a:cs typeface="Arial" pitchFamily="34" charset="0"/>
              </a:rPr>
              <a:t>ana renk </a:t>
            </a:r>
            <a:r>
              <a:rPr lang="tr-TR" sz="2400" dirty="0">
                <a:latin typeface="Arial" pitchFamily="34" charset="0"/>
                <a:cs typeface="Arial" pitchFamily="34" charset="0"/>
              </a:rPr>
              <a:t>ışık kesişecek olursa beyaz ışık ortaya çıkar. Bu </a:t>
            </a:r>
            <a:r>
              <a:rPr lang="tr-TR" sz="2400" dirty="0" smtClean="0">
                <a:latin typeface="Arial" pitchFamily="34" charset="0"/>
                <a:cs typeface="Arial" pitchFamily="34" charset="0"/>
              </a:rPr>
              <a:t>şekilde beyaz </a:t>
            </a:r>
            <a:r>
              <a:rPr lang="tr-TR" sz="2400" dirty="0">
                <a:latin typeface="Arial" pitchFamily="34" charset="0"/>
                <a:cs typeface="Arial" pitchFamily="34" charset="0"/>
              </a:rPr>
              <a:t>ışığı oluşturan renkler birbirinin tamamlayıcısı </a:t>
            </a:r>
            <a:r>
              <a:rPr lang="tr-TR" sz="2400" dirty="0" smtClean="0">
                <a:latin typeface="Arial" pitchFamily="34" charset="0"/>
                <a:cs typeface="Arial" pitchFamily="34" charset="0"/>
              </a:rPr>
              <a:t>olarak  adlandırılır</a:t>
            </a:r>
            <a:r>
              <a:rPr lang="tr-TR" sz="2400" dirty="0">
                <a:latin typeface="Arial" pitchFamily="34" charset="0"/>
                <a:cs typeface="Arial" pitchFamily="34" charset="0"/>
              </a:rPr>
              <a:t>.</a:t>
            </a:r>
          </a:p>
        </p:txBody>
      </p:sp>
      <p:sp>
        <p:nvSpPr>
          <p:cNvPr id="4" name="Dikdörtgen 3"/>
          <p:cNvSpPr/>
          <p:nvPr/>
        </p:nvSpPr>
        <p:spPr>
          <a:xfrm>
            <a:off x="107504" y="404664"/>
            <a:ext cx="4248472" cy="2677656"/>
          </a:xfrm>
          <a:prstGeom prst="rect">
            <a:avLst/>
          </a:prstGeom>
        </p:spPr>
        <p:txBody>
          <a:bodyPr wrap="square">
            <a:spAutoFit/>
          </a:bodyPr>
          <a:lstStyle/>
          <a:p>
            <a:r>
              <a:rPr lang="tr-TR" sz="2400" dirty="0">
                <a:latin typeface="Arial" pitchFamily="34" charset="0"/>
                <a:cs typeface="Arial" pitchFamily="34" charset="0"/>
              </a:rPr>
              <a:t>Ana renklerin kırmızı, mavi ve yeşil olduğunu biliyorsunuz. Bu üç ana renk birleştiği zaman beyaz renk oluşur. İki ana rengin birleşmesi durumunda ise ikincil (ara) renkler </a:t>
            </a:r>
            <a:r>
              <a:rPr lang="tr-TR" sz="2400" dirty="0" smtClean="0">
                <a:latin typeface="Arial" pitchFamily="34" charset="0"/>
                <a:cs typeface="Arial" pitchFamily="34" charset="0"/>
              </a:rPr>
              <a:t>ortaya çıkar</a:t>
            </a:r>
            <a:r>
              <a:rPr lang="tr-TR" sz="2400" dirty="0">
                <a:latin typeface="Arial" pitchFamily="34" charset="0"/>
                <a:cs typeface="Arial" pitchFamily="34" charset="0"/>
              </a:rPr>
              <a:t>.</a:t>
            </a:r>
          </a:p>
        </p:txBody>
      </p:sp>
      <p:sp>
        <p:nvSpPr>
          <p:cNvPr id="5" name="Dikdörtgen 4"/>
          <p:cNvSpPr/>
          <p:nvPr/>
        </p:nvSpPr>
        <p:spPr>
          <a:xfrm>
            <a:off x="96640" y="3132996"/>
            <a:ext cx="4259336" cy="1569660"/>
          </a:xfrm>
          <a:prstGeom prst="rect">
            <a:avLst/>
          </a:prstGeom>
        </p:spPr>
        <p:txBody>
          <a:bodyPr wrap="square">
            <a:spAutoFit/>
          </a:bodyPr>
          <a:lstStyle/>
          <a:p>
            <a:r>
              <a:rPr lang="tr-TR" sz="2400" dirty="0">
                <a:latin typeface="Arial" pitchFamily="34" charset="0"/>
                <a:cs typeface="Arial" pitchFamily="34" charset="0"/>
              </a:rPr>
              <a:t>Üç ana renk ışığı beyaz bir ekrana birbirini kesecek şekilde gönderirseniz yandaki görüntü ortaya çıkar.</a:t>
            </a:r>
          </a:p>
        </p:txBody>
      </p:sp>
      <p:pic>
        <p:nvPicPr>
          <p:cNvPr id="11267"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380312" y="6093252"/>
            <a:ext cx="1371600" cy="72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8"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346477" y="285749"/>
            <a:ext cx="4571106" cy="39696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0807240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srcRect/>
          <a:stretch>
            <a:fillRect/>
          </a:stretch>
        </p:blipFill>
        <p:spPr bwMode="auto">
          <a:xfrm>
            <a:off x="1" y="-1"/>
            <a:ext cx="9144000" cy="4078509"/>
          </a:xfrm>
          <a:prstGeom prst="rect">
            <a:avLst/>
          </a:prstGeom>
          <a:noFill/>
          <a:ln w="9525">
            <a:noFill/>
            <a:miter lim="800000"/>
            <a:headEnd/>
            <a:tailEnd/>
          </a:ln>
          <a:effectLst/>
        </p:spPr>
      </p:pic>
      <p:pic>
        <p:nvPicPr>
          <p:cNvPr id="1026" name="Picture 2" descr="C:\Documents and Settings\Müdür\Desktop\JU0H3PCA1LX1GICACSJ3TICA3RZTHICAJ1U5ITCAHIATDQCASUB2Z3CAUA831LCAKK0T2CCANLVMD4CA6VCU82CAX76XKKCA6111Z5CALQDUVECA4YAVM8CAUEZ1HCCASDC51FCAPWRTWICAZ71M3FCAL6GLRE.jpg"/>
          <p:cNvPicPr>
            <a:picLocks noChangeAspect="1" noChangeArrowheads="1"/>
          </p:cNvPicPr>
          <p:nvPr/>
        </p:nvPicPr>
        <p:blipFill>
          <a:blip r:embed="rId3"/>
          <a:srcRect/>
          <a:stretch>
            <a:fillRect/>
          </a:stretch>
        </p:blipFill>
        <p:spPr bwMode="auto">
          <a:xfrm>
            <a:off x="5292080" y="764704"/>
            <a:ext cx="3456384" cy="3071834"/>
          </a:xfrm>
          <a:prstGeom prst="rect">
            <a:avLst/>
          </a:prstGeom>
          <a:noFill/>
        </p:spPr>
      </p:pic>
    </p:spTree>
    <p:extLst>
      <p:ext uri="{BB962C8B-B14F-4D97-AF65-F5344CB8AC3E}">
        <p14:creationId xmlns:p14="http://schemas.microsoft.com/office/powerpoint/2010/main" val="2063113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2 İçerik Yer Tutucusu"/>
          <p:cNvSpPr txBox="1">
            <a:spLocks/>
          </p:cNvSpPr>
          <p:nvPr/>
        </p:nvSpPr>
        <p:spPr>
          <a:xfrm>
            <a:off x="302840" y="6165304"/>
            <a:ext cx="8229600" cy="564826"/>
          </a:xfrm>
          <a:prstGeom prst="rect">
            <a:avLst/>
          </a:prstGeom>
        </p:spPr>
        <p:txBody>
          <a:bodyPr>
            <a:normAutofit lnSpcReduction="1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tr-TR" sz="3200" dirty="0" smtClean="0"/>
              <a:t>Ara renklerden ana renklerin oluşması </a:t>
            </a:r>
            <a:endParaRPr kumimoji="0" lang="tr-TR" sz="3200" b="0" i="0" u="none" strike="noStrike" kern="1200" cap="none" spc="0" normalizeH="0" baseline="0" noProof="0" dirty="0">
              <a:ln>
                <a:noFill/>
              </a:ln>
              <a:solidFill>
                <a:schemeClr val="tx1"/>
              </a:solidFill>
              <a:effectLst/>
              <a:uLnTx/>
              <a:uFillTx/>
              <a:latin typeface="+mn-lt"/>
              <a:ea typeface="+mn-ea"/>
              <a:cs typeface="+mn-cs"/>
            </a:endParaRPr>
          </a:p>
        </p:txBody>
      </p:sp>
    </p:spTree>
    <p:controls>
      <mc:AlternateContent xmlns:mc="http://schemas.openxmlformats.org/markup-compatibility/2006">
        <mc:Choice xmlns:v="urn:schemas-microsoft-com:vml" Requires="v">
          <p:control spid="14338" name="ShockwaveFlash1" r:id="rId2" imgW="8425735" imgH="6093626"/>
        </mc:Choice>
        <mc:Fallback>
          <p:control name="ShockwaveFlash1" r:id="rId2" imgW="8425735" imgH="6093626">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323850" y="0"/>
                  <a:ext cx="8424863" cy="6092825"/>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extLst>
      <p:ext uri="{BB962C8B-B14F-4D97-AF65-F5344CB8AC3E}">
        <p14:creationId xmlns:p14="http://schemas.microsoft.com/office/powerpoint/2010/main" val="317813769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diamond(in)">
                                      <p:cBhvr>
                                        <p:cTn id="7"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107504" y="12680"/>
            <a:ext cx="8856984" cy="3416320"/>
          </a:xfrm>
          <a:prstGeom prst="rect">
            <a:avLst/>
          </a:prstGeom>
        </p:spPr>
        <p:txBody>
          <a:bodyPr wrap="square">
            <a:spAutoFit/>
          </a:bodyPr>
          <a:lstStyle/>
          <a:p>
            <a:r>
              <a:rPr lang="tr-TR" sz="2400" dirty="0">
                <a:latin typeface="Arial" pitchFamily="34" charset="0"/>
                <a:cs typeface="Arial" pitchFamily="34" charset="0"/>
              </a:rPr>
              <a:t>Bazı alışveriş merkezleri ya da mağazalarda teninizin ya da giysilerinizin doğal renginden biraz farklı </a:t>
            </a:r>
            <a:r>
              <a:rPr lang="tr-TR" sz="2400" dirty="0" smtClean="0">
                <a:latin typeface="Arial" pitchFamily="34" charset="0"/>
                <a:cs typeface="Arial" pitchFamily="34" charset="0"/>
              </a:rPr>
              <a:t>göründüğü </a:t>
            </a:r>
            <a:r>
              <a:rPr lang="tr-TR" sz="2400" dirty="0">
                <a:latin typeface="Arial" pitchFamily="34" charset="0"/>
                <a:cs typeface="Arial" pitchFamily="34" charset="0"/>
              </a:rPr>
              <a:t>hiç dikkatinizi çekti mi? Buralarda kullanılan ışık güneş ışığından biraz farklıdır. O hâlde cisimler </a:t>
            </a:r>
            <a:r>
              <a:rPr lang="tr-TR" sz="2400" dirty="0" smtClean="0">
                <a:latin typeface="Arial" pitchFamily="34" charset="0"/>
                <a:cs typeface="Arial" pitchFamily="34" charset="0"/>
              </a:rPr>
              <a:t>farklı renkli </a:t>
            </a:r>
            <a:r>
              <a:rPr lang="tr-TR" sz="2400" dirty="0">
                <a:latin typeface="Arial" pitchFamily="34" charset="0"/>
                <a:cs typeface="Arial" pitchFamily="34" charset="0"/>
              </a:rPr>
              <a:t>ışıklar altında farklı mı görünür?</a:t>
            </a:r>
          </a:p>
          <a:p>
            <a:r>
              <a:rPr lang="tr-TR" sz="2400" dirty="0">
                <a:latin typeface="Arial" pitchFamily="34" charset="0"/>
                <a:cs typeface="Arial" pitchFamily="34" charset="0"/>
              </a:rPr>
              <a:t>Cisimlerin siyah, beyaz veya renkli görülmesini nasıl açıklarsınız? Peki, cisimler </a:t>
            </a:r>
            <a:r>
              <a:rPr lang="tr-TR" sz="2400" dirty="0" smtClean="0">
                <a:latin typeface="Arial" pitchFamily="34" charset="0"/>
                <a:cs typeface="Arial" pitchFamily="34" charset="0"/>
              </a:rPr>
              <a:t>beyaz ya </a:t>
            </a:r>
            <a:r>
              <a:rPr lang="tr-TR" sz="2400" dirty="0">
                <a:latin typeface="Arial" pitchFamily="34" charset="0"/>
                <a:cs typeface="Arial" pitchFamily="34" charset="0"/>
              </a:rPr>
              <a:t>da renkli ışıkta nasıl görünürler? Bu soruların cevaplarını bir </a:t>
            </a:r>
            <a:r>
              <a:rPr lang="tr-TR" sz="2400" dirty="0" smtClean="0">
                <a:latin typeface="Arial" pitchFamily="34" charset="0"/>
                <a:cs typeface="Arial" pitchFamily="34" charset="0"/>
              </a:rPr>
              <a:t>etkinlikle araştıracaksınız</a:t>
            </a:r>
            <a:r>
              <a:rPr lang="tr-TR" sz="2400" dirty="0">
                <a:latin typeface="Arial" pitchFamily="34" charset="0"/>
                <a:cs typeface="Arial" pitchFamily="34" charset="0"/>
              </a:rPr>
              <a:t>.</a:t>
            </a:r>
          </a:p>
        </p:txBody>
      </p:sp>
    </p:spTree>
    <p:extLst>
      <p:ext uri="{BB962C8B-B14F-4D97-AF65-F5344CB8AC3E}">
        <p14:creationId xmlns:p14="http://schemas.microsoft.com/office/powerpoint/2010/main" val="22211665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3"/>
            <a:ext cx="8996823" cy="67413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2 Dikdörtgen"/>
          <p:cNvSpPr>
            <a:spLocks noChangeArrowheads="1"/>
          </p:cNvSpPr>
          <p:nvPr/>
        </p:nvSpPr>
        <p:spPr bwMode="auto">
          <a:xfrm>
            <a:off x="1619672" y="3870340"/>
            <a:ext cx="1008112" cy="369332"/>
          </a:xfrm>
          <a:prstGeom prst="rect">
            <a:avLst/>
          </a:prstGeom>
          <a:noFill/>
          <a:ln w="9525">
            <a:noFill/>
            <a:miter lim="800000"/>
            <a:headEnd/>
            <a:tailEnd/>
          </a:ln>
        </p:spPr>
        <p:txBody>
          <a:bodyPr wrap="square">
            <a:spAutoFit/>
          </a:bodyPr>
          <a:lstStyle/>
          <a:p>
            <a:pPr algn="ctr"/>
            <a:r>
              <a:rPr lang="tr-TR" dirty="0" smtClean="0">
                <a:solidFill>
                  <a:srgbClr val="FF0000"/>
                </a:solidFill>
                <a:latin typeface="Calibri" pitchFamily="34" charset="0"/>
              </a:rPr>
              <a:t>BEYAZ</a:t>
            </a:r>
            <a:endParaRPr lang="tr-TR" dirty="0">
              <a:solidFill>
                <a:srgbClr val="FF0000"/>
              </a:solidFill>
              <a:latin typeface="Calibri" pitchFamily="34" charset="0"/>
            </a:endParaRPr>
          </a:p>
        </p:txBody>
      </p:sp>
      <p:sp>
        <p:nvSpPr>
          <p:cNvPr id="4" name="2 Dikdörtgen"/>
          <p:cNvSpPr>
            <a:spLocks noChangeArrowheads="1"/>
          </p:cNvSpPr>
          <p:nvPr/>
        </p:nvSpPr>
        <p:spPr bwMode="auto">
          <a:xfrm>
            <a:off x="2627784" y="3870340"/>
            <a:ext cx="1008112" cy="369332"/>
          </a:xfrm>
          <a:prstGeom prst="rect">
            <a:avLst/>
          </a:prstGeom>
          <a:noFill/>
          <a:ln w="9525">
            <a:noFill/>
            <a:miter lim="800000"/>
            <a:headEnd/>
            <a:tailEnd/>
          </a:ln>
        </p:spPr>
        <p:txBody>
          <a:bodyPr wrap="square">
            <a:spAutoFit/>
          </a:bodyPr>
          <a:lstStyle/>
          <a:p>
            <a:pPr algn="ctr"/>
            <a:r>
              <a:rPr lang="tr-TR" dirty="0" smtClean="0">
                <a:solidFill>
                  <a:srgbClr val="FF0000"/>
                </a:solidFill>
                <a:latin typeface="Calibri" pitchFamily="34" charset="0"/>
              </a:rPr>
              <a:t>KIRMIZI</a:t>
            </a:r>
            <a:endParaRPr lang="tr-TR" dirty="0">
              <a:solidFill>
                <a:srgbClr val="FF0000"/>
              </a:solidFill>
              <a:latin typeface="Calibri" pitchFamily="34" charset="0"/>
            </a:endParaRPr>
          </a:p>
        </p:txBody>
      </p:sp>
      <p:sp>
        <p:nvSpPr>
          <p:cNvPr id="5" name="2 Dikdörtgen"/>
          <p:cNvSpPr>
            <a:spLocks noChangeArrowheads="1"/>
          </p:cNvSpPr>
          <p:nvPr/>
        </p:nvSpPr>
        <p:spPr bwMode="auto">
          <a:xfrm>
            <a:off x="3635896" y="3861048"/>
            <a:ext cx="1152128" cy="369332"/>
          </a:xfrm>
          <a:prstGeom prst="rect">
            <a:avLst/>
          </a:prstGeom>
          <a:noFill/>
          <a:ln w="9525">
            <a:noFill/>
            <a:miter lim="800000"/>
            <a:headEnd/>
            <a:tailEnd/>
          </a:ln>
        </p:spPr>
        <p:txBody>
          <a:bodyPr wrap="square">
            <a:spAutoFit/>
          </a:bodyPr>
          <a:lstStyle/>
          <a:p>
            <a:pPr algn="ctr"/>
            <a:r>
              <a:rPr lang="tr-TR" dirty="0" smtClean="0">
                <a:solidFill>
                  <a:srgbClr val="FF0000"/>
                </a:solidFill>
                <a:latin typeface="Calibri" pitchFamily="34" charset="0"/>
              </a:rPr>
              <a:t>TURUNCU</a:t>
            </a:r>
            <a:endParaRPr lang="tr-TR" dirty="0">
              <a:solidFill>
                <a:srgbClr val="FF0000"/>
              </a:solidFill>
              <a:latin typeface="Calibri" pitchFamily="34" charset="0"/>
            </a:endParaRPr>
          </a:p>
        </p:txBody>
      </p:sp>
      <p:sp>
        <p:nvSpPr>
          <p:cNvPr id="6" name="2 Dikdörtgen"/>
          <p:cNvSpPr>
            <a:spLocks noChangeArrowheads="1"/>
          </p:cNvSpPr>
          <p:nvPr/>
        </p:nvSpPr>
        <p:spPr bwMode="auto">
          <a:xfrm>
            <a:off x="4788024" y="3861048"/>
            <a:ext cx="1008112" cy="369332"/>
          </a:xfrm>
          <a:prstGeom prst="rect">
            <a:avLst/>
          </a:prstGeom>
          <a:noFill/>
          <a:ln w="9525">
            <a:noFill/>
            <a:miter lim="800000"/>
            <a:headEnd/>
            <a:tailEnd/>
          </a:ln>
        </p:spPr>
        <p:txBody>
          <a:bodyPr wrap="square">
            <a:spAutoFit/>
          </a:bodyPr>
          <a:lstStyle/>
          <a:p>
            <a:pPr algn="ctr"/>
            <a:r>
              <a:rPr lang="tr-TR" dirty="0" smtClean="0">
                <a:solidFill>
                  <a:srgbClr val="FF0000"/>
                </a:solidFill>
                <a:latin typeface="Calibri" pitchFamily="34" charset="0"/>
              </a:rPr>
              <a:t>SARI</a:t>
            </a:r>
            <a:endParaRPr lang="tr-TR" dirty="0">
              <a:solidFill>
                <a:srgbClr val="FF0000"/>
              </a:solidFill>
              <a:latin typeface="Calibri" pitchFamily="34" charset="0"/>
            </a:endParaRPr>
          </a:p>
        </p:txBody>
      </p:sp>
      <p:sp>
        <p:nvSpPr>
          <p:cNvPr id="7" name="2 Dikdörtgen"/>
          <p:cNvSpPr>
            <a:spLocks noChangeArrowheads="1"/>
          </p:cNvSpPr>
          <p:nvPr/>
        </p:nvSpPr>
        <p:spPr bwMode="auto">
          <a:xfrm>
            <a:off x="5796136" y="3857888"/>
            <a:ext cx="1008112" cy="369332"/>
          </a:xfrm>
          <a:prstGeom prst="rect">
            <a:avLst/>
          </a:prstGeom>
          <a:noFill/>
          <a:ln w="9525">
            <a:noFill/>
            <a:miter lim="800000"/>
            <a:headEnd/>
            <a:tailEnd/>
          </a:ln>
        </p:spPr>
        <p:txBody>
          <a:bodyPr wrap="square">
            <a:spAutoFit/>
          </a:bodyPr>
          <a:lstStyle/>
          <a:p>
            <a:pPr algn="ctr"/>
            <a:r>
              <a:rPr lang="tr-TR" dirty="0" smtClean="0">
                <a:solidFill>
                  <a:srgbClr val="FF0000"/>
                </a:solidFill>
                <a:latin typeface="Calibri" pitchFamily="34" charset="0"/>
              </a:rPr>
              <a:t>YEŞİL</a:t>
            </a:r>
            <a:endParaRPr lang="tr-TR" dirty="0">
              <a:solidFill>
                <a:srgbClr val="FF0000"/>
              </a:solidFill>
              <a:latin typeface="Calibri" pitchFamily="34" charset="0"/>
            </a:endParaRPr>
          </a:p>
        </p:txBody>
      </p:sp>
      <p:sp>
        <p:nvSpPr>
          <p:cNvPr id="8" name="2 Dikdörtgen"/>
          <p:cNvSpPr>
            <a:spLocks noChangeArrowheads="1"/>
          </p:cNvSpPr>
          <p:nvPr/>
        </p:nvSpPr>
        <p:spPr bwMode="auto">
          <a:xfrm>
            <a:off x="6876256" y="3851756"/>
            <a:ext cx="1008112" cy="369332"/>
          </a:xfrm>
          <a:prstGeom prst="rect">
            <a:avLst/>
          </a:prstGeom>
          <a:noFill/>
          <a:ln w="9525">
            <a:noFill/>
            <a:miter lim="800000"/>
            <a:headEnd/>
            <a:tailEnd/>
          </a:ln>
        </p:spPr>
        <p:txBody>
          <a:bodyPr wrap="square">
            <a:spAutoFit/>
          </a:bodyPr>
          <a:lstStyle/>
          <a:p>
            <a:pPr algn="ctr"/>
            <a:r>
              <a:rPr lang="tr-TR" dirty="0" smtClean="0">
                <a:solidFill>
                  <a:srgbClr val="FF0000"/>
                </a:solidFill>
                <a:latin typeface="Calibri" pitchFamily="34" charset="0"/>
              </a:rPr>
              <a:t>MAVİ</a:t>
            </a:r>
            <a:endParaRPr lang="tr-TR" dirty="0">
              <a:solidFill>
                <a:srgbClr val="FF0000"/>
              </a:solidFill>
              <a:latin typeface="Calibri" pitchFamily="34" charset="0"/>
            </a:endParaRPr>
          </a:p>
        </p:txBody>
      </p:sp>
      <p:sp>
        <p:nvSpPr>
          <p:cNvPr id="9" name="2 Dikdörtgen"/>
          <p:cNvSpPr>
            <a:spLocks noChangeArrowheads="1"/>
          </p:cNvSpPr>
          <p:nvPr/>
        </p:nvSpPr>
        <p:spPr bwMode="auto">
          <a:xfrm>
            <a:off x="7812360" y="3861048"/>
            <a:ext cx="1008112" cy="369332"/>
          </a:xfrm>
          <a:prstGeom prst="rect">
            <a:avLst/>
          </a:prstGeom>
          <a:noFill/>
          <a:ln w="9525">
            <a:noFill/>
            <a:miter lim="800000"/>
            <a:headEnd/>
            <a:tailEnd/>
          </a:ln>
        </p:spPr>
        <p:txBody>
          <a:bodyPr wrap="square">
            <a:spAutoFit/>
          </a:bodyPr>
          <a:lstStyle/>
          <a:p>
            <a:pPr algn="ctr"/>
            <a:r>
              <a:rPr lang="tr-TR" dirty="0" smtClean="0">
                <a:solidFill>
                  <a:srgbClr val="FF0000"/>
                </a:solidFill>
                <a:latin typeface="Calibri" pitchFamily="34" charset="0"/>
              </a:rPr>
              <a:t>MOR</a:t>
            </a:r>
            <a:endParaRPr lang="tr-TR" dirty="0">
              <a:solidFill>
                <a:srgbClr val="FF0000"/>
              </a:solidFill>
              <a:latin typeface="Calibri" pitchFamily="34" charset="0"/>
            </a:endParaRPr>
          </a:p>
        </p:txBody>
      </p:sp>
      <p:sp>
        <p:nvSpPr>
          <p:cNvPr id="10" name="2 Dikdörtgen"/>
          <p:cNvSpPr>
            <a:spLocks noChangeArrowheads="1"/>
          </p:cNvSpPr>
          <p:nvPr/>
        </p:nvSpPr>
        <p:spPr bwMode="auto">
          <a:xfrm>
            <a:off x="1619672" y="4239672"/>
            <a:ext cx="1008112" cy="369332"/>
          </a:xfrm>
          <a:prstGeom prst="rect">
            <a:avLst/>
          </a:prstGeom>
          <a:noFill/>
          <a:ln w="9525">
            <a:noFill/>
            <a:miter lim="800000"/>
            <a:headEnd/>
            <a:tailEnd/>
          </a:ln>
        </p:spPr>
        <p:txBody>
          <a:bodyPr wrap="square">
            <a:spAutoFit/>
          </a:bodyPr>
          <a:lstStyle/>
          <a:p>
            <a:pPr algn="ctr"/>
            <a:r>
              <a:rPr lang="tr-TR" dirty="0" smtClean="0">
                <a:solidFill>
                  <a:srgbClr val="FF0000"/>
                </a:solidFill>
                <a:latin typeface="Calibri" pitchFamily="34" charset="0"/>
              </a:rPr>
              <a:t>KIRMIZI</a:t>
            </a:r>
            <a:endParaRPr lang="tr-TR" dirty="0">
              <a:solidFill>
                <a:srgbClr val="FF0000"/>
              </a:solidFill>
              <a:latin typeface="Calibri" pitchFamily="34" charset="0"/>
            </a:endParaRPr>
          </a:p>
        </p:txBody>
      </p:sp>
      <p:sp>
        <p:nvSpPr>
          <p:cNvPr id="11" name="2 Dikdörtgen"/>
          <p:cNvSpPr>
            <a:spLocks noChangeArrowheads="1"/>
          </p:cNvSpPr>
          <p:nvPr/>
        </p:nvSpPr>
        <p:spPr bwMode="auto">
          <a:xfrm>
            <a:off x="2627784" y="4239672"/>
            <a:ext cx="1008112" cy="369332"/>
          </a:xfrm>
          <a:prstGeom prst="rect">
            <a:avLst/>
          </a:prstGeom>
          <a:noFill/>
          <a:ln w="9525">
            <a:noFill/>
            <a:miter lim="800000"/>
            <a:headEnd/>
            <a:tailEnd/>
          </a:ln>
        </p:spPr>
        <p:txBody>
          <a:bodyPr wrap="square">
            <a:spAutoFit/>
          </a:bodyPr>
          <a:lstStyle/>
          <a:p>
            <a:pPr algn="ctr"/>
            <a:r>
              <a:rPr lang="tr-TR" dirty="0" smtClean="0">
                <a:solidFill>
                  <a:srgbClr val="FF0000"/>
                </a:solidFill>
                <a:latin typeface="Calibri" pitchFamily="34" charset="0"/>
              </a:rPr>
              <a:t>KIRMIZI</a:t>
            </a:r>
            <a:endParaRPr lang="tr-TR" dirty="0">
              <a:solidFill>
                <a:srgbClr val="FF0000"/>
              </a:solidFill>
              <a:latin typeface="Calibri" pitchFamily="34" charset="0"/>
            </a:endParaRPr>
          </a:p>
        </p:txBody>
      </p:sp>
      <p:sp>
        <p:nvSpPr>
          <p:cNvPr id="12" name="2 Dikdörtgen"/>
          <p:cNvSpPr>
            <a:spLocks noChangeArrowheads="1"/>
          </p:cNvSpPr>
          <p:nvPr/>
        </p:nvSpPr>
        <p:spPr bwMode="auto">
          <a:xfrm>
            <a:off x="3635896" y="4221088"/>
            <a:ext cx="1008112" cy="369332"/>
          </a:xfrm>
          <a:prstGeom prst="rect">
            <a:avLst/>
          </a:prstGeom>
          <a:noFill/>
          <a:ln w="9525">
            <a:noFill/>
            <a:miter lim="800000"/>
            <a:headEnd/>
            <a:tailEnd/>
          </a:ln>
        </p:spPr>
        <p:txBody>
          <a:bodyPr wrap="square">
            <a:spAutoFit/>
          </a:bodyPr>
          <a:lstStyle/>
          <a:p>
            <a:pPr algn="ctr"/>
            <a:r>
              <a:rPr lang="tr-TR" dirty="0" smtClean="0">
                <a:solidFill>
                  <a:srgbClr val="FF0000"/>
                </a:solidFill>
                <a:latin typeface="Calibri" pitchFamily="34" charset="0"/>
              </a:rPr>
              <a:t>SİYAH</a:t>
            </a:r>
            <a:endParaRPr lang="tr-TR" dirty="0">
              <a:solidFill>
                <a:srgbClr val="FF0000"/>
              </a:solidFill>
              <a:latin typeface="Calibri" pitchFamily="34" charset="0"/>
            </a:endParaRPr>
          </a:p>
        </p:txBody>
      </p:sp>
      <p:sp>
        <p:nvSpPr>
          <p:cNvPr id="13" name="2 Dikdörtgen"/>
          <p:cNvSpPr>
            <a:spLocks noChangeArrowheads="1"/>
          </p:cNvSpPr>
          <p:nvPr/>
        </p:nvSpPr>
        <p:spPr bwMode="auto">
          <a:xfrm>
            <a:off x="4716016" y="4211796"/>
            <a:ext cx="1008112" cy="369332"/>
          </a:xfrm>
          <a:prstGeom prst="rect">
            <a:avLst/>
          </a:prstGeom>
          <a:noFill/>
          <a:ln w="9525">
            <a:noFill/>
            <a:miter lim="800000"/>
            <a:headEnd/>
            <a:tailEnd/>
          </a:ln>
        </p:spPr>
        <p:txBody>
          <a:bodyPr wrap="square">
            <a:spAutoFit/>
          </a:bodyPr>
          <a:lstStyle/>
          <a:p>
            <a:pPr algn="ctr"/>
            <a:r>
              <a:rPr lang="tr-TR" dirty="0" smtClean="0">
                <a:solidFill>
                  <a:srgbClr val="FF0000"/>
                </a:solidFill>
                <a:latin typeface="Calibri" pitchFamily="34" charset="0"/>
              </a:rPr>
              <a:t>SİYAH</a:t>
            </a:r>
            <a:endParaRPr lang="tr-TR" dirty="0">
              <a:solidFill>
                <a:srgbClr val="FF0000"/>
              </a:solidFill>
              <a:latin typeface="Calibri" pitchFamily="34" charset="0"/>
            </a:endParaRPr>
          </a:p>
        </p:txBody>
      </p:sp>
      <p:sp>
        <p:nvSpPr>
          <p:cNvPr id="14" name="2 Dikdörtgen"/>
          <p:cNvSpPr>
            <a:spLocks noChangeArrowheads="1"/>
          </p:cNvSpPr>
          <p:nvPr/>
        </p:nvSpPr>
        <p:spPr bwMode="auto">
          <a:xfrm>
            <a:off x="5796136" y="4211796"/>
            <a:ext cx="1008112" cy="369332"/>
          </a:xfrm>
          <a:prstGeom prst="rect">
            <a:avLst/>
          </a:prstGeom>
          <a:noFill/>
          <a:ln w="9525">
            <a:noFill/>
            <a:miter lim="800000"/>
            <a:headEnd/>
            <a:tailEnd/>
          </a:ln>
        </p:spPr>
        <p:txBody>
          <a:bodyPr wrap="square">
            <a:spAutoFit/>
          </a:bodyPr>
          <a:lstStyle/>
          <a:p>
            <a:pPr algn="ctr"/>
            <a:r>
              <a:rPr lang="tr-TR" dirty="0" smtClean="0">
                <a:solidFill>
                  <a:srgbClr val="FF0000"/>
                </a:solidFill>
                <a:latin typeface="Calibri" pitchFamily="34" charset="0"/>
              </a:rPr>
              <a:t>SİYAH</a:t>
            </a:r>
            <a:endParaRPr lang="tr-TR" dirty="0">
              <a:solidFill>
                <a:srgbClr val="FF0000"/>
              </a:solidFill>
              <a:latin typeface="Calibri" pitchFamily="34" charset="0"/>
            </a:endParaRPr>
          </a:p>
        </p:txBody>
      </p:sp>
      <p:sp>
        <p:nvSpPr>
          <p:cNvPr id="15" name="2 Dikdörtgen"/>
          <p:cNvSpPr>
            <a:spLocks noChangeArrowheads="1"/>
          </p:cNvSpPr>
          <p:nvPr/>
        </p:nvSpPr>
        <p:spPr bwMode="auto">
          <a:xfrm>
            <a:off x="6804248" y="4283804"/>
            <a:ext cx="1008112" cy="369332"/>
          </a:xfrm>
          <a:prstGeom prst="rect">
            <a:avLst/>
          </a:prstGeom>
          <a:noFill/>
          <a:ln w="9525">
            <a:noFill/>
            <a:miter lim="800000"/>
            <a:headEnd/>
            <a:tailEnd/>
          </a:ln>
        </p:spPr>
        <p:txBody>
          <a:bodyPr wrap="square">
            <a:spAutoFit/>
          </a:bodyPr>
          <a:lstStyle/>
          <a:p>
            <a:pPr algn="ctr"/>
            <a:r>
              <a:rPr lang="tr-TR" dirty="0" smtClean="0">
                <a:solidFill>
                  <a:srgbClr val="FF0000"/>
                </a:solidFill>
                <a:latin typeface="Calibri" pitchFamily="34" charset="0"/>
              </a:rPr>
              <a:t>SİYAH</a:t>
            </a:r>
            <a:endParaRPr lang="tr-TR" dirty="0">
              <a:solidFill>
                <a:srgbClr val="FF0000"/>
              </a:solidFill>
              <a:latin typeface="Calibri" pitchFamily="34" charset="0"/>
            </a:endParaRPr>
          </a:p>
        </p:txBody>
      </p:sp>
      <p:sp>
        <p:nvSpPr>
          <p:cNvPr id="16" name="2 Dikdörtgen"/>
          <p:cNvSpPr>
            <a:spLocks noChangeArrowheads="1"/>
          </p:cNvSpPr>
          <p:nvPr/>
        </p:nvSpPr>
        <p:spPr bwMode="auto">
          <a:xfrm>
            <a:off x="7740352" y="4211796"/>
            <a:ext cx="1008112" cy="369332"/>
          </a:xfrm>
          <a:prstGeom prst="rect">
            <a:avLst/>
          </a:prstGeom>
          <a:noFill/>
          <a:ln w="9525">
            <a:noFill/>
            <a:miter lim="800000"/>
            <a:headEnd/>
            <a:tailEnd/>
          </a:ln>
        </p:spPr>
        <p:txBody>
          <a:bodyPr wrap="square">
            <a:spAutoFit/>
          </a:bodyPr>
          <a:lstStyle/>
          <a:p>
            <a:pPr algn="ctr"/>
            <a:r>
              <a:rPr lang="tr-TR" dirty="0" smtClean="0">
                <a:solidFill>
                  <a:srgbClr val="FF0000"/>
                </a:solidFill>
                <a:latin typeface="Calibri" pitchFamily="34" charset="0"/>
              </a:rPr>
              <a:t>SİYAH</a:t>
            </a:r>
            <a:endParaRPr lang="tr-TR" dirty="0">
              <a:solidFill>
                <a:srgbClr val="FF0000"/>
              </a:solidFill>
              <a:latin typeface="Calibri" pitchFamily="34" charset="0"/>
            </a:endParaRPr>
          </a:p>
        </p:txBody>
      </p:sp>
      <p:sp>
        <p:nvSpPr>
          <p:cNvPr id="17" name="2 Dikdörtgen"/>
          <p:cNvSpPr>
            <a:spLocks noChangeArrowheads="1"/>
          </p:cNvSpPr>
          <p:nvPr/>
        </p:nvSpPr>
        <p:spPr bwMode="auto">
          <a:xfrm>
            <a:off x="1547664" y="4653136"/>
            <a:ext cx="1152128" cy="369332"/>
          </a:xfrm>
          <a:prstGeom prst="rect">
            <a:avLst/>
          </a:prstGeom>
          <a:noFill/>
          <a:ln w="9525">
            <a:noFill/>
            <a:miter lim="800000"/>
            <a:headEnd/>
            <a:tailEnd/>
          </a:ln>
        </p:spPr>
        <p:txBody>
          <a:bodyPr wrap="square">
            <a:spAutoFit/>
          </a:bodyPr>
          <a:lstStyle/>
          <a:p>
            <a:pPr algn="ctr"/>
            <a:r>
              <a:rPr lang="tr-TR" dirty="0" smtClean="0">
                <a:solidFill>
                  <a:srgbClr val="FF0000"/>
                </a:solidFill>
                <a:latin typeface="Calibri" pitchFamily="34" charset="0"/>
              </a:rPr>
              <a:t>TURUNCU</a:t>
            </a:r>
            <a:endParaRPr lang="tr-TR" dirty="0">
              <a:solidFill>
                <a:srgbClr val="FF0000"/>
              </a:solidFill>
              <a:latin typeface="Calibri" pitchFamily="34" charset="0"/>
            </a:endParaRPr>
          </a:p>
        </p:txBody>
      </p:sp>
      <p:sp>
        <p:nvSpPr>
          <p:cNvPr id="18" name="2 Dikdörtgen"/>
          <p:cNvSpPr>
            <a:spLocks noChangeArrowheads="1"/>
          </p:cNvSpPr>
          <p:nvPr/>
        </p:nvSpPr>
        <p:spPr bwMode="auto">
          <a:xfrm>
            <a:off x="2555776" y="4653136"/>
            <a:ext cx="1008112" cy="369332"/>
          </a:xfrm>
          <a:prstGeom prst="rect">
            <a:avLst/>
          </a:prstGeom>
          <a:noFill/>
          <a:ln w="9525">
            <a:noFill/>
            <a:miter lim="800000"/>
            <a:headEnd/>
            <a:tailEnd/>
          </a:ln>
        </p:spPr>
        <p:txBody>
          <a:bodyPr wrap="square">
            <a:spAutoFit/>
          </a:bodyPr>
          <a:lstStyle/>
          <a:p>
            <a:pPr algn="ctr"/>
            <a:r>
              <a:rPr lang="tr-TR" dirty="0" smtClean="0">
                <a:solidFill>
                  <a:srgbClr val="FF0000"/>
                </a:solidFill>
                <a:latin typeface="Calibri" pitchFamily="34" charset="0"/>
              </a:rPr>
              <a:t>SİYAH</a:t>
            </a:r>
            <a:endParaRPr lang="tr-TR" dirty="0">
              <a:solidFill>
                <a:srgbClr val="FF0000"/>
              </a:solidFill>
              <a:latin typeface="Calibri" pitchFamily="34" charset="0"/>
            </a:endParaRPr>
          </a:p>
        </p:txBody>
      </p:sp>
      <p:sp>
        <p:nvSpPr>
          <p:cNvPr id="19" name="2 Dikdörtgen"/>
          <p:cNvSpPr>
            <a:spLocks noChangeArrowheads="1"/>
          </p:cNvSpPr>
          <p:nvPr/>
        </p:nvSpPr>
        <p:spPr bwMode="auto">
          <a:xfrm>
            <a:off x="3563888" y="4643844"/>
            <a:ext cx="1296144" cy="369332"/>
          </a:xfrm>
          <a:prstGeom prst="rect">
            <a:avLst/>
          </a:prstGeom>
          <a:noFill/>
          <a:ln w="9525">
            <a:noFill/>
            <a:miter lim="800000"/>
            <a:headEnd/>
            <a:tailEnd/>
          </a:ln>
        </p:spPr>
        <p:txBody>
          <a:bodyPr wrap="square">
            <a:spAutoFit/>
          </a:bodyPr>
          <a:lstStyle/>
          <a:p>
            <a:pPr algn="ctr"/>
            <a:r>
              <a:rPr lang="tr-TR" dirty="0" smtClean="0">
                <a:solidFill>
                  <a:srgbClr val="FF0000"/>
                </a:solidFill>
                <a:latin typeface="Calibri" pitchFamily="34" charset="0"/>
              </a:rPr>
              <a:t>TURUNCU</a:t>
            </a:r>
            <a:endParaRPr lang="tr-TR" dirty="0">
              <a:solidFill>
                <a:srgbClr val="FF0000"/>
              </a:solidFill>
              <a:latin typeface="Calibri" pitchFamily="34" charset="0"/>
            </a:endParaRPr>
          </a:p>
        </p:txBody>
      </p:sp>
      <p:sp>
        <p:nvSpPr>
          <p:cNvPr id="20" name="2 Dikdörtgen"/>
          <p:cNvSpPr>
            <a:spLocks noChangeArrowheads="1"/>
          </p:cNvSpPr>
          <p:nvPr/>
        </p:nvSpPr>
        <p:spPr bwMode="auto">
          <a:xfrm>
            <a:off x="4788024" y="4643844"/>
            <a:ext cx="1008112" cy="369332"/>
          </a:xfrm>
          <a:prstGeom prst="rect">
            <a:avLst/>
          </a:prstGeom>
          <a:noFill/>
          <a:ln w="9525">
            <a:noFill/>
            <a:miter lim="800000"/>
            <a:headEnd/>
            <a:tailEnd/>
          </a:ln>
        </p:spPr>
        <p:txBody>
          <a:bodyPr wrap="square">
            <a:spAutoFit/>
          </a:bodyPr>
          <a:lstStyle/>
          <a:p>
            <a:pPr algn="ctr"/>
            <a:r>
              <a:rPr lang="tr-TR" dirty="0" smtClean="0">
                <a:solidFill>
                  <a:srgbClr val="FF0000"/>
                </a:solidFill>
                <a:latin typeface="Calibri" pitchFamily="34" charset="0"/>
              </a:rPr>
              <a:t>SİYAH</a:t>
            </a:r>
            <a:endParaRPr lang="tr-TR" dirty="0">
              <a:solidFill>
                <a:srgbClr val="FF0000"/>
              </a:solidFill>
              <a:latin typeface="Calibri" pitchFamily="34" charset="0"/>
            </a:endParaRPr>
          </a:p>
        </p:txBody>
      </p:sp>
      <p:sp>
        <p:nvSpPr>
          <p:cNvPr id="21" name="2 Dikdörtgen"/>
          <p:cNvSpPr>
            <a:spLocks noChangeArrowheads="1"/>
          </p:cNvSpPr>
          <p:nvPr/>
        </p:nvSpPr>
        <p:spPr bwMode="auto">
          <a:xfrm>
            <a:off x="5724128" y="4653136"/>
            <a:ext cx="1008112" cy="369332"/>
          </a:xfrm>
          <a:prstGeom prst="rect">
            <a:avLst/>
          </a:prstGeom>
          <a:noFill/>
          <a:ln w="9525">
            <a:noFill/>
            <a:miter lim="800000"/>
            <a:headEnd/>
            <a:tailEnd/>
          </a:ln>
        </p:spPr>
        <p:txBody>
          <a:bodyPr wrap="square">
            <a:spAutoFit/>
          </a:bodyPr>
          <a:lstStyle/>
          <a:p>
            <a:pPr algn="ctr"/>
            <a:r>
              <a:rPr lang="tr-TR" dirty="0" smtClean="0">
                <a:solidFill>
                  <a:srgbClr val="FF0000"/>
                </a:solidFill>
                <a:latin typeface="Calibri" pitchFamily="34" charset="0"/>
              </a:rPr>
              <a:t>SİYAH</a:t>
            </a:r>
            <a:endParaRPr lang="tr-TR" dirty="0">
              <a:solidFill>
                <a:srgbClr val="FF0000"/>
              </a:solidFill>
              <a:latin typeface="Calibri" pitchFamily="34" charset="0"/>
            </a:endParaRPr>
          </a:p>
        </p:txBody>
      </p:sp>
      <p:sp>
        <p:nvSpPr>
          <p:cNvPr id="22" name="2 Dikdörtgen"/>
          <p:cNvSpPr>
            <a:spLocks noChangeArrowheads="1"/>
          </p:cNvSpPr>
          <p:nvPr/>
        </p:nvSpPr>
        <p:spPr bwMode="auto">
          <a:xfrm>
            <a:off x="6732240" y="4653136"/>
            <a:ext cx="1008112" cy="369332"/>
          </a:xfrm>
          <a:prstGeom prst="rect">
            <a:avLst/>
          </a:prstGeom>
          <a:noFill/>
          <a:ln w="9525">
            <a:noFill/>
            <a:miter lim="800000"/>
            <a:headEnd/>
            <a:tailEnd/>
          </a:ln>
        </p:spPr>
        <p:txBody>
          <a:bodyPr wrap="square">
            <a:spAutoFit/>
          </a:bodyPr>
          <a:lstStyle/>
          <a:p>
            <a:pPr algn="ctr"/>
            <a:r>
              <a:rPr lang="tr-TR" dirty="0" smtClean="0">
                <a:solidFill>
                  <a:srgbClr val="FF0000"/>
                </a:solidFill>
                <a:latin typeface="Calibri" pitchFamily="34" charset="0"/>
              </a:rPr>
              <a:t>SİYAH</a:t>
            </a:r>
            <a:endParaRPr lang="tr-TR" dirty="0">
              <a:solidFill>
                <a:srgbClr val="FF0000"/>
              </a:solidFill>
              <a:latin typeface="Calibri" pitchFamily="34" charset="0"/>
            </a:endParaRPr>
          </a:p>
        </p:txBody>
      </p:sp>
      <p:sp>
        <p:nvSpPr>
          <p:cNvPr id="23" name="2 Dikdörtgen"/>
          <p:cNvSpPr>
            <a:spLocks noChangeArrowheads="1"/>
          </p:cNvSpPr>
          <p:nvPr/>
        </p:nvSpPr>
        <p:spPr bwMode="auto">
          <a:xfrm>
            <a:off x="7740352" y="4653136"/>
            <a:ext cx="1008112" cy="369332"/>
          </a:xfrm>
          <a:prstGeom prst="rect">
            <a:avLst/>
          </a:prstGeom>
          <a:noFill/>
          <a:ln w="9525">
            <a:noFill/>
            <a:miter lim="800000"/>
            <a:headEnd/>
            <a:tailEnd/>
          </a:ln>
        </p:spPr>
        <p:txBody>
          <a:bodyPr wrap="square">
            <a:spAutoFit/>
          </a:bodyPr>
          <a:lstStyle/>
          <a:p>
            <a:pPr algn="ctr"/>
            <a:r>
              <a:rPr lang="tr-TR" dirty="0" smtClean="0">
                <a:solidFill>
                  <a:srgbClr val="FF0000"/>
                </a:solidFill>
                <a:latin typeface="Calibri" pitchFamily="34" charset="0"/>
              </a:rPr>
              <a:t>SİYAH</a:t>
            </a:r>
            <a:endParaRPr lang="tr-TR" dirty="0">
              <a:solidFill>
                <a:srgbClr val="FF0000"/>
              </a:solidFill>
              <a:latin typeface="Calibri" pitchFamily="34" charset="0"/>
            </a:endParaRPr>
          </a:p>
        </p:txBody>
      </p:sp>
      <p:sp>
        <p:nvSpPr>
          <p:cNvPr id="24" name="2 Dikdörtgen"/>
          <p:cNvSpPr>
            <a:spLocks noChangeArrowheads="1"/>
          </p:cNvSpPr>
          <p:nvPr/>
        </p:nvSpPr>
        <p:spPr bwMode="auto">
          <a:xfrm>
            <a:off x="1475656" y="5013176"/>
            <a:ext cx="1008112" cy="369332"/>
          </a:xfrm>
          <a:prstGeom prst="rect">
            <a:avLst/>
          </a:prstGeom>
          <a:noFill/>
          <a:ln w="9525">
            <a:noFill/>
            <a:miter lim="800000"/>
            <a:headEnd/>
            <a:tailEnd/>
          </a:ln>
        </p:spPr>
        <p:txBody>
          <a:bodyPr wrap="square">
            <a:spAutoFit/>
          </a:bodyPr>
          <a:lstStyle/>
          <a:p>
            <a:pPr algn="ctr"/>
            <a:r>
              <a:rPr lang="tr-TR" dirty="0" smtClean="0">
                <a:solidFill>
                  <a:srgbClr val="FF0000"/>
                </a:solidFill>
                <a:latin typeface="Calibri" pitchFamily="34" charset="0"/>
              </a:rPr>
              <a:t>SARI</a:t>
            </a:r>
            <a:endParaRPr lang="tr-TR" dirty="0">
              <a:solidFill>
                <a:srgbClr val="FF0000"/>
              </a:solidFill>
              <a:latin typeface="Calibri" pitchFamily="34" charset="0"/>
            </a:endParaRPr>
          </a:p>
        </p:txBody>
      </p:sp>
      <p:sp>
        <p:nvSpPr>
          <p:cNvPr id="25" name="2 Dikdörtgen"/>
          <p:cNvSpPr>
            <a:spLocks noChangeArrowheads="1"/>
          </p:cNvSpPr>
          <p:nvPr/>
        </p:nvSpPr>
        <p:spPr bwMode="auto">
          <a:xfrm>
            <a:off x="2627784" y="5003884"/>
            <a:ext cx="1008112" cy="369332"/>
          </a:xfrm>
          <a:prstGeom prst="rect">
            <a:avLst/>
          </a:prstGeom>
          <a:noFill/>
          <a:ln w="9525">
            <a:noFill/>
            <a:miter lim="800000"/>
            <a:headEnd/>
            <a:tailEnd/>
          </a:ln>
        </p:spPr>
        <p:txBody>
          <a:bodyPr wrap="square">
            <a:spAutoFit/>
          </a:bodyPr>
          <a:lstStyle/>
          <a:p>
            <a:pPr algn="ctr"/>
            <a:r>
              <a:rPr lang="tr-TR" dirty="0" smtClean="0">
                <a:solidFill>
                  <a:srgbClr val="FF0000"/>
                </a:solidFill>
                <a:latin typeface="Calibri" pitchFamily="34" charset="0"/>
              </a:rPr>
              <a:t>KIRMIZI</a:t>
            </a:r>
            <a:endParaRPr lang="tr-TR" dirty="0">
              <a:solidFill>
                <a:srgbClr val="FF0000"/>
              </a:solidFill>
              <a:latin typeface="Calibri" pitchFamily="34" charset="0"/>
            </a:endParaRPr>
          </a:p>
        </p:txBody>
      </p:sp>
      <p:sp>
        <p:nvSpPr>
          <p:cNvPr id="26" name="2 Dikdörtgen"/>
          <p:cNvSpPr>
            <a:spLocks noChangeArrowheads="1"/>
          </p:cNvSpPr>
          <p:nvPr/>
        </p:nvSpPr>
        <p:spPr bwMode="auto">
          <a:xfrm>
            <a:off x="3563888" y="5013260"/>
            <a:ext cx="1296144" cy="369332"/>
          </a:xfrm>
          <a:prstGeom prst="rect">
            <a:avLst/>
          </a:prstGeom>
          <a:noFill/>
          <a:ln w="9525">
            <a:noFill/>
            <a:miter lim="800000"/>
            <a:headEnd/>
            <a:tailEnd/>
          </a:ln>
        </p:spPr>
        <p:txBody>
          <a:bodyPr wrap="square">
            <a:spAutoFit/>
          </a:bodyPr>
          <a:lstStyle/>
          <a:p>
            <a:pPr algn="ctr"/>
            <a:r>
              <a:rPr lang="tr-TR" dirty="0" smtClean="0">
                <a:solidFill>
                  <a:srgbClr val="FF0000"/>
                </a:solidFill>
                <a:latin typeface="Calibri" pitchFamily="34" charset="0"/>
              </a:rPr>
              <a:t>TURUNCU</a:t>
            </a:r>
            <a:endParaRPr lang="tr-TR" dirty="0">
              <a:solidFill>
                <a:srgbClr val="FF0000"/>
              </a:solidFill>
              <a:latin typeface="Calibri" pitchFamily="34" charset="0"/>
            </a:endParaRPr>
          </a:p>
        </p:txBody>
      </p:sp>
      <p:sp>
        <p:nvSpPr>
          <p:cNvPr id="27" name="2 Dikdörtgen"/>
          <p:cNvSpPr>
            <a:spLocks noChangeArrowheads="1"/>
          </p:cNvSpPr>
          <p:nvPr/>
        </p:nvSpPr>
        <p:spPr bwMode="auto">
          <a:xfrm>
            <a:off x="4716016" y="5003884"/>
            <a:ext cx="1008112" cy="369332"/>
          </a:xfrm>
          <a:prstGeom prst="rect">
            <a:avLst/>
          </a:prstGeom>
          <a:noFill/>
          <a:ln w="9525">
            <a:noFill/>
            <a:miter lim="800000"/>
            <a:headEnd/>
            <a:tailEnd/>
          </a:ln>
        </p:spPr>
        <p:txBody>
          <a:bodyPr wrap="square">
            <a:spAutoFit/>
          </a:bodyPr>
          <a:lstStyle/>
          <a:p>
            <a:pPr algn="ctr"/>
            <a:r>
              <a:rPr lang="tr-TR" dirty="0" smtClean="0">
                <a:solidFill>
                  <a:srgbClr val="FF0000"/>
                </a:solidFill>
                <a:latin typeface="Calibri" pitchFamily="34" charset="0"/>
              </a:rPr>
              <a:t>SARI</a:t>
            </a:r>
            <a:endParaRPr lang="tr-TR" dirty="0">
              <a:solidFill>
                <a:srgbClr val="FF0000"/>
              </a:solidFill>
              <a:latin typeface="Calibri" pitchFamily="34" charset="0"/>
            </a:endParaRPr>
          </a:p>
        </p:txBody>
      </p:sp>
      <p:sp>
        <p:nvSpPr>
          <p:cNvPr id="28" name="2 Dikdörtgen"/>
          <p:cNvSpPr>
            <a:spLocks noChangeArrowheads="1"/>
          </p:cNvSpPr>
          <p:nvPr/>
        </p:nvSpPr>
        <p:spPr bwMode="auto">
          <a:xfrm>
            <a:off x="5796136" y="5013176"/>
            <a:ext cx="1008112" cy="369332"/>
          </a:xfrm>
          <a:prstGeom prst="rect">
            <a:avLst/>
          </a:prstGeom>
          <a:noFill/>
          <a:ln w="9525">
            <a:noFill/>
            <a:miter lim="800000"/>
            <a:headEnd/>
            <a:tailEnd/>
          </a:ln>
        </p:spPr>
        <p:txBody>
          <a:bodyPr wrap="square">
            <a:spAutoFit/>
          </a:bodyPr>
          <a:lstStyle/>
          <a:p>
            <a:pPr algn="ctr"/>
            <a:r>
              <a:rPr lang="tr-TR" dirty="0" smtClean="0">
                <a:solidFill>
                  <a:srgbClr val="FF0000"/>
                </a:solidFill>
                <a:latin typeface="Calibri" pitchFamily="34" charset="0"/>
              </a:rPr>
              <a:t>yeşil</a:t>
            </a:r>
            <a:endParaRPr lang="tr-TR" dirty="0">
              <a:solidFill>
                <a:srgbClr val="FF0000"/>
              </a:solidFill>
              <a:latin typeface="Calibri" pitchFamily="34" charset="0"/>
            </a:endParaRPr>
          </a:p>
        </p:txBody>
      </p:sp>
      <p:sp>
        <p:nvSpPr>
          <p:cNvPr id="29" name="2 Dikdörtgen"/>
          <p:cNvSpPr>
            <a:spLocks noChangeArrowheads="1"/>
          </p:cNvSpPr>
          <p:nvPr/>
        </p:nvSpPr>
        <p:spPr bwMode="auto">
          <a:xfrm>
            <a:off x="6732240" y="5013176"/>
            <a:ext cx="1008112" cy="369332"/>
          </a:xfrm>
          <a:prstGeom prst="rect">
            <a:avLst/>
          </a:prstGeom>
          <a:noFill/>
          <a:ln w="9525">
            <a:noFill/>
            <a:miter lim="800000"/>
            <a:headEnd/>
            <a:tailEnd/>
          </a:ln>
        </p:spPr>
        <p:txBody>
          <a:bodyPr wrap="square">
            <a:spAutoFit/>
          </a:bodyPr>
          <a:lstStyle/>
          <a:p>
            <a:pPr algn="ctr"/>
            <a:r>
              <a:rPr lang="tr-TR" dirty="0" smtClean="0">
                <a:solidFill>
                  <a:srgbClr val="FF0000"/>
                </a:solidFill>
                <a:latin typeface="Calibri" pitchFamily="34" charset="0"/>
              </a:rPr>
              <a:t>siyah</a:t>
            </a:r>
            <a:endParaRPr lang="tr-TR" dirty="0">
              <a:solidFill>
                <a:srgbClr val="FF0000"/>
              </a:solidFill>
              <a:latin typeface="Calibri" pitchFamily="34" charset="0"/>
            </a:endParaRPr>
          </a:p>
        </p:txBody>
      </p:sp>
      <p:sp>
        <p:nvSpPr>
          <p:cNvPr id="30" name="2 Dikdörtgen"/>
          <p:cNvSpPr>
            <a:spLocks noChangeArrowheads="1"/>
          </p:cNvSpPr>
          <p:nvPr/>
        </p:nvSpPr>
        <p:spPr bwMode="auto">
          <a:xfrm>
            <a:off x="7812360" y="5013176"/>
            <a:ext cx="1008112" cy="369332"/>
          </a:xfrm>
          <a:prstGeom prst="rect">
            <a:avLst/>
          </a:prstGeom>
          <a:noFill/>
          <a:ln w="9525">
            <a:noFill/>
            <a:miter lim="800000"/>
            <a:headEnd/>
            <a:tailEnd/>
          </a:ln>
        </p:spPr>
        <p:txBody>
          <a:bodyPr wrap="square">
            <a:spAutoFit/>
          </a:bodyPr>
          <a:lstStyle/>
          <a:p>
            <a:pPr algn="ctr"/>
            <a:r>
              <a:rPr lang="tr-TR" dirty="0" smtClean="0">
                <a:solidFill>
                  <a:srgbClr val="FF0000"/>
                </a:solidFill>
                <a:latin typeface="Calibri" pitchFamily="34" charset="0"/>
              </a:rPr>
              <a:t>siyah</a:t>
            </a:r>
            <a:endParaRPr lang="tr-TR" dirty="0">
              <a:solidFill>
                <a:srgbClr val="FF0000"/>
              </a:solidFill>
              <a:latin typeface="Calibri" pitchFamily="34" charset="0"/>
            </a:endParaRPr>
          </a:p>
        </p:txBody>
      </p:sp>
      <p:sp>
        <p:nvSpPr>
          <p:cNvPr id="31" name="2 Dikdörtgen"/>
          <p:cNvSpPr>
            <a:spLocks noChangeArrowheads="1"/>
          </p:cNvSpPr>
          <p:nvPr/>
        </p:nvSpPr>
        <p:spPr bwMode="auto">
          <a:xfrm>
            <a:off x="1547664" y="5435932"/>
            <a:ext cx="1008112" cy="369332"/>
          </a:xfrm>
          <a:prstGeom prst="rect">
            <a:avLst/>
          </a:prstGeom>
          <a:noFill/>
          <a:ln w="9525">
            <a:noFill/>
            <a:miter lim="800000"/>
            <a:headEnd/>
            <a:tailEnd/>
          </a:ln>
        </p:spPr>
        <p:txBody>
          <a:bodyPr wrap="square">
            <a:spAutoFit/>
          </a:bodyPr>
          <a:lstStyle/>
          <a:p>
            <a:pPr algn="ctr"/>
            <a:r>
              <a:rPr lang="tr-TR" dirty="0" smtClean="0">
                <a:solidFill>
                  <a:srgbClr val="FF0000"/>
                </a:solidFill>
                <a:latin typeface="Calibri" pitchFamily="34" charset="0"/>
              </a:rPr>
              <a:t>YEŞİL</a:t>
            </a:r>
            <a:endParaRPr lang="tr-TR" dirty="0">
              <a:solidFill>
                <a:srgbClr val="FF0000"/>
              </a:solidFill>
              <a:latin typeface="Calibri" pitchFamily="34" charset="0"/>
            </a:endParaRPr>
          </a:p>
        </p:txBody>
      </p:sp>
      <p:sp>
        <p:nvSpPr>
          <p:cNvPr id="32" name="2 Dikdörtgen"/>
          <p:cNvSpPr>
            <a:spLocks noChangeArrowheads="1"/>
          </p:cNvSpPr>
          <p:nvPr/>
        </p:nvSpPr>
        <p:spPr bwMode="auto">
          <a:xfrm>
            <a:off x="2483768" y="5445224"/>
            <a:ext cx="1008112" cy="369332"/>
          </a:xfrm>
          <a:prstGeom prst="rect">
            <a:avLst/>
          </a:prstGeom>
          <a:noFill/>
          <a:ln w="9525">
            <a:noFill/>
            <a:miter lim="800000"/>
            <a:headEnd/>
            <a:tailEnd/>
          </a:ln>
        </p:spPr>
        <p:txBody>
          <a:bodyPr wrap="square">
            <a:spAutoFit/>
          </a:bodyPr>
          <a:lstStyle/>
          <a:p>
            <a:pPr algn="ctr"/>
            <a:r>
              <a:rPr lang="tr-TR" dirty="0" smtClean="0">
                <a:solidFill>
                  <a:srgbClr val="FF0000"/>
                </a:solidFill>
                <a:latin typeface="Calibri" pitchFamily="34" charset="0"/>
              </a:rPr>
              <a:t>SİYAH</a:t>
            </a:r>
            <a:endParaRPr lang="tr-TR" dirty="0">
              <a:solidFill>
                <a:srgbClr val="FF0000"/>
              </a:solidFill>
              <a:latin typeface="Calibri" pitchFamily="34" charset="0"/>
            </a:endParaRPr>
          </a:p>
        </p:txBody>
      </p:sp>
      <p:sp>
        <p:nvSpPr>
          <p:cNvPr id="33" name="2 Dikdörtgen"/>
          <p:cNvSpPr>
            <a:spLocks noChangeArrowheads="1"/>
          </p:cNvSpPr>
          <p:nvPr/>
        </p:nvSpPr>
        <p:spPr bwMode="auto">
          <a:xfrm>
            <a:off x="3563888" y="5445224"/>
            <a:ext cx="1008112" cy="369332"/>
          </a:xfrm>
          <a:prstGeom prst="rect">
            <a:avLst/>
          </a:prstGeom>
          <a:noFill/>
          <a:ln w="9525">
            <a:noFill/>
            <a:miter lim="800000"/>
            <a:headEnd/>
            <a:tailEnd/>
          </a:ln>
        </p:spPr>
        <p:txBody>
          <a:bodyPr wrap="square">
            <a:spAutoFit/>
          </a:bodyPr>
          <a:lstStyle/>
          <a:p>
            <a:pPr algn="ctr"/>
            <a:r>
              <a:rPr lang="tr-TR" dirty="0" smtClean="0">
                <a:solidFill>
                  <a:srgbClr val="FF0000"/>
                </a:solidFill>
                <a:latin typeface="Calibri" pitchFamily="34" charset="0"/>
              </a:rPr>
              <a:t>SİYAH</a:t>
            </a:r>
            <a:endParaRPr lang="tr-TR" dirty="0">
              <a:solidFill>
                <a:srgbClr val="FF0000"/>
              </a:solidFill>
              <a:latin typeface="Calibri" pitchFamily="34" charset="0"/>
            </a:endParaRPr>
          </a:p>
        </p:txBody>
      </p:sp>
      <p:sp>
        <p:nvSpPr>
          <p:cNvPr id="34" name="2 Dikdörtgen"/>
          <p:cNvSpPr>
            <a:spLocks noChangeArrowheads="1"/>
          </p:cNvSpPr>
          <p:nvPr/>
        </p:nvSpPr>
        <p:spPr bwMode="auto">
          <a:xfrm>
            <a:off x="4716016" y="5435932"/>
            <a:ext cx="1008112" cy="369332"/>
          </a:xfrm>
          <a:prstGeom prst="rect">
            <a:avLst/>
          </a:prstGeom>
          <a:noFill/>
          <a:ln w="9525">
            <a:noFill/>
            <a:miter lim="800000"/>
            <a:headEnd/>
            <a:tailEnd/>
          </a:ln>
        </p:spPr>
        <p:txBody>
          <a:bodyPr wrap="square">
            <a:spAutoFit/>
          </a:bodyPr>
          <a:lstStyle/>
          <a:p>
            <a:pPr algn="ctr"/>
            <a:r>
              <a:rPr lang="tr-TR" dirty="0" smtClean="0">
                <a:solidFill>
                  <a:srgbClr val="FF0000"/>
                </a:solidFill>
                <a:latin typeface="Calibri" pitchFamily="34" charset="0"/>
              </a:rPr>
              <a:t>YEŞİL</a:t>
            </a:r>
            <a:endParaRPr lang="tr-TR" dirty="0">
              <a:solidFill>
                <a:srgbClr val="FF0000"/>
              </a:solidFill>
              <a:latin typeface="Calibri" pitchFamily="34" charset="0"/>
            </a:endParaRPr>
          </a:p>
        </p:txBody>
      </p:sp>
      <p:sp>
        <p:nvSpPr>
          <p:cNvPr id="35" name="2 Dikdörtgen"/>
          <p:cNvSpPr>
            <a:spLocks noChangeArrowheads="1"/>
          </p:cNvSpPr>
          <p:nvPr/>
        </p:nvSpPr>
        <p:spPr bwMode="auto">
          <a:xfrm>
            <a:off x="5796136" y="5445224"/>
            <a:ext cx="1008112" cy="369332"/>
          </a:xfrm>
          <a:prstGeom prst="rect">
            <a:avLst/>
          </a:prstGeom>
          <a:noFill/>
          <a:ln w="9525">
            <a:noFill/>
            <a:miter lim="800000"/>
            <a:headEnd/>
            <a:tailEnd/>
          </a:ln>
        </p:spPr>
        <p:txBody>
          <a:bodyPr wrap="square">
            <a:spAutoFit/>
          </a:bodyPr>
          <a:lstStyle/>
          <a:p>
            <a:pPr algn="ctr"/>
            <a:r>
              <a:rPr lang="tr-TR" dirty="0" smtClean="0">
                <a:solidFill>
                  <a:srgbClr val="FF0000"/>
                </a:solidFill>
                <a:latin typeface="Calibri" pitchFamily="34" charset="0"/>
              </a:rPr>
              <a:t>YEŞİL</a:t>
            </a:r>
            <a:endParaRPr lang="tr-TR" dirty="0">
              <a:solidFill>
                <a:srgbClr val="FF0000"/>
              </a:solidFill>
              <a:latin typeface="Calibri" pitchFamily="34" charset="0"/>
            </a:endParaRPr>
          </a:p>
        </p:txBody>
      </p:sp>
      <p:sp>
        <p:nvSpPr>
          <p:cNvPr id="36" name="2 Dikdörtgen"/>
          <p:cNvSpPr>
            <a:spLocks noChangeArrowheads="1"/>
          </p:cNvSpPr>
          <p:nvPr/>
        </p:nvSpPr>
        <p:spPr bwMode="auto">
          <a:xfrm>
            <a:off x="6804248" y="5445224"/>
            <a:ext cx="1008112" cy="369332"/>
          </a:xfrm>
          <a:prstGeom prst="rect">
            <a:avLst/>
          </a:prstGeom>
          <a:noFill/>
          <a:ln w="9525">
            <a:noFill/>
            <a:miter lim="800000"/>
            <a:headEnd/>
            <a:tailEnd/>
          </a:ln>
        </p:spPr>
        <p:txBody>
          <a:bodyPr wrap="square">
            <a:spAutoFit/>
          </a:bodyPr>
          <a:lstStyle/>
          <a:p>
            <a:pPr algn="ctr"/>
            <a:r>
              <a:rPr lang="tr-TR" dirty="0" smtClean="0">
                <a:solidFill>
                  <a:srgbClr val="FF0000"/>
                </a:solidFill>
                <a:latin typeface="Calibri" pitchFamily="34" charset="0"/>
              </a:rPr>
              <a:t>SİYAH</a:t>
            </a:r>
            <a:endParaRPr lang="tr-TR" dirty="0">
              <a:solidFill>
                <a:srgbClr val="FF0000"/>
              </a:solidFill>
              <a:latin typeface="Calibri" pitchFamily="34" charset="0"/>
            </a:endParaRPr>
          </a:p>
        </p:txBody>
      </p:sp>
      <p:sp>
        <p:nvSpPr>
          <p:cNvPr id="37" name="2 Dikdörtgen"/>
          <p:cNvSpPr>
            <a:spLocks noChangeArrowheads="1"/>
          </p:cNvSpPr>
          <p:nvPr/>
        </p:nvSpPr>
        <p:spPr bwMode="auto">
          <a:xfrm>
            <a:off x="7740352" y="5445224"/>
            <a:ext cx="1008112" cy="369332"/>
          </a:xfrm>
          <a:prstGeom prst="rect">
            <a:avLst/>
          </a:prstGeom>
          <a:noFill/>
          <a:ln w="9525">
            <a:noFill/>
            <a:miter lim="800000"/>
            <a:headEnd/>
            <a:tailEnd/>
          </a:ln>
        </p:spPr>
        <p:txBody>
          <a:bodyPr wrap="square">
            <a:spAutoFit/>
          </a:bodyPr>
          <a:lstStyle/>
          <a:p>
            <a:pPr algn="ctr"/>
            <a:r>
              <a:rPr lang="tr-TR" dirty="0" smtClean="0">
                <a:solidFill>
                  <a:srgbClr val="FF0000"/>
                </a:solidFill>
                <a:latin typeface="Calibri" pitchFamily="34" charset="0"/>
              </a:rPr>
              <a:t>SİYAH</a:t>
            </a:r>
            <a:endParaRPr lang="tr-TR" dirty="0">
              <a:solidFill>
                <a:srgbClr val="FF0000"/>
              </a:solidFill>
              <a:latin typeface="Calibri" pitchFamily="34" charset="0"/>
            </a:endParaRPr>
          </a:p>
        </p:txBody>
      </p:sp>
      <p:sp>
        <p:nvSpPr>
          <p:cNvPr id="38" name="2 Dikdörtgen"/>
          <p:cNvSpPr>
            <a:spLocks noChangeArrowheads="1"/>
          </p:cNvSpPr>
          <p:nvPr/>
        </p:nvSpPr>
        <p:spPr bwMode="auto">
          <a:xfrm>
            <a:off x="1619672" y="5867980"/>
            <a:ext cx="1008112" cy="369332"/>
          </a:xfrm>
          <a:prstGeom prst="rect">
            <a:avLst/>
          </a:prstGeom>
          <a:noFill/>
          <a:ln w="9525">
            <a:noFill/>
            <a:miter lim="800000"/>
            <a:headEnd/>
            <a:tailEnd/>
          </a:ln>
        </p:spPr>
        <p:txBody>
          <a:bodyPr wrap="square">
            <a:spAutoFit/>
          </a:bodyPr>
          <a:lstStyle/>
          <a:p>
            <a:pPr algn="ctr"/>
            <a:r>
              <a:rPr lang="tr-TR" dirty="0" smtClean="0">
                <a:solidFill>
                  <a:srgbClr val="FF0000"/>
                </a:solidFill>
                <a:latin typeface="Calibri" pitchFamily="34" charset="0"/>
              </a:rPr>
              <a:t>MAVİ</a:t>
            </a:r>
            <a:endParaRPr lang="tr-TR" dirty="0">
              <a:solidFill>
                <a:srgbClr val="FF0000"/>
              </a:solidFill>
              <a:latin typeface="Calibri" pitchFamily="34" charset="0"/>
            </a:endParaRPr>
          </a:p>
        </p:txBody>
      </p:sp>
      <p:sp>
        <p:nvSpPr>
          <p:cNvPr id="39" name="2 Dikdörtgen"/>
          <p:cNvSpPr>
            <a:spLocks noChangeArrowheads="1"/>
          </p:cNvSpPr>
          <p:nvPr/>
        </p:nvSpPr>
        <p:spPr bwMode="auto">
          <a:xfrm>
            <a:off x="2483768" y="5867980"/>
            <a:ext cx="1008112" cy="369332"/>
          </a:xfrm>
          <a:prstGeom prst="rect">
            <a:avLst/>
          </a:prstGeom>
          <a:noFill/>
          <a:ln w="9525">
            <a:noFill/>
            <a:miter lim="800000"/>
            <a:headEnd/>
            <a:tailEnd/>
          </a:ln>
        </p:spPr>
        <p:txBody>
          <a:bodyPr wrap="square">
            <a:spAutoFit/>
          </a:bodyPr>
          <a:lstStyle/>
          <a:p>
            <a:pPr algn="ctr"/>
            <a:r>
              <a:rPr lang="tr-TR" dirty="0" smtClean="0">
                <a:solidFill>
                  <a:srgbClr val="FF0000"/>
                </a:solidFill>
                <a:latin typeface="Calibri" pitchFamily="34" charset="0"/>
              </a:rPr>
              <a:t>SİYAH</a:t>
            </a:r>
            <a:endParaRPr lang="tr-TR" dirty="0">
              <a:solidFill>
                <a:srgbClr val="FF0000"/>
              </a:solidFill>
              <a:latin typeface="Calibri" pitchFamily="34" charset="0"/>
            </a:endParaRPr>
          </a:p>
        </p:txBody>
      </p:sp>
      <p:sp>
        <p:nvSpPr>
          <p:cNvPr id="40" name="2 Dikdörtgen"/>
          <p:cNvSpPr>
            <a:spLocks noChangeArrowheads="1"/>
          </p:cNvSpPr>
          <p:nvPr/>
        </p:nvSpPr>
        <p:spPr bwMode="auto">
          <a:xfrm>
            <a:off x="3563888" y="5867980"/>
            <a:ext cx="1008112" cy="369332"/>
          </a:xfrm>
          <a:prstGeom prst="rect">
            <a:avLst/>
          </a:prstGeom>
          <a:noFill/>
          <a:ln w="9525">
            <a:noFill/>
            <a:miter lim="800000"/>
            <a:headEnd/>
            <a:tailEnd/>
          </a:ln>
        </p:spPr>
        <p:txBody>
          <a:bodyPr wrap="square">
            <a:spAutoFit/>
          </a:bodyPr>
          <a:lstStyle/>
          <a:p>
            <a:pPr algn="ctr"/>
            <a:r>
              <a:rPr lang="tr-TR" dirty="0" smtClean="0">
                <a:solidFill>
                  <a:srgbClr val="FF0000"/>
                </a:solidFill>
                <a:latin typeface="Calibri" pitchFamily="34" charset="0"/>
              </a:rPr>
              <a:t>SİYAH</a:t>
            </a:r>
            <a:endParaRPr lang="tr-TR" dirty="0">
              <a:solidFill>
                <a:srgbClr val="FF0000"/>
              </a:solidFill>
              <a:latin typeface="Calibri" pitchFamily="34" charset="0"/>
            </a:endParaRPr>
          </a:p>
        </p:txBody>
      </p:sp>
      <p:sp>
        <p:nvSpPr>
          <p:cNvPr id="41" name="2 Dikdörtgen"/>
          <p:cNvSpPr>
            <a:spLocks noChangeArrowheads="1"/>
          </p:cNvSpPr>
          <p:nvPr/>
        </p:nvSpPr>
        <p:spPr bwMode="auto">
          <a:xfrm>
            <a:off x="4716016" y="5805264"/>
            <a:ext cx="1008112" cy="369332"/>
          </a:xfrm>
          <a:prstGeom prst="rect">
            <a:avLst/>
          </a:prstGeom>
          <a:noFill/>
          <a:ln w="9525">
            <a:noFill/>
            <a:miter lim="800000"/>
            <a:headEnd/>
            <a:tailEnd/>
          </a:ln>
        </p:spPr>
        <p:txBody>
          <a:bodyPr wrap="square">
            <a:spAutoFit/>
          </a:bodyPr>
          <a:lstStyle/>
          <a:p>
            <a:pPr algn="ctr"/>
            <a:r>
              <a:rPr lang="tr-TR" dirty="0" smtClean="0">
                <a:solidFill>
                  <a:srgbClr val="FF0000"/>
                </a:solidFill>
                <a:latin typeface="Calibri" pitchFamily="34" charset="0"/>
              </a:rPr>
              <a:t>SİYAH</a:t>
            </a:r>
            <a:endParaRPr lang="tr-TR" dirty="0">
              <a:solidFill>
                <a:srgbClr val="FF0000"/>
              </a:solidFill>
              <a:latin typeface="Calibri" pitchFamily="34" charset="0"/>
            </a:endParaRPr>
          </a:p>
        </p:txBody>
      </p:sp>
      <p:sp>
        <p:nvSpPr>
          <p:cNvPr id="42" name="2 Dikdörtgen"/>
          <p:cNvSpPr>
            <a:spLocks noChangeArrowheads="1"/>
          </p:cNvSpPr>
          <p:nvPr/>
        </p:nvSpPr>
        <p:spPr bwMode="auto">
          <a:xfrm>
            <a:off x="5796136" y="5795972"/>
            <a:ext cx="1008112" cy="369332"/>
          </a:xfrm>
          <a:prstGeom prst="rect">
            <a:avLst/>
          </a:prstGeom>
          <a:noFill/>
          <a:ln w="9525">
            <a:noFill/>
            <a:miter lim="800000"/>
            <a:headEnd/>
            <a:tailEnd/>
          </a:ln>
        </p:spPr>
        <p:txBody>
          <a:bodyPr wrap="square">
            <a:spAutoFit/>
          </a:bodyPr>
          <a:lstStyle/>
          <a:p>
            <a:pPr algn="ctr"/>
            <a:r>
              <a:rPr lang="tr-TR" dirty="0" smtClean="0">
                <a:solidFill>
                  <a:srgbClr val="FF0000"/>
                </a:solidFill>
                <a:latin typeface="Calibri" pitchFamily="34" charset="0"/>
              </a:rPr>
              <a:t>SİYAH</a:t>
            </a:r>
            <a:endParaRPr lang="tr-TR" dirty="0">
              <a:solidFill>
                <a:srgbClr val="FF0000"/>
              </a:solidFill>
              <a:latin typeface="Calibri" pitchFamily="34" charset="0"/>
            </a:endParaRPr>
          </a:p>
        </p:txBody>
      </p:sp>
      <p:sp>
        <p:nvSpPr>
          <p:cNvPr id="43" name="2 Dikdörtgen"/>
          <p:cNvSpPr>
            <a:spLocks noChangeArrowheads="1"/>
          </p:cNvSpPr>
          <p:nvPr/>
        </p:nvSpPr>
        <p:spPr bwMode="auto">
          <a:xfrm>
            <a:off x="6804248" y="5805264"/>
            <a:ext cx="1008112" cy="369332"/>
          </a:xfrm>
          <a:prstGeom prst="rect">
            <a:avLst/>
          </a:prstGeom>
          <a:noFill/>
          <a:ln w="9525">
            <a:noFill/>
            <a:miter lim="800000"/>
            <a:headEnd/>
            <a:tailEnd/>
          </a:ln>
        </p:spPr>
        <p:txBody>
          <a:bodyPr wrap="square">
            <a:spAutoFit/>
          </a:bodyPr>
          <a:lstStyle/>
          <a:p>
            <a:pPr algn="ctr"/>
            <a:r>
              <a:rPr lang="tr-TR" dirty="0" smtClean="0">
                <a:solidFill>
                  <a:srgbClr val="FF0000"/>
                </a:solidFill>
                <a:latin typeface="Calibri" pitchFamily="34" charset="0"/>
              </a:rPr>
              <a:t>MAVİ</a:t>
            </a:r>
            <a:endParaRPr lang="tr-TR" dirty="0">
              <a:solidFill>
                <a:srgbClr val="FF0000"/>
              </a:solidFill>
              <a:latin typeface="Calibri" pitchFamily="34" charset="0"/>
            </a:endParaRPr>
          </a:p>
        </p:txBody>
      </p:sp>
      <p:sp>
        <p:nvSpPr>
          <p:cNvPr id="44" name="2 Dikdörtgen"/>
          <p:cNvSpPr>
            <a:spLocks noChangeArrowheads="1"/>
          </p:cNvSpPr>
          <p:nvPr/>
        </p:nvSpPr>
        <p:spPr bwMode="auto">
          <a:xfrm>
            <a:off x="7812360" y="5805264"/>
            <a:ext cx="1008112" cy="369332"/>
          </a:xfrm>
          <a:prstGeom prst="rect">
            <a:avLst/>
          </a:prstGeom>
          <a:noFill/>
          <a:ln w="9525">
            <a:noFill/>
            <a:miter lim="800000"/>
            <a:headEnd/>
            <a:tailEnd/>
          </a:ln>
        </p:spPr>
        <p:txBody>
          <a:bodyPr wrap="square">
            <a:spAutoFit/>
          </a:bodyPr>
          <a:lstStyle/>
          <a:p>
            <a:pPr algn="ctr"/>
            <a:r>
              <a:rPr lang="tr-TR" dirty="0" smtClean="0">
                <a:solidFill>
                  <a:srgbClr val="FF0000"/>
                </a:solidFill>
                <a:latin typeface="Calibri" pitchFamily="34" charset="0"/>
              </a:rPr>
              <a:t>MOR</a:t>
            </a:r>
            <a:endParaRPr lang="tr-TR" dirty="0">
              <a:solidFill>
                <a:srgbClr val="FF0000"/>
              </a:solidFill>
              <a:latin typeface="Calibri" pitchFamily="34" charset="0"/>
            </a:endParaRPr>
          </a:p>
        </p:txBody>
      </p:sp>
      <p:sp>
        <p:nvSpPr>
          <p:cNvPr id="45" name="2 Dikdörtgen"/>
          <p:cNvSpPr>
            <a:spLocks noChangeArrowheads="1"/>
          </p:cNvSpPr>
          <p:nvPr/>
        </p:nvSpPr>
        <p:spPr bwMode="auto">
          <a:xfrm>
            <a:off x="1619672" y="6228020"/>
            <a:ext cx="1008112" cy="369332"/>
          </a:xfrm>
          <a:prstGeom prst="rect">
            <a:avLst/>
          </a:prstGeom>
          <a:noFill/>
          <a:ln w="9525">
            <a:noFill/>
            <a:miter lim="800000"/>
            <a:headEnd/>
            <a:tailEnd/>
          </a:ln>
        </p:spPr>
        <p:txBody>
          <a:bodyPr wrap="square">
            <a:spAutoFit/>
          </a:bodyPr>
          <a:lstStyle/>
          <a:p>
            <a:pPr algn="ctr"/>
            <a:r>
              <a:rPr lang="tr-TR" dirty="0" smtClean="0">
                <a:solidFill>
                  <a:srgbClr val="FF0000"/>
                </a:solidFill>
                <a:latin typeface="Calibri" pitchFamily="34" charset="0"/>
              </a:rPr>
              <a:t>MOR</a:t>
            </a:r>
            <a:endParaRPr lang="tr-TR" dirty="0">
              <a:solidFill>
                <a:srgbClr val="FF0000"/>
              </a:solidFill>
              <a:latin typeface="Calibri" pitchFamily="34" charset="0"/>
            </a:endParaRPr>
          </a:p>
        </p:txBody>
      </p:sp>
      <p:sp>
        <p:nvSpPr>
          <p:cNvPr id="46" name="2 Dikdörtgen"/>
          <p:cNvSpPr>
            <a:spLocks noChangeArrowheads="1"/>
          </p:cNvSpPr>
          <p:nvPr/>
        </p:nvSpPr>
        <p:spPr bwMode="auto">
          <a:xfrm>
            <a:off x="2483768" y="6237312"/>
            <a:ext cx="1008112" cy="369332"/>
          </a:xfrm>
          <a:prstGeom prst="rect">
            <a:avLst/>
          </a:prstGeom>
          <a:noFill/>
          <a:ln w="9525">
            <a:noFill/>
            <a:miter lim="800000"/>
            <a:headEnd/>
            <a:tailEnd/>
          </a:ln>
        </p:spPr>
        <p:txBody>
          <a:bodyPr wrap="square">
            <a:spAutoFit/>
          </a:bodyPr>
          <a:lstStyle/>
          <a:p>
            <a:pPr algn="ctr"/>
            <a:r>
              <a:rPr lang="tr-TR" dirty="0" smtClean="0">
                <a:solidFill>
                  <a:srgbClr val="FF0000"/>
                </a:solidFill>
                <a:latin typeface="Calibri" pitchFamily="34" charset="0"/>
              </a:rPr>
              <a:t>SİYAH</a:t>
            </a:r>
            <a:endParaRPr lang="tr-TR" dirty="0">
              <a:solidFill>
                <a:srgbClr val="FF0000"/>
              </a:solidFill>
              <a:latin typeface="Calibri" pitchFamily="34" charset="0"/>
            </a:endParaRPr>
          </a:p>
        </p:txBody>
      </p:sp>
      <p:sp>
        <p:nvSpPr>
          <p:cNvPr id="47" name="2 Dikdörtgen"/>
          <p:cNvSpPr>
            <a:spLocks noChangeArrowheads="1"/>
          </p:cNvSpPr>
          <p:nvPr/>
        </p:nvSpPr>
        <p:spPr bwMode="auto">
          <a:xfrm>
            <a:off x="3707904" y="6228020"/>
            <a:ext cx="1008112" cy="369332"/>
          </a:xfrm>
          <a:prstGeom prst="rect">
            <a:avLst/>
          </a:prstGeom>
          <a:noFill/>
          <a:ln w="9525">
            <a:noFill/>
            <a:miter lim="800000"/>
            <a:headEnd/>
            <a:tailEnd/>
          </a:ln>
        </p:spPr>
        <p:txBody>
          <a:bodyPr wrap="square">
            <a:spAutoFit/>
          </a:bodyPr>
          <a:lstStyle/>
          <a:p>
            <a:pPr algn="ctr"/>
            <a:r>
              <a:rPr lang="tr-TR" dirty="0" smtClean="0">
                <a:solidFill>
                  <a:srgbClr val="FF0000"/>
                </a:solidFill>
                <a:latin typeface="Calibri" pitchFamily="34" charset="0"/>
              </a:rPr>
              <a:t>BEYAZ</a:t>
            </a:r>
            <a:endParaRPr lang="tr-TR" dirty="0">
              <a:solidFill>
                <a:srgbClr val="FF0000"/>
              </a:solidFill>
              <a:latin typeface="Calibri" pitchFamily="34" charset="0"/>
            </a:endParaRPr>
          </a:p>
        </p:txBody>
      </p:sp>
      <p:sp>
        <p:nvSpPr>
          <p:cNvPr id="48" name="2 Dikdörtgen"/>
          <p:cNvSpPr>
            <a:spLocks noChangeArrowheads="1"/>
          </p:cNvSpPr>
          <p:nvPr/>
        </p:nvSpPr>
        <p:spPr bwMode="auto">
          <a:xfrm>
            <a:off x="4788024" y="6228020"/>
            <a:ext cx="1008112" cy="369332"/>
          </a:xfrm>
          <a:prstGeom prst="rect">
            <a:avLst/>
          </a:prstGeom>
          <a:noFill/>
          <a:ln w="9525">
            <a:noFill/>
            <a:miter lim="800000"/>
            <a:headEnd/>
            <a:tailEnd/>
          </a:ln>
        </p:spPr>
        <p:txBody>
          <a:bodyPr wrap="square">
            <a:spAutoFit/>
          </a:bodyPr>
          <a:lstStyle/>
          <a:p>
            <a:pPr algn="ctr"/>
            <a:r>
              <a:rPr lang="tr-TR" dirty="0" smtClean="0">
                <a:solidFill>
                  <a:srgbClr val="FF0000"/>
                </a:solidFill>
                <a:latin typeface="Calibri" pitchFamily="34" charset="0"/>
              </a:rPr>
              <a:t>BEYAZ</a:t>
            </a:r>
            <a:endParaRPr lang="tr-TR" dirty="0">
              <a:solidFill>
                <a:srgbClr val="FF0000"/>
              </a:solidFill>
              <a:latin typeface="Calibri" pitchFamily="34" charset="0"/>
            </a:endParaRPr>
          </a:p>
        </p:txBody>
      </p:sp>
      <p:sp>
        <p:nvSpPr>
          <p:cNvPr id="49" name="2 Dikdörtgen"/>
          <p:cNvSpPr>
            <a:spLocks noChangeArrowheads="1"/>
          </p:cNvSpPr>
          <p:nvPr/>
        </p:nvSpPr>
        <p:spPr bwMode="auto">
          <a:xfrm>
            <a:off x="5796136" y="6228020"/>
            <a:ext cx="1008112" cy="369332"/>
          </a:xfrm>
          <a:prstGeom prst="rect">
            <a:avLst/>
          </a:prstGeom>
          <a:noFill/>
          <a:ln w="9525">
            <a:noFill/>
            <a:miter lim="800000"/>
            <a:headEnd/>
            <a:tailEnd/>
          </a:ln>
        </p:spPr>
        <p:txBody>
          <a:bodyPr wrap="square">
            <a:spAutoFit/>
          </a:bodyPr>
          <a:lstStyle/>
          <a:p>
            <a:pPr algn="ctr"/>
            <a:r>
              <a:rPr lang="tr-TR" dirty="0" smtClean="0">
                <a:solidFill>
                  <a:srgbClr val="FF0000"/>
                </a:solidFill>
                <a:latin typeface="Calibri" pitchFamily="34" charset="0"/>
              </a:rPr>
              <a:t>SİYAH</a:t>
            </a:r>
            <a:endParaRPr lang="tr-TR" dirty="0">
              <a:solidFill>
                <a:srgbClr val="FF0000"/>
              </a:solidFill>
              <a:latin typeface="Calibri" pitchFamily="34" charset="0"/>
            </a:endParaRPr>
          </a:p>
        </p:txBody>
      </p:sp>
      <p:sp>
        <p:nvSpPr>
          <p:cNvPr id="50" name="2 Dikdörtgen"/>
          <p:cNvSpPr>
            <a:spLocks noChangeArrowheads="1"/>
          </p:cNvSpPr>
          <p:nvPr/>
        </p:nvSpPr>
        <p:spPr bwMode="auto">
          <a:xfrm>
            <a:off x="6804248" y="6237312"/>
            <a:ext cx="1008112" cy="369332"/>
          </a:xfrm>
          <a:prstGeom prst="rect">
            <a:avLst/>
          </a:prstGeom>
          <a:noFill/>
          <a:ln w="9525">
            <a:noFill/>
            <a:miter lim="800000"/>
            <a:headEnd/>
            <a:tailEnd/>
          </a:ln>
        </p:spPr>
        <p:txBody>
          <a:bodyPr wrap="square">
            <a:spAutoFit/>
          </a:bodyPr>
          <a:lstStyle/>
          <a:p>
            <a:pPr algn="ctr"/>
            <a:r>
              <a:rPr lang="tr-TR" dirty="0" smtClean="0">
                <a:solidFill>
                  <a:srgbClr val="FF0000"/>
                </a:solidFill>
                <a:latin typeface="Calibri" pitchFamily="34" charset="0"/>
              </a:rPr>
              <a:t>MOR</a:t>
            </a:r>
            <a:endParaRPr lang="tr-TR" dirty="0">
              <a:solidFill>
                <a:srgbClr val="FF0000"/>
              </a:solidFill>
              <a:latin typeface="Calibri" pitchFamily="34" charset="0"/>
            </a:endParaRPr>
          </a:p>
        </p:txBody>
      </p:sp>
      <p:sp>
        <p:nvSpPr>
          <p:cNvPr id="51" name="2 Dikdörtgen"/>
          <p:cNvSpPr>
            <a:spLocks noChangeArrowheads="1"/>
          </p:cNvSpPr>
          <p:nvPr/>
        </p:nvSpPr>
        <p:spPr bwMode="auto">
          <a:xfrm>
            <a:off x="7812360" y="6237312"/>
            <a:ext cx="1008112" cy="369332"/>
          </a:xfrm>
          <a:prstGeom prst="rect">
            <a:avLst/>
          </a:prstGeom>
          <a:noFill/>
          <a:ln w="9525">
            <a:noFill/>
            <a:miter lim="800000"/>
            <a:headEnd/>
            <a:tailEnd/>
          </a:ln>
        </p:spPr>
        <p:txBody>
          <a:bodyPr wrap="square">
            <a:spAutoFit/>
          </a:bodyPr>
          <a:lstStyle/>
          <a:p>
            <a:pPr algn="ctr"/>
            <a:r>
              <a:rPr lang="tr-TR" dirty="0" smtClean="0">
                <a:solidFill>
                  <a:srgbClr val="FF0000"/>
                </a:solidFill>
                <a:latin typeface="Calibri" pitchFamily="34" charset="0"/>
              </a:rPr>
              <a:t>MOR</a:t>
            </a:r>
            <a:endParaRPr lang="tr-TR" dirty="0">
              <a:solidFill>
                <a:srgbClr val="FF0000"/>
              </a:solidFill>
              <a:latin typeface="Calibri" pitchFamily="34" charset="0"/>
            </a:endParaRPr>
          </a:p>
        </p:txBody>
      </p:sp>
    </p:spTree>
    <p:extLst>
      <p:ext uri="{BB962C8B-B14F-4D97-AF65-F5344CB8AC3E}">
        <p14:creationId xmlns:p14="http://schemas.microsoft.com/office/powerpoint/2010/main" val="495566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par>
                          <p:cTn id="8" fill="hold">
                            <p:stCondLst>
                              <p:cond delay="500"/>
                            </p:stCondLst>
                            <p:childTnLst>
                              <p:par>
                                <p:cTn id="9" presetID="4"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ox(in)">
                                      <p:cBhvr>
                                        <p:cTn id="11" dur="500"/>
                                        <p:tgtEl>
                                          <p:spTgt spid="4"/>
                                        </p:tgtEl>
                                      </p:cBhvr>
                                    </p:animEffect>
                                  </p:childTnLst>
                                </p:cTn>
                              </p:par>
                            </p:childTnLst>
                          </p:cTn>
                        </p:par>
                        <p:par>
                          <p:cTn id="12" fill="hold">
                            <p:stCondLst>
                              <p:cond delay="1000"/>
                            </p:stCondLst>
                            <p:childTnLst>
                              <p:par>
                                <p:cTn id="13" presetID="4"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ox(in)">
                                      <p:cBhvr>
                                        <p:cTn id="15" dur="500"/>
                                        <p:tgtEl>
                                          <p:spTgt spid="5"/>
                                        </p:tgtEl>
                                      </p:cBhvr>
                                    </p:animEffect>
                                  </p:childTnLst>
                                </p:cTn>
                              </p:par>
                            </p:childTnLst>
                          </p:cTn>
                        </p:par>
                        <p:par>
                          <p:cTn id="16" fill="hold">
                            <p:stCondLst>
                              <p:cond delay="1500"/>
                            </p:stCondLst>
                            <p:childTnLst>
                              <p:par>
                                <p:cTn id="17" presetID="4" presetClass="entr" presetSubtype="16"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ox(in)">
                                      <p:cBhvr>
                                        <p:cTn id="19" dur="500"/>
                                        <p:tgtEl>
                                          <p:spTgt spid="6"/>
                                        </p:tgtEl>
                                      </p:cBhvr>
                                    </p:animEffect>
                                  </p:childTnLst>
                                </p:cTn>
                              </p:par>
                            </p:childTnLst>
                          </p:cTn>
                        </p:par>
                        <p:par>
                          <p:cTn id="20" fill="hold">
                            <p:stCondLst>
                              <p:cond delay="2000"/>
                            </p:stCondLst>
                            <p:childTnLst>
                              <p:par>
                                <p:cTn id="21" presetID="4" presetClass="entr" presetSubtype="16"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ox(in)">
                                      <p:cBhvr>
                                        <p:cTn id="23" dur="500"/>
                                        <p:tgtEl>
                                          <p:spTgt spid="7"/>
                                        </p:tgtEl>
                                      </p:cBhvr>
                                    </p:animEffect>
                                  </p:childTnLst>
                                </p:cTn>
                              </p:par>
                            </p:childTnLst>
                          </p:cTn>
                        </p:par>
                        <p:par>
                          <p:cTn id="24" fill="hold">
                            <p:stCondLst>
                              <p:cond delay="2500"/>
                            </p:stCondLst>
                            <p:childTnLst>
                              <p:par>
                                <p:cTn id="25" presetID="4" presetClass="entr" presetSubtype="16"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ox(in)">
                                      <p:cBhvr>
                                        <p:cTn id="27" dur="500"/>
                                        <p:tgtEl>
                                          <p:spTgt spid="8"/>
                                        </p:tgtEl>
                                      </p:cBhvr>
                                    </p:animEffect>
                                  </p:childTnLst>
                                </p:cTn>
                              </p:par>
                            </p:childTnLst>
                          </p:cTn>
                        </p:par>
                        <p:par>
                          <p:cTn id="28" fill="hold">
                            <p:stCondLst>
                              <p:cond delay="3000"/>
                            </p:stCondLst>
                            <p:childTnLst>
                              <p:par>
                                <p:cTn id="29" presetID="4" presetClass="entr" presetSubtype="16"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box(in)">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4" presetClass="entr" presetSubtype="16"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box(in)">
                                      <p:cBhvr>
                                        <p:cTn id="36" dur="500"/>
                                        <p:tgtEl>
                                          <p:spTgt spid="10"/>
                                        </p:tgtEl>
                                      </p:cBhvr>
                                    </p:animEffect>
                                  </p:childTnLst>
                                </p:cTn>
                              </p:par>
                            </p:childTnLst>
                          </p:cTn>
                        </p:par>
                        <p:par>
                          <p:cTn id="37" fill="hold">
                            <p:stCondLst>
                              <p:cond delay="500"/>
                            </p:stCondLst>
                            <p:childTnLst>
                              <p:par>
                                <p:cTn id="38" presetID="4" presetClass="entr" presetSubtype="16"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box(in)">
                                      <p:cBhvr>
                                        <p:cTn id="40" dur="500"/>
                                        <p:tgtEl>
                                          <p:spTgt spid="11"/>
                                        </p:tgtEl>
                                      </p:cBhvr>
                                    </p:animEffect>
                                  </p:childTnLst>
                                </p:cTn>
                              </p:par>
                            </p:childTnLst>
                          </p:cTn>
                        </p:par>
                        <p:par>
                          <p:cTn id="41" fill="hold">
                            <p:stCondLst>
                              <p:cond delay="1000"/>
                            </p:stCondLst>
                            <p:childTnLst>
                              <p:par>
                                <p:cTn id="42" presetID="4" presetClass="entr" presetSubtype="16"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box(in)">
                                      <p:cBhvr>
                                        <p:cTn id="44" dur="500"/>
                                        <p:tgtEl>
                                          <p:spTgt spid="12"/>
                                        </p:tgtEl>
                                      </p:cBhvr>
                                    </p:animEffect>
                                  </p:childTnLst>
                                </p:cTn>
                              </p:par>
                            </p:childTnLst>
                          </p:cTn>
                        </p:par>
                        <p:par>
                          <p:cTn id="45" fill="hold">
                            <p:stCondLst>
                              <p:cond delay="1500"/>
                            </p:stCondLst>
                            <p:childTnLst>
                              <p:par>
                                <p:cTn id="46" presetID="4" presetClass="entr" presetSubtype="16"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box(in)">
                                      <p:cBhvr>
                                        <p:cTn id="48" dur="500"/>
                                        <p:tgtEl>
                                          <p:spTgt spid="13"/>
                                        </p:tgtEl>
                                      </p:cBhvr>
                                    </p:animEffect>
                                  </p:childTnLst>
                                </p:cTn>
                              </p:par>
                            </p:childTnLst>
                          </p:cTn>
                        </p:par>
                        <p:par>
                          <p:cTn id="49" fill="hold">
                            <p:stCondLst>
                              <p:cond delay="2000"/>
                            </p:stCondLst>
                            <p:childTnLst>
                              <p:par>
                                <p:cTn id="50" presetID="4" presetClass="entr" presetSubtype="16"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box(in)">
                                      <p:cBhvr>
                                        <p:cTn id="52" dur="500"/>
                                        <p:tgtEl>
                                          <p:spTgt spid="14"/>
                                        </p:tgtEl>
                                      </p:cBhvr>
                                    </p:animEffect>
                                  </p:childTnLst>
                                </p:cTn>
                              </p:par>
                            </p:childTnLst>
                          </p:cTn>
                        </p:par>
                        <p:par>
                          <p:cTn id="53" fill="hold">
                            <p:stCondLst>
                              <p:cond delay="2500"/>
                            </p:stCondLst>
                            <p:childTnLst>
                              <p:par>
                                <p:cTn id="54" presetID="4" presetClass="entr" presetSubtype="16"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box(in)">
                                      <p:cBhvr>
                                        <p:cTn id="56" dur="500"/>
                                        <p:tgtEl>
                                          <p:spTgt spid="15"/>
                                        </p:tgtEl>
                                      </p:cBhvr>
                                    </p:animEffect>
                                  </p:childTnLst>
                                </p:cTn>
                              </p:par>
                            </p:childTnLst>
                          </p:cTn>
                        </p:par>
                        <p:par>
                          <p:cTn id="57" fill="hold">
                            <p:stCondLst>
                              <p:cond delay="3000"/>
                            </p:stCondLst>
                            <p:childTnLst>
                              <p:par>
                                <p:cTn id="58" presetID="4" presetClass="entr" presetSubtype="16"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box(in)">
                                      <p:cBhvr>
                                        <p:cTn id="60" dur="500"/>
                                        <p:tgtEl>
                                          <p:spTgt spid="16"/>
                                        </p:tgtEl>
                                      </p:cBhvr>
                                    </p:animEffect>
                                  </p:childTnLst>
                                </p:cTn>
                              </p:par>
                            </p:childTnLst>
                          </p:cTn>
                        </p:par>
                      </p:childTnLst>
                    </p:cTn>
                  </p:par>
                  <p:par>
                    <p:cTn id="61" fill="hold">
                      <p:stCondLst>
                        <p:cond delay="indefinite"/>
                      </p:stCondLst>
                      <p:childTnLst>
                        <p:par>
                          <p:cTn id="62" fill="hold">
                            <p:stCondLst>
                              <p:cond delay="0"/>
                            </p:stCondLst>
                            <p:childTnLst>
                              <p:par>
                                <p:cTn id="63" presetID="4" presetClass="entr" presetSubtype="16" fill="hold" grpId="0" nodeType="click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box(in)">
                                      <p:cBhvr>
                                        <p:cTn id="65" dur="500"/>
                                        <p:tgtEl>
                                          <p:spTgt spid="17"/>
                                        </p:tgtEl>
                                      </p:cBhvr>
                                    </p:animEffect>
                                  </p:childTnLst>
                                </p:cTn>
                              </p:par>
                            </p:childTnLst>
                          </p:cTn>
                        </p:par>
                        <p:par>
                          <p:cTn id="66" fill="hold">
                            <p:stCondLst>
                              <p:cond delay="500"/>
                            </p:stCondLst>
                            <p:childTnLst>
                              <p:par>
                                <p:cTn id="67" presetID="4" presetClass="entr" presetSubtype="16"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box(in)">
                                      <p:cBhvr>
                                        <p:cTn id="69" dur="500"/>
                                        <p:tgtEl>
                                          <p:spTgt spid="18"/>
                                        </p:tgtEl>
                                      </p:cBhvr>
                                    </p:animEffect>
                                  </p:childTnLst>
                                </p:cTn>
                              </p:par>
                            </p:childTnLst>
                          </p:cTn>
                        </p:par>
                        <p:par>
                          <p:cTn id="70" fill="hold">
                            <p:stCondLst>
                              <p:cond delay="1000"/>
                            </p:stCondLst>
                            <p:childTnLst>
                              <p:par>
                                <p:cTn id="71" presetID="4" presetClass="entr" presetSubtype="16" fill="hold" grpId="0" nodeType="after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box(in)">
                                      <p:cBhvr>
                                        <p:cTn id="73" dur="500"/>
                                        <p:tgtEl>
                                          <p:spTgt spid="19"/>
                                        </p:tgtEl>
                                      </p:cBhvr>
                                    </p:animEffect>
                                  </p:childTnLst>
                                </p:cTn>
                              </p:par>
                            </p:childTnLst>
                          </p:cTn>
                        </p:par>
                        <p:par>
                          <p:cTn id="74" fill="hold">
                            <p:stCondLst>
                              <p:cond delay="1500"/>
                            </p:stCondLst>
                            <p:childTnLst>
                              <p:par>
                                <p:cTn id="75" presetID="4" presetClass="entr" presetSubtype="16"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box(in)">
                                      <p:cBhvr>
                                        <p:cTn id="77" dur="500"/>
                                        <p:tgtEl>
                                          <p:spTgt spid="20"/>
                                        </p:tgtEl>
                                      </p:cBhvr>
                                    </p:animEffect>
                                  </p:childTnLst>
                                </p:cTn>
                              </p:par>
                            </p:childTnLst>
                          </p:cTn>
                        </p:par>
                        <p:par>
                          <p:cTn id="78" fill="hold">
                            <p:stCondLst>
                              <p:cond delay="2000"/>
                            </p:stCondLst>
                            <p:childTnLst>
                              <p:par>
                                <p:cTn id="79" presetID="4" presetClass="entr" presetSubtype="16" fill="hold" grpId="0" nodeType="after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box(in)">
                                      <p:cBhvr>
                                        <p:cTn id="81" dur="500"/>
                                        <p:tgtEl>
                                          <p:spTgt spid="21"/>
                                        </p:tgtEl>
                                      </p:cBhvr>
                                    </p:animEffect>
                                  </p:childTnLst>
                                </p:cTn>
                              </p:par>
                            </p:childTnLst>
                          </p:cTn>
                        </p:par>
                        <p:par>
                          <p:cTn id="82" fill="hold">
                            <p:stCondLst>
                              <p:cond delay="2500"/>
                            </p:stCondLst>
                            <p:childTnLst>
                              <p:par>
                                <p:cTn id="83" presetID="4" presetClass="entr" presetSubtype="16" fill="hold" grpId="0" nodeType="afterEffect">
                                  <p:stCondLst>
                                    <p:cond delay="0"/>
                                  </p:stCondLst>
                                  <p:childTnLst>
                                    <p:set>
                                      <p:cBhvr>
                                        <p:cTn id="84" dur="1" fill="hold">
                                          <p:stCondLst>
                                            <p:cond delay="0"/>
                                          </p:stCondLst>
                                        </p:cTn>
                                        <p:tgtEl>
                                          <p:spTgt spid="22"/>
                                        </p:tgtEl>
                                        <p:attrNameLst>
                                          <p:attrName>style.visibility</p:attrName>
                                        </p:attrNameLst>
                                      </p:cBhvr>
                                      <p:to>
                                        <p:strVal val="visible"/>
                                      </p:to>
                                    </p:set>
                                    <p:animEffect transition="in" filter="box(in)">
                                      <p:cBhvr>
                                        <p:cTn id="85" dur="500"/>
                                        <p:tgtEl>
                                          <p:spTgt spid="22"/>
                                        </p:tgtEl>
                                      </p:cBhvr>
                                    </p:animEffect>
                                  </p:childTnLst>
                                </p:cTn>
                              </p:par>
                            </p:childTnLst>
                          </p:cTn>
                        </p:par>
                        <p:par>
                          <p:cTn id="86" fill="hold">
                            <p:stCondLst>
                              <p:cond delay="3000"/>
                            </p:stCondLst>
                            <p:childTnLst>
                              <p:par>
                                <p:cTn id="87" presetID="4" presetClass="entr" presetSubtype="16" fill="hold" grpId="0" nodeType="afterEffect">
                                  <p:stCondLst>
                                    <p:cond delay="0"/>
                                  </p:stCondLst>
                                  <p:childTnLst>
                                    <p:set>
                                      <p:cBhvr>
                                        <p:cTn id="88" dur="1" fill="hold">
                                          <p:stCondLst>
                                            <p:cond delay="0"/>
                                          </p:stCondLst>
                                        </p:cTn>
                                        <p:tgtEl>
                                          <p:spTgt spid="23"/>
                                        </p:tgtEl>
                                        <p:attrNameLst>
                                          <p:attrName>style.visibility</p:attrName>
                                        </p:attrNameLst>
                                      </p:cBhvr>
                                      <p:to>
                                        <p:strVal val="visible"/>
                                      </p:to>
                                    </p:set>
                                    <p:animEffect transition="in" filter="box(in)">
                                      <p:cBhvr>
                                        <p:cTn id="89" dur="500"/>
                                        <p:tgtEl>
                                          <p:spTgt spid="23"/>
                                        </p:tgtEl>
                                      </p:cBhvr>
                                    </p:animEffect>
                                  </p:childTnLst>
                                </p:cTn>
                              </p:par>
                            </p:childTnLst>
                          </p:cTn>
                        </p:par>
                      </p:childTnLst>
                    </p:cTn>
                  </p:par>
                  <p:par>
                    <p:cTn id="90" fill="hold">
                      <p:stCondLst>
                        <p:cond delay="indefinite"/>
                      </p:stCondLst>
                      <p:childTnLst>
                        <p:par>
                          <p:cTn id="91" fill="hold">
                            <p:stCondLst>
                              <p:cond delay="0"/>
                            </p:stCondLst>
                            <p:childTnLst>
                              <p:par>
                                <p:cTn id="92" presetID="4" presetClass="entr" presetSubtype="16" fill="hold" grpId="0" nodeType="click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box(in)">
                                      <p:cBhvr>
                                        <p:cTn id="94" dur="500"/>
                                        <p:tgtEl>
                                          <p:spTgt spid="24"/>
                                        </p:tgtEl>
                                      </p:cBhvr>
                                    </p:animEffect>
                                  </p:childTnLst>
                                </p:cTn>
                              </p:par>
                            </p:childTnLst>
                          </p:cTn>
                        </p:par>
                        <p:par>
                          <p:cTn id="95" fill="hold">
                            <p:stCondLst>
                              <p:cond delay="500"/>
                            </p:stCondLst>
                            <p:childTnLst>
                              <p:par>
                                <p:cTn id="96" presetID="4" presetClass="entr" presetSubtype="16" fill="hold" grpId="0" nodeType="afterEffect">
                                  <p:stCondLst>
                                    <p:cond delay="0"/>
                                  </p:stCondLst>
                                  <p:childTnLst>
                                    <p:set>
                                      <p:cBhvr>
                                        <p:cTn id="97" dur="1" fill="hold">
                                          <p:stCondLst>
                                            <p:cond delay="0"/>
                                          </p:stCondLst>
                                        </p:cTn>
                                        <p:tgtEl>
                                          <p:spTgt spid="25"/>
                                        </p:tgtEl>
                                        <p:attrNameLst>
                                          <p:attrName>style.visibility</p:attrName>
                                        </p:attrNameLst>
                                      </p:cBhvr>
                                      <p:to>
                                        <p:strVal val="visible"/>
                                      </p:to>
                                    </p:set>
                                    <p:animEffect transition="in" filter="box(in)">
                                      <p:cBhvr>
                                        <p:cTn id="98" dur="500"/>
                                        <p:tgtEl>
                                          <p:spTgt spid="25"/>
                                        </p:tgtEl>
                                      </p:cBhvr>
                                    </p:animEffect>
                                  </p:childTnLst>
                                </p:cTn>
                              </p:par>
                            </p:childTnLst>
                          </p:cTn>
                        </p:par>
                        <p:par>
                          <p:cTn id="99" fill="hold">
                            <p:stCondLst>
                              <p:cond delay="1000"/>
                            </p:stCondLst>
                            <p:childTnLst>
                              <p:par>
                                <p:cTn id="100" presetID="4" presetClass="entr" presetSubtype="16" fill="hold" grpId="0" nodeType="afterEffect">
                                  <p:stCondLst>
                                    <p:cond delay="0"/>
                                  </p:stCondLst>
                                  <p:childTnLst>
                                    <p:set>
                                      <p:cBhvr>
                                        <p:cTn id="101" dur="1" fill="hold">
                                          <p:stCondLst>
                                            <p:cond delay="0"/>
                                          </p:stCondLst>
                                        </p:cTn>
                                        <p:tgtEl>
                                          <p:spTgt spid="26"/>
                                        </p:tgtEl>
                                        <p:attrNameLst>
                                          <p:attrName>style.visibility</p:attrName>
                                        </p:attrNameLst>
                                      </p:cBhvr>
                                      <p:to>
                                        <p:strVal val="visible"/>
                                      </p:to>
                                    </p:set>
                                    <p:animEffect transition="in" filter="box(in)">
                                      <p:cBhvr>
                                        <p:cTn id="102" dur="500"/>
                                        <p:tgtEl>
                                          <p:spTgt spid="26"/>
                                        </p:tgtEl>
                                      </p:cBhvr>
                                    </p:animEffect>
                                  </p:childTnLst>
                                </p:cTn>
                              </p:par>
                            </p:childTnLst>
                          </p:cTn>
                        </p:par>
                        <p:par>
                          <p:cTn id="103" fill="hold">
                            <p:stCondLst>
                              <p:cond delay="1500"/>
                            </p:stCondLst>
                            <p:childTnLst>
                              <p:par>
                                <p:cTn id="104" presetID="4" presetClass="entr" presetSubtype="16" fill="hold" grpId="0" nodeType="afterEffect">
                                  <p:stCondLst>
                                    <p:cond delay="0"/>
                                  </p:stCondLst>
                                  <p:childTnLst>
                                    <p:set>
                                      <p:cBhvr>
                                        <p:cTn id="105" dur="1" fill="hold">
                                          <p:stCondLst>
                                            <p:cond delay="0"/>
                                          </p:stCondLst>
                                        </p:cTn>
                                        <p:tgtEl>
                                          <p:spTgt spid="27"/>
                                        </p:tgtEl>
                                        <p:attrNameLst>
                                          <p:attrName>style.visibility</p:attrName>
                                        </p:attrNameLst>
                                      </p:cBhvr>
                                      <p:to>
                                        <p:strVal val="visible"/>
                                      </p:to>
                                    </p:set>
                                    <p:animEffect transition="in" filter="box(in)">
                                      <p:cBhvr>
                                        <p:cTn id="106" dur="500"/>
                                        <p:tgtEl>
                                          <p:spTgt spid="27"/>
                                        </p:tgtEl>
                                      </p:cBhvr>
                                    </p:animEffect>
                                  </p:childTnLst>
                                </p:cTn>
                              </p:par>
                            </p:childTnLst>
                          </p:cTn>
                        </p:par>
                        <p:par>
                          <p:cTn id="107" fill="hold">
                            <p:stCondLst>
                              <p:cond delay="2000"/>
                            </p:stCondLst>
                            <p:childTnLst>
                              <p:par>
                                <p:cTn id="108" presetID="4" presetClass="entr" presetSubtype="16" fill="hold" grpId="0" nodeType="afterEffect">
                                  <p:stCondLst>
                                    <p:cond delay="0"/>
                                  </p:stCondLst>
                                  <p:childTnLst>
                                    <p:set>
                                      <p:cBhvr>
                                        <p:cTn id="109" dur="1" fill="hold">
                                          <p:stCondLst>
                                            <p:cond delay="0"/>
                                          </p:stCondLst>
                                        </p:cTn>
                                        <p:tgtEl>
                                          <p:spTgt spid="28"/>
                                        </p:tgtEl>
                                        <p:attrNameLst>
                                          <p:attrName>style.visibility</p:attrName>
                                        </p:attrNameLst>
                                      </p:cBhvr>
                                      <p:to>
                                        <p:strVal val="visible"/>
                                      </p:to>
                                    </p:set>
                                    <p:animEffect transition="in" filter="box(in)">
                                      <p:cBhvr>
                                        <p:cTn id="110" dur="500"/>
                                        <p:tgtEl>
                                          <p:spTgt spid="28"/>
                                        </p:tgtEl>
                                      </p:cBhvr>
                                    </p:animEffect>
                                  </p:childTnLst>
                                </p:cTn>
                              </p:par>
                            </p:childTnLst>
                          </p:cTn>
                        </p:par>
                        <p:par>
                          <p:cTn id="111" fill="hold">
                            <p:stCondLst>
                              <p:cond delay="2500"/>
                            </p:stCondLst>
                            <p:childTnLst>
                              <p:par>
                                <p:cTn id="112" presetID="4" presetClass="entr" presetSubtype="16" fill="hold" grpId="0" nodeType="afterEffect">
                                  <p:stCondLst>
                                    <p:cond delay="0"/>
                                  </p:stCondLst>
                                  <p:childTnLst>
                                    <p:set>
                                      <p:cBhvr>
                                        <p:cTn id="113" dur="1" fill="hold">
                                          <p:stCondLst>
                                            <p:cond delay="0"/>
                                          </p:stCondLst>
                                        </p:cTn>
                                        <p:tgtEl>
                                          <p:spTgt spid="29"/>
                                        </p:tgtEl>
                                        <p:attrNameLst>
                                          <p:attrName>style.visibility</p:attrName>
                                        </p:attrNameLst>
                                      </p:cBhvr>
                                      <p:to>
                                        <p:strVal val="visible"/>
                                      </p:to>
                                    </p:set>
                                    <p:animEffect transition="in" filter="box(in)">
                                      <p:cBhvr>
                                        <p:cTn id="114" dur="500"/>
                                        <p:tgtEl>
                                          <p:spTgt spid="29"/>
                                        </p:tgtEl>
                                      </p:cBhvr>
                                    </p:animEffect>
                                  </p:childTnLst>
                                </p:cTn>
                              </p:par>
                            </p:childTnLst>
                          </p:cTn>
                        </p:par>
                        <p:par>
                          <p:cTn id="115" fill="hold">
                            <p:stCondLst>
                              <p:cond delay="3000"/>
                            </p:stCondLst>
                            <p:childTnLst>
                              <p:par>
                                <p:cTn id="116" presetID="4" presetClass="entr" presetSubtype="16" fill="hold" grpId="0" nodeType="afterEffect">
                                  <p:stCondLst>
                                    <p:cond delay="0"/>
                                  </p:stCondLst>
                                  <p:childTnLst>
                                    <p:set>
                                      <p:cBhvr>
                                        <p:cTn id="117" dur="1" fill="hold">
                                          <p:stCondLst>
                                            <p:cond delay="0"/>
                                          </p:stCondLst>
                                        </p:cTn>
                                        <p:tgtEl>
                                          <p:spTgt spid="30"/>
                                        </p:tgtEl>
                                        <p:attrNameLst>
                                          <p:attrName>style.visibility</p:attrName>
                                        </p:attrNameLst>
                                      </p:cBhvr>
                                      <p:to>
                                        <p:strVal val="visible"/>
                                      </p:to>
                                    </p:set>
                                    <p:animEffect transition="in" filter="box(in)">
                                      <p:cBhvr>
                                        <p:cTn id="118" dur="500"/>
                                        <p:tgtEl>
                                          <p:spTgt spid="30"/>
                                        </p:tgtEl>
                                      </p:cBhvr>
                                    </p:animEffect>
                                  </p:childTnLst>
                                </p:cTn>
                              </p:par>
                            </p:childTnLst>
                          </p:cTn>
                        </p:par>
                      </p:childTnLst>
                    </p:cTn>
                  </p:par>
                  <p:par>
                    <p:cTn id="119" fill="hold">
                      <p:stCondLst>
                        <p:cond delay="indefinite"/>
                      </p:stCondLst>
                      <p:childTnLst>
                        <p:par>
                          <p:cTn id="120" fill="hold">
                            <p:stCondLst>
                              <p:cond delay="0"/>
                            </p:stCondLst>
                            <p:childTnLst>
                              <p:par>
                                <p:cTn id="121" presetID="4" presetClass="entr" presetSubtype="16" fill="hold" grpId="0" nodeType="clickEffect">
                                  <p:stCondLst>
                                    <p:cond delay="0"/>
                                  </p:stCondLst>
                                  <p:childTnLst>
                                    <p:set>
                                      <p:cBhvr>
                                        <p:cTn id="122" dur="1" fill="hold">
                                          <p:stCondLst>
                                            <p:cond delay="0"/>
                                          </p:stCondLst>
                                        </p:cTn>
                                        <p:tgtEl>
                                          <p:spTgt spid="31"/>
                                        </p:tgtEl>
                                        <p:attrNameLst>
                                          <p:attrName>style.visibility</p:attrName>
                                        </p:attrNameLst>
                                      </p:cBhvr>
                                      <p:to>
                                        <p:strVal val="visible"/>
                                      </p:to>
                                    </p:set>
                                    <p:animEffect transition="in" filter="box(in)">
                                      <p:cBhvr>
                                        <p:cTn id="123" dur="500"/>
                                        <p:tgtEl>
                                          <p:spTgt spid="31"/>
                                        </p:tgtEl>
                                      </p:cBhvr>
                                    </p:animEffect>
                                  </p:childTnLst>
                                </p:cTn>
                              </p:par>
                            </p:childTnLst>
                          </p:cTn>
                        </p:par>
                        <p:par>
                          <p:cTn id="124" fill="hold">
                            <p:stCondLst>
                              <p:cond delay="500"/>
                            </p:stCondLst>
                            <p:childTnLst>
                              <p:par>
                                <p:cTn id="125" presetID="4" presetClass="entr" presetSubtype="16" fill="hold" grpId="0" nodeType="afterEffect">
                                  <p:stCondLst>
                                    <p:cond delay="0"/>
                                  </p:stCondLst>
                                  <p:childTnLst>
                                    <p:set>
                                      <p:cBhvr>
                                        <p:cTn id="126" dur="1" fill="hold">
                                          <p:stCondLst>
                                            <p:cond delay="0"/>
                                          </p:stCondLst>
                                        </p:cTn>
                                        <p:tgtEl>
                                          <p:spTgt spid="32"/>
                                        </p:tgtEl>
                                        <p:attrNameLst>
                                          <p:attrName>style.visibility</p:attrName>
                                        </p:attrNameLst>
                                      </p:cBhvr>
                                      <p:to>
                                        <p:strVal val="visible"/>
                                      </p:to>
                                    </p:set>
                                    <p:animEffect transition="in" filter="box(in)">
                                      <p:cBhvr>
                                        <p:cTn id="127" dur="500"/>
                                        <p:tgtEl>
                                          <p:spTgt spid="32"/>
                                        </p:tgtEl>
                                      </p:cBhvr>
                                    </p:animEffect>
                                  </p:childTnLst>
                                </p:cTn>
                              </p:par>
                            </p:childTnLst>
                          </p:cTn>
                        </p:par>
                        <p:par>
                          <p:cTn id="128" fill="hold">
                            <p:stCondLst>
                              <p:cond delay="1000"/>
                            </p:stCondLst>
                            <p:childTnLst>
                              <p:par>
                                <p:cTn id="129" presetID="4" presetClass="entr" presetSubtype="16" fill="hold" grpId="0" nodeType="afterEffect">
                                  <p:stCondLst>
                                    <p:cond delay="0"/>
                                  </p:stCondLst>
                                  <p:childTnLst>
                                    <p:set>
                                      <p:cBhvr>
                                        <p:cTn id="130" dur="1" fill="hold">
                                          <p:stCondLst>
                                            <p:cond delay="0"/>
                                          </p:stCondLst>
                                        </p:cTn>
                                        <p:tgtEl>
                                          <p:spTgt spid="33"/>
                                        </p:tgtEl>
                                        <p:attrNameLst>
                                          <p:attrName>style.visibility</p:attrName>
                                        </p:attrNameLst>
                                      </p:cBhvr>
                                      <p:to>
                                        <p:strVal val="visible"/>
                                      </p:to>
                                    </p:set>
                                    <p:animEffect transition="in" filter="box(in)">
                                      <p:cBhvr>
                                        <p:cTn id="131" dur="500"/>
                                        <p:tgtEl>
                                          <p:spTgt spid="33"/>
                                        </p:tgtEl>
                                      </p:cBhvr>
                                    </p:animEffect>
                                  </p:childTnLst>
                                </p:cTn>
                              </p:par>
                            </p:childTnLst>
                          </p:cTn>
                        </p:par>
                        <p:par>
                          <p:cTn id="132" fill="hold">
                            <p:stCondLst>
                              <p:cond delay="1500"/>
                            </p:stCondLst>
                            <p:childTnLst>
                              <p:par>
                                <p:cTn id="133" presetID="4" presetClass="entr" presetSubtype="16" fill="hold" grpId="0" nodeType="afterEffect">
                                  <p:stCondLst>
                                    <p:cond delay="0"/>
                                  </p:stCondLst>
                                  <p:childTnLst>
                                    <p:set>
                                      <p:cBhvr>
                                        <p:cTn id="134" dur="1" fill="hold">
                                          <p:stCondLst>
                                            <p:cond delay="0"/>
                                          </p:stCondLst>
                                        </p:cTn>
                                        <p:tgtEl>
                                          <p:spTgt spid="34"/>
                                        </p:tgtEl>
                                        <p:attrNameLst>
                                          <p:attrName>style.visibility</p:attrName>
                                        </p:attrNameLst>
                                      </p:cBhvr>
                                      <p:to>
                                        <p:strVal val="visible"/>
                                      </p:to>
                                    </p:set>
                                    <p:animEffect transition="in" filter="box(in)">
                                      <p:cBhvr>
                                        <p:cTn id="135" dur="500"/>
                                        <p:tgtEl>
                                          <p:spTgt spid="34"/>
                                        </p:tgtEl>
                                      </p:cBhvr>
                                    </p:animEffect>
                                  </p:childTnLst>
                                </p:cTn>
                              </p:par>
                            </p:childTnLst>
                          </p:cTn>
                        </p:par>
                        <p:par>
                          <p:cTn id="136" fill="hold">
                            <p:stCondLst>
                              <p:cond delay="2000"/>
                            </p:stCondLst>
                            <p:childTnLst>
                              <p:par>
                                <p:cTn id="137" presetID="4" presetClass="entr" presetSubtype="16" fill="hold" grpId="0" nodeType="afterEffect">
                                  <p:stCondLst>
                                    <p:cond delay="0"/>
                                  </p:stCondLst>
                                  <p:childTnLst>
                                    <p:set>
                                      <p:cBhvr>
                                        <p:cTn id="138" dur="1" fill="hold">
                                          <p:stCondLst>
                                            <p:cond delay="0"/>
                                          </p:stCondLst>
                                        </p:cTn>
                                        <p:tgtEl>
                                          <p:spTgt spid="35"/>
                                        </p:tgtEl>
                                        <p:attrNameLst>
                                          <p:attrName>style.visibility</p:attrName>
                                        </p:attrNameLst>
                                      </p:cBhvr>
                                      <p:to>
                                        <p:strVal val="visible"/>
                                      </p:to>
                                    </p:set>
                                    <p:animEffect transition="in" filter="box(in)">
                                      <p:cBhvr>
                                        <p:cTn id="139" dur="500"/>
                                        <p:tgtEl>
                                          <p:spTgt spid="35"/>
                                        </p:tgtEl>
                                      </p:cBhvr>
                                    </p:animEffect>
                                  </p:childTnLst>
                                </p:cTn>
                              </p:par>
                            </p:childTnLst>
                          </p:cTn>
                        </p:par>
                        <p:par>
                          <p:cTn id="140" fill="hold">
                            <p:stCondLst>
                              <p:cond delay="2500"/>
                            </p:stCondLst>
                            <p:childTnLst>
                              <p:par>
                                <p:cTn id="141" presetID="4" presetClass="entr" presetSubtype="16" fill="hold" grpId="0" nodeType="afterEffect">
                                  <p:stCondLst>
                                    <p:cond delay="0"/>
                                  </p:stCondLst>
                                  <p:childTnLst>
                                    <p:set>
                                      <p:cBhvr>
                                        <p:cTn id="142" dur="1" fill="hold">
                                          <p:stCondLst>
                                            <p:cond delay="0"/>
                                          </p:stCondLst>
                                        </p:cTn>
                                        <p:tgtEl>
                                          <p:spTgt spid="36"/>
                                        </p:tgtEl>
                                        <p:attrNameLst>
                                          <p:attrName>style.visibility</p:attrName>
                                        </p:attrNameLst>
                                      </p:cBhvr>
                                      <p:to>
                                        <p:strVal val="visible"/>
                                      </p:to>
                                    </p:set>
                                    <p:animEffect transition="in" filter="box(in)">
                                      <p:cBhvr>
                                        <p:cTn id="143" dur="500"/>
                                        <p:tgtEl>
                                          <p:spTgt spid="36"/>
                                        </p:tgtEl>
                                      </p:cBhvr>
                                    </p:animEffect>
                                  </p:childTnLst>
                                </p:cTn>
                              </p:par>
                            </p:childTnLst>
                          </p:cTn>
                        </p:par>
                        <p:par>
                          <p:cTn id="144" fill="hold">
                            <p:stCondLst>
                              <p:cond delay="3000"/>
                            </p:stCondLst>
                            <p:childTnLst>
                              <p:par>
                                <p:cTn id="145" presetID="4" presetClass="entr" presetSubtype="16" fill="hold" grpId="0" nodeType="afterEffect">
                                  <p:stCondLst>
                                    <p:cond delay="0"/>
                                  </p:stCondLst>
                                  <p:childTnLst>
                                    <p:set>
                                      <p:cBhvr>
                                        <p:cTn id="146" dur="1" fill="hold">
                                          <p:stCondLst>
                                            <p:cond delay="0"/>
                                          </p:stCondLst>
                                        </p:cTn>
                                        <p:tgtEl>
                                          <p:spTgt spid="37"/>
                                        </p:tgtEl>
                                        <p:attrNameLst>
                                          <p:attrName>style.visibility</p:attrName>
                                        </p:attrNameLst>
                                      </p:cBhvr>
                                      <p:to>
                                        <p:strVal val="visible"/>
                                      </p:to>
                                    </p:set>
                                    <p:animEffect transition="in" filter="box(in)">
                                      <p:cBhvr>
                                        <p:cTn id="147" dur="500"/>
                                        <p:tgtEl>
                                          <p:spTgt spid="37"/>
                                        </p:tgtEl>
                                      </p:cBhvr>
                                    </p:animEffect>
                                  </p:childTnLst>
                                </p:cTn>
                              </p:par>
                            </p:childTnLst>
                          </p:cTn>
                        </p:par>
                      </p:childTnLst>
                    </p:cTn>
                  </p:par>
                  <p:par>
                    <p:cTn id="148" fill="hold">
                      <p:stCondLst>
                        <p:cond delay="indefinite"/>
                      </p:stCondLst>
                      <p:childTnLst>
                        <p:par>
                          <p:cTn id="149" fill="hold">
                            <p:stCondLst>
                              <p:cond delay="0"/>
                            </p:stCondLst>
                            <p:childTnLst>
                              <p:par>
                                <p:cTn id="150" presetID="4" presetClass="entr" presetSubtype="16" fill="hold" grpId="0" nodeType="clickEffect">
                                  <p:stCondLst>
                                    <p:cond delay="0"/>
                                  </p:stCondLst>
                                  <p:childTnLst>
                                    <p:set>
                                      <p:cBhvr>
                                        <p:cTn id="151" dur="1" fill="hold">
                                          <p:stCondLst>
                                            <p:cond delay="0"/>
                                          </p:stCondLst>
                                        </p:cTn>
                                        <p:tgtEl>
                                          <p:spTgt spid="38"/>
                                        </p:tgtEl>
                                        <p:attrNameLst>
                                          <p:attrName>style.visibility</p:attrName>
                                        </p:attrNameLst>
                                      </p:cBhvr>
                                      <p:to>
                                        <p:strVal val="visible"/>
                                      </p:to>
                                    </p:set>
                                    <p:animEffect transition="in" filter="box(in)">
                                      <p:cBhvr>
                                        <p:cTn id="152" dur="500"/>
                                        <p:tgtEl>
                                          <p:spTgt spid="38"/>
                                        </p:tgtEl>
                                      </p:cBhvr>
                                    </p:animEffect>
                                  </p:childTnLst>
                                </p:cTn>
                              </p:par>
                            </p:childTnLst>
                          </p:cTn>
                        </p:par>
                        <p:par>
                          <p:cTn id="153" fill="hold">
                            <p:stCondLst>
                              <p:cond delay="500"/>
                            </p:stCondLst>
                            <p:childTnLst>
                              <p:par>
                                <p:cTn id="154" presetID="4" presetClass="entr" presetSubtype="16" fill="hold" grpId="0" nodeType="afterEffect">
                                  <p:stCondLst>
                                    <p:cond delay="0"/>
                                  </p:stCondLst>
                                  <p:childTnLst>
                                    <p:set>
                                      <p:cBhvr>
                                        <p:cTn id="155" dur="1" fill="hold">
                                          <p:stCondLst>
                                            <p:cond delay="0"/>
                                          </p:stCondLst>
                                        </p:cTn>
                                        <p:tgtEl>
                                          <p:spTgt spid="39"/>
                                        </p:tgtEl>
                                        <p:attrNameLst>
                                          <p:attrName>style.visibility</p:attrName>
                                        </p:attrNameLst>
                                      </p:cBhvr>
                                      <p:to>
                                        <p:strVal val="visible"/>
                                      </p:to>
                                    </p:set>
                                    <p:animEffect transition="in" filter="box(in)">
                                      <p:cBhvr>
                                        <p:cTn id="156" dur="500"/>
                                        <p:tgtEl>
                                          <p:spTgt spid="39"/>
                                        </p:tgtEl>
                                      </p:cBhvr>
                                    </p:animEffect>
                                  </p:childTnLst>
                                </p:cTn>
                              </p:par>
                            </p:childTnLst>
                          </p:cTn>
                        </p:par>
                        <p:par>
                          <p:cTn id="157" fill="hold">
                            <p:stCondLst>
                              <p:cond delay="1000"/>
                            </p:stCondLst>
                            <p:childTnLst>
                              <p:par>
                                <p:cTn id="158" presetID="4" presetClass="entr" presetSubtype="16" fill="hold" grpId="0" nodeType="afterEffect">
                                  <p:stCondLst>
                                    <p:cond delay="0"/>
                                  </p:stCondLst>
                                  <p:childTnLst>
                                    <p:set>
                                      <p:cBhvr>
                                        <p:cTn id="159" dur="1" fill="hold">
                                          <p:stCondLst>
                                            <p:cond delay="0"/>
                                          </p:stCondLst>
                                        </p:cTn>
                                        <p:tgtEl>
                                          <p:spTgt spid="40"/>
                                        </p:tgtEl>
                                        <p:attrNameLst>
                                          <p:attrName>style.visibility</p:attrName>
                                        </p:attrNameLst>
                                      </p:cBhvr>
                                      <p:to>
                                        <p:strVal val="visible"/>
                                      </p:to>
                                    </p:set>
                                    <p:animEffect transition="in" filter="box(in)">
                                      <p:cBhvr>
                                        <p:cTn id="160" dur="500"/>
                                        <p:tgtEl>
                                          <p:spTgt spid="40"/>
                                        </p:tgtEl>
                                      </p:cBhvr>
                                    </p:animEffect>
                                  </p:childTnLst>
                                </p:cTn>
                              </p:par>
                            </p:childTnLst>
                          </p:cTn>
                        </p:par>
                        <p:par>
                          <p:cTn id="161" fill="hold">
                            <p:stCondLst>
                              <p:cond delay="1500"/>
                            </p:stCondLst>
                            <p:childTnLst>
                              <p:par>
                                <p:cTn id="162" presetID="4" presetClass="entr" presetSubtype="16" fill="hold" grpId="0" nodeType="afterEffect">
                                  <p:stCondLst>
                                    <p:cond delay="0"/>
                                  </p:stCondLst>
                                  <p:childTnLst>
                                    <p:set>
                                      <p:cBhvr>
                                        <p:cTn id="163" dur="1" fill="hold">
                                          <p:stCondLst>
                                            <p:cond delay="0"/>
                                          </p:stCondLst>
                                        </p:cTn>
                                        <p:tgtEl>
                                          <p:spTgt spid="41"/>
                                        </p:tgtEl>
                                        <p:attrNameLst>
                                          <p:attrName>style.visibility</p:attrName>
                                        </p:attrNameLst>
                                      </p:cBhvr>
                                      <p:to>
                                        <p:strVal val="visible"/>
                                      </p:to>
                                    </p:set>
                                    <p:animEffect transition="in" filter="box(in)">
                                      <p:cBhvr>
                                        <p:cTn id="164" dur="500"/>
                                        <p:tgtEl>
                                          <p:spTgt spid="41"/>
                                        </p:tgtEl>
                                      </p:cBhvr>
                                    </p:animEffect>
                                  </p:childTnLst>
                                </p:cTn>
                              </p:par>
                            </p:childTnLst>
                          </p:cTn>
                        </p:par>
                        <p:par>
                          <p:cTn id="165" fill="hold">
                            <p:stCondLst>
                              <p:cond delay="2000"/>
                            </p:stCondLst>
                            <p:childTnLst>
                              <p:par>
                                <p:cTn id="166" presetID="4" presetClass="entr" presetSubtype="16" fill="hold" grpId="0" nodeType="afterEffect">
                                  <p:stCondLst>
                                    <p:cond delay="0"/>
                                  </p:stCondLst>
                                  <p:childTnLst>
                                    <p:set>
                                      <p:cBhvr>
                                        <p:cTn id="167" dur="1" fill="hold">
                                          <p:stCondLst>
                                            <p:cond delay="0"/>
                                          </p:stCondLst>
                                        </p:cTn>
                                        <p:tgtEl>
                                          <p:spTgt spid="42"/>
                                        </p:tgtEl>
                                        <p:attrNameLst>
                                          <p:attrName>style.visibility</p:attrName>
                                        </p:attrNameLst>
                                      </p:cBhvr>
                                      <p:to>
                                        <p:strVal val="visible"/>
                                      </p:to>
                                    </p:set>
                                    <p:animEffect transition="in" filter="box(in)">
                                      <p:cBhvr>
                                        <p:cTn id="168" dur="500"/>
                                        <p:tgtEl>
                                          <p:spTgt spid="42"/>
                                        </p:tgtEl>
                                      </p:cBhvr>
                                    </p:animEffect>
                                  </p:childTnLst>
                                </p:cTn>
                              </p:par>
                            </p:childTnLst>
                          </p:cTn>
                        </p:par>
                        <p:par>
                          <p:cTn id="169" fill="hold">
                            <p:stCondLst>
                              <p:cond delay="2500"/>
                            </p:stCondLst>
                            <p:childTnLst>
                              <p:par>
                                <p:cTn id="170" presetID="4" presetClass="entr" presetSubtype="16" fill="hold" grpId="0" nodeType="afterEffect">
                                  <p:stCondLst>
                                    <p:cond delay="0"/>
                                  </p:stCondLst>
                                  <p:childTnLst>
                                    <p:set>
                                      <p:cBhvr>
                                        <p:cTn id="171" dur="1" fill="hold">
                                          <p:stCondLst>
                                            <p:cond delay="0"/>
                                          </p:stCondLst>
                                        </p:cTn>
                                        <p:tgtEl>
                                          <p:spTgt spid="43"/>
                                        </p:tgtEl>
                                        <p:attrNameLst>
                                          <p:attrName>style.visibility</p:attrName>
                                        </p:attrNameLst>
                                      </p:cBhvr>
                                      <p:to>
                                        <p:strVal val="visible"/>
                                      </p:to>
                                    </p:set>
                                    <p:animEffect transition="in" filter="box(in)">
                                      <p:cBhvr>
                                        <p:cTn id="172" dur="500"/>
                                        <p:tgtEl>
                                          <p:spTgt spid="43"/>
                                        </p:tgtEl>
                                      </p:cBhvr>
                                    </p:animEffect>
                                  </p:childTnLst>
                                </p:cTn>
                              </p:par>
                            </p:childTnLst>
                          </p:cTn>
                        </p:par>
                        <p:par>
                          <p:cTn id="173" fill="hold">
                            <p:stCondLst>
                              <p:cond delay="3000"/>
                            </p:stCondLst>
                            <p:childTnLst>
                              <p:par>
                                <p:cTn id="174" presetID="4" presetClass="entr" presetSubtype="16" fill="hold" grpId="0" nodeType="afterEffect">
                                  <p:stCondLst>
                                    <p:cond delay="0"/>
                                  </p:stCondLst>
                                  <p:childTnLst>
                                    <p:set>
                                      <p:cBhvr>
                                        <p:cTn id="175" dur="1" fill="hold">
                                          <p:stCondLst>
                                            <p:cond delay="0"/>
                                          </p:stCondLst>
                                        </p:cTn>
                                        <p:tgtEl>
                                          <p:spTgt spid="44"/>
                                        </p:tgtEl>
                                        <p:attrNameLst>
                                          <p:attrName>style.visibility</p:attrName>
                                        </p:attrNameLst>
                                      </p:cBhvr>
                                      <p:to>
                                        <p:strVal val="visible"/>
                                      </p:to>
                                    </p:set>
                                    <p:animEffect transition="in" filter="box(in)">
                                      <p:cBhvr>
                                        <p:cTn id="176" dur="500"/>
                                        <p:tgtEl>
                                          <p:spTgt spid="44"/>
                                        </p:tgtEl>
                                      </p:cBhvr>
                                    </p:animEffect>
                                  </p:childTnLst>
                                </p:cTn>
                              </p:par>
                            </p:childTnLst>
                          </p:cTn>
                        </p:par>
                      </p:childTnLst>
                    </p:cTn>
                  </p:par>
                  <p:par>
                    <p:cTn id="177" fill="hold">
                      <p:stCondLst>
                        <p:cond delay="indefinite"/>
                      </p:stCondLst>
                      <p:childTnLst>
                        <p:par>
                          <p:cTn id="178" fill="hold">
                            <p:stCondLst>
                              <p:cond delay="0"/>
                            </p:stCondLst>
                            <p:childTnLst>
                              <p:par>
                                <p:cTn id="179" presetID="4" presetClass="entr" presetSubtype="16" fill="hold" grpId="0" nodeType="clickEffect">
                                  <p:stCondLst>
                                    <p:cond delay="0"/>
                                  </p:stCondLst>
                                  <p:childTnLst>
                                    <p:set>
                                      <p:cBhvr>
                                        <p:cTn id="180" dur="1" fill="hold">
                                          <p:stCondLst>
                                            <p:cond delay="0"/>
                                          </p:stCondLst>
                                        </p:cTn>
                                        <p:tgtEl>
                                          <p:spTgt spid="45"/>
                                        </p:tgtEl>
                                        <p:attrNameLst>
                                          <p:attrName>style.visibility</p:attrName>
                                        </p:attrNameLst>
                                      </p:cBhvr>
                                      <p:to>
                                        <p:strVal val="visible"/>
                                      </p:to>
                                    </p:set>
                                    <p:animEffect transition="in" filter="box(in)">
                                      <p:cBhvr>
                                        <p:cTn id="181" dur="500"/>
                                        <p:tgtEl>
                                          <p:spTgt spid="45"/>
                                        </p:tgtEl>
                                      </p:cBhvr>
                                    </p:animEffect>
                                  </p:childTnLst>
                                </p:cTn>
                              </p:par>
                            </p:childTnLst>
                          </p:cTn>
                        </p:par>
                        <p:par>
                          <p:cTn id="182" fill="hold">
                            <p:stCondLst>
                              <p:cond delay="500"/>
                            </p:stCondLst>
                            <p:childTnLst>
                              <p:par>
                                <p:cTn id="183" presetID="4" presetClass="entr" presetSubtype="16" fill="hold" grpId="0" nodeType="afterEffect">
                                  <p:stCondLst>
                                    <p:cond delay="0"/>
                                  </p:stCondLst>
                                  <p:childTnLst>
                                    <p:set>
                                      <p:cBhvr>
                                        <p:cTn id="184" dur="1" fill="hold">
                                          <p:stCondLst>
                                            <p:cond delay="0"/>
                                          </p:stCondLst>
                                        </p:cTn>
                                        <p:tgtEl>
                                          <p:spTgt spid="46"/>
                                        </p:tgtEl>
                                        <p:attrNameLst>
                                          <p:attrName>style.visibility</p:attrName>
                                        </p:attrNameLst>
                                      </p:cBhvr>
                                      <p:to>
                                        <p:strVal val="visible"/>
                                      </p:to>
                                    </p:set>
                                    <p:animEffect transition="in" filter="box(in)">
                                      <p:cBhvr>
                                        <p:cTn id="185" dur="500"/>
                                        <p:tgtEl>
                                          <p:spTgt spid="46"/>
                                        </p:tgtEl>
                                      </p:cBhvr>
                                    </p:animEffect>
                                  </p:childTnLst>
                                </p:cTn>
                              </p:par>
                            </p:childTnLst>
                          </p:cTn>
                        </p:par>
                        <p:par>
                          <p:cTn id="186" fill="hold">
                            <p:stCondLst>
                              <p:cond delay="1000"/>
                            </p:stCondLst>
                            <p:childTnLst>
                              <p:par>
                                <p:cTn id="187" presetID="4" presetClass="entr" presetSubtype="16" fill="hold" grpId="0" nodeType="afterEffect">
                                  <p:stCondLst>
                                    <p:cond delay="0"/>
                                  </p:stCondLst>
                                  <p:childTnLst>
                                    <p:set>
                                      <p:cBhvr>
                                        <p:cTn id="188" dur="1" fill="hold">
                                          <p:stCondLst>
                                            <p:cond delay="0"/>
                                          </p:stCondLst>
                                        </p:cTn>
                                        <p:tgtEl>
                                          <p:spTgt spid="47"/>
                                        </p:tgtEl>
                                        <p:attrNameLst>
                                          <p:attrName>style.visibility</p:attrName>
                                        </p:attrNameLst>
                                      </p:cBhvr>
                                      <p:to>
                                        <p:strVal val="visible"/>
                                      </p:to>
                                    </p:set>
                                    <p:animEffect transition="in" filter="box(in)">
                                      <p:cBhvr>
                                        <p:cTn id="189" dur="500"/>
                                        <p:tgtEl>
                                          <p:spTgt spid="47"/>
                                        </p:tgtEl>
                                      </p:cBhvr>
                                    </p:animEffect>
                                  </p:childTnLst>
                                </p:cTn>
                              </p:par>
                            </p:childTnLst>
                          </p:cTn>
                        </p:par>
                        <p:par>
                          <p:cTn id="190" fill="hold">
                            <p:stCondLst>
                              <p:cond delay="1500"/>
                            </p:stCondLst>
                            <p:childTnLst>
                              <p:par>
                                <p:cTn id="191" presetID="4" presetClass="entr" presetSubtype="16" fill="hold" grpId="0" nodeType="afterEffect">
                                  <p:stCondLst>
                                    <p:cond delay="0"/>
                                  </p:stCondLst>
                                  <p:childTnLst>
                                    <p:set>
                                      <p:cBhvr>
                                        <p:cTn id="192" dur="1" fill="hold">
                                          <p:stCondLst>
                                            <p:cond delay="0"/>
                                          </p:stCondLst>
                                        </p:cTn>
                                        <p:tgtEl>
                                          <p:spTgt spid="48"/>
                                        </p:tgtEl>
                                        <p:attrNameLst>
                                          <p:attrName>style.visibility</p:attrName>
                                        </p:attrNameLst>
                                      </p:cBhvr>
                                      <p:to>
                                        <p:strVal val="visible"/>
                                      </p:to>
                                    </p:set>
                                    <p:animEffect transition="in" filter="box(in)">
                                      <p:cBhvr>
                                        <p:cTn id="193" dur="500"/>
                                        <p:tgtEl>
                                          <p:spTgt spid="48"/>
                                        </p:tgtEl>
                                      </p:cBhvr>
                                    </p:animEffect>
                                  </p:childTnLst>
                                </p:cTn>
                              </p:par>
                            </p:childTnLst>
                          </p:cTn>
                        </p:par>
                        <p:par>
                          <p:cTn id="194" fill="hold">
                            <p:stCondLst>
                              <p:cond delay="2000"/>
                            </p:stCondLst>
                            <p:childTnLst>
                              <p:par>
                                <p:cTn id="195" presetID="4" presetClass="entr" presetSubtype="16" fill="hold" grpId="0" nodeType="afterEffect">
                                  <p:stCondLst>
                                    <p:cond delay="0"/>
                                  </p:stCondLst>
                                  <p:childTnLst>
                                    <p:set>
                                      <p:cBhvr>
                                        <p:cTn id="196" dur="1" fill="hold">
                                          <p:stCondLst>
                                            <p:cond delay="0"/>
                                          </p:stCondLst>
                                        </p:cTn>
                                        <p:tgtEl>
                                          <p:spTgt spid="49"/>
                                        </p:tgtEl>
                                        <p:attrNameLst>
                                          <p:attrName>style.visibility</p:attrName>
                                        </p:attrNameLst>
                                      </p:cBhvr>
                                      <p:to>
                                        <p:strVal val="visible"/>
                                      </p:to>
                                    </p:set>
                                    <p:animEffect transition="in" filter="box(in)">
                                      <p:cBhvr>
                                        <p:cTn id="197" dur="500"/>
                                        <p:tgtEl>
                                          <p:spTgt spid="49"/>
                                        </p:tgtEl>
                                      </p:cBhvr>
                                    </p:animEffect>
                                  </p:childTnLst>
                                </p:cTn>
                              </p:par>
                            </p:childTnLst>
                          </p:cTn>
                        </p:par>
                        <p:par>
                          <p:cTn id="198" fill="hold">
                            <p:stCondLst>
                              <p:cond delay="2500"/>
                            </p:stCondLst>
                            <p:childTnLst>
                              <p:par>
                                <p:cTn id="199" presetID="4" presetClass="entr" presetSubtype="16" fill="hold" grpId="0" nodeType="afterEffect">
                                  <p:stCondLst>
                                    <p:cond delay="0"/>
                                  </p:stCondLst>
                                  <p:childTnLst>
                                    <p:set>
                                      <p:cBhvr>
                                        <p:cTn id="200" dur="1" fill="hold">
                                          <p:stCondLst>
                                            <p:cond delay="0"/>
                                          </p:stCondLst>
                                        </p:cTn>
                                        <p:tgtEl>
                                          <p:spTgt spid="50"/>
                                        </p:tgtEl>
                                        <p:attrNameLst>
                                          <p:attrName>style.visibility</p:attrName>
                                        </p:attrNameLst>
                                      </p:cBhvr>
                                      <p:to>
                                        <p:strVal val="visible"/>
                                      </p:to>
                                    </p:set>
                                    <p:animEffect transition="in" filter="box(in)">
                                      <p:cBhvr>
                                        <p:cTn id="201" dur="500"/>
                                        <p:tgtEl>
                                          <p:spTgt spid="50"/>
                                        </p:tgtEl>
                                      </p:cBhvr>
                                    </p:animEffect>
                                  </p:childTnLst>
                                </p:cTn>
                              </p:par>
                            </p:childTnLst>
                          </p:cTn>
                        </p:par>
                        <p:par>
                          <p:cTn id="202" fill="hold">
                            <p:stCondLst>
                              <p:cond delay="3000"/>
                            </p:stCondLst>
                            <p:childTnLst>
                              <p:par>
                                <p:cTn id="203" presetID="4" presetClass="entr" presetSubtype="16" fill="hold" grpId="0" nodeType="afterEffect">
                                  <p:stCondLst>
                                    <p:cond delay="0"/>
                                  </p:stCondLst>
                                  <p:childTnLst>
                                    <p:set>
                                      <p:cBhvr>
                                        <p:cTn id="204" dur="1" fill="hold">
                                          <p:stCondLst>
                                            <p:cond delay="0"/>
                                          </p:stCondLst>
                                        </p:cTn>
                                        <p:tgtEl>
                                          <p:spTgt spid="51"/>
                                        </p:tgtEl>
                                        <p:attrNameLst>
                                          <p:attrName>style.visibility</p:attrName>
                                        </p:attrNameLst>
                                      </p:cBhvr>
                                      <p:to>
                                        <p:strVal val="visible"/>
                                      </p:to>
                                    </p:set>
                                    <p:animEffect transition="in" filter="box(in)">
                                      <p:cBhvr>
                                        <p:cTn id="205"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P spid="50" grpId="0"/>
      <p:bldP spid="5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967" y="116632"/>
            <a:ext cx="9020562" cy="6264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2 Dikdörtgen"/>
          <p:cNvSpPr>
            <a:spLocks noChangeArrowheads="1"/>
          </p:cNvSpPr>
          <p:nvPr/>
        </p:nvSpPr>
        <p:spPr bwMode="auto">
          <a:xfrm>
            <a:off x="3851920" y="3212976"/>
            <a:ext cx="4392488" cy="369332"/>
          </a:xfrm>
          <a:prstGeom prst="rect">
            <a:avLst/>
          </a:prstGeom>
          <a:noFill/>
          <a:ln w="9525">
            <a:noFill/>
            <a:miter lim="800000"/>
            <a:headEnd/>
            <a:tailEnd/>
          </a:ln>
        </p:spPr>
        <p:txBody>
          <a:bodyPr wrap="square">
            <a:spAutoFit/>
          </a:bodyPr>
          <a:lstStyle/>
          <a:p>
            <a:r>
              <a:rPr lang="tr-TR" dirty="0" smtClean="0">
                <a:solidFill>
                  <a:srgbClr val="FF0000"/>
                </a:solidFill>
                <a:latin typeface="Calibri" pitchFamily="34" charset="0"/>
              </a:rPr>
              <a:t>KENDİ RENKLERİNDE GÖRÜNDÜ.</a:t>
            </a:r>
            <a:endParaRPr lang="tr-TR" dirty="0">
              <a:solidFill>
                <a:srgbClr val="FF0000"/>
              </a:solidFill>
              <a:latin typeface="Calibri" pitchFamily="34" charset="0"/>
            </a:endParaRPr>
          </a:p>
        </p:txBody>
      </p:sp>
      <p:sp>
        <p:nvSpPr>
          <p:cNvPr id="4" name="2 Dikdörtgen"/>
          <p:cNvSpPr>
            <a:spLocks noChangeArrowheads="1"/>
          </p:cNvSpPr>
          <p:nvPr/>
        </p:nvSpPr>
        <p:spPr bwMode="auto">
          <a:xfrm>
            <a:off x="4355976" y="3789040"/>
            <a:ext cx="4392488" cy="369332"/>
          </a:xfrm>
          <a:prstGeom prst="rect">
            <a:avLst/>
          </a:prstGeom>
          <a:noFill/>
          <a:ln w="9525">
            <a:noFill/>
            <a:miter lim="800000"/>
            <a:headEnd/>
            <a:tailEnd/>
          </a:ln>
        </p:spPr>
        <p:txBody>
          <a:bodyPr wrap="square">
            <a:spAutoFit/>
          </a:bodyPr>
          <a:lstStyle/>
          <a:p>
            <a:r>
              <a:rPr lang="tr-TR" dirty="0" smtClean="0">
                <a:solidFill>
                  <a:srgbClr val="FF0000"/>
                </a:solidFill>
                <a:latin typeface="Calibri" pitchFamily="34" charset="0"/>
              </a:rPr>
              <a:t>YANSITDIĞI RENKLERDE GÖRÜNDÜ.</a:t>
            </a:r>
            <a:endParaRPr lang="tr-TR" dirty="0">
              <a:solidFill>
                <a:srgbClr val="FF0000"/>
              </a:solidFill>
              <a:latin typeface="Calibri" pitchFamily="34" charset="0"/>
            </a:endParaRPr>
          </a:p>
        </p:txBody>
      </p:sp>
      <p:sp>
        <p:nvSpPr>
          <p:cNvPr id="5" name="2 Dikdörtgen"/>
          <p:cNvSpPr>
            <a:spLocks noChangeArrowheads="1"/>
          </p:cNvSpPr>
          <p:nvPr/>
        </p:nvSpPr>
        <p:spPr bwMode="auto">
          <a:xfrm>
            <a:off x="971600" y="5661248"/>
            <a:ext cx="7560840" cy="646331"/>
          </a:xfrm>
          <a:prstGeom prst="rect">
            <a:avLst/>
          </a:prstGeom>
          <a:noFill/>
          <a:ln w="9525">
            <a:noFill/>
            <a:miter lim="800000"/>
            <a:headEnd/>
            <a:tailEnd/>
          </a:ln>
        </p:spPr>
        <p:txBody>
          <a:bodyPr wrap="square">
            <a:spAutoFit/>
          </a:bodyPr>
          <a:lstStyle/>
          <a:p>
            <a:r>
              <a:rPr lang="tr-TR" dirty="0" smtClean="0">
                <a:solidFill>
                  <a:srgbClr val="FF0000"/>
                </a:solidFill>
                <a:latin typeface="Calibri" pitchFamily="34" charset="0"/>
              </a:rPr>
              <a:t>1-BÜTÜN RENKLERİ YANSITIRSA BEYAZ,HİÇ BİR RENGİ YANSITMIYORSA SİYAH,KIRMIZI RENGİ YANSITIYORSA KIRMIZI.</a:t>
            </a:r>
            <a:endParaRPr lang="tr-TR" dirty="0">
              <a:solidFill>
                <a:srgbClr val="FF0000"/>
              </a:solidFill>
              <a:latin typeface="Calibri" pitchFamily="34" charset="0"/>
            </a:endParaRPr>
          </a:p>
        </p:txBody>
      </p:sp>
      <p:sp>
        <p:nvSpPr>
          <p:cNvPr id="6" name="2 Dikdörtgen"/>
          <p:cNvSpPr>
            <a:spLocks noChangeArrowheads="1"/>
          </p:cNvSpPr>
          <p:nvPr/>
        </p:nvSpPr>
        <p:spPr bwMode="auto">
          <a:xfrm>
            <a:off x="125760" y="6358255"/>
            <a:ext cx="8622704" cy="369332"/>
          </a:xfrm>
          <a:prstGeom prst="rect">
            <a:avLst/>
          </a:prstGeom>
          <a:noFill/>
          <a:ln w="9525">
            <a:noFill/>
            <a:miter lim="800000"/>
            <a:headEnd/>
            <a:tailEnd/>
          </a:ln>
        </p:spPr>
        <p:txBody>
          <a:bodyPr wrap="square">
            <a:spAutoFit/>
          </a:bodyPr>
          <a:lstStyle/>
          <a:p>
            <a:r>
              <a:rPr lang="tr-TR" dirty="0" smtClean="0">
                <a:solidFill>
                  <a:srgbClr val="FF0000"/>
                </a:solidFill>
                <a:latin typeface="Calibri" pitchFamily="34" charset="0"/>
              </a:rPr>
              <a:t>2-YANSITTIĞI RENKDE GÖRÜNÜYOR..</a:t>
            </a:r>
            <a:endParaRPr lang="tr-TR" dirty="0">
              <a:solidFill>
                <a:srgbClr val="FF0000"/>
              </a:solidFill>
              <a:latin typeface="Calibri" pitchFamily="34" charset="0"/>
            </a:endParaRPr>
          </a:p>
        </p:txBody>
      </p:sp>
    </p:spTree>
    <p:extLst>
      <p:ext uri="{BB962C8B-B14F-4D97-AF65-F5344CB8AC3E}">
        <p14:creationId xmlns:p14="http://schemas.microsoft.com/office/powerpoint/2010/main" val="2752032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ox(i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ox(i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57123" y="83058"/>
            <a:ext cx="8629753" cy="62982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9144000" y="-26454"/>
            <a:ext cx="8682037" cy="6440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251520" y="6372036"/>
            <a:ext cx="8640960" cy="400110"/>
          </a:xfrm>
          <a:prstGeom prst="rect">
            <a:avLst/>
          </a:prstGeom>
        </p:spPr>
        <p:txBody>
          <a:bodyPr wrap="square">
            <a:spAutoFit/>
          </a:bodyPr>
          <a:lstStyle/>
          <a:p>
            <a:r>
              <a:rPr lang="tr-TR" sz="2000" dirty="0" smtClean="0">
                <a:latin typeface="Arial" pitchFamily="34" charset="0"/>
                <a:cs typeface="Arial" pitchFamily="34" charset="0"/>
              </a:rPr>
              <a:t>Biz bu çiçek tarlasına geceleyin bakarsak renklerini nasıl görülür ?</a:t>
            </a:r>
            <a:endParaRPr lang="tr-TR" sz="2000" dirty="0">
              <a:latin typeface="Arial" pitchFamily="34" charset="0"/>
              <a:cs typeface="Arial" pitchFamily="34" charset="0"/>
            </a:endParaRPr>
          </a:p>
        </p:txBody>
      </p:sp>
    </p:spTree>
    <p:extLst>
      <p:ext uri="{BB962C8B-B14F-4D97-AF65-F5344CB8AC3E}">
        <p14:creationId xmlns:p14="http://schemas.microsoft.com/office/powerpoint/2010/main" val="2763980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nodeType="afterEffect">
                                  <p:stCondLst>
                                    <p:cond delay="3000"/>
                                  </p:stCondLst>
                                  <p:childTnLst>
                                    <p:animMotion origin="layout" path="M -2.77778E-6 -0.00231 L -0.97465 0.01644 " pathEditMode="relative" rAng="0" ptsTypes="AA">
                                      <p:cBhvr>
                                        <p:cTn id="6" dur="6000" fill="hold"/>
                                        <p:tgtEl>
                                          <p:spTgt spid="1027"/>
                                        </p:tgtEl>
                                        <p:attrNameLst>
                                          <p:attrName>ppt_x</p:attrName>
                                          <p:attrName>ppt_y</p:attrName>
                                        </p:attrNameLst>
                                      </p:cBhvr>
                                      <p:rCtr x="-48733" y="92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323528" y="188640"/>
            <a:ext cx="8496944" cy="6001643"/>
          </a:xfrm>
          <a:prstGeom prst="rect">
            <a:avLst/>
          </a:prstGeom>
        </p:spPr>
        <p:txBody>
          <a:bodyPr wrap="square">
            <a:spAutoFit/>
          </a:bodyPr>
          <a:lstStyle/>
          <a:p>
            <a:r>
              <a:rPr lang="tr-TR" sz="3200" dirty="0"/>
              <a:t>Cisimleri görebilmeniz için cisimlerden çıkan ya da yansıyan ışınların gözümüze ulaşabilmesi </a:t>
            </a:r>
            <a:r>
              <a:rPr lang="tr-TR" sz="3200" dirty="0" smtClean="0"/>
              <a:t>gerektiğini biliyorsunuz</a:t>
            </a:r>
            <a:r>
              <a:rPr lang="tr-TR" sz="3200" dirty="0"/>
              <a:t>. Cisimlerin renkli görünmeleri de aynı şekilde gerçekleşmektedir. Cisimler, bazı renkteki </a:t>
            </a:r>
            <a:r>
              <a:rPr lang="tr-TR" sz="3200" dirty="0" smtClean="0"/>
              <a:t>ışınları soğururken </a:t>
            </a:r>
            <a:r>
              <a:rPr lang="tr-TR" sz="3200" dirty="0"/>
              <a:t>bazılarını yansıtır. Cisimlerden yansıyan ışınlar gözümüze ulaşır. O hâlde, her cisim yansıttığı ışığın</a:t>
            </a:r>
          </a:p>
          <a:p>
            <a:r>
              <a:rPr lang="tr-TR" sz="3200" dirty="0"/>
              <a:t>renginde görülür. Yaptığınız etkinlikte beyaz kâğıt üzerine düşürdüğünüz ışınları kendi renginde görmüş </a:t>
            </a:r>
            <a:r>
              <a:rPr lang="tr-TR" sz="3200" dirty="0" smtClean="0"/>
              <a:t>olmanız </a:t>
            </a:r>
            <a:r>
              <a:rPr lang="tr-TR" sz="3200" dirty="0"/>
              <a:t>bu yüzdendir. Aşağıda verilen cisimlerin renkli görünmeleri ile ilgili örnekleri inceleyiniz.</a:t>
            </a:r>
          </a:p>
        </p:txBody>
      </p:sp>
    </p:spTree>
    <p:extLst>
      <p:ext uri="{BB962C8B-B14F-4D97-AF65-F5344CB8AC3E}">
        <p14:creationId xmlns:p14="http://schemas.microsoft.com/office/powerpoint/2010/main" val="318324219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743575"/>
          </a:xfrm>
          <a:prstGeom prst="rect">
            <a:avLst/>
          </a:prstGeom>
        </p:spPr>
      </p:pic>
      <p:sp>
        <p:nvSpPr>
          <p:cNvPr id="4" name="Line 7"/>
          <p:cNvSpPr>
            <a:spLocks noChangeShapeType="1"/>
          </p:cNvSpPr>
          <p:nvPr/>
        </p:nvSpPr>
        <p:spPr bwMode="auto">
          <a:xfrm>
            <a:off x="1906761" y="3284264"/>
            <a:ext cx="1223963" cy="1511300"/>
          </a:xfrm>
          <a:prstGeom prst="line">
            <a:avLst/>
          </a:prstGeom>
          <a:noFill/>
          <a:ln w="63500">
            <a:solidFill>
              <a:srgbClr val="008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5" name="Line 8"/>
          <p:cNvSpPr>
            <a:spLocks noChangeShapeType="1"/>
          </p:cNvSpPr>
          <p:nvPr/>
        </p:nvSpPr>
        <p:spPr bwMode="auto">
          <a:xfrm>
            <a:off x="1187624" y="3284264"/>
            <a:ext cx="1223962" cy="1511300"/>
          </a:xfrm>
          <a:prstGeom prst="line">
            <a:avLst/>
          </a:prstGeom>
          <a:noFill/>
          <a:ln w="635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6" name="Line 9"/>
          <p:cNvSpPr>
            <a:spLocks noChangeShapeType="1"/>
          </p:cNvSpPr>
          <p:nvPr/>
        </p:nvSpPr>
        <p:spPr bwMode="auto">
          <a:xfrm>
            <a:off x="1546399" y="3284264"/>
            <a:ext cx="1223962" cy="1511300"/>
          </a:xfrm>
          <a:prstGeom prst="line">
            <a:avLst/>
          </a:prstGeom>
          <a:noFill/>
          <a:ln w="63500">
            <a:solidFill>
              <a:srgbClr val="0000FF"/>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7" name="Line 10"/>
          <p:cNvSpPr>
            <a:spLocks noChangeShapeType="1"/>
          </p:cNvSpPr>
          <p:nvPr/>
        </p:nvSpPr>
        <p:spPr bwMode="auto">
          <a:xfrm>
            <a:off x="2267124" y="3284264"/>
            <a:ext cx="1223962" cy="1511300"/>
          </a:xfrm>
          <a:prstGeom prst="line">
            <a:avLst/>
          </a:prstGeom>
          <a:noFill/>
          <a:ln w="63500">
            <a:solidFill>
              <a:srgbClr val="FFFF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8" name="Line 11"/>
          <p:cNvSpPr>
            <a:spLocks noChangeShapeType="1"/>
          </p:cNvSpPr>
          <p:nvPr/>
        </p:nvSpPr>
        <p:spPr bwMode="auto">
          <a:xfrm flipV="1">
            <a:off x="3130724" y="3284264"/>
            <a:ext cx="1223962" cy="1512888"/>
          </a:xfrm>
          <a:prstGeom prst="line">
            <a:avLst/>
          </a:prstGeom>
          <a:noFill/>
          <a:ln w="50800">
            <a:solidFill>
              <a:srgbClr val="008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9" name="Line 12"/>
          <p:cNvSpPr>
            <a:spLocks noChangeShapeType="1"/>
          </p:cNvSpPr>
          <p:nvPr/>
        </p:nvSpPr>
        <p:spPr bwMode="auto">
          <a:xfrm flipV="1">
            <a:off x="2411586" y="3284264"/>
            <a:ext cx="1223963" cy="1512888"/>
          </a:xfrm>
          <a:prstGeom prst="line">
            <a:avLst/>
          </a:prstGeom>
          <a:noFill/>
          <a:ln w="508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0" name="Line 13"/>
          <p:cNvSpPr>
            <a:spLocks noChangeShapeType="1"/>
          </p:cNvSpPr>
          <p:nvPr/>
        </p:nvSpPr>
        <p:spPr bwMode="auto">
          <a:xfrm flipV="1">
            <a:off x="2771949" y="3284264"/>
            <a:ext cx="1223962" cy="1512888"/>
          </a:xfrm>
          <a:prstGeom prst="line">
            <a:avLst/>
          </a:prstGeom>
          <a:noFill/>
          <a:ln w="50800">
            <a:solidFill>
              <a:srgbClr val="0000FF"/>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1" name="Line 14"/>
          <p:cNvSpPr>
            <a:spLocks noChangeShapeType="1"/>
          </p:cNvSpPr>
          <p:nvPr/>
        </p:nvSpPr>
        <p:spPr bwMode="auto">
          <a:xfrm flipV="1">
            <a:off x="3491086" y="3284264"/>
            <a:ext cx="1223963" cy="1512888"/>
          </a:xfrm>
          <a:prstGeom prst="line">
            <a:avLst/>
          </a:prstGeom>
          <a:noFill/>
          <a:ln w="50800">
            <a:solidFill>
              <a:srgbClr val="FFFF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2" name="Metin kutusu 11"/>
          <p:cNvSpPr txBox="1"/>
          <p:nvPr/>
        </p:nvSpPr>
        <p:spPr>
          <a:xfrm>
            <a:off x="1092003" y="2868617"/>
            <a:ext cx="1261020" cy="369332"/>
          </a:xfrm>
          <a:prstGeom prst="rect">
            <a:avLst/>
          </a:prstGeom>
          <a:noFill/>
        </p:spPr>
        <p:txBody>
          <a:bodyPr wrap="square" rtlCol="0">
            <a:spAutoFit/>
          </a:bodyPr>
          <a:lstStyle/>
          <a:p>
            <a:r>
              <a:rPr lang="tr-TR" b="1" dirty="0" smtClean="0"/>
              <a:t>beyaz ışık</a:t>
            </a:r>
            <a:endParaRPr lang="tr-TR" b="1" dirty="0"/>
          </a:p>
        </p:txBody>
      </p:sp>
      <p:sp>
        <p:nvSpPr>
          <p:cNvPr id="13" name="Metin kutusu 12"/>
          <p:cNvSpPr txBox="1"/>
          <p:nvPr/>
        </p:nvSpPr>
        <p:spPr>
          <a:xfrm>
            <a:off x="3491880" y="2771636"/>
            <a:ext cx="1638622" cy="369332"/>
          </a:xfrm>
          <a:prstGeom prst="rect">
            <a:avLst/>
          </a:prstGeom>
          <a:noFill/>
        </p:spPr>
        <p:txBody>
          <a:bodyPr wrap="square" rtlCol="0">
            <a:spAutoFit/>
          </a:bodyPr>
          <a:lstStyle/>
          <a:p>
            <a:r>
              <a:rPr lang="tr-TR" b="1" dirty="0" smtClean="0"/>
              <a:t>beyaz görünür</a:t>
            </a:r>
            <a:endParaRPr lang="tr-TR" b="1" dirty="0"/>
          </a:p>
        </p:txBody>
      </p:sp>
      <p:sp>
        <p:nvSpPr>
          <p:cNvPr id="14" name="Dikdörtgen 13"/>
          <p:cNvSpPr/>
          <p:nvPr/>
        </p:nvSpPr>
        <p:spPr>
          <a:xfrm>
            <a:off x="87262" y="5877272"/>
            <a:ext cx="8969473" cy="830997"/>
          </a:xfrm>
          <a:prstGeom prst="rect">
            <a:avLst/>
          </a:prstGeom>
        </p:spPr>
        <p:txBody>
          <a:bodyPr wrap="square">
            <a:spAutoFit/>
          </a:bodyPr>
          <a:lstStyle/>
          <a:p>
            <a:pPr lvl="0">
              <a:spcBef>
                <a:spcPct val="0"/>
              </a:spcBef>
              <a:defRPr/>
            </a:pPr>
            <a:r>
              <a:rPr lang="tr-TR" sz="2400" b="1" kern="0" dirty="0"/>
              <a:t>Bir cisim ışıktaki bütün renkleri geri yansıttığından  dolayı cisim beyaz görülür. Buna ışığın tamamen yansıtılması denir.</a:t>
            </a:r>
          </a:p>
        </p:txBody>
      </p:sp>
      <p:sp>
        <p:nvSpPr>
          <p:cNvPr id="15" name="Oval Belirtme Çizgisi 14"/>
          <p:cNvSpPr/>
          <p:nvPr/>
        </p:nvSpPr>
        <p:spPr>
          <a:xfrm>
            <a:off x="5652120" y="476672"/>
            <a:ext cx="2016224" cy="864096"/>
          </a:xfrm>
          <a:prstGeom prst="wedgeEllipseCallout">
            <a:avLst>
              <a:gd name="adj1" fmla="val -27762"/>
              <a:gd name="adj2" fmla="val 74258"/>
            </a:avLst>
          </a:prstGeom>
          <a:solidFill>
            <a:schemeClr val="bg1"/>
          </a:solidFill>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val="526032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3000"/>
                                        <p:tgtEl>
                                          <p:spTgt spid="5"/>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3000"/>
                                        <p:tgtEl>
                                          <p:spTgt spid="6"/>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3000"/>
                                        <p:tgtEl>
                                          <p:spTgt spid="4"/>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up)">
                                      <p:cBhvr>
                                        <p:cTn id="16" dur="3000"/>
                                        <p:tgtEl>
                                          <p:spTgt spid="7"/>
                                        </p:tgtEl>
                                      </p:cBhvr>
                                    </p:animEffect>
                                  </p:childTnLst>
                                </p:cTn>
                              </p:par>
                            </p:childTnLst>
                          </p:cTn>
                        </p:par>
                        <p:par>
                          <p:cTn id="17" fill="hold">
                            <p:stCondLst>
                              <p:cond delay="3000"/>
                            </p:stCondLst>
                            <p:childTnLst>
                              <p:par>
                                <p:cTn id="18" presetID="22" presetClass="entr" presetSubtype="4"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3000"/>
                                        <p:tgtEl>
                                          <p:spTgt spid="9"/>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3000"/>
                                        <p:tgtEl>
                                          <p:spTgt spid="10"/>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down)">
                                      <p:cBhvr>
                                        <p:cTn id="26" dur="3000"/>
                                        <p:tgtEl>
                                          <p:spTgt spid="8"/>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down)">
                                      <p:cBhvr>
                                        <p:cTn id="29" dur="3000"/>
                                        <p:tgtEl>
                                          <p:spTgt spid="11"/>
                                        </p:tgtEl>
                                      </p:cBhvr>
                                    </p:animEffect>
                                  </p:childTnLst>
                                </p:cTn>
                              </p:par>
                            </p:childTnLst>
                          </p:cTn>
                        </p:par>
                        <p:par>
                          <p:cTn id="30" fill="hold">
                            <p:stCondLst>
                              <p:cond delay="6000"/>
                            </p:stCondLst>
                            <p:childTnLst>
                              <p:par>
                                <p:cTn id="31" presetID="10" presetClass="entr" presetSubtype="0"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500"/>
                                        <p:tgtEl>
                                          <p:spTgt spid="15"/>
                                        </p:tgtEl>
                                      </p:cBhvr>
                                    </p:animEffect>
                                  </p:childTnLst>
                                </p:cTn>
                              </p:par>
                            </p:childTnLst>
                          </p:cTn>
                        </p:par>
                        <p:par>
                          <p:cTn id="37" fill="hold">
                            <p:stCondLst>
                              <p:cond delay="6500"/>
                            </p:stCondLst>
                            <p:childTnLst>
                              <p:par>
                                <p:cTn id="38" presetID="10" presetClass="entr" presetSubtype="0"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3" grpId="0"/>
      <p:bldP spid="14" grpId="0"/>
      <p:bldP spid="1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384"/>
            <a:ext cx="9144000" cy="5743575"/>
          </a:xfrm>
          <a:prstGeom prst="rect">
            <a:avLst/>
          </a:prstGeom>
        </p:spPr>
      </p:pic>
      <p:sp>
        <p:nvSpPr>
          <p:cNvPr id="4" name="Line 7"/>
          <p:cNvSpPr>
            <a:spLocks noChangeShapeType="1"/>
          </p:cNvSpPr>
          <p:nvPr/>
        </p:nvSpPr>
        <p:spPr bwMode="auto">
          <a:xfrm>
            <a:off x="2482825" y="3212976"/>
            <a:ext cx="1223963" cy="1511300"/>
          </a:xfrm>
          <a:prstGeom prst="line">
            <a:avLst/>
          </a:prstGeom>
          <a:noFill/>
          <a:ln w="635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5" name="Line 8"/>
          <p:cNvSpPr>
            <a:spLocks noChangeShapeType="1"/>
          </p:cNvSpPr>
          <p:nvPr/>
        </p:nvSpPr>
        <p:spPr bwMode="auto">
          <a:xfrm>
            <a:off x="1763688" y="3212976"/>
            <a:ext cx="1223962" cy="1511300"/>
          </a:xfrm>
          <a:prstGeom prst="line">
            <a:avLst/>
          </a:prstGeom>
          <a:noFill/>
          <a:ln w="635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6" name="Line 9"/>
          <p:cNvSpPr>
            <a:spLocks noChangeShapeType="1"/>
          </p:cNvSpPr>
          <p:nvPr/>
        </p:nvSpPr>
        <p:spPr bwMode="auto">
          <a:xfrm>
            <a:off x="2122463" y="3212976"/>
            <a:ext cx="1223962" cy="1511300"/>
          </a:xfrm>
          <a:prstGeom prst="line">
            <a:avLst/>
          </a:prstGeom>
          <a:noFill/>
          <a:ln w="635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7" name="Line 10"/>
          <p:cNvSpPr>
            <a:spLocks noChangeShapeType="1"/>
          </p:cNvSpPr>
          <p:nvPr/>
        </p:nvSpPr>
        <p:spPr bwMode="auto">
          <a:xfrm>
            <a:off x="2843188" y="3212976"/>
            <a:ext cx="1223962" cy="1511300"/>
          </a:xfrm>
          <a:prstGeom prst="line">
            <a:avLst/>
          </a:prstGeom>
          <a:noFill/>
          <a:ln w="635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8" name="Line 11"/>
          <p:cNvSpPr>
            <a:spLocks noChangeShapeType="1"/>
          </p:cNvSpPr>
          <p:nvPr/>
        </p:nvSpPr>
        <p:spPr bwMode="auto">
          <a:xfrm flipV="1">
            <a:off x="3706788" y="3212976"/>
            <a:ext cx="1223962" cy="1512888"/>
          </a:xfrm>
          <a:prstGeom prst="line">
            <a:avLst/>
          </a:prstGeom>
          <a:noFill/>
          <a:ln w="508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9" name="Line 12"/>
          <p:cNvSpPr>
            <a:spLocks noChangeShapeType="1"/>
          </p:cNvSpPr>
          <p:nvPr/>
        </p:nvSpPr>
        <p:spPr bwMode="auto">
          <a:xfrm flipV="1">
            <a:off x="2987650" y="3212976"/>
            <a:ext cx="1223963" cy="1512888"/>
          </a:xfrm>
          <a:prstGeom prst="line">
            <a:avLst/>
          </a:prstGeom>
          <a:noFill/>
          <a:ln w="508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0" name="Line 13"/>
          <p:cNvSpPr>
            <a:spLocks noChangeShapeType="1"/>
          </p:cNvSpPr>
          <p:nvPr/>
        </p:nvSpPr>
        <p:spPr bwMode="auto">
          <a:xfrm flipV="1">
            <a:off x="3348013" y="3212976"/>
            <a:ext cx="1223962" cy="1512888"/>
          </a:xfrm>
          <a:prstGeom prst="line">
            <a:avLst/>
          </a:prstGeom>
          <a:noFill/>
          <a:ln w="508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1" name="Line 14"/>
          <p:cNvSpPr>
            <a:spLocks noChangeShapeType="1"/>
          </p:cNvSpPr>
          <p:nvPr/>
        </p:nvSpPr>
        <p:spPr bwMode="auto">
          <a:xfrm flipV="1">
            <a:off x="4067150" y="3212976"/>
            <a:ext cx="1223963" cy="1512888"/>
          </a:xfrm>
          <a:prstGeom prst="line">
            <a:avLst/>
          </a:prstGeom>
          <a:noFill/>
          <a:ln w="508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2" name="Metin kutusu 11"/>
          <p:cNvSpPr txBox="1"/>
          <p:nvPr/>
        </p:nvSpPr>
        <p:spPr>
          <a:xfrm>
            <a:off x="1491953" y="2677562"/>
            <a:ext cx="1261020" cy="369332"/>
          </a:xfrm>
          <a:prstGeom prst="rect">
            <a:avLst/>
          </a:prstGeom>
          <a:noFill/>
        </p:spPr>
        <p:txBody>
          <a:bodyPr wrap="square" rtlCol="0">
            <a:spAutoFit/>
          </a:bodyPr>
          <a:lstStyle/>
          <a:p>
            <a:r>
              <a:rPr lang="tr-TR" b="1" dirty="0" smtClean="0"/>
              <a:t>Kırmızı ışık</a:t>
            </a:r>
            <a:endParaRPr lang="tr-TR" b="1" dirty="0"/>
          </a:p>
        </p:txBody>
      </p:sp>
      <p:sp>
        <p:nvSpPr>
          <p:cNvPr id="13" name="Metin kutusu 12"/>
          <p:cNvSpPr txBox="1"/>
          <p:nvPr/>
        </p:nvSpPr>
        <p:spPr>
          <a:xfrm>
            <a:off x="4032026" y="2699628"/>
            <a:ext cx="1638622" cy="369332"/>
          </a:xfrm>
          <a:prstGeom prst="rect">
            <a:avLst/>
          </a:prstGeom>
          <a:noFill/>
        </p:spPr>
        <p:txBody>
          <a:bodyPr wrap="square" rtlCol="0">
            <a:spAutoFit/>
          </a:bodyPr>
          <a:lstStyle/>
          <a:p>
            <a:r>
              <a:rPr lang="tr-TR" b="1" dirty="0" smtClean="0"/>
              <a:t>Kırmızı görünür</a:t>
            </a:r>
            <a:endParaRPr lang="tr-TR" b="1" dirty="0"/>
          </a:p>
        </p:txBody>
      </p:sp>
      <p:sp>
        <p:nvSpPr>
          <p:cNvPr id="14" name="Dikdörtgen 13"/>
          <p:cNvSpPr/>
          <p:nvPr/>
        </p:nvSpPr>
        <p:spPr>
          <a:xfrm>
            <a:off x="87262" y="5877272"/>
            <a:ext cx="8969473" cy="830997"/>
          </a:xfrm>
          <a:prstGeom prst="rect">
            <a:avLst/>
          </a:prstGeom>
        </p:spPr>
        <p:txBody>
          <a:bodyPr wrap="square">
            <a:spAutoFit/>
          </a:bodyPr>
          <a:lstStyle/>
          <a:p>
            <a:pPr lvl="0">
              <a:spcBef>
                <a:spcPct val="0"/>
              </a:spcBef>
              <a:defRPr/>
            </a:pPr>
            <a:r>
              <a:rPr lang="tr-TR" sz="2400" b="1" kern="0" dirty="0" smtClean="0"/>
              <a:t>Beyaz bir </a:t>
            </a:r>
            <a:r>
              <a:rPr lang="tr-TR" sz="2400" b="1" kern="0" dirty="0"/>
              <a:t>cisim </a:t>
            </a:r>
            <a:r>
              <a:rPr lang="tr-TR" sz="2400" b="1" kern="0" dirty="0" smtClean="0"/>
              <a:t>kırmızı ışıktaki sadece kırmızıyı yansıttığından  </a:t>
            </a:r>
            <a:r>
              <a:rPr lang="tr-TR" sz="2400" b="1" kern="0" dirty="0"/>
              <a:t>dolayı cisim </a:t>
            </a:r>
            <a:r>
              <a:rPr lang="tr-TR" sz="2400" b="1" kern="0" dirty="0" smtClean="0"/>
              <a:t>kırmızı  görülür.</a:t>
            </a:r>
            <a:endParaRPr lang="tr-TR" sz="2400" b="1" kern="0" dirty="0"/>
          </a:p>
        </p:txBody>
      </p:sp>
      <p:sp>
        <p:nvSpPr>
          <p:cNvPr id="15" name="Oval Belirtme Çizgisi 14"/>
          <p:cNvSpPr/>
          <p:nvPr/>
        </p:nvSpPr>
        <p:spPr>
          <a:xfrm>
            <a:off x="5508104" y="332656"/>
            <a:ext cx="2016224" cy="864096"/>
          </a:xfrm>
          <a:prstGeom prst="wedgeEllipseCallout">
            <a:avLst>
              <a:gd name="adj1" fmla="val -27762"/>
              <a:gd name="adj2" fmla="val 74258"/>
            </a:avLst>
          </a:prstGeom>
          <a:solidFill>
            <a:srgbClr val="FF0000"/>
          </a:solidFill>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val="3011783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3000"/>
                                        <p:tgtEl>
                                          <p:spTgt spid="5"/>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3000"/>
                                        <p:tgtEl>
                                          <p:spTgt spid="6"/>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3000"/>
                                        <p:tgtEl>
                                          <p:spTgt spid="4"/>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up)">
                                      <p:cBhvr>
                                        <p:cTn id="16" dur="3000"/>
                                        <p:tgtEl>
                                          <p:spTgt spid="7"/>
                                        </p:tgtEl>
                                      </p:cBhvr>
                                    </p:animEffect>
                                  </p:childTnLst>
                                </p:cTn>
                              </p:par>
                            </p:childTnLst>
                          </p:cTn>
                        </p:par>
                        <p:par>
                          <p:cTn id="17" fill="hold">
                            <p:stCondLst>
                              <p:cond delay="3000"/>
                            </p:stCondLst>
                            <p:childTnLst>
                              <p:par>
                                <p:cTn id="18" presetID="22" presetClass="entr" presetSubtype="4"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3000"/>
                                        <p:tgtEl>
                                          <p:spTgt spid="9"/>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3000"/>
                                        <p:tgtEl>
                                          <p:spTgt spid="10"/>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down)">
                                      <p:cBhvr>
                                        <p:cTn id="26" dur="3000"/>
                                        <p:tgtEl>
                                          <p:spTgt spid="8"/>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down)">
                                      <p:cBhvr>
                                        <p:cTn id="29" dur="3000"/>
                                        <p:tgtEl>
                                          <p:spTgt spid="11"/>
                                        </p:tgtEl>
                                      </p:cBhvr>
                                    </p:animEffect>
                                  </p:childTnLst>
                                </p:cTn>
                              </p:par>
                            </p:childTnLst>
                          </p:cTn>
                        </p:par>
                        <p:par>
                          <p:cTn id="30" fill="hold">
                            <p:stCondLst>
                              <p:cond delay="6000"/>
                            </p:stCondLst>
                            <p:childTnLst>
                              <p:par>
                                <p:cTn id="31" presetID="10" presetClass="entr" presetSubtype="0"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500"/>
                                        <p:tgtEl>
                                          <p:spTgt spid="15"/>
                                        </p:tgtEl>
                                      </p:cBhvr>
                                    </p:animEffect>
                                  </p:childTnLst>
                                </p:cTn>
                              </p:par>
                            </p:childTnLst>
                          </p:cTn>
                        </p:par>
                        <p:par>
                          <p:cTn id="37" fill="hold">
                            <p:stCondLst>
                              <p:cond delay="6500"/>
                            </p:stCondLst>
                            <p:childTnLst>
                              <p:par>
                                <p:cTn id="38" presetID="10" presetClass="entr" presetSubtype="0"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3" grpId="0"/>
      <p:bldP spid="14" grpId="0"/>
      <p:bldP spid="1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743575"/>
          </a:xfrm>
          <a:prstGeom prst="rect">
            <a:avLst/>
          </a:prstGeom>
        </p:spPr>
      </p:pic>
      <p:sp>
        <p:nvSpPr>
          <p:cNvPr id="4" name="Line 7"/>
          <p:cNvSpPr>
            <a:spLocks noChangeShapeType="1"/>
          </p:cNvSpPr>
          <p:nvPr/>
        </p:nvSpPr>
        <p:spPr bwMode="auto">
          <a:xfrm>
            <a:off x="2266801" y="3284984"/>
            <a:ext cx="1223963" cy="1511300"/>
          </a:xfrm>
          <a:prstGeom prst="line">
            <a:avLst/>
          </a:prstGeom>
          <a:noFill/>
          <a:ln w="63500">
            <a:solidFill>
              <a:srgbClr val="00B05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5" name="Line 8"/>
          <p:cNvSpPr>
            <a:spLocks noChangeShapeType="1"/>
          </p:cNvSpPr>
          <p:nvPr/>
        </p:nvSpPr>
        <p:spPr bwMode="auto">
          <a:xfrm>
            <a:off x="1547664" y="3284984"/>
            <a:ext cx="1223962" cy="1511300"/>
          </a:xfrm>
          <a:prstGeom prst="line">
            <a:avLst/>
          </a:prstGeom>
          <a:noFill/>
          <a:ln w="63500">
            <a:solidFill>
              <a:srgbClr val="00B05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6" name="Line 9"/>
          <p:cNvSpPr>
            <a:spLocks noChangeShapeType="1"/>
          </p:cNvSpPr>
          <p:nvPr/>
        </p:nvSpPr>
        <p:spPr bwMode="auto">
          <a:xfrm>
            <a:off x="1906439" y="3284984"/>
            <a:ext cx="1223962" cy="1511300"/>
          </a:xfrm>
          <a:prstGeom prst="line">
            <a:avLst/>
          </a:prstGeom>
          <a:noFill/>
          <a:ln w="63500">
            <a:solidFill>
              <a:srgbClr val="00B05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7" name="Line 10"/>
          <p:cNvSpPr>
            <a:spLocks noChangeShapeType="1"/>
          </p:cNvSpPr>
          <p:nvPr/>
        </p:nvSpPr>
        <p:spPr bwMode="auto">
          <a:xfrm>
            <a:off x="2627164" y="3284984"/>
            <a:ext cx="1223962" cy="1511300"/>
          </a:xfrm>
          <a:prstGeom prst="line">
            <a:avLst/>
          </a:prstGeom>
          <a:noFill/>
          <a:ln w="63500">
            <a:solidFill>
              <a:srgbClr val="00B05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8" name="Line 11"/>
          <p:cNvSpPr>
            <a:spLocks noChangeShapeType="1"/>
          </p:cNvSpPr>
          <p:nvPr/>
        </p:nvSpPr>
        <p:spPr bwMode="auto">
          <a:xfrm flipV="1">
            <a:off x="3490764" y="3284984"/>
            <a:ext cx="1223962" cy="1512888"/>
          </a:xfrm>
          <a:prstGeom prst="line">
            <a:avLst/>
          </a:prstGeom>
          <a:noFill/>
          <a:ln w="50800">
            <a:solidFill>
              <a:srgbClr val="00B05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9" name="Line 12"/>
          <p:cNvSpPr>
            <a:spLocks noChangeShapeType="1"/>
          </p:cNvSpPr>
          <p:nvPr/>
        </p:nvSpPr>
        <p:spPr bwMode="auto">
          <a:xfrm flipV="1">
            <a:off x="2771626" y="3284984"/>
            <a:ext cx="1223963" cy="1512888"/>
          </a:xfrm>
          <a:prstGeom prst="line">
            <a:avLst/>
          </a:prstGeom>
          <a:noFill/>
          <a:ln w="50800">
            <a:solidFill>
              <a:srgbClr val="00B05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0" name="Line 13"/>
          <p:cNvSpPr>
            <a:spLocks noChangeShapeType="1"/>
          </p:cNvSpPr>
          <p:nvPr/>
        </p:nvSpPr>
        <p:spPr bwMode="auto">
          <a:xfrm flipV="1">
            <a:off x="3131989" y="3284984"/>
            <a:ext cx="1223962" cy="1512888"/>
          </a:xfrm>
          <a:prstGeom prst="line">
            <a:avLst/>
          </a:prstGeom>
          <a:noFill/>
          <a:ln w="50800">
            <a:solidFill>
              <a:srgbClr val="00B05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1" name="Line 14"/>
          <p:cNvSpPr>
            <a:spLocks noChangeShapeType="1"/>
          </p:cNvSpPr>
          <p:nvPr/>
        </p:nvSpPr>
        <p:spPr bwMode="auto">
          <a:xfrm flipV="1">
            <a:off x="3851126" y="3284984"/>
            <a:ext cx="1223963" cy="1512888"/>
          </a:xfrm>
          <a:prstGeom prst="line">
            <a:avLst/>
          </a:prstGeom>
          <a:noFill/>
          <a:ln w="50800">
            <a:solidFill>
              <a:srgbClr val="00B05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2" name="Metin kutusu 11"/>
          <p:cNvSpPr txBox="1"/>
          <p:nvPr/>
        </p:nvSpPr>
        <p:spPr>
          <a:xfrm>
            <a:off x="1254944" y="2677562"/>
            <a:ext cx="1261020" cy="369332"/>
          </a:xfrm>
          <a:prstGeom prst="rect">
            <a:avLst/>
          </a:prstGeom>
          <a:noFill/>
        </p:spPr>
        <p:txBody>
          <a:bodyPr wrap="square" rtlCol="0">
            <a:spAutoFit/>
          </a:bodyPr>
          <a:lstStyle/>
          <a:p>
            <a:r>
              <a:rPr lang="tr-TR" b="1" dirty="0" smtClean="0"/>
              <a:t>Yeşil  ışık</a:t>
            </a:r>
            <a:endParaRPr lang="tr-TR" b="1" dirty="0"/>
          </a:p>
        </p:txBody>
      </p:sp>
      <p:sp>
        <p:nvSpPr>
          <p:cNvPr id="13" name="Metin kutusu 12"/>
          <p:cNvSpPr txBox="1"/>
          <p:nvPr/>
        </p:nvSpPr>
        <p:spPr>
          <a:xfrm>
            <a:off x="3895415" y="2870775"/>
            <a:ext cx="1638622" cy="369332"/>
          </a:xfrm>
          <a:prstGeom prst="rect">
            <a:avLst/>
          </a:prstGeom>
          <a:noFill/>
        </p:spPr>
        <p:txBody>
          <a:bodyPr wrap="square" rtlCol="0">
            <a:spAutoFit/>
          </a:bodyPr>
          <a:lstStyle/>
          <a:p>
            <a:r>
              <a:rPr lang="tr-TR" b="1" dirty="0" smtClean="0"/>
              <a:t>Yeşil görünür</a:t>
            </a:r>
            <a:endParaRPr lang="tr-TR" b="1" dirty="0"/>
          </a:p>
        </p:txBody>
      </p:sp>
      <p:sp>
        <p:nvSpPr>
          <p:cNvPr id="14" name="Dikdörtgen 13"/>
          <p:cNvSpPr/>
          <p:nvPr/>
        </p:nvSpPr>
        <p:spPr>
          <a:xfrm>
            <a:off x="87262" y="5877272"/>
            <a:ext cx="8969473" cy="830997"/>
          </a:xfrm>
          <a:prstGeom prst="rect">
            <a:avLst/>
          </a:prstGeom>
        </p:spPr>
        <p:txBody>
          <a:bodyPr wrap="square">
            <a:spAutoFit/>
          </a:bodyPr>
          <a:lstStyle/>
          <a:p>
            <a:pPr lvl="0">
              <a:spcBef>
                <a:spcPct val="0"/>
              </a:spcBef>
              <a:defRPr/>
            </a:pPr>
            <a:r>
              <a:rPr lang="tr-TR" sz="2400" b="1" kern="0" dirty="0" smtClean="0"/>
              <a:t>Beyaz bir cisim yeşil ışıkta sadece yeşili yansıttığından  </a:t>
            </a:r>
            <a:r>
              <a:rPr lang="tr-TR" sz="2400" b="1" kern="0" dirty="0"/>
              <a:t>dolayı cisim </a:t>
            </a:r>
            <a:r>
              <a:rPr lang="tr-TR" sz="2400" b="1" kern="0" dirty="0" smtClean="0"/>
              <a:t>yeşil  görülür.</a:t>
            </a:r>
            <a:endParaRPr lang="tr-TR" sz="2400" b="1" kern="0" dirty="0"/>
          </a:p>
        </p:txBody>
      </p:sp>
      <p:sp>
        <p:nvSpPr>
          <p:cNvPr id="15" name="Oval Belirtme Çizgisi 14"/>
          <p:cNvSpPr/>
          <p:nvPr/>
        </p:nvSpPr>
        <p:spPr>
          <a:xfrm>
            <a:off x="5652120" y="476672"/>
            <a:ext cx="2016224" cy="864096"/>
          </a:xfrm>
          <a:prstGeom prst="wedgeEllipseCallout">
            <a:avLst>
              <a:gd name="adj1" fmla="val -27762"/>
              <a:gd name="adj2" fmla="val 74258"/>
            </a:avLst>
          </a:prstGeom>
          <a:solidFill>
            <a:srgbClr val="00B050"/>
          </a:solidFill>
          <a:ln>
            <a:solidFill>
              <a:srgbClr val="00B05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val="3011783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3000"/>
                                        <p:tgtEl>
                                          <p:spTgt spid="5"/>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3000"/>
                                        <p:tgtEl>
                                          <p:spTgt spid="6"/>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3000"/>
                                        <p:tgtEl>
                                          <p:spTgt spid="4"/>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up)">
                                      <p:cBhvr>
                                        <p:cTn id="16" dur="3000"/>
                                        <p:tgtEl>
                                          <p:spTgt spid="7"/>
                                        </p:tgtEl>
                                      </p:cBhvr>
                                    </p:animEffect>
                                  </p:childTnLst>
                                </p:cTn>
                              </p:par>
                            </p:childTnLst>
                          </p:cTn>
                        </p:par>
                        <p:par>
                          <p:cTn id="17" fill="hold">
                            <p:stCondLst>
                              <p:cond delay="3000"/>
                            </p:stCondLst>
                            <p:childTnLst>
                              <p:par>
                                <p:cTn id="18" presetID="22" presetClass="entr" presetSubtype="4"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3000"/>
                                        <p:tgtEl>
                                          <p:spTgt spid="9"/>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3000"/>
                                        <p:tgtEl>
                                          <p:spTgt spid="10"/>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down)">
                                      <p:cBhvr>
                                        <p:cTn id="26" dur="3000"/>
                                        <p:tgtEl>
                                          <p:spTgt spid="8"/>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down)">
                                      <p:cBhvr>
                                        <p:cTn id="29" dur="3000"/>
                                        <p:tgtEl>
                                          <p:spTgt spid="11"/>
                                        </p:tgtEl>
                                      </p:cBhvr>
                                    </p:animEffect>
                                  </p:childTnLst>
                                </p:cTn>
                              </p:par>
                            </p:childTnLst>
                          </p:cTn>
                        </p:par>
                        <p:par>
                          <p:cTn id="30" fill="hold">
                            <p:stCondLst>
                              <p:cond delay="6000"/>
                            </p:stCondLst>
                            <p:childTnLst>
                              <p:par>
                                <p:cTn id="31" presetID="10" presetClass="entr" presetSubtype="0"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500"/>
                                        <p:tgtEl>
                                          <p:spTgt spid="15"/>
                                        </p:tgtEl>
                                      </p:cBhvr>
                                    </p:animEffect>
                                  </p:childTnLst>
                                </p:cTn>
                              </p:par>
                            </p:childTnLst>
                          </p:cTn>
                        </p:par>
                        <p:par>
                          <p:cTn id="37" fill="hold">
                            <p:stCondLst>
                              <p:cond delay="6500"/>
                            </p:stCondLst>
                            <p:childTnLst>
                              <p:par>
                                <p:cTn id="38" presetID="10" presetClass="entr" presetSubtype="0"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3" grpId="0"/>
      <p:bldP spid="14" grpId="0"/>
      <p:bldP spid="1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743575"/>
          </a:xfrm>
          <a:prstGeom prst="rect">
            <a:avLst/>
          </a:prstGeom>
        </p:spPr>
      </p:pic>
      <p:sp>
        <p:nvSpPr>
          <p:cNvPr id="4" name="Line 7"/>
          <p:cNvSpPr>
            <a:spLocks noChangeShapeType="1"/>
          </p:cNvSpPr>
          <p:nvPr/>
        </p:nvSpPr>
        <p:spPr bwMode="auto">
          <a:xfrm>
            <a:off x="1691704" y="3212976"/>
            <a:ext cx="1223963" cy="1511300"/>
          </a:xfrm>
          <a:prstGeom prst="line">
            <a:avLst/>
          </a:prstGeom>
          <a:noFill/>
          <a:ln w="63500">
            <a:solidFill>
              <a:srgbClr val="00B0F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5" name="Line 8"/>
          <p:cNvSpPr>
            <a:spLocks noChangeShapeType="1"/>
          </p:cNvSpPr>
          <p:nvPr/>
        </p:nvSpPr>
        <p:spPr bwMode="auto">
          <a:xfrm>
            <a:off x="972567" y="3212976"/>
            <a:ext cx="1223962" cy="1511300"/>
          </a:xfrm>
          <a:prstGeom prst="line">
            <a:avLst/>
          </a:prstGeom>
          <a:noFill/>
          <a:ln w="63500">
            <a:solidFill>
              <a:srgbClr val="00B0F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6" name="Line 9"/>
          <p:cNvSpPr>
            <a:spLocks noChangeShapeType="1"/>
          </p:cNvSpPr>
          <p:nvPr/>
        </p:nvSpPr>
        <p:spPr bwMode="auto">
          <a:xfrm>
            <a:off x="1331342" y="3212976"/>
            <a:ext cx="1223962" cy="1511300"/>
          </a:xfrm>
          <a:prstGeom prst="line">
            <a:avLst/>
          </a:prstGeom>
          <a:noFill/>
          <a:ln w="63500">
            <a:solidFill>
              <a:srgbClr val="00B0F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7" name="Line 10"/>
          <p:cNvSpPr>
            <a:spLocks noChangeShapeType="1"/>
          </p:cNvSpPr>
          <p:nvPr/>
        </p:nvSpPr>
        <p:spPr bwMode="auto">
          <a:xfrm>
            <a:off x="2052067" y="3212976"/>
            <a:ext cx="1223962" cy="1511300"/>
          </a:xfrm>
          <a:prstGeom prst="line">
            <a:avLst/>
          </a:prstGeom>
          <a:noFill/>
          <a:ln w="63500">
            <a:solidFill>
              <a:srgbClr val="00B0F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8" name="Line 11"/>
          <p:cNvSpPr>
            <a:spLocks noChangeShapeType="1"/>
          </p:cNvSpPr>
          <p:nvPr/>
        </p:nvSpPr>
        <p:spPr bwMode="auto">
          <a:xfrm flipV="1">
            <a:off x="2915666" y="2636912"/>
            <a:ext cx="1584326" cy="2088952"/>
          </a:xfrm>
          <a:prstGeom prst="line">
            <a:avLst/>
          </a:prstGeom>
          <a:noFill/>
          <a:ln w="50800">
            <a:solidFill>
              <a:srgbClr val="00B0F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9" name="Line 12"/>
          <p:cNvSpPr>
            <a:spLocks noChangeShapeType="1"/>
          </p:cNvSpPr>
          <p:nvPr/>
        </p:nvSpPr>
        <p:spPr bwMode="auto">
          <a:xfrm flipV="1">
            <a:off x="2196529" y="2420888"/>
            <a:ext cx="1799407" cy="2304976"/>
          </a:xfrm>
          <a:prstGeom prst="line">
            <a:avLst/>
          </a:prstGeom>
          <a:noFill/>
          <a:ln w="50800">
            <a:solidFill>
              <a:srgbClr val="00B0F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0" name="Line 13"/>
          <p:cNvSpPr>
            <a:spLocks noChangeShapeType="1"/>
          </p:cNvSpPr>
          <p:nvPr/>
        </p:nvSpPr>
        <p:spPr bwMode="auto">
          <a:xfrm flipV="1">
            <a:off x="2556891" y="2492896"/>
            <a:ext cx="1727077" cy="2232968"/>
          </a:xfrm>
          <a:prstGeom prst="line">
            <a:avLst/>
          </a:prstGeom>
          <a:noFill/>
          <a:ln w="50800">
            <a:solidFill>
              <a:srgbClr val="00B0F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1" name="Line 14"/>
          <p:cNvSpPr>
            <a:spLocks noChangeShapeType="1"/>
          </p:cNvSpPr>
          <p:nvPr/>
        </p:nvSpPr>
        <p:spPr bwMode="auto">
          <a:xfrm flipV="1">
            <a:off x="3276029" y="2708920"/>
            <a:ext cx="1511995" cy="2016944"/>
          </a:xfrm>
          <a:prstGeom prst="line">
            <a:avLst/>
          </a:prstGeom>
          <a:noFill/>
          <a:ln w="50800">
            <a:solidFill>
              <a:srgbClr val="00B0F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2" name="Metin kutusu 1"/>
          <p:cNvSpPr txBox="1"/>
          <p:nvPr/>
        </p:nvSpPr>
        <p:spPr>
          <a:xfrm>
            <a:off x="626170" y="2308230"/>
            <a:ext cx="1261020" cy="369332"/>
          </a:xfrm>
          <a:prstGeom prst="rect">
            <a:avLst/>
          </a:prstGeom>
          <a:noFill/>
        </p:spPr>
        <p:txBody>
          <a:bodyPr wrap="square" rtlCol="0">
            <a:spAutoFit/>
          </a:bodyPr>
          <a:lstStyle/>
          <a:p>
            <a:r>
              <a:rPr lang="tr-TR" b="1" dirty="0" smtClean="0"/>
              <a:t>mavi ışık</a:t>
            </a:r>
            <a:endParaRPr lang="tr-TR" b="1" dirty="0"/>
          </a:p>
        </p:txBody>
      </p:sp>
      <p:sp>
        <p:nvSpPr>
          <p:cNvPr id="12" name="Metin kutusu 11"/>
          <p:cNvSpPr txBox="1"/>
          <p:nvPr/>
        </p:nvSpPr>
        <p:spPr>
          <a:xfrm>
            <a:off x="4032026" y="2119888"/>
            <a:ext cx="1638622" cy="369332"/>
          </a:xfrm>
          <a:prstGeom prst="rect">
            <a:avLst/>
          </a:prstGeom>
          <a:noFill/>
        </p:spPr>
        <p:txBody>
          <a:bodyPr wrap="square" rtlCol="0">
            <a:spAutoFit/>
          </a:bodyPr>
          <a:lstStyle/>
          <a:p>
            <a:r>
              <a:rPr lang="tr-TR" b="1" dirty="0" smtClean="0"/>
              <a:t>mavi görünür</a:t>
            </a:r>
            <a:endParaRPr lang="tr-TR" b="1" dirty="0"/>
          </a:p>
        </p:txBody>
      </p:sp>
      <p:sp>
        <p:nvSpPr>
          <p:cNvPr id="14" name="Dikdörtgen 13"/>
          <p:cNvSpPr/>
          <p:nvPr/>
        </p:nvSpPr>
        <p:spPr>
          <a:xfrm>
            <a:off x="87262" y="5877272"/>
            <a:ext cx="8969473" cy="830997"/>
          </a:xfrm>
          <a:prstGeom prst="rect">
            <a:avLst/>
          </a:prstGeom>
        </p:spPr>
        <p:txBody>
          <a:bodyPr wrap="square">
            <a:spAutoFit/>
          </a:bodyPr>
          <a:lstStyle/>
          <a:p>
            <a:pPr lvl="0">
              <a:spcBef>
                <a:spcPct val="0"/>
              </a:spcBef>
              <a:defRPr/>
            </a:pPr>
            <a:r>
              <a:rPr lang="tr-TR" sz="2400" b="1" kern="0" dirty="0" smtClean="0"/>
              <a:t>Beyaz bir cisim mavi ışıkta sadece maviyi yansıttığından  </a:t>
            </a:r>
            <a:r>
              <a:rPr lang="tr-TR" sz="2400" b="1" kern="0" dirty="0"/>
              <a:t>dolayı cisim </a:t>
            </a:r>
            <a:r>
              <a:rPr lang="tr-TR" sz="2400" b="1" kern="0" dirty="0" smtClean="0"/>
              <a:t>mavi  görülür.</a:t>
            </a:r>
            <a:endParaRPr lang="tr-TR" sz="2400" b="1" kern="0" dirty="0"/>
          </a:p>
        </p:txBody>
      </p:sp>
      <p:sp>
        <p:nvSpPr>
          <p:cNvPr id="15" name="Oval Belirtme Çizgisi 14"/>
          <p:cNvSpPr/>
          <p:nvPr/>
        </p:nvSpPr>
        <p:spPr>
          <a:xfrm>
            <a:off x="5652120" y="476672"/>
            <a:ext cx="2016224" cy="864096"/>
          </a:xfrm>
          <a:prstGeom prst="wedgeEllipseCallout">
            <a:avLst>
              <a:gd name="adj1" fmla="val -27762"/>
              <a:gd name="adj2" fmla="val 74258"/>
            </a:avLst>
          </a:prstGeom>
          <a:solidFill>
            <a:srgbClr val="00B0F0"/>
          </a:solidFill>
          <a:ln>
            <a:solidFill>
              <a:srgbClr val="00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val="3011783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3000"/>
                                        <p:tgtEl>
                                          <p:spTgt spid="5"/>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3000"/>
                                        <p:tgtEl>
                                          <p:spTgt spid="6"/>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3000"/>
                                        <p:tgtEl>
                                          <p:spTgt spid="4"/>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up)">
                                      <p:cBhvr>
                                        <p:cTn id="16" dur="3000"/>
                                        <p:tgtEl>
                                          <p:spTgt spid="7"/>
                                        </p:tgtEl>
                                      </p:cBhvr>
                                    </p:animEffect>
                                  </p:childTnLst>
                                </p:cTn>
                              </p:par>
                            </p:childTnLst>
                          </p:cTn>
                        </p:par>
                        <p:par>
                          <p:cTn id="17" fill="hold">
                            <p:stCondLst>
                              <p:cond delay="3000"/>
                            </p:stCondLst>
                            <p:childTnLst>
                              <p:par>
                                <p:cTn id="18" presetID="22" presetClass="entr" presetSubtype="4"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3000"/>
                                        <p:tgtEl>
                                          <p:spTgt spid="9"/>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3000"/>
                                        <p:tgtEl>
                                          <p:spTgt spid="10"/>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down)">
                                      <p:cBhvr>
                                        <p:cTn id="26" dur="3000"/>
                                        <p:tgtEl>
                                          <p:spTgt spid="8"/>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down)">
                                      <p:cBhvr>
                                        <p:cTn id="29" dur="3000"/>
                                        <p:tgtEl>
                                          <p:spTgt spid="11"/>
                                        </p:tgtEl>
                                      </p:cBhvr>
                                    </p:animEffect>
                                  </p:childTnLst>
                                </p:cTn>
                              </p:par>
                            </p:childTnLst>
                          </p:cTn>
                        </p:par>
                        <p:par>
                          <p:cTn id="30" fill="hold">
                            <p:stCondLst>
                              <p:cond delay="6000"/>
                            </p:stCondLst>
                            <p:childTnLst>
                              <p:par>
                                <p:cTn id="31" presetID="10" presetClass="entr" presetSubtype="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500"/>
                                        <p:tgtEl>
                                          <p:spTgt spid="15"/>
                                        </p:tgtEl>
                                      </p:cBhvr>
                                    </p:animEffect>
                                  </p:childTnLst>
                                </p:cTn>
                              </p:par>
                            </p:childTnLst>
                          </p:cTn>
                        </p:par>
                        <p:par>
                          <p:cTn id="37" fill="hold">
                            <p:stCondLst>
                              <p:cond delay="6500"/>
                            </p:stCondLst>
                            <p:childTnLst>
                              <p:par>
                                <p:cTn id="38" presetID="10" presetClass="entr" presetSubtype="0"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4" grpId="0"/>
      <p:bldP spid="1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08" y="0"/>
            <a:ext cx="9135492" cy="5661248"/>
          </a:xfrm>
          <a:prstGeom prst="rect">
            <a:avLst/>
          </a:prstGeom>
        </p:spPr>
      </p:pic>
      <p:sp>
        <p:nvSpPr>
          <p:cNvPr id="4" name="Line 7"/>
          <p:cNvSpPr>
            <a:spLocks noChangeShapeType="1"/>
          </p:cNvSpPr>
          <p:nvPr/>
        </p:nvSpPr>
        <p:spPr bwMode="auto">
          <a:xfrm>
            <a:off x="1906761" y="3140248"/>
            <a:ext cx="1223963" cy="1511300"/>
          </a:xfrm>
          <a:prstGeom prst="line">
            <a:avLst/>
          </a:prstGeom>
          <a:noFill/>
          <a:ln w="63500">
            <a:solidFill>
              <a:srgbClr val="008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5" name="Line 8"/>
          <p:cNvSpPr>
            <a:spLocks noChangeShapeType="1"/>
          </p:cNvSpPr>
          <p:nvPr/>
        </p:nvSpPr>
        <p:spPr bwMode="auto">
          <a:xfrm>
            <a:off x="1187624" y="3140248"/>
            <a:ext cx="1223962" cy="1511300"/>
          </a:xfrm>
          <a:prstGeom prst="line">
            <a:avLst/>
          </a:prstGeom>
          <a:noFill/>
          <a:ln w="635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6" name="Line 9"/>
          <p:cNvSpPr>
            <a:spLocks noChangeShapeType="1"/>
          </p:cNvSpPr>
          <p:nvPr/>
        </p:nvSpPr>
        <p:spPr bwMode="auto">
          <a:xfrm>
            <a:off x="1546399" y="3140248"/>
            <a:ext cx="1223962" cy="1511300"/>
          </a:xfrm>
          <a:prstGeom prst="line">
            <a:avLst/>
          </a:prstGeom>
          <a:noFill/>
          <a:ln w="63500">
            <a:solidFill>
              <a:srgbClr val="0000FF"/>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7" name="Line 10"/>
          <p:cNvSpPr>
            <a:spLocks noChangeShapeType="1"/>
          </p:cNvSpPr>
          <p:nvPr/>
        </p:nvSpPr>
        <p:spPr bwMode="auto">
          <a:xfrm>
            <a:off x="2267124" y="3140248"/>
            <a:ext cx="1223962" cy="1511300"/>
          </a:xfrm>
          <a:prstGeom prst="line">
            <a:avLst/>
          </a:prstGeom>
          <a:noFill/>
          <a:ln w="63500">
            <a:solidFill>
              <a:srgbClr val="FFFF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2" name="Metin kutusu 11"/>
          <p:cNvSpPr txBox="1"/>
          <p:nvPr/>
        </p:nvSpPr>
        <p:spPr>
          <a:xfrm>
            <a:off x="1123678" y="2682368"/>
            <a:ext cx="1261020" cy="369332"/>
          </a:xfrm>
          <a:prstGeom prst="rect">
            <a:avLst/>
          </a:prstGeom>
          <a:noFill/>
        </p:spPr>
        <p:txBody>
          <a:bodyPr wrap="square" rtlCol="0">
            <a:spAutoFit/>
          </a:bodyPr>
          <a:lstStyle/>
          <a:p>
            <a:r>
              <a:rPr lang="tr-TR" b="1" dirty="0" smtClean="0"/>
              <a:t>beyaz ışık</a:t>
            </a:r>
            <a:endParaRPr lang="tr-TR" b="1" dirty="0"/>
          </a:p>
        </p:txBody>
      </p:sp>
      <p:sp>
        <p:nvSpPr>
          <p:cNvPr id="13" name="Metin kutusu 12"/>
          <p:cNvSpPr txBox="1"/>
          <p:nvPr/>
        </p:nvSpPr>
        <p:spPr>
          <a:xfrm>
            <a:off x="4032026" y="2513608"/>
            <a:ext cx="1638622" cy="369332"/>
          </a:xfrm>
          <a:prstGeom prst="rect">
            <a:avLst/>
          </a:prstGeom>
          <a:noFill/>
        </p:spPr>
        <p:txBody>
          <a:bodyPr wrap="square" rtlCol="0">
            <a:spAutoFit/>
          </a:bodyPr>
          <a:lstStyle/>
          <a:p>
            <a:r>
              <a:rPr lang="tr-TR" b="1" dirty="0" smtClean="0"/>
              <a:t>Siyah görünür</a:t>
            </a:r>
            <a:endParaRPr lang="tr-TR" b="1" dirty="0"/>
          </a:p>
        </p:txBody>
      </p:sp>
      <p:sp>
        <p:nvSpPr>
          <p:cNvPr id="14" name="Dikdörtgen 13"/>
          <p:cNvSpPr/>
          <p:nvPr/>
        </p:nvSpPr>
        <p:spPr>
          <a:xfrm>
            <a:off x="3281902" y="5291916"/>
            <a:ext cx="1290097" cy="369332"/>
          </a:xfrm>
          <a:prstGeom prst="rect">
            <a:avLst/>
          </a:prstGeom>
        </p:spPr>
        <p:txBody>
          <a:bodyPr wrap="none">
            <a:spAutoFit/>
          </a:bodyPr>
          <a:lstStyle/>
          <a:p>
            <a:r>
              <a:rPr lang="tr-TR" dirty="0"/>
              <a:t>Siyah zemin</a:t>
            </a:r>
          </a:p>
        </p:txBody>
      </p:sp>
      <p:sp>
        <p:nvSpPr>
          <p:cNvPr id="15" name="Dikdörtgen 14"/>
          <p:cNvSpPr/>
          <p:nvPr/>
        </p:nvSpPr>
        <p:spPr>
          <a:xfrm>
            <a:off x="8508" y="5661248"/>
            <a:ext cx="8955980" cy="646331"/>
          </a:xfrm>
          <a:prstGeom prst="rect">
            <a:avLst/>
          </a:prstGeom>
        </p:spPr>
        <p:txBody>
          <a:bodyPr wrap="square">
            <a:spAutoFit/>
          </a:bodyPr>
          <a:lstStyle/>
          <a:p>
            <a:r>
              <a:rPr lang="tr-TR" dirty="0"/>
              <a:t>Siyah renkli cisimler </a:t>
            </a:r>
            <a:r>
              <a:rPr lang="tr-TR" dirty="0" smtClean="0"/>
              <a:t>üzerine gelen </a:t>
            </a:r>
            <a:r>
              <a:rPr lang="tr-TR" dirty="0"/>
              <a:t>tüm renkleri soğurur ve </a:t>
            </a:r>
            <a:r>
              <a:rPr lang="tr-TR" dirty="0" smtClean="0"/>
              <a:t>hiçbirini </a:t>
            </a:r>
            <a:r>
              <a:rPr lang="tr-TR" dirty="0"/>
              <a:t>yansıtmaz. Bu nedenle </a:t>
            </a:r>
            <a:r>
              <a:rPr lang="tr-TR" dirty="0" smtClean="0"/>
              <a:t>cisim siyah </a:t>
            </a:r>
            <a:r>
              <a:rPr lang="tr-TR" dirty="0"/>
              <a:t>olarak algılanır.</a:t>
            </a:r>
          </a:p>
        </p:txBody>
      </p:sp>
      <p:sp>
        <p:nvSpPr>
          <p:cNvPr id="16" name="Oval Belirtme Çizgisi 15"/>
          <p:cNvSpPr/>
          <p:nvPr/>
        </p:nvSpPr>
        <p:spPr>
          <a:xfrm>
            <a:off x="5652120" y="476672"/>
            <a:ext cx="2016224" cy="864096"/>
          </a:xfrm>
          <a:prstGeom prst="wedgeEllipseCallout">
            <a:avLst>
              <a:gd name="adj1" fmla="val -27762"/>
              <a:gd name="adj2" fmla="val 74258"/>
            </a:avLst>
          </a:prstGeom>
          <a:solidFill>
            <a:schemeClr val="tx1"/>
          </a:solid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val="2613369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3000"/>
                                        <p:tgtEl>
                                          <p:spTgt spid="5"/>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3000"/>
                                        <p:tgtEl>
                                          <p:spTgt spid="6"/>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3000"/>
                                        <p:tgtEl>
                                          <p:spTgt spid="4"/>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up)">
                                      <p:cBhvr>
                                        <p:cTn id="16" dur="3000"/>
                                        <p:tgtEl>
                                          <p:spTgt spid="7"/>
                                        </p:tgtEl>
                                      </p:cBhvr>
                                    </p:animEffect>
                                  </p:childTnLst>
                                </p:cTn>
                              </p:par>
                            </p:childTnLst>
                          </p:cTn>
                        </p:par>
                        <p:par>
                          <p:cTn id="17" fill="hold">
                            <p:stCondLst>
                              <p:cond delay="3000"/>
                            </p:stCondLst>
                            <p:childTnLst>
                              <p:par>
                                <p:cTn id="18" presetID="10" presetClass="entr" presetSubtype="0"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3" grpId="0"/>
      <p:bldP spid="15" grpId="0"/>
      <p:bldP spid="1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4264" y="-4754"/>
            <a:ext cx="8712968" cy="5743575"/>
          </a:xfrm>
          <a:prstGeom prst="rect">
            <a:avLst/>
          </a:prstGeom>
        </p:spPr>
      </p:pic>
      <p:sp>
        <p:nvSpPr>
          <p:cNvPr id="4" name="Line 7"/>
          <p:cNvSpPr>
            <a:spLocks noChangeShapeType="1"/>
          </p:cNvSpPr>
          <p:nvPr/>
        </p:nvSpPr>
        <p:spPr bwMode="auto">
          <a:xfrm>
            <a:off x="1906761" y="3140248"/>
            <a:ext cx="1223963" cy="1511300"/>
          </a:xfrm>
          <a:prstGeom prst="line">
            <a:avLst/>
          </a:prstGeom>
          <a:noFill/>
          <a:ln w="63500">
            <a:solidFill>
              <a:srgbClr val="008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5" name="Line 8"/>
          <p:cNvSpPr>
            <a:spLocks noChangeShapeType="1"/>
          </p:cNvSpPr>
          <p:nvPr/>
        </p:nvSpPr>
        <p:spPr bwMode="auto">
          <a:xfrm>
            <a:off x="1187624" y="3140248"/>
            <a:ext cx="1223962" cy="1511300"/>
          </a:xfrm>
          <a:prstGeom prst="line">
            <a:avLst/>
          </a:prstGeom>
          <a:noFill/>
          <a:ln w="635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6" name="Line 9"/>
          <p:cNvSpPr>
            <a:spLocks noChangeShapeType="1"/>
          </p:cNvSpPr>
          <p:nvPr/>
        </p:nvSpPr>
        <p:spPr bwMode="auto">
          <a:xfrm>
            <a:off x="1546399" y="3140248"/>
            <a:ext cx="1223962" cy="1511300"/>
          </a:xfrm>
          <a:prstGeom prst="line">
            <a:avLst/>
          </a:prstGeom>
          <a:noFill/>
          <a:ln w="63500">
            <a:solidFill>
              <a:srgbClr val="0000FF"/>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7" name="Line 10"/>
          <p:cNvSpPr>
            <a:spLocks noChangeShapeType="1"/>
          </p:cNvSpPr>
          <p:nvPr/>
        </p:nvSpPr>
        <p:spPr bwMode="auto">
          <a:xfrm>
            <a:off x="2267124" y="3140248"/>
            <a:ext cx="1223962" cy="1511300"/>
          </a:xfrm>
          <a:prstGeom prst="line">
            <a:avLst/>
          </a:prstGeom>
          <a:noFill/>
          <a:ln w="63500">
            <a:solidFill>
              <a:srgbClr val="FFFF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9" name="Line 12"/>
          <p:cNvSpPr>
            <a:spLocks noChangeShapeType="1"/>
          </p:cNvSpPr>
          <p:nvPr/>
        </p:nvSpPr>
        <p:spPr bwMode="auto">
          <a:xfrm flipV="1">
            <a:off x="2411586" y="3140248"/>
            <a:ext cx="1223963" cy="1512888"/>
          </a:xfrm>
          <a:prstGeom prst="line">
            <a:avLst/>
          </a:prstGeom>
          <a:noFill/>
          <a:ln w="508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2" name="Metin kutusu 11"/>
          <p:cNvSpPr txBox="1"/>
          <p:nvPr/>
        </p:nvSpPr>
        <p:spPr>
          <a:xfrm>
            <a:off x="3635549" y="2513608"/>
            <a:ext cx="2035099" cy="369332"/>
          </a:xfrm>
          <a:prstGeom prst="rect">
            <a:avLst/>
          </a:prstGeom>
          <a:noFill/>
        </p:spPr>
        <p:txBody>
          <a:bodyPr wrap="square" rtlCol="0">
            <a:spAutoFit/>
          </a:bodyPr>
          <a:lstStyle/>
          <a:p>
            <a:r>
              <a:rPr lang="tr-TR" b="1" dirty="0" smtClean="0"/>
              <a:t>Kırmızı  görünür</a:t>
            </a:r>
            <a:endParaRPr lang="tr-TR" b="1" dirty="0"/>
          </a:p>
        </p:txBody>
      </p:sp>
      <p:sp>
        <p:nvSpPr>
          <p:cNvPr id="13" name="Dikdörtgen 12"/>
          <p:cNvSpPr/>
          <p:nvPr/>
        </p:nvSpPr>
        <p:spPr>
          <a:xfrm>
            <a:off x="21605" y="5747336"/>
            <a:ext cx="9017348" cy="830997"/>
          </a:xfrm>
          <a:prstGeom prst="rect">
            <a:avLst/>
          </a:prstGeom>
        </p:spPr>
        <p:txBody>
          <a:bodyPr wrap="square">
            <a:spAutoFit/>
          </a:bodyPr>
          <a:lstStyle/>
          <a:p>
            <a:r>
              <a:rPr lang="tr-TR" sz="2400" dirty="0" smtClean="0"/>
              <a:t>Kırmızı cisimlerin üzerine gelen beyaz ışığın , sadece kırmızı rengi   </a:t>
            </a:r>
            <a:r>
              <a:rPr lang="tr-TR" sz="2400" dirty="0"/>
              <a:t>yansıttıkları için </a:t>
            </a:r>
            <a:r>
              <a:rPr lang="tr-TR" sz="2400" dirty="0" smtClean="0"/>
              <a:t>kırmızı görünürler ….</a:t>
            </a:r>
            <a:endParaRPr lang="tr-TR" sz="2400" dirty="0"/>
          </a:p>
        </p:txBody>
      </p:sp>
      <p:sp>
        <p:nvSpPr>
          <p:cNvPr id="14" name="Metin kutusu 13"/>
          <p:cNvSpPr txBox="1"/>
          <p:nvPr/>
        </p:nvSpPr>
        <p:spPr>
          <a:xfrm>
            <a:off x="1123678" y="2682368"/>
            <a:ext cx="1261020" cy="369332"/>
          </a:xfrm>
          <a:prstGeom prst="rect">
            <a:avLst/>
          </a:prstGeom>
          <a:noFill/>
        </p:spPr>
        <p:txBody>
          <a:bodyPr wrap="square" rtlCol="0">
            <a:spAutoFit/>
          </a:bodyPr>
          <a:lstStyle/>
          <a:p>
            <a:r>
              <a:rPr lang="tr-TR" b="1" dirty="0" smtClean="0"/>
              <a:t>beyaz ışık</a:t>
            </a:r>
            <a:endParaRPr lang="tr-TR" b="1" dirty="0"/>
          </a:p>
        </p:txBody>
      </p:sp>
      <p:sp>
        <p:nvSpPr>
          <p:cNvPr id="15" name="Oval Belirtme Çizgisi 14"/>
          <p:cNvSpPr/>
          <p:nvPr/>
        </p:nvSpPr>
        <p:spPr>
          <a:xfrm>
            <a:off x="5652120" y="476672"/>
            <a:ext cx="2016224" cy="864096"/>
          </a:xfrm>
          <a:prstGeom prst="wedgeEllipseCallout">
            <a:avLst>
              <a:gd name="adj1" fmla="val -27762"/>
              <a:gd name="adj2" fmla="val 74258"/>
            </a:avLst>
          </a:prstGeom>
          <a:solidFill>
            <a:srgbClr val="FF0000"/>
          </a:solidFill>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val="3721043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3000"/>
                                        <p:tgtEl>
                                          <p:spTgt spid="5"/>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3000"/>
                                        <p:tgtEl>
                                          <p:spTgt spid="6"/>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3000"/>
                                        <p:tgtEl>
                                          <p:spTgt spid="4"/>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up)">
                                      <p:cBhvr>
                                        <p:cTn id="16" dur="3000"/>
                                        <p:tgtEl>
                                          <p:spTgt spid="7"/>
                                        </p:tgtEl>
                                      </p:cBhvr>
                                    </p:animEffect>
                                  </p:childTnLst>
                                </p:cTn>
                              </p:par>
                            </p:childTnLst>
                          </p:cTn>
                        </p:par>
                        <p:par>
                          <p:cTn id="17" fill="hold">
                            <p:stCondLst>
                              <p:cond delay="3000"/>
                            </p:stCondLst>
                            <p:childTnLst>
                              <p:par>
                                <p:cTn id="18" presetID="22" presetClass="entr" presetSubtype="4"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3000"/>
                                        <p:tgtEl>
                                          <p:spTgt spid="9"/>
                                        </p:tgtEl>
                                      </p:cBhvr>
                                    </p:animEffect>
                                  </p:childTnLst>
                                </p:cTn>
                              </p:par>
                            </p:childTnLst>
                          </p:cTn>
                        </p:par>
                        <p:par>
                          <p:cTn id="21" fill="hold">
                            <p:stCondLst>
                              <p:cond delay="6000"/>
                            </p:stCondLst>
                            <p:childTnLst>
                              <p:par>
                                <p:cTn id="22" presetID="10" presetClass="entr" presetSubtype="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par>
                          <p:cTn id="28" fill="hold">
                            <p:stCondLst>
                              <p:cond delay="6500"/>
                            </p:stCondLst>
                            <p:childTnLst>
                              <p:par>
                                <p:cTn id="29" presetID="10"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9" grpId="0" animBg="1"/>
      <p:bldP spid="12" grpId="0"/>
      <p:bldP spid="13" grpId="0"/>
      <p:bldP spid="1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9399" y="138460"/>
            <a:ext cx="8718550" cy="5743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Line 7"/>
          <p:cNvSpPr>
            <a:spLocks noChangeShapeType="1"/>
          </p:cNvSpPr>
          <p:nvPr/>
        </p:nvSpPr>
        <p:spPr bwMode="auto">
          <a:xfrm>
            <a:off x="1906761" y="3140248"/>
            <a:ext cx="1223963" cy="1511300"/>
          </a:xfrm>
          <a:prstGeom prst="line">
            <a:avLst/>
          </a:prstGeom>
          <a:noFill/>
          <a:ln w="635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5" name="Line 8"/>
          <p:cNvSpPr>
            <a:spLocks noChangeShapeType="1"/>
          </p:cNvSpPr>
          <p:nvPr/>
        </p:nvSpPr>
        <p:spPr bwMode="auto">
          <a:xfrm>
            <a:off x="1187624" y="3140248"/>
            <a:ext cx="1223962" cy="1511300"/>
          </a:xfrm>
          <a:prstGeom prst="line">
            <a:avLst/>
          </a:prstGeom>
          <a:noFill/>
          <a:ln w="635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6" name="Line 9"/>
          <p:cNvSpPr>
            <a:spLocks noChangeShapeType="1"/>
          </p:cNvSpPr>
          <p:nvPr/>
        </p:nvSpPr>
        <p:spPr bwMode="auto">
          <a:xfrm>
            <a:off x="1546399" y="3140248"/>
            <a:ext cx="1223962" cy="1511300"/>
          </a:xfrm>
          <a:prstGeom prst="line">
            <a:avLst/>
          </a:prstGeom>
          <a:noFill/>
          <a:ln w="635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7" name="Line 10"/>
          <p:cNvSpPr>
            <a:spLocks noChangeShapeType="1"/>
          </p:cNvSpPr>
          <p:nvPr/>
        </p:nvSpPr>
        <p:spPr bwMode="auto">
          <a:xfrm>
            <a:off x="2267124" y="3140248"/>
            <a:ext cx="1223962" cy="1511300"/>
          </a:xfrm>
          <a:prstGeom prst="line">
            <a:avLst/>
          </a:prstGeom>
          <a:noFill/>
          <a:ln w="635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8" name="Line 11"/>
          <p:cNvSpPr>
            <a:spLocks noChangeShapeType="1"/>
          </p:cNvSpPr>
          <p:nvPr/>
        </p:nvSpPr>
        <p:spPr bwMode="auto">
          <a:xfrm flipV="1">
            <a:off x="3130724" y="3140248"/>
            <a:ext cx="1223962" cy="1512888"/>
          </a:xfrm>
          <a:prstGeom prst="line">
            <a:avLst/>
          </a:prstGeom>
          <a:noFill/>
          <a:ln w="508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9" name="Line 12"/>
          <p:cNvSpPr>
            <a:spLocks noChangeShapeType="1"/>
          </p:cNvSpPr>
          <p:nvPr/>
        </p:nvSpPr>
        <p:spPr bwMode="auto">
          <a:xfrm flipV="1">
            <a:off x="2411586" y="3140248"/>
            <a:ext cx="1223963" cy="1512888"/>
          </a:xfrm>
          <a:prstGeom prst="line">
            <a:avLst/>
          </a:prstGeom>
          <a:noFill/>
          <a:ln w="508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0" name="Line 13"/>
          <p:cNvSpPr>
            <a:spLocks noChangeShapeType="1"/>
          </p:cNvSpPr>
          <p:nvPr/>
        </p:nvSpPr>
        <p:spPr bwMode="auto">
          <a:xfrm flipV="1">
            <a:off x="2771949" y="3140248"/>
            <a:ext cx="1223962" cy="1512888"/>
          </a:xfrm>
          <a:prstGeom prst="line">
            <a:avLst/>
          </a:prstGeom>
          <a:noFill/>
          <a:ln w="508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1" name="Line 14"/>
          <p:cNvSpPr>
            <a:spLocks noChangeShapeType="1"/>
          </p:cNvSpPr>
          <p:nvPr/>
        </p:nvSpPr>
        <p:spPr bwMode="auto">
          <a:xfrm flipV="1">
            <a:off x="3491086" y="3140248"/>
            <a:ext cx="1223963" cy="1512888"/>
          </a:xfrm>
          <a:prstGeom prst="line">
            <a:avLst/>
          </a:prstGeom>
          <a:noFill/>
          <a:ln w="508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2" name="Metin kutusu 11"/>
          <p:cNvSpPr txBox="1"/>
          <p:nvPr/>
        </p:nvSpPr>
        <p:spPr>
          <a:xfrm>
            <a:off x="4032026" y="2513608"/>
            <a:ext cx="1638622" cy="369332"/>
          </a:xfrm>
          <a:prstGeom prst="rect">
            <a:avLst/>
          </a:prstGeom>
          <a:noFill/>
        </p:spPr>
        <p:txBody>
          <a:bodyPr wrap="square" rtlCol="0">
            <a:spAutoFit/>
          </a:bodyPr>
          <a:lstStyle/>
          <a:p>
            <a:r>
              <a:rPr lang="tr-TR" b="1" dirty="0" smtClean="0"/>
              <a:t>kırmızı görünür</a:t>
            </a:r>
            <a:endParaRPr lang="tr-TR" b="1" dirty="0"/>
          </a:p>
        </p:txBody>
      </p:sp>
      <p:sp>
        <p:nvSpPr>
          <p:cNvPr id="13" name="Dikdörtgen 12"/>
          <p:cNvSpPr/>
          <p:nvPr/>
        </p:nvSpPr>
        <p:spPr>
          <a:xfrm>
            <a:off x="0" y="5860207"/>
            <a:ext cx="9017348" cy="830997"/>
          </a:xfrm>
          <a:prstGeom prst="rect">
            <a:avLst/>
          </a:prstGeom>
        </p:spPr>
        <p:txBody>
          <a:bodyPr wrap="square">
            <a:spAutoFit/>
          </a:bodyPr>
          <a:lstStyle/>
          <a:p>
            <a:r>
              <a:rPr lang="tr-TR" sz="2400" dirty="0" smtClean="0"/>
              <a:t>Kırmızı cisimler kırmızı ışıkta  ,  kırmızı rengi   </a:t>
            </a:r>
            <a:r>
              <a:rPr lang="tr-TR" sz="2400" dirty="0"/>
              <a:t>yansıttıkları için </a:t>
            </a:r>
            <a:r>
              <a:rPr lang="tr-TR" sz="2400" dirty="0" smtClean="0"/>
              <a:t>kırmızı görünürler ….</a:t>
            </a:r>
            <a:endParaRPr lang="tr-TR" sz="2400" dirty="0"/>
          </a:p>
        </p:txBody>
      </p:sp>
      <p:sp>
        <p:nvSpPr>
          <p:cNvPr id="24" name="Metin kutusu 23"/>
          <p:cNvSpPr txBox="1"/>
          <p:nvPr/>
        </p:nvSpPr>
        <p:spPr>
          <a:xfrm>
            <a:off x="1123678" y="2682368"/>
            <a:ext cx="1261020" cy="369332"/>
          </a:xfrm>
          <a:prstGeom prst="rect">
            <a:avLst/>
          </a:prstGeom>
          <a:noFill/>
        </p:spPr>
        <p:txBody>
          <a:bodyPr wrap="square" rtlCol="0">
            <a:spAutoFit/>
          </a:bodyPr>
          <a:lstStyle/>
          <a:p>
            <a:r>
              <a:rPr lang="tr-TR" b="1" dirty="0" smtClean="0"/>
              <a:t>kırmızı ışık</a:t>
            </a:r>
            <a:endParaRPr lang="tr-TR" b="1" dirty="0"/>
          </a:p>
        </p:txBody>
      </p:sp>
      <p:sp>
        <p:nvSpPr>
          <p:cNvPr id="25" name="Oval Belirtme Çizgisi 24"/>
          <p:cNvSpPr/>
          <p:nvPr/>
        </p:nvSpPr>
        <p:spPr>
          <a:xfrm>
            <a:off x="5508104" y="509216"/>
            <a:ext cx="2016224" cy="864096"/>
          </a:xfrm>
          <a:prstGeom prst="wedgeEllipseCallout">
            <a:avLst>
              <a:gd name="adj1" fmla="val -27762"/>
              <a:gd name="adj2" fmla="val 74258"/>
            </a:avLst>
          </a:prstGeom>
          <a:solidFill>
            <a:srgbClr val="FF0000"/>
          </a:solidFill>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val="3851992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3000"/>
                                        <p:tgtEl>
                                          <p:spTgt spid="5"/>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3000"/>
                                        <p:tgtEl>
                                          <p:spTgt spid="6"/>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3000"/>
                                        <p:tgtEl>
                                          <p:spTgt spid="4"/>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up)">
                                      <p:cBhvr>
                                        <p:cTn id="16" dur="3000"/>
                                        <p:tgtEl>
                                          <p:spTgt spid="7"/>
                                        </p:tgtEl>
                                      </p:cBhvr>
                                    </p:animEffect>
                                  </p:childTnLst>
                                </p:cTn>
                              </p:par>
                            </p:childTnLst>
                          </p:cTn>
                        </p:par>
                        <p:par>
                          <p:cTn id="17" fill="hold">
                            <p:stCondLst>
                              <p:cond delay="3000"/>
                            </p:stCondLst>
                            <p:childTnLst>
                              <p:par>
                                <p:cTn id="18" presetID="22" presetClass="entr" presetSubtype="4"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3000"/>
                                        <p:tgtEl>
                                          <p:spTgt spid="9"/>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3000"/>
                                        <p:tgtEl>
                                          <p:spTgt spid="10"/>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down)">
                                      <p:cBhvr>
                                        <p:cTn id="26" dur="3000"/>
                                        <p:tgtEl>
                                          <p:spTgt spid="8"/>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down)">
                                      <p:cBhvr>
                                        <p:cTn id="29" dur="3000"/>
                                        <p:tgtEl>
                                          <p:spTgt spid="11"/>
                                        </p:tgtEl>
                                      </p:cBhvr>
                                    </p:animEffect>
                                  </p:childTnLst>
                                </p:cTn>
                              </p:par>
                            </p:childTnLst>
                          </p:cTn>
                        </p:par>
                        <p:par>
                          <p:cTn id="30" fill="hold">
                            <p:stCondLst>
                              <p:cond delay="6000"/>
                            </p:stCondLst>
                            <p:childTnLst>
                              <p:par>
                                <p:cTn id="31" presetID="10" presetClass="entr" presetSubtype="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500"/>
                                        <p:tgtEl>
                                          <p:spTgt spid="25"/>
                                        </p:tgtEl>
                                      </p:cBhvr>
                                    </p:animEffect>
                                  </p:childTnLst>
                                </p:cTn>
                              </p:par>
                            </p:childTnLst>
                          </p:cTn>
                        </p:par>
                        <p:par>
                          <p:cTn id="37" fill="hold">
                            <p:stCondLst>
                              <p:cond delay="6500"/>
                            </p:stCondLst>
                            <p:childTnLst>
                              <p:par>
                                <p:cTn id="38" presetID="10" presetClass="entr" presetSubtype="0"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2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725" y="116632"/>
            <a:ext cx="8718550" cy="5743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Line 7"/>
          <p:cNvSpPr>
            <a:spLocks noChangeShapeType="1"/>
          </p:cNvSpPr>
          <p:nvPr/>
        </p:nvSpPr>
        <p:spPr bwMode="auto">
          <a:xfrm>
            <a:off x="1906761" y="3140248"/>
            <a:ext cx="1223963" cy="1511300"/>
          </a:xfrm>
          <a:prstGeom prst="line">
            <a:avLst/>
          </a:prstGeom>
          <a:noFill/>
          <a:ln w="63500">
            <a:solidFill>
              <a:schemeClr val="tx2">
                <a:lumMod val="60000"/>
                <a:lumOff val="40000"/>
              </a:schemeClr>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6" name="Line 8"/>
          <p:cNvSpPr>
            <a:spLocks noChangeShapeType="1"/>
          </p:cNvSpPr>
          <p:nvPr/>
        </p:nvSpPr>
        <p:spPr bwMode="auto">
          <a:xfrm>
            <a:off x="1187624" y="3140248"/>
            <a:ext cx="1223962" cy="1511300"/>
          </a:xfrm>
          <a:prstGeom prst="line">
            <a:avLst/>
          </a:prstGeom>
          <a:noFill/>
          <a:ln w="63500">
            <a:solidFill>
              <a:schemeClr val="tx2">
                <a:lumMod val="60000"/>
                <a:lumOff val="40000"/>
              </a:schemeClr>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7" name="Line 9"/>
          <p:cNvSpPr>
            <a:spLocks noChangeShapeType="1"/>
          </p:cNvSpPr>
          <p:nvPr/>
        </p:nvSpPr>
        <p:spPr bwMode="auto">
          <a:xfrm>
            <a:off x="1546399" y="3140248"/>
            <a:ext cx="1223962" cy="1511300"/>
          </a:xfrm>
          <a:prstGeom prst="line">
            <a:avLst/>
          </a:prstGeom>
          <a:noFill/>
          <a:ln w="63500">
            <a:solidFill>
              <a:schemeClr val="tx2">
                <a:lumMod val="60000"/>
                <a:lumOff val="40000"/>
              </a:schemeClr>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8" name="Line 10"/>
          <p:cNvSpPr>
            <a:spLocks noChangeShapeType="1"/>
          </p:cNvSpPr>
          <p:nvPr/>
        </p:nvSpPr>
        <p:spPr bwMode="auto">
          <a:xfrm>
            <a:off x="2267124" y="3140248"/>
            <a:ext cx="1223962" cy="1511300"/>
          </a:xfrm>
          <a:prstGeom prst="line">
            <a:avLst/>
          </a:prstGeom>
          <a:noFill/>
          <a:ln w="63500">
            <a:solidFill>
              <a:schemeClr val="tx2">
                <a:lumMod val="60000"/>
                <a:lumOff val="40000"/>
              </a:schemeClr>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3" name="Metin kutusu 12"/>
          <p:cNvSpPr txBox="1"/>
          <p:nvPr/>
        </p:nvSpPr>
        <p:spPr>
          <a:xfrm>
            <a:off x="4032026" y="2513608"/>
            <a:ext cx="1638622" cy="369332"/>
          </a:xfrm>
          <a:prstGeom prst="rect">
            <a:avLst/>
          </a:prstGeom>
          <a:noFill/>
        </p:spPr>
        <p:txBody>
          <a:bodyPr wrap="square" rtlCol="0">
            <a:spAutoFit/>
          </a:bodyPr>
          <a:lstStyle/>
          <a:p>
            <a:r>
              <a:rPr lang="tr-TR" b="1" dirty="0" smtClean="0"/>
              <a:t>Siyah görünür</a:t>
            </a:r>
            <a:endParaRPr lang="tr-TR" b="1" dirty="0"/>
          </a:p>
        </p:txBody>
      </p:sp>
      <p:sp>
        <p:nvSpPr>
          <p:cNvPr id="14" name="Metin kutusu 13"/>
          <p:cNvSpPr txBox="1"/>
          <p:nvPr/>
        </p:nvSpPr>
        <p:spPr>
          <a:xfrm>
            <a:off x="626170" y="2308230"/>
            <a:ext cx="1261020" cy="369332"/>
          </a:xfrm>
          <a:prstGeom prst="rect">
            <a:avLst/>
          </a:prstGeom>
          <a:noFill/>
        </p:spPr>
        <p:txBody>
          <a:bodyPr wrap="square" rtlCol="0">
            <a:spAutoFit/>
          </a:bodyPr>
          <a:lstStyle/>
          <a:p>
            <a:r>
              <a:rPr lang="tr-TR" b="1" dirty="0" smtClean="0"/>
              <a:t>mavi ışık</a:t>
            </a:r>
            <a:endParaRPr lang="tr-TR" b="1" dirty="0"/>
          </a:p>
        </p:txBody>
      </p:sp>
      <p:sp>
        <p:nvSpPr>
          <p:cNvPr id="15" name="Dikdörtgen 14"/>
          <p:cNvSpPr/>
          <p:nvPr/>
        </p:nvSpPr>
        <p:spPr>
          <a:xfrm>
            <a:off x="0" y="5860207"/>
            <a:ext cx="9017348" cy="830997"/>
          </a:xfrm>
          <a:prstGeom prst="rect">
            <a:avLst/>
          </a:prstGeom>
        </p:spPr>
        <p:txBody>
          <a:bodyPr wrap="square">
            <a:spAutoFit/>
          </a:bodyPr>
          <a:lstStyle/>
          <a:p>
            <a:r>
              <a:rPr lang="tr-TR" sz="2400" dirty="0" smtClean="0"/>
              <a:t>Kırmızı cisimler mavi ışıkta  ,  mavi rengi   yansıtmadığı  </a:t>
            </a:r>
            <a:r>
              <a:rPr lang="tr-TR" sz="2400" dirty="0"/>
              <a:t>için </a:t>
            </a:r>
            <a:r>
              <a:rPr lang="tr-TR" sz="2400" dirty="0" smtClean="0"/>
              <a:t>siyah görünürler ….</a:t>
            </a:r>
            <a:endParaRPr lang="tr-TR" sz="2400" dirty="0"/>
          </a:p>
        </p:txBody>
      </p:sp>
      <p:sp>
        <p:nvSpPr>
          <p:cNvPr id="16" name="Oval Belirtme Çizgisi 15"/>
          <p:cNvSpPr/>
          <p:nvPr/>
        </p:nvSpPr>
        <p:spPr>
          <a:xfrm>
            <a:off x="5508104" y="620688"/>
            <a:ext cx="2016224" cy="864096"/>
          </a:xfrm>
          <a:prstGeom prst="wedgeEllipseCallout">
            <a:avLst>
              <a:gd name="adj1" fmla="val -27762"/>
              <a:gd name="adj2" fmla="val 74258"/>
            </a:avLst>
          </a:prstGeom>
          <a:solidFill>
            <a:schemeClr val="tx1"/>
          </a:solid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val="1136255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3000"/>
                                        <p:tgtEl>
                                          <p:spTgt spid="6"/>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up)">
                                      <p:cBhvr>
                                        <p:cTn id="10" dur="3000"/>
                                        <p:tgtEl>
                                          <p:spTgt spid="7"/>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3000"/>
                                        <p:tgtEl>
                                          <p:spTgt spid="5"/>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up)">
                                      <p:cBhvr>
                                        <p:cTn id="16" dur="3000"/>
                                        <p:tgtEl>
                                          <p:spTgt spid="8"/>
                                        </p:tgtEl>
                                      </p:cBhvr>
                                    </p:animEffect>
                                  </p:childTnLst>
                                </p:cTn>
                              </p:par>
                            </p:childTnLst>
                          </p:cTn>
                        </p:par>
                        <p:par>
                          <p:cTn id="17" fill="hold">
                            <p:stCondLst>
                              <p:cond delay="3000"/>
                            </p:stCondLst>
                            <p:childTnLst>
                              <p:par>
                                <p:cTn id="18" presetID="10" presetClass="entr" presetSubtype="0"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par>
                          <p:cTn id="24" fill="hold">
                            <p:stCondLst>
                              <p:cond delay="3500"/>
                            </p:stCondLst>
                            <p:childTnLst>
                              <p:par>
                                <p:cTn id="25" presetID="10" presetClass="entr" presetSubtype="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3" grpId="0"/>
      <p:bldP spid="15" grpId="0"/>
      <p:bldP spid="1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7753" y="30212"/>
            <a:ext cx="8718550" cy="5743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Line 7"/>
          <p:cNvSpPr>
            <a:spLocks noChangeShapeType="1"/>
          </p:cNvSpPr>
          <p:nvPr/>
        </p:nvSpPr>
        <p:spPr bwMode="auto">
          <a:xfrm>
            <a:off x="1906761" y="3140248"/>
            <a:ext cx="1223963" cy="1511300"/>
          </a:xfrm>
          <a:prstGeom prst="line">
            <a:avLst/>
          </a:prstGeom>
          <a:noFill/>
          <a:ln w="63500">
            <a:solidFill>
              <a:srgbClr val="00B05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4" name="Line 8"/>
          <p:cNvSpPr>
            <a:spLocks noChangeShapeType="1"/>
          </p:cNvSpPr>
          <p:nvPr/>
        </p:nvSpPr>
        <p:spPr bwMode="auto">
          <a:xfrm>
            <a:off x="1187624" y="3140248"/>
            <a:ext cx="1223962" cy="1511300"/>
          </a:xfrm>
          <a:prstGeom prst="line">
            <a:avLst/>
          </a:prstGeom>
          <a:noFill/>
          <a:ln w="63500">
            <a:solidFill>
              <a:srgbClr val="00B05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5" name="Line 9"/>
          <p:cNvSpPr>
            <a:spLocks noChangeShapeType="1"/>
          </p:cNvSpPr>
          <p:nvPr/>
        </p:nvSpPr>
        <p:spPr bwMode="auto">
          <a:xfrm>
            <a:off x="1546399" y="3140248"/>
            <a:ext cx="1223962" cy="1511300"/>
          </a:xfrm>
          <a:prstGeom prst="line">
            <a:avLst/>
          </a:prstGeom>
          <a:noFill/>
          <a:ln w="63500">
            <a:solidFill>
              <a:srgbClr val="00B05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6" name="Line 10"/>
          <p:cNvSpPr>
            <a:spLocks noChangeShapeType="1"/>
          </p:cNvSpPr>
          <p:nvPr/>
        </p:nvSpPr>
        <p:spPr bwMode="auto">
          <a:xfrm>
            <a:off x="2267124" y="3140248"/>
            <a:ext cx="1223962" cy="1511300"/>
          </a:xfrm>
          <a:prstGeom prst="line">
            <a:avLst/>
          </a:prstGeom>
          <a:noFill/>
          <a:ln w="63500">
            <a:solidFill>
              <a:srgbClr val="00B05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1" name="Metin kutusu 10"/>
          <p:cNvSpPr txBox="1"/>
          <p:nvPr/>
        </p:nvSpPr>
        <p:spPr>
          <a:xfrm>
            <a:off x="4032026" y="2513608"/>
            <a:ext cx="1638622" cy="369332"/>
          </a:xfrm>
          <a:prstGeom prst="rect">
            <a:avLst/>
          </a:prstGeom>
          <a:noFill/>
        </p:spPr>
        <p:txBody>
          <a:bodyPr wrap="square" rtlCol="0">
            <a:spAutoFit/>
          </a:bodyPr>
          <a:lstStyle/>
          <a:p>
            <a:r>
              <a:rPr lang="tr-TR" b="1" dirty="0" smtClean="0"/>
              <a:t>Siyah görünür</a:t>
            </a:r>
            <a:endParaRPr lang="tr-TR" b="1" dirty="0"/>
          </a:p>
        </p:txBody>
      </p:sp>
      <p:sp>
        <p:nvSpPr>
          <p:cNvPr id="12" name="Metin kutusu 11"/>
          <p:cNvSpPr txBox="1"/>
          <p:nvPr/>
        </p:nvSpPr>
        <p:spPr>
          <a:xfrm>
            <a:off x="1254944" y="2677562"/>
            <a:ext cx="1261020" cy="369332"/>
          </a:xfrm>
          <a:prstGeom prst="rect">
            <a:avLst/>
          </a:prstGeom>
          <a:noFill/>
        </p:spPr>
        <p:txBody>
          <a:bodyPr wrap="square" rtlCol="0">
            <a:spAutoFit/>
          </a:bodyPr>
          <a:lstStyle/>
          <a:p>
            <a:r>
              <a:rPr lang="tr-TR" b="1" dirty="0" smtClean="0"/>
              <a:t>Yeşil  ışık</a:t>
            </a:r>
            <a:endParaRPr lang="tr-TR" b="1" dirty="0"/>
          </a:p>
        </p:txBody>
      </p:sp>
      <p:sp>
        <p:nvSpPr>
          <p:cNvPr id="13" name="Dikdörtgen 12"/>
          <p:cNvSpPr/>
          <p:nvPr/>
        </p:nvSpPr>
        <p:spPr>
          <a:xfrm>
            <a:off x="0" y="5860207"/>
            <a:ext cx="9017348" cy="830997"/>
          </a:xfrm>
          <a:prstGeom prst="rect">
            <a:avLst/>
          </a:prstGeom>
        </p:spPr>
        <p:txBody>
          <a:bodyPr wrap="square">
            <a:spAutoFit/>
          </a:bodyPr>
          <a:lstStyle/>
          <a:p>
            <a:r>
              <a:rPr lang="tr-TR" sz="2400" dirty="0" smtClean="0"/>
              <a:t>Kırmızı cisimler yeşil ışıkta  ,  yeşil rengi   yansıtmadığı  </a:t>
            </a:r>
            <a:r>
              <a:rPr lang="tr-TR" sz="2400" dirty="0"/>
              <a:t>için </a:t>
            </a:r>
            <a:r>
              <a:rPr lang="tr-TR" sz="2400" dirty="0" smtClean="0"/>
              <a:t>siyah görünürler ….</a:t>
            </a:r>
            <a:endParaRPr lang="tr-TR" sz="2400" dirty="0"/>
          </a:p>
        </p:txBody>
      </p:sp>
      <p:sp>
        <p:nvSpPr>
          <p:cNvPr id="14" name="Oval Belirtme Çizgisi 13"/>
          <p:cNvSpPr/>
          <p:nvPr/>
        </p:nvSpPr>
        <p:spPr>
          <a:xfrm>
            <a:off x="5560020" y="476672"/>
            <a:ext cx="2016224" cy="864096"/>
          </a:xfrm>
          <a:prstGeom prst="wedgeEllipseCallout">
            <a:avLst>
              <a:gd name="adj1" fmla="val -27762"/>
              <a:gd name="adj2" fmla="val 74258"/>
            </a:avLst>
          </a:prstGeom>
          <a:solidFill>
            <a:schemeClr val="tx1"/>
          </a:solid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val="8275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3000"/>
                                        <p:tgtEl>
                                          <p:spTgt spid="4"/>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3000"/>
                                        <p:tgtEl>
                                          <p:spTgt spid="5"/>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3000"/>
                                        <p:tgtEl>
                                          <p:spTgt spid="3"/>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3000"/>
                                        <p:tgtEl>
                                          <p:spTgt spid="6"/>
                                        </p:tgtEl>
                                      </p:cBhvr>
                                    </p:animEffect>
                                  </p:childTnLst>
                                </p:cTn>
                              </p:par>
                            </p:childTnLst>
                          </p:cTn>
                        </p:par>
                        <p:par>
                          <p:cTn id="17" fill="hold">
                            <p:stCondLst>
                              <p:cond delay="300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par>
                          <p:cTn id="24" fill="hold">
                            <p:stCondLst>
                              <p:cond delay="350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11" grpId="0"/>
      <p:bldP spid="13" grpId="0"/>
      <p:bldP spid="1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smtClean="0"/>
              <a:t/>
            </a:r>
            <a:br>
              <a:rPr lang="tr-TR" dirty="0" smtClean="0"/>
            </a:br>
            <a:r>
              <a:rPr lang="tr-TR" dirty="0"/>
              <a:t/>
            </a:r>
            <a:br>
              <a:rPr lang="tr-TR" dirty="0"/>
            </a:br>
            <a:r>
              <a:rPr lang="tr-TR" dirty="0" smtClean="0"/>
              <a:t/>
            </a:r>
            <a:br>
              <a:rPr lang="tr-TR" dirty="0" smtClean="0"/>
            </a:br>
            <a:endParaRPr lang="tr-TR" dirty="0"/>
          </a:p>
        </p:txBody>
      </p:sp>
      <p:sp>
        <p:nvSpPr>
          <p:cNvPr id="4" name="Dikdörtgen 3"/>
          <p:cNvSpPr/>
          <p:nvPr/>
        </p:nvSpPr>
        <p:spPr>
          <a:xfrm>
            <a:off x="251520" y="404664"/>
            <a:ext cx="8568952" cy="5262979"/>
          </a:xfrm>
          <a:prstGeom prst="rect">
            <a:avLst/>
          </a:prstGeom>
        </p:spPr>
        <p:txBody>
          <a:bodyPr wrap="square">
            <a:spAutoFit/>
          </a:bodyPr>
          <a:lstStyle/>
          <a:p>
            <a:r>
              <a:rPr lang="tr-TR" sz="2400" dirty="0">
                <a:latin typeface="Arial" pitchFamily="34" charset="0"/>
                <a:cs typeface="Arial" pitchFamily="34" charset="0"/>
              </a:rPr>
              <a:t>Çevremizdeki renkli dünyayı bir düşününüz. Giysilerimizin renkleri, çiçeklerin renkleri, renk </a:t>
            </a:r>
            <a:r>
              <a:rPr lang="tr-TR" sz="2400" dirty="0" err="1">
                <a:latin typeface="Arial" pitchFamily="34" charset="0"/>
                <a:cs typeface="Arial" pitchFamily="34" charset="0"/>
              </a:rPr>
              <a:t>renk</a:t>
            </a:r>
            <a:r>
              <a:rPr lang="tr-TR" sz="2400" dirty="0">
                <a:latin typeface="Arial" pitchFamily="34" charset="0"/>
                <a:cs typeface="Arial" pitchFamily="34" charset="0"/>
              </a:rPr>
              <a:t> </a:t>
            </a:r>
            <a:r>
              <a:rPr lang="tr-TR" sz="2400" dirty="0" smtClean="0">
                <a:latin typeface="Arial" pitchFamily="34" charset="0"/>
                <a:cs typeface="Arial" pitchFamily="34" charset="0"/>
              </a:rPr>
              <a:t>boya kalemleri</a:t>
            </a:r>
            <a:r>
              <a:rPr lang="tr-TR" sz="2400" dirty="0">
                <a:latin typeface="Arial" pitchFamily="34" charset="0"/>
                <a:cs typeface="Arial" pitchFamily="34" charset="0"/>
              </a:rPr>
              <a:t>, trafik ışıkları, renkli otomobiller, meyveler, oyuncaklar ve daha sayamadığınız pek çok renkli </a:t>
            </a:r>
            <a:r>
              <a:rPr lang="tr-TR" sz="2400" dirty="0" smtClean="0">
                <a:latin typeface="Arial" pitchFamily="34" charset="0"/>
                <a:cs typeface="Arial" pitchFamily="34" charset="0"/>
              </a:rPr>
              <a:t>cisim. Renkleri </a:t>
            </a:r>
            <a:r>
              <a:rPr lang="tr-TR" sz="2400" dirty="0">
                <a:latin typeface="Arial" pitchFamily="34" charset="0"/>
                <a:cs typeface="Arial" pitchFamily="34" charset="0"/>
              </a:rPr>
              <a:t>algılayabilmeniz sayesinde yaşamımız güzelleşir ve zenginleşir. Çevremizdeki her şeyi siyah, </a:t>
            </a:r>
            <a:r>
              <a:rPr lang="tr-TR" sz="2400" dirty="0" smtClean="0">
                <a:latin typeface="Arial" pitchFamily="34" charset="0"/>
                <a:cs typeface="Arial" pitchFamily="34" charset="0"/>
              </a:rPr>
              <a:t>beyaz ve </a:t>
            </a:r>
            <a:r>
              <a:rPr lang="tr-TR" sz="2400" dirty="0">
                <a:latin typeface="Arial" pitchFamily="34" charset="0"/>
                <a:cs typeface="Arial" pitchFamily="34" charset="0"/>
              </a:rPr>
              <a:t>gri tonlarında gördüğümüzü hayal edersek renklerin yaşamımızdaki yerini daha iyi anlarız. Peki, bu </a:t>
            </a:r>
            <a:r>
              <a:rPr lang="tr-TR" sz="2400" dirty="0" smtClean="0">
                <a:latin typeface="Arial" pitchFamily="34" charset="0"/>
                <a:cs typeface="Arial" pitchFamily="34" charset="0"/>
              </a:rPr>
              <a:t>renkleri oluşturan </a:t>
            </a:r>
            <a:r>
              <a:rPr lang="tr-TR" sz="2400" dirty="0">
                <a:latin typeface="Arial" pitchFamily="34" charset="0"/>
                <a:cs typeface="Arial" pitchFamily="34" charset="0"/>
              </a:rPr>
              <a:t>nedir? Neden karanlıkta renkleri algılayamadığımız hâlde, aydınlıkta renkleri ayırt edebiliriz? </a:t>
            </a:r>
            <a:r>
              <a:rPr lang="tr-TR" sz="2400" dirty="0" smtClean="0">
                <a:latin typeface="Arial" pitchFamily="34" charset="0"/>
                <a:cs typeface="Arial" pitchFamily="34" charset="0"/>
              </a:rPr>
              <a:t>Işığın renkleri </a:t>
            </a:r>
            <a:r>
              <a:rPr lang="tr-TR" sz="2400" dirty="0">
                <a:latin typeface="Arial" pitchFamily="34" charset="0"/>
                <a:cs typeface="Arial" pitchFamily="34" charset="0"/>
              </a:rPr>
              <a:t>görmemizdeki rolü nedir? Renkleri birbirinden farklı yapan ne olabilir?</a:t>
            </a:r>
          </a:p>
          <a:p>
            <a:r>
              <a:rPr lang="tr-TR" sz="2400" dirty="0">
                <a:latin typeface="Arial" pitchFamily="34" charset="0"/>
                <a:cs typeface="Arial" pitchFamily="34" charset="0"/>
              </a:rPr>
              <a:t>Bu bölümde yukarıdaki sorulara cevap arayacaksınız. Bu cevapları bulmaya 4. etkinliği yaparak </a:t>
            </a:r>
            <a:r>
              <a:rPr lang="tr-TR" sz="2400" dirty="0" smtClean="0">
                <a:latin typeface="Arial" pitchFamily="34" charset="0"/>
                <a:cs typeface="Arial" pitchFamily="34" charset="0"/>
              </a:rPr>
              <a:t>renklerin nasıl </a:t>
            </a:r>
            <a:r>
              <a:rPr lang="tr-TR" sz="2400" dirty="0">
                <a:latin typeface="Arial" pitchFamily="34" charset="0"/>
                <a:cs typeface="Arial" pitchFamily="34" charset="0"/>
              </a:rPr>
              <a:t>oluştuğunu öğrenmekle başlayacaksınız.</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534597" y="6024275"/>
            <a:ext cx="1285875"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1405530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614" y="11152"/>
            <a:ext cx="8712968" cy="5743575"/>
          </a:xfrm>
          <a:prstGeom prst="rect">
            <a:avLst/>
          </a:prstGeom>
        </p:spPr>
      </p:pic>
      <p:sp>
        <p:nvSpPr>
          <p:cNvPr id="3" name="Line 7"/>
          <p:cNvSpPr>
            <a:spLocks noChangeShapeType="1"/>
          </p:cNvSpPr>
          <p:nvPr/>
        </p:nvSpPr>
        <p:spPr bwMode="auto">
          <a:xfrm>
            <a:off x="1906761" y="3140248"/>
            <a:ext cx="1223963" cy="1511300"/>
          </a:xfrm>
          <a:prstGeom prst="line">
            <a:avLst/>
          </a:prstGeom>
          <a:noFill/>
          <a:ln w="63500">
            <a:solidFill>
              <a:srgbClr val="008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4" name="Line 8"/>
          <p:cNvSpPr>
            <a:spLocks noChangeShapeType="1"/>
          </p:cNvSpPr>
          <p:nvPr/>
        </p:nvSpPr>
        <p:spPr bwMode="auto">
          <a:xfrm>
            <a:off x="1187624" y="3140248"/>
            <a:ext cx="1223962" cy="1511300"/>
          </a:xfrm>
          <a:prstGeom prst="line">
            <a:avLst/>
          </a:prstGeom>
          <a:noFill/>
          <a:ln w="635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5" name="Line 9"/>
          <p:cNvSpPr>
            <a:spLocks noChangeShapeType="1"/>
          </p:cNvSpPr>
          <p:nvPr/>
        </p:nvSpPr>
        <p:spPr bwMode="auto">
          <a:xfrm>
            <a:off x="1546399" y="3140248"/>
            <a:ext cx="1223962" cy="1511300"/>
          </a:xfrm>
          <a:prstGeom prst="line">
            <a:avLst/>
          </a:prstGeom>
          <a:noFill/>
          <a:ln w="63500">
            <a:solidFill>
              <a:srgbClr val="00B0F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6" name="Line 10"/>
          <p:cNvSpPr>
            <a:spLocks noChangeShapeType="1"/>
          </p:cNvSpPr>
          <p:nvPr/>
        </p:nvSpPr>
        <p:spPr bwMode="auto">
          <a:xfrm>
            <a:off x="2267124" y="3140248"/>
            <a:ext cx="1223962" cy="1511300"/>
          </a:xfrm>
          <a:prstGeom prst="line">
            <a:avLst/>
          </a:prstGeom>
          <a:noFill/>
          <a:ln w="63500">
            <a:solidFill>
              <a:srgbClr val="FFFF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7" name="Line 12"/>
          <p:cNvSpPr>
            <a:spLocks noChangeShapeType="1"/>
          </p:cNvSpPr>
          <p:nvPr/>
        </p:nvSpPr>
        <p:spPr bwMode="auto">
          <a:xfrm flipV="1">
            <a:off x="2748408" y="3138660"/>
            <a:ext cx="1223963" cy="1512888"/>
          </a:xfrm>
          <a:prstGeom prst="line">
            <a:avLst/>
          </a:prstGeom>
          <a:noFill/>
          <a:ln w="50800">
            <a:solidFill>
              <a:srgbClr val="00B0F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8" name="Metin kutusu 7"/>
          <p:cNvSpPr txBox="1"/>
          <p:nvPr/>
        </p:nvSpPr>
        <p:spPr>
          <a:xfrm>
            <a:off x="3635549" y="2513608"/>
            <a:ext cx="2035099" cy="369332"/>
          </a:xfrm>
          <a:prstGeom prst="rect">
            <a:avLst/>
          </a:prstGeom>
          <a:noFill/>
        </p:spPr>
        <p:txBody>
          <a:bodyPr wrap="square" rtlCol="0">
            <a:spAutoFit/>
          </a:bodyPr>
          <a:lstStyle/>
          <a:p>
            <a:r>
              <a:rPr lang="tr-TR" b="1" dirty="0" smtClean="0"/>
              <a:t>mavi  görünür</a:t>
            </a:r>
            <a:endParaRPr lang="tr-TR" b="1" dirty="0"/>
          </a:p>
        </p:txBody>
      </p:sp>
      <p:sp>
        <p:nvSpPr>
          <p:cNvPr id="9" name="Metin kutusu 8"/>
          <p:cNvSpPr txBox="1"/>
          <p:nvPr/>
        </p:nvSpPr>
        <p:spPr>
          <a:xfrm>
            <a:off x="1123678" y="2682368"/>
            <a:ext cx="1261020" cy="369332"/>
          </a:xfrm>
          <a:prstGeom prst="rect">
            <a:avLst/>
          </a:prstGeom>
          <a:noFill/>
        </p:spPr>
        <p:txBody>
          <a:bodyPr wrap="square" rtlCol="0">
            <a:spAutoFit/>
          </a:bodyPr>
          <a:lstStyle/>
          <a:p>
            <a:r>
              <a:rPr lang="tr-TR" b="1" dirty="0" smtClean="0"/>
              <a:t>beyaz ışık</a:t>
            </a:r>
            <a:endParaRPr lang="tr-TR" b="1" dirty="0"/>
          </a:p>
        </p:txBody>
      </p:sp>
      <p:sp>
        <p:nvSpPr>
          <p:cNvPr id="10" name="Dikdörtgen 9"/>
          <p:cNvSpPr/>
          <p:nvPr/>
        </p:nvSpPr>
        <p:spPr>
          <a:xfrm>
            <a:off x="21605" y="5747336"/>
            <a:ext cx="9017348" cy="830997"/>
          </a:xfrm>
          <a:prstGeom prst="rect">
            <a:avLst/>
          </a:prstGeom>
        </p:spPr>
        <p:txBody>
          <a:bodyPr wrap="square">
            <a:spAutoFit/>
          </a:bodyPr>
          <a:lstStyle/>
          <a:p>
            <a:r>
              <a:rPr lang="tr-TR" sz="2400" dirty="0" smtClean="0"/>
              <a:t>Mavi cisimlerin üzerine gelen beyaz ışığın , sadece mavi rengi   </a:t>
            </a:r>
            <a:r>
              <a:rPr lang="tr-TR" sz="2400" dirty="0"/>
              <a:t>yansıttıkları için </a:t>
            </a:r>
            <a:r>
              <a:rPr lang="tr-TR" sz="2400" dirty="0" smtClean="0"/>
              <a:t>mavi  görünürler ….</a:t>
            </a:r>
            <a:endParaRPr lang="tr-TR" sz="2400" dirty="0"/>
          </a:p>
        </p:txBody>
      </p:sp>
      <p:sp>
        <p:nvSpPr>
          <p:cNvPr id="11" name="Oval Belirtme Çizgisi 10"/>
          <p:cNvSpPr/>
          <p:nvPr/>
        </p:nvSpPr>
        <p:spPr>
          <a:xfrm>
            <a:off x="5508104" y="496640"/>
            <a:ext cx="2016224" cy="864096"/>
          </a:xfrm>
          <a:prstGeom prst="wedgeEllipseCallout">
            <a:avLst>
              <a:gd name="adj1" fmla="val -27762"/>
              <a:gd name="adj2" fmla="val 74258"/>
            </a:avLst>
          </a:prstGeom>
          <a:solidFill>
            <a:srgbClr val="00B0F0"/>
          </a:solidFill>
          <a:ln>
            <a:solidFill>
              <a:srgbClr val="00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val="1270492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3000"/>
                                        <p:tgtEl>
                                          <p:spTgt spid="4"/>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3000"/>
                                        <p:tgtEl>
                                          <p:spTgt spid="5"/>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3000"/>
                                        <p:tgtEl>
                                          <p:spTgt spid="3"/>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3000"/>
                                        <p:tgtEl>
                                          <p:spTgt spid="6"/>
                                        </p:tgtEl>
                                      </p:cBhvr>
                                    </p:animEffect>
                                  </p:childTnLst>
                                </p:cTn>
                              </p:par>
                            </p:childTnLst>
                          </p:cTn>
                        </p:par>
                        <p:par>
                          <p:cTn id="17" fill="hold">
                            <p:stCondLst>
                              <p:cond delay="3000"/>
                            </p:stCondLst>
                            <p:childTnLst>
                              <p:par>
                                <p:cTn id="18" presetID="22" presetClass="entr" presetSubtype="4"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3000"/>
                                        <p:tgtEl>
                                          <p:spTgt spid="7"/>
                                        </p:tgtEl>
                                      </p:cBhvr>
                                    </p:animEffect>
                                  </p:childTnLst>
                                </p:cTn>
                              </p:par>
                            </p:childTnLst>
                          </p:cTn>
                        </p:par>
                        <p:par>
                          <p:cTn id="21" fill="hold">
                            <p:stCondLst>
                              <p:cond delay="6000"/>
                            </p:stCondLst>
                            <p:childTnLst>
                              <p:par>
                                <p:cTn id="22" presetID="10"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par>
                          <p:cTn id="28" fill="hold">
                            <p:stCondLst>
                              <p:cond delay="6500"/>
                            </p:stCondLst>
                            <p:childTnLst>
                              <p:par>
                                <p:cTn id="29" presetID="10"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p:bldP spid="10" grpId="0"/>
      <p:bldP spid="1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0"/>
            <a:ext cx="8712968" cy="5743575"/>
          </a:xfrm>
          <a:prstGeom prst="rect">
            <a:avLst/>
          </a:prstGeom>
        </p:spPr>
      </p:pic>
      <p:sp>
        <p:nvSpPr>
          <p:cNvPr id="4" name="Line 7"/>
          <p:cNvSpPr>
            <a:spLocks noChangeShapeType="1"/>
          </p:cNvSpPr>
          <p:nvPr/>
        </p:nvSpPr>
        <p:spPr bwMode="auto">
          <a:xfrm>
            <a:off x="1906761" y="3140248"/>
            <a:ext cx="1223963" cy="1511300"/>
          </a:xfrm>
          <a:prstGeom prst="line">
            <a:avLst/>
          </a:prstGeom>
          <a:noFill/>
          <a:ln w="63500">
            <a:solidFill>
              <a:srgbClr val="00B0F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5" name="Line 8"/>
          <p:cNvSpPr>
            <a:spLocks noChangeShapeType="1"/>
          </p:cNvSpPr>
          <p:nvPr/>
        </p:nvSpPr>
        <p:spPr bwMode="auto">
          <a:xfrm>
            <a:off x="1187624" y="3140248"/>
            <a:ext cx="1223962" cy="1511300"/>
          </a:xfrm>
          <a:prstGeom prst="line">
            <a:avLst/>
          </a:prstGeom>
          <a:noFill/>
          <a:ln w="63500">
            <a:solidFill>
              <a:srgbClr val="00B0F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6" name="Line 9"/>
          <p:cNvSpPr>
            <a:spLocks noChangeShapeType="1"/>
          </p:cNvSpPr>
          <p:nvPr/>
        </p:nvSpPr>
        <p:spPr bwMode="auto">
          <a:xfrm>
            <a:off x="1546399" y="3140248"/>
            <a:ext cx="1223962" cy="1511300"/>
          </a:xfrm>
          <a:prstGeom prst="line">
            <a:avLst/>
          </a:prstGeom>
          <a:noFill/>
          <a:ln w="63500">
            <a:solidFill>
              <a:srgbClr val="00B0F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7" name="Line 10"/>
          <p:cNvSpPr>
            <a:spLocks noChangeShapeType="1"/>
          </p:cNvSpPr>
          <p:nvPr/>
        </p:nvSpPr>
        <p:spPr bwMode="auto">
          <a:xfrm>
            <a:off x="2267124" y="3140248"/>
            <a:ext cx="1223962" cy="1511300"/>
          </a:xfrm>
          <a:prstGeom prst="line">
            <a:avLst/>
          </a:prstGeom>
          <a:noFill/>
          <a:ln w="63500">
            <a:solidFill>
              <a:srgbClr val="00B0F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8" name="Line 11"/>
          <p:cNvSpPr>
            <a:spLocks noChangeShapeType="1"/>
          </p:cNvSpPr>
          <p:nvPr/>
        </p:nvSpPr>
        <p:spPr bwMode="auto">
          <a:xfrm flipV="1">
            <a:off x="3130724" y="3140248"/>
            <a:ext cx="1223962" cy="1512888"/>
          </a:xfrm>
          <a:prstGeom prst="line">
            <a:avLst/>
          </a:prstGeom>
          <a:noFill/>
          <a:ln w="50800">
            <a:solidFill>
              <a:srgbClr val="00B0F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9" name="Line 12"/>
          <p:cNvSpPr>
            <a:spLocks noChangeShapeType="1"/>
          </p:cNvSpPr>
          <p:nvPr/>
        </p:nvSpPr>
        <p:spPr bwMode="auto">
          <a:xfrm flipV="1">
            <a:off x="2411586" y="3140248"/>
            <a:ext cx="1223963" cy="1512888"/>
          </a:xfrm>
          <a:prstGeom prst="line">
            <a:avLst/>
          </a:prstGeom>
          <a:noFill/>
          <a:ln w="50800">
            <a:solidFill>
              <a:srgbClr val="00B0F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0" name="Line 13"/>
          <p:cNvSpPr>
            <a:spLocks noChangeShapeType="1"/>
          </p:cNvSpPr>
          <p:nvPr/>
        </p:nvSpPr>
        <p:spPr bwMode="auto">
          <a:xfrm flipV="1">
            <a:off x="2771949" y="3140248"/>
            <a:ext cx="1223962" cy="1512888"/>
          </a:xfrm>
          <a:prstGeom prst="line">
            <a:avLst/>
          </a:prstGeom>
          <a:noFill/>
          <a:ln w="50800">
            <a:solidFill>
              <a:srgbClr val="00B0F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1" name="Line 14"/>
          <p:cNvSpPr>
            <a:spLocks noChangeShapeType="1"/>
          </p:cNvSpPr>
          <p:nvPr/>
        </p:nvSpPr>
        <p:spPr bwMode="auto">
          <a:xfrm flipV="1">
            <a:off x="3491086" y="3140248"/>
            <a:ext cx="1223963" cy="1512888"/>
          </a:xfrm>
          <a:prstGeom prst="line">
            <a:avLst/>
          </a:prstGeom>
          <a:noFill/>
          <a:ln w="50800">
            <a:solidFill>
              <a:srgbClr val="00B0F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2" name="Metin kutusu 11"/>
          <p:cNvSpPr txBox="1"/>
          <p:nvPr/>
        </p:nvSpPr>
        <p:spPr>
          <a:xfrm>
            <a:off x="4032026" y="2513608"/>
            <a:ext cx="1638622" cy="369332"/>
          </a:xfrm>
          <a:prstGeom prst="rect">
            <a:avLst/>
          </a:prstGeom>
          <a:noFill/>
        </p:spPr>
        <p:txBody>
          <a:bodyPr wrap="square" rtlCol="0">
            <a:spAutoFit/>
          </a:bodyPr>
          <a:lstStyle/>
          <a:p>
            <a:r>
              <a:rPr lang="tr-TR" b="1" dirty="0" smtClean="0"/>
              <a:t>mavi görünür</a:t>
            </a:r>
            <a:endParaRPr lang="tr-TR" b="1" dirty="0"/>
          </a:p>
        </p:txBody>
      </p:sp>
      <p:sp>
        <p:nvSpPr>
          <p:cNvPr id="13" name="Metin kutusu 12"/>
          <p:cNvSpPr txBox="1"/>
          <p:nvPr/>
        </p:nvSpPr>
        <p:spPr>
          <a:xfrm>
            <a:off x="856259" y="2308230"/>
            <a:ext cx="1261020" cy="369332"/>
          </a:xfrm>
          <a:prstGeom prst="rect">
            <a:avLst/>
          </a:prstGeom>
          <a:noFill/>
        </p:spPr>
        <p:txBody>
          <a:bodyPr wrap="square" rtlCol="0">
            <a:spAutoFit/>
          </a:bodyPr>
          <a:lstStyle/>
          <a:p>
            <a:r>
              <a:rPr lang="tr-TR" b="1" dirty="0" smtClean="0"/>
              <a:t>mavi ışık</a:t>
            </a:r>
            <a:endParaRPr lang="tr-TR" b="1" dirty="0"/>
          </a:p>
        </p:txBody>
      </p:sp>
      <p:sp>
        <p:nvSpPr>
          <p:cNvPr id="14" name="Dikdörtgen 13"/>
          <p:cNvSpPr/>
          <p:nvPr/>
        </p:nvSpPr>
        <p:spPr>
          <a:xfrm>
            <a:off x="21605" y="5747336"/>
            <a:ext cx="9017348" cy="830997"/>
          </a:xfrm>
          <a:prstGeom prst="rect">
            <a:avLst/>
          </a:prstGeom>
        </p:spPr>
        <p:txBody>
          <a:bodyPr wrap="square">
            <a:spAutoFit/>
          </a:bodyPr>
          <a:lstStyle/>
          <a:p>
            <a:r>
              <a:rPr lang="tr-TR" sz="2400" dirty="0" smtClean="0"/>
              <a:t>Mavi cisimlerin üzerine gelen mavi ışığın , hepsini yansıttıkları </a:t>
            </a:r>
            <a:r>
              <a:rPr lang="tr-TR" sz="2400" dirty="0"/>
              <a:t>için </a:t>
            </a:r>
            <a:r>
              <a:rPr lang="tr-TR" sz="2400" dirty="0" smtClean="0"/>
              <a:t>mavi  görünürler ….</a:t>
            </a:r>
            <a:endParaRPr lang="tr-TR" sz="2400" dirty="0"/>
          </a:p>
        </p:txBody>
      </p:sp>
      <p:sp>
        <p:nvSpPr>
          <p:cNvPr id="15" name="Oval Belirtme Çizgisi 14"/>
          <p:cNvSpPr/>
          <p:nvPr/>
        </p:nvSpPr>
        <p:spPr>
          <a:xfrm>
            <a:off x="5436096" y="332656"/>
            <a:ext cx="2016224" cy="864096"/>
          </a:xfrm>
          <a:prstGeom prst="wedgeEllipseCallout">
            <a:avLst>
              <a:gd name="adj1" fmla="val -27762"/>
              <a:gd name="adj2" fmla="val 74258"/>
            </a:avLst>
          </a:prstGeom>
          <a:solidFill>
            <a:srgbClr val="00B0F0"/>
          </a:solidFill>
          <a:ln>
            <a:solidFill>
              <a:srgbClr val="00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val="389194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3000"/>
                                        <p:tgtEl>
                                          <p:spTgt spid="5"/>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3000"/>
                                        <p:tgtEl>
                                          <p:spTgt spid="6"/>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3000"/>
                                        <p:tgtEl>
                                          <p:spTgt spid="4"/>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up)">
                                      <p:cBhvr>
                                        <p:cTn id="16" dur="3000"/>
                                        <p:tgtEl>
                                          <p:spTgt spid="7"/>
                                        </p:tgtEl>
                                      </p:cBhvr>
                                    </p:animEffect>
                                  </p:childTnLst>
                                </p:cTn>
                              </p:par>
                            </p:childTnLst>
                          </p:cTn>
                        </p:par>
                        <p:par>
                          <p:cTn id="17" fill="hold">
                            <p:stCondLst>
                              <p:cond delay="3000"/>
                            </p:stCondLst>
                            <p:childTnLst>
                              <p:par>
                                <p:cTn id="18" presetID="22" presetClass="entr" presetSubtype="4"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3000"/>
                                        <p:tgtEl>
                                          <p:spTgt spid="9"/>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3000"/>
                                        <p:tgtEl>
                                          <p:spTgt spid="10"/>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down)">
                                      <p:cBhvr>
                                        <p:cTn id="26" dur="3000"/>
                                        <p:tgtEl>
                                          <p:spTgt spid="8"/>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down)">
                                      <p:cBhvr>
                                        <p:cTn id="29" dur="3000"/>
                                        <p:tgtEl>
                                          <p:spTgt spid="11"/>
                                        </p:tgtEl>
                                      </p:cBhvr>
                                    </p:animEffect>
                                  </p:childTnLst>
                                </p:cTn>
                              </p:par>
                            </p:childTnLst>
                          </p:cTn>
                        </p:par>
                        <p:par>
                          <p:cTn id="30" fill="hold">
                            <p:stCondLst>
                              <p:cond delay="6000"/>
                            </p:stCondLst>
                            <p:childTnLst>
                              <p:par>
                                <p:cTn id="31" presetID="10" presetClass="entr" presetSubtype="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500"/>
                                        <p:tgtEl>
                                          <p:spTgt spid="15"/>
                                        </p:tgtEl>
                                      </p:cBhvr>
                                    </p:animEffect>
                                  </p:childTnLst>
                                </p:cTn>
                              </p:par>
                            </p:childTnLst>
                          </p:cTn>
                        </p:par>
                        <p:par>
                          <p:cTn id="37" fill="hold">
                            <p:stCondLst>
                              <p:cond delay="6500"/>
                            </p:stCondLst>
                            <p:childTnLst>
                              <p:par>
                                <p:cTn id="38" presetID="10" presetClass="entr" presetSubtype="0"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4" grpId="0"/>
      <p:bldP spid="1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11152"/>
            <a:ext cx="8712968" cy="5743575"/>
          </a:xfrm>
          <a:prstGeom prst="rect">
            <a:avLst/>
          </a:prstGeom>
        </p:spPr>
      </p:pic>
      <p:sp>
        <p:nvSpPr>
          <p:cNvPr id="3" name="Line 7"/>
          <p:cNvSpPr>
            <a:spLocks noChangeShapeType="1"/>
          </p:cNvSpPr>
          <p:nvPr/>
        </p:nvSpPr>
        <p:spPr bwMode="auto">
          <a:xfrm>
            <a:off x="1906761" y="3140248"/>
            <a:ext cx="1223963" cy="1511300"/>
          </a:xfrm>
          <a:prstGeom prst="line">
            <a:avLst/>
          </a:prstGeom>
          <a:noFill/>
          <a:ln w="635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4" name="Line 8"/>
          <p:cNvSpPr>
            <a:spLocks noChangeShapeType="1"/>
          </p:cNvSpPr>
          <p:nvPr/>
        </p:nvSpPr>
        <p:spPr bwMode="auto">
          <a:xfrm>
            <a:off x="1187624" y="3140248"/>
            <a:ext cx="1223962" cy="1511300"/>
          </a:xfrm>
          <a:prstGeom prst="line">
            <a:avLst/>
          </a:prstGeom>
          <a:noFill/>
          <a:ln w="635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5" name="Line 9"/>
          <p:cNvSpPr>
            <a:spLocks noChangeShapeType="1"/>
          </p:cNvSpPr>
          <p:nvPr/>
        </p:nvSpPr>
        <p:spPr bwMode="auto">
          <a:xfrm>
            <a:off x="1546399" y="3140248"/>
            <a:ext cx="1223962" cy="1511300"/>
          </a:xfrm>
          <a:prstGeom prst="line">
            <a:avLst/>
          </a:prstGeom>
          <a:noFill/>
          <a:ln w="635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6" name="Line 10"/>
          <p:cNvSpPr>
            <a:spLocks noChangeShapeType="1"/>
          </p:cNvSpPr>
          <p:nvPr/>
        </p:nvSpPr>
        <p:spPr bwMode="auto">
          <a:xfrm>
            <a:off x="2267124" y="3140248"/>
            <a:ext cx="1223962" cy="1511300"/>
          </a:xfrm>
          <a:prstGeom prst="line">
            <a:avLst/>
          </a:prstGeom>
          <a:noFill/>
          <a:ln w="635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1" name="Metin kutusu 10"/>
          <p:cNvSpPr txBox="1"/>
          <p:nvPr/>
        </p:nvSpPr>
        <p:spPr>
          <a:xfrm>
            <a:off x="4032026" y="2513608"/>
            <a:ext cx="1638622" cy="369332"/>
          </a:xfrm>
          <a:prstGeom prst="rect">
            <a:avLst/>
          </a:prstGeom>
          <a:noFill/>
        </p:spPr>
        <p:txBody>
          <a:bodyPr wrap="square" rtlCol="0">
            <a:spAutoFit/>
          </a:bodyPr>
          <a:lstStyle/>
          <a:p>
            <a:r>
              <a:rPr lang="tr-TR" b="1" dirty="0" smtClean="0"/>
              <a:t>siyah görünür</a:t>
            </a:r>
            <a:endParaRPr lang="tr-TR" b="1" dirty="0"/>
          </a:p>
        </p:txBody>
      </p:sp>
      <p:sp>
        <p:nvSpPr>
          <p:cNvPr id="12" name="Metin kutusu 11"/>
          <p:cNvSpPr txBox="1"/>
          <p:nvPr/>
        </p:nvSpPr>
        <p:spPr>
          <a:xfrm>
            <a:off x="856259" y="2308230"/>
            <a:ext cx="1261020" cy="369332"/>
          </a:xfrm>
          <a:prstGeom prst="rect">
            <a:avLst/>
          </a:prstGeom>
          <a:noFill/>
        </p:spPr>
        <p:txBody>
          <a:bodyPr wrap="square" rtlCol="0">
            <a:spAutoFit/>
          </a:bodyPr>
          <a:lstStyle/>
          <a:p>
            <a:r>
              <a:rPr lang="tr-TR" b="1" dirty="0" smtClean="0"/>
              <a:t>Kırmızı ışık</a:t>
            </a:r>
            <a:endParaRPr lang="tr-TR" b="1" dirty="0"/>
          </a:p>
        </p:txBody>
      </p:sp>
      <p:sp>
        <p:nvSpPr>
          <p:cNvPr id="14" name="Dikdörtgen 13"/>
          <p:cNvSpPr/>
          <p:nvPr/>
        </p:nvSpPr>
        <p:spPr>
          <a:xfrm>
            <a:off x="0" y="5860207"/>
            <a:ext cx="9017348" cy="830997"/>
          </a:xfrm>
          <a:prstGeom prst="rect">
            <a:avLst/>
          </a:prstGeom>
        </p:spPr>
        <p:txBody>
          <a:bodyPr wrap="square">
            <a:spAutoFit/>
          </a:bodyPr>
          <a:lstStyle/>
          <a:p>
            <a:r>
              <a:rPr lang="tr-TR" sz="2400" dirty="0" smtClean="0"/>
              <a:t>mavi cisimler kırmızı ışıkta  ,  kırmızı rengi   yansıtmadığı  </a:t>
            </a:r>
            <a:r>
              <a:rPr lang="tr-TR" sz="2400" dirty="0"/>
              <a:t>için </a:t>
            </a:r>
            <a:r>
              <a:rPr lang="tr-TR" sz="2400" dirty="0" smtClean="0"/>
              <a:t>siyah görünürler ….</a:t>
            </a:r>
            <a:endParaRPr lang="tr-TR" sz="2400" dirty="0"/>
          </a:p>
        </p:txBody>
      </p:sp>
      <p:sp>
        <p:nvSpPr>
          <p:cNvPr id="15" name="Oval Belirtme Çizgisi 14"/>
          <p:cNvSpPr/>
          <p:nvPr/>
        </p:nvSpPr>
        <p:spPr>
          <a:xfrm>
            <a:off x="5508104" y="404664"/>
            <a:ext cx="2016224" cy="864096"/>
          </a:xfrm>
          <a:prstGeom prst="wedgeEllipseCallout">
            <a:avLst>
              <a:gd name="adj1" fmla="val -27762"/>
              <a:gd name="adj2" fmla="val 74258"/>
            </a:avLst>
          </a:prstGeom>
          <a:solidFill>
            <a:schemeClr val="tx1"/>
          </a:solid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val="1777044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3000"/>
                                        <p:tgtEl>
                                          <p:spTgt spid="4"/>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3000"/>
                                        <p:tgtEl>
                                          <p:spTgt spid="5"/>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3000"/>
                                        <p:tgtEl>
                                          <p:spTgt spid="3"/>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3000"/>
                                        <p:tgtEl>
                                          <p:spTgt spid="6"/>
                                        </p:tgtEl>
                                      </p:cBhvr>
                                    </p:animEffect>
                                  </p:childTnLst>
                                </p:cTn>
                              </p:par>
                            </p:childTnLst>
                          </p:cTn>
                        </p:par>
                        <p:par>
                          <p:cTn id="17" fill="hold">
                            <p:stCondLst>
                              <p:cond delay="300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par>
                          <p:cTn id="24" fill="hold">
                            <p:stCondLst>
                              <p:cond delay="3500"/>
                            </p:stCondLst>
                            <p:childTnLst>
                              <p:par>
                                <p:cTn id="25" presetID="10" presetClass="entr" presetSubtype="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11" grpId="0"/>
      <p:bldP spid="14" grpId="0"/>
      <p:bldP spid="1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11152"/>
            <a:ext cx="8712968" cy="5743575"/>
          </a:xfrm>
          <a:prstGeom prst="rect">
            <a:avLst/>
          </a:prstGeom>
        </p:spPr>
      </p:pic>
      <p:sp>
        <p:nvSpPr>
          <p:cNvPr id="3" name="Metin kutusu 2"/>
          <p:cNvSpPr txBox="1"/>
          <p:nvPr/>
        </p:nvSpPr>
        <p:spPr>
          <a:xfrm>
            <a:off x="856259" y="2308230"/>
            <a:ext cx="1261020" cy="369332"/>
          </a:xfrm>
          <a:prstGeom prst="rect">
            <a:avLst/>
          </a:prstGeom>
          <a:noFill/>
        </p:spPr>
        <p:txBody>
          <a:bodyPr wrap="square" rtlCol="0">
            <a:spAutoFit/>
          </a:bodyPr>
          <a:lstStyle/>
          <a:p>
            <a:r>
              <a:rPr lang="tr-TR" b="1" dirty="0" smtClean="0"/>
              <a:t>Yeşil  ışık</a:t>
            </a:r>
            <a:endParaRPr lang="tr-TR" b="1" dirty="0"/>
          </a:p>
        </p:txBody>
      </p:sp>
      <p:sp>
        <p:nvSpPr>
          <p:cNvPr id="4" name="Line 7"/>
          <p:cNvSpPr>
            <a:spLocks noChangeShapeType="1"/>
          </p:cNvSpPr>
          <p:nvPr/>
        </p:nvSpPr>
        <p:spPr bwMode="auto">
          <a:xfrm>
            <a:off x="1906761" y="3140248"/>
            <a:ext cx="1223963" cy="1511300"/>
          </a:xfrm>
          <a:prstGeom prst="line">
            <a:avLst/>
          </a:prstGeom>
          <a:noFill/>
          <a:ln w="63500">
            <a:solidFill>
              <a:srgbClr val="00B05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5" name="Line 8"/>
          <p:cNvSpPr>
            <a:spLocks noChangeShapeType="1"/>
          </p:cNvSpPr>
          <p:nvPr/>
        </p:nvSpPr>
        <p:spPr bwMode="auto">
          <a:xfrm>
            <a:off x="1187624" y="3140248"/>
            <a:ext cx="1223962" cy="1511300"/>
          </a:xfrm>
          <a:prstGeom prst="line">
            <a:avLst/>
          </a:prstGeom>
          <a:noFill/>
          <a:ln w="63500">
            <a:solidFill>
              <a:srgbClr val="00B05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6" name="Line 9"/>
          <p:cNvSpPr>
            <a:spLocks noChangeShapeType="1"/>
          </p:cNvSpPr>
          <p:nvPr/>
        </p:nvSpPr>
        <p:spPr bwMode="auto">
          <a:xfrm>
            <a:off x="1546399" y="3140248"/>
            <a:ext cx="1223962" cy="1511300"/>
          </a:xfrm>
          <a:prstGeom prst="line">
            <a:avLst/>
          </a:prstGeom>
          <a:noFill/>
          <a:ln w="63500">
            <a:solidFill>
              <a:srgbClr val="00B05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7" name="Line 10"/>
          <p:cNvSpPr>
            <a:spLocks noChangeShapeType="1"/>
          </p:cNvSpPr>
          <p:nvPr/>
        </p:nvSpPr>
        <p:spPr bwMode="auto">
          <a:xfrm>
            <a:off x="2267124" y="3140248"/>
            <a:ext cx="1223962" cy="1511300"/>
          </a:xfrm>
          <a:prstGeom prst="line">
            <a:avLst/>
          </a:prstGeom>
          <a:noFill/>
          <a:ln w="63500">
            <a:solidFill>
              <a:srgbClr val="00B05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2" name="Metin kutusu 11"/>
          <p:cNvSpPr txBox="1"/>
          <p:nvPr/>
        </p:nvSpPr>
        <p:spPr>
          <a:xfrm>
            <a:off x="4032026" y="2513608"/>
            <a:ext cx="1638622" cy="369332"/>
          </a:xfrm>
          <a:prstGeom prst="rect">
            <a:avLst/>
          </a:prstGeom>
          <a:noFill/>
          <a:ln>
            <a:solidFill>
              <a:srgbClr val="00B050"/>
            </a:solidFill>
          </a:ln>
        </p:spPr>
        <p:txBody>
          <a:bodyPr wrap="square" rtlCol="0">
            <a:spAutoFit/>
          </a:bodyPr>
          <a:lstStyle/>
          <a:p>
            <a:r>
              <a:rPr lang="tr-TR" b="1" dirty="0" smtClean="0"/>
              <a:t>siyah görünür</a:t>
            </a:r>
            <a:endParaRPr lang="tr-TR" b="1" dirty="0"/>
          </a:p>
        </p:txBody>
      </p:sp>
      <p:sp>
        <p:nvSpPr>
          <p:cNvPr id="13" name="Dikdörtgen 12"/>
          <p:cNvSpPr/>
          <p:nvPr/>
        </p:nvSpPr>
        <p:spPr>
          <a:xfrm>
            <a:off x="0" y="5860207"/>
            <a:ext cx="9017348" cy="830997"/>
          </a:xfrm>
          <a:prstGeom prst="rect">
            <a:avLst/>
          </a:prstGeom>
        </p:spPr>
        <p:txBody>
          <a:bodyPr wrap="square">
            <a:spAutoFit/>
          </a:bodyPr>
          <a:lstStyle/>
          <a:p>
            <a:r>
              <a:rPr lang="tr-TR" sz="2400" dirty="0" smtClean="0"/>
              <a:t>mavi cisimler yeşil ışıkta  ,  yeşil rengi   yansıtmadığı  </a:t>
            </a:r>
            <a:r>
              <a:rPr lang="tr-TR" sz="2400" dirty="0"/>
              <a:t>için </a:t>
            </a:r>
            <a:r>
              <a:rPr lang="tr-TR" sz="2400" dirty="0" smtClean="0"/>
              <a:t>siyah görünürler ….</a:t>
            </a:r>
            <a:endParaRPr lang="tr-TR" sz="2400" dirty="0"/>
          </a:p>
        </p:txBody>
      </p:sp>
      <p:sp>
        <p:nvSpPr>
          <p:cNvPr id="14" name="Oval Belirtme Çizgisi 13"/>
          <p:cNvSpPr/>
          <p:nvPr/>
        </p:nvSpPr>
        <p:spPr>
          <a:xfrm>
            <a:off x="5530180" y="404664"/>
            <a:ext cx="2016224" cy="864096"/>
          </a:xfrm>
          <a:prstGeom prst="wedgeEllipseCallout">
            <a:avLst>
              <a:gd name="adj1" fmla="val -27762"/>
              <a:gd name="adj2" fmla="val 74258"/>
            </a:avLst>
          </a:prstGeom>
          <a:solidFill>
            <a:schemeClr val="tx1"/>
          </a:solid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val="2820531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3000"/>
                                        <p:tgtEl>
                                          <p:spTgt spid="5"/>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3000"/>
                                        <p:tgtEl>
                                          <p:spTgt spid="6"/>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3000"/>
                                        <p:tgtEl>
                                          <p:spTgt spid="4"/>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up)">
                                      <p:cBhvr>
                                        <p:cTn id="16" dur="3000"/>
                                        <p:tgtEl>
                                          <p:spTgt spid="7"/>
                                        </p:tgtEl>
                                      </p:cBhvr>
                                    </p:animEffect>
                                  </p:childTnLst>
                                </p:cTn>
                              </p:par>
                            </p:childTnLst>
                          </p:cTn>
                        </p:par>
                        <p:par>
                          <p:cTn id="17" fill="hold">
                            <p:stCondLst>
                              <p:cond delay="3000"/>
                            </p:stCondLst>
                            <p:childTnLst>
                              <p:par>
                                <p:cTn id="18" presetID="10" presetClass="entr" presetSubtype="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par>
                          <p:cTn id="24" fill="hold">
                            <p:stCondLst>
                              <p:cond delay="350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2" grpId="0" animBg="1"/>
      <p:bldP spid="13" grpId="0"/>
      <p:bldP spid="1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8" y="27608"/>
            <a:ext cx="8258175" cy="5743575"/>
          </a:xfrm>
          <a:prstGeom prst="rect">
            <a:avLst/>
          </a:prstGeom>
        </p:spPr>
      </p:pic>
      <p:sp>
        <p:nvSpPr>
          <p:cNvPr id="3" name="Line 7"/>
          <p:cNvSpPr>
            <a:spLocks noChangeShapeType="1"/>
          </p:cNvSpPr>
          <p:nvPr/>
        </p:nvSpPr>
        <p:spPr bwMode="auto">
          <a:xfrm>
            <a:off x="1906761" y="3284264"/>
            <a:ext cx="1223963" cy="1511300"/>
          </a:xfrm>
          <a:prstGeom prst="line">
            <a:avLst/>
          </a:prstGeom>
          <a:noFill/>
          <a:ln w="635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4" name="Line 8"/>
          <p:cNvSpPr>
            <a:spLocks noChangeShapeType="1"/>
          </p:cNvSpPr>
          <p:nvPr/>
        </p:nvSpPr>
        <p:spPr bwMode="auto">
          <a:xfrm>
            <a:off x="1187624" y="3284264"/>
            <a:ext cx="1223962" cy="1511300"/>
          </a:xfrm>
          <a:prstGeom prst="line">
            <a:avLst/>
          </a:prstGeom>
          <a:noFill/>
          <a:ln w="63500">
            <a:solidFill>
              <a:srgbClr val="00B05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5" name="Line 9"/>
          <p:cNvSpPr>
            <a:spLocks noChangeShapeType="1"/>
          </p:cNvSpPr>
          <p:nvPr/>
        </p:nvSpPr>
        <p:spPr bwMode="auto">
          <a:xfrm>
            <a:off x="1546399" y="3284264"/>
            <a:ext cx="1223962" cy="1511300"/>
          </a:xfrm>
          <a:prstGeom prst="line">
            <a:avLst/>
          </a:prstGeom>
          <a:noFill/>
          <a:ln w="63500">
            <a:solidFill>
              <a:srgbClr val="00B0F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6" name="Line 10"/>
          <p:cNvSpPr>
            <a:spLocks noChangeShapeType="1"/>
          </p:cNvSpPr>
          <p:nvPr/>
        </p:nvSpPr>
        <p:spPr bwMode="auto">
          <a:xfrm>
            <a:off x="2267124" y="3284264"/>
            <a:ext cx="1223962" cy="1511300"/>
          </a:xfrm>
          <a:prstGeom prst="line">
            <a:avLst/>
          </a:prstGeom>
          <a:noFill/>
          <a:ln w="63500">
            <a:solidFill>
              <a:srgbClr val="FFFF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7" name="Line 12"/>
          <p:cNvSpPr>
            <a:spLocks noChangeShapeType="1"/>
          </p:cNvSpPr>
          <p:nvPr/>
        </p:nvSpPr>
        <p:spPr bwMode="auto">
          <a:xfrm flipV="1">
            <a:off x="2480295" y="3026956"/>
            <a:ext cx="1223963" cy="1512888"/>
          </a:xfrm>
          <a:prstGeom prst="line">
            <a:avLst/>
          </a:prstGeom>
          <a:noFill/>
          <a:ln w="50800">
            <a:solidFill>
              <a:srgbClr val="00B05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8" name="Metin kutusu 7"/>
          <p:cNvSpPr txBox="1"/>
          <p:nvPr/>
        </p:nvSpPr>
        <p:spPr>
          <a:xfrm>
            <a:off x="3635549" y="2657624"/>
            <a:ext cx="2035099" cy="369332"/>
          </a:xfrm>
          <a:prstGeom prst="rect">
            <a:avLst/>
          </a:prstGeom>
          <a:noFill/>
          <a:ln>
            <a:solidFill>
              <a:srgbClr val="00B050"/>
            </a:solidFill>
          </a:ln>
        </p:spPr>
        <p:txBody>
          <a:bodyPr wrap="square" rtlCol="0">
            <a:spAutoFit/>
          </a:bodyPr>
          <a:lstStyle/>
          <a:p>
            <a:r>
              <a:rPr lang="tr-TR" b="1" dirty="0" smtClean="0"/>
              <a:t>Yeşil  görünür</a:t>
            </a:r>
            <a:endParaRPr lang="tr-TR" b="1" dirty="0"/>
          </a:p>
        </p:txBody>
      </p:sp>
      <p:sp>
        <p:nvSpPr>
          <p:cNvPr id="9" name="Metin kutusu 8"/>
          <p:cNvSpPr txBox="1"/>
          <p:nvPr/>
        </p:nvSpPr>
        <p:spPr>
          <a:xfrm>
            <a:off x="1123678" y="2826384"/>
            <a:ext cx="1261020" cy="369332"/>
          </a:xfrm>
          <a:prstGeom prst="rect">
            <a:avLst/>
          </a:prstGeom>
          <a:noFill/>
          <a:ln>
            <a:solidFill>
              <a:srgbClr val="00B050"/>
            </a:solidFill>
          </a:ln>
        </p:spPr>
        <p:txBody>
          <a:bodyPr wrap="square" rtlCol="0">
            <a:spAutoFit/>
          </a:bodyPr>
          <a:lstStyle/>
          <a:p>
            <a:r>
              <a:rPr lang="tr-TR" b="1" dirty="0" smtClean="0"/>
              <a:t>beyaz ışık</a:t>
            </a:r>
            <a:endParaRPr lang="tr-TR" b="1" dirty="0"/>
          </a:p>
        </p:txBody>
      </p:sp>
      <p:sp>
        <p:nvSpPr>
          <p:cNvPr id="10" name="Dikdörtgen 9"/>
          <p:cNvSpPr/>
          <p:nvPr/>
        </p:nvSpPr>
        <p:spPr>
          <a:xfrm>
            <a:off x="21605" y="5747336"/>
            <a:ext cx="9017348" cy="830997"/>
          </a:xfrm>
          <a:prstGeom prst="rect">
            <a:avLst/>
          </a:prstGeom>
        </p:spPr>
        <p:txBody>
          <a:bodyPr wrap="square">
            <a:spAutoFit/>
          </a:bodyPr>
          <a:lstStyle/>
          <a:p>
            <a:r>
              <a:rPr lang="tr-TR" sz="2400" dirty="0" smtClean="0"/>
              <a:t>Yeşil cisimlerin üzerine gelen beyaz ışığın , sadece yeşil rengi   </a:t>
            </a:r>
            <a:r>
              <a:rPr lang="tr-TR" sz="2400" dirty="0"/>
              <a:t>yansıttıkları için </a:t>
            </a:r>
            <a:r>
              <a:rPr lang="tr-TR" sz="2400" dirty="0" smtClean="0"/>
              <a:t>yeşil  görünürler ….</a:t>
            </a:r>
            <a:endParaRPr lang="tr-TR" sz="2400" dirty="0"/>
          </a:p>
        </p:txBody>
      </p:sp>
      <p:sp>
        <p:nvSpPr>
          <p:cNvPr id="11" name="Oval Belirtme Çizgisi 10"/>
          <p:cNvSpPr/>
          <p:nvPr/>
        </p:nvSpPr>
        <p:spPr>
          <a:xfrm>
            <a:off x="5364088" y="476672"/>
            <a:ext cx="2016224" cy="864096"/>
          </a:xfrm>
          <a:prstGeom prst="wedgeEllipseCallout">
            <a:avLst>
              <a:gd name="adj1" fmla="val -27762"/>
              <a:gd name="adj2" fmla="val 74258"/>
            </a:avLst>
          </a:prstGeom>
          <a:solidFill>
            <a:srgbClr val="00B050"/>
          </a:solidFill>
          <a:ln>
            <a:solidFill>
              <a:srgbClr val="00B05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val="2657448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3000"/>
                                        <p:tgtEl>
                                          <p:spTgt spid="4"/>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3000"/>
                                        <p:tgtEl>
                                          <p:spTgt spid="5"/>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3000"/>
                                        <p:tgtEl>
                                          <p:spTgt spid="3"/>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3000"/>
                                        <p:tgtEl>
                                          <p:spTgt spid="6"/>
                                        </p:tgtEl>
                                      </p:cBhvr>
                                    </p:animEffect>
                                  </p:childTnLst>
                                </p:cTn>
                              </p:par>
                            </p:childTnLst>
                          </p:cTn>
                        </p:par>
                        <p:par>
                          <p:cTn id="17" fill="hold">
                            <p:stCondLst>
                              <p:cond delay="3000"/>
                            </p:stCondLst>
                            <p:childTnLst>
                              <p:par>
                                <p:cTn id="18" presetID="22" presetClass="entr" presetSubtype="4"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3000"/>
                                        <p:tgtEl>
                                          <p:spTgt spid="7"/>
                                        </p:tgtEl>
                                      </p:cBhvr>
                                    </p:animEffect>
                                  </p:childTnLst>
                                </p:cTn>
                              </p:par>
                            </p:childTnLst>
                          </p:cTn>
                        </p:par>
                        <p:par>
                          <p:cTn id="21" fill="hold">
                            <p:stCondLst>
                              <p:cond delay="6000"/>
                            </p:stCondLst>
                            <p:childTnLst>
                              <p:par>
                                <p:cTn id="22" presetID="10"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par>
                          <p:cTn id="28" fill="hold">
                            <p:stCondLst>
                              <p:cond delay="6500"/>
                            </p:stCondLst>
                            <p:childTnLst>
                              <p:par>
                                <p:cTn id="29" presetID="10"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10" grpId="0"/>
      <p:bldP spid="11"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8" y="27608"/>
            <a:ext cx="8258175" cy="5743575"/>
          </a:xfrm>
          <a:prstGeom prst="rect">
            <a:avLst/>
          </a:prstGeom>
        </p:spPr>
      </p:pic>
      <p:sp>
        <p:nvSpPr>
          <p:cNvPr id="3" name="Line 7"/>
          <p:cNvSpPr>
            <a:spLocks noChangeShapeType="1"/>
          </p:cNvSpPr>
          <p:nvPr/>
        </p:nvSpPr>
        <p:spPr bwMode="auto">
          <a:xfrm>
            <a:off x="1906761" y="3284264"/>
            <a:ext cx="1223963" cy="1511300"/>
          </a:xfrm>
          <a:prstGeom prst="line">
            <a:avLst/>
          </a:prstGeom>
          <a:noFill/>
          <a:ln w="63500">
            <a:solidFill>
              <a:srgbClr val="00B05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4" name="Line 8"/>
          <p:cNvSpPr>
            <a:spLocks noChangeShapeType="1"/>
          </p:cNvSpPr>
          <p:nvPr/>
        </p:nvSpPr>
        <p:spPr bwMode="auto">
          <a:xfrm>
            <a:off x="1187624" y="3284264"/>
            <a:ext cx="1223962" cy="1511300"/>
          </a:xfrm>
          <a:prstGeom prst="line">
            <a:avLst/>
          </a:prstGeom>
          <a:noFill/>
          <a:ln w="63500">
            <a:solidFill>
              <a:srgbClr val="00B05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5" name="Line 9"/>
          <p:cNvSpPr>
            <a:spLocks noChangeShapeType="1"/>
          </p:cNvSpPr>
          <p:nvPr/>
        </p:nvSpPr>
        <p:spPr bwMode="auto">
          <a:xfrm>
            <a:off x="1546399" y="3284264"/>
            <a:ext cx="1223962" cy="1511300"/>
          </a:xfrm>
          <a:prstGeom prst="line">
            <a:avLst/>
          </a:prstGeom>
          <a:noFill/>
          <a:ln w="63500">
            <a:solidFill>
              <a:srgbClr val="00B05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6" name="Line 10"/>
          <p:cNvSpPr>
            <a:spLocks noChangeShapeType="1"/>
          </p:cNvSpPr>
          <p:nvPr/>
        </p:nvSpPr>
        <p:spPr bwMode="auto">
          <a:xfrm>
            <a:off x="2267124" y="3284264"/>
            <a:ext cx="1223962" cy="1511300"/>
          </a:xfrm>
          <a:prstGeom prst="line">
            <a:avLst/>
          </a:prstGeom>
          <a:noFill/>
          <a:ln w="63500">
            <a:solidFill>
              <a:srgbClr val="00B05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7" name="Line 12"/>
          <p:cNvSpPr>
            <a:spLocks noChangeShapeType="1"/>
          </p:cNvSpPr>
          <p:nvPr/>
        </p:nvSpPr>
        <p:spPr bwMode="auto">
          <a:xfrm flipV="1">
            <a:off x="3108772" y="3249016"/>
            <a:ext cx="1223963" cy="1512888"/>
          </a:xfrm>
          <a:prstGeom prst="line">
            <a:avLst/>
          </a:prstGeom>
          <a:noFill/>
          <a:ln w="50800">
            <a:solidFill>
              <a:srgbClr val="00B05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8" name="Metin kutusu 7"/>
          <p:cNvSpPr txBox="1"/>
          <p:nvPr/>
        </p:nvSpPr>
        <p:spPr>
          <a:xfrm>
            <a:off x="3635549" y="2657624"/>
            <a:ext cx="2035099" cy="369332"/>
          </a:xfrm>
          <a:prstGeom prst="rect">
            <a:avLst/>
          </a:prstGeom>
          <a:noFill/>
          <a:ln>
            <a:solidFill>
              <a:srgbClr val="00B050"/>
            </a:solidFill>
          </a:ln>
        </p:spPr>
        <p:txBody>
          <a:bodyPr wrap="square" rtlCol="0">
            <a:spAutoFit/>
          </a:bodyPr>
          <a:lstStyle/>
          <a:p>
            <a:r>
              <a:rPr lang="tr-TR" b="1" dirty="0" smtClean="0"/>
              <a:t>Yeşil  görünür</a:t>
            </a:r>
            <a:endParaRPr lang="tr-TR" b="1" dirty="0"/>
          </a:p>
        </p:txBody>
      </p:sp>
      <p:sp>
        <p:nvSpPr>
          <p:cNvPr id="9" name="Metin kutusu 8"/>
          <p:cNvSpPr txBox="1"/>
          <p:nvPr/>
        </p:nvSpPr>
        <p:spPr>
          <a:xfrm>
            <a:off x="1123678" y="2826384"/>
            <a:ext cx="1261020" cy="369332"/>
          </a:xfrm>
          <a:prstGeom prst="rect">
            <a:avLst/>
          </a:prstGeom>
          <a:noFill/>
          <a:ln>
            <a:solidFill>
              <a:srgbClr val="00B050"/>
            </a:solidFill>
          </a:ln>
        </p:spPr>
        <p:txBody>
          <a:bodyPr wrap="square" rtlCol="0">
            <a:spAutoFit/>
          </a:bodyPr>
          <a:lstStyle/>
          <a:p>
            <a:r>
              <a:rPr lang="tr-TR" b="1" dirty="0" smtClean="0"/>
              <a:t>yeşil ışık</a:t>
            </a:r>
            <a:endParaRPr lang="tr-TR" b="1" dirty="0"/>
          </a:p>
        </p:txBody>
      </p:sp>
      <p:sp>
        <p:nvSpPr>
          <p:cNvPr id="10" name="Dikdörtgen 9"/>
          <p:cNvSpPr/>
          <p:nvPr/>
        </p:nvSpPr>
        <p:spPr>
          <a:xfrm>
            <a:off x="21605" y="5747336"/>
            <a:ext cx="9017348" cy="830997"/>
          </a:xfrm>
          <a:prstGeom prst="rect">
            <a:avLst/>
          </a:prstGeom>
        </p:spPr>
        <p:txBody>
          <a:bodyPr wrap="square">
            <a:spAutoFit/>
          </a:bodyPr>
          <a:lstStyle/>
          <a:p>
            <a:r>
              <a:rPr lang="tr-TR" sz="2400" dirty="0" smtClean="0"/>
              <a:t>Yeşil cisimlerin üzerine gelen beyaz ışığın , sadece yeşil rengi   </a:t>
            </a:r>
            <a:r>
              <a:rPr lang="tr-TR" sz="2400" dirty="0"/>
              <a:t>yansıttıkları için </a:t>
            </a:r>
            <a:r>
              <a:rPr lang="tr-TR" sz="2400" dirty="0" smtClean="0"/>
              <a:t>yeşil  görünürler ….</a:t>
            </a:r>
            <a:endParaRPr lang="tr-TR" sz="2400" dirty="0"/>
          </a:p>
        </p:txBody>
      </p:sp>
      <p:sp>
        <p:nvSpPr>
          <p:cNvPr id="11" name="Oval Belirtme Çizgisi 10"/>
          <p:cNvSpPr/>
          <p:nvPr/>
        </p:nvSpPr>
        <p:spPr>
          <a:xfrm>
            <a:off x="5364088" y="476672"/>
            <a:ext cx="2016224" cy="864096"/>
          </a:xfrm>
          <a:prstGeom prst="wedgeEllipseCallout">
            <a:avLst>
              <a:gd name="adj1" fmla="val -27762"/>
              <a:gd name="adj2" fmla="val 74258"/>
            </a:avLst>
          </a:prstGeom>
          <a:solidFill>
            <a:srgbClr val="00B050"/>
          </a:solidFill>
          <a:ln>
            <a:solidFill>
              <a:srgbClr val="00B05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val="4262952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3000"/>
                                        <p:tgtEl>
                                          <p:spTgt spid="4"/>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3000"/>
                                        <p:tgtEl>
                                          <p:spTgt spid="5"/>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3000"/>
                                        <p:tgtEl>
                                          <p:spTgt spid="3"/>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3000"/>
                                        <p:tgtEl>
                                          <p:spTgt spid="6"/>
                                        </p:tgtEl>
                                      </p:cBhvr>
                                    </p:animEffect>
                                  </p:childTnLst>
                                </p:cTn>
                              </p:par>
                            </p:childTnLst>
                          </p:cTn>
                        </p:par>
                        <p:par>
                          <p:cTn id="17" fill="hold">
                            <p:stCondLst>
                              <p:cond delay="3000"/>
                            </p:stCondLst>
                            <p:childTnLst>
                              <p:par>
                                <p:cTn id="18" presetID="22" presetClass="entr" presetSubtype="4"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3000"/>
                                        <p:tgtEl>
                                          <p:spTgt spid="7"/>
                                        </p:tgtEl>
                                      </p:cBhvr>
                                    </p:animEffect>
                                  </p:childTnLst>
                                </p:cTn>
                              </p:par>
                            </p:childTnLst>
                          </p:cTn>
                        </p:par>
                        <p:par>
                          <p:cTn id="21" fill="hold">
                            <p:stCondLst>
                              <p:cond delay="6000"/>
                            </p:stCondLst>
                            <p:childTnLst>
                              <p:par>
                                <p:cTn id="22" presetID="10"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par>
                          <p:cTn id="28" fill="hold">
                            <p:stCondLst>
                              <p:cond delay="6500"/>
                            </p:stCondLst>
                            <p:childTnLst>
                              <p:par>
                                <p:cTn id="29" presetID="10"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10" grpId="0"/>
      <p:bldP spid="11"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2911" y="-20712"/>
            <a:ext cx="8258175" cy="5743575"/>
          </a:xfrm>
          <a:prstGeom prst="rect">
            <a:avLst/>
          </a:prstGeom>
        </p:spPr>
      </p:pic>
      <p:sp>
        <p:nvSpPr>
          <p:cNvPr id="4" name="Line 7"/>
          <p:cNvSpPr>
            <a:spLocks noChangeShapeType="1"/>
          </p:cNvSpPr>
          <p:nvPr/>
        </p:nvSpPr>
        <p:spPr bwMode="auto">
          <a:xfrm>
            <a:off x="1906761" y="3140248"/>
            <a:ext cx="1223963" cy="1511300"/>
          </a:xfrm>
          <a:prstGeom prst="line">
            <a:avLst/>
          </a:prstGeom>
          <a:noFill/>
          <a:ln w="63500">
            <a:solidFill>
              <a:srgbClr val="00B05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5" name="Line 8"/>
          <p:cNvSpPr>
            <a:spLocks noChangeShapeType="1"/>
          </p:cNvSpPr>
          <p:nvPr/>
        </p:nvSpPr>
        <p:spPr bwMode="auto">
          <a:xfrm>
            <a:off x="1187624" y="3140248"/>
            <a:ext cx="1223962" cy="1511300"/>
          </a:xfrm>
          <a:prstGeom prst="line">
            <a:avLst/>
          </a:prstGeom>
          <a:noFill/>
          <a:ln w="63500">
            <a:solidFill>
              <a:srgbClr val="00B05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6" name="Line 9"/>
          <p:cNvSpPr>
            <a:spLocks noChangeShapeType="1"/>
          </p:cNvSpPr>
          <p:nvPr/>
        </p:nvSpPr>
        <p:spPr bwMode="auto">
          <a:xfrm>
            <a:off x="1546399" y="3140248"/>
            <a:ext cx="1223962" cy="1511300"/>
          </a:xfrm>
          <a:prstGeom prst="line">
            <a:avLst/>
          </a:prstGeom>
          <a:noFill/>
          <a:ln w="63500">
            <a:solidFill>
              <a:srgbClr val="00B05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7" name="Line 10"/>
          <p:cNvSpPr>
            <a:spLocks noChangeShapeType="1"/>
          </p:cNvSpPr>
          <p:nvPr/>
        </p:nvSpPr>
        <p:spPr bwMode="auto">
          <a:xfrm>
            <a:off x="2267124" y="3140248"/>
            <a:ext cx="1223962" cy="1511300"/>
          </a:xfrm>
          <a:prstGeom prst="line">
            <a:avLst/>
          </a:prstGeom>
          <a:noFill/>
          <a:ln w="63500">
            <a:solidFill>
              <a:srgbClr val="00B05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8" name="Line 11"/>
          <p:cNvSpPr>
            <a:spLocks noChangeShapeType="1"/>
          </p:cNvSpPr>
          <p:nvPr/>
        </p:nvSpPr>
        <p:spPr bwMode="auto">
          <a:xfrm flipV="1">
            <a:off x="3130724" y="3140248"/>
            <a:ext cx="1223962" cy="1512888"/>
          </a:xfrm>
          <a:prstGeom prst="line">
            <a:avLst/>
          </a:prstGeom>
          <a:noFill/>
          <a:ln w="50800">
            <a:solidFill>
              <a:srgbClr val="00B05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9" name="Line 12"/>
          <p:cNvSpPr>
            <a:spLocks noChangeShapeType="1"/>
          </p:cNvSpPr>
          <p:nvPr/>
        </p:nvSpPr>
        <p:spPr bwMode="auto">
          <a:xfrm flipV="1">
            <a:off x="2411586" y="3140248"/>
            <a:ext cx="1223963" cy="1512888"/>
          </a:xfrm>
          <a:prstGeom prst="line">
            <a:avLst/>
          </a:prstGeom>
          <a:noFill/>
          <a:ln w="50800">
            <a:solidFill>
              <a:srgbClr val="00B05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0" name="Line 13"/>
          <p:cNvSpPr>
            <a:spLocks noChangeShapeType="1"/>
          </p:cNvSpPr>
          <p:nvPr/>
        </p:nvSpPr>
        <p:spPr bwMode="auto">
          <a:xfrm flipV="1">
            <a:off x="2771949" y="3140248"/>
            <a:ext cx="1223962" cy="1512888"/>
          </a:xfrm>
          <a:prstGeom prst="line">
            <a:avLst/>
          </a:prstGeom>
          <a:noFill/>
          <a:ln w="50800">
            <a:solidFill>
              <a:srgbClr val="00B05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1" name="Line 14"/>
          <p:cNvSpPr>
            <a:spLocks noChangeShapeType="1"/>
          </p:cNvSpPr>
          <p:nvPr/>
        </p:nvSpPr>
        <p:spPr bwMode="auto">
          <a:xfrm flipV="1">
            <a:off x="3491086" y="3140248"/>
            <a:ext cx="1223963" cy="1512888"/>
          </a:xfrm>
          <a:prstGeom prst="line">
            <a:avLst/>
          </a:prstGeom>
          <a:noFill/>
          <a:ln w="50800">
            <a:solidFill>
              <a:srgbClr val="00B05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2" name="Metin kutusu 11"/>
          <p:cNvSpPr txBox="1"/>
          <p:nvPr/>
        </p:nvSpPr>
        <p:spPr>
          <a:xfrm>
            <a:off x="4032026" y="2513608"/>
            <a:ext cx="1638622" cy="369332"/>
          </a:xfrm>
          <a:prstGeom prst="rect">
            <a:avLst/>
          </a:prstGeom>
          <a:noFill/>
          <a:ln>
            <a:solidFill>
              <a:srgbClr val="00B050"/>
            </a:solidFill>
          </a:ln>
        </p:spPr>
        <p:txBody>
          <a:bodyPr wrap="square" rtlCol="0">
            <a:spAutoFit/>
          </a:bodyPr>
          <a:lstStyle/>
          <a:p>
            <a:r>
              <a:rPr lang="tr-TR" b="1" dirty="0" smtClean="0"/>
              <a:t>Yeşil görünür</a:t>
            </a:r>
            <a:endParaRPr lang="tr-TR" b="1" dirty="0"/>
          </a:p>
        </p:txBody>
      </p:sp>
      <p:sp>
        <p:nvSpPr>
          <p:cNvPr id="13" name="Metin kutusu 12"/>
          <p:cNvSpPr txBox="1"/>
          <p:nvPr/>
        </p:nvSpPr>
        <p:spPr>
          <a:xfrm>
            <a:off x="856259" y="2308230"/>
            <a:ext cx="1261020" cy="369332"/>
          </a:xfrm>
          <a:prstGeom prst="rect">
            <a:avLst/>
          </a:prstGeom>
          <a:noFill/>
          <a:ln>
            <a:solidFill>
              <a:srgbClr val="00B050"/>
            </a:solidFill>
          </a:ln>
        </p:spPr>
        <p:txBody>
          <a:bodyPr wrap="square" rtlCol="0">
            <a:spAutoFit/>
          </a:bodyPr>
          <a:lstStyle/>
          <a:p>
            <a:r>
              <a:rPr lang="tr-TR" b="1" dirty="0" smtClean="0"/>
              <a:t>yeşil ışık</a:t>
            </a:r>
            <a:endParaRPr lang="tr-TR" b="1" dirty="0"/>
          </a:p>
        </p:txBody>
      </p:sp>
      <p:sp>
        <p:nvSpPr>
          <p:cNvPr id="14" name="Dikdörtgen 13"/>
          <p:cNvSpPr/>
          <p:nvPr/>
        </p:nvSpPr>
        <p:spPr>
          <a:xfrm>
            <a:off x="21605" y="5747336"/>
            <a:ext cx="9017348" cy="830997"/>
          </a:xfrm>
          <a:prstGeom prst="rect">
            <a:avLst/>
          </a:prstGeom>
        </p:spPr>
        <p:txBody>
          <a:bodyPr wrap="square">
            <a:spAutoFit/>
          </a:bodyPr>
          <a:lstStyle/>
          <a:p>
            <a:r>
              <a:rPr lang="tr-TR" sz="2400" dirty="0" smtClean="0"/>
              <a:t>Yeşil  cisimlerin üzerine gelen yeşil ışığın , hepsini yansıttıkları </a:t>
            </a:r>
            <a:r>
              <a:rPr lang="tr-TR" sz="2400" dirty="0"/>
              <a:t>için </a:t>
            </a:r>
            <a:r>
              <a:rPr lang="tr-TR" sz="2400" dirty="0" smtClean="0"/>
              <a:t>yeşil görünürler ….</a:t>
            </a:r>
            <a:endParaRPr lang="tr-TR" sz="2400" dirty="0"/>
          </a:p>
        </p:txBody>
      </p:sp>
      <p:sp>
        <p:nvSpPr>
          <p:cNvPr id="15" name="Oval Belirtme Çizgisi 14"/>
          <p:cNvSpPr/>
          <p:nvPr/>
        </p:nvSpPr>
        <p:spPr>
          <a:xfrm>
            <a:off x="5436096" y="404664"/>
            <a:ext cx="2016224" cy="864096"/>
          </a:xfrm>
          <a:prstGeom prst="wedgeEllipseCallout">
            <a:avLst>
              <a:gd name="adj1" fmla="val -27762"/>
              <a:gd name="adj2" fmla="val 74258"/>
            </a:avLst>
          </a:prstGeom>
          <a:solidFill>
            <a:srgbClr val="00B050"/>
          </a:solidFill>
          <a:ln>
            <a:solidFill>
              <a:srgbClr val="00B05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val="805893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3000"/>
                                        <p:tgtEl>
                                          <p:spTgt spid="5"/>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3000"/>
                                        <p:tgtEl>
                                          <p:spTgt spid="6"/>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3000"/>
                                        <p:tgtEl>
                                          <p:spTgt spid="4"/>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up)">
                                      <p:cBhvr>
                                        <p:cTn id="16" dur="3000"/>
                                        <p:tgtEl>
                                          <p:spTgt spid="7"/>
                                        </p:tgtEl>
                                      </p:cBhvr>
                                    </p:animEffect>
                                  </p:childTnLst>
                                </p:cTn>
                              </p:par>
                            </p:childTnLst>
                          </p:cTn>
                        </p:par>
                        <p:par>
                          <p:cTn id="17" fill="hold">
                            <p:stCondLst>
                              <p:cond delay="3000"/>
                            </p:stCondLst>
                            <p:childTnLst>
                              <p:par>
                                <p:cTn id="18" presetID="22" presetClass="entr" presetSubtype="4"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3000"/>
                                        <p:tgtEl>
                                          <p:spTgt spid="9"/>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3000"/>
                                        <p:tgtEl>
                                          <p:spTgt spid="10"/>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down)">
                                      <p:cBhvr>
                                        <p:cTn id="26" dur="3000"/>
                                        <p:tgtEl>
                                          <p:spTgt spid="8"/>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down)">
                                      <p:cBhvr>
                                        <p:cTn id="29" dur="3000"/>
                                        <p:tgtEl>
                                          <p:spTgt spid="11"/>
                                        </p:tgtEl>
                                      </p:cBhvr>
                                    </p:animEffect>
                                  </p:childTnLst>
                                </p:cTn>
                              </p:par>
                            </p:childTnLst>
                          </p:cTn>
                        </p:par>
                        <p:par>
                          <p:cTn id="30" fill="hold">
                            <p:stCondLst>
                              <p:cond delay="6000"/>
                            </p:stCondLst>
                            <p:childTnLst>
                              <p:par>
                                <p:cTn id="31" presetID="10" presetClass="entr" presetSubtype="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500"/>
                                        <p:tgtEl>
                                          <p:spTgt spid="15"/>
                                        </p:tgtEl>
                                      </p:cBhvr>
                                    </p:animEffect>
                                  </p:childTnLst>
                                </p:cTn>
                              </p:par>
                            </p:childTnLst>
                          </p:cTn>
                        </p:par>
                        <p:par>
                          <p:cTn id="37" fill="hold">
                            <p:stCondLst>
                              <p:cond delay="6500"/>
                            </p:stCondLst>
                            <p:childTnLst>
                              <p:par>
                                <p:cTn id="38" presetID="10" presetClass="entr" presetSubtype="0"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4" grpId="0"/>
      <p:bldP spid="1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2911" y="21084"/>
            <a:ext cx="8258175" cy="5743575"/>
          </a:xfrm>
          <a:prstGeom prst="rect">
            <a:avLst/>
          </a:prstGeom>
        </p:spPr>
      </p:pic>
      <p:sp>
        <p:nvSpPr>
          <p:cNvPr id="3" name="Line 7"/>
          <p:cNvSpPr>
            <a:spLocks noChangeShapeType="1"/>
          </p:cNvSpPr>
          <p:nvPr/>
        </p:nvSpPr>
        <p:spPr bwMode="auto">
          <a:xfrm>
            <a:off x="1906761" y="3140248"/>
            <a:ext cx="1223963" cy="1511300"/>
          </a:xfrm>
          <a:prstGeom prst="line">
            <a:avLst/>
          </a:prstGeom>
          <a:noFill/>
          <a:ln w="63500">
            <a:solidFill>
              <a:srgbClr val="00B0F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4" name="Line 8"/>
          <p:cNvSpPr>
            <a:spLocks noChangeShapeType="1"/>
          </p:cNvSpPr>
          <p:nvPr/>
        </p:nvSpPr>
        <p:spPr bwMode="auto">
          <a:xfrm>
            <a:off x="1187624" y="3140248"/>
            <a:ext cx="1223962" cy="1511300"/>
          </a:xfrm>
          <a:prstGeom prst="line">
            <a:avLst/>
          </a:prstGeom>
          <a:noFill/>
          <a:ln w="63500">
            <a:solidFill>
              <a:srgbClr val="00B0F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5" name="Line 9"/>
          <p:cNvSpPr>
            <a:spLocks noChangeShapeType="1"/>
          </p:cNvSpPr>
          <p:nvPr/>
        </p:nvSpPr>
        <p:spPr bwMode="auto">
          <a:xfrm>
            <a:off x="1546399" y="3140248"/>
            <a:ext cx="1223962" cy="1511300"/>
          </a:xfrm>
          <a:prstGeom prst="line">
            <a:avLst/>
          </a:prstGeom>
          <a:noFill/>
          <a:ln w="63500">
            <a:solidFill>
              <a:srgbClr val="00B0F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6" name="Line 10"/>
          <p:cNvSpPr>
            <a:spLocks noChangeShapeType="1"/>
          </p:cNvSpPr>
          <p:nvPr/>
        </p:nvSpPr>
        <p:spPr bwMode="auto">
          <a:xfrm>
            <a:off x="2267124" y="3140248"/>
            <a:ext cx="1223962" cy="1511300"/>
          </a:xfrm>
          <a:prstGeom prst="line">
            <a:avLst/>
          </a:prstGeom>
          <a:noFill/>
          <a:ln w="63500">
            <a:solidFill>
              <a:srgbClr val="00B0F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1" name="Metin kutusu 10"/>
          <p:cNvSpPr txBox="1"/>
          <p:nvPr/>
        </p:nvSpPr>
        <p:spPr>
          <a:xfrm>
            <a:off x="4032026" y="2513608"/>
            <a:ext cx="1638622" cy="369332"/>
          </a:xfrm>
          <a:prstGeom prst="rect">
            <a:avLst/>
          </a:prstGeom>
          <a:noFill/>
        </p:spPr>
        <p:txBody>
          <a:bodyPr wrap="square" rtlCol="0">
            <a:spAutoFit/>
          </a:bodyPr>
          <a:lstStyle/>
          <a:p>
            <a:r>
              <a:rPr lang="tr-TR" b="1" dirty="0" smtClean="0"/>
              <a:t>Siyah görünür</a:t>
            </a:r>
            <a:endParaRPr lang="tr-TR" b="1" dirty="0"/>
          </a:p>
        </p:txBody>
      </p:sp>
      <p:sp>
        <p:nvSpPr>
          <p:cNvPr id="12" name="Metin kutusu 11"/>
          <p:cNvSpPr txBox="1"/>
          <p:nvPr/>
        </p:nvSpPr>
        <p:spPr>
          <a:xfrm>
            <a:off x="856259" y="2308230"/>
            <a:ext cx="1261020" cy="369332"/>
          </a:xfrm>
          <a:prstGeom prst="rect">
            <a:avLst/>
          </a:prstGeom>
          <a:noFill/>
        </p:spPr>
        <p:txBody>
          <a:bodyPr wrap="square" rtlCol="0">
            <a:spAutoFit/>
          </a:bodyPr>
          <a:lstStyle/>
          <a:p>
            <a:r>
              <a:rPr lang="tr-TR" b="1" dirty="0" smtClean="0"/>
              <a:t>mavi ışık</a:t>
            </a:r>
            <a:endParaRPr lang="tr-TR" b="1" dirty="0"/>
          </a:p>
        </p:txBody>
      </p:sp>
      <p:sp>
        <p:nvSpPr>
          <p:cNvPr id="13" name="Dikdörtgen 12"/>
          <p:cNvSpPr/>
          <p:nvPr/>
        </p:nvSpPr>
        <p:spPr>
          <a:xfrm>
            <a:off x="0" y="5860207"/>
            <a:ext cx="9017348" cy="830997"/>
          </a:xfrm>
          <a:prstGeom prst="rect">
            <a:avLst/>
          </a:prstGeom>
        </p:spPr>
        <p:txBody>
          <a:bodyPr wrap="square">
            <a:spAutoFit/>
          </a:bodyPr>
          <a:lstStyle/>
          <a:p>
            <a:r>
              <a:rPr lang="tr-TR" sz="2400" dirty="0" smtClean="0"/>
              <a:t>yeşil cisimler mavi ışıkta  ,  mavi rengi   yansıtmadığı  </a:t>
            </a:r>
            <a:r>
              <a:rPr lang="tr-TR" sz="2400" dirty="0"/>
              <a:t>için </a:t>
            </a:r>
            <a:r>
              <a:rPr lang="tr-TR" sz="2400" dirty="0" smtClean="0"/>
              <a:t>siyah görünürler ….</a:t>
            </a:r>
            <a:endParaRPr lang="tr-TR" sz="2400" dirty="0"/>
          </a:p>
        </p:txBody>
      </p:sp>
      <p:sp>
        <p:nvSpPr>
          <p:cNvPr id="14" name="Oval Belirtme Çizgisi 13"/>
          <p:cNvSpPr/>
          <p:nvPr/>
        </p:nvSpPr>
        <p:spPr>
          <a:xfrm>
            <a:off x="5530180" y="404664"/>
            <a:ext cx="2016224" cy="864096"/>
          </a:xfrm>
          <a:prstGeom prst="wedgeEllipseCallout">
            <a:avLst>
              <a:gd name="adj1" fmla="val -27762"/>
              <a:gd name="adj2" fmla="val 74258"/>
            </a:avLst>
          </a:prstGeom>
          <a:solidFill>
            <a:schemeClr val="tx1"/>
          </a:solid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val="42553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3000"/>
                                        <p:tgtEl>
                                          <p:spTgt spid="4"/>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3000"/>
                                        <p:tgtEl>
                                          <p:spTgt spid="5"/>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3000"/>
                                        <p:tgtEl>
                                          <p:spTgt spid="3"/>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3000"/>
                                        <p:tgtEl>
                                          <p:spTgt spid="6"/>
                                        </p:tgtEl>
                                      </p:cBhvr>
                                    </p:animEffect>
                                  </p:childTnLst>
                                </p:cTn>
                              </p:par>
                            </p:childTnLst>
                          </p:cTn>
                        </p:par>
                        <p:par>
                          <p:cTn id="17" fill="hold">
                            <p:stCondLst>
                              <p:cond delay="300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par>
                          <p:cTn id="24" fill="hold">
                            <p:stCondLst>
                              <p:cond delay="350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11" grpId="0"/>
      <p:bldP spid="13" grpId="0"/>
      <p:bldP spid="1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2911" y="-27384"/>
            <a:ext cx="8258175" cy="5743575"/>
          </a:xfrm>
          <a:prstGeom prst="rect">
            <a:avLst/>
          </a:prstGeom>
        </p:spPr>
      </p:pic>
      <p:sp>
        <p:nvSpPr>
          <p:cNvPr id="3" name="Line 7"/>
          <p:cNvSpPr>
            <a:spLocks noChangeShapeType="1"/>
          </p:cNvSpPr>
          <p:nvPr/>
        </p:nvSpPr>
        <p:spPr bwMode="auto">
          <a:xfrm>
            <a:off x="1906761" y="3140248"/>
            <a:ext cx="1223963" cy="1511300"/>
          </a:xfrm>
          <a:prstGeom prst="line">
            <a:avLst/>
          </a:prstGeom>
          <a:noFill/>
          <a:ln w="635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4" name="Line 8"/>
          <p:cNvSpPr>
            <a:spLocks noChangeShapeType="1"/>
          </p:cNvSpPr>
          <p:nvPr/>
        </p:nvSpPr>
        <p:spPr bwMode="auto">
          <a:xfrm>
            <a:off x="1187624" y="3140248"/>
            <a:ext cx="1223962" cy="1511300"/>
          </a:xfrm>
          <a:prstGeom prst="line">
            <a:avLst/>
          </a:prstGeom>
          <a:noFill/>
          <a:ln w="635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5" name="Line 9"/>
          <p:cNvSpPr>
            <a:spLocks noChangeShapeType="1"/>
          </p:cNvSpPr>
          <p:nvPr/>
        </p:nvSpPr>
        <p:spPr bwMode="auto">
          <a:xfrm>
            <a:off x="1546399" y="3140248"/>
            <a:ext cx="1223962" cy="1511300"/>
          </a:xfrm>
          <a:prstGeom prst="line">
            <a:avLst/>
          </a:prstGeom>
          <a:noFill/>
          <a:ln w="635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6" name="Line 10"/>
          <p:cNvSpPr>
            <a:spLocks noChangeShapeType="1"/>
          </p:cNvSpPr>
          <p:nvPr/>
        </p:nvSpPr>
        <p:spPr bwMode="auto">
          <a:xfrm>
            <a:off x="2267124" y="3140248"/>
            <a:ext cx="1223962" cy="1511300"/>
          </a:xfrm>
          <a:prstGeom prst="line">
            <a:avLst/>
          </a:prstGeom>
          <a:noFill/>
          <a:ln w="635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1" name="Metin kutusu 10"/>
          <p:cNvSpPr txBox="1"/>
          <p:nvPr/>
        </p:nvSpPr>
        <p:spPr>
          <a:xfrm>
            <a:off x="4032026" y="2513608"/>
            <a:ext cx="1638622" cy="369332"/>
          </a:xfrm>
          <a:prstGeom prst="rect">
            <a:avLst/>
          </a:prstGeom>
          <a:noFill/>
          <a:ln>
            <a:solidFill>
              <a:srgbClr val="FF0000"/>
            </a:solidFill>
          </a:ln>
        </p:spPr>
        <p:txBody>
          <a:bodyPr wrap="square" rtlCol="0">
            <a:spAutoFit/>
          </a:bodyPr>
          <a:lstStyle/>
          <a:p>
            <a:r>
              <a:rPr lang="tr-TR" b="1" dirty="0" smtClean="0"/>
              <a:t>Siyah görünür</a:t>
            </a:r>
            <a:endParaRPr lang="tr-TR" b="1" dirty="0"/>
          </a:p>
        </p:txBody>
      </p:sp>
      <p:sp>
        <p:nvSpPr>
          <p:cNvPr id="12" name="Metin kutusu 11"/>
          <p:cNvSpPr txBox="1"/>
          <p:nvPr/>
        </p:nvSpPr>
        <p:spPr>
          <a:xfrm>
            <a:off x="856259" y="2308230"/>
            <a:ext cx="1261020" cy="369332"/>
          </a:xfrm>
          <a:prstGeom prst="rect">
            <a:avLst/>
          </a:prstGeom>
          <a:noFill/>
          <a:ln>
            <a:solidFill>
              <a:srgbClr val="FF0000"/>
            </a:solidFill>
          </a:ln>
        </p:spPr>
        <p:txBody>
          <a:bodyPr wrap="square" rtlCol="0">
            <a:spAutoFit/>
          </a:bodyPr>
          <a:lstStyle/>
          <a:p>
            <a:r>
              <a:rPr lang="tr-TR" b="1" dirty="0" smtClean="0"/>
              <a:t>Kırmızı ışık</a:t>
            </a:r>
            <a:endParaRPr lang="tr-TR" b="1" dirty="0"/>
          </a:p>
        </p:txBody>
      </p:sp>
      <p:sp>
        <p:nvSpPr>
          <p:cNvPr id="13" name="Dikdörtgen 12"/>
          <p:cNvSpPr/>
          <p:nvPr/>
        </p:nvSpPr>
        <p:spPr>
          <a:xfrm>
            <a:off x="0" y="5860207"/>
            <a:ext cx="9017348" cy="830997"/>
          </a:xfrm>
          <a:prstGeom prst="rect">
            <a:avLst/>
          </a:prstGeom>
        </p:spPr>
        <p:txBody>
          <a:bodyPr wrap="square">
            <a:spAutoFit/>
          </a:bodyPr>
          <a:lstStyle/>
          <a:p>
            <a:r>
              <a:rPr lang="tr-TR" sz="2400" dirty="0" smtClean="0"/>
              <a:t>yeşil cisimler kırmızı ışıkta  ,  kırmızı rengi   yansıtmadığı  </a:t>
            </a:r>
            <a:r>
              <a:rPr lang="tr-TR" sz="2400" dirty="0"/>
              <a:t>için </a:t>
            </a:r>
            <a:r>
              <a:rPr lang="tr-TR" sz="2400" dirty="0" smtClean="0"/>
              <a:t>siyah görünürler ….</a:t>
            </a:r>
            <a:endParaRPr lang="tr-TR" sz="2400" dirty="0"/>
          </a:p>
        </p:txBody>
      </p:sp>
      <p:sp>
        <p:nvSpPr>
          <p:cNvPr id="14" name="Oval Belirtme Çizgisi 13"/>
          <p:cNvSpPr/>
          <p:nvPr/>
        </p:nvSpPr>
        <p:spPr>
          <a:xfrm>
            <a:off x="5530180" y="404664"/>
            <a:ext cx="2016224" cy="864096"/>
          </a:xfrm>
          <a:prstGeom prst="wedgeEllipseCallout">
            <a:avLst>
              <a:gd name="adj1" fmla="val -27762"/>
              <a:gd name="adj2" fmla="val 74258"/>
            </a:avLst>
          </a:prstGeom>
          <a:solidFill>
            <a:schemeClr val="tx1"/>
          </a:solid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val="4053685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3000"/>
                                        <p:tgtEl>
                                          <p:spTgt spid="4"/>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3000"/>
                                        <p:tgtEl>
                                          <p:spTgt spid="5"/>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3000"/>
                                        <p:tgtEl>
                                          <p:spTgt spid="3"/>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3000"/>
                                        <p:tgtEl>
                                          <p:spTgt spid="6"/>
                                        </p:tgtEl>
                                      </p:cBhvr>
                                    </p:animEffect>
                                  </p:childTnLst>
                                </p:cTn>
                              </p:par>
                            </p:childTnLst>
                          </p:cTn>
                        </p:par>
                        <p:par>
                          <p:cTn id="17" fill="hold">
                            <p:stCondLst>
                              <p:cond delay="300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par>
                          <p:cTn id="24" fill="hold">
                            <p:stCondLst>
                              <p:cond delay="350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11" grpId="0" animBg="1"/>
      <p:bldP spid="13" grpId="0"/>
      <p:bldP spid="14"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536" y="0"/>
            <a:ext cx="8256502" cy="5517232"/>
          </a:xfrm>
          <a:prstGeom prst="rect">
            <a:avLst/>
          </a:prstGeom>
        </p:spPr>
      </p:pic>
      <p:sp>
        <p:nvSpPr>
          <p:cNvPr id="3" name="Line 7"/>
          <p:cNvSpPr>
            <a:spLocks noChangeShapeType="1"/>
          </p:cNvSpPr>
          <p:nvPr/>
        </p:nvSpPr>
        <p:spPr bwMode="auto">
          <a:xfrm>
            <a:off x="1914350" y="3140248"/>
            <a:ext cx="1223963" cy="1511300"/>
          </a:xfrm>
          <a:prstGeom prst="line">
            <a:avLst/>
          </a:prstGeom>
          <a:noFill/>
          <a:ln w="63500">
            <a:solidFill>
              <a:srgbClr val="008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4" name="Line 8"/>
          <p:cNvSpPr>
            <a:spLocks noChangeShapeType="1"/>
          </p:cNvSpPr>
          <p:nvPr/>
        </p:nvSpPr>
        <p:spPr bwMode="auto">
          <a:xfrm>
            <a:off x="1195213" y="3140248"/>
            <a:ext cx="1223962" cy="1511300"/>
          </a:xfrm>
          <a:prstGeom prst="line">
            <a:avLst/>
          </a:prstGeom>
          <a:noFill/>
          <a:ln w="635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5" name="Line 9"/>
          <p:cNvSpPr>
            <a:spLocks noChangeShapeType="1"/>
          </p:cNvSpPr>
          <p:nvPr/>
        </p:nvSpPr>
        <p:spPr bwMode="auto">
          <a:xfrm>
            <a:off x="1553988" y="3140248"/>
            <a:ext cx="1223962" cy="1511300"/>
          </a:xfrm>
          <a:prstGeom prst="line">
            <a:avLst/>
          </a:prstGeom>
          <a:noFill/>
          <a:ln w="63500">
            <a:solidFill>
              <a:srgbClr val="00B0F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6" name="Line 10"/>
          <p:cNvSpPr>
            <a:spLocks noChangeShapeType="1"/>
          </p:cNvSpPr>
          <p:nvPr/>
        </p:nvSpPr>
        <p:spPr bwMode="auto">
          <a:xfrm>
            <a:off x="2274713" y="3140248"/>
            <a:ext cx="1223962" cy="1511300"/>
          </a:xfrm>
          <a:prstGeom prst="line">
            <a:avLst/>
          </a:prstGeom>
          <a:noFill/>
          <a:ln w="63500">
            <a:solidFill>
              <a:srgbClr val="FFFF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7" name="Line 12"/>
          <p:cNvSpPr>
            <a:spLocks noChangeShapeType="1"/>
          </p:cNvSpPr>
          <p:nvPr/>
        </p:nvSpPr>
        <p:spPr bwMode="auto">
          <a:xfrm flipV="1">
            <a:off x="3454051" y="3051700"/>
            <a:ext cx="1223963" cy="1512888"/>
          </a:xfrm>
          <a:prstGeom prst="line">
            <a:avLst/>
          </a:prstGeom>
          <a:noFill/>
          <a:ln w="50800">
            <a:solidFill>
              <a:srgbClr val="FFFF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8" name="Metin kutusu 7"/>
          <p:cNvSpPr txBox="1"/>
          <p:nvPr/>
        </p:nvSpPr>
        <p:spPr>
          <a:xfrm>
            <a:off x="3643138" y="2513608"/>
            <a:ext cx="2035099" cy="369332"/>
          </a:xfrm>
          <a:prstGeom prst="rect">
            <a:avLst/>
          </a:prstGeom>
          <a:noFill/>
        </p:spPr>
        <p:txBody>
          <a:bodyPr wrap="square" rtlCol="0">
            <a:spAutoFit/>
          </a:bodyPr>
          <a:lstStyle/>
          <a:p>
            <a:r>
              <a:rPr lang="tr-TR" b="1" dirty="0" smtClean="0"/>
              <a:t>sarı görünür</a:t>
            </a:r>
            <a:endParaRPr lang="tr-TR" b="1" dirty="0"/>
          </a:p>
        </p:txBody>
      </p:sp>
      <p:sp>
        <p:nvSpPr>
          <p:cNvPr id="9" name="Metin kutusu 8"/>
          <p:cNvSpPr txBox="1"/>
          <p:nvPr/>
        </p:nvSpPr>
        <p:spPr>
          <a:xfrm>
            <a:off x="1131267" y="2682368"/>
            <a:ext cx="1261020" cy="369332"/>
          </a:xfrm>
          <a:prstGeom prst="rect">
            <a:avLst/>
          </a:prstGeom>
          <a:noFill/>
        </p:spPr>
        <p:txBody>
          <a:bodyPr wrap="square" rtlCol="0">
            <a:spAutoFit/>
          </a:bodyPr>
          <a:lstStyle/>
          <a:p>
            <a:r>
              <a:rPr lang="tr-TR" b="1" dirty="0" smtClean="0"/>
              <a:t>beyaz ışık</a:t>
            </a:r>
            <a:endParaRPr lang="tr-TR" b="1" dirty="0"/>
          </a:p>
        </p:txBody>
      </p:sp>
      <p:sp>
        <p:nvSpPr>
          <p:cNvPr id="10" name="Line 12"/>
          <p:cNvSpPr>
            <a:spLocks noChangeShapeType="1"/>
          </p:cNvSpPr>
          <p:nvPr/>
        </p:nvSpPr>
        <p:spPr bwMode="auto">
          <a:xfrm flipV="1">
            <a:off x="3138313" y="3838356"/>
            <a:ext cx="611981" cy="756444"/>
          </a:xfrm>
          <a:prstGeom prst="line">
            <a:avLst/>
          </a:prstGeom>
          <a:noFill/>
          <a:ln w="50800">
            <a:solidFill>
              <a:srgbClr val="00B05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1" name="Line 12"/>
          <p:cNvSpPr>
            <a:spLocks noChangeShapeType="1"/>
          </p:cNvSpPr>
          <p:nvPr/>
        </p:nvSpPr>
        <p:spPr bwMode="auto">
          <a:xfrm flipV="1">
            <a:off x="2419176" y="3808144"/>
            <a:ext cx="719138" cy="844992"/>
          </a:xfrm>
          <a:prstGeom prst="line">
            <a:avLst/>
          </a:prstGeom>
          <a:noFill/>
          <a:ln w="508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2" name="Oval Belirtme Çizgisi 11"/>
          <p:cNvSpPr/>
          <p:nvPr/>
        </p:nvSpPr>
        <p:spPr>
          <a:xfrm>
            <a:off x="5940152" y="260648"/>
            <a:ext cx="2016224" cy="864096"/>
          </a:xfrm>
          <a:prstGeom prst="wedgeEllipseCallout">
            <a:avLst>
              <a:gd name="adj1" fmla="val -27762"/>
              <a:gd name="adj2" fmla="val 74258"/>
            </a:avLst>
          </a:prstGeom>
          <a:solidFill>
            <a:srgbClr val="FFFF00"/>
          </a:solidFill>
          <a:ln>
            <a:solidFill>
              <a:srgbClr val="FFFF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sp>
        <p:nvSpPr>
          <p:cNvPr id="13" name="Dikdörtgen 12"/>
          <p:cNvSpPr/>
          <p:nvPr/>
        </p:nvSpPr>
        <p:spPr>
          <a:xfrm>
            <a:off x="107504" y="5860207"/>
            <a:ext cx="8909844" cy="830997"/>
          </a:xfrm>
          <a:prstGeom prst="rect">
            <a:avLst/>
          </a:prstGeom>
        </p:spPr>
        <p:txBody>
          <a:bodyPr wrap="square">
            <a:spAutoFit/>
          </a:bodyPr>
          <a:lstStyle/>
          <a:p>
            <a:r>
              <a:rPr lang="tr-TR" sz="2400" dirty="0" smtClean="0"/>
              <a:t>sarı cisimler beyaz ışıkta  ,  kırmızı ve yeşil  rengi   yansıttığı  </a:t>
            </a:r>
            <a:r>
              <a:rPr lang="tr-TR" sz="2400" dirty="0"/>
              <a:t>için </a:t>
            </a:r>
            <a:r>
              <a:rPr lang="tr-TR" sz="2400" dirty="0" smtClean="0"/>
              <a:t>sarı görünürler ….</a:t>
            </a:r>
            <a:endParaRPr lang="tr-TR" sz="2400" dirty="0"/>
          </a:p>
        </p:txBody>
      </p:sp>
    </p:spTree>
    <p:extLst>
      <p:ext uri="{BB962C8B-B14F-4D97-AF65-F5344CB8AC3E}">
        <p14:creationId xmlns:p14="http://schemas.microsoft.com/office/powerpoint/2010/main" val="4259347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3000"/>
                                        <p:tgtEl>
                                          <p:spTgt spid="4"/>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3000"/>
                                        <p:tgtEl>
                                          <p:spTgt spid="5"/>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3000"/>
                                        <p:tgtEl>
                                          <p:spTgt spid="3"/>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3000"/>
                                        <p:tgtEl>
                                          <p:spTgt spid="6"/>
                                        </p:tgtEl>
                                      </p:cBhvr>
                                    </p:animEffect>
                                  </p:childTnLst>
                                </p:cTn>
                              </p:par>
                            </p:childTnLst>
                          </p:cTn>
                        </p:par>
                        <p:par>
                          <p:cTn id="17" fill="hold">
                            <p:stCondLst>
                              <p:cond delay="3000"/>
                            </p:stCondLst>
                            <p:childTnLst>
                              <p:par>
                                <p:cTn id="18" presetID="22" presetClass="entr" presetSubtype="4"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3000"/>
                                        <p:tgtEl>
                                          <p:spTgt spid="7"/>
                                        </p:tgtEl>
                                      </p:cBhvr>
                                    </p:animEffect>
                                  </p:childTnLst>
                                </p:cTn>
                              </p:par>
                            </p:childTnLst>
                          </p:cTn>
                        </p:par>
                        <p:par>
                          <p:cTn id="21" fill="hold">
                            <p:stCondLst>
                              <p:cond delay="6000"/>
                            </p:stCondLst>
                            <p:childTnLst>
                              <p:par>
                                <p:cTn id="22" presetID="10"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par>
                          <p:cTn id="25" fill="hold">
                            <p:stCondLst>
                              <p:cond delay="6500"/>
                            </p:stCondLst>
                            <p:childTnLst>
                              <p:par>
                                <p:cTn id="26" presetID="22" presetClass="entr" presetSubtype="4"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down)">
                                      <p:cBhvr>
                                        <p:cTn id="28" dur="3000"/>
                                        <p:tgtEl>
                                          <p:spTgt spid="10"/>
                                        </p:tgtEl>
                                      </p:cBhvr>
                                    </p:animEffect>
                                  </p:childTnLst>
                                </p:cTn>
                              </p:par>
                            </p:childTnLst>
                          </p:cTn>
                        </p:par>
                        <p:par>
                          <p:cTn id="29" fill="hold">
                            <p:stCondLst>
                              <p:cond delay="950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3000"/>
                                        <p:tgtEl>
                                          <p:spTgt spid="1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p:stCondLst>
                              <p:cond delay="12500"/>
                            </p:stCondLst>
                            <p:childTnLst>
                              <p:par>
                                <p:cTn id="37" presetID="10" presetClass="entr" presetSubtype="0"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p:bldP spid="10" grpId="0" animBg="1"/>
      <p:bldP spid="11" grpId="0" animBg="1"/>
      <p:bldP spid="12" grpId="0" animBg="1"/>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srcRect/>
          <a:stretch>
            <a:fillRect/>
          </a:stretch>
        </p:blipFill>
        <p:spPr bwMode="auto">
          <a:xfrm>
            <a:off x="251520" y="0"/>
            <a:ext cx="8892480" cy="6858000"/>
          </a:xfrm>
          <a:prstGeom prst="rect">
            <a:avLst/>
          </a:prstGeom>
          <a:noFill/>
          <a:ln w="9525">
            <a:noFill/>
            <a:miter lim="800000"/>
            <a:headEnd/>
            <a:tailEnd/>
          </a:ln>
          <a:effectLst/>
        </p:spPr>
      </p:pic>
      <p:sp>
        <p:nvSpPr>
          <p:cNvPr id="3" name="2 Metin kutusu"/>
          <p:cNvSpPr txBox="1"/>
          <p:nvPr/>
        </p:nvSpPr>
        <p:spPr>
          <a:xfrm>
            <a:off x="539552" y="5661248"/>
            <a:ext cx="7992888" cy="1077218"/>
          </a:xfrm>
          <a:prstGeom prst="rect">
            <a:avLst/>
          </a:prstGeom>
          <a:noFill/>
        </p:spPr>
        <p:txBody>
          <a:bodyPr wrap="square" rtlCol="0">
            <a:spAutoFit/>
          </a:bodyPr>
          <a:lstStyle/>
          <a:p>
            <a:r>
              <a:rPr lang="tr-TR" sz="3200" b="1" dirty="0" smtClean="0">
                <a:solidFill>
                  <a:srgbClr val="FF0000"/>
                </a:solidFill>
                <a:latin typeface="Arial" pitchFamily="34" charset="0"/>
                <a:cs typeface="Arial" pitchFamily="34" charset="0"/>
              </a:rPr>
              <a:t>Güneş değişik renklerin bir araya gelmesiyle oluşmalı.</a:t>
            </a:r>
            <a:endParaRPr lang="tr-TR" sz="3200" b="1" dirty="0">
              <a:solidFill>
                <a:srgbClr val="FF0000"/>
              </a:solidFill>
              <a:latin typeface="Arial" pitchFamily="34" charset="0"/>
              <a:cs typeface="Arial" pitchFamily="34" charset="0"/>
            </a:endParaRPr>
          </a:p>
        </p:txBody>
      </p:sp>
    </p:spTree>
    <p:extLst>
      <p:ext uri="{BB962C8B-B14F-4D97-AF65-F5344CB8AC3E}">
        <p14:creationId xmlns:p14="http://schemas.microsoft.com/office/powerpoint/2010/main" val="2105512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9733" y="108418"/>
            <a:ext cx="8256502" cy="5517232"/>
          </a:xfrm>
          <a:prstGeom prst="rect">
            <a:avLst/>
          </a:prstGeom>
        </p:spPr>
      </p:pic>
      <p:sp>
        <p:nvSpPr>
          <p:cNvPr id="3" name="Line 7"/>
          <p:cNvSpPr>
            <a:spLocks noChangeShapeType="1"/>
          </p:cNvSpPr>
          <p:nvPr/>
        </p:nvSpPr>
        <p:spPr bwMode="auto">
          <a:xfrm>
            <a:off x="1914350" y="3140248"/>
            <a:ext cx="1223963" cy="1511300"/>
          </a:xfrm>
          <a:prstGeom prst="line">
            <a:avLst/>
          </a:prstGeom>
          <a:noFill/>
          <a:ln w="63500">
            <a:solidFill>
              <a:srgbClr val="FFFF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4" name="Line 8"/>
          <p:cNvSpPr>
            <a:spLocks noChangeShapeType="1"/>
          </p:cNvSpPr>
          <p:nvPr/>
        </p:nvSpPr>
        <p:spPr bwMode="auto">
          <a:xfrm>
            <a:off x="1195213" y="3140248"/>
            <a:ext cx="1223962" cy="1511300"/>
          </a:xfrm>
          <a:prstGeom prst="line">
            <a:avLst/>
          </a:prstGeom>
          <a:noFill/>
          <a:ln w="63500">
            <a:solidFill>
              <a:srgbClr val="FFFF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5" name="Line 9"/>
          <p:cNvSpPr>
            <a:spLocks noChangeShapeType="1"/>
          </p:cNvSpPr>
          <p:nvPr/>
        </p:nvSpPr>
        <p:spPr bwMode="auto">
          <a:xfrm>
            <a:off x="1553988" y="3140248"/>
            <a:ext cx="1223962" cy="1511300"/>
          </a:xfrm>
          <a:prstGeom prst="line">
            <a:avLst/>
          </a:prstGeom>
          <a:noFill/>
          <a:ln w="63500">
            <a:solidFill>
              <a:srgbClr val="FFFF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6" name="Line 10"/>
          <p:cNvSpPr>
            <a:spLocks noChangeShapeType="1"/>
          </p:cNvSpPr>
          <p:nvPr/>
        </p:nvSpPr>
        <p:spPr bwMode="auto">
          <a:xfrm>
            <a:off x="2274713" y="3140248"/>
            <a:ext cx="1223962" cy="1511300"/>
          </a:xfrm>
          <a:prstGeom prst="line">
            <a:avLst/>
          </a:prstGeom>
          <a:noFill/>
          <a:ln w="63500">
            <a:solidFill>
              <a:srgbClr val="FFFF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7" name="Line 12"/>
          <p:cNvSpPr>
            <a:spLocks noChangeShapeType="1"/>
          </p:cNvSpPr>
          <p:nvPr/>
        </p:nvSpPr>
        <p:spPr bwMode="auto">
          <a:xfrm flipV="1">
            <a:off x="3454051" y="3051700"/>
            <a:ext cx="1223963" cy="1512888"/>
          </a:xfrm>
          <a:prstGeom prst="line">
            <a:avLst/>
          </a:prstGeom>
          <a:noFill/>
          <a:ln w="50800">
            <a:solidFill>
              <a:srgbClr val="FFFF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8" name="Metin kutusu 7"/>
          <p:cNvSpPr txBox="1"/>
          <p:nvPr/>
        </p:nvSpPr>
        <p:spPr>
          <a:xfrm>
            <a:off x="3643138" y="2513608"/>
            <a:ext cx="2035099" cy="369332"/>
          </a:xfrm>
          <a:prstGeom prst="rect">
            <a:avLst/>
          </a:prstGeom>
          <a:noFill/>
        </p:spPr>
        <p:txBody>
          <a:bodyPr wrap="square" rtlCol="0">
            <a:spAutoFit/>
          </a:bodyPr>
          <a:lstStyle/>
          <a:p>
            <a:r>
              <a:rPr lang="tr-TR" b="1" dirty="0" smtClean="0"/>
              <a:t>sarı görünür</a:t>
            </a:r>
            <a:endParaRPr lang="tr-TR" b="1" dirty="0"/>
          </a:p>
        </p:txBody>
      </p:sp>
      <p:sp>
        <p:nvSpPr>
          <p:cNvPr id="9" name="Metin kutusu 8"/>
          <p:cNvSpPr txBox="1"/>
          <p:nvPr/>
        </p:nvSpPr>
        <p:spPr>
          <a:xfrm>
            <a:off x="1131267" y="2682368"/>
            <a:ext cx="1261020" cy="369332"/>
          </a:xfrm>
          <a:prstGeom prst="rect">
            <a:avLst/>
          </a:prstGeom>
          <a:noFill/>
        </p:spPr>
        <p:txBody>
          <a:bodyPr wrap="square" rtlCol="0">
            <a:spAutoFit/>
          </a:bodyPr>
          <a:lstStyle/>
          <a:p>
            <a:r>
              <a:rPr lang="tr-TR" b="1" dirty="0" smtClean="0"/>
              <a:t>sarı ışık</a:t>
            </a:r>
            <a:endParaRPr lang="tr-TR" b="1" dirty="0"/>
          </a:p>
        </p:txBody>
      </p:sp>
      <p:sp>
        <p:nvSpPr>
          <p:cNvPr id="10" name="Line 12"/>
          <p:cNvSpPr>
            <a:spLocks noChangeShapeType="1"/>
          </p:cNvSpPr>
          <p:nvPr/>
        </p:nvSpPr>
        <p:spPr bwMode="auto">
          <a:xfrm flipV="1">
            <a:off x="3138313" y="3051700"/>
            <a:ext cx="1289671" cy="1543100"/>
          </a:xfrm>
          <a:prstGeom prst="line">
            <a:avLst/>
          </a:prstGeom>
          <a:noFill/>
          <a:ln w="50800">
            <a:solidFill>
              <a:srgbClr val="FFFF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1" name="Line 12"/>
          <p:cNvSpPr>
            <a:spLocks noChangeShapeType="1"/>
          </p:cNvSpPr>
          <p:nvPr/>
        </p:nvSpPr>
        <p:spPr bwMode="auto">
          <a:xfrm flipV="1">
            <a:off x="2419176" y="2967736"/>
            <a:ext cx="1432744" cy="1685400"/>
          </a:xfrm>
          <a:prstGeom prst="line">
            <a:avLst/>
          </a:prstGeom>
          <a:noFill/>
          <a:ln w="50800">
            <a:solidFill>
              <a:srgbClr val="FFFF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2" name="Oval Belirtme Çizgisi 11"/>
          <p:cNvSpPr/>
          <p:nvPr/>
        </p:nvSpPr>
        <p:spPr>
          <a:xfrm>
            <a:off x="5940152" y="260648"/>
            <a:ext cx="2016224" cy="864096"/>
          </a:xfrm>
          <a:prstGeom prst="wedgeEllipseCallout">
            <a:avLst>
              <a:gd name="adj1" fmla="val -27762"/>
              <a:gd name="adj2" fmla="val 74258"/>
            </a:avLst>
          </a:prstGeom>
          <a:solidFill>
            <a:srgbClr val="FFFF00"/>
          </a:solidFill>
          <a:ln>
            <a:solidFill>
              <a:srgbClr val="FFFF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sp>
        <p:nvSpPr>
          <p:cNvPr id="13" name="Line 12"/>
          <p:cNvSpPr>
            <a:spLocks noChangeShapeType="1"/>
          </p:cNvSpPr>
          <p:nvPr/>
        </p:nvSpPr>
        <p:spPr bwMode="auto">
          <a:xfrm flipV="1">
            <a:off x="2737679" y="2944584"/>
            <a:ext cx="1432744" cy="1601436"/>
          </a:xfrm>
          <a:prstGeom prst="line">
            <a:avLst/>
          </a:prstGeom>
          <a:noFill/>
          <a:ln w="50800">
            <a:solidFill>
              <a:srgbClr val="FFFF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4" name="Dikdörtgen 13"/>
          <p:cNvSpPr/>
          <p:nvPr/>
        </p:nvSpPr>
        <p:spPr>
          <a:xfrm>
            <a:off x="107504" y="5860207"/>
            <a:ext cx="8909844" cy="461665"/>
          </a:xfrm>
          <a:prstGeom prst="rect">
            <a:avLst/>
          </a:prstGeom>
        </p:spPr>
        <p:txBody>
          <a:bodyPr wrap="square">
            <a:spAutoFit/>
          </a:bodyPr>
          <a:lstStyle/>
          <a:p>
            <a:r>
              <a:rPr lang="tr-TR" sz="2400" dirty="0" smtClean="0"/>
              <a:t>sarı cisimler sarı ışıkta  , sarı  rengi   yansıttığı  </a:t>
            </a:r>
            <a:r>
              <a:rPr lang="tr-TR" sz="2400" dirty="0"/>
              <a:t>için </a:t>
            </a:r>
            <a:r>
              <a:rPr lang="tr-TR" sz="2400" dirty="0" smtClean="0"/>
              <a:t>sarı görünürler ….</a:t>
            </a:r>
            <a:endParaRPr lang="tr-TR" sz="2400" dirty="0"/>
          </a:p>
        </p:txBody>
      </p:sp>
    </p:spTree>
    <p:extLst>
      <p:ext uri="{BB962C8B-B14F-4D97-AF65-F5344CB8AC3E}">
        <p14:creationId xmlns:p14="http://schemas.microsoft.com/office/powerpoint/2010/main" val="2498409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3000"/>
                                        <p:tgtEl>
                                          <p:spTgt spid="4"/>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3000"/>
                                        <p:tgtEl>
                                          <p:spTgt spid="5"/>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3000"/>
                                        <p:tgtEl>
                                          <p:spTgt spid="3"/>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3000"/>
                                        <p:tgtEl>
                                          <p:spTgt spid="6"/>
                                        </p:tgtEl>
                                      </p:cBhvr>
                                    </p:animEffect>
                                  </p:childTnLst>
                                </p:cTn>
                              </p:par>
                            </p:childTnLst>
                          </p:cTn>
                        </p:par>
                        <p:par>
                          <p:cTn id="17" fill="hold">
                            <p:stCondLst>
                              <p:cond delay="3000"/>
                            </p:stCondLst>
                            <p:childTnLst>
                              <p:par>
                                <p:cTn id="18" presetID="22" presetClass="entr" presetSubtype="4"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3000"/>
                                        <p:tgtEl>
                                          <p:spTgt spid="7"/>
                                        </p:tgtEl>
                                      </p:cBhvr>
                                    </p:animEffect>
                                  </p:childTnLst>
                                </p:cTn>
                              </p:par>
                            </p:childTnLst>
                          </p:cTn>
                        </p:par>
                        <p:par>
                          <p:cTn id="21" fill="hold">
                            <p:stCondLst>
                              <p:cond delay="6000"/>
                            </p:stCondLst>
                            <p:childTnLst>
                              <p:par>
                                <p:cTn id="22" presetID="10"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par>
                          <p:cTn id="25" fill="hold">
                            <p:stCondLst>
                              <p:cond delay="6500"/>
                            </p:stCondLst>
                            <p:childTnLst>
                              <p:par>
                                <p:cTn id="26" presetID="22" presetClass="entr" presetSubtype="4"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down)">
                                      <p:cBhvr>
                                        <p:cTn id="28" dur="3000"/>
                                        <p:tgtEl>
                                          <p:spTgt spid="10"/>
                                        </p:tgtEl>
                                      </p:cBhvr>
                                    </p:animEffect>
                                  </p:childTnLst>
                                </p:cTn>
                              </p:par>
                            </p:childTnLst>
                          </p:cTn>
                        </p:par>
                        <p:par>
                          <p:cTn id="29" fill="hold">
                            <p:stCondLst>
                              <p:cond delay="950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3000"/>
                                        <p:tgtEl>
                                          <p:spTgt spid="1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p:stCondLst>
                              <p:cond delay="12500"/>
                            </p:stCondLst>
                            <p:childTnLst>
                              <p:par>
                                <p:cTn id="37" presetID="22" presetClass="entr" presetSubtype="4"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down)">
                                      <p:cBhvr>
                                        <p:cTn id="39" dur="3000"/>
                                        <p:tgtEl>
                                          <p:spTgt spid="13"/>
                                        </p:tgtEl>
                                      </p:cBhvr>
                                    </p:animEffect>
                                  </p:childTnLst>
                                </p:cTn>
                              </p:par>
                            </p:childTnLst>
                          </p:cTn>
                        </p:par>
                        <p:par>
                          <p:cTn id="40" fill="hold">
                            <p:stCondLst>
                              <p:cond delay="15500"/>
                            </p:stCondLst>
                            <p:childTnLst>
                              <p:par>
                                <p:cTn id="41" presetID="10"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p:bldP spid="10" grpId="0" animBg="1"/>
      <p:bldP spid="11" grpId="0" animBg="1"/>
      <p:bldP spid="12" grpId="0" animBg="1"/>
      <p:bldP spid="13" grpId="0" animBg="1"/>
      <p:bldP spid="1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51520" y="1052736"/>
            <a:ext cx="8568952" cy="4031873"/>
          </a:xfrm>
          <a:prstGeom prst="rect">
            <a:avLst/>
          </a:prstGeom>
        </p:spPr>
        <p:txBody>
          <a:bodyPr wrap="square">
            <a:spAutoFit/>
          </a:bodyPr>
          <a:lstStyle/>
          <a:p>
            <a:r>
              <a:rPr lang="tr-TR" sz="3200" dirty="0">
                <a:latin typeface="Arial" pitchFamily="34" charset="0"/>
                <a:cs typeface="Arial" pitchFamily="34" charset="0"/>
              </a:rPr>
              <a:t>Sarı renkli cisim üzerine beyaz ışık düşürüldüğünde, sarı cisim beyazı oluşturan renklerden kırmızı, yeşil ve sarıyı yansıtır. Kırmızı ve yeşilin birleşimi, sarı rengi verdiği için cisim, sarı renkte görülür. Eğer sarı renkli cisim üzerine kırmızı ya da yeşil ışık düşürülürse cisim bu ışıklarında yansıttığından kırmızı ya da yeşil renkte görünür. </a:t>
            </a:r>
          </a:p>
        </p:txBody>
      </p:sp>
    </p:spTree>
    <p:extLst>
      <p:ext uri="{BB962C8B-B14F-4D97-AF65-F5344CB8AC3E}">
        <p14:creationId xmlns:p14="http://schemas.microsoft.com/office/powerpoint/2010/main" val="213593276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536" y="0"/>
            <a:ext cx="8256502" cy="5517232"/>
          </a:xfrm>
          <a:prstGeom prst="rect">
            <a:avLst/>
          </a:prstGeom>
        </p:spPr>
      </p:pic>
      <p:sp>
        <p:nvSpPr>
          <p:cNvPr id="3" name="Line 7"/>
          <p:cNvSpPr>
            <a:spLocks noChangeShapeType="1"/>
          </p:cNvSpPr>
          <p:nvPr/>
        </p:nvSpPr>
        <p:spPr bwMode="auto">
          <a:xfrm>
            <a:off x="1914350" y="3140248"/>
            <a:ext cx="1223963" cy="1511300"/>
          </a:xfrm>
          <a:prstGeom prst="line">
            <a:avLst/>
          </a:prstGeom>
          <a:noFill/>
          <a:ln w="635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4" name="Line 8"/>
          <p:cNvSpPr>
            <a:spLocks noChangeShapeType="1"/>
          </p:cNvSpPr>
          <p:nvPr/>
        </p:nvSpPr>
        <p:spPr bwMode="auto">
          <a:xfrm>
            <a:off x="1195213" y="3140248"/>
            <a:ext cx="1223962" cy="1511300"/>
          </a:xfrm>
          <a:prstGeom prst="line">
            <a:avLst/>
          </a:prstGeom>
          <a:noFill/>
          <a:ln w="635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5" name="Line 9"/>
          <p:cNvSpPr>
            <a:spLocks noChangeShapeType="1"/>
          </p:cNvSpPr>
          <p:nvPr/>
        </p:nvSpPr>
        <p:spPr bwMode="auto">
          <a:xfrm>
            <a:off x="1553988" y="3140248"/>
            <a:ext cx="1223962" cy="1511300"/>
          </a:xfrm>
          <a:prstGeom prst="line">
            <a:avLst/>
          </a:prstGeom>
          <a:noFill/>
          <a:ln w="635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6" name="Line 10"/>
          <p:cNvSpPr>
            <a:spLocks noChangeShapeType="1"/>
          </p:cNvSpPr>
          <p:nvPr/>
        </p:nvSpPr>
        <p:spPr bwMode="auto">
          <a:xfrm>
            <a:off x="2274713" y="3140248"/>
            <a:ext cx="1223962" cy="1511300"/>
          </a:xfrm>
          <a:prstGeom prst="line">
            <a:avLst/>
          </a:prstGeom>
          <a:noFill/>
          <a:ln w="635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7" name="Line 12"/>
          <p:cNvSpPr>
            <a:spLocks noChangeShapeType="1"/>
          </p:cNvSpPr>
          <p:nvPr/>
        </p:nvSpPr>
        <p:spPr bwMode="auto">
          <a:xfrm flipV="1">
            <a:off x="3454051" y="3051700"/>
            <a:ext cx="1223963" cy="1512888"/>
          </a:xfrm>
          <a:prstGeom prst="line">
            <a:avLst/>
          </a:prstGeom>
          <a:noFill/>
          <a:ln w="508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8" name="Metin kutusu 7"/>
          <p:cNvSpPr txBox="1"/>
          <p:nvPr/>
        </p:nvSpPr>
        <p:spPr>
          <a:xfrm>
            <a:off x="3643138" y="2513608"/>
            <a:ext cx="2035099" cy="369332"/>
          </a:xfrm>
          <a:prstGeom prst="rect">
            <a:avLst/>
          </a:prstGeom>
          <a:noFill/>
        </p:spPr>
        <p:txBody>
          <a:bodyPr wrap="square" rtlCol="0">
            <a:spAutoFit/>
          </a:bodyPr>
          <a:lstStyle/>
          <a:p>
            <a:r>
              <a:rPr lang="tr-TR" b="1" dirty="0" smtClean="0"/>
              <a:t>kırmızı görünür</a:t>
            </a:r>
            <a:endParaRPr lang="tr-TR" b="1" dirty="0"/>
          </a:p>
        </p:txBody>
      </p:sp>
      <p:sp>
        <p:nvSpPr>
          <p:cNvPr id="9" name="Metin kutusu 8"/>
          <p:cNvSpPr txBox="1"/>
          <p:nvPr/>
        </p:nvSpPr>
        <p:spPr>
          <a:xfrm>
            <a:off x="1131267" y="2682368"/>
            <a:ext cx="1261020" cy="369332"/>
          </a:xfrm>
          <a:prstGeom prst="rect">
            <a:avLst/>
          </a:prstGeom>
          <a:noFill/>
        </p:spPr>
        <p:txBody>
          <a:bodyPr wrap="square" rtlCol="0">
            <a:spAutoFit/>
          </a:bodyPr>
          <a:lstStyle/>
          <a:p>
            <a:r>
              <a:rPr lang="tr-TR" b="1" dirty="0" smtClean="0"/>
              <a:t>kırmızı ışık</a:t>
            </a:r>
            <a:endParaRPr lang="tr-TR" b="1" dirty="0"/>
          </a:p>
        </p:txBody>
      </p:sp>
      <p:sp>
        <p:nvSpPr>
          <p:cNvPr id="10" name="Line 12"/>
          <p:cNvSpPr>
            <a:spLocks noChangeShapeType="1"/>
          </p:cNvSpPr>
          <p:nvPr/>
        </p:nvSpPr>
        <p:spPr bwMode="auto">
          <a:xfrm flipV="1">
            <a:off x="3138313" y="3051700"/>
            <a:ext cx="1217663" cy="1543100"/>
          </a:xfrm>
          <a:prstGeom prst="line">
            <a:avLst/>
          </a:prstGeom>
          <a:noFill/>
          <a:ln w="508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1" name="Line 12"/>
          <p:cNvSpPr>
            <a:spLocks noChangeShapeType="1"/>
          </p:cNvSpPr>
          <p:nvPr/>
        </p:nvSpPr>
        <p:spPr bwMode="auto">
          <a:xfrm flipV="1">
            <a:off x="2419176" y="3051700"/>
            <a:ext cx="1360736" cy="1601436"/>
          </a:xfrm>
          <a:prstGeom prst="line">
            <a:avLst/>
          </a:prstGeom>
          <a:noFill/>
          <a:ln w="508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2" name="Oval Belirtme Çizgisi 11"/>
          <p:cNvSpPr/>
          <p:nvPr/>
        </p:nvSpPr>
        <p:spPr>
          <a:xfrm>
            <a:off x="5940152" y="260648"/>
            <a:ext cx="2016224" cy="864096"/>
          </a:xfrm>
          <a:prstGeom prst="wedgeEllipseCallout">
            <a:avLst>
              <a:gd name="adj1" fmla="val -27762"/>
              <a:gd name="adj2" fmla="val 74258"/>
            </a:avLst>
          </a:prstGeom>
          <a:solidFill>
            <a:srgbClr val="FF0000"/>
          </a:solidFill>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sp>
        <p:nvSpPr>
          <p:cNvPr id="13" name="Line 12"/>
          <p:cNvSpPr>
            <a:spLocks noChangeShapeType="1"/>
          </p:cNvSpPr>
          <p:nvPr/>
        </p:nvSpPr>
        <p:spPr bwMode="auto">
          <a:xfrm flipV="1">
            <a:off x="2767034" y="2996952"/>
            <a:ext cx="1360736" cy="1601436"/>
          </a:xfrm>
          <a:prstGeom prst="line">
            <a:avLst/>
          </a:prstGeom>
          <a:noFill/>
          <a:ln w="508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4" name="Dikdörtgen 13"/>
          <p:cNvSpPr/>
          <p:nvPr/>
        </p:nvSpPr>
        <p:spPr>
          <a:xfrm>
            <a:off x="107504" y="5860207"/>
            <a:ext cx="8909844" cy="830997"/>
          </a:xfrm>
          <a:prstGeom prst="rect">
            <a:avLst/>
          </a:prstGeom>
        </p:spPr>
        <p:txBody>
          <a:bodyPr wrap="square">
            <a:spAutoFit/>
          </a:bodyPr>
          <a:lstStyle/>
          <a:p>
            <a:r>
              <a:rPr lang="tr-TR" sz="2400" dirty="0" smtClean="0"/>
              <a:t>sarı cisimler kırmızı ışıkta  , kırmızı rengi yansıttığı  </a:t>
            </a:r>
            <a:r>
              <a:rPr lang="tr-TR" sz="2400" dirty="0"/>
              <a:t>için </a:t>
            </a:r>
            <a:r>
              <a:rPr lang="tr-TR" sz="2400" dirty="0" smtClean="0"/>
              <a:t>sarı görünürler ….</a:t>
            </a:r>
            <a:endParaRPr lang="tr-TR" sz="2400" dirty="0"/>
          </a:p>
        </p:txBody>
      </p:sp>
    </p:spTree>
    <p:extLst>
      <p:ext uri="{BB962C8B-B14F-4D97-AF65-F5344CB8AC3E}">
        <p14:creationId xmlns:p14="http://schemas.microsoft.com/office/powerpoint/2010/main" val="1042226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3000"/>
                                        <p:tgtEl>
                                          <p:spTgt spid="4"/>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3000"/>
                                        <p:tgtEl>
                                          <p:spTgt spid="5"/>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3000"/>
                                        <p:tgtEl>
                                          <p:spTgt spid="3"/>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3000"/>
                                        <p:tgtEl>
                                          <p:spTgt spid="6"/>
                                        </p:tgtEl>
                                      </p:cBhvr>
                                    </p:animEffect>
                                  </p:childTnLst>
                                </p:cTn>
                              </p:par>
                            </p:childTnLst>
                          </p:cTn>
                        </p:par>
                        <p:par>
                          <p:cTn id="17" fill="hold">
                            <p:stCondLst>
                              <p:cond delay="3000"/>
                            </p:stCondLst>
                            <p:childTnLst>
                              <p:par>
                                <p:cTn id="18" presetID="22" presetClass="entr" presetSubtype="4"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3000"/>
                                        <p:tgtEl>
                                          <p:spTgt spid="7"/>
                                        </p:tgtEl>
                                      </p:cBhvr>
                                    </p:animEffect>
                                  </p:childTnLst>
                                </p:cTn>
                              </p:par>
                            </p:childTnLst>
                          </p:cTn>
                        </p:par>
                        <p:par>
                          <p:cTn id="21" fill="hold">
                            <p:stCondLst>
                              <p:cond delay="6000"/>
                            </p:stCondLst>
                            <p:childTnLst>
                              <p:par>
                                <p:cTn id="22" presetID="22" presetClass="entr" presetSubtype="4"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3000"/>
                                        <p:tgtEl>
                                          <p:spTgt spid="10"/>
                                        </p:tgtEl>
                                      </p:cBhvr>
                                    </p:animEffect>
                                  </p:childTnLst>
                                </p:cTn>
                              </p:par>
                            </p:childTnLst>
                          </p:cTn>
                        </p:par>
                        <p:par>
                          <p:cTn id="25" fill="hold">
                            <p:stCondLst>
                              <p:cond delay="9000"/>
                            </p:stCondLst>
                            <p:childTnLst>
                              <p:par>
                                <p:cTn id="26" presetID="22" presetClass="entr" presetSubtype="4"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down)">
                                      <p:cBhvr>
                                        <p:cTn id="28" dur="3000"/>
                                        <p:tgtEl>
                                          <p:spTgt spid="11"/>
                                        </p:tgtEl>
                                      </p:cBhvr>
                                    </p:animEffect>
                                  </p:childTnLst>
                                </p:cTn>
                              </p:par>
                            </p:childTnLst>
                          </p:cTn>
                        </p:par>
                        <p:par>
                          <p:cTn id="29" fill="hold">
                            <p:stCondLst>
                              <p:cond delay="12000"/>
                            </p:stCondLst>
                            <p:childTnLst>
                              <p:par>
                                <p:cTn id="30" presetID="22" presetClass="entr" presetSubtype="4"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down)">
                                      <p:cBhvr>
                                        <p:cTn id="32" dur="3000"/>
                                        <p:tgtEl>
                                          <p:spTgt spid="13"/>
                                        </p:tgtEl>
                                      </p:cBhvr>
                                    </p:animEffect>
                                  </p:childTnLst>
                                </p:cTn>
                              </p:par>
                            </p:childTnLst>
                          </p:cTn>
                        </p:par>
                        <p:par>
                          <p:cTn id="33" fill="hold">
                            <p:stCondLst>
                              <p:cond delay="15000"/>
                            </p:stCondLst>
                            <p:childTnLst>
                              <p:par>
                                <p:cTn id="34" presetID="10" presetClass="entr" presetSubtype="0"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childTnLst>
                          </p:cTn>
                        </p:par>
                        <p:par>
                          <p:cTn id="40" fill="hold">
                            <p:stCondLst>
                              <p:cond delay="15500"/>
                            </p:stCondLst>
                            <p:childTnLst>
                              <p:par>
                                <p:cTn id="41" presetID="10"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p:bldP spid="10" grpId="0" animBg="1"/>
      <p:bldP spid="11" grpId="0" animBg="1"/>
      <p:bldP spid="12" grpId="0" animBg="1"/>
      <p:bldP spid="13" grpId="0" animBg="1"/>
      <p:bldP spid="1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404664"/>
            <a:ext cx="8640960" cy="3970318"/>
          </a:xfrm>
          <a:prstGeom prst="rect">
            <a:avLst/>
          </a:prstGeom>
        </p:spPr>
        <p:txBody>
          <a:bodyPr wrap="square">
            <a:spAutoFit/>
          </a:bodyPr>
          <a:lstStyle/>
          <a:p>
            <a:r>
              <a:rPr lang="tr-TR" sz="3600" dirty="0" smtClean="0"/>
              <a:t>Yukarıda  sarı zemin üzerine </a:t>
            </a:r>
            <a:r>
              <a:rPr lang="tr-TR" sz="3600" dirty="0"/>
              <a:t>kırmızı ışık düşürüldüğünde yansıyan ışınlar gösterilmiştir</a:t>
            </a:r>
            <a:r>
              <a:rPr lang="tr-TR" sz="3600" dirty="0" smtClean="0"/>
              <a:t>.</a:t>
            </a:r>
          </a:p>
          <a:p>
            <a:r>
              <a:rPr lang="tr-TR" sz="3600" dirty="0" smtClean="0"/>
              <a:t> </a:t>
            </a:r>
          </a:p>
          <a:p>
            <a:r>
              <a:rPr lang="tr-TR" sz="3600" dirty="0" smtClean="0"/>
              <a:t>Sarı zemin </a:t>
            </a:r>
            <a:r>
              <a:rPr lang="tr-TR" sz="3600" dirty="0"/>
              <a:t>üzerine yeşil </a:t>
            </a:r>
            <a:r>
              <a:rPr lang="tr-TR" sz="3600" dirty="0" smtClean="0"/>
              <a:t>ışık düşürüldüğünde </a:t>
            </a:r>
            <a:r>
              <a:rPr lang="tr-TR" sz="3600" dirty="0"/>
              <a:t>yansıyan ışınları da </a:t>
            </a:r>
            <a:r>
              <a:rPr lang="tr-TR" sz="3600" dirty="0" smtClean="0"/>
              <a:t>aşağıdaki slaytlarda izleyelim.</a:t>
            </a:r>
            <a:endParaRPr lang="tr-TR" sz="3600" dirty="0"/>
          </a:p>
        </p:txBody>
      </p:sp>
    </p:spTree>
    <p:extLst>
      <p:ext uri="{BB962C8B-B14F-4D97-AF65-F5344CB8AC3E}">
        <p14:creationId xmlns:p14="http://schemas.microsoft.com/office/powerpoint/2010/main" val="209776381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536" y="0"/>
            <a:ext cx="8256502" cy="5517232"/>
          </a:xfrm>
          <a:prstGeom prst="rect">
            <a:avLst/>
          </a:prstGeom>
        </p:spPr>
      </p:pic>
      <p:sp>
        <p:nvSpPr>
          <p:cNvPr id="3" name="Line 7"/>
          <p:cNvSpPr>
            <a:spLocks noChangeShapeType="1"/>
          </p:cNvSpPr>
          <p:nvPr/>
        </p:nvSpPr>
        <p:spPr bwMode="auto">
          <a:xfrm>
            <a:off x="1914350" y="3140248"/>
            <a:ext cx="1223963" cy="1511300"/>
          </a:xfrm>
          <a:prstGeom prst="line">
            <a:avLst/>
          </a:prstGeom>
          <a:noFill/>
          <a:ln w="63500">
            <a:solidFill>
              <a:srgbClr val="00B05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4" name="Line 8"/>
          <p:cNvSpPr>
            <a:spLocks noChangeShapeType="1"/>
          </p:cNvSpPr>
          <p:nvPr/>
        </p:nvSpPr>
        <p:spPr bwMode="auto">
          <a:xfrm>
            <a:off x="1195213" y="3140248"/>
            <a:ext cx="1223962" cy="1511300"/>
          </a:xfrm>
          <a:prstGeom prst="line">
            <a:avLst/>
          </a:prstGeom>
          <a:noFill/>
          <a:ln w="63500">
            <a:solidFill>
              <a:srgbClr val="00B05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5" name="Line 9"/>
          <p:cNvSpPr>
            <a:spLocks noChangeShapeType="1"/>
          </p:cNvSpPr>
          <p:nvPr/>
        </p:nvSpPr>
        <p:spPr bwMode="auto">
          <a:xfrm>
            <a:off x="1553988" y="3140248"/>
            <a:ext cx="1223962" cy="1511300"/>
          </a:xfrm>
          <a:prstGeom prst="line">
            <a:avLst/>
          </a:prstGeom>
          <a:noFill/>
          <a:ln w="63500">
            <a:solidFill>
              <a:srgbClr val="00B05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6" name="Line 10"/>
          <p:cNvSpPr>
            <a:spLocks noChangeShapeType="1"/>
          </p:cNvSpPr>
          <p:nvPr/>
        </p:nvSpPr>
        <p:spPr bwMode="auto">
          <a:xfrm>
            <a:off x="2274713" y="3140248"/>
            <a:ext cx="1223962" cy="1511300"/>
          </a:xfrm>
          <a:prstGeom prst="line">
            <a:avLst/>
          </a:prstGeom>
          <a:noFill/>
          <a:ln w="63500">
            <a:solidFill>
              <a:srgbClr val="00B05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7" name="Line 12"/>
          <p:cNvSpPr>
            <a:spLocks noChangeShapeType="1"/>
          </p:cNvSpPr>
          <p:nvPr/>
        </p:nvSpPr>
        <p:spPr bwMode="auto">
          <a:xfrm flipV="1">
            <a:off x="3454051" y="3051700"/>
            <a:ext cx="1223963" cy="1512888"/>
          </a:xfrm>
          <a:prstGeom prst="line">
            <a:avLst/>
          </a:prstGeom>
          <a:noFill/>
          <a:ln w="50800">
            <a:solidFill>
              <a:srgbClr val="00B05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8" name="Metin kutusu 7"/>
          <p:cNvSpPr txBox="1"/>
          <p:nvPr/>
        </p:nvSpPr>
        <p:spPr>
          <a:xfrm>
            <a:off x="3643138" y="2513608"/>
            <a:ext cx="2035099" cy="369332"/>
          </a:xfrm>
          <a:prstGeom prst="rect">
            <a:avLst/>
          </a:prstGeom>
          <a:noFill/>
        </p:spPr>
        <p:txBody>
          <a:bodyPr wrap="square" rtlCol="0">
            <a:spAutoFit/>
          </a:bodyPr>
          <a:lstStyle/>
          <a:p>
            <a:r>
              <a:rPr lang="tr-TR" b="1" dirty="0" smtClean="0"/>
              <a:t>yeşil görünür</a:t>
            </a:r>
            <a:endParaRPr lang="tr-TR" b="1" dirty="0"/>
          </a:p>
        </p:txBody>
      </p:sp>
      <p:sp>
        <p:nvSpPr>
          <p:cNvPr id="9" name="Metin kutusu 8"/>
          <p:cNvSpPr txBox="1"/>
          <p:nvPr/>
        </p:nvSpPr>
        <p:spPr>
          <a:xfrm>
            <a:off x="1131267" y="2682368"/>
            <a:ext cx="1261020" cy="369332"/>
          </a:xfrm>
          <a:prstGeom prst="rect">
            <a:avLst/>
          </a:prstGeom>
          <a:noFill/>
        </p:spPr>
        <p:txBody>
          <a:bodyPr wrap="square" rtlCol="0">
            <a:spAutoFit/>
          </a:bodyPr>
          <a:lstStyle/>
          <a:p>
            <a:r>
              <a:rPr lang="tr-TR" b="1" dirty="0" smtClean="0"/>
              <a:t>yeşil ışık</a:t>
            </a:r>
            <a:endParaRPr lang="tr-TR" b="1" dirty="0"/>
          </a:p>
        </p:txBody>
      </p:sp>
      <p:sp>
        <p:nvSpPr>
          <p:cNvPr id="10" name="Line 12"/>
          <p:cNvSpPr>
            <a:spLocks noChangeShapeType="1"/>
          </p:cNvSpPr>
          <p:nvPr/>
        </p:nvSpPr>
        <p:spPr bwMode="auto">
          <a:xfrm flipV="1">
            <a:off x="3138313" y="3051700"/>
            <a:ext cx="1217663" cy="1543100"/>
          </a:xfrm>
          <a:prstGeom prst="line">
            <a:avLst/>
          </a:prstGeom>
          <a:noFill/>
          <a:ln w="50800">
            <a:solidFill>
              <a:srgbClr val="00B05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1" name="Line 12"/>
          <p:cNvSpPr>
            <a:spLocks noChangeShapeType="1"/>
          </p:cNvSpPr>
          <p:nvPr/>
        </p:nvSpPr>
        <p:spPr bwMode="auto">
          <a:xfrm flipV="1">
            <a:off x="2419176" y="3051700"/>
            <a:ext cx="1360736" cy="1601436"/>
          </a:xfrm>
          <a:prstGeom prst="line">
            <a:avLst/>
          </a:prstGeom>
          <a:noFill/>
          <a:ln w="50800">
            <a:solidFill>
              <a:srgbClr val="00B05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2" name="Oval Belirtme Çizgisi 11"/>
          <p:cNvSpPr/>
          <p:nvPr/>
        </p:nvSpPr>
        <p:spPr>
          <a:xfrm>
            <a:off x="5940152" y="260648"/>
            <a:ext cx="2016224" cy="864096"/>
          </a:xfrm>
          <a:prstGeom prst="wedgeEllipseCallout">
            <a:avLst>
              <a:gd name="adj1" fmla="val -27762"/>
              <a:gd name="adj2" fmla="val 74258"/>
            </a:avLst>
          </a:prstGeom>
          <a:solidFill>
            <a:srgbClr val="00B050"/>
          </a:solidFill>
          <a:ln>
            <a:solidFill>
              <a:srgbClr val="00B05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sp>
        <p:nvSpPr>
          <p:cNvPr id="13" name="Line 12"/>
          <p:cNvSpPr>
            <a:spLocks noChangeShapeType="1"/>
          </p:cNvSpPr>
          <p:nvPr/>
        </p:nvSpPr>
        <p:spPr bwMode="auto">
          <a:xfrm flipV="1">
            <a:off x="2767034" y="2996952"/>
            <a:ext cx="1360736" cy="1601436"/>
          </a:xfrm>
          <a:prstGeom prst="line">
            <a:avLst/>
          </a:prstGeom>
          <a:noFill/>
          <a:ln w="50800">
            <a:solidFill>
              <a:srgbClr val="00B05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4" name="Dikdörtgen 13"/>
          <p:cNvSpPr/>
          <p:nvPr/>
        </p:nvSpPr>
        <p:spPr>
          <a:xfrm>
            <a:off x="107504" y="5860207"/>
            <a:ext cx="8909844" cy="461665"/>
          </a:xfrm>
          <a:prstGeom prst="rect">
            <a:avLst/>
          </a:prstGeom>
        </p:spPr>
        <p:txBody>
          <a:bodyPr wrap="square">
            <a:spAutoFit/>
          </a:bodyPr>
          <a:lstStyle/>
          <a:p>
            <a:r>
              <a:rPr lang="tr-TR" sz="2400" dirty="0" smtClean="0"/>
              <a:t>sarı cisimler yeşil ışıkta  , yeşil  rengi   yansıttığı  için yeşil görünürler ….</a:t>
            </a:r>
            <a:endParaRPr lang="tr-TR" sz="2400" dirty="0"/>
          </a:p>
        </p:txBody>
      </p:sp>
    </p:spTree>
    <p:extLst>
      <p:ext uri="{BB962C8B-B14F-4D97-AF65-F5344CB8AC3E}">
        <p14:creationId xmlns:p14="http://schemas.microsoft.com/office/powerpoint/2010/main" val="2584510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3000"/>
                                        <p:tgtEl>
                                          <p:spTgt spid="4"/>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3000"/>
                                        <p:tgtEl>
                                          <p:spTgt spid="5"/>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3000"/>
                                        <p:tgtEl>
                                          <p:spTgt spid="3"/>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3000"/>
                                        <p:tgtEl>
                                          <p:spTgt spid="6"/>
                                        </p:tgtEl>
                                      </p:cBhvr>
                                    </p:animEffect>
                                  </p:childTnLst>
                                </p:cTn>
                              </p:par>
                            </p:childTnLst>
                          </p:cTn>
                        </p:par>
                        <p:par>
                          <p:cTn id="17" fill="hold">
                            <p:stCondLst>
                              <p:cond delay="3000"/>
                            </p:stCondLst>
                            <p:childTnLst>
                              <p:par>
                                <p:cTn id="18" presetID="22" presetClass="entr" presetSubtype="4"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3000"/>
                                        <p:tgtEl>
                                          <p:spTgt spid="7"/>
                                        </p:tgtEl>
                                      </p:cBhvr>
                                    </p:animEffect>
                                  </p:childTnLst>
                                </p:cTn>
                              </p:par>
                            </p:childTnLst>
                          </p:cTn>
                        </p:par>
                        <p:par>
                          <p:cTn id="21" fill="hold">
                            <p:stCondLst>
                              <p:cond delay="6000"/>
                            </p:stCondLst>
                            <p:childTnLst>
                              <p:par>
                                <p:cTn id="22" presetID="10"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par>
                          <p:cTn id="25" fill="hold">
                            <p:stCondLst>
                              <p:cond delay="6500"/>
                            </p:stCondLst>
                            <p:childTnLst>
                              <p:par>
                                <p:cTn id="26" presetID="22" presetClass="entr" presetSubtype="4"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down)">
                                      <p:cBhvr>
                                        <p:cTn id="28" dur="3000"/>
                                        <p:tgtEl>
                                          <p:spTgt spid="10"/>
                                        </p:tgtEl>
                                      </p:cBhvr>
                                    </p:animEffect>
                                  </p:childTnLst>
                                </p:cTn>
                              </p:par>
                            </p:childTnLst>
                          </p:cTn>
                        </p:par>
                        <p:par>
                          <p:cTn id="29" fill="hold">
                            <p:stCondLst>
                              <p:cond delay="950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3000"/>
                                        <p:tgtEl>
                                          <p:spTgt spid="1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p:stCondLst>
                              <p:cond delay="12500"/>
                            </p:stCondLst>
                            <p:childTnLst>
                              <p:par>
                                <p:cTn id="37" presetID="22" presetClass="entr" presetSubtype="4"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down)">
                                      <p:cBhvr>
                                        <p:cTn id="39" dur="3000"/>
                                        <p:tgtEl>
                                          <p:spTgt spid="13"/>
                                        </p:tgtEl>
                                      </p:cBhvr>
                                    </p:animEffect>
                                  </p:childTnLst>
                                </p:cTn>
                              </p:par>
                            </p:childTnLst>
                          </p:cTn>
                        </p:par>
                        <p:par>
                          <p:cTn id="40" fill="hold">
                            <p:stCondLst>
                              <p:cond delay="15500"/>
                            </p:stCondLst>
                            <p:childTnLst>
                              <p:par>
                                <p:cTn id="41" presetID="10"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p:bldP spid="10" grpId="0" animBg="1"/>
      <p:bldP spid="11" grpId="0" animBg="1"/>
      <p:bldP spid="12" grpId="0" animBg="1"/>
      <p:bldP spid="13" grpId="0" animBg="1"/>
      <p:bldP spid="1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536" y="0"/>
            <a:ext cx="8256502" cy="5517232"/>
          </a:xfrm>
          <a:prstGeom prst="rect">
            <a:avLst/>
          </a:prstGeom>
        </p:spPr>
      </p:pic>
      <p:sp>
        <p:nvSpPr>
          <p:cNvPr id="3" name="Line 7"/>
          <p:cNvSpPr>
            <a:spLocks noChangeShapeType="1"/>
          </p:cNvSpPr>
          <p:nvPr/>
        </p:nvSpPr>
        <p:spPr bwMode="auto">
          <a:xfrm>
            <a:off x="1914350" y="3140248"/>
            <a:ext cx="1223963" cy="1511300"/>
          </a:xfrm>
          <a:prstGeom prst="line">
            <a:avLst/>
          </a:prstGeom>
          <a:noFill/>
          <a:ln w="63500">
            <a:solidFill>
              <a:srgbClr val="00B0F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4" name="Line 8"/>
          <p:cNvSpPr>
            <a:spLocks noChangeShapeType="1"/>
          </p:cNvSpPr>
          <p:nvPr/>
        </p:nvSpPr>
        <p:spPr bwMode="auto">
          <a:xfrm>
            <a:off x="1195213" y="3140248"/>
            <a:ext cx="1223962" cy="1511300"/>
          </a:xfrm>
          <a:prstGeom prst="line">
            <a:avLst/>
          </a:prstGeom>
          <a:noFill/>
          <a:ln w="63500">
            <a:solidFill>
              <a:srgbClr val="00B0F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5" name="Line 9"/>
          <p:cNvSpPr>
            <a:spLocks noChangeShapeType="1"/>
          </p:cNvSpPr>
          <p:nvPr/>
        </p:nvSpPr>
        <p:spPr bwMode="auto">
          <a:xfrm>
            <a:off x="1553988" y="3140248"/>
            <a:ext cx="1223962" cy="1511300"/>
          </a:xfrm>
          <a:prstGeom prst="line">
            <a:avLst/>
          </a:prstGeom>
          <a:noFill/>
          <a:ln w="63500">
            <a:solidFill>
              <a:srgbClr val="00B0F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6" name="Line 10"/>
          <p:cNvSpPr>
            <a:spLocks noChangeShapeType="1"/>
          </p:cNvSpPr>
          <p:nvPr/>
        </p:nvSpPr>
        <p:spPr bwMode="auto">
          <a:xfrm>
            <a:off x="2274713" y="3140248"/>
            <a:ext cx="1223962" cy="1511300"/>
          </a:xfrm>
          <a:prstGeom prst="line">
            <a:avLst/>
          </a:prstGeom>
          <a:noFill/>
          <a:ln w="63500">
            <a:solidFill>
              <a:srgbClr val="00B0F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8" name="Metin kutusu 7"/>
          <p:cNvSpPr txBox="1"/>
          <p:nvPr/>
        </p:nvSpPr>
        <p:spPr>
          <a:xfrm>
            <a:off x="3643138" y="2513608"/>
            <a:ext cx="2035099" cy="369332"/>
          </a:xfrm>
          <a:prstGeom prst="rect">
            <a:avLst/>
          </a:prstGeom>
          <a:noFill/>
        </p:spPr>
        <p:txBody>
          <a:bodyPr wrap="square" rtlCol="0">
            <a:spAutoFit/>
          </a:bodyPr>
          <a:lstStyle/>
          <a:p>
            <a:r>
              <a:rPr lang="tr-TR" b="1" dirty="0" smtClean="0"/>
              <a:t>Siyah  görünür</a:t>
            </a:r>
            <a:endParaRPr lang="tr-TR" b="1" dirty="0"/>
          </a:p>
        </p:txBody>
      </p:sp>
      <p:sp>
        <p:nvSpPr>
          <p:cNvPr id="9" name="Metin kutusu 8"/>
          <p:cNvSpPr txBox="1"/>
          <p:nvPr/>
        </p:nvSpPr>
        <p:spPr>
          <a:xfrm>
            <a:off x="1131267" y="2682368"/>
            <a:ext cx="1261020" cy="369332"/>
          </a:xfrm>
          <a:prstGeom prst="rect">
            <a:avLst/>
          </a:prstGeom>
          <a:noFill/>
        </p:spPr>
        <p:txBody>
          <a:bodyPr wrap="square" rtlCol="0">
            <a:spAutoFit/>
          </a:bodyPr>
          <a:lstStyle/>
          <a:p>
            <a:r>
              <a:rPr lang="tr-TR" b="1" dirty="0" smtClean="0"/>
              <a:t>Mavi ışık</a:t>
            </a:r>
            <a:endParaRPr lang="tr-TR" b="1" dirty="0"/>
          </a:p>
        </p:txBody>
      </p:sp>
      <p:sp>
        <p:nvSpPr>
          <p:cNvPr id="12" name="Oval Belirtme Çizgisi 11"/>
          <p:cNvSpPr/>
          <p:nvPr/>
        </p:nvSpPr>
        <p:spPr>
          <a:xfrm>
            <a:off x="5940152" y="260648"/>
            <a:ext cx="2016224" cy="864096"/>
          </a:xfrm>
          <a:prstGeom prst="wedgeEllipseCallout">
            <a:avLst>
              <a:gd name="adj1" fmla="val -27762"/>
              <a:gd name="adj2" fmla="val 74258"/>
            </a:avLst>
          </a:prstGeom>
          <a:solidFill>
            <a:schemeClr val="tx1"/>
          </a:solid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sp>
        <p:nvSpPr>
          <p:cNvPr id="13" name="Dikdörtgen 12"/>
          <p:cNvSpPr/>
          <p:nvPr/>
        </p:nvSpPr>
        <p:spPr>
          <a:xfrm>
            <a:off x="205765" y="5733256"/>
            <a:ext cx="8909844" cy="830997"/>
          </a:xfrm>
          <a:prstGeom prst="rect">
            <a:avLst/>
          </a:prstGeom>
        </p:spPr>
        <p:txBody>
          <a:bodyPr wrap="square">
            <a:spAutoFit/>
          </a:bodyPr>
          <a:lstStyle/>
          <a:p>
            <a:r>
              <a:rPr lang="tr-TR" sz="2400" dirty="0" smtClean="0"/>
              <a:t>sarı cisimler mavi ışıkta  , mavi rengi   yansıtmadığı  </a:t>
            </a:r>
            <a:r>
              <a:rPr lang="tr-TR" sz="2400" dirty="0"/>
              <a:t>için </a:t>
            </a:r>
            <a:r>
              <a:rPr lang="tr-TR" sz="2400" dirty="0" smtClean="0"/>
              <a:t>siyah  görünürler ….</a:t>
            </a:r>
            <a:endParaRPr lang="tr-TR" sz="2400" dirty="0"/>
          </a:p>
        </p:txBody>
      </p:sp>
    </p:spTree>
    <p:extLst>
      <p:ext uri="{BB962C8B-B14F-4D97-AF65-F5344CB8AC3E}">
        <p14:creationId xmlns:p14="http://schemas.microsoft.com/office/powerpoint/2010/main" val="2829182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3000"/>
                                        <p:tgtEl>
                                          <p:spTgt spid="4"/>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3000"/>
                                        <p:tgtEl>
                                          <p:spTgt spid="5"/>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3000"/>
                                        <p:tgtEl>
                                          <p:spTgt spid="3"/>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3000"/>
                                        <p:tgtEl>
                                          <p:spTgt spid="6"/>
                                        </p:tgtEl>
                                      </p:cBhvr>
                                    </p:animEffect>
                                  </p:childTnLst>
                                </p:cTn>
                              </p:par>
                            </p:childTnLst>
                          </p:cTn>
                        </p:par>
                        <p:par>
                          <p:cTn id="17" fill="hold">
                            <p:stCondLst>
                              <p:cond delay="3000"/>
                            </p:stCondLst>
                            <p:childTnLst>
                              <p:par>
                                <p:cTn id="18" presetID="10"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350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8" grpId="0"/>
      <p:bldP spid="12" grpId="0" animBg="1"/>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7725" y="59284"/>
            <a:ext cx="8256502" cy="5517232"/>
          </a:xfrm>
          <a:prstGeom prst="rect">
            <a:avLst/>
          </a:prstGeom>
        </p:spPr>
      </p:pic>
      <p:sp>
        <p:nvSpPr>
          <p:cNvPr id="3" name="Line 7"/>
          <p:cNvSpPr>
            <a:spLocks noChangeShapeType="1"/>
          </p:cNvSpPr>
          <p:nvPr/>
        </p:nvSpPr>
        <p:spPr bwMode="auto">
          <a:xfrm>
            <a:off x="1914350" y="3140248"/>
            <a:ext cx="1223963" cy="1511300"/>
          </a:xfrm>
          <a:prstGeom prst="line">
            <a:avLst/>
          </a:prstGeom>
          <a:noFill/>
          <a:ln w="63500">
            <a:solidFill>
              <a:schemeClr val="accent6"/>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4" name="Line 8"/>
          <p:cNvSpPr>
            <a:spLocks noChangeShapeType="1"/>
          </p:cNvSpPr>
          <p:nvPr/>
        </p:nvSpPr>
        <p:spPr bwMode="auto">
          <a:xfrm>
            <a:off x="1195213" y="3140248"/>
            <a:ext cx="1223962" cy="1511300"/>
          </a:xfrm>
          <a:prstGeom prst="line">
            <a:avLst/>
          </a:prstGeom>
          <a:noFill/>
          <a:ln w="63500">
            <a:solidFill>
              <a:schemeClr val="accent6"/>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5" name="Line 9"/>
          <p:cNvSpPr>
            <a:spLocks noChangeShapeType="1"/>
          </p:cNvSpPr>
          <p:nvPr/>
        </p:nvSpPr>
        <p:spPr bwMode="auto">
          <a:xfrm>
            <a:off x="1553988" y="3140248"/>
            <a:ext cx="1223962" cy="1511300"/>
          </a:xfrm>
          <a:prstGeom prst="line">
            <a:avLst/>
          </a:prstGeom>
          <a:noFill/>
          <a:ln w="63500">
            <a:solidFill>
              <a:schemeClr val="accent6"/>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6" name="Line 10"/>
          <p:cNvSpPr>
            <a:spLocks noChangeShapeType="1"/>
          </p:cNvSpPr>
          <p:nvPr/>
        </p:nvSpPr>
        <p:spPr bwMode="auto">
          <a:xfrm>
            <a:off x="2274713" y="3140248"/>
            <a:ext cx="1223962" cy="1511300"/>
          </a:xfrm>
          <a:prstGeom prst="line">
            <a:avLst/>
          </a:prstGeom>
          <a:noFill/>
          <a:ln w="63500">
            <a:solidFill>
              <a:schemeClr val="accent6"/>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7" name="Line 12"/>
          <p:cNvSpPr>
            <a:spLocks noChangeShapeType="1"/>
          </p:cNvSpPr>
          <p:nvPr/>
        </p:nvSpPr>
        <p:spPr bwMode="auto">
          <a:xfrm flipV="1">
            <a:off x="3454051" y="3051700"/>
            <a:ext cx="1223963" cy="1512888"/>
          </a:xfrm>
          <a:prstGeom prst="line">
            <a:avLst/>
          </a:prstGeom>
          <a:noFill/>
          <a:ln w="50800">
            <a:solidFill>
              <a:schemeClr val="accent6"/>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8" name="Metin kutusu 7"/>
          <p:cNvSpPr txBox="1"/>
          <p:nvPr/>
        </p:nvSpPr>
        <p:spPr>
          <a:xfrm>
            <a:off x="3643138" y="2513608"/>
            <a:ext cx="2035099" cy="369332"/>
          </a:xfrm>
          <a:prstGeom prst="rect">
            <a:avLst/>
          </a:prstGeom>
          <a:noFill/>
        </p:spPr>
        <p:txBody>
          <a:bodyPr wrap="square" rtlCol="0">
            <a:spAutoFit/>
          </a:bodyPr>
          <a:lstStyle/>
          <a:p>
            <a:r>
              <a:rPr lang="tr-TR" b="1" dirty="0" smtClean="0"/>
              <a:t>Turuncu görünür</a:t>
            </a:r>
            <a:endParaRPr lang="tr-TR" b="1" dirty="0"/>
          </a:p>
        </p:txBody>
      </p:sp>
      <p:sp>
        <p:nvSpPr>
          <p:cNvPr id="9" name="Metin kutusu 8"/>
          <p:cNvSpPr txBox="1"/>
          <p:nvPr/>
        </p:nvSpPr>
        <p:spPr>
          <a:xfrm>
            <a:off x="1158154" y="2564904"/>
            <a:ext cx="1728539" cy="369332"/>
          </a:xfrm>
          <a:prstGeom prst="rect">
            <a:avLst/>
          </a:prstGeom>
          <a:noFill/>
        </p:spPr>
        <p:txBody>
          <a:bodyPr wrap="square" rtlCol="0">
            <a:spAutoFit/>
          </a:bodyPr>
          <a:lstStyle/>
          <a:p>
            <a:r>
              <a:rPr lang="tr-TR" b="1" dirty="0" smtClean="0"/>
              <a:t>turuncu ışık</a:t>
            </a:r>
            <a:endParaRPr lang="tr-TR" b="1" dirty="0"/>
          </a:p>
        </p:txBody>
      </p:sp>
      <p:sp>
        <p:nvSpPr>
          <p:cNvPr id="10" name="Line 12"/>
          <p:cNvSpPr>
            <a:spLocks noChangeShapeType="1"/>
          </p:cNvSpPr>
          <p:nvPr/>
        </p:nvSpPr>
        <p:spPr bwMode="auto">
          <a:xfrm flipV="1">
            <a:off x="3138313" y="3051700"/>
            <a:ext cx="1217663" cy="1543100"/>
          </a:xfrm>
          <a:prstGeom prst="line">
            <a:avLst/>
          </a:prstGeom>
          <a:noFill/>
          <a:ln w="50800">
            <a:solidFill>
              <a:schemeClr val="accent6"/>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1" name="Line 12"/>
          <p:cNvSpPr>
            <a:spLocks noChangeShapeType="1"/>
          </p:cNvSpPr>
          <p:nvPr/>
        </p:nvSpPr>
        <p:spPr bwMode="auto">
          <a:xfrm flipV="1">
            <a:off x="2419176" y="3051700"/>
            <a:ext cx="1360736" cy="1601436"/>
          </a:xfrm>
          <a:prstGeom prst="line">
            <a:avLst/>
          </a:prstGeom>
          <a:noFill/>
          <a:ln w="50800">
            <a:solidFill>
              <a:schemeClr val="accent6"/>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2" name="Oval Belirtme Çizgisi 11"/>
          <p:cNvSpPr/>
          <p:nvPr/>
        </p:nvSpPr>
        <p:spPr>
          <a:xfrm>
            <a:off x="5940152" y="260648"/>
            <a:ext cx="2016224" cy="864096"/>
          </a:xfrm>
          <a:prstGeom prst="wedgeEllipseCallout">
            <a:avLst>
              <a:gd name="adj1" fmla="val -27762"/>
              <a:gd name="adj2" fmla="val 74258"/>
            </a:avLst>
          </a:prstGeom>
          <a:solidFill>
            <a:schemeClr val="accent6"/>
          </a:solidFill>
          <a:ln>
            <a:solidFill>
              <a:schemeClr val="accent6"/>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sp>
        <p:nvSpPr>
          <p:cNvPr id="13" name="Line 12"/>
          <p:cNvSpPr>
            <a:spLocks noChangeShapeType="1"/>
          </p:cNvSpPr>
          <p:nvPr/>
        </p:nvSpPr>
        <p:spPr bwMode="auto">
          <a:xfrm flipV="1">
            <a:off x="2767034" y="2996952"/>
            <a:ext cx="1360736" cy="1601436"/>
          </a:xfrm>
          <a:prstGeom prst="line">
            <a:avLst/>
          </a:prstGeom>
          <a:noFill/>
          <a:ln w="50800">
            <a:solidFill>
              <a:schemeClr val="accent6"/>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4" name="Dikdörtgen 13"/>
          <p:cNvSpPr/>
          <p:nvPr/>
        </p:nvSpPr>
        <p:spPr>
          <a:xfrm>
            <a:off x="107504" y="5860207"/>
            <a:ext cx="8909844" cy="830997"/>
          </a:xfrm>
          <a:prstGeom prst="rect">
            <a:avLst/>
          </a:prstGeom>
        </p:spPr>
        <p:txBody>
          <a:bodyPr wrap="square">
            <a:spAutoFit/>
          </a:bodyPr>
          <a:lstStyle/>
          <a:p>
            <a:r>
              <a:rPr lang="tr-TR" sz="2400" dirty="0" smtClean="0"/>
              <a:t>sarı cisimler turuncu ışıkta  , turuncu  rengi   yansıttığı  </a:t>
            </a:r>
            <a:r>
              <a:rPr lang="tr-TR" sz="2400" dirty="0"/>
              <a:t>için </a:t>
            </a:r>
            <a:r>
              <a:rPr lang="tr-TR" sz="2400" dirty="0" smtClean="0"/>
              <a:t>turuncu görünürler ….</a:t>
            </a:r>
            <a:endParaRPr lang="tr-TR" sz="2400" dirty="0"/>
          </a:p>
        </p:txBody>
      </p:sp>
    </p:spTree>
    <p:extLst>
      <p:ext uri="{BB962C8B-B14F-4D97-AF65-F5344CB8AC3E}">
        <p14:creationId xmlns:p14="http://schemas.microsoft.com/office/powerpoint/2010/main" val="1663138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3000"/>
                                        <p:tgtEl>
                                          <p:spTgt spid="4"/>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3000"/>
                                        <p:tgtEl>
                                          <p:spTgt spid="5"/>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3000"/>
                                        <p:tgtEl>
                                          <p:spTgt spid="3"/>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3000"/>
                                        <p:tgtEl>
                                          <p:spTgt spid="6"/>
                                        </p:tgtEl>
                                      </p:cBhvr>
                                    </p:animEffect>
                                  </p:childTnLst>
                                </p:cTn>
                              </p:par>
                            </p:childTnLst>
                          </p:cTn>
                        </p:par>
                        <p:par>
                          <p:cTn id="17" fill="hold">
                            <p:stCondLst>
                              <p:cond delay="3000"/>
                            </p:stCondLst>
                            <p:childTnLst>
                              <p:par>
                                <p:cTn id="18" presetID="22" presetClass="entr" presetSubtype="4"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3000"/>
                                        <p:tgtEl>
                                          <p:spTgt spid="7"/>
                                        </p:tgtEl>
                                      </p:cBhvr>
                                    </p:animEffect>
                                  </p:childTnLst>
                                </p:cTn>
                              </p:par>
                            </p:childTnLst>
                          </p:cTn>
                        </p:par>
                        <p:par>
                          <p:cTn id="21" fill="hold">
                            <p:stCondLst>
                              <p:cond delay="6000"/>
                            </p:stCondLst>
                            <p:childTnLst>
                              <p:par>
                                <p:cTn id="22" presetID="10"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par>
                          <p:cTn id="25" fill="hold">
                            <p:stCondLst>
                              <p:cond delay="6500"/>
                            </p:stCondLst>
                            <p:childTnLst>
                              <p:par>
                                <p:cTn id="26" presetID="22" presetClass="entr" presetSubtype="4"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down)">
                                      <p:cBhvr>
                                        <p:cTn id="28" dur="3000"/>
                                        <p:tgtEl>
                                          <p:spTgt spid="10"/>
                                        </p:tgtEl>
                                      </p:cBhvr>
                                    </p:animEffect>
                                  </p:childTnLst>
                                </p:cTn>
                              </p:par>
                            </p:childTnLst>
                          </p:cTn>
                        </p:par>
                        <p:par>
                          <p:cTn id="29" fill="hold">
                            <p:stCondLst>
                              <p:cond delay="950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3000"/>
                                        <p:tgtEl>
                                          <p:spTgt spid="1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p:stCondLst>
                              <p:cond delay="12500"/>
                            </p:stCondLst>
                            <p:childTnLst>
                              <p:par>
                                <p:cTn id="37" presetID="22" presetClass="entr" presetSubtype="4"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down)">
                                      <p:cBhvr>
                                        <p:cTn id="39" dur="3000"/>
                                        <p:tgtEl>
                                          <p:spTgt spid="13"/>
                                        </p:tgtEl>
                                      </p:cBhvr>
                                    </p:animEffect>
                                  </p:childTnLst>
                                </p:cTn>
                              </p:par>
                            </p:childTnLst>
                          </p:cTn>
                        </p:par>
                        <p:par>
                          <p:cTn id="40" fill="hold">
                            <p:stCondLst>
                              <p:cond delay="15500"/>
                            </p:stCondLst>
                            <p:childTnLst>
                              <p:par>
                                <p:cTn id="41" presetID="10"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p:bldP spid="10" grpId="0" animBg="1"/>
      <p:bldP spid="11" grpId="0" animBg="1"/>
      <p:bldP spid="12" grpId="0" animBg="1"/>
      <p:bldP spid="13" grpId="0" animBg="1"/>
      <p:bldP spid="1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7725" y="59284"/>
            <a:ext cx="8256502" cy="5517232"/>
          </a:xfrm>
          <a:prstGeom prst="rect">
            <a:avLst/>
          </a:prstGeom>
        </p:spPr>
      </p:pic>
      <p:sp>
        <p:nvSpPr>
          <p:cNvPr id="3" name="Line 7"/>
          <p:cNvSpPr>
            <a:spLocks noChangeShapeType="1"/>
          </p:cNvSpPr>
          <p:nvPr/>
        </p:nvSpPr>
        <p:spPr bwMode="auto">
          <a:xfrm>
            <a:off x="1914350" y="3140248"/>
            <a:ext cx="1223963" cy="1511300"/>
          </a:xfrm>
          <a:prstGeom prst="line">
            <a:avLst/>
          </a:prstGeom>
          <a:noFill/>
          <a:ln w="63500">
            <a:solidFill>
              <a:srgbClr val="7030A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4" name="Line 8"/>
          <p:cNvSpPr>
            <a:spLocks noChangeShapeType="1"/>
          </p:cNvSpPr>
          <p:nvPr/>
        </p:nvSpPr>
        <p:spPr bwMode="auto">
          <a:xfrm>
            <a:off x="1195213" y="3140248"/>
            <a:ext cx="1223962" cy="1511300"/>
          </a:xfrm>
          <a:prstGeom prst="line">
            <a:avLst/>
          </a:prstGeom>
          <a:noFill/>
          <a:ln w="63500">
            <a:solidFill>
              <a:srgbClr val="7030A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5" name="Line 9"/>
          <p:cNvSpPr>
            <a:spLocks noChangeShapeType="1"/>
          </p:cNvSpPr>
          <p:nvPr/>
        </p:nvSpPr>
        <p:spPr bwMode="auto">
          <a:xfrm>
            <a:off x="1553988" y="3140248"/>
            <a:ext cx="1223962" cy="1511300"/>
          </a:xfrm>
          <a:prstGeom prst="line">
            <a:avLst/>
          </a:prstGeom>
          <a:noFill/>
          <a:ln w="63500">
            <a:solidFill>
              <a:srgbClr val="7030A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6" name="Line 10"/>
          <p:cNvSpPr>
            <a:spLocks noChangeShapeType="1"/>
          </p:cNvSpPr>
          <p:nvPr/>
        </p:nvSpPr>
        <p:spPr bwMode="auto">
          <a:xfrm>
            <a:off x="2274713" y="3140248"/>
            <a:ext cx="1223962" cy="1511300"/>
          </a:xfrm>
          <a:prstGeom prst="line">
            <a:avLst/>
          </a:prstGeom>
          <a:noFill/>
          <a:ln w="63500">
            <a:solidFill>
              <a:srgbClr val="7030A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8" name="Metin kutusu 7"/>
          <p:cNvSpPr txBox="1"/>
          <p:nvPr/>
        </p:nvSpPr>
        <p:spPr>
          <a:xfrm>
            <a:off x="3643138" y="2513608"/>
            <a:ext cx="2035099" cy="369332"/>
          </a:xfrm>
          <a:prstGeom prst="rect">
            <a:avLst/>
          </a:prstGeom>
          <a:noFill/>
        </p:spPr>
        <p:txBody>
          <a:bodyPr wrap="square" rtlCol="0">
            <a:spAutoFit/>
          </a:bodyPr>
          <a:lstStyle/>
          <a:p>
            <a:r>
              <a:rPr lang="tr-TR" b="1" dirty="0" smtClean="0"/>
              <a:t>siyah görünür</a:t>
            </a:r>
            <a:endParaRPr lang="tr-TR" b="1" dirty="0"/>
          </a:p>
        </p:txBody>
      </p:sp>
      <p:sp>
        <p:nvSpPr>
          <p:cNvPr id="9" name="Metin kutusu 8"/>
          <p:cNvSpPr txBox="1"/>
          <p:nvPr/>
        </p:nvSpPr>
        <p:spPr>
          <a:xfrm>
            <a:off x="1158154" y="2564904"/>
            <a:ext cx="1728539" cy="369332"/>
          </a:xfrm>
          <a:prstGeom prst="rect">
            <a:avLst/>
          </a:prstGeom>
          <a:noFill/>
        </p:spPr>
        <p:txBody>
          <a:bodyPr wrap="square" rtlCol="0">
            <a:spAutoFit/>
          </a:bodyPr>
          <a:lstStyle/>
          <a:p>
            <a:r>
              <a:rPr lang="tr-TR" b="1" dirty="0" smtClean="0"/>
              <a:t>mor ışık</a:t>
            </a:r>
            <a:endParaRPr lang="tr-TR" b="1" dirty="0"/>
          </a:p>
        </p:txBody>
      </p:sp>
      <p:sp>
        <p:nvSpPr>
          <p:cNvPr id="12" name="Oval Belirtme Çizgisi 11"/>
          <p:cNvSpPr/>
          <p:nvPr/>
        </p:nvSpPr>
        <p:spPr>
          <a:xfrm>
            <a:off x="5940152" y="260648"/>
            <a:ext cx="2016224" cy="864096"/>
          </a:xfrm>
          <a:prstGeom prst="wedgeEllipseCallout">
            <a:avLst>
              <a:gd name="adj1" fmla="val -27762"/>
              <a:gd name="adj2" fmla="val 74258"/>
            </a:avLst>
          </a:prstGeom>
          <a:solidFill>
            <a:schemeClr val="tx1"/>
          </a:solid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sp>
        <p:nvSpPr>
          <p:cNvPr id="14" name="Dikdörtgen 13"/>
          <p:cNvSpPr/>
          <p:nvPr/>
        </p:nvSpPr>
        <p:spPr>
          <a:xfrm>
            <a:off x="227725" y="5860207"/>
            <a:ext cx="8592748" cy="830997"/>
          </a:xfrm>
          <a:prstGeom prst="rect">
            <a:avLst/>
          </a:prstGeom>
        </p:spPr>
        <p:txBody>
          <a:bodyPr wrap="square">
            <a:spAutoFit/>
          </a:bodyPr>
          <a:lstStyle/>
          <a:p>
            <a:r>
              <a:rPr lang="tr-TR" sz="2400" dirty="0" smtClean="0"/>
              <a:t>sarı cisimler mor ışıkta  , mor  rengi   yansıtmadığı  </a:t>
            </a:r>
            <a:r>
              <a:rPr lang="tr-TR" sz="2400" dirty="0"/>
              <a:t>için </a:t>
            </a:r>
            <a:r>
              <a:rPr lang="tr-TR" sz="2400" dirty="0" smtClean="0"/>
              <a:t>siyah  görünürler ….</a:t>
            </a:r>
            <a:endParaRPr lang="tr-TR" sz="2400" dirty="0"/>
          </a:p>
        </p:txBody>
      </p:sp>
    </p:spTree>
    <p:extLst>
      <p:ext uri="{BB962C8B-B14F-4D97-AF65-F5344CB8AC3E}">
        <p14:creationId xmlns:p14="http://schemas.microsoft.com/office/powerpoint/2010/main" val="800060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3000"/>
                                        <p:tgtEl>
                                          <p:spTgt spid="4"/>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3000"/>
                                        <p:tgtEl>
                                          <p:spTgt spid="5"/>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3000"/>
                                        <p:tgtEl>
                                          <p:spTgt spid="3"/>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3000"/>
                                        <p:tgtEl>
                                          <p:spTgt spid="6"/>
                                        </p:tgtEl>
                                      </p:cBhvr>
                                    </p:animEffect>
                                  </p:childTnLst>
                                </p:cTn>
                              </p:par>
                            </p:childTnLst>
                          </p:cTn>
                        </p:par>
                        <p:par>
                          <p:cTn id="17" fill="hold">
                            <p:stCondLst>
                              <p:cond delay="3000"/>
                            </p:stCondLst>
                            <p:childTnLst>
                              <p:par>
                                <p:cTn id="18" presetID="10"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3500"/>
                            </p:stCondLst>
                            <p:childTnLst>
                              <p:par>
                                <p:cTn id="25" presetID="10" presetClass="entr" presetSubtype="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8" grpId="0"/>
      <p:bldP spid="12" grpId="0" animBg="1"/>
      <p:bldP spid="1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3528" y="191144"/>
            <a:ext cx="8319473" cy="5326088"/>
          </a:xfrm>
          <a:prstGeom prst="rect">
            <a:avLst/>
          </a:prstGeom>
        </p:spPr>
      </p:pic>
      <p:sp>
        <p:nvSpPr>
          <p:cNvPr id="4" name="Oval Belirtme Çizgisi 3"/>
          <p:cNvSpPr/>
          <p:nvPr/>
        </p:nvSpPr>
        <p:spPr>
          <a:xfrm>
            <a:off x="5508104" y="356096"/>
            <a:ext cx="2016224" cy="864096"/>
          </a:xfrm>
          <a:prstGeom prst="wedgeEllipseCallout">
            <a:avLst>
              <a:gd name="adj1" fmla="val -27762"/>
              <a:gd name="adj2" fmla="val 74258"/>
            </a:avLst>
          </a:prstGeom>
          <a:solidFill>
            <a:schemeClr val="accent6"/>
          </a:solidFill>
          <a:ln>
            <a:solidFill>
              <a:schemeClr val="accent6"/>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sp>
        <p:nvSpPr>
          <p:cNvPr id="14" name="Line 7"/>
          <p:cNvSpPr>
            <a:spLocks noChangeShapeType="1"/>
          </p:cNvSpPr>
          <p:nvPr/>
        </p:nvSpPr>
        <p:spPr bwMode="auto">
          <a:xfrm>
            <a:off x="1906761" y="3140248"/>
            <a:ext cx="1223963" cy="1511300"/>
          </a:xfrm>
          <a:prstGeom prst="line">
            <a:avLst/>
          </a:prstGeom>
          <a:noFill/>
          <a:ln w="63500">
            <a:solidFill>
              <a:srgbClr val="008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6" name="Line 8"/>
          <p:cNvSpPr>
            <a:spLocks noChangeShapeType="1"/>
          </p:cNvSpPr>
          <p:nvPr/>
        </p:nvSpPr>
        <p:spPr bwMode="auto">
          <a:xfrm>
            <a:off x="1187624" y="3140248"/>
            <a:ext cx="1223962" cy="1511300"/>
          </a:xfrm>
          <a:prstGeom prst="line">
            <a:avLst/>
          </a:prstGeom>
          <a:noFill/>
          <a:ln w="63500">
            <a:solidFill>
              <a:schemeClr val="accent6"/>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7" name="Line 9"/>
          <p:cNvSpPr>
            <a:spLocks noChangeShapeType="1"/>
          </p:cNvSpPr>
          <p:nvPr/>
        </p:nvSpPr>
        <p:spPr bwMode="auto">
          <a:xfrm>
            <a:off x="1546399" y="3140248"/>
            <a:ext cx="1223962" cy="1511300"/>
          </a:xfrm>
          <a:prstGeom prst="line">
            <a:avLst/>
          </a:prstGeom>
          <a:noFill/>
          <a:ln w="63500">
            <a:solidFill>
              <a:srgbClr val="FFFF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8" name="Line 10"/>
          <p:cNvSpPr>
            <a:spLocks noChangeShapeType="1"/>
          </p:cNvSpPr>
          <p:nvPr/>
        </p:nvSpPr>
        <p:spPr bwMode="auto">
          <a:xfrm>
            <a:off x="2267124" y="3140248"/>
            <a:ext cx="1223962" cy="1511300"/>
          </a:xfrm>
          <a:prstGeom prst="line">
            <a:avLst/>
          </a:prstGeom>
          <a:noFill/>
          <a:ln w="63500">
            <a:solidFill>
              <a:srgbClr val="00B0F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9" name="Line 12"/>
          <p:cNvSpPr>
            <a:spLocks noChangeShapeType="1"/>
          </p:cNvSpPr>
          <p:nvPr/>
        </p:nvSpPr>
        <p:spPr bwMode="auto">
          <a:xfrm flipV="1">
            <a:off x="2384251" y="3129780"/>
            <a:ext cx="1223963" cy="1512888"/>
          </a:xfrm>
          <a:prstGeom prst="line">
            <a:avLst/>
          </a:prstGeom>
          <a:noFill/>
          <a:ln w="50800">
            <a:solidFill>
              <a:schemeClr val="accent6"/>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20" name="Metin kutusu 19"/>
          <p:cNvSpPr txBox="1"/>
          <p:nvPr/>
        </p:nvSpPr>
        <p:spPr>
          <a:xfrm>
            <a:off x="3635549" y="2513608"/>
            <a:ext cx="2035099" cy="369332"/>
          </a:xfrm>
          <a:prstGeom prst="rect">
            <a:avLst/>
          </a:prstGeom>
          <a:noFill/>
        </p:spPr>
        <p:txBody>
          <a:bodyPr wrap="square" rtlCol="0">
            <a:spAutoFit/>
          </a:bodyPr>
          <a:lstStyle/>
          <a:p>
            <a:r>
              <a:rPr lang="tr-TR" b="1" dirty="0" smtClean="0"/>
              <a:t>turuncu  görünür</a:t>
            </a:r>
            <a:endParaRPr lang="tr-TR" b="1" dirty="0"/>
          </a:p>
        </p:txBody>
      </p:sp>
      <p:sp>
        <p:nvSpPr>
          <p:cNvPr id="21" name="Metin kutusu 20"/>
          <p:cNvSpPr txBox="1"/>
          <p:nvPr/>
        </p:nvSpPr>
        <p:spPr>
          <a:xfrm>
            <a:off x="1123678" y="2682368"/>
            <a:ext cx="1261020" cy="369332"/>
          </a:xfrm>
          <a:prstGeom prst="rect">
            <a:avLst/>
          </a:prstGeom>
          <a:noFill/>
        </p:spPr>
        <p:txBody>
          <a:bodyPr wrap="square" rtlCol="0">
            <a:spAutoFit/>
          </a:bodyPr>
          <a:lstStyle/>
          <a:p>
            <a:r>
              <a:rPr lang="tr-TR" b="1" dirty="0" smtClean="0"/>
              <a:t>beyaz ışık</a:t>
            </a:r>
            <a:endParaRPr lang="tr-TR" b="1" dirty="0"/>
          </a:p>
        </p:txBody>
      </p:sp>
      <p:sp>
        <p:nvSpPr>
          <p:cNvPr id="22" name="Line 8"/>
          <p:cNvSpPr>
            <a:spLocks noChangeShapeType="1"/>
          </p:cNvSpPr>
          <p:nvPr/>
        </p:nvSpPr>
        <p:spPr bwMode="auto">
          <a:xfrm>
            <a:off x="1043608" y="3292648"/>
            <a:ext cx="1223962" cy="1511300"/>
          </a:xfrm>
          <a:prstGeom prst="line">
            <a:avLst/>
          </a:prstGeom>
          <a:noFill/>
          <a:ln w="635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23" name="Line 10"/>
          <p:cNvSpPr>
            <a:spLocks noChangeShapeType="1"/>
          </p:cNvSpPr>
          <p:nvPr/>
        </p:nvSpPr>
        <p:spPr bwMode="auto">
          <a:xfrm>
            <a:off x="2600051" y="3129780"/>
            <a:ext cx="1223962" cy="1511300"/>
          </a:xfrm>
          <a:prstGeom prst="line">
            <a:avLst/>
          </a:prstGeom>
          <a:noFill/>
          <a:ln w="63500">
            <a:solidFill>
              <a:schemeClr val="accent6">
                <a:lumMod val="50000"/>
              </a:schemeClr>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24" name="Dikdörtgen 23"/>
          <p:cNvSpPr/>
          <p:nvPr/>
        </p:nvSpPr>
        <p:spPr>
          <a:xfrm>
            <a:off x="227725" y="5860207"/>
            <a:ext cx="8592748" cy="830997"/>
          </a:xfrm>
          <a:prstGeom prst="rect">
            <a:avLst/>
          </a:prstGeom>
        </p:spPr>
        <p:txBody>
          <a:bodyPr wrap="square">
            <a:spAutoFit/>
          </a:bodyPr>
          <a:lstStyle/>
          <a:p>
            <a:r>
              <a:rPr lang="tr-TR" sz="2400" dirty="0" smtClean="0"/>
              <a:t>turuncu cisimler beyaz ışıkta  , turuncu  rengi   yansıttığı  </a:t>
            </a:r>
            <a:r>
              <a:rPr lang="tr-TR" sz="2400" dirty="0"/>
              <a:t>için </a:t>
            </a:r>
            <a:r>
              <a:rPr lang="tr-TR" sz="2400" dirty="0" smtClean="0"/>
              <a:t>turuncu  görünürler ….</a:t>
            </a:r>
            <a:endParaRPr lang="tr-TR" sz="2400" dirty="0"/>
          </a:p>
        </p:txBody>
      </p:sp>
    </p:spTree>
    <p:extLst>
      <p:ext uri="{BB962C8B-B14F-4D97-AF65-F5344CB8AC3E}">
        <p14:creationId xmlns:p14="http://schemas.microsoft.com/office/powerpoint/2010/main" val="702422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3000"/>
                                        <p:tgtEl>
                                          <p:spTgt spid="16"/>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up)">
                                      <p:cBhvr>
                                        <p:cTn id="10" dur="3000"/>
                                        <p:tgtEl>
                                          <p:spTgt spid="17"/>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up)">
                                      <p:cBhvr>
                                        <p:cTn id="13" dur="3000"/>
                                        <p:tgtEl>
                                          <p:spTgt spid="14"/>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up)">
                                      <p:cBhvr>
                                        <p:cTn id="16" dur="3000"/>
                                        <p:tgtEl>
                                          <p:spTgt spid="18"/>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up)">
                                      <p:cBhvr>
                                        <p:cTn id="19" dur="3000"/>
                                        <p:tgtEl>
                                          <p:spTgt spid="22"/>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up)">
                                      <p:cBhvr>
                                        <p:cTn id="22" dur="3000"/>
                                        <p:tgtEl>
                                          <p:spTgt spid="23"/>
                                        </p:tgtEl>
                                      </p:cBhvr>
                                    </p:animEffect>
                                  </p:childTnLst>
                                </p:cTn>
                              </p:par>
                            </p:childTnLst>
                          </p:cTn>
                        </p:par>
                        <p:par>
                          <p:cTn id="23" fill="hold">
                            <p:stCondLst>
                              <p:cond delay="3000"/>
                            </p:stCondLst>
                            <p:childTnLst>
                              <p:par>
                                <p:cTn id="24" presetID="22" presetClass="entr" presetSubtype="4"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down)">
                                      <p:cBhvr>
                                        <p:cTn id="26" dur="3000"/>
                                        <p:tgtEl>
                                          <p:spTgt spid="19"/>
                                        </p:tgtEl>
                                      </p:cBhvr>
                                    </p:animEffect>
                                  </p:childTnLst>
                                </p:cTn>
                              </p:par>
                            </p:childTnLst>
                          </p:cTn>
                        </p:par>
                        <p:par>
                          <p:cTn id="27" fill="hold">
                            <p:stCondLst>
                              <p:cond delay="6000"/>
                            </p:stCondLst>
                            <p:childTnLst>
                              <p:par>
                                <p:cTn id="28" presetID="10" presetClass="entr" presetSubtype="0"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500"/>
                                        <p:tgtEl>
                                          <p:spTgt spid="2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500"/>
                                        <p:tgtEl>
                                          <p:spTgt spid="4"/>
                                        </p:tgtEl>
                                      </p:cBhvr>
                                    </p:animEffect>
                                  </p:childTnLst>
                                </p:cTn>
                              </p:par>
                            </p:childTnLst>
                          </p:cTn>
                        </p:par>
                        <p:par>
                          <p:cTn id="34" fill="hold">
                            <p:stCondLst>
                              <p:cond delay="6500"/>
                            </p:stCondLst>
                            <p:childTnLst>
                              <p:par>
                                <p:cTn id="35" presetID="10" presetClass="entr" presetSubtype="0"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4" grpId="0" animBg="1"/>
      <p:bldP spid="16" grpId="0" animBg="1"/>
      <p:bldP spid="17" grpId="0" animBg="1"/>
      <p:bldP spid="18" grpId="0" animBg="1"/>
      <p:bldP spid="19" grpId="0" animBg="1"/>
      <p:bldP spid="20" grpId="0"/>
      <p:bldP spid="22" grpId="0" animBg="1"/>
      <p:bldP spid="23" grpId="0" animBg="1"/>
      <p:bldP spid="2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3528" y="58316"/>
            <a:ext cx="8319473" cy="5458916"/>
          </a:xfrm>
          <a:prstGeom prst="rect">
            <a:avLst/>
          </a:prstGeom>
        </p:spPr>
      </p:pic>
      <p:sp>
        <p:nvSpPr>
          <p:cNvPr id="4" name="Oval Belirtme Çizgisi 3"/>
          <p:cNvSpPr/>
          <p:nvPr/>
        </p:nvSpPr>
        <p:spPr>
          <a:xfrm>
            <a:off x="5508104" y="356096"/>
            <a:ext cx="2016224" cy="864096"/>
          </a:xfrm>
          <a:prstGeom prst="wedgeEllipseCallout">
            <a:avLst>
              <a:gd name="adj1" fmla="val -27762"/>
              <a:gd name="adj2" fmla="val 74258"/>
            </a:avLst>
          </a:prstGeom>
          <a:solidFill>
            <a:schemeClr val="accent6"/>
          </a:solidFill>
          <a:ln>
            <a:solidFill>
              <a:schemeClr val="accent6"/>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sp>
        <p:nvSpPr>
          <p:cNvPr id="5" name="Line 7"/>
          <p:cNvSpPr>
            <a:spLocks noChangeShapeType="1"/>
          </p:cNvSpPr>
          <p:nvPr/>
        </p:nvSpPr>
        <p:spPr bwMode="auto">
          <a:xfrm>
            <a:off x="1914350" y="3140248"/>
            <a:ext cx="1223963" cy="1511300"/>
          </a:xfrm>
          <a:prstGeom prst="line">
            <a:avLst/>
          </a:prstGeom>
          <a:noFill/>
          <a:ln w="63500">
            <a:solidFill>
              <a:schemeClr val="accent6"/>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6" name="Line 8"/>
          <p:cNvSpPr>
            <a:spLocks noChangeShapeType="1"/>
          </p:cNvSpPr>
          <p:nvPr/>
        </p:nvSpPr>
        <p:spPr bwMode="auto">
          <a:xfrm>
            <a:off x="1195213" y="3140248"/>
            <a:ext cx="1223962" cy="1511300"/>
          </a:xfrm>
          <a:prstGeom prst="line">
            <a:avLst/>
          </a:prstGeom>
          <a:noFill/>
          <a:ln w="63500">
            <a:solidFill>
              <a:schemeClr val="accent6"/>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7" name="Line 9"/>
          <p:cNvSpPr>
            <a:spLocks noChangeShapeType="1"/>
          </p:cNvSpPr>
          <p:nvPr/>
        </p:nvSpPr>
        <p:spPr bwMode="auto">
          <a:xfrm>
            <a:off x="1553988" y="3140248"/>
            <a:ext cx="1223962" cy="1511300"/>
          </a:xfrm>
          <a:prstGeom prst="line">
            <a:avLst/>
          </a:prstGeom>
          <a:noFill/>
          <a:ln w="63500">
            <a:solidFill>
              <a:schemeClr val="accent6"/>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8" name="Line 10"/>
          <p:cNvSpPr>
            <a:spLocks noChangeShapeType="1"/>
          </p:cNvSpPr>
          <p:nvPr/>
        </p:nvSpPr>
        <p:spPr bwMode="auto">
          <a:xfrm>
            <a:off x="2274713" y="3140248"/>
            <a:ext cx="1223962" cy="1511300"/>
          </a:xfrm>
          <a:prstGeom prst="line">
            <a:avLst/>
          </a:prstGeom>
          <a:noFill/>
          <a:ln w="63500">
            <a:solidFill>
              <a:schemeClr val="accent6"/>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9" name="Line 12"/>
          <p:cNvSpPr>
            <a:spLocks noChangeShapeType="1"/>
          </p:cNvSpPr>
          <p:nvPr/>
        </p:nvSpPr>
        <p:spPr bwMode="auto">
          <a:xfrm flipV="1">
            <a:off x="3454051" y="3051700"/>
            <a:ext cx="1223963" cy="1512888"/>
          </a:xfrm>
          <a:prstGeom prst="line">
            <a:avLst/>
          </a:prstGeom>
          <a:noFill/>
          <a:ln w="50800">
            <a:solidFill>
              <a:schemeClr val="accent6"/>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0" name="Metin kutusu 9"/>
          <p:cNvSpPr txBox="1"/>
          <p:nvPr/>
        </p:nvSpPr>
        <p:spPr>
          <a:xfrm>
            <a:off x="3643138" y="2513608"/>
            <a:ext cx="2035099" cy="369332"/>
          </a:xfrm>
          <a:prstGeom prst="rect">
            <a:avLst/>
          </a:prstGeom>
          <a:noFill/>
        </p:spPr>
        <p:txBody>
          <a:bodyPr wrap="square" rtlCol="0">
            <a:spAutoFit/>
          </a:bodyPr>
          <a:lstStyle/>
          <a:p>
            <a:r>
              <a:rPr lang="tr-TR" b="1" dirty="0" smtClean="0"/>
              <a:t>Turuncu görünür</a:t>
            </a:r>
            <a:endParaRPr lang="tr-TR" b="1" dirty="0"/>
          </a:p>
        </p:txBody>
      </p:sp>
      <p:sp>
        <p:nvSpPr>
          <p:cNvPr id="11" name="Metin kutusu 10"/>
          <p:cNvSpPr txBox="1"/>
          <p:nvPr/>
        </p:nvSpPr>
        <p:spPr>
          <a:xfrm>
            <a:off x="1158154" y="2564904"/>
            <a:ext cx="1728539" cy="369332"/>
          </a:xfrm>
          <a:prstGeom prst="rect">
            <a:avLst/>
          </a:prstGeom>
          <a:noFill/>
        </p:spPr>
        <p:txBody>
          <a:bodyPr wrap="square" rtlCol="0">
            <a:spAutoFit/>
          </a:bodyPr>
          <a:lstStyle/>
          <a:p>
            <a:r>
              <a:rPr lang="tr-TR" b="1" dirty="0" smtClean="0"/>
              <a:t>turuncu ışık</a:t>
            </a:r>
            <a:endParaRPr lang="tr-TR" b="1" dirty="0"/>
          </a:p>
        </p:txBody>
      </p:sp>
      <p:sp>
        <p:nvSpPr>
          <p:cNvPr id="12" name="Line 12"/>
          <p:cNvSpPr>
            <a:spLocks noChangeShapeType="1"/>
          </p:cNvSpPr>
          <p:nvPr/>
        </p:nvSpPr>
        <p:spPr bwMode="auto">
          <a:xfrm flipV="1">
            <a:off x="3138313" y="3051700"/>
            <a:ext cx="1217663" cy="1543100"/>
          </a:xfrm>
          <a:prstGeom prst="line">
            <a:avLst/>
          </a:prstGeom>
          <a:noFill/>
          <a:ln w="50800">
            <a:solidFill>
              <a:schemeClr val="accent6"/>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3" name="Line 12"/>
          <p:cNvSpPr>
            <a:spLocks noChangeShapeType="1"/>
          </p:cNvSpPr>
          <p:nvPr/>
        </p:nvSpPr>
        <p:spPr bwMode="auto">
          <a:xfrm flipV="1">
            <a:off x="2419176" y="3051700"/>
            <a:ext cx="1360736" cy="1601436"/>
          </a:xfrm>
          <a:prstGeom prst="line">
            <a:avLst/>
          </a:prstGeom>
          <a:noFill/>
          <a:ln w="50800">
            <a:solidFill>
              <a:schemeClr val="accent6"/>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5" name="Line 12"/>
          <p:cNvSpPr>
            <a:spLocks noChangeShapeType="1"/>
          </p:cNvSpPr>
          <p:nvPr/>
        </p:nvSpPr>
        <p:spPr bwMode="auto">
          <a:xfrm flipV="1">
            <a:off x="2767034" y="2996952"/>
            <a:ext cx="1360736" cy="1601436"/>
          </a:xfrm>
          <a:prstGeom prst="line">
            <a:avLst/>
          </a:prstGeom>
          <a:noFill/>
          <a:ln w="50800">
            <a:solidFill>
              <a:schemeClr val="accent6"/>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6" name="Dikdörtgen 15"/>
          <p:cNvSpPr/>
          <p:nvPr/>
        </p:nvSpPr>
        <p:spPr>
          <a:xfrm>
            <a:off x="227725" y="5860207"/>
            <a:ext cx="8592748" cy="830997"/>
          </a:xfrm>
          <a:prstGeom prst="rect">
            <a:avLst/>
          </a:prstGeom>
        </p:spPr>
        <p:txBody>
          <a:bodyPr wrap="square">
            <a:spAutoFit/>
          </a:bodyPr>
          <a:lstStyle/>
          <a:p>
            <a:r>
              <a:rPr lang="tr-TR" sz="2400" dirty="0" smtClean="0"/>
              <a:t>turuncu cisimler turuncu ışıkta  , turuncu  rengi   yansıttığı  </a:t>
            </a:r>
            <a:r>
              <a:rPr lang="tr-TR" sz="2400" dirty="0"/>
              <a:t>için </a:t>
            </a:r>
            <a:r>
              <a:rPr lang="tr-TR" sz="2400" dirty="0" smtClean="0"/>
              <a:t>turuncu  görünürler ….</a:t>
            </a:r>
            <a:endParaRPr lang="tr-TR" sz="2400" dirty="0"/>
          </a:p>
        </p:txBody>
      </p:sp>
    </p:spTree>
    <p:extLst>
      <p:ext uri="{BB962C8B-B14F-4D97-AF65-F5344CB8AC3E}">
        <p14:creationId xmlns:p14="http://schemas.microsoft.com/office/powerpoint/2010/main" val="2499278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3000"/>
                                        <p:tgtEl>
                                          <p:spTgt spid="6"/>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up)">
                                      <p:cBhvr>
                                        <p:cTn id="10" dur="3000"/>
                                        <p:tgtEl>
                                          <p:spTgt spid="7"/>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3000"/>
                                        <p:tgtEl>
                                          <p:spTgt spid="5"/>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up)">
                                      <p:cBhvr>
                                        <p:cTn id="16" dur="3000"/>
                                        <p:tgtEl>
                                          <p:spTgt spid="8"/>
                                        </p:tgtEl>
                                      </p:cBhvr>
                                    </p:animEffect>
                                  </p:childTnLst>
                                </p:cTn>
                              </p:par>
                            </p:childTnLst>
                          </p:cTn>
                        </p:par>
                        <p:par>
                          <p:cTn id="17" fill="hold">
                            <p:stCondLst>
                              <p:cond delay="3000"/>
                            </p:stCondLst>
                            <p:childTnLst>
                              <p:par>
                                <p:cTn id="18" presetID="22" presetClass="entr" presetSubtype="4"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3000"/>
                                        <p:tgtEl>
                                          <p:spTgt spid="9"/>
                                        </p:tgtEl>
                                      </p:cBhvr>
                                    </p:animEffect>
                                  </p:childTnLst>
                                </p:cTn>
                              </p:par>
                            </p:childTnLst>
                          </p:cTn>
                        </p:par>
                        <p:par>
                          <p:cTn id="21" fill="hold">
                            <p:stCondLst>
                              <p:cond delay="6000"/>
                            </p:stCondLst>
                            <p:childTnLst>
                              <p:par>
                                <p:cTn id="22" presetID="10"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par>
                          <p:cTn id="25" fill="hold">
                            <p:stCondLst>
                              <p:cond delay="6500"/>
                            </p:stCondLst>
                            <p:childTnLst>
                              <p:par>
                                <p:cTn id="26" presetID="22" presetClass="entr" presetSubtype="4"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down)">
                                      <p:cBhvr>
                                        <p:cTn id="28" dur="3000"/>
                                        <p:tgtEl>
                                          <p:spTgt spid="12"/>
                                        </p:tgtEl>
                                      </p:cBhvr>
                                    </p:animEffect>
                                  </p:childTnLst>
                                </p:cTn>
                              </p:par>
                            </p:childTnLst>
                          </p:cTn>
                        </p:par>
                        <p:par>
                          <p:cTn id="29" fill="hold">
                            <p:stCondLst>
                              <p:cond delay="9500"/>
                            </p:stCondLst>
                            <p:childTnLst>
                              <p:par>
                                <p:cTn id="30" presetID="22" presetClass="entr" presetSubtype="4"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down)">
                                      <p:cBhvr>
                                        <p:cTn id="32" dur="3000"/>
                                        <p:tgtEl>
                                          <p:spTgt spid="13"/>
                                        </p:tgtEl>
                                      </p:cBhvr>
                                    </p:animEffect>
                                  </p:childTnLst>
                                </p:cTn>
                              </p:par>
                            </p:childTnLst>
                          </p:cTn>
                        </p:par>
                        <p:par>
                          <p:cTn id="33" fill="hold">
                            <p:stCondLst>
                              <p:cond delay="12500"/>
                            </p:stCondLst>
                            <p:childTnLst>
                              <p:par>
                                <p:cTn id="34" presetID="22" presetClass="entr" presetSubtype="4"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down)">
                                      <p:cBhvr>
                                        <p:cTn id="36" dur="3000"/>
                                        <p:tgtEl>
                                          <p:spTgt spid="1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500"/>
                                        <p:tgtEl>
                                          <p:spTgt spid="4"/>
                                        </p:tgtEl>
                                      </p:cBhvr>
                                    </p:animEffect>
                                  </p:childTnLst>
                                </p:cTn>
                              </p:par>
                            </p:childTnLst>
                          </p:cTn>
                        </p:par>
                        <p:par>
                          <p:cTn id="40" fill="hold">
                            <p:stCondLst>
                              <p:cond delay="15500"/>
                            </p:stCondLst>
                            <p:childTnLst>
                              <p:par>
                                <p:cTn id="41" presetID="10" presetClass="entr" presetSubtype="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p:bldP spid="12" grpId="0" animBg="1"/>
      <p:bldP spid="13" grpId="0" animBg="1"/>
      <p:bldP spid="15" grpId="0" animBg="1"/>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46199" y="116632"/>
            <a:ext cx="8782050" cy="5200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1979712" y="4374108"/>
            <a:ext cx="4176464" cy="646331"/>
          </a:xfrm>
          <a:prstGeom prst="rect">
            <a:avLst/>
          </a:prstGeom>
        </p:spPr>
        <p:txBody>
          <a:bodyPr wrap="square">
            <a:spAutoFit/>
          </a:bodyPr>
          <a:lstStyle/>
          <a:p>
            <a:r>
              <a:rPr lang="tr-TR" b="1" dirty="0" smtClean="0">
                <a:solidFill>
                  <a:srgbClr val="FF0000"/>
                </a:solidFill>
                <a:latin typeface="Arial" pitchFamily="34" charset="0"/>
                <a:cs typeface="Arial" pitchFamily="34" charset="0"/>
              </a:rPr>
              <a:t>Renkleri göremedik sadece beyaz olarak görebildik.</a:t>
            </a:r>
            <a:endParaRPr lang="tr-TR" dirty="0"/>
          </a:p>
        </p:txBody>
      </p:sp>
      <p:sp>
        <p:nvSpPr>
          <p:cNvPr id="4" name="Dikdörtgen 3"/>
          <p:cNvSpPr/>
          <p:nvPr/>
        </p:nvSpPr>
        <p:spPr>
          <a:xfrm>
            <a:off x="467544" y="5335290"/>
            <a:ext cx="8136904" cy="369332"/>
          </a:xfrm>
          <a:prstGeom prst="rect">
            <a:avLst/>
          </a:prstGeom>
        </p:spPr>
        <p:txBody>
          <a:bodyPr wrap="square">
            <a:spAutoFit/>
          </a:bodyPr>
          <a:lstStyle/>
          <a:p>
            <a:r>
              <a:rPr lang="tr-TR" b="1" dirty="0" smtClean="0">
                <a:solidFill>
                  <a:srgbClr val="FF0000"/>
                </a:solidFill>
                <a:latin typeface="Arial" pitchFamily="34" charset="0"/>
                <a:cs typeface="Arial" pitchFamily="34" charset="0"/>
              </a:rPr>
              <a:t>Renkler kaybolduğuna göre beyaz renk bütün renklerin karışımıdır.</a:t>
            </a:r>
            <a:endParaRPr lang="tr-TR" dirty="0"/>
          </a:p>
        </p:txBody>
      </p:sp>
    </p:spTree>
    <p:extLst>
      <p:ext uri="{BB962C8B-B14F-4D97-AF65-F5344CB8AC3E}">
        <p14:creationId xmlns:p14="http://schemas.microsoft.com/office/powerpoint/2010/main" val="3542753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7063" y="0"/>
            <a:ext cx="8319473" cy="5517232"/>
          </a:xfrm>
          <a:prstGeom prst="rect">
            <a:avLst/>
          </a:prstGeom>
        </p:spPr>
      </p:pic>
      <p:sp>
        <p:nvSpPr>
          <p:cNvPr id="4" name="Oval Belirtme Çizgisi 3"/>
          <p:cNvSpPr/>
          <p:nvPr/>
        </p:nvSpPr>
        <p:spPr>
          <a:xfrm>
            <a:off x="5508104" y="356096"/>
            <a:ext cx="2016224" cy="864096"/>
          </a:xfrm>
          <a:prstGeom prst="wedgeEllipseCallout">
            <a:avLst>
              <a:gd name="adj1" fmla="val -27762"/>
              <a:gd name="adj2" fmla="val 74258"/>
            </a:avLst>
          </a:prstGeom>
          <a:solidFill>
            <a:srgbClr val="FFFF00"/>
          </a:solidFill>
          <a:ln>
            <a:solidFill>
              <a:srgbClr val="FFFF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sp>
        <p:nvSpPr>
          <p:cNvPr id="5" name="Line 7"/>
          <p:cNvSpPr>
            <a:spLocks noChangeShapeType="1"/>
          </p:cNvSpPr>
          <p:nvPr/>
        </p:nvSpPr>
        <p:spPr bwMode="auto">
          <a:xfrm>
            <a:off x="1914350" y="3140248"/>
            <a:ext cx="1223963" cy="1511300"/>
          </a:xfrm>
          <a:prstGeom prst="line">
            <a:avLst/>
          </a:prstGeom>
          <a:noFill/>
          <a:ln w="63500">
            <a:solidFill>
              <a:srgbClr val="FFFF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6" name="Line 8"/>
          <p:cNvSpPr>
            <a:spLocks noChangeShapeType="1"/>
          </p:cNvSpPr>
          <p:nvPr/>
        </p:nvSpPr>
        <p:spPr bwMode="auto">
          <a:xfrm>
            <a:off x="1195213" y="3140248"/>
            <a:ext cx="1223962" cy="1511300"/>
          </a:xfrm>
          <a:prstGeom prst="line">
            <a:avLst/>
          </a:prstGeom>
          <a:noFill/>
          <a:ln w="63500">
            <a:solidFill>
              <a:srgbClr val="FFFF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7" name="Line 9"/>
          <p:cNvSpPr>
            <a:spLocks noChangeShapeType="1"/>
          </p:cNvSpPr>
          <p:nvPr/>
        </p:nvSpPr>
        <p:spPr bwMode="auto">
          <a:xfrm>
            <a:off x="1553988" y="3140248"/>
            <a:ext cx="1223962" cy="1511300"/>
          </a:xfrm>
          <a:prstGeom prst="line">
            <a:avLst/>
          </a:prstGeom>
          <a:noFill/>
          <a:ln w="63500">
            <a:solidFill>
              <a:srgbClr val="FFFF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8" name="Line 10"/>
          <p:cNvSpPr>
            <a:spLocks noChangeShapeType="1"/>
          </p:cNvSpPr>
          <p:nvPr/>
        </p:nvSpPr>
        <p:spPr bwMode="auto">
          <a:xfrm>
            <a:off x="2274713" y="3140248"/>
            <a:ext cx="1223962" cy="1511300"/>
          </a:xfrm>
          <a:prstGeom prst="line">
            <a:avLst/>
          </a:prstGeom>
          <a:noFill/>
          <a:ln w="63500">
            <a:solidFill>
              <a:srgbClr val="FFFF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9" name="Line 12"/>
          <p:cNvSpPr>
            <a:spLocks noChangeShapeType="1"/>
          </p:cNvSpPr>
          <p:nvPr/>
        </p:nvSpPr>
        <p:spPr bwMode="auto">
          <a:xfrm flipV="1">
            <a:off x="3454051" y="3797670"/>
            <a:ext cx="673719" cy="766918"/>
          </a:xfrm>
          <a:prstGeom prst="line">
            <a:avLst/>
          </a:prstGeom>
          <a:noFill/>
          <a:ln w="50800">
            <a:solidFill>
              <a:srgbClr val="FFFF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0" name="Metin kutusu 9"/>
          <p:cNvSpPr txBox="1"/>
          <p:nvPr/>
        </p:nvSpPr>
        <p:spPr>
          <a:xfrm>
            <a:off x="3643138" y="2513608"/>
            <a:ext cx="2035099" cy="369332"/>
          </a:xfrm>
          <a:prstGeom prst="rect">
            <a:avLst/>
          </a:prstGeom>
          <a:noFill/>
        </p:spPr>
        <p:txBody>
          <a:bodyPr wrap="square" rtlCol="0">
            <a:spAutoFit/>
          </a:bodyPr>
          <a:lstStyle/>
          <a:p>
            <a:r>
              <a:rPr lang="tr-TR" b="1" dirty="0" smtClean="0"/>
              <a:t>sarı görünür</a:t>
            </a:r>
            <a:endParaRPr lang="tr-TR" b="1" dirty="0"/>
          </a:p>
        </p:txBody>
      </p:sp>
      <p:sp>
        <p:nvSpPr>
          <p:cNvPr id="11" name="Metin kutusu 10"/>
          <p:cNvSpPr txBox="1"/>
          <p:nvPr/>
        </p:nvSpPr>
        <p:spPr>
          <a:xfrm>
            <a:off x="1158154" y="2564904"/>
            <a:ext cx="1728539" cy="369332"/>
          </a:xfrm>
          <a:prstGeom prst="rect">
            <a:avLst/>
          </a:prstGeom>
          <a:noFill/>
        </p:spPr>
        <p:txBody>
          <a:bodyPr wrap="square" rtlCol="0">
            <a:spAutoFit/>
          </a:bodyPr>
          <a:lstStyle/>
          <a:p>
            <a:r>
              <a:rPr lang="tr-TR" b="1" dirty="0" smtClean="0"/>
              <a:t>sarı ışık</a:t>
            </a:r>
            <a:endParaRPr lang="tr-TR" b="1" dirty="0"/>
          </a:p>
        </p:txBody>
      </p:sp>
      <p:sp>
        <p:nvSpPr>
          <p:cNvPr id="12" name="Line 12"/>
          <p:cNvSpPr>
            <a:spLocks noChangeShapeType="1"/>
          </p:cNvSpPr>
          <p:nvPr/>
        </p:nvSpPr>
        <p:spPr bwMode="auto">
          <a:xfrm flipV="1">
            <a:off x="3138313" y="3797670"/>
            <a:ext cx="641599" cy="797130"/>
          </a:xfrm>
          <a:prstGeom prst="line">
            <a:avLst/>
          </a:prstGeom>
          <a:noFill/>
          <a:ln w="50800">
            <a:solidFill>
              <a:srgbClr val="FFFF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3" name="Line 12"/>
          <p:cNvSpPr>
            <a:spLocks noChangeShapeType="1"/>
          </p:cNvSpPr>
          <p:nvPr/>
        </p:nvSpPr>
        <p:spPr bwMode="auto">
          <a:xfrm flipV="1">
            <a:off x="2419176" y="3573016"/>
            <a:ext cx="928688" cy="1080120"/>
          </a:xfrm>
          <a:prstGeom prst="line">
            <a:avLst/>
          </a:prstGeom>
          <a:noFill/>
          <a:ln w="50800">
            <a:solidFill>
              <a:srgbClr val="FFFF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5" name="Line 12"/>
          <p:cNvSpPr>
            <a:spLocks noChangeShapeType="1"/>
          </p:cNvSpPr>
          <p:nvPr/>
        </p:nvSpPr>
        <p:spPr bwMode="auto">
          <a:xfrm flipV="1">
            <a:off x="2767034" y="3797670"/>
            <a:ext cx="731641" cy="800718"/>
          </a:xfrm>
          <a:prstGeom prst="line">
            <a:avLst/>
          </a:prstGeom>
          <a:noFill/>
          <a:ln w="50800">
            <a:solidFill>
              <a:srgbClr val="FFFF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4" name="Dikdörtgen 13"/>
          <p:cNvSpPr/>
          <p:nvPr/>
        </p:nvSpPr>
        <p:spPr>
          <a:xfrm>
            <a:off x="227725" y="5860207"/>
            <a:ext cx="8592748" cy="830997"/>
          </a:xfrm>
          <a:prstGeom prst="rect">
            <a:avLst/>
          </a:prstGeom>
        </p:spPr>
        <p:txBody>
          <a:bodyPr wrap="square">
            <a:spAutoFit/>
          </a:bodyPr>
          <a:lstStyle/>
          <a:p>
            <a:r>
              <a:rPr lang="tr-TR" sz="2400" dirty="0" smtClean="0"/>
              <a:t>turuncu cisimler sarı ışıkta  , sarı  rengi   yansıttığı  </a:t>
            </a:r>
            <a:r>
              <a:rPr lang="tr-TR" sz="2400" dirty="0"/>
              <a:t>için </a:t>
            </a:r>
            <a:r>
              <a:rPr lang="tr-TR" sz="2400" dirty="0" smtClean="0"/>
              <a:t>sarı  görünürler ….</a:t>
            </a:r>
            <a:endParaRPr lang="tr-TR" sz="2400" dirty="0"/>
          </a:p>
        </p:txBody>
      </p:sp>
    </p:spTree>
    <p:extLst>
      <p:ext uri="{BB962C8B-B14F-4D97-AF65-F5344CB8AC3E}">
        <p14:creationId xmlns:p14="http://schemas.microsoft.com/office/powerpoint/2010/main" val="2479743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3000"/>
                                        <p:tgtEl>
                                          <p:spTgt spid="6"/>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up)">
                                      <p:cBhvr>
                                        <p:cTn id="10" dur="3000"/>
                                        <p:tgtEl>
                                          <p:spTgt spid="7"/>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3000"/>
                                        <p:tgtEl>
                                          <p:spTgt spid="5"/>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up)">
                                      <p:cBhvr>
                                        <p:cTn id="16" dur="3000"/>
                                        <p:tgtEl>
                                          <p:spTgt spid="8"/>
                                        </p:tgtEl>
                                      </p:cBhvr>
                                    </p:animEffect>
                                  </p:childTnLst>
                                </p:cTn>
                              </p:par>
                            </p:childTnLst>
                          </p:cTn>
                        </p:par>
                        <p:par>
                          <p:cTn id="17" fill="hold">
                            <p:stCondLst>
                              <p:cond delay="3000"/>
                            </p:stCondLst>
                            <p:childTnLst>
                              <p:par>
                                <p:cTn id="18" presetID="22" presetClass="entr" presetSubtype="4"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3000"/>
                                        <p:tgtEl>
                                          <p:spTgt spid="9"/>
                                        </p:tgtEl>
                                      </p:cBhvr>
                                    </p:animEffect>
                                  </p:childTnLst>
                                </p:cTn>
                              </p:par>
                            </p:childTnLst>
                          </p:cTn>
                        </p:par>
                        <p:par>
                          <p:cTn id="21" fill="hold">
                            <p:stCondLst>
                              <p:cond delay="6000"/>
                            </p:stCondLst>
                            <p:childTnLst>
                              <p:par>
                                <p:cTn id="22" presetID="22" presetClass="entr" presetSubtype="4"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down)">
                                      <p:cBhvr>
                                        <p:cTn id="24" dur="3000"/>
                                        <p:tgtEl>
                                          <p:spTgt spid="12"/>
                                        </p:tgtEl>
                                      </p:cBhvr>
                                    </p:animEffect>
                                  </p:childTnLst>
                                </p:cTn>
                              </p:par>
                            </p:childTnLst>
                          </p:cTn>
                        </p:par>
                        <p:par>
                          <p:cTn id="25" fill="hold">
                            <p:stCondLst>
                              <p:cond delay="9000"/>
                            </p:stCondLst>
                            <p:childTnLst>
                              <p:par>
                                <p:cTn id="26" presetID="22" presetClass="entr" presetSubtype="4"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down)">
                                      <p:cBhvr>
                                        <p:cTn id="28" dur="3000"/>
                                        <p:tgtEl>
                                          <p:spTgt spid="13"/>
                                        </p:tgtEl>
                                      </p:cBhvr>
                                    </p:animEffect>
                                  </p:childTnLst>
                                </p:cTn>
                              </p:par>
                            </p:childTnLst>
                          </p:cTn>
                        </p:par>
                        <p:par>
                          <p:cTn id="29" fill="hold">
                            <p:stCondLst>
                              <p:cond delay="12000"/>
                            </p:stCondLst>
                            <p:childTnLst>
                              <p:par>
                                <p:cTn id="30" presetID="22" presetClass="entr" presetSubtype="4"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down)">
                                      <p:cBhvr>
                                        <p:cTn id="32" dur="3000"/>
                                        <p:tgtEl>
                                          <p:spTgt spid="15"/>
                                        </p:tgtEl>
                                      </p:cBhvr>
                                    </p:animEffect>
                                  </p:childTnLst>
                                </p:cTn>
                              </p:par>
                            </p:childTnLst>
                          </p:cTn>
                        </p:par>
                        <p:par>
                          <p:cTn id="33" fill="hold">
                            <p:stCondLst>
                              <p:cond delay="15000"/>
                            </p:stCondLst>
                            <p:childTnLst>
                              <p:par>
                                <p:cTn id="34" presetID="10" presetClass="entr" presetSubtype="0"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500"/>
                                        <p:tgtEl>
                                          <p:spTgt spid="4"/>
                                        </p:tgtEl>
                                      </p:cBhvr>
                                    </p:animEffect>
                                  </p:childTnLst>
                                </p:cTn>
                              </p:par>
                            </p:childTnLst>
                          </p:cTn>
                        </p:par>
                        <p:par>
                          <p:cTn id="40" fill="hold">
                            <p:stCondLst>
                              <p:cond delay="15500"/>
                            </p:stCondLst>
                            <p:childTnLst>
                              <p:par>
                                <p:cTn id="41" presetID="10"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p:bldP spid="12" grpId="0" animBg="1"/>
      <p:bldP spid="13" grpId="0" animBg="1"/>
      <p:bldP spid="15" grpId="0" animBg="1"/>
      <p:bldP spid="1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3528" y="58316"/>
            <a:ext cx="8319473" cy="5386908"/>
          </a:xfrm>
          <a:prstGeom prst="rect">
            <a:avLst/>
          </a:prstGeom>
        </p:spPr>
      </p:pic>
      <p:sp>
        <p:nvSpPr>
          <p:cNvPr id="4" name="Oval Belirtme Çizgisi 3"/>
          <p:cNvSpPr/>
          <p:nvPr/>
        </p:nvSpPr>
        <p:spPr>
          <a:xfrm>
            <a:off x="5508104" y="356096"/>
            <a:ext cx="2016224" cy="864096"/>
          </a:xfrm>
          <a:prstGeom prst="wedgeEllipseCallout">
            <a:avLst>
              <a:gd name="adj1" fmla="val -27762"/>
              <a:gd name="adj2" fmla="val 74258"/>
            </a:avLst>
          </a:prstGeom>
          <a:solidFill>
            <a:srgbClr val="FF0000"/>
          </a:solidFill>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sp>
        <p:nvSpPr>
          <p:cNvPr id="5" name="Line 7"/>
          <p:cNvSpPr>
            <a:spLocks noChangeShapeType="1"/>
          </p:cNvSpPr>
          <p:nvPr/>
        </p:nvSpPr>
        <p:spPr bwMode="auto">
          <a:xfrm>
            <a:off x="1914350" y="3140248"/>
            <a:ext cx="1223963" cy="1511300"/>
          </a:xfrm>
          <a:prstGeom prst="line">
            <a:avLst/>
          </a:prstGeom>
          <a:noFill/>
          <a:ln w="635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6" name="Line 8"/>
          <p:cNvSpPr>
            <a:spLocks noChangeShapeType="1"/>
          </p:cNvSpPr>
          <p:nvPr/>
        </p:nvSpPr>
        <p:spPr bwMode="auto">
          <a:xfrm>
            <a:off x="1195213" y="3140248"/>
            <a:ext cx="1223962" cy="1511300"/>
          </a:xfrm>
          <a:prstGeom prst="line">
            <a:avLst/>
          </a:prstGeom>
          <a:noFill/>
          <a:ln w="635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7" name="Line 9"/>
          <p:cNvSpPr>
            <a:spLocks noChangeShapeType="1"/>
          </p:cNvSpPr>
          <p:nvPr/>
        </p:nvSpPr>
        <p:spPr bwMode="auto">
          <a:xfrm>
            <a:off x="1553988" y="3140248"/>
            <a:ext cx="1223962" cy="1511300"/>
          </a:xfrm>
          <a:prstGeom prst="line">
            <a:avLst/>
          </a:prstGeom>
          <a:noFill/>
          <a:ln w="635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8" name="Line 10"/>
          <p:cNvSpPr>
            <a:spLocks noChangeShapeType="1"/>
          </p:cNvSpPr>
          <p:nvPr/>
        </p:nvSpPr>
        <p:spPr bwMode="auto">
          <a:xfrm>
            <a:off x="2274713" y="3140248"/>
            <a:ext cx="1223962" cy="1511300"/>
          </a:xfrm>
          <a:prstGeom prst="line">
            <a:avLst/>
          </a:prstGeom>
          <a:noFill/>
          <a:ln w="635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9" name="Line 12"/>
          <p:cNvSpPr>
            <a:spLocks noChangeShapeType="1"/>
          </p:cNvSpPr>
          <p:nvPr/>
        </p:nvSpPr>
        <p:spPr bwMode="auto">
          <a:xfrm flipV="1">
            <a:off x="3454051" y="3895898"/>
            <a:ext cx="469877" cy="668690"/>
          </a:xfrm>
          <a:prstGeom prst="line">
            <a:avLst/>
          </a:prstGeom>
          <a:noFill/>
          <a:ln w="508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0" name="Metin kutusu 9"/>
          <p:cNvSpPr txBox="1"/>
          <p:nvPr/>
        </p:nvSpPr>
        <p:spPr>
          <a:xfrm>
            <a:off x="3643138" y="2513608"/>
            <a:ext cx="2035099" cy="369332"/>
          </a:xfrm>
          <a:prstGeom prst="rect">
            <a:avLst/>
          </a:prstGeom>
          <a:noFill/>
        </p:spPr>
        <p:txBody>
          <a:bodyPr wrap="square" rtlCol="0">
            <a:spAutoFit/>
          </a:bodyPr>
          <a:lstStyle/>
          <a:p>
            <a:r>
              <a:rPr lang="tr-TR" b="1" dirty="0" smtClean="0"/>
              <a:t>kırmızı görünür</a:t>
            </a:r>
            <a:endParaRPr lang="tr-TR" b="1" dirty="0"/>
          </a:p>
        </p:txBody>
      </p:sp>
      <p:sp>
        <p:nvSpPr>
          <p:cNvPr id="11" name="Metin kutusu 10"/>
          <p:cNvSpPr txBox="1"/>
          <p:nvPr/>
        </p:nvSpPr>
        <p:spPr>
          <a:xfrm>
            <a:off x="1158154" y="2564904"/>
            <a:ext cx="1728539" cy="369332"/>
          </a:xfrm>
          <a:prstGeom prst="rect">
            <a:avLst/>
          </a:prstGeom>
          <a:noFill/>
        </p:spPr>
        <p:txBody>
          <a:bodyPr wrap="square" rtlCol="0">
            <a:spAutoFit/>
          </a:bodyPr>
          <a:lstStyle/>
          <a:p>
            <a:r>
              <a:rPr lang="tr-TR" b="1" dirty="0" smtClean="0"/>
              <a:t>kırmızı ışık</a:t>
            </a:r>
            <a:endParaRPr lang="tr-TR" b="1" dirty="0"/>
          </a:p>
        </p:txBody>
      </p:sp>
      <p:sp>
        <p:nvSpPr>
          <p:cNvPr id="12" name="Line 12"/>
          <p:cNvSpPr>
            <a:spLocks noChangeShapeType="1"/>
          </p:cNvSpPr>
          <p:nvPr/>
        </p:nvSpPr>
        <p:spPr bwMode="auto">
          <a:xfrm flipV="1">
            <a:off x="3138313" y="3895898"/>
            <a:ext cx="504825" cy="698902"/>
          </a:xfrm>
          <a:prstGeom prst="line">
            <a:avLst/>
          </a:prstGeom>
          <a:noFill/>
          <a:ln w="508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3" name="Line 12"/>
          <p:cNvSpPr>
            <a:spLocks noChangeShapeType="1"/>
          </p:cNvSpPr>
          <p:nvPr/>
        </p:nvSpPr>
        <p:spPr bwMode="auto">
          <a:xfrm flipV="1">
            <a:off x="2419176" y="3797670"/>
            <a:ext cx="719137" cy="855466"/>
          </a:xfrm>
          <a:prstGeom prst="line">
            <a:avLst/>
          </a:prstGeom>
          <a:noFill/>
          <a:ln w="508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5" name="Line 12"/>
          <p:cNvSpPr>
            <a:spLocks noChangeShapeType="1"/>
          </p:cNvSpPr>
          <p:nvPr/>
        </p:nvSpPr>
        <p:spPr bwMode="auto">
          <a:xfrm flipV="1">
            <a:off x="2767034" y="3717032"/>
            <a:ext cx="731641" cy="881356"/>
          </a:xfrm>
          <a:prstGeom prst="line">
            <a:avLst/>
          </a:prstGeom>
          <a:noFill/>
          <a:ln w="508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4" name="Dikdörtgen 13"/>
          <p:cNvSpPr/>
          <p:nvPr/>
        </p:nvSpPr>
        <p:spPr>
          <a:xfrm>
            <a:off x="227725" y="5661248"/>
            <a:ext cx="8592748" cy="830997"/>
          </a:xfrm>
          <a:prstGeom prst="rect">
            <a:avLst/>
          </a:prstGeom>
        </p:spPr>
        <p:txBody>
          <a:bodyPr wrap="square">
            <a:spAutoFit/>
          </a:bodyPr>
          <a:lstStyle/>
          <a:p>
            <a:r>
              <a:rPr lang="tr-TR" sz="2400" dirty="0" smtClean="0"/>
              <a:t>turuncu cisimler kırmızı ışıkta  , kırmızı  rengi   yansıttığı  </a:t>
            </a:r>
            <a:r>
              <a:rPr lang="tr-TR" sz="2400" dirty="0"/>
              <a:t>için </a:t>
            </a:r>
            <a:r>
              <a:rPr lang="tr-TR" sz="2400" dirty="0" smtClean="0"/>
              <a:t>kırmızı  görünürler ….</a:t>
            </a:r>
            <a:endParaRPr lang="tr-TR" sz="2400" dirty="0"/>
          </a:p>
        </p:txBody>
      </p:sp>
    </p:spTree>
    <p:extLst>
      <p:ext uri="{BB962C8B-B14F-4D97-AF65-F5344CB8AC3E}">
        <p14:creationId xmlns:p14="http://schemas.microsoft.com/office/powerpoint/2010/main" val="2479743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3000"/>
                                        <p:tgtEl>
                                          <p:spTgt spid="6"/>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up)">
                                      <p:cBhvr>
                                        <p:cTn id="10" dur="3000"/>
                                        <p:tgtEl>
                                          <p:spTgt spid="7"/>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3000"/>
                                        <p:tgtEl>
                                          <p:spTgt spid="5"/>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up)">
                                      <p:cBhvr>
                                        <p:cTn id="16" dur="3000"/>
                                        <p:tgtEl>
                                          <p:spTgt spid="8"/>
                                        </p:tgtEl>
                                      </p:cBhvr>
                                    </p:animEffect>
                                  </p:childTnLst>
                                </p:cTn>
                              </p:par>
                            </p:childTnLst>
                          </p:cTn>
                        </p:par>
                        <p:par>
                          <p:cTn id="17" fill="hold">
                            <p:stCondLst>
                              <p:cond delay="3000"/>
                            </p:stCondLst>
                            <p:childTnLst>
                              <p:par>
                                <p:cTn id="18" presetID="22" presetClass="entr" presetSubtype="4"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3000"/>
                                        <p:tgtEl>
                                          <p:spTgt spid="9"/>
                                        </p:tgtEl>
                                      </p:cBhvr>
                                    </p:animEffect>
                                  </p:childTnLst>
                                </p:cTn>
                              </p:par>
                            </p:childTnLst>
                          </p:cTn>
                        </p:par>
                        <p:par>
                          <p:cTn id="21" fill="hold">
                            <p:stCondLst>
                              <p:cond delay="6000"/>
                            </p:stCondLst>
                            <p:childTnLst>
                              <p:par>
                                <p:cTn id="22" presetID="22" presetClass="entr" presetSubtype="4"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down)">
                                      <p:cBhvr>
                                        <p:cTn id="24" dur="3000"/>
                                        <p:tgtEl>
                                          <p:spTgt spid="12"/>
                                        </p:tgtEl>
                                      </p:cBhvr>
                                    </p:animEffect>
                                  </p:childTnLst>
                                </p:cTn>
                              </p:par>
                            </p:childTnLst>
                          </p:cTn>
                        </p:par>
                        <p:par>
                          <p:cTn id="25" fill="hold">
                            <p:stCondLst>
                              <p:cond delay="9000"/>
                            </p:stCondLst>
                            <p:childTnLst>
                              <p:par>
                                <p:cTn id="26" presetID="22" presetClass="entr" presetSubtype="4"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down)">
                                      <p:cBhvr>
                                        <p:cTn id="28" dur="3000"/>
                                        <p:tgtEl>
                                          <p:spTgt spid="13"/>
                                        </p:tgtEl>
                                      </p:cBhvr>
                                    </p:animEffect>
                                  </p:childTnLst>
                                </p:cTn>
                              </p:par>
                            </p:childTnLst>
                          </p:cTn>
                        </p:par>
                        <p:par>
                          <p:cTn id="29" fill="hold">
                            <p:stCondLst>
                              <p:cond delay="12000"/>
                            </p:stCondLst>
                            <p:childTnLst>
                              <p:par>
                                <p:cTn id="30" presetID="22" presetClass="entr" presetSubtype="4"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down)">
                                      <p:cBhvr>
                                        <p:cTn id="32" dur="3000"/>
                                        <p:tgtEl>
                                          <p:spTgt spid="15"/>
                                        </p:tgtEl>
                                      </p:cBhvr>
                                    </p:animEffect>
                                  </p:childTnLst>
                                </p:cTn>
                              </p:par>
                            </p:childTnLst>
                          </p:cTn>
                        </p:par>
                        <p:par>
                          <p:cTn id="33" fill="hold">
                            <p:stCondLst>
                              <p:cond delay="15000"/>
                            </p:stCondLst>
                            <p:childTnLst>
                              <p:par>
                                <p:cTn id="34" presetID="10" presetClass="entr" presetSubtype="0"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500"/>
                                        <p:tgtEl>
                                          <p:spTgt spid="4"/>
                                        </p:tgtEl>
                                      </p:cBhvr>
                                    </p:animEffect>
                                  </p:childTnLst>
                                </p:cTn>
                              </p:par>
                            </p:childTnLst>
                          </p:cTn>
                        </p:par>
                        <p:par>
                          <p:cTn id="40" fill="hold">
                            <p:stCondLst>
                              <p:cond delay="15500"/>
                            </p:stCondLst>
                            <p:childTnLst>
                              <p:par>
                                <p:cTn id="41" presetID="10"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p:bldP spid="12" grpId="0" animBg="1"/>
      <p:bldP spid="13" grpId="0" animBg="1"/>
      <p:bldP spid="15" grpId="0" animBg="1"/>
      <p:bldP spid="1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3528" y="58316"/>
            <a:ext cx="8319473" cy="5877272"/>
          </a:xfrm>
          <a:prstGeom prst="rect">
            <a:avLst/>
          </a:prstGeom>
        </p:spPr>
      </p:pic>
      <p:sp>
        <p:nvSpPr>
          <p:cNvPr id="4" name="Oval Belirtme Çizgisi 3"/>
          <p:cNvSpPr/>
          <p:nvPr/>
        </p:nvSpPr>
        <p:spPr>
          <a:xfrm>
            <a:off x="5508104" y="356096"/>
            <a:ext cx="2016224" cy="864096"/>
          </a:xfrm>
          <a:prstGeom prst="wedgeEllipseCallout">
            <a:avLst>
              <a:gd name="adj1" fmla="val -27762"/>
              <a:gd name="adj2" fmla="val 74258"/>
            </a:avLst>
          </a:prstGeom>
          <a:solidFill>
            <a:srgbClr val="92D050"/>
          </a:solidFill>
          <a:ln>
            <a:solidFill>
              <a:srgbClr val="92D05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sp>
        <p:nvSpPr>
          <p:cNvPr id="5" name="Line 7"/>
          <p:cNvSpPr>
            <a:spLocks noChangeShapeType="1"/>
          </p:cNvSpPr>
          <p:nvPr/>
        </p:nvSpPr>
        <p:spPr bwMode="auto">
          <a:xfrm>
            <a:off x="1914350" y="3140248"/>
            <a:ext cx="1223963" cy="1511300"/>
          </a:xfrm>
          <a:prstGeom prst="line">
            <a:avLst/>
          </a:prstGeom>
          <a:noFill/>
          <a:ln w="63500">
            <a:solidFill>
              <a:srgbClr val="92D05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6" name="Line 8"/>
          <p:cNvSpPr>
            <a:spLocks noChangeShapeType="1"/>
          </p:cNvSpPr>
          <p:nvPr/>
        </p:nvSpPr>
        <p:spPr bwMode="auto">
          <a:xfrm>
            <a:off x="1195213" y="3140248"/>
            <a:ext cx="1223962" cy="1511300"/>
          </a:xfrm>
          <a:prstGeom prst="line">
            <a:avLst/>
          </a:prstGeom>
          <a:noFill/>
          <a:ln w="63500">
            <a:solidFill>
              <a:srgbClr val="92D05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7" name="Line 9"/>
          <p:cNvSpPr>
            <a:spLocks noChangeShapeType="1"/>
          </p:cNvSpPr>
          <p:nvPr/>
        </p:nvSpPr>
        <p:spPr bwMode="auto">
          <a:xfrm>
            <a:off x="1553988" y="3140248"/>
            <a:ext cx="1223962" cy="1511300"/>
          </a:xfrm>
          <a:prstGeom prst="line">
            <a:avLst/>
          </a:prstGeom>
          <a:noFill/>
          <a:ln w="63500">
            <a:solidFill>
              <a:srgbClr val="92D05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8" name="Line 10"/>
          <p:cNvSpPr>
            <a:spLocks noChangeShapeType="1"/>
          </p:cNvSpPr>
          <p:nvPr/>
        </p:nvSpPr>
        <p:spPr bwMode="auto">
          <a:xfrm>
            <a:off x="2274713" y="3140248"/>
            <a:ext cx="1223962" cy="1511300"/>
          </a:xfrm>
          <a:prstGeom prst="line">
            <a:avLst/>
          </a:prstGeom>
          <a:noFill/>
          <a:ln w="63500">
            <a:solidFill>
              <a:srgbClr val="92D05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9" name="Line 12"/>
          <p:cNvSpPr>
            <a:spLocks noChangeShapeType="1"/>
          </p:cNvSpPr>
          <p:nvPr/>
        </p:nvSpPr>
        <p:spPr bwMode="auto">
          <a:xfrm flipV="1">
            <a:off x="3454051" y="4373734"/>
            <a:ext cx="189087" cy="190854"/>
          </a:xfrm>
          <a:prstGeom prst="line">
            <a:avLst/>
          </a:prstGeom>
          <a:noFill/>
          <a:ln w="50800">
            <a:solidFill>
              <a:srgbClr val="92D05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0" name="Metin kutusu 9"/>
          <p:cNvSpPr txBox="1"/>
          <p:nvPr/>
        </p:nvSpPr>
        <p:spPr>
          <a:xfrm>
            <a:off x="3643138" y="2513608"/>
            <a:ext cx="2035099" cy="369332"/>
          </a:xfrm>
          <a:prstGeom prst="rect">
            <a:avLst/>
          </a:prstGeom>
          <a:noFill/>
        </p:spPr>
        <p:txBody>
          <a:bodyPr wrap="square" rtlCol="0">
            <a:spAutoFit/>
          </a:bodyPr>
          <a:lstStyle/>
          <a:p>
            <a:r>
              <a:rPr lang="tr-TR" b="1" dirty="0" smtClean="0"/>
              <a:t>yeşil görünür</a:t>
            </a:r>
            <a:endParaRPr lang="tr-TR" b="1" dirty="0"/>
          </a:p>
        </p:txBody>
      </p:sp>
      <p:sp>
        <p:nvSpPr>
          <p:cNvPr id="11" name="Metin kutusu 10"/>
          <p:cNvSpPr txBox="1"/>
          <p:nvPr/>
        </p:nvSpPr>
        <p:spPr>
          <a:xfrm>
            <a:off x="1158154" y="2564904"/>
            <a:ext cx="1728539" cy="369332"/>
          </a:xfrm>
          <a:prstGeom prst="rect">
            <a:avLst/>
          </a:prstGeom>
          <a:noFill/>
        </p:spPr>
        <p:txBody>
          <a:bodyPr wrap="square" rtlCol="0">
            <a:spAutoFit/>
          </a:bodyPr>
          <a:lstStyle/>
          <a:p>
            <a:r>
              <a:rPr lang="tr-TR" b="1" dirty="0" smtClean="0"/>
              <a:t>yeşil ışık</a:t>
            </a:r>
            <a:endParaRPr lang="tr-TR" b="1" dirty="0"/>
          </a:p>
        </p:txBody>
      </p:sp>
      <p:sp>
        <p:nvSpPr>
          <p:cNvPr id="12" name="Line 12"/>
          <p:cNvSpPr>
            <a:spLocks noChangeShapeType="1"/>
          </p:cNvSpPr>
          <p:nvPr/>
        </p:nvSpPr>
        <p:spPr bwMode="auto">
          <a:xfrm flipV="1">
            <a:off x="3138313" y="4274516"/>
            <a:ext cx="209551" cy="320283"/>
          </a:xfrm>
          <a:prstGeom prst="line">
            <a:avLst/>
          </a:prstGeom>
          <a:noFill/>
          <a:ln w="50800">
            <a:solidFill>
              <a:srgbClr val="92D05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3" name="Line 12"/>
          <p:cNvSpPr>
            <a:spLocks noChangeShapeType="1"/>
          </p:cNvSpPr>
          <p:nvPr/>
        </p:nvSpPr>
        <p:spPr bwMode="auto">
          <a:xfrm flipV="1">
            <a:off x="2419176" y="3895898"/>
            <a:ext cx="680368" cy="757238"/>
          </a:xfrm>
          <a:prstGeom prst="line">
            <a:avLst/>
          </a:prstGeom>
          <a:noFill/>
          <a:ln w="50800">
            <a:solidFill>
              <a:srgbClr val="92D05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5" name="Line 12"/>
          <p:cNvSpPr>
            <a:spLocks noChangeShapeType="1"/>
          </p:cNvSpPr>
          <p:nvPr/>
        </p:nvSpPr>
        <p:spPr bwMode="auto">
          <a:xfrm flipV="1">
            <a:off x="2767034" y="4149080"/>
            <a:ext cx="371279" cy="449308"/>
          </a:xfrm>
          <a:prstGeom prst="line">
            <a:avLst/>
          </a:prstGeom>
          <a:noFill/>
          <a:ln w="50800">
            <a:solidFill>
              <a:srgbClr val="92D05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4" name="Dikdörtgen 13"/>
          <p:cNvSpPr/>
          <p:nvPr/>
        </p:nvSpPr>
        <p:spPr>
          <a:xfrm>
            <a:off x="227725" y="5860207"/>
            <a:ext cx="8592748" cy="830997"/>
          </a:xfrm>
          <a:prstGeom prst="rect">
            <a:avLst/>
          </a:prstGeom>
        </p:spPr>
        <p:txBody>
          <a:bodyPr wrap="square">
            <a:spAutoFit/>
          </a:bodyPr>
          <a:lstStyle/>
          <a:p>
            <a:r>
              <a:rPr lang="tr-TR" sz="2400" dirty="0" smtClean="0"/>
              <a:t>turuncu cisimler yeşil ışıkta  , yeşil  rengi   yansıttığı  </a:t>
            </a:r>
            <a:r>
              <a:rPr lang="tr-TR" sz="2400" dirty="0"/>
              <a:t>için </a:t>
            </a:r>
            <a:r>
              <a:rPr lang="tr-TR" sz="2400" dirty="0" smtClean="0"/>
              <a:t>yeşil  görünürler ….</a:t>
            </a:r>
            <a:endParaRPr lang="tr-TR" sz="2400" dirty="0"/>
          </a:p>
        </p:txBody>
      </p:sp>
    </p:spTree>
    <p:extLst>
      <p:ext uri="{BB962C8B-B14F-4D97-AF65-F5344CB8AC3E}">
        <p14:creationId xmlns:p14="http://schemas.microsoft.com/office/powerpoint/2010/main" val="2479743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3000"/>
                                        <p:tgtEl>
                                          <p:spTgt spid="6"/>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up)">
                                      <p:cBhvr>
                                        <p:cTn id="10" dur="3000"/>
                                        <p:tgtEl>
                                          <p:spTgt spid="7"/>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3000"/>
                                        <p:tgtEl>
                                          <p:spTgt spid="5"/>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up)">
                                      <p:cBhvr>
                                        <p:cTn id="16" dur="3000"/>
                                        <p:tgtEl>
                                          <p:spTgt spid="8"/>
                                        </p:tgtEl>
                                      </p:cBhvr>
                                    </p:animEffect>
                                  </p:childTnLst>
                                </p:cTn>
                              </p:par>
                            </p:childTnLst>
                          </p:cTn>
                        </p:par>
                        <p:par>
                          <p:cTn id="17" fill="hold">
                            <p:stCondLst>
                              <p:cond delay="3000"/>
                            </p:stCondLst>
                            <p:childTnLst>
                              <p:par>
                                <p:cTn id="18" presetID="22" presetClass="entr" presetSubtype="4"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3000"/>
                                        <p:tgtEl>
                                          <p:spTgt spid="9"/>
                                        </p:tgtEl>
                                      </p:cBhvr>
                                    </p:animEffect>
                                  </p:childTnLst>
                                </p:cTn>
                              </p:par>
                            </p:childTnLst>
                          </p:cTn>
                        </p:par>
                        <p:par>
                          <p:cTn id="21" fill="hold">
                            <p:stCondLst>
                              <p:cond delay="6000"/>
                            </p:stCondLst>
                            <p:childTnLst>
                              <p:par>
                                <p:cTn id="22" presetID="22" presetClass="entr" presetSubtype="4"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down)">
                                      <p:cBhvr>
                                        <p:cTn id="24" dur="3000"/>
                                        <p:tgtEl>
                                          <p:spTgt spid="12"/>
                                        </p:tgtEl>
                                      </p:cBhvr>
                                    </p:animEffect>
                                  </p:childTnLst>
                                </p:cTn>
                              </p:par>
                            </p:childTnLst>
                          </p:cTn>
                        </p:par>
                        <p:par>
                          <p:cTn id="25" fill="hold">
                            <p:stCondLst>
                              <p:cond delay="9000"/>
                            </p:stCondLst>
                            <p:childTnLst>
                              <p:par>
                                <p:cTn id="26" presetID="22" presetClass="entr" presetSubtype="4"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down)">
                                      <p:cBhvr>
                                        <p:cTn id="28" dur="3000"/>
                                        <p:tgtEl>
                                          <p:spTgt spid="13"/>
                                        </p:tgtEl>
                                      </p:cBhvr>
                                    </p:animEffect>
                                  </p:childTnLst>
                                </p:cTn>
                              </p:par>
                            </p:childTnLst>
                          </p:cTn>
                        </p:par>
                        <p:par>
                          <p:cTn id="29" fill="hold">
                            <p:stCondLst>
                              <p:cond delay="12000"/>
                            </p:stCondLst>
                            <p:childTnLst>
                              <p:par>
                                <p:cTn id="30" presetID="22" presetClass="entr" presetSubtype="4"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down)">
                                      <p:cBhvr>
                                        <p:cTn id="32" dur="3000"/>
                                        <p:tgtEl>
                                          <p:spTgt spid="15"/>
                                        </p:tgtEl>
                                      </p:cBhvr>
                                    </p:animEffect>
                                  </p:childTnLst>
                                </p:cTn>
                              </p:par>
                            </p:childTnLst>
                          </p:cTn>
                        </p:par>
                        <p:par>
                          <p:cTn id="33" fill="hold">
                            <p:stCondLst>
                              <p:cond delay="15000"/>
                            </p:stCondLst>
                            <p:childTnLst>
                              <p:par>
                                <p:cTn id="34" presetID="10" presetClass="entr" presetSubtype="0"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500"/>
                                        <p:tgtEl>
                                          <p:spTgt spid="4"/>
                                        </p:tgtEl>
                                      </p:cBhvr>
                                    </p:animEffect>
                                  </p:childTnLst>
                                </p:cTn>
                              </p:par>
                            </p:childTnLst>
                          </p:cTn>
                        </p:par>
                        <p:par>
                          <p:cTn id="40" fill="hold">
                            <p:stCondLst>
                              <p:cond delay="15500"/>
                            </p:stCondLst>
                            <p:childTnLst>
                              <p:par>
                                <p:cTn id="41" presetID="10"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p:bldP spid="12" grpId="0" animBg="1"/>
      <p:bldP spid="13" grpId="0" animBg="1"/>
      <p:bldP spid="15" grpId="0" animBg="1"/>
      <p:bldP spid="14"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3528" y="58316"/>
            <a:ext cx="8319473" cy="5877272"/>
          </a:xfrm>
          <a:prstGeom prst="rect">
            <a:avLst/>
          </a:prstGeom>
        </p:spPr>
      </p:pic>
      <p:sp>
        <p:nvSpPr>
          <p:cNvPr id="4" name="Oval Belirtme Çizgisi 3"/>
          <p:cNvSpPr/>
          <p:nvPr/>
        </p:nvSpPr>
        <p:spPr>
          <a:xfrm>
            <a:off x="5508104" y="356096"/>
            <a:ext cx="2016224" cy="864096"/>
          </a:xfrm>
          <a:prstGeom prst="wedgeEllipseCallout">
            <a:avLst>
              <a:gd name="adj1" fmla="val -27762"/>
              <a:gd name="adj2" fmla="val 74258"/>
            </a:avLst>
          </a:prstGeom>
          <a:solidFill>
            <a:schemeClr val="tx1"/>
          </a:solid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sp>
        <p:nvSpPr>
          <p:cNvPr id="5" name="Line 7"/>
          <p:cNvSpPr>
            <a:spLocks noChangeShapeType="1"/>
          </p:cNvSpPr>
          <p:nvPr/>
        </p:nvSpPr>
        <p:spPr bwMode="auto">
          <a:xfrm>
            <a:off x="1914350" y="3140248"/>
            <a:ext cx="1223963" cy="1511300"/>
          </a:xfrm>
          <a:prstGeom prst="line">
            <a:avLst/>
          </a:prstGeom>
          <a:noFill/>
          <a:ln w="63500">
            <a:solidFill>
              <a:srgbClr val="00B0F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6" name="Line 8"/>
          <p:cNvSpPr>
            <a:spLocks noChangeShapeType="1"/>
          </p:cNvSpPr>
          <p:nvPr/>
        </p:nvSpPr>
        <p:spPr bwMode="auto">
          <a:xfrm>
            <a:off x="1195213" y="3140248"/>
            <a:ext cx="1223962" cy="1511300"/>
          </a:xfrm>
          <a:prstGeom prst="line">
            <a:avLst/>
          </a:prstGeom>
          <a:noFill/>
          <a:ln w="63500">
            <a:solidFill>
              <a:srgbClr val="00B0F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7" name="Line 9"/>
          <p:cNvSpPr>
            <a:spLocks noChangeShapeType="1"/>
          </p:cNvSpPr>
          <p:nvPr/>
        </p:nvSpPr>
        <p:spPr bwMode="auto">
          <a:xfrm>
            <a:off x="1553988" y="3140248"/>
            <a:ext cx="1223962" cy="1511300"/>
          </a:xfrm>
          <a:prstGeom prst="line">
            <a:avLst/>
          </a:prstGeom>
          <a:noFill/>
          <a:ln w="63500">
            <a:solidFill>
              <a:srgbClr val="00B0F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8" name="Line 10"/>
          <p:cNvSpPr>
            <a:spLocks noChangeShapeType="1"/>
          </p:cNvSpPr>
          <p:nvPr/>
        </p:nvSpPr>
        <p:spPr bwMode="auto">
          <a:xfrm>
            <a:off x="2274713" y="3140248"/>
            <a:ext cx="1223962" cy="1511300"/>
          </a:xfrm>
          <a:prstGeom prst="line">
            <a:avLst/>
          </a:prstGeom>
          <a:noFill/>
          <a:ln w="63500">
            <a:solidFill>
              <a:srgbClr val="00B0F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0" name="Metin kutusu 9"/>
          <p:cNvSpPr txBox="1"/>
          <p:nvPr/>
        </p:nvSpPr>
        <p:spPr>
          <a:xfrm>
            <a:off x="3643138" y="2513608"/>
            <a:ext cx="2035099" cy="369332"/>
          </a:xfrm>
          <a:prstGeom prst="rect">
            <a:avLst/>
          </a:prstGeom>
          <a:noFill/>
        </p:spPr>
        <p:txBody>
          <a:bodyPr wrap="square" rtlCol="0">
            <a:spAutoFit/>
          </a:bodyPr>
          <a:lstStyle/>
          <a:p>
            <a:r>
              <a:rPr lang="tr-TR" b="1" dirty="0" smtClean="0"/>
              <a:t>siyah görünür</a:t>
            </a:r>
            <a:endParaRPr lang="tr-TR" b="1" dirty="0"/>
          </a:p>
        </p:txBody>
      </p:sp>
      <p:sp>
        <p:nvSpPr>
          <p:cNvPr id="11" name="Metin kutusu 10"/>
          <p:cNvSpPr txBox="1"/>
          <p:nvPr/>
        </p:nvSpPr>
        <p:spPr>
          <a:xfrm>
            <a:off x="1158154" y="2564904"/>
            <a:ext cx="1728539" cy="369332"/>
          </a:xfrm>
          <a:prstGeom prst="rect">
            <a:avLst/>
          </a:prstGeom>
          <a:noFill/>
        </p:spPr>
        <p:txBody>
          <a:bodyPr wrap="square" rtlCol="0">
            <a:spAutoFit/>
          </a:bodyPr>
          <a:lstStyle/>
          <a:p>
            <a:r>
              <a:rPr lang="tr-TR" b="1" dirty="0" smtClean="0"/>
              <a:t>mavi ışık</a:t>
            </a:r>
            <a:endParaRPr lang="tr-TR" b="1" dirty="0"/>
          </a:p>
        </p:txBody>
      </p:sp>
      <p:sp>
        <p:nvSpPr>
          <p:cNvPr id="14" name="Dikdörtgen 13"/>
          <p:cNvSpPr/>
          <p:nvPr/>
        </p:nvSpPr>
        <p:spPr>
          <a:xfrm>
            <a:off x="227725" y="5860207"/>
            <a:ext cx="8592748" cy="830997"/>
          </a:xfrm>
          <a:prstGeom prst="rect">
            <a:avLst/>
          </a:prstGeom>
        </p:spPr>
        <p:txBody>
          <a:bodyPr wrap="square">
            <a:spAutoFit/>
          </a:bodyPr>
          <a:lstStyle/>
          <a:p>
            <a:r>
              <a:rPr lang="tr-TR" sz="2400" dirty="0" smtClean="0"/>
              <a:t>turuncu cisimler mavi ışıkta  , mavi  rengi   yansıtmadığı  </a:t>
            </a:r>
            <a:r>
              <a:rPr lang="tr-TR" sz="2400" dirty="0"/>
              <a:t>için </a:t>
            </a:r>
            <a:r>
              <a:rPr lang="tr-TR" sz="2400" dirty="0" smtClean="0"/>
              <a:t>siyah görünürler ….</a:t>
            </a:r>
            <a:endParaRPr lang="tr-TR" sz="2400" dirty="0"/>
          </a:p>
        </p:txBody>
      </p:sp>
    </p:spTree>
    <p:extLst>
      <p:ext uri="{BB962C8B-B14F-4D97-AF65-F5344CB8AC3E}">
        <p14:creationId xmlns:p14="http://schemas.microsoft.com/office/powerpoint/2010/main" val="2479743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3000"/>
                                        <p:tgtEl>
                                          <p:spTgt spid="6"/>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up)">
                                      <p:cBhvr>
                                        <p:cTn id="10" dur="3000"/>
                                        <p:tgtEl>
                                          <p:spTgt spid="7"/>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3000"/>
                                        <p:tgtEl>
                                          <p:spTgt spid="5"/>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up)">
                                      <p:cBhvr>
                                        <p:cTn id="16" dur="3000"/>
                                        <p:tgtEl>
                                          <p:spTgt spid="8"/>
                                        </p:tgtEl>
                                      </p:cBhvr>
                                    </p:animEffect>
                                  </p:childTnLst>
                                </p:cTn>
                              </p:par>
                            </p:childTnLst>
                          </p:cTn>
                        </p:par>
                        <p:par>
                          <p:cTn id="17" fill="hold">
                            <p:stCondLst>
                              <p:cond delay="3000"/>
                            </p:stCondLst>
                            <p:childTnLst>
                              <p:par>
                                <p:cTn id="18" presetID="10"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3500"/>
                            </p:stCondLst>
                            <p:childTnLst>
                              <p:par>
                                <p:cTn id="25" presetID="10" presetClass="entr" presetSubtype="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10" grpId="0"/>
      <p:bldP spid="14"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6916" y="11956"/>
            <a:ext cx="8319473" cy="5877272"/>
          </a:xfrm>
          <a:prstGeom prst="rect">
            <a:avLst/>
          </a:prstGeom>
        </p:spPr>
      </p:pic>
      <p:sp>
        <p:nvSpPr>
          <p:cNvPr id="4" name="Oval Belirtme Çizgisi 3"/>
          <p:cNvSpPr/>
          <p:nvPr/>
        </p:nvSpPr>
        <p:spPr>
          <a:xfrm>
            <a:off x="5508104" y="356096"/>
            <a:ext cx="2016224" cy="864096"/>
          </a:xfrm>
          <a:prstGeom prst="wedgeEllipseCallout">
            <a:avLst>
              <a:gd name="adj1" fmla="val -27762"/>
              <a:gd name="adj2" fmla="val 74258"/>
            </a:avLst>
          </a:prstGeom>
          <a:solidFill>
            <a:schemeClr val="tx1"/>
          </a:solid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sp>
        <p:nvSpPr>
          <p:cNvPr id="5" name="Line 7"/>
          <p:cNvSpPr>
            <a:spLocks noChangeShapeType="1"/>
          </p:cNvSpPr>
          <p:nvPr/>
        </p:nvSpPr>
        <p:spPr bwMode="auto">
          <a:xfrm>
            <a:off x="2194990" y="3573016"/>
            <a:ext cx="1223963" cy="1511300"/>
          </a:xfrm>
          <a:prstGeom prst="line">
            <a:avLst/>
          </a:prstGeom>
          <a:noFill/>
          <a:ln w="63500">
            <a:solidFill>
              <a:schemeClr val="accent6">
                <a:lumMod val="50000"/>
              </a:schemeClr>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6" name="Line 8"/>
          <p:cNvSpPr>
            <a:spLocks noChangeShapeType="1"/>
          </p:cNvSpPr>
          <p:nvPr/>
        </p:nvSpPr>
        <p:spPr bwMode="auto">
          <a:xfrm>
            <a:off x="2022423" y="3717032"/>
            <a:ext cx="1223962" cy="1511300"/>
          </a:xfrm>
          <a:prstGeom prst="line">
            <a:avLst/>
          </a:prstGeom>
          <a:noFill/>
          <a:ln w="63500">
            <a:solidFill>
              <a:schemeClr val="accent6">
                <a:lumMod val="50000"/>
              </a:schemeClr>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7" name="Line 9"/>
          <p:cNvSpPr>
            <a:spLocks noChangeShapeType="1"/>
          </p:cNvSpPr>
          <p:nvPr/>
        </p:nvSpPr>
        <p:spPr bwMode="auto">
          <a:xfrm>
            <a:off x="1739202" y="3717032"/>
            <a:ext cx="1223962" cy="1511300"/>
          </a:xfrm>
          <a:prstGeom prst="line">
            <a:avLst/>
          </a:prstGeom>
          <a:noFill/>
          <a:ln w="63500">
            <a:solidFill>
              <a:schemeClr val="accent6">
                <a:lumMod val="50000"/>
              </a:schemeClr>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8" name="Line 10"/>
          <p:cNvSpPr>
            <a:spLocks noChangeShapeType="1"/>
          </p:cNvSpPr>
          <p:nvPr/>
        </p:nvSpPr>
        <p:spPr bwMode="auto">
          <a:xfrm>
            <a:off x="2634404" y="3607668"/>
            <a:ext cx="1223962" cy="1511300"/>
          </a:xfrm>
          <a:prstGeom prst="line">
            <a:avLst/>
          </a:prstGeom>
          <a:noFill/>
          <a:ln w="63500">
            <a:solidFill>
              <a:schemeClr val="accent6">
                <a:lumMod val="50000"/>
              </a:schemeClr>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0" name="Metin kutusu 9"/>
          <p:cNvSpPr txBox="1"/>
          <p:nvPr/>
        </p:nvSpPr>
        <p:spPr>
          <a:xfrm>
            <a:off x="3643138" y="2513608"/>
            <a:ext cx="2035099" cy="369332"/>
          </a:xfrm>
          <a:prstGeom prst="rect">
            <a:avLst/>
          </a:prstGeom>
          <a:noFill/>
        </p:spPr>
        <p:txBody>
          <a:bodyPr wrap="square" rtlCol="0">
            <a:spAutoFit/>
          </a:bodyPr>
          <a:lstStyle/>
          <a:p>
            <a:r>
              <a:rPr lang="tr-TR" b="1" dirty="0" smtClean="0"/>
              <a:t>Siyah görünür</a:t>
            </a:r>
            <a:endParaRPr lang="tr-TR" b="1" dirty="0"/>
          </a:p>
        </p:txBody>
      </p:sp>
      <p:sp>
        <p:nvSpPr>
          <p:cNvPr id="11" name="Metin kutusu 10"/>
          <p:cNvSpPr txBox="1"/>
          <p:nvPr/>
        </p:nvSpPr>
        <p:spPr>
          <a:xfrm>
            <a:off x="1158154" y="2564904"/>
            <a:ext cx="1728539" cy="369332"/>
          </a:xfrm>
          <a:prstGeom prst="rect">
            <a:avLst/>
          </a:prstGeom>
          <a:noFill/>
        </p:spPr>
        <p:txBody>
          <a:bodyPr wrap="square" rtlCol="0">
            <a:spAutoFit/>
          </a:bodyPr>
          <a:lstStyle/>
          <a:p>
            <a:r>
              <a:rPr lang="tr-TR" b="1" dirty="0" smtClean="0"/>
              <a:t>Mor ışık</a:t>
            </a:r>
            <a:endParaRPr lang="tr-TR" b="1" dirty="0"/>
          </a:p>
        </p:txBody>
      </p:sp>
      <p:sp>
        <p:nvSpPr>
          <p:cNvPr id="14" name="Dikdörtgen 13"/>
          <p:cNvSpPr/>
          <p:nvPr/>
        </p:nvSpPr>
        <p:spPr>
          <a:xfrm>
            <a:off x="227725" y="5860207"/>
            <a:ext cx="8592748" cy="830997"/>
          </a:xfrm>
          <a:prstGeom prst="rect">
            <a:avLst/>
          </a:prstGeom>
        </p:spPr>
        <p:txBody>
          <a:bodyPr wrap="square">
            <a:spAutoFit/>
          </a:bodyPr>
          <a:lstStyle/>
          <a:p>
            <a:r>
              <a:rPr lang="tr-TR" sz="2400" dirty="0" smtClean="0"/>
              <a:t>turuncu cisimler mor ışıkta  , mor  rengi   yansıtmadığı  </a:t>
            </a:r>
            <a:r>
              <a:rPr lang="tr-TR" sz="2400" dirty="0"/>
              <a:t>için </a:t>
            </a:r>
            <a:r>
              <a:rPr lang="tr-TR" sz="2400" dirty="0" smtClean="0"/>
              <a:t>siyah görünürler ….</a:t>
            </a:r>
            <a:endParaRPr lang="tr-TR" sz="2400" dirty="0"/>
          </a:p>
        </p:txBody>
      </p:sp>
    </p:spTree>
    <p:extLst>
      <p:ext uri="{BB962C8B-B14F-4D97-AF65-F5344CB8AC3E}">
        <p14:creationId xmlns:p14="http://schemas.microsoft.com/office/powerpoint/2010/main" val="73676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3000"/>
                                        <p:tgtEl>
                                          <p:spTgt spid="6"/>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up)">
                                      <p:cBhvr>
                                        <p:cTn id="10" dur="3000"/>
                                        <p:tgtEl>
                                          <p:spTgt spid="7"/>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3000"/>
                                        <p:tgtEl>
                                          <p:spTgt spid="5"/>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up)">
                                      <p:cBhvr>
                                        <p:cTn id="16" dur="3000"/>
                                        <p:tgtEl>
                                          <p:spTgt spid="8"/>
                                        </p:tgtEl>
                                      </p:cBhvr>
                                    </p:animEffect>
                                  </p:childTnLst>
                                </p:cTn>
                              </p:par>
                            </p:childTnLst>
                          </p:cTn>
                        </p:par>
                        <p:par>
                          <p:cTn id="17" fill="hold">
                            <p:stCondLst>
                              <p:cond delay="3000"/>
                            </p:stCondLst>
                            <p:childTnLst>
                              <p:par>
                                <p:cTn id="18" presetID="10"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3500"/>
                            </p:stCondLst>
                            <p:childTnLst>
                              <p:par>
                                <p:cTn id="25" presetID="10" presetClass="entr" presetSubtype="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10" grpId="0"/>
      <p:bldP spid="1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3528" y="1"/>
            <a:ext cx="8390852" cy="5733256"/>
          </a:xfrm>
          <a:prstGeom prst="rect">
            <a:avLst/>
          </a:prstGeom>
        </p:spPr>
      </p:pic>
      <p:sp>
        <p:nvSpPr>
          <p:cNvPr id="3" name="Oval Belirtme Çizgisi 2"/>
          <p:cNvSpPr/>
          <p:nvPr/>
        </p:nvSpPr>
        <p:spPr>
          <a:xfrm>
            <a:off x="5724128" y="63500"/>
            <a:ext cx="2016224" cy="1061244"/>
          </a:xfrm>
          <a:prstGeom prst="wedgeEllipseCallout">
            <a:avLst>
              <a:gd name="adj1" fmla="val -37210"/>
              <a:gd name="adj2" fmla="val 63867"/>
            </a:avLst>
          </a:prstGeom>
          <a:solidFill>
            <a:srgbClr val="9900CC"/>
          </a:solidFill>
          <a:ln>
            <a:solidFill>
              <a:srgbClr val="9900C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sp>
        <p:nvSpPr>
          <p:cNvPr id="4" name="Line 7"/>
          <p:cNvSpPr>
            <a:spLocks noChangeShapeType="1"/>
          </p:cNvSpPr>
          <p:nvPr/>
        </p:nvSpPr>
        <p:spPr bwMode="auto">
          <a:xfrm>
            <a:off x="1906761" y="3493492"/>
            <a:ext cx="1223963" cy="1511300"/>
          </a:xfrm>
          <a:prstGeom prst="line">
            <a:avLst/>
          </a:prstGeom>
          <a:noFill/>
          <a:ln w="63500">
            <a:solidFill>
              <a:srgbClr val="008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5" name="Line 8"/>
          <p:cNvSpPr>
            <a:spLocks noChangeShapeType="1"/>
          </p:cNvSpPr>
          <p:nvPr/>
        </p:nvSpPr>
        <p:spPr bwMode="auto">
          <a:xfrm>
            <a:off x="1187624" y="3493492"/>
            <a:ext cx="1223962" cy="1511300"/>
          </a:xfrm>
          <a:prstGeom prst="line">
            <a:avLst/>
          </a:prstGeom>
          <a:noFill/>
          <a:ln w="63500">
            <a:solidFill>
              <a:schemeClr val="accent6"/>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6" name="Line 9"/>
          <p:cNvSpPr>
            <a:spLocks noChangeShapeType="1"/>
          </p:cNvSpPr>
          <p:nvPr/>
        </p:nvSpPr>
        <p:spPr bwMode="auto">
          <a:xfrm>
            <a:off x="1546399" y="3493492"/>
            <a:ext cx="1223962" cy="1511300"/>
          </a:xfrm>
          <a:prstGeom prst="line">
            <a:avLst/>
          </a:prstGeom>
          <a:noFill/>
          <a:ln w="63500">
            <a:solidFill>
              <a:srgbClr val="FFFF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7" name="Line 10"/>
          <p:cNvSpPr>
            <a:spLocks noChangeShapeType="1"/>
          </p:cNvSpPr>
          <p:nvPr/>
        </p:nvSpPr>
        <p:spPr bwMode="auto">
          <a:xfrm>
            <a:off x="2267124" y="3493492"/>
            <a:ext cx="1223962" cy="1511300"/>
          </a:xfrm>
          <a:prstGeom prst="line">
            <a:avLst/>
          </a:prstGeom>
          <a:noFill/>
          <a:ln w="63500">
            <a:solidFill>
              <a:srgbClr val="00B0F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8" name="Line 12"/>
          <p:cNvSpPr>
            <a:spLocks noChangeShapeType="1"/>
          </p:cNvSpPr>
          <p:nvPr/>
        </p:nvSpPr>
        <p:spPr bwMode="auto">
          <a:xfrm flipV="1">
            <a:off x="3819077" y="3404944"/>
            <a:ext cx="1223963" cy="1512888"/>
          </a:xfrm>
          <a:prstGeom prst="line">
            <a:avLst/>
          </a:prstGeom>
          <a:noFill/>
          <a:ln w="50800">
            <a:solidFill>
              <a:srgbClr val="7030A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9" name="Metin kutusu 8"/>
          <p:cNvSpPr txBox="1"/>
          <p:nvPr/>
        </p:nvSpPr>
        <p:spPr>
          <a:xfrm>
            <a:off x="1123678" y="3035612"/>
            <a:ext cx="1261020" cy="369332"/>
          </a:xfrm>
          <a:prstGeom prst="rect">
            <a:avLst/>
          </a:prstGeom>
          <a:noFill/>
        </p:spPr>
        <p:txBody>
          <a:bodyPr wrap="square" rtlCol="0">
            <a:spAutoFit/>
          </a:bodyPr>
          <a:lstStyle/>
          <a:p>
            <a:r>
              <a:rPr lang="tr-TR" b="1" dirty="0" smtClean="0"/>
              <a:t>beyaz ışık</a:t>
            </a:r>
            <a:endParaRPr lang="tr-TR" b="1" dirty="0"/>
          </a:p>
        </p:txBody>
      </p:sp>
      <p:sp>
        <p:nvSpPr>
          <p:cNvPr id="10" name="Line 8"/>
          <p:cNvSpPr>
            <a:spLocks noChangeShapeType="1"/>
          </p:cNvSpPr>
          <p:nvPr/>
        </p:nvSpPr>
        <p:spPr bwMode="auto">
          <a:xfrm>
            <a:off x="1043608" y="3645892"/>
            <a:ext cx="1223962" cy="1511300"/>
          </a:xfrm>
          <a:prstGeom prst="line">
            <a:avLst/>
          </a:prstGeom>
          <a:noFill/>
          <a:ln w="635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1" name="Line 10"/>
          <p:cNvSpPr>
            <a:spLocks noChangeShapeType="1"/>
          </p:cNvSpPr>
          <p:nvPr/>
        </p:nvSpPr>
        <p:spPr bwMode="auto">
          <a:xfrm>
            <a:off x="2600051" y="3483024"/>
            <a:ext cx="1223962" cy="1511300"/>
          </a:xfrm>
          <a:prstGeom prst="line">
            <a:avLst/>
          </a:prstGeom>
          <a:noFill/>
          <a:ln w="63500">
            <a:solidFill>
              <a:srgbClr val="7030A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2" name="Metin kutusu 11"/>
          <p:cNvSpPr txBox="1"/>
          <p:nvPr/>
        </p:nvSpPr>
        <p:spPr>
          <a:xfrm>
            <a:off x="4283968" y="2850946"/>
            <a:ext cx="2035099" cy="369332"/>
          </a:xfrm>
          <a:prstGeom prst="rect">
            <a:avLst/>
          </a:prstGeom>
          <a:noFill/>
        </p:spPr>
        <p:txBody>
          <a:bodyPr wrap="square" rtlCol="0">
            <a:spAutoFit/>
          </a:bodyPr>
          <a:lstStyle/>
          <a:p>
            <a:r>
              <a:rPr lang="tr-TR" b="1" dirty="0" smtClean="0"/>
              <a:t>Mor görünür</a:t>
            </a:r>
            <a:endParaRPr lang="tr-TR" b="1" dirty="0"/>
          </a:p>
        </p:txBody>
      </p:sp>
      <p:sp>
        <p:nvSpPr>
          <p:cNvPr id="13" name="Dikdörtgen 12"/>
          <p:cNvSpPr/>
          <p:nvPr/>
        </p:nvSpPr>
        <p:spPr>
          <a:xfrm>
            <a:off x="227725" y="5860207"/>
            <a:ext cx="8592748" cy="830997"/>
          </a:xfrm>
          <a:prstGeom prst="rect">
            <a:avLst/>
          </a:prstGeom>
        </p:spPr>
        <p:txBody>
          <a:bodyPr wrap="square">
            <a:spAutoFit/>
          </a:bodyPr>
          <a:lstStyle/>
          <a:p>
            <a:r>
              <a:rPr lang="tr-TR" sz="2400" dirty="0" smtClean="0"/>
              <a:t>Mor  cisimler beyaz ışıkta  , mor  rengi   yansıttığı  </a:t>
            </a:r>
            <a:r>
              <a:rPr lang="tr-TR" sz="2400" dirty="0"/>
              <a:t>için </a:t>
            </a:r>
            <a:r>
              <a:rPr lang="tr-TR" sz="2400" dirty="0" smtClean="0"/>
              <a:t>mor görünürler ….</a:t>
            </a:r>
            <a:endParaRPr lang="tr-TR" sz="2400" dirty="0"/>
          </a:p>
        </p:txBody>
      </p:sp>
    </p:spTree>
    <p:extLst>
      <p:ext uri="{BB962C8B-B14F-4D97-AF65-F5344CB8AC3E}">
        <p14:creationId xmlns:p14="http://schemas.microsoft.com/office/powerpoint/2010/main" val="3519912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3000"/>
                                        <p:tgtEl>
                                          <p:spTgt spid="5"/>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3000"/>
                                        <p:tgtEl>
                                          <p:spTgt spid="6"/>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3000"/>
                                        <p:tgtEl>
                                          <p:spTgt spid="4"/>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up)">
                                      <p:cBhvr>
                                        <p:cTn id="16" dur="3000"/>
                                        <p:tgtEl>
                                          <p:spTgt spid="7"/>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3000"/>
                                        <p:tgtEl>
                                          <p:spTgt spid="10"/>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up)">
                                      <p:cBhvr>
                                        <p:cTn id="22" dur="3000"/>
                                        <p:tgtEl>
                                          <p:spTgt spid="11"/>
                                        </p:tgtEl>
                                      </p:cBhvr>
                                    </p:animEffect>
                                  </p:childTnLst>
                                </p:cTn>
                              </p:par>
                            </p:childTnLst>
                          </p:cTn>
                        </p:par>
                        <p:par>
                          <p:cTn id="23" fill="hold">
                            <p:stCondLst>
                              <p:cond delay="3000"/>
                            </p:stCondLst>
                            <p:childTnLst>
                              <p:par>
                                <p:cTn id="24" presetID="22" presetClass="entr" presetSubtype="4"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down)">
                                      <p:cBhvr>
                                        <p:cTn id="26" dur="3000"/>
                                        <p:tgtEl>
                                          <p:spTgt spid="8"/>
                                        </p:tgtEl>
                                      </p:cBhvr>
                                    </p:animEffect>
                                  </p:childTnLst>
                                </p:cTn>
                              </p:par>
                            </p:childTnLst>
                          </p:cTn>
                        </p:par>
                        <p:par>
                          <p:cTn id="27" fill="hold">
                            <p:stCondLst>
                              <p:cond delay="6000"/>
                            </p:stCondLst>
                            <p:childTnLst>
                              <p:par>
                                <p:cTn id="28" presetID="10" presetClass="entr" presetSubtype="0"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500"/>
                                        <p:tgtEl>
                                          <p:spTgt spid="3"/>
                                        </p:tgtEl>
                                      </p:cBhvr>
                                    </p:animEffect>
                                  </p:childTnLst>
                                </p:cTn>
                              </p:par>
                            </p:childTnLst>
                          </p:cTn>
                        </p:par>
                        <p:par>
                          <p:cTn id="34" fill="hold">
                            <p:stCondLst>
                              <p:cond delay="6500"/>
                            </p:stCondLst>
                            <p:childTnLst>
                              <p:par>
                                <p:cTn id="35" presetID="10"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10" grpId="0" animBg="1"/>
      <p:bldP spid="11" grpId="0" animBg="1"/>
      <p:bldP spid="12" grpId="0"/>
      <p:bldP spid="1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0" y="15290"/>
            <a:ext cx="8390852" cy="5573950"/>
          </a:xfrm>
          <a:prstGeom prst="rect">
            <a:avLst/>
          </a:prstGeom>
        </p:spPr>
      </p:pic>
      <p:sp>
        <p:nvSpPr>
          <p:cNvPr id="3" name="Oval Belirtme Çizgisi 2"/>
          <p:cNvSpPr/>
          <p:nvPr/>
        </p:nvSpPr>
        <p:spPr>
          <a:xfrm>
            <a:off x="5724128" y="63500"/>
            <a:ext cx="2016224" cy="1061244"/>
          </a:xfrm>
          <a:prstGeom prst="wedgeEllipseCallout">
            <a:avLst>
              <a:gd name="adj1" fmla="val -37210"/>
              <a:gd name="adj2" fmla="val 63867"/>
            </a:avLst>
          </a:prstGeom>
          <a:solidFill>
            <a:srgbClr val="9900CC"/>
          </a:solidFill>
          <a:ln>
            <a:solidFill>
              <a:srgbClr val="9900C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sp>
        <p:nvSpPr>
          <p:cNvPr id="4" name="Line 7"/>
          <p:cNvSpPr>
            <a:spLocks noChangeShapeType="1"/>
          </p:cNvSpPr>
          <p:nvPr/>
        </p:nvSpPr>
        <p:spPr bwMode="auto">
          <a:xfrm>
            <a:off x="2222700" y="3526840"/>
            <a:ext cx="1223963" cy="1511300"/>
          </a:xfrm>
          <a:prstGeom prst="line">
            <a:avLst/>
          </a:prstGeom>
          <a:noFill/>
          <a:ln w="63500">
            <a:solidFill>
              <a:srgbClr val="7030A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5" name="Line 8"/>
          <p:cNvSpPr>
            <a:spLocks noChangeShapeType="1"/>
          </p:cNvSpPr>
          <p:nvPr/>
        </p:nvSpPr>
        <p:spPr bwMode="auto">
          <a:xfrm>
            <a:off x="1503563" y="3526840"/>
            <a:ext cx="1223962" cy="1511300"/>
          </a:xfrm>
          <a:prstGeom prst="line">
            <a:avLst/>
          </a:prstGeom>
          <a:noFill/>
          <a:ln w="63500">
            <a:solidFill>
              <a:srgbClr val="7030A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6" name="Line 9"/>
          <p:cNvSpPr>
            <a:spLocks noChangeShapeType="1"/>
          </p:cNvSpPr>
          <p:nvPr/>
        </p:nvSpPr>
        <p:spPr bwMode="auto">
          <a:xfrm>
            <a:off x="1862338" y="3526840"/>
            <a:ext cx="1223962" cy="1511300"/>
          </a:xfrm>
          <a:prstGeom prst="line">
            <a:avLst/>
          </a:prstGeom>
          <a:noFill/>
          <a:ln w="63500">
            <a:solidFill>
              <a:srgbClr val="7030A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7" name="Line 10"/>
          <p:cNvSpPr>
            <a:spLocks noChangeShapeType="1"/>
          </p:cNvSpPr>
          <p:nvPr/>
        </p:nvSpPr>
        <p:spPr bwMode="auto">
          <a:xfrm>
            <a:off x="2583063" y="3526840"/>
            <a:ext cx="1223962" cy="1511300"/>
          </a:xfrm>
          <a:prstGeom prst="line">
            <a:avLst/>
          </a:prstGeom>
          <a:noFill/>
          <a:ln w="63500">
            <a:solidFill>
              <a:srgbClr val="7030A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8" name="Line 12"/>
          <p:cNvSpPr>
            <a:spLocks noChangeShapeType="1"/>
          </p:cNvSpPr>
          <p:nvPr/>
        </p:nvSpPr>
        <p:spPr bwMode="auto">
          <a:xfrm flipV="1">
            <a:off x="2700190" y="3516372"/>
            <a:ext cx="1223963" cy="1512888"/>
          </a:xfrm>
          <a:prstGeom prst="line">
            <a:avLst/>
          </a:prstGeom>
          <a:noFill/>
          <a:ln w="50800">
            <a:solidFill>
              <a:srgbClr val="7030A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9" name="Metin kutusu 8"/>
          <p:cNvSpPr txBox="1"/>
          <p:nvPr/>
        </p:nvSpPr>
        <p:spPr>
          <a:xfrm>
            <a:off x="1439617" y="3068960"/>
            <a:ext cx="1261020" cy="369332"/>
          </a:xfrm>
          <a:prstGeom prst="rect">
            <a:avLst/>
          </a:prstGeom>
          <a:noFill/>
        </p:spPr>
        <p:txBody>
          <a:bodyPr wrap="square" rtlCol="0">
            <a:spAutoFit/>
          </a:bodyPr>
          <a:lstStyle/>
          <a:p>
            <a:r>
              <a:rPr lang="tr-TR" b="1" dirty="0" smtClean="0"/>
              <a:t>mor ışık</a:t>
            </a:r>
            <a:endParaRPr lang="tr-TR" b="1" dirty="0"/>
          </a:p>
        </p:txBody>
      </p:sp>
      <p:sp>
        <p:nvSpPr>
          <p:cNvPr id="10" name="Line 8"/>
          <p:cNvSpPr>
            <a:spLocks noChangeShapeType="1"/>
          </p:cNvSpPr>
          <p:nvPr/>
        </p:nvSpPr>
        <p:spPr bwMode="auto">
          <a:xfrm>
            <a:off x="1115616" y="3468752"/>
            <a:ext cx="1223962" cy="1511300"/>
          </a:xfrm>
          <a:prstGeom prst="line">
            <a:avLst/>
          </a:prstGeom>
          <a:noFill/>
          <a:ln w="63500">
            <a:solidFill>
              <a:srgbClr val="7030A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1" name="Line 10"/>
          <p:cNvSpPr>
            <a:spLocks noChangeShapeType="1"/>
          </p:cNvSpPr>
          <p:nvPr/>
        </p:nvSpPr>
        <p:spPr bwMode="auto">
          <a:xfrm>
            <a:off x="2915990" y="3516372"/>
            <a:ext cx="1223962" cy="1511300"/>
          </a:xfrm>
          <a:prstGeom prst="line">
            <a:avLst/>
          </a:prstGeom>
          <a:noFill/>
          <a:ln w="63500">
            <a:solidFill>
              <a:srgbClr val="7030A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2" name="Metin kutusu 11"/>
          <p:cNvSpPr txBox="1"/>
          <p:nvPr/>
        </p:nvSpPr>
        <p:spPr>
          <a:xfrm>
            <a:off x="3643138" y="2513608"/>
            <a:ext cx="2035099" cy="369332"/>
          </a:xfrm>
          <a:prstGeom prst="rect">
            <a:avLst/>
          </a:prstGeom>
          <a:noFill/>
        </p:spPr>
        <p:txBody>
          <a:bodyPr wrap="square" rtlCol="0">
            <a:spAutoFit/>
          </a:bodyPr>
          <a:lstStyle/>
          <a:p>
            <a:r>
              <a:rPr lang="tr-TR" b="1" dirty="0" smtClean="0"/>
              <a:t>mor görünür</a:t>
            </a:r>
            <a:endParaRPr lang="tr-TR" b="1" dirty="0"/>
          </a:p>
        </p:txBody>
      </p:sp>
      <p:sp>
        <p:nvSpPr>
          <p:cNvPr id="13" name="Line 12"/>
          <p:cNvSpPr>
            <a:spLocks noChangeShapeType="1"/>
          </p:cNvSpPr>
          <p:nvPr/>
        </p:nvSpPr>
        <p:spPr bwMode="auto">
          <a:xfrm flipV="1">
            <a:off x="3060005" y="3501008"/>
            <a:ext cx="1223963" cy="1512888"/>
          </a:xfrm>
          <a:prstGeom prst="line">
            <a:avLst/>
          </a:prstGeom>
          <a:noFill/>
          <a:ln w="50800">
            <a:solidFill>
              <a:srgbClr val="7030A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4" name="Line 12"/>
          <p:cNvSpPr>
            <a:spLocks noChangeShapeType="1"/>
          </p:cNvSpPr>
          <p:nvPr/>
        </p:nvSpPr>
        <p:spPr bwMode="auto">
          <a:xfrm flipV="1">
            <a:off x="3436724" y="3514784"/>
            <a:ext cx="1223963" cy="1512888"/>
          </a:xfrm>
          <a:prstGeom prst="line">
            <a:avLst/>
          </a:prstGeom>
          <a:noFill/>
          <a:ln w="50800">
            <a:solidFill>
              <a:srgbClr val="7030A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5" name="Line 12"/>
          <p:cNvSpPr>
            <a:spLocks noChangeShapeType="1"/>
          </p:cNvSpPr>
          <p:nvPr/>
        </p:nvSpPr>
        <p:spPr bwMode="auto">
          <a:xfrm flipV="1">
            <a:off x="3781412" y="3526840"/>
            <a:ext cx="1223963" cy="1512888"/>
          </a:xfrm>
          <a:prstGeom prst="line">
            <a:avLst/>
          </a:prstGeom>
          <a:noFill/>
          <a:ln w="50800">
            <a:solidFill>
              <a:srgbClr val="7030A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6" name="Line 12"/>
          <p:cNvSpPr>
            <a:spLocks noChangeShapeType="1"/>
          </p:cNvSpPr>
          <p:nvPr/>
        </p:nvSpPr>
        <p:spPr bwMode="auto">
          <a:xfrm flipV="1">
            <a:off x="4139952" y="3449112"/>
            <a:ext cx="1223963" cy="1512888"/>
          </a:xfrm>
          <a:prstGeom prst="line">
            <a:avLst/>
          </a:prstGeom>
          <a:noFill/>
          <a:ln w="50800">
            <a:solidFill>
              <a:srgbClr val="7030A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7" name="Line 12"/>
          <p:cNvSpPr>
            <a:spLocks noChangeShapeType="1"/>
          </p:cNvSpPr>
          <p:nvPr/>
        </p:nvSpPr>
        <p:spPr bwMode="auto">
          <a:xfrm flipV="1">
            <a:off x="2339578" y="3476292"/>
            <a:ext cx="1223963" cy="1512888"/>
          </a:xfrm>
          <a:prstGeom prst="line">
            <a:avLst/>
          </a:prstGeom>
          <a:noFill/>
          <a:ln w="50800">
            <a:solidFill>
              <a:srgbClr val="7030A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8" name="Dikdörtgen 17"/>
          <p:cNvSpPr/>
          <p:nvPr/>
        </p:nvSpPr>
        <p:spPr>
          <a:xfrm>
            <a:off x="227725" y="5860207"/>
            <a:ext cx="8592748" cy="830997"/>
          </a:xfrm>
          <a:prstGeom prst="rect">
            <a:avLst/>
          </a:prstGeom>
        </p:spPr>
        <p:txBody>
          <a:bodyPr wrap="square">
            <a:spAutoFit/>
          </a:bodyPr>
          <a:lstStyle/>
          <a:p>
            <a:r>
              <a:rPr lang="tr-TR" sz="2400" dirty="0" smtClean="0"/>
              <a:t>Mor cisimler mor ışıkta  , mor  rengi   yansıttığı  </a:t>
            </a:r>
            <a:r>
              <a:rPr lang="tr-TR" sz="2400" dirty="0"/>
              <a:t>için </a:t>
            </a:r>
            <a:r>
              <a:rPr lang="tr-TR" sz="2400" dirty="0" smtClean="0"/>
              <a:t>mor görünürler ….</a:t>
            </a:r>
            <a:endParaRPr lang="tr-TR" sz="2400" dirty="0"/>
          </a:p>
        </p:txBody>
      </p:sp>
    </p:spTree>
    <p:extLst>
      <p:ext uri="{BB962C8B-B14F-4D97-AF65-F5344CB8AC3E}">
        <p14:creationId xmlns:p14="http://schemas.microsoft.com/office/powerpoint/2010/main" val="3519912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3000"/>
                                        <p:tgtEl>
                                          <p:spTgt spid="5"/>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3000"/>
                                        <p:tgtEl>
                                          <p:spTgt spid="6"/>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3000"/>
                                        <p:tgtEl>
                                          <p:spTgt spid="4"/>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up)">
                                      <p:cBhvr>
                                        <p:cTn id="16" dur="3000"/>
                                        <p:tgtEl>
                                          <p:spTgt spid="7"/>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up)">
                                      <p:cBhvr>
                                        <p:cTn id="19" dur="3000"/>
                                        <p:tgtEl>
                                          <p:spTgt spid="11"/>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up)">
                                      <p:cBhvr>
                                        <p:cTn id="22" dur="3000"/>
                                        <p:tgtEl>
                                          <p:spTgt spid="10"/>
                                        </p:tgtEl>
                                      </p:cBhvr>
                                    </p:animEffect>
                                  </p:childTnLst>
                                </p:cTn>
                              </p:par>
                            </p:childTnLst>
                          </p:cTn>
                        </p:par>
                        <p:par>
                          <p:cTn id="23" fill="hold">
                            <p:stCondLst>
                              <p:cond delay="3000"/>
                            </p:stCondLst>
                            <p:childTnLst>
                              <p:par>
                                <p:cTn id="24" presetID="22" presetClass="entr" presetSubtype="4"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down)">
                                      <p:cBhvr>
                                        <p:cTn id="26" dur="3000"/>
                                        <p:tgtEl>
                                          <p:spTgt spid="8"/>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down)">
                                      <p:cBhvr>
                                        <p:cTn id="29" dur="3000"/>
                                        <p:tgtEl>
                                          <p:spTgt spid="13"/>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down)">
                                      <p:cBhvr>
                                        <p:cTn id="32" dur="3000"/>
                                        <p:tgtEl>
                                          <p:spTgt spid="14"/>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down)">
                                      <p:cBhvr>
                                        <p:cTn id="35" dur="3000"/>
                                        <p:tgtEl>
                                          <p:spTgt spid="15"/>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down)">
                                      <p:cBhvr>
                                        <p:cTn id="38" dur="3000"/>
                                        <p:tgtEl>
                                          <p:spTgt spid="16"/>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wipe(down)">
                                      <p:cBhvr>
                                        <p:cTn id="41" dur="3000"/>
                                        <p:tgtEl>
                                          <p:spTgt spid="17"/>
                                        </p:tgtEl>
                                      </p:cBhvr>
                                    </p:animEffect>
                                  </p:childTnLst>
                                </p:cTn>
                              </p:par>
                            </p:childTnLst>
                          </p:cTn>
                        </p:par>
                        <p:par>
                          <p:cTn id="42" fill="hold">
                            <p:stCondLst>
                              <p:cond delay="600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fade">
                                      <p:cBhvr>
                                        <p:cTn id="48" dur="500"/>
                                        <p:tgtEl>
                                          <p:spTgt spid="3"/>
                                        </p:tgtEl>
                                      </p:cBhvr>
                                    </p:animEffect>
                                  </p:childTnLst>
                                </p:cTn>
                              </p:par>
                            </p:childTnLst>
                          </p:cTn>
                        </p:par>
                        <p:par>
                          <p:cTn id="49" fill="hold">
                            <p:stCondLst>
                              <p:cond delay="6500"/>
                            </p:stCondLst>
                            <p:childTnLst>
                              <p:par>
                                <p:cTn id="50" presetID="10" presetClass="entr" presetSubtype="0" fill="hold" grpId="0" nodeType="after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10" grpId="0" animBg="1"/>
      <p:bldP spid="11" grpId="0" animBg="1"/>
      <p:bldP spid="12" grpId="0"/>
      <p:bldP spid="13" grpId="0" animBg="1"/>
      <p:bldP spid="14" grpId="0" animBg="1"/>
      <p:bldP spid="15" grpId="0" animBg="1"/>
      <p:bldP spid="16" grpId="0" animBg="1"/>
      <p:bldP spid="17" grpId="0" animBg="1"/>
      <p:bldP spid="18"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536" y="63500"/>
            <a:ext cx="8390852" cy="5813772"/>
          </a:xfrm>
          <a:prstGeom prst="rect">
            <a:avLst/>
          </a:prstGeom>
        </p:spPr>
      </p:pic>
      <p:sp>
        <p:nvSpPr>
          <p:cNvPr id="3" name="Oval Belirtme Çizgisi 2"/>
          <p:cNvSpPr/>
          <p:nvPr/>
        </p:nvSpPr>
        <p:spPr>
          <a:xfrm>
            <a:off x="5724128" y="63500"/>
            <a:ext cx="2016224" cy="1061244"/>
          </a:xfrm>
          <a:prstGeom prst="wedgeEllipseCallout">
            <a:avLst>
              <a:gd name="adj1" fmla="val -37210"/>
              <a:gd name="adj2" fmla="val 63867"/>
            </a:avLst>
          </a:prstGeom>
          <a:solidFill>
            <a:schemeClr val="tx1"/>
          </a:solid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sp>
        <p:nvSpPr>
          <p:cNvPr id="4" name="Line 7"/>
          <p:cNvSpPr>
            <a:spLocks noChangeShapeType="1"/>
          </p:cNvSpPr>
          <p:nvPr/>
        </p:nvSpPr>
        <p:spPr bwMode="auto">
          <a:xfrm>
            <a:off x="2222700" y="3526840"/>
            <a:ext cx="1223963" cy="1511300"/>
          </a:xfrm>
          <a:prstGeom prst="line">
            <a:avLst/>
          </a:prstGeom>
          <a:noFill/>
          <a:ln w="63500">
            <a:solidFill>
              <a:srgbClr val="FFFF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5" name="Line 8"/>
          <p:cNvSpPr>
            <a:spLocks noChangeShapeType="1"/>
          </p:cNvSpPr>
          <p:nvPr/>
        </p:nvSpPr>
        <p:spPr bwMode="auto">
          <a:xfrm>
            <a:off x="1503563" y="3526840"/>
            <a:ext cx="1223962" cy="1511300"/>
          </a:xfrm>
          <a:prstGeom prst="line">
            <a:avLst/>
          </a:prstGeom>
          <a:noFill/>
          <a:ln w="63500">
            <a:solidFill>
              <a:srgbClr val="FFFF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6" name="Line 9"/>
          <p:cNvSpPr>
            <a:spLocks noChangeShapeType="1"/>
          </p:cNvSpPr>
          <p:nvPr/>
        </p:nvSpPr>
        <p:spPr bwMode="auto">
          <a:xfrm>
            <a:off x="1862338" y="3526840"/>
            <a:ext cx="1223962" cy="1511300"/>
          </a:xfrm>
          <a:prstGeom prst="line">
            <a:avLst/>
          </a:prstGeom>
          <a:noFill/>
          <a:ln w="63500">
            <a:solidFill>
              <a:srgbClr val="FFFF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7" name="Line 10"/>
          <p:cNvSpPr>
            <a:spLocks noChangeShapeType="1"/>
          </p:cNvSpPr>
          <p:nvPr/>
        </p:nvSpPr>
        <p:spPr bwMode="auto">
          <a:xfrm>
            <a:off x="2583063" y="3526840"/>
            <a:ext cx="1223962" cy="1511300"/>
          </a:xfrm>
          <a:prstGeom prst="line">
            <a:avLst/>
          </a:prstGeom>
          <a:noFill/>
          <a:ln w="63500">
            <a:solidFill>
              <a:srgbClr val="FFFF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9" name="Metin kutusu 8"/>
          <p:cNvSpPr txBox="1"/>
          <p:nvPr/>
        </p:nvSpPr>
        <p:spPr>
          <a:xfrm>
            <a:off x="1439617" y="3068960"/>
            <a:ext cx="1261020" cy="369332"/>
          </a:xfrm>
          <a:prstGeom prst="rect">
            <a:avLst/>
          </a:prstGeom>
          <a:noFill/>
        </p:spPr>
        <p:txBody>
          <a:bodyPr wrap="square" rtlCol="0">
            <a:spAutoFit/>
          </a:bodyPr>
          <a:lstStyle/>
          <a:p>
            <a:r>
              <a:rPr lang="tr-TR" b="1" dirty="0" smtClean="0"/>
              <a:t>sarı ışık</a:t>
            </a:r>
            <a:endParaRPr lang="tr-TR" b="1" dirty="0"/>
          </a:p>
        </p:txBody>
      </p:sp>
      <p:sp>
        <p:nvSpPr>
          <p:cNvPr id="10" name="Line 8"/>
          <p:cNvSpPr>
            <a:spLocks noChangeShapeType="1"/>
          </p:cNvSpPr>
          <p:nvPr/>
        </p:nvSpPr>
        <p:spPr bwMode="auto">
          <a:xfrm>
            <a:off x="1359547" y="3679240"/>
            <a:ext cx="1223962" cy="1511300"/>
          </a:xfrm>
          <a:prstGeom prst="line">
            <a:avLst/>
          </a:prstGeom>
          <a:noFill/>
          <a:ln w="63500">
            <a:solidFill>
              <a:srgbClr val="FFFF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1" name="Line 10"/>
          <p:cNvSpPr>
            <a:spLocks noChangeShapeType="1"/>
          </p:cNvSpPr>
          <p:nvPr/>
        </p:nvSpPr>
        <p:spPr bwMode="auto">
          <a:xfrm>
            <a:off x="2915990" y="3516372"/>
            <a:ext cx="1223962" cy="1511300"/>
          </a:xfrm>
          <a:prstGeom prst="line">
            <a:avLst/>
          </a:prstGeom>
          <a:noFill/>
          <a:ln w="63500">
            <a:solidFill>
              <a:srgbClr val="FFFF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2" name="Metin kutusu 11"/>
          <p:cNvSpPr txBox="1"/>
          <p:nvPr/>
        </p:nvSpPr>
        <p:spPr>
          <a:xfrm>
            <a:off x="4211960" y="2513608"/>
            <a:ext cx="2035099" cy="369332"/>
          </a:xfrm>
          <a:prstGeom prst="rect">
            <a:avLst/>
          </a:prstGeom>
          <a:noFill/>
        </p:spPr>
        <p:txBody>
          <a:bodyPr wrap="square" rtlCol="0">
            <a:spAutoFit/>
          </a:bodyPr>
          <a:lstStyle/>
          <a:p>
            <a:r>
              <a:rPr lang="tr-TR" b="1" dirty="0" smtClean="0"/>
              <a:t>siyah görünür</a:t>
            </a:r>
            <a:endParaRPr lang="tr-TR" b="1" dirty="0"/>
          </a:p>
        </p:txBody>
      </p:sp>
      <p:sp>
        <p:nvSpPr>
          <p:cNvPr id="13" name="Dikdörtgen 12"/>
          <p:cNvSpPr/>
          <p:nvPr/>
        </p:nvSpPr>
        <p:spPr>
          <a:xfrm>
            <a:off x="227725" y="5860207"/>
            <a:ext cx="8592748" cy="830997"/>
          </a:xfrm>
          <a:prstGeom prst="rect">
            <a:avLst/>
          </a:prstGeom>
        </p:spPr>
        <p:txBody>
          <a:bodyPr wrap="square">
            <a:spAutoFit/>
          </a:bodyPr>
          <a:lstStyle/>
          <a:p>
            <a:r>
              <a:rPr lang="tr-TR" sz="2400" dirty="0" smtClean="0"/>
              <a:t>mor cisimler sarı ışıkta  , sarı rengi   yansıtmadığı  </a:t>
            </a:r>
            <a:r>
              <a:rPr lang="tr-TR" sz="2400" dirty="0"/>
              <a:t>için </a:t>
            </a:r>
            <a:r>
              <a:rPr lang="tr-TR" sz="2400" dirty="0" smtClean="0"/>
              <a:t>siyah görünürler ….</a:t>
            </a:r>
            <a:endParaRPr lang="tr-TR" sz="2400" dirty="0"/>
          </a:p>
        </p:txBody>
      </p:sp>
    </p:spTree>
    <p:extLst>
      <p:ext uri="{BB962C8B-B14F-4D97-AF65-F5344CB8AC3E}">
        <p14:creationId xmlns:p14="http://schemas.microsoft.com/office/powerpoint/2010/main" val="3519912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3000"/>
                                        <p:tgtEl>
                                          <p:spTgt spid="5"/>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3000"/>
                                        <p:tgtEl>
                                          <p:spTgt spid="6"/>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3000"/>
                                        <p:tgtEl>
                                          <p:spTgt spid="4"/>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up)">
                                      <p:cBhvr>
                                        <p:cTn id="16" dur="3000"/>
                                        <p:tgtEl>
                                          <p:spTgt spid="7"/>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3000"/>
                                        <p:tgtEl>
                                          <p:spTgt spid="10"/>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up)">
                                      <p:cBhvr>
                                        <p:cTn id="22" dur="3000"/>
                                        <p:tgtEl>
                                          <p:spTgt spid="11"/>
                                        </p:tgtEl>
                                      </p:cBhvr>
                                    </p:animEffect>
                                  </p:childTnLst>
                                </p:cTn>
                              </p:par>
                            </p:childTnLst>
                          </p:cTn>
                        </p:par>
                        <p:par>
                          <p:cTn id="23" fill="hold">
                            <p:stCondLst>
                              <p:cond delay="3000"/>
                            </p:stCondLst>
                            <p:childTnLst>
                              <p:par>
                                <p:cTn id="24" presetID="10" presetClass="entr" presetSubtype="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500"/>
                                        <p:tgtEl>
                                          <p:spTgt spid="3"/>
                                        </p:tgtEl>
                                      </p:cBhvr>
                                    </p:animEffect>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10" grpId="0" animBg="1"/>
      <p:bldP spid="11" grpId="0" animBg="1"/>
      <p:bldP spid="12" grpId="0"/>
      <p:bldP spid="1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536" y="63500"/>
            <a:ext cx="8390852" cy="5669756"/>
          </a:xfrm>
          <a:prstGeom prst="rect">
            <a:avLst/>
          </a:prstGeom>
        </p:spPr>
      </p:pic>
      <p:sp>
        <p:nvSpPr>
          <p:cNvPr id="3" name="Oval Belirtme Çizgisi 2"/>
          <p:cNvSpPr/>
          <p:nvPr/>
        </p:nvSpPr>
        <p:spPr>
          <a:xfrm>
            <a:off x="5724128" y="63500"/>
            <a:ext cx="2016224" cy="1061244"/>
          </a:xfrm>
          <a:prstGeom prst="wedgeEllipseCallout">
            <a:avLst>
              <a:gd name="adj1" fmla="val -37210"/>
              <a:gd name="adj2" fmla="val 63867"/>
            </a:avLst>
          </a:prstGeom>
          <a:solidFill>
            <a:schemeClr val="tx1"/>
          </a:solid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sp>
        <p:nvSpPr>
          <p:cNvPr id="4" name="Line 7"/>
          <p:cNvSpPr>
            <a:spLocks noChangeShapeType="1"/>
          </p:cNvSpPr>
          <p:nvPr/>
        </p:nvSpPr>
        <p:spPr bwMode="auto">
          <a:xfrm>
            <a:off x="2222700" y="3526840"/>
            <a:ext cx="1223963" cy="1511300"/>
          </a:xfrm>
          <a:prstGeom prst="line">
            <a:avLst/>
          </a:prstGeom>
          <a:noFill/>
          <a:ln w="635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5" name="Line 8"/>
          <p:cNvSpPr>
            <a:spLocks noChangeShapeType="1"/>
          </p:cNvSpPr>
          <p:nvPr/>
        </p:nvSpPr>
        <p:spPr bwMode="auto">
          <a:xfrm>
            <a:off x="1503563" y="3526840"/>
            <a:ext cx="1223962" cy="1511300"/>
          </a:xfrm>
          <a:prstGeom prst="line">
            <a:avLst/>
          </a:prstGeom>
          <a:noFill/>
          <a:ln w="635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6" name="Line 9"/>
          <p:cNvSpPr>
            <a:spLocks noChangeShapeType="1"/>
          </p:cNvSpPr>
          <p:nvPr/>
        </p:nvSpPr>
        <p:spPr bwMode="auto">
          <a:xfrm>
            <a:off x="1862338" y="3526840"/>
            <a:ext cx="1223962" cy="1511300"/>
          </a:xfrm>
          <a:prstGeom prst="line">
            <a:avLst/>
          </a:prstGeom>
          <a:noFill/>
          <a:ln w="635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7" name="Line 10"/>
          <p:cNvSpPr>
            <a:spLocks noChangeShapeType="1"/>
          </p:cNvSpPr>
          <p:nvPr/>
        </p:nvSpPr>
        <p:spPr bwMode="auto">
          <a:xfrm>
            <a:off x="2583063" y="3526840"/>
            <a:ext cx="1223962" cy="1511300"/>
          </a:xfrm>
          <a:prstGeom prst="line">
            <a:avLst/>
          </a:prstGeom>
          <a:noFill/>
          <a:ln w="635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9" name="Metin kutusu 8"/>
          <p:cNvSpPr txBox="1"/>
          <p:nvPr/>
        </p:nvSpPr>
        <p:spPr>
          <a:xfrm>
            <a:off x="1439617" y="3068960"/>
            <a:ext cx="1261020" cy="369332"/>
          </a:xfrm>
          <a:prstGeom prst="rect">
            <a:avLst/>
          </a:prstGeom>
          <a:noFill/>
        </p:spPr>
        <p:txBody>
          <a:bodyPr wrap="square" rtlCol="0">
            <a:spAutoFit/>
          </a:bodyPr>
          <a:lstStyle/>
          <a:p>
            <a:r>
              <a:rPr lang="tr-TR" b="1" dirty="0" smtClean="0"/>
              <a:t>kırmızı ışık</a:t>
            </a:r>
            <a:endParaRPr lang="tr-TR" b="1" dirty="0"/>
          </a:p>
        </p:txBody>
      </p:sp>
      <p:sp>
        <p:nvSpPr>
          <p:cNvPr id="10" name="Line 8"/>
          <p:cNvSpPr>
            <a:spLocks noChangeShapeType="1"/>
          </p:cNvSpPr>
          <p:nvPr/>
        </p:nvSpPr>
        <p:spPr bwMode="auto">
          <a:xfrm>
            <a:off x="1359547" y="3679240"/>
            <a:ext cx="1223962" cy="1511300"/>
          </a:xfrm>
          <a:prstGeom prst="line">
            <a:avLst/>
          </a:prstGeom>
          <a:noFill/>
          <a:ln w="635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1" name="Line 10"/>
          <p:cNvSpPr>
            <a:spLocks noChangeShapeType="1"/>
          </p:cNvSpPr>
          <p:nvPr/>
        </p:nvSpPr>
        <p:spPr bwMode="auto">
          <a:xfrm>
            <a:off x="2915990" y="3516372"/>
            <a:ext cx="1223962" cy="1511300"/>
          </a:xfrm>
          <a:prstGeom prst="line">
            <a:avLst/>
          </a:prstGeom>
          <a:noFill/>
          <a:ln w="635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2" name="Metin kutusu 11"/>
          <p:cNvSpPr txBox="1"/>
          <p:nvPr/>
        </p:nvSpPr>
        <p:spPr>
          <a:xfrm>
            <a:off x="4283968" y="2513608"/>
            <a:ext cx="2035099" cy="369332"/>
          </a:xfrm>
          <a:prstGeom prst="rect">
            <a:avLst/>
          </a:prstGeom>
          <a:noFill/>
        </p:spPr>
        <p:txBody>
          <a:bodyPr wrap="square" rtlCol="0">
            <a:spAutoFit/>
          </a:bodyPr>
          <a:lstStyle/>
          <a:p>
            <a:r>
              <a:rPr lang="tr-TR" b="1" dirty="0" smtClean="0"/>
              <a:t>siyah görünür</a:t>
            </a:r>
            <a:endParaRPr lang="tr-TR" b="1" dirty="0"/>
          </a:p>
        </p:txBody>
      </p:sp>
      <p:sp>
        <p:nvSpPr>
          <p:cNvPr id="13" name="Dikdörtgen 12"/>
          <p:cNvSpPr/>
          <p:nvPr/>
        </p:nvSpPr>
        <p:spPr>
          <a:xfrm>
            <a:off x="227725" y="5860207"/>
            <a:ext cx="8592748" cy="830997"/>
          </a:xfrm>
          <a:prstGeom prst="rect">
            <a:avLst/>
          </a:prstGeom>
        </p:spPr>
        <p:txBody>
          <a:bodyPr wrap="square">
            <a:spAutoFit/>
          </a:bodyPr>
          <a:lstStyle/>
          <a:p>
            <a:r>
              <a:rPr lang="tr-TR" sz="2400" dirty="0" smtClean="0"/>
              <a:t>mor cisimler kırmızı ışıkta  , kırmızı  rengi   yansıtmadığı  </a:t>
            </a:r>
            <a:r>
              <a:rPr lang="tr-TR" sz="2400" dirty="0"/>
              <a:t>için </a:t>
            </a:r>
            <a:r>
              <a:rPr lang="tr-TR" sz="2400" dirty="0" smtClean="0"/>
              <a:t>siyah görünürler ….</a:t>
            </a:r>
            <a:endParaRPr lang="tr-TR" sz="2400" dirty="0"/>
          </a:p>
        </p:txBody>
      </p:sp>
    </p:spTree>
    <p:extLst>
      <p:ext uri="{BB962C8B-B14F-4D97-AF65-F5344CB8AC3E}">
        <p14:creationId xmlns:p14="http://schemas.microsoft.com/office/powerpoint/2010/main" val="3519912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3000"/>
                                        <p:tgtEl>
                                          <p:spTgt spid="5"/>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3000"/>
                                        <p:tgtEl>
                                          <p:spTgt spid="6"/>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3000"/>
                                        <p:tgtEl>
                                          <p:spTgt spid="4"/>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up)">
                                      <p:cBhvr>
                                        <p:cTn id="16" dur="3000"/>
                                        <p:tgtEl>
                                          <p:spTgt spid="7"/>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3000"/>
                                        <p:tgtEl>
                                          <p:spTgt spid="10"/>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up)">
                                      <p:cBhvr>
                                        <p:cTn id="22" dur="3000"/>
                                        <p:tgtEl>
                                          <p:spTgt spid="11"/>
                                        </p:tgtEl>
                                      </p:cBhvr>
                                    </p:animEffect>
                                  </p:childTnLst>
                                </p:cTn>
                              </p:par>
                            </p:childTnLst>
                          </p:cTn>
                        </p:par>
                        <p:par>
                          <p:cTn id="23" fill="hold">
                            <p:stCondLst>
                              <p:cond delay="3000"/>
                            </p:stCondLst>
                            <p:childTnLst>
                              <p:par>
                                <p:cTn id="24" presetID="10" presetClass="entr" presetSubtype="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500"/>
                                        <p:tgtEl>
                                          <p:spTgt spid="3"/>
                                        </p:tgtEl>
                                      </p:cBhvr>
                                    </p:animEffect>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10" grpId="0" animBg="1"/>
      <p:bldP spid="11" grpId="0" animBg="1"/>
      <p:bldP spid="12" grpId="0"/>
      <p:bldP spid="1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536" y="63500"/>
            <a:ext cx="8390852" cy="5525740"/>
          </a:xfrm>
          <a:prstGeom prst="rect">
            <a:avLst/>
          </a:prstGeom>
        </p:spPr>
      </p:pic>
      <p:sp>
        <p:nvSpPr>
          <p:cNvPr id="3" name="Oval Belirtme Çizgisi 2"/>
          <p:cNvSpPr/>
          <p:nvPr/>
        </p:nvSpPr>
        <p:spPr>
          <a:xfrm>
            <a:off x="5724128" y="63500"/>
            <a:ext cx="2016224" cy="1061244"/>
          </a:xfrm>
          <a:prstGeom prst="wedgeEllipseCallout">
            <a:avLst>
              <a:gd name="adj1" fmla="val -37210"/>
              <a:gd name="adj2" fmla="val 63867"/>
            </a:avLst>
          </a:prstGeom>
          <a:solidFill>
            <a:srgbClr val="9900CC"/>
          </a:solidFill>
          <a:ln>
            <a:solidFill>
              <a:srgbClr val="9900C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sp>
        <p:nvSpPr>
          <p:cNvPr id="4" name="Line 7"/>
          <p:cNvSpPr>
            <a:spLocks noChangeShapeType="1"/>
          </p:cNvSpPr>
          <p:nvPr/>
        </p:nvSpPr>
        <p:spPr bwMode="auto">
          <a:xfrm>
            <a:off x="2222700" y="3526840"/>
            <a:ext cx="1223963" cy="1511300"/>
          </a:xfrm>
          <a:prstGeom prst="line">
            <a:avLst/>
          </a:prstGeom>
          <a:noFill/>
          <a:ln w="63500">
            <a:solidFill>
              <a:srgbClr val="00B05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5" name="Line 8"/>
          <p:cNvSpPr>
            <a:spLocks noChangeShapeType="1"/>
          </p:cNvSpPr>
          <p:nvPr/>
        </p:nvSpPr>
        <p:spPr bwMode="auto">
          <a:xfrm>
            <a:off x="1503563" y="3526840"/>
            <a:ext cx="1223962" cy="1511300"/>
          </a:xfrm>
          <a:prstGeom prst="line">
            <a:avLst/>
          </a:prstGeom>
          <a:noFill/>
          <a:ln w="63500">
            <a:solidFill>
              <a:srgbClr val="00B05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6" name="Line 9"/>
          <p:cNvSpPr>
            <a:spLocks noChangeShapeType="1"/>
          </p:cNvSpPr>
          <p:nvPr/>
        </p:nvSpPr>
        <p:spPr bwMode="auto">
          <a:xfrm>
            <a:off x="1862338" y="3526840"/>
            <a:ext cx="1223962" cy="1511300"/>
          </a:xfrm>
          <a:prstGeom prst="line">
            <a:avLst/>
          </a:prstGeom>
          <a:noFill/>
          <a:ln w="63500">
            <a:solidFill>
              <a:srgbClr val="00B05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7" name="Line 10"/>
          <p:cNvSpPr>
            <a:spLocks noChangeShapeType="1"/>
          </p:cNvSpPr>
          <p:nvPr/>
        </p:nvSpPr>
        <p:spPr bwMode="auto">
          <a:xfrm>
            <a:off x="2583063" y="3526840"/>
            <a:ext cx="1223962" cy="1511300"/>
          </a:xfrm>
          <a:prstGeom prst="line">
            <a:avLst/>
          </a:prstGeom>
          <a:noFill/>
          <a:ln w="63500">
            <a:solidFill>
              <a:srgbClr val="00B05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9" name="Metin kutusu 8"/>
          <p:cNvSpPr txBox="1"/>
          <p:nvPr/>
        </p:nvSpPr>
        <p:spPr>
          <a:xfrm>
            <a:off x="1439617" y="3068960"/>
            <a:ext cx="1261020" cy="369332"/>
          </a:xfrm>
          <a:prstGeom prst="rect">
            <a:avLst/>
          </a:prstGeom>
          <a:noFill/>
        </p:spPr>
        <p:txBody>
          <a:bodyPr wrap="square" rtlCol="0">
            <a:spAutoFit/>
          </a:bodyPr>
          <a:lstStyle/>
          <a:p>
            <a:r>
              <a:rPr lang="tr-TR" b="1" dirty="0" smtClean="0"/>
              <a:t>yeşil ışık</a:t>
            </a:r>
            <a:endParaRPr lang="tr-TR" b="1" dirty="0"/>
          </a:p>
        </p:txBody>
      </p:sp>
      <p:sp>
        <p:nvSpPr>
          <p:cNvPr id="10" name="Line 8"/>
          <p:cNvSpPr>
            <a:spLocks noChangeShapeType="1"/>
          </p:cNvSpPr>
          <p:nvPr/>
        </p:nvSpPr>
        <p:spPr bwMode="auto">
          <a:xfrm>
            <a:off x="1250357" y="3526840"/>
            <a:ext cx="1223962" cy="1511300"/>
          </a:xfrm>
          <a:prstGeom prst="line">
            <a:avLst/>
          </a:prstGeom>
          <a:noFill/>
          <a:ln w="63500">
            <a:solidFill>
              <a:srgbClr val="00B05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1" name="Line 10"/>
          <p:cNvSpPr>
            <a:spLocks noChangeShapeType="1"/>
          </p:cNvSpPr>
          <p:nvPr/>
        </p:nvSpPr>
        <p:spPr bwMode="auto">
          <a:xfrm>
            <a:off x="2915990" y="3516372"/>
            <a:ext cx="1223962" cy="1511300"/>
          </a:xfrm>
          <a:prstGeom prst="line">
            <a:avLst/>
          </a:prstGeom>
          <a:noFill/>
          <a:ln w="63500">
            <a:solidFill>
              <a:srgbClr val="00B05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2" name="Metin kutusu 11"/>
          <p:cNvSpPr txBox="1"/>
          <p:nvPr/>
        </p:nvSpPr>
        <p:spPr>
          <a:xfrm>
            <a:off x="4139952" y="2513608"/>
            <a:ext cx="2035099" cy="369332"/>
          </a:xfrm>
          <a:prstGeom prst="rect">
            <a:avLst/>
          </a:prstGeom>
          <a:noFill/>
        </p:spPr>
        <p:txBody>
          <a:bodyPr wrap="square" rtlCol="0">
            <a:spAutoFit/>
          </a:bodyPr>
          <a:lstStyle/>
          <a:p>
            <a:r>
              <a:rPr lang="tr-TR" b="1" dirty="0" smtClean="0"/>
              <a:t>siyah görünür</a:t>
            </a:r>
            <a:endParaRPr lang="tr-TR" b="1" dirty="0"/>
          </a:p>
        </p:txBody>
      </p:sp>
      <p:sp>
        <p:nvSpPr>
          <p:cNvPr id="14" name="Dikdörtgen 13"/>
          <p:cNvSpPr/>
          <p:nvPr/>
        </p:nvSpPr>
        <p:spPr>
          <a:xfrm>
            <a:off x="227725" y="5733256"/>
            <a:ext cx="8592748" cy="830997"/>
          </a:xfrm>
          <a:prstGeom prst="rect">
            <a:avLst/>
          </a:prstGeom>
        </p:spPr>
        <p:txBody>
          <a:bodyPr wrap="square">
            <a:spAutoFit/>
          </a:bodyPr>
          <a:lstStyle/>
          <a:p>
            <a:r>
              <a:rPr lang="tr-TR" sz="2400" dirty="0" smtClean="0"/>
              <a:t>mor cisimler yeşil ışıkta  , yeşil  rengi   yansıtmadığı  </a:t>
            </a:r>
            <a:r>
              <a:rPr lang="tr-TR" sz="2400" dirty="0"/>
              <a:t>için </a:t>
            </a:r>
            <a:r>
              <a:rPr lang="tr-TR" sz="2400" dirty="0" smtClean="0"/>
              <a:t>siyah görünürler ….</a:t>
            </a:r>
            <a:endParaRPr lang="tr-TR" sz="2400" dirty="0"/>
          </a:p>
        </p:txBody>
      </p:sp>
    </p:spTree>
    <p:extLst>
      <p:ext uri="{BB962C8B-B14F-4D97-AF65-F5344CB8AC3E}">
        <p14:creationId xmlns:p14="http://schemas.microsoft.com/office/powerpoint/2010/main" val="3519912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3000"/>
                                        <p:tgtEl>
                                          <p:spTgt spid="5"/>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3000"/>
                                        <p:tgtEl>
                                          <p:spTgt spid="6"/>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3000"/>
                                        <p:tgtEl>
                                          <p:spTgt spid="4"/>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up)">
                                      <p:cBhvr>
                                        <p:cTn id="16" dur="3000"/>
                                        <p:tgtEl>
                                          <p:spTgt spid="7"/>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3000"/>
                                        <p:tgtEl>
                                          <p:spTgt spid="10"/>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up)">
                                      <p:cBhvr>
                                        <p:cTn id="22" dur="3000"/>
                                        <p:tgtEl>
                                          <p:spTgt spid="11"/>
                                        </p:tgtEl>
                                      </p:cBhvr>
                                    </p:animEffect>
                                  </p:childTnLst>
                                </p:cTn>
                              </p:par>
                            </p:childTnLst>
                          </p:cTn>
                        </p:par>
                        <p:par>
                          <p:cTn id="23" fill="hold">
                            <p:stCondLst>
                              <p:cond delay="3000"/>
                            </p:stCondLst>
                            <p:childTnLst>
                              <p:par>
                                <p:cTn id="24" presetID="10" presetClass="entr" presetSubtype="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500"/>
                                        <p:tgtEl>
                                          <p:spTgt spid="3"/>
                                        </p:tgtEl>
                                      </p:cBhvr>
                                    </p:animEffect>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10" grpId="0" animBg="1"/>
      <p:bldP spid="11" grpId="0" animBg="1"/>
      <p:bldP spid="12"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2 İçerik Yer Tutucusu"/>
          <p:cNvSpPr txBox="1">
            <a:spLocks/>
          </p:cNvSpPr>
          <p:nvPr/>
        </p:nvSpPr>
        <p:spPr>
          <a:xfrm>
            <a:off x="179512" y="5805264"/>
            <a:ext cx="8712968" cy="936104"/>
          </a:xfrm>
          <a:prstGeom prst="rect">
            <a:avLst/>
          </a:prstGeom>
        </p:spPr>
        <p:txBody>
          <a:bodyPr>
            <a:normAutofit lnSpcReduction="10000"/>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tr-TR" sz="2800" b="0" i="0" u="none" strike="noStrike" kern="1200" cap="none" spc="0" normalizeH="0" baseline="0" noProof="0" dirty="0" smtClean="0">
                <a:ln>
                  <a:noFill/>
                </a:ln>
                <a:solidFill>
                  <a:schemeClr val="tx1"/>
                </a:solidFill>
                <a:effectLst/>
                <a:uLnTx/>
                <a:uFillTx/>
                <a:latin typeface="+mn-lt"/>
                <a:ea typeface="+mn-ea"/>
                <a:cs typeface="+mn-cs"/>
              </a:rPr>
              <a:t>BEYAZ IŞIKTAN </a:t>
            </a:r>
            <a:r>
              <a:rPr kumimoji="0" lang="tr-TR" sz="2800" b="0" i="0" u="none" strike="noStrike" kern="1200" cap="none" spc="0" normalizeH="0" noProof="0" dirty="0" smtClean="0">
                <a:ln>
                  <a:noFill/>
                </a:ln>
                <a:solidFill>
                  <a:schemeClr val="tx1"/>
                </a:solidFill>
                <a:effectLst/>
                <a:uLnTx/>
                <a:uFillTx/>
                <a:latin typeface="+mn-lt"/>
                <a:ea typeface="+mn-ea"/>
                <a:cs typeface="+mn-cs"/>
              </a:rPr>
              <a:t>DİĞER RENKLERİ OLUŞTURDUK  DİĞER RENKLERDEN BEYAZ IŞIĞI OLUŞTURABİLİRMİYİZ </a:t>
            </a:r>
            <a:r>
              <a:rPr kumimoji="0" lang="tr-TR" sz="2800" b="0" i="0" u="none" strike="noStrike" kern="1200" cap="none" spc="0" normalizeH="0" baseline="0" noProof="0" dirty="0" smtClean="0">
                <a:ln>
                  <a:noFill/>
                </a:ln>
                <a:solidFill>
                  <a:schemeClr val="tx1"/>
                </a:solidFill>
                <a:effectLst/>
                <a:uLnTx/>
                <a:uFillTx/>
                <a:latin typeface="+mn-lt"/>
                <a:ea typeface="+mn-ea"/>
                <a:cs typeface="+mn-cs"/>
              </a:rPr>
              <a:t> </a:t>
            </a:r>
            <a:endParaRPr kumimoji="0" lang="tr-TR" sz="2800" b="0" i="0" u="none" strike="noStrike" kern="1200" cap="none" spc="0" normalizeH="0" baseline="0" noProof="0" dirty="0">
              <a:ln>
                <a:noFill/>
              </a:ln>
              <a:solidFill>
                <a:schemeClr val="tx1"/>
              </a:solidFill>
              <a:effectLst/>
              <a:uLnTx/>
              <a:uFillTx/>
              <a:latin typeface="+mn-lt"/>
              <a:ea typeface="+mn-ea"/>
              <a:cs typeface="+mn-cs"/>
            </a:endParaRPr>
          </a:p>
        </p:txBody>
      </p:sp>
    </p:spTree>
    <p:controls>
      <mc:AlternateContent xmlns:mc="http://schemas.openxmlformats.org/markup-compatibility/2006">
        <mc:Choice xmlns:v="urn:schemas-microsoft-com:vml" Requires="v">
          <p:control spid="12290" name="ShockwaveFlash1" r:id="rId2" imgW="8714286" imgH="5616076"/>
        </mc:Choice>
        <mc:Fallback>
          <p:control name="ShockwaveFlash1" r:id="rId2" imgW="8714286" imgH="5616076">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250825" y="115888"/>
                  <a:ext cx="8713788" cy="5616575"/>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extLst>
      <p:ext uri="{BB962C8B-B14F-4D97-AF65-F5344CB8AC3E}">
        <p14:creationId xmlns:p14="http://schemas.microsoft.com/office/powerpoint/2010/main" val="1112157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diamond(in)">
                                      <p:cBhvr>
                                        <p:cTn id="7"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9577" y="0"/>
            <a:ext cx="8390852" cy="5877272"/>
          </a:xfrm>
          <a:prstGeom prst="rect">
            <a:avLst/>
          </a:prstGeom>
        </p:spPr>
      </p:pic>
      <p:sp>
        <p:nvSpPr>
          <p:cNvPr id="3" name="Oval Belirtme Çizgisi 2"/>
          <p:cNvSpPr/>
          <p:nvPr/>
        </p:nvSpPr>
        <p:spPr>
          <a:xfrm>
            <a:off x="5724128" y="63500"/>
            <a:ext cx="2016224" cy="1061244"/>
          </a:xfrm>
          <a:prstGeom prst="wedgeEllipseCallout">
            <a:avLst>
              <a:gd name="adj1" fmla="val -37210"/>
              <a:gd name="adj2" fmla="val 63867"/>
            </a:avLst>
          </a:prstGeom>
          <a:solidFill>
            <a:srgbClr val="00B0F0"/>
          </a:solidFill>
          <a:ln>
            <a:solidFill>
              <a:srgbClr val="00B0F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sp>
        <p:nvSpPr>
          <p:cNvPr id="4" name="Line 7"/>
          <p:cNvSpPr>
            <a:spLocks noChangeShapeType="1"/>
          </p:cNvSpPr>
          <p:nvPr/>
        </p:nvSpPr>
        <p:spPr bwMode="auto">
          <a:xfrm>
            <a:off x="2222700" y="3526840"/>
            <a:ext cx="1223963" cy="1511300"/>
          </a:xfrm>
          <a:prstGeom prst="line">
            <a:avLst/>
          </a:prstGeom>
          <a:noFill/>
          <a:ln w="63500">
            <a:solidFill>
              <a:srgbClr val="00B0F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5" name="Line 8"/>
          <p:cNvSpPr>
            <a:spLocks noChangeShapeType="1"/>
          </p:cNvSpPr>
          <p:nvPr/>
        </p:nvSpPr>
        <p:spPr bwMode="auto">
          <a:xfrm>
            <a:off x="1503563" y="3526840"/>
            <a:ext cx="1223962" cy="1511300"/>
          </a:xfrm>
          <a:prstGeom prst="line">
            <a:avLst/>
          </a:prstGeom>
          <a:noFill/>
          <a:ln w="63500">
            <a:solidFill>
              <a:srgbClr val="00B0F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6" name="Line 9"/>
          <p:cNvSpPr>
            <a:spLocks noChangeShapeType="1"/>
          </p:cNvSpPr>
          <p:nvPr/>
        </p:nvSpPr>
        <p:spPr bwMode="auto">
          <a:xfrm>
            <a:off x="1862338" y="3526840"/>
            <a:ext cx="1223962" cy="1511300"/>
          </a:xfrm>
          <a:prstGeom prst="line">
            <a:avLst/>
          </a:prstGeom>
          <a:noFill/>
          <a:ln w="63500">
            <a:solidFill>
              <a:srgbClr val="00B0F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7" name="Line 10"/>
          <p:cNvSpPr>
            <a:spLocks noChangeShapeType="1"/>
          </p:cNvSpPr>
          <p:nvPr/>
        </p:nvSpPr>
        <p:spPr bwMode="auto">
          <a:xfrm>
            <a:off x="2583063" y="3526840"/>
            <a:ext cx="1223962" cy="1511300"/>
          </a:xfrm>
          <a:prstGeom prst="line">
            <a:avLst/>
          </a:prstGeom>
          <a:noFill/>
          <a:ln w="63500">
            <a:solidFill>
              <a:srgbClr val="00B0F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8" name="Line 12"/>
          <p:cNvSpPr>
            <a:spLocks noChangeShapeType="1"/>
          </p:cNvSpPr>
          <p:nvPr/>
        </p:nvSpPr>
        <p:spPr bwMode="auto">
          <a:xfrm flipV="1">
            <a:off x="2700191" y="4434890"/>
            <a:ext cx="494854" cy="594370"/>
          </a:xfrm>
          <a:prstGeom prst="line">
            <a:avLst/>
          </a:prstGeom>
          <a:noFill/>
          <a:ln w="50800">
            <a:solidFill>
              <a:srgbClr val="00B0F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9" name="Metin kutusu 8"/>
          <p:cNvSpPr txBox="1"/>
          <p:nvPr/>
        </p:nvSpPr>
        <p:spPr>
          <a:xfrm>
            <a:off x="1439617" y="3068960"/>
            <a:ext cx="1261020" cy="369332"/>
          </a:xfrm>
          <a:prstGeom prst="rect">
            <a:avLst/>
          </a:prstGeom>
          <a:noFill/>
        </p:spPr>
        <p:txBody>
          <a:bodyPr wrap="square" rtlCol="0">
            <a:spAutoFit/>
          </a:bodyPr>
          <a:lstStyle/>
          <a:p>
            <a:r>
              <a:rPr lang="tr-TR" b="1" dirty="0" smtClean="0"/>
              <a:t>Mavi ışık</a:t>
            </a:r>
            <a:endParaRPr lang="tr-TR" b="1" dirty="0"/>
          </a:p>
        </p:txBody>
      </p:sp>
      <p:sp>
        <p:nvSpPr>
          <p:cNvPr id="10" name="Line 8"/>
          <p:cNvSpPr>
            <a:spLocks noChangeShapeType="1"/>
          </p:cNvSpPr>
          <p:nvPr/>
        </p:nvSpPr>
        <p:spPr bwMode="auto">
          <a:xfrm>
            <a:off x="1263257" y="3491390"/>
            <a:ext cx="1223962" cy="1511300"/>
          </a:xfrm>
          <a:prstGeom prst="line">
            <a:avLst/>
          </a:prstGeom>
          <a:noFill/>
          <a:ln w="63500">
            <a:solidFill>
              <a:srgbClr val="00B0F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1" name="Line 10"/>
          <p:cNvSpPr>
            <a:spLocks noChangeShapeType="1"/>
          </p:cNvSpPr>
          <p:nvPr/>
        </p:nvSpPr>
        <p:spPr bwMode="auto">
          <a:xfrm>
            <a:off x="2915990" y="3516372"/>
            <a:ext cx="1223962" cy="1511300"/>
          </a:xfrm>
          <a:prstGeom prst="line">
            <a:avLst/>
          </a:prstGeom>
          <a:noFill/>
          <a:ln w="63500">
            <a:solidFill>
              <a:srgbClr val="00B0F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2" name="Metin kutusu 11"/>
          <p:cNvSpPr txBox="1"/>
          <p:nvPr/>
        </p:nvSpPr>
        <p:spPr>
          <a:xfrm>
            <a:off x="4355977" y="2513608"/>
            <a:ext cx="1512168" cy="369332"/>
          </a:xfrm>
          <a:prstGeom prst="rect">
            <a:avLst/>
          </a:prstGeom>
          <a:noFill/>
        </p:spPr>
        <p:txBody>
          <a:bodyPr wrap="square" rtlCol="0">
            <a:spAutoFit/>
          </a:bodyPr>
          <a:lstStyle/>
          <a:p>
            <a:r>
              <a:rPr lang="tr-TR" b="1" dirty="0" smtClean="0"/>
              <a:t>Mavi görünür</a:t>
            </a:r>
            <a:endParaRPr lang="tr-TR" b="1" dirty="0"/>
          </a:p>
        </p:txBody>
      </p:sp>
      <p:sp>
        <p:nvSpPr>
          <p:cNvPr id="13" name="Line 12"/>
          <p:cNvSpPr>
            <a:spLocks noChangeShapeType="1"/>
          </p:cNvSpPr>
          <p:nvPr/>
        </p:nvSpPr>
        <p:spPr bwMode="auto">
          <a:xfrm flipV="1">
            <a:off x="2421136" y="4401910"/>
            <a:ext cx="494854" cy="594370"/>
          </a:xfrm>
          <a:prstGeom prst="line">
            <a:avLst/>
          </a:prstGeom>
          <a:noFill/>
          <a:ln w="50800">
            <a:solidFill>
              <a:srgbClr val="00B0F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4" name="Line 12"/>
          <p:cNvSpPr>
            <a:spLocks noChangeShapeType="1"/>
          </p:cNvSpPr>
          <p:nvPr/>
        </p:nvSpPr>
        <p:spPr bwMode="auto">
          <a:xfrm flipV="1">
            <a:off x="3033117" y="4434890"/>
            <a:ext cx="494854" cy="594370"/>
          </a:xfrm>
          <a:prstGeom prst="line">
            <a:avLst/>
          </a:prstGeom>
          <a:noFill/>
          <a:ln w="50800">
            <a:solidFill>
              <a:srgbClr val="00B0F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5" name="Line 12"/>
          <p:cNvSpPr>
            <a:spLocks noChangeShapeType="1"/>
          </p:cNvSpPr>
          <p:nvPr/>
        </p:nvSpPr>
        <p:spPr bwMode="auto">
          <a:xfrm flipV="1">
            <a:off x="3318022" y="4434889"/>
            <a:ext cx="489003" cy="590781"/>
          </a:xfrm>
          <a:prstGeom prst="line">
            <a:avLst/>
          </a:prstGeom>
          <a:noFill/>
          <a:ln w="50800">
            <a:solidFill>
              <a:srgbClr val="00B0F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6" name="Line 12"/>
          <p:cNvSpPr>
            <a:spLocks noChangeShapeType="1"/>
          </p:cNvSpPr>
          <p:nvPr/>
        </p:nvSpPr>
        <p:spPr bwMode="auto">
          <a:xfrm flipV="1">
            <a:off x="3807025" y="4401910"/>
            <a:ext cx="494853" cy="636230"/>
          </a:xfrm>
          <a:prstGeom prst="line">
            <a:avLst/>
          </a:prstGeom>
          <a:noFill/>
          <a:ln w="50800">
            <a:solidFill>
              <a:srgbClr val="00B0F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7" name="Line 12"/>
          <p:cNvSpPr>
            <a:spLocks noChangeShapeType="1"/>
          </p:cNvSpPr>
          <p:nvPr/>
        </p:nvSpPr>
        <p:spPr bwMode="auto">
          <a:xfrm flipV="1">
            <a:off x="4086151" y="4469517"/>
            <a:ext cx="431455" cy="594370"/>
          </a:xfrm>
          <a:prstGeom prst="line">
            <a:avLst/>
          </a:prstGeom>
          <a:noFill/>
          <a:ln w="50800">
            <a:solidFill>
              <a:srgbClr val="00B0F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8" name="Dikdörtgen 17"/>
          <p:cNvSpPr/>
          <p:nvPr/>
        </p:nvSpPr>
        <p:spPr>
          <a:xfrm>
            <a:off x="227725" y="5860207"/>
            <a:ext cx="8592748" cy="830997"/>
          </a:xfrm>
          <a:prstGeom prst="rect">
            <a:avLst/>
          </a:prstGeom>
        </p:spPr>
        <p:txBody>
          <a:bodyPr wrap="square">
            <a:spAutoFit/>
          </a:bodyPr>
          <a:lstStyle/>
          <a:p>
            <a:r>
              <a:rPr lang="tr-TR" sz="2400" dirty="0" smtClean="0"/>
              <a:t>mor cisimler mavi ışıkta  , mavi  rengi   </a:t>
            </a:r>
          </a:p>
          <a:p>
            <a:r>
              <a:rPr lang="tr-TR" sz="2400" dirty="0" smtClean="0"/>
              <a:t>yansıttığı  </a:t>
            </a:r>
            <a:r>
              <a:rPr lang="tr-TR" sz="2400" dirty="0"/>
              <a:t>için </a:t>
            </a:r>
            <a:r>
              <a:rPr lang="tr-TR" sz="2400" dirty="0" smtClean="0"/>
              <a:t>mavi görünürler ….</a:t>
            </a:r>
            <a:endParaRPr lang="tr-TR" sz="24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51016" y="5832792"/>
            <a:ext cx="3038475" cy="88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17819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3000"/>
                                        <p:tgtEl>
                                          <p:spTgt spid="5"/>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3000"/>
                                        <p:tgtEl>
                                          <p:spTgt spid="6"/>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3000"/>
                                        <p:tgtEl>
                                          <p:spTgt spid="4"/>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up)">
                                      <p:cBhvr>
                                        <p:cTn id="16" dur="3000"/>
                                        <p:tgtEl>
                                          <p:spTgt spid="7"/>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3000"/>
                                        <p:tgtEl>
                                          <p:spTgt spid="10"/>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up)">
                                      <p:cBhvr>
                                        <p:cTn id="22" dur="3000"/>
                                        <p:tgtEl>
                                          <p:spTgt spid="11"/>
                                        </p:tgtEl>
                                      </p:cBhvr>
                                    </p:animEffect>
                                  </p:childTnLst>
                                </p:cTn>
                              </p:par>
                            </p:childTnLst>
                          </p:cTn>
                        </p:par>
                        <p:par>
                          <p:cTn id="23" fill="hold">
                            <p:stCondLst>
                              <p:cond delay="3000"/>
                            </p:stCondLst>
                            <p:childTnLst>
                              <p:par>
                                <p:cTn id="24" presetID="22" presetClass="entr" presetSubtype="4"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down)">
                                      <p:cBhvr>
                                        <p:cTn id="26" dur="3000"/>
                                        <p:tgtEl>
                                          <p:spTgt spid="13"/>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down)">
                                      <p:cBhvr>
                                        <p:cTn id="29" dur="3000"/>
                                        <p:tgtEl>
                                          <p:spTgt spid="8"/>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down)">
                                      <p:cBhvr>
                                        <p:cTn id="32" dur="3000"/>
                                        <p:tgtEl>
                                          <p:spTgt spid="14"/>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down)">
                                      <p:cBhvr>
                                        <p:cTn id="35" dur="3000"/>
                                        <p:tgtEl>
                                          <p:spTgt spid="15"/>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down)">
                                      <p:cBhvr>
                                        <p:cTn id="38" dur="3000"/>
                                        <p:tgtEl>
                                          <p:spTgt spid="16"/>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wipe(down)">
                                      <p:cBhvr>
                                        <p:cTn id="41" dur="3000"/>
                                        <p:tgtEl>
                                          <p:spTgt spid="17"/>
                                        </p:tgtEl>
                                      </p:cBhvr>
                                    </p:animEffect>
                                  </p:childTnLst>
                                </p:cTn>
                              </p:par>
                            </p:childTnLst>
                          </p:cTn>
                        </p:par>
                        <p:par>
                          <p:cTn id="42" fill="hold">
                            <p:stCondLst>
                              <p:cond delay="600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fade">
                                      <p:cBhvr>
                                        <p:cTn id="48" dur="500"/>
                                        <p:tgtEl>
                                          <p:spTgt spid="3"/>
                                        </p:tgtEl>
                                      </p:cBhvr>
                                    </p:animEffect>
                                  </p:childTnLst>
                                </p:cTn>
                              </p:par>
                            </p:childTnLst>
                          </p:cTn>
                        </p:par>
                        <p:par>
                          <p:cTn id="49" fill="hold">
                            <p:stCondLst>
                              <p:cond delay="6500"/>
                            </p:stCondLst>
                            <p:childTnLst>
                              <p:par>
                                <p:cTn id="50" presetID="10" presetClass="entr" presetSubtype="0" fill="hold" grpId="0" nodeType="after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500"/>
                                        <p:tgtEl>
                                          <p:spTgt spid="18"/>
                                        </p:tgtEl>
                                      </p:cBhvr>
                                    </p:animEffec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10" grpId="0" animBg="1"/>
      <p:bldP spid="11" grpId="0" animBg="1"/>
      <p:bldP spid="12" grpId="0"/>
      <p:bldP spid="13" grpId="0" animBg="1"/>
      <p:bldP spid="14" grpId="0" animBg="1"/>
      <p:bldP spid="15" grpId="0" animBg="1"/>
      <p:bldP spid="16" grpId="0" animBg="1"/>
      <p:bldP spid="17" grpId="0" animBg="1"/>
      <p:bldP spid="18"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19458" name="ShockwaveFlash1" r:id="rId2" imgW="8857143" imgH="6523810"/>
        </mc:Choice>
        <mc:Fallback>
          <p:control name="ShockwaveFlash1" r:id="rId2" imgW="8857143" imgH="6523810">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8856663" cy="6524625"/>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extLst>
      <p:ext uri="{BB962C8B-B14F-4D97-AF65-F5344CB8AC3E}">
        <p14:creationId xmlns:p14="http://schemas.microsoft.com/office/powerpoint/2010/main" val="9800034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47857" y="6012656"/>
            <a:ext cx="8592748" cy="461665"/>
          </a:xfrm>
          <a:prstGeom prst="rect">
            <a:avLst/>
          </a:prstGeom>
        </p:spPr>
        <p:txBody>
          <a:bodyPr wrap="square">
            <a:spAutoFit/>
          </a:bodyPr>
          <a:lstStyle/>
          <a:p>
            <a:r>
              <a:rPr lang="tr-TR" sz="2400" dirty="0" smtClean="0"/>
              <a:t>Renkleri tekrar yapalım</a:t>
            </a:r>
            <a:endParaRPr lang="tr-TR" sz="2400" dirty="0"/>
          </a:p>
        </p:txBody>
      </p:sp>
    </p:spTree>
    <p:controls>
      <mc:AlternateContent xmlns:mc="http://schemas.openxmlformats.org/markup-compatibility/2006">
        <mc:Choice xmlns:v="urn:schemas-microsoft-com:vml" Requires="v">
          <p:control spid="17410" name="ShockwaveFlash2" r:id="rId2" imgW="8714286" imgH="6093626"/>
        </mc:Choice>
        <mc:Fallback>
          <p:control name="ShockwaveFlash2" r:id="rId2" imgW="8714286" imgH="6093626">
            <p:pic>
              <p:nvPicPr>
                <p:cNvPr id="0" name="ShockwaveFlash2"/>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250825" y="0"/>
                  <a:ext cx="8713788" cy="5949950"/>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extLst>
      <p:ext uri="{BB962C8B-B14F-4D97-AF65-F5344CB8AC3E}">
        <p14:creationId xmlns:p14="http://schemas.microsoft.com/office/powerpoint/2010/main" val="1829906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47857" y="6012656"/>
            <a:ext cx="8592748" cy="461665"/>
          </a:xfrm>
          <a:prstGeom prst="rect">
            <a:avLst/>
          </a:prstGeom>
        </p:spPr>
        <p:txBody>
          <a:bodyPr wrap="square">
            <a:spAutoFit/>
          </a:bodyPr>
          <a:lstStyle/>
          <a:p>
            <a:r>
              <a:rPr lang="tr-TR" sz="2400" dirty="0" smtClean="0"/>
              <a:t>Renkli cisimlerin renkler altında nasıl görünüyorlar tekrar </a:t>
            </a:r>
            <a:r>
              <a:rPr lang="tr-TR" sz="2400" dirty="0" err="1" smtClean="0"/>
              <a:t>adelim</a:t>
            </a:r>
            <a:r>
              <a:rPr lang="tr-TR" sz="2400" dirty="0" smtClean="0"/>
              <a:t>.</a:t>
            </a:r>
            <a:endParaRPr lang="tr-TR" sz="2400" dirty="0"/>
          </a:p>
        </p:txBody>
      </p:sp>
    </p:spTree>
    <p:controls>
      <mc:AlternateContent xmlns:mc="http://schemas.openxmlformats.org/markup-compatibility/2006">
        <mc:Choice xmlns:v="urn:schemas-microsoft-com:vml" Requires="v">
          <p:control spid="16386" name="ShockwaveFlash1" r:id="rId2" imgW="8352381" imgH="6093626"/>
        </mc:Choice>
        <mc:Fallback>
          <p:control name="ShockwaveFlash1" r:id="rId2" imgW="8352381" imgH="6093626">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468313" y="0"/>
                  <a:ext cx="8351837" cy="5734050"/>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extLst>
      <p:ext uri="{BB962C8B-B14F-4D97-AF65-F5344CB8AC3E}">
        <p14:creationId xmlns:p14="http://schemas.microsoft.com/office/powerpoint/2010/main" val="2815493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79512" y="123782"/>
            <a:ext cx="8784976" cy="6610435"/>
          </a:xfrm>
          <a:prstGeom prst="rect">
            <a:avLst/>
          </a:prstGeom>
          <a:noFill/>
          <a:ln w="9525">
            <a:noFill/>
            <a:miter lim="800000"/>
            <a:headEnd/>
            <a:tailEnd/>
          </a:ln>
          <a:effectLst/>
        </p:spPr>
      </p:pic>
      <p:sp>
        <p:nvSpPr>
          <p:cNvPr id="3" name="2 Metin kutusu"/>
          <p:cNvSpPr txBox="1"/>
          <p:nvPr/>
        </p:nvSpPr>
        <p:spPr>
          <a:xfrm>
            <a:off x="3707905" y="2204864"/>
            <a:ext cx="962798" cy="523220"/>
          </a:xfrm>
          <a:prstGeom prst="rect">
            <a:avLst/>
          </a:prstGeom>
          <a:noFill/>
        </p:spPr>
        <p:txBody>
          <a:bodyPr wrap="square" rtlCol="0">
            <a:spAutoFit/>
          </a:bodyPr>
          <a:lstStyle/>
          <a:p>
            <a:r>
              <a:rPr lang="tr-TR" sz="2800" dirty="0" smtClean="0">
                <a:solidFill>
                  <a:srgbClr val="FF0000"/>
                </a:solidFill>
              </a:rPr>
              <a:t>sarı</a:t>
            </a:r>
            <a:endParaRPr lang="tr-TR" sz="2800" dirty="0">
              <a:solidFill>
                <a:srgbClr val="FF0000"/>
              </a:solidFill>
            </a:endParaRPr>
          </a:p>
        </p:txBody>
      </p:sp>
      <p:sp>
        <p:nvSpPr>
          <p:cNvPr id="4" name="3 Metin kutusu"/>
          <p:cNvSpPr txBox="1"/>
          <p:nvPr/>
        </p:nvSpPr>
        <p:spPr>
          <a:xfrm>
            <a:off x="7200372" y="2220480"/>
            <a:ext cx="1260060" cy="523220"/>
          </a:xfrm>
          <a:prstGeom prst="rect">
            <a:avLst/>
          </a:prstGeom>
          <a:noFill/>
        </p:spPr>
        <p:txBody>
          <a:bodyPr wrap="square" rtlCol="0">
            <a:spAutoFit/>
          </a:bodyPr>
          <a:lstStyle/>
          <a:p>
            <a:r>
              <a:rPr lang="tr-TR" sz="2800" dirty="0" smtClean="0">
                <a:solidFill>
                  <a:srgbClr val="FF0000"/>
                </a:solidFill>
              </a:rPr>
              <a:t>siyah</a:t>
            </a:r>
            <a:endParaRPr lang="tr-TR" sz="2800" dirty="0">
              <a:solidFill>
                <a:srgbClr val="FF0000"/>
              </a:solidFill>
            </a:endParaRPr>
          </a:p>
        </p:txBody>
      </p:sp>
      <p:sp>
        <p:nvSpPr>
          <p:cNvPr id="5" name="4 Metin kutusu"/>
          <p:cNvSpPr txBox="1"/>
          <p:nvPr/>
        </p:nvSpPr>
        <p:spPr>
          <a:xfrm>
            <a:off x="3707905" y="4149080"/>
            <a:ext cx="962798" cy="523220"/>
          </a:xfrm>
          <a:prstGeom prst="rect">
            <a:avLst/>
          </a:prstGeom>
          <a:noFill/>
        </p:spPr>
        <p:txBody>
          <a:bodyPr wrap="square" rtlCol="0">
            <a:spAutoFit/>
          </a:bodyPr>
          <a:lstStyle/>
          <a:p>
            <a:r>
              <a:rPr lang="tr-TR" sz="2800" dirty="0" smtClean="0">
                <a:solidFill>
                  <a:srgbClr val="FF0000"/>
                </a:solidFill>
              </a:rPr>
              <a:t>mavi</a:t>
            </a:r>
            <a:endParaRPr lang="tr-TR" sz="2800" dirty="0">
              <a:solidFill>
                <a:srgbClr val="FF0000"/>
              </a:solidFill>
            </a:endParaRPr>
          </a:p>
        </p:txBody>
      </p:sp>
      <p:sp>
        <p:nvSpPr>
          <p:cNvPr id="6" name="5 Metin kutusu"/>
          <p:cNvSpPr txBox="1"/>
          <p:nvPr/>
        </p:nvSpPr>
        <p:spPr>
          <a:xfrm>
            <a:off x="7224573" y="4149080"/>
            <a:ext cx="924612" cy="523220"/>
          </a:xfrm>
          <a:prstGeom prst="rect">
            <a:avLst/>
          </a:prstGeom>
          <a:noFill/>
        </p:spPr>
        <p:txBody>
          <a:bodyPr wrap="none" rtlCol="0">
            <a:spAutoFit/>
          </a:bodyPr>
          <a:lstStyle/>
          <a:p>
            <a:r>
              <a:rPr lang="tr-TR" sz="2800" dirty="0" smtClean="0">
                <a:solidFill>
                  <a:srgbClr val="FF0000"/>
                </a:solidFill>
              </a:rPr>
              <a:t>siyah</a:t>
            </a:r>
            <a:endParaRPr lang="tr-TR" sz="2800" dirty="0">
              <a:solidFill>
                <a:srgbClr val="FF0000"/>
              </a:solidFill>
            </a:endParaRPr>
          </a:p>
        </p:txBody>
      </p:sp>
      <p:sp>
        <p:nvSpPr>
          <p:cNvPr id="7" name="6 Metin kutusu"/>
          <p:cNvSpPr txBox="1"/>
          <p:nvPr/>
        </p:nvSpPr>
        <p:spPr>
          <a:xfrm>
            <a:off x="3851920" y="6021288"/>
            <a:ext cx="924612" cy="523220"/>
          </a:xfrm>
          <a:prstGeom prst="rect">
            <a:avLst/>
          </a:prstGeom>
          <a:noFill/>
        </p:spPr>
        <p:txBody>
          <a:bodyPr wrap="none" rtlCol="0">
            <a:spAutoFit/>
          </a:bodyPr>
          <a:lstStyle/>
          <a:p>
            <a:r>
              <a:rPr lang="tr-TR" sz="2800" dirty="0" smtClean="0">
                <a:solidFill>
                  <a:srgbClr val="FF0000"/>
                </a:solidFill>
              </a:rPr>
              <a:t>siyah</a:t>
            </a:r>
            <a:endParaRPr lang="tr-TR" sz="2800" dirty="0">
              <a:solidFill>
                <a:srgbClr val="FF0000"/>
              </a:solidFill>
            </a:endParaRPr>
          </a:p>
        </p:txBody>
      </p:sp>
      <p:sp>
        <p:nvSpPr>
          <p:cNvPr id="8" name="7 Metin kutusu"/>
          <p:cNvSpPr txBox="1"/>
          <p:nvPr/>
        </p:nvSpPr>
        <p:spPr>
          <a:xfrm>
            <a:off x="7524328" y="6021288"/>
            <a:ext cx="924612" cy="523220"/>
          </a:xfrm>
          <a:prstGeom prst="rect">
            <a:avLst/>
          </a:prstGeom>
          <a:noFill/>
        </p:spPr>
        <p:txBody>
          <a:bodyPr wrap="none" rtlCol="0">
            <a:spAutoFit/>
          </a:bodyPr>
          <a:lstStyle/>
          <a:p>
            <a:r>
              <a:rPr lang="tr-TR" sz="2800" dirty="0" smtClean="0">
                <a:solidFill>
                  <a:srgbClr val="FF0000"/>
                </a:solidFill>
              </a:rPr>
              <a:t>siyah</a:t>
            </a:r>
            <a:endParaRPr lang="tr-TR" sz="2800" dirty="0">
              <a:solidFill>
                <a:srgbClr val="FF0000"/>
              </a:solidFill>
            </a:endParaRPr>
          </a:p>
        </p:txBody>
      </p:sp>
    </p:spTree>
    <p:extLst>
      <p:ext uri="{BB962C8B-B14F-4D97-AF65-F5344CB8AC3E}">
        <p14:creationId xmlns:p14="http://schemas.microsoft.com/office/powerpoint/2010/main" val="3767483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6956" y="0"/>
            <a:ext cx="9006743" cy="6696075"/>
          </a:xfrm>
          <a:prstGeom prst="rect">
            <a:avLst/>
          </a:prstGeom>
          <a:noFill/>
          <a:ln w="9525">
            <a:noFill/>
            <a:miter lim="800000"/>
            <a:headEnd/>
            <a:tailEnd/>
          </a:ln>
          <a:effectLst/>
        </p:spPr>
      </p:pic>
      <p:sp>
        <p:nvSpPr>
          <p:cNvPr id="2" name="Dikdörtgen 1"/>
          <p:cNvSpPr/>
          <p:nvPr/>
        </p:nvSpPr>
        <p:spPr>
          <a:xfrm>
            <a:off x="5796137" y="980728"/>
            <a:ext cx="3024336" cy="1754326"/>
          </a:xfrm>
          <a:prstGeom prst="rect">
            <a:avLst/>
          </a:prstGeom>
        </p:spPr>
        <p:txBody>
          <a:bodyPr wrap="square">
            <a:spAutoFit/>
          </a:bodyPr>
          <a:lstStyle/>
          <a:p>
            <a:r>
              <a:rPr lang="tr-TR" dirty="0" smtClean="0">
                <a:solidFill>
                  <a:srgbClr val="FF0000"/>
                </a:solidFill>
                <a:latin typeface="Arial" pitchFamily="34" charset="0"/>
                <a:cs typeface="Arial" pitchFamily="34" charset="0"/>
              </a:rPr>
              <a:t>             BEYAZ </a:t>
            </a:r>
          </a:p>
          <a:p>
            <a:r>
              <a:rPr lang="tr-TR" dirty="0" smtClean="0">
                <a:solidFill>
                  <a:srgbClr val="FF0000"/>
                </a:solidFill>
                <a:latin typeface="Arial" pitchFamily="34" charset="0"/>
                <a:cs typeface="Arial" pitchFamily="34" charset="0"/>
              </a:rPr>
              <a:t>Mavi </a:t>
            </a:r>
            <a:r>
              <a:rPr lang="tr-TR" dirty="0">
                <a:solidFill>
                  <a:srgbClr val="FF0000"/>
                </a:solidFill>
                <a:latin typeface="Arial" pitchFamily="34" charset="0"/>
                <a:cs typeface="Arial" pitchFamily="34" charset="0"/>
              </a:rPr>
              <a:t>ışık  altında </a:t>
            </a:r>
            <a:r>
              <a:rPr lang="tr-TR" dirty="0" smtClean="0">
                <a:solidFill>
                  <a:srgbClr val="FF0000"/>
                </a:solidFill>
                <a:latin typeface="Arial" pitchFamily="34" charset="0"/>
                <a:cs typeface="Arial" pitchFamily="34" charset="0"/>
              </a:rPr>
              <a:t>beyaz renkli </a:t>
            </a:r>
            <a:r>
              <a:rPr lang="tr-TR" dirty="0">
                <a:solidFill>
                  <a:srgbClr val="FF0000"/>
                </a:solidFill>
                <a:latin typeface="Arial" pitchFamily="34" charset="0"/>
                <a:cs typeface="Arial" pitchFamily="34" charset="0"/>
              </a:rPr>
              <a:t>harfler de mavi renkli harfler de mavi görüneceğinden tüm harfler </a:t>
            </a:r>
            <a:r>
              <a:rPr lang="tr-TR" dirty="0" smtClean="0">
                <a:solidFill>
                  <a:srgbClr val="FF0000"/>
                </a:solidFill>
                <a:latin typeface="Arial" pitchFamily="34" charset="0"/>
                <a:cs typeface="Arial" pitchFamily="34" charset="0"/>
              </a:rPr>
              <a:t>mavi renkte okunabilir</a:t>
            </a:r>
            <a:endParaRPr lang="tr-TR" dirty="0">
              <a:solidFill>
                <a:srgbClr val="FF0000"/>
              </a:solidFill>
              <a:latin typeface="Arial" pitchFamily="34" charset="0"/>
              <a:cs typeface="Arial" pitchFamily="34" charset="0"/>
            </a:endParaRPr>
          </a:p>
        </p:txBody>
      </p:sp>
      <p:pic>
        <p:nvPicPr>
          <p:cNvPr id="2057" name="Picture 9" descr="C:\Documents and Settings\Müdür\Desktop\Resim2.png"/>
          <p:cNvPicPr>
            <a:picLocks noChangeAspect="1" noChangeArrowheads="1"/>
          </p:cNvPicPr>
          <p:nvPr/>
        </p:nvPicPr>
        <p:blipFill>
          <a:blip r:embed="rId3"/>
          <a:srcRect/>
          <a:stretch>
            <a:fillRect/>
          </a:stretch>
        </p:blipFill>
        <p:spPr bwMode="auto">
          <a:xfrm>
            <a:off x="5796137" y="980728"/>
            <a:ext cx="3168352" cy="1758022"/>
          </a:xfrm>
          <a:prstGeom prst="rect">
            <a:avLst/>
          </a:prstGeom>
          <a:noFill/>
        </p:spPr>
      </p:pic>
      <p:sp>
        <p:nvSpPr>
          <p:cNvPr id="3" name="Dikdörtgen 2"/>
          <p:cNvSpPr/>
          <p:nvPr/>
        </p:nvSpPr>
        <p:spPr>
          <a:xfrm>
            <a:off x="5895331" y="3005892"/>
            <a:ext cx="2969964" cy="1754326"/>
          </a:xfrm>
          <a:prstGeom prst="rect">
            <a:avLst/>
          </a:prstGeom>
        </p:spPr>
        <p:txBody>
          <a:bodyPr wrap="square">
            <a:spAutoFit/>
          </a:bodyPr>
          <a:lstStyle/>
          <a:p>
            <a:r>
              <a:rPr lang="tr-TR" dirty="0" smtClean="0">
                <a:solidFill>
                  <a:srgbClr val="FF0000"/>
                </a:solidFill>
                <a:latin typeface="Arial" pitchFamily="34" charset="0"/>
                <a:cs typeface="Arial" pitchFamily="34" charset="0"/>
              </a:rPr>
              <a:t>               YAZ</a:t>
            </a:r>
            <a:endParaRPr lang="tr-TR" dirty="0">
              <a:solidFill>
                <a:srgbClr val="FF0000"/>
              </a:solidFill>
              <a:latin typeface="Arial" pitchFamily="34" charset="0"/>
              <a:cs typeface="Arial" pitchFamily="34" charset="0"/>
            </a:endParaRPr>
          </a:p>
          <a:p>
            <a:r>
              <a:rPr lang="tr-TR" dirty="0">
                <a:solidFill>
                  <a:srgbClr val="FF0000"/>
                </a:solidFill>
                <a:latin typeface="Arial" pitchFamily="34" charset="0"/>
                <a:cs typeface="Arial" pitchFamily="34" charset="0"/>
              </a:rPr>
              <a:t>Yeşil ışık altında B ve E</a:t>
            </a:r>
            <a:br>
              <a:rPr lang="tr-TR" dirty="0">
                <a:solidFill>
                  <a:srgbClr val="FF0000"/>
                </a:solidFill>
                <a:latin typeface="Arial" pitchFamily="34" charset="0"/>
                <a:cs typeface="Arial" pitchFamily="34" charset="0"/>
              </a:rPr>
            </a:br>
            <a:r>
              <a:rPr lang="tr-TR" dirty="0">
                <a:solidFill>
                  <a:srgbClr val="FF0000"/>
                </a:solidFill>
                <a:latin typeface="Arial" pitchFamily="34" charset="0"/>
                <a:cs typeface="Arial" pitchFamily="34" charset="0"/>
              </a:rPr>
              <a:t>harfleri siyah görünür ve</a:t>
            </a:r>
            <a:br>
              <a:rPr lang="tr-TR" dirty="0">
                <a:solidFill>
                  <a:srgbClr val="FF0000"/>
                </a:solidFill>
                <a:latin typeface="Arial" pitchFamily="34" charset="0"/>
                <a:cs typeface="Arial" pitchFamily="34" charset="0"/>
              </a:rPr>
            </a:br>
            <a:r>
              <a:rPr lang="tr-TR" dirty="0">
                <a:solidFill>
                  <a:srgbClr val="FF0000"/>
                </a:solidFill>
                <a:latin typeface="Arial" pitchFamily="34" charset="0"/>
                <a:cs typeface="Arial" pitchFamily="34" charset="0"/>
              </a:rPr>
              <a:t>siyah fonda okunamaz. Y,A</a:t>
            </a:r>
            <a:br>
              <a:rPr lang="tr-TR" dirty="0">
                <a:solidFill>
                  <a:srgbClr val="FF0000"/>
                </a:solidFill>
                <a:latin typeface="Arial" pitchFamily="34" charset="0"/>
                <a:cs typeface="Arial" pitchFamily="34" charset="0"/>
              </a:rPr>
            </a:br>
            <a:r>
              <a:rPr lang="tr-TR" dirty="0">
                <a:solidFill>
                  <a:srgbClr val="FF0000"/>
                </a:solidFill>
                <a:latin typeface="Arial" pitchFamily="34" charset="0"/>
                <a:cs typeface="Arial" pitchFamily="34" charset="0"/>
              </a:rPr>
              <a:t>ve Z harfleri yeşil görünür</a:t>
            </a:r>
            <a:br>
              <a:rPr lang="tr-TR" dirty="0">
                <a:solidFill>
                  <a:srgbClr val="FF0000"/>
                </a:solidFill>
                <a:latin typeface="Arial" pitchFamily="34" charset="0"/>
                <a:cs typeface="Arial" pitchFamily="34" charset="0"/>
              </a:rPr>
            </a:br>
            <a:r>
              <a:rPr lang="tr-TR" dirty="0">
                <a:solidFill>
                  <a:srgbClr val="FF0000"/>
                </a:solidFill>
                <a:latin typeface="Arial" pitchFamily="34" charset="0"/>
                <a:cs typeface="Arial" pitchFamily="34" charset="0"/>
              </a:rPr>
              <a:t>ve siyah fonda  okunur.</a:t>
            </a:r>
          </a:p>
        </p:txBody>
      </p:sp>
      <p:pic>
        <p:nvPicPr>
          <p:cNvPr id="2055" name="Picture 7" descr="C:\Documents and Settings\Müdür\Desktop\Resim3.png"/>
          <p:cNvPicPr>
            <a:picLocks noChangeAspect="1" noChangeArrowheads="1"/>
          </p:cNvPicPr>
          <p:nvPr/>
        </p:nvPicPr>
        <p:blipFill>
          <a:blip r:embed="rId4"/>
          <a:srcRect/>
          <a:stretch>
            <a:fillRect/>
          </a:stretch>
        </p:blipFill>
        <p:spPr bwMode="auto">
          <a:xfrm>
            <a:off x="5868144" y="3140968"/>
            <a:ext cx="3204071" cy="1619250"/>
          </a:xfrm>
          <a:prstGeom prst="rect">
            <a:avLst/>
          </a:prstGeom>
          <a:noFill/>
        </p:spPr>
      </p:pic>
      <p:sp>
        <p:nvSpPr>
          <p:cNvPr id="4" name="Dikdörtgen 3"/>
          <p:cNvSpPr/>
          <p:nvPr/>
        </p:nvSpPr>
        <p:spPr>
          <a:xfrm>
            <a:off x="5909767" y="4940174"/>
            <a:ext cx="2986608" cy="1754326"/>
          </a:xfrm>
          <a:prstGeom prst="rect">
            <a:avLst/>
          </a:prstGeom>
        </p:spPr>
        <p:txBody>
          <a:bodyPr wrap="square">
            <a:spAutoFit/>
          </a:bodyPr>
          <a:lstStyle/>
          <a:p>
            <a:r>
              <a:rPr lang="tr-TR" dirty="0" smtClean="0">
                <a:solidFill>
                  <a:srgbClr val="FF0000"/>
                </a:solidFill>
                <a:latin typeface="Arial" pitchFamily="34" charset="0"/>
                <a:cs typeface="Arial" pitchFamily="34" charset="0"/>
              </a:rPr>
              <a:t>    BE Z</a:t>
            </a:r>
            <a:endParaRPr lang="tr-TR" dirty="0">
              <a:solidFill>
                <a:srgbClr val="FF0000"/>
              </a:solidFill>
              <a:latin typeface="Arial" pitchFamily="34" charset="0"/>
              <a:cs typeface="Arial" pitchFamily="34" charset="0"/>
            </a:endParaRPr>
          </a:p>
          <a:p>
            <a:r>
              <a:rPr lang="tr-TR" dirty="0">
                <a:solidFill>
                  <a:srgbClr val="FF0000"/>
                </a:solidFill>
                <a:latin typeface="Arial" pitchFamily="34" charset="0"/>
                <a:cs typeface="Arial" pitchFamily="34" charset="0"/>
              </a:rPr>
              <a:t>B,E ve Z harfleri kırmızı ışık altında kırmızı görünür.</a:t>
            </a:r>
          </a:p>
          <a:p>
            <a:r>
              <a:rPr lang="tr-TR" dirty="0">
                <a:solidFill>
                  <a:srgbClr val="FF0000"/>
                </a:solidFill>
                <a:latin typeface="Arial" pitchFamily="34" charset="0"/>
                <a:cs typeface="Arial" pitchFamily="34" charset="0"/>
              </a:rPr>
              <a:t>Y ve A harfleri ise siyah görüneceğinden  siyah </a:t>
            </a:r>
            <a:r>
              <a:rPr lang="tr-TR" dirty="0" smtClean="0">
                <a:solidFill>
                  <a:srgbClr val="FF0000"/>
                </a:solidFill>
                <a:latin typeface="Arial" pitchFamily="34" charset="0"/>
                <a:cs typeface="Arial" pitchFamily="34" charset="0"/>
              </a:rPr>
              <a:t>fonda okunamaz</a:t>
            </a:r>
            <a:r>
              <a:rPr lang="tr-TR" dirty="0">
                <a:solidFill>
                  <a:srgbClr val="FF0000"/>
                </a:solidFill>
                <a:latin typeface="Arial" pitchFamily="34" charset="0"/>
                <a:cs typeface="Arial" pitchFamily="34" charset="0"/>
              </a:rPr>
              <a:t>.</a:t>
            </a:r>
          </a:p>
        </p:txBody>
      </p:sp>
      <p:pic>
        <p:nvPicPr>
          <p:cNvPr id="2056" name="Picture 8" descr="C:\Documents and Settings\Müdür\Desktop\Resim4.png"/>
          <p:cNvPicPr>
            <a:picLocks noChangeAspect="1" noChangeArrowheads="1"/>
          </p:cNvPicPr>
          <p:nvPr/>
        </p:nvPicPr>
        <p:blipFill>
          <a:blip r:embed="rId5"/>
          <a:srcRect/>
          <a:stretch>
            <a:fillRect/>
          </a:stretch>
        </p:blipFill>
        <p:spPr bwMode="auto">
          <a:xfrm>
            <a:off x="5724129" y="4995812"/>
            <a:ext cx="3312367" cy="1643050"/>
          </a:xfrm>
          <a:prstGeom prst="rect">
            <a:avLst/>
          </a:prstGeom>
          <a:noFill/>
        </p:spPr>
      </p:pic>
    </p:spTree>
    <p:extLst>
      <p:ext uri="{BB962C8B-B14F-4D97-AF65-F5344CB8AC3E}">
        <p14:creationId xmlns:p14="http://schemas.microsoft.com/office/powerpoint/2010/main" val="3710188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057"/>
                                        </p:tgtEl>
                                        <p:attrNameLst>
                                          <p:attrName>style.visibility</p:attrName>
                                        </p:attrNameLst>
                                      </p:cBhvr>
                                      <p:to>
                                        <p:strVal val="visible"/>
                                      </p:to>
                                    </p:set>
                                    <p:anim calcmode="lin" valueType="num">
                                      <p:cBhvr additive="base">
                                        <p:cTn id="12" dur="500" fill="hold"/>
                                        <p:tgtEl>
                                          <p:spTgt spid="2057"/>
                                        </p:tgtEl>
                                        <p:attrNameLst>
                                          <p:attrName>ppt_x</p:attrName>
                                        </p:attrNameLst>
                                      </p:cBhvr>
                                      <p:tavLst>
                                        <p:tav tm="0">
                                          <p:val>
                                            <p:strVal val="#ppt_x"/>
                                          </p:val>
                                        </p:tav>
                                        <p:tav tm="100000">
                                          <p:val>
                                            <p:strVal val="#ppt_x"/>
                                          </p:val>
                                        </p:tav>
                                      </p:tavLst>
                                    </p:anim>
                                    <p:anim calcmode="lin" valueType="num">
                                      <p:cBhvr additive="base">
                                        <p:cTn id="13" dur="500" fill="hold"/>
                                        <p:tgtEl>
                                          <p:spTgt spid="205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2055"/>
                                        </p:tgtEl>
                                        <p:attrNameLst>
                                          <p:attrName>style.visibility</p:attrName>
                                        </p:attrNameLst>
                                      </p:cBhvr>
                                      <p:to>
                                        <p:strVal val="visible"/>
                                      </p:to>
                                    </p:set>
                                    <p:anim calcmode="lin" valueType="num">
                                      <p:cBhvr additive="base">
                                        <p:cTn id="23" dur="500" fill="hold"/>
                                        <p:tgtEl>
                                          <p:spTgt spid="2055"/>
                                        </p:tgtEl>
                                        <p:attrNameLst>
                                          <p:attrName>ppt_x</p:attrName>
                                        </p:attrNameLst>
                                      </p:cBhvr>
                                      <p:tavLst>
                                        <p:tav tm="0">
                                          <p:val>
                                            <p:strVal val="#ppt_x"/>
                                          </p:val>
                                        </p:tav>
                                        <p:tav tm="100000">
                                          <p:val>
                                            <p:strVal val="#ppt_x"/>
                                          </p:val>
                                        </p:tav>
                                      </p:tavLst>
                                    </p:anim>
                                    <p:anim calcmode="lin" valueType="num">
                                      <p:cBhvr additive="base">
                                        <p:cTn id="24" dur="500" fill="hold"/>
                                        <p:tgtEl>
                                          <p:spTgt spid="2055"/>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2056"/>
                                        </p:tgtEl>
                                        <p:attrNameLst>
                                          <p:attrName>style.visibility</p:attrName>
                                        </p:attrNameLst>
                                      </p:cBhvr>
                                      <p:to>
                                        <p:strVal val="visible"/>
                                      </p:to>
                                    </p:set>
                                    <p:anim calcmode="lin" valueType="num">
                                      <p:cBhvr additive="base">
                                        <p:cTn id="34" dur="500" fill="hold"/>
                                        <p:tgtEl>
                                          <p:spTgt spid="2056"/>
                                        </p:tgtEl>
                                        <p:attrNameLst>
                                          <p:attrName>ppt_x</p:attrName>
                                        </p:attrNameLst>
                                      </p:cBhvr>
                                      <p:tavLst>
                                        <p:tav tm="0">
                                          <p:val>
                                            <p:strVal val="#ppt_x"/>
                                          </p:val>
                                        </p:tav>
                                        <p:tav tm="100000">
                                          <p:val>
                                            <p:strVal val="#ppt_x"/>
                                          </p:val>
                                        </p:tav>
                                      </p:tavLst>
                                    </p:anim>
                                    <p:anim calcmode="lin" valueType="num">
                                      <p:cBhvr additive="base">
                                        <p:cTn id="35" dur="500" fill="hold"/>
                                        <p:tgtEl>
                                          <p:spTgt spid="20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11424" y="556816"/>
            <a:ext cx="5189633" cy="4320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0" y="5048597"/>
            <a:ext cx="8725865" cy="1692771"/>
          </a:xfrm>
          <a:prstGeom prst="rect">
            <a:avLst/>
          </a:prstGeom>
        </p:spPr>
        <p:txBody>
          <a:bodyPr wrap="square">
            <a:spAutoFit/>
          </a:bodyPr>
          <a:lstStyle/>
          <a:p>
            <a:r>
              <a:rPr lang="tr-TR" sz="2600" dirty="0" smtClean="0">
                <a:latin typeface="Arial" pitchFamily="34" charset="0"/>
                <a:cs typeface="Arial" pitchFamily="34" charset="0"/>
              </a:rPr>
              <a:t>Bu </a:t>
            </a:r>
            <a:r>
              <a:rPr lang="tr-TR" sz="2600" dirty="0">
                <a:latin typeface="Arial" pitchFamily="34" charset="0"/>
                <a:cs typeface="Arial" pitchFamily="34" charset="0"/>
              </a:rPr>
              <a:t>örnekten yola çıkarak “Cisimleri </a:t>
            </a:r>
            <a:r>
              <a:rPr lang="tr-TR" sz="2600" dirty="0" smtClean="0">
                <a:latin typeface="Arial" pitchFamily="34" charset="0"/>
                <a:cs typeface="Arial" pitchFamily="34" charset="0"/>
              </a:rPr>
              <a:t>birbirinden nasıl </a:t>
            </a:r>
            <a:r>
              <a:rPr lang="tr-TR" sz="2600" dirty="0">
                <a:latin typeface="Arial" pitchFamily="34" charset="0"/>
                <a:cs typeface="Arial" pitchFamily="34" charset="0"/>
              </a:rPr>
              <a:t>ayırt ederiz?”, </a:t>
            </a:r>
            <a:endParaRPr lang="tr-TR" sz="2600" dirty="0" smtClean="0">
              <a:latin typeface="Arial" pitchFamily="34" charset="0"/>
              <a:cs typeface="Arial" pitchFamily="34" charset="0"/>
            </a:endParaRPr>
          </a:p>
          <a:p>
            <a:r>
              <a:rPr lang="tr-TR" sz="2600" dirty="0" smtClean="0">
                <a:latin typeface="Arial" pitchFamily="34" charset="0"/>
                <a:cs typeface="Arial" pitchFamily="34" charset="0"/>
              </a:rPr>
              <a:t>“</a:t>
            </a:r>
            <a:r>
              <a:rPr lang="tr-TR" sz="2600" dirty="0">
                <a:latin typeface="Arial" pitchFamily="34" charset="0"/>
                <a:cs typeface="Arial" pitchFamily="34" charset="0"/>
              </a:rPr>
              <a:t>Görünmez bir cisim nasıl olmalı?” </a:t>
            </a:r>
            <a:r>
              <a:rPr lang="tr-TR" sz="2600" dirty="0" smtClean="0">
                <a:latin typeface="Arial" pitchFamily="34" charset="0"/>
                <a:cs typeface="Arial" pitchFamily="34" charset="0"/>
              </a:rPr>
              <a:t>sorularına cevap </a:t>
            </a:r>
            <a:r>
              <a:rPr lang="tr-TR" sz="2600" dirty="0">
                <a:latin typeface="Arial" pitchFamily="34" charset="0"/>
                <a:cs typeface="Arial" pitchFamily="34" charset="0"/>
              </a:rPr>
              <a:t>arayınız.</a:t>
            </a:r>
          </a:p>
        </p:txBody>
      </p:sp>
      <p:sp>
        <p:nvSpPr>
          <p:cNvPr id="3" name="Dikdörtgen 2"/>
          <p:cNvSpPr/>
          <p:nvPr/>
        </p:nvSpPr>
        <p:spPr>
          <a:xfrm>
            <a:off x="5442024" y="610810"/>
            <a:ext cx="3528392" cy="3970318"/>
          </a:xfrm>
          <a:prstGeom prst="rect">
            <a:avLst/>
          </a:prstGeom>
        </p:spPr>
        <p:txBody>
          <a:bodyPr wrap="square">
            <a:spAutoFit/>
          </a:bodyPr>
          <a:lstStyle/>
          <a:p>
            <a:r>
              <a:rPr lang="tr-TR" sz="2800" dirty="0">
                <a:latin typeface="Arial" pitchFamily="34" charset="0"/>
                <a:cs typeface="Arial" pitchFamily="34" charset="0"/>
              </a:rPr>
              <a:t>Yandaki masa üzerinde bulunan objeler beyaz ışık ile aydınlatıldığında her obje kendi rengindeki ışığı yansıtır. Peki, hangi objeyi görmekte zorlanırız? </a:t>
            </a:r>
          </a:p>
        </p:txBody>
      </p:sp>
      <p:sp>
        <p:nvSpPr>
          <p:cNvPr id="4" name="Dikdörtgen 3"/>
          <p:cNvSpPr/>
          <p:nvPr/>
        </p:nvSpPr>
        <p:spPr>
          <a:xfrm>
            <a:off x="107504" y="2818"/>
            <a:ext cx="5334520" cy="646331"/>
          </a:xfrm>
          <a:prstGeom prst="rect">
            <a:avLst/>
          </a:prstGeom>
        </p:spPr>
        <p:txBody>
          <a:bodyPr wrap="square">
            <a:spAutoFit/>
          </a:bodyPr>
          <a:lstStyle/>
          <a:p>
            <a:r>
              <a:rPr lang="tr-TR" sz="3600" b="1" dirty="0"/>
              <a:t>Doğada Renkler</a:t>
            </a:r>
          </a:p>
        </p:txBody>
      </p:sp>
    </p:spTree>
    <p:extLst>
      <p:ext uri="{BB962C8B-B14F-4D97-AF65-F5344CB8AC3E}">
        <p14:creationId xmlns:p14="http://schemas.microsoft.com/office/powerpoint/2010/main" val="67729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66936" y="2276872"/>
            <a:ext cx="4117032" cy="2677656"/>
          </a:xfrm>
          <a:prstGeom prst="rect">
            <a:avLst/>
          </a:prstGeom>
        </p:spPr>
        <p:txBody>
          <a:bodyPr wrap="square">
            <a:spAutoFit/>
          </a:bodyPr>
          <a:lstStyle/>
          <a:p>
            <a:r>
              <a:rPr lang="tr-TR" sz="2400" dirty="0" smtClean="0">
                <a:latin typeface="Arial" pitchFamily="34" charset="0"/>
                <a:cs typeface="Arial" pitchFamily="34" charset="0"/>
              </a:rPr>
              <a:t>Yanda </a:t>
            </a:r>
            <a:r>
              <a:rPr lang="tr-TR" sz="2400" dirty="0">
                <a:latin typeface="Arial" pitchFamily="34" charset="0"/>
                <a:cs typeface="Arial" pitchFamily="34" charset="0"/>
              </a:rPr>
              <a:t>gördüğünüz kurbağa bulunduğu zeminle aynı </a:t>
            </a:r>
            <a:r>
              <a:rPr lang="tr-TR" sz="2400" dirty="0" smtClean="0">
                <a:latin typeface="Arial" pitchFamily="34" charset="0"/>
                <a:cs typeface="Arial" pitchFamily="34" charset="0"/>
              </a:rPr>
              <a:t>renklerde olduğundan </a:t>
            </a:r>
            <a:r>
              <a:rPr lang="tr-TR" sz="2400" dirty="0">
                <a:latin typeface="Arial" pitchFamily="34" charset="0"/>
                <a:cs typeface="Arial" pitchFamily="34" charset="0"/>
              </a:rPr>
              <a:t>saklanabilir, kendini düşmanlarından koruyabilir. </a:t>
            </a:r>
            <a:endParaRPr lang="tr-TR" sz="2400" dirty="0" smtClean="0">
              <a:latin typeface="Arial" pitchFamily="34" charset="0"/>
              <a:cs typeface="Arial" pitchFamily="34" charset="0"/>
            </a:endParaRPr>
          </a:p>
          <a:p>
            <a:endParaRPr lang="tr-TR" sz="2400" dirty="0">
              <a:latin typeface="Arial" pitchFamily="34" charset="0"/>
              <a:cs typeface="Arial" pitchFamily="34" charset="0"/>
            </a:endParaRPr>
          </a:p>
          <a:p>
            <a:endParaRPr lang="tr-TR" sz="2400" dirty="0">
              <a:latin typeface="Arial" pitchFamily="34" charset="0"/>
              <a:cs typeface="Arial" pitchFamily="34" charset="0"/>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153875" y="1496953"/>
            <a:ext cx="4591878" cy="3457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166936" y="0"/>
            <a:ext cx="8869560" cy="1815882"/>
          </a:xfrm>
          <a:prstGeom prst="rect">
            <a:avLst/>
          </a:prstGeom>
        </p:spPr>
        <p:txBody>
          <a:bodyPr wrap="square">
            <a:spAutoFit/>
          </a:bodyPr>
          <a:lstStyle/>
          <a:p>
            <a:r>
              <a:rPr lang="tr-TR" sz="2800" dirty="0">
                <a:latin typeface="Arial" pitchFamily="34" charset="0"/>
                <a:cs typeface="Arial" pitchFamily="34" charset="0"/>
              </a:rPr>
              <a:t>Bir cismin bulunduğu zeminin rengi ile cismin rengi aynı olursa zemin üzerindeki cisim algılanamayabilir. Doğada renklerin bu özelliğinin sıklıkla kullanıldığını </a:t>
            </a:r>
            <a:r>
              <a:rPr lang="tr-TR" sz="2800" dirty="0" smtClean="0">
                <a:latin typeface="Arial" pitchFamily="34" charset="0"/>
                <a:cs typeface="Arial" pitchFamily="34" charset="0"/>
              </a:rPr>
              <a:t>görürüz.</a:t>
            </a:r>
            <a:endParaRPr lang="tr-TR" sz="2800" dirty="0"/>
          </a:p>
        </p:txBody>
      </p:sp>
      <p:sp>
        <p:nvSpPr>
          <p:cNvPr id="4" name="Dikdörtgen 3"/>
          <p:cNvSpPr/>
          <p:nvPr/>
        </p:nvSpPr>
        <p:spPr>
          <a:xfrm>
            <a:off x="200348" y="4954528"/>
            <a:ext cx="8548116" cy="1384995"/>
          </a:xfrm>
          <a:prstGeom prst="rect">
            <a:avLst/>
          </a:prstGeom>
        </p:spPr>
        <p:txBody>
          <a:bodyPr wrap="square">
            <a:spAutoFit/>
          </a:bodyPr>
          <a:lstStyle/>
          <a:p>
            <a:r>
              <a:rPr lang="tr-TR" sz="2800" dirty="0">
                <a:latin typeface="Arial" pitchFamily="34" charset="0"/>
                <a:cs typeface="Arial" pitchFamily="34" charset="0"/>
              </a:rPr>
              <a:t>Benzer nedenlerle askerî birlikler de karlı havalarda beyaz giysileri, ormanlık bölgelerde ise yeşilli, siyahlı, alacalı renkleri tercih ederler.</a:t>
            </a:r>
          </a:p>
        </p:txBody>
      </p:sp>
    </p:spTree>
    <p:extLst>
      <p:ext uri="{BB962C8B-B14F-4D97-AF65-F5344CB8AC3E}">
        <p14:creationId xmlns:p14="http://schemas.microsoft.com/office/powerpoint/2010/main" val="547794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3074"/>
                                        </p:tgtEl>
                                        <p:attrNameLst>
                                          <p:attrName>style.visibility</p:attrName>
                                        </p:attrNameLst>
                                      </p:cBhvr>
                                      <p:to>
                                        <p:strVal val="visible"/>
                                      </p:to>
                                    </p:set>
                                    <p:animEffect transition="in" filter="fade">
                                      <p:cBhvr>
                                        <p:cTn id="10" dur="500"/>
                                        <p:tgtEl>
                                          <p:spTgt spid="307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67544" y="4869160"/>
            <a:ext cx="8064896" cy="1815882"/>
          </a:xfrm>
          <a:prstGeom prst="rect">
            <a:avLst/>
          </a:prstGeom>
        </p:spPr>
        <p:txBody>
          <a:bodyPr wrap="square">
            <a:spAutoFit/>
          </a:bodyPr>
          <a:lstStyle/>
          <a:p>
            <a:r>
              <a:rPr lang="tr-TR" sz="2800" dirty="0">
                <a:latin typeface="Arial" pitchFamily="34" charset="0"/>
                <a:cs typeface="Arial" pitchFamily="34" charset="0"/>
              </a:rPr>
              <a:t>Bukalemunların kamuflaj yeteneği ise çok daha gelişmiştir. Onlar, </a:t>
            </a:r>
            <a:r>
              <a:rPr lang="tr-TR" sz="2800" dirty="0" smtClean="0">
                <a:latin typeface="Arial" pitchFamily="34" charset="0"/>
                <a:cs typeface="Arial" pitchFamily="34" charset="0"/>
              </a:rPr>
              <a:t>renklerini </a:t>
            </a:r>
            <a:r>
              <a:rPr lang="tr-TR" sz="2800" dirty="0">
                <a:latin typeface="Arial" pitchFamily="34" charset="0"/>
                <a:cs typeface="Arial" pitchFamily="34" charset="0"/>
              </a:rPr>
              <a:t>bulundukları zeminin rengine göre değiştirebildiklerinden </a:t>
            </a:r>
            <a:r>
              <a:rPr lang="tr-TR" sz="2800" dirty="0" smtClean="0">
                <a:latin typeface="Arial" pitchFamily="34" charset="0"/>
                <a:cs typeface="Arial" pitchFamily="34" charset="0"/>
              </a:rPr>
              <a:t>düşmanlarından </a:t>
            </a:r>
            <a:r>
              <a:rPr lang="tr-TR" sz="2800" dirty="0">
                <a:latin typeface="Arial" pitchFamily="34" charset="0"/>
                <a:cs typeface="Arial" pitchFamily="34" charset="0"/>
              </a:rPr>
              <a:t>mükemmel şekilde korunurlar.</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33576" y="16023"/>
            <a:ext cx="6900784" cy="4833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8270968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1308" y="3920068"/>
            <a:ext cx="4407520" cy="2677656"/>
          </a:xfrm>
          <a:prstGeom prst="rect">
            <a:avLst/>
          </a:prstGeom>
        </p:spPr>
        <p:txBody>
          <a:bodyPr wrap="square">
            <a:spAutoFit/>
          </a:bodyPr>
          <a:lstStyle/>
          <a:p>
            <a:r>
              <a:rPr lang="tr-TR" sz="2400" dirty="0" smtClean="0">
                <a:solidFill>
                  <a:srgbClr val="FF0000"/>
                </a:solidFill>
                <a:latin typeface="Arial" pitchFamily="34" charset="0"/>
                <a:cs typeface="Arial" pitchFamily="34" charset="0"/>
              </a:rPr>
              <a:t>Gökyüzü </a:t>
            </a:r>
            <a:r>
              <a:rPr lang="tr-TR" sz="2400" dirty="0">
                <a:solidFill>
                  <a:srgbClr val="FF0000"/>
                </a:solidFill>
                <a:latin typeface="Arial" pitchFamily="34" charset="0"/>
                <a:cs typeface="Arial" pitchFamily="34" charset="0"/>
              </a:rPr>
              <a:t>açık olduğunda, mavi ışık diğer ışıklara oranla en fazla saçılan </a:t>
            </a:r>
            <a:r>
              <a:rPr lang="tr-TR" sz="2400" dirty="0" smtClean="0">
                <a:solidFill>
                  <a:srgbClr val="FF0000"/>
                </a:solidFill>
                <a:latin typeface="Arial" pitchFamily="34" charset="0"/>
                <a:cs typeface="Arial" pitchFamily="34" charset="0"/>
              </a:rPr>
              <a:t>ışıktır</a:t>
            </a:r>
            <a:r>
              <a:rPr lang="tr-TR" sz="2400" dirty="0">
                <a:solidFill>
                  <a:srgbClr val="FF0000"/>
                </a:solidFill>
                <a:latin typeface="Arial" pitchFamily="34" charset="0"/>
                <a:cs typeface="Arial" pitchFamily="34" charset="0"/>
              </a:rPr>
              <a:t>. Gökyüzüne baktığınızda saçılan mavi ışık gözlerinize gelir. </a:t>
            </a:r>
            <a:endParaRPr lang="tr-TR" sz="2400" dirty="0" smtClean="0">
              <a:solidFill>
                <a:srgbClr val="FF0000"/>
              </a:solidFill>
              <a:latin typeface="Arial" pitchFamily="34" charset="0"/>
              <a:cs typeface="Arial" pitchFamily="34" charset="0"/>
            </a:endParaRPr>
          </a:p>
          <a:p>
            <a:r>
              <a:rPr lang="tr-TR" sz="2400" dirty="0" smtClean="0">
                <a:solidFill>
                  <a:srgbClr val="FF0000"/>
                </a:solidFill>
                <a:latin typeface="Arial" pitchFamily="34" charset="0"/>
                <a:cs typeface="Arial" pitchFamily="34" charset="0"/>
              </a:rPr>
              <a:t>Bu nedenle gökyüzü </a:t>
            </a:r>
            <a:r>
              <a:rPr lang="tr-TR" sz="2400" dirty="0">
                <a:solidFill>
                  <a:srgbClr val="FF0000"/>
                </a:solidFill>
                <a:latin typeface="Arial" pitchFamily="34" charset="0"/>
                <a:cs typeface="Arial" pitchFamily="34" charset="0"/>
              </a:rPr>
              <a:t>mavi görünür.</a:t>
            </a:r>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405164" y="1090394"/>
            <a:ext cx="4664705" cy="5463868"/>
          </a:xfrm>
          <a:prstGeom prst="rect">
            <a:avLst/>
          </a:prstGeom>
          <a:noFill/>
          <a:ln w="9525">
            <a:noFill/>
            <a:miter lim="800000"/>
            <a:headEnd/>
            <a:tailEnd/>
          </a:ln>
        </p:spPr>
      </p:pic>
      <p:sp>
        <p:nvSpPr>
          <p:cNvPr id="4" name="Dikdörtgen 3"/>
          <p:cNvSpPr/>
          <p:nvPr/>
        </p:nvSpPr>
        <p:spPr>
          <a:xfrm>
            <a:off x="107504" y="116632"/>
            <a:ext cx="8784976" cy="954107"/>
          </a:xfrm>
          <a:prstGeom prst="rect">
            <a:avLst/>
          </a:prstGeom>
        </p:spPr>
        <p:txBody>
          <a:bodyPr wrap="square">
            <a:spAutoFit/>
          </a:bodyPr>
          <a:lstStyle/>
          <a:p>
            <a:r>
              <a:rPr lang="tr-TR" sz="2800" dirty="0">
                <a:latin typeface="Arial" pitchFamily="34" charset="0"/>
                <a:cs typeface="Arial" pitchFamily="34" charset="0"/>
              </a:rPr>
              <a:t>Atmosfer, yani hava renksiz gazlardan oluşur. </a:t>
            </a:r>
            <a:endParaRPr lang="tr-TR" sz="2800" dirty="0" smtClean="0">
              <a:latin typeface="Arial" pitchFamily="34" charset="0"/>
              <a:cs typeface="Arial" pitchFamily="34" charset="0"/>
            </a:endParaRPr>
          </a:p>
          <a:p>
            <a:r>
              <a:rPr lang="tr-TR" sz="2800" dirty="0" smtClean="0">
                <a:latin typeface="Arial" pitchFamily="34" charset="0"/>
                <a:cs typeface="Arial" pitchFamily="34" charset="0"/>
              </a:rPr>
              <a:t>O </a:t>
            </a:r>
            <a:r>
              <a:rPr lang="tr-TR" sz="2800" dirty="0">
                <a:latin typeface="Arial" pitchFamily="34" charset="0"/>
                <a:cs typeface="Arial" pitchFamily="34" charset="0"/>
              </a:rPr>
              <a:t>hâlde, gökyüzü neden mavi görünür? </a:t>
            </a:r>
          </a:p>
        </p:txBody>
      </p:sp>
      <p:sp>
        <p:nvSpPr>
          <p:cNvPr id="5" name="Dikdörtgen 4"/>
          <p:cNvSpPr/>
          <p:nvPr/>
        </p:nvSpPr>
        <p:spPr>
          <a:xfrm>
            <a:off x="126976" y="1172349"/>
            <a:ext cx="4321324" cy="3108543"/>
          </a:xfrm>
          <a:prstGeom prst="rect">
            <a:avLst/>
          </a:prstGeom>
        </p:spPr>
        <p:txBody>
          <a:bodyPr wrap="square">
            <a:spAutoFit/>
          </a:bodyPr>
          <a:lstStyle/>
          <a:p>
            <a:r>
              <a:rPr lang="tr-TR" sz="2800" dirty="0">
                <a:latin typeface="Arial" pitchFamily="34" charset="0"/>
                <a:cs typeface="Arial" pitchFamily="34" charset="0"/>
              </a:rPr>
              <a:t>Güneş ışınları atmosfere girdiğinde atmosferdeki gaz moleküllerine ve toz parçacıklarına çarparak saçılır. </a:t>
            </a:r>
            <a:endParaRPr lang="tr-TR" sz="2800" dirty="0" smtClean="0">
              <a:latin typeface="Arial" pitchFamily="34" charset="0"/>
              <a:cs typeface="Arial" pitchFamily="34" charset="0"/>
            </a:endParaRPr>
          </a:p>
          <a:p>
            <a:r>
              <a:rPr lang="tr-TR" sz="2800" dirty="0" smtClean="0">
                <a:latin typeface="Arial" pitchFamily="34" charset="0"/>
                <a:cs typeface="Arial" pitchFamily="34" charset="0"/>
              </a:rPr>
              <a:t>Bu </a:t>
            </a:r>
            <a:r>
              <a:rPr lang="tr-TR" sz="2800" dirty="0">
                <a:latin typeface="Arial" pitchFamily="34" charset="0"/>
                <a:cs typeface="Arial" pitchFamily="34" charset="0"/>
              </a:rPr>
              <a:t>duruma saçılma denir.</a:t>
            </a:r>
            <a:br>
              <a:rPr lang="tr-TR" sz="2800" dirty="0">
                <a:latin typeface="Arial" pitchFamily="34" charset="0"/>
                <a:cs typeface="Arial" pitchFamily="34" charset="0"/>
              </a:rPr>
            </a:br>
            <a:endParaRPr lang="tr-TR" sz="2800" dirty="0">
              <a:latin typeface="Arial" pitchFamily="34" charset="0"/>
              <a:cs typeface="Arial" pitchFamily="34" charset="0"/>
            </a:endParaRPr>
          </a:p>
        </p:txBody>
      </p:sp>
    </p:spTree>
    <p:extLst>
      <p:ext uri="{BB962C8B-B14F-4D97-AF65-F5344CB8AC3E}">
        <p14:creationId xmlns:p14="http://schemas.microsoft.com/office/powerpoint/2010/main" val="897910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8"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diamond(in)">
                                      <p:cBhvr>
                                        <p:cTn id="11" dur="20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107504" y="260648"/>
            <a:ext cx="8806532" cy="1569660"/>
          </a:xfrm>
          <a:prstGeom prst="rect">
            <a:avLst/>
          </a:prstGeom>
        </p:spPr>
        <p:txBody>
          <a:bodyPr wrap="square">
            <a:spAutoFit/>
          </a:bodyPr>
          <a:lstStyle/>
          <a:p>
            <a:r>
              <a:rPr lang="tr-TR" sz="2400" dirty="0"/>
              <a:t>Günlük yaşamda beyaz ışığın renklerine ayrıldığını gözlemleyenleriniz olmuştur. Aşağıdaki görsellerle </a:t>
            </a:r>
            <a:r>
              <a:rPr lang="tr-TR" sz="2400" dirty="0" smtClean="0"/>
              <a:t>bu duruma </a:t>
            </a:r>
            <a:r>
              <a:rPr lang="tr-TR" sz="2400" dirty="0"/>
              <a:t>bazı örnekler verilmiştir. Bu görselleri dikkatli inceleyerek bu olayların nedenlerini sınıf </a:t>
            </a:r>
            <a:r>
              <a:rPr lang="tr-TR" sz="2400" dirty="0" smtClean="0"/>
              <a:t>arkadaşlarınızla tartışınız.</a:t>
            </a:r>
            <a:endParaRPr lang="tr-TR" sz="2400"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386660" y="1557953"/>
            <a:ext cx="3527376" cy="4815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323528" y="2348880"/>
            <a:ext cx="4572000" cy="2677656"/>
          </a:xfrm>
          <a:prstGeom prst="rect">
            <a:avLst/>
          </a:prstGeom>
        </p:spPr>
        <p:txBody>
          <a:bodyPr>
            <a:spAutoFit/>
          </a:bodyPr>
          <a:lstStyle/>
          <a:p>
            <a:r>
              <a:rPr lang="tr-TR" sz="2800" dirty="0">
                <a:latin typeface="Arial" pitchFamily="34" charset="0"/>
                <a:cs typeface="Arial" pitchFamily="34" charset="0"/>
              </a:rPr>
              <a:t>Prizma şeklinde kesilmiş camlardan oluşan avizelerde bu cam </a:t>
            </a:r>
            <a:r>
              <a:rPr lang="tr-TR" sz="2800" dirty="0" smtClean="0">
                <a:latin typeface="Arial" pitchFamily="34" charset="0"/>
                <a:cs typeface="Arial" pitchFamily="34" charset="0"/>
              </a:rPr>
              <a:t>parçalarından </a:t>
            </a:r>
            <a:r>
              <a:rPr lang="tr-TR" sz="2800" dirty="0">
                <a:latin typeface="Arial" pitchFamily="34" charset="0"/>
                <a:cs typeface="Arial" pitchFamily="34" charset="0"/>
              </a:rPr>
              <a:t>yansıyan ışınlar, duvarda çeşitli renkler oluşturur.</a:t>
            </a:r>
          </a:p>
        </p:txBody>
      </p:sp>
    </p:spTree>
    <p:extLst>
      <p:ext uri="{BB962C8B-B14F-4D97-AF65-F5344CB8AC3E}">
        <p14:creationId xmlns:p14="http://schemas.microsoft.com/office/powerpoint/2010/main" val="228105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170"/>
                                        </p:tgtEl>
                                        <p:attrNameLst>
                                          <p:attrName>style.visibility</p:attrName>
                                        </p:attrNameLst>
                                      </p:cBhvr>
                                      <p:to>
                                        <p:strVal val="visible"/>
                                      </p:to>
                                    </p:set>
                                    <p:animEffect transition="in" filter="fade">
                                      <p:cBhvr>
                                        <p:cTn id="11"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223408"/>
            <a:ext cx="4320480" cy="4524315"/>
          </a:xfrm>
          <a:prstGeom prst="rect">
            <a:avLst/>
          </a:prstGeom>
        </p:spPr>
        <p:txBody>
          <a:bodyPr wrap="square">
            <a:spAutoFit/>
          </a:bodyPr>
          <a:lstStyle/>
          <a:p>
            <a:r>
              <a:rPr lang="tr-TR" sz="2400" dirty="0">
                <a:latin typeface="Arial" pitchFamily="34" charset="0"/>
                <a:cs typeface="Arial" pitchFamily="34" charset="0"/>
              </a:rPr>
              <a:t>Su renksiz ve saydam bir sıvıdır. Ancak beyaz renkteki bir küvete ya </a:t>
            </a:r>
            <a:r>
              <a:rPr lang="tr-TR" sz="2400" dirty="0" smtClean="0">
                <a:latin typeface="Arial" pitchFamily="34" charset="0"/>
                <a:cs typeface="Arial" pitchFamily="34" charset="0"/>
              </a:rPr>
              <a:t>da havuza </a:t>
            </a:r>
            <a:r>
              <a:rPr lang="tr-TR" sz="2400" dirty="0">
                <a:latin typeface="Arial" pitchFamily="34" charset="0"/>
                <a:cs typeface="Arial" pitchFamily="34" charset="0"/>
              </a:rPr>
              <a:t>doldurulan suyun aldığı renkten de görüldüğü gibi kalın tabakalar </a:t>
            </a:r>
            <a:r>
              <a:rPr lang="tr-TR" sz="2400" dirty="0" smtClean="0">
                <a:latin typeface="Arial" pitchFamily="34" charset="0"/>
                <a:cs typeface="Arial" pitchFamily="34" charset="0"/>
              </a:rPr>
              <a:t>hâlinde yeşil mavi </a:t>
            </a:r>
            <a:r>
              <a:rPr lang="tr-TR" sz="2400" dirty="0">
                <a:latin typeface="Arial" pitchFamily="34" charset="0"/>
                <a:cs typeface="Arial" pitchFamily="34" charset="0"/>
              </a:rPr>
              <a:t>bir renk alır. Denizin ve gökyüzünün mavi görünmesinin </a:t>
            </a:r>
            <a:r>
              <a:rPr lang="tr-TR" sz="2400" dirty="0" smtClean="0">
                <a:latin typeface="Arial" pitchFamily="34" charset="0"/>
                <a:cs typeface="Arial" pitchFamily="34" charset="0"/>
              </a:rPr>
              <a:t>sebebi aynıdır</a:t>
            </a:r>
            <a:r>
              <a:rPr lang="tr-TR" sz="2400" dirty="0">
                <a:latin typeface="Arial" pitchFamily="34" charset="0"/>
                <a:cs typeface="Arial" pitchFamily="34" charset="0"/>
              </a:rPr>
              <a:t>. Fakat sanıldığı gibi deniz gökyüzünün rengini yansıttığı için mavi </a:t>
            </a:r>
            <a:r>
              <a:rPr lang="tr-TR" sz="2400" dirty="0" smtClean="0">
                <a:latin typeface="Arial" pitchFamily="34" charset="0"/>
                <a:cs typeface="Arial" pitchFamily="34" charset="0"/>
              </a:rPr>
              <a:t>görünmez</a:t>
            </a:r>
            <a:r>
              <a:rPr lang="tr-TR" sz="2400" dirty="0">
                <a:latin typeface="Arial" pitchFamily="34" charset="0"/>
                <a:cs typeface="Arial" pitchFamily="34" charset="0"/>
              </a:rPr>
              <a:t>. </a:t>
            </a:r>
            <a:endParaRPr lang="tr-TR" sz="2400" dirty="0" smtClean="0">
              <a:latin typeface="Arial" pitchFamily="34" charset="0"/>
              <a:cs typeface="Arial" pitchFamily="34" charset="0"/>
            </a:endParaRPr>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429485" y="29964"/>
            <a:ext cx="4557087" cy="4911204"/>
          </a:xfrm>
          <a:prstGeom prst="rect">
            <a:avLst/>
          </a:prstGeom>
          <a:noFill/>
          <a:ln w="9525">
            <a:noFill/>
            <a:miter lim="800000"/>
            <a:headEnd/>
            <a:tailEnd/>
          </a:ln>
        </p:spPr>
      </p:pic>
      <p:sp>
        <p:nvSpPr>
          <p:cNvPr id="4" name="Dikdörtgen 3"/>
          <p:cNvSpPr/>
          <p:nvPr/>
        </p:nvSpPr>
        <p:spPr>
          <a:xfrm>
            <a:off x="107504" y="4779638"/>
            <a:ext cx="8856358" cy="1938992"/>
          </a:xfrm>
          <a:prstGeom prst="rect">
            <a:avLst/>
          </a:prstGeom>
        </p:spPr>
        <p:txBody>
          <a:bodyPr wrap="square">
            <a:spAutoFit/>
          </a:bodyPr>
          <a:lstStyle/>
          <a:p>
            <a:r>
              <a:rPr lang="tr-TR" sz="2400" dirty="0">
                <a:latin typeface="Arial" pitchFamily="34" charset="0"/>
                <a:cs typeface="Arial" pitchFamily="34" charset="0"/>
              </a:rPr>
              <a:t>Deniz suyunun rengi su moleküllerinin ışığı soğurma ve yansıtma özelliklerine bağlıdır. Deniz suyu molekülleri, aynı atmosferde olduğu gibi kırmızı ve kırmızıya yakın tonları soğururken maviye yakın tonları yansıtır. Bu nedenle deniz mavi renkte görünür.</a:t>
            </a:r>
          </a:p>
        </p:txBody>
      </p:sp>
    </p:spTree>
    <p:extLst>
      <p:ext uri="{BB962C8B-B14F-4D97-AF65-F5344CB8AC3E}">
        <p14:creationId xmlns:p14="http://schemas.microsoft.com/office/powerpoint/2010/main" val="3537085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47857" y="6012656"/>
            <a:ext cx="8592748" cy="461665"/>
          </a:xfrm>
          <a:prstGeom prst="rect">
            <a:avLst/>
          </a:prstGeom>
        </p:spPr>
        <p:txBody>
          <a:bodyPr wrap="square">
            <a:spAutoFit/>
          </a:bodyPr>
          <a:lstStyle/>
          <a:p>
            <a:r>
              <a:rPr lang="tr-TR" sz="2400" dirty="0" smtClean="0"/>
              <a:t>Gökyüzünün ve denizlerin rengi neden mavidir ?</a:t>
            </a:r>
            <a:r>
              <a:rPr lang="tr-TR" sz="2400" dirty="0" smtClean="0"/>
              <a:t>.</a:t>
            </a:r>
            <a:endParaRPr lang="tr-TR" sz="2400" dirty="0"/>
          </a:p>
        </p:txBody>
      </p:sp>
    </p:spTree>
    <p:controls>
      <mc:AlternateContent xmlns:mc="http://schemas.openxmlformats.org/markup-compatibility/2006">
        <mc:Choice xmlns:v="urn:schemas-microsoft-com:vml" Requires="v">
          <p:control spid="18434" name="ShockwaveFlash1" r:id="rId2" imgW="9142857" imgH="5531870"/>
        </mc:Choice>
        <mc:Fallback>
          <p:control name="ShockwaveFlash1" r:id="rId2" imgW="9142857" imgH="5531870">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107950" y="115888"/>
                  <a:ext cx="8964613" cy="5532437"/>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extLst>
      <p:ext uri="{BB962C8B-B14F-4D97-AF65-F5344CB8AC3E}">
        <p14:creationId xmlns:p14="http://schemas.microsoft.com/office/powerpoint/2010/main" val="788338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513660" y="121326"/>
            <a:ext cx="3072755" cy="34697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2 İçerik Yer Tutucusu"/>
          <p:cNvSpPr txBox="1">
            <a:spLocks/>
          </p:cNvSpPr>
          <p:nvPr/>
        </p:nvSpPr>
        <p:spPr>
          <a:xfrm>
            <a:off x="107504" y="310951"/>
            <a:ext cx="5143536" cy="2493652"/>
          </a:xfrm>
          <a:prstGeom prst="rect">
            <a:avLst/>
          </a:prstGeom>
        </p:spPr>
        <p:txBody>
          <a:bodyPr>
            <a:normAutofit fontScale="85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tr-TR" dirty="0" smtClean="0">
                <a:latin typeface="Arial" pitchFamily="34" charset="0"/>
                <a:cs typeface="Arial" pitchFamily="34" charset="0"/>
              </a:rPr>
              <a:t>Güneş, öğle vakti parlak beyaz görünür. Bunun sebebi, öğle saatlerinde tepede olan Güneş'ten yayılan ışığının daha kısa yol alması ve dolayısıyla daha az filtre edilmesidir.</a:t>
            </a:r>
            <a:endParaRPr lang="tr-TR" dirty="0">
              <a:latin typeface="Arial" pitchFamily="34" charset="0"/>
              <a:cs typeface="Arial" pitchFamily="34" charset="0"/>
            </a:endParaRPr>
          </a:p>
        </p:txBody>
      </p:sp>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95536" y="3020578"/>
            <a:ext cx="8568952" cy="3809604"/>
          </a:xfrm>
          <a:prstGeom prst="rect">
            <a:avLst/>
          </a:prstGeom>
          <a:noFill/>
        </p:spPr>
      </p:pic>
    </p:spTree>
    <p:extLst>
      <p:ext uri="{BB962C8B-B14F-4D97-AF65-F5344CB8AC3E}">
        <p14:creationId xmlns:p14="http://schemas.microsoft.com/office/powerpoint/2010/main" val="3192891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828" y="332656"/>
            <a:ext cx="4429156" cy="5904656"/>
          </a:xfrm>
        </p:spPr>
        <p:txBody>
          <a:bodyPr>
            <a:normAutofit fontScale="92500" lnSpcReduction="20000"/>
          </a:bodyPr>
          <a:lstStyle/>
          <a:p>
            <a:r>
              <a:rPr lang="tr-TR" dirty="0" smtClean="0"/>
              <a:t>Güneş, doğarken  ve batarken güneş ışınları atmosferde daha çok yol alır ve atmosfere giriş açısı değişir.  Bu sırada güneş ışınları daha kalın bir atmosfer tabakasını geçmek zorunda kalır. Buna bağlı olarak mavi tonların çoğu, hava molekülleri tarafından soğurulur. Böylece gözümüze kırmızı, turuncu ve sarı tonlardaki ışıklar ulaşır.</a:t>
            </a:r>
            <a:endParaRPr lang="tr-TR"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283968" y="337282"/>
            <a:ext cx="4752528" cy="4599260"/>
          </a:xfrm>
          <a:prstGeom prst="rect">
            <a:avLst/>
          </a:prstGeom>
          <a:noFill/>
          <a:ln w="9525">
            <a:noFill/>
            <a:miter lim="800000"/>
            <a:headEnd/>
            <a:tailEnd/>
          </a:ln>
        </p:spPr>
      </p:pic>
    </p:spTree>
    <p:extLst>
      <p:ext uri="{BB962C8B-B14F-4D97-AF65-F5344CB8AC3E}">
        <p14:creationId xmlns:p14="http://schemas.microsoft.com/office/powerpoint/2010/main" val="1526366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par>
                          <p:cTn id="8" fill="hold">
                            <p:stCondLst>
                              <p:cond delay="2000"/>
                            </p:stCondLst>
                            <p:childTnLst>
                              <p:par>
                                <p:cTn id="9" presetID="8" presetClass="entr" presetSubtype="16" fill="hold" nodeType="afterEffect">
                                  <p:stCondLst>
                                    <p:cond delay="0"/>
                                  </p:stCondLst>
                                  <p:childTnLst>
                                    <p:set>
                                      <p:cBhvr>
                                        <p:cTn id="10" dur="1" fill="hold">
                                          <p:stCondLst>
                                            <p:cond delay="0"/>
                                          </p:stCondLst>
                                        </p:cTn>
                                        <p:tgtEl>
                                          <p:spTgt spid="9218"/>
                                        </p:tgtEl>
                                        <p:attrNameLst>
                                          <p:attrName>style.visibility</p:attrName>
                                        </p:attrNameLst>
                                      </p:cBhvr>
                                      <p:to>
                                        <p:strVal val="visible"/>
                                      </p:to>
                                    </p:set>
                                    <p:animEffect transition="in" filter="diamond(in)">
                                      <p:cBhvr>
                                        <p:cTn id="11" dur="20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404664"/>
            <a:ext cx="3995936" cy="5256584"/>
          </a:xfrm>
        </p:spPr>
        <p:txBody>
          <a:bodyPr>
            <a:normAutofit/>
          </a:bodyPr>
          <a:lstStyle/>
          <a:p>
            <a:r>
              <a:rPr lang="tr-TR" dirty="0" smtClean="0"/>
              <a:t>Gökyüzü yoğun bulutlarla veya dumanla kaplı olduğunda, tüm ışınlar nerede ise aynı oranda saçılır. Bu da gökyüzünün gri renkte görünmesine yol açar.</a:t>
            </a:r>
            <a:endParaRPr lang="tr-TR"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731908" y="319905"/>
            <a:ext cx="5280586" cy="4816750"/>
          </a:xfrm>
          <a:prstGeom prst="rect">
            <a:avLst/>
          </a:prstGeom>
          <a:noFill/>
        </p:spPr>
      </p:pic>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119917" y="5805264"/>
            <a:ext cx="1743075" cy="847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8022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par>
                          <p:cTn id="8" fill="hold">
                            <p:stCondLst>
                              <p:cond delay="2000"/>
                            </p:stCondLst>
                            <p:childTnLst>
                              <p:par>
                                <p:cTn id="9" presetID="8" presetClass="entr" presetSubtype="16" fill="hold" nodeType="afterEffect">
                                  <p:stCondLst>
                                    <p:cond delay="0"/>
                                  </p:stCondLst>
                                  <p:childTnLst>
                                    <p:set>
                                      <p:cBhvr>
                                        <p:cTn id="10" dur="1" fill="hold">
                                          <p:stCondLst>
                                            <p:cond delay="0"/>
                                          </p:stCondLst>
                                        </p:cTn>
                                        <p:tgtEl>
                                          <p:spTgt spid="11266"/>
                                        </p:tgtEl>
                                        <p:attrNameLst>
                                          <p:attrName>style.visibility</p:attrName>
                                        </p:attrNameLst>
                                      </p:cBhvr>
                                      <p:to>
                                        <p:strVal val="visible"/>
                                      </p:to>
                                    </p:set>
                                    <p:animEffect transition="in" filter="diamond(in)">
                                      <p:cBhvr>
                                        <p:cTn id="11" dur="2000"/>
                                        <p:tgtEl>
                                          <p:spTgt spid="1126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572861" y="1"/>
            <a:ext cx="6141156" cy="6858000"/>
          </a:xfrm>
          <a:prstGeom prst="rect">
            <a:avLst/>
          </a:prstGeom>
          <a:noFill/>
          <a:ln w="9525">
            <a:noFill/>
            <a:miter lim="800000"/>
            <a:headEnd/>
            <a:tailEnd/>
          </a:ln>
          <a:effectLst/>
        </p:spPr>
      </p:pic>
      <p:sp>
        <p:nvSpPr>
          <p:cNvPr id="3" name="2 Metin kutusu"/>
          <p:cNvSpPr txBox="1"/>
          <p:nvPr/>
        </p:nvSpPr>
        <p:spPr>
          <a:xfrm>
            <a:off x="1714480" y="841466"/>
            <a:ext cx="2714644" cy="646331"/>
          </a:xfrm>
          <a:prstGeom prst="rect">
            <a:avLst/>
          </a:prstGeom>
          <a:noFill/>
        </p:spPr>
        <p:txBody>
          <a:bodyPr wrap="square" rtlCol="0">
            <a:spAutoFit/>
          </a:bodyPr>
          <a:lstStyle/>
          <a:p>
            <a:r>
              <a:rPr lang="tr-TR" dirty="0" smtClean="0">
                <a:solidFill>
                  <a:srgbClr val="FF0000"/>
                </a:solidFill>
              </a:rPr>
              <a:t>Rengi bulunduğu ortama uygun olduğu için</a:t>
            </a:r>
            <a:endParaRPr lang="tr-TR" dirty="0">
              <a:solidFill>
                <a:srgbClr val="FF0000"/>
              </a:solidFill>
            </a:endParaRPr>
          </a:p>
        </p:txBody>
      </p:sp>
      <p:sp>
        <p:nvSpPr>
          <p:cNvPr id="4" name="3 Metin kutusu"/>
          <p:cNvSpPr txBox="1"/>
          <p:nvPr/>
        </p:nvSpPr>
        <p:spPr>
          <a:xfrm>
            <a:off x="4746408" y="2357430"/>
            <a:ext cx="2714644" cy="923330"/>
          </a:xfrm>
          <a:prstGeom prst="rect">
            <a:avLst/>
          </a:prstGeom>
          <a:noFill/>
        </p:spPr>
        <p:txBody>
          <a:bodyPr wrap="square" rtlCol="0">
            <a:spAutoFit/>
          </a:bodyPr>
          <a:lstStyle/>
          <a:p>
            <a:r>
              <a:rPr lang="tr-TR" dirty="0" smtClean="0">
                <a:solidFill>
                  <a:srgbClr val="FF0000"/>
                </a:solidFill>
              </a:rPr>
              <a:t>Işığın mavi rengi diğerlerine göre daha fazla saçıldığı için.</a:t>
            </a:r>
            <a:endParaRPr lang="tr-TR" dirty="0">
              <a:solidFill>
                <a:srgbClr val="FF0000"/>
              </a:solidFill>
            </a:endParaRPr>
          </a:p>
        </p:txBody>
      </p:sp>
      <p:sp>
        <p:nvSpPr>
          <p:cNvPr id="5" name="4 Metin kutusu"/>
          <p:cNvSpPr txBox="1"/>
          <p:nvPr/>
        </p:nvSpPr>
        <p:spPr>
          <a:xfrm>
            <a:off x="1643042" y="4175894"/>
            <a:ext cx="2786082" cy="923330"/>
          </a:xfrm>
          <a:prstGeom prst="rect">
            <a:avLst/>
          </a:prstGeom>
          <a:noFill/>
        </p:spPr>
        <p:txBody>
          <a:bodyPr wrap="square" rtlCol="0">
            <a:spAutoFit/>
          </a:bodyPr>
          <a:lstStyle/>
          <a:p>
            <a:r>
              <a:rPr lang="tr-TR" dirty="0" smtClean="0">
                <a:solidFill>
                  <a:srgbClr val="FF0000"/>
                </a:solidFill>
              </a:rPr>
              <a:t>Suyun mavi ve maviye yakın tonları yansıtıp diğer renkleri soğurmasından.</a:t>
            </a:r>
            <a:endParaRPr lang="tr-TR" dirty="0">
              <a:solidFill>
                <a:srgbClr val="FF0000"/>
              </a:solidFill>
            </a:endParaRPr>
          </a:p>
        </p:txBody>
      </p:sp>
      <p:sp>
        <p:nvSpPr>
          <p:cNvPr id="6" name="5 Metin kutusu"/>
          <p:cNvSpPr txBox="1"/>
          <p:nvPr/>
        </p:nvSpPr>
        <p:spPr>
          <a:xfrm>
            <a:off x="4857752" y="5597262"/>
            <a:ext cx="2786083" cy="1200329"/>
          </a:xfrm>
          <a:prstGeom prst="rect">
            <a:avLst/>
          </a:prstGeom>
          <a:noFill/>
        </p:spPr>
        <p:txBody>
          <a:bodyPr wrap="square" rtlCol="0">
            <a:spAutoFit/>
          </a:bodyPr>
          <a:lstStyle/>
          <a:p>
            <a:r>
              <a:rPr lang="tr-TR" dirty="0" smtClean="0">
                <a:solidFill>
                  <a:srgbClr val="FF0000"/>
                </a:solidFill>
              </a:rPr>
              <a:t>Güneş ışınlarının atmosfere giriş açısına bağlı olarak kırmızı ve sarı tonlarının daha çok saçılmasındandır</a:t>
            </a:r>
            <a:endParaRPr lang="tr-TR" dirty="0">
              <a:solidFill>
                <a:srgbClr val="FF0000"/>
              </a:solidFill>
            </a:endParaRPr>
          </a:p>
        </p:txBody>
      </p:sp>
    </p:spTree>
    <p:extLst>
      <p:ext uri="{BB962C8B-B14F-4D97-AF65-F5344CB8AC3E}">
        <p14:creationId xmlns:p14="http://schemas.microsoft.com/office/powerpoint/2010/main" val="116419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755576" y="260648"/>
            <a:ext cx="6678238" cy="584775"/>
          </a:xfrm>
          <a:prstGeom prst="rect">
            <a:avLst/>
          </a:prstGeom>
        </p:spPr>
        <p:txBody>
          <a:bodyPr wrap="none">
            <a:spAutoFit/>
          </a:bodyPr>
          <a:lstStyle/>
          <a:p>
            <a:r>
              <a:rPr lang="tr-TR" sz="3200" b="1" dirty="0">
                <a:solidFill>
                  <a:srgbClr val="FF0000"/>
                </a:solidFill>
                <a:latin typeface="Arial" pitchFamily="34" charset="0"/>
                <a:cs typeface="Arial" pitchFamily="34" charset="0"/>
              </a:rPr>
              <a:t>Göremediğimiz Işık Türleri de Var</a:t>
            </a:r>
          </a:p>
        </p:txBody>
      </p:sp>
      <p:sp>
        <p:nvSpPr>
          <p:cNvPr id="3" name="Dikdörtgen 2"/>
          <p:cNvSpPr/>
          <p:nvPr/>
        </p:nvSpPr>
        <p:spPr>
          <a:xfrm>
            <a:off x="251520" y="836712"/>
            <a:ext cx="8712968" cy="4832092"/>
          </a:xfrm>
          <a:prstGeom prst="rect">
            <a:avLst/>
          </a:prstGeom>
        </p:spPr>
        <p:txBody>
          <a:bodyPr wrap="square">
            <a:spAutoFit/>
          </a:bodyPr>
          <a:lstStyle/>
          <a:p>
            <a:r>
              <a:rPr lang="tr-TR" sz="2800" dirty="0">
                <a:latin typeface="Arial" pitchFamily="34" charset="0"/>
                <a:cs typeface="Arial" pitchFamily="34" charset="0"/>
              </a:rPr>
              <a:t>Buraya kadar öğrendiğiniz ışık türü beyaz ışığın renklerinden oluşan görünür ışıktır. </a:t>
            </a:r>
            <a:endParaRPr lang="tr-TR" sz="2800" dirty="0" smtClean="0">
              <a:latin typeface="Arial" pitchFamily="34" charset="0"/>
              <a:cs typeface="Arial" pitchFamily="34" charset="0"/>
            </a:endParaRPr>
          </a:p>
          <a:p>
            <a:r>
              <a:rPr lang="tr-TR" sz="2800" dirty="0" smtClean="0">
                <a:latin typeface="Arial" pitchFamily="34" charset="0"/>
                <a:cs typeface="Arial" pitchFamily="34" charset="0"/>
              </a:rPr>
              <a:t>Peki</a:t>
            </a:r>
            <a:r>
              <a:rPr lang="tr-TR" sz="2800" dirty="0">
                <a:latin typeface="Arial" pitchFamily="34" charset="0"/>
                <a:cs typeface="Arial" pitchFamily="34" charset="0"/>
              </a:rPr>
              <a:t>, doğada algılayamadığımız ışık türleri de bulunuyor olabilir mi?</a:t>
            </a:r>
          </a:p>
          <a:p>
            <a:r>
              <a:rPr lang="tr-TR" sz="2800" dirty="0">
                <a:latin typeface="Arial" pitchFamily="34" charset="0"/>
                <a:cs typeface="Arial" pitchFamily="34" charset="0"/>
              </a:rPr>
              <a:t>İnsan gözü mor ve kırmızı ışıklar arasında bulunan ışınları algılayabilir. </a:t>
            </a:r>
            <a:endParaRPr lang="tr-TR" sz="2800" dirty="0" smtClean="0">
              <a:latin typeface="Arial" pitchFamily="34" charset="0"/>
              <a:cs typeface="Arial" pitchFamily="34" charset="0"/>
            </a:endParaRPr>
          </a:p>
          <a:p>
            <a:r>
              <a:rPr lang="tr-TR" sz="2800" dirty="0" smtClean="0">
                <a:latin typeface="Arial" pitchFamily="34" charset="0"/>
                <a:cs typeface="Arial" pitchFamily="34" charset="0"/>
              </a:rPr>
              <a:t>Ancak </a:t>
            </a:r>
            <a:r>
              <a:rPr lang="tr-TR" sz="2800" dirty="0">
                <a:latin typeface="Arial" pitchFamily="34" charset="0"/>
                <a:cs typeface="Arial" pitchFamily="34" charset="0"/>
              </a:rPr>
              <a:t>doğada bizim göremediğimiz fakat faydalandığımız ışık türleri de vardır. </a:t>
            </a:r>
            <a:endParaRPr lang="tr-TR" sz="2800" dirty="0" smtClean="0">
              <a:latin typeface="Arial" pitchFamily="34" charset="0"/>
              <a:cs typeface="Arial" pitchFamily="34" charset="0"/>
            </a:endParaRPr>
          </a:p>
          <a:p>
            <a:r>
              <a:rPr lang="tr-TR" sz="2800" dirty="0" smtClean="0">
                <a:latin typeface="Arial" pitchFamily="34" charset="0"/>
                <a:cs typeface="Arial" pitchFamily="34" charset="0"/>
              </a:rPr>
              <a:t>Görünebilen </a:t>
            </a:r>
            <a:r>
              <a:rPr lang="tr-TR" sz="2800" dirty="0">
                <a:latin typeface="Arial" pitchFamily="34" charset="0"/>
                <a:cs typeface="Arial" pitchFamily="34" charset="0"/>
              </a:rPr>
              <a:t>ve görünemeyen ışıklar bir araya gelerek </a:t>
            </a:r>
            <a:r>
              <a:rPr lang="tr-TR" sz="2800" b="1" dirty="0">
                <a:latin typeface="Arial" pitchFamily="34" charset="0"/>
                <a:cs typeface="Arial" pitchFamily="34" charset="0"/>
              </a:rPr>
              <a:t>ışık tayfını </a:t>
            </a:r>
            <a:r>
              <a:rPr lang="tr-TR" sz="2800" dirty="0">
                <a:latin typeface="Arial" pitchFamily="34" charset="0"/>
                <a:cs typeface="Arial" pitchFamily="34" charset="0"/>
              </a:rPr>
              <a:t>oluşturur. Işık tayfı içinde görebildiğimiz ışıklardan oluşan bölgeye </a:t>
            </a:r>
            <a:r>
              <a:rPr lang="tr-TR" sz="2800" b="1" dirty="0">
                <a:latin typeface="Arial" pitchFamily="34" charset="0"/>
                <a:cs typeface="Arial" pitchFamily="34" charset="0"/>
              </a:rPr>
              <a:t>görünür</a:t>
            </a:r>
            <a:r>
              <a:rPr lang="tr-TR" sz="2800" dirty="0">
                <a:latin typeface="Arial" pitchFamily="34" charset="0"/>
                <a:cs typeface="Arial" pitchFamily="34" charset="0"/>
              </a:rPr>
              <a:t> </a:t>
            </a:r>
            <a:r>
              <a:rPr lang="tr-TR" sz="2800" b="1" dirty="0">
                <a:latin typeface="Arial" pitchFamily="34" charset="0"/>
                <a:cs typeface="Arial" pitchFamily="34" charset="0"/>
              </a:rPr>
              <a:t>bölge</a:t>
            </a:r>
            <a:r>
              <a:rPr lang="tr-TR" sz="2800" dirty="0">
                <a:latin typeface="Arial" pitchFamily="34" charset="0"/>
                <a:cs typeface="Arial" pitchFamily="34" charset="0"/>
              </a:rPr>
              <a:t> denir</a:t>
            </a:r>
            <a:r>
              <a:rPr lang="tr-TR" sz="2800" dirty="0" smtClean="0">
                <a:latin typeface="Arial" pitchFamily="34" charset="0"/>
                <a:cs typeface="Arial" pitchFamily="34" charset="0"/>
              </a:rPr>
              <a:t>.</a:t>
            </a:r>
            <a:endParaRPr lang="tr-TR" sz="2800" dirty="0">
              <a:latin typeface="Arial" pitchFamily="34" charset="0"/>
              <a:cs typeface="Arial" pitchFamily="34" charset="0"/>
            </a:endParaRPr>
          </a:p>
        </p:txBody>
      </p:sp>
    </p:spTree>
    <p:extLst>
      <p:ext uri="{BB962C8B-B14F-4D97-AF65-F5344CB8AC3E}">
        <p14:creationId xmlns:p14="http://schemas.microsoft.com/office/powerpoint/2010/main" val="2474886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40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5000"/>
                            </p:stCondLst>
                            <p:childTnLst>
                              <p:par>
                                <p:cTn id="13" presetID="10" presetClass="entr" presetSubtype="0" fill="hold" nodeType="afterEffect">
                                  <p:stCondLst>
                                    <p:cond delay="40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9500"/>
                            </p:stCondLst>
                            <p:childTnLst>
                              <p:par>
                                <p:cTn id="17" presetID="10" presetClass="entr" presetSubtype="0" fill="hold" nodeType="afterEffect">
                                  <p:stCondLst>
                                    <p:cond delay="400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14000"/>
                            </p:stCondLst>
                            <p:childTnLst>
                              <p:par>
                                <p:cTn id="21" presetID="10" presetClass="entr" presetSubtype="0" fill="hold" nodeType="afterEffect">
                                  <p:stCondLst>
                                    <p:cond delay="400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0"/>
            <a:ext cx="8928992" cy="1815882"/>
          </a:xfrm>
          <a:prstGeom prst="rect">
            <a:avLst/>
          </a:prstGeom>
        </p:spPr>
        <p:txBody>
          <a:bodyPr wrap="square">
            <a:spAutoFit/>
          </a:bodyPr>
          <a:lstStyle/>
          <a:p>
            <a:r>
              <a:rPr lang="tr-TR" sz="2800" dirty="0">
                <a:latin typeface="Arial" pitchFamily="34" charset="0"/>
                <a:cs typeface="Arial" pitchFamily="34" charset="0"/>
              </a:rPr>
              <a:t>Aşağıdaki bant ışık tayfını temsil etmektedir. Sizin de fark ettiğiniz gibi görünür bölge ışık tayfının çok küçük bir bölümünü oluşturmaktadır. Diğer bölgeler </a:t>
            </a:r>
            <a:r>
              <a:rPr lang="tr-TR" sz="2800" dirty="0" smtClean="0">
                <a:latin typeface="Arial" pitchFamily="34" charset="0"/>
                <a:cs typeface="Arial" pitchFamily="34" charset="0"/>
              </a:rPr>
              <a:t>özellik-</a:t>
            </a:r>
            <a:r>
              <a:rPr lang="tr-TR" sz="2800" dirty="0" err="1" smtClean="0">
                <a:latin typeface="Arial" pitchFamily="34" charset="0"/>
                <a:cs typeface="Arial" pitchFamily="34" charset="0"/>
              </a:rPr>
              <a:t>lerine</a:t>
            </a:r>
            <a:r>
              <a:rPr lang="tr-TR" sz="2800" dirty="0" smtClean="0">
                <a:latin typeface="Arial" pitchFamily="34" charset="0"/>
                <a:cs typeface="Arial" pitchFamily="34" charset="0"/>
              </a:rPr>
              <a:t> </a:t>
            </a:r>
            <a:r>
              <a:rPr lang="tr-TR" sz="2800" dirty="0">
                <a:latin typeface="Arial" pitchFamily="34" charset="0"/>
                <a:cs typeface="Arial" pitchFamily="34" charset="0"/>
              </a:rPr>
              <a:t>göre farklı adlandırılan ışık türlerinden oluşur.</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79512" y="1818714"/>
            <a:ext cx="8640960" cy="50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73032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800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6082" y="21332"/>
            <a:ext cx="9107984" cy="19675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259594" y="2708920"/>
            <a:ext cx="8640960" cy="3108543"/>
          </a:xfrm>
          <a:prstGeom prst="rect">
            <a:avLst/>
          </a:prstGeom>
        </p:spPr>
        <p:txBody>
          <a:bodyPr wrap="square">
            <a:spAutoFit/>
          </a:bodyPr>
          <a:lstStyle/>
          <a:p>
            <a:r>
              <a:rPr lang="tr-TR" sz="2800" dirty="0">
                <a:latin typeface="Arial" pitchFamily="34" charset="0"/>
                <a:cs typeface="Arial" pitchFamily="34" charset="0"/>
              </a:rPr>
              <a:t>Görünür ışıktan faydalanarak yapılmış hangi aletleri biliyorsunuz?</a:t>
            </a:r>
          </a:p>
          <a:p>
            <a:r>
              <a:rPr lang="tr-TR" sz="2800" dirty="0">
                <a:latin typeface="Arial" pitchFamily="34" charset="0"/>
                <a:cs typeface="Arial" pitchFamily="34" charset="0"/>
              </a:rPr>
              <a:t>Mikroskop, dürbün, fotoğraf makinesi, teleskop gibi aletler görünür ışıktan faydalanılarak yapılmıştır. </a:t>
            </a:r>
            <a:r>
              <a:rPr lang="tr-TR" sz="2800" dirty="0" smtClean="0">
                <a:latin typeface="Arial" pitchFamily="34" charset="0"/>
                <a:cs typeface="Arial" pitchFamily="34" charset="0"/>
              </a:rPr>
              <a:t>Peki, göremediğimiz </a:t>
            </a:r>
            <a:r>
              <a:rPr lang="tr-TR" sz="2800" dirty="0">
                <a:latin typeface="Arial" pitchFamily="34" charset="0"/>
                <a:cs typeface="Arial" pitchFamily="34" charset="0"/>
              </a:rPr>
              <a:t>ışık türlerinden nasıl yararlanırız? </a:t>
            </a:r>
            <a:endParaRPr lang="tr-TR" sz="2800" dirty="0" smtClean="0">
              <a:latin typeface="Arial" pitchFamily="34" charset="0"/>
              <a:cs typeface="Arial" pitchFamily="34" charset="0"/>
            </a:endParaRPr>
          </a:p>
          <a:p>
            <a:r>
              <a:rPr lang="tr-TR" sz="2800" dirty="0" smtClean="0">
                <a:latin typeface="Arial" pitchFamily="34" charset="0"/>
                <a:cs typeface="Arial" pitchFamily="34" charset="0"/>
              </a:rPr>
              <a:t>Bu </a:t>
            </a:r>
            <a:r>
              <a:rPr lang="tr-TR" sz="2800" dirty="0">
                <a:latin typeface="Arial" pitchFamily="34" charset="0"/>
                <a:cs typeface="Arial" pitchFamily="34" charset="0"/>
              </a:rPr>
              <a:t>ışık türlerinin ne gibi etkileri vardır?</a:t>
            </a:r>
          </a:p>
        </p:txBody>
      </p:sp>
    </p:spTree>
    <p:extLst>
      <p:ext uri="{BB962C8B-B14F-4D97-AF65-F5344CB8AC3E}">
        <p14:creationId xmlns:p14="http://schemas.microsoft.com/office/powerpoint/2010/main" val="1488930381"/>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89980" y="44624"/>
            <a:ext cx="8829675"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189980" y="4905276"/>
            <a:ext cx="8722964" cy="1938992"/>
          </a:xfrm>
          <a:prstGeom prst="rect">
            <a:avLst/>
          </a:prstGeom>
        </p:spPr>
        <p:txBody>
          <a:bodyPr wrap="square">
            <a:spAutoFit/>
          </a:bodyPr>
          <a:lstStyle/>
          <a:p>
            <a:r>
              <a:rPr lang="tr-TR" sz="2400" dirty="0" smtClean="0"/>
              <a:t>Oldukça </a:t>
            </a:r>
            <a:r>
              <a:rPr lang="tr-TR" sz="2400" dirty="0"/>
              <a:t>tehlikeli ve yıkıcı </a:t>
            </a:r>
            <a:r>
              <a:rPr lang="tr-TR" sz="2400" dirty="0" smtClean="0"/>
              <a:t>ışınlardır</a:t>
            </a:r>
            <a:r>
              <a:rPr lang="tr-TR" sz="2400" dirty="0"/>
              <a:t>. Saydam olmayan maddelerden bile </a:t>
            </a:r>
            <a:r>
              <a:rPr lang="tr-TR" sz="2400" dirty="0" smtClean="0"/>
              <a:t>geçebilirler . Gama </a:t>
            </a:r>
            <a:r>
              <a:rPr lang="tr-TR" sz="2400" dirty="0"/>
              <a:t>ışınları besinlerdeki bakterileri öldürmede </a:t>
            </a:r>
            <a:r>
              <a:rPr lang="tr-TR" sz="2400" dirty="0" smtClean="0"/>
              <a:t>ve hastane </a:t>
            </a:r>
            <a:r>
              <a:rPr lang="tr-TR" sz="2400" dirty="0"/>
              <a:t>malzemelerini mikroplardan arındırmada </a:t>
            </a:r>
            <a:r>
              <a:rPr lang="tr-TR" sz="2400" dirty="0" smtClean="0"/>
              <a:t>kullanılır</a:t>
            </a:r>
            <a:r>
              <a:rPr lang="tr-TR" sz="2400" dirty="0"/>
              <a:t>. Ayrıca gama ışınlarının yıkıcı etkisinden </a:t>
            </a:r>
            <a:r>
              <a:rPr lang="tr-TR" sz="2400" dirty="0" smtClean="0"/>
              <a:t>kanser hücrelerini </a:t>
            </a:r>
            <a:r>
              <a:rPr lang="tr-TR" sz="2400" dirty="0"/>
              <a:t>yok etmekte de </a:t>
            </a:r>
            <a:r>
              <a:rPr lang="tr-TR" sz="2400" dirty="0" smtClean="0"/>
              <a:t>faydalanılır. Bu tedavi yöntemine </a:t>
            </a:r>
            <a:r>
              <a:rPr lang="tr-TR" sz="2400" b="1" dirty="0">
                <a:solidFill>
                  <a:srgbClr val="FF0000"/>
                </a:solidFill>
              </a:rPr>
              <a:t>radyoterapi </a:t>
            </a:r>
            <a:r>
              <a:rPr lang="tr-TR" sz="2400" dirty="0"/>
              <a:t>denir.</a:t>
            </a:r>
          </a:p>
        </p:txBody>
      </p:sp>
      <p:sp>
        <p:nvSpPr>
          <p:cNvPr id="3" name="Dikdörtgen 2"/>
          <p:cNvSpPr/>
          <p:nvPr/>
        </p:nvSpPr>
        <p:spPr>
          <a:xfrm>
            <a:off x="611560" y="188640"/>
            <a:ext cx="2411238" cy="584775"/>
          </a:xfrm>
          <a:prstGeom prst="rect">
            <a:avLst/>
          </a:prstGeom>
        </p:spPr>
        <p:txBody>
          <a:bodyPr wrap="none">
            <a:spAutoFit/>
          </a:bodyPr>
          <a:lstStyle/>
          <a:p>
            <a:r>
              <a:rPr lang="tr-TR" sz="3200" b="1" dirty="0"/>
              <a:t>Gama </a:t>
            </a:r>
            <a:r>
              <a:rPr lang="tr-TR" sz="3200" b="1" dirty="0" smtClean="0"/>
              <a:t>ışınları</a:t>
            </a:r>
            <a:endParaRPr lang="tr-TR" sz="3200" b="1" dirty="0"/>
          </a:p>
        </p:txBody>
      </p:sp>
    </p:spTree>
    <p:extLst>
      <p:ext uri="{BB962C8B-B14F-4D97-AF65-F5344CB8AC3E}">
        <p14:creationId xmlns:p14="http://schemas.microsoft.com/office/powerpoint/2010/main" val="12791265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7346" name="Line 2"/>
          <p:cNvSpPr>
            <a:spLocks noChangeShapeType="1"/>
          </p:cNvSpPr>
          <p:nvPr/>
        </p:nvSpPr>
        <p:spPr bwMode="auto">
          <a:xfrm>
            <a:off x="1143000" y="914400"/>
            <a:ext cx="2852738" cy="354013"/>
          </a:xfrm>
          <a:prstGeom prst="line">
            <a:avLst/>
          </a:prstGeom>
          <a:noFill/>
          <a:ln w="57150">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solidFill>
                <a:prstClr val="black"/>
              </a:solidFill>
            </a:endParaRPr>
          </a:p>
        </p:txBody>
      </p:sp>
      <p:sp>
        <p:nvSpPr>
          <p:cNvPr id="57347" name="AutoShape 3"/>
          <p:cNvSpPr>
            <a:spLocks noChangeArrowheads="1"/>
          </p:cNvSpPr>
          <p:nvPr/>
        </p:nvSpPr>
        <p:spPr bwMode="auto">
          <a:xfrm rot="-8214006">
            <a:off x="3987800" y="3300413"/>
            <a:ext cx="4392613" cy="803275"/>
          </a:xfrm>
          <a:prstGeom prst="rtTriangle">
            <a:avLst/>
          </a:prstGeom>
          <a:solidFill>
            <a:srgbClr val="33CC33"/>
          </a:solidFill>
          <a:ln w="9525">
            <a:solidFill>
              <a:schemeClr val="tx1"/>
            </a:solidFill>
            <a:miter lim="800000"/>
            <a:headEnd/>
            <a:tailEnd/>
          </a:ln>
          <a:effectLst/>
          <a:extLst>
            <a:ext uri="{AF507438-7753-43E0-B8FC-AC1667EBCBE1}">
              <a14:hiddenEffects xmlns:a14="http://schemas.microsoft.com/office/drawing/2010/main">
                <a:effectLst>
                  <a:outerShdw dist="107763" dir="13500000" sx="75000" sy="75000" algn="tl" rotWithShape="0">
                    <a:schemeClr val="bg2"/>
                  </a:outerShdw>
                </a:effectLst>
              </a14:hiddenEffects>
            </a:ext>
          </a:extLst>
        </p:spPr>
        <p:txBody>
          <a:bodyPr wrap="none" anchor="ctr"/>
          <a:lstStyle/>
          <a:p>
            <a:endParaRPr lang="tr-TR">
              <a:solidFill>
                <a:prstClr val="black"/>
              </a:solidFill>
            </a:endParaRPr>
          </a:p>
        </p:txBody>
      </p:sp>
      <p:sp>
        <p:nvSpPr>
          <p:cNvPr id="57349" name="AutoShape 5"/>
          <p:cNvSpPr>
            <a:spLocks noChangeArrowheads="1"/>
          </p:cNvSpPr>
          <p:nvPr/>
        </p:nvSpPr>
        <p:spPr bwMode="auto">
          <a:xfrm rot="-7578689">
            <a:off x="3619501" y="3529012"/>
            <a:ext cx="4437062" cy="963613"/>
          </a:xfrm>
          <a:prstGeom prst="rtTriangle">
            <a:avLst/>
          </a:prstGeom>
          <a:solidFill>
            <a:srgbClr val="0000FF"/>
          </a:solidFill>
          <a:ln w="9525">
            <a:solidFill>
              <a:schemeClr val="tx1"/>
            </a:solidFill>
            <a:miter lim="800000"/>
            <a:headEnd/>
            <a:tailEnd/>
          </a:ln>
          <a:effectLst/>
          <a:extLst>
            <a:ext uri="{AF507438-7753-43E0-B8FC-AC1667EBCBE1}">
              <a14:hiddenEffects xmlns:a14="http://schemas.microsoft.com/office/drawing/2010/main">
                <a:effectLst>
                  <a:outerShdw dist="107763" dir="13500000" sx="75000" sy="75000" algn="tl" rotWithShape="0">
                    <a:schemeClr val="bg2"/>
                  </a:outerShdw>
                </a:effectLst>
              </a14:hiddenEffects>
            </a:ext>
          </a:extLst>
        </p:spPr>
        <p:txBody>
          <a:bodyPr wrap="none" anchor="ctr"/>
          <a:lstStyle/>
          <a:p>
            <a:endParaRPr lang="tr-TR">
              <a:solidFill>
                <a:prstClr val="black"/>
              </a:solidFill>
            </a:endParaRPr>
          </a:p>
        </p:txBody>
      </p:sp>
      <p:sp>
        <p:nvSpPr>
          <p:cNvPr id="57350" name="AutoShape 6"/>
          <p:cNvSpPr>
            <a:spLocks noChangeArrowheads="1"/>
          </p:cNvSpPr>
          <p:nvPr/>
        </p:nvSpPr>
        <p:spPr bwMode="auto">
          <a:xfrm rot="-8796227">
            <a:off x="4116388" y="2927350"/>
            <a:ext cx="4551362" cy="801688"/>
          </a:xfrm>
          <a:prstGeom prst="rtTriangle">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107763" dir="13500000" sx="75000" sy="75000" algn="tl" rotWithShape="0">
                    <a:schemeClr val="bg2"/>
                  </a:outerShdw>
                </a:effectLst>
              </a14:hiddenEffects>
            </a:ext>
          </a:extLst>
        </p:spPr>
        <p:txBody>
          <a:bodyPr wrap="none" anchor="ctr"/>
          <a:lstStyle/>
          <a:p>
            <a:endParaRPr lang="tr-TR">
              <a:solidFill>
                <a:prstClr val="black"/>
              </a:solidFill>
            </a:endParaRPr>
          </a:p>
        </p:txBody>
      </p:sp>
      <p:sp>
        <p:nvSpPr>
          <p:cNvPr id="57351" name="AutoShape 7"/>
          <p:cNvSpPr>
            <a:spLocks noChangeArrowheads="1"/>
          </p:cNvSpPr>
          <p:nvPr/>
        </p:nvSpPr>
        <p:spPr bwMode="auto">
          <a:xfrm rot="-30780253">
            <a:off x="4356100" y="2732088"/>
            <a:ext cx="4475163" cy="654050"/>
          </a:xfrm>
          <a:prstGeom prst="rtTriangle">
            <a:avLst/>
          </a:prstGeom>
          <a:solidFill>
            <a:srgbClr val="FF6600"/>
          </a:solidFill>
          <a:ln w="9525">
            <a:solidFill>
              <a:schemeClr val="tx1"/>
            </a:solidFill>
            <a:miter lim="800000"/>
            <a:headEnd/>
            <a:tailEnd/>
          </a:ln>
          <a:effectLst/>
          <a:extLst>
            <a:ext uri="{AF507438-7753-43E0-B8FC-AC1667EBCBE1}">
              <a14:hiddenEffects xmlns:a14="http://schemas.microsoft.com/office/drawing/2010/main">
                <a:effectLst>
                  <a:outerShdw dist="107763" dir="13500000" sx="75000" sy="75000" algn="tl" rotWithShape="0">
                    <a:schemeClr val="bg2"/>
                  </a:outerShdw>
                </a:effectLst>
              </a14:hiddenEffects>
            </a:ext>
          </a:extLst>
        </p:spPr>
        <p:txBody>
          <a:bodyPr wrap="none" anchor="ctr"/>
          <a:lstStyle/>
          <a:p>
            <a:endParaRPr lang="tr-TR">
              <a:solidFill>
                <a:prstClr val="black"/>
              </a:solidFill>
            </a:endParaRPr>
          </a:p>
        </p:txBody>
      </p:sp>
      <p:sp>
        <p:nvSpPr>
          <p:cNvPr id="57352" name="AutoShape 8"/>
          <p:cNvSpPr>
            <a:spLocks noChangeArrowheads="1"/>
          </p:cNvSpPr>
          <p:nvPr/>
        </p:nvSpPr>
        <p:spPr bwMode="auto">
          <a:xfrm rot="-31303909">
            <a:off x="4638675" y="2493963"/>
            <a:ext cx="4321175" cy="647700"/>
          </a:xfrm>
          <a:prstGeom prst="rtTriangle">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107763" dir="13500000" sx="75000" sy="75000" algn="tl" rotWithShape="0">
                    <a:schemeClr val="bg2"/>
                  </a:outerShdw>
                </a:effectLst>
              </a14:hiddenEffects>
            </a:ext>
          </a:extLst>
        </p:spPr>
        <p:txBody>
          <a:bodyPr wrap="none" anchor="ctr"/>
          <a:lstStyle/>
          <a:p>
            <a:endParaRPr lang="tr-TR">
              <a:solidFill>
                <a:prstClr val="black"/>
              </a:solidFill>
            </a:endParaRPr>
          </a:p>
        </p:txBody>
      </p:sp>
      <p:sp>
        <p:nvSpPr>
          <p:cNvPr id="57353" name="AutoShape 9"/>
          <p:cNvSpPr>
            <a:spLocks noChangeArrowheads="1"/>
          </p:cNvSpPr>
          <p:nvPr/>
        </p:nvSpPr>
        <p:spPr bwMode="auto">
          <a:xfrm rot="-28465250">
            <a:off x="3059906" y="3674270"/>
            <a:ext cx="4695825" cy="919162"/>
          </a:xfrm>
          <a:prstGeom prst="rtTriangle">
            <a:avLst/>
          </a:prstGeom>
          <a:solidFill>
            <a:srgbClr val="800080"/>
          </a:solidFill>
          <a:ln w="9525">
            <a:solidFill>
              <a:schemeClr val="tx1"/>
            </a:solidFill>
            <a:miter lim="800000"/>
            <a:headEnd/>
            <a:tailEnd/>
          </a:ln>
          <a:effectLst/>
          <a:extLst>
            <a:ext uri="{AF507438-7753-43E0-B8FC-AC1667EBCBE1}">
              <a14:hiddenEffects xmlns:a14="http://schemas.microsoft.com/office/drawing/2010/main">
                <a:effectLst>
                  <a:outerShdw dist="107763" dir="13500000" sx="75000" sy="75000" algn="tl" rotWithShape="0">
                    <a:schemeClr val="bg2"/>
                  </a:outerShdw>
                </a:effectLst>
              </a14:hiddenEffects>
            </a:ext>
          </a:extLst>
        </p:spPr>
        <p:txBody>
          <a:bodyPr wrap="none" anchor="ctr"/>
          <a:lstStyle/>
          <a:p>
            <a:endParaRPr lang="tr-TR">
              <a:solidFill>
                <a:prstClr val="black"/>
              </a:solidFill>
            </a:endParaRPr>
          </a:p>
        </p:txBody>
      </p:sp>
      <p:sp>
        <p:nvSpPr>
          <p:cNvPr id="57354" name="AutoShape 10"/>
          <p:cNvSpPr>
            <a:spLocks noChangeArrowheads="1"/>
          </p:cNvSpPr>
          <p:nvPr/>
        </p:nvSpPr>
        <p:spPr bwMode="auto">
          <a:xfrm rot="5400000">
            <a:off x="4065588" y="336550"/>
            <a:ext cx="2014537" cy="2443163"/>
          </a:xfrm>
          <a:prstGeom prst="triangle">
            <a:avLst>
              <a:gd name="adj" fmla="val 44523"/>
            </a:avLst>
          </a:prstGeom>
          <a:gradFill rotWithShape="0">
            <a:gsLst>
              <a:gs pos="0">
                <a:srgbClr val="FFFFFF"/>
              </a:gs>
              <a:gs pos="100000">
                <a:srgbClr val="EAEAEA"/>
              </a:gs>
            </a:gsLst>
            <a:path path="rect">
              <a:fillToRect l="100000" t="100000"/>
            </a:path>
          </a:gradFill>
          <a:ln w="9525">
            <a:miter lim="800000"/>
            <a:headEnd/>
            <a:tailEnd/>
          </a:ln>
          <a:effectLst/>
          <a:scene3d>
            <a:camera prst="legacyPerspectiveBottomLeft"/>
            <a:lightRig rig="legacyFlat3" dir="t"/>
          </a:scene3d>
          <a:sp3d extrusionH="887400" prstMaterial="legacyMatte">
            <a:bevelT w="13500" h="13500" prst="angle"/>
            <a:bevelB w="13500" h="13500" prst="angle"/>
            <a:extrusionClr>
              <a:srgbClr val="FFFFFF"/>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flatTx/>
          </a:bodyPr>
          <a:lstStyle/>
          <a:p>
            <a:pPr marL="342900" indent="-342900" algn="ctr"/>
            <a:r>
              <a:rPr lang="tr-TR" sz="2000">
                <a:solidFill>
                  <a:srgbClr val="000000"/>
                </a:solidFill>
              </a:rPr>
              <a:t>PRİZMA</a:t>
            </a:r>
          </a:p>
        </p:txBody>
      </p:sp>
      <p:sp>
        <p:nvSpPr>
          <p:cNvPr id="57356" name="Text Box 12"/>
          <p:cNvSpPr txBox="1">
            <a:spLocks noChangeArrowheads="1"/>
          </p:cNvSpPr>
          <p:nvPr/>
        </p:nvSpPr>
        <p:spPr bwMode="auto">
          <a:xfrm>
            <a:off x="74052" y="6277044"/>
            <a:ext cx="8878419" cy="369332"/>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ctr" eaLnBrk="0" hangingPunct="0">
              <a:spcBef>
                <a:spcPct val="0"/>
              </a:spcBef>
            </a:pPr>
            <a:r>
              <a:rPr lang="tr-TR" dirty="0">
                <a:solidFill>
                  <a:schemeClr val="bg1"/>
                </a:solidFill>
              </a:rPr>
              <a:t>Beyaz ışığın ışık prizmasından geçmesiyle oluşan renkli ışık demetine </a:t>
            </a:r>
            <a:r>
              <a:rPr lang="tr-TR" b="1" dirty="0">
                <a:solidFill>
                  <a:srgbClr val="FF0000"/>
                </a:solidFill>
                <a:effectLst>
                  <a:outerShdw blurRad="38100" dist="38100" dir="2700000" algn="tl">
                    <a:srgbClr val="000000"/>
                  </a:outerShdw>
                </a:effectLst>
              </a:rPr>
              <a:t>ışık tayfı</a:t>
            </a:r>
            <a:r>
              <a:rPr lang="tr-TR" dirty="0">
                <a:solidFill>
                  <a:srgbClr val="FF0000"/>
                </a:solidFill>
              </a:rPr>
              <a:t> </a:t>
            </a:r>
            <a:r>
              <a:rPr lang="tr-TR" dirty="0">
                <a:solidFill>
                  <a:schemeClr val="bg1"/>
                </a:solidFill>
              </a:rPr>
              <a:t>denir.</a:t>
            </a:r>
          </a:p>
        </p:txBody>
      </p:sp>
      <p:pic>
        <p:nvPicPr>
          <p:cNvPr id="57358" name="Picture 14" descr="sun"/>
          <p:cNvPicPr>
            <a:picLocks noChangeAspect="1" noChangeArrowheads="1" noCrop="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04813"/>
            <a:ext cx="1400175" cy="1247775"/>
          </a:xfrm>
          <a:prstGeom prst="rect">
            <a:avLst/>
          </a:prstGeom>
          <a:noFill/>
          <a:extLst>
            <a:ext uri="{909E8E84-426E-40DD-AFC4-6F175D3DCCD1}">
              <a14:hiddenFill xmlns:a14="http://schemas.microsoft.com/office/drawing/2010/main">
                <a:solidFill>
                  <a:srgbClr val="FFFFFF"/>
                </a:solidFill>
              </a14:hiddenFill>
            </a:ext>
          </a:extLst>
        </p:spPr>
      </p:pic>
      <p:sp>
        <p:nvSpPr>
          <p:cNvPr id="57359" name="Text Box 15"/>
          <p:cNvSpPr txBox="1">
            <a:spLocks noChangeArrowheads="1"/>
          </p:cNvSpPr>
          <p:nvPr/>
        </p:nvSpPr>
        <p:spPr bwMode="auto">
          <a:xfrm rot="452919">
            <a:off x="1708150" y="765175"/>
            <a:ext cx="935038" cy="23812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spcBef>
                <a:spcPct val="0"/>
              </a:spcBef>
              <a:defRPr sz="2400">
                <a:solidFill>
                  <a:schemeClr val="tx1"/>
                </a:solidFill>
                <a:latin typeface="Times New Roman" pitchFamily="18" charset="0"/>
              </a:defRPr>
            </a:lvl1pPr>
            <a:lvl2pPr eaLnBrk="0" hangingPunct="0">
              <a:spcBef>
                <a:spcPct val="0"/>
              </a:spcBef>
              <a:defRPr sz="2400">
                <a:solidFill>
                  <a:schemeClr val="tx1"/>
                </a:solidFill>
                <a:latin typeface="Times New Roman" pitchFamily="18" charset="0"/>
              </a:defRPr>
            </a:lvl2pPr>
            <a:lvl3pPr eaLnBrk="0" hangingPunct="0">
              <a:spcBef>
                <a:spcPct val="0"/>
              </a:spcBef>
              <a:defRPr sz="2400">
                <a:solidFill>
                  <a:schemeClr val="tx1"/>
                </a:solidFill>
                <a:latin typeface="Times New Roman" pitchFamily="18" charset="0"/>
              </a:defRPr>
            </a:lvl3pPr>
            <a:lvl4pPr eaLnBrk="0" hangingPunct="0">
              <a:spcBef>
                <a:spcPct val="0"/>
              </a:spcBef>
              <a:defRPr sz="2400">
                <a:solidFill>
                  <a:schemeClr val="tx1"/>
                </a:solidFill>
                <a:latin typeface="Times New Roman" pitchFamily="18" charset="0"/>
              </a:defRPr>
            </a:lvl4pPr>
            <a:lvl5pPr eaLnBrk="0" hangingPunct="0">
              <a:spcBef>
                <a:spcPct val="0"/>
              </a:spcBef>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pPr eaLnBrk="1" hangingPunct="1">
              <a:spcBef>
                <a:spcPct val="50000"/>
              </a:spcBef>
            </a:pPr>
            <a:r>
              <a:rPr lang="tr-TR" sz="1200" b="1">
                <a:solidFill>
                  <a:prstClr val="black"/>
                </a:solidFill>
                <a:latin typeface="Comic Sans MS" pitchFamily="66" charset="0"/>
              </a:rPr>
              <a:t>Beyaz ışık</a:t>
            </a:r>
          </a:p>
        </p:txBody>
      </p:sp>
    </p:spTree>
    <p:extLst>
      <p:ext uri="{BB962C8B-B14F-4D97-AF65-F5344CB8AC3E}">
        <p14:creationId xmlns:p14="http://schemas.microsoft.com/office/powerpoint/2010/main" val="299192579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57358"/>
                                        </p:tgtEl>
                                        <p:attrNameLst>
                                          <p:attrName>style.visibility</p:attrName>
                                        </p:attrNameLst>
                                      </p:cBhvr>
                                      <p:to>
                                        <p:strVal val="visible"/>
                                      </p:to>
                                    </p:set>
                                    <p:animEffect transition="in" filter="fade">
                                      <p:cBhvr>
                                        <p:cTn id="7" dur="1000"/>
                                        <p:tgtEl>
                                          <p:spTgt spid="57358"/>
                                        </p:tgtEl>
                                      </p:cBhvr>
                                    </p:animEffect>
                                    <p:anim calcmode="lin" valueType="num">
                                      <p:cBhvr>
                                        <p:cTn id="8" dur="1000" fill="hold"/>
                                        <p:tgtEl>
                                          <p:spTgt spid="57358"/>
                                        </p:tgtEl>
                                        <p:attrNameLst>
                                          <p:attrName>ppt_x</p:attrName>
                                        </p:attrNameLst>
                                      </p:cBhvr>
                                      <p:tavLst>
                                        <p:tav tm="0">
                                          <p:val>
                                            <p:strVal val="#ppt_x"/>
                                          </p:val>
                                        </p:tav>
                                        <p:tav tm="100000">
                                          <p:val>
                                            <p:strVal val="#ppt_x"/>
                                          </p:val>
                                        </p:tav>
                                      </p:tavLst>
                                    </p:anim>
                                    <p:anim calcmode="lin" valueType="num">
                                      <p:cBhvr>
                                        <p:cTn id="9" dur="900" decel="100000" fill="hold"/>
                                        <p:tgtEl>
                                          <p:spTgt spid="5735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7358"/>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57346"/>
                                        </p:tgtEl>
                                        <p:attrNameLst>
                                          <p:attrName>style.visibility</p:attrName>
                                        </p:attrNameLst>
                                      </p:cBhvr>
                                      <p:to>
                                        <p:strVal val="visible"/>
                                      </p:to>
                                    </p:set>
                                    <p:animEffect transition="in" filter="wipe(left)">
                                      <p:cBhvr>
                                        <p:cTn id="14" dur="2000"/>
                                        <p:tgtEl>
                                          <p:spTgt spid="57346"/>
                                        </p:tgtEl>
                                      </p:cBhvr>
                                    </p:animEffect>
                                  </p:childTnLst>
                                </p:cTn>
                              </p:par>
                            </p:childTnLst>
                          </p:cTn>
                        </p:par>
                        <p:par>
                          <p:cTn id="15" fill="hold">
                            <p:stCondLst>
                              <p:cond delay="3000"/>
                            </p:stCondLst>
                            <p:childTnLst>
                              <p:par>
                                <p:cTn id="16" presetID="22" presetClass="entr" presetSubtype="8" fill="hold" grpId="0" nodeType="afterEffect">
                                  <p:stCondLst>
                                    <p:cond delay="0"/>
                                  </p:stCondLst>
                                  <p:childTnLst>
                                    <p:set>
                                      <p:cBhvr>
                                        <p:cTn id="17" dur="1" fill="hold">
                                          <p:stCondLst>
                                            <p:cond delay="0"/>
                                          </p:stCondLst>
                                        </p:cTn>
                                        <p:tgtEl>
                                          <p:spTgt spid="57359"/>
                                        </p:tgtEl>
                                        <p:attrNameLst>
                                          <p:attrName>style.visibility</p:attrName>
                                        </p:attrNameLst>
                                      </p:cBhvr>
                                      <p:to>
                                        <p:strVal val="visible"/>
                                      </p:to>
                                    </p:set>
                                    <p:animEffect transition="in" filter="wipe(left)">
                                      <p:cBhvr>
                                        <p:cTn id="18" dur="500"/>
                                        <p:tgtEl>
                                          <p:spTgt spid="57359"/>
                                        </p:tgtEl>
                                      </p:cBhvr>
                                    </p:animEffect>
                                  </p:childTnLst>
                                </p:cTn>
                              </p:par>
                            </p:childTnLst>
                          </p:cTn>
                        </p:par>
                        <p:par>
                          <p:cTn id="19" fill="hold">
                            <p:stCondLst>
                              <p:cond delay="3500"/>
                            </p:stCondLst>
                            <p:childTnLst>
                              <p:par>
                                <p:cTn id="20" presetID="3" presetClass="entr" presetSubtype="5" fill="hold" grpId="0" nodeType="afterEffect">
                                  <p:stCondLst>
                                    <p:cond delay="0"/>
                                  </p:stCondLst>
                                  <p:childTnLst>
                                    <p:set>
                                      <p:cBhvr>
                                        <p:cTn id="21" dur="1" fill="hold">
                                          <p:stCondLst>
                                            <p:cond delay="0"/>
                                          </p:stCondLst>
                                        </p:cTn>
                                        <p:tgtEl>
                                          <p:spTgt spid="57354">
                                            <p:bg/>
                                          </p:spTgt>
                                        </p:tgtEl>
                                        <p:attrNameLst>
                                          <p:attrName>style.visibility</p:attrName>
                                        </p:attrNameLst>
                                      </p:cBhvr>
                                      <p:to>
                                        <p:strVal val="visible"/>
                                      </p:to>
                                    </p:set>
                                    <p:animEffect transition="in" filter="blinds(vertical)">
                                      <p:cBhvr>
                                        <p:cTn id="22" dur="500"/>
                                        <p:tgtEl>
                                          <p:spTgt spid="57354">
                                            <p:bg/>
                                          </p:spTgt>
                                        </p:tgtEl>
                                      </p:cBhvr>
                                    </p:animEffect>
                                  </p:childTnLst>
                                </p:cTn>
                              </p:par>
                              <p:par>
                                <p:cTn id="23" presetID="3" presetClass="entr" presetSubtype="5" fill="hold" grpId="0" nodeType="withEffect">
                                  <p:stCondLst>
                                    <p:cond delay="0"/>
                                  </p:stCondLst>
                                  <p:childTnLst>
                                    <p:set>
                                      <p:cBhvr>
                                        <p:cTn id="24" dur="1" fill="hold">
                                          <p:stCondLst>
                                            <p:cond delay="0"/>
                                          </p:stCondLst>
                                        </p:cTn>
                                        <p:tgtEl>
                                          <p:spTgt spid="57354">
                                            <p:txEl>
                                              <p:pRg st="0" end="0"/>
                                            </p:txEl>
                                          </p:spTgt>
                                        </p:tgtEl>
                                        <p:attrNameLst>
                                          <p:attrName>style.visibility</p:attrName>
                                        </p:attrNameLst>
                                      </p:cBhvr>
                                      <p:to>
                                        <p:strVal val="visible"/>
                                      </p:to>
                                    </p:set>
                                    <p:animEffect transition="in" filter="blinds(vertical)">
                                      <p:cBhvr>
                                        <p:cTn id="25" dur="500"/>
                                        <p:tgtEl>
                                          <p:spTgt spid="57354">
                                            <p:txEl>
                                              <p:pRg st="0" end="0"/>
                                            </p:txEl>
                                          </p:spTgt>
                                        </p:tgtEl>
                                      </p:cBhvr>
                                    </p:animEffect>
                                  </p:childTnLst>
                                </p:cTn>
                              </p:par>
                            </p:childTnLst>
                          </p:cTn>
                        </p:par>
                        <p:par>
                          <p:cTn id="26" fill="hold">
                            <p:stCondLst>
                              <p:cond delay="4000"/>
                            </p:stCondLst>
                            <p:childTnLst>
                              <p:par>
                                <p:cTn id="27" presetID="3" presetClass="entr" presetSubtype="5" fill="hold" grpId="0" nodeType="afterEffect">
                                  <p:stCondLst>
                                    <p:cond delay="0"/>
                                  </p:stCondLst>
                                  <p:childTnLst>
                                    <p:set>
                                      <p:cBhvr>
                                        <p:cTn id="28" dur="1" fill="hold">
                                          <p:stCondLst>
                                            <p:cond delay="0"/>
                                          </p:stCondLst>
                                        </p:cTn>
                                        <p:tgtEl>
                                          <p:spTgt spid="57352"/>
                                        </p:tgtEl>
                                        <p:attrNameLst>
                                          <p:attrName>style.visibility</p:attrName>
                                        </p:attrNameLst>
                                      </p:cBhvr>
                                      <p:to>
                                        <p:strVal val="visible"/>
                                      </p:to>
                                    </p:set>
                                    <p:animEffect transition="in" filter="blinds(vertical)">
                                      <p:cBhvr>
                                        <p:cTn id="29" dur="600"/>
                                        <p:tgtEl>
                                          <p:spTgt spid="57352"/>
                                        </p:tgtEl>
                                      </p:cBhvr>
                                    </p:animEffect>
                                  </p:childTnLst>
                                </p:cTn>
                              </p:par>
                            </p:childTnLst>
                          </p:cTn>
                        </p:par>
                        <p:par>
                          <p:cTn id="30" fill="hold">
                            <p:stCondLst>
                              <p:cond delay="4600"/>
                            </p:stCondLst>
                            <p:childTnLst>
                              <p:par>
                                <p:cTn id="31" presetID="3" presetClass="entr" presetSubtype="5" fill="hold" grpId="0" nodeType="afterEffect">
                                  <p:stCondLst>
                                    <p:cond delay="0"/>
                                  </p:stCondLst>
                                  <p:childTnLst>
                                    <p:set>
                                      <p:cBhvr>
                                        <p:cTn id="32" dur="1" fill="hold">
                                          <p:stCondLst>
                                            <p:cond delay="0"/>
                                          </p:stCondLst>
                                        </p:cTn>
                                        <p:tgtEl>
                                          <p:spTgt spid="57351"/>
                                        </p:tgtEl>
                                        <p:attrNameLst>
                                          <p:attrName>style.visibility</p:attrName>
                                        </p:attrNameLst>
                                      </p:cBhvr>
                                      <p:to>
                                        <p:strVal val="visible"/>
                                      </p:to>
                                    </p:set>
                                    <p:animEffect transition="in" filter="blinds(vertical)">
                                      <p:cBhvr>
                                        <p:cTn id="33" dur="600"/>
                                        <p:tgtEl>
                                          <p:spTgt spid="57351"/>
                                        </p:tgtEl>
                                      </p:cBhvr>
                                    </p:animEffect>
                                  </p:childTnLst>
                                </p:cTn>
                              </p:par>
                            </p:childTnLst>
                          </p:cTn>
                        </p:par>
                        <p:par>
                          <p:cTn id="34" fill="hold">
                            <p:stCondLst>
                              <p:cond delay="5200"/>
                            </p:stCondLst>
                            <p:childTnLst>
                              <p:par>
                                <p:cTn id="35" presetID="3" presetClass="entr" presetSubtype="5" fill="hold" grpId="0" nodeType="afterEffect">
                                  <p:stCondLst>
                                    <p:cond delay="0"/>
                                  </p:stCondLst>
                                  <p:childTnLst>
                                    <p:set>
                                      <p:cBhvr>
                                        <p:cTn id="36" dur="1" fill="hold">
                                          <p:stCondLst>
                                            <p:cond delay="0"/>
                                          </p:stCondLst>
                                        </p:cTn>
                                        <p:tgtEl>
                                          <p:spTgt spid="57350"/>
                                        </p:tgtEl>
                                        <p:attrNameLst>
                                          <p:attrName>style.visibility</p:attrName>
                                        </p:attrNameLst>
                                      </p:cBhvr>
                                      <p:to>
                                        <p:strVal val="visible"/>
                                      </p:to>
                                    </p:set>
                                    <p:animEffect transition="in" filter="blinds(vertical)">
                                      <p:cBhvr>
                                        <p:cTn id="37" dur="600"/>
                                        <p:tgtEl>
                                          <p:spTgt spid="57350"/>
                                        </p:tgtEl>
                                      </p:cBhvr>
                                    </p:animEffect>
                                  </p:childTnLst>
                                </p:cTn>
                              </p:par>
                            </p:childTnLst>
                          </p:cTn>
                        </p:par>
                        <p:par>
                          <p:cTn id="38" fill="hold">
                            <p:stCondLst>
                              <p:cond delay="5800"/>
                            </p:stCondLst>
                            <p:childTnLst>
                              <p:par>
                                <p:cTn id="39" presetID="3" presetClass="entr" presetSubtype="5" fill="hold" grpId="0" nodeType="afterEffect">
                                  <p:stCondLst>
                                    <p:cond delay="0"/>
                                  </p:stCondLst>
                                  <p:childTnLst>
                                    <p:set>
                                      <p:cBhvr>
                                        <p:cTn id="40" dur="1" fill="hold">
                                          <p:stCondLst>
                                            <p:cond delay="0"/>
                                          </p:stCondLst>
                                        </p:cTn>
                                        <p:tgtEl>
                                          <p:spTgt spid="57347"/>
                                        </p:tgtEl>
                                        <p:attrNameLst>
                                          <p:attrName>style.visibility</p:attrName>
                                        </p:attrNameLst>
                                      </p:cBhvr>
                                      <p:to>
                                        <p:strVal val="visible"/>
                                      </p:to>
                                    </p:set>
                                    <p:animEffect transition="in" filter="blinds(vertical)">
                                      <p:cBhvr>
                                        <p:cTn id="41" dur="600"/>
                                        <p:tgtEl>
                                          <p:spTgt spid="57347"/>
                                        </p:tgtEl>
                                      </p:cBhvr>
                                    </p:animEffect>
                                  </p:childTnLst>
                                </p:cTn>
                              </p:par>
                            </p:childTnLst>
                          </p:cTn>
                        </p:par>
                        <p:par>
                          <p:cTn id="42" fill="hold">
                            <p:stCondLst>
                              <p:cond delay="6400"/>
                            </p:stCondLst>
                            <p:childTnLst>
                              <p:par>
                                <p:cTn id="43" presetID="3" presetClass="entr" presetSubtype="5" fill="hold" grpId="0" nodeType="afterEffect">
                                  <p:stCondLst>
                                    <p:cond delay="0"/>
                                  </p:stCondLst>
                                  <p:childTnLst>
                                    <p:set>
                                      <p:cBhvr>
                                        <p:cTn id="44" dur="1" fill="hold">
                                          <p:stCondLst>
                                            <p:cond delay="0"/>
                                          </p:stCondLst>
                                        </p:cTn>
                                        <p:tgtEl>
                                          <p:spTgt spid="57349"/>
                                        </p:tgtEl>
                                        <p:attrNameLst>
                                          <p:attrName>style.visibility</p:attrName>
                                        </p:attrNameLst>
                                      </p:cBhvr>
                                      <p:to>
                                        <p:strVal val="visible"/>
                                      </p:to>
                                    </p:set>
                                    <p:animEffect transition="in" filter="blinds(vertical)">
                                      <p:cBhvr>
                                        <p:cTn id="45" dur="600"/>
                                        <p:tgtEl>
                                          <p:spTgt spid="57349"/>
                                        </p:tgtEl>
                                      </p:cBhvr>
                                    </p:animEffect>
                                  </p:childTnLst>
                                </p:cTn>
                              </p:par>
                            </p:childTnLst>
                          </p:cTn>
                        </p:par>
                        <p:par>
                          <p:cTn id="46" fill="hold">
                            <p:stCondLst>
                              <p:cond delay="7000"/>
                            </p:stCondLst>
                            <p:childTnLst>
                              <p:par>
                                <p:cTn id="47" presetID="3" presetClass="entr" presetSubtype="5" fill="hold" grpId="0" nodeType="afterEffect">
                                  <p:stCondLst>
                                    <p:cond delay="0"/>
                                  </p:stCondLst>
                                  <p:childTnLst>
                                    <p:set>
                                      <p:cBhvr>
                                        <p:cTn id="48" dur="1" fill="hold">
                                          <p:stCondLst>
                                            <p:cond delay="0"/>
                                          </p:stCondLst>
                                        </p:cTn>
                                        <p:tgtEl>
                                          <p:spTgt spid="57353"/>
                                        </p:tgtEl>
                                        <p:attrNameLst>
                                          <p:attrName>style.visibility</p:attrName>
                                        </p:attrNameLst>
                                      </p:cBhvr>
                                      <p:to>
                                        <p:strVal val="visible"/>
                                      </p:to>
                                    </p:set>
                                    <p:animEffect transition="in" filter="blinds(vertical)">
                                      <p:cBhvr>
                                        <p:cTn id="49" dur="600"/>
                                        <p:tgtEl>
                                          <p:spTgt spid="57353"/>
                                        </p:tgtEl>
                                      </p:cBhvr>
                                    </p:animEffect>
                                  </p:childTnLst>
                                </p:cTn>
                              </p:par>
                            </p:childTnLst>
                          </p:cTn>
                        </p:par>
                        <p:par>
                          <p:cTn id="50" fill="hold">
                            <p:stCondLst>
                              <p:cond delay="7600"/>
                            </p:stCondLst>
                            <p:childTnLst>
                              <p:par>
                                <p:cTn id="51" presetID="8" presetClass="entr" presetSubtype="16" fill="hold" grpId="0" nodeType="afterEffect">
                                  <p:stCondLst>
                                    <p:cond delay="0"/>
                                  </p:stCondLst>
                                  <p:iterate type="wd">
                                    <p:tmPct val="0"/>
                                  </p:iterate>
                                  <p:childTnLst>
                                    <p:set>
                                      <p:cBhvr>
                                        <p:cTn id="52" dur="1" fill="hold">
                                          <p:stCondLst>
                                            <p:cond delay="0"/>
                                          </p:stCondLst>
                                        </p:cTn>
                                        <p:tgtEl>
                                          <p:spTgt spid="57356"/>
                                        </p:tgtEl>
                                        <p:attrNameLst>
                                          <p:attrName>style.visibility</p:attrName>
                                        </p:attrNameLst>
                                      </p:cBhvr>
                                      <p:to>
                                        <p:strVal val="visible"/>
                                      </p:to>
                                    </p:set>
                                    <p:animEffect transition="in" filter="diamond(in)">
                                      <p:cBhvr>
                                        <p:cTn id="53" dur="2000"/>
                                        <p:tgtEl>
                                          <p:spTgt spid="573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animBg="1"/>
      <p:bldP spid="57347" grpId="0" animBg="1"/>
      <p:bldP spid="57349" grpId="0" animBg="1"/>
      <p:bldP spid="57350" grpId="0" animBg="1"/>
      <p:bldP spid="57351" grpId="0" animBg="1"/>
      <p:bldP spid="57352" grpId="0" animBg="1"/>
      <p:bldP spid="57353" grpId="0" animBg="1"/>
      <p:bldP spid="57354" grpId="0" build="allAtOnce" animBg="1"/>
      <p:bldP spid="57356" grpId="0"/>
      <p:bldP spid="57359"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8100" y="44624"/>
            <a:ext cx="5553075" cy="460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0" y="4725144"/>
            <a:ext cx="8964488" cy="1938992"/>
          </a:xfrm>
          <a:prstGeom prst="rect">
            <a:avLst/>
          </a:prstGeom>
        </p:spPr>
        <p:txBody>
          <a:bodyPr wrap="square">
            <a:spAutoFit/>
          </a:bodyPr>
          <a:lstStyle/>
          <a:p>
            <a:r>
              <a:rPr lang="tr-TR" sz="2400" dirty="0" smtClean="0">
                <a:latin typeface="Arial" pitchFamily="34" charset="0"/>
                <a:cs typeface="Arial" pitchFamily="34" charset="0"/>
              </a:rPr>
              <a:t>Vücudumuzdan </a:t>
            </a:r>
            <a:r>
              <a:rPr lang="tr-TR" sz="2400" dirty="0">
                <a:latin typeface="Arial" pitchFamily="34" charset="0"/>
                <a:cs typeface="Arial" pitchFamily="34" charset="0"/>
              </a:rPr>
              <a:t>geçirilerek bir film üzerine gönderilen X-ışınları iç yapımızın </a:t>
            </a:r>
            <a:r>
              <a:rPr lang="tr-TR" sz="2400" dirty="0" smtClean="0">
                <a:latin typeface="Arial" pitchFamily="34" charset="0"/>
                <a:cs typeface="Arial" pitchFamily="34" charset="0"/>
              </a:rPr>
              <a:t>fotoğrafının </a:t>
            </a:r>
            <a:r>
              <a:rPr lang="tr-TR" sz="2400" dirty="0">
                <a:latin typeface="Arial" pitchFamily="34" charset="0"/>
                <a:cs typeface="Arial" pitchFamily="34" charset="0"/>
              </a:rPr>
              <a:t>elde edilmesini sağlar. Bu ışınların fazla miktarda alınması </a:t>
            </a:r>
            <a:r>
              <a:rPr lang="tr-TR" sz="2400" dirty="0" smtClean="0">
                <a:latin typeface="Arial" pitchFamily="34" charset="0"/>
                <a:cs typeface="Arial" pitchFamily="34" charset="0"/>
              </a:rPr>
              <a:t>insanın vücudu </a:t>
            </a:r>
            <a:r>
              <a:rPr lang="tr-TR" sz="2400" dirty="0">
                <a:latin typeface="Arial" pitchFamily="34" charset="0"/>
                <a:cs typeface="Arial" pitchFamily="34" charset="0"/>
              </a:rPr>
              <a:t>için zararlıdır. </a:t>
            </a:r>
            <a:endParaRPr lang="tr-TR" sz="2400" dirty="0" smtClean="0">
              <a:latin typeface="Arial" pitchFamily="34" charset="0"/>
              <a:cs typeface="Arial" pitchFamily="34" charset="0"/>
            </a:endParaRPr>
          </a:p>
          <a:p>
            <a:r>
              <a:rPr lang="tr-TR" sz="2400" dirty="0" smtClean="0">
                <a:latin typeface="Arial" pitchFamily="34" charset="0"/>
                <a:cs typeface="Arial" pitchFamily="34" charset="0"/>
              </a:rPr>
              <a:t>Bu </a:t>
            </a:r>
            <a:r>
              <a:rPr lang="tr-TR" sz="2400" dirty="0">
                <a:latin typeface="Arial" pitchFamily="34" charset="0"/>
                <a:cs typeface="Arial" pitchFamily="34" charset="0"/>
              </a:rPr>
              <a:t>nedenle röntgen laboratuvarlarında </a:t>
            </a:r>
            <a:r>
              <a:rPr lang="tr-TR" sz="2400" dirty="0" smtClean="0">
                <a:latin typeface="Arial" pitchFamily="34" charset="0"/>
                <a:cs typeface="Arial" pitchFamily="34" charset="0"/>
              </a:rPr>
              <a:t>dikkatli olunması </a:t>
            </a:r>
            <a:r>
              <a:rPr lang="tr-TR" sz="2400" dirty="0">
                <a:latin typeface="Arial" pitchFamily="34" charset="0"/>
                <a:cs typeface="Arial" pitchFamily="34" charset="0"/>
              </a:rPr>
              <a:t>ve koruyucu önlemler alınması gerekir.</a:t>
            </a:r>
          </a:p>
        </p:txBody>
      </p:sp>
      <p:sp>
        <p:nvSpPr>
          <p:cNvPr id="3" name="Dikdörtgen 2"/>
          <p:cNvSpPr/>
          <p:nvPr/>
        </p:nvSpPr>
        <p:spPr>
          <a:xfrm>
            <a:off x="3479405" y="60847"/>
            <a:ext cx="2005677" cy="584775"/>
          </a:xfrm>
          <a:prstGeom prst="rect">
            <a:avLst/>
          </a:prstGeom>
        </p:spPr>
        <p:txBody>
          <a:bodyPr wrap="none">
            <a:spAutoFit/>
          </a:bodyPr>
          <a:lstStyle/>
          <a:p>
            <a:r>
              <a:rPr lang="tr-TR" sz="3200" b="1" dirty="0" smtClean="0">
                <a:solidFill>
                  <a:schemeClr val="bg1"/>
                </a:solidFill>
                <a:latin typeface="Arial" pitchFamily="34" charset="0"/>
                <a:cs typeface="Arial" pitchFamily="34" charset="0"/>
              </a:rPr>
              <a:t>X-ışınlan </a:t>
            </a:r>
            <a:endParaRPr lang="tr-TR" sz="3200" b="1" dirty="0">
              <a:solidFill>
                <a:schemeClr val="bg1"/>
              </a:solidFill>
              <a:latin typeface="Arial" pitchFamily="34" charset="0"/>
              <a:cs typeface="Arial" pitchFamily="34" charset="0"/>
            </a:endParaRPr>
          </a:p>
        </p:txBody>
      </p:sp>
      <p:sp>
        <p:nvSpPr>
          <p:cNvPr id="4" name="Dikdörtgen 3"/>
          <p:cNvSpPr/>
          <p:nvPr/>
        </p:nvSpPr>
        <p:spPr>
          <a:xfrm>
            <a:off x="5591174" y="60847"/>
            <a:ext cx="3552825" cy="4154984"/>
          </a:xfrm>
          <a:prstGeom prst="rect">
            <a:avLst/>
          </a:prstGeom>
        </p:spPr>
        <p:txBody>
          <a:bodyPr wrap="square">
            <a:spAutoFit/>
          </a:bodyPr>
          <a:lstStyle/>
          <a:p>
            <a:r>
              <a:rPr lang="tr-TR" sz="2400" dirty="0">
                <a:latin typeface="Arial" pitchFamily="34" charset="0"/>
                <a:cs typeface="Arial" pitchFamily="34" charset="0"/>
              </a:rPr>
              <a:t>Gama ışınlarına çok benzer. </a:t>
            </a:r>
            <a:endParaRPr lang="tr-TR" sz="2400" dirty="0" smtClean="0">
              <a:latin typeface="Arial" pitchFamily="34" charset="0"/>
              <a:cs typeface="Arial" pitchFamily="34" charset="0"/>
            </a:endParaRPr>
          </a:p>
          <a:p>
            <a:r>
              <a:rPr lang="tr-TR" sz="2400" dirty="0" smtClean="0">
                <a:latin typeface="Arial" pitchFamily="34" charset="0"/>
                <a:cs typeface="Arial" pitchFamily="34" charset="0"/>
              </a:rPr>
              <a:t>Bu </a:t>
            </a:r>
            <a:r>
              <a:rPr lang="tr-TR" sz="2400" dirty="0">
                <a:latin typeface="Arial" pitchFamily="34" charset="0"/>
                <a:cs typeface="Arial" pitchFamily="34" charset="0"/>
              </a:rPr>
              <a:t>ışıkların derinden geçebilmesine rağmen kemiklerden geçememesi tıpta röntgen ve diğer görüntüleme sistemlerinde kullanılmalarına olanak sağlar. </a:t>
            </a:r>
          </a:p>
        </p:txBody>
      </p:sp>
    </p:spTree>
    <p:extLst>
      <p:ext uri="{BB962C8B-B14F-4D97-AF65-F5344CB8AC3E}">
        <p14:creationId xmlns:p14="http://schemas.microsoft.com/office/powerpoint/2010/main" val="640700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70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5" y="4293096"/>
            <a:ext cx="8712967" cy="1938992"/>
          </a:xfrm>
          <a:prstGeom prst="rect">
            <a:avLst/>
          </a:prstGeom>
        </p:spPr>
        <p:txBody>
          <a:bodyPr wrap="square">
            <a:spAutoFit/>
          </a:bodyPr>
          <a:lstStyle/>
          <a:p>
            <a:r>
              <a:rPr lang="tr-TR" sz="2400" dirty="0" smtClean="0">
                <a:latin typeface="Arial" pitchFamily="34" charset="0"/>
                <a:cs typeface="Arial" pitchFamily="34" charset="0"/>
              </a:rPr>
              <a:t>Az </a:t>
            </a:r>
            <a:r>
              <a:rPr lang="tr-TR" sz="2400" dirty="0">
                <a:latin typeface="Arial" pitchFamily="34" charset="0"/>
                <a:cs typeface="Arial" pitchFamily="34" charset="0"/>
              </a:rPr>
              <a:t>miktarda mor ötesi ışınlar, deri </a:t>
            </a:r>
            <a:r>
              <a:rPr lang="tr-TR" sz="2400" dirty="0" smtClean="0">
                <a:latin typeface="Arial" pitchFamily="34" charset="0"/>
                <a:cs typeface="Arial" pitchFamily="34" charset="0"/>
              </a:rPr>
              <a:t>hücrelerimizde D </a:t>
            </a:r>
            <a:r>
              <a:rPr lang="tr-TR" sz="2400" dirty="0">
                <a:latin typeface="Arial" pitchFamily="34" charset="0"/>
                <a:cs typeface="Arial" pitchFamily="34" charset="0"/>
              </a:rPr>
              <a:t>vitamini sentezlenmesini sağlar. Fakat mor ötesi ışınların fazlası </a:t>
            </a:r>
            <a:r>
              <a:rPr lang="tr-TR" sz="2400" dirty="0" smtClean="0">
                <a:latin typeface="Arial" pitchFamily="34" charset="0"/>
                <a:cs typeface="Arial" pitchFamily="34" charset="0"/>
              </a:rPr>
              <a:t>deride yanıklara </a:t>
            </a:r>
            <a:r>
              <a:rPr lang="tr-TR" sz="2400" dirty="0">
                <a:latin typeface="Arial" pitchFamily="34" charset="0"/>
                <a:cs typeface="Arial" pitchFamily="34" charset="0"/>
              </a:rPr>
              <a:t>ve deri kanserine yol açabileceğinden tehlikelidir. Bu </a:t>
            </a:r>
            <a:r>
              <a:rPr lang="tr-TR" sz="2400" dirty="0" smtClean="0">
                <a:latin typeface="Arial" pitchFamily="34" charset="0"/>
                <a:cs typeface="Arial" pitchFamily="34" charset="0"/>
              </a:rPr>
              <a:t>nedenle gereğinden </a:t>
            </a:r>
            <a:r>
              <a:rPr lang="tr-TR" sz="2400" dirty="0">
                <a:latin typeface="Arial" pitchFamily="34" charset="0"/>
                <a:cs typeface="Arial" pitchFamily="34" charset="0"/>
              </a:rPr>
              <a:t>fazla güneşlenmekten ve yandaki gibi solaryum </a:t>
            </a:r>
            <a:r>
              <a:rPr lang="tr-TR" sz="2400" dirty="0" smtClean="0">
                <a:latin typeface="Arial" pitchFamily="34" charset="0"/>
                <a:cs typeface="Arial" pitchFamily="34" charset="0"/>
              </a:rPr>
              <a:t>cihazlarının kontrolsüz </a:t>
            </a:r>
            <a:r>
              <a:rPr lang="tr-TR" sz="2400" dirty="0">
                <a:latin typeface="Arial" pitchFamily="34" charset="0"/>
                <a:cs typeface="Arial" pitchFamily="34" charset="0"/>
              </a:rPr>
              <a:t>kullanımından kaçınmalıyız.</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620119" y="-4317"/>
            <a:ext cx="6524625" cy="3819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107505" y="116632"/>
            <a:ext cx="2952328" cy="523220"/>
          </a:xfrm>
          <a:prstGeom prst="rect">
            <a:avLst/>
          </a:prstGeom>
        </p:spPr>
        <p:txBody>
          <a:bodyPr wrap="square">
            <a:spAutoFit/>
          </a:bodyPr>
          <a:lstStyle/>
          <a:p>
            <a:r>
              <a:rPr lang="tr-TR" sz="2800" b="1" dirty="0">
                <a:latin typeface="Arial" pitchFamily="34" charset="0"/>
                <a:cs typeface="Arial" pitchFamily="34" charset="0"/>
              </a:rPr>
              <a:t>Mor ötesi </a:t>
            </a:r>
            <a:r>
              <a:rPr lang="tr-TR" sz="2800" b="1" dirty="0" smtClean="0">
                <a:latin typeface="Arial" pitchFamily="34" charset="0"/>
                <a:cs typeface="Arial" pitchFamily="34" charset="0"/>
              </a:rPr>
              <a:t>ışınlar </a:t>
            </a:r>
            <a:endParaRPr lang="tr-TR" sz="2800" b="1" dirty="0">
              <a:latin typeface="Arial" pitchFamily="34" charset="0"/>
              <a:cs typeface="Arial" pitchFamily="34" charset="0"/>
            </a:endParaRPr>
          </a:p>
        </p:txBody>
      </p:sp>
      <p:sp>
        <p:nvSpPr>
          <p:cNvPr id="4" name="Dikdörtgen 3"/>
          <p:cNvSpPr/>
          <p:nvPr/>
        </p:nvSpPr>
        <p:spPr>
          <a:xfrm>
            <a:off x="107505" y="655504"/>
            <a:ext cx="3384376" cy="2677656"/>
          </a:xfrm>
          <a:prstGeom prst="rect">
            <a:avLst/>
          </a:prstGeom>
        </p:spPr>
        <p:txBody>
          <a:bodyPr wrap="square">
            <a:spAutoFit/>
          </a:bodyPr>
          <a:lstStyle/>
          <a:p>
            <a:r>
              <a:rPr lang="tr-TR" sz="2400" dirty="0">
                <a:latin typeface="Arial" pitchFamily="34" charset="0"/>
                <a:cs typeface="Arial" pitchFamily="34" charset="0"/>
              </a:rPr>
              <a:t>Bu ışınların kaynağı büyük ölçüde güneştir.</a:t>
            </a:r>
            <a:br>
              <a:rPr lang="tr-TR" sz="2400" dirty="0">
                <a:latin typeface="Arial" pitchFamily="34" charset="0"/>
                <a:cs typeface="Arial" pitchFamily="34" charset="0"/>
              </a:rPr>
            </a:br>
            <a:r>
              <a:rPr lang="tr-TR" sz="2400" dirty="0">
                <a:latin typeface="Arial" pitchFamily="34" charset="0"/>
                <a:cs typeface="Arial" pitchFamily="34" charset="0"/>
              </a:rPr>
              <a:t>Güneşten gelen mor ötesi ışınların çoğu atmosferdeki ozon tabakası tarafından soğurulur. </a:t>
            </a:r>
          </a:p>
        </p:txBody>
      </p:sp>
    </p:spTree>
    <p:extLst>
      <p:ext uri="{BB962C8B-B14F-4D97-AF65-F5344CB8AC3E}">
        <p14:creationId xmlns:p14="http://schemas.microsoft.com/office/powerpoint/2010/main" val="2001874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70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2204" y="116632"/>
            <a:ext cx="4048125" cy="302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179512" y="3717032"/>
            <a:ext cx="8532440" cy="2308324"/>
          </a:xfrm>
          <a:prstGeom prst="rect">
            <a:avLst/>
          </a:prstGeom>
        </p:spPr>
        <p:txBody>
          <a:bodyPr wrap="square">
            <a:spAutoFit/>
          </a:bodyPr>
          <a:lstStyle/>
          <a:p>
            <a:r>
              <a:rPr lang="tr-TR" sz="2400" dirty="0" smtClean="0">
                <a:latin typeface="Arial" pitchFamily="34" charset="0"/>
                <a:cs typeface="Arial" pitchFamily="34" charset="0"/>
              </a:rPr>
              <a:t>Bu </a:t>
            </a:r>
            <a:r>
              <a:rPr lang="tr-TR" sz="2400" dirty="0">
                <a:latin typeface="Arial" pitchFamily="34" charset="0"/>
                <a:cs typeface="Arial" pitchFamily="34" charset="0"/>
              </a:rPr>
              <a:t>ışınlara </a:t>
            </a:r>
            <a:r>
              <a:rPr lang="tr-TR" sz="2400" dirty="0" smtClean="0">
                <a:latin typeface="Arial" pitchFamily="34" charset="0"/>
                <a:cs typeface="Arial" pitchFamily="34" charset="0"/>
              </a:rPr>
              <a:t>duyarlı dürbünler </a:t>
            </a:r>
            <a:r>
              <a:rPr lang="tr-TR" sz="2400" dirty="0">
                <a:latin typeface="Arial" pitchFamily="34" charset="0"/>
                <a:cs typeface="Arial" pitchFamily="34" charset="0"/>
              </a:rPr>
              <a:t>ve kameralar geliştirilmiştir. Böylece gece görüntü elde edilebilmektedir. Televizyon gibi aygıtların uzaktan kumandaları kızıl ötesi ışınlarla çalışır.</a:t>
            </a:r>
            <a:br>
              <a:rPr lang="tr-TR" sz="2400" dirty="0">
                <a:latin typeface="Arial" pitchFamily="34" charset="0"/>
                <a:cs typeface="Arial" pitchFamily="34" charset="0"/>
              </a:rPr>
            </a:br>
            <a:r>
              <a:rPr lang="tr-TR" sz="2400" dirty="0">
                <a:latin typeface="Arial" pitchFamily="34" charset="0"/>
                <a:cs typeface="Arial" pitchFamily="34" charset="0"/>
              </a:rPr>
              <a:t>Kızıl ötesi ışınlara duyarlı aygıtlar depremlerden sonra enkaz altında kalan kişilerin bulunmasında  da kullanılır.	</a:t>
            </a:r>
          </a:p>
          <a:p>
            <a:r>
              <a:rPr lang="tr-TR" sz="2400" dirty="0">
                <a:latin typeface="Arial" pitchFamily="34" charset="0"/>
                <a:cs typeface="Arial" pitchFamily="34" charset="0"/>
              </a:rPr>
              <a:t> </a:t>
            </a:r>
          </a:p>
        </p:txBody>
      </p:sp>
      <p:sp>
        <p:nvSpPr>
          <p:cNvPr id="3" name="Dikdörtgen 2"/>
          <p:cNvSpPr/>
          <p:nvPr/>
        </p:nvSpPr>
        <p:spPr>
          <a:xfrm>
            <a:off x="4139952" y="147866"/>
            <a:ext cx="2797561" cy="461665"/>
          </a:xfrm>
          <a:prstGeom prst="rect">
            <a:avLst/>
          </a:prstGeom>
        </p:spPr>
        <p:txBody>
          <a:bodyPr wrap="none">
            <a:spAutoFit/>
          </a:bodyPr>
          <a:lstStyle/>
          <a:p>
            <a:r>
              <a:rPr lang="tr-TR" sz="2400" b="1" dirty="0">
                <a:latin typeface="Arial" pitchFamily="34" charset="0"/>
                <a:cs typeface="Arial" pitchFamily="34" charset="0"/>
              </a:rPr>
              <a:t>Kızıl ötesi </a:t>
            </a:r>
            <a:r>
              <a:rPr lang="tr-TR" sz="2400" b="1" dirty="0" smtClean="0">
                <a:latin typeface="Arial" pitchFamily="34" charset="0"/>
                <a:cs typeface="Arial" pitchFamily="34" charset="0"/>
              </a:rPr>
              <a:t>ışınlar </a:t>
            </a:r>
            <a:endParaRPr lang="tr-TR" sz="2400" b="1" dirty="0">
              <a:latin typeface="Arial" pitchFamily="34" charset="0"/>
              <a:cs typeface="Arial" pitchFamily="34" charset="0"/>
            </a:endParaRPr>
          </a:p>
        </p:txBody>
      </p:sp>
      <p:sp>
        <p:nvSpPr>
          <p:cNvPr id="4" name="Dikdörtgen 3"/>
          <p:cNvSpPr/>
          <p:nvPr/>
        </p:nvSpPr>
        <p:spPr>
          <a:xfrm>
            <a:off x="4139952" y="467926"/>
            <a:ext cx="4572000" cy="2677656"/>
          </a:xfrm>
          <a:prstGeom prst="rect">
            <a:avLst/>
          </a:prstGeom>
        </p:spPr>
        <p:txBody>
          <a:bodyPr>
            <a:spAutoFit/>
          </a:bodyPr>
          <a:lstStyle/>
          <a:p>
            <a:r>
              <a:rPr lang="tr-TR" sz="2400" dirty="0">
                <a:latin typeface="Arial" pitchFamily="34" charset="0"/>
                <a:cs typeface="Arial" pitchFamily="34" charset="0"/>
              </a:rPr>
              <a:t>Sıcak cisimlerden yayılır. Böylece sıcak cisimlerin karanlıkta fark edilebilmesini sağlar. Yılan, baykuş gibi bazı hayvanlar bu ışınları görebildiklerinden gece avlarını fark edip yakalayabilir. </a:t>
            </a:r>
            <a:endParaRPr lang="tr-TR" sz="2400" dirty="0"/>
          </a:p>
        </p:txBody>
      </p:sp>
    </p:spTree>
    <p:extLst>
      <p:ext uri="{BB962C8B-B14F-4D97-AF65-F5344CB8AC3E}">
        <p14:creationId xmlns:p14="http://schemas.microsoft.com/office/powerpoint/2010/main" val="1560358797"/>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907480" y="908720"/>
            <a:ext cx="4752975" cy="356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971600" y="4725144"/>
            <a:ext cx="7200800" cy="1384995"/>
          </a:xfrm>
          <a:prstGeom prst="rect">
            <a:avLst/>
          </a:prstGeom>
        </p:spPr>
        <p:txBody>
          <a:bodyPr wrap="square">
            <a:spAutoFit/>
          </a:bodyPr>
          <a:lstStyle/>
          <a:p>
            <a:r>
              <a:rPr lang="tr-TR" sz="2800" dirty="0" smtClean="0">
                <a:latin typeface="Arial" pitchFamily="34" charset="0"/>
                <a:cs typeface="Arial" pitchFamily="34" charset="0"/>
              </a:rPr>
              <a:t>Radar </a:t>
            </a:r>
            <a:r>
              <a:rPr lang="tr-TR" sz="2800" dirty="0">
                <a:latin typeface="Arial" pitchFamily="34" charset="0"/>
                <a:cs typeface="Arial" pitchFamily="34" charset="0"/>
              </a:rPr>
              <a:t>ve mikrodalga fırınlarda kullanılır. </a:t>
            </a:r>
            <a:r>
              <a:rPr lang="tr-TR" sz="2800" dirty="0" smtClean="0">
                <a:latin typeface="Arial" pitchFamily="34" charset="0"/>
                <a:cs typeface="Arial" pitchFamily="34" charset="0"/>
              </a:rPr>
              <a:t>Mikrodalga fırınlarda </a:t>
            </a:r>
            <a:r>
              <a:rPr lang="tr-TR" sz="2800" dirty="0">
                <a:latin typeface="Arial" pitchFamily="34" charset="0"/>
                <a:cs typeface="Arial" pitchFamily="34" charset="0"/>
              </a:rPr>
              <a:t>bu ışınlar yiyeceklerin ısıtılması veya pişirilmesinde kullanılır.</a:t>
            </a:r>
          </a:p>
        </p:txBody>
      </p:sp>
      <p:sp>
        <p:nvSpPr>
          <p:cNvPr id="3" name="Dikdörtgen 2"/>
          <p:cNvSpPr/>
          <p:nvPr/>
        </p:nvSpPr>
        <p:spPr>
          <a:xfrm>
            <a:off x="1763688" y="188640"/>
            <a:ext cx="2621230" cy="523220"/>
          </a:xfrm>
          <a:prstGeom prst="rect">
            <a:avLst/>
          </a:prstGeom>
        </p:spPr>
        <p:txBody>
          <a:bodyPr wrap="none">
            <a:spAutoFit/>
          </a:bodyPr>
          <a:lstStyle/>
          <a:p>
            <a:r>
              <a:rPr lang="tr-TR" sz="2800" b="1" dirty="0" smtClean="0">
                <a:latin typeface="Arial" pitchFamily="34" charset="0"/>
                <a:cs typeface="Arial" pitchFamily="34" charset="0"/>
              </a:rPr>
              <a:t>Mikrodalgalar </a:t>
            </a:r>
            <a:endParaRPr lang="tr-TR" sz="2800" b="1" dirty="0">
              <a:latin typeface="Arial" pitchFamily="34" charset="0"/>
              <a:cs typeface="Arial" pitchFamily="34" charset="0"/>
            </a:endParaRPr>
          </a:p>
        </p:txBody>
      </p:sp>
    </p:spTree>
    <p:extLst>
      <p:ext uri="{BB962C8B-B14F-4D97-AF65-F5344CB8AC3E}">
        <p14:creationId xmlns:p14="http://schemas.microsoft.com/office/powerpoint/2010/main" val="3906326340"/>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179115" y="418430"/>
            <a:ext cx="5591175" cy="474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827584" y="5157192"/>
            <a:ext cx="7776864" cy="1200329"/>
          </a:xfrm>
          <a:prstGeom prst="rect">
            <a:avLst/>
          </a:prstGeom>
        </p:spPr>
        <p:txBody>
          <a:bodyPr wrap="square">
            <a:spAutoFit/>
          </a:bodyPr>
          <a:lstStyle/>
          <a:p>
            <a:r>
              <a:rPr lang="tr-TR" sz="2400" dirty="0" smtClean="0">
                <a:latin typeface="Arial" pitchFamily="34" charset="0"/>
                <a:cs typeface="Arial" pitchFamily="34" charset="0"/>
              </a:rPr>
              <a:t>Haberleşme </a:t>
            </a:r>
            <a:r>
              <a:rPr lang="tr-TR" sz="2400" dirty="0">
                <a:latin typeface="Arial" pitchFamily="34" charset="0"/>
                <a:cs typeface="Arial" pitchFamily="34" charset="0"/>
              </a:rPr>
              <a:t>ve bilgilendirmede önemli bir yer tutar. Radyo istasyonlarının gönderdiği bu ışınlar, alıcı aygıtlar tarafından sese çevrilir.</a:t>
            </a:r>
          </a:p>
        </p:txBody>
      </p:sp>
      <p:sp>
        <p:nvSpPr>
          <p:cNvPr id="3" name="Dikdörtgen 2"/>
          <p:cNvSpPr/>
          <p:nvPr/>
        </p:nvSpPr>
        <p:spPr>
          <a:xfrm>
            <a:off x="1199083" y="118130"/>
            <a:ext cx="2961067" cy="523220"/>
          </a:xfrm>
          <a:prstGeom prst="rect">
            <a:avLst/>
          </a:prstGeom>
        </p:spPr>
        <p:txBody>
          <a:bodyPr wrap="none">
            <a:spAutoFit/>
          </a:bodyPr>
          <a:lstStyle/>
          <a:p>
            <a:r>
              <a:rPr lang="tr-TR" sz="2800" b="1" dirty="0">
                <a:latin typeface="Arial" pitchFamily="34" charset="0"/>
                <a:cs typeface="Arial" pitchFamily="34" charset="0"/>
              </a:rPr>
              <a:t>Radyo </a:t>
            </a:r>
            <a:r>
              <a:rPr lang="tr-TR" sz="2800" b="1" dirty="0" smtClean="0">
                <a:latin typeface="Arial" pitchFamily="34" charset="0"/>
                <a:cs typeface="Arial" pitchFamily="34" charset="0"/>
              </a:rPr>
              <a:t>dalgaları </a:t>
            </a:r>
            <a:endParaRPr lang="tr-TR" sz="2800" b="1" dirty="0">
              <a:latin typeface="Arial" pitchFamily="34" charset="0"/>
              <a:cs typeface="Arial" pitchFamily="34" charset="0"/>
            </a:endParaRPr>
          </a:p>
        </p:txBody>
      </p:sp>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089401" y="5947946"/>
            <a:ext cx="1466850" cy="819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164288" y="5981308"/>
            <a:ext cx="1524000"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44595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40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4500"/>
                            </p:stCondLst>
                            <p:childTnLst>
                              <p:par>
                                <p:cTn id="9" presetID="10" presetClass="entr" presetSubtype="0" fill="hold" nodeType="afterEffect">
                                  <p:stCondLst>
                                    <p:cond delay="8750"/>
                                  </p:stCondLst>
                                  <p:childTnLst>
                                    <p:set>
                                      <p:cBhvr>
                                        <p:cTn id="10" dur="1" fill="hold">
                                          <p:stCondLst>
                                            <p:cond delay="0"/>
                                          </p:stCondLst>
                                        </p:cTn>
                                        <p:tgtEl>
                                          <p:spTgt spid="8195"/>
                                        </p:tgtEl>
                                        <p:attrNameLst>
                                          <p:attrName>style.visibility</p:attrName>
                                        </p:attrNameLst>
                                      </p:cBhvr>
                                      <p:to>
                                        <p:strVal val="visible"/>
                                      </p:to>
                                    </p:set>
                                    <p:animEffect transition="in" filter="fade">
                                      <p:cBhvr>
                                        <p:cTn id="11" dur="500"/>
                                        <p:tgtEl>
                                          <p:spTgt spid="8195"/>
                                        </p:tgtEl>
                                      </p:cBhvr>
                                    </p:animEffect>
                                  </p:childTnLst>
                                </p:cTn>
                              </p:par>
                              <p:par>
                                <p:cTn id="12" presetID="10" presetClass="entr" presetSubtype="0" fill="hold" nodeType="withEffect">
                                  <p:stCondLst>
                                    <p:cond delay="0"/>
                                  </p:stCondLst>
                                  <p:childTnLst>
                                    <p:set>
                                      <p:cBhvr>
                                        <p:cTn id="13" dur="1" fill="hold">
                                          <p:stCondLst>
                                            <p:cond delay="0"/>
                                          </p:stCondLst>
                                        </p:cTn>
                                        <p:tgtEl>
                                          <p:spTgt spid="8196"/>
                                        </p:tgtEl>
                                        <p:attrNameLst>
                                          <p:attrName>style.visibility</p:attrName>
                                        </p:attrNameLst>
                                      </p:cBhvr>
                                      <p:to>
                                        <p:strVal val="visible"/>
                                      </p:to>
                                    </p:set>
                                    <p:animEffect transition="in" filter="fade">
                                      <p:cBhvr>
                                        <p:cTn id="14" dur="5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216538" y="1"/>
            <a:ext cx="6639485" cy="6858000"/>
          </a:xfrm>
          <a:prstGeom prst="rect">
            <a:avLst/>
          </a:prstGeom>
          <a:noFill/>
          <a:ln w="9525">
            <a:noFill/>
            <a:miter lim="800000"/>
            <a:headEnd/>
            <a:tailEnd/>
          </a:ln>
          <a:effectLst/>
        </p:spPr>
      </p:pic>
      <p:sp>
        <p:nvSpPr>
          <p:cNvPr id="3" name="2 Metin kutusu"/>
          <p:cNvSpPr txBox="1"/>
          <p:nvPr/>
        </p:nvSpPr>
        <p:spPr>
          <a:xfrm>
            <a:off x="1588352" y="5501684"/>
            <a:ext cx="1467068" cy="369332"/>
          </a:xfrm>
          <a:prstGeom prst="rect">
            <a:avLst/>
          </a:prstGeom>
          <a:noFill/>
        </p:spPr>
        <p:txBody>
          <a:bodyPr wrap="none" rtlCol="0">
            <a:spAutoFit/>
          </a:bodyPr>
          <a:lstStyle/>
          <a:p>
            <a:r>
              <a:rPr lang="tr-TR" b="1" dirty="0" smtClean="0">
                <a:solidFill>
                  <a:srgbClr val="FF0000"/>
                </a:solidFill>
              </a:rPr>
              <a:t>2,3,4,6,7,9,12</a:t>
            </a:r>
            <a:endParaRPr lang="tr-TR" b="1" dirty="0">
              <a:solidFill>
                <a:srgbClr val="FF0000"/>
              </a:solidFill>
            </a:endParaRPr>
          </a:p>
        </p:txBody>
      </p:sp>
      <p:sp>
        <p:nvSpPr>
          <p:cNvPr id="4" name="3 Metin kutusu"/>
          <p:cNvSpPr txBox="1"/>
          <p:nvPr/>
        </p:nvSpPr>
        <p:spPr>
          <a:xfrm>
            <a:off x="1754386" y="5764278"/>
            <a:ext cx="418704" cy="369332"/>
          </a:xfrm>
          <a:prstGeom prst="rect">
            <a:avLst/>
          </a:prstGeom>
          <a:noFill/>
        </p:spPr>
        <p:txBody>
          <a:bodyPr wrap="none" rtlCol="0">
            <a:spAutoFit/>
          </a:bodyPr>
          <a:lstStyle/>
          <a:p>
            <a:r>
              <a:rPr lang="tr-TR" b="1" dirty="0" smtClean="0">
                <a:solidFill>
                  <a:srgbClr val="FF0000"/>
                </a:solidFill>
              </a:rPr>
              <a:t>10</a:t>
            </a:r>
            <a:endParaRPr lang="tr-TR" b="1" dirty="0">
              <a:solidFill>
                <a:srgbClr val="FF0000"/>
              </a:solidFill>
            </a:endParaRPr>
          </a:p>
        </p:txBody>
      </p:sp>
      <p:sp>
        <p:nvSpPr>
          <p:cNvPr id="5" name="4 Metin kutusu"/>
          <p:cNvSpPr txBox="1"/>
          <p:nvPr/>
        </p:nvSpPr>
        <p:spPr>
          <a:xfrm>
            <a:off x="1813004" y="6041656"/>
            <a:ext cx="301686" cy="369332"/>
          </a:xfrm>
          <a:prstGeom prst="rect">
            <a:avLst/>
          </a:prstGeom>
          <a:noFill/>
        </p:spPr>
        <p:txBody>
          <a:bodyPr wrap="none" rtlCol="0">
            <a:spAutoFit/>
          </a:bodyPr>
          <a:lstStyle/>
          <a:p>
            <a:r>
              <a:rPr lang="tr-TR" b="1" dirty="0" smtClean="0">
                <a:solidFill>
                  <a:srgbClr val="FF0000"/>
                </a:solidFill>
              </a:rPr>
              <a:t>1</a:t>
            </a:r>
            <a:endParaRPr lang="tr-TR" b="1" dirty="0">
              <a:solidFill>
                <a:srgbClr val="FF0000"/>
              </a:solidFill>
            </a:endParaRPr>
          </a:p>
        </p:txBody>
      </p:sp>
      <p:sp>
        <p:nvSpPr>
          <p:cNvPr id="6" name="5 Metin kutusu"/>
          <p:cNvSpPr txBox="1"/>
          <p:nvPr/>
        </p:nvSpPr>
        <p:spPr>
          <a:xfrm>
            <a:off x="1814968" y="6288484"/>
            <a:ext cx="593432" cy="369332"/>
          </a:xfrm>
          <a:prstGeom prst="rect">
            <a:avLst/>
          </a:prstGeom>
          <a:noFill/>
        </p:spPr>
        <p:txBody>
          <a:bodyPr wrap="none" rtlCol="0">
            <a:spAutoFit/>
          </a:bodyPr>
          <a:lstStyle/>
          <a:p>
            <a:r>
              <a:rPr lang="tr-TR" b="1" dirty="0" smtClean="0">
                <a:solidFill>
                  <a:srgbClr val="FF0000"/>
                </a:solidFill>
              </a:rPr>
              <a:t>5,11</a:t>
            </a:r>
            <a:endParaRPr lang="tr-TR" b="1" dirty="0">
              <a:solidFill>
                <a:srgbClr val="FF0000"/>
              </a:solidFill>
            </a:endParaRPr>
          </a:p>
        </p:txBody>
      </p:sp>
      <p:sp>
        <p:nvSpPr>
          <p:cNvPr id="7" name="6 Metin kutusu"/>
          <p:cNvSpPr txBox="1"/>
          <p:nvPr/>
        </p:nvSpPr>
        <p:spPr>
          <a:xfrm>
            <a:off x="1832698" y="6556506"/>
            <a:ext cx="301686" cy="369332"/>
          </a:xfrm>
          <a:prstGeom prst="rect">
            <a:avLst/>
          </a:prstGeom>
          <a:noFill/>
        </p:spPr>
        <p:txBody>
          <a:bodyPr wrap="none" rtlCol="0">
            <a:spAutoFit/>
          </a:bodyPr>
          <a:lstStyle/>
          <a:p>
            <a:r>
              <a:rPr lang="tr-TR" b="1" dirty="0" smtClean="0">
                <a:solidFill>
                  <a:srgbClr val="FF0000"/>
                </a:solidFill>
              </a:rPr>
              <a:t>8</a:t>
            </a:r>
            <a:endParaRPr lang="tr-TR" b="1" dirty="0">
              <a:solidFill>
                <a:srgbClr val="FF0000"/>
              </a:solidFill>
            </a:endParaRPr>
          </a:p>
        </p:txBody>
      </p:sp>
    </p:spTree>
    <p:extLst>
      <p:ext uri="{BB962C8B-B14F-4D97-AF65-F5344CB8AC3E}">
        <p14:creationId xmlns:p14="http://schemas.microsoft.com/office/powerpoint/2010/main" val="2380469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074220" y="-22504"/>
            <a:ext cx="6709807" cy="6880504"/>
          </a:xfrm>
          <a:prstGeom prst="rect">
            <a:avLst/>
          </a:prstGeom>
          <a:noFill/>
          <a:ln w="9525">
            <a:noFill/>
            <a:miter lim="800000"/>
            <a:headEnd/>
            <a:tailEnd/>
          </a:ln>
          <a:effectLst/>
        </p:spPr>
      </p:pic>
      <p:sp>
        <p:nvSpPr>
          <p:cNvPr id="3" name="2 Sağ Ok"/>
          <p:cNvSpPr/>
          <p:nvPr/>
        </p:nvSpPr>
        <p:spPr>
          <a:xfrm rot="16200000">
            <a:off x="1321571" y="3321843"/>
            <a:ext cx="1000132" cy="214314"/>
          </a:xfrm>
          <a:prstGeom prst="rightArrow">
            <a:avLst/>
          </a:prstGeom>
          <a:solidFill>
            <a:srgbClr val="FF0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FF0000"/>
              </a:solidFill>
            </a:endParaRPr>
          </a:p>
        </p:txBody>
      </p:sp>
      <p:sp>
        <p:nvSpPr>
          <p:cNvPr id="4" name="3 Sağ Ok"/>
          <p:cNvSpPr/>
          <p:nvPr/>
        </p:nvSpPr>
        <p:spPr>
          <a:xfrm rot="894445">
            <a:off x="1912630" y="3026310"/>
            <a:ext cx="1357322" cy="174486"/>
          </a:xfrm>
          <a:prstGeom prst="rightArrow">
            <a:avLst/>
          </a:prstGeom>
          <a:solidFill>
            <a:srgbClr val="FF0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4 Sağ Ok"/>
          <p:cNvSpPr/>
          <p:nvPr/>
        </p:nvSpPr>
        <p:spPr>
          <a:xfrm>
            <a:off x="3786182" y="3714752"/>
            <a:ext cx="2643206" cy="142876"/>
          </a:xfrm>
          <a:prstGeom prst="rightArrow">
            <a:avLst/>
          </a:prstGeom>
          <a:solidFill>
            <a:srgbClr val="FF0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5 Gülen Yüz"/>
          <p:cNvSpPr/>
          <p:nvPr/>
        </p:nvSpPr>
        <p:spPr>
          <a:xfrm>
            <a:off x="7572396" y="3429000"/>
            <a:ext cx="500066" cy="485772"/>
          </a:xfrm>
          <a:prstGeom prst="smileyFace">
            <a:avLst/>
          </a:prstGeom>
          <a:solidFill>
            <a:srgbClr val="FF0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807252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1619672" y="980728"/>
            <a:ext cx="7488832" cy="461665"/>
          </a:xfrm>
          <a:prstGeom prst="rect">
            <a:avLst/>
          </a:prstGeom>
        </p:spPr>
        <p:txBody>
          <a:bodyPr wrap="square">
            <a:spAutoFit/>
          </a:bodyPr>
          <a:lstStyle/>
          <a:p>
            <a:r>
              <a:rPr lang="tr-TR" sz="2400" b="1" dirty="0">
                <a:latin typeface="Arial" pitchFamily="34" charset="0"/>
                <a:cs typeface="Arial" pitchFamily="34" charset="0"/>
              </a:rPr>
              <a:t>Aşağıdaki soruların cevaplarını defterinize yazınız.</a:t>
            </a:r>
          </a:p>
        </p:txBody>
      </p:sp>
      <p:sp>
        <p:nvSpPr>
          <p:cNvPr id="3" name="Dikdörtgen 2"/>
          <p:cNvSpPr/>
          <p:nvPr/>
        </p:nvSpPr>
        <p:spPr>
          <a:xfrm>
            <a:off x="1763688" y="1442393"/>
            <a:ext cx="7128792" cy="707886"/>
          </a:xfrm>
          <a:prstGeom prst="rect">
            <a:avLst/>
          </a:prstGeom>
        </p:spPr>
        <p:txBody>
          <a:bodyPr wrap="square">
            <a:spAutoFit/>
          </a:bodyPr>
          <a:lstStyle/>
          <a:p>
            <a:r>
              <a:rPr lang="tr-TR" sz="2000" dirty="0" smtClean="0">
                <a:latin typeface="Arial" pitchFamily="34" charset="0"/>
                <a:cs typeface="Arial" pitchFamily="34" charset="0"/>
              </a:rPr>
              <a:t>1.Beyaz </a:t>
            </a:r>
            <a:r>
              <a:rPr lang="tr-TR" sz="2000" dirty="0">
                <a:latin typeface="Arial" pitchFamily="34" charset="0"/>
                <a:cs typeface="Arial" pitchFamily="34" charset="0"/>
              </a:rPr>
              <a:t>ışık altında kırmızı görünen bir cisme sarı ışık altında </a:t>
            </a:r>
            <a:r>
              <a:rPr lang="tr-TR" sz="2000" dirty="0" smtClean="0">
                <a:latin typeface="Arial" pitchFamily="34" charset="0"/>
                <a:cs typeface="Arial" pitchFamily="34" charset="0"/>
              </a:rPr>
              <a:t>bakıldığında hangi </a:t>
            </a:r>
            <a:r>
              <a:rPr lang="tr-TR" sz="2000" dirty="0">
                <a:latin typeface="Arial" pitchFamily="34" charset="0"/>
                <a:cs typeface="Arial" pitchFamily="34" charset="0"/>
              </a:rPr>
              <a:t>renkte görünür?</a:t>
            </a:r>
          </a:p>
        </p:txBody>
      </p:sp>
      <p:sp>
        <p:nvSpPr>
          <p:cNvPr id="4" name="Dikdörtgen 3"/>
          <p:cNvSpPr/>
          <p:nvPr/>
        </p:nvSpPr>
        <p:spPr>
          <a:xfrm>
            <a:off x="1738164" y="2150279"/>
            <a:ext cx="7298332" cy="1015663"/>
          </a:xfrm>
          <a:prstGeom prst="rect">
            <a:avLst/>
          </a:prstGeom>
        </p:spPr>
        <p:txBody>
          <a:bodyPr wrap="square">
            <a:spAutoFit/>
          </a:bodyPr>
          <a:lstStyle/>
          <a:p>
            <a:r>
              <a:rPr lang="tr-TR" sz="2000" dirty="0" smtClean="0">
                <a:solidFill>
                  <a:srgbClr val="FF0000"/>
                </a:solidFill>
                <a:latin typeface="Arial" pitchFamily="34" charset="0"/>
                <a:cs typeface="Arial" pitchFamily="34" charset="0"/>
              </a:rPr>
              <a:t>1.Sarı </a:t>
            </a:r>
            <a:r>
              <a:rPr lang="tr-TR" sz="2000" dirty="0">
                <a:solidFill>
                  <a:srgbClr val="FF0000"/>
                </a:solidFill>
                <a:latin typeface="Arial" pitchFamily="34" charset="0"/>
                <a:cs typeface="Arial" pitchFamily="34" charset="0"/>
              </a:rPr>
              <a:t>ışık, kırmızı ve yeşil ışıklardan oluşur. </a:t>
            </a:r>
            <a:r>
              <a:rPr lang="tr-TR" sz="2000" dirty="0" smtClean="0">
                <a:solidFill>
                  <a:srgbClr val="FF0000"/>
                </a:solidFill>
                <a:latin typeface="Arial" pitchFamily="34" charset="0"/>
                <a:cs typeface="Arial" pitchFamily="34" charset="0"/>
              </a:rPr>
              <a:t>Kırmızı cisim </a:t>
            </a:r>
            <a:r>
              <a:rPr lang="tr-TR" sz="2000" dirty="0">
                <a:solidFill>
                  <a:srgbClr val="FF0000"/>
                </a:solidFill>
                <a:latin typeface="Arial" pitchFamily="34" charset="0"/>
                <a:cs typeface="Arial" pitchFamily="34" charset="0"/>
              </a:rPr>
              <a:t>üzerine sarı ışık altında bakıldığında kırmızı </a:t>
            </a:r>
            <a:r>
              <a:rPr lang="tr-TR" sz="2000" dirty="0" smtClean="0">
                <a:solidFill>
                  <a:srgbClr val="FF0000"/>
                </a:solidFill>
                <a:latin typeface="Arial" pitchFamily="34" charset="0"/>
                <a:cs typeface="Arial" pitchFamily="34" charset="0"/>
              </a:rPr>
              <a:t>yansıtılıp </a:t>
            </a:r>
            <a:r>
              <a:rPr lang="tr-TR" sz="2000" dirty="0">
                <a:solidFill>
                  <a:srgbClr val="FF0000"/>
                </a:solidFill>
                <a:latin typeface="Arial" pitchFamily="34" charset="0"/>
                <a:cs typeface="Arial" pitchFamily="34" charset="0"/>
              </a:rPr>
              <a:t>yeşil soğurulacağından cisim kırmızı görünür.</a:t>
            </a:r>
          </a:p>
        </p:txBody>
      </p:sp>
      <p:sp>
        <p:nvSpPr>
          <p:cNvPr id="5" name="Dikdörtgen 4"/>
          <p:cNvSpPr/>
          <p:nvPr/>
        </p:nvSpPr>
        <p:spPr>
          <a:xfrm>
            <a:off x="1597844" y="3244413"/>
            <a:ext cx="7179592" cy="400110"/>
          </a:xfrm>
          <a:prstGeom prst="rect">
            <a:avLst/>
          </a:prstGeom>
        </p:spPr>
        <p:txBody>
          <a:bodyPr wrap="square">
            <a:spAutoFit/>
          </a:bodyPr>
          <a:lstStyle/>
          <a:p>
            <a:r>
              <a:rPr lang="tr-TR" sz="2000" dirty="0" smtClean="0">
                <a:latin typeface="Arial" pitchFamily="34" charset="0"/>
                <a:cs typeface="Arial" pitchFamily="34" charset="0"/>
              </a:rPr>
              <a:t>2.Gökyüzü </a:t>
            </a:r>
            <a:r>
              <a:rPr lang="tr-TR" sz="2000" dirty="0">
                <a:latin typeface="Arial" pitchFamily="34" charset="0"/>
                <a:cs typeface="Arial" pitchFamily="34" charset="0"/>
              </a:rPr>
              <a:t>ve denizler neden mavi görünür?</a:t>
            </a:r>
          </a:p>
        </p:txBody>
      </p:sp>
      <p:sp>
        <p:nvSpPr>
          <p:cNvPr id="6" name="Dikdörtgen 5"/>
          <p:cNvSpPr/>
          <p:nvPr/>
        </p:nvSpPr>
        <p:spPr>
          <a:xfrm>
            <a:off x="1674044" y="3722256"/>
            <a:ext cx="7434460" cy="1938992"/>
          </a:xfrm>
          <a:prstGeom prst="rect">
            <a:avLst/>
          </a:prstGeom>
        </p:spPr>
        <p:txBody>
          <a:bodyPr wrap="square">
            <a:spAutoFit/>
          </a:bodyPr>
          <a:lstStyle/>
          <a:p>
            <a:r>
              <a:rPr lang="tr-TR" sz="2000" dirty="0" smtClean="0">
                <a:solidFill>
                  <a:srgbClr val="FF0000"/>
                </a:solidFill>
                <a:latin typeface="Arial" pitchFamily="34" charset="0"/>
                <a:cs typeface="Arial" pitchFamily="34" charset="0"/>
              </a:rPr>
              <a:t>2.Gökyüzü </a:t>
            </a:r>
            <a:r>
              <a:rPr lang="tr-TR" sz="2000" dirty="0">
                <a:solidFill>
                  <a:srgbClr val="FF0000"/>
                </a:solidFill>
                <a:latin typeface="Arial" pitchFamily="34" charset="0"/>
                <a:cs typeface="Arial" pitchFamily="34" charset="0"/>
              </a:rPr>
              <a:t>renksiz gazlardan oluşmasına </a:t>
            </a:r>
            <a:r>
              <a:rPr lang="tr-TR" sz="2000" dirty="0" smtClean="0">
                <a:solidFill>
                  <a:srgbClr val="FF0000"/>
                </a:solidFill>
                <a:latin typeface="Arial" pitchFamily="34" charset="0"/>
                <a:cs typeface="Arial" pitchFamily="34" charset="0"/>
              </a:rPr>
              <a:t>rağmen içerdiği </a:t>
            </a:r>
            <a:r>
              <a:rPr lang="tr-TR" sz="2000" dirty="0">
                <a:solidFill>
                  <a:srgbClr val="FF0000"/>
                </a:solidFill>
                <a:latin typeface="Arial" pitchFamily="34" charset="0"/>
                <a:cs typeface="Arial" pitchFamily="34" charset="0"/>
              </a:rPr>
              <a:t>gaz ve </a:t>
            </a:r>
            <a:r>
              <a:rPr lang="tr-TR" sz="2000" dirty="0" smtClean="0">
                <a:solidFill>
                  <a:srgbClr val="FF0000"/>
                </a:solidFill>
                <a:latin typeface="Arial" pitchFamily="34" charset="0"/>
                <a:cs typeface="Arial" pitchFamily="34" charset="0"/>
              </a:rPr>
              <a:t>toz parçacıkları </a:t>
            </a:r>
            <a:r>
              <a:rPr lang="tr-TR" sz="2000" dirty="0">
                <a:solidFill>
                  <a:srgbClr val="FF0000"/>
                </a:solidFill>
                <a:latin typeface="Arial" pitchFamily="34" charset="0"/>
                <a:cs typeface="Arial" pitchFamily="34" charset="0"/>
              </a:rPr>
              <a:t>güneş ışınlarının </a:t>
            </a:r>
            <a:r>
              <a:rPr lang="tr-TR" sz="2000" dirty="0" smtClean="0">
                <a:solidFill>
                  <a:srgbClr val="FF0000"/>
                </a:solidFill>
                <a:latin typeface="Arial" pitchFamily="34" charset="0"/>
                <a:cs typeface="Arial" pitchFamily="34" charset="0"/>
              </a:rPr>
              <a:t>saçılmasına </a:t>
            </a:r>
            <a:r>
              <a:rPr lang="tr-TR" sz="2000" dirty="0">
                <a:solidFill>
                  <a:srgbClr val="FF0000"/>
                </a:solidFill>
                <a:latin typeface="Arial" pitchFamily="34" charset="0"/>
                <a:cs typeface="Arial" pitchFamily="34" charset="0"/>
              </a:rPr>
              <a:t>neden olur. Böylece en </a:t>
            </a:r>
            <a:r>
              <a:rPr lang="tr-TR" sz="2000" dirty="0" smtClean="0">
                <a:solidFill>
                  <a:srgbClr val="FF0000"/>
                </a:solidFill>
                <a:latin typeface="Arial" pitchFamily="34" charset="0"/>
                <a:cs typeface="Arial" pitchFamily="34" charset="0"/>
              </a:rPr>
              <a:t>çok saçılmaya </a:t>
            </a:r>
            <a:r>
              <a:rPr lang="tr-TR" sz="2000" dirty="0">
                <a:solidFill>
                  <a:srgbClr val="FF0000"/>
                </a:solidFill>
                <a:latin typeface="Arial" pitchFamily="34" charset="0"/>
                <a:cs typeface="Arial" pitchFamily="34" charset="0"/>
              </a:rPr>
              <a:t>uğrayan </a:t>
            </a:r>
            <a:r>
              <a:rPr lang="tr-TR" sz="2000" dirty="0" smtClean="0">
                <a:solidFill>
                  <a:srgbClr val="FF0000"/>
                </a:solidFill>
                <a:latin typeface="Arial" pitchFamily="34" charset="0"/>
                <a:cs typeface="Arial" pitchFamily="34" charset="0"/>
              </a:rPr>
              <a:t>mavi ışık </a:t>
            </a:r>
            <a:r>
              <a:rPr lang="tr-TR" sz="2000" dirty="0">
                <a:solidFill>
                  <a:srgbClr val="FF0000"/>
                </a:solidFill>
                <a:latin typeface="Arial" pitchFamily="34" charset="0"/>
                <a:cs typeface="Arial" pitchFamily="34" charset="0"/>
              </a:rPr>
              <a:t>ışınları gözümüze ulaşır ve gökyüzü mavi </a:t>
            </a:r>
            <a:r>
              <a:rPr lang="tr-TR" sz="2000" dirty="0" smtClean="0">
                <a:solidFill>
                  <a:srgbClr val="FF0000"/>
                </a:solidFill>
                <a:latin typeface="Arial" pitchFamily="34" charset="0"/>
                <a:cs typeface="Arial" pitchFamily="34" charset="0"/>
              </a:rPr>
              <a:t>görünür . Denizlerin </a:t>
            </a:r>
            <a:r>
              <a:rPr lang="tr-TR" sz="2000" dirty="0">
                <a:solidFill>
                  <a:srgbClr val="FF0000"/>
                </a:solidFill>
                <a:latin typeface="Arial" pitchFamily="34" charset="0"/>
                <a:cs typeface="Arial" pitchFamily="34" charset="0"/>
              </a:rPr>
              <a:t>mavi görünmesinin nedeni büyük </a:t>
            </a:r>
            <a:r>
              <a:rPr lang="tr-TR" sz="2000" dirty="0" smtClean="0">
                <a:solidFill>
                  <a:srgbClr val="FF0000"/>
                </a:solidFill>
                <a:latin typeface="Arial" pitchFamily="34" charset="0"/>
                <a:cs typeface="Arial" pitchFamily="34" charset="0"/>
              </a:rPr>
              <a:t>miktarlardaki </a:t>
            </a:r>
            <a:r>
              <a:rPr lang="tr-TR" sz="2000" dirty="0">
                <a:solidFill>
                  <a:srgbClr val="FF0000"/>
                </a:solidFill>
                <a:latin typeface="Arial" pitchFamily="34" charset="0"/>
                <a:cs typeface="Arial" pitchFamily="34" charset="0"/>
              </a:rPr>
              <a:t>su moleküllerinin en çok mavi ışık ışınlarını </a:t>
            </a:r>
            <a:r>
              <a:rPr lang="tr-TR" sz="2000" dirty="0" smtClean="0">
                <a:solidFill>
                  <a:srgbClr val="FF0000"/>
                </a:solidFill>
                <a:latin typeface="Arial" pitchFamily="34" charset="0"/>
                <a:cs typeface="Arial" pitchFamily="34" charset="0"/>
              </a:rPr>
              <a:t>yansıtması</a:t>
            </a:r>
            <a:r>
              <a:rPr lang="tr-TR" sz="2000" dirty="0">
                <a:solidFill>
                  <a:srgbClr val="FF0000"/>
                </a:solidFill>
                <a:latin typeface="Arial" pitchFamily="34" charset="0"/>
                <a:cs typeface="Arial" pitchFamily="34" charset="0"/>
              </a:rPr>
              <a:t>, diğer ışık ışınlarını ise soğurmasıdır.</a:t>
            </a:r>
          </a:p>
        </p:txBody>
      </p:sp>
    </p:spTree>
    <p:extLst>
      <p:ext uri="{BB962C8B-B14F-4D97-AF65-F5344CB8AC3E}">
        <p14:creationId xmlns:p14="http://schemas.microsoft.com/office/powerpoint/2010/main" val="2601203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1619672" y="908720"/>
            <a:ext cx="7488832" cy="461665"/>
          </a:xfrm>
          <a:prstGeom prst="rect">
            <a:avLst/>
          </a:prstGeom>
        </p:spPr>
        <p:txBody>
          <a:bodyPr wrap="square">
            <a:spAutoFit/>
          </a:bodyPr>
          <a:lstStyle/>
          <a:p>
            <a:r>
              <a:rPr lang="tr-TR" sz="2400" b="1" dirty="0">
                <a:latin typeface="Arial" pitchFamily="34" charset="0"/>
                <a:cs typeface="Arial" pitchFamily="34" charset="0"/>
              </a:rPr>
              <a:t>Aşağıdaki soruların cevaplarını defterinize yazınız.</a:t>
            </a:r>
          </a:p>
        </p:txBody>
      </p:sp>
      <p:sp>
        <p:nvSpPr>
          <p:cNvPr id="4" name="Dikdörtgen 3"/>
          <p:cNvSpPr/>
          <p:nvPr/>
        </p:nvSpPr>
        <p:spPr>
          <a:xfrm>
            <a:off x="1619672" y="1340768"/>
            <a:ext cx="7463804" cy="400110"/>
          </a:xfrm>
          <a:prstGeom prst="rect">
            <a:avLst/>
          </a:prstGeom>
        </p:spPr>
        <p:txBody>
          <a:bodyPr wrap="square">
            <a:spAutoFit/>
          </a:bodyPr>
          <a:lstStyle/>
          <a:p>
            <a:r>
              <a:rPr lang="tr-TR" sz="2000" dirty="0" smtClean="0">
                <a:latin typeface="Arial" pitchFamily="34" charset="0"/>
                <a:cs typeface="Arial" pitchFamily="34" charset="0"/>
              </a:rPr>
              <a:t>3.Mor </a:t>
            </a:r>
            <a:r>
              <a:rPr lang="tr-TR" sz="2000" dirty="0">
                <a:latin typeface="Arial" pitchFamily="34" charset="0"/>
                <a:cs typeface="Arial" pitchFamily="34" charset="0"/>
              </a:rPr>
              <a:t>ötesi, gama ve X-ışınlarının yararları ve zararları nelerdir?</a:t>
            </a:r>
          </a:p>
        </p:txBody>
      </p:sp>
      <p:sp>
        <p:nvSpPr>
          <p:cNvPr id="5" name="Dikdörtgen 4"/>
          <p:cNvSpPr/>
          <p:nvPr/>
        </p:nvSpPr>
        <p:spPr>
          <a:xfrm>
            <a:off x="1640384" y="1776220"/>
            <a:ext cx="7324104" cy="2246769"/>
          </a:xfrm>
          <a:prstGeom prst="rect">
            <a:avLst/>
          </a:prstGeom>
        </p:spPr>
        <p:txBody>
          <a:bodyPr wrap="square">
            <a:spAutoFit/>
          </a:bodyPr>
          <a:lstStyle/>
          <a:p>
            <a:r>
              <a:rPr lang="tr-TR" sz="2000" dirty="0" smtClean="0">
                <a:solidFill>
                  <a:srgbClr val="FF0000"/>
                </a:solidFill>
                <a:latin typeface="Arial" pitchFamily="34" charset="0"/>
                <a:cs typeface="Arial" pitchFamily="34" charset="0"/>
              </a:rPr>
              <a:t>3.Mor </a:t>
            </a:r>
            <a:r>
              <a:rPr lang="tr-TR" sz="2000" dirty="0">
                <a:solidFill>
                  <a:srgbClr val="FF0000"/>
                </a:solidFill>
                <a:latin typeface="Arial" pitchFamily="34" charset="0"/>
                <a:cs typeface="Arial" pitchFamily="34" charset="0"/>
              </a:rPr>
              <a:t>ötesi ışınların fazlası deride yanıklara ve </a:t>
            </a:r>
            <a:r>
              <a:rPr lang="tr-TR" sz="2000" dirty="0" smtClean="0">
                <a:solidFill>
                  <a:srgbClr val="FF0000"/>
                </a:solidFill>
                <a:latin typeface="Arial" pitchFamily="34" charset="0"/>
                <a:cs typeface="Arial" pitchFamily="34" charset="0"/>
              </a:rPr>
              <a:t>deri kanserine </a:t>
            </a:r>
            <a:r>
              <a:rPr lang="tr-TR" sz="2000" dirty="0">
                <a:solidFill>
                  <a:srgbClr val="FF0000"/>
                </a:solidFill>
                <a:latin typeface="Arial" pitchFamily="34" charset="0"/>
                <a:cs typeface="Arial" pitchFamily="34" charset="0"/>
              </a:rPr>
              <a:t>yol açabilir. Az miktarda ise deride D </a:t>
            </a:r>
            <a:r>
              <a:rPr lang="tr-TR" sz="2000" dirty="0" smtClean="0">
                <a:solidFill>
                  <a:srgbClr val="FF0000"/>
                </a:solidFill>
                <a:latin typeface="Arial" pitchFamily="34" charset="0"/>
                <a:cs typeface="Arial" pitchFamily="34" charset="0"/>
              </a:rPr>
              <a:t>vitamini sentezlenmesini </a:t>
            </a:r>
            <a:r>
              <a:rPr lang="tr-TR" sz="2000" dirty="0">
                <a:solidFill>
                  <a:srgbClr val="FF0000"/>
                </a:solidFill>
                <a:latin typeface="Arial" pitchFamily="34" charset="0"/>
                <a:cs typeface="Arial" pitchFamily="34" charset="0"/>
              </a:rPr>
              <a:t>sağlar. Gama ışınları oldukça yıkıcı </a:t>
            </a:r>
            <a:r>
              <a:rPr lang="tr-TR" sz="2000" dirty="0" smtClean="0">
                <a:solidFill>
                  <a:srgbClr val="FF0000"/>
                </a:solidFill>
                <a:latin typeface="Arial" pitchFamily="34" charset="0"/>
                <a:cs typeface="Arial" pitchFamily="34" charset="0"/>
              </a:rPr>
              <a:t>ve tehlikelidir</a:t>
            </a:r>
            <a:r>
              <a:rPr lang="tr-TR" sz="2000" dirty="0">
                <a:solidFill>
                  <a:srgbClr val="FF0000"/>
                </a:solidFill>
                <a:latin typeface="Arial" pitchFamily="34" charset="0"/>
                <a:cs typeface="Arial" pitchFamily="34" charset="0"/>
              </a:rPr>
              <a:t>. Bu ışınlar hücrelerin ölümlerine yol </a:t>
            </a:r>
            <a:r>
              <a:rPr lang="tr-TR" sz="2000" dirty="0" smtClean="0">
                <a:solidFill>
                  <a:srgbClr val="FF0000"/>
                </a:solidFill>
                <a:latin typeface="Arial" pitchFamily="34" charset="0"/>
                <a:cs typeface="Arial" pitchFamily="34" charset="0"/>
              </a:rPr>
              <a:t>açabilir</a:t>
            </a:r>
            <a:r>
              <a:rPr lang="tr-TR" sz="2000" dirty="0">
                <a:solidFill>
                  <a:srgbClr val="FF0000"/>
                </a:solidFill>
                <a:latin typeface="Arial" pitchFamily="34" charset="0"/>
                <a:cs typeface="Arial" pitchFamily="34" charset="0"/>
              </a:rPr>
              <a:t>. Gama ışınlarının yıkıcı etkisi kanser hücrelerini </a:t>
            </a:r>
            <a:r>
              <a:rPr lang="tr-TR" sz="2000" dirty="0" smtClean="0">
                <a:solidFill>
                  <a:srgbClr val="FF0000"/>
                </a:solidFill>
                <a:latin typeface="Arial" pitchFamily="34" charset="0"/>
                <a:cs typeface="Arial" pitchFamily="34" charset="0"/>
              </a:rPr>
              <a:t>yok etmekte </a:t>
            </a:r>
            <a:r>
              <a:rPr lang="tr-TR" sz="2000" dirty="0">
                <a:solidFill>
                  <a:srgbClr val="FF0000"/>
                </a:solidFill>
                <a:latin typeface="Arial" pitchFamily="34" charset="0"/>
                <a:cs typeface="Arial" pitchFamily="34" charset="0"/>
              </a:rPr>
              <a:t>kullanılır. X ışınları röntgen ve diğer </a:t>
            </a:r>
            <a:r>
              <a:rPr lang="tr-TR" sz="2000" dirty="0" smtClean="0">
                <a:solidFill>
                  <a:srgbClr val="FF0000"/>
                </a:solidFill>
                <a:latin typeface="Arial" pitchFamily="34" charset="0"/>
                <a:cs typeface="Arial" pitchFamily="34" charset="0"/>
              </a:rPr>
              <a:t>görüntüleme </a:t>
            </a:r>
            <a:r>
              <a:rPr lang="tr-TR" sz="2000" dirty="0">
                <a:solidFill>
                  <a:srgbClr val="FF0000"/>
                </a:solidFill>
                <a:latin typeface="Arial" pitchFamily="34" charset="0"/>
                <a:cs typeface="Arial" pitchFamily="34" charset="0"/>
              </a:rPr>
              <a:t>sistemlerinde kullanılırken fazlası insan vücudu </a:t>
            </a:r>
            <a:r>
              <a:rPr lang="tr-TR" sz="2000" dirty="0" smtClean="0">
                <a:solidFill>
                  <a:srgbClr val="FF0000"/>
                </a:solidFill>
                <a:latin typeface="Arial" pitchFamily="34" charset="0"/>
                <a:cs typeface="Arial" pitchFamily="34" charset="0"/>
              </a:rPr>
              <a:t>için zararlıdır</a:t>
            </a:r>
            <a:r>
              <a:rPr lang="tr-TR" sz="2000" dirty="0">
                <a:solidFill>
                  <a:srgbClr val="FF0000"/>
                </a:solidFill>
                <a:latin typeface="Arial" pitchFamily="34" charset="0"/>
                <a:cs typeface="Arial" pitchFamily="34" charset="0"/>
              </a:rPr>
              <a:t>. Ölümcül hastalıklara yol açabilir.</a:t>
            </a:r>
          </a:p>
        </p:txBody>
      </p:sp>
      <p:sp>
        <p:nvSpPr>
          <p:cNvPr id="6" name="Dikdörtgen 5"/>
          <p:cNvSpPr/>
          <p:nvPr/>
        </p:nvSpPr>
        <p:spPr>
          <a:xfrm>
            <a:off x="1610420" y="3933056"/>
            <a:ext cx="7473056" cy="400110"/>
          </a:xfrm>
          <a:prstGeom prst="rect">
            <a:avLst/>
          </a:prstGeom>
        </p:spPr>
        <p:txBody>
          <a:bodyPr wrap="square">
            <a:spAutoFit/>
          </a:bodyPr>
          <a:lstStyle/>
          <a:p>
            <a:r>
              <a:rPr lang="tr-TR" sz="2000" dirty="0" smtClean="0">
                <a:latin typeface="Arial" pitchFamily="34" charset="0"/>
                <a:cs typeface="Arial" pitchFamily="34" charset="0"/>
              </a:rPr>
              <a:t>4.Beyaz </a:t>
            </a:r>
            <a:r>
              <a:rPr lang="tr-TR" sz="2000" dirty="0">
                <a:latin typeface="Arial" pitchFamily="34" charset="0"/>
                <a:cs typeface="Arial" pitchFamily="34" charset="0"/>
              </a:rPr>
              <a:t>ve siyah neden renk değildir? Açıklayınız.</a:t>
            </a:r>
          </a:p>
        </p:txBody>
      </p:sp>
      <p:sp>
        <p:nvSpPr>
          <p:cNvPr id="7" name="Dikdörtgen 6"/>
          <p:cNvSpPr/>
          <p:nvPr/>
        </p:nvSpPr>
        <p:spPr>
          <a:xfrm>
            <a:off x="1610420" y="4333166"/>
            <a:ext cx="7324104" cy="1015663"/>
          </a:xfrm>
          <a:prstGeom prst="rect">
            <a:avLst/>
          </a:prstGeom>
        </p:spPr>
        <p:txBody>
          <a:bodyPr wrap="square">
            <a:spAutoFit/>
          </a:bodyPr>
          <a:lstStyle/>
          <a:p>
            <a:r>
              <a:rPr lang="tr-TR" sz="2000" dirty="0" smtClean="0">
                <a:solidFill>
                  <a:srgbClr val="FF0000"/>
                </a:solidFill>
                <a:latin typeface="Arial" pitchFamily="34" charset="0"/>
                <a:cs typeface="Arial" pitchFamily="34" charset="0"/>
              </a:rPr>
              <a:t>4.Beyaz</a:t>
            </a:r>
            <a:r>
              <a:rPr lang="tr-TR" sz="2000" dirty="0">
                <a:solidFill>
                  <a:srgbClr val="FF0000"/>
                </a:solidFill>
                <a:latin typeface="Arial" pitchFamily="34" charset="0"/>
                <a:cs typeface="Arial" pitchFamily="34" charset="0"/>
              </a:rPr>
              <a:t>, bütün renklerin birleşiminden </a:t>
            </a:r>
            <a:r>
              <a:rPr lang="tr-TR" sz="2000" dirty="0" smtClean="0">
                <a:solidFill>
                  <a:srgbClr val="FF0000"/>
                </a:solidFill>
                <a:latin typeface="Arial" pitchFamily="34" charset="0"/>
                <a:cs typeface="Arial" pitchFamily="34" charset="0"/>
              </a:rPr>
              <a:t>oluştuğundan</a:t>
            </a:r>
            <a:r>
              <a:rPr lang="tr-TR" sz="2000" dirty="0">
                <a:solidFill>
                  <a:srgbClr val="FF0000"/>
                </a:solidFill>
                <a:latin typeface="Arial" pitchFamily="34" charset="0"/>
                <a:cs typeface="Arial" pitchFamily="34" charset="0"/>
              </a:rPr>
              <a:t>, siyah ise gözümüze hiç ışık gelmemesi sonucu </a:t>
            </a:r>
            <a:r>
              <a:rPr lang="tr-TR" sz="2000" dirty="0" smtClean="0">
                <a:solidFill>
                  <a:srgbClr val="FF0000"/>
                </a:solidFill>
                <a:latin typeface="Arial" pitchFamily="34" charset="0"/>
                <a:cs typeface="Arial" pitchFamily="34" charset="0"/>
              </a:rPr>
              <a:t>oluştuğundan </a:t>
            </a:r>
            <a:r>
              <a:rPr lang="tr-TR" sz="2000" dirty="0">
                <a:solidFill>
                  <a:srgbClr val="FF0000"/>
                </a:solidFill>
                <a:latin typeface="Arial" pitchFamily="34" charset="0"/>
                <a:cs typeface="Arial" pitchFamily="34" charset="0"/>
              </a:rPr>
              <a:t>beyaz ve siyah birer renk değildir.</a:t>
            </a:r>
          </a:p>
        </p:txBody>
      </p:sp>
    </p:spTree>
    <p:extLst>
      <p:ext uri="{BB962C8B-B14F-4D97-AF65-F5344CB8AC3E}">
        <p14:creationId xmlns:p14="http://schemas.microsoft.com/office/powerpoint/2010/main" val="2257307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1619672" y="908720"/>
            <a:ext cx="7488832" cy="461665"/>
          </a:xfrm>
          <a:prstGeom prst="rect">
            <a:avLst/>
          </a:prstGeom>
        </p:spPr>
        <p:txBody>
          <a:bodyPr wrap="square">
            <a:spAutoFit/>
          </a:bodyPr>
          <a:lstStyle/>
          <a:p>
            <a:r>
              <a:rPr lang="tr-TR" sz="2400" b="1" dirty="0">
                <a:latin typeface="Arial" pitchFamily="34" charset="0"/>
                <a:cs typeface="Arial" pitchFamily="34" charset="0"/>
              </a:rPr>
              <a:t>Aşağıdaki soruların cevaplarını defterinize yazınız.</a:t>
            </a:r>
          </a:p>
        </p:txBody>
      </p:sp>
      <p:sp>
        <p:nvSpPr>
          <p:cNvPr id="2" name="Dikdörtgen 1"/>
          <p:cNvSpPr/>
          <p:nvPr/>
        </p:nvSpPr>
        <p:spPr>
          <a:xfrm>
            <a:off x="1691680" y="1377420"/>
            <a:ext cx="7344816" cy="400110"/>
          </a:xfrm>
          <a:prstGeom prst="rect">
            <a:avLst/>
          </a:prstGeom>
        </p:spPr>
        <p:txBody>
          <a:bodyPr wrap="square">
            <a:spAutoFit/>
          </a:bodyPr>
          <a:lstStyle/>
          <a:p>
            <a:r>
              <a:rPr lang="tr-TR" sz="2000" dirty="0" smtClean="0">
                <a:latin typeface="Arial" pitchFamily="34" charset="0"/>
                <a:cs typeface="Arial" pitchFamily="34" charset="0"/>
              </a:rPr>
              <a:t>5.Beyaz </a:t>
            </a:r>
            <a:r>
              <a:rPr lang="tr-TR" sz="2000" dirty="0">
                <a:latin typeface="Arial" pitchFamily="34" charset="0"/>
                <a:cs typeface="Arial" pitchFamily="34" charset="0"/>
              </a:rPr>
              <a:t>ışığı meydana getiren üç ana renk hangileridir?</a:t>
            </a:r>
          </a:p>
        </p:txBody>
      </p:sp>
      <p:sp>
        <p:nvSpPr>
          <p:cNvPr id="4" name="Dikdörtgen 3"/>
          <p:cNvSpPr/>
          <p:nvPr/>
        </p:nvSpPr>
        <p:spPr>
          <a:xfrm>
            <a:off x="1712020" y="1844824"/>
            <a:ext cx="7324476" cy="707886"/>
          </a:xfrm>
          <a:prstGeom prst="rect">
            <a:avLst/>
          </a:prstGeom>
        </p:spPr>
        <p:txBody>
          <a:bodyPr wrap="square">
            <a:spAutoFit/>
          </a:bodyPr>
          <a:lstStyle/>
          <a:p>
            <a:r>
              <a:rPr lang="tr-TR" sz="2000" dirty="0" smtClean="0">
                <a:solidFill>
                  <a:srgbClr val="FF0000"/>
                </a:solidFill>
                <a:latin typeface="Arial" pitchFamily="34" charset="0"/>
                <a:cs typeface="Arial" pitchFamily="34" charset="0"/>
              </a:rPr>
              <a:t>5.Beyaz </a:t>
            </a:r>
            <a:r>
              <a:rPr lang="tr-TR" sz="2000" dirty="0">
                <a:solidFill>
                  <a:srgbClr val="FF0000"/>
                </a:solidFill>
                <a:latin typeface="Arial" pitchFamily="34" charset="0"/>
                <a:cs typeface="Arial" pitchFamily="34" charset="0"/>
              </a:rPr>
              <a:t>ışığı meydana getiren üç ana renk </a:t>
            </a:r>
            <a:r>
              <a:rPr lang="tr-TR" sz="2000" dirty="0" smtClean="0">
                <a:solidFill>
                  <a:srgbClr val="FF0000"/>
                </a:solidFill>
                <a:latin typeface="Arial" pitchFamily="34" charset="0"/>
                <a:cs typeface="Arial" pitchFamily="34" charset="0"/>
              </a:rPr>
              <a:t>kırmızı, mavi </a:t>
            </a:r>
            <a:r>
              <a:rPr lang="tr-TR" sz="2000" dirty="0">
                <a:solidFill>
                  <a:srgbClr val="FF0000"/>
                </a:solidFill>
                <a:latin typeface="Arial" pitchFamily="34" charset="0"/>
                <a:cs typeface="Arial" pitchFamily="34" charset="0"/>
              </a:rPr>
              <a:t>ve yeşildir.</a:t>
            </a:r>
          </a:p>
        </p:txBody>
      </p:sp>
      <p:sp>
        <p:nvSpPr>
          <p:cNvPr id="5" name="Dikdörtgen 4"/>
          <p:cNvSpPr/>
          <p:nvPr/>
        </p:nvSpPr>
        <p:spPr>
          <a:xfrm>
            <a:off x="1691680" y="2708920"/>
            <a:ext cx="7344816" cy="707886"/>
          </a:xfrm>
          <a:prstGeom prst="rect">
            <a:avLst/>
          </a:prstGeom>
        </p:spPr>
        <p:txBody>
          <a:bodyPr wrap="square">
            <a:spAutoFit/>
          </a:bodyPr>
          <a:lstStyle/>
          <a:p>
            <a:r>
              <a:rPr lang="tr-TR" sz="2000" dirty="0" smtClean="0">
                <a:latin typeface="Arial" pitchFamily="34" charset="0"/>
                <a:cs typeface="Arial" pitchFamily="34" charset="0"/>
              </a:rPr>
              <a:t>6.Saydam </a:t>
            </a:r>
            <a:r>
              <a:rPr lang="tr-TR" sz="2000" dirty="0">
                <a:latin typeface="Arial" pitchFamily="34" charset="0"/>
                <a:cs typeface="Arial" pitchFamily="34" charset="0"/>
              </a:rPr>
              <a:t>olmayan (</a:t>
            </a:r>
            <a:r>
              <a:rPr lang="tr-TR" sz="2000" dirty="0" err="1">
                <a:latin typeface="Arial" pitchFamily="34" charset="0"/>
                <a:cs typeface="Arial" pitchFamily="34" charset="0"/>
              </a:rPr>
              <a:t>opak</a:t>
            </a:r>
            <a:r>
              <a:rPr lang="tr-TR" sz="2000" dirty="0">
                <a:latin typeface="Arial" pitchFamily="34" charset="0"/>
                <a:cs typeface="Arial" pitchFamily="34" charset="0"/>
              </a:rPr>
              <a:t>) bir cismin renginin nasıl belirlendiğini açıklayınız.</a:t>
            </a:r>
          </a:p>
        </p:txBody>
      </p:sp>
      <p:sp>
        <p:nvSpPr>
          <p:cNvPr id="6" name="Dikdörtgen 5"/>
          <p:cNvSpPr/>
          <p:nvPr/>
        </p:nvSpPr>
        <p:spPr>
          <a:xfrm>
            <a:off x="1747168" y="3467438"/>
            <a:ext cx="7289328" cy="1631216"/>
          </a:xfrm>
          <a:prstGeom prst="rect">
            <a:avLst/>
          </a:prstGeom>
        </p:spPr>
        <p:txBody>
          <a:bodyPr wrap="square">
            <a:spAutoFit/>
          </a:bodyPr>
          <a:lstStyle/>
          <a:p>
            <a:r>
              <a:rPr lang="tr-TR" sz="2000" dirty="0">
                <a:solidFill>
                  <a:srgbClr val="FF0000"/>
                </a:solidFill>
                <a:latin typeface="Arial" pitchFamily="34" charset="0"/>
                <a:cs typeface="Arial" pitchFamily="34" charset="0"/>
              </a:rPr>
              <a:t>6. Saydam olmayan bir cisim, üzerine düşen ışığın </a:t>
            </a:r>
            <a:r>
              <a:rPr lang="tr-TR" sz="2000" dirty="0" smtClean="0">
                <a:solidFill>
                  <a:srgbClr val="FF0000"/>
                </a:solidFill>
                <a:latin typeface="Arial" pitchFamily="34" charset="0"/>
                <a:cs typeface="Arial" pitchFamily="34" charset="0"/>
              </a:rPr>
              <a:t>bir kısmını </a:t>
            </a:r>
            <a:r>
              <a:rPr lang="tr-TR" sz="2000" dirty="0">
                <a:solidFill>
                  <a:srgbClr val="FF0000"/>
                </a:solidFill>
                <a:latin typeface="Arial" pitchFamily="34" charset="0"/>
                <a:cs typeface="Arial" pitchFamily="34" charset="0"/>
              </a:rPr>
              <a:t>soğururken bir kısmını da yansıtır. Cisim, hangi renk ışığı yansıtıyorsa gözümüze o renk ışık ışınları </a:t>
            </a:r>
            <a:r>
              <a:rPr lang="tr-TR" sz="2000" dirty="0" smtClean="0">
                <a:solidFill>
                  <a:srgbClr val="FF0000"/>
                </a:solidFill>
                <a:latin typeface="Arial" pitchFamily="34" charset="0"/>
                <a:cs typeface="Arial" pitchFamily="34" charset="0"/>
              </a:rPr>
              <a:t>ulaşacağından </a:t>
            </a:r>
            <a:r>
              <a:rPr lang="tr-TR" sz="2000" dirty="0">
                <a:solidFill>
                  <a:srgbClr val="FF0000"/>
                </a:solidFill>
                <a:latin typeface="Arial" pitchFamily="34" charset="0"/>
                <a:cs typeface="Arial" pitchFamily="34" charset="0"/>
              </a:rPr>
              <a:t>yansıttığı renkte görülür.</a:t>
            </a:r>
          </a:p>
          <a:p>
            <a:r>
              <a:rPr lang="tr-TR" sz="2000" dirty="0">
                <a:solidFill>
                  <a:srgbClr val="FF0000"/>
                </a:solidFill>
                <a:latin typeface="Arial" pitchFamily="34" charset="0"/>
                <a:cs typeface="Arial" pitchFamily="34" charset="0"/>
              </a:rPr>
              <a:t> </a:t>
            </a:r>
          </a:p>
        </p:txBody>
      </p:sp>
    </p:spTree>
    <p:extLst>
      <p:ext uri="{BB962C8B-B14F-4D97-AF65-F5344CB8AC3E}">
        <p14:creationId xmlns:p14="http://schemas.microsoft.com/office/powerpoint/2010/main" val="2236358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467544" y="4653136"/>
            <a:ext cx="8352928" cy="1815882"/>
          </a:xfrm>
          <a:prstGeom prst="rect">
            <a:avLst/>
          </a:prstGeom>
        </p:spPr>
        <p:txBody>
          <a:bodyPr wrap="square">
            <a:spAutoFit/>
          </a:bodyPr>
          <a:lstStyle/>
          <a:p>
            <a:r>
              <a:rPr lang="tr-TR" sz="2800" dirty="0">
                <a:latin typeface="Arial" pitchFamily="34" charset="0"/>
                <a:cs typeface="Arial" pitchFamily="34" charset="0"/>
              </a:rPr>
              <a:t>Yağmur yağdıktan sonra </a:t>
            </a:r>
            <a:r>
              <a:rPr lang="tr-TR" sz="2800" dirty="0" smtClean="0">
                <a:latin typeface="Arial" pitchFamily="34" charset="0"/>
                <a:cs typeface="Arial" pitchFamily="34" charset="0"/>
              </a:rPr>
              <a:t>bulutların </a:t>
            </a:r>
            <a:r>
              <a:rPr lang="tr-TR" sz="2800" dirty="0">
                <a:latin typeface="Arial" pitchFamily="34" charset="0"/>
                <a:cs typeface="Arial" pitchFamily="34" charset="0"/>
              </a:rPr>
              <a:t>arasından güneş ışınlarının </a:t>
            </a:r>
            <a:r>
              <a:rPr lang="tr-TR" sz="2800" dirty="0" smtClean="0">
                <a:latin typeface="Arial" pitchFamily="34" charset="0"/>
                <a:cs typeface="Arial" pitchFamily="34" charset="0"/>
              </a:rPr>
              <a:t>yağmur damlalarında </a:t>
            </a:r>
            <a:r>
              <a:rPr lang="tr-TR" sz="2800" dirty="0">
                <a:latin typeface="Arial" pitchFamily="34" charset="0"/>
                <a:cs typeface="Arial" pitchFamily="34" charset="0"/>
              </a:rPr>
              <a:t>kırılması ve </a:t>
            </a:r>
            <a:r>
              <a:rPr lang="tr-TR" sz="2800" dirty="0" smtClean="0">
                <a:latin typeface="Arial" pitchFamily="34" charset="0"/>
                <a:cs typeface="Arial" pitchFamily="34" charset="0"/>
              </a:rPr>
              <a:t>yansıması , renklere </a:t>
            </a:r>
            <a:r>
              <a:rPr lang="tr-TR" sz="2800" dirty="0">
                <a:latin typeface="Arial" pitchFamily="34" charset="0"/>
                <a:cs typeface="Arial" pitchFamily="34" charset="0"/>
              </a:rPr>
              <a:t>ayrılarak gökkuşağını </a:t>
            </a:r>
            <a:r>
              <a:rPr lang="tr-TR" sz="2800" dirty="0" smtClean="0">
                <a:latin typeface="Arial" pitchFamily="34" charset="0"/>
                <a:cs typeface="Arial" pitchFamily="34" charset="0"/>
              </a:rPr>
              <a:t>oluşturur</a:t>
            </a:r>
            <a:r>
              <a:rPr lang="tr-TR" sz="2800" dirty="0">
                <a:latin typeface="Arial" pitchFamily="34" charset="0"/>
                <a:cs typeface="Arial" pitchFamily="34" charset="0"/>
              </a:rPr>
              <a:t>.</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68248" y="116632"/>
            <a:ext cx="8351519" cy="428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62313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2 İçerik Yer Tutucusu"/>
          <p:cNvSpPr txBox="1">
            <a:spLocks/>
          </p:cNvSpPr>
          <p:nvPr/>
        </p:nvSpPr>
        <p:spPr bwMode="auto">
          <a:xfrm>
            <a:off x="107504" y="981075"/>
            <a:ext cx="8928992"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20000"/>
              </a:spcBef>
              <a:buFont typeface="Arial" charset="0"/>
              <a:buNone/>
            </a:pPr>
            <a:r>
              <a:rPr lang="tr-TR" sz="4800" b="1" i="1" dirty="0">
                <a:latin typeface="Calibri" pitchFamily="34" charset="0"/>
              </a:rPr>
              <a:t>Hidayet </a:t>
            </a:r>
            <a:r>
              <a:rPr lang="tr-TR" sz="4800" b="1" i="1" dirty="0" smtClean="0">
                <a:latin typeface="Calibri" pitchFamily="34" charset="0"/>
              </a:rPr>
              <a:t>GÜNEŞ</a:t>
            </a:r>
          </a:p>
          <a:p>
            <a:pPr algn="ctr" eaLnBrk="1" hangingPunct="1">
              <a:spcBef>
                <a:spcPct val="20000"/>
              </a:spcBef>
            </a:pPr>
            <a:r>
              <a:rPr lang="tr-TR" sz="4800" b="1" i="1" dirty="0">
                <a:latin typeface="Calibri" pitchFamily="34" charset="0"/>
              </a:rPr>
              <a:t>Fen ve Teknoloji Öğretmeni</a:t>
            </a:r>
          </a:p>
          <a:p>
            <a:pPr algn="ctr" eaLnBrk="1" hangingPunct="1">
              <a:spcBef>
                <a:spcPct val="20000"/>
              </a:spcBef>
              <a:buFont typeface="Arial" charset="0"/>
              <a:buNone/>
            </a:pPr>
            <a:r>
              <a:rPr lang="tr-TR" sz="4800" b="1" i="1" dirty="0" err="1" smtClean="0">
                <a:latin typeface="Calibri" pitchFamily="34" charset="0"/>
              </a:rPr>
              <a:t>Beşeylül</a:t>
            </a:r>
            <a:r>
              <a:rPr lang="tr-TR" sz="4800" b="1" i="1" dirty="0" smtClean="0">
                <a:latin typeface="Calibri" pitchFamily="34" charset="0"/>
              </a:rPr>
              <a:t> Ortaokulu</a:t>
            </a:r>
            <a:endParaRPr lang="tr-TR" sz="4800" b="1" i="1" dirty="0">
              <a:latin typeface="Calibri" pitchFamily="34" charset="0"/>
            </a:endParaRPr>
          </a:p>
          <a:p>
            <a:pPr algn="ctr" eaLnBrk="1" hangingPunct="1">
              <a:spcBef>
                <a:spcPct val="20000"/>
              </a:spcBef>
              <a:buFont typeface="Arial" charset="0"/>
              <a:buNone/>
            </a:pPr>
            <a:r>
              <a:rPr lang="tr-TR" sz="4800" b="1" i="1" dirty="0" smtClean="0">
                <a:latin typeface="Calibri" pitchFamily="34" charset="0"/>
              </a:rPr>
              <a:t>Nazilli/AYDIN </a:t>
            </a:r>
            <a:endParaRPr lang="tr-TR" sz="4800" b="1" i="1" dirty="0">
              <a:latin typeface="Calibri" pitchFamily="34" charset="0"/>
            </a:endParaRPr>
          </a:p>
        </p:txBody>
      </p:sp>
      <p:sp>
        <p:nvSpPr>
          <p:cNvPr id="134147" name="2 Dikdörtgen"/>
          <p:cNvSpPr>
            <a:spLocks noChangeArrowheads="1"/>
          </p:cNvSpPr>
          <p:nvPr/>
        </p:nvSpPr>
        <p:spPr bwMode="auto">
          <a:xfrm>
            <a:off x="395536" y="5298896"/>
            <a:ext cx="864051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tr-TR" b="1" i="1" dirty="0">
                <a:latin typeface="Calibri" pitchFamily="34" charset="0"/>
              </a:rPr>
              <a:t>KAYNAK</a:t>
            </a:r>
            <a:r>
              <a:rPr lang="tr-TR" b="1" i="1" dirty="0" smtClean="0">
                <a:latin typeface="Calibri" pitchFamily="34" charset="0"/>
              </a:rPr>
              <a:t>: </a:t>
            </a:r>
            <a:r>
              <a:rPr lang="tr-TR" b="1" i="1" dirty="0">
                <a:latin typeface="Calibri" pitchFamily="34" charset="0"/>
              </a:rPr>
              <a:t>Ders kitapları ve yardımcı kitaplar </a:t>
            </a:r>
            <a:r>
              <a:rPr lang="tr-TR" b="1" i="1" dirty="0" smtClean="0">
                <a:latin typeface="Calibri" pitchFamily="34" charset="0"/>
              </a:rPr>
              <a:t>,www. </a:t>
            </a:r>
            <a:r>
              <a:rPr lang="tr-TR" b="1" i="1" dirty="0" err="1">
                <a:latin typeface="Calibri" pitchFamily="34" charset="0"/>
              </a:rPr>
              <a:t>fenokulu</a:t>
            </a:r>
            <a:r>
              <a:rPr lang="tr-TR" b="1" i="1" dirty="0">
                <a:latin typeface="Calibri" pitchFamily="34" charset="0"/>
              </a:rPr>
              <a:t> </a:t>
            </a:r>
            <a:r>
              <a:rPr lang="tr-TR" b="1" i="1" dirty="0" smtClean="0">
                <a:latin typeface="Calibri" pitchFamily="34" charset="0"/>
              </a:rPr>
              <a:t>.net</a:t>
            </a:r>
            <a:r>
              <a:rPr lang="tr-TR" b="1" i="1" dirty="0">
                <a:latin typeface="Calibri" pitchFamily="34" charset="0"/>
              </a:rPr>
              <a:t>, </a:t>
            </a:r>
            <a:r>
              <a:rPr lang="tr-TR" dirty="0" smtClean="0">
                <a:hlinkClick r:id="rId5"/>
              </a:rPr>
              <a:t>www.fatihgizligider.com</a:t>
            </a:r>
            <a:r>
              <a:rPr lang="tr-TR" dirty="0" smtClean="0"/>
              <a:t> ,Alper karakuş arkadaşımızın sunularından </a:t>
            </a:r>
            <a:r>
              <a:rPr lang="tr-TR" b="1" dirty="0" smtClean="0"/>
              <a:t>ve </a:t>
            </a:r>
            <a:r>
              <a:rPr lang="tr-TR" b="1" dirty="0" err="1" smtClean="0"/>
              <a:t>eba</a:t>
            </a:r>
            <a:r>
              <a:rPr lang="tr-TR" b="1" dirty="0" smtClean="0"/>
              <a:t> </a:t>
            </a:r>
            <a:r>
              <a:rPr lang="tr-TR" b="1" i="1" dirty="0" smtClean="0">
                <a:latin typeface="Calibri" pitchFamily="34" charset="0"/>
              </a:rPr>
              <a:t>yayınlanan  </a:t>
            </a:r>
            <a:r>
              <a:rPr lang="tr-TR" b="1" i="1" dirty="0">
                <a:latin typeface="Calibri" pitchFamily="34" charset="0"/>
              </a:rPr>
              <a:t>sunularından</a:t>
            </a:r>
            <a:r>
              <a:rPr lang="tr-TR" b="1" dirty="0"/>
              <a:t> </a:t>
            </a:r>
            <a:r>
              <a:rPr lang="tr-TR" b="1" i="1" dirty="0">
                <a:latin typeface="Calibri" pitchFamily="34" charset="0"/>
              </a:rPr>
              <a:t> </a:t>
            </a:r>
            <a:r>
              <a:rPr lang="tr-TR" b="1" i="1" dirty="0" smtClean="0">
                <a:latin typeface="Calibri" pitchFamily="34" charset="0"/>
              </a:rPr>
              <a:t>yararlanılmıştır. Emeği geçen arkadaşlara teşekkürler.. </a:t>
            </a:r>
          </a:p>
          <a:p>
            <a:r>
              <a:rPr lang="tr-TR" b="1" i="1" dirty="0" smtClean="0">
                <a:latin typeface="Calibri" pitchFamily="34" charset="0"/>
              </a:rPr>
              <a:t>19/04/2013</a:t>
            </a:r>
            <a:endParaRPr lang="tr-TR" b="1" i="1" dirty="0">
              <a:latin typeface="Calibri" pitchFamily="34" charset="0"/>
            </a:endParaRPr>
          </a:p>
        </p:txBody>
      </p:sp>
    </p:spTree>
    <p:controls>
      <mc:AlternateContent xmlns:mc="http://schemas.openxmlformats.org/markup-compatibility/2006">
        <mc:Choice xmlns:v="urn:schemas-microsoft-com:vml" Requires="v">
          <p:control spid="11267" name="ShockwaveFlash1" r:id="rId2" imgW="8857143" imgH="791943"/>
        </mc:Choice>
        <mc:Fallback>
          <p:control name="ShockwaveFlash1" r:id="rId2" imgW="8857143" imgH="791943">
            <p:pic>
              <p:nvPicPr>
                <p:cNvPr id="0" name="ShockwaveFlash1"/>
                <p:cNvPicPr preferRelativeResize="0">
                  <a:picLocks noChangeArrowheads="1" noChangeShapeType="1"/>
                </p:cNvPicPr>
                <p:nvPr/>
              </p:nvPicPr>
              <p:blipFill>
                <a:blip r:embed="rId6">
                  <a:extLst>
                    <a:ext uri="{28A0092B-C50C-407E-A947-70E740481C1C}">
                      <a14:useLocalDpi xmlns:a14="http://schemas.microsoft.com/office/drawing/2010/main" val="0"/>
                    </a:ext>
                  </a:extLst>
                </a:blip>
                <a:srcRect/>
                <a:stretch>
                  <a:fillRect/>
                </a:stretch>
              </p:blipFill>
              <p:spPr bwMode="auto">
                <a:xfrm>
                  <a:off x="179388" y="188913"/>
                  <a:ext cx="8856662" cy="792162"/>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178650942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b6dc158b37d37ec3b7ca3e98f61ec3816a4b6a"/>
</p:tagLst>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1155</TotalTime>
  <Words>2692</Words>
  <Application>Microsoft Office PowerPoint</Application>
  <PresentationFormat>Ekran Gösterisi (4:3)</PresentationFormat>
  <Paragraphs>300</Paragraphs>
  <Slides>90</Slides>
  <Notes>1</Notes>
  <HiddenSlides>0</HiddenSlides>
  <MMClips>0</MMClips>
  <ScaleCrop>false</ScaleCrop>
  <HeadingPairs>
    <vt:vector size="4" baseType="variant">
      <vt:variant>
        <vt:lpstr>Tema</vt:lpstr>
      </vt:variant>
      <vt:variant>
        <vt:i4>1</vt:i4>
      </vt:variant>
      <vt:variant>
        <vt:lpstr>Slayt Başlıkları</vt:lpstr>
      </vt:variant>
      <vt:variant>
        <vt:i4>90</vt:i4>
      </vt:variant>
    </vt:vector>
  </HeadingPairs>
  <TitlesOfParts>
    <vt:vector size="91" baseType="lpstr">
      <vt:lpstr>Ofis Teması</vt:lpstr>
      <vt:lpstr>PowerPoint Sunusu</vt:lpstr>
      <vt:lpstr>PowerPoint Sunusu</vt:lpstr>
      <vt:lpstr>   </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su</dc:creator>
  <cp:lastModifiedBy>su</cp:lastModifiedBy>
  <cp:revision>106</cp:revision>
  <dcterms:created xsi:type="dcterms:W3CDTF">2013-04-08T19:07:28Z</dcterms:created>
  <dcterms:modified xsi:type="dcterms:W3CDTF">2013-04-18T20:52:36Z</dcterms:modified>
</cp:coreProperties>
</file>