
<file path=[Content_Types].xml><?xml version="1.0" encoding="utf-8"?>
<Types xmlns="http://schemas.openxmlformats.org/package/2006/content-types">
  <Default Extension="png" ContentType="image/png"/>
  <Default Extension="bin" ContentType="application/vnd.ms-office.activeX"/>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activeX/activeX9.xml" ContentType="application/vnd.ms-office.activeX+xml"/>
  <Override PartName="/ppt/activeX/activeX10.xml" ContentType="application/vnd.ms-office.activeX+xml"/>
  <Override PartName="/ppt/activeX/activeX11.xml" ContentType="application/vnd.ms-office.activeX+xml"/>
  <Override PartName="/ppt/activeX/activeX12.xml" ContentType="application/vnd.ms-office.activeX+xml"/>
  <Override PartName="/ppt/activeX/activeX13.xml" ContentType="application/vnd.ms-office.activeX+xml"/>
  <Override PartName="/ppt/activeX/activeX14.xml" ContentType="application/vnd.ms-office.activeX+xml"/>
  <Override PartName="/ppt/activeX/activeX15.xml" ContentType="application/vnd.ms-office.activeX+xml"/>
  <Override PartName="/ppt/activeX/activeX16.xml" ContentType="application/vnd.ms-office.activeX+xml"/>
  <Override PartName="/ppt/activeX/activeX17.xml" ContentType="application/vnd.ms-office.activeX+xml"/>
  <Override PartName="/ppt/activeX/activeX18.xml" ContentType="application/vnd.ms-office.activeX+xml"/>
  <Override PartName="/ppt/activeX/activeX19.xml" ContentType="application/vnd.ms-office.activeX+xml"/>
  <Override PartName="/ppt/activeX/activeX20.xml" ContentType="application/vnd.ms-office.activeX+xml"/>
  <Override PartName="/ppt/activeX/activeX21.xml" ContentType="application/vnd.ms-office.activeX+xml"/>
  <Override PartName="/ppt/activeX/activeX22.xml" ContentType="application/vnd.ms-office.activeX+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56" r:id="rId2"/>
    <p:sldId id="258" r:id="rId3"/>
    <p:sldId id="260" r:id="rId4"/>
    <p:sldId id="261" r:id="rId5"/>
    <p:sldId id="262" r:id="rId6"/>
    <p:sldId id="329" r:id="rId7"/>
    <p:sldId id="263" r:id="rId8"/>
    <p:sldId id="313" r:id="rId9"/>
    <p:sldId id="264" r:id="rId10"/>
    <p:sldId id="265" r:id="rId11"/>
    <p:sldId id="266" r:id="rId12"/>
    <p:sldId id="330" r:id="rId13"/>
    <p:sldId id="267" r:id="rId14"/>
    <p:sldId id="268" r:id="rId15"/>
    <p:sldId id="316" r:id="rId16"/>
    <p:sldId id="314" r:id="rId17"/>
    <p:sldId id="319" r:id="rId18"/>
    <p:sldId id="327" r:id="rId19"/>
    <p:sldId id="328" r:id="rId20"/>
    <p:sldId id="320" r:id="rId21"/>
    <p:sldId id="321" r:id="rId22"/>
    <p:sldId id="322" r:id="rId23"/>
    <p:sldId id="324" r:id="rId24"/>
    <p:sldId id="326" r:id="rId25"/>
    <p:sldId id="317" r:id="rId26"/>
    <p:sldId id="269" r:id="rId27"/>
    <p:sldId id="270" r:id="rId28"/>
    <p:sldId id="272" r:id="rId29"/>
    <p:sldId id="331" r:id="rId30"/>
    <p:sldId id="273" r:id="rId31"/>
    <p:sldId id="274" r:id="rId32"/>
    <p:sldId id="275" r:id="rId33"/>
    <p:sldId id="276" r:id="rId34"/>
    <p:sldId id="277" r:id="rId35"/>
    <p:sldId id="278" r:id="rId36"/>
    <p:sldId id="279" r:id="rId37"/>
    <p:sldId id="280" r:id="rId38"/>
    <p:sldId id="281" r:id="rId39"/>
    <p:sldId id="333" r:id="rId40"/>
    <p:sldId id="282" r:id="rId41"/>
    <p:sldId id="283" r:id="rId42"/>
    <p:sldId id="284" r:id="rId43"/>
    <p:sldId id="285" r:id="rId44"/>
    <p:sldId id="334" r:id="rId45"/>
    <p:sldId id="286" r:id="rId46"/>
    <p:sldId id="287" r:id="rId47"/>
    <p:sldId id="337" r:id="rId48"/>
    <p:sldId id="335" r:id="rId49"/>
    <p:sldId id="288" r:id="rId50"/>
    <p:sldId id="332" r:id="rId51"/>
    <p:sldId id="289" r:id="rId52"/>
    <p:sldId id="290" r:id="rId53"/>
    <p:sldId id="291" r:id="rId54"/>
    <p:sldId id="292" r:id="rId55"/>
    <p:sldId id="293" r:id="rId56"/>
    <p:sldId id="294" r:id="rId57"/>
    <p:sldId id="295" r:id="rId58"/>
    <p:sldId id="338" r:id="rId59"/>
    <p:sldId id="336" r:id="rId60"/>
    <p:sldId id="296" r:id="rId61"/>
    <p:sldId id="297" r:id="rId62"/>
    <p:sldId id="298" r:id="rId63"/>
    <p:sldId id="300" r:id="rId64"/>
    <p:sldId id="301" r:id="rId65"/>
    <p:sldId id="302" r:id="rId66"/>
    <p:sldId id="304" r:id="rId67"/>
    <p:sldId id="305" r:id="rId68"/>
    <p:sldId id="306" r:id="rId69"/>
    <p:sldId id="307" r:id="rId70"/>
    <p:sldId id="308" r:id="rId71"/>
    <p:sldId id="309" r:id="rId72"/>
    <p:sldId id="312" r:id="rId73"/>
  </p:sldIdLst>
  <p:sldSz cx="9144000" cy="6858000" type="screen4x3"/>
  <p:notesSz cx="6858000" cy="9144000"/>
  <p:custDataLst>
    <p:tags r:id="rId75"/>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29" autoAdjust="0"/>
    <p:restoredTop sz="94563" autoAdjust="0"/>
  </p:normalViewPr>
  <p:slideViewPr>
    <p:cSldViewPr>
      <p:cViewPr>
        <p:scale>
          <a:sx n="59" d="100"/>
          <a:sy n="59" d="100"/>
        </p:scale>
        <p:origin x="-942" y="-17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14.xml.rels><?xml version="1.0" encoding="UTF-8" standalone="yes"?>
<Relationships xmlns="http://schemas.openxmlformats.org/package/2006/relationships"><Relationship Id="rId1" Type="http://schemas.microsoft.com/office/2006/relationships/activeXControlBinary" Target="activeX14.bin"/></Relationships>
</file>

<file path=ppt/activeX/_rels/activeX15.xml.rels><?xml version="1.0" encoding="UTF-8" standalone="yes"?>
<Relationships xmlns="http://schemas.openxmlformats.org/package/2006/relationships"><Relationship Id="rId1" Type="http://schemas.microsoft.com/office/2006/relationships/activeXControlBinary" Target="activeX15.bin"/></Relationships>
</file>

<file path=ppt/activeX/_rels/activeX16.xml.rels><?xml version="1.0" encoding="UTF-8" standalone="yes"?>
<Relationships xmlns="http://schemas.openxmlformats.org/package/2006/relationships"><Relationship Id="rId1" Type="http://schemas.microsoft.com/office/2006/relationships/activeXControlBinary" Target="activeX16.bin"/></Relationships>
</file>

<file path=ppt/activeX/_rels/activeX17.xml.rels><?xml version="1.0" encoding="UTF-8" standalone="yes"?>
<Relationships xmlns="http://schemas.openxmlformats.org/package/2006/relationships"><Relationship Id="rId1" Type="http://schemas.microsoft.com/office/2006/relationships/activeXControlBinary" Target="activeX17.bin"/></Relationships>
</file>

<file path=ppt/activeX/_rels/activeX18.xml.rels><?xml version="1.0" encoding="UTF-8" standalone="yes"?>
<Relationships xmlns="http://schemas.openxmlformats.org/package/2006/relationships"><Relationship Id="rId1" Type="http://schemas.microsoft.com/office/2006/relationships/activeXControlBinary" Target="activeX18.bin"/></Relationships>
</file>

<file path=ppt/activeX/_rels/activeX19.xml.rels><?xml version="1.0" encoding="UTF-8" standalone="yes"?>
<Relationships xmlns="http://schemas.openxmlformats.org/package/2006/relationships"><Relationship Id="rId1" Type="http://schemas.microsoft.com/office/2006/relationships/activeXControlBinary" Target="activeX19.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20.xml.rels><?xml version="1.0" encoding="UTF-8" standalone="yes"?>
<Relationships xmlns="http://schemas.openxmlformats.org/package/2006/relationships"><Relationship Id="rId1" Type="http://schemas.microsoft.com/office/2006/relationships/activeXControlBinary" Target="activeX20.bin"/></Relationships>
</file>

<file path=ppt/activeX/_rels/activeX21.xml.rels><?xml version="1.0" encoding="UTF-8" standalone="yes"?>
<Relationships xmlns="http://schemas.openxmlformats.org/package/2006/relationships"><Relationship Id="rId1" Type="http://schemas.microsoft.com/office/2006/relationships/activeXControlBinary" Target="activeX21.bin"/></Relationships>
</file>

<file path=ppt/activeX/_rels/activeX22.xml.rels><?xml version="1.0" encoding="UTF-8" standalone="yes"?>
<Relationships xmlns="http://schemas.openxmlformats.org/package/2006/relationships"><Relationship Id="rId1" Type="http://schemas.microsoft.com/office/2006/relationships/activeXControlBinary" Target="activeX2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14.xml><?xml version="1.0" encoding="utf-8"?>
<ax:ocx xmlns:ax="http://schemas.microsoft.com/office/2006/activeX" xmlns:r="http://schemas.openxmlformats.org/officeDocument/2006/relationships" ax:classid="{D27CDB6E-AE6D-11CF-96B8-444553540000}" ax:persistence="persistStorage" r:id="rId1"/>
</file>

<file path=ppt/activeX/activeX15.xml><?xml version="1.0" encoding="utf-8"?>
<ax:ocx xmlns:ax="http://schemas.microsoft.com/office/2006/activeX" xmlns:r="http://schemas.openxmlformats.org/officeDocument/2006/relationships" ax:classid="{D27CDB6E-AE6D-11CF-96B8-444553540000}" ax:persistence="persistStorage" r:id="rId1"/>
</file>

<file path=ppt/activeX/activeX16.xml><?xml version="1.0" encoding="utf-8"?>
<ax:ocx xmlns:ax="http://schemas.microsoft.com/office/2006/activeX" xmlns:r="http://schemas.openxmlformats.org/officeDocument/2006/relationships" ax:classid="{D27CDB6E-AE6D-11CF-96B8-444553540000}" ax:persistence="persistStorage" r:id="rId1"/>
</file>

<file path=ppt/activeX/activeX17.xml><?xml version="1.0" encoding="utf-8"?>
<ax:ocx xmlns:ax="http://schemas.microsoft.com/office/2006/activeX" xmlns:r="http://schemas.openxmlformats.org/officeDocument/2006/relationships" ax:classid="{D27CDB6E-AE6D-11CF-96B8-444553540000}" ax:persistence="persistStorage" r:id="rId1"/>
</file>

<file path=ppt/activeX/activeX18.xml><?xml version="1.0" encoding="utf-8"?>
<ax:ocx xmlns:ax="http://schemas.microsoft.com/office/2006/activeX" xmlns:r="http://schemas.openxmlformats.org/officeDocument/2006/relationships" ax:classid="{D27CDB6E-AE6D-11CF-96B8-444553540000}" ax:persistence="persistStorage" r:id="rId1"/>
</file>

<file path=ppt/activeX/activeX19.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20.xml><?xml version="1.0" encoding="utf-8"?>
<ax:ocx xmlns:ax="http://schemas.microsoft.com/office/2006/activeX" xmlns:r="http://schemas.openxmlformats.org/officeDocument/2006/relationships" ax:classid="{D27CDB6E-AE6D-11CF-96B8-444553540000}" ax:persistence="persistStorage" r:id="rId1"/>
</file>

<file path=ppt/activeX/activeX21.xml><?xml version="1.0" encoding="utf-8"?>
<ax:ocx xmlns:ax="http://schemas.microsoft.com/office/2006/activeX" xmlns:r="http://schemas.openxmlformats.org/officeDocument/2006/relationships" ax:classid="{D27CDB6E-AE6D-11CF-96B8-444553540000}" ax:persistence="persistStorage" r:id="rId1"/>
</file>

<file path=ppt/activeX/activeX2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8.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8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99.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01.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3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E20E6E-F054-4558-9CF0-F46A7303D510}" type="datetimeFigureOut">
              <a:rPr lang="tr-TR" smtClean="0"/>
              <a:t>23.03.2014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A08EDF-4C7F-4F63-9AFD-C3DBDF1DF42D}" type="slidenum">
              <a:rPr lang="tr-TR" smtClean="0"/>
              <a:t>‹#›</a:t>
            </a:fld>
            <a:endParaRPr lang="tr-TR"/>
          </a:p>
        </p:txBody>
      </p:sp>
    </p:spTree>
    <p:extLst>
      <p:ext uri="{BB962C8B-B14F-4D97-AF65-F5344CB8AC3E}">
        <p14:creationId xmlns:p14="http://schemas.microsoft.com/office/powerpoint/2010/main" val="834096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solidFill>
                  <a:prstClr val="black"/>
                </a:solidFill>
              </a:rPr>
              <a:pPr/>
              <a:t>72</a:t>
            </a:fld>
            <a:endParaRPr lang="tr-TR">
              <a:solidFill>
                <a:prstClr val="black"/>
              </a:solidFill>
            </a:endParaRP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23.03.2014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23.03.2014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0.v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1.v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2.xml"/><Relationship Id="rId1" Type="http://schemas.openxmlformats.org/officeDocument/2006/relationships/vmlDrawing" Target="../drawings/vmlDrawing12.v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3.xml"/><Relationship Id="rId1" Type="http://schemas.openxmlformats.org/officeDocument/2006/relationships/vmlDrawing" Target="../drawings/vmlDrawing13.v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7.xml"/><Relationship Id="rId4" Type="http://schemas.openxmlformats.org/officeDocument/2006/relationships/image" Target="../media/image43.jp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4.xml"/><Relationship Id="rId1" Type="http://schemas.openxmlformats.org/officeDocument/2006/relationships/vmlDrawing" Target="../drawings/vmlDrawing14.v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7.xml"/><Relationship Id="rId4" Type="http://schemas.openxmlformats.org/officeDocument/2006/relationships/image" Target="../media/image51.jpg"/></Relationships>
</file>

<file path=ppt/slides/_rels/slide3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7.xml"/><Relationship Id="rId4" Type="http://schemas.openxmlformats.org/officeDocument/2006/relationships/image" Target="../media/image54.jpg"/></Relationships>
</file>

<file path=ppt/slides/_rels/slide3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5.xml"/><Relationship Id="rId1" Type="http://schemas.openxmlformats.org/officeDocument/2006/relationships/vmlDrawing" Target="../drawings/vmlDrawing15.vml"/><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7.xml"/><Relationship Id="rId4" Type="http://schemas.openxmlformats.org/officeDocument/2006/relationships/image" Target="../media/image61.jpg"/></Relationships>
</file>

<file path=ppt/slides/_rels/slide41.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7.xml"/><Relationship Id="rId4" Type="http://schemas.openxmlformats.org/officeDocument/2006/relationships/image" Target="../media/image67.jp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6.xml"/><Relationship Id="rId1" Type="http://schemas.openxmlformats.org/officeDocument/2006/relationships/vmlDrawing" Target="../drawings/vmlDrawing16.vml"/><Relationship Id="rId4" Type="http://schemas.openxmlformats.org/officeDocument/2006/relationships/image" Target="../media/image69.png"/></Relationships>
</file>

<file path=ppt/slides/_rels/slide4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g"/><Relationship Id="rId1" Type="http://schemas.openxmlformats.org/officeDocument/2006/relationships/slideLayout" Target="../slideLayouts/slideLayout7.xml"/><Relationship Id="rId4" Type="http://schemas.openxmlformats.org/officeDocument/2006/relationships/image" Target="../media/image72.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7.xml"/><Relationship Id="rId1" Type="http://schemas.openxmlformats.org/officeDocument/2006/relationships/vmlDrawing" Target="../drawings/vmlDrawing17.vml"/><Relationship Id="rId4" Type="http://schemas.openxmlformats.org/officeDocument/2006/relationships/image" Target="../media/image74.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8.xml"/><Relationship Id="rId1" Type="http://schemas.openxmlformats.org/officeDocument/2006/relationships/vmlDrawing" Target="../drawings/vmlDrawing18.vml"/><Relationship Id="rId4" Type="http://schemas.openxmlformats.org/officeDocument/2006/relationships/image" Target="../media/image76.png"/></Relationships>
</file>

<file path=ppt/slides/_rels/slide49.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7.xml"/><Relationship Id="rId4" Type="http://schemas.openxmlformats.org/officeDocument/2006/relationships/image" Target="../media/image79.jpg"/></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9.xml"/><Relationship Id="rId1" Type="http://schemas.openxmlformats.org/officeDocument/2006/relationships/vmlDrawing" Target="../drawings/vmlDrawing19.vml"/><Relationship Id="rId4" Type="http://schemas.openxmlformats.org/officeDocument/2006/relationships/image" Target="../media/image81.png"/></Relationships>
</file>

<file path=ppt/slides/_rels/slide5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image" Target="../media/image82.jpg"/><Relationship Id="rId1" Type="http://schemas.openxmlformats.org/officeDocument/2006/relationships/slideLayout" Target="../slideLayouts/slideLayout7.xml"/><Relationship Id="rId4" Type="http://schemas.openxmlformats.org/officeDocument/2006/relationships/image" Target="../media/image84.jpg"/></Relationships>
</file>

<file path=ppt/slides/_rels/slide52.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image" Target="../media/image86.jpg"/><Relationship Id="rId1" Type="http://schemas.openxmlformats.org/officeDocument/2006/relationships/slideLayout" Target="../slideLayouts/slideLayout7.xml"/><Relationship Id="rId4" Type="http://schemas.openxmlformats.org/officeDocument/2006/relationships/image" Target="../media/image88.jpg"/></Relationships>
</file>

<file path=ppt/slides/_rels/slide54.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image" Target="../media/image89.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7.xml"/><Relationship Id="rId4" Type="http://schemas.openxmlformats.org/officeDocument/2006/relationships/image" Target="../media/image93.jpg"/></Relationships>
</file>

<file path=ppt/slides/_rels/slide56.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image" Target="../media/image94.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6.emf"/><Relationship Id="rId1" Type="http://schemas.openxmlformats.org/officeDocument/2006/relationships/slideLayout" Target="../slideLayouts/slideLayout7.xml"/><Relationship Id="rId4" Type="http://schemas.openxmlformats.org/officeDocument/2006/relationships/image" Target="../media/image98.jp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0.xml"/><Relationship Id="rId1" Type="http://schemas.openxmlformats.org/officeDocument/2006/relationships/vmlDrawing" Target="../drawings/vmlDrawing20.vml"/><Relationship Id="rId4" Type="http://schemas.openxmlformats.org/officeDocument/2006/relationships/image" Target="../media/image100.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1.xml"/><Relationship Id="rId1" Type="http://schemas.openxmlformats.org/officeDocument/2006/relationships/vmlDrawing" Target="../drawings/vmlDrawing21.vml"/><Relationship Id="rId4" Type="http://schemas.openxmlformats.org/officeDocument/2006/relationships/image" Target="../media/image10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103.png"/><Relationship Id="rId1" Type="http://schemas.openxmlformats.org/officeDocument/2006/relationships/slideLayout" Target="../slideLayouts/slideLayout7.xml"/><Relationship Id="rId4" Type="http://schemas.openxmlformats.org/officeDocument/2006/relationships/image" Target="../media/image105.jpg"/></Relationships>
</file>

<file path=ppt/slides/_rels/slide61.xml.rels><?xml version="1.0" encoding="UTF-8" standalone="yes"?>
<Relationships xmlns="http://schemas.openxmlformats.org/package/2006/relationships"><Relationship Id="rId2" Type="http://schemas.openxmlformats.org/officeDocument/2006/relationships/image" Target="../media/image106.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07.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09.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openxmlformats.org/officeDocument/2006/relationships/image" Target="../media/image117.jpg"/><Relationship Id="rId13" Type="http://schemas.openxmlformats.org/officeDocument/2006/relationships/image" Target="../media/image122.jpg"/><Relationship Id="rId18" Type="http://schemas.openxmlformats.org/officeDocument/2006/relationships/image" Target="../media/image127.jpg"/><Relationship Id="rId3" Type="http://schemas.openxmlformats.org/officeDocument/2006/relationships/image" Target="../media/image112.jpg"/><Relationship Id="rId7" Type="http://schemas.openxmlformats.org/officeDocument/2006/relationships/image" Target="../media/image116.jpg"/><Relationship Id="rId12" Type="http://schemas.openxmlformats.org/officeDocument/2006/relationships/image" Target="../media/image121.jpg"/><Relationship Id="rId17" Type="http://schemas.openxmlformats.org/officeDocument/2006/relationships/image" Target="../media/image126.jpg"/><Relationship Id="rId2" Type="http://schemas.openxmlformats.org/officeDocument/2006/relationships/image" Target="../media/image111.jpg"/><Relationship Id="rId16" Type="http://schemas.openxmlformats.org/officeDocument/2006/relationships/image" Target="../media/image125.jpg"/><Relationship Id="rId1" Type="http://schemas.openxmlformats.org/officeDocument/2006/relationships/slideLayout" Target="../slideLayouts/slideLayout7.xml"/><Relationship Id="rId6" Type="http://schemas.openxmlformats.org/officeDocument/2006/relationships/image" Target="../media/image115.jpg"/><Relationship Id="rId11" Type="http://schemas.openxmlformats.org/officeDocument/2006/relationships/image" Target="../media/image120.jpg"/><Relationship Id="rId5" Type="http://schemas.openxmlformats.org/officeDocument/2006/relationships/image" Target="../media/image114.jpg"/><Relationship Id="rId15" Type="http://schemas.openxmlformats.org/officeDocument/2006/relationships/image" Target="../media/image124.jpg"/><Relationship Id="rId10" Type="http://schemas.openxmlformats.org/officeDocument/2006/relationships/image" Target="../media/image119.jpg"/><Relationship Id="rId4" Type="http://schemas.openxmlformats.org/officeDocument/2006/relationships/image" Target="../media/image113.jpg"/><Relationship Id="rId9" Type="http://schemas.openxmlformats.org/officeDocument/2006/relationships/image" Target="../media/image118.jpg"/><Relationship Id="rId14" Type="http://schemas.openxmlformats.org/officeDocument/2006/relationships/image" Target="../media/image123.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28.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29.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32.jpg"/><Relationship Id="rId7" Type="http://schemas.openxmlformats.org/officeDocument/2006/relationships/image" Target="../media/image136.jpg"/><Relationship Id="rId2" Type="http://schemas.openxmlformats.org/officeDocument/2006/relationships/image" Target="../media/image131.jpg"/><Relationship Id="rId1" Type="http://schemas.openxmlformats.org/officeDocument/2006/relationships/slideLayout" Target="../slideLayouts/slideLayout7.xml"/><Relationship Id="rId6" Type="http://schemas.openxmlformats.org/officeDocument/2006/relationships/image" Target="../media/image135.jpg"/><Relationship Id="rId5" Type="http://schemas.openxmlformats.org/officeDocument/2006/relationships/image" Target="../media/image134.jpg"/><Relationship Id="rId4" Type="http://schemas.openxmlformats.org/officeDocument/2006/relationships/image" Target="../media/image133.jp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2.xml"/><Relationship Id="rId1" Type="http://schemas.openxmlformats.org/officeDocument/2006/relationships/vmlDrawing" Target="../drawings/vmlDrawing22.vml"/><Relationship Id="rId5" Type="http://schemas.openxmlformats.org/officeDocument/2006/relationships/image" Target="../media/image138.png"/><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68" y="-27384"/>
            <a:ext cx="9144000"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20792" y="3734298"/>
            <a:ext cx="4572000" cy="1200329"/>
          </a:xfrm>
          <a:prstGeom prst="rect">
            <a:avLst/>
          </a:prstGeom>
        </p:spPr>
        <p:txBody>
          <a:bodyPr>
            <a:spAutoFit/>
          </a:bodyPr>
          <a:lstStyle/>
          <a:p>
            <a:r>
              <a:rPr lang="tr-TR" sz="2400" b="1" dirty="0" smtClean="0">
                <a:solidFill>
                  <a:schemeClr val="bg1">
                    <a:lumMod val="95000"/>
                  </a:schemeClr>
                </a:solidFill>
              </a:rPr>
              <a:t>    BÖLÜMLER</a:t>
            </a:r>
            <a:endParaRPr lang="tr-TR" sz="2400" b="1" dirty="0">
              <a:solidFill>
                <a:schemeClr val="bg1">
                  <a:lumMod val="95000"/>
                </a:schemeClr>
              </a:solidFill>
            </a:endParaRPr>
          </a:p>
          <a:p>
            <a:r>
              <a:rPr lang="tr-TR" sz="2400" b="1" dirty="0" smtClean="0">
                <a:solidFill>
                  <a:schemeClr val="bg1">
                    <a:lumMod val="95000"/>
                  </a:schemeClr>
                </a:solidFill>
              </a:rPr>
              <a:t>       CANLILARI </a:t>
            </a:r>
            <a:r>
              <a:rPr lang="tr-TR" sz="2400" b="1" dirty="0">
                <a:solidFill>
                  <a:schemeClr val="bg1">
                    <a:lumMod val="95000"/>
                  </a:schemeClr>
                </a:solidFill>
              </a:rPr>
              <a:t>TANIYALIM</a:t>
            </a:r>
          </a:p>
          <a:p>
            <a:r>
              <a:rPr lang="tr-TR" sz="2400" b="1" dirty="0" smtClean="0">
                <a:solidFill>
                  <a:schemeClr val="bg1">
                    <a:lumMod val="95000"/>
                  </a:schemeClr>
                </a:solidFill>
              </a:rPr>
              <a:t>              İNSAN </a:t>
            </a:r>
            <a:r>
              <a:rPr lang="tr-TR" sz="2400" b="1" dirty="0">
                <a:solidFill>
                  <a:schemeClr val="bg1">
                    <a:lumMod val="95000"/>
                  </a:schemeClr>
                </a:solidFill>
              </a:rPr>
              <a:t>VE ÇEVRE İLİŞKİSİ</a:t>
            </a:r>
          </a:p>
        </p:txBody>
      </p:sp>
      <p:sp>
        <p:nvSpPr>
          <p:cNvPr id="4" name="Dikdörtgen 3"/>
          <p:cNvSpPr/>
          <p:nvPr/>
        </p:nvSpPr>
        <p:spPr>
          <a:xfrm>
            <a:off x="567188" y="2780191"/>
            <a:ext cx="7992888" cy="954107"/>
          </a:xfrm>
          <a:prstGeom prst="rect">
            <a:avLst/>
          </a:prstGeom>
        </p:spPr>
        <p:txBody>
          <a:bodyPr wrap="square">
            <a:spAutoFit/>
          </a:bodyPr>
          <a:lstStyle/>
          <a:p>
            <a:pPr algn="ctr"/>
            <a:r>
              <a:rPr lang="tr-TR" sz="2800" b="1" dirty="0">
                <a:solidFill>
                  <a:srgbClr val="FF0000"/>
                </a:solidFill>
              </a:rPr>
              <a:t>5. ÜNİTE</a:t>
            </a:r>
          </a:p>
          <a:p>
            <a:pPr algn="ctr"/>
            <a:r>
              <a:rPr lang="tr-TR" sz="2800" b="1" dirty="0">
                <a:solidFill>
                  <a:srgbClr val="FF0000"/>
                </a:solidFill>
              </a:rPr>
              <a:t>CANLILAR DÜNYASINI GEZELİM TANIYALIM</a:t>
            </a:r>
          </a:p>
        </p:txBody>
      </p:sp>
      <p:sp>
        <p:nvSpPr>
          <p:cNvPr id="5" name="Dikdörtgen 4"/>
          <p:cNvSpPr/>
          <p:nvPr/>
        </p:nvSpPr>
        <p:spPr>
          <a:xfrm>
            <a:off x="0" y="4946392"/>
            <a:ext cx="9144000" cy="1938992"/>
          </a:xfrm>
          <a:prstGeom prst="rect">
            <a:avLst/>
          </a:prstGeom>
          <a:solidFill>
            <a:schemeClr val="tx1">
              <a:lumMod val="50000"/>
              <a:lumOff val="50000"/>
              <a:alpha val="88000"/>
            </a:schemeClr>
          </a:solidFill>
        </p:spPr>
        <p:txBody>
          <a:bodyPr wrap="square">
            <a:spAutoFit/>
          </a:bodyPr>
          <a:lstStyle/>
          <a:p>
            <a:r>
              <a:rPr lang="tr-TR" sz="2000" b="1" dirty="0"/>
              <a:t>Bu konular neden önemli?</a:t>
            </a:r>
          </a:p>
          <a:p>
            <a:r>
              <a:rPr lang="tr-TR" sz="2000" dirty="0"/>
              <a:t>Çevremizdeki canlı çeşitliliği ve yaşam alanları giderek azalmaktadır. Bu azalmada </a:t>
            </a:r>
            <a:r>
              <a:rPr lang="tr-TR" sz="2000" dirty="0" smtClean="0"/>
              <a:t>insanların yanlış </a:t>
            </a:r>
            <a:r>
              <a:rPr lang="tr-TR" sz="2000" dirty="0"/>
              <a:t>yaşam alışkanlıkları etkili olmaktadır. Bu nedenle çevremizdeki canlıları tanımalı, bu </a:t>
            </a:r>
            <a:r>
              <a:rPr lang="tr-TR" sz="2000" dirty="0" smtClean="0"/>
              <a:t>canlıların doğal </a:t>
            </a:r>
            <a:r>
              <a:rPr lang="tr-TR" sz="2000" dirty="0"/>
              <a:t>denge içindeki rollerini kavramalı ve bu canlıların yaşam alanlarına zarar </a:t>
            </a:r>
            <a:r>
              <a:rPr lang="tr-TR" sz="2000" dirty="0" smtClean="0"/>
              <a:t>vermemeliyiz. Böylece </a:t>
            </a:r>
            <a:r>
              <a:rPr lang="tr-TR" sz="2000" dirty="0"/>
              <a:t>insan ve çevre arasında sağlıklı bir etkileşimin sağlanması ile dünyamız </a:t>
            </a:r>
            <a:r>
              <a:rPr lang="tr-TR" sz="2000" dirty="0" smtClean="0"/>
              <a:t>daha yaşanabilir </a:t>
            </a:r>
            <a:r>
              <a:rPr lang="tr-TR" sz="2000" dirty="0"/>
              <a:t>bir hâle gelecektir</a:t>
            </a:r>
            <a:r>
              <a:rPr lang="tr-TR" sz="2000" dirty="0" smtClean="0"/>
              <a:t>.</a:t>
            </a:r>
            <a:endParaRPr lang="tr-TR" sz="2000" dirty="0"/>
          </a:p>
        </p:txBody>
      </p:sp>
    </p:spTree>
    <p:extLst>
      <p:ext uri="{BB962C8B-B14F-4D97-AF65-F5344CB8AC3E}">
        <p14:creationId xmlns:p14="http://schemas.microsoft.com/office/powerpoint/2010/main" val="38202537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9512" y="188640"/>
            <a:ext cx="8856984" cy="1569660"/>
          </a:xfrm>
          <a:prstGeom prst="rect">
            <a:avLst/>
          </a:prstGeom>
        </p:spPr>
        <p:txBody>
          <a:bodyPr wrap="square">
            <a:spAutoFit/>
          </a:bodyPr>
          <a:lstStyle/>
          <a:p>
            <a:r>
              <a:rPr lang="tr-TR" sz="2400" dirty="0">
                <a:solidFill>
                  <a:prstClr val="black"/>
                </a:solidFill>
              </a:rPr>
              <a:t> Bakterilere göre daha gelişmiş yapıda olan, çıplak gözle görünemeyen mikroskobik canlılar da vardır. Bu canlılar öglena, amip, terliksi hayvan ve sıtma mikrobudur. Bunların bir kısmı insan ve hayvanların vücutlarında bir kısmı da deniz ve tatlı sularda yaşar.</a:t>
            </a:r>
            <a:endParaRPr lang="tr-TR"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0047" y="1951625"/>
            <a:ext cx="2947242" cy="2520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34819" y="1952352"/>
            <a:ext cx="2946370" cy="2556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68310" y="1916832"/>
            <a:ext cx="2943157" cy="2522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70507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88640"/>
            <a:ext cx="8964488" cy="461665"/>
          </a:xfrm>
          <a:prstGeom prst="rect">
            <a:avLst/>
          </a:prstGeom>
        </p:spPr>
        <p:txBody>
          <a:bodyPr wrap="square">
            <a:spAutoFit/>
          </a:bodyPr>
          <a:lstStyle/>
          <a:p>
            <a:r>
              <a:rPr lang="tr-TR" sz="2400" b="1" dirty="0">
                <a:latin typeface="Calibri-Bold"/>
              </a:rPr>
              <a:t>Mikroskobik canlılar besinlerimize nereden geliyor?</a:t>
            </a:r>
            <a:endParaRPr lang="tr-TR" sz="2400" dirty="0"/>
          </a:p>
        </p:txBody>
      </p:sp>
      <p:sp>
        <p:nvSpPr>
          <p:cNvPr id="3" name="Dikdörtgen 2"/>
          <p:cNvSpPr/>
          <p:nvPr/>
        </p:nvSpPr>
        <p:spPr>
          <a:xfrm>
            <a:off x="176028" y="652465"/>
            <a:ext cx="5836132" cy="4524315"/>
          </a:xfrm>
          <a:prstGeom prst="rect">
            <a:avLst/>
          </a:prstGeom>
        </p:spPr>
        <p:txBody>
          <a:bodyPr wrap="square">
            <a:spAutoFit/>
          </a:bodyPr>
          <a:lstStyle/>
          <a:p>
            <a:r>
              <a:rPr lang="tr-TR" sz="2400" dirty="0"/>
              <a:t>1860’lı yıllara kadar birçok kişi, mikroskobik canlıların </a:t>
            </a:r>
            <a:r>
              <a:rPr lang="tr-TR" sz="2400" dirty="0" smtClean="0"/>
              <a:t>bozulan yiyecek </a:t>
            </a:r>
            <a:r>
              <a:rPr lang="tr-TR" sz="2400" dirty="0"/>
              <a:t>ve içeceklerde kendiliğinden ürediğini düşünüyordu. </a:t>
            </a:r>
            <a:r>
              <a:rPr lang="tr-TR" sz="2400" dirty="0" smtClean="0"/>
              <a:t>Oysa Fransız </a:t>
            </a:r>
            <a:r>
              <a:rPr lang="tr-TR" sz="2400" dirty="0"/>
              <a:t>bilim insanı </a:t>
            </a:r>
            <a:r>
              <a:rPr lang="tr-TR" sz="2400" dirty="0" err="1"/>
              <a:t>Pasteur</a:t>
            </a:r>
            <a:r>
              <a:rPr lang="tr-TR" sz="2400" dirty="0"/>
              <a:t>, yiyecek ve içeceklerde canlıların </a:t>
            </a:r>
            <a:r>
              <a:rPr lang="tr-TR" sz="2400" dirty="0" smtClean="0"/>
              <a:t>kendiliğinden ürediği </a:t>
            </a:r>
            <a:r>
              <a:rPr lang="tr-TR" sz="2400" dirty="0"/>
              <a:t>düşüncesine katılmıyordu. </a:t>
            </a:r>
            <a:r>
              <a:rPr lang="tr-TR" sz="2400" dirty="0" err="1"/>
              <a:t>Pasteur</a:t>
            </a:r>
            <a:r>
              <a:rPr lang="tr-TR" sz="2400" dirty="0"/>
              <a:t>, </a:t>
            </a:r>
            <a:r>
              <a:rPr lang="tr-TR" sz="2400" dirty="0" smtClean="0"/>
              <a:t>mikroskobik canlıların </a:t>
            </a:r>
            <a:r>
              <a:rPr lang="tr-TR" sz="2400" dirty="0"/>
              <a:t>yiyecek ve içeceklere havadan karıştığını düşünüyordu.</a:t>
            </a:r>
          </a:p>
          <a:p>
            <a:r>
              <a:rPr lang="tr-TR" sz="2400" dirty="0"/>
              <a:t>Bunun üzerine bir deney düzeneği hazırladı. Yiyecek türü olarak </a:t>
            </a:r>
            <a:r>
              <a:rPr lang="tr-TR" sz="2400" dirty="0" smtClean="0"/>
              <a:t>et suyu </a:t>
            </a:r>
            <a:r>
              <a:rPr lang="tr-TR" sz="2400" dirty="0"/>
              <a:t>kullandı. Gerçekleştirdiği deneyin sonucunda ortaya </a:t>
            </a:r>
            <a:r>
              <a:rPr lang="tr-TR" sz="2400" dirty="0" smtClean="0"/>
              <a:t>koyduğu düşüncesini </a:t>
            </a:r>
            <a:r>
              <a:rPr lang="tr-TR" sz="2400" dirty="0"/>
              <a:t>kanıtladı.</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650305"/>
            <a:ext cx="3068182" cy="4364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76028" y="5301208"/>
            <a:ext cx="8788460" cy="830997"/>
          </a:xfrm>
          <a:prstGeom prst="rect">
            <a:avLst/>
          </a:prstGeom>
        </p:spPr>
        <p:txBody>
          <a:bodyPr wrap="square">
            <a:spAutoFit/>
          </a:bodyPr>
          <a:lstStyle/>
          <a:p>
            <a:r>
              <a:rPr lang="tr-TR" sz="2400" dirty="0"/>
              <a:t>Sizce </a:t>
            </a:r>
            <a:r>
              <a:rPr lang="tr-TR" sz="2400" dirty="0" err="1"/>
              <a:t>Pasteur</a:t>
            </a:r>
            <a:r>
              <a:rPr lang="tr-TR" sz="2400" dirty="0"/>
              <a:t> araştırmasını test etmek üzere nasıl bir deney tasarlamış</a:t>
            </a:r>
          </a:p>
          <a:p>
            <a:r>
              <a:rPr lang="tr-TR" sz="2400" dirty="0"/>
              <a:t>olabilir? Arkadaşlarımızla tartışalım.</a:t>
            </a:r>
          </a:p>
        </p:txBody>
      </p:sp>
    </p:spTree>
    <p:extLst>
      <p:ext uri="{BB962C8B-B14F-4D97-AF65-F5344CB8AC3E}">
        <p14:creationId xmlns:p14="http://schemas.microsoft.com/office/powerpoint/2010/main" val="8149889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9941"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80975" y="0"/>
                  <a:ext cx="9677400"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994691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52691"/>
            <a:ext cx="6624736" cy="461665"/>
          </a:xfrm>
          <a:prstGeom prst="rect">
            <a:avLst/>
          </a:prstGeom>
        </p:spPr>
        <p:txBody>
          <a:bodyPr wrap="square">
            <a:spAutoFit/>
          </a:bodyPr>
          <a:lstStyle/>
          <a:p>
            <a:r>
              <a:rPr lang="tr-TR" sz="2400" b="1" dirty="0"/>
              <a:t>Etkinlik 5.1. Mikroskobik canlıları gözlemleyelim</a:t>
            </a:r>
            <a:endParaRPr lang="tr-TR" sz="24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4857"/>
            <a:ext cx="6156176" cy="3879902"/>
          </a:xfrm>
          <a:prstGeom prst="rect">
            <a:avLst/>
          </a:prstGeom>
        </p:spPr>
      </p:pic>
      <p:sp>
        <p:nvSpPr>
          <p:cNvPr id="4" name="Dikdörtgen 3"/>
          <p:cNvSpPr/>
          <p:nvPr/>
        </p:nvSpPr>
        <p:spPr>
          <a:xfrm>
            <a:off x="467544" y="1556792"/>
            <a:ext cx="5400600" cy="2554545"/>
          </a:xfrm>
          <a:prstGeom prst="rect">
            <a:avLst/>
          </a:prstGeom>
        </p:spPr>
        <p:txBody>
          <a:bodyPr wrap="square">
            <a:spAutoFit/>
          </a:bodyPr>
          <a:lstStyle/>
          <a:p>
            <a:r>
              <a:rPr lang="tr-TR" sz="2000" dirty="0" smtClean="0"/>
              <a:t>        • </a:t>
            </a:r>
            <a:r>
              <a:rPr lang="tr-TR" sz="2000" dirty="0"/>
              <a:t>Havuz suyu veya birikinti su</a:t>
            </a:r>
          </a:p>
          <a:p>
            <a:r>
              <a:rPr lang="tr-TR" sz="2000" dirty="0" smtClean="0"/>
              <a:t>        • </a:t>
            </a:r>
            <a:r>
              <a:rPr lang="tr-TR" sz="2000" dirty="0"/>
              <a:t>Kavanoz</a:t>
            </a:r>
          </a:p>
          <a:p>
            <a:r>
              <a:rPr lang="tr-TR" sz="2000" dirty="0" smtClean="0"/>
              <a:t>        • </a:t>
            </a:r>
            <a:r>
              <a:rPr lang="tr-TR" sz="2000" dirty="0"/>
              <a:t>Mikroskop</a:t>
            </a:r>
          </a:p>
          <a:p>
            <a:r>
              <a:rPr lang="tr-TR" sz="2000" dirty="0" smtClean="0"/>
              <a:t>        • </a:t>
            </a:r>
            <a:r>
              <a:rPr lang="tr-TR" sz="2000" dirty="0"/>
              <a:t>Lam ve lamel</a:t>
            </a:r>
          </a:p>
          <a:p>
            <a:r>
              <a:rPr lang="tr-TR" sz="2000" dirty="0" smtClean="0"/>
              <a:t>        • </a:t>
            </a:r>
            <a:r>
              <a:rPr lang="tr-TR" sz="2000" dirty="0"/>
              <a:t>Damlalık</a:t>
            </a:r>
          </a:p>
          <a:p>
            <a:r>
              <a:rPr lang="tr-TR" sz="2000" dirty="0" smtClean="0"/>
              <a:t>        • </a:t>
            </a:r>
            <a:r>
              <a:rPr lang="tr-TR" sz="2000" dirty="0"/>
              <a:t>Kuru saman, yaprak, nohut, </a:t>
            </a:r>
            <a:r>
              <a:rPr lang="tr-TR" sz="2000" dirty="0" smtClean="0"/>
              <a:t>pirinç, muz </a:t>
            </a:r>
            <a:r>
              <a:rPr lang="tr-TR" sz="2000" dirty="0"/>
              <a:t>kabuğu</a:t>
            </a:r>
          </a:p>
          <a:p>
            <a:r>
              <a:rPr lang="tr-TR" sz="2000" dirty="0" smtClean="0"/>
              <a:t>         • </a:t>
            </a:r>
            <a:r>
              <a:rPr lang="tr-TR" sz="2000" dirty="0"/>
              <a:t>Varsa vitamin tableti</a:t>
            </a:r>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560" y="4374759"/>
            <a:ext cx="5532584" cy="597877"/>
          </a:xfrm>
          <a:prstGeom prst="rect">
            <a:avLst/>
          </a:prstGeom>
        </p:spPr>
      </p:pic>
      <p:sp>
        <p:nvSpPr>
          <p:cNvPr id="8" name="Dikdörtgen 7"/>
          <p:cNvSpPr/>
          <p:nvPr/>
        </p:nvSpPr>
        <p:spPr>
          <a:xfrm>
            <a:off x="107504" y="4972960"/>
            <a:ext cx="9003881" cy="1938992"/>
          </a:xfrm>
          <a:prstGeom prst="rect">
            <a:avLst/>
          </a:prstGeom>
        </p:spPr>
        <p:txBody>
          <a:bodyPr wrap="square">
            <a:spAutoFit/>
          </a:bodyPr>
          <a:lstStyle/>
          <a:p>
            <a:r>
              <a:rPr lang="tr-TR" sz="2000" dirty="0"/>
              <a:t>• Bu etkinliği öğretmenimizin rehberliğinde sınıfça gerçekleştirelim.</a:t>
            </a:r>
          </a:p>
          <a:p>
            <a:r>
              <a:rPr lang="tr-TR" sz="2000" dirty="0"/>
              <a:t>• Çevremizde bulunan havuz, yalak ve birikintilerdeki sulardan, kavanozumuzun 3/4’ünü </a:t>
            </a:r>
            <a:r>
              <a:rPr lang="tr-TR" sz="2000" dirty="0" smtClean="0"/>
              <a:t>dolduracak şekilde </a:t>
            </a:r>
            <a:r>
              <a:rPr lang="tr-TR" sz="2000" dirty="0"/>
              <a:t>su alalım.</a:t>
            </a:r>
          </a:p>
          <a:p>
            <a:r>
              <a:rPr lang="tr-TR" sz="2000" dirty="0"/>
              <a:t>• 3/4 ‘ü aldığımız su ile dolu olan kavanozumuzun içine çevremizden topladığımız saman, kuru </a:t>
            </a:r>
            <a:r>
              <a:rPr lang="tr-TR" sz="2000" dirty="0" smtClean="0"/>
              <a:t>yaprak, nohut</a:t>
            </a:r>
            <a:r>
              <a:rPr lang="tr-TR" sz="2000" dirty="0"/>
              <a:t>, pirinç, muz kabuğunu ekleyelim. (Not: Eğer vitamin tableti varsa onu da ekleyebilirsiniz.)</a:t>
            </a:r>
          </a:p>
        </p:txBody>
      </p:sp>
    </p:spTree>
    <p:extLst>
      <p:ext uri="{BB962C8B-B14F-4D97-AF65-F5344CB8AC3E}">
        <p14:creationId xmlns:p14="http://schemas.microsoft.com/office/powerpoint/2010/main" val="1331400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97346"/>
            <a:ext cx="8784976" cy="2246769"/>
          </a:xfrm>
          <a:prstGeom prst="rect">
            <a:avLst/>
          </a:prstGeom>
        </p:spPr>
        <p:txBody>
          <a:bodyPr wrap="square">
            <a:spAutoFit/>
          </a:bodyPr>
          <a:lstStyle/>
          <a:p>
            <a:r>
              <a:rPr lang="tr-TR" sz="2000" dirty="0"/>
              <a:t>• Hazırladığımız kavanozdaki örneği, doğrudan güneş ışığı almayan pencere kenarında en az 5 ile </a:t>
            </a:r>
            <a:r>
              <a:rPr lang="tr-TR" sz="2000" dirty="0" smtClean="0"/>
              <a:t>7 gün </a:t>
            </a:r>
            <a:r>
              <a:rPr lang="tr-TR" sz="2000" dirty="0"/>
              <a:t>arasında bekletelim.</a:t>
            </a:r>
          </a:p>
          <a:p>
            <a:r>
              <a:rPr lang="tr-TR" sz="2000" dirty="0"/>
              <a:t>• Hazırladığımız örnekten 1-2 damla alıp mikroskop altında inceleyecek olsanız neler görmeyi beklersiniz.</a:t>
            </a:r>
          </a:p>
          <a:p>
            <a:r>
              <a:rPr lang="tr-TR" sz="2000" dirty="0"/>
              <a:t>Tahminlerimizi yazalım.</a:t>
            </a:r>
          </a:p>
          <a:p>
            <a:r>
              <a:rPr lang="tr-TR" sz="2000" dirty="0" smtClean="0"/>
              <a:t>……………………………………………………………………............................................................... ……………………………………………………………………............................................................... </a:t>
            </a:r>
            <a:endParaRPr lang="tr-TR" sz="2000" dirty="0"/>
          </a:p>
        </p:txBody>
      </p:sp>
      <p:sp>
        <p:nvSpPr>
          <p:cNvPr id="5" name="Dikdörtgen 4"/>
          <p:cNvSpPr/>
          <p:nvPr/>
        </p:nvSpPr>
        <p:spPr>
          <a:xfrm>
            <a:off x="179512" y="1988840"/>
            <a:ext cx="8640960" cy="830997"/>
          </a:xfrm>
          <a:prstGeom prst="rect">
            <a:avLst/>
          </a:prstGeom>
        </p:spPr>
        <p:txBody>
          <a:bodyPr wrap="square">
            <a:spAutoFit/>
          </a:bodyPr>
          <a:lstStyle/>
          <a:p>
            <a:r>
              <a:rPr lang="tr-TR" sz="2400" dirty="0" smtClean="0">
                <a:solidFill>
                  <a:srgbClr val="FF0000"/>
                </a:solidFill>
              </a:rPr>
              <a:t>Suyun içerisinde gözümle hiçbir şey görmediğime göre mikroskop tada bir şey görmem..</a:t>
            </a:r>
            <a:endParaRPr lang="tr-TR" sz="2400" dirty="0">
              <a:solidFill>
                <a:srgbClr val="FF0000"/>
              </a:solidFill>
            </a:endParaRPr>
          </a:p>
        </p:txBody>
      </p:sp>
    </p:spTree>
    <p:extLst>
      <p:ext uri="{BB962C8B-B14F-4D97-AF65-F5344CB8AC3E}">
        <p14:creationId xmlns:p14="http://schemas.microsoft.com/office/powerpoint/2010/main" val="78216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619" y="6396335"/>
            <a:ext cx="8892381" cy="369332"/>
          </a:xfrm>
          <a:prstGeom prst="rect">
            <a:avLst/>
          </a:prstGeom>
        </p:spPr>
        <p:txBody>
          <a:bodyPr wrap="square">
            <a:spAutoFit/>
          </a:bodyPr>
          <a:lstStyle/>
          <a:p>
            <a:r>
              <a:rPr lang="tr-TR" dirty="0" smtClean="0"/>
              <a:t>Mikroskopta materyalleri inceleyelim…..</a:t>
            </a:r>
            <a:endParaRPr lang="tr-TR" dirty="0"/>
          </a:p>
        </p:txBody>
      </p:sp>
    </p:spTree>
    <p:controls>
      <mc:AlternateContent xmlns:mc="http://schemas.openxmlformats.org/markup-compatibility/2006">
        <mc:Choice xmlns:v="urn:schemas-microsoft-com:vml" Requires="v">
          <p:control spid="24581" name="ShockwaveFlash1" r:id="rId2" imgW="8640381" imgH="6323810"/>
        </mc:Choice>
        <mc:Fallback>
          <p:control name="ShockwaveFlash1" r:id="rId2" imgW="8640381" imgH="632381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11188" y="0"/>
                  <a:ext cx="8135937" cy="63230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5026540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25809" y="5990454"/>
            <a:ext cx="8892381" cy="369332"/>
          </a:xfrm>
          <a:prstGeom prst="rect">
            <a:avLst/>
          </a:prstGeom>
        </p:spPr>
        <p:txBody>
          <a:bodyPr wrap="square">
            <a:spAutoFit/>
          </a:bodyPr>
          <a:lstStyle/>
          <a:p>
            <a:r>
              <a:rPr lang="tr-TR" dirty="0" smtClean="0"/>
              <a:t>Bir hücreli mikroskobik canlıyı izleyelim…</a:t>
            </a:r>
            <a:endParaRPr lang="tr-TR" dirty="0"/>
          </a:p>
        </p:txBody>
      </p:sp>
    </p:spTree>
    <p:controls>
      <mc:AlternateContent xmlns:mc="http://schemas.openxmlformats.org/markup-compatibility/2006">
        <mc:Choice xmlns:v="urn:schemas-microsoft-com:vml" Requires="v">
          <p:control spid="22533" name="ShockwaveFlash1" r:id="rId2" imgW="9142857" imgH="4968800"/>
        </mc:Choice>
        <mc:Fallback>
          <p:control name="ShockwaveFlash1" r:id="rId2" imgW="9142857" imgH="496880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333375"/>
                  <a:ext cx="9144000" cy="49688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517403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809" y="5990454"/>
            <a:ext cx="8892381" cy="369332"/>
          </a:xfrm>
          <a:prstGeom prst="rect">
            <a:avLst/>
          </a:prstGeom>
        </p:spPr>
        <p:txBody>
          <a:bodyPr wrap="square">
            <a:spAutoFit/>
          </a:bodyPr>
          <a:lstStyle/>
          <a:p>
            <a:r>
              <a:rPr lang="tr-TR" dirty="0" smtClean="0"/>
              <a:t>Bir hücreli mikroskobik canlıyı izleyelim…</a:t>
            </a:r>
            <a:endParaRPr lang="tr-TR" dirty="0"/>
          </a:p>
        </p:txBody>
      </p:sp>
    </p:spTree>
    <p:controls>
      <mc:AlternateContent xmlns:mc="http://schemas.openxmlformats.org/markup-compatibility/2006">
        <mc:Choice xmlns:v="urn:schemas-microsoft-com:vml" Requires="v">
          <p:control spid="27653" name="ShockwaveFlash1" r:id="rId2" imgW="8714286" imgH="4824153"/>
        </mc:Choice>
        <mc:Fallback>
          <p:control name="ShockwaveFlash1" r:id="rId2" imgW="8714286" imgH="4824153">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88913"/>
                  <a:ext cx="8713787" cy="48244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8826475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809" y="5990454"/>
            <a:ext cx="8892381" cy="369332"/>
          </a:xfrm>
          <a:prstGeom prst="rect">
            <a:avLst/>
          </a:prstGeom>
        </p:spPr>
        <p:txBody>
          <a:bodyPr wrap="square">
            <a:spAutoFit/>
          </a:bodyPr>
          <a:lstStyle/>
          <a:p>
            <a:r>
              <a:rPr lang="tr-TR" dirty="0" smtClean="0">
                <a:solidFill>
                  <a:prstClr val="black"/>
                </a:solidFill>
              </a:rPr>
              <a:t>Bir hücreli mikroskobik canlıyı izleyelim…</a:t>
            </a:r>
            <a:endParaRPr lang="tr-TR" dirty="0">
              <a:solidFill>
                <a:prstClr val="black"/>
              </a:solidFill>
            </a:endParaRPr>
          </a:p>
        </p:txBody>
      </p:sp>
    </p:spTree>
    <p:controls>
      <mc:AlternateContent xmlns:mc="http://schemas.openxmlformats.org/markup-compatibility/2006">
        <mc:Choice xmlns:v="urn:schemas-microsoft-com:vml" Requires="v">
          <p:control spid="35845" name="ShockwaveFlash1" r:id="rId2" imgW="8497486" imgH="4390476"/>
        </mc:Choice>
        <mc:Fallback>
          <p:control name="ShockwaveFlash1" r:id="rId2" imgW="8497486" imgH="439047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95288" y="333375"/>
                  <a:ext cx="8497887" cy="43910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6388860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809" y="5990454"/>
            <a:ext cx="8892381" cy="369332"/>
          </a:xfrm>
          <a:prstGeom prst="rect">
            <a:avLst/>
          </a:prstGeom>
        </p:spPr>
        <p:txBody>
          <a:bodyPr wrap="square">
            <a:spAutoFit/>
          </a:bodyPr>
          <a:lstStyle/>
          <a:p>
            <a:r>
              <a:rPr lang="tr-TR" dirty="0" smtClean="0">
                <a:solidFill>
                  <a:prstClr val="black"/>
                </a:solidFill>
              </a:rPr>
              <a:t>Bir hücreli mikroskobik canlıyı izleyelim…</a:t>
            </a:r>
            <a:endParaRPr lang="tr-TR" dirty="0">
              <a:solidFill>
                <a:prstClr val="black"/>
              </a:solidFill>
            </a:endParaRPr>
          </a:p>
        </p:txBody>
      </p:sp>
    </p:spTree>
    <p:controls>
      <mc:AlternateContent xmlns:mc="http://schemas.openxmlformats.org/markup-compatibility/2006">
        <mc:Choice xmlns:v="urn:schemas-microsoft-com:vml" Requires="v">
          <p:control spid="36869" name="ShockwaveFlash1" r:id="rId2" imgW="7621064" imgH="4064516"/>
        </mc:Choice>
        <mc:Fallback>
          <p:control name="ShockwaveFlash1" r:id="rId2" imgW="7621064" imgH="406451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95288" y="46038"/>
                  <a:ext cx="8748712" cy="453548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2804201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30" y="14199"/>
            <a:ext cx="9121170" cy="683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0940" y="2348880"/>
            <a:ext cx="7272808" cy="523220"/>
          </a:xfrm>
          <a:prstGeom prst="rect">
            <a:avLst/>
          </a:prstGeom>
        </p:spPr>
        <p:txBody>
          <a:bodyPr wrap="square">
            <a:spAutoFit/>
          </a:bodyPr>
          <a:lstStyle/>
          <a:p>
            <a:r>
              <a:rPr lang="tr-TR" sz="2800" b="1" dirty="0"/>
              <a:t>1. </a:t>
            </a:r>
            <a:r>
              <a:rPr lang="tr-TR" sz="2800" b="1" dirty="0" smtClean="0"/>
              <a:t>BÖLÜM CANLILARI TANIYALIM</a:t>
            </a:r>
            <a:endParaRPr lang="tr-TR" sz="2800" b="1" dirty="0"/>
          </a:p>
        </p:txBody>
      </p:sp>
      <p:sp>
        <p:nvSpPr>
          <p:cNvPr id="3" name="Dikdörtgen 2"/>
          <p:cNvSpPr/>
          <p:nvPr/>
        </p:nvSpPr>
        <p:spPr>
          <a:xfrm>
            <a:off x="93704" y="2709414"/>
            <a:ext cx="8964096" cy="1200329"/>
          </a:xfrm>
          <a:prstGeom prst="rect">
            <a:avLst/>
          </a:prstGeom>
        </p:spPr>
        <p:txBody>
          <a:bodyPr wrap="square">
            <a:spAutoFit/>
          </a:bodyPr>
          <a:lstStyle/>
          <a:p>
            <a:r>
              <a:rPr lang="tr-TR" sz="2400" b="1" dirty="0"/>
              <a:t>AMAÇLAR</a:t>
            </a:r>
          </a:p>
          <a:p>
            <a:r>
              <a:rPr lang="tr-TR" sz="2400" b="1" dirty="0"/>
              <a:t>Bu bölümde canlılar arasındaki benzerlik ve farklılıkları, mikroskobik</a:t>
            </a:r>
          </a:p>
          <a:p>
            <a:r>
              <a:rPr lang="tr-TR" sz="2400" b="1" dirty="0"/>
              <a:t>canlıları, mantarları, bitkileri ve hayvanları öğreneceğiz.</a:t>
            </a:r>
          </a:p>
        </p:txBody>
      </p:sp>
      <p:sp>
        <p:nvSpPr>
          <p:cNvPr id="4" name="Dikdörtgen 3"/>
          <p:cNvSpPr/>
          <p:nvPr/>
        </p:nvSpPr>
        <p:spPr>
          <a:xfrm>
            <a:off x="101366" y="3909743"/>
            <a:ext cx="5046697" cy="1938992"/>
          </a:xfrm>
          <a:prstGeom prst="rect">
            <a:avLst/>
          </a:prstGeom>
        </p:spPr>
        <p:txBody>
          <a:bodyPr wrap="square">
            <a:spAutoFit/>
          </a:bodyPr>
          <a:lstStyle/>
          <a:p>
            <a:r>
              <a:rPr lang="tr-TR" sz="2400" b="1" dirty="0"/>
              <a:t>KAVRAMLAR ve TERİMLER</a:t>
            </a:r>
          </a:p>
          <a:p>
            <a:r>
              <a:rPr lang="tr-TR" sz="2400" b="1" dirty="0"/>
              <a:t>Mikroskobik canlılar</a:t>
            </a:r>
          </a:p>
          <a:p>
            <a:r>
              <a:rPr lang="tr-TR" sz="2400" b="1" dirty="0" smtClean="0"/>
              <a:t>        Mantarlar</a:t>
            </a:r>
            <a:endParaRPr lang="tr-TR" sz="2400" b="1" dirty="0"/>
          </a:p>
          <a:p>
            <a:r>
              <a:rPr lang="tr-TR" sz="2400" b="1" dirty="0" smtClean="0"/>
              <a:t>             Bitkiler</a:t>
            </a:r>
            <a:endParaRPr lang="tr-TR" sz="2400" b="1" dirty="0"/>
          </a:p>
          <a:p>
            <a:r>
              <a:rPr lang="tr-TR" sz="2400" b="1" dirty="0" smtClean="0"/>
              <a:t>                  Hayvanlar</a:t>
            </a:r>
            <a:endParaRPr lang="tr-TR" sz="2400" b="1" dirty="0"/>
          </a:p>
        </p:txBody>
      </p:sp>
    </p:spTree>
    <p:extLst>
      <p:ext uri="{BB962C8B-B14F-4D97-AF65-F5344CB8AC3E}">
        <p14:creationId xmlns:p14="http://schemas.microsoft.com/office/powerpoint/2010/main" val="22769945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8443" y="6175120"/>
            <a:ext cx="8892381" cy="369332"/>
          </a:xfrm>
          <a:prstGeom prst="rect">
            <a:avLst/>
          </a:prstGeom>
        </p:spPr>
        <p:txBody>
          <a:bodyPr wrap="square">
            <a:spAutoFit/>
          </a:bodyPr>
          <a:lstStyle/>
          <a:p>
            <a:r>
              <a:rPr lang="tr-TR" dirty="0" smtClean="0"/>
              <a:t>Bir hücreli mikroskobik canlıyı izleyelim…</a:t>
            </a:r>
            <a:endParaRPr lang="tr-TR" dirty="0"/>
          </a:p>
        </p:txBody>
      </p:sp>
    </p:spTree>
    <p:controls>
      <mc:AlternateContent xmlns:mc="http://schemas.openxmlformats.org/markup-compatibility/2006">
        <mc:Choice xmlns:v="urn:schemas-microsoft-com:vml" Requires="v">
          <p:control spid="28677" name="ShockwaveFlash1" r:id="rId2" imgW="9142857" imgH="4896533"/>
        </mc:Choice>
        <mc:Fallback>
          <p:control name="ShockwaveFlash1" r:id="rId2" imgW="9142857" imgH="4896533">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48958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303543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9701" name="ShockwaveFlash1" r:id="rId2" imgW="9142857" imgH="4896533"/>
        </mc:Choice>
        <mc:Fallback>
          <p:control name="ShockwaveFlash1" r:id="rId2" imgW="9142857" imgH="4896533">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48958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5460731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809" y="5990454"/>
            <a:ext cx="8892381" cy="369332"/>
          </a:xfrm>
          <a:prstGeom prst="rect">
            <a:avLst/>
          </a:prstGeom>
        </p:spPr>
        <p:txBody>
          <a:bodyPr wrap="square">
            <a:spAutoFit/>
          </a:bodyPr>
          <a:lstStyle/>
          <a:p>
            <a:r>
              <a:rPr lang="tr-TR" dirty="0" smtClean="0"/>
              <a:t>Bir hücreli mikroskobik canlıyı izleyelim…</a:t>
            </a:r>
            <a:endParaRPr lang="tr-TR" dirty="0"/>
          </a:p>
        </p:txBody>
      </p:sp>
    </p:spTree>
    <p:controls>
      <mc:AlternateContent xmlns:mc="http://schemas.openxmlformats.org/markup-compatibility/2006">
        <mc:Choice xmlns:v="urn:schemas-microsoft-com:vml" Requires="v">
          <p:control spid="30726" name="ShockwaveFlash1" r:id="rId2" imgW="8569162" imgH="4681144"/>
        </mc:Choice>
        <mc:Fallback>
          <p:control name="ShockwaveFlash1" r:id="rId2" imgW="8569162" imgH="468114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50825" y="260350"/>
                  <a:ext cx="8569325" cy="46815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4934834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809" y="5990454"/>
            <a:ext cx="8892381" cy="369332"/>
          </a:xfrm>
          <a:prstGeom prst="rect">
            <a:avLst/>
          </a:prstGeom>
        </p:spPr>
        <p:txBody>
          <a:bodyPr wrap="square">
            <a:spAutoFit/>
          </a:bodyPr>
          <a:lstStyle/>
          <a:p>
            <a:r>
              <a:rPr lang="tr-TR" dirty="0" smtClean="0"/>
              <a:t>Bir hücreli mikroskobik canlıyı izleyelim…</a:t>
            </a:r>
            <a:endParaRPr lang="tr-TR" dirty="0"/>
          </a:p>
        </p:txBody>
      </p:sp>
    </p:spTree>
    <p:controls>
      <mc:AlternateContent xmlns:mc="http://schemas.openxmlformats.org/markup-compatibility/2006">
        <mc:Choice xmlns:v="urn:schemas-microsoft-com:vml" Requires="v">
          <p:control spid="32774" name="ShockwaveFlash1" r:id="rId2" imgW="9142857" imgH="4968800"/>
        </mc:Choice>
        <mc:Fallback>
          <p:control name="ShockwaveFlash1" r:id="rId2" imgW="9142857" imgH="496880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188913"/>
                  <a:ext cx="9144000" cy="49688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9836059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809" y="5990454"/>
            <a:ext cx="8892381" cy="369332"/>
          </a:xfrm>
          <a:prstGeom prst="rect">
            <a:avLst/>
          </a:prstGeom>
        </p:spPr>
        <p:txBody>
          <a:bodyPr wrap="square">
            <a:spAutoFit/>
          </a:bodyPr>
          <a:lstStyle/>
          <a:p>
            <a:r>
              <a:rPr lang="tr-TR" dirty="0" smtClean="0">
                <a:solidFill>
                  <a:prstClr val="black"/>
                </a:solidFill>
              </a:rPr>
              <a:t>Bir hücreli mikroskobik canlıyı izleyelim…</a:t>
            </a:r>
            <a:endParaRPr lang="tr-TR" dirty="0">
              <a:solidFill>
                <a:prstClr val="black"/>
              </a:solidFill>
            </a:endParaRPr>
          </a:p>
        </p:txBody>
      </p:sp>
    </p:spTree>
    <p:controls>
      <mc:AlternateContent xmlns:mc="http://schemas.openxmlformats.org/markup-compatibility/2006">
        <mc:Choice xmlns:v="urn:schemas-microsoft-com:vml" Requires="v">
          <p:control spid="34821" name="ShockwaveFlash1" r:id="rId2" imgW="8714286" imgH="5040762"/>
        </mc:Choice>
        <mc:Fallback>
          <p:control name="ShockwaveFlash1" r:id="rId2" imgW="8714286" imgH="504076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88913"/>
                  <a:ext cx="8713788" cy="50403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4195083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68052" y="476672"/>
            <a:ext cx="8964488" cy="1938992"/>
          </a:xfrm>
          <a:prstGeom prst="rect">
            <a:avLst/>
          </a:prstGeom>
        </p:spPr>
        <p:txBody>
          <a:bodyPr wrap="square">
            <a:spAutoFit/>
          </a:bodyPr>
          <a:lstStyle/>
          <a:p>
            <a:r>
              <a:rPr lang="tr-TR" sz="2000" dirty="0">
                <a:solidFill>
                  <a:prstClr val="black"/>
                </a:solidFill>
              </a:rPr>
              <a:t>• Şimdi, kavanozda hazırladığımız örnekten damlalık </a:t>
            </a:r>
            <a:r>
              <a:rPr lang="tr-TR" sz="2000" dirty="0" err="1">
                <a:solidFill>
                  <a:prstClr val="black"/>
                </a:solidFill>
              </a:rPr>
              <a:t>yardımııyla</a:t>
            </a:r>
            <a:r>
              <a:rPr lang="tr-TR" sz="2000" dirty="0">
                <a:solidFill>
                  <a:prstClr val="black"/>
                </a:solidFill>
              </a:rPr>
              <a:t> 1-2 damla alarak lamın </a:t>
            </a:r>
            <a:r>
              <a:rPr lang="tr-TR" sz="2000" dirty="0" smtClean="0">
                <a:solidFill>
                  <a:prstClr val="black"/>
                </a:solidFill>
              </a:rPr>
              <a:t>üzerine damlatalım </a:t>
            </a:r>
            <a:r>
              <a:rPr lang="tr-TR" sz="2000" dirty="0">
                <a:solidFill>
                  <a:prstClr val="black"/>
                </a:solidFill>
              </a:rPr>
              <a:t>ve üzerine lameli kapatalım.</a:t>
            </a:r>
          </a:p>
          <a:p>
            <a:r>
              <a:rPr lang="tr-TR" sz="2000" dirty="0">
                <a:solidFill>
                  <a:prstClr val="black"/>
                </a:solidFill>
              </a:rPr>
              <a:t>• Lam üzerinde hazırladığımız örneği mikroskop altında inceleyelim ve gözlemlerimizi yazalım.</a:t>
            </a:r>
          </a:p>
          <a:p>
            <a:r>
              <a:rPr lang="tr-TR" sz="2000" dirty="0">
                <a:solidFill>
                  <a:prstClr val="black"/>
                </a:solidFill>
              </a:rPr>
              <a:t>……………………………………………………………………............................................................... ……………………………………………………………………...............................................................</a:t>
            </a:r>
          </a:p>
        </p:txBody>
      </p:sp>
      <p:sp>
        <p:nvSpPr>
          <p:cNvPr id="4" name="Dikdörtgen 3"/>
          <p:cNvSpPr/>
          <p:nvPr/>
        </p:nvSpPr>
        <p:spPr>
          <a:xfrm>
            <a:off x="68052" y="2996952"/>
            <a:ext cx="8964488" cy="707886"/>
          </a:xfrm>
          <a:prstGeom prst="rect">
            <a:avLst/>
          </a:prstGeom>
        </p:spPr>
        <p:txBody>
          <a:bodyPr wrap="square">
            <a:spAutoFit/>
          </a:bodyPr>
          <a:lstStyle/>
          <a:p>
            <a:r>
              <a:rPr lang="tr-TR" sz="2000" dirty="0">
                <a:solidFill>
                  <a:prstClr val="black"/>
                </a:solidFill>
              </a:rPr>
              <a:t>• Mikroskopla gerçekleştirdiğimiz bu gözlemde su damlasında gördüklerimizi aşağıya </a:t>
            </a:r>
            <a:r>
              <a:rPr lang="tr-TR" sz="2000" dirty="0" smtClean="0">
                <a:solidFill>
                  <a:prstClr val="black"/>
                </a:solidFill>
              </a:rPr>
              <a:t>çizelim ve </a:t>
            </a:r>
            <a:r>
              <a:rPr lang="tr-TR" sz="2000" dirty="0">
                <a:solidFill>
                  <a:prstClr val="black"/>
                </a:solidFill>
              </a:rPr>
              <a:t>sınıftaki diğer arkadaşlarımızın çizimleri ile </a:t>
            </a:r>
            <a:r>
              <a:rPr lang="tr-TR" sz="2000" dirty="0" smtClean="0">
                <a:solidFill>
                  <a:prstClr val="black"/>
                </a:solidFill>
              </a:rPr>
              <a:t>karşılaştırarak tartışalım</a:t>
            </a:r>
            <a:r>
              <a:rPr lang="tr-TR" sz="2000" dirty="0">
                <a:solidFill>
                  <a:prstClr val="black"/>
                </a:solidFill>
              </a:rPr>
              <a:t>.</a:t>
            </a:r>
          </a:p>
        </p:txBody>
      </p:sp>
      <p:sp>
        <p:nvSpPr>
          <p:cNvPr id="8" name="Dikdörtgen 7"/>
          <p:cNvSpPr/>
          <p:nvPr/>
        </p:nvSpPr>
        <p:spPr>
          <a:xfrm>
            <a:off x="70593" y="1884441"/>
            <a:ext cx="8208912" cy="523220"/>
          </a:xfrm>
          <a:prstGeom prst="rect">
            <a:avLst/>
          </a:prstGeom>
        </p:spPr>
        <p:txBody>
          <a:bodyPr wrap="square">
            <a:spAutoFit/>
          </a:bodyPr>
          <a:lstStyle/>
          <a:p>
            <a:r>
              <a:rPr lang="tr-TR" sz="2800" dirty="0" smtClean="0">
                <a:solidFill>
                  <a:srgbClr val="FF0000"/>
                </a:solidFill>
              </a:rPr>
              <a:t>Birden çok küçük canlılar gördüm. Canlılar hareketliydi.</a:t>
            </a:r>
            <a:endParaRPr lang="tr-TR" sz="2800" dirty="0">
              <a:solidFill>
                <a:srgbClr val="FF0000"/>
              </a:solidFill>
            </a:endParaRPr>
          </a:p>
        </p:txBody>
      </p:sp>
    </p:spTree>
    <p:extLst>
      <p:ext uri="{BB962C8B-B14F-4D97-AF65-F5344CB8AC3E}">
        <p14:creationId xmlns:p14="http://schemas.microsoft.com/office/powerpoint/2010/main" val="4036581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95737" y="908719"/>
            <a:ext cx="4841424" cy="4641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97989" y="5555909"/>
            <a:ext cx="8784976" cy="707886"/>
          </a:xfrm>
          <a:prstGeom prst="rect">
            <a:avLst/>
          </a:prstGeom>
        </p:spPr>
        <p:txBody>
          <a:bodyPr wrap="square">
            <a:spAutoFit/>
          </a:bodyPr>
          <a:lstStyle/>
          <a:p>
            <a:r>
              <a:rPr lang="tr-TR" sz="2000" dirty="0"/>
              <a:t>• Tahminlerimizle gözlemlerimiz uyumlu mu? Açıklayalım.</a:t>
            </a:r>
          </a:p>
          <a:p>
            <a:r>
              <a:rPr lang="tr-TR" sz="2000" dirty="0" smtClean="0"/>
              <a:t>……………………………………………………………………...............................................................</a:t>
            </a:r>
            <a:endParaRPr lang="tr-TR" sz="2000" dirty="0"/>
          </a:p>
        </p:txBody>
      </p:sp>
      <p:sp>
        <p:nvSpPr>
          <p:cNvPr id="4" name="Dikdörtgen 3"/>
          <p:cNvSpPr/>
          <p:nvPr/>
        </p:nvSpPr>
        <p:spPr>
          <a:xfrm>
            <a:off x="160025" y="5948814"/>
            <a:ext cx="8816915" cy="954107"/>
          </a:xfrm>
          <a:prstGeom prst="rect">
            <a:avLst/>
          </a:prstGeom>
        </p:spPr>
        <p:txBody>
          <a:bodyPr wrap="square">
            <a:spAutoFit/>
          </a:bodyPr>
          <a:lstStyle/>
          <a:p>
            <a:r>
              <a:rPr lang="tr-TR" sz="2800" dirty="0" smtClean="0">
                <a:solidFill>
                  <a:srgbClr val="FF0000"/>
                </a:solidFill>
              </a:rPr>
              <a:t>Tahminlerim uyumlu değil . Benim çıplak gözle görmediğim sıvıların içinde  bir çok canlılar olduğunu gördüm..</a:t>
            </a:r>
            <a:endParaRPr lang="tr-TR" sz="2800" dirty="0">
              <a:solidFill>
                <a:srgbClr val="FF0000"/>
              </a:solidFill>
            </a:endParaRP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34482" y="1105147"/>
            <a:ext cx="4563934"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092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79956"/>
            <a:ext cx="2555776" cy="523220"/>
          </a:xfrm>
          <a:prstGeom prst="rect">
            <a:avLst/>
          </a:prstGeom>
        </p:spPr>
        <p:txBody>
          <a:bodyPr wrap="square">
            <a:spAutoFit/>
          </a:bodyPr>
          <a:lstStyle/>
          <a:p>
            <a:r>
              <a:rPr lang="tr-TR" sz="2800" b="1" dirty="0"/>
              <a:t>Mantarlar</a:t>
            </a:r>
            <a:endParaRPr lang="tr-TR" sz="2800" dirty="0"/>
          </a:p>
        </p:txBody>
      </p:sp>
      <p:sp>
        <p:nvSpPr>
          <p:cNvPr id="3" name="Dikdörtgen 2"/>
          <p:cNvSpPr/>
          <p:nvPr/>
        </p:nvSpPr>
        <p:spPr>
          <a:xfrm>
            <a:off x="0" y="603176"/>
            <a:ext cx="8964488" cy="646331"/>
          </a:xfrm>
          <a:prstGeom prst="rect">
            <a:avLst/>
          </a:prstGeom>
        </p:spPr>
        <p:txBody>
          <a:bodyPr wrap="square">
            <a:spAutoFit/>
          </a:bodyPr>
          <a:lstStyle/>
          <a:p>
            <a:r>
              <a:rPr lang="tr-TR" dirty="0"/>
              <a:t>Mantarlar, kendi besinini </a:t>
            </a:r>
            <a:r>
              <a:rPr lang="tr-TR" b="1" u="sng" dirty="0"/>
              <a:t>üretemeyen</a:t>
            </a:r>
            <a:r>
              <a:rPr lang="tr-TR" dirty="0"/>
              <a:t> basit yapılı canlılardır. </a:t>
            </a:r>
            <a:r>
              <a:rPr lang="tr-TR" b="1" dirty="0"/>
              <a:t>Şapkalı, küf, maya ve parazit</a:t>
            </a:r>
          </a:p>
          <a:p>
            <a:r>
              <a:rPr lang="tr-TR" b="1" dirty="0"/>
              <a:t>mantarları </a:t>
            </a:r>
            <a:r>
              <a:rPr lang="tr-TR" dirty="0"/>
              <a:t>olmak üzere dört çeşittir.</a:t>
            </a:r>
          </a:p>
        </p:txBody>
      </p:sp>
      <p:sp>
        <p:nvSpPr>
          <p:cNvPr id="4" name="Dikdörtgen 3"/>
          <p:cNvSpPr/>
          <p:nvPr/>
        </p:nvSpPr>
        <p:spPr>
          <a:xfrm>
            <a:off x="53752" y="1249507"/>
            <a:ext cx="9090248" cy="2554545"/>
          </a:xfrm>
          <a:prstGeom prst="rect">
            <a:avLst/>
          </a:prstGeom>
        </p:spPr>
        <p:txBody>
          <a:bodyPr wrap="square">
            <a:spAutoFit/>
          </a:bodyPr>
          <a:lstStyle/>
          <a:p>
            <a:r>
              <a:rPr lang="tr-TR" sz="2000" b="1" dirty="0"/>
              <a:t>Şapkalı mantarlar</a:t>
            </a:r>
            <a:r>
              <a:rPr lang="tr-TR" sz="2000" dirty="0"/>
              <a:t>dan bazıları besin olarak tükettiğimiz mantarlardır. Vitamin ve protein </a:t>
            </a:r>
            <a:r>
              <a:rPr lang="tr-TR" sz="2000" dirty="0" smtClean="0"/>
              <a:t>bakımından zengin </a:t>
            </a:r>
            <a:r>
              <a:rPr lang="tr-TR" sz="2000" dirty="0"/>
              <a:t>besinlerdir. Şapkalı mantarlar besinlerini, toprağa tutunarak topraktan </a:t>
            </a:r>
            <a:r>
              <a:rPr lang="tr-TR" sz="2000" dirty="0" smtClean="0"/>
              <a:t>veya başka </a:t>
            </a:r>
            <a:r>
              <a:rPr lang="tr-TR" sz="2000" dirty="0"/>
              <a:t>canlılardan hazır olarak alır. Şapkalı mantarların bazıları, içerdikleri özel maddeler </a:t>
            </a:r>
            <a:r>
              <a:rPr lang="tr-TR" sz="2000" dirty="0" smtClean="0"/>
              <a:t>nedeniyle zehirlidir</a:t>
            </a:r>
            <a:r>
              <a:rPr lang="tr-TR" sz="2000" dirty="0"/>
              <a:t>. Zehirli ve zehirsiz mantarlar doğal ortamlarda çoğunlukla yan yana gelir, </a:t>
            </a:r>
            <a:r>
              <a:rPr lang="tr-TR" sz="2000" dirty="0" smtClean="0"/>
              <a:t>bir arada </a:t>
            </a:r>
            <a:r>
              <a:rPr lang="tr-TR" sz="2000" dirty="0"/>
              <a:t>büyür ve bazıları birbirine çok benzer. Bunları, ancak bir uzman ayırt edebilir. </a:t>
            </a:r>
            <a:r>
              <a:rPr lang="tr-TR" sz="2000" dirty="0" smtClean="0"/>
              <a:t>Mantarları iyi </a:t>
            </a:r>
            <a:r>
              <a:rPr lang="tr-TR" sz="2000" dirty="0"/>
              <a:t>tanımayanlar bunları birbirleri ile karıştırabilir. Zehirli olabilme ihtimali nedeniyle </a:t>
            </a:r>
            <a:r>
              <a:rPr lang="tr-TR" sz="2000" dirty="0" smtClean="0"/>
              <a:t>doğada büyüyen </a:t>
            </a:r>
            <a:r>
              <a:rPr lang="tr-TR" sz="2000" dirty="0"/>
              <a:t>mantarlar toplanmamalı ve tüketilmemelidir</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8192" y="3793871"/>
            <a:ext cx="4063341" cy="2954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94649" y="3793871"/>
            <a:ext cx="4154721" cy="2954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40103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856984" cy="1200329"/>
          </a:xfrm>
          <a:prstGeom prst="rect">
            <a:avLst/>
          </a:prstGeom>
        </p:spPr>
        <p:txBody>
          <a:bodyPr wrap="square">
            <a:spAutoFit/>
          </a:bodyPr>
          <a:lstStyle/>
          <a:p>
            <a:r>
              <a:rPr lang="tr-TR" sz="2400" b="1" dirty="0">
                <a:latin typeface="Calibri-Bold"/>
              </a:rPr>
              <a:t>Küf mantarları, </a:t>
            </a:r>
            <a:r>
              <a:rPr lang="tr-TR" sz="2400" dirty="0"/>
              <a:t>canlı kalıntılarını çürüterek yaşar. Açıkta kalan ekmek parçası, peynir, </a:t>
            </a:r>
            <a:r>
              <a:rPr lang="tr-TR" sz="2400" dirty="0" smtClean="0"/>
              <a:t>kesilmiş meyveler </a:t>
            </a:r>
            <a:r>
              <a:rPr lang="tr-TR" sz="2400" dirty="0"/>
              <a:t>gibi çeşitli besinlerin üzerinde görülürler.</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4559" y="1379540"/>
            <a:ext cx="4263425" cy="2945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35564" y="1379539"/>
            <a:ext cx="4149310" cy="2985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81752" y="4365104"/>
            <a:ext cx="2652503" cy="2268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417658" y="4365104"/>
            <a:ext cx="1242969" cy="369332"/>
          </a:xfrm>
          <a:prstGeom prst="rect">
            <a:avLst/>
          </a:prstGeom>
        </p:spPr>
        <p:txBody>
          <a:bodyPr wrap="none">
            <a:spAutoFit/>
          </a:bodyPr>
          <a:lstStyle/>
          <a:p>
            <a:r>
              <a:rPr lang="tr-TR" dirty="0"/>
              <a:t>Peynir küfü</a:t>
            </a:r>
          </a:p>
        </p:txBody>
      </p:sp>
      <p:sp>
        <p:nvSpPr>
          <p:cNvPr id="4" name="Dikdörtgen 3"/>
          <p:cNvSpPr/>
          <p:nvPr/>
        </p:nvSpPr>
        <p:spPr>
          <a:xfrm>
            <a:off x="6172063" y="4325259"/>
            <a:ext cx="1276311" cy="369332"/>
          </a:xfrm>
          <a:prstGeom prst="rect">
            <a:avLst/>
          </a:prstGeom>
        </p:spPr>
        <p:txBody>
          <a:bodyPr wrap="none">
            <a:spAutoFit/>
          </a:bodyPr>
          <a:lstStyle/>
          <a:p>
            <a:r>
              <a:rPr lang="tr-TR" dirty="0"/>
              <a:t>Ekmek küfü</a:t>
            </a:r>
          </a:p>
        </p:txBody>
      </p:sp>
      <p:sp>
        <p:nvSpPr>
          <p:cNvPr id="5" name="Dikdörtgen 4"/>
          <p:cNvSpPr/>
          <p:nvPr/>
        </p:nvSpPr>
        <p:spPr>
          <a:xfrm>
            <a:off x="3990686" y="6268224"/>
            <a:ext cx="1234633" cy="369332"/>
          </a:xfrm>
          <a:prstGeom prst="rect">
            <a:avLst/>
          </a:prstGeom>
        </p:spPr>
        <p:txBody>
          <a:bodyPr wrap="none">
            <a:spAutoFit/>
          </a:bodyPr>
          <a:lstStyle/>
          <a:p>
            <a:r>
              <a:rPr lang="tr-TR" dirty="0"/>
              <a:t>Limon küfü</a:t>
            </a:r>
          </a:p>
        </p:txBody>
      </p:sp>
    </p:spTree>
    <p:extLst>
      <p:ext uri="{BB962C8B-B14F-4D97-AF65-F5344CB8AC3E}">
        <p14:creationId xmlns:p14="http://schemas.microsoft.com/office/powerpoint/2010/main" val="2079551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0964" name="ShockwaveFlash1" r:id="rId2" imgW="8785601" imgH="6165167"/>
        </mc:Choice>
        <mc:Fallback>
          <p:control name="ShockwaveFlash1" r:id="rId2" imgW="8785601" imgH="6165167">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79388" y="0"/>
                  <a:ext cx="8785225" cy="61658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7262998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23813"/>
            <a:ext cx="9120187" cy="684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6708" y="4180344"/>
            <a:ext cx="9104592" cy="2308324"/>
          </a:xfrm>
          <a:prstGeom prst="rect">
            <a:avLst/>
          </a:prstGeom>
        </p:spPr>
        <p:txBody>
          <a:bodyPr wrap="square">
            <a:spAutoFit/>
          </a:bodyPr>
          <a:lstStyle/>
          <a:p>
            <a:r>
              <a:rPr lang="tr-TR" sz="2400" dirty="0"/>
              <a:t>Fotoğraflarda birçok canlı görüyoruz. Bu canlıların </a:t>
            </a:r>
            <a:r>
              <a:rPr lang="tr-TR" sz="2400" dirty="0" smtClean="0"/>
              <a:t>bazıları birbirine </a:t>
            </a:r>
            <a:r>
              <a:rPr lang="tr-TR" sz="2400" dirty="0"/>
              <a:t>benzerken bazıları ise birbirinden çok farklıdır.</a:t>
            </a:r>
          </a:p>
          <a:p>
            <a:r>
              <a:rPr lang="tr-TR" sz="2400" dirty="0"/>
              <a:t>Canlıları birbirine benzer kılan özellikler neler olabilir?</a:t>
            </a:r>
          </a:p>
          <a:p>
            <a:r>
              <a:rPr lang="tr-TR" sz="2400" dirty="0"/>
              <a:t>Hangi özelliklerini dikkate alarak canlıları birbirinden </a:t>
            </a:r>
            <a:r>
              <a:rPr lang="tr-TR" sz="2400" dirty="0" smtClean="0"/>
              <a:t>ayırt edebiliriz</a:t>
            </a:r>
            <a:r>
              <a:rPr lang="tr-TR" sz="2400" dirty="0"/>
              <a:t>? Benzerlikler ve farklılıklar canlıları </a:t>
            </a:r>
            <a:r>
              <a:rPr lang="tr-TR" sz="2400" dirty="0" smtClean="0"/>
              <a:t>tanımamıza nasıl </a:t>
            </a:r>
            <a:r>
              <a:rPr lang="tr-TR" sz="2400" dirty="0"/>
              <a:t>yardımcı olabilir? Çıplak gözle göremediğimiz </a:t>
            </a:r>
            <a:r>
              <a:rPr lang="tr-TR" sz="2400" dirty="0" smtClean="0"/>
              <a:t>canlılar var </a:t>
            </a:r>
            <a:r>
              <a:rPr lang="tr-TR" sz="2400" dirty="0"/>
              <a:t>mıdır?</a:t>
            </a:r>
          </a:p>
        </p:txBody>
      </p:sp>
    </p:spTree>
    <p:extLst>
      <p:ext uri="{BB962C8B-B14F-4D97-AF65-F5344CB8AC3E}">
        <p14:creationId xmlns:p14="http://schemas.microsoft.com/office/powerpoint/2010/main" val="2013954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712968" cy="1200329"/>
          </a:xfrm>
          <a:prstGeom prst="rect">
            <a:avLst/>
          </a:prstGeom>
        </p:spPr>
        <p:txBody>
          <a:bodyPr wrap="square">
            <a:spAutoFit/>
          </a:bodyPr>
          <a:lstStyle/>
          <a:p>
            <a:r>
              <a:rPr lang="tr-TR" sz="2400" b="1" dirty="0">
                <a:latin typeface="Calibri-Bold"/>
              </a:rPr>
              <a:t>Maya mantarları </a:t>
            </a:r>
            <a:r>
              <a:rPr lang="tr-TR" sz="2400" dirty="0"/>
              <a:t>çıplak gözle görülemeyecek kadar küçük canlılardır. Şekerli ılık su </a:t>
            </a:r>
            <a:r>
              <a:rPr lang="tr-TR" sz="2400" dirty="0" smtClean="0"/>
              <a:t>içerisinde hızla </a:t>
            </a:r>
            <a:r>
              <a:rPr lang="tr-TR" sz="2400" dirty="0"/>
              <a:t>çoğalırlar. Örneğin, hamurun mayalanmasını sağlayan mantarlar maya mantarlarıdır.</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3170" y="2132857"/>
            <a:ext cx="7821608" cy="2664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94282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205464"/>
            <a:ext cx="8568952" cy="1015663"/>
          </a:xfrm>
          <a:prstGeom prst="rect">
            <a:avLst/>
          </a:prstGeom>
        </p:spPr>
        <p:txBody>
          <a:bodyPr wrap="square">
            <a:spAutoFit/>
          </a:bodyPr>
          <a:lstStyle/>
          <a:p>
            <a:r>
              <a:rPr lang="tr-TR" sz="2000" b="1" dirty="0">
                <a:latin typeface="Calibri-Bold"/>
              </a:rPr>
              <a:t>Parazit mantarlar </a:t>
            </a:r>
            <a:r>
              <a:rPr lang="tr-TR" sz="2000" dirty="0"/>
              <a:t>genelde insan, hayvan ve bitkilerde mantar hastalıklarına neden </a:t>
            </a:r>
            <a:r>
              <a:rPr lang="tr-TR" sz="2000" dirty="0" smtClean="0"/>
              <a:t>olurlar. Parazit </a:t>
            </a:r>
            <a:r>
              <a:rPr lang="tr-TR" sz="2000" dirty="0"/>
              <a:t>mantarlar akciğerlere, bağırsaklara, deriye, boyuna, yüze, ellere, ayaklara hatta </a:t>
            </a:r>
            <a:r>
              <a:rPr lang="tr-TR" sz="2000" dirty="0" smtClean="0"/>
              <a:t>kemiklere yerleşip </a:t>
            </a:r>
            <a:r>
              <a:rPr lang="tr-TR" sz="2000" dirty="0"/>
              <a:t>bu yapı ve organlara zarar verebilir.</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5606" y="1917503"/>
            <a:ext cx="4229216" cy="329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60032" y="1939265"/>
            <a:ext cx="4129208" cy="3215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299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404664"/>
            <a:ext cx="2762295" cy="523220"/>
          </a:xfrm>
          <a:prstGeom prst="rect">
            <a:avLst/>
          </a:prstGeom>
        </p:spPr>
        <p:txBody>
          <a:bodyPr wrap="none">
            <a:spAutoFit/>
          </a:bodyPr>
          <a:lstStyle/>
          <a:p>
            <a:r>
              <a:rPr lang="tr-TR" sz="2800" b="1" dirty="0">
                <a:latin typeface="Calibri-Bold"/>
              </a:rPr>
              <a:t>Okuma parçası</a:t>
            </a:r>
            <a:endParaRPr lang="tr-TR" sz="2800" dirty="0"/>
          </a:p>
        </p:txBody>
      </p:sp>
      <p:sp>
        <p:nvSpPr>
          <p:cNvPr id="4" name="Dikdörtgen 3"/>
          <p:cNvSpPr/>
          <p:nvPr/>
        </p:nvSpPr>
        <p:spPr>
          <a:xfrm>
            <a:off x="434151" y="1110499"/>
            <a:ext cx="8386319" cy="2677656"/>
          </a:xfrm>
          <a:prstGeom prst="rect">
            <a:avLst/>
          </a:prstGeom>
          <a:solidFill>
            <a:schemeClr val="tx1">
              <a:lumMod val="50000"/>
              <a:lumOff val="50000"/>
              <a:alpha val="13000"/>
            </a:schemeClr>
          </a:solidFill>
        </p:spPr>
        <p:txBody>
          <a:bodyPr wrap="square">
            <a:spAutoFit/>
          </a:bodyPr>
          <a:lstStyle/>
          <a:p>
            <a:r>
              <a:rPr lang="tr-TR" sz="2400" b="1" dirty="0">
                <a:latin typeface="Calibri-Bold"/>
              </a:rPr>
              <a:t>Tarihsel gelişim</a:t>
            </a:r>
          </a:p>
          <a:p>
            <a:r>
              <a:rPr lang="tr-TR" sz="2400" dirty="0"/>
              <a:t>Mantarlar çok eski tarihlerden beri bilinmektedir. </a:t>
            </a:r>
            <a:r>
              <a:rPr lang="tr-TR" sz="2400" dirty="0" err="1"/>
              <a:t>Vedas</a:t>
            </a:r>
            <a:r>
              <a:rPr lang="tr-TR" sz="2400" dirty="0"/>
              <a:t> (MÖ 1200) adlı bilim </a:t>
            </a:r>
            <a:r>
              <a:rPr lang="tr-TR" sz="2400" dirty="0" smtClean="0"/>
              <a:t>insanı mantarların </a:t>
            </a:r>
            <a:r>
              <a:rPr lang="tr-TR" sz="2400" dirty="0"/>
              <a:t>bitkilerin üzerinde çoğaldığını ve bitkilere zarar verdiğini keşfetmiştir. MS </a:t>
            </a:r>
            <a:r>
              <a:rPr lang="tr-TR" sz="2400" dirty="0" smtClean="0"/>
              <a:t>1. yüzyılda </a:t>
            </a:r>
            <a:r>
              <a:rPr lang="tr-TR" sz="2400" dirty="0" err="1"/>
              <a:t>Plinius</a:t>
            </a:r>
            <a:r>
              <a:rPr lang="tr-TR" sz="2400" dirty="0"/>
              <a:t> tarafından yazılmış olan ilk yazılı belgelere göre Roma Kralı </a:t>
            </a:r>
            <a:r>
              <a:rPr lang="tr-TR" sz="2400" dirty="0" err="1"/>
              <a:t>Neron’un</a:t>
            </a:r>
            <a:r>
              <a:rPr lang="tr-TR" sz="2400" dirty="0"/>
              <a:t> </a:t>
            </a:r>
            <a:r>
              <a:rPr lang="tr-TR" sz="2400" dirty="0" smtClean="0"/>
              <a:t>oğlu, annesi </a:t>
            </a:r>
            <a:r>
              <a:rPr lang="tr-TR" sz="2400" dirty="0"/>
              <a:t>ve komutanı zehirli mantarlardan hayatını kaybetmiştir.</a:t>
            </a:r>
          </a:p>
        </p:txBody>
      </p:sp>
      <p:sp>
        <p:nvSpPr>
          <p:cNvPr id="5" name="Dikdörtgen 4"/>
          <p:cNvSpPr/>
          <p:nvPr/>
        </p:nvSpPr>
        <p:spPr>
          <a:xfrm>
            <a:off x="434151" y="4077071"/>
            <a:ext cx="8246925" cy="1200329"/>
          </a:xfrm>
          <a:prstGeom prst="rect">
            <a:avLst/>
          </a:prstGeom>
          <a:solidFill>
            <a:schemeClr val="tx2">
              <a:lumMod val="20000"/>
              <a:lumOff val="80000"/>
              <a:alpha val="66000"/>
            </a:schemeClr>
          </a:solidFill>
        </p:spPr>
        <p:txBody>
          <a:bodyPr wrap="square">
            <a:spAutoFit/>
          </a:bodyPr>
          <a:lstStyle/>
          <a:p>
            <a:r>
              <a:rPr lang="tr-TR" sz="2400" b="1" dirty="0">
                <a:latin typeface="Calibri-Bold"/>
              </a:rPr>
              <a:t>İlk yardım!</a:t>
            </a:r>
          </a:p>
          <a:p>
            <a:r>
              <a:rPr lang="tr-TR" sz="2400" dirty="0"/>
              <a:t>Zehirli mantar yiyen bir kişi kusturulur. Acil bir şekilde hastaneye yetiştirilir.</a:t>
            </a:r>
          </a:p>
        </p:txBody>
      </p:sp>
    </p:spTree>
    <p:extLst>
      <p:ext uri="{BB962C8B-B14F-4D97-AF65-F5344CB8AC3E}">
        <p14:creationId xmlns:p14="http://schemas.microsoft.com/office/powerpoint/2010/main" val="27669776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188640"/>
            <a:ext cx="1402948" cy="523220"/>
          </a:xfrm>
          <a:prstGeom prst="rect">
            <a:avLst/>
          </a:prstGeom>
        </p:spPr>
        <p:txBody>
          <a:bodyPr wrap="none">
            <a:spAutoFit/>
          </a:bodyPr>
          <a:lstStyle/>
          <a:p>
            <a:r>
              <a:rPr lang="tr-TR" sz="2800" b="1" dirty="0">
                <a:latin typeface="Calibri-Bold"/>
              </a:rPr>
              <a:t>Bitkiler</a:t>
            </a:r>
            <a:endParaRPr lang="tr-TR" sz="2800" dirty="0"/>
          </a:p>
        </p:txBody>
      </p:sp>
      <p:sp>
        <p:nvSpPr>
          <p:cNvPr id="3" name="Dikdörtgen 2"/>
          <p:cNvSpPr/>
          <p:nvPr/>
        </p:nvSpPr>
        <p:spPr>
          <a:xfrm>
            <a:off x="251520" y="739714"/>
            <a:ext cx="8640960" cy="3785652"/>
          </a:xfrm>
          <a:prstGeom prst="rect">
            <a:avLst/>
          </a:prstGeom>
        </p:spPr>
        <p:txBody>
          <a:bodyPr wrap="square">
            <a:spAutoFit/>
          </a:bodyPr>
          <a:lstStyle/>
          <a:p>
            <a:r>
              <a:rPr lang="tr-TR" sz="2400" dirty="0"/>
              <a:t>Bitkiler güneş ışığı yardımıyla kendi besinlerini kendileri üretebilen canlılardır. Bitkiler </a:t>
            </a:r>
            <a:r>
              <a:rPr lang="tr-TR" sz="2400" dirty="0" smtClean="0"/>
              <a:t>aynı zamanda </a:t>
            </a:r>
            <a:r>
              <a:rPr lang="tr-TR" sz="2400" dirty="0"/>
              <a:t>diğer birçok canlı için de temel besin kaynağıdır. Yani hem kendileri için besin üretirler</a:t>
            </a:r>
          </a:p>
          <a:p>
            <a:r>
              <a:rPr lang="tr-TR" sz="2400" dirty="0"/>
              <a:t>hem de diğer canlıların besin ihtiyaçlarını karşılarlar. Bitkiler çöl, ormanlık alan, göl ve </a:t>
            </a:r>
            <a:r>
              <a:rPr lang="tr-TR" sz="2400" dirty="0" smtClean="0"/>
              <a:t>göl kenarı </a:t>
            </a:r>
            <a:r>
              <a:rPr lang="tr-TR" sz="2400" dirty="0"/>
              <a:t>gibi farklı ortamlarda yaşar. </a:t>
            </a:r>
            <a:endParaRPr lang="tr-TR" sz="2400" dirty="0" smtClean="0"/>
          </a:p>
          <a:p>
            <a:r>
              <a:rPr lang="tr-TR" sz="2400" b="1" dirty="0" smtClean="0"/>
              <a:t>Örneğin:</a:t>
            </a:r>
            <a:r>
              <a:rPr lang="tr-TR" sz="2400" dirty="0" smtClean="0"/>
              <a:t> </a:t>
            </a:r>
            <a:r>
              <a:rPr lang="tr-TR" sz="2400" b="1" dirty="0"/>
              <a:t>kaktüs</a:t>
            </a:r>
            <a:r>
              <a:rPr lang="tr-TR" sz="2400" dirty="0"/>
              <a:t> çöl ortamındaki yaşama uygun </a:t>
            </a:r>
            <a:r>
              <a:rPr lang="tr-TR" sz="2400" dirty="0" smtClean="0"/>
              <a:t>özelliklere sahiptir</a:t>
            </a:r>
            <a:r>
              <a:rPr lang="tr-TR" sz="2400" dirty="0"/>
              <a:t>. Yaprakları diken şeklinde olduğu için çok fazla su kaybetmez</a:t>
            </a:r>
            <a:r>
              <a:rPr lang="tr-TR" sz="2400" dirty="0" smtClean="0"/>
              <a:t>.</a:t>
            </a:r>
          </a:p>
          <a:p>
            <a:r>
              <a:rPr lang="tr-TR" sz="2400" dirty="0" smtClean="0"/>
              <a:t> </a:t>
            </a:r>
            <a:r>
              <a:rPr lang="tr-TR" sz="2400" dirty="0"/>
              <a:t>Yağmur ormanlarında </a:t>
            </a:r>
            <a:r>
              <a:rPr lang="tr-TR" sz="2400" dirty="0" smtClean="0"/>
              <a:t>ise </a:t>
            </a:r>
            <a:r>
              <a:rPr lang="tr-TR" sz="2400" b="1" dirty="0" smtClean="0"/>
              <a:t>geniş </a:t>
            </a:r>
            <a:r>
              <a:rPr lang="tr-TR" sz="2400" b="1" dirty="0"/>
              <a:t>yapraklı </a:t>
            </a:r>
            <a:r>
              <a:rPr lang="tr-TR" sz="2400" dirty="0"/>
              <a:t>bitkiler bulunur. </a:t>
            </a:r>
            <a:endParaRPr lang="tr-TR" sz="2400" dirty="0" smtClean="0"/>
          </a:p>
          <a:p>
            <a:r>
              <a:rPr lang="tr-TR" sz="2400" dirty="0" smtClean="0"/>
              <a:t>Bitkiler </a:t>
            </a:r>
            <a:r>
              <a:rPr lang="tr-TR" sz="2400" dirty="0"/>
              <a:t>ile ilgili araştırma yapan bilim insanları her geçen gün</a:t>
            </a:r>
          </a:p>
          <a:p>
            <a:r>
              <a:rPr lang="tr-TR" sz="2400" dirty="0"/>
              <a:t>yeni türler keşfetmektedir.</a:t>
            </a:r>
          </a:p>
        </p:txBody>
      </p:sp>
    </p:spTree>
    <p:extLst>
      <p:ext uri="{BB962C8B-B14F-4D97-AF65-F5344CB8AC3E}">
        <p14:creationId xmlns:p14="http://schemas.microsoft.com/office/powerpoint/2010/main" val="40226588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9036496" cy="1569660"/>
          </a:xfrm>
          <a:prstGeom prst="rect">
            <a:avLst/>
          </a:prstGeom>
        </p:spPr>
        <p:txBody>
          <a:bodyPr wrap="square">
            <a:spAutoFit/>
          </a:bodyPr>
          <a:lstStyle/>
          <a:p>
            <a:r>
              <a:rPr lang="tr-TR" sz="2400" dirty="0"/>
              <a:t>Bitkiler genel olarak çiçeksiz ve çiçekli bitkiler olmak üzere ikiye ayrılır.</a:t>
            </a:r>
          </a:p>
          <a:p>
            <a:r>
              <a:rPr lang="tr-TR" sz="2400" b="1" dirty="0">
                <a:latin typeface="Calibri-Bold"/>
              </a:rPr>
              <a:t>Çiçeksiz bitkiler, </a:t>
            </a:r>
            <a:r>
              <a:rPr lang="tr-TR" sz="2400" dirty="0"/>
              <a:t>basit yapılı bitkilerdir. Genellikle nemli yerlerde (göl, bataklık, nemli </a:t>
            </a:r>
            <a:r>
              <a:rPr lang="tr-TR" sz="2400" dirty="0" smtClean="0"/>
              <a:t>toprak) ve </a:t>
            </a:r>
            <a:r>
              <a:rPr lang="tr-TR" sz="2400" dirty="0"/>
              <a:t>ağaç gövdelerinde yaşarlar. Su yosunu, kara yosunu ve eğrelti otu çiçeksiz </a:t>
            </a:r>
            <a:r>
              <a:rPr lang="tr-TR" sz="2400" dirty="0" smtClean="0"/>
              <a:t>bitkilere örnek </a:t>
            </a:r>
            <a:r>
              <a:rPr lang="tr-TR" sz="2400" dirty="0"/>
              <a:t>olarak verilebilir.</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8812" y="2204863"/>
            <a:ext cx="2949713" cy="251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33316" y="2204863"/>
            <a:ext cx="2937524" cy="251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71511" y="2207479"/>
            <a:ext cx="2936993" cy="2461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919096" y="4715776"/>
            <a:ext cx="1329146" cy="369332"/>
          </a:xfrm>
          <a:prstGeom prst="rect">
            <a:avLst/>
          </a:prstGeom>
        </p:spPr>
        <p:txBody>
          <a:bodyPr wrap="none">
            <a:spAutoFit/>
          </a:bodyPr>
          <a:lstStyle/>
          <a:p>
            <a:r>
              <a:rPr lang="tr-TR" dirty="0"/>
              <a:t>Kara yosunu</a:t>
            </a:r>
          </a:p>
        </p:txBody>
      </p:sp>
      <p:sp>
        <p:nvSpPr>
          <p:cNvPr id="4" name="Dikdörtgen 3"/>
          <p:cNvSpPr/>
          <p:nvPr/>
        </p:nvSpPr>
        <p:spPr>
          <a:xfrm>
            <a:off x="3844576" y="4715776"/>
            <a:ext cx="781176" cy="369332"/>
          </a:xfrm>
          <a:prstGeom prst="rect">
            <a:avLst/>
          </a:prstGeom>
        </p:spPr>
        <p:txBody>
          <a:bodyPr wrap="none">
            <a:spAutoFit/>
          </a:bodyPr>
          <a:lstStyle/>
          <a:p>
            <a:r>
              <a:rPr lang="tr-TR" dirty="0"/>
              <a:t>Eğrelti</a:t>
            </a:r>
          </a:p>
        </p:txBody>
      </p:sp>
      <p:sp>
        <p:nvSpPr>
          <p:cNvPr id="5" name="Dikdörtgen 4"/>
          <p:cNvSpPr/>
          <p:nvPr/>
        </p:nvSpPr>
        <p:spPr>
          <a:xfrm>
            <a:off x="7068119" y="4669429"/>
            <a:ext cx="1143775" cy="369332"/>
          </a:xfrm>
          <a:prstGeom prst="rect">
            <a:avLst/>
          </a:prstGeom>
        </p:spPr>
        <p:txBody>
          <a:bodyPr wrap="none">
            <a:spAutoFit/>
          </a:bodyPr>
          <a:lstStyle/>
          <a:p>
            <a:r>
              <a:rPr lang="tr-TR" dirty="0"/>
              <a:t>Su yosunu</a:t>
            </a:r>
          </a:p>
        </p:txBody>
      </p:sp>
    </p:spTree>
    <p:extLst>
      <p:ext uri="{BB962C8B-B14F-4D97-AF65-F5344CB8AC3E}">
        <p14:creationId xmlns:p14="http://schemas.microsoft.com/office/powerpoint/2010/main" val="7966640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8784976" cy="1200329"/>
          </a:xfrm>
          <a:prstGeom prst="rect">
            <a:avLst/>
          </a:prstGeom>
        </p:spPr>
        <p:txBody>
          <a:bodyPr wrap="square">
            <a:spAutoFit/>
          </a:bodyPr>
          <a:lstStyle/>
          <a:p>
            <a:r>
              <a:rPr lang="tr-TR" sz="2400" b="1" dirty="0"/>
              <a:t>Çiçekli bitkiler </a:t>
            </a:r>
            <a:r>
              <a:rPr lang="tr-TR" sz="2400" dirty="0"/>
              <a:t>ise çiçeksiz bitkilere göre daha gelişmiş bir yapıya sahiptir. Kök, gövde, </a:t>
            </a:r>
            <a:r>
              <a:rPr lang="tr-TR" sz="2400" dirty="0" smtClean="0"/>
              <a:t>yaprak ve </a:t>
            </a:r>
            <a:r>
              <a:rPr lang="tr-TR" sz="2400" dirty="0"/>
              <a:t>çiçekten oluşurlar. Çam, papatya, elma ve kiraz çiçekli bitkilere örnek olarak verilebilir.</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4314" y="1712114"/>
            <a:ext cx="2954737" cy="2790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48448" y="1712229"/>
            <a:ext cx="2942309" cy="2790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56176" y="1731500"/>
            <a:ext cx="2942309" cy="2783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539552" y="4546549"/>
            <a:ext cx="561372" cy="369332"/>
          </a:xfrm>
          <a:prstGeom prst="rect">
            <a:avLst/>
          </a:prstGeom>
        </p:spPr>
        <p:txBody>
          <a:bodyPr wrap="none">
            <a:spAutoFit/>
          </a:bodyPr>
          <a:lstStyle/>
          <a:p>
            <a:r>
              <a:rPr lang="tr-TR" dirty="0" smtClean="0"/>
              <a:t>Lale</a:t>
            </a:r>
            <a:endParaRPr lang="tr-TR" dirty="0"/>
          </a:p>
        </p:txBody>
      </p:sp>
      <p:sp>
        <p:nvSpPr>
          <p:cNvPr id="8" name="Dikdörtgen 7"/>
          <p:cNvSpPr/>
          <p:nvPr/>
        </p:nvSpPr>
        <p:spPr>
          <a:xfrm>
            <a:off x="3635896" y="4518585"/>
            <a:ext cx="927562" cy="369332"/>
          </a:xfrm>
          <a:prstGeom prst="rect">
            <a:avLst/>
          </a:prstGeom>
        </p:spPr>
        <p:txBody>
          <a:bodyPr wrap="none">
            <a:spAutoFit/>
          </a:bodyPr>
          <a:lstStyle/>
          <a:p>
            <a:r>
              <a:rPr lang="tr-TR" dirty="0" smtClean="0"/>
              <a:t>Papatya</a:t>
            </a:r>
            <a:endParaRPr lang="tr-TR" dirty="0"/>
          </a:p>
        </p:txBody>
      </p:sp>
      <p:sp>
        <p:nvSpPr>
          <p:cNvPr id="9" name="Dikdörtgen 8"/>
          <p:cNvSpPr/>
          <p:nvPr/>
        </p:nvSpPr>
        <p:spPr>
          <a:xfrm>
            <a:off x="7250496" y="4518585"/>
            <a:ext cx="575479" cy="369332"/>
          </a:xfrm>
          <a:prstGeom prst="rect">
            <a:avLst/>
          </a:prstGeom>
        </p:spPr>
        <p:txBody>
          <a:bodyPr wrap="none">
            <a:spAutoFit/>
          </a:bodyPr>
          <a:lstStyle/>
          <a:p>
            <a:r>
              <a:rPr lang="tr-TR" dirty="0" smtClean="0"/>
              <a:t>çam</a:t>
            </a:r>
            <a:endParaRPr lang="tr-TR" dirty="0"/>
          </a:p>
        </p:txBody>
      </p:sp>
    </p:spTree>
    <p:extLst>
      <p:ext uri="{BB962C8B-B14F-4D97-AF65-F5344CB8AC3E}">
        <p14:creationId xmlns:p14="http://schemas.microsoft.com/office/powerpoint/2010/main" val="1999163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07704" y="770495"/>
            <a:ext cx="3888432" cy="461665"/>
          </a:xfrm>
          <a:prstGeom prst="rect">
            <a:avLst/>
          </a:prstGeom>
          <a:solidFill>
            <a:schemeClr val="tx2">
              <a:lumMod val="20000"/>
              <a:lumOff val="80000"/>
            </a:schemeClr>
          </a:solidFill>
        </p:spPr>
        <p:txBody>
          <a:bodyPr wrap="square">
            <a:spAutoFit/>
          </a:bodyPr>
          <a:lstStyle/>
          <a:p>
            <a:r>
              <a:rPr lang="tr-TR" sz="2400" b="1" dirty="0">
                <a:latin typeface="Calibri-Bold"/>
              </a:rPr>
              <a:t>İlgili meslekleri tanıyalım</a:t>
            </a:r>
            <a:endParaRPr lang="tr-TR" sz="2400" dirty="0"/>
          </a:p>
        </p:txBody>
      </p:sp>
      <p:sp>
        <p:nvSpPr>
          <p:cNvPr id="3" name="Dikdörtgen 2"/>
          <p:cNvSpPr/>
          <p:nvPr/>
        </p:nvSpPr>
        <p:spPr>
          <a:xfrm>
            <a:off x="755576" y="1340768"/>
            <a:ext cx="7920880" cy="2308324"/>
          </a:xfrm>
          <a:prstGeom prst="rect">
            <a:avLst/>
          </a:prstGeom>
          <a:solidFill>
            <a:schemeClr val="accent3">
              <a:lumMod val="60000"/>
              <a:lumOff val="40000"/>
            </a:schemeClr>
          </a:solidFill>
          <a:ln w="57150">
            <a:solidFill>
              <a:srgbClr val="00B0F0"/>
            </a:solidFill>
          </a:ln>
        </p:spPr>
        <p:txBody>
          <a:bodyPr wrap="square">
            <a:spAutoFit/>
          </a:bodyPr>
          <a:lstStyle/>
          <a:p>
            <a:r>
              <a:rPr lang="tr-TR" sz="2400" dirty="0" smtClean="0"/>
              <a:t>                Orman </a:t>
            </a:r>
            <a:r>
              <a:rPr lang="tr-TR" sz="2400" dirty="0"/>
              <a:t>mühendisliği, ziraat mühendisliği, seracılık </a:t>
            </a:r>
            <a:r>
              <a:rPr lang="tr-TR" sz="2400" dirty="0" smtClean="0"/>
              <a:t>ve</a:t>
            </a:r>
          </a:p>
          <a:p>
            <a:r>
              <a:rPr lang="tr-TR" sz="2400" dirty="0"/>
              <a:t> </a:t>
            </a:r>
            <a:r>
              <a:rPr lang="tr-TR" sz="2400" dirty="0" smtClean="0"/>
              <a:t>               çiçekçilik meslekleri bitkiler </a:t>
            </a:r>
            <a:r>
              <a:rPr lang="tr-TR" sz="2400" dirty="0"/>
              <a:t>ile ilgilenen </a:t>
            </a:r>
            <a:r>
              <a:rPr lang="tr-TR" sz="2400" dirty="0" smtClean="0"/>
              <a:t>meslek</a:t>
            </a:r>
          </a:p>
          <a:p>
            <a:r>
              <a:rPr lang="tr-TR" sz="2400" dirty="0" smtClean="0"/>
              <a:t>                 çeşitlerindendir</a:t>
            </a:r>
            <a:r>
              <a:rPr lang="tr-TR" sz="2400" dirty="0"/>
              <a:t>. Çevrenizde bu </a:t>
            </a:r>
            <a:r>
              <a:rPr lang="tr-TR" sz="2400" dirty="0" smtClean="0"/>
              <a:t>mesleklerde çalışan </a:t>
            </a:r>
          </a:p>
          <a:p>
            <a:r>
              <a:rPr lang="tr-TR" sz="2400" dirty="0"/>
              <a:t> </a:t>
            </a:r>
            <a:r>
              <a:rPr lang="tr-TR" sz="2400" dirty="0" smtClean="0"/>
              <a:t>                kişiler </a:t>
            </a:r>
            <a:r>
              <a:rPr lang="tr-TR" sz="2400" dirty="0"/>
              <a:t>var mı? Bu mesleklerde çalışanlar ne tür </a:t>
            </a:r>
            <a:endParaRPr lang="tr-TR" sz="2400" dirty="0" smtClean="0"/>
          </a:p>
          <a:p>
            <a:r>
              <a:rPr lang="tr-TR" sz="2400" dirty="0"/>
              <a:t> </a:t>
            </a:r>
            <a:r>
              <a:rPr lang="tr-TR" sz="2400" dirty="0" smtClean="0"/>
              <a:t>                çalışmalar yürütmekte ve </a:t>
            </a:r>
            <a:r>
              <a:rPr lang="tr-TR" sz="2400" dirty="0"/>
              <a:t>görevler üstlenmektedir? Elde ettiğimiz bilgileri sınıfta </a:t>
            </a:r>
            <a:r>
              <a:rPr lang="tr-TR" sz="2400" dirty="0" smtClean="0"/>
              <a:t>arkadaşlarımız ile </a:t>
            </a:r>
            <a:r>
              <a:rPr lang="tr-TR" sz="2400" dirty="0"/>
              <a:t>paylaşalım.</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430852"/>
            <a:ext cx="1127082" cy="178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53586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784976" cy="523220"/>
          </a:xfrm>
          <a:prstGeom prst="rect">
            <a:avLst/>
          </a:prstGeom>
        </p:spPr>
        <p:txBody>
          <a:bodyPr wrap="square">
            <a:spAutoFit/>
          </a:bodyPr>
          <a:lstStyle/>
          <a:p>
            <a:r>
              <a:rPr lang="tr-TR" sz="2800" b="1" dirty="0"/>
              <a:t>Etkinlik 5.2. Çiçekli bitkiler hangi kısımlardan oluşur?</a:t>
            </a:r>
            <a:endParaRPr lang="tr-TR" sz="28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9852"/>
            <a:ext cx="6156176" cy="3879902"/>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560" y="4374759"/>
            <a:ext cx="5532584" cy="597877"/>
          </a:xfrm>
          <a:prstGeom prst="rect">
            <a:avLst/>
          </a:prstGeom>
        </p:spPr>
      </p:pic>
      <p:sp>
        <p:nvSpPr>
          <p:cNvPr id="5" name="Dikdörtgen 4"/>
          <p:cNvSpPr/>
          <p:nvPr/>
        </p:nvSpPr>
        <p:spPr>
          <a:xfrm>
            <a:off x="815852" y="1979638"/>
            <a:ext cx="4572000" cy="1938992"/>
          </a:xfrm>
          <a:prstGeom prst="rect">
            <a:avLst/>
          </a:prstGeom>
        </p:spPr>
        <p:txBody>
          <a:bodyPr>
            <a:spAutoFit/>
          </a:bodyPr>
          <a:lstStyle/>
          <a:p>
            <a:r>
              <a:rPr lang="tr-TR" sz="2400" dirty="0"/>
              <a:t>• Çiçekli saksı bitkisi</a:t>
            </a:r>
          </a:p>
          <a:p>
            <a:r>
              <a:rPr lang="tr-TR" sz="2400" dirty="0"/>
              <a:t>• Eldiven</a:t>
            </a:r>
          </a:p>
          <a:p>
            <a:r>
              <a:rPr lang="tr-TR" sz="2400" dirty="0"/>
              <a:t>• Büyüteç</a:t>
            </a:r>
          </a:p>
          <a:p>
            <a:r>
              <a:rPr lang="tr-TR" sz="2400" dirty="0"/>
              <a:t>• Gazete (veya geri dönüşüm kâğıtları)</a:t>
            </a:r>
          </a:p>
        </p:txBody>
      </p:sp>
      <p:sp>
        <p:nvSpPr>
          <p:cNvPr id="6" name="Dikdörtgen 5"/>
          <p:cNvSpPr/>
          <p:nvPr/>
        </p:nvSpPr>
        <p:spPr>
          <a:xfrm>
            <a:off x="107504" y="4972636"/>
            <a:ext cx="8928991" cy="1631216"/>
          </a:xfrm>
          <a:prstGeom prst="rect">
            <a:avLst/>
          </a:prstGeom>
        </p:spPr>
        <p:txBody>
          <a:bodyPr wrap="square">
            <a:spAutoFit/>
          </a:bodyPr>
          <a:lstStyle/>
          <a:p>
            <a:r>
              <a:rPr lang="tr-TR" sz="2000" dirty="0"/>
              <a:t>• 3-5 kişilik gruplar oluşturalım.</a:t>
            </a:r>
          </a:p>
          <a:p>
            <a:r>
              <a:rPr lang="tr-TR" sz="2000" dirty="0"/>
              <a:t>• Saksıdan çıkardığımız bitkideki toprakların yere dökülmemesi için gazete kâğıdı kullanalım.</a:t>
            </a:r>
          </a:p>
          <a:p>
            <a:r>
              <a:rPr lang="tr-TR" sz="2000" dirty="0"/>
              <a:t>• Sınıfa getirmiş olduğumuz saksı çiçeğini eldivenlerimiz ve büyütecimizin yardımı ile inceleyelim</a:t>
            </a:r>
            <a:r>
              <a:rPr lang="tr-TR" sz="2000" dirty="0" smtClean="0"/>
              <a:t>.</a:t>
            </a:r>
            <a:endParaRPr lang="tr-TR" sz="2000" dirty="0"/>
          </a:p>
        </p:txBody>
      </p:sp>
    </p:spTree>
    <p:extLst>
      <p:ext uri="{BB962C8B-B14F-4D97-AF65-F5344CB8AC3E}">
        <p14:creationId xmlns:p14="http://schemas.microsoft.com/office/powerpoint/2010/main" val="40596725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640960" cy="1569660"/>
          </a:xfrm>
          <a:prstGeom prst="rect">
            <a:avLst/>
          </a:prstGeom>
        </p:spPr>
        <p:txBody>
          <a:bodyPr wrap="square">
            <a:spAutoFit/>
          </a:bodyPr>
          <a:lstStyle/>
          <a:p>
            <a:r>
              <a:rPr lang="tr-TR" sz="2400" dirty="0"/>
              <a:t>• Yapmış olduğumuz incelemeler sonunda bitkinin hangi kısımlardan oluştuğunu </a:t>
            </a:r>
            <a:r>
              <a:rPr lang="tr-TR" sz="2400" dirty="0" smtClean="0"/>
              <a:t>gözlemleyerek yazalım</a:t>
            </a:r>
            <a:r>
              <a:rPr lang="tr-TR" sz="2400" dirty="0"/>
              <a:t>.</a:t>
            </a:r>
          </a:p>
          <a:p>
            <a:r>
              <a:rPr lang="tr-TR" sz="2400" dirty="0" smtClean="0"/>
              <a:t>……………………………………………………………………...................................... ……………………………………………………………………......................................</a:t>
            </a:r>
            <a:endParaRPr lang="tr-TR" sz="2400" dirty="0"/>
          </a:p>
        </p:txBody>
      </p:sp>
      <p:sp>
        <p:nvSpPr>
          <p:cNvPr id="3" name="Dikdörtgen 2"/>
          <p:cNvSpPr/>
          <p:nvPr/>
        </p:nvSpPr>
        <p:spPr>
          <a:xfrm>
            <a:off x="179512" y="1758300"/>
            <a:ext cx="8856984" cy="707886"/>
          </a:xfrm>
          <a:prstGeom prst="rect">
            <a:avLst/>
          </a:prstGeom>
        </p:spPr>
        <p:txBody>
          <a:bodyPr wrap="square">
            <a:spAutoFit/>
          </a:bodyPr>
          <a:lstStyle/>
          <a:p>
            <a:r>
              <a:rPr lang="tr-TR" sz="2000" dirty="0"/>
              <a:t>• Elde ettiğimiz sonuçları sınıftaki diğer arkadaşlarımız ile paylaşalım. (NOT: Saksıdan </a:t>
            </a:r>
            <a:r>
              <a:rPr lang="tr-TR" sz="2000" dirty="0" smtClean="0"/>
              <a:t>çıkardığımız bitkiyi </a:t>
            </a:r>
            <a:r>
              <a:rPr lang="tr-TR" sz="2000" dirty="0"/>
              <a:t>saksıya geri dikmeyi unutmayalım.)</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42780" y="2466932"/>
            <a:ext cx="4006584" cy="4273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95536" y="980985"/>
            <a:ext cx="8208912" cy="523220"/>
          </a:xfrm>
          <a:prstGeom prst="rect">
            <a:avLst/>
          </a:prstGeom>
        </p:spPr>
        <p:txBody>
          <a:bodyPr wrap="square">
            <a:spAutoFit/>
          </a:bodyPr>
          <a:lstStyle/>
          <a:p>
            <a:r>
              <a:rPr lang="tr-TR" sz="2800" dirty="0" smtClean="0">
                <a:solidFill>
                  <a:srgbClr val="FF0000"/>
                </a:solidFill>
              </a:rPr>
              <a:t>Kök , gövde, yaprak ve çiçek vardı .</a:t>
            </a:r>
            <a:endParaRPr lang="tr-TR" sz="2800" dirty="0">
              <a:solidFill>
                <a:srgbClr val="FF0000"/>
              </a:solidFill>
            </a:endParaRPr>
          </a:p>
        </p:txBody>
      </p:sp>
    </p:spTree>
    <p:extLst>
      <p:ext uri="{BB962C8B-B14F-4D97-AF65-F5344CB8AC3E}">
        <p14:creationId xmlns:p14="http://schemas.microsoft.com/office/powerpoint/2010/main" val="27737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3010" name="ShockwaveFlash1" r:id="rId2" imgW="9142857" imgH="6380952"/>
        </mc:Choice>
        <mc:Fallback>
          <p:control name="ShockwaveFlash1" r:id="rId2" imgW="9142857" imgH="638095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71438"/>
                  <a:ext cx="9144000" cy="638175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1039529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3" y="104927"/>
            <a:ext cx="2488502" cy="461665"/>
          </a:xfrm>
          <a:prstGeom prst="rect">
            <a:avLst/>
          </a:prstGeom>
        </p:spPr>
        <p:txBody>
          <a:bodyPr wrap="none">
            <a:spAutoFit/>
          </a:bodyPr>
          <a:lstStyle/>
          <a:p>
            <a:r>
              <a:rPr lang="tr-TR" sz="2400" b="1" dirty="0"/>
              <a:t>Canlıları tanıyalım</a:t>
            </a:r>
            <a:endParaRPr lang="tr-TR" sz="2400" dirty="0"/>
          </a:p>
        </p:txBody>
      </p:sp>
      <p:sp>
        <p:nvSpPr>
          <p:cNvPr id="3" name="Dikdörtgen 2"/>
          <p:cNvSpPr/>
          <p:nvPr/>
        </p:nvSpPr>
        <p:spPr>
          <a:xfrm>
            <a:off x="107502" y="764704"/>
            <a:ext cx="8928993" cy="4524315"/>
          </a:xfrm>
          <a:prstGeom prst="rect">
            <a:avLst/>
          </a:prstGeom>
        </p:spPr>
        <p:txBody>
          <a:bodyPr wrap="square">
            <a:spAutoFit/>
          </a:bodyPr>
          <a:lstStyle/>
          <a:p>
            <a:r>
              <a:rPr lang="tr-TR" sz="2400" dirty="0"/>
              <a:t>Binlerce yıldır insanlar, canlıları çeşitli özelliklerine göre sınıflandırmaya çalışmıştır. Eski </a:t>
            </a:r>
            <a:r>
              <a:rPr lang="tr-TR" sz="2400" dirty="0" smtClean="0"/>
              <a:t>dönemlerde yaşayan </a:t>
            </a:r>
            <a:r>
              <a:rPr lang="tr-TR" sz="2400" dirty="0"/>
              <a:t>insanlar hayvanlar için karada, suda ve havada yaşayanlar; bitkiler için </a:t>
            </a:r>
            <a:r>
              <a:rPr lang="tr-TR" sz="2400" dirty="0" smtClean="0"/>
              <a:t>ise otlar</a:t>
            </a:r>
            <a:r>
              <a:rPr lang="tr-TR" sz="2400" dirty="0"/>
              <a:t>, çalılar ve ağaçlar olmak üzere basit olarak sınıflamalar yapmışlardır. Bilimsel çalışmalar</a:t>
            </a:r>
          </a:p>
          <a:p>
            <a:r>
              <a:rPr lang="tr-TR" sz="2400" dirty="0"/>
              <a:t>hız kazanıp, farklı yöntem ve teknolojiler geliştirildikçe bilim insanları ilk olarak canlıları, </a:t>
            </a:r>
            <a:r>
              <a:rPr lang="tr-TR" sz="2400" dirty="0" smtClean="0"/>
              <a:t>bitkiler ve </a:t>
            </a:r>
            <a:r>
              <a:rPr lang="tr-TR" sz="2400" dirty="0"/>
              <a:t>hayvanlar olmak üzere iki gruba ayırmışlardır. Ancak yıllar geçtikçe yeni canlı </a:t>
            </a:r>
            <a:r>
              <a:rPr lang="tr-TR" sz="2400" dirty="0" smtClean="0"/>
              <a:t>türlerini gözlemlemişlerdir</a:t>
            </a:r>
            <a:r>
              <a:rPr lang="tr-TR" sz="2400" dirty="0"/>
              <a:t>. Bu canlıların özellikleri nedeniyle bu iki grupta da yer </a:t>
            </a:r>
            <a:r>
              <a:rPr lang="tr-TR" sz="2400" dirty="0" smtClean="0"/>
              <a:t>alamayacaklarını fark </a:t>
            </a:r>
            <a:r>
              <a:rPr lang="tr-TR" sz="2400" dirty="0"/>
              <a:t>etmişlerdir. Günümüzde bilim insanları, canlıları mikroskobik canlılar, mantarlar, </a:t>
            </a:r>
            <a:r>
              <a:rPr lang="tr-TR" sz="2400" dirty="0" smtClean="0"/>
              <a:t>bitkiler ve </a:t>
            </a:r>
            <a:r>
              <a:rPr lang="tr-TR" sz="2400" dirty="0"/>
              <a:t>hayvanlar olmak üzere dört gruba ayırmaktadır. Bilim insanları her geçen gün yeni </a:t>
            </a:r>
            <a:r>
              <a:rPr lang="tr-TR" sz="2400" dirty="0" smtClean="0"/>
              <a:t>türler keşfetmekte </a:t>
            </a:r>
            <a:r>
              <a:rPr lang="tr-TR" sz="2400" dirty="0"/>
              <a:t>ve bu canlıları çeşitli özelliklerine göre sınıflandırmaktadır. </a:t>
            </a:r>
            <a:endParaRPr lang="tr-TR" sz="2400" dirty="0" smtClean="0"/>
          </a:p>
        </p:txBody>
      </p:sp>
    </p:spTree>
    <p:extLst>
      <p:ext uri="{BB962C8B-B14F-4D97-AF65-F5344CB8AC3E}">
        <p14:creationId xmlns:p14="http://schemas.microsoft.com/office/powerpoint/2010/main" val="29501520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784976" cy="1631216"/>
          </a:xfrm>
          <a:prstGeom prst="rect">
            <a:avLst/>
          </a:prstGeom>
        </p:spPr>
        <p:txBody>
          <a:bodyPr wrap="square">
            <a:spAutoFit/>
          </a:bodyPr>
          <a:lstStyle/>
          <a:p>
            <a:r>
              <a:rPr lang="tr-TR" sz="2000" dirty="0"/>
              <a:t>Çiçekli bitkiler genel olarak dört temel kısımdan oluşmaktadır. Bunlar kök, gövde, yaprak </a:t>
            </a:r>
            <a:r>
              <a:rPr lang="tr-TR" sz="2000" dirty="0" smtClean="0"/>
              <a:t>ve çiçektir</a:t>
            </a:r>
            <a:r>
              <a:rPr lang="tr-TR" sz="2000" dirty="0"/>
              <a:t>.</a:t>
            </a:r>
          </a:p>
          <a:p>
            <a:r>
              <a:rPr lang="tr-TR" sz="2000" b="1" dirty="0">
                <a:latin typeface="Calibri-Bold"/>
              </a:rPr>
              <a:t>Çiçekli bitkilerde kök , </a:t>
            </a:r>
            <a:r>
              <a:rPr lang="tr-TR" sz="2000" dirty="0"/>
              <a:t>genellikle bitkinin toprak altındaki bölümüdür. Bitkiyi toprağa </a:t>
            </a:r>
            <a:r>
              <a:rPr lang="tr-TR" sz="2000" dirty="0" smtClean="0"/>
              <a:t>bağlar. Emici </a:t>
            </a:r>
            <a:r>
              <a:rPr lang="tr-TR" sz="2000" dirty="0"/>
              <a:t>tüyleri ile topraktaki suyu ve suda çözünmüş mineralleri alır. Havuç, turp, şalgam gibi </a:t>
            </a:r>
            <a:r>
              <a:rPr lang="tr-TR" sz="2000" dirty="0" smtClean="0"/>
              <a:t>bazı </a:t>
            </a:r>
            <a:r>
              <a:rPr lang="de-DE" sz="2000" dirty="0" err="1" smtClean="0"/>
              <a:t>bitkilerde</a:t>
            </a:r>
            <a:r>
              <a:rPr lang="de-DE" sz="2000" dirty="0" smtClean="0"/>
              <a:t> </a:t>
            </a:r>
            <a:r>
              <a:rPr lang="de-DE" sz="2000" dirty="0" err="1"/>
              <a:t>ise</a:t>
            </a:r>
            <a:r>
              <a:rPr lang="de-DE" sz="2000" dirty="0"/>
              <a:t> </a:t>
            </a:r>
            <a:r>
              <a:rPr lang="de-DE" sz="2000" dirty="0" err="1"/>
              <a:t>kökler</a:t>
            </a:r>
            <a:r>
              <a:rPr lang="de-DE" sz="2000" dirty="0"/>
              <a:t> </a:t>
            </a:r>
            <a:r>
              <a:rPr lang="de-DE" sz="2000" dirty="0" err="1"/>
              <a:t>besin</a:t>
            </a:r>
            <a:r>
              <a:rPr lang="de-DE" sz="2000" dirty="0"/>
              <a:t> </a:t>
            </a:r>
            <a:r>
              <a:rPr lang="de-DE" sz="2000" dirty="0" err="1"/>
              <a:t>depo</a:t>
            </a:r>
            <a:r>
              <a:rPr lang="de-DE" sz="2000" dirty="0"/>
              <a:t> </a:t>
            </a:r>
            <a:r>
              <a:rPr lang="de-DE" sz="2000" dirty="0" err="1"/>
              <a:t>eder</a:t>
            </a:r>
            <a:r>
              <a:rPr lang="de-DE" sz="2000" dirty="0"/>
              <a:t>.</a:t>
            </a:r>
            <a:endParaRPr lang="tr-TR" sz="2000"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9609" y="2279760"/>
            <a:ext cx="2419157" cy="316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76618" y="2195425"/>
            <a:ext cx="2251893" cy="3350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72200" y="2061880"/>
            <a:ext cx="2345503" cy="3082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187624" y="5445224"/>
            <a:ext cx="659283" cy="369332"/>
          </a:xfrm>
          <a:prstGeom prst="rect">
            <a:avLst/>
          </a:prstGeom>
        </p:spPr>
        <p:txBody>
          <a:bodyPr wrap="none">
            <a:spAutoFit/>
          </a:bodyPr>
          <a:lstStyle/>
          <a:p>
            <a:r>
              <a:rPr lang="tr-TR" dirty="0" smtClean="0"/>
              <a:t>Turp </a:t>
            </a:r>
            <a:endParaRPr lang="tr-TR" dirty="0"/>
          </a:p>
        </p:txBody>
      </p:sp>
      <p:sp>
        <p:nvSpPr>
          <p:cNvPr id="4" name="Dikdörtgen 3"/>
          <p:cNvSpPr/>
          <p:nvPr/>
        </p:nvSpPr>
        <p:spPr>
          <a:xfrm>
            <a:off x="3583763" y="5360987"/>
            <a:ext cx="856004" cy="369332"/>
          </a:xfrm>
          <a:prstGeom prst="rect">
            <a:avLst/>
          </a:prstGeom>
        </p:spPr>
        <p:txBody>
          <a:bodyPr wrap="none">
            <a:spAutoFit/>
          </a:bodyPr>
          <a:lstStyle/>
          <a:p>
            <a:r>
              <a:rPr lang="tr-TR" dirty="0" smtClean="0"/>
              <a:t>Kereviz</a:t>
            </a:r>
            <a:endParaRPr lang="tr-TR" dirty="0"/>
          </a:p>
        </p:txBody>
      </p:sp>
      <p:sp>
        <p:nvSpPr>
          <p:cNvPr id="5" name="Dikdörtgen 4"/>
          <p:cNvSpPr/>
          <p:nvPr/>
        </p:nvSpPr>
        <p:spPr>
          <a:xfrm>
            <a:off x="7308304" y="5260558"/>
            <a:ext cx="558166" cy="369332"/>
          </a:xfrm>
          <a:prstGeom prst="rect">
            <a:avLst/>
          </a:prstGeom>
        </p:spPr>
        <p:txBody>
          <a:bodyPr wrap="none">
            <a:spAutoFit/>
          </a:bodyPr>
          <a:lstStyle/>
          <a:p>
            <a:r>
              <a:rPr lang="tr-TR" dirty="0" smtClean="0"/>
              <a:t>Gül </a:t>
            </a:r>
            <a:endParaRPr lang="tr-TR" dirty="0"/>
          </a:p>
        </p:txBody>
      </p:sp>
    </p:spTree>
    <p:extLst>
      <p:ext uri="{BB962C8B-B14F-4D97-AF65-F5344CB8AC3E}">
        <p14:creationId xmlns:p14="http://schemas.microsoft.com/office/powerpoint/2010/main" val="6410598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02482" y="-163"/>
            <a:ext cx="7803529" cy="6591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70499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582" y="39106"/>
            <a:ext cx="9017913" cy="1631216"/>
          </a:xfrm>
          <a:prstGeom prst="rect">
            <a:avLst/>
          </a:prstGeom>
        </p:spPr>
        <p:txBody>
          <a:bodyPr wrap="square">
            <a:spAutoFit/>
          </a:bodyPr>
          <a:lstStyle/>
          <a:p>
            <a:r>
              <a:rPr lang="tr-TR" sz="2800" b="1" dirty="0"/>
              <a:t>Gövde</a:t>
            </a:r>
            <a:r>
              <a:rPr lang="tr-TR" sz="2400" b="1" dirty="0"/>
              <a:t>, </a:t>
            </a:r>
            <a:r>
              <a:rPr lang="tr-TR" sz="2400" dirty="0"/>
              <a:t>genellikle bitkinin toprak üstündeki bölümüdür. Yaprak ve çiçekleri taşır. Suyu </a:t>
            </a:r>
            <a:r>
              <a:rPr lang="tr-TR" sz="2400" dirty="0" smtClean="0"/>
              <a:t>ve suda </a:t>
            </a:r>
            <a:r>
              <a:rPr lang="tr-TR" sz="2400" dirty="0"/>
              <a:t>çözünmüş mineralleri kökten alarak yaprağa taşır. Yapraklarda üretilen besini bitkinin </a:t>
            </a:r>
            <a:r>
              <a:rPr lang="tr-TR" sz="2400" dirty="0" smtClean="0"/>
              <a:t>diğer bölümlerine </a:t>
            </a:r>
            <a:r>
              <a:rPr lang="tr-TR" sz="2400" dirty="0"/>
              <a:t>iletir. Ayrıca bitkinin dik durmasını sağlar.</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512" y="2134250"/>
            <a:ext cx="4248472" cy="3401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45776" y="2134075"/>
            <a:ext cx="4255005" cy="3401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13375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59431"/>
            <a:ext cx="8784976" cy="1200329"/>
          </a:xfrm>
          <a:prstGeom prst="rect">
            <a:avLst/>
          </a:prstGeom>
        </p:spPr>
        <p:txBody>
          <a:bodyPr wrap="square">
            <a:spAutoFit/>
          </a:bodyPr>
          <a:lstStyle/>
          <a:p>
            <a:r>
              <a:rPr lang="tr-TR" sz="2400" b="1" dirty="0">
                <a:latin typeface="Calibri-Bold"/>
              </a:rPr>
              <a:t>Yapraklar </a:t>
            </a:r>
            <a:r>
              <a:rPr lang="tr-TR" sz="2400" dirty="0"/>
              <a:t>ise bitkilerin kendi besinlerini kendilerinin üretmesini sağlar. Bitkinin aldığı </a:t>
            </a:r>
            <a:r>
              <a:rPr lang="tr-TR" sz="2400" dirty="0" smtClean="0"/>
              <a:t>karbondioksit gazı</a:t>
            </a:r>
            <a:r>
              <a:rPr lang="tr-TR" sz="2400" dirty="0"/>
              <a:t>, su ve güneş ışığıyla bitkinin yaşaması için gerekli olan besini üretir</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9795" y="1556792"/>
            <a:ext cx="2871586"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64044" y="1556792"/>
            <a:ext cx="2871895" cy="268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85841" y="1556792"/>
            <a:ext cx="2804965" cy="268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7092280" y="4437112"/>
            <a:ext cx="847283" cy="369332"/>
          </a:xfrm>
          <a:prstGeom prst="rect">
            <a:avLst/>
          </a:prstGeom>
        </p:spPr>
        <p:txBody>
          <a:bodyPr wrap="none">
            <a:spAutoFit/>
          </a:bodyPr>
          <a:lstStyle/>
          <a:p>
            <a:r>
              <a:rPr lang="tr-TR" dirty="0" smtClean="0"/>
              <a:t>YONCA</a:t>
            </a:r>
            <a:endParaRPr lang="tr-TR" dirty="0"/>
          </a:p>
        </p:txBody>
      </p:sp>
      <p:sp>
        <p:nvSpPr>
          <p:cNvPr id="7" name="Dikdörtgen 6"/>
          <p:cNvSpPr/>
          <p:nvPr/>
        </p:nvSpPr>
        <p:spPr>
          <a:xfrm>
            <a:off x="824070" y="4437111"/>
            <a:ext cx="1803713" cy="366553"/>
          </a:xfrm>
          <a:prstGeom prst="rect">
            <a:avLst/>
          </a:prstGeom>
        </p:spPr>
        <p:txBody>
          <a:bodyPr wrap="square">
            <a:spAutoFit/>
          </a:bodyPr>
          <a:lstStyle/>
          <a:p>
            <a:r>
              <a:rPr lang="tr-TR" dirty="0" smtClean="0"/>
              <a:t>Parçalı yaprak</a:t>
            </a:r>
            <a:endParaRPr lang="tr-TR" dirty="0"/>
          </a:p>
        </p:txBody>
      </p:sp>
      <p:sp>
        <p:nvSpPr>
          <p:cNvPr id="8" name="Dikdörtgen 7"/>
          <p:cNvSpPr/>
          <p:nvPr/>
        </p:nvSpPr>
        <p:spPr>
          <a:xfrm>
            <a:off x="3995936" y="4351343"/>
            <a:ext cx="1728192" cy="369332"/>
          </a:xfrm>
          <a:prstGeom prst="rect">
            <a:avLst/>
          </a:prstGeom>
        </p:spPr>
        <p:txBody>
          <a:bodyPr wrap="square">
            <a:spAutoFit/>
          </a:bodyPr>
          <a:lstStyle/>
          <a:p>
            <a:r>
              <a:rPr lang="tr-TR" dirty="0" smtClean="0"/>
              <a:t>Dut yaprağı</a:t>
            </a:r>
            <a:endParaRPr lang="tr-TR" dirty="0"/>
          </a:p>
        </p:txBody>
      </p:sp>
    </p:spTree>
    <p:extLst>
      <p:ext uri="{BB962C8B-B14F-4D97-AF65-F5344CB8AC3E}">
        <p14:creationId xmlns:p14="http://schemas.microsoft.com/office/powerpoint/2010/main" val="20376115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4034" name="ShockwaveFlash1" r:id="rId2" imgW="8714286" imgH="5616076"/>
        </mc:Choice>
        <mc:Fallback>
          <p:control name="ShockwaveFlash1" r:id="rId2" imgW="8714286" imgH="561607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713788" cy="5616575"/>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7091511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4988" y="188640"/>
            <a:ext cx="8929500" cy="1938992"/>
          </a:xfrm>
          <a:prstGeom prst="rect">
            <a:avLst/>
          </a:prstGeom>
        </p:spPr>
        <p:txBody>
          <a:bodyPr wrap="square">
            <a:spAutoFit/>
          </a:bodyPr>
          <a:lstStyle/>
          <a:p>
            <a:r>
              <a:rPr lang="tr-TR" sz="2400" b="1" dirty="0">
                <a:latin typeface="Calibri-Bold"/>
              </a:rPr>
              <a:t>Çiçek, </a:t>
            </a:r>
            <a:r>
              <a:rPr lang="tr-TR" sz="2400" dirty="0"/>
              <a:t>bitkilerin üreme organıdır. Bitkilerin üreyip çoğalmasını sağlar. Bazı çiçekli </a:t>
            </a:r>
            <a:r>
              <a:rPr lang="tr-TR" sz="2400" dirty="0" smtClean="0"/>
              <a:t>bitkiler, güzel </a:t>
            </a:r>
            <a:r>
              <a:rPr lang="tr-TR" sz="2400" dirty="0"/>
              <a:t>renkli olmaları ve çevrelerine güzel kokular yaymaları nedeniyle arı, kelebek gibi </a:t>
            </a:r>
            <a:r>
              <a:rPr lang="tr-TR" sz="2400" dirty="0" smtClean="0"/>
              <a:t>bazı canlıları </a:t>
            </a:r>
            <a:r>
              <a:rPr lang="tr-TR" sz="2400" dirty="0"/>
              <a:t>kendilerine çekerler. Bu canlılar çiçeklerden hem kendileri için besin sağlar hem de</a:t>
            </a:r>
          </a:p>
          <a:p>
            <a:r>
              <a:rPr lang="tr-TR" sz="2400" dirty="0"/>
              <a:t>bitkilerin üremelerine yardımcı olur.</a:t>
            </a: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8968" y="2852936"/>
            <a:ext cx="2877078" cy="2450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74314" y="2839102"/>
            <a:ext cx="2881862" cy="2449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80"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08427" y="2852936"/>
            <a:ext cx="2643062" cy="2436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824071" y="5339242"/>
            <a:ext cx="1036374" cy="369332"/>
          </a:xfrm>
          <a:prstGeom prst="rect">
            <a:avLst/>
          </a:prstGeom>
        </p:spPr>
        <p:txBody>
          <a:bodyPr wrap="none">
            <a:spAutoFit/>
          </a:bodyPr>
          <a:lstStyle/>
          <a:p>
            <a:r>
              <a:rPr lang="tr-TR" dirty="0" smtClean="0"/>
              <a:t>BEGOFİL</a:t>
            </a:r>
            <a:r>
              <a:rPr lang="tr-TR" dirty="0" smtClean="0"/>
              <a:t>.</a:t>
            </a:r>
            <a:endParaRPr lang="tr-TR" dirty="0"/>
          </a:p>
        </p:txBody>
      </p:sp>
      <p:sp>
        <p:nvSpPr>
          <p:cNvPr id="7" name="Dikdörtgen 6"/>
          <p:cNvSpPr/>
          <p:nvPr/>
        </p:nvSpPr>
        <p:spPr>
          <a:xfrm>
            <a:off x="4197058" y="5288380"/>
            <a:ext cx="1311046" cy="369332"/>
          </a:xfrm>
          <a:prstGeom prst="rect">
            <a:avLst/>
          </a:prstGeom>
        </p:spPr>
        <p:txBody>
          <a:bodyPr wrap="square">
            <a:spAutoFit/>
          </a:bodyPr>
          <a:lstStyle/>
          <a:p>
            <a:r>
              <a:rPr lang="tr-TR" dirty="0" err="1" smtClean="0"/>
              <a:t>Nergiz</a:t>
            </a:r>
            <a:endParaRPr lang="tr-TR" dirty="0"/>
          </a:p>
        </p:txBody>
      </p:sp>
      <p:sp>
        <p:nvSpPr>
          <p:cNvPr id="8" name="Dikdörtgen 7"/>
          <p:cNvSpPr/>
          <p:nvPr/>
        </p:nvSpPr>
        <p:spPr>
          <a:xfrm>
            <a:off x="7111771" y="5344484"/>
            <a:ext cx="633507" cy="369332"/>
          </a:xfrm>
          <a:prstGeom prst="rect">
            <a:avLst/>
          </a:prstGeom>
        </p:spPr>
        <p:txBody>
          <a:bodyPr wrap="none">
            <a:spAutoFit/>
          </a:bodyPr>
          <a:lstStyle/>
          <a:p>
            <a:r>
              <a:rPr lang="tr-TR" dirty="0" smtClean="0"/>
              <a:t>GÜL.</a:t>
            </a:r>
            <a:endParaRPr lang="tr-TR" dirty="0"/>
          </a:p>
        </p:txBody>
      </p:sp>
    </p:spTree>
    <p:extLst>
      <p:ext uri="{BB962C8B-B14F-4D97-AF65-F5344CB8AC3E}">
        <p14:creationId xmlns:p14="http://schemas.microsoft.com/office/powerpoint/2010/main" val="26101792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468" y="0"/>
            <a:ext cx="8881011" cy="461665"/>
          </a:xfrm>
          <a:prstGeom prst="rect">
            <a:avLst/>
          </a:prstGeom>
        </p:spPr>
        <p:txBody>
          <a:bodyPr wrap="square">
            <a:spAutoFit/>
          </a:bodyPr>
          <a:lstStyle/>
          <a:p>
            <a:r>
              <a:rPr lang="tr-TR" sz="2400" b="1" dirty="0">
                <a:latin typeface="Calibri-Bold"/>
              </a:rPr>
              <a:t>Etkinlik 5.3. Çevremizdeki bitkileri gözlemleyelim</a:t>
            </a:r>
            <a:endParaRPr lang="tr-TR" sz="2400" dirty="0"/>
          </a:p>
        </p:txBody>
      </p:sp>
      <p:sp>
        <p:nvSpPr>
          <p:cNvPr id="3" name="Dikdörtgen 2"/>
          <p:cNvSpPr/>
          <p:nvPr/>
        </p:nvSpPr>
        <p:spPr>
          <a:xfrm>
            <a:off x="107504" y="468834"/>
            <a:ext cx="8928992" cy="5509200"/>
          </a:xfrm>
          <a:prstGeom prst="rect">
            <a:avLst/>
          </a:prstGeom>
        </p:spPr>
        <p:txBody>
          <a:bodyPr wrap="square">
            <a:spAutoFit/>
          </a:bodyPr>
          <a:lstStyle/>
          <a:p>
            <a:r>
              <a:rPr lang="tr-TR" sz="2400" dirty="0">
                <a:solidFill>
                  <a:srgbClr val="000000"/>
                </a:solidFill>
              </a:rPr>
              <a:t>Bilim insanları, bitkileri doğada daha yakından incelemek için bazen büyüteçten </a:t>
            </a:r>
            <a:r>
              <a:rPr lang="tr-TR" sz="2400" dirty="0" smtClean="0">
                <a:solidFill>
                  <a:srgbClr val="000000"/>
                </a:solidFill>
              </a:rPr>
              <a:t>yararlanırlar. Biz </a:t>
            </a:r>
            <a:r>
              <a:rPr lang="tr-TR" sz="2400" dirty="0">
                <a:solidFill>
                  <a:srgbClr val="000000"/>
                </a:solidFill>
              </a:rPr>
              <a:t>de büyüteç kullanarak aşağıdaki etkinliği yapalım.</a:t>
            </a:r>
          </a:p>
          <a:p>
            <a:r>
              <a:rPr lang="tr-TR" sz="2400" b="1" dirty="0">
                <a:solidFill>
                  <a:srgbClr val="000000"/>
                </a:solidFill>
                <a:latin typeface="Calibri-Bold"/>
              </a:rPr>
              <a:t>Etkinliğin Yapılışı:</a:t>
            </a:r>
          </a:p>
          <a:p>
            <a:r>
              <a:rPr lang="tr-TR" sz="2000" dirty="0">
                <a:solidFill>
                  <a:srgbClr val="000000"/>
                </a:solidFill>
              </a:rPr>
              <a:t>• Bir büyüteç alalım, okulumuzun bahçesi, evimizin bahçesi veya evimize yakın parka </a:t>
            </a:r>
            <a:r>
              <a:rPr lang="tr-TR" sz="2000" dirty="0" smtClean="0">
                <a:solidFill>
                  <a:srgbClr val="000000"/>
                </a:solidFill>
              </a:rPr>
              <a:t>giderek oradaki </a:t>
            </a:r>
            <a:r>
              <a:rPr lang="tr-TR" sz="2000" dirty="0">
                <a:solidFill>
                  <a:srgbClr val="000000"/>
                </a:solidFill>
              </a:rPr>
              <a:t>bitkileri daha yakından gözlemleyelim.</a:t>
            </a:r>
          </a:p>
          <a:p>
            <a:r>
              <a:rPr lang="tr-TR" sz="2000" dirty="0">
                <a:solidFill>
                  <a:srgbClr val="000000"/>
                </a:solidFill>
              </a:rPr>
              <a:t>• Bitkileri gözlemlerken yanımıza bir not defteri alalım ve bitkilerin özelliklerini (kök, </a:t>
            </a:r>
            <a:r>
              <a:rPr lang="tr-TR" sz="2000" dirty="0" smtClean="0">
                <a:solidFill>
                  <a:srgbClr val="000000"/>
                </a:solidFill>
              </a:rPr>
              <a:t>gövde, yaprak </a:t>
            </a:r>
            <a:r>
              <a:rPr lang="tr-TR" sz="2000" dirty="0">
                <a:solidFill>
                  <a:srgbClr val="000000"/>
                </a:solidFill>
              </a:rPr>
              <a:t>ve çiçek gibi) yazalım.</a:t>
            </a:r>
          </a:p>
          <a:p>
            <a:r>
              <a:rPr lang="tr-TR" sz="2000" dirty="0">
                <a:solidFill>
                  <a:srgbClr val="000000"/>
                </a:solidFill>
              </a:rPr>
              <a:t>• Yazmış olduğumuz listeyi arkadaşlarımızla paylaşalım.</a:t>
            </a:r>
          </a:p>
          <a:p>
            <a:r>
              <a:rPr lang="tr-TR" sz="2400" b="1" dirty="0">
                <a:solidFill>
                  <a:srgbClr val="000000"/>
                </a:solidFill>
                <a:latin typeface="Calibri-Bold"/>
              </a:rPr>
              <a:t>Etkinlik sonucunda,</a:t>
            </a:r>
          </a:p>
          <a:p>
            <a:r>
              <a:rPr lang="tr-TR" sz="2400" b="1" dirty="0">
                <a:solidFill>
                  <a:srgbClr val="47FFFF"/>
                </a:solidFill>
                <a:latin typeface="Calibri-Bold"/>
              </a:rPr>
              <a:t>1. </a:t>
            </a:r>
            <a:r>
              <a:rPr lang="tr-TR" sz="2000" dirty="0">
                <a:solidFill>
                  <a:srgbClr val="000000"/>
                </a:solidFill>
              </a:rPr>
              <a:t>Oluşturduğunuz listedeki özellikler arkadaşlarınızın oluşturduğu listedeki özelliklerle </a:t>
            </a:r>
            <a:r>
              <a:rPr lang="tr-TR" sz="2000" dirty="0" smtClean="0">
                <a:solidFill>
                  <a:srgbClr val="000000"/>
                </a:solidFill>
              </a:rPr>
              <a:t>benzerlik gösteriyor </a:t>
            </a:r>
            <a:r>
              <a:rPr lang="tr-TR" sz="2000" dirty="0">
                <a:solidFill>
                  <a:srgbClr val="000000"/>
                </a:solidFill>
              </a:rPr>
              <a:t>mu? Açıklayalım.</a:t>
            </a:r>
          </a:p>
          <a:p>
            <a:r>
              <a:rPr lang="tr-TR" sz="2400" dirty="0" smtClean="0">
                <a:solidFill>
                  <a:srgbClr val="000000"/>
                </a:solidFill>
              </a:rPr>
              <a:t>.................................................................................................................................................................................................................................... </a:t>
            </a:r>
            <a:r>
              <a:rPr lang="tr-TR" b="1" dirty="0" smtClean="0">
                <a:solidFill>
                  <a:srgbClr val="47FFFF"/>
                </a:solidFill>
                <a:latin typeface="Calibri-Bold"/>
              </a:rPr>
              <a:t>2</a:t>
            </a:r>
            <a:r>
              <a:rPr lang="tr-TR" b="1" dirty="0">
                <a:solidFill>
                  <a:srgbClr val="47FFFF"/>
                </a:solidFill>
                <a:latin typeface="Calibri-Bold"/>
              </a:rPr>
              <a:t>. </a:t>
            </a:r>
            <a:r>
              <a:rPr lang="tr-TR" dirty="0">
                <a:solidFill>
                  <a:srgbClr val="000000"/>
                </a:solidFill>
              </a:rPr>
              <a:t>Sizce bilim insanları bitkileri hangi özelliklerine göre sınıflandırmaktadır? </a:t>
            </a:r>
            <a:r>
              <a:rPr lang="tr-TR" dirty="0" smtClean="0">
                <a:solidFill>
                  <a:srgbClr val="000000"/>
                </a:solidFill>
              </a:rPr>
              <a:t>Arkadaşlarımızla tartışalım</a:t>
            </a:r>
            <a:endParaRPr lang="tr-TR" dirty="0"/>
          </a:p>
        </p:txBody>
      </p:sp>
      <p:sp>
        <p:nvSpPr>
          <p:cNvPr id="4" name="Dikdörtgen 3"/>
          <p:cNvSpPr/>
          <p:nvPr/>
        </p:nvSpPr>
        <p:spPr>
          <a:xfrm>
            <a:off x="187243" y="4582868"/>
            <a:ext cx="8769514" cy="646331"/>
          </a:xfrm>
          <a:prstGeom prst="rect">
            <a:avLst/>
          </a:prstGeom>
        </p:spPr>
        <p:txBody>
          <a:bodyPr wrap="square">
            <a:spAutoFit/>
          </a:bodyPr>
          <a:lstStyle/>
          <a:p>
            <a:r>
              <a:rPr lang="tr-TR" dirty="0" smtClean="0">
                <a:solidFill>
                  <a:srgbClr val="FF0000"/>
                </a:solidFill>
              </a:rPr>
              <a:t>Arkadaşlarım bitkileri  ile benim bitkinin benzer tarafları vardı yaprakları kök ve gövdeleri vardı ,farklılıklar ise kök şekilleri yaprak şekilleri çiçek olup olmama gibi.</a:t>
            </a:r>
            <a:endParaRPr lang="tr-TR" dirty="0">
              <a:solidFill>
                <a:srgbClr val="FF0000"/>
              </a:solidFill>
            </a:endParaRPr>
          </a:p>
        </p:txBody>
      </p:sp>
      <p:sp>
        <p:nvSpPr>
          <p:cNvPr id="5" name="Dikdörtgen 4"/>
          <p:cNvSpPr/>
          <p:nvPr/>
        </p:nvSpPr>
        <p:spPr>
          <a:xfrm>
            <a:off x="187243" y="5978034"/>
            <a:ext cx="8769514" cy="646331"/>
          </a:xfrm>
          <a:prstGeom prst="rect">
            <a:avLst/>
          </a:prstGeom>
        </p:spPr>
        <p:txBody>
          <a:bodyPr wrap="square">
            <a:spAutoFit/>
          </a:bodyPr>
          <a:lstStyle/>
          <a:p>
            <a:r>
              <a:rPr lang="tr-TR" dirty="0" smtClean="0">
                <a:solidFill>
                  <a:srgbClr val="FF0000"/>
                </a:solidFill>
              </a:rPr>
              <a:t> Yapılarına göre , yaşadıkları yerlere göre Üreme şekillerine, yaprak şekillerine , kök şekillerine ve gövde durumlarına ayırabilirler.</a:t>
            </a:r>
            <a:endParaRPr lang="tr-TR" dirty="0">
              <a:solidFill>
                <a:srgbClr val="FF0000"/>
              </a:solidFill>
            </a:endParaRPr>
          </a:p>
        </p:txBody>
      </p:sp>
    </p:spTree>
    <p:extLst>
      <p:ext uri="{BB962C8B-B14F-4D97-AF65-F5344CB8AC3E}">
        <p14:creationId xmlns:p14="http://schemas.microsoft.com/office/powerpoint/2010/main" val="3595403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7107" name="ShockwaveFlash1" r:id="rId2" imgW="8128110" imgH="6095238"/>
        </mc:Choice>
        <mc:Fallback>
          <p:control name="ShockwaveFlash1" r:id="rId2" imgW="8128110" imgH="6095238">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539750" y="0"/>
                  <a:ext cx="8128000" cy="6096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52740054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5059" name="ShockwaveFlash1" r:id="rId2" imgW="9142857" imgH="6350701"/>
        </mc:Choice>
        <mc:Fallback>
          <p:control name="ShockwaveFlash1" r:id="rId2" imgW="9142857" imgH="6350701">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350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675233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131" y="12177"/>
            <a:ext cx="1904689" cy="523220"/>
          </a:xfrm>
          <a:prstGeom prst="rect">
            <a:avLst/>
          </a:prstGeom>
        </p:spPr>
        <p:txBody>
          <a:bodyPr wrap="none">
            <a:spAutoFit/>
          </a:bodyPr>
          <a:lstStyle/>
          <a:p>
            <a:r>
              <a:rPr lang="tr-TR" sz="2800" b="1" dirty="0">
                <a:latin typeface="Calibri-Bold"/>
              </a:rPr>
              <a:t>Hayvanlar</a:t>
            </a:r>
            <a:endParaRPr lang="tr-TR" sz="2800" dirty="0"/>
          </a:p>
        </p:txBody>
      </p:sp>
      <p:sp>
        <p:nvSpPr>
          <p:cNvPr id="3" name="Dikdörtgen 2"/>
          <p:cNvSpPr/>
          <p:nvPr/>
        </p:nvSpPr>
        <p:spPr>
          <a:xfrm>
            <a:off x="89138" y="535397"/>
            <a:ext cx="8875350" cy="2308324"/>
          </a:xfrm>
          <a:prstGeom prst="rect">
            <a:avLst/>
          </a:prstGeom>
        </p:spPr>
        <p:txBody>
          <a:bodyPr wrap="square">
            <a:spAutoFit/>
          </a:bodyPr>
          <a:lstStyle/>
          <a:p>
            <a:r>
              <a:rPr lang="tr-TR" sz="2400" dirty="0"/>
              <a:t>Bir diğer canlı grubu olan hayvanlar mikroskobik canlılar, mantarlar ve bitkilere göre </a:t>
            </a:r>
            <a:r>
              <a:rPr lang="tr-TR" sz="2400" dirty="0" smtClean="0"/>
              <a:t>daha gelişmiş </a:t>
            </a:r>
            <a:r>
              <a:rPr lang="tr-TR" sz="2400" dirty="0"/>
              <a:t>yapıdadır. Hayvanlar aktif hareket edebilirler. Hayvanlar, bitkiler gibi kendi </a:t>
            </a:r>
            <a:r>
              <a:rPr lang="tr-TR" sz="2400" dirty="0" smtClean="0"/>
              <a:t>besinlerini üretemedikleri </a:t>
            </a:r>
            <a:r>
              <a:rPr lang="tr-TR" sz="2400" dirty="0"/>
              <a:t>için diğer canlıları yiyerek beslenirler. Bazı hayvanlar sadece bitkisel </a:t>
            </a:r>
            <a:r>
              <a:rPr lang="tr-TR" sz="2400" dirty="0" smtClean="0"/>
              <a:t>besinler bazıları </a:t>
            </a:r>
            <a:r>
              <a:rPr lang="tr-TR" sz="2400" dirty="0"/>
              <a:t>sadece hayvansal besinler bazıları ise hem bitkisel hem de hayvansal besinler ile beslenir.</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496" y="2997704"/>
            <a:ext cx="3143577" cy="3094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07283" y="2976334"/>
            <a:ext cx="2873449" cy="311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4"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58626" y="2998564"/>
            <a:ext cx="2875420" cy="309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26884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2752" y="1070739"/>
            <a:ext cx="8548487" cy="529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33518" y="116632"/>
            <a:ext cx="8586955" cy="954107"/>
          </a:xfrm>
          <a:prstGeom prst="rect">
            <a:avLst/>
          </a:prstGeom>
        </p:spPr>
        <p:txBody>
          <a:bodyPr wrap="square">
            <a:spAutoFit/>
          </a:bodyPr>
          <a:lstStyle/>
          <a:p>
            <a:r>
              <a:rPr lang="tr-TR" sz="2800" dirty="0"/>
              <a:t>Aşağıda, günümüzde canlıların sınıflandırılmasına ilişkin yaygın olarak kullanılan bir şema yer almaktadır.</a:t>
            </a:r>
          </a:p>
        </p:txBody>
      </p:sp>
    </p:spTree>
    <p:extLst>
      <p:ext uri="{BB962C8B-B14F-4D97-AF65-F5344CB8AC3E}">
        <p14:creationId xmlns:p14="http://schemas.microsoft.com/office/powerpoint/2010/main" val="220431578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1988" name="ShockwaveFlash1" r:id="rId2" imgW="8569162" imgH="5950807"/>
        </mc:Choice>
        <mc:Fallback>
          <p:control name="ShockwaveFlash1" r:id="rId2" imgW="8569162" imgH="5950807">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23850" y="0"/>
                  <a:ext cx="8569325" cy="59499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0254753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856984" cy="1631216"/>
          </a:xfrm>
          <a:prstGeom prst="rect">
            <a:avLst/>
          </a:prstGeom>
        </p:spPr>
        <p:txBody>
          <a:bodyPr wrap="square">
            <a:spAutoFit/>
          </a:bodyPr>
          <a:lstStyle/>
          <a:p>
            <a:r>
              <a:rPr lang="tr-TR" sz="2000" dirty="0"/>
              <a:t>Bilim insanları yaptıkları çeşitli araştırmalar sonucunda hayvanları gruplandırırken </a:t>
            </a:r>
            <a:r>
              <a:rPr lang="tr-TR" sz="2000" dirty="0" smtClean="0"/>
              <a:t>iskelet bulundurma </a:t>
            </a:r>
            <a:r>
              <a:rPr lang="tr-TR" sz="2000" dirty="0"/>
              <a:t>özelliklerine göre onları iki gruba ayırmayı tercih etmişlerdir. Buna göre </a:t>
            </a:r>
            <a:r>
              <a:rPr lang="tr-TR" sz="2000" dirty="0" smtClean="0"/>
              <a:t>vücutlarında kemik </a:t>
            </a:r>
            <a:r>
              <a:rPr lang="tr-TR" sz="2000" dirty="0"/>
              <a:t>ve kıkırdaktan oluşan bir iskelet yapısı bulunan canlıları omurgalı hayvanlar, </a:t>
            </a:r>
            <a:r>
              <a:rPr lang="tr-TR" sz="2000" dirty="0" smtClean="0"/>
              <a:t>bulunmayan canlıları </a:t>
            </a:r>
            <a:r>
              <a:rPr lang="tr-TR" sz="2000" dirty="0"/>
              <a:t>ise omurgasız hayvanlar olarak adlandırmışlardır.</a:t>
            </a:r>
          </a:p>
        </p:txBody>
      </p:sp>
      <p:sp>
        <p:nvSpPr>
          <p:cNvPr id="3" name="Dikdörtgen 2"/>
          <p:cNvSpPr/>
          <p:nvPr/>
        </p:nvSpPr>
        <p:spPr>
          <a:xfrm>
            <a:off x="90155" y="1772816"/>
            <a:ext cx="8856984" cy="1015663"/>
          </a:xfrm>
          <a:prstGeom prst="rect">
            <a:avLst/>
          </a:prstGeom>
        </p:spPr>
        <p:txBody>
          <a:bodyPr wrap="square">
            <a:spAutoFit/>
          </a:bodyPr>
          <a:lstStyle/>
          <a:p>
            <a:r>
              <a:rPr lang="tr-TR" sz="2000" dirty="0"/>
              <a:t>Karada ve suda yaşayan birçok </a:t>
            </a:r>
            <a:r>
              <a:rPr lang="tr-TR" sz="2000" b="1" dirty="0">
                <a:latin typeface="Calibri-Bold"/>
              </a:rPr>
              <a:t>omurgasız hayvan </a:t>
            </a:r>
            <a:r>
              <a:rPr lang="tr-TR" sz="2000" dirty="0"/>
              <a:t>vardır. Omurgasız hayvanlar; </a:t>
            </a:r>
            <a:r>
              <a:rPr lang="tr-TR" sz="2000" dirty="0" smtClean="0"/>
              <a:t>süngerler, </a:t>
            </a:r>
            <a:r>
              <a:rPr lang="tr-TR" sz="2000" dirty="0" err="1" smtClean="0"/>
              <a:t>sölentereler</a:t>
            </a:r>
            <a:r>
              <a:rPr lang="tr-TR" sz="2000" dirty="0"/>
              <a:t>, solucanlar, yumuşakçalar, eklembacaklılar ve derisi dikenliler olarak gruplandırılmıştır.</a:t>
            </a: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9847" y="2788479"/>
            <a:ext cx="2947644" cy="316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35256" y="2788478"/>
            <a:ext cx="2801480" cy="316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12160" y="2788816"/>
            <a:ext cx="2995727" cy="3160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710207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928992" cy="1200329"/>
          </a:xfrm>
          <a:prstGeom prst="rect">
            <a:avLst/>
          </a:prstGeom>
        </p:spPr>
        <p:txBody>
          <a:bodyPr wrap="square">
            <a:spAutoFit/>
          </a:bodyPr>
          <a:lstStyle/>
          <a:p>
            <a:r>
              <a:rPr lang="tr-TR" sz="2400" b="1" dirty="0"/>
              <a:t>Omurgalı hayvanlar </a:t>
            </a:r>
            <a:r>
              <a:rPr lang="tr-TR" sz="2400" dirty="0"/>
              <a:t>en gelişmiş canlı grubudur. Omurgalı hayvanlar; balıklar, </a:t>
            </a:r>
            <a:r>
              <a:rPr lang="tr-TR" sz="2400" dirty="0" smtClean="0"/>
              <a:t>kurbağalar, sürüngenler</a:t>
            </a:r>
            <a:r>
              <a:rPr lang="tr-TR" sz="2400" dirty="0"/>
              <a:t>, kuşlar ve memeliler olmak üzere beş ayrı grupta incelenirler</a:t>
            </a:r>
            <a:r>
              <a:rPr lang="tr-TR" sz="2400" dirty="0" smtClean="0"/>
              <a:t>.</a:t>
            </a:r>
            <a:endParaRPr lang="tr-TR"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2906" y="1265596"/>
            <a:ext cx="7706642" cy="5592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5645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39"/>
            <a:ext cx="8784976" cy="1200329"/>
          </a:xfrm>
          <a:prstGeom prst="rect">
            <a:avLst/>
          </a:prstGeom>
        </p:spPr>
        <p:txBody>
          <a:bodyPr wrap="square">
            <a:spAutoFit/>
          </a:bodyPr>
          <a:lstStyle/>
          <a:p>
            <a:r>
              <a:rPr lang="tr-TR" sz="2400" b="1" dirty="0"/>
              <a:t>1. Balıklar: </a:t>
            </a:r>
            <a:r>
              <a:rPr lang="tr-TR" sz="2400" dirty="0"/>
              <a:t>Genellikle tatlı ve tuzlu sularda yaşarlar, solungaç solunumu yaparlar. </a:t>
            </a:r>
            <a:r>
              <a:rPr lang="tr-TR" sz="2400" dirty="0" smtClean="0"/>
              <a:t>Yüzgeçleriyle hareket </a:t>
            </a:r>
            <a:r>
              <a:rPr lang="tr-TR" sz="2400" dirty="0"/>
              <a:t>ederler. Vücutları koruyucu pullarla kaplıdır. Genellikle yumurtayla çoğalırlar.</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3528" y="1488055"/>
            <a:ext cx="2808312" cy="2759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27077" y="1485192"/>
            <a:ext cx="2785083" cy="2742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56176" y="1485754"/>
            <a:ext cx="2808312" cy="2741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99852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63714"/>
            <a:ext cx="8856984" cy="830997"/>
          </a:xfrm>
          <a:prstGeom prst="rect">
            <a:avLst/>
          </a:prstGeom>
        </p:spPr>
        <p:txBody>
          <a:bodyPr wrap="square">
            <a:spAutoFit/>
          </a:bodyPr>
          <a:lstStyle/>
          <a:p>
            <a:r>
              <a:rPr lang="tr-TR" sz="2400" b="1" dirty="0"/>
              <a:t>2.Kurbağalar: </a:t>
            </a:r>
            <a:r>
              <a:rPr lang="tr-TR" sz="2400" dirty="0"/>
              <a:t>Suda, karada, hem suda hem de karada yaşayanları vardır. Yumurta ile </a:t>
            </a:r>
            <a:r>
              <a:rPr lang="tr-TR" sz="2400" dirty="0" smtClean="0"/>
              <a:t>çoğalırlar. Arka </a:t>
            </a:r>
            <a:r>
              <a:rPr lang="tr-TR" sz="2400" dirty="0"/>
              <a:t>ayakları uzun ve perdelidir.</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5537" y="1560872"/>
            <a:ext cx="3744416" cy="2675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32040" y="1556793"/>
            <a:ext cx="3456384" cy="2638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33355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928992" cy="1938992"/>
          </a:xfrm>
          <a:prstGeom prst="rect">
            <a:avLst/>
          </a:prstGeom>
        </p:spPr>
        <p:txBody>
          <a:bodyPr wrap="square">
            <a:spAutoFit/>
          </a:bodyPr>
          <a:lstStyle/>
          <a:p>
            <a:r>
              <a:rPr lang="tr-TR" sz="2400" b="1" dirty="0"/>
              <a:t>3. Sürüngenler: </a:t>
            </a:r>
            <a:r>
              <a:rPr lang="tr-TR" sz="2400" dirty="0"/>
              <a:t>Gövdeleri genellikle uzun olduğundan sürünerek hareket ederler. </a:t>
            </a:r>
            <a:r>
              <a:rPr lang="tr-TR" sz="2400" dirty="0" smtClean="0"/>
              <a:t>Vücutlarının çevresi </a:t>
            </a:r>
            <a:r>
              <a:rPr lang="tr-TR" sz="2400" dirty="0"/>
              <a:t>pul veya kemik tabakayla kaplıdır. Suda ve karada yaşarlar. Yumurta ile </a:t>
            </a:r>
            <a:r>
              <a:rPr lang="tr-TR" sz="2400" dirty="0" smtClean="0"/>
              <a:t>çoğalırlar. Yılan</a:t>
            </a:r>
            <a:r>
              <a:rPr lang="tr-TR" sz="2400" dirty="0"/>
              <a:t>, kertenkele, kaplumbağa ve timsah bu grupta yer alan canlılara örnek olarak verilebilir.</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504" y="2352145"/>
            <a:ext cx="2996684" cy="2441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03886" y="2348881"/>
            <a:ext cx="3096268" cy="2427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72200" y="2353271"/>
            <a:ext cx="2676911" cy="24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96085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856984" cy="1200329"/>
          </a:xfrm>
          <a:prstGeom prst="rect">
            <a:avLst/>
          </a:prstGeom>
        </p:spPr>
        <p:txBody>
          <a:bodyPr wrap="square">
            <a:spAutoFit/>
          </a:bodyPr>
          <a:lstStyle/>
          <a:p>
            <a:r>
              <a:rPr lang="tr-TR" sz="2400" b="1" dirty="0"/>
              <a:t>4. Kuşlar: </a:t>
            </a:r>
            <a:r>
              <a:rPr lang="tr-TR" sz="2400" dirty="0"/>
              <a:t>Vücutları tüy ve teleklerle kaplıdır. Tüyler, vücut sıcaklığının korunmasını </a:t>
            </a:r>
            <a:r>
              <a:rPr lang="tr-TR" sz="2400" dirty="0" smtClean="0"/>
              <a:t>sağlar. Yumurtayla </a:t>
            </a:r>
            <a:r>
              <a:rPr lang="tr-TR" sz="2400" dirty="0"/>
              <a:t>çoğalırlar. Penguen, tavuk, hindi ve devekuşu gibi bazı kuşlar, kanatları olduğu </a:t>
            </a:r>
            <a:r>
              <a:rPr lang="tr-TR" sz="2400" dirty="0" smtClean="0"/>
              <a:t>hâlde sınırlı </a:t>
            </a:r>
            <a:r>
              <a:rPr lang="tr-TR" sz="2400" dirty="0"/>
              <a:t>şekilde uçarlar.</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7922" y="1556793"/>
            <a:ext cx="4023662" cy="3136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32040" y="1567735"/>
            <a:ext cx="3928340" cy="3125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11409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8712968" cy="1938992"/>
          </a:xfrm>
          <a:prstGeom prst="rect">
            <a:avLst/>
          </a:prstGeom>
        </p:spPr>
        <p:txBody>
          <a:bodyPr wrap="square">
            <a:spAutoFit/>
          </a:bodyPr>
          <a:lstStyle/>
          <a:p>
            <a:r>
              <a:rPr lang="tr-TR" sz="2400" b="1" dirty="0"/>
              <a:t>5. Memeliler: </a:t>
            </a:r>
            <a:r>
              <a:rPr lang="tr-TR" sz="2400" dirty="0"/>
              <a:t>Omurgalı hayvanların en gelişmiş grubudur. Doğurarak çoğalır ve </a:t>
            </a:r>
            <a:r>
              <a:rPr lang="tr-TR" sz="2400" dirty="0" smtClean="0"/>
              <a:t>yavrularını sütle </a:t>
            </a:r>
            <a:r>
              <a:rPr lang="tr-TR" sz="2400" dirty="0"/>
              <a:t>beslerler. Çoğu memeli hayvan karada yaşarken; yunus, fok ve balina gibi bazı </a:t>
            </a:r>
            <a:r>
              <a:rPr lang="tr-TR" sz="2400" dirty="0" smtClean="0"/>
              <a:t>memeliler de </a:t>
            </a:r>
            <a:r>
              <a:rPr lang="tr-TR" sz="2400" dirty="0"/>
              <a:t>suda yaşar. Yarasa ise uçan bir memelidir. Fare, deve, geyik, kurt, zürafa ve aslan </a:t>
            </a:r>
            <a:r>
              <a:rPr lang="tr-TR" sz="2400" dirty="0" smtClean="0"/>
              <a:t>memeliler grubunda </a:t>
            </a:r>
            <a:r>
              <a:rPr lang="tr-TR" sz="2400" dirty="0"/>
              <a:t>yer alan canlılara örnek olarak verilebilir.</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973" y="2190966"/>
            <a:ext cx="2806859" cy="260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76046" y="2190967"/>
            <a:ext cx="2863915" cy="2589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42355" y="2145688"/>
            <a:ext cx="3014540" cy="263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406652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8130" name="ShockwaveFlash1" r:id="rId2" imgW="8128110" imgH="6095238"/>
        </mc:Choice>
        <mc:Fallback>
          <p:control name="ShockwaveFlash1" r:id="rId2" imgW="8128110" imgH="6095238">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68313" y="0"/>
                  <a:ext cx="8128000" cy="6096000"/>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977756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6082" name="ShockwaveFlash1" r:id="rId2" imgW="9142857" imgH="6020640"/>
        </mc:Choice>
        <mc:Fallback>
          <p:control name="ShockwaveFlash1" r:id="rId2" imgW="9142857" imgH="602064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021388"/>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9711846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8917"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80975" y="115888"/>
                  <a:ext cx="9677400"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7786814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148" y="44624"/>
            <a:ext cx="6756337" cy="523220"/>
          </a:xfrm>
          <a:prstGeom prst="rect">
            <a:avLst/>
          </a:prstGeom>
        </p:spPr>
        <p:txBody>
          <a:bodyPr wrap="none">
            <a:spAutoFit/>
          </a:bodyPr>
          <a:lstStyle/>
          <a:p>
            <a:r>
              <a:rPr lang="nn-NO" sz="2800" b="1" dirty="0"/>
              <a:t>Etkinlik 5.4. Doğal alanda gözlem yapıyorum</a:t>
            </a:r>
            <a:endParaRPr lang="tr-TR" sz="2800"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65" y="529787"/>
            <a:ext cx="4763524" cy="275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755576" y="1412776"/>
            <a:ext cx="3816424" cy="1569660"/>
          </a:xfrm>
          <a:prstGeom prst="rect">
            <a:avLst/>
          </a:prstGeom>
        </p:spPr>
        <p:txBody>
          <a:bodyPr wrap="square">
            <a:spAutoFit/>
          </a:bodyPr>
          <a:lstStyle/>
          <a:p>
            <a:r>
              <a:rPr lang="tr-TR" sz="2400" dirty="0"/>
              <a:t>• 5 metre uzunluğunda ip</a:t>
            </a:r>
          </a:p>
          <a:p>
            <a:r>
              <a:rPr lang="tr-TR" sz="2400" dirty="0"/>
              <a:t>• Büyüteç</a:t>
            </a:r>
          </a:p>
          <a:p>
            <a:r>
              <a:rPr lang="tr-TR" sz="2400" dirty="0"/>
              <a:t>• 4 adet çubuk</a:t>
            </a:r>
          </a:p>
          <a:p>
            <a:r>
              <a:rPr lang="tr-TR" sz="2400" dirty="0"/>
              <a:t>• Cetvel</a:t>
            </a:r>
          </a:p>
        </p:txBody>
      </p:sp>
      <p:sp>
        <p:nvSpPr>
          <p:cNvPr id="4" name="Dikdörtgen 3"/>
          <p:cNvSpPr/>
          <p:nvPr/>
        </p:nvSpPr>
        <p:spPr>
          <a:xfrm>
            <a:off x="27148" y="3260544"/>
            <a:ext cx="9116852" cy="707886"/>
          </a:xfrm>
          <a:prstGeom prst="rect">
            <a:avLst/>
          </a:prstGeom>
        </p:spPr>
        <p:txBody>
          <a:bodyPr wrap="square">
            <a:spAutoFit/>
          </a:bodyPr>
          <a:lstStyle/>
          <a:p>
            <a:r>
              <a:rPr lang="tr-TR" sz="2000" dirty="0"/>
              <a:t>Sınıfımız ile birlikte okulumuzun yakınında bulunan bir doğal alana gezi düzenleyelim. </a:t>
            </a:r>
            <a:r>
              <a:rPr lang="tr-TR" sz="2000" dirty="0" smtClean="0"/>
              <a:t>Bu alan</a:t>
            </a:r>
            <a:r>
              <a:rPr lang="tr-TR" sz="2000" dirty="0"/>
              <a:t>, okulumuzun bahçesi ya da yakın çevresindeki bir park olabilir.</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6929" y="3933056"/>
            <a:ext cx="3730306" cy="2797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04034" y="3933056"/>
            <a:ext cx="3730306" cy="2797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84737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39106"/>
            <a:ext cx="8784976" cy="1323439"/>
          </a:xfrm>
          <a:prstGeom prst="rect">
            <a:avLst/>
          </a:prstGeom>
        </p:spPr>
        <p:txBody>
          <a:bodyPr wrap="square">
            <a:spAutoFit/>
          </a:bodyPr>
          <a:lstStyle/>
          <a:p>
            <a:r>
              <a:rPr lang="tr-TR" sz="2000" dirty="0"/>
              <a:t>• Alanda öğretmenimizin rehberliğinde 3-5 kişilik çalışma grupları oluşturalım.</a:t>
            </a:r>
          </a:p>
          <a:p>
            <a:r>
              <a:rPr lang="tr-TR" sz="2000" dirty="0"/>
              <a:t>• Her grup için alanda belli çalışma bölgeleri seçelim. Toprağa dört adet tahta çubuğu karenin</a:t>
            </a:r>
          </a:p>
          <a:p>
            <a:r>
              <a:rPr lang="tr-TR" sz="2000" dirty="0"/>
              <a:t>köşelerini oluşturacak şekilde sokarak ipi çevresinden geçirelim ve bağlayalım.</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07704" y="1486493"/>
            <a:ext cx="5904656" cy="489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363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784976" cy="1569660"/>
          </a:xfrm>
          <a:prstGeom prst="rect">
            <a:avLst/>
          </a:prstGeom>
        </p:spPr>
        <p:txBody>
          <a:bodyPr wrap="square">
            <a:spAutoFit/>
          </a:bodyPr>
          <a:lstStyle/>
          <a:p>
            <a:r>
              <a:rPr lang="tr-TR" sz="2400" dirty="0"/>
              <a:t>Bu bölge, bizim inceleme alanımızı oluşturacaktır.</a:t>
            </a:r>
          </a:p>
          <a:p>
            <a:r>
              <a:rPr lang="tr-TR" sz="2400" dirty="0"/>
              <a:t>• Daha sonra büyüteçlerimizi kullanarak, </a:t>
            </a:r>
            <a:r>
              <a:rPr lang="tr-TR" sz="2400" dirty="0" smtClean="0"/>
              <a:t>sınırlandırılmış çalışma </a:t>
            </a:r>
            <a:r>
              <a:rPr lang="tr-TR" sz="2400" dirty="0"/>
              <a:t>alanımızda bulunan canlıları dikkatle inceleyelim</a:t>
            </a:r>
            <a:r>
              <a:rPr lang="tr-TR" sz="2400" dirty="0" smtClean="0"/>
              <a:t>. (</a:t>
            </a:r>
            <a:r>
              <a:rPr lang="tr-TR" sz="2400" dirty="0"/>
              <a:t>Eğer imkân olursa toprağı biraz </a:t>
            </a:r>
            <a:r>
              <a:rPr lang="tr-TR" sz="2400" dirty="0" smtClean="0"/>
              <a:t>eşeleyelim, taş </a:t>
            </a:r>
            <a:r>
              <a:rPr lang="tr-TR" sz="2400" dirty="0"/>
              <a:t>veya kaya varsa kaldırıp altına bakalım.)</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76154" y="1989039"/>
            <a:ext cx="4288334" cy="3697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0" y="2420888"/>
            <a:ext cx="4860032" cy="3046988"/>
          </a:xfrm>
          <a:prstGeom prst="rect">
            <a:avLst/>
          </a:prstGeom>
        </p:spPr>
        <p:txBody>
          <a:bodyPr wrap="square">
            <a:spAutoFit/>
          </a:bodyPr>
          <a:lstStyle/>
          <a:p>
            <a:r>
              <a:rPr lang="tr-TR" sz="2400" dirty="0"/>
              <a:t>• Bu bölgede hangi canlıları görüyorsunuz? </a:t>
            </a:r>
            <a:endParaRPr lang="tr-TR" sz="2400" dirty="0" smtClean="0"/>
          </a:p>
          <a:p>
            <a:r>
              <a:rPr lang="tr-TR" sz="2400" dirty="0" smtClean="0"/>
              <a:t>Gözlemlenen bitki </a:t>
            </a:r>
            <a:r>
              <a:rPr lang="tr-TR" sz="2400" dirty="0"/>
              <a:t>ya da hayvanlar arasında benzerlikler </a:t>
            </a:r>
            <a:r>
              <a:rPr lang="tr-TR" sz="2400" dirty="0" smtClean="0"/>
              <a:t>bulunuyor mu?  </a:t>
            </a:r>
            <a:r>
              <a:rPr lang="tr-TR" sz="2400" dirty="0"/>
              <a:t>Benzer olan canlılardan kaçar adet var?</a:t>
            </a:r>
          </a:p>
          <a:p>
            <a:r>
              <a:rPr lang="tr-TR" sz="2400" dirty="0"/>
              <a:t>Canlılarda gözlemlediğimiz diğer özellikler nelerdir</a:t>
            </a:r>
            <a:r>
              <a:rPr lang="tr-TR" sz="2400" dirty="0" smtClean="0"/>
              <a:t>?</a:t>
            </a:r>
            <a:endParaRPr lang="tr-TR" sz="2400" dirty="0"/>
          </a:p>
        </p:txBody>
      </p:sp>
      <p:sp>
        <p:nvSpPr>
          <p:cNvPr id="4" name="Dikdörtgen 3"/>
          <p:cNvSpPr/>
          <p:nvPr/>
        </p:nvSpPr>
        <p:spPr>
          <a:xfrm>
            <a:off x="179512" y="5930897"/>
            <a:ext cx="8784976" cy="461665"/>
          </a:xfrm>
          <a:prstGeom prst="rect">
            <a:avLst/>
          </a:prstGeom>
        </p:spPr>
        <p:txBody>
          <a:bodyPr wrap="square">
            <a:spAutoFit/>
          </a:bodyPr>
          <a:lstStyle/>
          <a:p>
            <a:r>
              <a:rPr lang="tr-TR" sz="2400" dirty="0"/>
              <a:t>Elde ettiğimiz verileri aşağıdaki tabloya aktaralım.</a:t>
            </a:r>
          </a:p>
        </p:txBody>
      </p:sp>
    </p:spTree>
    <p:extLst>
      <p:ext uri="{BB962C8B-B14F-4D97-AF65-F5344CB8AC3E}">
        <p14:creationId xmlns:p14="http://schemas.microsoft.com/office/powerpoint/2010/main" val="257954504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24722" y="0"/>
            <a:ext cx="6894556" cy="5930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416587" y="5797713"/>
            <a:ext cx="8712968" cy="1015663"/>
          </a:xfrm>
          <a:prstGeom prst="rect">
            <a:avLst/>
          </a:prstGeom>
        </p:spPr>
        <p:txBody>
          <a:bodyPr wrap="square">
            <a:spAutoFit/>
          </a:bodyPr>
          <a:lstStyle/>
          <a:p>
            <a:r>
              <a:rPr lang="tr-TR" sz="2000" dirty="0"/>
              <a:t>• Tabloya aktardığımız verileri diğer gruplardaki arkadaşlarımız ile paylaşalım ve seçtiğimiz </a:t>
            </a:r>
            <a:r>
              <a:rPr lang="tr-TR" sz="2000" dirty="0" smtClean="0"/>
              <a:t>bu alandaki </a:t>
            </a:r>
            <a:r>
              <a:rPr lang="tr-TR" sz="2000" dirty="0"/>
              <a:t>bitki ve hayvan çeşitliliği açısından genel bir sonuca ulaşalım. Ulaştığımız </a:t>
            </a:r>
            <a:r>
              <a:rPr lang="tr-TR" sz="2000" dirty="0" smtClean="0"/>
              <a:t>sonucu defterimize </a:t>
            </a:r>
            <a:r>
              <a:rPr lang="tr-TR" sz="2000" dirty="0"/>
              <a:t>yazalım.</a:t>
            </a:r>
          </a:p>
        </p:txBody>
      </p:sp>
    </p:spTree>
    <p:extLst>
      <p:ext uri="{BB962C8B-B14F-4D97-AF65-F5344CB8AC3E}">
        <p14:creationId xmlns:p14="http://schemas.microsoft.com/office/powerpoint/2010/main" val="59821849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4971" y="116632"/>
            <a:ext cx="2075953" cy="461665"/>
          </a:xfrm>
          <a:prstGeom prst="rect">
            <a:avLst/>
          </a:prstGeom>
        </p:spPr>
        <p:txBody>
          <a:bodyPr wrap="none">
            <a:spAutoFit/>
          </a:bodyPr>
          <a:lstStyle/>
          <a:p>
            <a:r>
              <a:rPr lang="tr-TR" sz="2400" b="1" dirty="0"/>
              <a:t>Neler öğrendik</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1520" y="578297"/>
            <a:ext cx="8640960" cy="5875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06885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16632"/>
            <a:ext cx="4385496" cy="461665"/>
          </a:xfrm>
          <a:prstGeom prst="rect">
            <a:avLst/>
          </a:prstGeom>
        </p:spPr>
        <p:txBody>
          <a:bodyPr wrap="none">
            <a:spAutoFit/>
          </a:bodyPr>
          <a:lstStyle/>
          <a:p>
            <a:r>
              <a:rPr lang="tr-TR" sz="2400" b="1" dirty="0"/>
              <a:t>Öğrendiklerimizi değerlendirelim</a:t>
            </a:r>
            <a:endParaRPr lang="tr-TR" sz="2400"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07904" y="579403"/>
            <a:ext cx="5256584" cy="6095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0" y="908720"/>
            <a:ext cx="3912096" cy="830997"/>
          </a:xfrm>
          <a:prstGeom prst="rect">
            <a:avLst/>
          </a:prstGeom>
        </p:spPr>
        <p:txBody>
          <a:bodyPr wrap="square">
            <a:spAutoFit/>
          </a:bodyPr>
          <a:lstStyle/>
          <a:p>
            <a:r>
              <a:rPr lang="tr-TR" sz="2400" dirty="0"/>
              <a:t>1. Aşağıda 16 farklı türde canlı fotoğrafı verilmiştir.</a:t>
            </a:r>
          </a:p>
        </p:txBody>
      </p:sp>
      <p:sp>
        <p:nvSpPr>
          <p:cNvPr id="5" name="Dikdörtgen 4"/>
          <p:cNvSpPr/>
          <p:nvPr/>
        </p:nvSpPr>
        <p:spPr>
          <a:xfrm>
            <a:off x="134604" y="1792333"/>
            <a:ext cx="3642888" cy="4893647"/>
          </a:xfrm>
          <a:prstGeom prst="rect">
            <a:avLst/>
          </a:prstGeom>
        </p:spPr>
        <p:txBody>
          <a:bodyPr wrap="square">
            <a:spAutoFit/>
          </a:bodyPr>
          <a:lstStyle/>
          <a:p>
            <a:r>
              <a:rPr lang="tr-TR" sz="2400" dirty="0"/>
              <a:t>Rakamlar ile verilen bu fotoğrafları dikkatlice inceleyelim ve fotoğraflardaki canlıları </a:t>
            </a:r>
            <a:r>
              <a:rPr lang="tr-TR" sz="2400" dirty="0" smtClean="0"/>
              <a:t>benzerlikleri ve </a:t>
            </a:r>
            <a:r>
              <a:rPr lang="tr-TR" sz="2400" dirty="0"/>
              <a:t>farklılıkları açısından gruplandıralım. Bu canlıları neden bu şekilde grupladığımızı </a:t>
            </a:r>
            <a:r>
              <a:rPr lang="tr-TR" sz="2400" dirty="0" smtClean="0"/>
              <a:t>açıklayalım. Yapmış </a:t>
            </a:r>
            <a:r>
              <a:rPr lang="tr-TR" sz="2400" dirty="0"/>
              <a:t>olduğumuz bu gruplamayı aşağıdaki boşluğa canlıların resimleri veya </a:t>
            </a:r>
            <a:r>
              <a:rPr lang="tr-TR" sz="2400" dirty="0" smtClean="0"/>
              <a:t>isimleriyle birlikte </a:t>
            </a:r>
            <a:r>
              <a:rPr lang="tr-TR" sz="2400" dirty="0"/>
              <a:t>çizelim</a:t>
            </a:r>
          </a:p>
        </p:txBody>
      </p:sp>
    </p:spTree>
    <p:extLst>
      <p:ext uri="{BB962C8B-B14F-4D97-AF65-F5344CB8AC3E}">
        <p14:creationId xmlns:p14="http://schemas.microsoft.com/office/powerpoint/2010/main" val="138765643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03"/>
            <a:ext cx="9144000" cy="6382433"/>
          </a:xfrm>
          <a:prstGeom prst="rect">
            <a:avLst/>
          </a:prstGeom>
        </p:spPr>
      </p:pic>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9552" y="548680"/>
            <a:ext cx="80962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1161" y="3253888"/>
            <a:ext cx="8001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100392" y="2830025"/>
            <a:ext cx="819150" cy="876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576977" y="2371661"/>
            <a:ext cx="661437" cy="73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6"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788124" y="1308496"/>
            <a:ext cx="679544" cy="752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7" name="Picture 7"/>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39552" y="4437112"/>
            <a:ext cx="800100" cy="923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8" name="Picture 8"/>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868144" y="120055"/>
            <a:ext cx="8382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9" name="Picture 9"/>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8100392" y="5661248"/>
            <a:ext cx="80962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0" name="Picture 10"/>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8084655" y="4643797"/>
            <a:ext cx="1002035" cy="1017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1" name="Picture 11"/>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6467669" y="1310386"/>
            <a:ext cx="669454" cy="74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2" name="Picture 1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7156303" y="1308727"/>
            <a:ext cx="715210" cy="751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4" name="Picture 14"/>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6577746" y="3107417"/>
            <a:ext cx="659898" cy="733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6" name="Picture 16"/>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8100456" y="3784392"/>
            <a:ext cx="819021" cy="828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7" name="Picture 17"/>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8161953" y="1846177"/>
            <a:ext cx="756798" cy="83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8" name="Picture 18"/>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8154819" y="825012"/>
            <a:ext cx="754003" cy="966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9" name="Picture 19"/>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6762795" y="126999"/>
            <a:ext cx="748655" cy="815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7429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fade">
                                      <p:cBhvr>
                                        <p:cTn id="7" dur="500"/>
                                        <p:tgtEl>
                                          <p:spTgt spid="1536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366"/>
                                        </p:tgtEl>
                                        <p:attrNameLst>
                                          <p:attrName>style.visibility</p:attrName>
                                        </p:attrNameLst>
                                      </p:cBhvr>
                                      <p:to>
                                        <p:strVal val="visible"/>
                                      </p:to>
                                    </p:set>
                                    <p:animEffect transition="in" filter="fade">
                                      <p:cBhvr>
                                        <p:cTn id="12" dur="500"/>
                                        <p:tgtEl>
                                          <p:spTgt spid="1536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fade">
                                      <p:cBhvr>
                                        <p:cTn id="17" dur="500"/>
                                        <p:tgtEl>
                                          <p:spTgt spid="1536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363"/>
                                        </p:tgtEl>
                                        <p:attrNameLst>
                                          <p:attrName>style.visibility</p:attrName>
                                        </p:attrNameLst>
                                      </p:cBhvr>
                                      <p:to>
                                        <p:strVal val="visible"/>
                                      </p:to>
                                    </p:set>
                                    <p:animEffect transition="in" filter="fade">
                                      <p:cBhvr>
                                        <p:cTn id="22" dur="500"/>
                                        <p:tgtEl>
                                          <p:spTgt spid="1536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368"/>
                                        </p:tgtEl>
                                        <p:attrNameLst>
                                          <p:attrName>style.visibility</p:attrName>
                                        </p:attrNameLst>
                                      </p:cBhvr>
                                      <p:to>
                                        <p:strVal val="visible"/>
                                      </p:to>
                                    </p:set>
                                    <p:animEffect transition="in" filter="fade">
                                      <p:cBhvr>
                                        <p:cTn id="27" dur="500"/>
                                        <p:tgtEl>
                                          <p:spTgt spid="1536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369"/>
                                        </p:tgtEl>
                                        <p:attrNameLst>
                                          <p:attrName>style.visibility</p:attrName>
                                        </p:attrNameLst>
                                      </p:cBhvr>
                                      <p:to>
                                        <p:strVal val="visible"/>
                                      </p:to>
                                    </p:set>
                                    <p:animEffect transition="in" filter="fade">
                                      <p:cBhvr>
                                        <p:cTn id="32" dur="500"/>
                                        <p:tgtEl>
                                          <p:spTgt spid="1536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370"/>
                                        </p:tgtEl>
                                        <p:attrNameLst>
                                          <p:attrName>style.visibility</p:attrName>
                                        </p:attrNameLst>
                                      </p:cBhvr>
                                      <p:to>
                                        <p:strVal val="visible"/>
                                      </p:to>
                                    </p:set>
                                    <p:animEffect transition="in" filter="fade">
                                      <p:cBhvr>
                                        <p:cTn id="37" dur="500"/>
                                        <p:tgtEl>
                                          <p:spTgt spid="1537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364"/>
                                        </p:tgtEl>
                                        <p:attrNameLst>
                                          <p:attrName>style.visibility</p:attrName>
                                        </p:attrNameLst>
                                      </p:cBhvr>
                                      <p:to>
                                        <p:strVal val="visible"/>
                                      </p:to>
                                    </p:set>
                                    <p:animEffect transition="in" filter="fade">
                                      <p:cBhvr>
                                        <p:cTn id="42" dur="500"/>
                                        <p:tgtEl>
                                          <p:spTgt spid="1536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5371"/>
                                        </p:tgtEl>
                                        <p:attrNameLst>
                                          <p:attrName>style.visibility</p:attrName>
                                        </p:attrNameLst>
                                      </p:cBhvr>
                                      <p:to>
                                        <p:strVal val="visible"/>
                                      </p:to>
                                    </p:set>
                                    <p:animEffect transition="in" filter="fade">
                                      <p:cBhvr>
                                        <p:cTn id="47" dur="500"/>
                                        <p:tgtEl>
                                          <p:spTgt spid="1537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5362"/>
                                        </p:tgtEl>
                                        <p:attrNameLst>
                                          <p:attrName>style.visibility</p:attrName>
                                        </p:attrNameLst>
                                      </p:cBhvr>
                                      <p:to>
                                        <p:strVal val="visible"/>
                                      </p:to>
                                    </p:set>
                                    <p:animEffect transition="in" filter="fade">
                                      <p:cBhvr>
                                        <p:cTn id="52" dur="500"/>
                                        <p:tgtEl>
                                          <p:spTgt spid="1536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5372"/>
                                        </p:tgtEl>
                                        <p:attrNameLst>
                                          <p:attrName>style.visibility</p:attrName>
                                        </p:attrNameLst>
                                      </p:cBhvr>
                                      <p:to>
                                        <p:strVal val="visible"/>
                                      </p:to>
                                    </p:set>
                                    <p:animEffect transition="in" filter="fade">
                                      <p:cBhvr>
                                        <p:cTn id="57" dur="500"/>
                                        <p:tgtEl>
                                          <p:spTgt spid="1537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5374"/>
                                        </p:tgtEl>
                                        <p:attrNameLst>
                                          <p:attrName>style.visibility</p:attrName>
                                        </p:attrNameLst>
                                      </p:cBhvr>
                                      <p:to>
                                        <p:strVal val="visible"/>
                                      </p:to>
                                    </p:set>
                                    <p:animEffect transition="in" filter="fade">
                                      <p:cBhvr>
                                        <p:cTn id="62" dur="500"/>
                                        <p:tgtEl>
                                          <p:spTgt spid="1537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5376"/>
                                        </p:tgtEl>
                                        <p:attrNameLst>
                                          <p:attrName>style.visibility</p:attrName>
                                        </p:attrNameLst>
                                      </p:cBhvr>
                                      <p:to>
                                        <p:strVal val="visible"/>
                                      </p:to>
                                    </p:set>
                                    <p:animEffect transition="in" filter="fade">
                                      <p:cBhvr>
                                        <p:cTn id="67" dur="500"/>
                                        <p:tgtEl>
                                          <p:spTgt spid="1537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15377"/>
                                        </p:tgtEl>
                                        <p:attrNameLst>
                                          <p:attrName>style.visibility</p:attrName>
                                        </p:attrNameLst>
                                      </p:cBhvr>
                                      <p:to>
                                        <p:strVal val="visible"/>
                                      </p:to>
                                    </p:set>
                                    <p:animEffect transition="in" filter="fade">
                                      <p:cBhvr>
                                        <p:cTn id="72" dur="500"/>
                                        <p:tgtEl>
                                          <p:spTgt spid="1537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5378"/>
                                        </p:tgtEl>
                                        <p:attrNameLst>
                                          <p:attrName>style.visibility</p:attrName>
                                        </p:attrNameLst>
                                      </p:cBhvr>
                                      <p:to>
                                        <p:strVal val="visible"/>
                                      </p:to>
                                    </p:set>
                                    <p:animEffect transition="in" filter="fade">
                                      <p:cBhvr>
                                        <p:cTn id="77" dur="500"/>
                                        <p:tgtEl>
                                          <p:spTgt spid="15378"/>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5379"/>
                                        </p:tgtEl>
                                        <p:attrNameLst>
                                          <p:attrName>style.visibility</p:attrName>
                                        </p:attrNameLst>
                                      </p:cBhvr>
                                      <p:to>
                                        <p:strVal val="visible"/>
                                      </p:to>
                                    </p:set>
                                    <p:animEffect transition="in" filter="fade">
                                      <p:cBhvr>
                                        <p:cTn id="82" dur="500"/>
                                        <p:tgtEl>
                                          <p:spTgt spid="15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03321" y="908720"/>
            <a:ext cx="8928992" cy="2062103"/>
          </a:xfrm>
          <a:prstGeom prst="rect">
            <a:avLst/>
          </a:prstGeom>
        </p:spPr>
        <p:txBody>
          <a:bodyPr wrap="square">
            <a:spAutoFit/>
          </a:bodyPr>
          <a:lstStyle/>
          <a:p>
            <a:r>
              <a:rPr lang="tr-TR" sz="2400" b="1" dirty="0"/>
              <a:t>2. Hangisi doğru söylüyor?</a:t>
            </a:r>
          </a:p>
          <a:p>
            <a:r>
              <a:rPr lang="tr-TR" sz="2000" dirty="0"/>
              <a:t>Aşağıda yer alan karikatürlerde görüldüğü üzere, öğrenciler kendi aralarında bazı </a:t>
            </a:r>
            <a:r>
              <a:rPr lang="tr-TR" sz="2000" dirty="0" smtClean="0"/>
              <a:t>hayvanların hangi </a:t>
            </a:r>
            <a:r>
              <a:rPr lang="tr-TR" sz="2000" dirty="0"/>
              <a:t>canlı grubuna dâhil olduğuna ilişkin tartışıyorlar. Her biri bu </a:t>
            </a:r>
            <a:r>
              <a:rPr lang="tr-TR" sz="2000" dirty="0" smtClean="0"/>
              <a:t>hayvanların </a:t>
            </a:r>
            <a:r>
              <a:rPr lang="tr-TR" sz="2000" dirty="0"/>
              <a:t>farklı </a:t>
            </a:r>
            <a:r>
              <a:rPr lang="tr-TR" sz="2000" dirty="0" smtClean="0"/>
              <a:t>gruplarda olduğunu </a:t>
            </a:r>
            <a:r>
              <a:rPr lang="tr-TR" sz="2000" dirty="0"/>
              <a:t>söylüyor ve bu görüşlerinin nedenlerini açıklıyorlar. Dördüncü kişi olarak </a:t>
            </a:r>
            <a:r>
              <a:rPr lang="tr-TR" sz="2000" dirty="0" smtClean="0"/>
              <a:t>onların tartışmasına </a:t>
            </a:r>
            <a:r>
              <a:rPr lang="tr-TR" sz="2000" dirty="0"/>
              <a:t>katılıp doğru olan görüşü seçelim. Seçtiğimiz bu görüşün nedenlerini yazalım</a:t>
            </a:r>
            <a:r>
              <a:rPr lang="tr-TR" sz="2400" dirty="0"/>
              <a:t>.</a:t>
            </a:r>
          </a:p>
        </p:txBody>
      </p:sp>
    </p:spTree>
    <p:extLst>
      <p:ext uri="{BB962C8B-B14F-4D97-AF65-F5344CB8AC3E}">
        <p14:creationId xmlns:p14="http://schemas.microsoft.com/office/powerpoint/2010/main" val="341933390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4307" y="4797152"/>
            <a:ext cx="8856984" cy="1754326"/>
          </a:xfrm>
          <a:prstGeom prst="rect">
            <a:avLst/>
          </a:prstGeom>
        </p:spPr>
        <p:txBody>
          <a:bodyPr wrap="square">
            <a:spAutoFit/>
          </a:bodyPr>
          <a:lstStyle/>
          <a:p>
            <a:r>
              <a:rPr lang="tr-TR" sz="2400" dirty="0"/>
              <a:t>Bence......……………..doğru söylüyor.</a:t>
            </a:r>
          </a:p>
          <a:p>
            <a:r>
              <a:rPr lang="tr-TR" sz="2400" dirty="0"/>
              <a:t>Çünkü,</a:t>
            </a:r>
          </a:p>
          <a:p>
            <a:r>
              <a:rPr lang="tr-TR" sz="2000" dirty="0" smtClean="0"/>
              <a:t>……………………………………………………………………......................................... ……………………………………………………………………......................................... …………………………………………………………………............................................</a:t>
            </a:r>
            <a:endParaRPr lang="tr-TR" sz="2000" dirty="0"/>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14014" y="2114"/>
            <a:ext cx="6138306" cy="4941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407461" y="4800255"/>
            <a:ext cx="931794" cy="461665"/>
          </a:xfrm>
          <a:prstGeom prst="rect">
            <a:avLst/>
          </a:prstGeom>
        </p:spPr>
        <p:txBody>
          <a:bodyPr wrap="none">
            <a:spAutoFit/>
          </a:bodyPr>
          <a:lstStyle/>
          <a:p>
            <a:r>
              <a:rPr lang="tr-TR" sz="2400" dirty="0" smtClean="0">
                <a:solidFill>
                  <a:srgbClr val="FF0000"/>
                </a:solidFill>
              </a:rPr>
              <a:t>Tuğba</a:t>
            </a:r>
            <a:endParaRPr lang="tr-TR" sz="2400" dirty="0">
              <a:solidFill>
                <a:srgbClr val="FF0000"/>
              </a:solidFill>
            </a:endParaRPr>
          </a:p>
        </p:txBody>
      </p:sp>
      <p:sp>
        <p:nvSpPr>
          <p:cNvPr id="5" name="Dikdörtgen 4"/>
          <p:cNvSpPr/>
          <p:nvPr/>
        </p:nvSpPr>
        <p:spPr>
          <a:xfrm>
            <a:off x="237666" y="5669959"/>
            <a:ext cx="8582806" cy="461665"/>
          </a:xfrm>
          <a:prstGeom prst="rect">
            <a:avLst/>
          </a:prstGeom>
        </p:spPr>
        <p:txBody>
          <a:bodyPr wrap="square">
            <a:spAutoFit/>
          </a:bodyPr>
          <a:lstStyle/>
          <a:p>
            <a:r>
              <a:rPr lang="tr-TR" sz="2400" dirty="0" smtClean="0">
                <a:solidFill>
                  <a:srgbClr val="FF0000"/>
                </a:solidFill>
              </a:rPr>
              <a:t>Kanatları olduğu için kuşlar grubuna girer. Ama uçamazlar</a:t>
            </a:r>
            <a:endParaRPr lang="tr-TR" sz="2400" dirty="0">
              <a:solidFill>
                <a:srgbClr val="FF0000"/>
              </a:solidFill>
            </a:endParaRPr>
          </a:p>
        </p:txBody>
      </p:sp>
    </p:spTree>
    <p:extLst>
      <p:ext uri="{BB962C8B-B14F-4D97-AF65-F5344CB8AC3E}">
        <p14:creationId xmlns:p14="http://schemas.microsoft.com/office/powerpoint/2010/main" val="1426893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31640" y="35550"/>
            <a:ext cx="6210300" cy="501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51520" y="5055225"/>
            <a:ext cx="8712968" cy="1569660"/>
          </a:xfrm>
          <a:prstGeom prst="rect">
            <a:avLst/>
          </a:prstGeom>
        </p:spPr>
        <p:txBody>
          <a:bodyPr wrap="square">
            <a:spAutoFit/>
          </a:bodyPr>
          <a:lstStyle/>
          <a:p>
            <a:r>
              <a:rPr lang="tr-TR" sz="2400" dirty="0"/>
              <a:t>Bence......……………..doğru söylüyor.</a:t>
            </a:r>
          </a:p>
          <a:p>
            <a:r>
              <a:rPr lang="tr-TR" sz="2400" dirty="0"/>
              <a:t>Çünkü,</a:t>
            </a:r>
          </a:p>
          <a:p>
            <a:r>
              <a:rPr lang="tr-TR" sz="2400" dirty="0" smtClean="0"/>
              <a:t>……………………………………………………………………....................................... …………………………………………………………………….......................................</a:t>
            </a:r>
            <a:endParaRPr lang="tr-TR" sz="2400" dirty="0"/>
          </a:p>
        </p:txBody>
      </p:sp>
      <p:sp>
        <p:nvSpPr>
          <p:cNvPr id="4" name="Dikdörtgen 3"/>
          <p:cNvSpPr/>
          <p:nvPr/>
        </p:nvSpPr>
        <p:spPr>
          <a:xfrm>
            <a:off x="1331640" y="5055225"/>
            <a:ext cx="927177" cy="461665"/>
          </a:xfrm>
          <a:prstGeom prst="rect">
            <a:avLst/>
          </a:prstGeom>
        </p:spPr>
        <p:txBody>
          <a:bodyPr wrap="none">
            <a:spAutoFit/>
          </a:bodyPr>
          <a:lstStyle/>
          <a:p>
            <a:r>
              <a:rPr lang="tr-TR" sz="2400" dirty="0" smtClean="0">
                <a:solidFill>
                  <a:srgbClr val="FF0000"/>
                </a:solidFill>
              </a:rPr>
              <a:t>Yunus</a:t>
            </a:r>
            <a:endParaRPr lang="tr-TR" sz="2400" dirty="0">
              <a:solidFill>
                <a:srgbClr val="FF0000"/>
              </a:solidFill>
            </a:endParaRPr>
          </a:p>
        </p:txBody>
      </p:sp>
      <p:sp>
        <p:nvSpPr>
          <p:cNvPr id="5" name="Dikdörtgen 4"/>
          <p:cNvSpPr/>
          <p:nvPr/>
        </p:nvSpPr>
        <p:spPr>
          <a:xfrm>
            <a:off x="225979" y="5840055"/>
            <a:ext cx="8582806" cy="461665"/>
          </a:xfrm>
          <a:prstGeom prst="rect">
            <a:avLst/>
          </a:prstGeom>
        </p:spPr>
        <p:txBody>
          <a:bodyPr wrap="square">
            <a:spAutoFit/>
          </a:bodyPr>
          <a:lstStyle/>
          <a:p>
            <a:r>
              <a:rPr lang="tr-TR" sz="2400" dirty="0" smtClean="0">
                <a:solidFill>
                  <a:srgbClr val="FF0000"/>
                </a:solidFill>
              </a:rPr>
              <a:t>Çünkü ön kolları kanat şeklini almış uçabilen bir memeli </a:t>
            </a:r>
            <a:r>
              <a:rPr lang="tr-TR" sz="2400" dirty="0" err="1" smtClean="0">
                <a:solidFill>
                  <a:srgbClr val="FF0000"/>
                </a:solidFill>
              </a:rPr>
              <a:t>dir</a:t>
            </a:r>
            <a:r>
              <a:rPr lang="tr-TR" sz="2400" dirty="0" smtClean="0">
                <a:solidFill>
                  <a:srgbClr val="FF0000"/>
                </a:solidFill>
              </a:rPr>
              <a:t>.</a:t>
            </a:r>
            <a:endParaRPr lang="tr-TR" sz="2400" dirty="0">
              <a:solidFill>
                <a:srgbClr val="FF0000"/>
              </a:solidFill>
            </a:endParaRPr>
          </a:p>
        </p:txBody>
      </p:sp>
    </p:spTree>
    <p:extLst>
      <p:ext uri="{BB962C8B-B14F-4D97-AF65-F5344CB8AC3E}">
        <p14:creationId xmlns:p14="http://schemas.microsoft.com/office/powerpoint/2010/main" val="3530074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3199274" cy="523220"/>
          </a:xfrm>
          <a:prstGeom prst="rect">
            <a:avLst/>
          </a:prstGeom>
        </p:spPr>
        <p:txBody>
          <a:bodyPr wrap="none">
            <a:spAutoFit/>
          </a:bodyPr>
          <a:lstStyle/>
          <a:p>
            <a:r>
              <a:rPr lang="tr-TR" sz="2800" b="1" dirty="0"/>
              <a:t>Mikroskobik canlılar</a:t>
            </a:r>
          </a:p>
        </p:txBody>
      </p:sp>
      <p:sp>
        <p:nvSpPr>
          <p:cNvPr id="3" name="Dikdörtgen 2"/>
          <p:cNvSpPr/>
          <p:nvPr/>
        </p:nvSpPr>
        <p:spPr>
          <a:xfrm>
            <a:off x="107504" y="711860"/>
            <a:ext cx="8712968" cy="2677656"/>
          </a:xfrm>
          <a:prstGeom prst="rect">
            <a:avLst/>
          </a:prstGeom>
        </p:spPr>
        <p:txBody>
          <a:bodyPr wrap="square">
            <a:spAutoFit/>
          </a:bodyPr>
          <a:lstStyle/>
          <a:p>
            <a:r>
              <a:rPr lang="tr-TR" sz="2400" dirty="0"/>
              <a:t>Çevremizde, çıplak gözle bakıldığında göremeyeceğimiz kadar küçük canlılar vardır. Bu </a:t>
            </a:r>
            <a:r>
              <a:rPr lang="tr-TR" sz="2400" dirty="0" smtClean="0"/>
              <a:t>canlıları ancak </a:t>
            </a:r>
            <a:r>
              <a:rPr lang="tr-TR" sz="2400" dirty="0"/>
              <a:t>mikroskop denilen araçlar yardımıyla büyüterek görebiliriz. Bilim insanları, çıplak</a:t>
            </a:r>
          </a:p>
          <a:p>
            <a:r>
              <a:rPr lang="tr-TR" sz="2400" dirty="0"/>
              <a:t>gözle göremediğimiz bu canlıları genel olarak mikroskobik canlılar başlığı altında </a:t>
            </a:r>
            <a:r>
              <a:rPr lang="tr-TR" sz="2400" dirty="0" smtClean="0"/>
              <a:t>incelemektedir. </a:t>
            </a:r>
          </a:p>
          <a:p>
            <a:r>
              <a:rPr lang="tr-TR" sz="2400" dirty="0" smtClean="0"/>
              <a:t>Mikroskobik </a:t>
            </a:r>
            <a:r>
              <a:rPr lang="tr-TR" sz="2400" dirty="0"/>
              <a:t>canlılar; suda, havada, toprakta ve diğer canlıların vücutlarında yaşayabilirler.</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31639" y="3390440"/>
            <a:ext cx="7155283" cy="319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324613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9099"/>
            <a:ext cx="8856984" cy="2000548"/>
          </a:xfrm>
          <a:prstGeom prst="rect">
            <a:avLst/>
          </a:prstGeom>
        </p:spPr>
        <p:txBody>
          <a:bodyPr wrap="square">
            <a:spAutoFit/>
          </a:bodyPr>
          <a:lstStyle/>
          <a:p>
            <a:r>
              <a:rPr lang="tr-TR" sz="2400" b="1" dirty="0"/>
              <a:t>4. </a:t>
            </a:r>
            <a:r>
              <a:rPr lang="tr-TR" sz="2000" dirty="0"/>
              <a:t>Dünyada bazı canlı türlerinin sayısı gün geçtikçe azalmakta ve bunun sonucunda da </a:t>
            </a:r>
            <a:r>
              <a:rPr lang="tr-TR" sz="2000" dirty="0" smtClean="0"/>
              <a:t>nesilleri tükenebilmektedir</a:t>
            </a:r>
            <a:r>
              <a:rPr lang="tr-TR" sz="2000" dirty="0"/>
              <a:t>. Aşağıda, harfleri karışık olarak verilen kelimeler nesli tükenmek </a:t>
            </a:r>
            <a:r>
              <a:rPr lang="tr-TR" sz="2000" dirty="0" smtClean="0"/>
              <a:t>üzere olan </a:t>
            </a:r>
            <a:r>
              <a:rPr lang="tr-TR" sz="2000" dirty="0"/>
              <a:t>bazı hayvanların isimlerini içermektedir. Şimdi bu kelimelerin karşılarına </a:t>
            </a:r>
            <a:r>
              <a:rPr lang="tr-TR" sz="2000" dirty="0" smtClean="0"/>
              <a:t>hayvanların isimlerinin </a:t>
            </a:r>
            <a:r>
              <a:rPr lang="tr-TR" sz="2000" dirty="0"/>
              <a:t>ne olduğunu yazalım. Mor renkli kutucuklardaki harfleri birleştirdiğimizde bir </a:t>
            </a:r>
            <a:r>
              <a:rPr lang="tr-TR" sz="2000" dirty="0" smtClean="0"/>
              <a:t>başka nesli </a:t>
            </a:r>
            <a:r>
              <a:rPr lang="tr-TR" sz="2000" dirty="0"/>
              <a:t>tükenmek üzere olan hayvan ismi bulacağız.</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750223"/>
            <a:ext cx="6630020" cy="4808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347864" y="3356992"/>
            <a:ext cx="2376264" cy="369332"/>
          </a:xfrm>
          <a:prstGeom prst="rect">
            <a:avLst/>
          </a:prstGeom>
        </p:spPr>
        <p:txBody>
          <a:bodyPr wrap="square">
            <a:spAutoFit/>
          </a:bodyPr>
          <a:lstStyle/>
          <a:p>
            <a:r>
              <a:rPr lang="tr-TR" b="1" dirty="0" smtClean="0"/>
              <a:t>P     A    N    D   A</a:t>
            </a:r>
            <a:endParaRPr lang="tr-TR" b="1" dirty="0"/>
          </a:p>
        </p:txBody>
      </p:sp>
      <p:sp>
        <p:nvSpPr>
          <p:cNvPr id="4" name="Dikdörtgen 3"/>
          <p:cNvSpPr/>
          <p:nvPr/>
        </p:nvSpPr>
        <p:spPr>
          <a:xfrm>
            <a:off x="3347864" y="2699628"/>
            <a:ext cx="1944216" cy="369332"/>
          </a:xfrm>
          <a:prstGeom prst="rect">
            <a:avLst/>
          </a:prstGeom>
        </p:spPr>
        <p:txBody>
          <a:bodyPr wrap="square">
            <a:spAutoFit/>
          </a:bodyPr>
          <a:lstStyle/>
          <a:p>
            <a:r>
              <a:rPr lang="tr-TR" b="1" dirty="0" smtClean="0"/>
              <a:t>G    O    R     İ     L</a:t>
            </a:r>
            <a:endParaRPr lang="tr-TR" b="1" dirty="0"/>
          </a:p>
        </p:txBody>
      </p:sp>
      <p:sp>
        <p:nvSpPr>
          <p:cNvPr id="5" name="Dikdörtgen 4"/>
          <p:cNvSpPr/>
          <p:nvPr/>
        </p:nvSpPr>
        <p:spPr>
          <a:xfrm>
            <a:off x="3363688" y="4067780"/>
            <a:ext cx="3080520" cy="369332"/>
          </a:xfrm>
          <a:prstGeom prst="rect">
            <a:avLst/>
          </a:prstGeom>
        </p:spPr>
        <p:txBody>
          <a:bodyPr wrap="square">
            <a:spAutoFit/>
          </a:bodyPr>
          <a:lstStyle/>
          <a:p>
            <a:r>
              <a:rPr lang="tr-TR" b="1" dirty="0" smtClean="0"/>
              <a:t>K     E    L     A    Y   N   A    K</a:t>
            </a:r>
            <a:endParaRPr lang="tr-TR" b="1" dirty="0"/>
          </a:p>
        </p:txBody>
      </p:sp>
      <p:sp>
        <p:nvSpPr>
          <p:cNvPr id="6" name="Dikdörtgen 5"/>
          <p:cNvSpPr/>
          <p:nvPr/>
        </p:nvSpPr>
        <p:spPr>
          <a:xfrm>
            <a:off x="3347864" y="1988840"/>
            <a:ext cx="4320480" cy="369332"/>
          </a:xfrm>
          <a:prstGeom prst="rect">
            <a:avLst/>
          </a:prstGeom>
        </p:spPr>
        <p:txBody>
          <a:bodyPr wrap="square">
            <a:spAutoFit/>
          </a:bodyPr>
          <a:lstStyle/>
          <a:p>
            <a:r>
              <a:rPr lang="tr-TR" b="1" dirty="0" smtClean="0"/>
              <a:t>A     K     D   E    N     İ    Z          F     O   K    U</a:t>
            </a:r>
            <a:endParaRPr lang="tr-TR" b="1" dirty="0"/>
          </a:p>
        </p:txBody>
      </p:sp>
      <p:sp>
        <p:nvSpPr>
          <p:cNvPr id="7" name="Dikdörtgen 6"/>
          <p:cNvSpPr/>
          <p:nvPr/>
        </p:nvSpPr>
        <p:spPr>
          <a:xfrm>
            <a:off x="3363688" y="4725144"/>
            <a:ext cx="1426978" cy="369332"/>
          </a:xfrm>
          <a:prstGeom prst="rect">
            <a:avLst/>
          </a:prstGeom>
        </p:spPr>
        <p:txBody>
          <a:bodyPr wrap="square">
            <a:spAutoFit/>
          </a:bodyPr>
          <a:lstStyle/>
          <a:p>
            <a:r>
              <a:rPr lang="tr-TR" b="1" dirty="0" smtClean="0"/>
              <a:t>P     U  M    A</a:t>
            </a:r>
            <a:endParaRPr lang="tr-TR" b="1" dirty="0"/>
          </a:p>
        </p:txBody>
      </p:sp>
      <p:sp>
        <p:nvSpPr>
          <p:cNvPr id="8" name="Dikdörtgen 7"/>
          <p:cNvSpPr/>
          <p:nvPr/>
        </p:nvSpPr>
        <p:spPr>
          <a:xfrm>
            <a:off x="3851920" y="5805264"/>
            <a:ext cx="1872208" cy="369332"/>
          </a:xfrm>
          <a:prstGeom prst="rect">
            <a:avLst/>
          </a:prstGeom>
        </p:spPr>
        <p:txBody>
          <a:bodyPr wrap="square">
            <a:spAutoFit/>
          </a:bodyPr>
          <a:lstStyle/>
          <a:p>
            <a:r>
              <a:rPr lang="tr-TR" b="1" dirty="0" smtClean="0"/>
              <a:t>K    O    A    L    A</a:t>
            </a:r>
            <a:endParaRPr lang="tr-TR" b="1" dirty="0"/>
          </a:p>
        </p:txBody>
      </p:sp>
    </p:spTree>
    <p:extLst>
      <p:ext uri="{BB962C8B-B14F-4D97-AF65-F5344CB8AC3E}">
        <p14:creationId xmlns:p14="http://schemas.microsoft.com/office/powerpoint/2010/main" val="1219676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712968" cy="1200329"/>
          </a:xfrm>
          <a:prstGeom prst="rect">
            <a:avLst/>
          </a:prstGeom>
        </p:spPr>
        <p:txBody>
          <a:bodyPr wrap="square">
            <a:spAutoFit/>
          </a:bodyPr>
          <a:lstStyle/>
          <a:p>
            <a:r>
              <a:rPr lang="tr-TR" dirty="0"/>
              <a:t>Yukarıda ismini bulduğumuz bu hayvanla ilgili kitapları, interneti, dergileri kullanarak </a:t>
            </a:r>
            <a:r>
              <a:rPr lang="tr-TR" dirty="0" smtClean="0"/>
              <a:t>araştırmalar yapalım</a:t>
            </a:r>
            <a:r>
              <a:rPr lang="tr-TR" dirty="0"/>
              <a:t>. Elde ettiğimiz bilgileri aşağıdaki boşluğa yazalım. Ayrıca bu bilgilerden ve </a:t>
            </a:r>
            <a:r>
              <a:rPr lang="tr-TR" dirty="0" smtClean="0"/>
              <a:t>topladığınız fotoğraflardan </a:t>
            </a:r>
            <a:r>
              <a:rPr lang="tr-TR" dirty="0"/>
              <a:t>yararlanarak bir poster hazırlayalım ve sınıfta arkadaşlarımızla paylaşalım.</a:t>
            </a:r>
          </a:p>
        </p:txBody>
      </p:sp>
      <p:sp>
        <p:nvSpPr>
          <p:cNvPr id="3" name="Dikdörtgen 2"/>
          <p:cNvSpPr/>
          <p:nvPr/>
        </p:nvSpPr>
        <p:spPr>
          <a:xfrm>
            <a:off x="190254" y="1659774"/>
            <a:ext cx="8846241" cy="1477328"/>
          </a:xfrm>
          <a:prstGeom prst="rect">
            <a:avLst/>
          </a:prstGeom>
        </p:spPr>
        <p:txBody>
          <a:bodyPr wrap="square">
            <a:spAutoFit/>
          </a:bodyPr>
          <a:lstStyle/>
          <a:p>
            <a:r>
              <a:rPr lang="tr-TR" dirty="0"/>
              <a:t>……………………………………………………………………....................................................................</a:t>
            </a:r>
          </a:p>
          <a:p>
            <a:r>
              <a:rPr lang="tr-TR" dirty="0" smtClean="0"/>
              <a:t>……………………………………………………………………................................................................</a:t>
            </a:r>
          </a:p>
          <a:p>
            <a:r>
              <a:rPr lang="tr-TR" dirty="0" smtClean="0"/>
              <a:t>………………………………………………………………………………………………………………………………………</a:t>
            </a:r>
          </a:p>
          <a:p>
            <a:r>
              <a:rPr lang="tr-TR" dirty="0" smtClean="0"/>
              <a:t>………………………………………………………………………………………………………………………………………</a:t>
            </a:r>
          </a:p>
          <a:p>
            <a:r>
              <a:rPr lang="tr-TR" dirty="0" smtClean="0"/>
              <a:t>……….……………………………………………………………………..........................................................</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505" y="5607891"/>
            <a:ext cx="1584176" cy="1133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36025" y="5600068"/>
            <a:ext cx="1251157" cy="11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77054" y="5698596"/>
            <a:ext cx="1250106" cy="104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7"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05921" y="5738147"/>
            <a:ext cx="1542983" cy="1075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8"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168835" y="5724616"/>
            <a:ext cx="1716828" cy="1016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9" name="Picture 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943031" y="5689778"/>
            <a:ext cx="947465" cy="1123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228196" y="1313243"/>
            <a:ext cx="8203673" cy="646331"/>
          </a:xfrm>
          <a:prstGeom prst="rect">
            <a:avLst/>
          </a:prstGeom>
        </p:spPr>
        <p:txBody>
          <a:bodyPr wrap="square">
            <a:spAutoFit/>
          </a:bodyPr>
          <a:lstStyle/>
          <a:p>
            <a:r>
              <a:rPr lang="tr-TR" b="1" dirty="0" smtClean="0">
                <a:solidFill>
                  <a:srgbClr val="FF0000"/>
                </a:solidFill>
              </a:rPr>
              <a:t>AKDENİZ FOKU </a:t>
            </a:r>
            <a:r>
              <a:rPr lang="tr-TR" b="1" dirty="0" smtClean="0"/>
              <a:t>Akdeniz</a:t>
            </a:r>
            <a:r>
              <a:rPr lang="tr-TR" dirty="0"/>
              <a:t> ve Karadeniz’de yasayan tek </a:t>
            </a:r>
            <a:r>
              <a:rPr lang="tr-TR" b="1" dirty="0"/>
              <a:t>fok</a:t>
            </a:r>
            <a:r>
              <a:rPr lang="tr-TR" dirty="0"/>
              <a:t> türüdür ve sayıları çok azalmıştır. </a:t>
            </a:r>
            <a:r>
              <a:rPr lang="tr-TR" b="1" dirty="0"/>
              <a:t>Akdeniz</a:t>
            </a:r>
            <a:r>
              <a:rPr lang="tr-TR" dirty="0"/>
              <a:t>’de en fazla rağbet ettikleri ülke Türkiye’dir. </a:t>
            </a:r>
            <a:r>
              <a:rPr lang="tr-TR" dirty="0" smtClean="0"/>
              <a:t> </a:t>
            </a:r>
            <a:r>
              <a:rPr lang="tr-TR" dirty="0"/>
              <a:t>karayı severler.</a:t>
            </a:r>
            <a:r>
              <a:rPr lang="tr-TR" dirty="0" smtClean="0"/>
              <a:t>.</a:t>
            </a:r>
            <a:endParaRPr lang="tr-TR" dirty="0"/>
          </a:p>
        </p:txBody>
      </p:sp>
      <p:sp>
        <p:nvSpPr>
          <p:cNvPr id="6" name="Dikdörtgen 5"/>
          <p:cNvSpPr/>
          <p:nvPr/>
        </p:nvSpPr>
        <p:spPr>
          <a:xfrm>
            <a:off x="107505" y="1953706"/>
            <a:ext cx="8154312" cy="646331"/>
          </a:xfrm>
          <a:prstGeom prst="rect">
            <a:avLst/>
          </a:prstGeom>
        </p:spPr>
        <p:txBody>
          <a:bodyPr wrap="square">
            <a:spAutoFit/>
          </a:bodyPr>
          <a:lstStyle/>
          <a:p>
            <a:r>
              <a:rPr lang="tr-TR" b="1" dirty="0" smtClean="0">
                <a:solidFill>
                  <a:srgbClr val="FF0000"/>
                </a:solidFill>
              </a:rPr>
              <a:t>GORİL </a:t>
            </a:r>
            <a:r>
              <a:rPr lang="tr-TR" dirty="0" smtClean="0"/>
              <a:t>:yaşayan </a:t>
            </a:r>
            <a:r>
              <a:rPr lang="tr-TR" dirty="0"/>
              <a:t>en büyük insansı ve primat türüdür. Diğer çoğu primatın aksine yerde yürür. Otçuldur. Afrika'nın yağmur ormanlarında yaşar.</a:t>
            </a:r>
            <a:r>
              <a:rPr lang="tr-TR" dirty="0" smtClean="0"/>
              <a:t>.</a:t>
            </a:r>
            <a:endParaRPr lang="tr-TR" dirty="0"/>
          </a:p>
        </p:txBody>
      </p:sp>
      <p:sp>
        <p:nvSpPr>
          <p:cNvPr id="7" name="Dikdörtgen 6"/>
          <p:cNvSpPr/>
          <p:nvPr/>
        </p:nvSpPr>
        <p:spPr>
          <a:xfrm>
            <a:off x="153519" y="2484602"/>
            <a:ext cx="8787360" cy="923330"/>
          </a:xfrm>
          <a:prstGeom prst="rect">
            <a:avLst/>
          </a:prstGeom>
        </p:spPr>
        <p:txBody>
          <a:bodyPr wrap="square">
            <a:spAutoFit/>
          </a:bodyPr>
          <a:lstStyle/>
          <a:p>
            <a:r>
              <a:rPr lang="tr-TR" b="1" dirty="0" smtClean="0">
                <a:solidFill>
                  <a:srgbClr val="FF0000"/>
                </a:solidFill>
              </a:rPr>
              <a:t>PANDA: </a:t>
            </a:r>
            <a:r>
              <a:rPr lang="tr-TR" dirty="0" smtClean="0"/>
              <a:t>Bugün </a:t>
            </a:r>
            <a:r>
              <a:rPr lang="tr-TR" dirty="0"/>
              <a:t>dünyada halen yaklaşık 1000 adet </a:t>
            </a:r>
            <a:r>
              <a:rPr lang="tr-TR" b="1" dirty="0"/>
              <a:t>panda</a:t>
            </a:r>
            <a:r>
              <a:rPr lang="tr-TR" dirty="0"/>
              <a:t> var. </a:t>
            </a:r>
            <a:r>
              <a:rPr lang="tr-TR" b="1" dirty="0"/>
              <a:t>Pandalar</a:t>
            </a:r>
            <a:r>
              <a:rPr lang="tr-TR" dirty="0"/>
              <a:t> </a:t>
            </a:r>
            <a:r>
              <a:rPr lang="tr-TR" dirty="0" smtClean="0"/>
              <a:t>çok tembel </a:t>
            </a:r>
            <a:r>
              <a:rPr lang="tr-TR" dirty="0"/>
              <a:t>hayvanlardır. </a:t>
            </a:r>
            <a:r>
              <a:rPr lang="tr-TR" b="1" dirty="0"/>
              <a:t>Panda</a:t>
            </a:r>
            <a:r>
              <a:rPr lang="tr-TR" dirty="0"/>
              <a:t> karnını doyurmak için günde 40 kg kadar bambu yemek </a:t>
            </a:r>
            <a:r>
              <a:rPr lang="tr-TR" dirty="0" smtClean="0"/>
              <a:t>zorunda.70-160 Kg ağırlığındadır ..</a:t>
            </a:r>
            <a:endParaRPr lang="tr-TR" dirty="0"/>
          </a:p>
        </p:txBody>
      </p:sp>
      <p:sp>
        <p:nvSpPr>
          <p:cNvPr id="8" name="Dikdörtgen 7"/>
          <p:cNvSpPr/>
          <p:nvPr/>
        </p:nvSpPr>
        <p:spPr>
          <a:xfrm>
            <a:off x="107505" y="3407932"/>
            <a:ext cx="8537811" cy="646331"/>
          </a:xfrm>
          <a:prstGeom prst="rect">
            <a:avLst/>
          </a:prstGeom>
        </p:spPr>
        <p:txBody>
          <a:bodyPr wrap="square">
            <a:spAutoFit/>
          </a:bodyPr>
          <a:lstStyle/>
          <a:p>
            <a:r>
              <a:rPr lang="tr-TR" b="1" dirty="0" smtClean="0">
                <a:solidFill>
                  <a:srgbClr val="FF0000"/>
                </a:solidFill>
              </a:rPr>
              <a:t>KEL AYNAK</a:t>
            </a:r>
            <a:r>
              <a:rPr lang="tr-TR" dirty="0" smtClean="0"/>
              <a:t>:</a:t>
            </a:r>
            <a:r>
              <a:rPr lang="tr-TR" dirty="0"/>
              <a:t> Az sayıda </a:t>
            </a:r>
            <a:r>
              <a:rPr lang="tr-TR" b="1" dirty="0"/>
              <a:t>kelaynak</a:t>
            </a:r>
            <a:r>
              <a:rPr lang="tr-TR" dirty="0"/>
              <a:t> kuşu koruma altına alınarak, </a:t>
            </a:r>
            <a:r>
              <a:rPr lang="tr-TR" dirty="0" smtClean="0"/>
              <a:t>özel olarak beslenirler. </a:t>
            </a:r>
            <a:r>
              <a:rPr lang="tr-TR" b="1" dirty="0" smtClean="0"/>
              <a:t>Kelaynak</a:t>
            </a:r>
            <a:r>
              <a:rPr lang="tr-TR" dirty="0"/>
              <a:t> kuşlarının diğer canlılardan ayıran en büyük özelliği tek eşli olmasıdır.</a:t>
            </a:r>
          </a:p>
        </p:txBody>
      </p:sp>
      <p:sp>
        <p:nvSpPr>
          <p:cNvPr id="9" name="Dikdörtgen 8"/>
          <p:cNvSpPr/>
          <p:nvPr/>
        </p:nvSpPr>
        <p:spPr>
          <a:xfrm>
            <a:off x="116784" y="3962734"/>
            <a:ext cx="8860830" cy="923330"/>
          </a:xfrm>
          <a:prstGeom prst="rect">
            <a:avLst/>
          </a:prstGeom>
        </p:spPr>
        <p:txBody>
          <a:bodyPr wrap="square">
            <a:spAutoFit/>
          </a:bodyPr>
          <a:lstStyle/>
          <a:p>
            <a:r>
              <a:rPr lang="tr-TR" b="1" dirty="0" smtClean="0">
                <a:solidFill>
                  <a:srgbClr val="FF0000"/>
                </a:solidFill>
              </a:rPr>
              <a:t>PUMA: </a:t>
            </a:r>
            <a:r>
              <a:rPr lang="tr-TR" dirty="0" smtClean="0"/>
              <a:t>En </a:t>
            </a:r>
            <a:r>
              <a:rPr lang="tr-TR" dirty="0"/>
              <a:t>Vahşi kedi: </a:t>
            </a:r>
            <a:r>
              <a:rPr lang="tr-TR" b="1" dirty="0"/>
              <a:t>Puma</a:t>
            </a:r>
            <a:r>
              <a:rPr lang="tr-TR" dirty="0"/>
              <a:t> </a:t>
            </a:r>
            <a:r>
              <a:rPr lang="tr-TR" b="1" dirty="0" err="1"/>
              <a:t>Puma</a:t>
            </a:r>
            <a:r>
              <a:rPr lang="tr-TR" dirty="0"/>
              <a:t>, en saldırgan kedi türlerinden biri olarak bilinir. Bugün vahşi doğada varlığını sürdüren büyük kedilerden biri olan </a:t>
            </a:r>
            <a:r>
              <a:rPr lang="tr-TR" b="1" dirty="0"/>
              <a:t>puma</a:t>
            </a:r>
            <a:r>
              <a:rPr lang="tr-TR" dirty="0"/>
              <a:t> </a:t>
            </a:r>
            <a:r>
              <a:rPr lang="tr-TR" dirty="0" smtClean="0"/>
              <a:t> </a:t>
            </a:r>
            <a:r>
              <a:rPr lang="tr-TR" dirty="0"/>
              <a:t>daha çok Amerika kıtasında yaşar.</a:t>
            </a:r>
          </a:p>
        </p:txBody>
      </p:sp>
      <p:sp>
        <p:nvSpPr>
          <p:cNvPr id="10" name="Dikdörtgen 9"/>
          <p:cNvSpPr/>
          <p:nvPr/>
        </p:nvSpPr>
        <p:spPr>
          <a:xfrm>
            <a:off x="107505" y="4886064"/>
            <a:ext cx="8269076" cy="646331"/>
          </a:xfrm>
          <a:prstGeom prst="rect">
            <a:avLst/>
          </a:prstGeom>
        </p:spPr>
        <p:txBody>
          <a:bodyPr wrap="square">
            <a:spAutoFit/>
          </a:bodyPr>
          <a:lstStyle/>
          <a:p>
            <a:r>
              <a:rPr lang="tr-TR" b="1" dirty="0" smtClean="0">
                <a:solidFill>
                  <a:srgbClr val="FF0000"/>
                </a:solidFill>
              </a:rPr>
              <a:t>KOALLA:</a:t>
            </a:r>
            <a:r>
              <a:rPr lang="tr-TR" dirty="0"/>
              <a:t> </a:t>
            </a:r>
            <a:r>
              <a:rPr lang="tr-TR" b="1" dirty="0" err="1"/>
              <a:t>Koala</a:t>
            </a:r>
            <a:r>
              <a:rPr lang="tr-TR" dirty="0"/>
              <a:t> , Avustralya'da yaşayan </a:t>
            </a:r>
            <a:r>
              <a:rPr lang="tr-TR" dirty="0" smtClean="0"/>
              <a:t> otçul </a:t>
            </a:r>
            <a:r>
              <a:rPr lang="tr-TR" dirty="0"/>
              <a:t>ve ağaçta yaşayan bir memeli türü olan </a:t>
            </a:r>
            <a:r>
              <a:rPr lang="tr-TR" b="1" dirty="0" err="1"/>
              <a:t>koalalar</a:t>
            </a:r>
            <a:r>
              <a:rPr lang="tr-TR" dirty="0"/>
              <a:t>, Yavrusunu karnındaki kesesinde veya sırtında taşır. Ömrü: 20 yıl </a:t>
            </a:r>
            <a:r>
              <a:rPr lang="tr-TR" dirty="0" smtClean="0"/>
              <a:t>kadardır.</a:t>
            </a:r>
            <a:endParaRPr lang="tr-TR" b="1" dirty="0">
              <a:solidFill>
                <a:srgbClr val="FF0000"/>
              </a:solidFill>
            </a:endParaRPr>
          </a:p>
        </p:txBody>
      </p:sp>
    </p:spTree>
    <p:extLst>
      <p:ext uri="{BB962C8B-B14F-4D97-AF65-F5344CB8AC3E}">
        <p14:creationId xmlns:p14="http://schemas.microsoft.com/office/powerpoint/2010/main" val="173355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3554"/>
                                        </p:tgtEl>
                                        <p:attrNameLst>
                                          <p:attrName>style.visibility</p:attrName>
                                        </p:attrNameLst>
                                      </p:cBhvr>
                                      <p:to>
                                        <p:strVal val="visible"/>
                                      </p:to>
                                    </p:set>
                                    <p:animEffect transition="in" filter="fade">
                                      <p:cBhvr>
                                        <p:cTn id="10" dur="500"/>
                                        <p:tgtEl>
                                          <p:spTgt spid="2355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23555"/>
                                        </p:tgtEl>
                                        <p:attrNameLst>
                                          <p:attrName>style.visibility</p:attrName>
                                        </p:attrNameLst>
                                      </p:cBhvr>
                                      <p:to>
                                        <p:strVal val="visible"/>
                                      </p:to>
                                    </p:set>
                                    <p:animEffect transition="in" filter="fade">
                                      <p:cBhvr>
                                        <p:cTn id="18" dur="500"/>
                                        <p:tgtEl>
                                          <p:spTgt spid="2355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23556"/>
                                        </p:tgtEl>
                                        <p:attrNameLst>
                                          <p:attrName>style.visibility</p:attrName>
                                        </p:attrNameLst>
                                      </p:cBhvr>
                                      <p:to>
                                        <p:strVal val="visible"/>
                                      </p:to>
                                    </p:set>
                                    <p:animEffect transition="in" filter="fade">
                                      <p:cBhvr>
                                        <p:cTn id="26" dur="500"/>
                                        <p:tgtEl>
                                          <p:spTgt spid="2355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0"/>
                                  </p:stCondLst>
                                  <p:childTnLst>
                                    <p:set>
                                      <p:cBhvr>
                                        <p:cTn id="33" dur="1" fill="hold">
                                          <p:stCondLst>
                                            <p:cond delay="0"/>
                                          </p:stCondLst>
                                        </p:cTn>
                                        <p:tgtEl>
                                          <p:spTgt spid="23557"/>
                                        </p:tgtEl>
                                        <p:attrNameLst>
                                          <p:attrName>style.visibility</p:attrName>
                                        </p:attrNameLst>
                                      </p:cBhvr>
                                      <p:to>
                                        <p:strVal val="visible"/>
                                      </p:to>
                                    </p:set>
                                    <p:animEffect transition="in" filter="fade">
                                      <p:cBhvr>
                                        <p:cTn id="34" dur="500"/>
                                        <p:tgtEl>
                                          <p:spTgt spid="2355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nodeType="withEffect">
                                  <p:stCondLst>
                                    <p:cond delay="0"/>
                                  </p:stCondLst>
                                  <p:childTnLst>
                                    <p:set>
                                      <p:cBhvr>
                                        <p:cTn id="41" dur="1" fill="hold">
                                          <p:stCondLst>
                                            <p:cond delay="0"/>
                                          </p:stCondLst>
                                        </p:cTn>
                                        <p:tgtEl>
                                          <p:spTgt spid="23558"/>
                                        </p:tgtEl>
                                        <p:attrNameLst>
                                          <p:attrName>style.visibility</p:attrName>
                                        </p:attrNameLst>
                                      </p:cBhvr>
                                      <p:to>
                                        <p:strVal val="visible"/>
                                      </p:to>
                                    </p:set>
                                    <p:animEffect transition="in" filter="fade">
                                      <p:cBhvr>
                                        <p:cTn id="42" dur="500"/>
                                        <p:tgtEl>
                                          <p:spTgt spid="2355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par>
                                <p:cTn id="48" presetID="10" presetClass="entr" presetSubtype="0" fill="hold" nodeType="withEffect">
                                  <p:stCondLst>
                                    <p:cond delay="0"/>
                                  </p:stCondLst>
                                  <p:childTnLst>
                                    <p:set>
                                      <p:cBhvr>
                                        <p:cTn id="49" dur="1" fill="hold">
                                          <p:stCondLst>
                                            <p:cond delay="0"/>
                                          </p:stCondLst>
                                        </p:cTn>
                                        <p:tgtEl>
                                          <p:spTgt spid="23559"/>
                                        </p:tgtEl>
                                        <p:attrNameLst>
                                          <p:attrName>style.visibility</p:attrName>
                                        </p:attrNameLst>
                                      </p:cBhvr>
                                      <p:to>
                                        <p:strVal val="visible"/>
                                      </p:to>
                                    </p:set>
                                    <p:animEffect transition="in" filter="fade">
                                      <p:cBhvr>
                                        <p:cTn id="50"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solidFill>
                  <a:prstClr val="black"/>
                </a:solidFill>
                <a:latin typeface="Calibri" pitchFamily="34" charset="0"/>
              </a:rPr>
              <a:t>Hidayet </a:t>
            </a:r>
            <a:r>
              <a:rPr lang="tr-TR" sz="4800" b="1" i="1" dirty="0" smtClean="0">
                <a:solidFill>
                  <a:prstClr val="black"/>
                </a:solidFill>
                <a:latin typeface="Calibri" pitchFamily="34" charset="0"/>
              </a:rPr>
              <a:t>GÜNEŞ</a:t>
            </a:r>
          </a:p>
          <a:p>
            <a:pPr algn="ctr" eaLnBrk="1" hangingPunct="1">
              <a:spcBef>
                <a:spcPct val="20000"/>
              </a:spcBef>
            </a:pPr>
            <a:r>
              <a:rPr lang="tr-TR" sz="4800" b="1" i="1" dirty="0">
                <a:solidFill>
                  <a:prstClr val="black"/>
                </a:solidFill>
                <a:latin typeface="Calibri" pitchFamily="34" charset="0"/>
              </a:rPr>
              <a:t>Fen ve Teknoloji Öğretmeni</a:t>
            </a:r>
          </a:p>
          <a:p>
            <a:pPr algn="ctr" eaLnBrk="1" hangingPunct="1">
              <a:spcBef>
                <a:spcPct val="20000"/>
              </a:spcBef>
              <a:buFont typeface="Arial" charset="0"/>
              <a:buNone/>
            </a:pPr>
            <a:r>
              <a:rPr lang="tr-TR" sz="4800" b="1" i="1" dirty="0" err="1" smtClean="0">
                <a:solidFill>
                  <a:prstClr val="black"/>
                </a:solidFill>
                <a:latin typeface="Calibri" pitchFamily="34" charset="0"/>
              </a:rPr>
              <a:t>Beşeylül</a:t>
            </a:r>
            <a:r>
              <a:rPr lang="tr-TR" sz="4800" b="1" i="1" dirty="0" smtClean="0">
                <a:solidFill>
                  <a:prstClr val="black"/>
                </a:solidFill>
                <a:latin typeface="Calibri" pitchFamily="34" charset="0"/>
              </a:rPr>
              <a:t> Ortaokulu</a:t>
            </a:r>
            <a:endParaRPr lang="tr-TR" sz="4800" b="1" i="1" dirty="0">
              <a:solidFill>
                <a:prstClr val="black"/>
              </a:solidFill>
              <a:latin typeface="Calibri" pitchFamily="34" charset="0"/>
            </a:endParaRPr>
          </a:p>
          <a:p>
            <a:pPr algn="ctr" eaLnBrk="1" hangingPunct="1">
              <a:spcBef>
                <a:spcPct val="20000"/>
              </a:spcBef>
              <a:buFont typeface="Arial" charset="0"/>
              <a:buNone/>
            </a:pPr>
            <a:r>
              <a:rPr lang="tr-TR" sz="4800" b="1" i="1" dirty="0" smtClean="0">
                <a:solidFill>
                  <a:prstClr val="black"/>
                </a:solidFill>
                <a:latin typeface="Calibri" pitchFamily="34" charset="0"/>
              </a:rPr>
              <a:t>Nazilli/AYDIN </a:t>
            </a:r>
            <a:endParaRPr lang="tr-TR" sz="4800" b="1" i="1" dirty="0">
              <a:solidFill>
                <a:prstClr val="black"/>
              </a:solidFill>
              <a:latin typeface="Calibri" pitchFamily="34" charset="0"/>
            </a:endParaRPr>
          </a:p>
        </p:txBody>
      </p:sp>
      <p:sp>
        <p:nvSpPr>
          <p:cNvPr id="134147" name="2 Dikdörtgen"/>
          <p:cNvSpPr>
            <a:spLocks noChangeArrowheads="1"/>
          </p:cNvSpPr>
          <p:nvPr/>
        </p:nvSpPr>
        <p:spPr bwMode="auto">
          <a:xfrm>
            <a:off x="395536" y="5298896"/>
            <a:ext cx="835292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solidFill>
                  <a:prstClr val="black"/>
                </a:solidFill>
              </a:rPr>
              <a:t>KAYNAK:  Ders kitapları ve yardımcı </a:t>
            </a:r>
            <a:r>
              <a:rPr lang="tr-TR" b="1" i="1" dirty="0" smtClean="0">
                <a:solidFill>
                  <a:prstClr val="black"/>
                </a:solidFill>
              </a:rPr>
              <a:t>kitaplar ,vitamin ve  fatihgizligider.com da yayınlanan </a:t>
            </a:r>
            <a:r>
              <a:rPr lang="tr-TR" b="1" i="1" smtClean="0">
                <a:solidFill>
                  <a:prstClr val="black"/>
                </a:solidFill>
              </a:rPr>
              <a:t>dosyalardan yararlanılmıştır…..</a:t>
            </a:r>
            <a:endParaRPr lang="tr-TR" b="1" i="1" dirty="0" smtClean="0">
              <a:solidFill>
                <a:prstClr val="black"/>
              </a:solidFill>
            </a:endParaRPr>
          </a:p>
          <a:p>
            <a:r>
              <a:rPr lang="tr-TR" b="1" i="1" dirty="0" smtClean="0">
                <a:solidFill>
                  <a:prstClr val="black"/>
                </a:solidFill>
              </a:rPr>
              <a:t>20/03/2014</a:t>
            </a:r>
            <a:endParaRPr lang="tr-TR" b="1" i="1" dirty="0">
              <a:solidFill>
                <a:prstClr val="black"/>
              </a:solidFill>
            </a:endParaRPr>
          </a:p>
        </p:txBody>
      </p:sp>
    </p:spTree>
    <p:controls>
      <mc:AlternateContent xmlns:mc="http://schemas.openxmlformats.org/markup-compatibility/2006">
        <mc:Choice xmlns:v="urn:schemas-microsoft-com:vml" Requires="v">
          <p:control spid="20488"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5185818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1512" name="ShockwaveFlash1" r:id="rId2" imgW="8640381" imgH="6323810"/>
        </mc:Choice>
        <mc:Fallback>
          <p:control name="ShockwaveFlash1" r:id="rId2" imgW="8640381" imgH="632381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68313" y="58738"/>
                  <a:ext cx="8639175" cy="632301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926233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764704"/>
            <a:ext cx="9144000" cy="4154984"/>
          </a:xfrm>
          <a:prstGeom prst="rect">
            <a:avLst/>
          </a:prstGeom>
        </p:spPr>
        <p:txBody>
          <a:bodyPr wrap="square">
            <a:spAutoFit/>
          </a:bodyPr>
          <a:lstStyle/>
          <a:p>
            <a:r>
              <a:rPr lang="tr-TR" sz="2400" dirty="0"/>
              <a:t>Mikroskobik canlılarda en basit yapılı olanlarına bakteri adı verilir. Dünyada bakterilerin </a:t>
            </a:r>
            <a:r>
              <a:rPr lang="tr-TR" sz="2400" dirty="0" smtClean="0"/>
              <a:t>bulunmadığı yer </a:t>
            </a:r>
            <a:r>
              <a:rPr lang="tr-TR" sz="2400" dirty="0"/>
              <a:t>yoktur. Bakteriler en çok atıkların bol bulunduğu yerlerde ve sularda yaşarlar.</a:t>
            </a:r>
          </a:p>
          <a:p>
            <a:r>
              <a:rPr lang="tr-TR" sz="2400" dirty="0"/>
              <a:t>Ayrıca çok soğuk (buzullar, kar gibi) ve çok sıcak (kaplıca) ortamlarda bile yaşarlar. Hava ve </a:t>
            </a:r>
            <a:r>
              <a:rPr lang="tr-TR" sz="2400" dirty="0" smtClean="0"/>
              <a:t>su damlacıkları </a:t>
            </a:r>
            <a:r>
              <a:rPr lang="tr-TR" sz="2400" dirty="0"/>
              <a:t>ile çok uzun mesafelere taşınabilirler. Bakterilerin bazıları faydalı olmasına </a:t>
            </a:r>
            <a:r>
              <a:rPr lang="tr-TR" sz="2400" dirty="0" smtClean="0"/>
              <a:t>karşın bazıları </a:t>
            </a:r>
            <a:r>
              <a:rPr lang="tr-TR" sz="2400" dirty="0"/>
              <a:t>da zararlı olabilir. Sütten yoğurt oluşumunu sağlayan bakteriler, faydalı bakterilere</a:t>
            </a:r>
          </a:p>
          <a:p>
            <a:r>
              <a:rPr lang="tr-TR" sz="2400" dirty="0"/>
              <a:t>örnek olarak verilebilir. Zararlı bakteriler ise hastalıklara yol açarak sağlığımızı olumsuz </a:t>
            </a:r>
            <a:r>
              <a:rPr lang="tr-TR" sz="2400" dirty="0" smtClean="0"/>
              <a:t>yönde etkiler</a:t>
            </a:r>
            <a:r>
              <a:rPr lang="tr-TR" sz="2400" dirty="0"/>
              <a:t>. </a:t>
            </a:r>
            <a:endParaRPr lang="tr-TR" sz="2400" dirty="0" smtClean="0"/>
          </a:p>
          <a:p>
            <a:r>
              <a:rPr lang="tr-TR" sz="2400" dirty="0" smtClean="0"/>
              <a:t>    Örneğin </a:t>
            </a:r>
            <a:r>
              <a:rPr lang="tr-TR" sz="2400" dirty="0"/>
              <a:t>verem, zatürre, kolera gibi hastalıklar bu tür bakterilerin vücudumuza </a:t>
            </a:r>
            <a:r>
              <a:rPr lang="tr-TR" sz="2400" dirty="0" smtClean="0"/>
              <a:t>girmesi sonucu </a:t>
            </a:r>
            <a:r>
              <a:rPr lang="tr-TR" sz="2400" dirty="0"/>
              <a:t>oluşur</a:t>
            </a:r>
            <a:r>
              <a:rPr lang="tr-TR" sz="2400" dirty="0" smtClean="0"/>
              <a:t>.</a:t>
            </a:r>
            <a:endParaRPr lang="tr-TR" sz="2400" dirty="0"/>
          </a:p>
        </p:txBody>
      </p:sp>
    </p:spTree>
    <p:extLst>
      <p:ext uri="{BB962C8B-B14F-4D97-AF65-F5344CB8AC3E}">
        <p14:creationId xmlns:p14="http://schemas.microsoft.com/office/powerpoint/2010/main" val="16701358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fbbf95cea0511c1d9af629aed01cda2916db7"/>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929</TotalTime>
  <Words>2704</Words>
  <Application>Microsoft Office PowerPoint</Application>
  <PresentationFormat>Ekran Gösterisi (4:3)</PresentationFormat>
  <Paragraphs>213</Paragraphs>
  <Slides>72</Slides>
  <Notes>1</Notes>
  <HiddenSlides>0</HiddenSlides>
  <MMClips>0</MMClips>
  <ScaleCrop>false</ScaleCrop>
  <HeadingPairs>
    <vt:vector size="4" baseType="variant">
      <vt:variant>
        <vt:lpstr>Tema</vt:lpstr>
      </vt:variant>
      <vt:variant>
        <vt:i4>1</vt:i4>
      </vt:variant>
      <vt:variant>
        <vt:lpstr>Slayt Başlıkları</vt:lpstr>
      </vt:variant>
      <vt:variant>
        <vt:i4>72</vt:i4>
      </vt:variant>
    </vt:vector>
  </HeadingPairs>
  <TitlesOfParts>
    <vt:vector size="73"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76</cp:revision>
  <dcterms:created xsi:type="dcterms:W3CDTF">2014-03-15T07:53:14Z</dcterms:created>
  <dcterms:modified xsi:type="dcterms:W3CDTF">2014-03-23T09:07:12Z</dcterms:modified>
</cp:coreProperties>
</file>