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ppt/activeX/activeX7.xml" ContentType="application/vnd.ms-office.activeX+xml"/>
  <Override PartName="/ppt/activeX/activeX8.xml" ContentType="application/vnd.ms-office.activeX+xml"/>
  <Override PartName="/ppt/activeX/activeX9.xml" ContentType="application/vnd.ms-office.activeX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8" r:id="rId3"/>
    <p:sldId id="259" r:id="rId4"/>
    <p:sldId id="295" r:id="rId5"/>
    <p:sldId id="278" r:id="rId6"/>
    <p:sldId id="294" r:id="rId7"/>
    <p:sldId id="279" r:id="rId8"/>
    <p:sldId id="260" r:id="rId9"/>
    <p:sldId id="291" r:id="rId10"/>
    <p:sldId id="290" r:id="rId11"/>
    <p:sldId id="261" r:id="rId12"/>
    <p:sldId id="281" r:id="rId13"/>
    <p:sldId id="292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93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82" r:id="rId32"/>
    <p:sldId id="283" r:id="rId33"/>
    <p:sldId id="284" r:id="rId34"/>
    <p:sldId id="285" r:id="rId35"/>
    <p:sldId id="286" r:id="rId36"/>
    <p:sldId id="296" r:id="rId37"/>
  </p:sldIdLst>
  <p:sldSz cx="9144000" cy="6858000" type="screen4x3"/>
  <p:notesSz cx="6858000" cy="9144000"/>
  <p:custDataLst>
    <p:tags r:id="rId39"/>
  </p:custData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5" d="100"/>
          <a:sy n="65" d="100"/>
        </p:scale>
        <p:origin x="-1469" y="-4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3C052-3349-425F-88CE-16C91AB8BB97}" type="datetimeFigureOut">
              <a:rPr lang="tr-TR" smtClean="0"/>
              <a:t>01.05.2014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479F59-3262-419E-92E8-3828937B24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88173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6D31E-CE34-4DB5-BBF1-C19EAB527C5C}" type="slidenum">
              <a:rPr lang="tr-TR" smtClean="0">
                <a:solidFill>
                  <a:prstClr val="black"/>
                </a:solidFill>
              </a:rPr>
              <a:pPr/>
              <a:t>36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616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01.05.2014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01.05.2014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01.05.2014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01.05.2014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01.05.2014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01.05.2014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01.05.2014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01.05.2014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01.05.2014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01.05.2014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01.05.2014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01.05.2014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8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9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48.pn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90326" y="-20960"/>
            <a:ext cx="603420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16496" y="41255"/>
            <a:ext cx="6947792" cy="1077218"/>
          </a:xfrm>
          <a:prstGeom prst="rect">
            <a:avLst/>
          </a:prstGeom>
          <a:solidFill>
            <a:schemeClr val="accent3">
              <a:lumMod val="60000"/>
              <a:lumOff val="40000"/>
              <a:alpha val="34000"/>
            </a:schemeClr>
          </a:solidFill>
        </p:spPr>
        <p:txBody>
          <a:bodyPr wrap="square">
            <a:spAutoFit/>
          </a:bodyPr>
          <a:lstStyle/>
          <a:p>
            <a:r>
              <a:rPr lang="tr-TR" sz="3200" b="1" dirty="0" smtClean="0"/>
              <a:t>2. BÖLÜM EROZYON VE HEYELANIN YER KABUĞUNA </a:t>
            </a:r>
            <a:r>
              <a:rPr lang="tr-TR" sz="3200" b="1" dirty="0"/>
              <a:t>ETKİSİ</a:t>
            </a:r>
            <a:endParaRPr lang="tr-TR" sz="3200" dirty="0"/>
          </a:p>
        </p:txBody>
      </p:sp>
      <p:sp>
        <p:nvSpPr>
          <p:cNvPr id="4" name="Dikdörtgen 3"/>
          <p:cNvSpPr/>
          <p:nvPr/>
        </p:nvSpPr>
        <p:spPr>
          <a:xfrm>
            <a:off x="216496" y="1142881"/>
            <a:ext cx="4715544" cy="3785652"/>
          </a:xfrm>
          <a:prstGeom prst="rect">
            <a:avLst/>
          </a:prstGeom>
          <a:solidFill>
            <a:schemeClr val="accent3">
              <a:lumMod val="60000"/>
              <a:lumOff val="40000"/>
              <a:alpha val="44000"/>
            </a:schemeClr>
          </a:solidFill>
        </p:spPr>
        <p:txBody>
          <a:bodyPr wrap="square">
            <a:spAutoFit/>
          </a:bodyPr>
          <a:lstStyle/>
          <a:p>
            <a:r>
              <a:rPr lang="tr-TR" sz="2400" b="1" dirty="0"/>
              <a:t>AMAÇLAR</a:t>
            </a:r>
          </a:p>
          <a:p>
            <a:r>
              <a:rPr lang="tr-TR" sz="2400" dirty="0"/>
              <a:t>Bu bölümde erozyon ile heyelan arasındaki farkı, erozyonun</a:t>
            </a:r>
          </a:p>
          <a:p>
            <a:r>
              <a:rPr lang="tr-TR" sz="2400" dirty="0"/>
              <a:t>ve heyelanın gelecekte yol açabileceği sonuçların neler</a:t>
            </a:r>
          </a:p>
          <a:p>
            <a:r>
              <a:rPr lang="tr-TR" sz="2400" dirty="0"/>
              <a:t>olabileceğini öğreneceğiz. Ayrıca, toprağı erozyonun</a:t>
            </a:r>
          </a:p>
          <a:p>
            <a:r>
              <a:rPr lang="tr-TR" sz="2400" dirty="0"/>
              <a:t>olumsuz etkilerinden korumak için neler yapılması</a:t>
            </a:r>
          </a:p>
          <a:p>
            <a:r>
              <a:rPr lang="tr-TR" sz="2400" dirty="0"/>
              <a:t>gerektiğini öğreneceğiz.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16496" y="5000268"/>
            <a:ext cx="3779440" cy="1200329"/>
          </a:xfrm>
          <a:prstGeom prst="rect">
            <a:avLst/>
          </a:prstGeom>
          <a:solidFill>
            <a:schemeClr val="accent3">
              <a:lumMod val="60000"/>
              <a:lumOff val="40000"/>
              <a:alpha val="38000"/>
            </a:schemeClr>
          </a:solidFill>
        </p:spPr>
        <p:txBody>
          <a:bodyPr wrap="square">
            <a:spAutoFit/>
          </a:bodyPr>
          <a:lstStyle/>
          <a:p>
            <a:r>
              <a:rPr lang="tr-TR" sz="2400" b="1" dirty="0"/>
              <a:t>KAVRAMLAR ve TERİMLER</a:t>
            </a:r>
          </a:p>
          <a:p>
            <a:r>
              <a:rPr lang="tr-TR" sz="2400" dirty="0"/>
              <a:t>Erozyon</a:t>
            </a:r>
          </a:p>
          <a:p>
            <a:r>
              <a:rPr lang="tr-TR" sz="2400" dirty="0"/>
              <a:t>Heyelan (toprak kayması)</a:t>
            </a:r>
          </a:p>
        </p:txBody>
      </p:sp>
    </p:spTree>
    <p:extLst>
      <p:ext uri="{BB962C8B-B14F-4D97-AF65-F5344CB8AC3E}">
        <p14:creationId xmlns:p14="http://schemas.microsoft.com/office/powerpoint/2010/main" val="411527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4109" name="ShockwaveFlash1" r:id="rId2" imgW="9144793" imgH="5876773"/>
        </mc:Choice>
        <mc:Fallback>
          <p:control name="ShockwaveFlash1" r:id="rId2" imgW="9144793" imgH="587677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58769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14211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730" y="0"/>
            <a:ext cx="913827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Heyelan (toprak kayması) </a:t>
            </a:r>
            <a:r>
              <a:rPr lang="tr-TR" sz="2400" dirty="0"/>
              <a:t>ise eğimi fazla olan yamaçlarda yer çekimine bağlı olarak </a:t>
            </a:r>
            <a:r>
              <a:rPr lang="tr-TR" sz="2400" dirty="0" smtClean="0"/>
              <a:t>yamacın kayarak </a:t>
            </a:r>
            <a:r>
              <a:rPr lang="tr-TR" sz="2400" dirty="0"/>
              <a:t>yer değiştirmesidir. Eğimin fazla olması, aşırı yağmur ve sel heyelan riskini artırır. </a:t>
            </a:r>
            <a:r>
              <a:rPr lang="tr-TR" sz="2400" dirty="0" smtClean="0"/>
              <a:t>Ayrıca depremler</a:t>
            </a:r>
            <a:r>
              <a:rPr lang="tr-TR" sz="2400" dirty="0"/>
              <a:t>, bilinçsiz olarak açılan sulama kanalları ve yol yapımı sırasında yamacın </a:t>
            </a:r>
            <a:r>
              <a:rPr lang="tr-TR" sz="2400" dirty="0" smtClean="0"/>
              <a:t>dengesinin bozulması </a:t>
            </a:r>
            <a:r>
              <a:rPr lang="tr-TR" sz="2400" dirty="0"/>
              <a:t>heyelanı artırır. Heyelan, Türkiye’de özellikle coğrafi özellikleri nedeniyle Doğu </a:t>
            </a:r>
            <a:r>
              <a:rPr lang="tr-TR" sz="2400" dirty="0" smtClean="0"/>
              <a:t>Karadeniz sahil </a:t>
            </a:r>
            <a:r>
              <a:rPr lang="tr-TR" sz="2400" dirty="0"/>
              <a:t>şeridinde yaygın olarak görülmektedir. Heyelan, can ve mal kaybına neden </a:t>
            </a:r>
            <a:r>
              <a:rPr lang="tr-TR" sz="2400" dirty="0" smtClean="0"/>
              <a:t>olduğu için </a:t>
            </a:r>
            <a:r>
              <a:rPr lang="tr-TR" sz="2400" dirty="0"/>
              <a:t>doğal afet olarak değerlendirilmektedir.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137526"/>
            <a:ext cx="3687657" cy="324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657" y="3140969"/>
            <a:ext cx="5348839" cy="3240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234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6084168" y="6381328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Fareyi sağ tıkla </a:t>
            </a:r>
            <a:r>
              <a:rPr lang="tr-TR" dirty="0" err="1" smtClean="0"/>
              <a:t>oynatı</a:t>
            </a:r>
            <a:r>
              <a:rPr lang="tr-TR" dirty="0" smtClean="0"/>
              <a:t> tıkla </a:t>
            </a:r>
            <a:endParaRPr lang="tr-TR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86" name="ShockwaveFlash1" r:id="rId2" imgW="8640000" imgH="5400762"/>
        </mc:Choice>
        <mc:Fallback>
          <p:control name="ShockwaveFlash1" r:id="rId2" imgW="8640000" imgH="5400762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3850" y="188913"/>
                  <a:ext cx="8640763" cy="54006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39384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6155" name="ShockwaveFlash1" r:id="rId2" imgW="9144793" imgH="6350699"/>
        </mc:Choice>
        <mc:Fallback>
          <p:control name="ShockwaveFlash1" r:id="rId2" imgW="9144793" imgH="6350699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6350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59910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095814" cy="2751128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394101" y="764704"/>
            <a:ext cx="75608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Erozyonun zararlı etkilerinin yanında az da olsa doğal yaşama katkısı </a:t>
            </a:r>
            <a:r>
              <a:rPr lang="tr-TR" sz="2000" dirty="0" smtClean="0"/>
              <a:t>da vardır</a:t>
            </a:r>
            <a:r>
              <a:rPr lang="tr-TR" sz="2000" dirty="0"/>
              <a:t>. Eğer erozyon yoluyla taşınan mineraller olmasaydı Çukurova, </a:t>
            </a:r>
            <a:r>
              <a:rPr lang="tr-TR" sz="2000" dirty="0" smtClean="0"/>
              <a:t>Çarşamba, Bafra </a:t>
            </a:r>
            <a:r>
              <a:rPr lang="tr-TR" sz="2000" dirty="0"/>
              <a:t>gibi verimli ovalarımız olmayacaktı. Ayrıca, deniz </a:t>
            </a:r>
            <a:r>
              <a:rPr lang="tr-TR" sz="2000" dirty="0" smtClean="0"/>
              <a:t>canlılarının büyük </a:t>
            </a:r>
            <a:r>
              <a:rPr lang="tr-TR" sz="2000" dirty="0"/>
              <a:t>çoğunluğu erozyon sonucu ırmaklardan denize taşınan organik </a:t>
            </a:r>
            <a:r>
              <a:rPr lang="tr-TR" sz="2000" dirty="0" smtClean="0"/>
              <a:t>besinleri tüketerek </a:t>
            </a:r>
            <a:r>
              <a:rPr lang="tr-TR" sz="2000" dirty="0"/>
              <a:t>yaşamlarını sürdürmektedir.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79512" y="2751127"/>
            <a:ext cx="89163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Erozyon ile heyelan farklı olaylardır. Erozyon ve heyelan arasındaki temel farklar şunlardır: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8" y="3573016"/>
            <a:ext cx="9084372" cy="3109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467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0" y="0"/>
            <a:ext cx="9124050" cy="678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5292080" y="5517232"/>
            <a:ext cx="3528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Ormanları korumalıyız.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11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95814" cy="2996952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475656" y="908720"/>
            <a:ext cx="74168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/>
              <a:t>Doğal Hayatı Koruma Derneği (DHKD) </a:t>
            </a:r>
            <a:r>
              <a:rPr lang="tr-TR" dirty="0"/>
              <a:t>erozyon ve doğal koruma alanında</a:t>
            </a:r>
          </a:p>
          <a:p>
            <a:r>
              <a:rPr lang="tr-TR" dirty="0"/>
              <a:t>çalışmalar yapan uluslararası bir kuruluştur. Ülkemizde ise Türkiye Erozyonla</a:t>
            </a:r>
          </a:p>
          <a:p>
            <a:r>
              <a:rPr lang="tr-TR" dirty="0"/>
              <a:t>Mücadele, Ağaçlandırma ve Doğal Varlıkları Koruma Vakfı (</a:t>
            </a:r>
            <a:r>
              <a:rPr lang="tr-TR" b="1" dirty="0" smtClean="0"/>
              <a:t>TEMA</a:t>
            </a:r>
            <a:r>
              <a:rPr lang="tr-TR" dirty="0" smtClean="0"/>
              <a:t>) bu </a:t>
            </a:r>
            <a:r>
              <a:rPr lang="tr-TR" dirty="0"/>
              <a:t>tür çalışmalar yapan ulusal bir kuruluştur. Bu kuruluşlar, özellikle </a:t>
            </a:r>
            <a:r>
              <a:rPr lang="tr-TR" dirty="0" smtClean="0"/>
              <a:t>sürdürülebilir bir </a:t>
            </a:r>
            <a:r>
              <a:rPr lang="tr-TR" dirty="0"/>
              <a:t>çevre için nelerin yapılması gerektiği konusunda toplumu </a:t>
            </a:r>
            <a:r>
              <a:rPr lang="tr-TR" dirty="0" smtClean="0"/>
              <a:t>bilinçlendirmeyi amaçlamaktadır</a:t>
            </a:r>
            <a:r>
              <a:rPr lang="tr-TR" dirty="0"/>
              <a:t>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07504" y="3429000"/>
            <a:ext cx="89163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Heyelandan korunmak için; heyelanlı bölgelerden uzak durulmalı, bu bölgelere ev </a:t>
            </a:r>
            <a:r>
              <a:rPr lang="tr-TR" sz="2400" dirty="0" smtClean="0"/>
              <a:t>yapılmamalı ve </a:t>
            </a:r>
            <a:r>
              <a:rPr lang="tr-TR" sz="2400" dirty="0"/>
              <a:t>yerleşilmemelidir. Ayrıca heyelan riski taşıyan bölgeler için yol yapımına dikkat </a:t>
            </a:r>
            <a:r>
              <a:rPr lang="tr-TR" sz="2400" dirty="0" smtClean="0"/>
              <a:t>edilmeli ve </a:t>
            </a:r>
            <a:r>
              <a:rPr lang="tr-TR" sz="2400" dirty="0"/>
              <a:t>bu bölgelerin dengesi bozulmamalıdır.</a:t>
            </a:r>
          </a:p>
        </p:txBody>
      </p:sp>
    </p:spTree>
    <p:extLst>
      <p:ext uri="{BB962C8B-B14F-4D97-AF65-F5344CB8AC3E}">
        <p14:creationId xmlns:p14="http://schemas.microsoft.com/office/powerpoint/2010/main" val="50021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0"/>
            <a:ext cx="6736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n-NO" sz="3200" dirty="0"/>
              <a:t>Etkinlik 7.4. Bitkiler Erozyonu Önler mi?</a:t>
            </a:r>
            <a:endParaRPr lang="tr-TR" sz="3200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84774"/>
            <a:ext cx="4533323" cy="378033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947953"/>
            <a:ext cx="3888432" cy="255305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221088"/>
            <a:ext cx="3752850" cy="685800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576064" y="1737813"/>
            <a:ext cx="37079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• 2 adet alüminyum tepsi</a:t>
            </a:r>
          </a:p>
          <a:p>
            <a:r>
              <a:rPr lang="tr-TR" sz="2000" dirty="0"/>
              <a:t>• 1 adet pet şişe</a:t>
            </a:r>
          </a:p>
          <a:p>
            <a:r>
              <a:rPr lang="tr-TR" sz="2000" dirty="0"/>
              <a:t>• 2 adet tahta takoz</a:t>
            </a:r>
          </a:p>
          <a:p>
            <a:r>
              <a:rPr lang="tr-TR" sz="2000" dirty="0"/>
              <a:t>• Çeşme suyu</a:t>
            </a:r>
          </a:p>
          <a:p>
            <a:r>
              <a:rPr lang="tr-TR" sz="2000" dirty="0"/>
              <a:t>• Bahçe toprağı</a:t>
            </a:r>
          </a:p>
          <a:p>
            <a:r>
              <a:rPr lang="tr-TR" sz="2000" dirty="0"/>
              <a:t>• Çimli toprak</a:t>
            </a:r>
          </a:p>
          <a:p>
            <a:r>
              <a:rPr lang="tr-TR" sz="2000" dirty="0"/>
              <a:t>• İğne</a:t>
            </a:r>
          </a:p>
          <a:p>
            <a:r>
              <a:rPr lang="tr-TR" sz="2000" dirty="0"/>
              <a:t>• 2 adet kova</a:t>
            </a:r>
          </a:p>
        </p:txBody>
      </p:sp>
      <p:sp>
        <p:nvSpPr>
          <p:cNvPr id="7" name="Dikdörtgen 6"/>
          <p:cNvSpPr/>
          <p:nvPr/>
        </p:nvSpPr>
        <p:spPr>
          <a:xfrm>
            <a:off x="5364088" y="1734959"/>
            <a:ext cx="35283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İğne ile pet </a:t>
            </a:r>
            <a:r>
              <a:rPr lang="tr-TR" sz="2000" dirty="0" smtClean="0"/>
              <a:t>şişeyi delerken öğretmenimizden yardım </a:t>
            </a:r>
            <a:r>
              <a:rPr lang="tr-TR" sz="2000" dirty="0"/>
              <a:t>alalım. </a:t>
            </a:r>
            <a:r>
              <a:rPr lang="tr-TR" sz="2000" dirty="0" smtClean="0"/>
              <a:t>Eldivenlerimizi takmayı </a:t>
            </a:r>
            <a:r>
              <a:rPr lang="tr-TR" sz="2000" dirty="0"/>
              <a:t>unutmayalım!</a:t>
            </a:r>
          </a:p>
        </p:txBody>
      </p:sp>
      <p:sp>
        <p:nvSpPr>
          <p:cNvPr id="8" name="Dikdörtgen 7"/>
          <p:cNvSpPr/>
          <p:nvPr/>
        </p:nvSpPr>
        <p:spPr>
          <a:xfrm>
            <a:off x="202072" y="4929076"/>
            <a:ext cx="87624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• Bu deneyi sınıfça birlikte yapalım.</a:t>
            </a:r>
          </a:p>
          <a:p>
            <a:r>
              <a:rPr lang="tr-TR" sz="2400" dirty="0"/>
              <a:t>• İki alüminyum tepsiden birincisine tepsiyi dolduracak şekilde bahçe toprağı, diğerine de </a:t>
            </a:r>
            <a:r>
              <a:rPr lang="tr-TR" sz="2400" dirty="0" smtClean="0"/>
              <a:t>eşit miktarda </a:t>
            </a:r>
            <a:r>
              <a:rPr lang="tr-TR" sz="2400" dirty="0"/>
              <a:t>çimlendirilmiş toprak koyalım.</a:t>
            </a:r>
          </a:p>
          <a:p>
            <a:r>
              <a:rPr lang="tr-TR" sz="2400" dirty="0"/>
              <a:t>• Topraklara eğim vermek için tepsilerin altına eşit büyüklükteki takozları yerleştirelim.</a:t>
            </a:r>
          </a:p>
        </p:txBody>
      </p:sp>
    </p:spTree>
    <p:extLst>
      <p:ext uri="{BB962C8B-B14F-4D97-AF65-F5344CB8AC3E}">
        <p14:creationId xmlns:p14="http://schemas.microsoft.com/office/powerpoint/2010/main" val="208796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182" y="-33486"/>
            <a:ext cx="91388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• İğne yardımı ile pet şişenin dibine delikler açalım.</a:t>
            </a:r>
          </a:p>
          <a:p>
            <a:r>
              <a:rPr lang="tr-TR" sz="2400" dirty="0"/>
              <a:t>• Tepsilere, dibini deldiğimiz şişe yardımı ile aynı yükseklikten ve eşit miktarda su dökelim.</a:t>
            </a:r>
          </a:p>
          <a:p>
            <a:r>
              <a:rPr lang="tr-TR" sz="2400" dirty="0"/>
              <a:t>• Tepsilerden akan suları kovalarda toplayalım.</a:t>
            </a:r>
          </a:p>
          <a:p>
            <a:r>
              <a:rPr lang="tr-TR" sz="2400" dirty="0"/>
              <a:t>• Yapmış olduğumuz deneyi dikkate alarak aşağıdaki tabloda yer alan soruları cevaplayalım.</a:t>
            </a:r>
          </a:p>
        </p:txBody>
      </p:sp>
    </p:spTree>
    <p:extLst>
      <p:ext uri="{BB962C8B-B14F-4D97-AF65-F5344CB8AC3E}">
        <p14:creationId xmlns:p14="http://schemas.microsoft.com/office/powerpoint/2010/main" val="331605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655"/>
            <a:ext cx="9097088" cy="5210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66300" y="5266970"/>
            <a:ext cx="89644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Elde edilen sonuçları sınıfça tartışalım.</a:t>
            </a:r>
          </a:p>
          <a:p>
            <a:r>
              <a:rPr lang="tr-TR" sz="2400" dirty="0" smtClean="0"/>
              <a:t>.................................................................................................................</a:t>
            </a:r>
            <a:endParaRPr lang="tr-TR" sz="2400" dirty="0"/>
          </a:p>
          <a:p>
            <a:r>
              <a:rPr lang="tr-TR" sz="2400" dirty="0" smtClean="0"/>
              <a:t>..................................................................................................................</a:t>
            </a:r>
            <a:endParaRPr lang="tr-TR" sz="2400" dirty="0"/>
          </a:p>
        </p:txBody>
      </p:sp>
      <p:sp>
        <p:nvSpPr>
          <p:cNvPr id="4" name="Dikdörtgen 3"/>
          <p:cNvSpPr/>
          <p:nvPr/>
        </p:nvSpPr>
        <p:spPr>
          <a:xfrm>
            <a:off x="4531667" y="1052736"/>
            <a:ext cx="35283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Bitki olan daha az su ve çamur .  Bitki olmayanda daha çok su ve çamur oldu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283968" y="2851756"/>
            <a:ext cx="41044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Bitki örtüsünün erozyonu önlediğini ispatlamak için .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8" y="4131060"/>
            <a:ext cx="4104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Eğimlerin aynı olduğunu göstermek için.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5762782"/>
            <a:ext cx="8712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Erozyona ,bitki örtüsünün etkili olduğunu söyleyebiliriz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95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892"/>
            <a:ext cx="9144000" cy="6837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60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4728" y="8674"/>
            <a:ext cx="8949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latin typeface="Calibri-Bold"/>
              </a:rPr>
              <a:t>Etkinlik 7.5. Erozyonu engelleyebilir miyiz?</a:t>
            </a:r>
            <a:endParaRPr lang="tr-TR" sz="2800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2" y="510941"/>
            <a:ext cx="4935031" cy="901833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36453" y="1432463"/>
            <a:ext cx="900004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• Etkinlik 7.4. ‘teki araç ve gereçleri kullanarak yeni bir deney yapalım.</a:t>
            </a:r>
          </a:p>
          <a:p>
            <a:r>
              <a:rPr lang="tr-TR" sz="2400" dirty="0"/>
              <a:t>• Her iki tepsiye de tepsileri dolduracak şekilde eşit miktarda toprak koyalım.</a:t>
            </a:r>
          </a:p>
          <a:p>
            <a:r>
              <a:rPr lang="tr-TR" sz="2400" dirty="0"/>
              <a:t>• Topraklara eğim vermek için tepsilerin altına eşit büyüklükteki takozları tekrar yerleştirelim.</a:t>
            </a:r>
          </a:p>
          <a:p>
            <a:r>
              <a:rPr lang="tr-TR" sz="2400" dirty="0"/>
              <a:t>• Bir çubuk (veya kalem) yardımıyla tepsilerdeki topraklardan birine eğime dik, ikincisine </a:t>
            </a:r>
            <a:r>
              <a:rPr lang="tr-TR" sz="2400" dirty="0" smtClean="0"/>
              <a:t>de eğime </a:t>
            </a:r>
            <a:r>
              <a:rPr lang="tr-TR" sz="2400" dirty="0"/>
              <a:t>paralel yarıklar açalım.</a:t>
            </a:r>
          </a:p>
          <a:p>
            <a:r>
              <a:rPr lang="tr-TR" sz="2400" dirty="0"/>
              <a:t>• Hazırladığımız topraklara ilk deneyde kullandığımız pet şişe yardımıyla aynı yükseklikten </a:t>
            </a:r>
            <a:r>
              <a:rPr lang="tr-TR" sz="2400" dirty="0" smtClean="0"/>
              <a:t>ve eşit </a:t>
            </a:r>
            <a:r>
              <a:rPr lang="tr-TR" sz="2400" dirty="0"/>
              <a:t>miktarda su dökelim.</a:t>
            </a:r>
          </a:p>
          <a:p>
            <a:r>
              <a:rPr lang="tr-TR" sz="2400" dirty="0"/>
              <a:t>• Tepsilerden akan suları kovalarda toplayalım.</a:t>
            </a:r>
          </a:p>
          <a:p>
            <a:r>
              <a:rPr lang="tr-TR" sz="2400" dirty="0"/>
              <a:t>• Yapmış olduğumuz deneyi dikkate alarak aşağıdaki tabloda yer alan soruları cevaplayalım.</a:t>
            </a:r>
          </a:p>
        </p:txBody>
      </p:sp>
    </p:spTree>
    <p:extLst>
      <p:ext uri="{BB962C8B-B14F-4D97-AF65-F5344CB8AC3E}">
        <p14:creationId xmlns:p14="http://schemas.microsoft.com/office/powerpoint/2010/main" val="22663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6319" cy="458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3" y="4725144"/>
            <a:ext cx="89988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Elde edilen sonuçları sınıfça tartışalım.</a:t>
            </a:r>
          </a:p>
          <a:p>
            <a:r>
              <a:rPr lang="tr-TR" sz="2800" dirty="0" smtClean="0"/>
              <a:t>.................................................................................................</a:t>
            </a:r>
            <a:endParaRPr lang="tr-TR" sz="2800" dirty="0"/>
          </a:p>
        </p:txBody>
      </p:sp>
      <p:sp>
        <p:nvSpPr>
          <p:cNvPr id="4" name="Dikdörtgen 3"/>
          <p:cNvSpPr/>
          <p:nvPr/>
        </p:nvSpPr>
        <p:spPr>
          <a:xfrm>
            <a:off x="4355976" y="1052736"/>
            <a:ext cx="39604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Biriken su ve kumun aynı olduğu .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536354" y="2564904"/>
            <a:ext cx="392407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Eğime dik ve paralel sürmenin etkisini gözlemek için </a:t>
            </a:r>
            <a:r>
              <a:rPr lang="tr-TR" sz="2800" dirty="0" smtClean="0">
                <a:solidFill>
                  <a:srgbClr val="FF0000"/>
                </a:solidFill>
              </a:rPr>
              <a:t>.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374268" y="3645023"/>
            <a:ext cx="41028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Farklı olarak verseydik deneyin sonucuna ulaşamazdık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51520" y="5417641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Bulunulduğu ortamın </a:t>
            </a:r>
            <a:r>
              <a:rPr lang="tr-TR" sz="2800" dirty="0" smtClean="0">
                <a:solidFill>
                  <a:srgbClr val="FF0000"/>
                </a:solidFill>
              </a:rPr>
              <a:t>eğimine, dik ve paralel sürmenin erozyonu etkilediğini söyleyebilir miyiz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42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6084168" y="6381328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Fareyi sağ tıkla </a:t>
            </a:r>
            <a:r>
              <a:rPr lang="tr-TR" dirty="0" err="1" smtClean="0"/>
              <a:t>oynatı</a:t>
            </a:r>
            <a:r>
              <a:rPr lang="tr-TR" dirty="0" smtClean="0"/>
              <a:t> tıkla </a:t>
            </a:r>
            <a:endParaRPr lang="tr-TR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7178" name="ShockwaveFlash1" r:id="rId2" imgW="8784762" imgH="5400762"/>
        </mc:Choice>
        <mc:Fallback>
          <p:control name="ShockwaveFlash1" r:id="rId2" imgW="8784762" imgH="5400762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7950" y="188913"/>
                  <a:ext cx="8785225" cy="54006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93535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0"/>
            <a:ext cx="6651483" cy="674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662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43934"/>
            <a:ext cx="42841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/>
              <a:t>Öğrendiklerimizi değerlendirelim</a:t>
            </a:r>
          </a:p>
        </p:txBody>
      </p:sp>
      <p:sp>
        <p:nvSpPr>
          <p:cNvPr id="3" name="Dikdörtgen 2"/>
          <p:cNvSpPr/>
          <p:nvPr/>
        </p:nvSpPr>
        <p:spPr>
          <a:xfrm>
            <a:off x="6916" y="505599"/>
            <a:ext cx="90295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1) Numaralandırılmış yerlerdeki fotoğrafları kullanarak aşağıdaki soruları cevaplayalım.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57347"/>
            <a:ext cx="5796798" cy="5413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048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3269" y="188640"/>
            <a:ext cx="895322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A) </a:t>
            </a:r>
            <a:r>
              <a:rPr lang="tr-TR" sz="2400" dirty="0"/>
              <a:t>Hangisi ya da hangileri erozyonu önlemede, eğimli yamaçlarda toprağın doğru </a:t>
            </a:r>
            <a:r>
              <a:rPr lang="tr-TR" sz="2400" dirty="0" smtClean="0"/>
              <a:t>sürüldüğünü göstermektedir</a:t>
            </a:r>
            <a:r>
              <a:rPr lang="tr-TR" sz="2400" dirty="0"/>
              <a:t>? Açıklayalım.</a:t>
            </a:r>
          </a:p>
          <a:p>
            <a:r>
              <a:rPr lang="tr-TR" sz="2400" dirty="0" smtClean="0"/>
              <a:t>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tr-TR" sz="2400" dirty="0"/>
          </a:p>
          <a:p>
            <a:r>
              <a:rPr lang="tr-TR" sz="2400" b="1" dirty="0"/>
              <a:t>B) </a:t>
            </a:r>
            <a:r>
              <a:rPr lang="tr-TR" sz="2400" dirty="0"/>
              <a:t>Hangisi ya da hangileri </a:t>
            </a:r>
            <a:r>
              <a:rPr lang="tr-TR" sz="2400" dirty="0" err="1"/>
              <a:t>taraçalama</a:t>
            </a:r>
            <a:r>
              <a:rPr lang="tr-TR" sz="2400" dirty="0"/>
              <a:t> (teraslama) yöntemine örnek olarak verilebilir? Açıklayalım.</a:t>
            </a:r>
          </a:p>
          <a:p>
            <a:r>
              <a:rPr lang="tr-TR" sz="2400" dirty="0" smtClean="0"/>
              <a:t>...................................................................................................................</a:t>
            </a:r>
            <a:endParaRPr lang="tr-TR" sz="2400" dirty="0"/>
          </a:p>
          <a:p>
            <a:r>
              <a:rPr lang="tr-TR" sz="2400" dirty="0" smtClean="0"/>
              <a:t>...................................................................................................................</a:t>
            </a:r>
            <a:endParaRPr lang="tr-TR" sz="2400" dirty="0"/>
          </a:p>
          <a:p>
            <a:r>
              <a:rPr lang="tr-TR" sz="2400" b="1" dirty="0"/>
              <a:t>C) </a:t>
            </a:r>
            <a:r>
              <a:rPr lang="tr-TR" sz="2400" dirty="0"/>
              <a:t>Hangisi ya da hangileri erozyonun ortaya çıkardığı sonuçları göstermektedir? Açıklayalım.</a:t>
            </a:r>
          </a:p>
          <a:p>
            <a:r>
              <a:rPr lang="tr-TR" sz="2400" dirty="0" smtClean="0"/>
              <a:t>...................................................................................................................</a:t>
            </a:r>
            <a:endParaRPr lang="tr-TR" sz="2400" dirty="0"/>
          </a:p>
          <a:p>
            <a:r>
              <a:rPr lang="tr-TR" sz="2400" dirty="0" smtClean="0"/>
              <a:t>...................................................................................................................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323528" y="1052736"/>
            <a:ext cx="3528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1,2,6 ve 7.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15035" y="2450797"/>
            <a:ext cx="3528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6 ve 7.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15035" y="4005064"/>
            <a:ext cx="3528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4,5,8 ve 9.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69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9351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2) </a:t>
            </a:r>
            <a:r>
              <a:rPr lang="tr-TR" sz="2400" dirty="0"/>
              <a:t>Bir bölgede yoğun olarak erozyon meydana geliyorsa bu bölgenin bitki örtüsü, toprak </a:t>
            </a:r>
            <a:r>
              <a:rPr lang="tr-TR" sz="2400" dirty="0" smtClean="0"/>
              <a:t>ve yeryüzü </a:t>
            </a:r>
            <a:r>
              <a:rPr lang="tr-TR" sz="2400" dirty="0"/>
              <a:t>koşulları hakkında neler söylenebilir?</a:t>
            </a:r>
          </a:p>
          <a:p>
            <a:r>
              <a:rPr lang="tr-TR" sz="2400" dirty="0" smtClean="0"/>
              <a:t>.....................................................................................................................................................................................................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179512" y="1772816"/>
            <a:ext cx="28189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3) </a:t>
            </a:r>
            <a:r>
              <a:rPr lang="tr-TR" sz="2000" dirty="0"/>
              <a:t>Yandaki fotoğrafta gördüğümüz ortam, her </a:t>
            </a:r>
            <a:r>
              <a:rPr lang="tr-TR" sz="2000" dirty="0" smtClean="0"/>
              <a:t>yıl erozyon </a:t>
            </a:r>
            <a:r>
              <a:rPr lang="tr-TR" sz="2000" dirty="0"/>
              <a:t>sonucu toprak kaybetmektedir. Bu bölgeyi </a:t>
            </a:r>
            <a:r>
              <a:rPr lang="tr-TR" sz="2000" dirty="0" smtClean="0"/>
              <a:t>kurtarmak için </a:t>
            </a:r>
            <a:r>
              <a:rPr lang="tr-TR" sz="2000" dirty="0"/>
              <a:t>ne gibi önlemler alınmalıdır? Almamız gereken</a:t>
            </a:r>
          </a:p>
          <a:p>
            <a:r>
              <a:rPr lang="tr-TR" sz="2000" dirty="0"/>
              <a:t>önlemleri nedenleriyle birlikte aşağıdaki </a:t>
            </a:r>
            <a:r>
              <a:rPr lang="tr-TR" sz="2000" dirty="0" smtClean="0"/>
              <a:t>tabloya yazalım</a:t>
            </a:r>
            <a:r>
              <a:rPr lang="tr-TR" sz="2000" dirty="0"/>
              <a:t>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995" y="1579011"/>
            <a:ext cx="6136005" cy="4298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87524" y="794181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Bitki örtüsü azalmıştır , toprak çoraklaşmış ve çölleşmiştir</a:t>
            </a:r>
          </a:p>
          <a:p>
            <a:r>
              <a:rPr lang="tr-TR" sz="2800" dirty="0" smtClean="0">
                <a:solidFill>
                  <a:srgbClr val="FF0000"/>
                </a:solidFill>
              </a:rPr>
              <a:t>Ve yeryüzü eğimlidir.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63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2008"/>
            <a:ext cx="8732237" cy="623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007169" y="533871"/>
            <a:ext cx="3528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Ağaçlandırma .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283968" y="580037"/>
            <a:ext cx="4464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Ağaçlar toprağı kökleriyle erozyonu önler.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19074" y="1397967"/>
            <a:ext cx="3528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Teraslama yapmalıyız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305672" y="1397966"/>
            <a:ext cx="4442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Teraslar toprak kaybını önler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71600" y="2164213"/>
            <a:ext cx="33340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Eğime dik olarak havuzlar</a:t>
            </a:r>
          </a:p>
          <a:p>
            <a:r>
              <a:rPr lang="tr-TR" sz="2400" dirty="0" smtClean="0">
                <a:solidFill>
                  <a:srgbClr val="FF0000"/>
                </a:solidFill>
              </a:rPr>
              <a:t>yapılmalı.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330750" y="2191924"/>
            <a:ext cx="44177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Yapılan havuzlarda taşınan toplar ve tarım yapabiliriz . resim 2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9074" y="3068960"/>
            <a:ext cx="3264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…..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316542" y="3059224"/>
            <a:ext cx="4399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……….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019074" y="3861048"/>
            <a:ext cx="32865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………….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305672" y="3861047"/>
            <a:ext cx="43960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……..</a:t>
            </a:r>
            <a:r>
              <a:rPr lang="tr-TR" sz="2400" dirty="0" smtClean="0">
                <a:solidFill>
                  <a:srgbClr val="FF0000"/>
                </a:solidFill>
              </a:rPr>
              <a:t>.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092746" y="4869160"/>
            <a:ext cx="3528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…………..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283968" y="4739134"/>
            <a:ext cx="43960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…….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054425" y="5536341"/>
            <a:ext cx="3528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………….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30749" y="5536341"/>
            <a:ext cx="44177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…………...</a:t>
            </a:r>
            <a:endParaRPr lang="tr-T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33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66156" y="188640"/>
            <a:ext cx="8784976" cy="1200329"/>
          </a:xfrm>
          <a:prstGeom prst="rect">
            <a:avLst/>
          </a:prstGeom>
          <a:solidFill>
            <a:schemeClr val="accent1">
              <a:alpha val="16000"/>
            </a:schemeClr>
          </a:solidFill>
        </p:spPr>
        <p:txBody>
          <a:bodyPr wrap="square">
            <a:spAutoFit/>
          </a:bodyPr>
          <a:lstStyle/>
          <a:p>
            <a:r>
              <a:rPr lang="tr-TR" sz="2400" i="1" dirty="0">
                <a:latin typeface="MyriadPro-It"/>
              </a:rPr>
              <a:t>Toprakların yanlış </a:t>
            </a:r>
            <a:r>
              <a:rPr lang="tr-TR" sz="2400" i="1" dirty="0" smtClean="0">
                <a:latin typeface="MyriadPro-It"/>
              </a:rPr>
              <a:t>kullanımı, ormanların </a:t>
            </a:r>
            <a:r>
              <a:rPr lang="tr-TR" sz="2400" i="1" dirty="0">
                <a:latin typeface="MyriadPro-It"/>
              </a:rPr>
              <a:t>yok </a:t>
            </a:r>
            <a:r>
              <a:rPr lang="tr-TR" sz="2400" i="1" dirty="0" smtClean="0">
                <a:latin typeface="MyriadPro-It"/>
              </a:rPr>
              <a:t>edilmesi ve </a:t>
            </a:r>
            <a:r>
              <a:rPr lang="tr-TR" sz="2400" i="1" dirty="0">
                <a:latin typeface="MyriadPro-It"/>
              </a:rPr>
              <a:t>meraların tahrip </a:t>
            </a:r>
            <a:r>
              <a:rPr lang="tr-TR" sz="2400" i="1" dirty="0" smtClean="0">
                <a:latin typeface="MyriadPro-It"/>
              </a:rPr>
              <a:t>edilmesi gibi </a:t>
            </a:r>
            <a:r>
              <a:rPr lang="tr-TR" sz="2400" i="1" dirty="0">
                <a:latin typeface="MyriadPro-It"/>
              </a:rPr>
              <a:t>üç temel </a:t>
            </a:r>
            <a:r>
              <a:rPr lang="tr-TR" sz="2400" i="1" dirty="0" smtClean="0">
                <a:latin typeface="MyriadPro-It"/>
              </a:rPr>
              <a:t>nedenle su </a:t>
            </a:r>
            <a:r>
              <a:rPr lang="tr-TR" sz="2400" i="1" dirty="0">
                <a:latin typeface="MyriadPro-It"/>
              </a:rPr>
              <a:t>ve rüzgarın toprağı aşındırmasıdır.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166156" y="1700808"/>
            <a:ext cx="878497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Yukarıda açıklaması </a:t>
            </a:r>
            <a:r>
              <a:rPr lang="tr-TR" sz="2800" b="1" dirty="0" smtClean="0"/>
              <a:t>yapılan kavram aşağıdakilerden  hangisidir?</a:t>
            </a:r>
          </a:p>
          <a:p>
            <a:endParaRPr lang="tr-TR" sz="2800" b="1" dirty="0"/>
          </a:p>
          <a:p>
            <a:r>
              <a:rPr lang="tr-TR" sz="2800" dirty="0"/>
              <a:t>A) Doğal Anıt</a:t>
            </a:r>
          </a:p>
          <a:p>
            <a:r>
              <a:rPr lang="tr-TR" sz="2800" dirty="0"/>
              <a:t>B) Kayaç</a:t>
            </a:r>
          </a:p>
          <a:p>
            <a:r>
              <a:rPr lang="tr-TR" sz="2800" dirty="0"/>
              <a:t>C) Erozyon</a:t>
            </a:r>
          </a:p>
          <a:p>
            <a:r>
              <a:rPr lang="tr-TR" sz="2800" dirty="0"/>
              <a:t>D) Heyelan</a:t>
            </a:r>
          </a:p>
        </p:txBody>
      </p:sp>
      <p:sp>
        <p:nvSpPr>
          <p:cNvPr id="4" name="5-Nokta Yıldız 3"/>
          <p:cNvSpPr/>
          <p:nvPr/>
        </p:nvSpPr>
        <p:spPr>
          <a:xfrm>
            <a:off x="152872" y="3789040"/>
            <a:ext cx="504056" cy="504056"/>
          </a:xfrm>
          <a:prstGeom prst="star5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6149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7364"/>
            <a:ext cx="4277104" cy="259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76672"/>
            <a:ext cx="4005949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467545" y="2996952"/>
            <a:ext cx="82544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latin typeface="MyriadPro-Bold"/>
              </a:rPr>
              <a:t>Yukarıdaki </a:t>
            </a:r>
            <a:r>
              <a:rPr lang="tr-TR" sz="2800" b="1" dirty="0" smtClean="0">
                <a:latin typeface="MyriadPro-Bold"/>
              </a:rPr>
              <a:t>öğrencilerden hangilerinin </a:t>
            </a:r>
            <a:r>
              <a:rPr lang="tr-TR" sz="2800" b="1" dirty="0">
                <a:latin typeface="MyriadPro-Bold"/>
              </a:rPr>
              <a:t>söylediği </a:t>
            </a:r>
            <a:r>
              <a:rPr lang="tr-TR" sz="2800" b="1" dirty="0" smtClean="0">
                <a:latin typeface="MyriadPro-Bold"/>
              </a:rPr>
              <a:t>etkenler erozyona sebep olur?</a:t>
            </a:r>
          </a:p>
          <a:p>
            <a:endParaRPr lang="tr-TR" sz="2800" b="1" dirty="0">
              <a:latin typeface="MyriadPro-Bold"/>
            </a:endParaRPr>
          </a:p>
          <a:p>
            <a:r>
              <a:rPr lang="tr-TR" sz="2800" dirty="0">
                <a:latin typeface="MyriadPro-Regular"/>
              </a:rPr>
              <a:t>A) Yalnız Ömür</a:t>
            </a:r>
          </a:p>
          <a:p>
            <a:r>
              <a:rPr lang="tr-TR" sz="2800" dirty="0">
                <a:latin typeface="MyriadPro-Regular"/>
              </a:rPr>
              <a:t>B) Ömür ve Handan</a:t>
            </a:r>
          </a:p>
          <a:p>
            <a:r>
              <a:rPr lang="tr-TR" sz="2800" dirty="0">
                <a:latin typeface="MyriadPro-Regular"/>
              </a:rPr>
              <a:t>C) Handan ve Cemil</a:t>
            </a:r>
          </a:p>
          <a:p>
            <a:r>
              <a:rPr lang="tr-TR" sz="2800" dirty="0">
                <a:latin typeface="MyriadPro-Regular"/>
              </a:rPr>
              <a:t>D) Ömür, Handan ve Cemil</a:t>
            </a:r>
            <a:endParaRPr lang="tr-TR" sz="2800" dirty="0"/>
          </a:p>
        </p:txBody>
      </p:sp>
      <p:sp>
        <p:nvSpPr>
          <p:cNvPr id="5" name="5-Nokta Yıldız 4"/>
          <p:cNvSpPr/>
          <p:nvPr/>
        </p:nvSpPr>
        <p:spPr>
          <a:xfrm>
            <a:off x="395536" y="4293096"/>
            <a:ext cx="504056" cy="504056"/>
          </a:xfrm>
          <a:prstGeom prst="star5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597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-20081" y="11277"/>
            <a:ext cx="34579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/>
              <a:t>Erozyon ve heyelan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07504" y="980728"/>
            <a:ext cx="90364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Eğimli arazilerde şiddetli yağmur yağdığında biriken su aşağıya doğru akar. Akan suyun </a:t>
            </a:r>
            <a:r>
              <a:rPr lang="tr-TR" sz="2400" dirty="0" smtClean="0"/>
              <a:t>rengine bakıldığında </a:t>
            </a:r>
            <a:r>
              <a:rPr lang="tr-TR" sz="2400" dirty="0"/>
              <a:t>suyun renginin bulanık olduğu görülür. Bunun nedeni akan suyun </a:t>
            </a:r>
            <a:r>
              <a:rPr lang="tr-TR" sz="2400" dirty="0" smtClean="0"/>
              <a:t>toprağı da </a:t>
            </a:r>
            <a:r>
              <a:rPr lang="tr-TR" sz="2400" dirty="0"/>
              <a:t>taşımasıdır. Bu şekilde önemli miktarda verimli toprak, akarsularla taşınmaktadır. Toprağın</a:t>
            </a:r>
          </a:p>
          <a:p>
            <a:r>
              <a:rPr lang="tr-TR" sz="2400" dirty="0"/>
              <a:t>en verimli olan üst kısmının yağmur, sel ve rüzgâr gibi etkenlerle aşınarak başka yerlere </a:t>
            </a:r>
            <a:r>
              <a:rPr lang="tr-TR" sz="2400" dirty="0" smtClean="0"/>
              <a:t>taşınmasına </a:t>
            </a:r>
            <a:r>
              <a:rPr lang="tr-TR" sz="2400" b="1" dirty="0" smtClean="0"/>
              <a:t>erozyon </a:t>
            </a:r>
            <a:r>
              <a:rPr lang="tr-TR" sz="2400" dirty="0"/>
              <a:t>denir. </a:t>
            </a:r>
          </a:p>
        </p:txBody>
      </p:sp>
    </p:spTree>
    <p:extLst>
      <p:ext uri="{BB962C8B-B14F-4D97-AF65-F5344CB8AC3E}">
        <p14:creationId xmlns:p14="http://schemas.microsoft.com/office/powerpoint/2010/main" val="214159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8640"/>
            <a:ext cx="4968553" cy="2173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30388" y="2492896"/>
            <a:ext cx="856209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latin typeface="MyriadPro-Regular"/>
              </a:rPr>
              <a:t>Yukarıda erozyona </a:t>
            </a:r>
            <a:r>
              <a:rPr lang="tr-TR" sz="2800" dirty="0" smtClean="0">
                <a:latin typeface="MyriadPro-Regular"/>
              </a:rPr>
              <a:t>sebep </a:t>
            </a:r>
            <a:r>
              <a:rPr lang="pl-PL" sz="2800" dirty="0" smtClean="0">
                <a:latin typeface="MyriadPro-Regular"/>
              </a:rPr>
              <a:t>olan </a:t>
            </a:r>
            <a:r>
              <a:rPr lang="pl-PL" sz="2800" dirty="0">
                <a:latin typeface="MyriadPro-Regular"/>
              </a:rPr>
              <a:t>üç temel olay X, Y, Z </a:t>
            </a:r>
            <a:r>
              <a:rPr lang="pl-PL" sz="2800" dirty="0" smtClean="0">
                <a:latin typeface="MyriadPro-Regular"/>
              </a:rPr>
              <a:t>ile</a:t>
            </a:r>
            <a:r>
              <a:rPr lang="tr-TR" sz="2800" dirty="0" smtClean="0">
                <a:latin typeface="MyriadPro-Regular"/>
              </a:rPr>
              <a:t> gösterilmiştir</a:t>
            </a:r>
            <a:r>
              <a:rPr lang="tr-TR" sz="2800" dirty="0">
                <a:latin typeface="MyriadPro-Regular"/>
              </a:rPr>
              <a:t>.</a:t>
            </a:r>
          </a:p>
          <a:p>
            <a:r>
              <a:rPr lang="tr-TR" sz="2800" b="1" dirty="0">
                <a:latin typeface="MyriadPro-Bold"/>
              </a:rPr>
              <a:t>Buna göre aşağıda </a:t>
            </a:r>
            <a:r>
              <a:rPr lang="tr-TR" sz="2800" b="1" dirty="0" smtClean="0">
                <a:latin typeface="MyriadPro-Bold"/>
              </a:rPr>
              <a:t>verilenlerden hangisi </a:t>
            </a:r>
            <a:r>
              <a:rPr lang="tr-TR" sz="2800" b="1" dirty="0">
                <a:latin typeface="MyriadPro-Bold"/>
              </a:rPr>
              <a:t>X, Y, </a:t>
            </a:r>
            <a:r>
              <a:rPr lang="tr-TR" sz="2800" b="1" dirty="0" smtClean="0">
                <a:latin typeface="MyriadPro-Bold"/>
              </a:rPr>
              <a:t>Z yerine </a:t>
            </a:r>
            <a:r>
              <a:rPr lang="tr-TR" sz="2800" b="1" dirty="0">
                <a:latin typeface="MyriadPro-Bold"/>
              </a:rPr>
              <a:t>gelemez?</a:t>
            </a:r>
          </a:p>
          <a:p>
            <a:r>
              <a:rPr lang="tr-TR" sz="2800" dirty="0">
                <a:latin typeface="MyriadPro-Regular"/>
              </a:rPr>
              <a:t>A) Çıplak alanların ağaçlandırılması</a:t>
            </a:r>
          </a:p>
          <a:p>
            <a:r>
              <a:rPr lang="tr-TR" sz="2800" dirty="0">
                <a:latin typeface="MyriadPro-Regular"/>
              </a:rPr>
              <a:t>B) Ormanların yok edilmesi</a:t>
            </a:r>
          </a:p>
          <a:p>
            <a:r>
              <a:rPr lang="tr-TR" sz="2800" dirty="0">
                <a:latin typeface="MyriadPro-Regular"/>
              </a:rPr>
              <a:t>C) Toprağın yanlış kullanılması</a:t>
            </a:r>
          </a:p>
          <a:p>
            <a:r>
              <a:rPr lang="tr-TR" sz="2800" dirty="0">
                <a:latin typeface="MyriadPro-Regular"/>
              </a:rPr>
              <a:t>D) Meraların tahrip edilmesi</a:t>
            </a:r>
            <a:endParaRPr lang="tr-TR" sz="2800" dirty="0"/>
          </a:p>
        </p:txBody>
      </p:sp>
      <p:sp>
        <p:nvSpPr>
          <p:cNvPr id="4" name="5-Nokta Yıldız 3"/>
          <p:cNvSpPr/>
          <p:nvPr/>
        </p:nvSpPr>
        <p:spPr>
          <a:xfrm>
            <a:off x="251520" y="4149080"/>
            <a:ext cx="504056" cy="504056"/>
          </a:xfrm>
          <a:prstGeom prst="star5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6240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0"/>
            <a:ext cx="3685567" cy="242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23528" y="2323745"/>
            <a:ext cx="86947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MyriadPro-Bold"/>
              </a:rPr>
              <a:t>Gülsen Öğretmen'in </a:t>
            </a:r>
            <a:r>
              <a:rPr lang="tr-TR" sz="2400" b="1" dirty="0" smtClean="0">
                <a:latin typeface="MyriadPro-Bold"/>
              </a:rPr>
              <a:t>sorusuna aşağıdaki öğrencilerden hangisi </a:t>
            </a:r>
            <a:r>
              <a:rPr lang="tr-TR" sz="2400" b="1" dirty="0">
                <a:latin typeface="MyriadPro-Bold"/>
              </a:rPr>
              <a:t>doğru </a:t>
            </a:r>
            <a:r>
              <a:rPr lang="tr-TR" sz="2400" b="1" dirty="0" smtClean="0">
                <a:latin typeface="MyriadPro-Bold"/>
              </a:rPr>
              <a:t>cevap vermiştir</a:t>
            </a:r>
            <a:r>
              <a:rPr lang="tr-TR" sz="2400" b="1" dirty="0">
                <a:latin typeface="MyriadPro-Bold"/>
              </a:rPr>
              <a:t>?</a:t>
            </a:r>
            <a:endParaRPr lang="tr-TR" sz="2400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23414"/>
            <a:ext cx="3805272" cy="1645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193" y="3183944"/>
            <a:ext cx="3858271" cy="191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5128919"/>
            <a:ext cx="4567639" cy="118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193" y="5209450"/>
            <a:ext cx="4014589" cy="1315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5-Nokta Yıldız 7"/>
          <p:cNvSpPr/>
          <p:nvPr/>
        </p:nvSpPr>
        <p:spPr>
          <a:xfrm>
            <a:off x="4932040" y="3170575"/>
            <a:ext cx="504056" cy="504056"/>
          </a:xfrm>
          <a:prstGeom prst="star5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8096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06261" y="476672"/>
            <a:ext cx="86409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latin typeface="MyriadPro-Bold"/>
              </a:rPr>
              <a:t>Aşağıda verilen </a:t>
            </a:r>
            <a:r>
              <a:rPr lang="tr-TR" sz="3200" b="1" dirty="0" smtClean="0">
                <a:latin typeface="MyriadPro-Bold"/>
              </a:rPr>
              <a:t>ifadelerden hangisi </a:t>
            </a:r>
            <a:r>
              <a:rPr lang="tr-TR" sz="3200" b="1" dirty="0">
                <a:latin typeface="MyriadPro-Bold"/>
              </a:rPr>
              <a:t>yanlıştır</a:t>
            </a:r>
            <a:r>
              <a:rPr lang="tr-TR" sz="3200" b="1" dirty="0" smtClean="0">
                <a:latin typeface="MyriadPro-Bold"/>
              </a:rPr>
              <a:t>?</a:t>
            </a:r>
          </a:p>
          <a:p>
            <a:endParaRPr lang="tr-TR" sz="3200" b="1" dirty="0">
              <a:latin typeface="MyriadPro-Bold"/>
            </a:endParaRPr>
          </a:p>
          <a:p>
            <a:r>
              <a:rPr lang="tr-TR" sz="3200" dirty="0">
                <a:latin typeface="MyriadPro-Regular"/>
              </a:rPr>
              <a:t>A) Erozyon ve heyelan </a:t>
            </a:r>
            <a:r>
              <a:rPr lang="tr-TR" sz="3200" dirty="0" smtClean="0">
                <a:latin typeface="MyriadPro-Regular"/>
              </a:rPr>
              <a:t>farklı olaylardır</a:t>
            </a:r>
            <a:r>
              <a:rPr lang="tr-TR" sz="3200" dirty="0">
                <a:latin typeface="MyriadPro-Regular"/>
              </a:rPr>
              <a:t>.</a:t>
            </a:r>
          </a:p>
          <a:p>
            <a:r>
              <a:rPr lang="tr-TR" sz="3200" dirty="0">
                <a:latin typeface="MyriadPro-Regular"/>
              </a:rPr>
              <a:t>B) Erozyonu engellemek </a:t>
            </a:r>
            <a:r>
              <a:rPr lang="tr-TR" sz="3200" dirty="0" smtClean="0">
                <a:latin typeface="MyriadPro-Regular"/>
              </a:rPr>
              <a:t>için çıplak </a:t>
            </a:r>
            <a:r>
              <a:rPr lang="tr-TR" sz="3200" dirty="0">
                <a:latin typeface="MyriadPro-Regular"/>
              </a:rPr>
              <a:t>alanlar ağaçlandırılmalıdır.</a:t>
            </a:r>
          </a:p>
          <a:p>
            <a:r>
              <a:rPr lang="tr-TR" sz="3200" dirty="0">
                <a:latin typeface="MyriadPro-Regular"/>
              </a:rPr>
              <a:t>C) Bitki örtüsünü </a:t>
            </a:r>
            <a:r>
              <a:rPr lang="tr-TR" sz="3200" dirty="0" smtClean="0">
                <a:latin typeface="MyriadPro-Regular"/>
              </a:rPr>
              <a:t>korumak erozyonu </a:t>
            </a:r>
            <a:r>
              <a:rPr lang="tr-TR" sz="3200" dirty="0">
                <a:latin typeface="MyriadPro-Regular"/>
              </a:rPr>
              <a:t>engeller.</a:t>
            </a:r>
          </a:p>
          <a:p>
            <a:r>
              <a:rPr lang="tr-TR" sz="3200" dirty="0">
                <a:latin typeface="MyriadPro-Regular"/>
              </a:rPr>
              <a:t>D) Heyelan genellikle </a:t>
            </a:r>
            <a:r>
              <a:rPr lang="tr-TR" sz="3200" dirty="0" smtClean="0">
                <a:latin typeface="MyriadPro-Regular"/>
              </a:rPr>
              <a:t>ormanlarda gerçekleşir</a:t>
            </a:r>
            <a:r>
              <a:rPr lang="tr-TR" sz="3200" dirty="0">
                <a:latin typeface="MyriadPro-Regular"/>
              </a:rPr>
              <a:t>.</a:t>
            </a:r>
            <a:endParaRPr lang="tr-TR" sz="3200" dirty="0"/>
          </a:p>
        </p:txBody>
      </p:sp>
      <p:sp>
        <p:nvSpPr>
          <p:cNvPr id="3" name="5-Nokta Yıldız 2"/>
          <p:cNvSpPr/>
          <p:nvPr/>
        </p:nvSpPr>
        <p:spPr>
          <a:xfrm>
            <a:off x="179512" y="3356992"/>
            <a:ext cx="504056" cy="504056"/>
          </a:xfrm>
          <a:prstGeom prst="star5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108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7849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latin typeface="MyriadPro-Regular"/>
              </a:rPr>
              <a:t>Bitki örtüsü korunmalıdır.</a:t>
            </a:r>
          </a:p>
          <a:p>
            <a:r>
              <a:rPr lang="tr-TR" sz="2800" dirty="0">
                <a:latin typeface="MyriadPro-Regular"/>
              </a:rPr>
              <a:t>Toprak eğime dik </a:t>
            </a:r>
            <a:r>
              <a:rPr lang="tr-TR" sz="2800" dirty="0" smtClean="0">
                <a:latin typeface="MyriadPro-Regular"/>
              </a:rPr>
              <a:t>olarak sürülmelidir</a:t>
            </a:r>
            <a:r>
              <a:rPr lang="tr-TR" sz="2800" dirty="0">
                <a:latin typeface="MyriadPro-Regular"/>
              </a:rPr>
              <a:t>.</a:t>
            </a:r>
          </a:p>
          <a:p>
            <a:r>
              <a:rPr lang="tr-TR" sz="2800" dirty="0">
                <a:latin typeface="MyriadPro-Regular"/>
              </a:rPr>
              <a:t>Çıplak alanlar ağaçlandırılmalıdır.</a:t>
            </a:r>
          </a:p>
          <a:p>
            <a:r>
              <a:rPr lang="tr-TR" sz="2800" dirty="0">
                <a:latin typeface="MyriadPro-Regular"/>
              </a:rPr>
              <a:t>Eğimli arazilerde </a:t>
            </a:r>
            <a:r>
              <a:rPr lang="tr-TR" sz="2800" dirty="0" err="1" smtClean="0">
                <a:latin typeface="MyriadPro-Regular"/>
              </a:rPr>
              <a:t>taraçalama</a:t>
            </a:r>
            <a:r>
              <a:rPr lang="tr-TR" sz="2800" dirty="0" smtClean="0">
                <a:latin typeface="MyriadPro-Regular"/>
              </a:rPr>
              <a:t> yapılmalıdır</a:t>
            </a:r>
            <a:r>
              <a:rPr lang="tr-TR" sz="2800" dirty="0">
                <a:latin typeface="MyriadPro-Regular"/>
              </a:rPr>
              <a:t>.</a:t>
            </a:r>
          </a:p>
          <a:p>
            <a:r>
              <a:rPr lang="tr-TR" sz="2800" dirty="0">
                <a:latin typeface="MyriadPro-Regular"/>
              </a:rPr>
              <a:t>Baraj göllerinin </a:t>
            </a:r>
            <a:r>
              <a:rPr lang="tr-TR" sz="2800" dirty="0" smtClean="0">
                <a:latin typeface="MyriadPro-Regular"/>
              </a:rPr>
              <a:t>yamaçları ağaçlandırılmalıdır</a:t>
            </a:r>
            <a:r>
              <a:rPr lang="tr-TR" sz="2800" dirty="0">
                <a:latin typeface="MyriadPro-Regular"/>
              </a:rPr>
              <a:t>.</a:t>
            </a:r>
          </a:p>
          <a:p>
            <a:r>
              <a:rPr lang="tr-TR" sz="2800" b="1" dirty="0">
                <a:latin typeface="MyriadPro-Bold"/>
              </a:rPr>
              <a:t>Yukarıda verilenlerden </a:t>
            </a:r>
            <a:r>
              <a:rPr lang="tr-TR" sz="2800" b="1" dirty="0" smtClean="0">
                <a:latin typeface="MyriadPro-Bold"/>
              </a:rPr>
              <a:t>kaç tanesi </a:t>
            </a:r>
            <a:r>
              <a:rPr lang="tr-TR" sz="2800" b="1" dirty="0">
                <a:latin typeface="MyriadPro-Bold"/>
              </a:rPr>
              <a:t>toprağı, </a:t>
            </a:r>
            <a:r>
              <a:rPr lang="tr-TR" sz="2800" b="1" dirty="0" smtClean="0">
                <a:latin typeface="MyriadPro-Bold"/>
              </a:rPr>
              <a:t>erozyonun olumsuz </a:t>
            </a:r>
            <a:r>
              <a:rPr lang="tr-TR" sz="2800" b="1" dirty="0">
                <a:latin typeface="MyriadPro-Bold"/>
              </a:rPr>
              <a:t>etkilerinden </a:t>
            </a:r>
            <a:r>
              <a:rPr lang="tr-TR" sz="2800" b="1" dirty="0" smtClean="0">
                <a:latin typeface="MyriadPro-Bold"/>
              </a:rPr>
              <a:t>korumak için </a:t>
            </a:r>
            <a:r>
              <a:rPr lang="tr-TR" sz="2800" b="1" dirty="0">
                <a:latin typeface="MyriadPro-Bold"/>
              </a:rPr>
              <a:t>yapılır</a:t>
            </a:r>
            <a:r>
              <a:rPr lang="tr-TR" sz="2800" b="1" dirty="0" smtClean="0">
                <a:latin typeface="MyriadPro-Bold"/>
              </a:rPr>
              <a:t>?</a:t>
            </a:r>
          </a:p>
          <a:p>
            <a:endParaRPr lang="tr-TR" sz="2800" b="1" dirty="0">
              <a:latin typeface="MyriadPro-Bold"/>
            </a:endParaRPr>
          </a:p>
          <a:p>
            <a:r>
              <a:rPr lang="pt-BR" sz="2800" dirty="0">
                <a:latin typeface="MyriadPro-Regular"/>
              </a:rPr>
              <a:t>A) 2 </a:t>
            </a:r>
            <a:r>
              <a:rPr lang="tr-TR" sz="2800" dirty="0" smtClean="0">
                <a:latin typeface="MyriadPro-Regular"/>
              </a:rPr>
              <a:t>               </a:t>
            </a:r>
            <a:r>
              <a:rPr lang="pt-BR" sz="2800" dirty="0" smtClean="0">
                <a:latin typeface="MyriadPro-Regular"/>
              </a:rPr>
              <a:t>B</a:t>
            </a:r>
            <a:r>
              <a:rPr lang="pt-BR" sz="2800" dirty="0">
                <a:latin typeface="MyriadPro-Regular"/>
              </a:rPr>
              <a:t>) 3 </a:t>
            </a:r>
            <a:r>
              <a:rPr lang="tr-TR" sz="2800" dirty="0" smtClean="0">
                <a:latin typeface="MyriadPro-Regular"/>
              </a:rPr>
              <a:t>                 </a:t>
            </a:r>
            <a:r>
              <a:rPr lang="pt-BR" sz="2800" dirty="0" smtClean="0">
                <a:latin typeface="MyriadPro-Regular"/>
              </a:rPr>
              <a:t>C</a:t>
            </a:r>
            <a:r>
              <a:rPr lang="pt-BR" sz="2800" dirty="0">
                <a:latin typeface="MyriadPro-Regular"/>
              </a:rPr>
              <a:t>) </a:t>
            </a:r>
            <a:r>
              <a:rPr lang="pt-BR" sz="2800" dirty="0" smtClean="0">
                <a:latin typeface="MyriadPro-Regular"/>
              </a:rPr>
              <a:t>4</a:t>
            </a:r>
            <a:r>
              <a:rPr lang="tr-TR" sz="2800" dirty="0" smtClean="0">
                <a:latin typeface="MyriadPro-Regular"/>
              </a:rPr>
              <a:t>                               </a:t>
            </a:r>
            <a:r>
              <a:rPr lang="pt-BR" sz="2800" dirty="0" smtClean="0">
                <a:latin typeface="MyriadPro-Regular"/>
              </a:rPr>
              <a:t> </a:t>
            </a:r>
            <a:r>
              <a:rPr lang="pt-BR" sz="2800" dirty="0">
                <a:latin typeface="MyriadPro-Regular"/>
              </a:rPr>
              <a:t>D) 5</a:t>
            </a:r>
            <a:endParaRPr lang="tr-TR" sz="2800" dirty="0"/>
          </a:p>
        </p:txBody>
      </p:sp>
      <p:sp>
        <p:nvSpPr>
          <p:cNvPr id="3" name="5-Nokta Yıldız 2"/>
          <p:cNvSpPr/>
          <p:nvPr/>
        </p:nvSpPr>
        <p:spPr>
          <a:xfrm>
            <a:off x="6732240" y="3501008"/>
            <a:ext cx="504056" cy="504056"/>
          </a:xfrm>
          <a:prstGeom prst="star5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33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6632"/>
            <a:ext cx="5328592" cy="3258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79512" y="3789040"/>
            <a:ext cx="87849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MyriadPro-Bold"/>
              </a:rPr>
              <a:t>Eğimli arazilerde </a:t>
            </a:r>
            <a:r>
              <a:rPr lang="tr-TR" sz="2400" b="1" dirty="0" smtClean="0">
                <a:latin typeface="MyriadPro-Bold"/>
              </a:rPr>
              <a:t>toprağın önüne </a:t>
            </a:r>
            <a:r>
              <a:rPr lang="tr-TR" sz="2400" b="1" dirty="0">
                <a:latin typeface="MyriadPro-Bold"/>
              </a:rPr>
              <a:t>basamaklı </a:t>
            </a:r>
            <a:r>
              <a:rPr lang="tr-TR" sz="2400" b="1" dirty="0" smtClean="0">
                <a:latin typeface="MyriadPro-Bold"/>
              </a:rPr>
              <a:t>setler kurulması yöntemini yukarıdaki öğrencilerden hangisi </a:t>
            </a:r>
            <a:r>
              <a:rPr lang="tr-TR" sz="2400" b="1" dirty="0">
                <a:latin typeface="MyriadPro-Bold"/>
              </a:rPr>
              <a:t>doğru söylemiştir</a:t>
            </a:r>
            <a:r>
              <a:rPr lang="tr-TR" sz="2400" b="1" dirty="0" smtClean="0">
                <a:latin typeface="MyriadPro-Bold"/>
              </a:rPr>
              <a:t>?</a:t>
            </a:r>
          </a:p>
          <a:p>
            <a:endParaRPr lang="tr-TR" sz="2400" b="1" dirty="0">
              <a:latin typeface="MyriadPro-Bold"/>
            </a:endParaRPr>
          </a:p>
          <a:p>
            <a:r>
              <a:rPr lang="tr-TR" sz="2400" dirty="0" smtClean="0">
                <a:latin typeface="MyriadPro-Regular"/>
              </a:rPr>
              <a:t>            A</a:t>
            </a:r>
            <a:r>
              <a:rPr lang="tr-TR" sz="2400" dirty="0">
                <a:latin typeface="MyriadPro-Regular"/>
              </a:rPr>
              <a:t>) Suat </a:t>
            </a:r>
            <a:r>
              <a:rPr lang="tr-TR" sz="2400" dirty="0" smtClean="0">
                <a:latin typeface="MyriadPro-Regular"/>
              </a:rPr>
              <a:t>                                                   B</a:t>
            </a:r>
            <a:r>
              <a:rPr lang="tr-TR" sz="2400" dirty="0">
                <a:latin typeface="MyriadPro-Regular"/>
              </a:rPr>
              <a:t>) Ela</a:t>
            </a:r>
          </a:p>
          <a:p>
            <a:r>
              <a:rPr lang="tr-TR" sz="2400" dirty="0" smtClean="0">
                <a:latin typeface="MyriadPro-Regular"/>
              </a:rPr>
              <a:t>            C</a:t>
            </a:r>
            <a:r>
              <a:rPr lang="tr-TR" sz="2400" dirty="0">
                <a:latin typeface="MyriadPro-Regular"/>
              </a:rPr>
              <a:t>) </a:t>
            </a:r>
            <a:r>
              <a:rPr lang="tr-TR" sz="2400" dirty="0" smtClean="0">
                <a:latin typeface="MyriadPro-Regular"/>
              </a:rPr>
              <a:t>Kibar                                                   </a:t>
            </a:r>
            <a:r>
              <a:rPr lang="tr-TR" sz="2400" dirty="0">
                <a:latin typeface="MyriadPro-Regular"/>
              </a:rPr>
              <a:t>D) İdil</a:t>
            </a:r>
            <a:endParaRPr lang="tr-TR" sz="2400" dirty="0"/>
          </a:p>
        </p:txBody>
      </p:sp>
      <p:sp>
        <p:nvSpPr>
          <p:cNvPr id="4" name="5-Nokta Yıldız 3"/>
          <p:cNvSpPr/>
          <p:nvPr/>
        </p:nvSpPr>
        <p:spPr>
          <a:xfrm>
            <a:off x="899592" y="4869160"/>
            <a:ext cx="504056" cy="504056"/>
          </a:xfrm>
          <a:prstGeom prst="star5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1883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1" y="0"/>
            <a:ext cx="3240360" cy="2694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23528" y="2694332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MyriadPro-Bold"/>
              </a:rPr>
              <a:t>Yukarıdaki cümlelerin </a:t>
            </a:r>
            <a:r>
              <a:rPr lang="tr-TR" sz="2400" b="1" dirty="0" smtClean="0">
                <a:latin typeface="MyriadPro-Bold"/>
              </a:rPr>
              <a:t>doğru </a:t>
            </a:r>
            <a:r>
              <a:rPr lang="es-ES" sz="2400" b="1" dirty="0" smtClean="0">
                <a:latin typeface="MyriadPro-Bold"/>
              </a:rPr>
              <a:t>(D</a:t>
            </a:r>
            <a:r>
              <a:rPr lang="es-ES" sz="2400" b="1" dirty="0">
                <a:latin typeface="MyriadPro-Bold"/>
              </a:rPr>
              <a:t>) veya yanlış (Y) </a:t>
            </a:r>
            <a:r>
              <a:rPr lang="es-ES" sz="2400" b="1" dirty="0" smtClean="0">
                <a:latin typeface="MyriadPro-Bold"/>
              </a:rPr>
              <a:t>olup</a:t>
            </a:r>
            <a:r>
              <a:rPr lang="tr-TR" sz="2400" b="1" dirty="0" smtClean="0">
                <a:latin typeface="MyriadPro-Bold"/>
              </a:rPr>
              <a:t> olmadığını </a:t>
            </a:r>
            <a:r>
              <a:rPr lang="tr-TR" sz="2400" b="1" dirty="0">
                <a:latin typeface="MyriadPro-Bold"/>
              </a:rPr>
              <a:t>araştıran </a:t>
            </a:r>
            <a:r>
              <a:rPr lang="tr-TR" sz="2400" b="1" dirty="0" smtClean="0">
                <a:latin typeface="MyriadPro-Bold"/>
              </a:rPr>
              <a:t>Mete aşağıdakilerden hangisini seçerse </a:t>
            </a:r>
            <a:r>
              <a:rPr lang="tr-TR" sz="2400" b="1" dirty="0">
                <a:latin typeface="MyriadPro-Bold"/>
              </a:rPr>
              <a:t>doğru </a:t>
            </a:r>
            <a:r>
              <a:rPr lang="tr-TR" sz="2400" b="1" dirty="0" smtClean="0">
                <a:latin typeface="MyriadPro-Bold"/>
              </a:rPr>
              <a:t>yapmış  olur</a:t>
            </a:r>
            <a:r>
              <a:rPr lang="tr-TR" sz="2400" b="1" dirty="0">
                <a:latin typeface="MyriadPro-Bold"/>
              </a:rPr>
              <a:t>?</a:t>
            </a:r>
            <a:endParaRPr lang="tr-TR" sz="24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894660"/>
            <a:ext cx="5580931" cy="2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5-Nokta Yıldız 4"/>
          <p:cNvSpPr/>
          <p:nvPr/>
        </p:nvSpPr>
        <p:spPr>
          <a:xfrm>
            <a:off x="6156176" y="3894661"/>
            <a:ext cx="504056" cy="504056"/>
          </a:xfrm>
          <a:prstGeom prst="star5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96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2 İçerik Yer Tutucusu"/>
          <p:cNvSpPr txBox="1">
            <a:spLocks/>
          </p:cNvSpPr>
          <p:nvPr/>
        </p:nvSpPr>
        <p:spPr bwMode="auto">
          <a:xfrm>
            <a:off x="107504" y="981075"/>
            <a:ext cx="892899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>
                <a:solidFill>
                  <a:prstClr val="black"/>
                </a:solidFill>
                <a:latin typeface="Calibri" pitchFamily="34" charset="0"/>
              </a:rPr>
              <a:t>Hidayet </a:t>
            </a: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GÜNEŞ</a:t>
            </a:r>
          </a:p>
          <a:p>
            <a:pPr algn="ctr" eaLnBrk="1" hangingPunct="1">
              <a:spcBef>
                <a:spcPct val="20000"/>
              </a:spcBef>
            </a:pPr>
            <a:r>
              <a:rPr lang="tr-TR" sz="4800" b="1" i="1" dirty="0">
                <a:solidFill>
                  <a:prstClr val="black"/>
                </a:solidFill>
                <a:latin typeface="Calibri" pitchFamily="34" charset="0"/>
              </a:rPr>
              <a:t>Fen ve Teknoloji Öğretmeni</a:t>
            </a: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 err="1" smtClean="0">
                <a:solidFill>
                  <a:prstClr val="black"/>
                </a:solidFill>
                <a:latin typeface="Calibri" pitchFamily="34" charset="0"/>
              </a:rPr>
              <a:t>Beşeylül</a:t>
            </a: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 Ortaokulu</a:t>
            </a:r>
            <a:endParaRPr lang="tr-TR" sz="4800" b="1" i="1" dirty="0">
              <a:solidFill>
                <a:prstClr val="black"/>
              </a:solidFill>
              <a:latin typeface="Calibri" pitchFamily="34" charset="0"/>
            </a:endParaRP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Nazilli/AYDIN </a:t>
            </a:r>
            <a:endParaRPr lang="tr-TR" sz="4800" b="1" i="1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134147" name="2 Dikdörtgen"/>
          <p:cNvSpPr>
            <a:spLocks noChangeArrowheads="1"/>
          </p:cNvSpPr>
          <p:nvPr/>
        </p:nvSpPr>
        <p:spPr bwMode="auto">
          <a:xfrm>
            <a:off x="395536" y="5298896"/>
            <a:ext cx="83529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r-TR" b="1" i="1" dirty="0">
                <a:solidFill>
                  <a:prstClr val="black"/>
                </a:solidFill>
              </a:rPr>
              <a:t>KAYNAK:  Ders kitapları ve yardımcı </a:t>
            </a:r>
            <a:r>
              <a:rPr lang="tr-TR" b="1" i="1" dirty="0" smtClean="0">
                <a:solidFill>
                  <a:prstClr val="black"/>
                </a:solidFill>
              </a:rPr>
              <a:t>kitaplar ,vitamin ve  fatihgizligider.com da yayınlanan dosyalardan yararlanılmıştır…..</a:t>
            </a:r>
          </a:p>
          <a:p>
            <a:r>
              <a:rPr lang="tr-TR" b="1" i="1" dirty="0" smtClean="0">
                <a:solidFill>
                  <a:prstClr val="black"/>
                </a:solidFill>
              </a:rPr>
              <a:t>01/05/2014</a:t>
            </a:r>
            <a:endParaRPr lang="tr-TR" b="1" i="1" dirty="0">
              <a:solidFill>
                <a:prstClr val="black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48" name="ShockwaveFlash1" r:id="rId2" imgW="8857143" imgH="791943"/>
        </mc:Choice>
        <mc:Fallback>
          <p:control name="ShockwaveFlash1" r:id="rId2" imgW="8857143" imgH="79194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9388" y="188913"/>
                  <a:ext cx="8856662" cy="79216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73549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6084168" y="6381328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Fareyi sağ tıkla </a:t>
            </a:r>
            <a:r>
              <a:rPr lang="tr-TR" dirty="0" err="1" smtClean="0"/>
              <a:t>oynatı</a:t>
            </a:r>
            <a:r>
              <a:rPr lang="tr-TR" dirty="0" smtClean="0"/>
              <a:t> tıkla </a:t>
            </a:r>
            <a:endParaRPr lang="tr-TR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9227" name="ShockwaveFlash1" r:id="rId2" imgW="8857082" imgH="6165114"/>
        </mc:Choice>
        <mc:Fallback>
          <p:control name="ShockwaveFlash1" r:id="rId2" imgW="8857082" imgH="6165114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9388" y="0"/>
                  <a:ext cx="8856662" cy="61658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71743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388" y="6093296"/>
            <a:ext cx="89646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Bunun nedeni akan suyun toprağı da taşımasıdır. Bu şekilde önemli miktarda verimli toprak, akarsularla taşınmaktadır. </a:t>
            </a:r>
          </a:p>
        </p:txBody>
      </p:sp>
      <p:sp>
        <p:nvSpPr>
          <p:cNvPr id="3" name="Dikdörtgen 2"/>
          <p:cNvSpPr/>
          <p:nvPr/>
        </p:nvSpPr>
        <p:spPr>
          <a:xfrm>
            <a:off x="6156176" y="5723964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Fareyi sağ tıkla </a:t>
            </a:r>
            <a:r>
              <a:rPr lang="tr-TR" dirty="0" err="1" smtClean="0"/>
              <a:t>oynatı</a:t>
            </a:r>
            <a:r>
              <a:rPr lang="tr-TR" dirty="0" smtClean="0"/>
              <a:t> tıkla </a:t>
            </a:r>
            <a:endParaRPr lang="tr-TR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9" name="ShockwaveFlash1" r:id="rId2" imgW="9144793" imgH="5516190"/>
        </mc:Choice>
        <mc:Fallback>
          <p:control name="ShockwaveFlash1" r:id="rId2" imgW="9144793" imgH="551619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55165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75017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388" y="6093296"/>
            <a:ext cx="89646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Akarsuların hızı yavaşladığında taşımış olduğu toprağı bırakır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6156176" y="5872023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Fareyi sağ tıkla </a:t>
            </a:r>
            <a:r>
              <a:rPr lang="tr-TR" dirty="0" err="1" smtClean="0"/>
              <a:t>oynatı</a:t>
            </a:r>
            <a:r>
              <a:rPr lang="tr-TR" dirty="0" smtClean="0"/>
              <a:t> tıkla </a:t>
            </a:r>
            <a:endParaRPr lang="tr-TR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8201" name="ShockwaveFlash1" r:id="rId2" imgW="9144793" imgH="5733503"/>
        </mc:Choice>
        <mc:Fallback>
          <p:control name="ShockwaveFlash1" r:id="rId2" imgW="9144793" imgH="573350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57340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56342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1484784"/>
            <a:ext cx="85689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400" dirty="0">
                <a:solidFill>
                  <a:prstClr val="black"/>
                </a:solidFill>
              </a:rPr>
              <a:t>Erozyonun bilinen başlıca nedenleri; hatalı tarım uygulamaları (yanlış sulama, yanlış otlatma ve toprağın yanlış sürülmesi gibi), </a:t>
            </a:r>
            <a:endParaRPr lang="tr-TR" sz="2400" dirty="0" smtClean="0">
              <a:solidFill>
                <a:prstClr val="black"/>
              </a:solidFill>
            </a:endParaRPr>
          </a:p>
          <a:p>
            <a:pPr lvl="0"/>
            <a:r>
              <a:rPr lang="tr-TR" sz="2400" dirty="0" smtClean="0">
                <a:solidFill>
                  <a:prstClr val="black"/>
                </a:solidFill>
              </a:rPr>
              <a:t>kıyı </a:t>
            </a:r>
            <a:r>
              <a:rPr lang="tr-TR" sz="2400" dirty="0">
                <a:solidFill>
                  <a:prstClr val="black"/>
                </a:solidFill>
              </a:rPr>
              <a:t>bölgelerinin plansız kentleşmesi ve turizm amaçlı kullanılması, çölleşme, </a:t>
            </a:r>
            <a:endParaRPr lang="tr-TR" sz="2400" dirty="0" smtClean="0">
              <a:solidFill>
                <a:prstClr val="black"/>
              </a:solidFill>
            </a:endParaRPr>
          </a:p>
          <a:p>
            <a:pPr lvl="0"/>
            <a:r>
              <a:rPr lang="tr-TR" sz="2400" dirty="0" smtClean="0">
                <a:solidFill>
                  <a:prstClr val="black"/>
                </a:solidFill>
              </a:rPr>
              <a:t>ormanların </a:t>
            </a:r>
            <a:r>
              <a:rPr lang="tr-TR" sz="2400" dirty="0">
                <a:solidFill>
                  <a:prstClr val="black"/>
                </a:solidFill>
              </a:rPr>
              <a:t>tahrip edilmesi ve orman yangınlarıdır</a:t>
            </a:r>
            <a:r>
              <a:rPr lang="tr-TR" sz="2400" dirty="0" smtClean="0">
                <a:solidFill>
                  <a:prstClr val="black"/>
                </a:solidFill>
              </a:rPr>
              <a:t>.</a:t>
            </a:r>
          </a:p>
          <a:p>
            <a:pPr lvl="0"/>
            <a:r>
              <a:rPr lang="tr-TR" sz="2400" dirty="0" smtClean="0">
                <a:solidFill>
                  <a:prstClr val="black"/>
                </a:solidFill>
              </a:rPr>
              <a:t>Meraların tarıma açılması. </a:t>
            </a:r>
          </a:p>
          <a:p>
            <a:pPr lvl="0"/>
            <a:r>
              <a:rPr lang="tr-TR" sz="2400" dirty="0" smtClean="0">
                <a:solidFill>
                  <a:prstClr val="black"/>
                </a:solidFill>
              </a:rPr>
              <a:t>Erozyon</a:t>
            </a:r>
            <a:r>
              <a:rPr lang="tr-TR" sz="2400" dirty="0">
                <a:solidFill>
                  <a:prstClr val="black"/>
                </a:solidFill>
              </a:rPr>
              <a:t>, kurak ve bitki örtüsünden yoksun olan arazilerde daha sık görülür. Çünkü bitkiler, </a:t>
            </a:r>
            <a:r>
              <a:rPr lang="tr-TR" sz="2400" dirty="0" smtClean="0">
                <a:solidFill>
                  <a:prstClr val="black"/>
                </a:solidFill>
              </a:rPr>
              <a:t>derin kökleri </a:t>
            </a:r>
            <a:r>
              <a:rPr lang="tr-TR" sz="2400" dirty="0">
                <a:solidFill>
                  <a:prstClr val="black"/>
                </a:solidFill>
              </a:rPr>
              <a:t>yardımıyla toprağı sıkı sıkıya tutarak toprağın taşınmasını engeller.</a:t>
            </a:r>
          </a:p>
        </p:txBody>
      </p:sp>
    </p:spTree>
    <p:extLst>
      <p:ext uri="{BB962C8B-B14F-4D97-AF65-F5344CB8AC3E}">
        <p14:creationId xmlns:p14="http://schemas.microsoft.com/office/powerpoint/2010/main" val="199755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05"/>
            <a:ext cx="2912351" cy="1976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2005"/>
            <a:ext cx="2952328" cy="1997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288" y="-3969"/>
            <a:ext cx="2915816" cy="1972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-5706" y="1968975"/>
            <a:ext cx="914970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dirty="0"/>
              <a:t>Erozyonun yol açabileceği olumsuz sonuçlar şunlardır:</a:t>
            </a:r>
          </a:p>
          <a:p>
            <a:r>
              <a:rPr lang="tr-TR" sz="2200" dirty="0"/>
              <a:t>• Verimli tarım arazilerinin kaybedilmesine ve toprağın verimsizleşmesine neden olur.</a:t>
            </a:r>
          </a:p>
          <a:p>
            <a:r>
              <a:rPr lang="tr-TR" sz="2200" dirty="0"/>
              <a:t>• Toprağın verimsizleşmesi ile birlikte tarımsal üretimin düşmesine neden olur.</a:t>
            </a:r>
          </a:p>
          <a:p>
            <a:r>
              <a:rPr lang="tr-TR" sz="2200" dirty="0"/>
              <a:t>• Bitki örtüsünü zayıflatır.</a:t>
            </a:r>
          </a:p>
          <a:p>
            <a:r>
              <a:rPr lang="tr-TR" sz="2200" dirty="0"/>
              <a:t>• Barajları toprakla doldurarak barajların su tutma kapasitelerini azaltır.</a:t>
            </a:r>
          </a:p>
          <a:p>
            <a:r>
              <a:rPr lang="tr-TR" sz="2200" dirty="0"/>
              <a:t>• Su kaynaklarının kirlenmesine neden olur.</a:t>
            </a:r>
          </a:p>
          <a:p>
            <a:r>
              <a:rPr lang="tr-TR" sz="2200" dirty="0"/>
              <a:t>• Doğal denge bozulduğu için birçok bitki ve hayvan türü yok olma tehlikesiyle karşı karşıya kalır.</a:t>
            </a:r>
          </a:p>
          <a:p>
            <a:r>
              <a:rPr lang="tr-TR" sz="2200" dirty="0"/>
              <a:t>Dünyada 110 ülke erozyon nedeniyle çölleşme tehlikesiyle karşı karşıyadır. Ülkemizde ise </a:t>
            </a:r>
            <a:r>
              <a:rPr lang="tr-TR" sz="2200" dirty="0" smtClean="0"/>
              <a:t>tarım alanlarının </a:t>
            </a:r>
            <a:r>
              <a:rPr lang="tr-TR" sz="2200" dirty="0"/>
              <a:t>yaklaşık %59’u, orman alanlarının yaklaşık %54’ü, meraların ise yaklaşık %</a:t>
            </a:r>
            <a:r>
              <a:rPr lang="tr-TR" sz="2200" dirty="0" smtClean="0"/>
              <a:t>64’ü erozyon </a:t>
            </a:r>
            <a:r>
              <a:rPr lang="tr-TR" sz="2200" dirty="0"/>
              <a:t>tehdidi altındadır. Erozyon, ülkemizde en fazla İç Anadolu, Doğu Anadolu ve </a:t>
            </a:r>
            <a:r>
              <a:rPr lang="tr-TR" sz="2200" dirty="0" smtClean="0"/>
              <a:t>Güneydoğu Anadolu </a:t>
            </a:r>
            <a:r>
              <a:rPr lang="tr-TR" sz="2200" dirty="0"/>
              <a:t>Bölgesi’nde meydana gelmektedir.</a:t>
            </a:r>
          </a:p>
        </p:txBody>
      </p:sp>
    </p:spTree>
    <p:extLst>
      <p:ext uri="{BB962C8B-B14F-4D97-AF65-F5344CB8AC3E}">
        <p14:creationId xmlns:p14="http://schemas.microsoft.com/office/powerpoint/2010/main" val="305045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5132" name="ShockwaveFlash1" r:id="rId2" imgW="7632670" imgH="5805714"/>
        </mc:Choice>
        <mc:Fallback>
          <p:control name="ShockwaveFlash1" r:id="rId2" imgW="7632670" imgH="5805714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71550" y="0"/>
                  <a:ext cx="7632700" cy="58054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7986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d994f27b9a1ed18855fe5cff4fe5bac159b2ae68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1382</Words>
  <Application>Microsoft Office PowerPoint</Application>
  <PresentationFormat>Ekran Gösterisi (4:3)</PresentationFormat>
  <Paragraphs>159</Paragraphs>
  <Slides>36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36</vt:i4>
      </vt:variant>
    </vt:vector>
  </HeadingPairs>
  <TitlesOfParts>
    <vt:vector size="37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su</dc:creator>
  <cp:lastModifiedBy>su</cp:lastModifiedBy>
  <cp:revision>48</cp:revision>
  <dcterms:created xsi:type="dcterms:W3CDTF">2014-04-22T19:16:47Z</dcterms:created>
  <dcterms:modified xsi:type="dcterms:W3CDTF">2014-05-01T17:37:48Z</dcterms:modified>
</cp:coreProperties>
</file>