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ctiveX/activeX1.xml" ContentType="application/vnd.ms-office.activeX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8" r:id="rId12"/>
    <p:sldId id="279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7" r:id="rId25"/>
  </p:sldIdLst>
  <p:sldSz cx="9144000" cy="6858000" type="screen4x3"/>
  <p:notesSz cx="6858000" cy="9144000"/>
  <p:custDataLst>
    <p:tags r:id="rId27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6B9038-ED56-458E-96D2-E41AA20AA8CF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10262E-6AB8-4027-A37E-4556ABC0EE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6204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6D31E-CE34-4DB5-BBF1-C19EAB527C5C}" type="slidenum">
              <a:rPr lang="tr-TR" smtClean="0">
                <a:solidFill>
                  <a:prstClr val="black"/>
                </a:solidFill>
              </a:rPr>
              <a:pPr/>
              <a:t>23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61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01.04.2014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048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01.04.2014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4661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01.04.2014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597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01.04.2014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3269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01.04.2014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745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01.04.2014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2157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01.04.2014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031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01.04.2014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66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01.04.2014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4833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01.04.2014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7156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01.04.2014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095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01.04.2014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01.04.2014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62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6160" y="0"/>
            <a:ext cx="9169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260648"/>
            <a:ext cx="8640960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r-TR" sz="4400" b="1" dirty="0"/>
              <a:t>2. </a:t>
            </a:r>
            <a:r>
              <a:rPr lang="tr-TR" sz="4400" b="1" dirty="0" smtClean="0"/>
              <a:t>BÖLÜM İNSAN VE ÇEVRE İLİŞKİŞİ </a:t>
            </a:r>
            <a:endParaRPr lang="tr-TR" sz="4400" b="1" dirty="0"/>
          </a:p>
        </p:txBody>
      </p:sp>
      <p:sp>
        <p:nvSpPr>
          <p:cNvPr id="3" name="Dikdörtgen 2"/>
          <p:cNvSpPr/>
          <p:nvPr/>
        </p:nvSpPr>
        <p:spPr>
          <a:xfrm>
            <a:off x="0" y="2564904"/>
            <a:ext cx="9143440" cy="14157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r-TR" sz="3200" b="1" dirty="0"/>
              <a:t>AMAÇLAR</a:t>
            </a:r>
          </a:p>
          <a:p>
            <a:r>
              <a:rPr lang="tr-TR" sz="2700" dirty="0"/>
              <a:t>Bu bölümde </a:t>
            </a:r>
            <a:r>
              <a:rPr lang="tr-TR" sz="2700" dirty="0" smtClean="0"/>
              <a:t>insan- çevre </a:t>
            </a:r>
            <a:r>
              <a:rPr lang="tr-TR" sz="2700" dirty="0"/>
              <a:t>etkileşimini, insan </a:t>
            </a:r>
            <a:r>
              <a:rPr lang="tr-TR" sz="2700" dirty="0" smtClean="0"/>
              <a:t>faaliyetleri ve </a:t>
            </a:r>
            <a:r>
              <a:rPr lang="tr-TR" sz="2700" dirty="0"/>
              <a:t>bu faaliyetlerin çevreye etkilerini ve çevre </a:t>
            </a:r>
            <a:r>
              <a:rPr lang="tr-TR" sz="2700" dirty="0" smtClean="0"/>
              <a:t>sorunlarını öğreneceğiz</a:t>
            </a:r>
            <a:r>
              <a:rPr lang="tr-TR" sz="2700" dirty="0"/>
              <a:t>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-26160" y="5049718"/>
            <a:ext cx="3662056" cy="18158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r-TR" sz="2800" b="1" dirty="0"/>
              <a:t>Kavramlar ve terimler</a:t>
            </a:r>
          </a:p>
          <a:p>
            <a:r>
              <a:rPr lang="tr-TR" sz="2800" b="1" dirty="0"/>
              <a:t>Çevre</a:t>
            </a:r>
          </a:p>
          <a:p>
            <a:r>
              <a:rPr lang="tr-TR" sz="2800" b="1" dirty="0"/>
              <a:t>İnsan - çevre etkileşimi</a:t>
            </a:r>
          </a:p>
          <a:p>
            <a:r>
              <a:rPr lang="tr-TR" sz="2800" b="1" dirty="0"/>
              <a:t>Çevre sorunu</a:t>
            </a:r>
          </a:p>
        </p:txBody>
      </p:sp>
    </p:spTree>
    <p:extLst>
      <p:ext uri="{BB962C8B-B14F-4D97-AF65-F5344CB8AC3E}">
        <p14:creationId xmlns:p14="http://schemas.microsoft.com/office/powerpoint/2010/main" val="42692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4705"/>
            <a:ext cx="4392488" cy="275198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971600" y="1700808"/>
            <a:ext cx="33843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sz="2800" dirty="0"/>
              <a:t>• Beyaz renkli karton</a:t>
            </a:r>
          </a:p>
          <a:p>
            <a:r>
              <a:rPr lang="fi-FI" sz="2800" dirty="0"/>
              <a:t>• Bir kutu vazelin</a:t>
            </a:r>
          </a:p>
          <a:p>
            <a:r>
              <a:rPr lang="fi-FI" sz="2800" dirty="0"/>
              <a:t>• Pamuk</a:t>
            </a:r>
          </a:p>
          <a:p>
            <a:r>
              <a:rPr lang="fi-FI" sz="2800" dirty="0"/>
              <a:t>• Makas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04" y="3438198"/>
            <a:ext cx="3752850" cy="6858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0" y="188640"/>
            <a:ext cx="6329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Etkinlik 5.6. Hava kirliliğini gözlemleyelim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51520" y="4567506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Beyaz kartonu şekilde görüldüğü gibi küçük kare parçaları şeklinde keselim.</a:t>
            </a:r>
          </a:p>
          <a:p>
            <a:r>
              <a:rPr lang="tr-TR" sz="2400" dirty="0"/>
              <a:t>• Pamuk yardımıyla her bir karton parçasının orta kısmına vazelin sürelim. (Karton </a:t>
            </a:r>
            <a:r>
              <a:rPr lang="tr-TR" sz="2400" dirty="0" smtClean="0"/>
              <a:t>parçalarına sürdüğümüz </a:t>
            </a:r>
            <a:r>
              <a:rPr lang="tr-TR" sz="2400" dirty="0"/>
              <a:t>vazelinin eşit miktarda olmasına özen gösterelim.)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53625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" y="24408"/>
            <a:ext cx="9036496" cy="2307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87288" y="2331598"/>
            <a:ext cx="89289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Vazelin sürdüğümüz karton parçalarının birini bant yardımıyla pencerenin evin dışına </a:t>
            </a:r>
            <a:r>
              <a:rPr lang="tr-TR" sz="2400" dirty="0" smtClean="0"/>
              <a:t>bakan kısmına </a:t>
            </a:r>
            <a:r>
              <a:rPr lang="tr-TR" sz="2400" dirty="0"/>
              <a:t>yapıştıralım.</a:t>
            </a:r>
          </a:p>
          <a:p>
            <a:r>
              <a:rPr lang="tr-TR" sz="2400" dirty="0"/>
              <a:t>• Diğer karton parçasını ise pencerenin evimizin içine bakan tarafına yapıştıralım.</a:t>
            </a:r>
          </a:p>
          <a:p>
            <a:r>
              <a:rPr lang="tr-TR" sz="2400" dirty="0"/>
              <a:t>• Bir gün boyunca karton parçalarımızı bu şekilde bekletelim.</a:t>
            </a:r>
          </a:p>
          <a:p>
            <a:r>
              <a:rPr lang="tr-TR" sz="2400" dirty="0"/>
              <a:t>• Bir gün sonunda karton parçalarına sürdüğümüz vazelinin ne durumda olduğunu gözlemleyelim.</a:t>
            </a:r>
          </a:p>
          <a:p>
            <a:r>
              <a:rPr lang="tr-TR" sz="2400" dirty="0"/>
              <a:t>Her iki karton parçasını karşılaştıralım ve gözlemlerimizi yazalım.</a:t>
            </a:r>
          </a:p>
          <a:p>
            <a:r>
              <a:rPr lang="tr-TR" sz="2400" dirty="0" smtClean="0"/>
              <a:t>…………………………………………………………………...................................... …………………………………………………………………….................................. </a:t>
            </a:r>
          </a:p>
          <a:p>
            <a:r>
              <a:rPr lang="tr-TR" sz="2400" dirty="0" smtClean="0"/>
              <a:t>• </a:t>
            </a:r>
            <a:r>
              <a:rPr lang="tr-TR" sz="2400" dirty="0"/>
              <a:t>Defterimize yazdığımız gözlem notlarımızı sınıfta arkadaşlarımız ile paylaşalım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51520" y="5301208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Pencerenin dışına yapıştırdığımız kartondaki vazelinin olduğu yer daha koyu renk oluştu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2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47119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Etkinlik ile ilgili olarak aşağıdaki soruları yanıtlayalım.</a:t>
            </a:r>
          </a:p>
          <a:p>
            <a:r>
              <a:rPr lang="tr-TR" sz="2400" dirty="0"/>
              <a:t>• Etkinliğimiz sonucunda her iki karton parçasında </a:t>
            </a:r>
            <a:r>
              <a:rPr lang="tr-TR" sz="2400" dirty="0" smtClean="0"/>
              <a:t>neler gözlemlediniz</a:t>
            </a:r>
            <a:r>
              <a:rPr lang="tr-TR" sz="2400" dirty="0"/>
              <a:t>?</a:t>
            </a:r>
          </a:p>
          <a:p>
            <a:r>
              <a:rPr lang="tr-TR" sz="2400" dirty="0" smtClean="0"/>
              <a:t>…………………………………………………………………….......................................... …………………………………………………………………….......................................... ……………………………………………………………………..........................................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8688" y="1999238"/>
            <a:ext cx="9017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 smtClean="0"/>
              <a:t>Senin </a:t>
            </a:r>
            <a:r>
              <a:rPr lang="tr-TR" sz="2400" dirty="0"/>
              <a:t>gözlemlerinle arkadaşlarının gözlemleri arasında farklılık var mıdır? Varsa </a:t>
            </a:r>
            <a:r>
              <a:rPr lang="tr-TR" sz="2400" dirty="0" smtClean="0"/>
              <a:t>farklılıkların sebepleri </a:t>
            </a:r>
            <a:r>
              <a:rPr lang="tr-TR" sz="2400" dirty="0"/>
              <a:t>neler olabilir? Benzer durumlar bilim insanları arasında da olabilir mi? Tartışalım.</a:t>
            </a:r>
          </a:p>
          <a:p>
            <a:r>
              <a:rPr lang="tr-TR" sz="2400" dirty="0" smtClean="0"/>
              <a:t>……………………………………………………………………........................................... ……………………………………………………………………........................................... ……………………………………………………………………...........................................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179512" y="4437112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Aynı etkinliği bir orman içerisinde yer alan evde gerçekleştirseydiniz nasıl sonuçlar </a:t>
            </a:r>
            <a:r>
              <a:rPr lang="tr-TR" sz="2400" dirty="0" smtClean="0"/>
              <a:t>elde ederdiniz</a:t>
            </a:r>
            <a:r>
              <a:rPr lang="tr-TR" sz="2400" dirty="0"/>
              <a:t>?</a:t>
            </a:r>
          </a:p>
          <a:p>
            <a:r>
              <a:rPr lang="tr-TR" sz="2400" dirty="0" smtClean="0"/>
              <a:t>…………………………………………………………………….........................................</a:t>
            </a:r>
            <a:endParaRPr lang="tr-TR" sz="2400" dirty="0"/>
          </a:p>
          <a:p>
            <a:r>
              <a:rPr lang="tr-TR" sz="2400" dirty="0" smtClean="0"/>
              <a:t>…………………………………………………………………….........................................</a:t>
            </a:r>
            <a:endParaRPr lang="tr-TR" sz="2400" dirty="0"/>
          </a:p>
          <a:p>
            <a:r>
              <a:rPr lang="tr-TR" sz="2400" dirty="0" smtClean="0"/>
              <a:t>…………………………………………………………………….........................................</a:t>
            </a:r>
            <a:endParaRPr lang="tr-TR" sz="2400" dirty="0"/>
          </a:p>
        </p:txBody>
      </p:sp>
      <p:sp>
        <p:nvSpPr>
          <p:cNvPr id="6" name="Dikdörtgen 5"/>
          <p:cNvSpPr/>
          <p:nvPr/>
        </p:nvSpPr>
        <p:spPr>
          <a:xfrm>
            <a:off x="227544" y="1016615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Pencerenin dışına yapıştırdığımız kartondaki vazelinin olduğu yer daha koyu renk </a:t>
            </a:r>
            <a:r>
              <a:rPr lang="tr-TR" sz="2400" b="1" dirty="0" err="1" smtClean="0">
                <a:solidFill>
                  <a:srgbClr val="FF0000"/>
                </a:solidFill>
              </a:rPr>
              <a:t>oluştu,içerdeki</a:t>
            </a:r>
            <a:r>
              <a:rPr lang="tr-TR" sz="2400" b="1" dirty="0" smtClean="0">
                <a:solidFill>
                  <a:srgbClr val="FF0000"/>
                </a:solidFill>
              </a:rPr>
              <a:t> aynı kaldı 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1472" y="3284984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Farklılıklar var. Benim kaldığım yer şehir merkezinde olduğu için daha koyu renk ,arkadaşlarınkilerin  bazıları açık bazıları daha koyu renk oluştu.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51520" y="5301208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Pencerenin dışına yapıştırdığımız kartondaki vazelinin  rengiyle içerdeki vazelinin renginde aynı çünkü hava kirliliği olmadığı için renkler değişmez.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88640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Farklı mevsimlerde bu etkinliği gerçekleştirseniz nasıl sonuçlar elde ederdiniz?</a:t>
            </a:r>
          </a:p>
          <a:p>
            <a:r>
              <a:rPr lang="tr-TR" sz="2400" dirty="0" smtClean="0"/>
              <a:t>……………………………………………………………………........................................ ……………………………………………………………………......................................... …………………………………………………………………….........................................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07504" y="2294156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Sizce hava koşulları gerçekleştirdiğiniz bu etkinliğin sonuçlarını etkiler mi? Neden?</a:t>
            </a:r>
          </a:p>
          <a:p>
            <a:r>
              <a:rPr lang="tr-TR" sz="2400" dirty="0" smtClean="0"/>
              <a:t>……………………………………………………………………........................................ ……………………………………………………………………......................................... …………………………………………………………………….........................................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251520" y="115813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Yazın olsaydı renklerde az bir değişme </a:t>
            </a:r>
            <a:r>
              <a:rPr lang="tr-TR" sz="2400" b="1" dirty="0" err="1" smtClean="0">
                <a:solidFill>
                  <a:srgbClr val="FF0000"/>
                </a:solidFill>
              </a:rPr>
              <a:t>olurdu.kışın</a:t>
            </a:r>
            <a:r>
              <a:rPr lang="tr-TR" sz="2400" b="1" dirty="0" smtClean="0">
                <a:solidFill>
                  <a:srgbClr val="FF0000"/>
                </a:solidFill>
              </a:rPr>
              <a:t> yapsaydık daha çok renk değişikliği olurdu .Evlerde yakılan fosil yakıtların dumanlarından dolayı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3263652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Etkiler. Çünkü havanın soğuk olduğunda yeryüzündeki kirli hava yukarıya çıkamaz , sıcak olduğunda yukarıya çıkar ve dağılır.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15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1352" y="116632"/>
            <a:ext cx="6393866" cy="58477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chemeClr val="bg1"/>
                </a:solidFill>
              </a:rPr>
              <a:t>Poster hazırlayalım: Haberlerde çevre</a:t>
            </a:r>
          </a:p>
        </p:txBody>
      </p:sp>
      <p:sp>
        <p:nvSpPr>
          <p:cNvPr id="3" name="Dikdörtgen 2"/>
          <p:cNvSpPr/>
          <p:nvPr/>
        </p:nvSpPr>
        <p:spPr>
          <a:xfrm>
            <a:off x="56416" y="764704"/>
            <a:ext cx="89080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Gazetelerde, dergilerde ve internetteki haber sitelerinde çevre ile ilgili </a:t>
            </a:r>
            <a:r>
              <a:rPr lang="tr-TR" sz="2400" dirty="0" smtClean="0"/>
              <a:t>haberler dikkatimizi </a:t>
            </a:r>
            <a:r>
              <a:rPr lang="tr-TR" sz="2400" dirty="0"/>
              <a:t>çekmektedir. </a:t>
            </a:r>
            <a:endParaRPr lang="tr-TR" sz="2400" dirty="0" smtClean="0"/>
          </a:p>
          <a:p>
            <a:r>
              <a:rPr lang="tr-TR" sz="2400" dirty="0" smtClean="0"/>
              <a:t>Şimdi </a:t>
            </a:r>
            <a:r>
              <a:rPr lang="tr-TR" sz="2400" dirty="0"/>
              <a:t>5 gün boyunca bu kaynaklardan </a:t>
            </a:r>
            <a:r>
              <a:rPr lang="tr-TR" sz="2400" dirty="0" smtClean="0"/>
              <a:t>çevre kirliliği </a:t>
            </a:r>
            <a:r>
              <a:rPr lang="tr-TR" sz="2400" dirty="0"/>
              <a:t>ile ilgili haberleri takip edelim ve bu haberleri biriktirelim (en az 5 haber).</a:t>
            </a:r>
          </a:p>
          <a:p>
            <a:r>
              <a:rPr lang="tr-TR" sz="2400" dirty="0"/>
              <a:t>Topladığımız haberlerden bir poster hazırlayalım. </a:t>
            </a:r>
            <a:endParaRPr lang="tr-TR" sz="2400" dirty="0" smtClean="0"/>
          </a:p>
          <a:p>
            <a:r>
              <a:rPr lang="tr-TR" sz="2400" dirty="0" smtClean="0"/>
              <a:t>Hazırlamış </a:t>
            </a:r>
            <a:r>
              <a:rPr lang="tr-TR" sz="2400" dirty="0" smtClean="0"/>
              <a:t>olduğumuz posteri </a:t>
            </a:r>
            <a:r>
              <a:rPr lang="tr-TR" sz="2400" dirty="0"/>
              <a:t>sınıfta sunalım. </a:t>
            </a:r>
            <a:endParaRPr lang="tr-TR" sz="2400" dirty="0" smtClean="0"/>
          </a:p>
          <a:p>
            <a:r>
              <a:rPr lang="tr-TR" sz="2400" dirty="0" smtClean="0"/>
              <a:t>Posterimizin </a:t>
            </a:r>
            <a:r>
              <a:rPr lang="tr-TR" sz="2400" dirty="0"/>
              <a:t>en altına aşağıdaki tabloya benzer bir </a:t>
            </a:r>
            <a:r>
              <a:rPr lang="tr-TR" sz="2400" dirty="0" smtClean="0"/>
              <a:t>tablo hazırlayıp </a:t>
            </a:r>
            <a:r>
              <a:rPr lang="tr-TR" sz="2400" dirty="0"/>
              <a:t>eklemeyi unutmayalım.</a:t>
            </a:r>
          </a:p>
        </p:txBody>
      </p:sp>
    </p:spTree>
    <p:extLst>
      <p:ext uri="{BB962C8B-B14F-4D97-AF65-F5344CB8AC3E}">
        <p14:creationId xmlns:p14="http://schemas.microsoft.com/office/powerpoint/2010/main" val="244903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737" y="0"/>
            <a:ext cx="8782510" cy="6617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6677255" y="908720"/>
            <a:ext cx="2213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Fosil yakıtları mümkün olduğunca</a:t>
            </a:r>
          </a:p>
          <a:p>
            <a:r>
              <a:rPr lang="tr-TR" dirty="0"/>
              <a:t>az kullanmalıyız.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467544" y="908720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Hava kirliliği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55776" y="916048"/>
            <a:ext cx="180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Atmosfere bırakılan yakıt atıkları 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4636760" y="897682"/>
            <a:ext cx="18722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/>
              <a:t>İnsanların astım , grip gibi hastalıkların artması Asit yağmurlarının oluşması </a:t>
            </a:r>
            <a:endParaRPr lang="tr-TR" sz="1400" dirty="0"/>
          </a:p>
        </p:txBody>
      </p:sp>
      <p:sp>
        <p:nvSpPr>
          <p:cNvPr id="6" name="Dikdörtgen 5"/>
          <p:cNvSpPr/>
          <p:nvPr/>
        </p:nvSpPr>
        <p:spPr>
          <a:xfrm>
            <a:off x="624096" y="2276872"/>
            <a:ext cx="1565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Toprak kirliliği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624096" y="3308523"/>
            <a:ext cx="11698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Su kirliliği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576064" y="4653136"/>
            <a:ext cx="1709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Küresel ısınma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551892" y="5589240"/>
            <a:ext cx="17341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Hayvanların neslinin bitmesi</a:t>
            </a:r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2555776" y="1999872"/>
            <a:ext cx="18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Kimyasal gübrelerle toprakların gübrelenmesi,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2555776" y="3308523"/>
            <a:ext cx="180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Fabrika atıklarının sulara bırakılması</a:t>
            </a:r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2555776" y="4376137"/>
            <a:ext cx="180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Atmosfere bırakılan yakıt atıkları </a:t>
            </a:r>
            <a:endParaRPr lang="tr-TR" dirty="0"/>
          </a:p>
        </p:txBody>
      </p:sp>
      <p:sp>
        <p:nvSpPr>
          <p:cNvPr id="14" name="Dikdörtgen 13"/>
          <p:cNvSpPr/>
          <p:nvPr/>
        </p:nvSpPr>
        <p:spPr>
          <a:xfrm>
            <a:off x="2555776" y="5592673"/>
            <a:ext cx="180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Bilinçsizce avlanma , yaşam alanlarının işgali</a:t>
            </a:r>
            <a:endParaRPr lang="tr-TR" dirty="0"/>
          </a:p>
        </p:txBody>
      </p:sp>
      <p:sp>
        <p:nvSpPr>
          <p:cNvPr id="15" name="Dikdörtgen 14"/>
          <p:cNvSpPr/>
          <p:nvPr/>
        </p:nvSpPr>
        <p:spPr>
          <a:xfrm>
            <a:off x="4504477" y="1998642"/>
            <a:ext cx="20044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Besinlerle insanlara kimyasal ürünlerin geçmesi ve hastalıklar</a:t>
            </a:r>
            <a:endParaRPr lang="tr-TR" dirty="0"/>
          </a:p>
        </p:txBody>
      </p:sp>
      <p:sp>
        <p:nvSpPr>
          <p:cNvPr id="16" name="Dikdörtgen 15"/>
          <p:cNvSpPr/>
          <p:nvPr/>
        </p:nvSpPr>
        <p:spPr>
          <a:xfrm>
            <a:off x="6677255" y="2013882"/>
            <a:ext cx="180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Doğal gübrelerle tarımsal alanların gübrelenmesi</a:t>
            </a:r>
            <a:endParaRPr lang="tr-TR" dirty="0"/>
          </a:p>
        </p:txBody>
      </p:sp>
      <p:sp>
        <p:nvSpPr>
          <p:cNvPr id="17" name="Dikdörtgen 16"/>
          <p:cNvSpPr/>
          <p:nvPr/>
        </p:nvSpPr>
        <p:spPr>
          <a:xfrm>
            <a:off x="4661128" y="3216884"/>
            <a:ext cx="180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Sularda yaşayan canlıların yok olması</a:t>
            </a:r>
            <a:endParaRPr lang="tr-TR" dirty="0"/>
          </a:p>
        </p:txBody>
      </p:sp>
      <p:sp>
        <p:nvSpPr>
          <p:cNvPr id="18" name="Dikdörtgen 17"/>
          <p:cNvSpPr/>
          <p:nvPr/>
        </p:nvSpPr>
        <p:spPr>
          <a:xfrm>
            <a:off x="6677255" y="3227462"/>
            <a:ext cx="2213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dirty="0" smtClean="0"/>
              <a:t>Fabrikaların bacalarına filtreler takılması atık suların temizlenmesi</a:t>
            </a:r>
            <a:endParaRPr lang="tr-TR" sz="1600" dirty="0"/>
          </a:p>
        </p:txBody>
      </p:sp>
      <p:sp>
        <p:nvSpPr>
          <p:cNvPr id="19" name="Dikdörtgen 18"/>
          <p:cNvSpPr/>
          <p:nvPr/>
        </p:nvSpPr>
        <p:spPr>
          <a:xfrm>
            <a:off x="4507063" y="4378394"/>
            <a:ext cx="2170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Atmosferin ısınması ve buzulların erimesi</a:t>
            </a:r>
            <a:endParaRPr lang="tr-TR" dirty="0"/>
          </a:p>
        </p:txBody>
      </p:sp>
      <p:sp>
        <p:nvSpPr>
          <p:cNvPr id="20" name="Dikdörtgen 19"/>
          <p:cNvSpPr/>
          <p:nvPr/>
        </p:nvSpPr>
        <p:spPr>
          <a:xfrm>
            <a:off x="6677255" y="4365411"/>
            <a:ext cx="24442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Atmosfere bırakılan gazların yasaklanması kullanımın azaltılmasın</a:t>
            </a:r>
            <a:endParaRPr lang="tr-TR" dirty="0"/>
          </a:p>
        </p:txBody>
      </p:sp>
      <p:sp>
        <p:nvSpPr>
          <p:cNvPr id="21" name="Dikdörtgen 20"/>
          <p:cNvSpPr/>
          <p:nvPr/>
        </p:nvSpPr>
        <p:spPr>
          <a:xfrm>
            <a:off x="4651608" y="5629780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Bazı canlıların neslinin bitmesi</a:t>
            </a:r>
            <a:endParaRPr lang="tr-TR" dirty="0"/>
          </a:p>
        </p:txBody>
      </p:sp>
      <p:sp>
        <p:nvSpPr>
          <p:cNvPr id="22" name="Dikdörtgen 21"/>
          <p:cNvSpPr/>
          <p:nvPr/>
        </p:nvSpPr>
        <p:spPr>
          <a:xfrm>
            <a:off x="6677255" y="5731172"/>
            <a:ext cx="19992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Bilinçli avlanma ve doğanın korunması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0609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58" y="116631"/>
            <a:ext cx="9023979" cy="663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884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88640"/>
            <a:ext cx="5787931" cy="58477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>
            <a:spAutoFit/>
          </a:bodyPr>
          <a:lstStyle/>
          <a:p>
            <a:r>
              <a:rPr lang="tr-TR" sz="3200" b="1" dirty="0"/>
              <a:t>Öğrendiklerimizi değerlendirelim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690" y="753239"/>
            <a:ext cx="5550956" cy="3399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16280" y="4077072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1) Yukarıda yer alan grafikte aynı büyüklükteki dört kasabada yer alan araba sayıları verilmiştir.</a:t>
            </a:r>
          </a:p>
          <a:p>
            <a:r>
              <a:rPr lang="tr-TR" sz="2400" dirty="0"/>
              <a:t>Grafiği dikkatlice inceleyiniz ve grafikteki verilere göre aşağıda yer alan soruları cevaplayınız.</a:t>
            </a:r>
          </a:p>
          <a:p>
            <a:r>
              <a:rPr lang="tr-TR" sz="2400" dirty="0"/>
              <a:t>A) Siz hangi kasabada hava kirliliğinin daha çok olmasını beklersiniz? Neden?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259632" y="5949280"/>
            <a:ext cx="54120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 kasabası .Çünkü araba sayısı çoktur.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1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4264" y="3486110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B) Hava kirliğinin en fazla olduğu kasabada yaşayan insanlara, havadaki kirlilik </a:t>
            </a:r>
            <a:r>
              <a:rPr lang="tr-TR" sz="2400" dirty="0" smtClean="0"/>
              <a:t>miktarını azaltmaları </a:t>
            </a:r>
            <a:r>
              <a:rPr lang="tr-TR" sz="2400" dirty="0"/>
              <a:t>için ne yapmalarını önerirsiniz?</a:t>
            </a:r>
          </a:p>
          <a:p>
            <a:r>
              <a:rPr lang="tr-TR" sz="2400" dirty="0" smtClean="0"/>
              <a:t>...........................................................................................................................................................................................................................</a:t>
            </a:r>
            <a:endParaRPr lang="tr-TR" sz="24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7104" y="60359"/>
            <a:ext cx="5544560" cy="339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30932" y="4483139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Arabalarına gerekmediği </a:t>
            </a:r>
            <a:r>
              <a:rPr lang="tr-TR" sz="2400" b="1" dirty="0" err="1" smtClean="0">
                <a:solidFill>
                  <a:srgbClr val="FF0000"/>
                </a:solidFill>
              </a:rPr>
              <a:t>müttetçe</a:t>
            </a:r>
            <a:r>
              <a:rPr lang="tr-TR" sz="2400" b="1" dirty="0" smtClean="0">
                <a:solidFill>
                  <a:srgbClr val="FF0000"/>
                </a:solidFill>
              </a:rPr>
              <a:t> binmemelerini ve toplu taşımacılığı öneririm.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4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9668" y="3212977"/>
            <a:ext cx="89644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2) Yukarıda yer alan birinci grafik dört farklı sanayi tesisinden çıkan kirli su miktarlarını </a:t>
            </a:r>
            <a:r>
              <a:rPr lang="tr-TR" sz="2200" dirty="0" smtClean="0"/>
              <a:t>göstermektedir. İkinci </a:t>
            </a:r>
            <a:r>
              <a:rPr lang="tr-TR" sz="2200" dirty="0"/>
              <a:t>grafikte ise söz konusu sanayilerde arıtılan suyun miktarı verilmiştir. </a:t>
            </a:r>
            <a:r>
              <a:rPr lang="tr-TR" sz="2200" dirty="0" smtClean="0"/>
              <a:t>Yukarıdaki sanayi </a:t>
            </a:r>
            <a:r>
              <a:rPr lang="tr-TR" sz="2200" dirty="0"/>
              <a:t>tesisleri arıtamadıkları suları denize boşaltmaktadır. Buna göre aşağıda yer alan</a:t>
            </a:r>
          </a:p>
          <a:p>
            <a:r>
              <a:rPr lang="tr-TR" sz="2200" dirty="0"/>
              <a:t>soruları grafikleri inceleyerek cevaplayınız.</a:t>
            </a:r>
          </a:p>
          <a:p>
            <a:pPr marL="457200" indent="-457200">
              <a:buAutoNum type="alphaUcParenR"/>
            </a:pPr>
            <a:r>
              <a:rPr lang="tr-TR" sz="2200" dirty="0" smtClean="0"/>
              <a:t>Yukarıdaki </a:t>
            </a:r>
            <a:r>
              <a:rPr lang="tr-TR" sz="2200" dirty="0"/>
              <a:t>verilere göre sanayi tesislerinin çevreye verdikleri </a:t>
            </a:r>
            <a:r>
              <a:rPr lang="tr-TR" sz="2200" dirty="0" smtClean="0"/>
              <a:t>zarar açısından </a:t>
            </a:r>
            <a:r>
              <a:rPr lang="tr-TR" sz="2200" dirty="0"/>
              <a:t>en çok </a:t>
            </a:r>
            <a:r>
              <a:rPr lang="tr-TR" sz="2200" dirty="0" smtClean="0"/>
              <a:t>zarar verenden </a:t>
            </a:r>
            <a:r>
              <a:rPr lang="tr-TR" sz="2200" dirty="0"/>
              <a:t>tesisten en az zarar veren tesise doğru sıralayınız. Nedenleriyle birlikte açıklayalım</a:t>
            </a:r>
            <a:r>
              <a:rPr lang="tr-TR" sz="2200" dirty="0" smtClean="0"/>
              <a:t>.</a:t>
            </a:r>
          </a:p>
          <a:p>
            <a:r>
              <a:rPr lang="tr-TR" sz="22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tr-TR" sz="22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812" y="44765"/>
            <a:ext cx="8712200" cy="316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78944" y="6027003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4,2,3,1 çünkü arıtamadıkları suları çevreye verdiklerinden en fazla 4  sanayi fabrikası atık elde ediyor ve çevreye bırakıyor.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47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5"/>
            <a:ext cx="9163050" cy="6740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72008" y="860168"/>
            <a:ext cx="9036496" cy="415498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dirty="0"/>
              <a:t>Fotoğrafta toplu hâlde ölmüş ve kıyıya vurmuş </a:t>
            </a:r>
            <a:r>
              <a:rPr lang="tr-TR" sz="2400" dirty="0" smtClean="0"/>
              <a:t>balıklar görmekteyiz</a:t>
            </a:r>
            <a:r>
              <a:rPr lang="tr-TR" sz="2400" dirty="0"/>
              <a:t>. Çevremizde buna benzer daha </a:t>
            </a:r>
            <a:r>
              <a:rPr lang="tr-TR" sz="2400" dirty="0" smtClean="0"/>
              <a:t>birçok çevre </a:t>
            </a:r>
            <a:r>
              <a:rPr lang="tr-TR" sz="2400" dirty="0"/>
              <a:t>sorunu görülmektedir. Bunun gibi </a:t>
            </a:r>
            <a:r>
              <a:rPr lang="tr-TR" sz="2400" dirty="0" smtClean="0"/>
              <a:t>olumsuz çevre </a:t>
            </a:r>
            <a:r>
              <a:rPr lang="tr-TR" sz="2400" dirty="0"/>
              <a:t>değişimleri; </a:t>
            </a:r>
            <a:endParaRPr lang="tr-TR" sz="2400" dirty="0" smtClean="0"/>
          </a:p>
          <a:p>
            <a:r>
              <a:rPr lang="tr-TR" sz="2400" dirty="0" smtClean="0"/>
              <a:t>orman </a:t>
            </a:r>
            <a:r>
              <a:rPr lang="tr-TR" sz="2400" dirty="0"/>
              <a:t>yangınları, doğal </a:t>
            </a:r>
            <a:r>
              <a:rPr lang="tr-TR" sz="2400" dirty="0" smtClean="0"/>
              <a:t>kaynakların bilinçsiz </a:t>
            </a:r>
            <a:r>
              <a:rPr lang="tr-TR" sz="2400" dirty="0"/>
              <a:t>kullanımı ve plansız şehirleşme </a:t>
            </a:r>
            <a:r>
              <a:rPr lang="tr-TR" sz="2400" dirty="0" smtClean="0"/>
              <a:t>sonucunda gelebilmektedir</a:t>
            </a:r>
            <a:r>
              <a:rPr lang="tr-TR" sz="2400" dirty="0"/>
              <a:t>. </a:t>
            </a:r>
            <a:endParaRPr lang="tr-TR" sz="2400" dirty="0" smtClean="0"/>
          </a:p>
          <a:p>
            <a:r>
              <a:rPr lang="tr-TR" sz="2400" dirty="0" smtClean="0"/>
              <a:t>Çevremizde </a:t>
            </a:r>
            <a:r>
              <a:rPr lang="tr-TR" sz="2400" dirty="0"/>
              <a:t>oluşan bu değişimler </a:t>
            </a:r>
            <a:r>
              <a:rPr lang="tr-TR" sz="2400" dirty="0" smtClean="0"/>
              <a:t>her zaman </a:t>
            </a:r>
            <a:r>
              <a:rPr lang="tr-TR" sz="2400" dirty="0"/>
              <a:t>doğal yollarla mı gerçekleşir? Bu </a:t>
            </a:r>
            <a:r>
              <a:rPr lang="tr-TR" sz="2400" dirty="0" smtClean="0"/>
              <a:t>değişimler olumlu </a:t>
            </a:r>
            <a:r>
              <a:rPr lang="tr-TR" sz="2400" dirty="0"/>
              <a:t>ya da olumsuz olabilir mi? </a:t>
            </a:r>
            <a:endParaRPr lang="tr-TR" sz="2400" dirty="0" smtClean="0"/>
          </a:p>
          <a:p>
            <a:r>
              <a:rPr lang="tr-TR" sz="2400" dirty="0" smtClean="0"/>
              <a:t>Bizler </a:t>
            </a:r>
            <a:r>
              <a:rPr lang="tr-TR" sz="2400" dirty="0"/>
              <a:t>bu </a:t>
            </a:r>
            <a:r>
              <a:rPr lang="tr-TR" sz="2400" dirty="0" smtClean="0"/>
              <a:t>değişikliklere nasıl </a:t>
            </a:r>
            <a:r>
              <a:rPr lang="tr-TR" sz="2400" dirty="0"/>
              <a:t>uyum sağlayabiliriz? </a:t>
            </a:r>
            <a:endParaRPr lang="tr-TR" sz="2400" dirty="0" smtClean="0"/>
          </a:p>
          <a:p>
            <a:r>
              <a:rPr lang="tr-TR" sz="2400" dirty="0" smtClean="0"/>
              <a:t>Olumsuz </a:t>
            </a:r>
            <a:r>
              <a:rPr lang="tr-TR" sz="2400" dirty="0"/>
              <a:t>değişimleri </a:t>
            </a:r>
            <a:r>
              <a:rPr lang="tr-TR" sz="2400" dirty="0" smtClean="0"/>
              <a:t>olumluya dönüştürmek</a:t>
            </a:r>
            <a:r>
              <a:rPr lang="tr-TR" sz="2400" dirty="0"/>
              <a:t>, olumsuz değişikliklerin zararlarını </a:t>
            </a:r>
            <a:r>
              <a:rPr lang="tr-TR" sz="2400" dirty="0" smtClean="0"/>
              <a:t>azaltmak ya </a:t>
            </a:r>
            <a:r>
              <a:rPr lang="tr-TR" sz="2400" dirty="0"/>
              <a:t>da bu olumsuzlukları baştan önlemek için ne </a:t>
            </a:r>
            <a:r>
              <a:rPr lang="tr-TR" sz="2400" dirty="0" smtClean="0"/>
              <a:t>gibi önlemler </a:t>
            </a:r>
            <a:r>
              <a:rPr lang="tr-TR" sz="2400" dirty="0"/>
              <a:t>alabiliriz?</a:t>
            </a:r>
          </a:p>
        </p:txBody>
      </p:sp>
    </p:spTree>
    <p:extLst>
      <p:ext uri="{BB962C8B-B14F-4D97-AF65-F5344CB8AC3E}">
        <p14:creationId xmlns:p14="http://schemas.microsoft.com/office/powerpoint/2010/main" val="9041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76" y="47572"/>
            <a:ext cx="9027720" cy="3282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3573016"/>
            <a:ext cx="892899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B) Yukarıdaki verilere göre çevre dostu olan sanayi tesisi hangisidir? Neden</a:t>
            </a:r>
            <a:r>
              <a:rPr lang="tr-TR" sz="2200" dirty="0" smtClean="0"/>
              <a:t>?</a:t>
            </a:r>
          </a:p>
          <a:p>
            <a:r>
              <a:rPr lang="tr-TR" dirty="0"/>
              <a:t>..........................................................................................................................................</a:t>
            </a:r>
          </a:p>
          <a:p>
            <a:r>
              <a:rPr lang="tr-TR" dirty="0"/>
              <a:t>..........................................................................................................................................</a:t>
            </a:r>
          </a:p>
          <a:p>
            <a:endParaRPr lang="tr-TR" dirty="0"/>
          </a:p>
          <a:p>
            <a:r>
              <a:rPr lang="tr-TR" sz="2200" dirty="0"/>
              <a:t>C) Çevreye en çok zarar veren sanayi tesisinin sahibi sen olsaydın, tesisinin çevreye </a:t>
            </a:r>
            <a:r>
              <a:rPr lang="tr-TR" sz="2200" dirty="0" smtClean="0"/>
              <a:t>verdiği zararları </a:t>
            </a:r>
            <a:r>
              <a:rPr lang="tr-TR" sz="2200" dirty="0"/>
              <a:t>en aza indirmek için ne gibi tedbirler alırdın?</a:t>
            </a:r>
          </a:p>
          <a:p>
            <a:r>
              <a:rPr lang="tr-TR" dirty="0" smtClean="0"/>
              <a:t>..........................................................................................................................................</a:t>
            </a:r>
            <a:endParaRPr lang="tr-TR" dirty="0"/>
          </a:p>
          <a:p>
            <a:r>
              <a:rPr lang="tr-TR" dirty="0"/>
              <a:t>...............................................................................................................................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51520" y="3988514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Çevre </a:t>
            </a:r>
            <a:r>
              <a:rPr lang="tr-TR" sz="2400" b="1" dirty="0" err="1" smtClean="0">
                <a:solidFill>
                  <a:srgbClr val="FF0000"/>
                </a:solidFill>
              </a:rPr>
              <a:t>dosdu</a:t>
            </a:r>
            <a:r>
              <a:rPr lang="tr-TR" sz="2400" b="1" dirty="0" smtClean="0">
                <a:solidFill>
                  <a:srgbClr val="FF0000"/>
                </a:solidFill>
              </a:rPr>
              <a:t> olan sanayi tesisi 1 sanayidir çevreye az miktarda atık bırakıyor.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67544" y="5650507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Arıtma tesislerimi yeniler ve modernize ederek çevreye az atık bırakırdım.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05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332656"/>
            <a:ext cx="87484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3. Günümüzde insanların çeşitli faaliyetleri sonucunda doğal ortamlar ve bu </a:t>
            </a:r>
            <a:r>
              <a:rPr lang="tr-TR" sz="2400" dirty="0" smtClean="0"/>
              <a:t>ortamlarda yaşayan </a:t>
            </a:r>
            <a:r>
              <a:rPr lang="tr-TR" sz="2400" dirty="0"/>
              <a:t>canlılar zarar görmektedir.</a:t>
            </a:r>
          </a:p>
          <a:p>
            <a:r>
              <a:rPr lang="tr-TR" sz="2400" dirty="0"/>
              <a:t>A) İnsanların ne tür faaliyetleri doğal ortamlara zarar vermektedir?</a:t>
            </a:r>
          </a:p>
          <a:p>
            <a:r>
              <a:rPr lang="tr-TR" sz="2400" dirty="0" smtClean="0"/>
              <a:t>……………………………………………………………………........................................</a:t>
            </a:r>
            <a:endParaRPr lang="tr-TR" sz="2400" dirty="0"/>
          </a:p>
          <a:p>
            <a:r>
              <a:rPr lang="tr-TR" sz="2400" dirty="0" smtClean="0"/>
              <a:t>……………………………………………………………………..........................................……………………………………………………………………...................................... B</a:t>
            </a:r>
            <a:r>
              <a:rPr lang="tr-TR" sz="2400" dirty="0"/>
              <a:t>) İnsanların bilinçsiz faaliyetleri sonucu doğal ortamlarda meydana gelen sorunlar nelerdir?</a:t>
            </a:r>
          </a:p>
          <a:p>
            <a:r>
              <a:rPr lang="tr-TR" sz="2400" dirty="0" smtClean="0"/>
              <a:t>……………………………………………………………………........................................</a:t>
            </a:r>
            <a:endParaRPr lang="tr-TR" sz="2400" dirty="0"/>
          </a:p>
          <a:p>
            <a:r>
              <a:rPr lang="tr-TR" sz="2400" dirty="0" smtClean="0"/>
              <a:t>……………………………………………………………………........................................</a:t>
            </a:r>
            <a:endParaRPr lang="tr-TR" sz="2400" dirty="0"/>
          </a:p>
          <a:p>
            <a:r>
              <a:rPr lang="tr-TR" sz="2400" dirty="0" smtClean="0"/>
              <a:t>……………………………………………………………………........................................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251520" y="1576839"/>
            <a:ext cx="8748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Toprak Kirliliği </a:t>
            </a:r>
            <a:r>
              <a:rPr lang="tr-TR" sz="2400" dirty="0" smtClean="0">
                <a:solidFill>
                  <a:srgbClr val="FF0000"/>
                </a:solidFill>
              </a:rPr>
              <a:t>: Ayrıca </a:t>
            </a:r>
            <a:r>
              <a:rPr lang="tr-TR" sz="2400" dirty="0">
                <a:solidFill>
                  <a:srgbClr val="FF0000"/>
                </a:solidFill>
              </a:rPr>
              <a:t>tarım alanlarında </a:t>
            </a:r>
            <a:r>
              <a:rPr lang="tr-TR" sz="2400" dirty="0" smtClean="0">
                <a:solidFill>
                  <a:srgbClr val="FF0000"/>
                </a:solidFill>
              </a:rPr>
              <a:t>kullanılan tarım </a:t>
            </a:r>
            <a:r>
              <a:rPr lang="tr-TR" sz="2400" dirty="0">
                <a:solidFill>
                  <a:srgbClr val="FF0000"/>
                </a:solidFill>
              </a:rPr>
              <a:t>ilaçları ve gübreler de </a:t>
            </a:r>
            <a:r>
              <a:rPr lang="tr-TR" sz="2400" dirty="0" smtClean="0">
                <a:solidFill>
                  <a:srgbClr val="FF0000"/>
                </a:solidFill>
              </a:rPr>
              <a:t>yağmur ile </a:t>
            </a:r>
            <a:r>
              <a:rPr lang="tr-TR" sz="2400" dirty="0">
                <a:solidFill>
                  <a:srgbClr val="FF0000"/>
                </a:solidFill>
              </a:rPr>
              <a:t>birlikte yeraltı sularının </a:t>
            </a:r>
            <a:r>
              <a:rPr lang="tr-TR" sz="2400" dirty="0" smtClean="0">
                <a:solidFill>
                  <a:srgbClr val="FF0000"/>
                </a:solidFill>
              </a:rPr>
              <a:t>kirlenmesine neden </a:t>
            </a:r>
            <a:r>
              <a:rPr lang="tr-TR" sz="2400" dirty="0">
                <a:solidFill>
                  <a:srgbClr val="FF0000"/>
                </a:solidFill>
              </a:rPr>
              <a:t>olmaktadır.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51520" y="3429000"/>
            <a:ext cx="8748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Toprak kirliliği , suların kirlenmesi , havanın kirlenmesi , canlıların nesillerinin bitmesi , meraların yok olması , ormanların  yok olması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Buzulların erimesi , 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71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260648"/>
            <a:ext cx="87129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C) Doğal ortamlarda meydana gelen sorunlar, insanların yaşamlarını nasıl etkilemektedir?</a:t>
            </a:r>
          </a:p>
          <a:p>
            <a:r>
              <a:rPr lang="tr-TR" sz="2400" dirty="0" smtClean="0"/>
              <a:t>…………………………………………………………………….......................................</a:t>
            </a:r>
            <a:endParaRPr lang="tr-TR" sz="2400" dirty="0"/>
          </a:p>
          <a:p>
            <a:r>
              <a:rPr lang="tr-TR" sz="2400" dirty="0" smtClean="0"/>
              <a:t>…………………………………………………………………….......................................</a:t>
            </a:r>
            <a:endParaRPr lang="tr-TR" sz="2400" dirty="0"/>
          </a:p>
          <a:p>
            <a:r>
              <a:rPr lang="tr-TR" sz="2400" dirty="0" smtClean="0"/>
              <a:t>…………………………………………………………………….......................................</a:t>
            </a:r>
            <a:endParaRPr lang="tr-TR" sz="2400" dirty="0"/>
          </a:p>
          <a:p>
            <a:r>
              <a:rPr lang="tr-TR" sz="2400" dirty="0"/>
              <a:t>D) Çevre sorunlarının çözümü için ne tür önlemler alınmalıdır? Bu konuda siz neler yapıyorsunuz?</a:t>
            </a:r>
          </a:p>
          <a:p>
            <a:r>
              <a:rPr lang="tr-TR" sz="2400" dirty="0" smtClean="0"/>
              <a:t>…………………………………………………………………….......................................…………………………………………………………………….......................................</a:t>
            </a:r>
            <a:endParaRPr lang="tr-TR" sz="2400" dirty="0"/>
          </a:p>
          <a:p>
            <a:r>
              <a:rPr lang="tr-TR" sz="2400" dirty="0" smtClean="0"/>
              <a:t>…………………………………………………………………….......................................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238200" y="1124743"/>
            <a:ext cx="8748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İnsanların yaşayabilecekleri </a:t>
            </a:r>
            <a:r>
              <a:rPr lang="tr-TR" sz="2400" b="1" dirty="0">
                <a:solidFill>
                  <a:srgbClr val="FF0000"/>
                </a:solidFill>
              </a:rPr>
              <a:t>ç</a:t>
            </a:r>
            <a:r>
              <a:rPr lang="tr-TR" sz="2400" b="1" dirty="0" smtClean="0">
                <a:solidFill>
                  <a:srgbClr val="FF0000"/>
                </a:solidFill>
              </a:rPr>
              <a:t>evrelerin kalmaması ve psikolojik ve bedensel </a:t>
            </a:r>
            <a:r>
              <a:rPr lang="tr-TR" sz="2400" b="1" dirty="0">
                <a:solidFill>
                  <a:srgbClr val="FF0000"/>
                </a:solidFill>
              </a:rPr>
              <a:t>hastalıkların çoğalması.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16024" y="2924944"/>
            <a:ext cx="877064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900" b="1" dirty="0">
                <a:solidFill>
                  <a:srgbClr val="FF0000"/>
                </a:solidFill>
              </a:rPr>
              <a:t>Fosil yakıtları mümkün </a:t>
            </a:r>
            <a:r>
              <a:rPr lang="tr-TR" sz="1900" b="1" dirty="0" smtClean="0">
                <a:solidFill>
                  <a:srgbClr val="FF0000"/>
                </a:solidFill>
              </a:rPr>
              <a:t>olduğunca az </a:t>
            </a:r>
            <a:r>
              <a:rPr lang="tr-TR" sz="1900" b="1" dirty="0">
                <a:solidFill>
                  <a:srgbClr val="FF0000"/>
                </a:solidFill>
              </a:rPr>
              <a:t>kullanmalıyız. Doğal </a:t>
            </a:r>
            <a:r>
              <a:rPr lang="tr-TR" sz="1900" b="1" dirty="0" smtClean="0">
                <a:solidFill>
                  <a:srgbClr val="FF0000"/>
                </a:solidFill>
              </a:rPr>
              <a:t>kaynaklara (Güneş </a:t>
            </a:r>
            <a:r>
              <a:rPr lang="tr-TR" sz="1900" b="1" dirty="0">
                <a:solidFill>
                  <a:srgbClr val="FF0000"/>
                </a:solidFill>
              </a:rPr>
              <a:t>enerjisi, su enerjisi) daha </a:t>
            </a:r>
            <a:r>
              <a:rPr lang="tr-TR" sz="1900" b="1" dirty="0" smtClean="0">
                <a:solidFill>
                  <a:srgbClr val="FF0000"/>
                </a:solidFill>
              </a:rPr>
              <a:t>çok yer vermeliyiz. </a:t>
            </a:r>
          </a:p>
          <a:p>
            <a:r>
              <a:rPr lang="tr-TR" sz="1900" b="1" dirty="0" smtClean="0">
                <a:solidFill>
                  <a:srgbClr val="FF0000"/>
                </a:solidFill>
              </a:rPr>
              <a:t>Yakıt </a:t>
            </a:r>
            <a:r>
              <a:rPr lang="tr-TR" sz="1900" b="1" dirty="0">
                <a:solidFill>
                  <a:srgbClr val="FF0000"/>
                </a:solidFill>
              </a:rPr>
              <a:t>kullanımını azaltmak için </a:t>
            </a:r>
            <a:r>
              <a:rPr lang="tr-TR" sz="1900" b="1" dirty="0" smtClean="0">
                <a:solidFill>
                  <a:srgbClr val="FF0000"/>
                </a:solidFill>
              </a:rPr>
              <a:t>özel araçları </a:t>
            </a:r>
            <a:r>
              <a:rPr lang="tr-TR" sz="1900" b="1" dirty="0">
                <a:solidFill>
                  <a:srgbClr val="FF0000"/>
                </a:solidFill>
              </a:rPr>
              <a:t>değil toplu taşıma </a:t>
            </a:r>
            <a:r>
              <a:rPr lang="tr-TR" sz="1900" b="1" dirty="0" smtClean="0">
                <a:solidFill>
                  <a:srgbClr val="FF0000"/>
                </a:solidFill>
              </a:rPr>
              <a:t>araçlarını tercih </a:t>
            </a:r>
            <a:r>
              <a:rPr lang="tr-TR" sz="1900" b="1" dirty="0">
                <a:solidFill>
                  <a:srgbClr val="FF0000"/>
                </a:solidFill>
              </a:rPr>
              <a:t>etmeliyiz.</a:t>
            </a:r>
          </a:p>
          <a:p>
            <a:r>
              <a:rPr lang="tr-TR" sz="1900" b="1" dirty="0">
                <a:solidFill>
                  <a:srgbClr val="FF0000"/>
                </a:solidFill>
              </a:rPr>
              <a:t>Zehirli gazların havaya </a:t>
            </a:r>
            <a:r>
              <a:rPr lang="tr-TR" sz="1900" b="1" dirty="0" smtClean="0">
                <a:solidFill>
                  <a:srgbClr val="FF0000"/>
                </a:solidFill>
              </a:rPr>
              <a:t>karışmasını engellemek </a:t>
            </a:r>
            <a:r>
              <a:rPr lang="tr-TR" sz="1900" b="1" dirty="0">
                <a:solidFill>
                  <a:srgbClr val="FF0000"/>
                </a:solidFill>
              </a:rPr>
              <a:t>için fabrika </a:t>
            </a:r>
            <a:r>
              <a:rPr lang="tr-TR" sz="1900" b="1" dirty="0" smtClean="0">
                <a:solidFill>
                  <a:srgbClr val="FF0000"/>
                </a:solidFill>
              </a:rPr>
              <a:t>bacalarına filtre </a:t>
            </a:r>
            <a:r>
              <a:rPr lang="tr-TR" sz="1900" b="1" dirty="0">
                <a:solidFill>
                  <a:srgbClr val="FF0000"/>
                </a:solidFill>
              </a:rPr>
              <a:t>takılmalıdır.</a:t>
            </a:r>
          </a:p>
          <a:p>
            <a:r>
              <a:rPr lang="tr-TR" sz="1900" b="1" dirty="0">
                <a:solidFill>
                  <a:srgbClr val="FF0000"/>
                </a:solidFill>
              </a:rPr>
              <a:t>Toprak kirliliğini önlemek için </a:t>
            </a:r>
            <a:r>
              <a:rPr lang="tr-TR" sz="1900" b="1" dirty="0" smtClean="0">
                <a:solidFill>
                  <a:srgbClr val="FF0000"/>
                </a:solidFill>
              </a:rPr>
              <a:t>tarım ilaçları </a:t>
            </a:r>
            <a:r>
              <a:rPr lang="tr-TR" sz="1900" b="1" dirty="0">
                <a:solidFill>
                  <a:srgbClr val="FF0000"/>
                </a:solidFill>
              </a:rPr>
              <a:t>ve gübreler bilinçli kullanılmalıdır.</a:t>
            </a:r>
          </a:p>
          <a:p>
            <a:r>
              <a:rPr lang="tr-TR" sz="1900" b="1" dirty="0">
                <a:solidFill>
                  <a:srgbClr val="FF0000"/>
                </a:solidFill>
              </a:rPr>
              <a:t>Fabrikadan çıkan atık </a:t>
            </a:r>
            <a:r>
              <a:rPr lang="tr-TR" sz="1900" b="1" dirty="0" smtClean="0">
                <a:solidFill>
                  <a:srgbClr val="FF0000"/>
                </a:solidFill>
              </a:rPr>
              <a:t>maddelerin bulunduğu </a:t>
            </a:r>
            <a:r>
              <a:rPr lang="tr-TR" sz="1900" b="1" dirty="0">
                <a:solidFill>
                  <a:srgbClr val="FF0000"/>
                </a:solidFill>
              </a:rPr>
              <a:t>sular doğaya </a:t>
            </a:r>
            <a:r>
              <a:rPr lang="tr-TR" sz="1900" b="1" dirty="0" smtClean="0">
                <a:solidFill>
                  <a:srgbClr val="FF0000"/>
                </a:solidFill>
              </a:rPr>
              <a:t>karışmadan arıtılmalıdır</a:t>
            </a:r>
            <a:r>
              <a:rPr lang="tr-TR" sz="1900" b="1" dirty="0">
                <a:solidFill>
                  <a:srgbClr val="FF0000"/>
                </a:solidFill>
              </a:rPr>
              <a:t>.</a:t>
            </a:r>
          </a:p>
          <a:p>
            <a:r>
              <a:rPr lang="tr-TR" sz="1900" b="1" dirty="0">
                <a:solidFill>
                  <a:srgbClr val="FF0000"/>
                </a:solidFill>
              </a:rPr>
              <a:t>Ormanları oluşturan ağaçlar hem </a:t>
            </a:r>
            <a:r>
              <a:rPr lang="tr-TR" sz="1900" b="1" dirty="0" smtClean="0">
                <a:solidFill>
                  <a:srgbClr val="FF0000"/>
                </a:solidFill>
              </a:rPr>
              <a:t>oksijen üreterek </a:t>
            </a:r>
            <a:r>
              <a:rPr lang="tr-TR" sz="1900" b="1" dirty="0">
                <a:solidFill>
                  <a:srgbClr val="FF0000"/>
                </a:solidFill>
              </a:rPr>
              <a:t>havayı temizler </a:t>
            </a:r>
            <a:r>
              <a:rPr lang="tr-TR" sz="1900" b="1" dirty="0" smtClean="0">
                <a:solidFill>
                  <a:srgbClr val="FF0000"/>
                </a:solidFill>
              </a:rPr>
              <a:t>hem de </a:t>
            </a:r>
            <a:r>
              <a:rPr lang="tr-TR" sz="1900" b="1" dirty="0">
                <a:solidFill>
                  <a:srgbClr val="FF0000"/>
                </a:solidFill>
              </a:rPr>
              <a:t>erozyonu önler. Bu yüzden </a:t>
            </a:r>
            <a:r>
              <a:rPr lang="tr-TR" sz="1900" b="1" dirty="0" smtClean="0">
                <a:solidFill>
                  <a:srgbClr val="FF0000"/>
                </a:solidFill>
              </a:rPr>
              <a:t>ormanları korumalı </a:t>
            </a:r>
            <a:r>
              <a:rPr lang="tr-TR" sz="1900" b="1" dirty="0">
                <a:solidFill>
                  <a:srgbClr val="FF0000"/>
                </a:solidFill>
              </a:rPr>
              <a:t>ve ağaç sayısını artırmalıyız.</a:t>
            </a:r>
            <a:endParaRPr lang="tr-TR" sz="1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54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2 İçerik Yer Tutucusu"/>
          <p:cNvSpPr txBox="1">
            <a:spLocks/>
          </p:cNvSpPr>
          <p:nvPr/>
        </p:nvSpPr>
        <p:spPr bwMode="auto">
          <a:xfrm>
            <a:off x="107504" y="981075"/>
            <a:ext cx="892899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Hidayet 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GÜNEŞ</a:t>
            </a:r>
          </a:p>
          <a:p>
            <a:pPr algn="ctr" eaLnBrk="1" hangingPunct="1">
              <a:spcBef>
                <a:spcPct val="20000"/>
              </a:spcBef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Fen ve Teknoloji Öğretmeni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err="1" smtClean="0">
                <a:solidFill>
                  <a:prstClr val="black"/>
                </a:solidFill>
                <a:latin typeface="Calibri" pitchFamily="34" charset="0"/>
              </a:rPr>
              <a:t>Beşeylül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 Ortaokulu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Nazilli/AYDIN 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34147" name="2 Dikdörtgen"/>
          <p:cNvSpPr>
            <a:spLocks noChangeArrowheads="1"/>
          </p:cNvSpPr>
          <p:nvPr/>
        </p:nvSpPr>
        <p:spPr bwMode="auto">
          <a:xfrm>
            <a:off x="395536" y="5298896"/>
            <a:ext cx="83529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b="1" i="1" dirty="0">
                <a:solidFill>
                  <a:prstClr val="black"/>
                </a:solidFill>
              </a:rPr>
              <a:t>KAYNAK:  Ders kitapları ve yardımcı </a:t>
            </a:r>
            <a:r>
              <a:rPr lang="tr-TR" b="1" i="1" dirty="0" smtClean="0">
                <a:solidFill>
                  <a:prstClr val="black"/>
                </a:solidFill>
              </a:rPr>
              <a:t>kitaplar ,vitamin ve  fatihgizligider.com da yayınlanan dosyalardan yararlanılmıştır…..</a:t>
            </a:r>
          </a:p>
          <a:p>
            <a:r>
              <a:rPr lang="tr-TR" b="1" i="1" smtClean="0">
                <a:solidFill>
                  <a:prstClr val="black"/>
                </a:solidFill>
              </a:rPr>
              <a:t>31/03/2014</a:t>
            </a:r>
            <a:endParaRPr lang="tr-TR" b="1" i="1" dirty="0">
              <a:solidFill>
                <a:prstClr val="black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4341" name="ShockwaveFlash1" r:id="rId2" imgW="8857143" imgH="791943"/>
        </mc:Choice>
        <mc:Fallback>
          <p:control name="ShockwaveFlash1" r:id="rId2" imgW="8857143" imgH="79194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856662" cy="7921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0542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0" y="116632"/>
            <a:ext cx="24695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Çevre Sorunları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83586" y="764704"/>
            <a:ext cx="878090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Tüm canlılar, yaşamlarını devam ettirmek için bulunduğu çevreden yararlanmak zorundadır.</a:t>
            </a:r>
          </a:p>
          <a:p>
            <a:r>
              <a:rPr lang="tr-TR" sz="2400" dirty="0"/>
              <a:t>İnsanlar barınmak için eve, beslenmek için yiyeceğe, çeşitli günlük etkinliklerini </a:t>
            </a:r>
            <a:r>
              <a:rPr lang="tr-TR" sz="2400" dirty="0" smtClean="0"/>
              <a:t>gerçekleştirebilmek için </a:t>
            </a:r>
            <a:r>
              <a:rPr lang="tr-TR" sz="2400" dirty="0"/>
              <a:t>suya ve ısınmak için yakıta ihtiyaç duyarlar. İnsanlar bu ihtiyaçlarını </a:t>
            </a:r>
            <a:r>
              <a:rPr lang="tr-TR" sz="2400" dirty="0" smtClean="0"/>
              <a:t>karşılarken çevresini </a:t>
            </a:r>
            <a:r>
              <a:rPr lang="tr-TR" sz="2400" dirty="0"/>
              <a:t>de değişikliğe uğratırlar. </a:t>
            </a:r>
            <a:endParaRPr lang="tr-TR" sz="2400" dirty="0" smtClean="0"/>
          </a:p>
          <a:p>
            <a:r>
              <a:rPr lang="tr-TR" sz="2400" dirty="0" smtClean="0"/>
              <a:t>Çevre </a:t>
            </a:r>
            <a:r>
              <a:rPr lang="tr-TR" sz="2400" dirty="0"/>
              <a:t>ve insanlar arasındaki bu ilişki bazen çevre </a:t>
            </a:r>
            <a:r>
              <a:rPr lang="tr-TR" sz="2400" dirty="0" smtClean="0"/>
              <a:t>sorunlarının yaşanmasına </a:t>
            </a:r>
            <a:r>
              <a:rPr lang="tr-TR" sz="2400" dirty="0"/>
              <a:t>neden olmaktadır. </a:t>
            </a:r>
            <a:endParaRPr lang="tr-TR" sz="2400" dirty="0" smtClean="0"/>
          </a:p>
          <a:p>
            <a:r>
              <a:rPr lang="tr-TR" sz="2400" dirty="0" smtClean="0"/>
              <a:t>Plansız </a:t>
            </a:r>
            <a:r>
              <a:rPr lang="tr-TR" sz="2400" dirty="0"/>
              <a:t>ve düzensiz kentleşme, kaynakların aşırı </a:t>
            </a:r>
            <a:r>
              <a:rPr lang="tr-TR" sz="2400" dirty="0" smtClean="0"/>
              <a:t>kullanımı ve </a:t>
            </a:r>
            <a:r>
              <a:rPr lang="tr-TR" sz="2400" dirty="0"/>
              <a:t>bilinçsiz kaynak tüketimi gibi nedenler doğal çevrenin dengesini bozmakta ve </a:t>
            </a:r>
            <a:r>
              <a:rPr lang="tr-TR" sz="2400" dirty="0" smtClean="0"/>
              <a:t>beraberinde çevre </a:t>
            </a:r>
            <a:r>
              <a:rPr lang="tr-TR" sz="2400" dirty="0"/>
              <a:t>sorunlarının oluşmasına yol açmaktadır.</a:t>
            </a:r>
          </a:p>
        </p:txBody>
      </p:sp>
    </p:spTree>
    <p:extLst>
      <p:ext uri="{BB962C8B-B14F-4D97-AF65-F5344CB8AC3E}">
        <p14:creationId xmlns:p14="http://schemas.microsoft.com/office/powerpoint/2010/main" val="157912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16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131840" y="6309320"/>
            <a:ext cx="2390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/>
              <a:t>Çarpık kentleşme</a:t>
            </a:r>
          </a:p>
        </p:txBody>
      </p:sp>
    </p:spTree>
    <p:extLst>
      <p:ext uri="{BB962C8B-B14F-4D97-AF65-F5344CB8AC3E}">
        <p14:creationId xmlns:p14="http://schemas.microsoft.com/office/powerpoint/2010/main" val="81990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162352"/>
            <a:ext cx="5436096" cy="441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5500465" y="908720"/>
            <a:ext cx="356839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Doğal çevrenin bozulması başta </a:t>
            </a:r>
            <a:r>
              <a:rPr lang="tr-TR" sz="2400" dirty="0" smtClean="0"/>
              <a:t>insanlar olmak </a:t>
            </a:r>
            <a:r>
              <a:rPr lang="tr-TR" sz="2400" dirty="0"/>
              <a:t>üzere tüm canlıların yaşamını </a:t>
            </a:r>
            <a:r>
              <a:rPr lang="tr-TR" sz="2400" dirty="0" smtClean="0"/>
              <a:t>olumsuz yönde </a:t>
            </a:r>
            <a:r>
              <a:rPr lang="tr-TR" sz="2400" dirty="0"/>
              <a:t>etkilemektedir. </a:t>
            </a:r>
            <a:endParaRPr lang="tr-TR" sz="2400" dirty="0" smtClean="0"/>
          </a:p>
          <a:p>
            <a:r>
              <a:rPr lang="tr-TR" sz="2400" dirty="0" smtClean="0">
                <a:solidFill>
                  <a:srgbClr val="FF0000"/>
                </a:solidFill>
              </a:rPr>
              <a:t>Örneğin</a:t>
            </a:r>
            <a:r>
              <a:rPr lang="tr-TR" sz="2400" dirty="0" smtClean="0"/>
              <a:t> </a:t>
            </a:r>
            <a:r>
              <a:rPr lang="tr-TR" sz="2400" b="1" dirty="0"/>
              <a:t>çeşitli </a:t>
            </a:r>
            <a:r>
              <a:rPr lang="tr-TR" sz="2400" b="1" dirty="0" smtClean="0"/>
              <a:t>atıklarla kirlenen </a:t>
            </a:r>
            <a:r>
              <a:rPr lang="tr-TR" sz="2400" b="1" dirty="0"/>
              <a:t>denizlerde ve göllerde balıklar ölmektedir</a:t>
            </a:r>
            <a:r>
              <a:rPr lang="tr-TR" sz="2400" b="1" dirty="0" smtClean="0"/>
              <a:t>.</a:t>
            </a:r>
            <a:endParaRPr lang="tr-TR" sz="2400" b="1" dirty="0"/>
          </a:p>
        </p:txBody>
      </p:sp>
      <p:sp>
        <p:nvSpPr>
          <p:cNvPr id="3" name="Dikdörtgen 2"/>
          <p:cNvSpPr/>
          <p:nvPr/>
        </p:nvSpPr>
        <p:spPr>
          <a:xfrm>
            <a:off x="107504" y="4581128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Bu da bazı balık türlerinin </a:t>
            </a:r>
            <a:r>
              <a:rPr lang="tr-TR" sz="2400" dirty="0" smtClean="0"/>
              <a:t>neslinin tükenmesine </a:t>
            </a:r>
            <a:r>
              <a:rPr lang="tr-TR" sz="2400" dirty="0"/>
              <a:t>sebep olmaktadır. İnsanların </a:t>
            </a:r>
            <a:r>
              <a:rPr lang="tr-TR" sz="2400" dirty="0" smtClean="0"/>
              <a:t>çevrelerine verdikleri </a:t>
            </a:r>
            <a:r>
              <a:rPr lang="tr-TR" sz="2400" dirty="0"/>
              <a:t>zararlar nedeniyle farklı </a:t>
            </a:r>
            <a:r>
              <a:rPr lang="tr-TR" sz="2400" dirty="0" smtClean="0"/>
              <a:t>kirlilik türleri </a:t>
            </a:r>
            <a:r>
              <a:rPr lang="tr-TR" sz="2400" dirty="0"/>
              <a:t>ortaya çıkmaktadır. </a:t>
            </a:r>
            <a:r>
              <a:rPr lang="tr-TR" sz="2400" b="1" dirty="0"/>
              <a:t>Hava kirliliği, </a:t>
            </a:r>
            <a:r>
              <a:rPr lang="tr-TR" sz="2400" b="1" dirty="0" smtClean="0"/>
              <a:t>su kirliliği</a:t>
            </a:r>
            <a:r>
              <a:rPr lang="tr-TR" sz="2400" b="1" dirty="0"/>
              <a:t>, gürültü kirliliği, toprak kirliliği, </a:t>
            </a:r>
            <a:r>
              <a:rPr lang="tr-TR" sz="2400" b="1" dirty="0" smtClean="0"/>
              <a:t>görüntü kirliliği </a:t>
            </a:r>
            <a:r>
              <a:rPr lang="tr-TR" sz="2400" b="1" dirty="0"/>
              <a:t>ve ışık kirliliği</a:t>
            </a:r>
            <a:r>
              <a:rPr lang="tr-TR" sz="2400" dirty="0"/>
              <a:t> insanların neden olduğu</a:t>
            </a:r>
          </a:p>
          <a:p>
            <a:r>
              <a:rPr lang="tr-TR" sz="2400" dirty="0"/>
              <a:t>başlıca kirlilik çeşitleridir.</a:t>
            </a:r>
          </a:p>
        </p:txBody>
      </p:sp>
    </p:spTree>
    <p:extLst>
      <p:ext uri="{BB962C8B-B14F-4D97-AF65-F5344CB8AC3E}">
        <p14:creationId xmlns:p14="http://schemas.microsoft.com/office/powerpoint/2010/main" val="418156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404664"/>
            <a:ext cx="38884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Yeryüzünde bulunan canlı çeşitleri de çevre kirliliğinden</a:t>
            </a:r>
          </a:p>
          <a:p>
            <a:r>
              <a:rPr lang="tr-TR" sz="2400" dirty="0"/>
              <a:t>etkilenmektedir. </a:t>
            </a:r>
            <a:endParaRPr lang="tr-TR" sz="2400" dirty="0" smtClean="0"/>
          </a:p>
          <a:p>
            <a:r>
              <a:rPr lang="tr-TR" sz="2400" b="1" dirty="0" smtClean="0"/>
              <a:t>İnsan </a:t>
            </a:r>
            <a:r>
              <a:rPr lang="tr-TR" sz="2400" b="1" dirty="0"/>
              <a:t>faaliyetleri sonucunda </a:t>
            </a:r>
            <a:r>
              <a:rPr lang="tr-TR" sz="2400" b="1" dirty="0" smtClean="0"/>
              <a:t>oluşan çevre </a:t>
            </a:r>
            <a:r>
              <a:rPr lang="tr-TR" sz="2400" b="1" dirty="0"/>
              <a:t>sorunları birçok canlının yaşam alanlarının </a:t>
            </a:r>
            <a:r>
              <a:rPr lang="tr-TR" sz="2400" b="1" dirty="0" smtClean="0"/>
              <a:t>zarar görmesine </a:t>
            </a:r>
            <a:r>
              <a:rPr lang="tr-TR" sz="2400" b="1" dirty="0"/>
              <a:t>neden olmakta ve bazı canlıların türlerini </a:t>
            </a:r>
            <a:r>
              <a:rPr lang="tr-TR" sz="2400" b="1" dirty="0" smtClean="0"/>
              <a:t>tehdit etmektedir</a:t>
            </a:r>
            <a:r>
              <a:rPr lang="tr-TR" sz="2400" b="1" dirty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7164" y="188640"/>
            <a:ext cx="4873135" cy="376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608074" y="3964262"/>
            <a:ext cx="36313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/>
              <a:t>Ormanların tahrip edilmesi</a:t>
            </a:r>
          </a:p>
        </p:txBody>
      </p:sp>
    </p:spTree>
    <p:extLst>
      <p:ext uri="{BB962C8B-B14F-4D97-AF65-F5344CB8AC3E}">
        <p14:creationId xmlns:p14="http://schemas.microsoft.com/office/powerpoint/2010/main" val="35255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3888" y="189914"/>
            <a:ext cx="5408315" cy="439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283968" y="4589190"/>
            <a:ext cx="41755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/>
              <a:t>Kutuplardaki buzulların erimesi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07504" y="216496"/>
            <a:ext cx="36724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Çevre kirliliğinin en önemli nedeni insan kaynaklı kirliliklerdir.</a:t>
            </a:r>
          </a:p>
          <a:p>
            <a:r>
              <a:rPr lang="tr-TR" sz="2400" dirty="0"/>
              <a:t>Atmosfere salınan bazı gazlar, doğal kaynaklarımızın</a:t>
            </a:r>
          </a:p>
          <a:p>
            <a:r>
              <a:rPr lang="tr-TR" sz="2400" dirty="0"/>
              <a:t>(maden, su, toprak ve orman) </a:t>
            </a:r>
            <a:r>
              <a:rPr lang="tr-TR" sz="2400" b="1" dirty="0"/>
              <a:t>bilinçsizce </a:t>
            </a:r>
            <a:r>
              <a:rPr lang="tr-TR" sz="2400" b="1" dirty="0" smtClean="0"/>
              <a:t>kullanımı ve </a:t>
            </a:r>
            <a:r>
              <a:rPr lang="tr-TR" sz="2400" b="1" dirty="0"/>
              <a:t>tüketimin artmasıyla oluşan atıklar başlıca kirlilik sebepleridir</a:t>
            </a:r>
            <a:r>
              <a:rPr lang="tr-T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210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4284" y="116632"/>
            <a:ext cx="67752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Etkinlik 5.5. Yaşadığımız çevre değişiyor mu?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98634" y="1412776"/>
            <a:ext cx="85961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Çocukluğunuzdan beri yaşadığınız yakın çevremizde bu güne kadar herhangi bir </a:t>
            </a:r>
            <a:r>
              <a:rPr lang="tr-TR" sz="2400" dirty="0" smtClean="0"/>
              <a:t>değişim gözlemlediniz </a:t>
            </a:r>
            <a:r>
              <a:rPr lang="tr-TR" sz="2400" dirty="0"/>
              <a:t>mi?</a:t>
            </a:r>
          </a:p>
          <a:p>
            <a:r>
              <a:rPr lang="tr-TR" sz="2400" dirty="0"/>
              <a:t>Bu değişimler insan eli ile mi yoksa doğal yollarla mı gerçekleşti? Bu değişimler </a:t>
            </a:r>
            <a:r>
              <a:rPr lang="tr-TR" sz="2400" dirty="0" smtClean="0"/>
              <a:t>doğal çevreye </a:t>
            </a:r>
            <a:r>
              <a:rPr lang="tr-TR" sz="2400" dirty="0"/>
              <a:t>zarar verdi mi?</a:t>
            </a:r>
          </a:p>
          <a:p>
            <a:r>
              <a:rPr lang="tr-TR" sz="2400" dirty="0"/>
              <a:t>Bu değişimlerin neler olduğunu, nedenlerini ve sonuçlarını tabloya yazalım</a:t>
            </a:r>
          </a:p>
        </p:txBody>
      </p:sp>
    </p:spTree>
    <p:extLst>
      <p:ext uri="{BB962C8B-B14F-4D97-AF65-F5344CB8AC3E}">
        <p14:creationId xmlns:p14="http://schemas.microsoft.com/office/powerpoint/2010/main" val="24249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199058"/>
              </p:ext>
            </p:extLst>
          </p:nvPr>
        </p:nvGraphicFramePr>
        <p:xfrm>
          <a:off x="251518" y="332657"/>
          <a:ext cx="8784977" cy="4521247"/>
        </p:xfrm>
        <a:graphic>
          <a:graphicData uri="http://schemas.openxmlformats.org/drawingml/2006/table">
            <a:tbl>
              <a:tblPr firstRow="1" firstCol="1" bandRow="1"/>
              <a:tblGrid>
                <a:gridCol w="2927691"/>
                <a:gridCol w="2928643"/>
                <a:gridCol w="2928643"/>
              </a:tblGrid>
              <a:tr h="5040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tr-TR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Değişim</a:t>
                      </a:r>
                      <a:endParaRPr lang="tr-T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Nedenleri</a:t>
                      </a:r>
                      <a:endParaRPr lang="tr-T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Sonuçları</a:t>
                      </a:r>
                      <a:endParaRPr lang="tr-T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>
            <a:off x="251520" y="522920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Tabloya yazdıklarımızı arkadaşlarımız ile paylaşalım. Eğer bu değişimlerin doğal </a:t>
            </a:r>
            <a:r>
              <a:rPr lang="tr-TR" sz="2400" dirty="0" smtClean="0"/>
              <a:t>çevreye zarar </a:t>
            </a:r>
            <a:r>
              <a:rPr lang="tr-TR" sz="2400" dirty="0"/>
              <a:t>verdiğini düşünüyorsanız bu sorunlara yönelik çözüm önerilerimizi sınıf </a:t>
            </a:r>
            <a:r>
              <a:rPr lang="tr-TR" sz="2400" dirty="0" smtClean="0"/>
              <a:t>arkadaşlarımızla tartışalım</a:t>
            </a:r>
            <a:r>
              <a:rPr lang="tr-TR" sz="2400" dirty="0"/>
              <a:t>.</a:t>
            </a:r>
          </a:p>
        </p:txBody>
      </p:sp>
      <p:sp>
        <p:nvSpPr>
          <p:cNvPr id="2" name="Dikdörtgen 1"/>
          <p:cNvSpPr/>
          <p:nvPr/>
        </p:nvSpPr>
        <p:spPr>
          <a:xfrm>
            <a:off x="258768" y="1124744"/>
            <a:ext cx="27308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ORMANLARIN YOK OLMASI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203848" y="1124744"/>
            <a:ext cx="15672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KONUT YAPIMI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154217" y="986244"/>
            <a:ext cx="2810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YABAN </a:t>
            </a:r>
            <a:r>
              <a:rPr lang="tr-TR" dirty="0">
                <a:solidFill>
                  <a:srgbClr val="FF0000"/>
                </a:solidFill>
              </a:rPr>
              <a:t>HAYVANLARIN NESİLLERİNİN AZALMASI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23528" y="2204864"/>
            <a:ext cx="1098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0000"/>
                </a:solidFill>
                <a:ea typeface="Calibri"/>
                <a:cs typeface="Times New Roman"/>
              </a:rPr>
              <a:t> EREZYON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286071" y="2204864"/>
            <a:ext cx="2571858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solidFill>
                  <a:srgbClr val="FF0000"/>
                </a:solidFill>
                <a:ea typeface="Calibri"/>
                <a:cs typeface="Times New Roman"/>
              </a:rPr>
              <a:t> ORMANLARIN KESİLMESİ</a:t>
            </a:r>
            <a:endParaRPr lang="tr-TR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54217" y="1948640"/>
            <a:ext cx="24623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TOPRAĞIN FAKİRLEŞMESİ VE ÇORAKLAŞMA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323528" y="2996952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BÜYÜKMENDERESİN KİRLENMESİ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3222396" y="2994749"/>
            <a:ext cx="2699208" cy="646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FF0000"/>
                </a:solidFill>
                <a:ea typeface="Calibri"/>
                <a:cs typeface="Times New Roman"/>
              </a:rPr>
              <a:t>SANAYİ ATIKLARININ AKARSUYA BIRAKILMASI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012161" y="2861903"/>
            <a:ext cx="313184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1200" dirty="0">
                <a:solidFill>
                  <a:srgbClr val="FF0000"/>
                </a:solidFill>
                <a:ea typeface="Calibri"/>
                <a:cs typeface="Times New Roman"/>
              </a:rPr>
              <a:t>SULARDA YAŞAYAN HAYVANLARIN NESLİNİN AZALMASI VE AKARSU İLE SULANAN TOPRAĞIN ÇORAKLAŞMASI.. BÖLGEDE YAŞAYAN İNSANLARDA HASTALIKLARIN ARTMASI</a:t>
            </a:r>
            <a:r>
              <a:rPr lang="tr-TR" dirty="0">
                <a:solidFill>
                  <a:srgbClr val="FF0000"/>
                </a:solidFill>
                <a:ea typeface="Calibri"/>
                <a:cs typeface="Times New Roman"/>
              </a:rPr>
              <a:t>…</a:t>
            </a:r>
            <a:endParaRPr lang="tr-TR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556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a7e25399d94e55a7dfbc14c5410faf9c7a9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1445</Words>
  <Application>Microsoft Office PowerPoint</Application>
  <PresentationFormat>Ekran Gösterisi (4:3)</PresentationFormat>
  <Paragraphs>164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23</vt:i4>
      </vt:variant>
    </vt:vector>
  </HeadingPairs>
  <TitlesOfParts>
    <vt:vector size="25" baseType="lpstr">
      <vt:lpstr>Ofis Teması</vt:lpstr>
      <vt:lpstr>1_Ofis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su</dc:creator>
  <cp:lastModifiedBy>su</cp:lastModifiedBy>
  <cp:revision>29</cp:revision>
  <dcterms:created xsi:type="dcterms:W3CDTF">2014-03-30T16:26:45Z</dcterms:created>
  <dcterms:modified xsi:type="dcterms:W3CDTF">2014-04-01T10:21:06Z</dcterms:modified>
</cp:coreProperties>
</file>