
<file path=[Content_Types].xml><?xml version="1.0" encoding="utf-8"?>
<Types xmlns="http://schemas.openxmlformats.org/package/2006/content-types">
  <Default Extension="png" ContentType="image/png"/>
  <Default Extension="bin" ContentType="application/vnd.ms-office.activeX"/>
  <Default Extension="emf" ContentType="image/x-emf"/>
  <Default Extension="jpeg" ContentType="image/jpeg"/>
  <Default Extension="rels" ContentType="application/vnd.openxmlformats-package.relationships+xml"/>
  <Default Extension="xml" ContentType="application/xml"/>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activeX/activeX1.xml" ContentType="application/vnd.ms-office.activeX+xml"/>
  <Override PartName="/ppt/activeX/activeX2.xml" ContentType="application/vnd.ms-office.activeX+xml"/>
  <Override PartName="/ppt/activeX/activeX3.xml" ContentType="application/vnd.ms-office.activeX+xml"/>
  <Override PartName="/ppt/activeX/activeX4.xml" ContentType="application/vnd.ms-office.activeX+xml"/>
  <Override PartName="/ppt/activeX/activeX5.xml" ContentType="application/vnd.ms-office.activeX+xml"/>
  <Override PartName="/ppt/activeX/activeX6.xml" ContentType="application/vnd.ms-office.activeX+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56" r:id="rId2"/>
    <p:sldId id="257" r:id="rId3"/>
    <p:sldId id="258" r:id="rId4"/>
    <p:sldId id="259" r:id="rId5"/>
    <p:sldId id="260" r:id="rId6"/>
    <p:sldId id="261" r:id="rId7"/>
    <p:sldId id="300" r:id="rId8"/>
    <p:sldId id="285" r:id="rId9"/>
    <p:sldId id="286" r:id="rId10"/>
    <p:sldId id="287" r:id="rId11"/>
    <p:sldId id="262" r:id="rId12"/>
    <p:sldId id="263" r:id="rId13"/>
    <p:sldId id="264" r:id="rId14"/>
    <p:sldId id="265" r:id="rId15"/>
    <p:sldId id="266" r:id="rId16"/>
    <p:sldId id="289" r:id="rId17"/>
    <p:sldId id="267" r:id="rId18"/>
    <p:sldId id="268" r:id="rId19"/>
    <p:sldId id="297" r:id="rId20"/>
    <p:sldId id="298" r:id="rId21"/>
    <p:sldId id="269" r:id="rId22"/>
    <p:sldId id="270" r:id="rId23"/>
    <p:sldId id="271" r:id="rId24"/>
    <p:sldId id="272" r:id="rId25"/>
    <p:sldId id="273" r:id="rId26"/>
    <p:sldId id="291" r:id="rId27"/>
    <p:sldId id="292" r:id="rId28"/>
    <p:sldId id="274" r:id="rId29"/>
    <p:sldId id="275" r:id="rId30"/>
    <p:sldId id="276" r:id="rId31"/>
    <p:sldId id="277" r:id="rId32"/>
    <p:sldId id="278" r:id="rId33"/>
    <p:sldId id="279" r:id="rId34"/>
    <p:sldId id="280" r:id="rId35"/>
  </p:sldIdLst>
  <p:sldSz cx="9144000" cy="6858000" type="screen4x3"/>
  <p:notesSz cx="6858000" cy="9144000"/>
  <p:custDataLst>
    <p:tags r:id="rId37"/>
  </p:custDataLst>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00" d="100"/>
          <a:sy n="100" d="100"/>
        </p:scale>
        <p:origin x="-294" y="101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_rels/activeX3.xml.rels><?xml version="1.0" encoding="UTF-8" standalone="yes"?>
<Relationships xmlns="http://schemas.openxmlformats.org/package/2006/relationships"><Relationship Id="rId1" Type="http://schemas.microsoft.com/office/2006/relationships/activeXControlBinary" Target="activeX3.bin"/></Relationships>
</file>

<file path=ppt/activeX/_rels/activeX4.xml.rels><?xml version="1.0" encoding="UTF-8" standalone="yes"?>
<Relationships xmlns="http://schemas.openxmlformats.org/package/2006/relationships"><Relationship Id="rId1" Type="http://schemas.microsoft.com/office/2006/relationships/activeXControlBinary" Target="activeX4.bin"/></Relationships>
</file>

<file path=ppt/activeX/_rels/activeX5.xml.rels><?xml version="1.0" encoding="UTF-8" standalone="yes"?>
<Relationships xmlns="http://schemas.openxmlformats.org/package/2006/relationships"><Relationship Id="rId1" Type="http://schemas.microsoft.com/office/2006/relationships/activeXControlBinary" Target="activeX5.bin"/></Relationships>
</file>

<file path=ppt/activeX/_rels/activeX6.xml.rels><?xml version="1.0" encoding="UTF-8" standalone="yes"?>
<Relationships xmlns="http://schemas.openxmlformats.org/package/2006/relationships"><Relationship Id="rId1" Type="http://schemas.microsoft.com/office/2006/relationships/activeXControlBinary" Target="activeX6.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activeX/activeX3.xml><?xml version="1.0" encoding="utf-8"?>
<ax:ocx xmlns:ax="http://schemas.microsoft.com/office/2006/activeX" xmlns:r="http://schemas.openxmlformats.org/officeDocument/2006/relationships" ax:classid="{D27CDB6E-AE6D-11CF-96B8-444553540000}" ax:persistence="persistStorage" r:id="rId1"/>
</file>

<file path=ppt/activeX/activeX4.xml><?xml version="1.0" encoding="utf-8"?>
<ax:ocx xmlns:ax="http://schemas.microsoft.com/office/2006/activeX" xmlns:r="http://schemas.openxmlformats.org/officeDocument/2006/relationships" ax:classid="{D27CDB6E-AE6D-11CF-96B8-444553540000}" ax:persistence="persistStorage" r:id="rId1"/>
</file>

<file path=ppt/activeX/activeX5.xml><?xml version="1.0" encoding="utf-8"?>
<ax:ocx xmlns:ax="http://schemas.microsoft.com/office/2006/activeX" xmlns:r="http://schemas.openxmlformats.org/officeDocument/2006/relationships" ax:classid="{D27CDB6E-AE6D-11CF-96B8-444553540000}" ax:persistence="persistStorage" r:id="rId1"/>
</file>

<file path=ppt/activeX/activeX6.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20.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6.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8.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4.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6.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9.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F4E40B8-0E0B-444A-9ED6-841087CC50F6}" type="datetimeFigureOut">
              <a:rPr lang="tr-TR" smtClean="0"/>
              <a:t>05.01.2014</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3DFA1C4-5C69-4F4C-ACE2-9F07EEF941B4}" type="slidenum">
              <a:rPr lang="tr-TR" smtClean="0"/>
              <a:t>‹#›</a:t>
            </a:fld>
            <a:endParaRPr lang="tr-TR"/>
          </a:p>
        </p:txBody>
      </p:sp>
    </p:spTree>
    <p:extLst>
      <p:ext uri="{BB962C8B-B14F-4D97-AF65-F5344CB8AC3E}">
        <p14:creationId xmlns:p14="http://schemas.microsoft.com/office/powerpoint/2010/main" val="40917206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82D185C-939B-432B-B931-5706FA6D2131}" type="slidenum">
              <a:rPr lang="tr-TR"/>
              <a:pPr/>
              <a:t>8</a:t>
            </a:fld>
            <a:endParaRPr lang="tr-TR"/>
          </a:p>
        </p:txBody>
      </p:sp>
      <p:sp>
        <p:nvSpPr>
          <p:cNvPr id="919554" name="Rectangle 2"/>
          <p:cNvSpPr>
            <a:spLocks noGrp="1" noRot="1" noChangeAspect="1" noChangeArrowheads="1" noTextEdit="1"/>
          </p:cNvSpPr>
          <p:nvPr>
            <p:ph type="sldImg"/>
          </p:nvPr>
        </p:nvSpPr>
        <p:spPr>
          <a:ln/>
        </p:spPr>
      </p:sp>
      <p:sp>
        <p:nvSpPr>
          <p:cNvPr id="919555" name="Rectangle 3"/>
          <p:cNvSpPr>
            <a:spLocks noGrp="1" noChangeArrowheads="1"/>
          </p:cNvSpPr>
          <p:nvPr>
            <p:ph type="body" idx="1"/>
          </p:nvPr>
        </p:nvSpPr>
        <p:spPr/>
        <p:txBody>
          <a:bodyPr/>
          <a:lstStyle/>
          <a:p>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CF57982-B5A6-454F-AA29-C7B25C2B45F0}" type="slidenum">
              <a:rPr lang="tr-TR"/>
              <a:pPr/>
              <a:t>9</a:t>
            </a:fld>
            <a:endParaRPr lang="tr-TR"/>
          </a:p>
        </p:txBody>
      </p:sp>
      <p:sp>
        <p:nvSpPr>
          <p:cNvPr id="946178" name="Rectangle 2"/>
          <p:cNvSpPr>
            <a:spLocks noGrp="1" noRot="1" noChangeAspect="1" noChangeArrowheads="1" noTextEdit="1"/>
          </p:cNvSpPr>
          <p:nvPr>
            <p:ph type="sldImg"/>
          </p:nvPr>
        </p:nvSpPr>
        <p:spPr>
          <a:ln/>
        </p:spPr>
      </p:sp>
      <p:sp>
        <p:nvSpPr>
          <p:cNvPr id="946179" name="Rectangle 3"/>
          <p:cNvSpPr>
            <a:spLocks noGrp="1" noChangeArrowheads="1"/>
          </p:cNvSpPr>
          <p:nvPr>
            <p:ph type="body" idx="1"/>
          </p:nvPr>
        </p:nvSpPr>
        <p:spPr/>
        <p:txBody>
          <a:bodyPr/>
          <a:lstStyle/>
          <a:p>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1865ED3-01B4-4D63-9C8F-D62BF84ADA6B}" type="slidenum">
              <a:rPr lang="tr-TR"/>
              <a:pPr/>
              <a:t>10</a:t>
            </a:fld>
            <a:endParaRPr lang="tr-TR"/>
          </a:p>
        </p:txBody>
      </p:sp>
      <p:sp>
        <p:nvSpPr>
          <p:cNvPr id="948226" name="Rectangle 2"/>
          <p:cNvSpPr>
            <a:spLocks noGrp="1" noRot="1" noChangeAspect="1" noChangeArrowheads="1" noTextEdit="1"/>
          </p:cNvSpPr>
          <p:nvPr>
            <p:ph type="sldImg"/>
          </p:nvPr>
        </p:nvSpPr>
        <p:spPr>
          <a:ln/>
        </p:spPr>
      </p:sp>
      <p:sp>
        <p:nvSpPr>
          <p:cNvPr id="948227" name="Rectangle 3"/>
          <p:cNvSpPr>
            <a:spLocks noGrp="1" noChangeArrowheads="1"/>
          </p:cNvSpPr>
          <p:nvPr>
            <p:ph type="body" idx="1"/>
          </p:nvPr>
        </p:nvSpPr>
        <p:spPr/>
        <p:txBody>
          <a:bodyPr/>
          <a:lstStyle/>
          <a:p>
            <a:endParaRPr lang="tr-T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3F6D31E-CE34-4DB5-BBF1-C19EAB527C5C}" type="slidenum">
              <a:rPr lang="tr-TR" smtClean="0">
                <a:solidFill>
                  <a:prstClr val="black"/>
                </a:solidFill>
              </a:rPr>
              <a:pPr/>
              <a:t>34</a:t>
            </a:fld>
            <a:endParaRPr lang="tr-TR">
              <a:solidFill>
                <a:prstClr val="black"/>
              </a:solidFill>
            </a:endParaRPr>
          </a:p>
        </p:txBody>
      </p:sp>
    </p:spTree>
    <p:extLst>
      <p:ext uri="{BB962C8B-B14F-4D97-AF65-F5344CB8AC3E}">
        <p14:creationId xmlns:p14="http://schemas.microsoft.com/office/powerpoint/2010/main" val="4716162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05.01.2014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05.01.2014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05.01.2014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İçerik">
    <p:spTree>
      <p:nvGrpSpPr>
        <p:cNvPr id="1" name=""/>
        <p:cNvGrpSpPr/>
        <p:nvPr/>
      </p:nvGrpSpPr>
      <p:grpSpPr>
        <a:xfrm>
          <a:off x="0" y="0"/>
          <a:ext cx="0" cy="0"/>
          <a:chOff x="0" y="0"/>
          <a:chExt cx="0" cy="0"/>
        </a:xfrm>
      </p:grpSpPr>
      <p:sp>
        <p:nvSpPr>
          <p:cNvPr id="2" name="1 İçerik Yer Tutucusu"/>
          <p:cNvSpPr>
            <a:spLocks noGrp="1"/>
          </p:cNvSpPr>
          <p:nvPr>
            <p:ph/>
          </p:nvPr>
        </p:nvSpPr>
        <p:spPr>
          <a:xfrm>
            <a:off x="685800" y="609600"/>
            <a:ext cx="7772400" cy="54864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3" name="2 Veri Yer Tutucusu"/>
          <p:cNvSpPr>
            <a:spLocks noGrp="1"/>
          </p:cNvSpPr>
          <p:nvPr>
            <p:ph type="dt" sz="half" idx="10"/>
          </p:nvPr>
        </p:nvSpPr>
        <p:spPr>
          <a:xfrm>
            <a:off x="685800" y="6248400"/>
            <a:ext cx="1905000" cy="457200"/>
          </a:xfrm>
        </p:spPr>
        <p:txBody>
          <a:bodyPr/>
          <a:lstStyle>
            <a:lvl1pPr>
              <a:defRPr/>
            </a:lvl1pPr>
          </a:lstStyle>
          <a:p>
            <a:endParaRPr lang="tr-TR"/>
          </a:p>
        </p:txBody>
      </p:sp>
      <p:sp>
        <p:nvSpPr>
          <p:cNvPr id="4" name="3 Altbilgi Yer Tutucusu"/>
          <p:cNvSpPr>
            <a:spLocks noGrp="1"/>
          </p:cNvSpPr>
          <p:nvPr>
            <p:ph type="ftr" sz="quarter" idx="11"/>
          </p:nvPr>
        </p:nvSpPr>
        <p:spPr>
          <a:xfrm>
            <a:off x="3124200" y="6248400"/>
            <a:ext cx="2895600" cy="457200"/>
          </a:xfrm>
        </p:spPr>
        <p:txBody>
          <a:bodyPr/>
          <a:lstStyle>
            <a:lvl1pPr>
              <a:defRPr/>
            </a:lvl1pPr>
          </a:lstStyle>
          <a:p>
            <a:endParaRPr lang="tr-TR"/>
          </a:p>
        </p:txBody>
      </p:sp>
      <p:sp>
        <p:nvSpPr>
          <p:cNvPr id="5" name="4 Slayt Numarası Yer Tutucusu"/>
          <p:cNvSpPr>
            <a:spLocks noGrp="1"/>
          </p:cNvSpPr>
          <p:nvPr>
            <p:ph type="sldNum" sz="quarter" idx="12"/>
          </p:nvPr>
        </p:nvSpPr>
        <p:spPr>
          <a:xfrm>
            <a:off x="6553200" y="6248400"/>
            <a:ext cx="1905000" cy="457200"/>
          </a:xfrm>
        </p:spPr>
        <p:txBody>
          <a:bodyPr/>
          <a:lstStyle>
            <a:lvl1pPr>
              <a:defRPr/>
            </a:lvl1pPr>
          </a:lstStyle>
          <a:p>
            <a:fld id="{DB586A0E-52D1-4EC9-9BFC-A925F56EA106}" type="slidenum">
              <a:rPr lang="tr-TR"/>
              <a:pPr/>
              <a:t>‹#›</a:t>
            </a:fld>
            <a:endParaRPr lang="tr-TR"/>
          </a:p>
        </p:txBody>
      </p:sp>
    </p:spTree>
    <p:extLst>
      <p:ext uri="{BB962C8B-B14F-4D97-AF65-F5344CB8AC3E}">
        <p14:creationId xmlns:p14="http://schemas.microsoft.com/office/powerpoint/2010/main" val="419874921"/>
      </p:ext>
    </p:extLst>
  </p:cSld>
  <p:clrMapOvr>
    <a:masterClrMapping/>
  </p:clrMapOvr>
  <p:transition spd="med">
    <p:randomBa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05.01.2014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05.01.2014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t>05.01.2014</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t>05.01.2014</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t>05.01.2014</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t>05.01.2014</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05.01.2014</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05.01.2014</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t>05.01.2014</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13.gif"/><Relationship Id="rId5" Type="http://schemas.openxmlformats.org/officeDocument/2006/relationships/image" Target="../media/image10.png"/><Relationship Id="rId4" Type="http://schemas.openxmlformats.org/officeDocument/2006/relationships/image" Target="../media/image17.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xml"/><Relationship Id="rId1" Type="http://schemas.openxmlformats.org/officeDocument/2006/relationships/vmlDrawing" Target="../drawings/vmlDrawing1.vml"/><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22.png"/><Relationship Id="rId1" Type="http://schemas.openxmlformats.org/officeDocument/2006/relationships/slideLayout" Target="../slideLayouts/slideLayout7.xml"/><Relationship Id="rId5" Type="http://schemas.openxmlformats.org/officeDocument/2006/relationships/image" Target="../media/image8.JPG"/><Relationship Id="rId4" Type="http://schemas.openxmlformats.org/officeDocument/2006/relationships/image" Target="../media/image6.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2.xml"/><Relationship Id="rId1" Type="http://schemas.openxmlformats.org/officeDocument/2006/relationships/vmlDrawing" Target="../drawings/vmlDrawing2.vml"/><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3.xml"/><Relationship Id="rId1" Type="http://schemas.openxmlformats.org/officeDocument/2006/relationships/vmlDrawing" Target="../drawings/vmlDrawing3.vml"/><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4.xml"/><Relationship Id="rId1" Type="http://schemas.openxmlformats.org/officeDocument/2006/relationships/vmlDrawing" Target="../drawings/vmlDrawing4.vml"/><Relationship Id="rId4" Type="http://schemas.openxmlformats.org/officeDocument/2006/relationships/image" Target="../media/image35.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5.xml"/><Relationship Id="rId1" Type="http://schemas.openxmlformats.org/officeDocument/2006/relationships/vmlDrawing" Target="../drawings/vmlDrawing5.vml"/><Relationship Id="rId4" Type="http://schemas.openxmlformats.org/officeDocument/2006/relationships/image" Target="../media/image3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6.xml"/><Relationship Id="rId1" Type="http://schemas.openxmlformats.org/officeDocument/2006/relationships/vmlDrawing" Target="../drawings/vmlDrawing6.vml"/><Relationship Id="rId5" Type="http://schemas.openxmlformats.org/officeDocument/2006/relationships/image" Target="../media/image40.png"/><Relationship Id="rId4" Type="http://schemas.openxmlformats.org/officeDocument/2006/relationships/notesSlide" Target="../notesSlides/notesSlide4.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7.xml"/><Relationship Id="rId5" Type="http://schemas.openxmlformats.org/officeDocument/2006/relationships/image" Target="../media/image8.JPG"/><Relationship Id="rId4" Type="http://schemas.openxmlformats.org/officeDocument/2006/relationships/image" Target="../media/image7.jpg"/></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13.gif"/><Relationship Id="rId5" Type="http://schemas.openxmlformats.org/officeDocument/2006/relationships/image" Target="../media/image12.emf"/><Relationship Id="rId4" Type="http://schemas.openxmlformats.org/officeDocument/2006/relationships/image" Target="../media/image11.emf"/></Relationships>
</file>

<file path=ppt/slides/_rels/slide9.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10.png"/><Relationship Id="rId5" Type="http://schemas.openxmlformats.org/officeDocument/2006/relationships/image" Target="../media/image13.gif"/><Relationship Id="rId4" Type="http://schemas.openxmlformats.org/officeDocument/2006/relationships/image" Target="../media/image15.em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4">
            <a:lumMod val="40000"/>
            <a:lumOff val="60000"/>
          </a:schemeClr>
        </a:solidFill>
        <a:effectLst/>
      </p:bgPr>
    </p:bg>
    <p:spTree>
      <p:nvGrpSpPr>
        <p:cNvPr id="1" name=""/>
        <p:cNvGrpSpPr/>
        <p:nvPr/>
      </p:nvGrpSpPr>
      <p:grpSpPr>
        <a:xfrm>
          <a:off x="0" y="0"/>
          <a:ext cx="0" cy="0"/>
          <a:chOff x="0" y="0"/>
          <a:chExt cx="0" cy="0"/>
        </a:xfrm>
      </p:grpSpPr>
      <p:pic>
        <p:nvPicPr>
          <p:cNvPr id="2" name="Resim 1"/>
          <p:cNvPicPr/>
          <p:nvPr/>
        </p:nvPicPr>
        <p:blipFill>
          <a:blip r:embed="rId2">
            <a:extLst>
              <a:ext uri="{28A0092B-C50C-407E-A947-70E740481C1C}">
                <a14:useLocalDpi xmlns:a14="http://schemas.microsoft.com/office/drawing/2010/main" val="0"/>
              </a:ext>
            </a:extLst>
          </a:blip>
          <a:stretch>
            <a:fillRect/>
          </a:stretch>
        </p:blipFill>
        <p:spPr bwMode="auto">
          <a:xfrm>
            <a:off x="3363272" y="13320"/>
            <a:ext cx="5780728" cy="6723548"/>
          </a:xfrm>
          <a:prstGeom prst="rect">
            <a:avLst/>
          </a:prstGeom>
          <a:noFill/>
          <a:ln>
            <a:noFill/>
          </a:ln>
        </p:spPr>
      </p:pic>
      <p:sp>
        <p:nvSpPr>
          <p:cNvPr id="3" name="Dikdörtgen 2"/>
          <p:cNvSpPr/>
          <p:nvPr/>
        </p:nvSpPr>
        <p:spPr>
          <a:xfrm>
            <a:off x="323528" y="188640"/>
            <a:ext cx="4680520" cy="646331"/>
          </a:xfrm>
          <a:prstGeom prst="rect">
            <a:avLst/>
          </a:prstGeom>
        </p:spPr>
        <p:txBody>
          <a:bodyPr wrap="square">
            <a:spAutoFit/>
          </a:bodyPr>
          <a:lstStyle/>
          <a:p>
            <a:r>
              <a:rPr lang="tr-TR" sz="3600" dirty="0">
                <a:latin typeface="Arial" pitchFamily="34" charset="0"/>
                <a:cs typeface="Arial" pitchFamily="34" charset="0"/>
              </a:rPr>
              <a:t>ISI </a:t>
            </a:r>
            <a:r>
              <a:rPr lang="tr-TR" sz="3600" dirty="0" smtClean="0">
                <a:latin typeface="Arial" pitchFamily="34" charset="0"/>
                <a:cs typeface="Arial" pitchFamily="34" charset="0"/>
              </a:rPr>
              <a:t>VE SICAKLIK</a:t>
            </a:r>
            <a:endParaRPr lang="tr-TR" sz="3600" dirty="0">
              <a:latin typeface="Arial" pitchFamily="34" charset="0"/>
              <a:cs typeface="Arial" pitchFamily="34" charset="0"/>
            </a:endParaRPr>
          </a:p>
        </p:txBody>
      </p:sp>
      <p:sp>
        <p:nvSpPr>
          <p:cNvPr id="4" name="Dikdörtgen 3"/>
          <p:cNvSpPr/>
          <p:nvPr/>
        </p:nvSpPr>
        <p:spPr>
          <a:xfrm>
            <a:off x="211168" y="1124744"/>
            <a:ext cx="4572000" cy="2677656"/>
          </a:xfrm>
          <a:prstGeom prst="rect">
            <a:avLst/>
          </a:prstGeom>
        </p:spPr>
        <p:txBody>
          <a:bodyPr>
            <a:spAutoFit/>
          </a:bodyPr>
          <a:lstStyle/>
          <a:p>
            <a:r>
              <a:rPr lang="tr-TR" sz="2800" dirty="0">
                <a:latin typeface="Arial" pitchFamily="34" charset="0"/>
                <a:cs typeface="Arial" pitchFamily="34" charset="0"/>
              </a:rPr>
              <a:t>AMAÇLAR</a:t>
            </a:r>
          </a:p>
          <a:p>
            <a:r>
              <a:rPr lang="tr-TR" sz="2800" dirty="0">
                <a:latin typeface="Arial" pitchFamily="34" charset="0"/>
                <a:cs typeface="Arial" pitchFamily="34" charset="0"/>
              </a:rPr>
              <a:t>Bu bölümde, ısı ve sıcaklık arasındaki temel farkları </a:t>
            </a:r>
            <a:r>
              <a:rPr lang="tr-TR" sz="2800" dirty="0" smtClean="0">
                <a:latin typeface="Arial" pitchFamily="34" charset="0"/>
                <a:cs typeface="Arial" pitchFamily="34" charset="0"/>
              </a:rPr>
              <a:t>ve sıcaklığı </a:t>
            </a:r>
            <a:r>
              <a:rPr lang="tr-TR" sz="2800" dirty="0">
                <a:latin typeface="Arial" pitchFamily="34" charset="0"/>
                <a:cs typeface="Arial" pitchFamily="34" charset="0"/>
              </a:rPr>
              <a:t>farklı olan sıvılar arasında ısı alışverişi </a:t>
            </a:r>
            <a:r>
              <a:rPr lang="tr-TR" sz="2800" dirty="0" smtClean="0">
                <a:latin typeface="Arial" pitchFamily="34" charset="0"/>
                <a:cs typeface="Arial" pitchFamily="34" charset="0"/>
              </a:rPr>
              <a:t>olduğunu öğreneceğiz</a:t>
            </a:r>
            <a:r>
              <a:rPr lang="tr-TR" sz="2800" dirty="0">
                <a:latin typeface="Arial" pitchFamily="34" charset="0"/>
                <a:cs typeface="Arial" pitchFamily="34" charset="0"/>
              </a:rPr>
              <a:t>.</a:t>
            </a:r>
          </a:p>
        </p:txBody>
      </p:sp>
      <p:sp>
        <p:nvSpPr>
          <p:cNvPr id="5" name="Dikdörtgen 4"/>
          <p:cNvSpPr/>
          <p:nvPr/>
        </p:nvSpPr>
        <p:spPr>
          <a:xfrm>
            <a:off x="211168" y="3879205"/>
            <a:ext cx="6042468" cy="2308324"/>
          </a:xfrm>
          <a:prstGeom prst="rect">
            <a:avLst/>
          </a:prstGeom>
        </p:spPr>
        <p:txBody>
          <a:bodyPr wrap="square">
            <a:spAutoFit/>
          </a:bodyPr>
          <a:lstStyle/>
          <a:p>
            <a:r>
              <a:rPr lang="tr-TR" sz="2400" b="1" dirty="0"/>
              <a:t>KAVRAMLAR ve TERİMLER</a:t>
            </a:r>
          </a:p>
          <a:p>
            <a:r>
              <a:rPr lang="tr-TR" sz="2400" b="1" dirty="0"/>
              <a:t>Isı</a:t>
            </a:r>
          </a:p>
          <a:p>
            <a:r>
              <a:rPr lang="tr-TR" sz="2400" b="1" dirty="0"/>
              <a:t>Sıcaklık</a:t>
            </a:r>
          </a:p>
          <a:p>
            <a:r>
              <a:rPr lang="fi-FI" sz="2400" b="1" dirty="0"/>
              <a:t>Isı birimi: Joule ve Kalori</a:t>
            </a:r>
          </a:p>
          <a:p>
            <a:r>
              <a:rPr lang="tr-TR" sz="2400" b="1" dirty="0"/>
              <a:t>Sıcaklık birimi: Santigrat derece </a:t>
            </a:r>
            <a:r>
              <a:rPr lang="tr-TR" sz="2400" b="1" dirty="0" smtClean="0"/>
              <a:t>(</a:t>
            </a:r>
            <a:r>
              <a:rPr lang="tr-TR" sz="2400" dirty="0">
                <a:latin typeface="Arial" pitchFamily="34" charset="0"/>
                <a:cs typeface="Arial" pitchFamily="34" charset="0"/>
              </a:rPr>
              <a:t>°C </a:t>
            </a:r>
            <a:r>
              <a:rPr lang="tr-TR" sz="2400" b="1" dirty="0" smtClean="0"/>
              <a:t>)</a:t>
            </a:r>
            <a:endParaRPr lang="tr-TR" sz="2400" b="1" dirty="0"/>
          </a:p>
          <a:p>
            <a:r>
              <a:rPr lang="tr-TR" sz="2400" b="1" dirty="0"/>
              <a:t>Isı alışverişi</a:t>
            </a:r>
            <a:endParaRPr lang="tr-TR" sz="2400" dirty="0"/>
          </a:p>
        </p:txBody>
      </p:sp>
    </p:spTree>
    <p:extLst>
      <p:ext uri="{BB962C8B-B14F-4D97-AF65-F5344CB8AC3E}">
        <p14:creationId xmlns:p14="http://schemas.microsoft.com/office/powerpoint/2010/main" val="6143839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Akış Çizelgesi: Manyetik Disk 59"/>
          <p:cNvSpPr/>
          <p:nvPr/>
        </p:nvSpPr>
        <p:spPr>
          <a:xfrm>
            <a:off x="5220718" y="4432201"/>
            <a:ext cx="2419548" cy="543694"/>
          </a:xfrm>
          <a:prstGeom prst="flowChartMagneticDisk">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47204" name="AutoShape 4"/>
          <p:cNvSpPr>
            <a:spLocks noChangeArrowheads="1"/>
          </p:cNvSpPr>
          <p:nvPr/>
        </p:nvSpPr>
        <p:spPr bwMode="auto">
          <a:xfrm>
            <a:off x="5220073" y="2633489"/>
            <a:ext cx="2447304" cy="2590800"/>
          </a:xfrm>
          <a:prstGeom prst="can">
            <a:avLst>
              <a:gd name="adj" fmla="val 33885"/>
            </a:avLst>
          </a:prstGeom>
          <a:gradFill rotWithShape="1">
            <a:gsLst>
              <a:gs pos="0">
                <a:srgbClr val="00CCFF">
                  <a:gamma/>
                  <a:tint val="0"/>
                  <a:invGamma/>
                </a:srgbClr>
              </a:gs>
              <a:gs pos="100000">
                <a:srgbClr val="00CCFF">
                  <a:alpha val="56000"/>
                </a:srgbClr>
              </a:gs>
            </a:gsLst>
            <a:lin ang="5400000" scaled="1"/>
          </a:gradFill>
          <a:ln w="25400">
            <a:solidFill>
              <a:schemeClr val="tx1"/>
            </a:solidFill>
            <a:round/>
            <a:headEnd/>
            <a:tailEnd/>
          </a:ln>
          <a:effectLst/>
        </p:spPr>
        <p:txBody>
          <a:bodyPr wrap="none" anchor="ctr"/>
          <a:lstStyle/>
          <a:p>
            <a:endParaRPr lang="tr-TR"/>
          </a:p>
        </p:txBody>
      </p:sp>
      <p:sp>
        <p:nvSpPr>
          <p:cNvPr id="947203" name="AutoShape 3"/>
          <p:cNvSpPr>
            <a:spLocks noChangeArrowheads="1"/>
          </p:cNvSpPr>
          <p:nvPr/>
        </p:nvSpPr>
        <p:spPr bwMode="auto">
          <a:xfrm>
            <a:off x="684213" y="2565003"/>
            <a:ext cx="2482850" cy="2808213"/>
          </a:xfrm>
          <a:prstGeom prst="can">
            <a:avLst>
              <a:gd name="adj" fmla="val 33566"/>
            </a:avLst>
          </a:prstGeom>
          <a:gradFill rotWithShape="1">
            <a:gsLst>
              <a:gs pos="0">
                <a:srgbClr val="00CCFF">
                  <a:gamma/>
                  <a:tint val="0"/>
                  <a:invGamma/>
                </a:srgbClr>
              </a:gs>
              <a:gs pos="100000">
                <a:srgbClr val="00CCFF">
                  <a:alpha val="56000"/>
                </a:srgbClr>
              </a:gs>
            </a:gsLst>
            <a:lin ang="5400000" scaled="1"/>
          </a:gradFill>
          <a:ln w="25400">
            <a:solidFill>
              <a:schemeClr val="tx1"/>
            </a:solidFill>
            <a:round/>
            <a:headEnd/>
            <a:tailEnd/>
          </a:ln>
          <a:effectLst/>
        </p:spPr>
        <p:txBody>
          <a:bodyPr wrap="none" anchor="ctr"/>
          <a:lstStyle/>
          <a:p>
            <a:endParaRPr lang="tr-TR"/>
          </a:p>
        </p:txBody>
      </p:sp>
      <p:sp>
        <p:nvSpPr>
          <p:cNvPr id="7" name="Akış Çizelgesi: Manyetik Disk 6"/>
          <p:cNvSpPr/>
          <p:nvPr/>
        </p:nvSpPr>
        <p:spPr>
          <a:xfrm>
            <a:off x="683568" y="3789040"/>
            <a:ext cx="2448570" cy="1446983"/>
          </a:xfrm>
          <a:prstGeom prst="flowChartMagneticDisk">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nvGrpSpPr>
          <p:cNvPr id="5" name="Group 38"/>
          <p:cNvGrpSpPr>
            <a:grpSpLocks/>
          </p:cNvGrpSpPr>
          <p:nvPr/>
        </p:nvGrpSpPr>
        <p:grpSpPr bwMode="auto">
          <a:xfrm>
            <a:off x="5220073" y="4653136"/>
            <a:ext cx="2304677" cy="399133"/>
            <a:chOff x="4286" y="2750"/>
            <a:chExt cx="454" cy="589"/>
          </a:xfrm>
        </p:grpSpPr>
        <p:sp>
          <p:nvSpPr>
            <p:cNvPr id="947239" name="Oval 39"/>
            <p:cNvSpPr>
              <a:spLocks noChangeArrowheads="1"/>
            </p:cNvSpPr>
            <p:nvPr/>
          </p:nvSpPr>
          <p:spPr bwMode="auto">
            <a:xfrm>
              <a:off x="4286" y="2976"/>
              <a:ext cx="136" cy="181"/>
            </a:xfrm>
            <a:prstGeom prst="ellipse">
              <a:avLst/>
            </a:prstGeom>
            <a:solidFill>
              <a:srgbClr val="FFFFFF"/>
            </a:solidFill>
            <a:ln w="9525" algn="ctr">
              <a:noFill/>
              <a:round/>
              <a:headEnd/>
              <a:tailEnd/>
            </a:ln>
            <a:effectLst/>
          </p:spPr>
          <p:txBody>
            <a:bodyPr wrap="none" anchor="ctr"/>
            <a:lstStyle/>
            <a:p>
              <a:endParaRPr lang="tr-TR"/>
            </a:p>
          </p:txBody>
        </p:sp>
        <p:sp>
          <p:nvSpPr>
            <p:cNvPr id="947240" name="Oval 40"/>
            <p:cNvSpPr>
              <a:spLocks noChangeArrowheads="1"/>
            </p:cNvSpPr>
            <p:nvPr/>
          </p:nvSpPr>
          <p:spPr bwMode="auto">
            <a:xfrm>
              <a:off x="4604" y="2750"/>
              <a:ext cx="136" cy="181"/>
            </a:xfrm>
            <a:prstGeom prst="ellipse">
              <a:avLst/>
            </a:prstGeom>
            <a:solidFill>
              <a:srgbClr val="FFFFFF"/>
            </a:solidFill>
            <a:ln w="9525" algn="ctr">
              <a:noFill/>
              <a:round/>
              <a:headEnd/>
              <a:tailEnd/>
            </a:ln>
            <a:effectLst/>
          </p:spPr>
          <p:txBody>
            <a:bodyPr wrap="none" anchor="ctr"/>
            <a:lstStyle/>
            <a:p>
              <a:endParaRPr lang="tr-TR"/>
            </a:p>
          </p:txBody>
        </p:sp>
        <p:sp>
          <p:nvSpPr>
            <p:cNvPr id="947241" name="Oval 41"/>
            <p:cNvSpPr>
              <a:spLocks noChangeArrowheads="1"/>
            </p:cNvSpPr>
            <p:nvPr/>
          </p:nvSpPr>
          <p:spPr bwMode="auto">
            <a:xfrm>
              <a:off x="4604" y="3067"/>
              <a:ext cx="136" cy="181"/>
            </a:xfrm>
            <a:prstGeom prst="ellipse">
              <a:avLst/>
            </a:prstGeom>
            <a:solidFill>
              <a:srgbClr val="FFFFFF"/>
            </a:solidFill>
            <a:ln w="9525" algn="ctr">
              <a:noFill/>
              <a:round/>
              <a:headEnd/>
              <a:tailEnd/>
            </a:ln>
            <a:effectLst/>
          </p:spPr>
          <p:txBody>
            <a:bodyPr wrap="none" anchor="ctr"/>
            <a:lstStyle/>
            <a:p>
              <a:endParaRPr lang="tr-TR"/>
            </a:p>
          </p:txBody>
        </p:sp>
        <p:sp>
          <p:nvSpPr>
            <p:cNvPr id="947242" name="Oval 42"/>
            <p:cNvSpPr>
              <a:spLocks noChangeArrowheads="1"/>
            </p:cNvSpPr>
            <p:nvPr/>
          </p:nvSpPr>
          <p:spPr bwMode="auto">
            <a:xfrm>
              <a:off x="4286" y="2750"/>
              <a:ext cx="136" cy="181"/>
            </a:xfrm>
            <a:prstGeom prst="ellipse">
              <a:avLst/>
            </a:prstGeom>
            <a:solidFill>
              <a:srgbClr val="FFFFFF"/>
            </a:solidFill>
            <a:ln w="9525" algn="ctr">
              <a:noFill/>
              <a:round/>
              <a:headEnd/>
              <a:tailEnd/>
            </a:ln>
            <a:effectLst/>
          </p:spPr>
          <p:txBody>
            <a:bodyPr wrap="none" anchor="ctr"/>
            <a:lstStyle/>
            <a:p>
              <a:endParaRPr lang="tr-TR"/>
            </a:p>
          </p:txBody>
        </p:sp>
        <p:sp>
          <p:nvSpPr>
            <p:cNvPr id="947243" name="Oval 43"/>
            <p:cNvSpPr>
              <a:spLocks noChangeArrowheads="1"/>
            </p:cNvSpPr>
            <p:nvPr/>
          </p:nvSpPr>
          <p:spPr bwMode="auto">
            <a:xfrm>
              <a:off x="4377" y="3158"/>
              <a:ext cx="136" cy="181"/>
            </a:xfrm>
            <a:prstGeom prst="ellipse">
              <a:avLst/>
            </a:prstGeom>
            <a:solidFill>
              <a:srgbClr val="FFFFFF"/>
            </a:solidFill>
            <a:ln w="9525" algn="ctr">
              <a:noFill/>
              <a:round/>
              <a:headEnd/>
              <a:tailEnd/>
            </a:ln>
            <a:effectLst/>
          </p:spPr>
          <p:txBody>
            <a:bodyPr wrap="none" anchor="ctr"/>
            <a:lstStyle/>
            <a:p>
              <a:endParaRPr lang="tr-TR"/>
            </a:p>
          </p:txBody>
        </p:sp>
      </p:grpSp>
      <p:grpSp>
        <p:nvGrpSpPr>
          <p:cNvPr id="2" name="Group 7"/>
          <p:cNvGrpSpPr>
            <a:grpSpLocks/>
          </p:cNvGrpSpPr>
          <p:nvPr/>
        </p:nvGrpSpPr>
        <p:grpSpPr bwMode="auto">
          <a:xfrm>
            <a:off x="684213" y="3400176"/>
            <a:ext cx="2808287" cy="1209675"/>
            <a:chOff x="113" y="572"/>
            <a:chExt cx="1769" cy="762"/>
          </a:xfrm>
        </p:grpSpPr>
        <p:pic>
          <p:nvPicPr>
            <p:cNvPr id="947208" name="Picture 8" descr="j0238389[1]"/>
            <p:cNvPicPr>
              <a:picLocks noChangeAspect="1" noChangeArrowheads="1"/>
            </p:cNvPicPr>
            <p:nvPr/>
          </p:nvPicPr>
          <p:blipFill>
            <a:blip r:embed="rId3" cstate="print"/>
            <a:srcRect/>
            <a:stretch>
              <a:fillRect/>
            </a:stretch>
          </p:blipFill>
          <p:spPr bwMode="auto">
            <a:xfrm>
              <a:off x="113" y="663"/>
              <a:ext cx="725" cy="671"/>
            </a:xfrm>
            <a:prstGeom prst="rect">
              <a:avLst/>
            </a:prstGeom>
            <a:noFill/>
          </p:spPr>
        </p:pic>
        <p:sp>
          <p:nvSpPr>
            <p:cNvPr id="947209" name="WordArt 9"/>
            <p:cNvSpPr>
              <a:spLocks noChangeArrowheads="1" noChangeShapeType="1" noTextEdit="1"/>
            </p:cNvSpPr>
            <p:nvPr/>
          </p:nvSpPr>
          <p:spPr bwMode="auto">
            <a:xfrm>
              <a:off x="884" y="572"/>
              <a:ext cx="998" cy="300"/>
            </a:xfrm>
            <a:prstGeom prst="rect">
              <a:avLst/>
            </a:prstGeom>
          </p:spPr>
          <p:txBody>
            <a:bodyPr wrap="none" fromWordArt="1">
              <a:prstTxWarp prst="textPlain">
                <a:avLst>
                  <a:gd name="adj" fmla="val 50000"/>
                </a:avLst>
              </a:prstTxWarp>
            </a:bodyPr>
            <a:lstStyle/>
            <a:p>
              <a:r>
                <a:rPr lang="tr-TR" sz="3600" kern="10" dirty="0" smtClean="0">
                  <a:ln w="9525">
                    <a:solidFill>
                      <a:srgbClr val="000000"/>
                    </a:solidFill>
                    <a:round/>
                    <a:headEnd/>
                    <a:tailEnd/>
                  </a:ln>
                  <a:solidFill>
                    <a:srgbClr val="FFFF00"/>
                  </a:solidFill>
                  <a:effectLst>
                    <a:outerShdw dist="35921" dir="2700000" algn="ctr" rotWithShape="0">
                      <a:srgbClr val="808080">
                        <a:alpha val="80000"/>
                      </a:srgbClr>
                    </a:outerShdw>
                  </a:effectLst>
                  <a:latin typeface="Arial Black"/>
                </a:rPr>
                <a:t>30 </a:t>
              </a:r>
              <a:r>
                <a:rPr lang="tr-TR" sz="3600" kern="10" dirty="0">
                  <a:ln w="9525">
                    <a:solidFill>
                      <a:srgbClr val="000000"/>
                    </a:solidFill>
                    <a:round/>
                    <a:headEnd/>
                    <a:tailEnd/>
                  </a:ln>
                  <a:solidFill>
                    <a:srgbClr val="FFFF00"/>
                  </a:solidFill>
                  <a:effectLst>
                    <a:outerShdw dist="35921" dir="2700000" algn="ctr" rotWithShape="0">
                      <a:srgbClr val="808080">
                        <a:alpha val="80000"/>
                      </a:srgbClr>
                    </a:outerShdw>
                  </a:effectLst>
                  <a:latin typeface="Arial Black"/>
                </a:rPr>
                <a:t>Derece</a:t>
              </a:r>
            </a:p>
          </p:txBody>
        </p:sp>
      </p:grpSp>
      <p:grpSp>
        <p:nvGrpSpPr>
          <p:cNvPr id="3" name="Group 10"/>
          <p:cNvGrpSpPr>
            <a:grpSpLocks/>
          </p:cNvGrpSpPr>
          <p:nvPr/>
        </p:nvGrpSpPr>
        <p:grpSpPr bwMode="auto">
          <a:xfrm>
            <a:off x="5120903" y="3928145"/>
            <a:ext cx="2519362" cy="1065212"/>
            <a:chOff x="3787" y="1887"/>
            <a:chExt cx="1587" cy="671"/>
          </a:xfrm>
        </p:grpSpPr>
        <p:pic>
          <p:nvPicPr>
            <p:cNvPr id="947211" name="Picture 11" descr="j0238389[1]"/>
            <p:cNvPicPr>
              <a:picLocks noChangeAspect="1" noChangeArrowheads="1"/>
            </p:cNvPicPr>
            <p:nvPr/>
          </p:nvPicPr>
          <p:blipFill>
            <a:blip r:embed="rId4" cstate="print"/>
            <a:srcRect/>
            <a:stretch>
              <a:fillRect/>
            </a:stretch>
          </p:blipFill>
          <p:spPr bwMode="auto">
            <a:xfrm>
              <a:off x="3787" y="1887"/>
              <a:ext cx="725" cy="671"/>
            </a:xfrm>
            <a:prstGeom prst="rect">
              <a:avLst/>
            </a:prstGeom>
            <a:noFill/>
          </p:spPr>
        </p:pic>
        <p:sp>
          <p:nvSpPr>
            <p:cNvPr id="947212" name="WordArt 12"/>
            <p:cNvSpPr>
              <a:spLocks noChangeArrowheads="1" noChangeShapeType="1" noTextEdit="1"/>
            </p:cNvSpPr>
            <p:nvPr/>
          </p:nvSpPr>
          <p:spPr bwMode="auto">
            <a:xfrm>
              <a:off x="4376" y="2023"/>
              <a:ext cx="998" cy="300"/>
            </a:xfrm>
            <a:prstGeom prst="rect">
              <a:avLst/>
            </a:prstGeom>
          </p:spPr>
          <p:txBody>
            <a:bodyPr wrap="none" fromWordArt="1">
              <a:prstTxWarp prst="textPlain">
                <a:avLst>
                  <a:gd name="adj" fmla="val 50000"/>
                </a:avLst>
              </a:prstTxWarp>
            </a:bodyPr>
            <a:lstStyle/>
            <a:p>
              <a:r>
                <a:rPr lang="tr-TR" sz="3600" kern="10" dirty="0" smtClean="0">
                  <a:ln w="9525">
                    <a:solidFill>
                      <a:srgbClr val="000000"/>
                    </a:solidFill>
                    <a:round/>
                    <a:headEnd/>
                    <a:tailEnd/>
                  </a:ln>
                  <a:solidFill>
                    <a:srgbClr val="FFFF00"/>
                  </a:solidFill>
                  <a:effectLst>
                    <a:outerShdw dist="35921" dir="2700000" algn="ctr" rotWithShape="0">
                      <a:srgbClr val="808080">
                        <a:alpha val="80000"/>
                      </a:srgbClr>
                    </a:outerShdw>
                  </a:effectLst>
                  <a:latin typeface="Arial Black"/>
                </a:rPr>
                <a:t>5 </a:t>
              </a:r>
              <a:r>
                <a:rPr lang="tr-TR" sz="3600" kern="10" dirty="0">
                  <a:ln w="9525">
                    <a:solidFill>
                      <a:srgbClr val="000000"/>
                    </a:solidFill>
                    <a:round/>
                    <a:headEnd/>
                    <a:tailEnd/>
                  </a:ln>
                  <a:solidFill>
                    <a:srgbClr val="FFFF00"/>
                  </a:solidFill>
                  <a:effectLst>
                    <a:outerShdw dist="35921" dir="2700000" algn="ctr" rotWithShape="0">
                      <a:srgbClr val="808080">
                        <a:alpha val="80000"/>
                      </a:srgbClr>
                    </a:outerShdw>
                  </a:effectLst>
                  <a:latin typeface="Arial Black"/>
                </a:rPr>
                <a:t>Derece</a:t>
              </a:r>
            </a:p>
          </p:txBody>
        </p:sp>
      </p:grpSp>
      <p:sp>
        <p:nvSpPr>
          <p:cNvPr id="947244" name="Text Box 44"/>
          <p:cNvSpPr txBox="1">
            <a:spLocks noChangeArrowheads="1"/>
          </p:cNvSpPr>
          <p:nvPr/>
        </p:nvSpPr>
        <p:spPr bwMode="auto">
          <a:xfrm>
            <a:off x="0" y="5583238"/>
            <a:ext cx="9070975" cy="1085850"/>
          </a:xfrm>
          <a:prstGeom prst="rect">
            <a:avLst/>
          </a:prstGeom>
          <a:noFill/>
          <a:ln w="9525" algn="ctr">
            <a:noFill/>
            <a:miter lim="800000"/>
            <a:headEnd/>
            <a:tailEnd/>
          </a:ln>
          <a:effectLst/>
        </p:spPr>
        <p:txBody>
          <a:bodyPr>
            <a:spAutoFit/>
          </a:bodyPr>
          <a:lstStyle/>
          <a:p>
            <a:pPr algn="l">
              <a:lnSpc>
                <a:spcPct val="125000"/>
              </a:lnSpc>
            </a:pPr>
            <a:r>
              <a:rPr lang="tr-TR" sz="2600" b="1" dirty="0">
                <a:solidFill>
                  <a:srgbClr val="0066CC"/>
                </a:solidFill>
                <a:latin typeface="Arial" charset="0"/>
              </a:rPr>
              <a:t>Tanecik miktarı fazla olan </a:t>
            </a:r>
            <a:r>
              <a:rPr lang="tr-TR" sz="2600" b="1" dirty="0" smtClean="0">
                <a:solidFill>
                  <a:srgbClr val="0066CC"/>
                </a:solidFill>
                <a:latin typeface="Arial" charset="0"/>
              </a:rPr>
              <a:t>300 ml sudan</a:t>
            </a:r>
            <a:r>
              <a:rPr lang="tr-TR" sz="2600" b="1" dirty="0">
                <a:solidFill>
                  <a:srgbClr val="0066CC"/>
                </a:solidFill>
                <a:latin typeface="Arial" charset="0"/>
              </a:rPr>
              <a:t>, buza </a:t>
            </a:r>
            <a:r>
              <a:rPr lang="tr-TR" sz="2600" b="1" dirty="0">
                <a:solidFill>
                  <a:srgbClr val="CC0000"/>
                </a:solidFill>
                <a:latin typeface="Arial" charset="0"/>
              </a:rPr>
              <a:t>daha fazla ve hızlı ısı transferi olmuştur.</a:t>
            </a:r>
          </a:p>
        </p:txBody>
      </p:sp>
      <p:sp>
        <p:nvSpPr>
          <p:cNvPr id="947245" name="Line 45"/>
          <p:cNvSpPr>
            <a:spLocks noChangeShapeType="1"/>
          </p:cNvSpPr>
          <p:nvPr/>
        </p:nvSpPr>
        <p:spPr bwMode="auto">
          <a:xfrm>
            <a:off x="1258888" y="4508500"/>
            <a:ext cx="720725" cy="504825"/>
          </a:xfrm>
          <a:prstGeom prst="line">
            <a:avLst/>
          </a:prstGeom>
          <a:noFill/>
          <a:ln w="9525">
            <a:solidFill>
              <a:srgbClr val="FF0000"/>
            </a:solidFill>
            <a:round/>
            <a:headEnd/>
            <a:tailEnd type="triangle" w="med" len="med"/>
          </a:ln>
          <a:effectLst/>
        </p:spPr>
        <p:txBody>
          <a:bodyPr/>
          <a:lstStyle/>
          <a:p>
            <a:endParaRPr lang="tr-TR"/>
          </a:p>
        </p:txBody>
      </p:sp>
      <p:sp>
        <p:nvSpPr>
          <p:cNvPr id="947246" name="Line 46"/>
          <p:cNvSpPr>
            <a:spLocks noChangeShapeType="1"/>
          </p:cNvSpPr>
          <p:nvPr/>
        </p:nvSpPr>
        <p:spPr bwMode="auto">
          <a:xfrm>
            <a:off x="1979613" y="4365625"/>
            <a:ext cx="288925" cy="647700"/>
          </a:xfrm>
          <a:prstGeom prst="line">
            <a:avLst/>
          </a:prstGeom>
          <a:noFill/>
          <a:ln w="9525">
            <a:solidFill>
              <a:srgbClr val="FF0000"/>
            </a:solidFill>
            <a:round/>
            <a:headEnd/>
            <a:tailEnd type="triangle" w="med" len="med"/>
          </a:ln>
          <a:effectLst/>
        </p:spPr>
        <p:txBody>
          <a:bodyPr/>
          <a:lstStyle/>
          <a:p>
            <a:endParaRPr lang="tr-TR"/>
          </a:p>
        </p:txBody>
      </p:sp>
      <p:sp>
        <p:nvSpPr>
          <p:cNvPr id="947247" name="Line 47"/>
          <p:cNvSpPr>
            <a:spLocks noChangeShapeType="1"/>
          </p:cNvSpPr>
          <p:nvPr/>
        </p:nvSpPr>
        <p:spPr bwMode="auto">
          <a:xfrm>
            <a:off x="2411413" y="4508500"/>
            <a:ext cx="73025" cy="504825"/>
          </a:xfrm>
          <a:prstGeom prst="line">
            <a:avLst/>
          </a:prstGeom>
          <a:noFill/>
          <a:ln w="9525">
            <a:solidFill>
              <a:srgbClr val="FF0000"/>
            </a:solidFill>
            <a:round/>
            <a:headEnd/>
            <a:tailEnd type="triangle" w="med" len="med"/>
          </a:ln>
          <a:effectLst/>
        </p:spPr>
        <p:txBody>
          <a:bodyPr/>
          <a:lstStyle/>
          <a:p>
            <a:endParaRPr lang="tr-TR"/>
          </a:p>
        </p:txBody>
      </p:sp>
      <p:sp>
        <p:nvSpPr>
          <p:cNvPr id="947248" name="Line 48"/>
          <p:cNvSpPr>
            <a:spLocks noChangeShapeType="1"/>
          </p:cNvSpPr>
          <p:nvPr/>
        </p:nvSpPr>
        <p:spPr bwMode="auto">
          <a:xfrm flipH="1">
            <a:off x="2627313" y="4437063"/>
            <a:ext cx="73025" cy="647700"/>
          </a:xfrm>
          <a:prstGeom prst="line">
            <a:avLst/>
          </a:prstGeom>
          <a:noFill/>
          <a:ln w="9525">
            <a:solidFill>
              <a:srgbClr val="FF0000"/>
            </a:solidFill>
            <a:round/>
            <a:headEnd/>
            <a:tailEnd type="triangle" w="med" len="med"/>
          </a:ln>
          <a:effectLst/>
        </p:spPr>
        <p:txBody>
          <a:bodyPr/>
          <a:lstStyle/>
          <a:p>
            <a:endParaRPr lang="tr-TR"/>
          </a:p>
        </p:txBody>
      </p:sp>
      <p:sp>
        <p:nvSpPr>
          <p:cNvPr id="947249" name="Line 49"/>
          <p:cNvSpPr>
            <a:spLocks noChangeShapeType="1"/>
          </p:cNvSpPr>
          <p:nvPr/>
        </p:nvSpPr>
        <p:spPr bwMode="auto">
          <a:xfrm flipH="1">
            <a:off x="2771775" y="4221163"/>
            <a:ext cx="360363" cy="863600"/>
          </a:xfrm>
          <a:prstGeom prst="line">
            <a:avLst/>
          </a:prstGeom>
          <a:noFill/>
          <a:ln w="9525">
            <a:solidFill>
              <a:srgbClr val="FF0000"/>
            </a:solidFill>
            <a:round/>
            <a:headEnd/>
            <a:tailEnd type="triangle" w="med" len="med"/>
          </a:ln>
          <a:effectLst/>
        </p:spPr>
        <p:txBody>
          <a:bodyPr/>
          <a:lstStyle/>
          <a:p>
            <a:endParaRPr lang="tr-TR"/>
          </a:p>
        </p:txBody>
      </p:sp>
      <p:sp>
        <p:nvSpPr>
          <p:cNvPr id="947250" name="Line 50"/>
          <p:cNvSpPr>
            <a:spLocks noChangeShapeType="1"/>
          </p:cNvSpPr>
          <p:nvPr/>
        </p:nvSpPr>
        <p:spPr bwMode="auto">
          <a:xfrm>
            <a:off x="827088" y="4292600"/>
            <a:ext cx="936625" cy="865188"/>
          </a:xfrm>
          <a:prstGeom prst="line">
            <a:avLst/>
          </a:prstGeom>
          <a:noFill/>
          <a:ln w="9525">
            <a:solidFill>
              <a:srgbClr val="FF0000"/>
            </a:solidFill>
            <a:round/>
            <a:headEnd/>
            <a:tailEnd type="triangle" w="med" len="med"/>
          </a:ln>
          <a:effectLst/>
        </p:spPr>
        <p:txBody>
          <a:bodyPr/>
          <a:lstStyle/>
          <a:p>
            <a:endParaRPr lang="tr-TR"/>
          </a:p>
        </p:txBody>
      </p:sp>
      <p:sp>
        <p:nvSpPr>
          <p:cNvPr id="947251" name="Line 51"/>
          <p:cNvSpPr>
            <a:spLocks noChangeShapeType="1"/>
          </p:cNvSpPr>
          <p:nvPr/>
        </p:nvSpPr>
        <p:spPr bwMode="auto">
          <a:xfrm>
            <a:off x="1476375" y="4149725"/>
            <a:ext cx="647700" cy="792163"/>
          </a:xfrm>
          <a:prstGeom prst="line">
            <a:avLst/>
          </a:prstGeom>
          <a:noFill/>
          <a:ln w="9525">
            <a:solidFill>
              <a:srgbClr val="FF0000"/>
            </a:solidFill>
            <a:round/>
            <a:headEnd/>
            <a:tailEnd type="triangle" w="med" len="med"/>
          </a:ln>
          <a:effectLst/>
        </p:spPr>
        <p:txBody>
          <a:bodyPr/>
          <a:lstStyle/>
          <a:p>
            <a:endParaRPr lang="tr-TR"/>
          </a:p>
        </p:txBody>
      </p:sp>
      <p:sp>
        <p:nvSpPr>
          <p:cNvPr id="947252" name="Line 52"/>
          <p:cNvSpPr>
            <a:spLocks noChangeShapeType="1"/>
          </p:cNvSpPr>
          <p:nvPr/>
        </p:nvSpPr>
        <p:spPr bwMode="auto">
          <a:xfrm flipH="1">
            <a:off x="2771775" y="3789363"/>
            <a:ext cx="0" cy="863600"/>
          </a:xfrm>
          <a:prstGeom prst="line">
            <a:avLst/>
          </a:prstGeom>
          <a:noFill/>
          <a:ln w="9525">
            <a:solidFill>
              <a:srgbClr val="FF0000"/>
            </a:solidFill>
            <a:round/>
            <a:headEnd/>
            <a:tailEnd type="triangle" w="med" len="med"/>
          </a:ln>
          <a:effectLst/>
        </p:spPr>
        <p:txBody>
          <a:bodyPr/>
          <a:lstStyle/>
          <a:p>
            <a:endParaRPr lang="tr-TR"/>
          </a:p>
        </p:txBody>
      </p:sp>
      <p:sp>
        <p:nvSpPr>
          <p:cNvPr id="947253" name="Line 53"/>
          <p:cNvSpPr>
            <a:spLocks noChangeShapeType="1"/>
          </p:cNvSpPr>
          <p:nvPr/>
        </p:nvSpPr>
        <p:spPr bwMode="auto">
          <a:xfrm>
            <a:off x="2051050" y="3933825"/>
            <a:ext cx="217488" cy="719138"/>
          </a:xfrm>
          <a:prstGeom prst="line">
            <a:avLst/>
          </a:prstGeom>
          <a:noFill/>
          <a:ln w="9525">
            <a:solidFill>
              <a:srgbClr val="FF0000"/>
            </a:solidFill>
            <a:round/>
            <a:headEnd/>
            <a:tailEnd type="triangle" w="med" len="med"/>
          </a:ln>
          <a:effectLst/>
        </p:spPr>
        <p:txBody>
          <a:bodyPr/>
          <a:lstStyle/>
          <a:p>
            <a:endParaRPr lang="tr-TR"/>
          </a:p>
        </p:txBody>
      </p:sp>
      <p:sp>
        <p:nvSpPr>
          <p:cNvPr id="947254" name="Line 54"/>
          <p:cNvSpPr>
            <a:spLocks noChangeShapeType="1"/>
          </p:cNvSpPr>
          <p:nvPr/>
        </p:nvSpPr>
        <p:spPr bwMode="auto">
          <a:xfrm flipH="1">
            <a:off x="2484438" y="3644900"/>
            <a:ext cx="0" cy="863600"/>
          </a:xfrm>
          <a:prstGeom prst="line">
            <a:avLst/>
          </a:prstGeom>
          <a:noFill/>
          <a:ln w="9525">
            <a:solidFill>
              <a:srgbClr val="FF0000"/>
            </a:solidFill>
            <a:round/>
            <a:headEnd/>
            <a:tailEnd type="triangle" w="med" len="med"/>
          </a:ln>
          <a:effectLst/>
        </p:spPr>
        <p:txBody>
          <a:bodyPr/>
          <a:lstStyle/>
          <a:p>
            <a:endParaRPr lang="tr-TR"/>
          </a:p>
        </p:txBody>
      </p:sp>
      <p:sp>
        <p:nvSpPr>
          <p:cNvPr id="947255" name="Line 55"/>
          <p:cNvSpPr>
            <a:spLocks noChangeShapeType="1"/>
          </p:cNvSpPr>
          <p:nvPr/>
        </p:nvSpPr>
        <p:spPr bwMode="auto">
          <a:xfrm>
            <a:off x="690782" y="3578363"/>
            <a:ext cx="720725" cy="504825"/>
          </a:xfrm>
          <a:prstGeom prst="line">
            <a:avLst/>
          </a:prstGeom>
          <a:noFill/>
          <a:ln w="9525">
            <a:solidFill>
              <a:srgbClr val="FF0000"/>
            </a:solidFill>
            <a:round/>
            <a:headEnd/>
            <a:tailEnd type="triangle" w="med" len="med"/>
          </a:ln>
          <a:effectLst/>
        </p:spPr>
        <p:txBody>
          <a:bodyPr/>
          <a:lstStyle/>
          <a:p>
            <a:endParaRPr lang="tr-TR"/>
          </a:p>
        </p:txBody>
      </p:sp>
      <p:sp>
        <p:nvSpPr>
          <p:cNvPr id="947256" name="Line 56"/>
          <p:cNvSpPr>
            <a:spLocks noChangeShapeType="1"/>
          </p:cNvSpPr>
          <p:nvPr/>
        </p:nvSpPr>
        <p:spPr bwMode="auto">
          <a:xfrm>
            <a:off x="6010696" y="4436492"/>
            <a:ext cx="217488" cy="719138"/>
          </a:xfrm>
          <a:prstGeom prst="line">
            <a:avLst/>
          </a:prstGeom>
          <a:noFill/>
          <a:ln w="9525">
            <a:solidFill>
              <a:srgbClr val="FF0000"/>
            </a:solidFill>
            <a:round/>
            <a:headEnd/>
            <a:tailEnd type="triangle" w="med" len="med"/>
          </a:ln>
          <a:effectLst/>
        </p:spPr>
        <p:txBody>
          <a:bodyPr/>
          <a:lstStyle/>
          <a:p>
            <a:endParaRPr lang="tr-TR"/>
          </a:p>
        </p:txBody>
      </p:sp>
      <p:pic>
        <p:nvPicPr>
          <p:cNvPr id="947205" name="Picture 5" descr="sad-ice_cube_cartoon"/>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1619250" y="5236023"/>
            <a:ext cx="903983" cy="45719"/>
          </a:xfrm>
          <a:prstGeom prst="rect">
            <a:avLst/>
          </a:prstGeom>
          <a:noFill/>
        </p:spPr>
      </p:pic>
      <p:pic>
        <p:nvPicPr>
          <p:cNvPr id="947213" name="Picture 13" descr="sad-ice_cube_cartoon"/>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6380584" y="4994504"/>
            <a:ext cx="495747" cy="162911"/>
          </a:xfrm>
          <a:prstGeom prst="rect">
            <a:avLst/>
          </a:prstGeom>
          <a:noFill/>
        </p:spPr>
      </p:pic>
      <p:sp>
        <p:nvSpPr>
          <p:cNvPr id="947257" name="Line 57"/>
          <p:cNvSpPr>
            <a:spLocks noChangeShapeType="1"/>
          </p:cNvSpPr>
          <p:nvPr/>
        </p:nvSpPr>
        <p:spPr bwMode="auto">
          <a:xfrm flipH="1">
            <a:off x="6660231" y="4632159"/>
            <a:ext cx="72231" cy="453621"/>
          </a:xfrm>
          <a:prstGeom prst="line">
            <a:avLst/>
          </a:prstGeom>
          <a:noFill/>
          <a:ln w="9525">
            <a:solidFill>
              <a:srgbClr val="FF0000"/>
            </a:solidFill>
            <a:round/>
            <a:headEnd/>
            <a:tailEnd type="triangle" w="med" len="med"/>
          </a:ln>
          <a:effectLst/>
        </p:spPr>
        <p:txBody>
          <a:bodyPr/>
          <a:lstStyle/>
          <a:p>
            <a:endParaRPr lang="tr-TR"/>
          </a:p>
        </p:txBody>
      </p:sp>
      <p:sp>
        <p:nvSpPr>
          <p:cNvPr id="55" name="Line 56"/>
          <p:cNvSpPr>
            <a:spLocks noChangeShapeType="1"/>
          </p:cNvSpPr>
          <p:nvPr/>
        </p:nvSpPr>
        <p:spPr bwMode="auto">
          <a:xfrm>
            <a:off x="6271840" y="4435656"/>
            <a:ext cx="108744" cy="432561"/>
          </a:xfrm>
          <a:prstGeom prst="line">
            <a:avLst/>
          </a:prstGeom>
          <a:noFill/>
          <a:ln w="9525">
            <a:solidFill>
              <a:srgbClr val="FF0000"/>
            </a:solidFill>
            <a:round/>
            <a:headEnd/>
            <a:tailEnd type="triangle" w="med" len="med"/>
          </a:ln>
          <a:effectLst/>
        </p:spPr>
        <p:txBody>
          <a:bodyPr/>
          <a:lstStyle/>
          <a:p>
            <a:endParaRPr lang="tr-TR"/>
          </a:p>
        </p:txBody>
      </p:sp>
      <p:sp>
        <p:nvSpPr>
          <p:cNvPr id="6" name="Dikdörtgen 5"/>
          <p:cNvSpPr/>
          <p:nvPr/>
        </p:nvSpPr>
        <p:spPr>
          <a:xfrm>
            <a:off x="322560" y="260648"/>
            <a:ext cx="8569919" cy="830997"/>
          </a:xfrm>
          <a:prstGeom prst="rect">
            <a:avLst/>
          </a:prstGeom>
          <a:solidFill>
            <a:schemeClr val="accent1">
              <a:lumMod val="20000"/>
              <a:lumOff val="80000"/>
            </a:schemeClr>
          </a:solidFill>
        </p:spPr>
        <p:txBody>
          <a:bodyPr wrap="square">
            <a:spAutoFit/>
          </a:bodyPr>
          <a:lstStyle/>
          <a:p>
            <a:r>
              <a:rPr lang="tr-TR" sz="2400" dirty="0" smtClean="0">
                <a:latin typeface="Arial" pitchFamily="34" charset="0"/>
                <a:cs typeface="Arial" pitchFamily="34" charset="0"/>
              </a:rPr>
              <a:t>300 mili litredeki  buz daha erken eridi 100 mili litrede ki buz daha geç eridi </a:t>
            </a:r>
            <a:endParaRPr lang="tr-TR" sz="2400" dirty="0">
              <a:latin typeface="Arial" pitchFamily="34" charset="0"/>
              <a:cs typeface="Arial" pitchFamily="34" charset="0"/>
            </a:endParaRPr>
          </a:p>
        </p:txBody>
      </p:sp>
      <p:pic>
        <p:nvPicPr>
          <p:cNvPr id="57" name="Picture 24"/>
          <p:cNvPicPr>
            <a:picLocks noChangeAspect="1" noChangeArrowheads="1"/>
          </p:cNvPicPr>
          <p:nvPr/>
        </p:nvPicPr>
        <p:blipFill>
          <a:blip r:embed="rId6" cstate="print"/>
          <a:srcRect/>
          <a:stretch>
            <a:fillRect/>
          </a:stretch>
        </p:blipFill>
        <p:spPr bwMode="auto">
          <a:xfrm>
            <a:off x="3327008" y="1127101"/>
            <a:ext cx="1784370" cy="1657350"/>
          </a:xfrm>
          <a:prstGeom prst="rect">
            <a:avLst/>
          </a:prstGeom>
          <a:noFill/>
          <a:ln w="9525">
            <a:noFill/>
            <a:miter lim="800000"/>
            <a:headEnd/>
            <a:tailEnd/>
          </a:ln>
          <a:effectLst/>
        </p:spPr>
      </p:pic>
      <p:grpSp>
        <p:nvGrpSpPr>
          <p:cNvPr id="4" name="Group 18"/>
          <p:cNvGrpSpPr>
            <a:grpSpLocks/>
          </p:cNvGrpSpPr>
          <p:nvPr/>
        </p:nvGrpSpPr>
        <p:grpSpPr bwMode="auto">
          <a:xfrm>
            <a:off x="793960" y="3860998"/>
            <a:ext cx="2373103" cy="1296194"/>
            <a:chOff x="431" y="2432"/>
            <a:chExt cx="1632" cy="907"/>
          </a:xfrm>
        </p:grpSpPr>
        <p:sp>
          <p:nvSpPr>
            <p:cNvPr id="947219" name="Oval 19"/>
            <p:cNvSpPr>
              <a:spLocks noChangeArrowheads="1"/>
            </p:cNvSpPr>
            <p:nvPr/>
          </p:nvSpPr>
          <p:spPr bwMode="auto">
            <a:xfrm>
              <a:off x="431" y="2478"/>
              <a:ext cx="136" cy="181"/>
            </a:xfrm>
            <a:prstGeom prst="ellipse">
              <a:avLst/>
            </a:prstGeom>
            <a:solidFill>
              <a:srgbClr val="FFFFFF"/>
            </a:solidFill>
            <a:ln w="9525" algn="ctr">
              <a:noFill/>
              <a:round/>
              <a:headEnd/>
              <a:tailEnd/>
            </a:ln>
            <a:effectLst/>
          </p:spPr>
          <p:txBody>
            <a:bodyPr wrap="none" anchor="ctr"/>
            <a:lstStyle/>
            <a:p>
              <a:endParaRPr lang="tr-TR"/>
            </a:p>
          </p:txBody>
        </p:sp>
        <p:sp>
          <p:nvSpPr>
            <p:cNvPr id="947220" name="Oval 20"/>
            <p:cNvSpPr>
              <a:spLocks noChangeArrowheads="1"/>
            </p:cNvSpPr>
            <p:nvPr/>
          </p:nvSpPr>
          <p:spPr bwMode="auto">
            <a:xfrm>
              <a:off x="703" y="2704"/>
              <a:ext cx="136" cy="181"/>
            </a:xfrm>
            <a:prstGeom prst="ellipse">
              <a:avLst/>
            </a:prstGeom>
            <a:solidFill>
              <a:srgbClr val="FFFFFF"/>
            </a:solidFill>
            <a:ln w="9525" algn="ctr">
              <a:noFill/>
              <a:round/>
              <a:headEnd/>
              <a:tailEnd/>
            </a:ln>
            <a:effectLst/>
          </p:spPr>
          <p:txBody>
            <a:bodyPr wrap="none" anchor="ctr"/>
            <a:lstStyle/>
            <a:p>
              <a:endParaRPr lang="tr-TR"/>
            </a:p>
          </p:txBody>
        </p:sp>
        <p:sp>
          <p:nvSpPr>
            <p:cNvPr id="947221" name="Oval 21"/>
            <p:cNvSpPr>
              <a:spLocks noChangeArrowheads="1"/>
            </p:cNvSpPr>
            <p:nvPr/>
          </p:nvSpPr>
          <p:spPr bwMode="auto">
            <a:xfrm>
              <a:off x="975" y="2568"/>
              <a:ext cx="136" cy="181"/>
            </a:xfrm>
            <a:prstGeom prst="ellipse">
              <a:avLst/>
            </a:prstGeom>
            <a:solidFill>
              <a:srgbClr val="FFFFFF"/>
            </a:solidFill>
            <a:ln w="9525" algn="ctr">
              <a:noFill/>
              <a:round/>
              <a:headEnd/>
              <a:tailEnd/>
            </a:ln>
            <a:effectLst/>
          </p:spPr>
          <p:txBody>
            <a:bodyPr wrap="none" anchor="ctr"/>
            <a:lstStyle/>
            <a:p>
              <a:endParaRPr lang="tr-TR"/>
            </a:p>
          </p:txBody>
        </p:sp>
        <p:sp>
          <p:nvSpPr>
            <p:cNvPr id="947222" name="Oval 22"/>
            <p:cNvSpPr>
              <a:spLocks noChangeArrowheads="1"/>
            </p:cNvSpPr>
            <p:nvPr/>
          </p:nvSpPr>
          <p:spPr bwMode="auto">
            <a:xfrm>
              <a:off x="1247" y="2795"/>
              <a:ext cx="136" cy="181"/>
            </a:xfrm>
            <a:prstGeom prst="ellipse">
              <a:avLst/>
            </a:prstGeom>
            <a:solidFill>
              <a:srgbClr val="FFFFFF"/>
            </a:solidFill>
            <a:ln w="9525" algn="ctr">
              <a:noFill/>
              <a:round/>
              <a:headEnd/>
              <a:tailEnd/>
            </a:ln>
            <a:effectLst/>
          </p:spPr>
          <p:txBody>
            <a:bodyPr wrap="none" anchor="ctr"/>
            <a:lstStyle/>
            <a:p>
              <a:endParaRPr lang="tr-TR"/>
            </a:p>
          </p:txBody>
        </p:sp>
        <p:sp>
          <p:nvSpPr>
            <p:cNvPr id="947223" name="Oval 23"/>
            <p:cNvSpPr>
              <a:spLocks noChangeArrowheads="1"/>
            </p:cNvSpPr>
            <p:nvPr/>
          </p:nvSpPr>
          <p:spPr bwMode="auto">
            <a:xfrm>
              <a:off x="1519" y="2478"/>
              <a:ext cx="136" cy="181"/>
            </a:xfrm>
            <a:prstGeom prst="ellipse">
              <a:avLst/>
            </a:prstGeom>
            <a:solidFill>
              <a:srgbClr val="FFFFFF"/>
            </a:solidFill>
            <a:ln w="9525" algn="ctr">
              <a:noFill/>
              <a:round/>
              <a:headEnd/>
              <a:tailEnd/>
            </a:ln>
            <a:effectLst/>
          </p:spPr>
          <p:txBody>
            <a:bodyPr wrap="none" anchor="ctr"/>
            <a:lstStyle/>
            <a:p>
              <a:endParaRPr lang="tr-TR"/>
            </a:p>
          </p:txBody>
        </p:sp>
        <p:sp>
          <p:nvSpPr>
            <p:cNvPr id="947224" name="Oval 24"/>
            <p:cNvSpPr>
              <a:spLocks noChangeArrowheads="1"/>
            </p:cNvSpPr>
            <p:nvPr/>
          </p:nvSpPr>
          <p:spPr bwMode="auto">
            <a:xfrm>
              <a:off x="1247" y="2432"/>
              <a:ext cx="136" cy="181"/>
            </a:xfrm>
            <a:prstGeom prst="ellipse">
              <a:avLst/>
            </a:prstGeom>
            <a:solidFill>
              <a:srgbClr val="FFFFFF"/>
            </a:solidFill>
            <a:ln w="9525" algn="ctr">
              <a:noFill/>
              <a:round/>
              <a:headEnd/>
              <a:tailEnd/>
            </a:ln>
            <a:effectLst/>
          </p:spPr>
          <p:txBody>
            <a:bodyPr wrap="none" anchor="ctr"/>
            <a:lstStyle/>
            <a:p>
              <a:endParaRPr lang="tr-TR"/>
            </a:p>
          </p:txBody>
        </p:sp>
        <p:sp>
          <p:nvSpPr>
            <p:cNvPr id="947225" name="Oval 25"/>
            <p:cNvSpPr>
              <a:spLocks noChangeArrowheads="1"/>
            </p:cNvSpPr>
            <p:nvPr/>
          </p:nvSpPr>
          <p:spPr bwMode="auto">
            <a:xfrm>
              <a:off x="1701" y="2704"/>
              <a:ext cx="136" cy="181"/>
            </a:xfrm>
            <a:prstGeom prst="ellipse">
              <a:avLst/>
            </a:prstGeom>
            <a:solidFill>
              <a:srgbClr val="FFFFFF"/>
            </a:solidFill>
            <a:ln w="9525" algn="ctr">
              <a:noFill/>
              <a:round/>
              <a:headEnd/>
              <a:tailEnd/>
            </a:ln>
            <a:effectLst/>
          </p:spPr>
          <p:txBody>
            <a:bodyPr wrap="none" anchor="ctr"/>
            <a:lstStyle/>
            <a:p>
              <a:endParaRPr lang="tr-TR"/>
            </a:p>
          </p:txBody>
        </p:sp>
        <p:sp>
          <p:nvSpPr>
            <p:cNvPr id="947226" name="Oval 26"/>
            <p:cNvSpPr>
              <a:spLocks noChangeArrowheads="1"/>
            </p:cNvSpPr>
            <p:nvPr/>
          </p:nvSpPr>
          <p:spPr bwMode="auto">
            <a:xfrm>
              <a:off x="1429" y="2658"/>
              <a:ext cx="136" cy="181"/>
            </a:xfrm>
            <a:prstGeom prst="ellipse">
              <a:avLst/>
            </a:prstGeom>
            <a:solidFill>
              <a:srgbClr val="FFFFFF"/>
            </a:solidFill>
            <a:ln w="9525" algn="ctr">
              <a:noFill/>
              <a:round/>
              <a:headEnd/>
              <a:tailEnd/>
            </a:ln>
            <a:effectLst/>
          </p:spPr>
          <p:txBody>
            <a:bodyPr wrap="none" anchor="ctr"/>
            <a:lstStyle/>
            <a:p>
              <a:endParaRPr lang="tr-TR"/>
            </a:p>
          </p:txBody>
        </p:sp>
        <p:sp>
          <p:nvSpPr>
            <p:cNvPr id="947227" name="Oval 27"/>
            <p:cNvSpPr>
              <a:spLocks noChangeArrowheads="1"/>
            </p:cNvSpPr>
            <p:nvPr/>
          </p:nvSpPr>
          <p:spPr bwMode="auto">
            <a:xfrm>
              <a:off x="884" y="2931"/>
              <a:ext cx="136" cy="181"/>
            </a:xfrm>
            <a:prstGeom prst="ellipse">
              <a:avLst/>
            </a:prstGeom>
            <a:solidFill>
              <a:srgbClr val="FFFFFF"/>
            </a:solidFill>
            <a:ln w="9525" algn="ctr">
              <a:noFill/>
              <a:round/>
              <a:headEnd/>
              <a:tailEnd/>
            </a:ln>
            <a:effectLst/>
          </p:spPr>
          <p:txBody>
            <a:bodyPr wrap="none" anchor="ctr"/>
            <a:lstStyle/>
            <a:p>
              <a:endParaRPr lang="tr-TR"/>
            </a:p>
          </p:txBody>
        </p:sp>
        <p:sp>
          <p:nvSpPr>
            <p:cNvPr id="947228" name="Oval 28"/>
            <p:cNvSpPr>
              <a:spLocks noChangeArrowheads="1"/>
            </p:cNvSpPr>
            <p:nvPr/>
          </p:nvSpPr>
          <p:spPr bwMode="auto">
            <a:xfrm>
              <a:off x="1565" y="2931"/>
              <a:ext cx="136" cy="181"/>
            </a:xfrm>
            <a:prstGeom prst="ellipse">
              <a:avLst/>
            </a:prstGeom>
            <a:solidFill>
              <a:srgbClr val="FFFFFF"/>
            </a:solidFill>
            <a:ln w="9525" algn="ctr">
              <a:noFill/>
              <a:round/>
              <a:headEnd/>
              <a:tailEnd/>
            </a:ln>
            <a:effectLst/>
          </p:spPr>
          <p:txBody>
            <a:bodyPr wrap="none" anchor="ctr"/>
            <a:lstStyle/>
            <a:p>
              <a:endParaRPr lang="tr-TR"/>
            </a:p>
          </p:txBody>
        </p:sp>
        <p:sp>
          <p:nvSpPr>
            <p:cNvPr id="947229" name="Oval 29"/>
            <p:cNvSpPr>
              <a:spLocks noChangeArrowheads="1"/>
            </p:cNvSpPr>
            <p:nvPr/>
          </p:nvSpPr>
          <p:spPr bwMode="auto">
            <a:xfrm>
              <a:off x="1066" y="2794"/>
              <a:ext cx="136" cy="181"/>
            </a:xfrm>
            <a:prstGeom prst="ellipse">
              <a:avLst/>
            </a:prstGeom>
            <a:solidFill>
              <a:srgbClr val="FFFFFF"/>
            </a:solidFill>
            <a:ln w="9525" algn="ctr">
              <a:noFill/>
              <a:round/>
              <a:headEnd/>
              <a:tailEnd/>
            </a:ln>
            <a:effectLst/>
          </p:spPr>
          <p:txBody>
            <a:bodyPr wrap="none" anchor="ctr"/>
            <a:lstStyle/>
            <a:p>
              <a:endParaRPr lang="tr-TR"/>
            </a:p>
          </p:txBody>
        </p:sp>
        <p:sp>
          <p:nvSpPr>
            <p:cNvPr id="947230" name="Oval 30"/>
            <p:cNvSpPr>
              <a:spLocks noChangeArrowheads="1"/>
            </p:cNvSpPr>
            <p:nvPr/>
          </p:nvSpPr>
          <p:spPr bwMode="auto">
            <a:xfrm>
              <a:off x="1927" y="2704"/>
              <a:ext cx="136" cy="181"/>
            </a:xfrm>
            <a:prstGeom prst="ellipse">
              <a:avLst/>
            </a:prstGeom>
            <a:solidFill>
              <a:srgbClr val="FFFFFF"/>
            </a:solidFill>
            <a:ln w="9525" algn="ctr">
              <a:noFill/>
              <a:round/>
              <a:headEnd/>
              <a:tailEnd/>
            </a:ln>
            <a:effectLst/>
          </p:spPr>
          <p:txBody>
            <a:bodyPr wrap="none" anchor="ctr"/>
            <a:lstStyle/>
            <a:p>
              <a:endParaRPr lang="tr-TR"/>
            </a:p>
          </p:txBody>
        </p:sp>
        <p:sp>
          <p:nvSpPr>
            <p:cNvPr id="947231" name="Oval 31"/>
            <p:cNvSpPr>
              <a:spLocks noChangeArrowheads="1"/>
            </p:cNvSpPr>
            <p:nvPr/>
          </p:nvSpPr>
          <p:spPr bwMode="auto">
            <a:xfrm>
              <a:off x="1791" y="2931"/>
              <a:ext cx="136" cy="181"/>
            </a:xfrm>
            <a:prstGeom prst="ellipse">
              <a:avLst/>
            </a:prstGeom>
            <a:solidFill>
              <a:srgbClr val="FFFFFF"/>
            </a:solidFill>
            <a:ln w="9525" algn="ctr">
              <a:noFill/>
              <a:round/>
              <a:headEnd/>
              <a:tailEnd/>
            </a:ln>
            <a:effectLst/>
          </p:spPr>
          <p:txBody>
            <a:bodyPr wrap="none" anchor="ctr"/>
            <a:lstStyle/>
            <a:p>
              <a:endParaRPr lang="tr-TR"/>
            </a:p>
          </p:txBody>
        </p:sp>
        <p:sp>
          <p:nvSpPr>
            <p:cNvPr id="947232" name="Oval 32"/>
            <p:cNvSpPr>
              <a:spLocks noChangeArrowheads="1"/>
            </p:cNvSpPr>
            <p:nvPr/>
          </p:nvSpPr>
          <p:spPr bwMode="auto">
            <a:xfrm>
              <a:off x="521" y="2976"/>
              <a:ext cx="136" cy="181"/>
            </a:xfrm>
            <a:prstGeom prst="ellipse">
              <a:avLst/>
            </a:prstGeom>
            <a:solidFill>
              <a:srgbClr val="FFFFFF"/>
            </a:solidFill>
            <a:ln w="9525" algn="ctr">
              <a:noFill/>
              <a:round/>
              <a:headEnd/>
              <a:tailEnd/>
            </a:ln>
            <a:effectLst/>
          </p:spPr>
          <p:txBody>
            <a:bodyPr wrap="none" anchor="ctr"/>
            <a:lstStyle/>
            <a:p>
              <a:endParaRPr lang="tr-TR"/>
            </a:p>
          </p:txBody>
        </p:sp>
        <p:sp>
          <p:nvSpPr>
            <p:cNvPr id="947233" name="Oval 33"/>
            <p:cNvSpPr>
              <a:spLocks noChangeArrowheads="1"/>
            </p:cNvSpPr>
            <p:nvPr/>
          </p:nvSpPr>
          <p:spPr bwMode="auto">
            <a:xfrm>
              <a:off x="748" y="3158"/>
              <a:ext cx="136" cy="181"/>
            </a:xfrm>
            <a:prstGeom prst="ellipse">
              <a:avLst/>
            </a:prstGeom>
            <a:solidFill>
              <a:srgbClr val="FFFFFF"/>
            </a:solidFill>
            <a:ln w="9525" algn="ctr">
              <a:noFill/>
              <a:round/>
              <a:headEnd/>
              <a:tailEnd/>
            </a:ln>
            <a:effectLst/>
          </p:spPr>
          <p:txBody>
            <a:bodyPr wrap="none" anchor="ctr"/>
            <a:lstStyle/>
            <a:p>
              <a:endParaRPr lang="tr-TR"/>
            </a:p>
          </p:txBody>
        </p:sp>
        <p:sp>
          <p:nvSpPr>
            <p:cNvPr id="947234" name="Oval 34"/>
            <p:cNvSpPr>
              <a:spLocks noChangeArrowheads="1"/>
            </p:cNvSpPr>
            <p:nvPr/>
          </p:nvSpPr>
          <p:spPr bwMode="auto">
            <a:xfrm>
              <a:off x="431" y="2704"/>
              <a:ext cx="136" cy="181"/>
            </a:xfrm>
            <a:prstGeom prst="ellipse">
              <a:avLst/>
            </a:prstGeom>
            <a:solidFill>
              <a:srgbClr val="FFFFFF"/>
            </a:solidFill>
            <a:ln w="9525" algn="ctr">
              <a:noFill/>
              <a:round/>
              <a:headEnd/>
              <a:tailEnd/>
            </a:ln>
            <a:effectLst/>
          </p:spPr>
          <p:txBody>
            <a:bodyPr wrap="none" anchor="ctr"/>
            <a:lstStyle/>
            <a:p>
              <a:endParaRPr lang="tr-TR"/>
            </a:p>
          </p:txBody>
        </p:sp>
        <p:sp>
          <p:nvSpPr>
            <p:cNvPr id="947235" name="Oval 35"/>
            <p:cNvSpPr>
              <a:spLocks noChangeArrowheads="1"/>
            </p:cNvSpPr>
            <p:nvPr/>
          </p:nvSpPr>
          <p:spPr bwMode="auto">
            <a:xfrm>
              <a:off x="1202" y="3022"/>
              <a:ext cx="136" cy="181"/>
            </a:xfrm>
            <a:prstGeom prst="ellipse">
              <a:avLst/>
            </a:prstGeom>
            <a:solidFill>
              <a:srgbClr val="FFFFFF"/>
            </a:solidFill>
            <a:ln w="9525" algn="ctr">
              <a:noFill/>
              <a:round/>
              <a:headEnd/>
              <a:tailEnd/>
            </a:ln>
            <a:effectLst/>
          </p:spPr>
          <p:txBody>
            <a:bodyPr wrap="none" anchor="ctr"/>
            <a:lstStyle/>
            <a:p>
              <a:endParaRPr lang="tr-TR"/>
            </a:p>
          </p:txBody>
        </p:sp>
        <p:sp>
          <p:nvSpPr>
            <p:cNvPr id="947236" name="Oval 36"/>
            <p:cNvSpPr>
              <a:spLocks noChangeArrowheads="1"/>
            </p:cNvSpPr>
            <p:nvPr/>
          </p:nvSpPr>
          <p:spPr bwMode="auto">
            <a:xfrm>
              <a:off x="1429" y="3158"/>
              <a:ext cx="136" cy="181"/>
            </a:xfrm>
            <a:prstGeom prst="ellipse">
              <a:avLst/>
            </a:prstGeom>
            <a:solidFill>
              <a:srgbClr val="FFFFFF"/>
            </a:solidFill>
            <a:ln w="9525" algn="ctr">
              <a:noFill/>
              <a:round/>
              <a:headEnd/>
              <a:tailEnd/>
            </a:ln>
            <a:effectLst/>
          </p:spPr>
          <p:txBody>
            <a:bodyPr wrap="none" anchor="ctr"/>
            <a:lstStyle/>
            <a:p>
              <a:endParaRPr lang="tr-TR"/>
            </a:p>
          </p:txBody>
        </p:sp>
        <p:sp>
          <p:nvSpPr>
            <p:cNvPr id="947237" name="Oval 37"/>
            <p:cNvSpPr>
              <a:spLocks noChangeArrowheads="1"/>
            </p:cNvSpPr>
            <p:nvPr/>
          </p:nvSpPr>
          <p:spPr bwMode="auto">
            <a:xfrm>
              <a:off x="1655" y="3113"/>
              <a:ext cx="136" cy="181"/>
            </a:xfrm>
            <a:prstGeom prst="ellipse">
              <a:avLst/>
            </a:prstGeom>
            <a:solidFill>
              <a:srgbClr val="FFFFFF"/>
            </a:solidFill>
            <a:ln w="9525" algn="ctr">
              <a:noFill/>
              <a:round/>
              <a:headEnd/>
              <a:tailEnd/>
            </a:ln>
            <a:effectLst/>
          </p:spPr>
          <p:txBody>
            <a:bodyPr wrap="none" anchor="ctr"/>
            <a:lstStyle/>
            <a:p>
              <a:endParaRPr lang="tr-TR"/>
            </a:p>
          </p:txBody>
        </p:sp>
      </p:grpSp>
      <p:sp>
        <p:nvSpPr>
          <p:cNvPr id="59" name="Dikdörtgen 58"/>
          <p:cNvSpPr/>
          <p:nvPr/>
        </p:nvSpPr>
        <p:spPr>
          <a:xfrm>
            <a:off x="5806338" y="4859868"/>
            <a:ext cx="1274773" cy="369332"/>
          </a:xfrm>
          <a:prstGeom prst="rect">
            <a:avLst/>
          </a:prstGeom>
        </p:spPr>
        <p:txBody>
          <a:bodyPr wrap="none">
            <a:spAutoFit/>
          </a:bodyPr>
          <a:lstStyle/>
          <a:p>
            <a:r>
              <a:rPr lang="tr-TR" dirty="0" smtClean="0">
                <a:latin typeface="Arial" pitchFamily="34" charset="0"/>
                <a:cs typeface="Arial" pitchFamily="34" charset="0"/>
              </a:rPr>
              <a:t>100 </a:t>
            </a:r>
            <a:r>
              <a:rPr lang="tr-TR" dirty="0" err="1">
                <a:latin typeface="Arial" pitchFamily="34" charset="0"/>
                <a:cs typeface="Arial" pitchFamily="34" charset="0"/>
              </a:rPr>
              <a:t>mL’lik</a:t>
            </a:r>
            <a:r>
              <a:rPr lang="tr-TR" dirty="0">
                <a:latin typeface="Arial" pitchFamily="34" charset="0"/>
                <a:cs typeface="Arial" pitchFamily="34" charset="0"/>
              </a:rPr>
              <a:t> </a:t>
            </a:r>
            <a:endParaRPr lang="tr-TR" dirty="0"/>
          </a:p>
        </p:txBody>
      </p:sp>
      <p:sp>
        <p:nvSpPr>
          <p:cNvPr id="58" name="Dikdörtgen 57"/>
          <p:cNvSpPr/>
          <p:nvPr/>
        </p:nvSpPr>
        <p:spPr>
          <a:xfrm>
            <a:off x="1331640" y="4859868"/>
            <a:ext cx="1274773" cy="369332"/>
          </a:xfrm>
          <a:prstGeom prst="rect">
            <a:avLst/>
          </a:prstGeom>
        </p:spPr>
        <p:txBody>
          <a:bodyPr wrap="none">
            <a:spAutoFit/>
          </a:bodyPr>
          <a:lstStyle/>
          <a:p>
            <a:r>
              <a:rPr lang="tr-TR" dirty="0" smtClean="0">
                <a:latin typeface="Arial" pitchFamily="34" charset="0"/>
                <a:cs typeface="Arial" pitchFamily="34" charset="0"/>
              </a:rPr>
              <a:t>300 </a:t>
            </a:r>
            <a:r>
              <a:rPr lang="tr-TR" dirty="0" err="1">
                <a:latin typeface="Arial" pitchFamily="34" charset="0"/>
                <a:cs typeface="Arial" pitchFamily="34" charset="0"/>
              </a:rPr>
              <a:t>mL’lik</a:t>
            </a:r>
            <a:r>
              <a:rPr lang="tr-TR" dirty="0">
                <a:latin typeface="Arial" pitchFamily="34" charset="0"/>
                <a:cs typeface="Arial" pitchFamily="34" charset="0"/>
              </a:rPr>
              <a:t> </a:t>
            </a:r>
            <a:endParaRPr lang="tr-TR" dirty="0"/>
          </a:p>
        </p:txBody>
      </p:sp>
      <p:sp>
        <p:nvSpPr>
          <p:cNvPr id="61" name="Dikdörtgen 60"/>
          <p:cNvSpPr/>
          <p:nvPr/>
        </p:nvSpPr>
        <p:spPr>
          <a:xfrm>
            <a:off x="1691680" y="2060848"/>
            <a:ext cx="361326" cy="523220"/>
          </a:xfrm>
          <a:prstGeom prst="rect">
            <a:avLst/>
          </a:prstGeom>
        </p:spPr>
        <p:txBody>
          <a:bodyPr wrap="square">
            <a:spAutoFit/>
          </a:bodyPr>
          <a:lstStyle/>
          <a:p>
            <a:r>
              <a:rPr lang="tr-TR" sz="2800" b="1" dirty="0" smtClean="0">
                <a:latin typeface="Arial" charset="0"/>
              </a:rPr>
              <a:t>I</a:t>
            </a:r>
            <a:endParaRPr lang="tr-TR" sz="2800" dirty="0"/>
          </a:p>
        </p:txBody>
      </p:sp>
      <p:sp>
        <p:nvSpPr>
          <p:cNvPr id="62" name="Dikdörtgen 61"/>
          <p:cNvSpPr/>
          <p:nvPr/>
        </p:nvSpPr>
        <p:spPr>
          <a:xfrm>
            <a:off x="5940152" y="1844824"/>
            <a:ext cx="399857" cy="523220"/>
          </a:xfrm>
          <a:prstGeom prst="rect">
            <a:avLst/>
          </a:prstGeom>
        </p:spPr>
        <p:txBody>
          <a:bodyPr wrap="square">
            <a:spAutoFit/>
          </a:bodyPr>
          <a:lstStyle/>
          <a:p>
            <a:r>
              <a:rPr lang="tr-TR" sz="2800" b="1" dirty="0" smtClean="0">
                <a:latin typeface="Arial" charset="0"/>
              </a:rPr>
              <a:t>II</a:t>
            </a:r>
            <a:endParaRPr lang="tr-TR" sz="2800" dirty="0"/>
          </a:p>
        </p:txBody>
      </p:sp>
    </p:spTree>
    <p:extLst>
      <p:ext uri="{BB962C8B-B14F-4D97-AF65-F5344CB8AC3E}">
        <p14:creationId xmlns:p14="http://schemas.microsoft.com/office/powerpoint/2010/main" val="74916056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000"/>
                                        <p:tgtEl>
                                          <p:spTgt spid="5"/>
                                        </p:tgtEl>
                                      </p:cBhvr>
                                    </p:animEffect>
                                  </p:childTnLst>
                                </p:cTn>
                              </p:par>
                              <p:par>
                                <p:cTn id="12" presetID="8" presetClass="entr" presetSubtype="16" fill="hold" grpId="0" nodeType="withEffect">
                                  <p:stCondLst>
                                    <p:cond delay="0"/>
                                  </p:stCondLst>
                                  <p:childTnLst>
                                    <p:set>
                                      <p:cBhvr>
                                        <p:cTn id="13" dur="1" fill="hold">
                                          <p:stCondLst>
                                            <p:cond delay="0"/>
                                          </p:stCondLst>
                                        </p:cTn>
                                        <p:tgtEl>
                                          <p:spTgt spid="947244"/>
                                        </p:tgtEl>
                                        <p:attrNameLst>
                                          <p:attrName>style.visibility</p:attrName>
                                        </p:attrNameLst>
                                      </p:cBhvr>
                                      <p:to>
                                        <p:strVal val="visible"/>
                                      </p:to>
                                    </p:set>
                                    <p:animEffect transition="in" filter="diamond(in)">
                                      <p:cBhvr>
                                        <p:cTn id="14" dur="2000"/>
                                        <p:tgtEl>
                                          <p:spTgt spid="9472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724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4"/>
          <p:cNvSpPr/>
          <p:nvPr/>
        </p:nvSpPr>
        <p:spPr>
          <a:xfrm>
            <a:off x="141980" y="476672"/>
            <a:ext cx="8817900" cy="1938992"/>
          </a:xfrm>
          <a:prstGeom prst="rect">
            <a:avLst/>
          </a:prstGeom>
        </p:spPr>
        <p:txBody>
          <a:bodyPr wrap="square">
            <a:spAutoFit/>
          </a:bodyPr>
          <a:lstStyle/>
          <a:p>
            <a:r>
              <a:rPr lang="tr-TR" sz="2400" dirty="0">
                <a:latin typeface="Arial" pitchFamily="34" charset="0"/>
                <a:cs typeface="Arial" pitchFamily="34" charset="0"/>
              </a:rPr>
              <a:t>• Buz parçalarını beherlere koyarak değişimleri gözlemleyerek yazalım.</a:t>
            </a:r>
          </a:p>
          <a:p>
            <a:r>
              <a:rPr lang="tr-TR" sz="2400" dirty="0" smtClean="0">
                <a:latin typeface="Arial" pitchFamily="34" charset="0"/>
                <a:cs typeface="Arial" pitchFamily="34" charset="0"/>
              </a:rPr>
              <a:t>.............................................................................................................................................................................................................</a:t>
            </a:r>
            <a:endParaRPr lang="tr-TR" sz="2400" dirty="0">
              <a:latin typeface="Arial" pitchFamily="34" charset="0"/>
              <a:cs typeface="Arial" pitchFamily="34" charset="0"/>
            </a:endParaRPr>
          </a:p>
        </p:txBody>
      </p:sp>
      <p:sp>
        <p:nvSpPr>
          <p:cNvPr id="6" name="Dikdörtgen 5"/>
          <p:cNvSpPr/>
          <p:nvPr/>
        </p:nvSpPr>
        <p:spPr>
          <a:xfrm>
            <a:off x="87720" y="2418043"/>
            <a:ext cx="8872160" cy="1569660"/>
          </a:xfrm>
          <a:prstGeom prst="rect">
            <a:avLst/>
          </a:prstGeom>
        </p:spPr>
        <p:txBody>
          <a:bodyPr wrap="square">
            <a:spAutoFit/>
          </a:bodyPr>
          <a:lstStyle/>
          <a:p>
            <a:r>
              <a:rPr lang="tr-TR" sz="2400" dirty="0">
                <a:latin typeface="Arial" pitchFamily="34" charset="0"/>
                <a:cs typeface="Arial" pitchFamily="34" charset="0"/>
              </a:rPr>
              <a:t>• Buz parçalarının tamamı eridiği anda termometrelerde gözlemlediğimiz sıcaklık </a:t>
            </a:r>
            <a:r>
              <a:rPr lang="tr-TR" sz="2400" dirty="0" smtClean="0">
                <a:latin typeface="Arial" pitchFamily="34" charset="0"/>
                <a:cs typeface="Arial" pitchFamily="34" charset="0"/>
              </a:rPr>
              <a:t>değerlerini not </a:t>
            </a:r>
            <a:r>
              <a:rPr lang="tr-TR" sz="2400" dirty="0">
                <a:latin typeface="Arial" pitchFamily="34" charset="0"/>
                <a:cs typeface="Arial" pitchFamily="34" charset="0"/>
              </a:rPr>
              <a:t>edelim.</a:t>
            </a:r>
          </a:p>
          <a:p>
            <a:r>
              <a:rPr lang="tr-TR" sz="2400" dirty="0" smtClean="0">
                <a:latin typeface="Arial" pitchFamily="34" charset="0"/>
                <a:cs typeface="Arial" pitchFamily="34" charset="0"/>
              </a:rPr>
              <a:t>......................................................................................................</a:t>
            </a:r>
            <a:endParaRPr lang="tr-TR" sz="2400" dirty="0">
              <a:latin typeface="Arial" pitchFamily="34" charset="0"/>
              <a:cs typeface="Arial" pitchFamily="34" charset="0"/>
            </a:endParaRPr>
          </a:p>
          <a:p>
            <a:r>
              <a:rPr lang="tr-TR" sz="2400" dirty="0" smtClean="0">
                <a:latin typeface="Arial" pitchFamily="34" charset="0"/>
                <a:cs typeface="Arial" pitchFamily="34" charset="0"/>
              </a:rPr>
              <a:t>......................................................................................................</a:t>
            </a:r>
            <a:endParaRPr lang="tr-TR" sz="2400" dirty="0">
              <a:latin typeface="Arial" pitchFamily="34" charset="0"/>
              <a:cs typeface="Arial" pitchFamily="34" charset="0"/>
            </a:endParaRPr>
          </a:p>
        </p:txBody>
      </p:sp>
      <p:sp>
        <p:nvSpPr>
          <p:cNvPr id="7" name="Dikdörtgen 6"/>
          <p:cNvSpPr/>
          <p:nvPr/>
        </p:nvSpPr>
        <p:spPr>
          <a:xfrm>
            <a:off x="147466" y="4293096"/>
            <a:ext cx="8817900" cy="1200329"/>
          </a:xfrm>
          <a:prstGeom prst="rect">
            <a:avLst/>
          </a:prstGeom>
        </p:spPr>
        <p:txBody>
          <a:bodyPr wrap="square">
            <a:spAutoFit/>
          </a:bodyPr>
          <a:lstStyle/>
          <a:p>
            <a:r>
              <a:rPr lang="tr-TR" sz="2400" dirty="0">
                <a:latin typeface="Arial" pitchFamily="34" charset="0"/>
                <a:cs typeface="Arial" pitchFamily="34" charset="0"/>
              </a:rPr>
              <a:t>• Yaptığımız bu etkinlikten yola çıkarak ısı ve sıcaklık kavramı ile ilgili neler söyleyebiliriz?</a:t>
            </a:r>
          </a:p>
          <a:p>
            <a:r>
              <a:rPr lang="tr-TR" sz="2400" dirty="0" smtClean="0">
                <a:latin typeface="Arial" pitchFamily="34" charset="0"/>
                <a:cs typeface="Arial" pitchFamily="34" charset="0"/>
              </a:rPr>
              <a:t>......................................................................................................</a:t>
            </a:r>
            <a:endParaRPr lang="tr-TR" sz="2400" dirty="0">
              <a:latin typeface="Arial" pitchFamily="34" charset="0"/>
              <a:cs typeface="Arial" pitchFamily="34" charset="0"/>
            </a:endParaRPr>
          </a:p>
        </p:txBody>
      </p:sp>
      <p:sp>
        <p:nvSpPr>
          <p:cNvPr id="12" name="Dikdörtgen 11"/>
          <p:cNvSpPr/>
          <p:nvPr/>
        </p:nvSpPr>
        <p:spPr>
          <a:xfrm>
            <a:off x="141980" y="1446168"/>
            <a:ext cx="8937392" cy="954107"/>
          </a:xfrm>
          <a:prstGeom prst="rect">
            <a:avLst/>
          </a:prstGeom>
        </p:spPr>
        <p:txBody>
          <a:bodyPr wrap="square">
            <a:spAutoFit/>
          </a:bodyPr>
          <a:lstStyle/>
          <a:p>
            <a:r>
              <a:rPr lang="tr-TR" sz="2800" dirty="0" smtClean="0">
                <a:solidFill>
                  <a:srgbClr val="FF0000"/>
                </a:solidFill>
                <a:latin typeface="Arial" pitchFamily="34" charset="0"/>
                <a:cs typeface="Arial" pitchFamily="34" charset="0"/>
              </a:rPr>
              <a:t>300 ml deki suyun sıcaklığı yavaş  düşerken 100 ml deki suyun sıcaklığı hızla düştü.  </a:t>
            </a:r>
          </a:p>
        </p:txBody>
      </p:sp>
      <p:sp>
        <p:nvSpPr>
          <p:cNvPr id="13" name="Dikdörtgen 12"/>
          <p:cNvSpPr/>
          <p:nvPr/>
        </p:nvSpPr>
        <p:spPr>
          <a:xfrm>
            <a:off x="87720" y="3202873"/>
            <a:ext cx="8937392" cy="954107"/>
          </a:xfrm>
          <a:prstGeom prst="rect">
            <a:avLst/>
          </a:prstGeom>
        </p:spPr>
        <p:txBody>
          <a:bodyPr wrap="square">
            <a:spAutoFit/>
          </a:bodyPr>
          <a:lstStyle/>
          <a:p>
            <a:r>
              <a:rPr lang="tr-TR" sz="2800" dirty="0" smtClean="0">
                <a:solidFill>
                  <a:srgbClr val="FF0000"/>
                </a:solidFill>
                <a:latin typeface="Arial" pitchFamily="34" charset="0"/>
                <a:cs typeface="Arial" pitchFamily="34" charset="0"/>
              </a:rPr>
              <a:t>300 ml deki suyun sıcaklığı 30 C 100 ml deki suyun sıcaklığı 5 C derecedir  </a:t>
            </a:r>
          </a:p>
        </p:txBody>
      </p:sp>
      <p:sp>
        <p:nvSpPr>
          <p:cNvPr id="14" name="Dikdörtgen 13"/>
          <p:cNvSpPr/>
          <p:nvPr/>
        </p:nvSpPr>
        <p:spPr>
          <a:xfrm>
            <a:off x="141980" y="5184194"/>
            <a:ext cx="8937392" cy="954107"/>
          </a:xfrm>
          <a:prstGeom prst="rect">
            <a:avLst/>
          </a:prstGeom>
        </p:spPr>
        <p:txBody>
          <a:bodyPr wrap="square">
            <a:spAutoFit/>
          </a:bodyPr>
          <a:lstStyle/>
          <a:p>
            <a:r>
              <a:rPr lang="tr-TR" sz="2800" dirty="0" smtClean="0">
                <a:solidFill>
                  <a:srgbClr val="FF0000"/>
                </a:solidFill>
                <a:latin typeface="Arial" pitchFamily="34" charset="0"/>
                <a:cs typeface="Arial" pitchFamily="34" charset="0"/>
              </a:rPr>
              <a:t>Sıcaklıkları aynı olan ,kütleri farklı olan maddelerdeki ısı; büyük kütlelidekinde daha çoktur……</a:t>
            </a:r>
          </a:p>
        </p:txBody>
      </p:sp>
    </p:spTree>
    <p:extLst>
      <p:ext uri="{BB962C8B-B14F-4D97-AF65-F5344CB8AC3E}">
        <p14:creationId xmlns:p14="http://schemas.microsoft.com/office/powerpoint/2010/main" val="2492676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2" grpId="0"/>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44624"/>
            <a:ext cx="2222083" cy="523220"/>
          </a:xfrm>
          <a:prstGeom prst="rect">
            <a:avLst/>
          </a:prstGeom>
          <a:solidFill>
            <a:schemeClr val="tx2">
              <a:lumMod val="20000"/>
              <a:lumOff val="80000"/>
            </a:schemeClr>
          </a:solidFill>
        </p:spPr>
        <p:txBody>
          <a:bodyPr wrap="none">
            <a:spAutoFit/>
          </a:bodyPr>
          <a:lstStyle/>
          <a:p>
            <a:r>
              <a:rPr lang="tr-TR" sz="2800" b="1" dirty="0">
                <a:latin typeface="Arial" pitchFamily="34" charset="0"/>
                <a:cs typeface="Arial" pitchFamily="34" charset="0"/>
              </a:rPr>
              <a:t>Isı alışverişi</a:t>
            </a:r>
            <a:endParaRPr lang="tr-TR" sz="2800" dirty="0">
              <a:latin typeface="Arial" pitchFamily="34" charset="0"/>
              <a:cs typeface="Arial" pitchFamily="34" charset="0"/>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07504" y="693690"/>
            <a:ext cx="3988135" cy="2590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4095638" y="692696"/>
            <a:ext cx="4940857" cy="2554545"/>
          </a:xfrm>
          <a:prstGeom prst="rect">
            <a:avLst/>
          </a:prstGeom>
        </p:spPr>
        <p:txBody>
          <a:bodyPr wrap="square">
            <a:spAutoFit/>
          </a:bodyPr>
          <a:lstStyle/>
          <a:p>
            <a:r>
              <a:rPr lang="tr-TR" sz="2000" dirty="0">
                <a:latin typeface="Arial" pitchFamily="34" charset="0"/>
                <a:cs typeface="Arial" pitchFamily="34" charset="0"/>
              </a:rPr>
              <a:t>Soğuk havada çay içerken üşüyen ellerimizi ısıtmak </a:t>
            </a:r>
            <a:r>
              <a:rPr lang="tr-TR" sz="2000" dirty="0" smtClean="0">
                <a:latin typeface="Arial" pitchFamily="34" charset="0"/>
                <a:cs typeface="Arial" pitchFamily="34" charset="0"/>
              </a:rPr>
              <a:t>için bardağı </a:t>
            </a:r>
            <a:r>
              <a:rPr lang="tr-TR" sz="2000" dirty="0">
                <a:latin typeface="Arial" pitchFamily="34" charset="0"/>
                <a:cs typeface="Arial" pitchFamily="34" charset="0"/>
              </a:rPr>
              <a:t>sıkıca kavrarız. Buzu avucumuza aldığımızda ise </a:t>
            </a:r>
            <a:r>
              <a:rPr lang="tr-TR" sz="2000" dirty="0" smtClean="0">
                <a:latin typeface="Arial" pitchFamily="34" charset="0"/>
                <a:cs typeface="Arial" pitchFamily="34" charset="0"/>
              </a:rPr>
              <a:t>elimiz üşür</a:t>
            </a:r>
            <a:r>
              <a:rPr lang="tr-TR" sz="2000" dirty="0">
                <a:latin typeface="Arial" pitchFamily="34" charset="0"/>
                <a:cs typeface="Arial" pitchFamily="34" charset="0"/>
              </a:rPr>
              <a:t>. Her iki olayın da ortak yanı sıcaklıkları farklı olan </a:t>
            </a:r>
            <a:r>
              <a:rPr lang="tr-TR" sz="2000" dirty="0" smtClean="0">
                <a:latin typeface="Arial" pitchFamily="34" charset="0"/>
                <a:cs typeface="Arial" pitchFamily="34" charset="0"/>
              </a:rPr>
              <a:t>iki madde </a:t>
            </a:r>
            <a:r>
              <a:rPr lang="tr-TR" sz="2000" dirty="0">
                <a:latin typeface="Arial" pitchFamily="34" charset="0"/>
                <a:cs typeface="Arial" pitchFamily="34" charset="0"/>
              </a:rPr>
              <a:t>arasındaki ısı alışverişidir</a:t>
            </a:r>
            <a:r>
              <a:rPr lang="tr-TR" sz="2000" dirty="0" smtClean="0">
                <a:latin typeface="Arial" pitchFamily="34" charset="0"/>
                <a:cs typeface="Arial" pitchFamily="34" charset="0"/>
              </a:rPr>
              <a:t>.</a:t>
            </a:r>
            <a:r>
              <a:rPr lang="tr-TR" sz="2000" dirty="0"/>
              <a:t> </a:t>
            </a:r>
            <a:endParaRPr lang="tr-TR" sz="2000" dirty="0" smtClean="0"/>
          </a:p>
          <a:p>
            <a:r>
              <a:rPr lang="tr-TR" sz="2000" dirty="0" smtClean="0"/>
              <a:t>Bardağı </a:t>
            </a:r>
            <a:r>
              <a:rPr lang="tr-TR" sz="2000" dirty="0"/>
              <a:t>kavradığımızda </a:t>
            </a:r>
            <a:r>
              <a:rPr lang="tr-TR" sz="2000" dirty="0" smtClean="0"/>
              <a:t>sıcak </a:t>
            </a:r>
            <a:r>
              <a:rPr lang="sv-SE" sz="2000" dirty="0" smtClean="0"/>
              <a:t>olan </a:t>
            </a:r>
            <a:r>
              <a:rPr lang="sv-SE" sz="2000" dirty="0"/>
              <a:t>bardaktan elimize ısı </a:t>
            </a:r>
            <a:r>
              <a:rPr lang="sv-SE" sz="2000" dirty="0" smtClean="0"/>
              <a:t>akışı</a:t>
            </a:r>
            <a:r>
              <a:rPr lang="tr-TR" sz="2000" dirty="0" smtClean="0"/>
              <a:t> olurken</a:t>
            </a:r>
            <a:r>
              <a:rPr lang="tr-TR" sz="2000" dirty="0"/>
              <a:t>, </a:t>
            </a:r>
            <a:endParaRPr lang="tr-TR" sz="2000" dirty="0">
              <a:latin typeface="Arial" pitchFamily="34" charset="0"/>
              <a:cs typeface="Arial" pitchFamily="34" charset="0"/>
            </a:endParaRPr>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302939" y="3429802"/>
            <a:ext cx="3697708" cy="2734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ikdörtgen 3"/>
          <p:cNvSpPr/>
          <p:nvPr/>
        </p:nvSpPr>
        <p:spPr>
          <a:xfrm>
            <a:off x="115595" y="3573016"/>
            <a:ext cx="5187344" cy="707886"/>
          </a:xfrm>
          <a:prstGeom prst="rect">
            <a:avLst/>
          </a:prstGeom>
        </p:spPr>
        <p:txBody>
          <a:bodyPr wrap="square">
            <a:spAutoFit/>
          </a:bodyPr>
          <a:lstStyle/>
          <a:p>
            <a:r>
              <a:rPr lang="tr-TR" sz="2000" dirty="0">
                <a:latin typeface="Arial" pitchFamily="34" charset="0"/>
                <a:cs typeface="Arial" pitchFamily="34" charset="0"/>
              </a:rPr>
              <a:t>buzu </a:t>
            </a:r>
            <a:r>
              <a:rPr lang="tr-TR" sz="2000" dirty="0" smtClean="0">
                <a:latin typeface="Arial" pitchFamily="34" charset="0"/>
                <a:cs typeface="Arial" pitchFamily="34" charset="0"/>
              </a:rPr>
              <a:t>avucumuza aldığımızda </a:t>
            </a:r>
            <a:r>
              <a:rPr lang="tr-TR" sz="2000" dirty="0">
                <a:latin typeface="Arial" pitchFamily="34" charset="0"/>
                <a:cs typeface="Arial" pitchFamily="34" charset="0"/>
              </a:rPr>
              <a:t>ise sıcak olan elimizden buza ısı akışı olur.</a:t>
            </a:r>
          </a:p>
        </p:txBody>
      </p:sp>
      <p:sp>
        <p:nvSpPr>
          <p:cNvPr id="5" name="Dikdörtgen 4"/>
          <p:cNvSpPr/>
          <p:nvPr/>
        </p:nvSpPr>
        <p:spPr>
          <a:xfrm>
            <a:off x="179511" y="4284980"/>
            <a:ext cx="5123427" cy="1938992"/>
          </a:xfrm>
          <a:prstGeom prst="rect">
            <a:avLst/>
          </a:prstGeom>
        </p:spPr>
        <p:txBody>
          <a:bodyPr wrap="square">
            <a:spAutoFit/>
          </a:bodyPr>
          <a:lstStyle/>
          <a:p>
            <a:r>
              <a:rPr lang="tr-TR" sz="2000" dirty="0" smtClean="0">
                <a:latin typeface="Arial" pitchFamily="34" charset="0"/>
                <a:cs typeface="Arial" pitchFamily="34" charset="0"/>
              </a:rPr>
              <a:t>Kalorifer peteğinin </a:t>
            </a:r>
            <a:r>
              <a:rPr lang="tr-TR" sz="2000" dirty="0">
                <a:latin typeface="Arial" pitchFamily="34" charset="0"/>
                <a:cs typeface="Arial" pitchFamily="34" charset="0"/>
              </a:rPr>
              <a:t>odayı ısıtması, çayımızı uzun süre </a:t>
            </a:r>
            <a:r>
              <a:rPr lang="tr-TR" sz="2000" dirty="0" smtClean="0">
                <a:latin typeface="Arial" pitchFamily="34" charset="0"/>
                <a:cs typeface="Arial" pitchFamily="34" charset="0"/>
              </a:rPr>
              <a:t>içmediğimizde çayımızın </a:t>
            </a:r>
            <a:r>
              <a:rPr lang="tr-TR" sz="2000" dirty="0">
                <a:latin typeface="Arial" pitchFamily="34" charset="0"/>
                <a:cs typeface="Arial" pitchFamily="34" charset="0"/>
              </a:rPr>
              <a:t>soğuması, ateşi sönen sobanın bir süre sonra </a:t>
            </a:r>
            <a:r>
              <a:rPr lang="tr-TR" sz="2000" dirty="0" smtClean="0">
                <a:latin typeface="Arial" pitchFamily="34" charset="0"/>
                <a:cs typeface="Arial" pitchFamily="34" charset="0"/>
              </a:rPr>
              <a:t>soğuması ve </a:t>
            </a:r>
            <a:r>
              <a:rPr lang="tr-TR" sz="2000" dirty="0">
                <a:latin typeface="Arial" pitchFamily="34" charset="0"/>
                <a:cs typeface="Arial" pitchFamily="34" charset="0"/>
              </a:rPr>
              <a:t>sıcak ortamdan soğuk ortama girdiğimizde </a:t>
            </a:r>
            <a:r>
              <a:rPr lang="tr-TR" sz="2000" dirty="0" smtClean="0">
                <a:latin typeface="Arial" pitchFamily="34" charset="0"/>
                <a:cs typeface="Arial" pitchFamily="34" charset="0"/>
              </a:rPr>
              <a:t>titrememiz ısı </a:t>
            </a:r>
            <a:r>
              <a:rPr lang="tr-TR" sz="2000" dirty="0">
                <a:latin typeface="Arial" pitchFamily="34" charset="0"/>
                <a:cs typeface="Arial" pitchFamily="34" charset="0"/>
              </a:rPr>
              <a:t>alışverişi olaylarına örneklerdir.</a:t>
            </a:r>
          </a:p>
        </p:txBody>
      </p:sp>
    </p:spTree>
    <p:extLst>
      <p:ext uri="{BB962C8B-B14F-4D97-AF65-F5344CB8AC3E}">
        <p14:creationId xmlns:p14="http://schemas.microsoft.com/office/powerpoint/2010/main" val="2266349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123"/>
                                        </p:tgtEl>
                                        <p:attrNameLst>
                                          <p:attrName>style.visibility</p:attrName>
                                        </p:attrNameLst>
                                      </p:cBhvr>
                                      <p:to>
                                        <p:strVal val="visible"/>
                                      </p:to>
                                    </p:set>
                                    <p:animEffect transition="in" filter="fade">
                                      <p:cBhvr>
                                        <p:cTn id="10" dur="500"/>
                                        <p:tgtEl>
                                          <p:spTgt spid="5123"/>
                                        </p:tgtEl>
                                      </p:cBhvr>
                                    </p:animEffect>
                                  </p:childTnLst>
                                </p:cTn>
                              </p:par>
                            </p:childTnLst>
                          </p:cTn>
                        </p:par>
                        <p:par>
                          <p:cTn id="11" fill="hold">
                            <p:stCondLst>
                              <p:cond delay="500"/>
                            </p:stCondLst>
                            <p:childTnLst>
                              <p:par>
                                <p:cTn id="12" presetID="10" presetClass="entr" presetSubtype="0" fill="hold" grpId="0" nodeType="afterEffect">
                                  <p:stCondLst>
                                    <p:cond delay="500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97064" y="1268760"/>
            <a:ext cx="4608512" cy="3170099"/>
          </a:xfrm>
          <a:prstGeom prst="rect">
            <a:avLst/>
          </a:prstGeom>
        </p:spPr>
        <p:txBody>
          <a:bodyPr wrap="square">
            <a:spAutoFit/>
          </a:bodyPr>
          <a:lstStyle/>
          <a:p>
            <a:r>
              <a:rPr lang="tr-TR" sz="2000" dirty="0">
                <a:latin typeface="Arial" pitchFamily="34" charset="0"/>
                <a:cs typeface="Arial" pitchFamily="34" charset="0"/>
              </a:rPr>
              <a:t>Güney Kutbu’nda -60 °C </a:t>
            </a:r>
            <a:r>
              <a:rPr lang="tr-TR" sz="2000" dirty="0" smtClean="0">
                <a:latin typeface="Arial" pitchFamily="34" charset="0"/>
                <a:cs typeface="Arial" pitchFamily="34" charset="0"/>
              </a:rPr>
              <a:t>’de </a:t>
            </a:r>
            <a:r>
              <a:rPr lang="tr-TR" sz="2000" dirty="0">
                <a:latin typeface="Arial" pitchFamily="34" charset="0"/>
                <a:cs typeface="Arial" pitchFamily="34" charset="0"/>
              </a:rPr>
              <a:t>yaşayan penguenlerin soğuktan korunmak için </a:t>
            </a:r>
            <a:r>
              <a:rPr lang="tr-TR" sz="2000" dirty="0" smtClean="0">
                <a:latin typeface="Arial" pitchFamily="34" charset="0"/>
                <a:cs typeface="Arial" pitchFamily="34" charset="0"/>
              </a:rPr>
              <a:t>oluşturdukları halkanın </a:t>
            </a:r>
            <a:r>
              <a:rPr lang="tr-TR" sz="2000" dirty="0">
                <a:latin typeface="Arial" pitchFamily="34" charset="0"/>
                <a:cs typeface="Arial" pitchFamily="34" charset="0"/>
              </a:rPr>
              <a:t>en dışında kalanları eğer yer değiştirmezlerse çok üşür ve soğuktan ölürler. Dış </a:t>
            </a:r>
            <a:r>
              <a:rPr lang="tr-TR" sz="2000" dirty="0" smtClean="0">
                <a:latin typeface="Arial" pitchFamily="34" charset="0"/>
                <a:cs typeface="Arial" pitchFamily="34" charset="0"/>
              </a:rPr>
              <a:t>halkadaki penguenler </a:t>
            </a:r>
            <a:r>
              <a:rPr lang="tr-TR" sz="2000" dirty="0">
                <a:latin typeface="Arial" pitchFamily="34" charset="0"/>
                <a:cs typeface="Arial" pitchFamily="34" charset="0"/>
              </a:rPr>
              <a:t>yer değiştirip iç halkaya geçerlerse kendilerinden daha sıcak olan diğer arkadaşlarından</a:t>
            </a:r>
          </a:p>
          <a:p>
            <a:r>
              <a:rPr lang="tr-TR" sz="2000" dirty="0">
                <a:latin typeface="Arial" pitchFamily="34" charset="0"/>
                <a:cs typeface="Arial" pitchFamily="34" charset="0"/>
              </a:rPr>
              <a:t>ısı alır. Böylece vücut sıcaklıklarını dengeleyerek soğuktan korunabilirler</a:t>
            </a:r>
            <a:r>
              <a:rPr lang="tr-TR" sz="2000" dirty="0" smtClean="0">
                <a:latin typeface="Arial" pitchFamily="34" charset="0"/>
                <a:cs typeface="Arial" pitchFamily="34" charset="0"/>
              </a:rPr>
              <a:t>.</a:t>
            </a:r>
            <a:endParaRPr lang="tr-TR" sz="2000" dirty="0">
              <a:latin typeface="Arial" pitchFamily="34" charset="0"/>
              <a:cs typeface="Arial" pitchFamily="34" charset="0"/>
            </a:endParaRPr>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16016" y="404664"/>
            <a:ext cx="4320480" cy="4680184"/>
          </a:xfrm>
          <a:prstGeom prst="rect">
            <a:avLst/>
          </a:prstGeom>
        </p:spPr>
      </p:pic>
    </p:spTree>
    <p:extLst>
      <p:ext uri="{BB962C8B-B14F-4D97-AF65-F5344CB8AC3E}">
        <p14:creationId xmlns:p14="http://schemas.microsoft.com/office/powerpoint/2010/main" val="4671053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8526" y="5396376"/>
            <a:ext cx="8965474" cy="1323439"/>
          </a:xfrm>
          <a:prstGeom prst="rect">
            <a:avLst/>
          </a:prstGeom>
        </p:spPr>
        <p:txBody>
          <a:bodyPr wrap="square">
            <a:spAutoFit/>
          </a:bodyPr>
          <a:lstStyle/>
          <a:p>
            <a:pPr lvl="0"/>
            <a:r>
              <a:rPr lang="tr-TR" sz="2000" dirty="0">
                <a:solidFill>
                  <a:prstClr val="black"/>
                </a:solidFill>
                <a:latin typeface="Arial" pitchFamily="34" charset="0"/>
                <a:cs typeface="Arial" pitchFamily="34" charset="0"/>
              </a:rPr>
              <a:t>Farklı sıcaklıktaki iki madde karıştırıldığında ya da birbirine temas ettiğinde aralarında ısı alışverişi olur. Sıcaklığı yüksek olan madde ısı verdiği için sıcaklığı azalırken, sıcaklığı düşük olan madde verilen bu ısıyı aldığı için sıcaklığı artar. Bir süre sonra iki maddenin sıcaklığı eşit olur.</a:t>
            </a:r>
          </a:p>
        </p:txBody>
      </p:sp>
    </p:spTree>
    <p:controls>
      <mc:AlternateContent xmlns:mc="http://schemas.openxmlformats.org/markup-compatibility/2006">
        <mc:Choice xmlns:v="urn:schemas-microsoft-com:vml" Requires="v">
          <p:control spid="24585" name="ShockwaveFlash1" r:id="rId2" imgW="5942857" imgH="5080222"/>
        </mc:Choice>
        <mc:Fallback>
          <p:control name="ShockwaveFlash1" r:id="rId2" imgW="5942857" imgH="5080222">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1763713" y="0"/>
                  <a:ext cx="5943600" cy="50800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64487939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39952" y="1240393"/>
            <a:ext cx="5004048" cy="33147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Resim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98159"/>
            <a:ext cx="4355976" cy="3239171"/>
          </a:xfrm>
          <a:prstGeom prst="rect">
            <a:avLst/>
          </a:prstGeom>
        </p:spPr>
      </p:pic>
      <p:sp>
        <p:nvSpPr>
          <p:cNvPr id="2" name="Dikdörtgen 1"/>
          <p:cNvSpPr/>
          <p:nvPr/>
        </p:nvSpPr>
        <p:spPr>
          <a:xfrm>
            <a:off x="179512" y="101823"/>
            <a:ext cx="3704860" cy="461665"/>
          </a:xfrm>
          <a:prstGeom prst="rect">
            <a:avLst/>
          </a:prstGeom>
          <a:solidFill>
            <a:schemeClr val="tx2">
              <a:lumMod val="40000"/>
              <a:lumOff val="60000"/>
              <a:alpha val="47000"/>
            </a:schemeClr>
          </a:solidFill>
        </p:spPr>
        <p:txBody>
          <a:bodyPr wrap="none">
            <a:spAutoFit/>
          </a:bodyPr>
          <a:lstStyle/>
          <a:p>
            <a:r>
              <a:rPr lang="tr-TR" sz="2400" b="1" dirty="0">
                <a:latin typeface="Calibri-Bold"/>
              </a:rPr>
              <a:t>Etkinlik 3.8. Isı alışverişi</a:t>
            </a:r>
            <a:endParaRPr lang="tr-TR" sz="2400" dirty="0"/>
          </a:p>
        </p:txBody>
      </p:sp>
      <p:pic>
        <p:nvPicPr>
          <p:cNvPr id="4" name="Resim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55976" y="188640"/>
            <a:ext cx="4788024" cy="1102649"/>
          </a:xfrm>
          <a:prstGeom prst="rect">
            <a:avLst/>
          </a:prstGeom>
        </p:spPr>
      </p:pic>
      <p:sp>
        <p:nvSpPr>
          <p:cNvPr id="5" name="Dikdörtgen 4"/>
          <p:cNvSpPr/>
          <p:nvPr/>
        </p:nvSpPr>
        <p:spPr>
          <a:xfrm>
            <a:off x="467544" y="1556792"/>
            <a:ext cx="3600400" cy="2246769"/>
          </a:xfrm>
          <a:prstGeom prst="rect">
            <a:avLst/>
          </a:prstGeom>
        </p:spPr>
        <p:txBody>
          <a:bodyPr wrap="square">
            <a:spAutoFit/>
          </a:bodyPr>
          <a:lstStyle/>
          <a:p>
            <a:r>
              <a:rPr lang="tr-TR" sz="2000" dirty="0" smtClean="0"/>
              <a:t>•   </a:t>
            </a:r>
            <a:r>
              <a:rPr lang="tr-TR" sz="2000" dirty="0"/>
              <a:t>2 adet termometre</a:t>
            </a:r>
          </a:p>
          <a:p>
            <a:r>
              <a:rPr lang="tr-TR" sz="2000" dirty="0"/>
              <a:t>• </a:t>
            </a:r>
            <a:r>
              <a:rPr lang="tr-TR" sz="2000" dirty="0" smtClean="0"/>
              <a:t>  1 </a:t>
            </a:r>
            <a:r>
              <a:rPr lang="tr-TR" sz="2000" dirty="0"/>
              <a:t>adet 100 </a:t>
            </a:r>
            <a:r>
              <a:rPr lang="tr-TR" sz="2000" dirty="0" err="1"/>
              <a:t>mL’lik</a:t>
            </a:r>
            <a:r>
              <a:rPr lang="tr-TR" sz="2000" dirty="0"/>
              <a:t> beher</a:t>
            </a:r>
          </a:p>
          <a:p>
            <a:r>
              <a:rPr lang="tr-TR" sz="2000" dirty="0"/>
              <a:t>• </a:t>
            </a:r>
            <a:r>
              <a:rPr lang="tr-TR" sz="2000" dirty="0" smtClean="0"/>
              <a:t>  1 </a:t>
            </a:r>
            <a:r>
              <a:rPr lang="tr-TR" sz="2000" dirty="0"/>
              <a:t>adet 250 </a:t>
            </a:r>
            <a:r>
              <a:rPr lang="tr-TR" sz="2000" dirty="0" err="1"/>
              <a:t>mL’lik</a:t>
            </a:r>
            <a:r>
              <a:rPr lang="tr-TR" sz="2000" dirty="0"/>
              <a:t> beher</a:t>
            </a:r>
          </a:p>
          <a:p>
            <a:r>
              <a:rPr lang="tr-TR" sz="2000" dirty="0"/>
              <a:t>• </a:t>
            </a:r>
            <a:r>
              <a:rPr lang="tr-TR" sz="2000" dirty="0" smtClean="0"/>
              <a:t>  1 </a:t>
            </a:r>
            <a:r>
              <a:rPr lang="tr-TR" sz="2000" dirty="0"/>
              <a:t>adet ispirto ocağı</a:t>
            </a:r>
          </a:p>
          <a:p>
            <a:r>
              <a:rPr lang="tr-TR" sz="2000" dirty="0"/>
              <a:t>• </a:t>
            </a:r>
            <a:r>
              <a:rPr lang="tr-TR" sz="2000" dirty="0" smtClean="0"/>
              <a:t>  Sac </a:t>
            </a:r>
            <a:r>
              <a:rPr lang="tr-TR" sz="2000" dirty="0"/>
              <a:t>ayağı</a:t>
            </a:r>
          </a:p>
          <a:p>
            <a:r>
              <a:rPr lang="tr-TR" sz="2000" dirty="0"/>
              <a:t>• </a:t>
            </a:r>
            <a:r>
              <a:rPr lang="tr-TR" sz="2000" dirty="0" smtClean="0"/>
              <a:t>  Maşa</a:t>
            </a:r>
            <a:endParaRPr lang="tr-TR" sz="2000" dirty="0"/>
          </a:p>
          <a:p>
            <a:r>
              <a:rPr lang="tr-TR" sz="2000" dirty="0"/>
              <a:t>• </a:t>
            </a:r>
            <a:r>
              <a:rPr lang="tr-TR" sz="2000" dirty="0" smtClean="0"/>
              <a:t>  Amyant </a:t>
            </a:r>
            <a:r>
              <a:rPr lang="tr-TR" sz="2000" dirty="0"/>
              <a:t>tel</a:t>
            </a:r>
          </a:p>
        </p:txBody>
      </p:sp>
      <p:sp>
        <p:nvSpPr>
          <p:cNvPr id="6" name="Dikdörtgen 5"/>
          <p:cNvSpPr/>
          <p:nvPr/>
        </p:nvSpPr>
        <p:spPr>
          <a:xfrm>
            <a:off x="4572000" y="476672"/>
            <a:ext cx="4572000" cy="707886"/>
          </a:xfrm>
          <a:prstGeom prst="rect">
            <a:avLst/>
          </a:prstGeom>
        </p:spPr>
        <p:txBody>
          <a:bodyPr wrap="square">
            <a:spAutoFit/>
          </a:bodyPr>
          <a:lstStyle/>
          <a:p>
            <a:r>
              <a:rPr lang="tr-TR" sz="2000" b="1" dirty="0" smtClean="0"/>
              <a:t>  Isıtma </a:t>
            </a:r>
            <a:r>
              <a:rPr lang="tr-TR" sz="2000" b="1" dirty="0"/>
              <a:t>ile ilgili </a:t>
            </a:r>
            <a:r>
              <a:rPr lang="tr-TR" sz="2000" b="1" dirty="0" smtClean="0"/>
              <a:t>işlemlerde öğretmenimiz-den yardım alalım</a:t>
            </a:r>
            <a:r>
              <a:rPr lang="tr-TR" sz="2000" b="1" dirty="0"/>
              <a:t>.</a:t>
            </a:r>
            <a:endParaRPr lang="tr-TR" sz="2000" dirty="0"/>
          </a:p>
        </p:txBody>
      </p:sp>
      <p:pic>
        <p:nvPicPr>
          <p:cNvPr id="7" name="Resim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1562" y="4005064"/>
            <a:ext cx="4054413" cy="740908"/>
          </a:xfrm>
          <a:prstGeom prst="rect">
            <a:avLst/>
          </a:prstGeom>
        </p:spPr>
      </p:pic>
      <p:sp>
        <p:nvSpPr>
          <p:cNvPr id="8" name="Dikdörtgen 7"/>
          <p:cNvSpPr/>
          <p:nvPr/>
        </p:nvSpPr>
        <p:spPr>
          <a:xfrm>
            <a:off x="0" y="4790908"/>
            <a:ext cx="9144000" cy="707886"/>
          </a:xfrm>
          <a:prstGeom prst="rect">
            <a:avLst/>
          </a:prstGeom>
        </p:spPr>
        <p:txBody>
          <a:bodyPr wrap="square">
            <a:spAutoFit/>
          </a:bodyPr>
          <a:lstStyle/>
          <a:p>
            <a:r>
              <a:rPr lang="tr-TR" sz="2000" dirty="0">
                <a:latin typeface="Arial" pitchFamily="34" charset="0"/>
                <a:cs typeface="Arial" pitchFamily="34" charset="0"/>
              </a:rPr>
              <a:t>• İçine termometre yerleştirdiğimiz 100 </a:t>
            </a:r>
            <a:r>
              <a:rPr lang="tr-TR" sz="2000" dirty="0" err="1">
                <a:latin typeface="Arial" pitchFamily="34" charset="0"/>
                <a:cs typeface="Arial" pitchFamily="34" charset="0"/>
              </a:rPr>
              <a:t>mL’lik</a:t>
            </a:r>
            <a:r>
              <a:rPr lang="tr-TR" sz="2000" dirty="0">
                <a:latin typeface="Arial" pitchFamily="34" charset="0"/>
                <a:cs typeface="Arial" pitchFamily="34" charset="0"/>
              </a:rPr>
              <a:t> beheri yarısına kadar su koyarak 60 °C</a:t>
            </a:r>
            <a:r>
              <a:rPr lang="tr-TR" sz="2000" dirty="0" smtClean="0">
                <a:latin typeface="Arial" pitchFamily="34" charset="0"/>
                <a:cs typeface="Arial" pitchFamily="34" charset="0"/>
              </a:rPr>
              <a:t> sıcaklığa kadar </a:t>
            </a:r>
            <a:r>
              <a:rPr lang="tr-TR" sz="2000" dirty="0">
                <a:latin typeface="Arial" pitchFamily="34" charset="0"/>
                <a:cs typeface="Arial" pitchFamily="34" charset="0"/>
              </a:rPr>
              <a:t>ısıtalım.</a:t>
            </a:r>
          </a:p>
        </p:txBody>
      </p:sp>
      <p:sp>
        <p:nvSpPr>
          <p:cNvPr id="9" name="Dikdörtgen 8"/>
          <p:cNvSpPr/>
          <p:nvPr/>
        </p:nvSpPr>
        <p:spPr>
          <a:xfrm>
            <a:off x="35496" y="5517232"/>
            <a:ext cx="8964488" cy="707886"/>
          </a:xfrm>
          <a:prstGeom prst="rect">
            <a:avLst/>
          </a:prstGeom>
        </p:spPr>
        <p:txBody>
          <a:bodyPr wrap="square">
            <a:spAutoFit/>
          </a:bodyPr>
          <a:lstStyle/>
          <a:p>
            <a:r>
              <a:rPr lang="tr-TR" sz="2000" dirty="0">
                <a:latin typeface="Arial" pitchFamily="34" charset="0"/>
                <a:cs typeface="Arial" pitchFamily="34" charset="0"/>
              </a:rPr>
              <a:t>• 250 </a:t>
            </a:r>
            <a:r>
              <a:rPr lang="tr-TR" sz="2000" dirty="0" err="1">
                <a:latin typeface="Arial" pitchFamily="34" charset="0"/>
                <a:cs typeface="Arial" pitchFamily="34" charset="0"/>
              </a:rPr>
              <a:t>mL’lik</a:t>
            </a:r>
            <a:r>
              <a:rPr lang="tr-TR" sz="2000" dirty="0">
                <a:latin typeface="Arial" pitchFamily="34" charset="0"/>
                <a:cs typeface="Arial" pitchFamily="34" charset="0"/>
              </a:rPr>
              <a:t> beheri yarısına kadar çeşme suyu doldurarak sıcaklığını not edelim.</a:t>
            </a:r>
          </a:p>
        </p:txBody>
      </p:sp>
    </p:spTree>
    <p:extLst>
      <p:ext uri="{BB962C8B-B14F-4D97-AF65-F5344CB8AC3E}">
        <p14:creationId xmlns:p14="http://schemas.microsoft.com/office/powerpoint/2010/main" val="354911159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kış Çizelgesi: Manyetik Disk 1"/>
          <p:cNvSpPr/>
          <p:nvPr/>
        </p:nvSpPr>
        <p:spPr>
          <a:xfrm>
            <a:off x="2627784" y="1454606"/>
            <a:ext cx="3600000" cy="4680000"/>
          </a:xfrm>
          <a:prstGeom prst="flowChartMagneticDisk">
            <a:avLst/>
          </a:prstGeom>
          <a:gradFill>
            <a:gsLst>
              <a:gs pos="53000">
                <a:schemeClr val="accent1">
                  <a:tint val="66000"/>
                  <a:satMod val="160000"/>
                </a:schemeClr>
              </a:gs>
              <a:gs pos="50000">
                <a:schemeClr val="accent1">
                  <a:lumMod val="20000"/>
                  <a:lumOff val="8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 name="Akış Çizelgesi: Manyetik Disk 2"/>
          <p:cNvSpPr/>
          <p:nvPr/>
        </p:nvSpPr>
        <p:spPr>
          <a:xfrm>
            <a:off x="3636056" y="1454606"/>
            <a:ext cx="1440000" cy="4680000"/>
          </a:xfrm>
          <a:prstGeom prst="flowChartMagneticDisk">
            <a:avLst/>
          </a:prstGeom>
          <a:gradFill flip="none" rotWithShape="1">
            <a:gsLst>
              <a:gs pos="0">
                <a:schemeClr val="accent1">
                  <a:tint val="66000"/>
                  <a:satMod val="160000"/>
                </a:schemeClr>
              </a:gs>
              <a:gs pos="0">
                <a:srgbClr val="E0E8F5"/>
              </a:gs>
              <a:gs pos="100000">
                <a:schemeClr val="accent5">
                  <a:lumMod val="40000"/>
                  <a:lumOff val="60000"/>
                </a:schemeClr>
              </a:gs>
              <a:gs pos="100000">
                <a:srgbClr val="D7E2F3"/>
              </a:gs>
              <a:gs pos="100000">
                <a:srgbClr val="CDDBF1"/>
              </a:gs>
              <a:gs pos="0">
                <a:srgbClr val="B8CEEC"/>
              </a:gs>
              <a:gs pos="0">
                <a:srgbClr val="8EB3E2"/>
              </a:gs>
              <a:gs pos="60000">
                <a:schemeClr val="tx2">
                  <a:lumMod val="69000"/>
                  <a:lumOff val="31000"/>
                  <a:alpha val="65000"/>
                </a:schemeClr>
              </a:gs>
              <a:gs pos="0">
                <a:schemeClr val="accent1">
                  <a:tint val="23500"/>
                  <a:satMod val="160000"/>
                </a:schemeClr>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Dikdörtgen 5"/>
          <p:cNvSpPr/>
          <p:nvPr/>
        </p:nvSpPr>
        <p:spPr>
          <a:xfrm>
            <a:off x="3707904" y="3284984"/>
            <a:ext cx="829073" cy="369332"/>
          </a:xfrm>
          <a:prstGeom prst="rect">
            <a:avLst/>
          </a:prstGeom>
        </p:spPr>
        <p:txBody>
          <a:bodyPr wrap="none">
            <a:spAutoFit/>
          </a:bodyPr>
          <a:lstStyle/>
          <a:p>
            <a:r>
              <a:rPr lang="tr-TR" dirty="0" smtClean="0">
                <a:latin typeface="Arial" pitchFamily="34" charset="0"/>
                <a:cs typeface="Arial" pitchFamily="34" charset="0"/>
              </a:rPr>
              <a:t>20 </a:t>
            </a:r>
            <a:r>
              <a:rPr lang="tr-TR" dirty="0">
                <a:latin typeface="Arial" pitchFamily="34" charset="0"/>
                <a:cs typeface="Arial" pitchFamily="34" charset="0"/>
              </a:rPr>
              <a:t>°C </a:t>
            </a:r>
            <a:endParaRPr lang="tr-TR" dirty="0"/>
          </a:p>
        </p:txBody>
      </p:sp>
      <p:sp>
        <p:nvSpPr>
          <p:cNvPr id="7" name="Dikdörtgen 6"/>
          <p:cNvSpPr/>
          <p:nvPr/>
        </p:nvSpPr>
        <p:spPr>
          <a:xfrm>
            <a:off x="5543127" y="2750750"/>
            <a:ext cx="829073" cy="369332"/>
          </a:xfrm>
          <a:prstGeom prst="rect">
            <a:avLst/>
          </a:prstGeom>
        </p:spPr>
        <p:txBody>
          <a:bodyPr wrap="none">
            <a:spAutoFit/>
          </a:bodyPr>
          <a:lstStyle/>
          <a:p>
            <a:r>
              <a:rPr lang="tr-TR" dirty="0">
                <a:latin typeface="Arial" pitchFamily="34" charset="0"/>
                <a:cs typeface="Arial" pitchFamily="34" charset="0"/>
              </a:rPr>
              <a:t>60 °C </a:t>
            </a:r>
            <a:endParaRPr lang="tr-TR" dirty="0"/>
          </a:p>
        </p:txBody>
      </p:sp>
      <p:sp>
        <p:nvSpPr>
          <p:cNvPr id="10" name="Rectangle 17"/>
          <p:cNvSpPr>
            <a:spLocks noChangeArrowheads="1"/>
          </p:cNvSpPr>
          <p:nvPr/>
        </p:nvSpPr>
        <p:spPr bwMode="auto">
          <a:xfrm flipH="1">
            <a:off x="4644348" y="3038782"/>
            <a:ext cx="72008" cy="1152087"/>
          </a:xfrm>
          <a:prstGeom prst="rect">
            <a:avLst/>
          </a:prstGeom>
          <a:solidFill>
            <a:srgbClr val="FF0000"/>
          </a:solidFill>
          <a:ln w="9525" algn="ctr">
            <a:noFill/>
            <a:miter lim="800000"/>
            <a:headEnd/>
            <a:tailEnd/>
          </a:ln>
          <a:effectLst/>
        </p:spPr>
        <p:txBody>
          <a:bodyPr wrap="none" anchor="ctr"/>
          <a:lstStyle/>
          <a:p>
            <a:endParaRPr lang="tr-TR"/>
          </a:p>
        </p:txBody>
      </p:sp>
      <p:sp>
        <p:nvSpPr>
          <p:cNvPr id="11" name="Rectangle 16"/>
          <p:cNvSpPr>
            <a:spLocks noChangeArrowheads="1"/>
          </p:cNvSpPr>
          <p:nvPr/>
        </p:nvSpPr>
        <p:spPr bwMode="auto">
          <a:xfrm>
            <a:off x="4716356" y="1022558"/>
            <a:ext cx="215684" cy="3169469"/>
          </a:xfrm>
          <a:prstGeom prst="rect">
            <a:avLst/>
          </a:prstGeom>
          <a:solidFill>
            <a:srgbClr val="FFCC00"/>
          </a:solidFill>
          <a:ln w="9525" algn="ctr">
            <a:noFill/>
            <a:miter lim="800000"/>
            <a:headEnd/>
            <a:tailEnd/>
          </a:ln>
          <a:effectLst/>
        </p:spPr>
        <p:txBody>
          <a:bodyPr wrap="none" anchor="ctr"/>
          <a:lstStyle/>
          <a:p>
            <a:pPr marL="342900" indent="-342900" algn="ctr"/>
            <a:r>
              <a:rPr lang="tr-TR" sz="800" dirty="0" smtClean="0">
                <a:solidFill>
                  <a:srgbClr val="000000"/>
                </a:solidFill>
              </a:rPr>
              <a:t>100</a:t>
            </a:r>
          </a:p>
          <a:p>
            <a:pPr marL="342900" indent="-342900" algn="ctr"/>
            <a:r>
              <a:rPr lang="tr-TR" sz="800" dirty="0" smtClean="0">
                <a:solidFill>
                  <a:srgbClr val="000000"/>
                </a:solidFill>
              </a:rPr>
              <a:t>95</a:t>
            </a:r>
          </a:p>
          <a:p>
            <a:pPr marL="342900" indent="-342900" algn="ctr"/>
            <a:r>
              <a:rPr lang="tr-TR" sz="800" dirty="0" smtClean="0">
                <a:solidFill>
                  <a:srgbClr val="000000"/>
                </a:solidFill>
              </a:rPr>
              <a:t>90</a:t>
            </a:r>
          </a:p>
          <a:p>
            <a:pPr marL="342900" indent="-342900" algn="ctr"/>
            <a:r>
              <a:rPr lang="tr-TR" sz="800" dirty="0" smtClean="0">
                <a:solidFill>
                  <a:srgbClr val="000000"/>
                </a:solidFill>
              </a:rPr>
              <a:t>85</a:t>
            </a:r>
          </a:p>
          <a:p>
            <a:pPr marL="342900" indent="-342900" algn="ctr"/>
            <a:r>
              <a:rPr lang="tr-TR" sz="800" dirty="0" smtClean="0">
                <a:solidFill>
                  <a:srgbClr val="000000"/>
                </a:solidFill>
              </a:rPr>
              <a:t>80</a:t>
            </a:r>
          </a:p>
          <a:p>
            <a:pPr marL="342900" indent="-342900" algn="ctr"/>
            <a:r>
              <a:rPr lang="tr-TR" sz="800" dirty="0" smtClean="0">
                <a:solidFill>
                  <a:srgbClr val="000000"/>
                </a:solidFill>
              </a:rPr>
              <a:t>75</a:t>
            </a:r>
          </a:p>
          <a:p>
            <a:pPr marL="342900" indent="-342900" algn="ctr"/>
            <a:r>
              <a:rPr lang="tr-TR" sz="800" dirty="0" smtClean="0">
                <a:solidFill>
                  <a:srgbClr val="000000"/>
                </a:solidFill>
              </a:rPr>
              <a:t>70</a:t>
            </a:r>
          </a:p>
          <a:p>
            <a:pPr marL="342900" indent="-342900" algn="ctr"/>
            <a:r>
              <a:rPr lang="tr-TR" sz="800" dirty="0" smtClean="0">
                <a:solidFill>
                  <a:srgbClr val="000000"/>
                </a:solidFill>
              </a:rPr>
              <a:t>65</a:t>
            </a:r>
          </a:p>
          <a:p>
            <a:pPr marL="342900" indent="-342900" algn="ctr"/>
            <a:r>
              <a:rPr lang="tr-TR" sz="800" dirty="0" smtClean="0">
                <a:solidFill>
                  <a:srgbClr val="000000"/>
                </a:solidFill>
              </a:rPr>
              <a:t>60</a:t>
            </a:r>
          </a:p>
          <a:p>
            <a:pPr marL="342900" indent="-342900" algn="ctr"/>
            <a:r>
              <a:rPr lang="tr-TR" sz="800" dirty="0" smtClean="0">
                <a:solidFill>
                  <a:srgbClr val="000000"/>
                </a:solidFill>
              </a:rPr>
              <a:t> 55</a:t>
            </a:r>
          </a:p>
          <a:p>
            <a:pPr marL="342900" indent="-342900" algn="ctr"/>
            <a:r>
              <a:rPr lang="tr-TR" sz="800" dirty="0" smtClean="0">
                <a:solidFill>
                  <a:srgbClr val="000000"/>
                </a:solidFill>
              </a:rPr>
              <a:t>50</a:t>
            </a:r>
          </a:p>
          <a:p>
            <a:pPr marL="342900" indent="-342900" algn="ctr"/>
            <a:r>
              <a:rPr lang="tr-TR" sz="800" dirty="0" smtClean="0">
                <a:solidFill>
                  <a:srgbClr val="000000"/>
                </a:solidFill>
              </a:rPr>
              <a:t>45</a:t>
            </a:r>
            <a:endParaRPr lang="tr-TR" sz="800" dirty="0">
              <a:solidFill>
                <a:srgbClr val="000000"/>
              </a:solidFill>
            </a:endParaRPr>
          </a:p>
          <a:p>
            <a:pPr marL="342900" indent="-342900" algn="ctr"/>
            <a:r>
              <a:rPr lang="tr-TR" sz="800" dirty="0" smtClean="0">
                <a:solidFill>
                  <a:srgbClr val="000000"/>
                </a:solidFill>
              </a:rPr>
              <a:t> </a:t>
            </a:r>
            <a:r>
              <a:rPr lang="tr-TR" sz="800" dirty="0">
                <a:solidFill>
                  <a:srgbClr val="000000"/>
                </a:solidFill>
              </a:rPr>
              <a:t>40</a:t>
            </a:r>
          </a:p>
          <a:p>
            <a:pPr marL="342900" indent="-342900" algn="ctr"/>
            <a:r>
              <a:rPr lang="tr-TR" sz="800" dirty="0" smtClean="0">
                <a:solidFill>
                  <a:srgbClr val="000000"/>
                </a:solidFill>
              </a:rPr>
              <a:t>35</a:t>
            </a:r>
            <a:endParaRPr lang="tr-TR" sz="800" dirty="0">
              <a:solidFill>
                <a:srgbClr val="000000"/>
              </a:solidFill>
            </a:endParaRPr>
          </a:p>
          <a:p>
            <a:pPr marL="342900" indent="-342900" algn="ctr"/>
            <a:r>
              <a:rPr lang="tr-TR" sz="800" dirty="0" smtClean="0">
                <a:solidFill>
                  <a:srgbClr val="000000"/>
                </a:solidFill>
              </a:rPr>
              <a:t>30</a:t>
            </a:r>
            <a:endParaRPr lang="tr-TR" sz="800" dirty="0">
              <a:solidFill>
                <a:srgbClr val="000000"/>
              </a:solidFill>
            </a:endParaRPr>
          </a:p>
          <a:p>
            <a:pPr marL="342900" indent="-342900" algn="ctr"/>
            <a:r>
              <a:rPr lang="tr-TR" sz="800" dirty="0" smtClean="0">
                <a:solidFill>
                  <a:srgbClr val="000000"/>
                </a:solidFill>
              </a:rPr>
              <a:t>25</a:t>
            </a:r>
            <a:endParaRPr lang="tr-TR" sz="800" dirty="0">
              <a:solidFill>
                <a:srgbClr val="000000"/>
              </a:solidFill>
            </a:endParaRPr>
          </a:p>
          <a:p>
            <a:pPr marL="342900" indent="-342900" algn="ctr"/>
            <a:r>
              <a:rPr lang="tr-TR" sz="800" dirty="0" smtClean="0">
                <a:solidFill>
                  <a:srgbClr val="000000"/>
                </a:solidFill>
              </a:rPr>
              <a:t> </a:t>
            </a:r>
            <a:r>
              <a:rPr lang="tr-TR" sz="800" dirty="0">
                <a:solidFill>
                  <a:srgbClr val="000000"/>
                </a:solidFill>
              </a:rPr>
              <a:t>20</a:t>
            </a:r>
          </a:p>
          <a:p>
            <a:pPr marL="342900" indent="-342900" algn="ctr"/>
            <a:r>
              <a:rPr lang="tr-TR" sz="800" dirty="0" smtClean="0">
                <a:solidFill>
                  <a:srgbClr val="000000"/>
                </a:solidFill>
              </a:rPr>
              <a:t>15</a:t>
            </a:r>
            <a:endParaRPr lang="tr-TR" sz="800" dirty="0">
              <a:solidFill>
                <a:srgbClr val="000000"/>
              </a:solidFill>
            </a:endParaRPr>
          </a:p>
          <a:p>
            <a:pPr marL="342900" indent="-342900" algn="ctr"/>
            <a:r>
              <a:rPr lang="tr-TR" sz="800" dirty="0" smtClean="0">
                <a:solidFill>
                  <a:srgbClr val="000000"/>
                </a:solidFill>
              </a:rPr>
              <a:t>1 </a:t>
            </a:r>
            <a:r>
              <a:rPr lang="tr-TR" sz="800" dirty="0">
                <a:solidFill>
                  <a:srgbClr val="000000"/>
                </a:solidFill>
              </a:rPr>
              <a:t>0</a:t>
            </a:r>
          </a:p>
          <a:p>
            <a:pPr marL="342900" indent="-342900" algn="ctr"/>
            <a:r>
              <a:rPr lang="tr-TR" sz="800" dirty="0" smtClean="0">
                <a:solidFill>
                  <a:srgbClr val="000000"/>
                </a:solidFill>
              </a:rPr>
              <a:t> </a:t>
            </a:r>
            <a:r>
              <a:rPr lang="tr-TR" sz="800" dirty="0">
                <a:solidFill>
                  <a:srgbClr val="000000"/>
                </a:solidFill>
              </a:rPr>
              <a:t>5</a:t>
            </a:r>
          </a:p>
          <a:p>
            <a:pPr marL="342900" indent="-342900" algn="ctr"/>
            <a:r>
              <a:rPr lang="tr-TR" sz="800" dirty="0" smtClean="0">
                <a:solidFill>
                  <a:srgbClr val="000000"/>
                </a:solidFill>
              </a:rPr>
              <a:t>0</a:t>
            </a:r>
            <a:endParaRPr lang="tr-TR" sz="800" dirty="0">
              <a:solidFill>
                <a:srgbClr val="000000"/>
              </a:solidFill>
            </a:endParaRPr>
          </a:p>
          <a:p>
            <a:pPr marL="342900" indent="-342900" algn="ctr"/>
            <a:r>
              <a:rPr lang="tr-TR" sz="800" dirty="0" smtClean="0">
                <a:solidFill>
                  <a:srgbClr val="000000"/>
                </a:solidFill>
              </a:rPr>
              <a:t>-</a:t>
            </a:r>
            <a:r>
              <a:rPr lang="tr-TR" sz="800" dirty="0">
                <a:solidFill>
                  <a:srgbClr val="000000"/>
                </a:solidFill>
              </a:rPr>
              <a:t>5</a:t>
            </a:r>
          </a:p>
          <a:p>
            <a:pPr marL="342900" indent="-342900" algn="ctr"/>
            <a:r>
              <a:rPr lang="tr-TR" sz="800" dirty="0" smtClean="0">
                <a:solidFill>
                  <a:srgbClr val="000000"/>
                </a:solidFill>
              </a:rPr>
              <a:t>-</a:t>
            </a:r>
            <a:r>
              <a:rPr lang="tr-TR" sz="800" dirty="0">
                <a:solidFill>
                  <a:srgbClr val="000000"/>
                </a:solidFill>
              </a:rPr>
              <a:t>1 </a:t>
            </a:r>
            <a:r>
              <a:rPr lang="tr-TR" sz="800" dirty="0" smtClean="0">
                <a:solidFill>
                  <a:srgbClr val="000000"/>
                </a:solidFill>
              </a:rPr>
              <a:t>0</a:t>
            </a:r>
          </a:p>
          <a:p>
            <a:pPr marL="342900" indent="-342900" algn="ctr"/>
            <a:r>
              <a:rPr lang="tr-TR" sz="800" dirty="0" smtClean="0">
                <a:solidFill>
                  <a:srgbClr val="000000"/>
                </a:solidFill>
              </a:rPr>
              <a:t>-15</a:t>
            </a:r>
          </a:p>
          <a:p>
            <a:pPr marL="342900" indent="-342900" algn="ctr"/>
            <a:r>
              <a:rPr lang="tr-TR" sz="800" dirty="0" smtClean="0">
                <a:solidFill>
                  <a:srgbClr val="000000"/>
                </a:solidFill>
              </a:rPr>
              <a:t>-20</a:t>
            </a:r>
          </a:p>
          <a:p>
            <a:pPr marL="342900" indent="-342900" algn="ctr"/>
            <a:r>
              <a:rPr lang="tr-TR" sz="800" dirty="0" smtClean="0">
                <a:solidFill>
                  <a:srgbClr val="000000"/>
                </a:solidFill>
              </a:rPr>
              <a:t>-25</a:t>
            </a:r>
            <a:endParaRPr lang="tr-TR" sz="800" dirty="0">
              <a:solidFill>
                <a:srgbClr val="000000"/>
              </a:solidFill>
            </a:endParaRPr>
          </a:p>
        </p:txBody>
      </p:sp>
      <p:sp>
        <p:nvSpPr>
          <p:cNvPr id="12" name="Oval 8"/>
          <p:cNvSpPr>
            <a:spLocks noChangeArrowheads="1"/>
          </p:cNvSpPr>
          <p:nvPr/>
        </p:nvSpPr>
        <p:spPr bwMode="auto">
          <a:xfrm>
            <a:off x="4572000" y="4190910"/>
            <a:ext cx="216024" cy="216024"/>
          </a:xfrm>
          <a:prstGeom prst="ellipse">
            <a:avLst/>
          </a:prstGeom>
          <a:solidFill>
            <a:srgbClr val="FF0000"/>
          </a:solidFill>
          <a:ln w="9525" algn="ctr">
            <a:noFill/>
            <a:round/>
            <a:headEnd/>
            <a:tailEnd/>
          </a:ln>
          <a:effectLst/>
        </p:spPr>
        <p:txBody>
          <a:bodyPr wrap="none" anchor="ctr"/>
          <a:lstStyle/>
          <a:p>
            <a:pPr marL="342900" indent="-342900" algn="ctr"/>
            <a:endParaRPr lang="tr-TR"/>
          </a:p>
        </p:txBody>
      </p:sp>
      <p:sp>
        <p:nvSpPr>
          <p:cNvPr id="13" name="Rectangle 24"/>
          <p:cNvSpPr>
            <a:spLocks noChangeArrowheads="1"/>
          </p:cNvSpPr>
          <p:nvPr/>
        </p:nvSpPr>
        <p:spPr bwMode="auto">
          <a:xfrm>
            <a:off x="4643636" y="2534726"/>
            <a:ext cx="72720" cy="1296789"/>
          </a:xfrm>
          <a:prstGeom prst="rect">
            <a:avLst/>
          </a:prstGeom>
          <a:solidFill>
            <a:srgbClr val="FF0000"/>
          </a:solidFill>
          <a:ln w="9525" algn="ctr">
            <a:noFill/>
            <a:miter lim="800000"/>
            <a:headEnd/>
            <a:tailEnd/>
          </a:ln>
          <a:effectLst/>
        </p:spPr>
        <p:txBody>
          <a:bodyPr wrap="none" anchor="ctr"/>
          <a:lstStyle/>
          <a:p>
            <a:endParaRPr lang="tr-TR"/>
          </a:p>
        </p:txBody>
      </p:sp>
      <p:sp>
        <p:nvSpPr>
          <p:cNvPr id="19" name="Rectangle 17"/>
          <p:cNvSpPr>
            <a:spLocks noChangeArrowheads="1"/>
          </p:cNvSpPr>
          <p:nvPr/>
        </p:nvSpPr>
        <p:spPr bwMode="auto">
          <a:xfrm flipH="1">
            <a:off x="5274053" y="2534726"/>
            <a:ext cx="90034" cy="1655585"/>
          </a:xfrm>
          <a:prstGeom prst="rect">
            <a:avLst/>
          </a:prstGeom>
          <a:solidFill>
            <a:srgbClr val="FF0000"/>
          </a:solidFill>
          <a:ln w="9525" algn="ctr">
            <a:noFill/>
            <a:miter lim="800000"/>
            <a:headEnd/>
            <a:tailEnd/>
          </a:ln>
          <a:effectLst/>
        </p:spPr>
        <p:txBody>
          <a:bodyPr wrap="none" anchor="ctr"/>
          <a:lstStyle/>
          <a:p>
            <a:endParaRPr lang="tr-TR"/>
          </a:p>
        </p:txBody>
      </p:sp>
      <p:sp>
        <p:nvSpPr>
          <p:cNvPr id="20" name="Oval 19"/>
          <p:cNvSpPr>
            <a:spLocks noChangeArrowheads="1"/>
          </p:cNvSpPr>
          <p:nvPr/>
        </p:nvSpPr>
        <p:spPr bwMode="auto">
          <a:xfrm>
            <a:off x="5202069" y="4118902"/>
            <a:ext cx="216024" cy="216024"/>
          </a:xfrm>
          <a:prstGeom prst="ellipse">
            <a:avLst/>
          </a:prstGeom>
          <a:solidFill>
            <a:srgbClr val="FF0000"/>
          </a:solidFill>
          <a:ln w="9525" algn="ctr">
            <a:noFill/>
            <a:round/>
            <a:headEnd/>
            <a:tailEnd/>
          </a:ln>
          <a:effectLst/>
        </p:spPr>
        <p:txBody>
          <a:bodyPr wrap="none" anchor="ctr"/>
          <a:lstStyle/>
          <a:p>
            <a:pPr marL="342900" indent="-342900" algn="ctr"/>
            <a:endParaRPr lang="tr-TR"/>
          </a:p>
        </p:txBody>
      </p:sp>
      <p:sp>
        <p:nvSpPr>
          <p:cNvPr id="21" name="Rectangle 24"/>
          <p:cNvSpPr>
            <a:spLocks noChangeArrowheads="1"/>
          </p:cNvSpPr>
          <p:nvPr/>
        </p:nvSpPr>
        <p:spPr bwMode="auto">
          <a:xfrm>
            <a:off x="5272648" y="2030670"/>
            <a:ext cx="91439" cy="576622"/>
          </a:xfrm>
          <a:prstGeom prst="rect">
            <a:avLst/>
          </a:prstGeom>
          <a:solidFill>
            <a:srgbClr val="FF0000"/>
          </a:solidFill>
          <a:ln w="9525" algn="ctr">
            <a:noFill/>
            <a:miter lim="800000"/>
            <a:headEnd/>
            <a:tailEnd/>
          </a:ln>
          <a:effectLst/>
        </p:spPr>
        <p:txBody>
          <a:bodyPr wrap="none" anchor="ctr"/>
          <a:lstStyle/>
          <a:p>
            <a:endParaRPr lang="tr-TR"/>
          </a:p>
        </p:txBody>
      </p:sp>
      <p:sp>
        <p:nvSpPr>
          <p:cNvPr id="22" name="Rectangle 16"/>
          <p:cNvSpPr>
            <a:spLocks noChangeArrowheads="1"/>
          </p:cNvSpPr>
          <p:nvPr/>
        </p:nvSpPr>
        <p:spPr bwMode="auto">
          <a:xfrm>
            <a:off x="5364088" y="1022558"/>
            <a:ext cx="215684" cy="3169469"/>
          </a:xfrm>
          <a:prstGeom prst="rect">
            <a:avLst/>
          </a:prstGeom>
          <a:solidFill>
            <a:srgbClr val="FFCC00"/>
          </a:solidFill>
          <a:ln w="9525" algn="ctr">
            <a:noFill/>
            <a:miter lim="800000"/>
            <a:headEnd/>
            <a:tailEnd/>
          </a:ln>
          <a:effectLst/>
        </p:spPr>
        <p:txBody>
          <a:bodyPr wrap="none" anchor="ctr"/>
          <a:lstStyle/>
          <a:p>
            <a:pPr marL="342900" indent="-342900" algn="ctr"/>
            <a:r>
              <a:rPr lang="tr-TR" sz="800" dirty="0" smtClean="0">
                <a:solidFill>
                  <a:srgbClr val="000000"/>
                </a:solidFill>
              </a:rPr>
              <a:t>100</a:t>
            </a:r>
          </a:p>
          <a:p>
            <a:pPr marL="342900" indent="-342900" algn="ctr"/>
            <a:r>
              <a:rPr lang="tr-TR" sz="800" dirty="0" smtClean="0">
                <a:solidFill>
                  <a:srgbClr val="000000"/>
                </a:solidFill>
              </a:rPr>
              <a:t>95</a:t>
            </a:r>
          </a:p>
          <a:p>
            <a:pPr marL="342900" indent="-342900" algn="ctr"/>
            <a:r>
              <a:rPr lang="tr-TR" sz="800" dirty="0" smtClean="0">
                <a:solidFill>
                  <a:srgbClr val="000000"/>
                </a:solidFill>
              </a:rPr>
              <a:t>90</a:t>
            </a:r>
          </a:p>
          <a:p>
            <a:pPr marL="342900" indent="-342900" algn="ctr"/>
            <a:r>
              <a:rPr lang="tr-TR" sz="800" dirty="0" smtClean="0">
                <a:solidFill>
                  <a:srgbClr val="000000"/>
                </a:solidFill>
              </a:rPr>
              <a:t>85</a:t>
            </a:r>
          </a:p>
          <a:p>
            <a:pPr marL="342900" indent="-342900" algn="ctr"/>
            <a:r>
              <a:rPr lang="tr-TR" sz="800" dirty="0" smtClean="0">
                <a:solidFill>
                  <a:srgbClr val="000000"/>
                </a:solidFill>
              </a:rPr>
              <a:t>80</a:t>
            </a:r>
          </a:p>
          <a:p>
            <a:pPr marL="342900" indent="-342900" algn="ctr"/>
            <a:r>
              <a:rPr lang="tr-TR" sz="800" dirty="0" smtClean="0">
                <a:solidFill>
                  <a:srgbClr val="000000"/>
                </a:solidFill>
              </a:rPr>
              <a:t>75</a:t>
            </a:r>
          </a:p>
          <a:p>
            <a:pPr marL="342900" indent="-342900" algn="ctr"/>
            <a:r>
              <a:rPr lang="tr-TR" sz="800" dirty="0" smtClean="0">
                <a:solidFill>
                  <a:srgbClr val="000000"/>
                </a:solidFill>
              </a:rPr>
              <a:t>70</a:t>
            </a:r>
          </a:p>
          <a:p>
            <a:pPr marL="342900" indent="-342900" algn="ctr"/>
            <a:r>
              <a:rPr lang="tr-TR" sz="800" dirty="0" smtClean="0">
                <a:solidFill>
                  <a:srgbClr val="000000"/>
                </a:solidFill>
              </a:rPr>
              <a:t>65</a:t>
            </a:r>
          </a:p>
          <a:p>
            <a:pPr marL="342900" indent="-342900" algn="ctr"/>
            <a:r>
              <a:rPr lang="tr-TR" sz="800" dirty="0" smtClean="0">
                <a:solidFill>
                  <a:srgbClr val="000000"/>
                </a:solidFill>
              </a:rPr>
              <a:t>60</a:t>
            </a:r>
          </a:p>
          <a:p>
            <a:pPr marL="342900" indent="-342900" algn="ctr"/>
            <a:r>
              <a:rPr lang="tr-TR" sz="800" dirty="0" smtClean="0">
                <a:solidFill>
                  <a:srgbClr val="000000"/>
                </a:solidFill>
              </a:rPr>
              <a:t> 55</a:t>
            </a:r>
          </a:p>
          <a:p>
            <a:pPr marL="342900" indent="-342900" algn="ctr"/>
            <a:r>
              <a:rPr lang="tr-TR" sz="800" dirty="0" smtClean="0">
                <a:solidFill>
                  <a:srgbClr val="000000"/>
                </a:solidFill>
              </a:rPr>
              <a:t>50</a:t>
            </a:r>
          </a:p>
          <a:p>
            <a:pPr marL="342900" indent="-342900" algn="ctr"/>
            <a:r>
              <a:rPr lang="tr-TR" sz="800" dirty="0" smtClean="0">
                <a:solidFill>
                  <a:srgbClr val="000000"/>
                </a:solidFill>
              </a:rPr>
              <a:t>45</a:t>
            </a:r>
            <a:endParaRPr lang="tr-TR" sz="800" dirty="0">
              <a:solidFill>
                <a:srgbClr val="000000"/>
              </a:solidFill>
            </a:endParaRPr>
          </a:p>
          <a:p>
            <a:pPr marL="342900" indent="-342900" algn="ctr"/>
            <a:r>
              <a:rPr lang="tr-TR" sz="800" dirty="0" smtClean="0">
                <a:solidFill>
                  <a:srgbClr val="000000"/>
                </a:solidFill>
              </a:rPr>
              <a:t> </a:t>
            </a:r>
            <a:r>
              <a:rPr lang="tr-TR" sz="800" dirty="0">
                <a:solidFill>
                  <a:srgbClr val="000000"/>
                </a:solidFill>
              </a:rPr>
              <a:t>40</a:t>
            </a:r>
          </a:p>
          <a:p>
            <a:pPr marL="342900" indent="-342900" algn="ctr"/>
            <a:r>
              <a:rPr lang="tr-TR" sz="800" dirty="0" smtClean="0">
                <a:solidFill>
                  <a:srgbClr val="000000"/>
                </a:solidFill>
              </a:rPr>
              <a:t>35</a:t>
            </a:r>
            <a:endParaRPr lang="tr-TR" sz="800" dirty="0">
              <a:solidFill>
                <a:srgbClr val="000000"/>
              </a:solidFill>
            </a:endParaRPr>
          </a:p>
          <a:p>
            <a:pPr marL="342900" indent="-342900" algn="ctr"/>
            <a:r>
              <a:rPr lang="tr-TR" sz="800" dirty="0" smtClean="0">
                <a:solidFill>
                  <a:srgbClr val="000000"/>
                </a:solidFill>
              </a:rPr>
              <a:t>30</a:t>
            </a:r>
            <a:endParaRPr lang="tr-TR" sz="800" dirty="0">
              <a:solidFill>
                <a:srgbClr val="000000"/>
              </a:solidFill>
            </a:endParaRPr>
          </a:p>
          <a:p>
            <a:pPr marL="342900" indent="-342900" algn="ctr"/>
            <a:r>
              <a:rPr lang="tr-TR" sz="800" dirty="0" smtClean="0">
                <a:solidFill>
                  <a:srgbClr val="000000"/>
                </a:solidFill>
              </a:rPr>
              <a:t>25</a:t>
            </a:r>
            <a:endParaRPr lang="tr-TR" sz="800" dirty="0">
              <a:solidFill>
                <a:srgbClr val="000000"/>
              </a:solidFill>
            </a:endParaRPr>
          </a:p>
          <a:p>
            <a:pPr marL="342900" indent="-342900" algn="ctr"/>
            <a:r>
              <a:rPr lang="tr-TR" sz="800" dirty="0" smtClean="0">
                <a:solidFill>
                  <a:srgbClr val="000000"/>
                </a:solidFill>
              </a:rPr>
              <a:t> </a:t>
            </a:r>
            <a:r>
              <a:rPr lang="tr-TR" sz="800" dirty="0">
                <a:solidFill>
                  <a:srgbClr val="000000"/>
                </a:solidFill>
              </a:rPr>
              <a:t>20</a:t>
            </a:r>
          </a:p>
          <a:p>
            <a:pPr marL="342900" indent="-342900" algn="ctr"/>
            <a:r>
              <a:rPr lang="tr-TR" sz="800" dirty="0" smtClean="0">
                <a:solidFill>
                  <a:srgbClr val="000000"/>
                </a:solidFill>
              </a:rPr>
              <a:t>15</a:t>
            </a:r>
            <a:endParaRPr lang="tr-TR" sz="800" dirty="0">
              <a:solidFill>
                <a:srgbClr val="000000"/>
              </a:solidFill>
            </a:endParaRPr>
          </a:p>
          <a:p>
            <a:pPr marL="342900" indent="-342900" algn="ctr"/>
            <a:r>
              <a:rPr lang="tr-TR" sz="800" dirty="0" smtClean="0">
                <a:solidFill>
                  <a:srgbClr val="000000"/>
                </a:solidFill>
              </a:rPr>
              <a:t>1 </a:t>
            </a:r>
            <a:r>
              <a:rPr lang="tr-TR" sz="800" dirty="0">
                <a:solidFill>
                  <a:srgbClr val="000000"/>
                </a:solidFill>
              </a:rPr>
              <a:t>0</a:t>
            </a:r>
          </a:p>
          <a:p>
            <a:pPr marL="342900" indent="-342900" algn="ctr"/>
            <a:r>
              <a:rPr lang="tr-TR" sz="800" dirty="0" smtClean="0">
                <a:solidFill>
                  <a:srgbClr val="000000"/>
                </a:solidFill>
              </a:rPr>
              <a:t> </a:t>
            </a:r>
            <a:r>
              <a:rPr lang="tr-TR" sz="800" dirty="0">
                <a:solidFill>
                  <a:srgbClr val="000000"/>
                </a:solidFill>
              </a:rPr>
              <a:t>5</a:t>
            </a:r>
          </a:p>
          <a:p>
            <a:pPr marL="342900" indent="-342900" algn="ctr"/>
            <a:r>
              <a:rPr lang="tr-TR" sz="800" dirty="0" smtClean="0">
                <a:solidFill>
                  <a:srgbClr val="000000"/>
                </a:solidFill>
              </a:rPr>
              <a:t>0</a:t>
            </a:r>
            <a:endParaRPr lang="tr-TR" sz="800" dirty="0">
              <a:solidFill>
                <a:srgbClr val="000000"/>
              </a:solidFill>
            </a:endParaRPr>
          </a:p>
          <a:p>
            <a:pPr marL="342900" indent="-342900" algn="ctr"/>
            <a:r>
              <a:rPr lang="tr-TR" sz="800" dirty="0" smtClean="0">
                <a:solidFill>
                  <a:srgbClr val="000000"/>
                </a:solidFill>
              </a:rPr>
              <a:t>-</a:t>
            </a:r>
            <a:r>
              <a:rPr lang="tr-TR" sz="800" dirty="0">
                <a:solidFill>
                  <a:srgbClr val="000000"/>
                </a:solidFill>
              </a:rPr>
              <a:t>5</a:t>
            </a:r>
          </a:p>
          <a:p>
            <a:pPr marL="342900" indent="-342900" algn="ctr"/>
            <a:r>
              <a:rPr lang="tr-TR" sz="800" dirty="0" smtClean="0">
                <a:solidFill>
                  <a:srgbClr val="000000"/>
                </a:solidFill>
              </a:rPr>
              <a:t>-</a:t>
            </a:r>
            <a:r>
              <a:rPr lang="tr-TR" sz="800" dirty="0">
                <a:solidFill>
                  <a:srgbClr val="000000"/>
                </a:solidFill>
              </a:rPr>
              <a:t>1 </a:t>
            </a:r>
            <a:r>
              <a:rPr lang="tr-TR" sz="800" dirty="0" smtClean="0">
                <a:solidFill>
                  <a:srgbClr val="000000"/>
                </a:solidFill>
              </a:rPr>
              <a:t>0</a:t>
            </a:r>
          </a:p>
          <a:p>
            <a:pPr marL="342900" indent="-342900" algn="ctr"/>
            <a:r>
              <a:rPr lang="tr-TR" sz="800" dirty="0" smtClean="0">
                <a:solidFill>
                  <a:srgbClr val="000000"/>
                </a:solidFill>
              </a:rPr>
              <a:t>-15</a:t>
            </a:r>
          </a:p>
          <a:p>
            <a:pPr marL="342900" indent="-342900" algn="ctr"/>
            <a:r>
              <a:rPr lang="tr-TR" sz="800" dirty="0" smtClean="0">
                <a:solidFill>
                  <a:srgbClr val="000000"/>
                </a:solidFill>
              </a:rPr>
              <a:t>-20</a:t>
            </a:r>
          </a:p>
          <a:p>
            <a:pPr marL="342900" indent="-342900" algn="ctr"/>
            <a:r>
              <a:rPr lang="tr-TR" sz="800" dirty="0" smtClean="0">
                <a:solidFill>
                  <a:srgbClr val="000000"/>
                </a:solidFill>
              </a:rPr>
              <a:t>-25</a:t>
            </a:r>
            <a:endParaRPr lang="tr-TR" sz="800" dirty="0">
              <a:solidFill>
                <a:srgbClr val="000000"/>
              </a:solidFill>
            </a:endParaRPr>
          </a:p>
        </p:txBody>
      </p:sp>
      <p:cxnSp>
        <p:nvCxnSpPr>
          <p:cNvPr id="24" name="Düz Ok Bağlayıcısı 23"/>
          <p:cNvCxnSpPr/>
          <p:nvPr/>
        </p:nvCxnSpPr>
        <p:spPr>
          <a:xfrm>
            <a:off x="3275856" y="5271030"/>
            <a:ext cx="864096" cy="0"/>
          </a:xfrm>
          <a:prstGeom prst="straightConnector1">
            <a:avLst/>
          </a:prstGeom>
          <a:ln w="28575">
            <a:solidFill>
              <a:srgbClr val="FF0000"/>
            </a:solidFill>
            <a:tailEnd type="arrow"/>
          </a:ln>
        </p:spPr>
        <p:style>
          <a:lnRef idx="1">
            <a:schemeClr val="accent2"/>
          </a:lnRef>
          <a:fillRef idx="0">
            <a:schemeClr val="accent2"/>
          </a:fillRef>
          <a:effectRef idx="0">
            <a:schemeClr val="accent2"/>
          </a:effectRef>
          <a:fontRef idx="minor">
            <a:schemeClr val="tx1"/>
          </a:fontRef>
        </p:style>
      </p:cxnSp>
      <p:cxnSp>
        <p:nvCxnSpPr>
          <p:cNvPr id="25" name="Düz Ok Bağlayıcısı 24"/>
          <p:cNvCxnSpPr/>
          <p:nvPr/>
        </p:nvCxnSpPr>
        <p:spPr>
          <a:xfrm>
            <a:off x="3275856" y="4406934"/>
            <a:ext cx="864096" cy="0"/>
          </a:xfrm>
          <a:prstGeom prst="straightConnector1">
            <a:avLst/>
          </a:prstGeom>
          <a:ln w="28575">
            <a:solidFill>
              <a:srgbClr val="FF0000"/>
            </a:solidFill>
            <a:tailEnd type="arrow"/>
          </a:ln>
        </p:spPr>
        <p:style>
          <a:lnRef idx="1">
            <a:schemeClr val="accent2"/>
          </a:lnRef>
          <a:fillRef idx="0">
            <a:schemeClr val="accent2"/>
          </a:fillRef>
          <a:effectRef idx="0">
            <a:schemeClr val="accent2"/>
          </a:effectRef>
          <a:fontRef idx="minor">
            <a:schemeClr val="tx1"/>
          </a:fontRef>
        </p:style>
      </p:cxnSp>
      <p:cxnSp>
        <p:nvCxnSpPr>
          <p:cNvPr id="26" name="Düz Ok Bağlayıcısı 25"/>
          <p:cNvCxnSpPr/>
          <p:nvPr/>
        </p:nvCxnSpPr>
        <p:spPr>
          <a:xfrm>
            <a:off x="3275856" y="4694966"/>
            <a:ext cx="864096" cy="0"/>
          </a:xfrm>
          <a:prstGeom prst="straightConnector1">
            <a:avLst/>
          </a:prstGeom>
          <a:ln w="28575">
            <a:solidFill>
              <a:srgbClr val="FF0000"/>
            </a:solidFill>
            <a:tailEnd type="arrow"/>
          </a:ln>
        </p:spPr>
        <p:style>
          <a:lnRef idx="1">
            <a:schemeClr val="accent2"/>
          </a:lnRef>
          <a:fillRef idx="0">
            <a:schemeClr val="accent2"/>
          </a:fillRef>
          <a:effectRef idx="0">
            <a:schemeClr val="accent2"/>
          </a:effectRef>
          <a:fontRef idx="minor">
            <a:schemeClr val="tx1"/>
          </a:fontRef>
        </p:style>
      </p:cxnSp>
      <p:cxnSp>
        <p:nvCxnSpPr>
          <p:cNvPr id="27" name="Düz Ok Bağlayıcısı 26"/>
          <p:cNvCxnSpPr/>
          <p:nvPr/>
        </p:nvCxnSpPr>
        <p:spPr>
          <a:xfrm>
            <a:off x="3275856" y="5055006"/>
            <a:ext cx="864096" cy="0"/>
          </a:xfrm>
          <a:prstGeom prst="straightConnector1">
            <a:avLst/>
          </a:prstGeom>
          <a:ln w="28575">
            <a:solidFill>
              <a:srgbClr val="FF0000"/>
            </a:solidFill>
            <a:tailEnd type="arrow"/>
          </a:ln>
        </p:spPr>
        <p:style>
          <a:lnRef idx="1">
            <a:schemeClr val="accent2"/>
          </a:lnRef>
          <a:fillRef idx="0">
            <a:schemeClr val="accent2"/>
          </a:fillRef>
          <a:effectRef idx="0">
            <a:schemeClr val="accent2"/>
          </a:effectRef>
          <a:fontRef idx="minor">
            <a:schemeClr val="tx1"/>
          </a:fontRef>
        </p:style>
      </p:cxnSp>
      <p:cxnSp>
        <p:nvCxnSpPr>
          <p:cNvPr id="28" name="Düz Ok Bağlayıcısı 27"/>
          <p:cNvCxnSpPr/>
          <p:nvPr/>
        </p:nvCxnSpPr>
        <p:spPr>
          <a:xfrm flipH="1">
            <a:off x="4860032" y="4982998"/>
            <a:ext cx="720080" cy="0"/>
          </a:xfrm>
          <a:prstGeom prst="straightConnector1">
            <a:avLst/>
          </a:prstGeom>
          <a:ln w="28575">
            <a:solidFill>
              <a:srgbClr val="FF0000"/>
            </a:solidFill>
            <a:tailEnd type="arrow"/>
          </a:ln>
        </p:spPr>
        <p:style>
          <a:lnRef idx="1">
            <a:schemeClr val="accent2"/>
          </a:lnRef>
          <a:fillRef idx="0">
            <a:schemeClr val="accent2"/>
          </a:fillRef>
          <a:effectRef idx="0">
            <a:schemeClr val="accent2"/>
          </a:effectRef>
          <a:fontRef idx="minor">
            <a:schemeClr val="tx1"/>
          </a:fontRef>
        </p:style>
      </p:cxnSp>
      <p:cxnSp>
        <p:nvCxnSpPr>
          <p:cNvPr id="30" name="Düz Ok Bağlayıcısı 29"/>
          <p:cNvCxnSpPr/>
          <p:nvPr/>
        </p:nvCxnSpPr>
        <p:spPr>
          <a:xfrm flipH="1">
            <a:off x="4860032" y="4406934"/>
            <a:ext cx="720080" cy="0"/>
          </a:xfrm>
          <a:prstGeom prst="straightConnector1">
            <a:avLst/>
          </a:prstGeom>
          <a:ln w="28575">
            <a:solidFill>
              <a:srgbClr val="FF0000"/>
            </a:solidFill>
            <a:tailEnd type="arrow"/>
          </a:ln>
        </p:spPr>
        <p:style>
          <a:lnRef idx="1">
            <a:schemeClr val="accent2"/>
          </a:lnRef>
          <a:fillRef idx="0">
            <a:schemeClr val="accent2"/>
          </a:fillRef>
          <a:effectRef idx="0">
            <a:schemeClr val="accent2"/>
          </a:effectRef>
          <a:fontRef idx="minor">
            <a:schemeClr val="tx1"/>
          </a:fontRef>
        </p:style>
      </p:cxnSp>
      <p:cxnSp>
        <p:nvCxnSpPr>
          <p:cNvPr id="31" name="Düz Ok Bağlayıcısı 30"/>
          <p:cNvCxnSpPr/>
          <p:nvPr/>
        </p:nvCxnSpPr>
        <p:spPr>
          <a:xfrm flipH="1">
            <a:off x="4860032" y="4711734"/>
            <a:ext cx="720080" cy="0"/>
          </a:xfrm>
          <a:prstGeom prst="straightConnector1">
            <a:avLst/>
          </a:prstGeom>
          <a:ln w="28575">
            <a:solidFill>
              <a:srgbClr val="FF0000"/>
            </a:solidFill>
            <a:tailEnd type="arrow"/>
          </a:ln>
        </p:spPr>
        <p:style>
          <a:lnRef idx="1">
            <a:schemeClr val="accent2"/>
          </a:lnRef>
          <a:fillRef idx="0">
            <a:schemeClr val="accent2"/>
          </a:fillRef>
          <a:effectRef idx="0">
            <a:schemeClr val="accent2"/>
          </a:effectRef>
          <a:fontRef idx="minor">
            <a:schemeClr val="tx1"/>
          </a:fontRef>
        </p:style>
      </p:cxnSp>
      <p:cxnSp>
        <p:nvCxnSpPr>
          <p:cNvPr id="32" name="Düz Ok Bağlayıcısı 31"/>
          <p:cNvCxnSpPr/>
          <p:nvPr/>
        </p:nvCxnSpPr>
        <p:spPr>
          <a:xfrm flipH="1">
            <a:off x="4860032" y="5199022"/>
            <a:ext cx="720080" cy="0"/>
          </a:xfrm>
          <a:prstGeom prst="straightConnector1">
            <a:avLst/>
          </a:prstGeom>
          <a:ln w="28575">
            <a:solidFill>
              <a:srgbClr val="FF0000"/>
            </a:solidFill>
            <a:tailEnd type="arrow"/>
          </a:ln>
        </p:spPr>
        <p:style>
          <a:lnRef idx="1">
            <a:schemeClr val="accent2"/>
          </a:lnRef>
          <a:fillRef idx="0">
            <a:schemeClr val="accent2"/>
          </a:fillRef>
          <a:effectRef idx="0">
            <a:schemeClr val="accent2"/>
          </a:effectRef>
          <a:fontRef idx="minor">
            <a:schemeClr val="tx1"/>
          </a:fontRef>
        </p:style>
      </p:cxnSp>
      <p:sp>
        <p:nvSpPr>
          <p:cNvPr id="33" name="Dikdörtgen 32"/>
          <p:cNvSpPr/>
          <p:nvPr/>
        </p:nvSpPr>
        <p:spPr>
          <a:xfrm>
            <a:off x="107504" y="6027003"/>
            <a:ext cx="8856984" cy="830997"/>
          </a:xfrm>
          <a:prstGeom prst="rect">
            <a:avLst/>
          </a:prstGeom>
        </p:spPr>
        <p:txBody>
          <a:bodyPr wrap="square">
            <a:spAutoFit/>
          </a:bodyPr>
          <a:lstStyle/>
          <a:p>
            <a:r>
              <a:rPr lang="tr-TR" sz="2400" dirty="0" smtClean="0">
                <a:latin typeface="Arial" pitchFamily="34" charset="0"/>
                <a:cs typeface="Arial" pitchFamily="34" charset="0"/>
              </a:rPr>
              <a:t>Sıcak sudan soğuk suya doğru bir ısı akışı olur.</a:t>
            </a:r>
          </a:p>
          <a:p>
            <a:r>
              <a:rPr lang="tr-TR" sz="2400" dirty="0" err="1" smtClean="0">
                <a:latin typeface="Arial" pitchFamily="34" charset="0"/>
                <a:cs typeface="Arial" pitchFamily="34" charset="0"/>
              </a:rPr>
              <a:t>Taki</a:t>
            </a:r>
            <a:r>
              <a:rPr lang="tr-TR" sz="2400" dirty="0" smtClean="0">
                <a:latin typeface="Arial" pitchFamily="34" charset="0"/>
                <a:cs typeface="Arial" pitchFamily="34" charset="0"/>
              </a:rPr>
              <a:t> ikisinin sıcaklığı eşitlenene kadar devam eder ısı akışı</a:t>
            </a:r>
            <a:endParaRPr lang="tr-TR" sz="2400" dirty="0"/>
          </a:p>
        </p:txBody>
      </p:sp>
      <p:sp>
        <p:nvSpPr>
          <p:cNvPr id="34" name="Dikdörtgen 33"/>
          <p:cNvSpPr/>
          <p:nvPr/>
        </p:nvSpPr>
        <p:spPr>
          <a:xfrm>
            <a:off x="4283968" y="4613666"/>
            <a:ext cx="504056" cy="369332"/>
          </a:xfrm>
          <a:prstGeom prst="rect">
            <a:avLst/>
          </a:prstGeom>
        </p:spPr>
        <p:txBody>
          <a:bodyPr wrap="square">
            <a:spAutoFit/>
          </a:bodyPr>
          <a:lstStyle/>
          <a:p>
            <a:r>
              <a:rPr lang="tr-TR" b="1" dirty="0" smtClean="0">
                <a:latin typeface="Arial" pitchFamily="34" charset="0"/>
                <a:cs typeface="Arial" pitchFamily="34" charset="0"/>
              </a:rPr>
              <a:t>ISI</a:t>
            </a:r>
            <a:endParaRPr lang="tr-TR" b="1" dirty="0">
              <a:latin typeface="Arial" pitchFamily="34" charset="0"/>
              <a:cs typeface="Arial" pitchFamily="34" charset="0"/>
            </a:endParaRPr>
          </a:p>
        </p:txBody>
      </p:sp>
      <p:sp>
        <p:nvSpPr>
          <p:cNvPr id="35" name="Dikdörtgen 34"/>
          <p:cNvSpPr/>
          <p:nvPr/>
        </p:nvSpPr>
        <p:spPr>
          <a:xfrm>
            <a:off x="67300" y="104283"/>
            <a:ext cx="8856984" cy="1569660"/>
          </a:xfrm>
          <a:prstGeom prst="rect">
            <a:avLst/>
          </a:prstGeom>
        </p:spPr>
        <p:txBody>
          <a:bodyPr wrap="square">
            <a:spAutoFit/>
          </a:bodyPr>
          <a:lstStyle/>
          <a:p>
            <a:r>
              <a:rPr lang="tr-TR" sz="2400" dirty="0">
                <a:latin typeface="Arial" pitchFamily="34" charset="0"/>
                <a:cs typeface="Arial" pitchFamily="34" charset="0"/>
              </a:rPr>
              <a:t>• 100 </a:t>
            </a:r>
            <a:r>
              <a:rPr lang="tr-TR" sz="2400" dirty="0" err="1">
                <a:latin typeface="Arial" pitchFamily="34" charset="0"/>
                <a:cs typeface="Arial" pitchFamily="34" charset="0"/>
              </a:rPr>
              <a:t>mL’lik</a:t>
            </a:r>
            <a:r>
              <a:rPr lang="tr-TR" sz="2400" dirty="0">
                <a:latin typeface="Arial" pitchFamily="34" charset="0"/>
                <a:cs typeface="Arial" pitchFamily="34" charset="0"/>
              </a:rPr>
              <a:t> beherin 250 </a:t>
            </a:r>
            <a:r>
              <a:rPr lang="tr-TR" sz="2400" dirty="0" err="1">
                <a:latin typeface="Arial" pitchFamily="34" charset="0"/>
                <a:cs typeface="Arial" pitchFamily="34" charset="0"/>
              </a:rPr>
              <a:t>mL’lik</a:t>
            </a:r>
            <a:r>
              <a:rPr lang="tr-TR" sz="2400" dirty="0">
                <a:latin typeface="Arial" pitchFamily="34" charset="0"/>
                <a:cs typeface="Arial" pitchFamily="34" charset="0"/>
              </a:rPr>
              <a:t> beherin içerisine yerleştirilmesi durumunda meydana </a:t>
            </a:r>
            <a:r>
              <a:rPr lang="tr-TR" sz="2400" dirty="0" smtClean="0">
                <a:latin typeface="Arial" pitchFamily="34" charset="0"/>
                <a:cs typeface="Arial" pitchFamily="34" charset="0"/>
              </a:rPr>
              <a:t>gelebilecek değişimleri </a:t>
            </a:r>
            <a:r>
              <a:rPr lang="tr-TR" sz="2400" dirty="0">
                <a:latin typeface="Arial" pitchFamily="34" charset="0"/>
                <a:cs typeface="Arial" pitchFamily="34" charset="0"/>
              </a:rPr>
              <a:t>tahmin ederek yazalım.</a:t>
            </a:r>
          </a:p>
          <a:p>
            <a:r>
              <a:rPr lang="tr-TR" sz="2400" dirty="0" smtClean="0">
                <a:latin typeface="Arial" pitchFamily="34" charset="0"/>
                <a:cs typeface="Arial" pitchFamily="34" charset="0"/>
              </a:rPr>
              <a:t>..............................................</a:t>
            </a:r>
            <a:endParaRPr lang="tr-TR" sz="2400" dirty="0">
              <a:latin typeface="Arial" pitchFamily="34" charset="0"/>
              <a:cs typeface="Arial" pitchFamily="34" charset="0"/>
            </a:endParaRPr>
          </a:p>
        </p:txBody>
      </p:sp>
      <p:sp>
        <p:nvSpPr>
          <p:cNvPr id="36" name="Dikdörtgen 35"/>
          <p:cNvSpPr/>
          <p:nvPr/>
        </p:nvSpPr>
        <p:spPr>
          <a:xfrm>
            <a:off x="5543127" y="2771636"/>
            <a:ext cx="829073" cy="369332"/>
          </a:xfrm>
          <a:prstGeom prst="rect">
            <a:avLst/>
          </a:prstGeom>
        </p:spPr>
        <p:txBody>
          <a:bodyPr wrap="square">
            <a:spAutoFit/>
          </a:bodyPr>
          <a:lstStyle/>
          <a:p>
            <a:r>
              <a:rPr lang="tr-TR" dirty="0" smtClean="0">
                <a:latin typeface="Arial" pitchFamily="34" charset="0"/>
                <a:cs typeface="Arial" pitchFamily="34" charset="0"/>
              </a:rPr>
              <a:t>40 </a:t>
            </a:r>
            <a:r>
              <a:rPr lang="tr-TR" dirty="0">
                <a:latin typeface="Arial" pitchFamily="34" charset="0"/>
                <a:cs typeface="Arial" pitchFamily="34" charset="0"/>
              </a:rPr>
              <a:t>°C </a:t>
            </a:r>
            <a:endParaRPr lang="tr-TR" dirty="0"/>
          </a:p>
        </p:txBody>
      </p:sp>
      <p:sp>
        <p:nvSpPr>
          <p:cNvPr id="37" name="Dikdörtgen 36"/>
          <p:cNvSpPr/>
          <p:nvPr/>
        </p:nvSpPr>
        <p:spPr>
          <a:xfrm>
            <a:off x="3736361" y="3277517"/>
            <a:ext cx="829073" cy="369332"/>
          </a:xfrm>
          <a:prstGeom prst="rect">
            <a:avLst/>
          </a:prstGeom>
        </p:spPr>
        <p:txBody>
          <a:bodyPr wrap="square">
            <a:spAutoFit/>
          </a:bodyPr>
          <a:lstStyle/>
          <a:p>
            <a:r>
              <a:rPr lang="tr-TR" dirty="0" smtClean="0">
                <a:latin typeface="Arial" pitchFamily="34" charset="0"/>
                <a:cs typeface="Arial" pitchFamily="34" charset="0"/>
              </a:rPr>
              <a:t>40 </a:t>
            </a:r>
            <a:r>
              <a:rPr lang="tr-TR" dirty="0">
                <a:latin typeface="Arial" pitchFamily="34" charset="0"/>
                <a:cs typeface="Arial" pitchFamily="34" charset="0"/>
              </a:rPr>
              <a:t>°C </a:t>
            </a:r>
            <a:endParaRPr lang="tr-TR" dirty="0"/>
          </a:p>
        </p:txBody>
      </p:sp>
      <p:sp>
        <p:nvSpPr>
          <p:cNvPr id="29" name="Dikdörtgen 28"/>
          <p:cNvSpPr/>
          <p:nvPr/>
        </p:nvSpPr>
        <p:spPr>
          <a:xfrm>
            <a:off x="0" y="1150723"/>
            <a:ext cx="4359503" cy="523220"/>
          </a:xfrm>
          <a:prstGeom prst="rect">
            <a:avLst/>
          </a:prstGeom>
        </p:spPr>
        <p:txBody>
          <a:bodyPr wrap="square">
            <a:spAutoFit/>
          </a:bodyPr>
          <a:lstStyle/>
          <a:p>
            <a:r>
              <a:rPr lang="tr-TR" sz="2800" dirty="0" smtClean="0">
                <a:solidFill>
                  <a:srgbClr val="FF0000"/>
                </a:solidFill>
                <a:latin typeface="Arial" pitchFamily="34" charset="0"/>
                <a:cs typeface="Arial" pitchFamily="34" charset="0"/>
              </a:rPr>
              <a:t>İkisinde sıcaklığı düşer  </a:t>
            </a:r>
          </a:p>
        </p:txBody>
      </p:sp>
    </p:spTree>
    <p:extLst>
      <p:ext uri="{BB962C8B-B14F-4D97-AF65-F5344CB8AC3E}">
        <p14:creationId xmlns:p14="http://schemas.microsoft.com/office/powerpoint/2010/main" val="3942959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500"/>
                                        <p:tgtEl>
                                          <p:spTgt spid="33"/>
                                        </p:tgtEl>
                                      </p:cBhvr>
                                    </p:animEffect>
                                  </p:childTnLst>
                                </p:cTn>
                              </p:par>
                              <p:par>
                                <p:cTn id="13" presetID="42" presetClass="path" presetSubtype="0" accel="50000" decel="50000" fill="hold" grpId="0" nodeType="withEffect">
                                  <p:stCondLst>
                                    <p:cond delay="0"/>
                                  </p:stCondLst>
                                  <p:childTnLst>
                                    <p:animMotion origin="layout" path="M 0 0 L 0 0.25 E" pathEditMode="relative" ptsTypes="">
                                      <p:cBhvr>
                                        <p:cTn id="14" dur="5000" fill="hold"/>
                                        <p:tgtEl>
                                          <p:spTgt spid="21"/>
                                        </p:tgtEl>
                                        <p:attrNameLst>
                                          <p:attrName>ppt_x</p:attrName>
                                          <p:attrName>ppt_y</p:attrName>
                                        </p:attrNameLst>
                                      </p:cBhvr>
                                    </p:animMotion>
                                  </p:childTnLst>
                                </p:cTn>
                              </p:par>
                              <p:par>
                                <p:cTn id="15" presetID="22" presetClass="entr" presetSubtype="4"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0"/>
                                        <p:tgtEl>
                                          <p:spTgt spid="13"/>
                                        </p:tgtEl>
                                      </p:cBhvr>
                                    </p:animEffect>
                                  </p:childTnLst>
                                </p:cTn>
                              </p:par>
                            </p:childTnLst>
                          </p:cTn>
                        </p:par>
                        <p:par>
                          <p:cTn id="18" fill="hold">
                            <p:stCondLst>
                              <p:cond delay="5000"/>
                            </p:stCondLst>
                            <p:childTnLst>
                              <p:par>
                                <p:cTn id="19" presetID="10" presetClass="entr" presetSubtype="0" fill="hold" grpId="0" nodeType="after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500"/>
                                        <p:tgtEl>
                                          <p:spTgt spid="34"/>
                                        </p:tgtEl>
                                      </p:cBhvr>
                                    </p:animEffect>
                                  </p:childTnLst>
                                </p:cTn>
                              </p:par>
                            </p:childTnLst>
                          </p:cTn>
                        </p:par>
                        <p:par>
                          <p:cTn id="22" fill="hold">
                            <p:stCondLst>
                              <p:cond delay="5500"/>
                            </p:stCondLst>
                            <p:childTnLst>
                              <p:par>
                                <p:cTn id="23" presetID="22" presetClass="entr" presetSubtype="8" fill="hold"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left)">
                                      <p:cBhvr>
                                        <p:cTn id="25" dur="500"/>
                                        <p:tgtEl>
                                          <p:spTgt spid="24"/>
                                        </p:tgtEl>
                                      </p:cBhvr>
                                    </p:animEffect>
                                  </p:childTnLst>
                                </p:cTn>
                              </p:par>
                              <p:par>
                                <p:cTn id="26" presetID="22" presetClass="entr" presetSubtype="8" fill="hold" nodeType="with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wipe(left)">
                                      <p:cBhvr>
                                        <p:cTn id="28" dur="500"/>
                                        <p:tgtEl>
                                          <p:spTgt spid="32"/>
                                        </p:tgtEl>
                                      </p:cBhvr>
                                    </p:animEffect>
                                  </p:childTnLst>
                                </p:cTn>
                              </p:par>
                            </p:childTnLst>
                          </p:cTn>
                        </p:par>
                        <p:par>
                          <p:cTn id="29" fill="hold">
                            <p:stCondLst>
                              <p:cond delay="6000"/>
                            </p:stCondLst>
                            <p:childTnLst>
                              <p:par>
                                <p:cTn id="30" presetID="22" presetClass="entr" presetSubtype="8"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wipe(left)">
                                      <p:cBhvr>
                                        <p:cTn id="32" dur="500"/>
                                        <p:tgtEl>
                                          <p:spTgt spid="25"/>
                                        </p:tgtEl>
                                      </p:cBhvr>
                                    </p:animEffect>
                                  </p:childTnLst>
                                </p:cTn>
                              </p:par>
                              <p:par>
                                <p:cTn id="33" presetID="22" presetClass="entr" presetSubtype="8" fill="hold" nodeType="with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wipe(left)">
                                      <p:cBhvr>
                                        <p:cTn id="35" dur="500"/>
                                        <p:tgtEl>
                                          <p:spTgt spid="30"/>
                                        </p:tgtEl>
                                      </p:cBhvr>
                                    </p:animEffect>
                                  </p:childTnLst>
                                </p:cTn>
                              </p:par>
                            </p:childTnLst>
                          </p:cTn>
                        </p:par>
                        <p:par>
                          <p:cTn id="36" fill="hold">
                            <p:stCondLst>
                              <p:cond delay="6500"/>
                            </p:stCondLst>
                            <p:childTnLst>
                              <p:par>
                                <p:cTn id="37" presetID="22" presetClass="entr" presetSubtype="8"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wipe(left)">
                                      <p:cBhvr>
                                        <p:cTn id="42" dur="500"/>
                                        <p:tgtEl>
                                          <p:spTgt spid="31"/>
                                        </p:tgtEl>
                                      </p:cBhvr>
                                    </p:animEffect>
                                  </p:childTnLst>
                                </p:cTn>
                              </p:par>
                            </p:childTnLst>
                          </p:cTn>
                        </p:par>
                        <p:par>
                          <p:cTn id="43" fill="hold">
                            <p:stCondLst>
                              <p:cond delay="7000"/>
                            </p:stCondLst>
                            <p:childTnLst>
                              <p:par>
                                <p:cTn id="44" presetID="22" presetClass="entr" presetSubtype="8" fill="hold" nodeType="after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left)">
                                      <p:cBhvr>
                                        <p:cTn id="46" dur="500"/>
                                        <p:tgtEl>
                                          <p:spTgt spid="27"/>
                                        </p:tgtEl>
                                      </p:cBhvr>
                                    </p:animEffect>
                                  </p:childTnLst>
                                </p:cTn>
                              </p:par>
                              <p:par>
                                <p:cTn id="47" presetID="22" presetClass="entr" presetSubtype="8" fill="hold"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left)">
                                      <p:cBhvr>
                                        <p:cTn id="49" dur="500"/>
                                        <p:tgtEl>
                                          <p:spTgt spid="28"/>
                                        </p:tgtEl>
                                      </p:cBhvr>
                                    </p:animEffect>
                                  </p:childTnLst>
                                </p:cTn>
                              </p:par>
                            </p:childTnLst>
                          </p:cTn>
                        </p:par>
                        <p:par>
                          <p:cTn id="50" fill="hold">
                            <p:stCondLst>
                              <p:cond delay="7500"/>
                            </p:stCondLst>
                            <p:childTnLst>
                              <p:par>
                                <p:cTn id="51" presetID="1" presetClass="exit" presetSubtype="0" fill="hold" grpId="0" nodeType="afterEffect">
                                  <p:stCondLst>
                                    <p:cond delay="0"/>
                                  </p:stCondLst>
                                  <p:childTnLst>
                                    <p:set>
                                      <p:cBhvr>
                                        <p:cTn id="52" dur="1" fill="hold">
                                          <p:stCondLst>
                                            <p:cond delay="0"/>
                                          </p:stCondLst>
                                        </p:cTn>
                                        <p:tgtEl>
                                          <p:spTgt spid="6"/>
                                        </p:tgtEl>
                                        <p:attrNameLst>
                                          <p:attrName>style.visibility</p:attrName>
                                        </p:attrNameLst>
                                      </p:cBhvr>
                                      <p:to>
                                        <p:strVal val="hidden"/>
                                      </p:to>
                                    </p:set>
                                  </p:childTnLst>
                                </p:cTn>
                              </p:par>
                              <p:par>
                                <p:cTn id="53" presetID="1" presetClass="exit" presetSubtype="0" fill="hold" grpId="0" nodeType="withEffect">
                                  <p:stCondLst>
                                    <p:cond delay="0"/>
                                  </p:stCondLst>
                                  <p:childTnLst>
                                    <p:set>
                                      <p:cBhvr>
                                        <p:cTn id="54" dur="1" fill="hold">
                                          <p:stCondLst>
                                            <p:cond delay="0"/>
                                          </p:stCondLst>
                                        </p:cTn>
                                        <p:tgtEl>
                                          <p:spTgt spid="7"/>
                                        </p:tgtEl>
                                        <p:attrNameLst>
                                          <p:attrName>style.visibility</p:attrName>
                                        </p:attrNameLst>
                                      </p:cBhvr>
                                      <p:to>
                                        <p:strVal val="hidden"/>
                                      </p:to>
                                    </p:set>
                                  </p:childTnLst>
                                </p:cTn>
                              </p:par>
                              <p:par>
                                <p:cTn id="55" presetID="10" presetClass="entr" presetSubtype="0" fill="hold" grpId="0" nodeType="with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fade">
                                      <p:cBhvr>
                                        <p:cTn id="57" dur="500"/>
                                        <p:tgtEl>
                                          <p:spTgt spid="37"/>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fade">
                                      <p:cBhvr>
                                        <p:cTn id="6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3" grpId="0" animBg="1"/>
      <p:bldP spid="21" grpId="0" animBg="1"/>
      <p:bldP spid="33" grpId="0"/>
      <p:bldP spid="34" grpId="0"/>
      <p:bldP spid="36" grpId="0"/>
      <p:bldP spid="37" grpId="0"/>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107504" y="908720"/>
            <a:ext cx="8856984" cy="707886"/>
          </a:xfrm>
          <a:prstGeom prst="rect">
            <a:avLst/>
          </a:prstGeom>
        </p:spPr>
        <p:txBody>
          <a:bodyPr wrap="square">
            <a:spAutoFit/>
          </a:bodyPr>
          <a:lstStyle/>
          <a:p>
            <a:r>
              <a:rPr lang="tr-TR" sz="2000" dirty="0">
                <a:latin typeface="Arial" pitchFamily="34" charset="0"/>
                <a:cs typeface="Arial" pitchFamily="34" charset="0"/>
              </a:rPr>
              <a:t>• 100 </a:t>
            </a:r>
            <a:r>
              <a:rPr lang="tr-TR" sz="2000" dirty="0" err="1">
                <a:latin typeface="Arial" pitchFamily="34" charset="0"/>
                <a:cs typeface="Arial" pitchFamily="34" charset="0"/>
              </a:rPr>
              <a:t>mL’lik</a:t>
            </a:r>
            <a:r>
              <a:rPr lang="tr-TR" sz="2000" dirty="0">
                <a:latin typeface="Arial" pitchFamily="34" charset="0"/>
                <a:cs typeface="Arial" pitchFamily="34" charset="0"/>
              </a:rPr>
              <a:t> beheri 250 </a:t>
            </a:r>
            <a:r>
              <a:rPr lang="tr-TR" sz="2000" dirty="0" err="1">
                <a:latin typeface="Arial" pitchFamily="34" charset="0"/>
                <a:cs typeface="Arial" pitchFamily="34" charset="0"/>
              </a:rPr>
              <a:t>mL’lik</a:t>
            </a:r>
            <a:r>
              <a:rPr lang="tr-TR" sz="2000" dirty="0">
                <a:latin typeface="Arial" pitchFamily="34" charset="0"/>
                <a:cs typeface="Arial" pitchFamily="34" charset="0"/>
              </a:rPr>
              <a:t> beherin içerisine yerleştirip termometrelerdeki sıcaklık </a:t>
            </a:r>
            <a:r>
              <a:rPr lang="tr-TR" sz="2000" dirty="0" smtClean="0">
                <a:latin typeface="Arial" pitchFamily="34" charset="0"/>
                <a:cs typeface="Arial" pitchFamily="34" charset="0"/>
              </a:rPr>
              <a:t>değişimlerini tabloya </a:t>
            </a:r>
            <a:r>
              <a:rPr lang="tr-TR" sz="2000" dirty="0">
                <a:latin typeface="Arial" pitchFamily="34" charset="0"/>
                <a:cs typeface="Arial" pitchFamily="34" charset="0"/>
              </a:rPr>
              <a:t>kaydedelim.</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8607" y="1609076"/>
            <a:ext cx="8852170" cy="2200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ikdörtgen 3"/>
          <p:cNvSpPr/>
          <p:nvPr/>
        </p:nvSpPr>
        <p:spPr>
          <a:xfrm>
            <a:off x="1939008" y="1897961"/>
            <a:ext cx="7097488" cy="523220"/>
          </a:xfrm>
          <a:prstGeom prst="rect">
            <a:avLst/>
          </a:prstGeom>
        </p:spPr>
        <p:txBody>
          <a:bodyPr wrap="square">
            <a:spAutoFit/>
          </a:bodyPr>
          <a:lstStyle/>
          <a:p>
            <a:r>
              <a:rPr lang="tr-TR" sz="2800" dirty="0" smtClean="0">
                <a:latin typeface="Arial" pitchFamily="34" charset="0"/>
                <a:cs typeface="Arial" pitchFamily="34" charset="0"/>
              </a:rPr>
              <a:t>0     1     2     3     4     5      6     7     8    10</a:t>
            </a:r>
            <a:endParaRPr lang="tr-TR" sz="2800" dirty="0"/>
          </a:p>
        </p:txBody>
      </p:sp>
      <p:sp>
        <p:nvSpPr>
          <p:cNvPr id="5" name="Dikdörtgen 4"/>
          <p:cNvSpPr/>
          <p:nvPr/>
        </p:nvSpPr>
        <p:spPr>
          <a:xfrm>
            <a:off x="323528" y="3809351"/>
            <a:ext cx="8609656" cy="1015663"/>
          </a:xfrm>
          <a:prstGeom prst="rect">
            <a:avLst/>
          </a:prstGeom>
        </p:spPr>
        <p:txBody>
          <a:bodyPr wrap="square">
            <a:spAutoFit/>
          </a:bodyPr>
          <a:lstStyle/>
          <a:p>
            <a:r>
              <a:rPr lang="tr-TR" sz="2000" dirty="0">
                <a:latin typeface="Arial" pitchFamily="34" charset="0"/>
                <a:cs typeface="Arial" pitchFamily="34" charset="0"/>
              </a:rPr>
              <a:t>• Deneyden yola çıkarak bulduğunuz sonuçları kullanarak zaman-sıcaklık grafiğini çizelim.</a:t>
            </a:r>
          </a:p>
          <a:p>
            <a:endParaRPr lang="tr-TR" sz="2000" dirty="0">
              <a:latin typeface="Arial" pitchFamily="34" charset="0"/>
              <a:cs typeface="Arial" pitchFamily="34" charset="0"/>
            </a:endParaRPr>
          </a:p>
        </p:txBody>
      </p:sp>
      <p:sp>
        <p:nvSpPr>
          <p:cNvPr id="7" name="Dikdörtgen 6"/>
          <p:cNvSpPr/>
          <p:nvPr/>
        </p:nvSpPr>
        <p:spPr>
          <a:xfrm>
            <a:off x="1907704" y="2565197"/>
            <a:ext cx="441146" cy="369332"/>
          </a:xfrm>
          <a:prstGeom prst="rect">
            <a:avLst/>
          </a:prstGeom>
        </p:spPr>
        <p:txBody>
          <a:bodyPr wrap="none">
            <a:spAutoFit/>
          </a:bodyPr>
          <a:lstStyle/>
          <a:p>
            <a:r>
              <a:rPr lang="tr-TR" dirty="0" smtClean="0">
                <a:latin typeface="Arial" pitchFamily="34" charset="0"/>
                <a:cs typeface="Arial" pitchFamily="34" charset="0"/>
              </a:rPr>
              <a:t>20</a:t>
            </a:r>
            <a:endParaRPr lang="tr-TR" dirty="0"/>
          </a:p>
        </p:txBody>
      </p:sp>
      <p:sp>
        <p:nvSpPr>
          <p:cNvPr id="8" name="Dikdörtgen 7"/>
          <p:cNvSpPr/>
          <p:nvPr/>
        </p:nvSpPr>
        <p:spPr>
          <a:xfrm>
            <a:off x="1907704" y="2997245"/>
            <a:ext cx="441146" cy="369332"/>
          </a:xfrm>
          <a:prstGeom prst="rect">
            <a:avLst/>
          </a:prstGeom>
        </p:spPr>
        <p:txBody>
          <a:bodyPr wrap="none">
            <a:spAutoFit/>
          </a:bodyPr>
          <a:lstStyle/>
          <a:p>
            <a:r>
              <a:rPr lang="tr-TR" dirty="0" smtClean="0">
                <a:latin typeface="Arial" pitchFamily="34" charset="0"/>
                <a:cs typeface="Arial" pitchFamily="34" charset="0"/>
              </a:rPr>
              <a:t>60</a:t>
            </a:r>
            <a:endParaRPr lang="tr-TR" dirty="0"/>
          </a:p>
        </p:txBody>
      </p:sp>
      <p:sp>
        <p:nvSpPr>
          <p:cNvPr id="9" name="Dikdörtgen 8"/>
          <p:cNvSpPr/>
          <p:nvPr/>
        </p:nvSpPr>
        <p:spPr>
          <a:xfrm>
            <a:off x="2627784" y="2565197"/>
            <a:ext cx="441146" cy="369332"/>
          </a:xfrm>
          <a:prstGeom prst="rect">
            <a:avLst/>
          </a:prstGeom>
        </p:spPr>
        <p:txBody>
          <a:bodyPr wrap="none">
            <a:spAutoFit/>
          </a:bodyPr>
          <a:lstStyle/>
          <a:p>
            <a:r>
              <a:rPr lang="tr-TR" dirty="0" smtClean="0">
                <a:latin typeface="Arial" pitchFamily="34" charset="0"/>
                <a:cs typeface="Arial" pitchFamily="34" charset="0"/>
              </a:rPr>
              <a:t>25</a:t>
            </a:r>
            <a:endParaRPr lang="tr-TR" dirty="0"/>
          </a:p>
        </p:txBody>
      </p:sp>
      <p:sp>
        <p:nvSpPr>
          <p:cNvPr id="10" name="Dikdörtgen 9"/>
          <p:cNvSpPr/>
          <p:nvPr/>
        </p:nvSpPr>
        <p:spPr>
          <a:xfrm>
            <a:off x="2627784" y="3024213"/>
            <a:ext cx="441146" cy="369332"/>
          </a:xfrm>
          <a:prstGeom prst="rect">
            <a:avLst/>
          </a:prstGeom>
        </p:spPr>
        <p:txBody>
          <a:bodyPr wrap="none">
            <a:spAutoFit/>
          </a:bodyPr>
          <a:lstStyle/>
          <a:p>
            <a:r>
              <a:rPr lang="tr-TR" dirty="0" smtClean="0">
                <a:latin typeface="Arial" pitchFamily="34" charset="0"/>
                <a:cs typeface="Arial" pitchFamily="34" charset="0"/>
              </a:rPr>
              <a:t>55</a:t>
            </a:r>
            <a:endParaRPr lang="tr-TR" dirty="0"/>
          </a:p>
        </p:txBody>
      </p:sp>
      <p:sp>
        <p:nvSpPr>
          <p:cNvPr id="11" name="Dikdörtgen 10"/>
          <p:cNvSpPr/>
          <p:nvPr/>
        </p:nvSpPr>
        <p:spPr>
          <a:xfrm>
            <a:off x="3338766" y="2574489"/>
            <a:ext cx="441146" cy="369332"/>
          </a:xfrm>
          <a:prstGeom prst="rect">
            <a:avLst/>
          </a:prstGeom>
        </p:spPr>
        <p:txBody>
          <a:bodyPr wrap="none">
            <a:spAutoFit/>
          </a:bodyPr>
          <a:lstStyle/>
          <a:p>
            <a:r>
              <a:rPr lang="tr-TR" dirty="0" smtClean="0">
                <a:latin typeface="Arial" pitchFamily="34" charset="0"/>
                <a:cs typeface="Arial" pitchFamily="34" charset="0"/>
              </a:rPr>
              <a:t>30</a:t>
            </a:r>
            <a:endParaRPr lang="tr-TR" dirty="0"/>
          </a:p>
        </p:txBody>
      </p:sp>
      <p:sp>
        <p:nvSpPr>
          <p:cNvPr id="12" name="Dikdörtgen 11"/>
          <p:cNvSpPr/>
          <p:nvPr/>
        </p:nvSpPr>
        <p:spPr>
          <a:xfrm>
            <a:off x="4058846" y="2565197"/>
            <a:ext cx="441146" cy="369332"/>
          </a:xfrm>
          <a:prstGeom prst="rect">
            <a:avLst/>
          </a:prstGeom>
        </p:spPr>
        <p:txBody>
          <a:bodyPr wrap="none">
            <a:spAutoFit/>
          </a:bodyPr>
          <a:lstStyle/>
          <a:p>
            <a:r>
              <a:rPr lang="tr-TR" dirty="0" smtClean="0">
                <a:latin typeface="Arial" pitchFamily="34" charset="0"/>
                <a:cs typeface="Arial" pitchFamily="34" charset="0"/>
              </a:rPr>
              <a:t>35</a:t>
            </a:r>
            <a:endParaRPr lang="tr-TR" dirty="0"/>
          </a:p>
        </p:txBody>
      </p:sp>
      <p:sp>
        <p:nvSpPr>
          <p:cNvPr id="13" name="Dikdörtgen 12"/>
          <p:cNvSpPr/>
          <p:nvPr/>
        </p:nvSpPr>
        <p:spPr>
          <a:xfrm>
            <a:off x="4706918" y="2565197"/>
            <a:ext cx="441146" cy="369332"/>
          </a:xfrm>
          <a:prstGeom prst="rect">
            <a:avLst/>
          </a:prstGeom>
        </p:spPr>
        <p:txBody>
          <a:bodyPr wrap="none">
            <a:spAutoFit/>
          </a:bodyPr>
          <a:lstStyle/>
          <a:p>
            <a:r>
              <a:rPr lang="tr-TR" dirty="0" smtClean="0">
                <a:latin typeface="Arial" pitchFamily="34" charset="0"/>
                <a:cs typeface="Arial" pitchFamily="34" charset="0"/>
              </a:rPr>
              <a:t>40</a:t>
            </a:r>
            <a:endParaRPr lang="tr-TR" dirty="0"/>
          </a:p>
        </p:txBody>
      </p:sp>
      <p:sp>
        <p:nvSpPr>
          <p:cNvPr id="14" name="Dikdörtgen 13"/>
          <p:cNvSpPr/>
          <p:nvPr/>
        </p:nvSpPr>
        <p:spPr>
          <a:xfrm>
            <a:off x="3413001" y="3031109"/>
            <a:ext cx="441146" cy="369332"/>
          </a:xfrm>
          <a:prstGeom prst="rect">
            <a:avLst/>
          </a:prstGeom>
        </p:spPr>
        <p:txBody>
          <a:bodyPr wrap="none">
            <a:spAutoFit/>
          </a:bodyPr>
          <a:lstStyle/>
          <a:p>
            <a:r>
              <a:rPr lang="tr-TR" dirty="0">
                <a:latin typeface="Arial" pitchFamily="34" charset="0"/>
                <a:cs typeface="Arial" pitchFamily="34" charset="0"/>
              </a:rPr>
              <a:t>5</a:t>
            </a:r>
            <a:r>
              <a:rPr lang="tr-TR" dirty="0" smtClean="0">
                <a:latin typeface="Arial" pitchFamily="34" charset="0"/>
                <a:cs typeface="Arial" pitchFamily="34" charset="0"/>
              </a:rPr>
              <a:t>0</a:t>
            </a:r>
            <a:endParaRPr lang="tr-TR" dirty="0"/>
          </a:p>
        </p:txBody>
      </p:sp>
      <p:sp>
        <p:nvSpPr>
          <p:cNvPr id="15" name="Dikdörtgen 14"/>
          <p:cNvSpPr/>
          <p:nvPr/>
        </p:nvSpPr>
        <p:spPr>
          <a:xfrm>
            <a:off x="6939166" y="2574489"/>
            <a:ext cx="441146" cy="369332"/>
          </a:xfrm>
          <a:prstGeom prst="rect">
            <a:avLst/>
          </a:prstGeom>
        </p:spPr>
        <p:txBody>
          <a:bodyPr wrap="none">
            <a:spAutoFit/>
          </a:bodyPr>
          <a:lstStyle/>
          <a:p>
            <a:r>
              <a:rPr lang="tr-TR" dirty="0" smtClean="0">
                <a:latin typeface="Arial" pitchFamily="34" charset="0"/>
                <a:cs typeface="Arial" pitchFamily="34" charset="0"/>
              </a:rPr>
              <a:t>40</a:t>
            </a:r>
            <a:endParaRPr lang="tr-TR" dirty="0"/>
          </a:p>
        </p:txBody>
      </p:sp>
      <p:sp>
        <p:nvSpPr>
          <p:cNvPr id="16" name="Dikdörtgen 15"/>
          <p:cNvSpPr/>
          <p:nvPr/>
        </p:nvSpPr>
        <p:spPr>
          <a:xfrm>
            <a:off x="7668344" y="2997245"/>
            <a:ext cx="441146" cy="369332"/>
          </a:xfrm>
          <a:prstGeom prst="rect">
            <a:avLst/>
          </a:prstGeom>
        </p:spPr>
        <p:txBody>
          <a:bodyPr wrap="none">
            <a:spAutoFit/>
          </a:bodyPr>
          <a:lstStyle/>
          <a:p>
            <a:r>
              <a:rPr lang="tr-TR" dirty="0" smtClean="0">
                <a:latin typeface="Arial" pitchFamily="34" charset="0"/>
                <a:cs typeface="Arial" pitchFamily="34" charset="0"/>
              </a:rPr>
              <a:t>40</a:t>
            </a:r>
            <a:endParaRPr lang="tr-TR" dirty="0"/>
          </a:p>
        </p:txBody>
      </p:sp>
      <p:sp>
        <p:nvSpPr>
          <p:cNvPr id="17" name="Dikdörtgen 16"/>
          <p:cNvSpPr/>
          <p:nvPr/>
        </p:nvSpPr>
        <p:spPr>
          <a:xfrm>
            <a:off x="7668344" y="2590349"/>
            <a:ext cx="441146" cy="369332"/>
          </a:xfrm>
          <a:prstGeom prst="rect">
            <a:avLst/>
          </a:prstGeom>
        </p:spPr>
        <p:txBody>
          <a:bodyPr wrap="none">
            <a:spAutoFit/>
          </a:bodyPr>
          <a:lstStyle/>
          <a:p>
            <a:r>
              <a:rPr lang="tr-TR" dirty="0" smtClean="0">
                <a:latin typeface="Arial" pitchFamily="34" charset="0"/>
                <a:cs typeface="Arial" pitchFamily="34" charset="0"/>
              </a:rPr>
              <a:t>40</a:t>
            </a:r>
            <a:endParaRPr lang="tr-TR" dirty="0"/>
          </a:p>
        </p:txBody>
      </p:sp>
      <p:sp>
        <p:nvSpPr>
          <p:cNvPr id="18" name="Dikdörtgen 17"/>
          <p:cNvSpPr/>
          <p:nvPr/>
        </p:nvSpPr>
        <p:spPr>
          <a:xfrm>
            <a:off x="8267640" y="3024213"/>
            <a:ext cx="441146" cy="369332"/>
          </a:xfrm>
          <a:prstGeom prst="rect">
            <a:avLst/>
          </a:prstGeom>
        </p:spPr>
        <p:txBody>
          <a:bodyPr wrap="none">
            <a:spAutoFit/>
          </a:bodyPr>
          <a:lstStyle/>
          <a:p>
            <a:r>
              <a:rPr lang="tr-TR" dirty="0" smtClean="0">
                <a:latin typeface="Arial" pitchFamily="34" charset="0"/>
                <a:cs typeface="Arial" pitchFamily="34" charset="0"/>
              </a:rPr>
              <a:t>40</a:t>
            </a:r>
            <a:endParaRPr lang="tr-TR" dirty="0"/>
          </a:p>
        </p:txBody>
      </p:sp>
      <p:sp>
        <p:nvSpPr>
          <p:cNvPr id="19" name="Dikdörtgen 18"/>
          <p:cNvSpPr/>
          <p:nvPr/>
        </p:nvSpPr>
        <p:spPr>
          <a:xfrm>
            <a:off x="8316416" y="2574489"/>
            <a:ext cx="441146" cy="369332"/>
          </a:xfrm>
          <a:prstGeom prst="rect">
            <a:avLst/>
          </a:prstGeom>
        </p:spPr>
        <p:txBody>
          <a:bodyPr wrap="none">
            <a:spAutoFit/>
          </a:bodyPr>
          <a:lstStyle/>
          <a:p>
            <a:r>
              <a:rPr lang="tr-TR" dirty="0" smtClean="0">
                <a:latin typeface="Arial" pitchFamily="34" charset="0"/>
                <a:cs typeface="Arial" pitchFamily="34" charset="0"/>
              </a:rPr>
              <a:t>40</a:t>
            </a:r>
            <a:endParaRPr lang="tr-TR" dirty="0"/>
          </a:p>
        </p:txBody>
      </p:sp>
      <p:sp>
        <p:nvSpPr>
          <p:cNvPr id="20" name="Dikdörtgen 19"/>
          <p:cNvSpPr/>
          <p:nvPr/>
        </p:nvSpPr>
        <p:spPr>
          <a:xfrm>
            <a:off x="5436096" y="2574489"/>
            <a:ext cx="441146" cy="369332"/>
          </a:xfrm>
          <a:prstGeom prst="rect">
            <a:avLst/>
          </a:prstGeom>
        </p:spPr>
        <p:txBody>
          <a:bodyPr wrap="none">
            <a:spAutoFit/>
          </a:bodyPr>
          <a:lstStyle/>
          <a:p>
            <a:r>
              <a:rPr lang="tr-TR" dirty="0" smtClean="0">
                <a:latin typeface="Arial" pitchFamily="34" charset="0"/>
                <a:cs typeface="Arial" pitchFamily="34" charset="0"/>
              </a:rPr>
              <a:t>40</a:t>
            </a:r>
            <a:endParaRPr lang="tr-TR" dirty="0"/>
          </a:p>
        </p:txBody>
      </p:sp>
      <p:sp>
        <p:nvSpPr>
          <p:cNvPr id="21" name="Dikdörtgen 20"/>
          <p:cNvSpPr/>
          <p:nvPr/>
        </p:nvSpPr>
        <p:spPr>
          <a:xfrm>
            <a:off x="6219086" y="2574489"/>
            <a:ext cx="441146" cy="369332"/>
          </a:xfrm>
          <a:prstGeom prst="rect">
            <a:avLst/>
          </a:prstGeom>
        </p:spPr>
        <p:txBody>
          <a:bodyPr wrap="none">
            <a:spAutoFit/>
          </a:bodyPr>
          <a:lstStyle/>
          <a:p>
            <a:r>
              <a:rPr lang="tr-TR" dirty="0" smtClean="0">
                <a:latin typeface="Arial" pitchFamily="34" charset="0"/>
                <a:cs typeface="Arial" pitchFamily="34" charset="0"/>
              </a:rPr>
              <a:t>40</a:t>
            </a:r>
            <a:endParaRPr lang="tr-TR" dirty="0"/>
          </a:p>
        </p:txBody>
      </p:sp>
      <p:sp>
        <p:nvSpPr>
          <p:cNvPr id="22" name="Dikdörtgen 21"/>
          <p:cNvSpPr/>
          <p:nvPr/>
        </p:nvSpPr>
        <p:spPr>
          <a:xfrm>
            <a:off x="6939166" y="2997245"/>
            <a:ext cx="441146" cy="369332"/>
          </a:xfrm>
          <a:prstGeom prst="rect">
            <a:avLst/>
          </a:prstGeom>
        </p:spPr>
        <p:txBody>
          <a:bodyPr wrap="none">
            <a:spAutoFit/>
          </a:bodyPr>
          <a:lstStyle/>
          <a:p>
            <a:r>
              <a:rPr lang="tr-TR" dirty="0" smtClean="0">
                <a:latin typeface="Arial" pitchFamily="34" charset="0"/>
                <a:cs typeface="Arial" pitchFamily="34" charset="0"/>
              </a:rPr>
              <a:t>40</a:t>
            </a:r>
            <a:endParaRPr lang="tr-TR" dirty="0"/>
          </a:p>
        </p:txBody>
      </p:sp>
      <p:sp>
        <p:nvSpPr>
          <p:cNvPr id="23" name="Dikdörtgen 22"/>
          <p:cNvSpPr/>
          <p:nvPr/>
        </p:nvSpPr>
        <p:spPr>
          <a:xfrm>
            <a:off x="4743440" y="3031109"/>
            <a:ext cx="441146" cy="369332"/>
          </a:xfrm>
          <a:prstGeom prst="rect">
            <a:avLst/>
          </a:prstGeom>
        </p:spPr>
        <p:txBody>
          <a:bodyPr wrap="none">
            <a:spAutoFit/>
          </a:bodyPr>
          <a:lstStyle/>
          <a:p>
            <a:r>
              <a:rPr lang="tr-TR" dirty="0" smtClean="0">
                <a:latin typeface="Arial" pitchFamily="34" charset="0"/>
                <a:cs typeface="Arial" pitchFamily="34" charset="0"/>
              </a:rPr>
              <a:t>40</a:t>
            </a:r>
            <a:endParaRPr lang="tr-TR" dirty="0"/>
          </a:p>
        </p:txBody>
      </p:sp>
      <p:sp>
        <p:nvSpPr>
          <p:cNvPr id="24" name="Dikdörtgen 23"/>
          <p:cNvSpPr/>
          <p:nvPr/>
        </p:nvSpPr>
        <p:spPr>
          <a:xfrm>
            <a:off x="4065310" y="3034621"/>
            <a:ext cx="441146" cy="369332"/>
          </a:xfrm>
          <a:prstGeom prst="rect">
            <a:avLst/>
          </a:prstGeom>
        </p:spPr>
        <p:txBody>
          <a:bodyPr wrap="none">
            <a:spAutoFit/>
          </a:bodyPr>
          <a:lstStyle/>
          <a:p>
            <a:r>
              <a:rPr lang="tr-TR" dirty="0" smtClean="0">
                <a:latin typeface="Arial" pitchFamily="34" charset="0"/>
                <a:cs typeface="Arial" pitchFamily="34" charset="0"/>
              </a:rPr>
              <a:t>45</a:t>
            </a:r>
            <a:endParaRPr lang="tr-TR" dirty="0"/>
          </a:p>
        </p:txBody>
      </p:sp>
      <p:sp>
        <p:nvSpPr>
          <p:cNvPr id="25" name="Dikdörtgen 24"/>
          <p:cNvSpPr/>
          <p:nvPr/>
        </p:nvSpPr>
        <p:spPr>
          <a:xfrm>
            <a:off x="5426998" y="3006537"/>
            <a:ext cx="441146" cy="369332"/>
          </a:xfrm>
          <a:prstGeom prst="rect">
            <a:avLst/>
          </a:prstGeom>
        </p:spPr>
        <p:txBody>
          <a:bodyPr wrap="none">
            <a:spAutoFit/>
          </a:bodyPr>
          <a:lstStyle/>
          <a:p>
            <a:r>
              <a:rPr lang="tr-TR" dirty="0" smtClean="0">
                <a:latin typeface="Arial" pitchFamily="34" charset="0"/>
                <a:cs typeface="Arial" pitchFamily="34" charset="0"/>
              </a:rPr>
              <a:t>40</a:t>
            </a:r>
            <a:endParaRPr lang="tr-TR" dirty="0"/>
          </a:p>
        </p:txBody>
      </p:sp>
      <p:sp>
        <p:nvSpPr>
          <p:cNvPr id="26" name="Dikdörtgen 25"/>
          <p:cNvSpPr/>
          <p:nvPr/>
        </p:nvSpPr>
        <p:spPr>
          <a:xfrm>
            <a:off x="6219086" y="3006537"/>
            <a:ext cx="441146" cy="369332"/>
          </a:xfrm>
          <a:prstGeom prst="rect">
            <a:avLst/>
          </a:prstGeom>
        </p:spPr>
        <p:txBody>
          <a:bodyPr wrap="none">
            <a:spAutoFit/>
          </a:bodyPr>
          <a:lstStyle/>
          <a:p>
            <a:r>
              <a:rPr lang="tr-TR" dirty="0" smtClean="0">
                <a:latin typeface="Arial" pitchFamily="34" charset="0"/>
                <a:cs typeface="Arial" pitchFamily="34" charset="0"/>
              </a:rPr>
              <a:t>40</a:t>
            </a:r>
            <a:endParaRPr lang="tr-TR" dirty="0"/>
          </a:p>
        </p:txBody>
      </p:sp>
    </p:spTree>
    <p:extLst>
      <p:ext uri="{BB962C8B-B14F-4D97-AF65-F5344CB8AC3E}">
        <p14:creationId xmlns:p14="http://schemas.microsoft.com/office/powerpoint/2010/main" val="2695381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500"/>
                                        <p:tgtEl>
                                          <p:spTgt spid="2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500"/>
                                        <p:tgtEl>
                                          <p:spTgt spid="20"/>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fade">
                                      <p:cBhvr>
                                        <p:cTn id="50" dur="500"/>
                                        <p:tgtEl>
                                          <p:spTgt spid="25"/>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500"/>
                                        <p:tgtEl>
                                          <p:spTgt spid="26"/>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fade">
                                      <p:cBhvr>
                                        <p:cTn id="63" dur="500"/>
                                        <p:tgtEl>
                                          <p:spTgt spid="15"/>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fade">
                                      <p:cBhvr>
                                        <p:cTn id="66" dur="500"/>
                                        <p:tgtEl>
                                          <p:spTgt spid="22"/>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fade">
                                      <p:cBhvr>
                                        <p:cTn id="71" dur="500"/>
                                        <p:tgtEl>
                                          <p:spTgt spid="17"/>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fade">
                                      <p:cBhvr>
                                        <p:cTn id="74" dur="500"/>
                                        <p:tgtEl>
                                          <p:spTgt spid="16"/>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fade">
                                      <p:cBhvr>
                                        <p:cTn id="79" dur="500"/>
                                        <p:tgtEl>
                                          <p:spTgt spid="19"/>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fade">
                                      <p:cBhvr>
                                        <p:cTn id="8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26582" y="0"/>
            <a:ext cx="8890835" cy="1772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40233" y="1774570"/>
            <a:ext cx="8796263" cy="36688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107504" y="5509681"/>
            <a:ext cx="8928992" cy="1015663"/>
          </a:xfrm>
          <a:prstGeom prst="rect">
            <a:avLst/>
          </a:prstGeom>
        </p:spPr>
        <p:txBody>
          <a:bodyPr wrap="square">
            <a:spAutoFit/>
          </a:bodyPr>
          <a:lstStyle/>
          <a:p>
            <a:r>
              <a:rPr lang="tr-TR" sz="2000" dirty="0">
                <a:latin typeface="Arial" pitchFamily="34" charset="0"/>
                <a:cs typeface="Arial" pitchFamily="34" charset="0"/>
              </a:rPr>
              <a:t>• Elde ettiğimiz verilere dayalı olarak vardığımız sonucu yazalım.</a:t>
            </a:r>
          </a:p>
          <a:p>
            <a:r>
              <a:rPr lang="tr-TR" sz="2000" dirty="0" smtClean="0">
                <a:latin typeface="Arial" pitchFamily="34" charset="0"/>
                <a:cs typeface="Arial" pitchFamily="34" charset="0"/>
              </a:rPr>
              <a:t>..................................................................................................................................................................................................................................</a:t>
            </a:r>
            <a:endParaRPr lang="tr-TR" sz="2000" dirty="0">
              <a:latin typeface="Arial" pitchFamily="34" charset="0"/>
              <a:cs typeface="Arial" pitchFamily="34" charset="0"/>
            </a:endParaRPr>
          </a:p>
        </p:txBody>
      </p:sp>
      <p:sp>
        <p:nvSpPr>
          <p:cNvPr id="3" name="Dikdörtgen 2"/>
          <p:cNvSpPr/>
          <p:nvPr/>
        </p:nvSpPr>
        <p:spPr>
          <a:xfrm>
            <a:off x="-36512" y="2089879"/>
            <a:ext cx="648072" cy="3139321"/>
          </a:xfrm>
          <a:prstGeom prst="rect">
            <a:avLst/>
          </a:prstGeom>
        </p:spPr>
        <p:txBody>
          <a:bodyPr wrap="square">
            <a:spAutoFit/>
          </a:bodyPr>
          <a:lstStyle/>
          <a:p>
            <a:pPr algn="r"/>
            <a:r>
              <a:rPr lang="tr-TR" dirty="0" smtClean="0"/>
              <a:t>100</a:t>
            </a:r>
          </a:p>
          <a:p>
            <a:pPr algn="r"/>
            <a:r>
              <a:rPr lang="tr-TR" dirty="0" smtClean="0"/>
              <a:t>90</a:t>
            </a:r>
          </a:p>
          <a:p>
            <a:pPr algn="r"/>
            <a:r>
              <a:rPr lang="tr-TR" dirty="0" smtClean="0"/>
              <a:t>80</a:t>
            </a:r>
          </a:p>
          <a:p>
            <a:pPr algn="r"/>
            <a:r>
              <a:rPr lang="tr-TR" dirty="0" smtClean="0"/>
              <a:t>70</a:t>
            </a:r>
          </a:p>
          <a:p>
            <a:pPr algn="r"/>
            <a:r>
              <a:rPr lang="tr-TR" dirty="0" smtClean="0"/>
              <a:t>60</a:t>
            </a:r>
          </a:p>
          <a:p>
            <a:pPr algn="r"/>
            <a:r>
              <a:rPr lang="tr-TR" dirty="0" smtClean="0"/>
              <a:t>50</a:t>
            </a:r>
          </a:p>
          <a:p>
            <a:pPr algn="r"/>
            <a:r>
              <a:rPr lang="tr-TR" dirty="0" smtClean="0"/>
              <a:t>40</a:t>
            </a:r>
          </a:p>
          <a:p>
            <a:pPr algn="r"/>
            <a:r>
              <a:rPr lang="tr-TR" dirty="0" smtClean="0"/>
              <a:t>30</a:t>
            </a:r>
          </a:p>
          <a:p>
            <a:pPr algn="r"/>
            <a:r>
              <a:rPr lang="tr-TR" dirty="0" smtClean="0"/>
              <a:t>20</a:t>
            </a:r>
          </a:p>
          <a:p>
            <a:pPr algn="r"/>
            <a:r>
              <a:rPr lang="tr-TR" dirty="0" smtClean="0"/>
              <a:t>10</a:t>
            </a:r>
          </a:p>
          <a:p>
            <a:pPr algn="r"/>
            <a:r>
              <a:rPr lang="tr-TR" dirty="0" smtClean="0"/>
              <a:t>00</a:t>
            </a:r>
            <a:endParaRPr lang="tr-TR" dirty="0"/>
          </a:p>
        </p:txBody>
      </p:sp>
      <p:sp>
        <p:nvSpPr>
          <p:cNvPr id="6" name="Dikdörtgen 5"/>
          <p:cNvSpPr/>
          <p:nvPr/>
        </p:nvSpPr>
        <p:spPr>
          <a:xfrm>
            <a:off x="4283968" y="2089879"/>
            <a:ext cx="648072" cy="3139321"/>
          </a:xfrm>
          <a:prstGeom prst="rect">
            <a:avLst/>
          </a:prstGeom>
        </p:spPr>
        <p:txBody>
          <a:bodyPr wrap="square">
            <a:spAutoFit/>
          </a:bodyPr>
          <a:lstStyle/>
          <a:p>
            <a:pPr algn="r"/>
            <a:r>
              <a:rPr lang="tr-TR" dirty="0" smtClean="0"/>
              <a:t>100</a:t>
            </a:r>
          </a:p>
          <a:p>
            <a:pPr algn="r"/>
            <a:r>
              <a:rPr lang="tr-TR" dirty="0" smtClean="0"/>
              <a:t>90</a:t>
            </a:r>
          </a:p>
          <a:p>
            <a:pPr algn="r"/>
            <a:r>
              <a:rPr lang="tr-TR" dirty="0" smtClean="0"/>
              <a:t>80</a:t>
            </a:r>
          </a:p>
          <a:p>
            <a:pPr algn="r"/>
            <a:r>
              <a:rPr lang="tr-TR" dirty="0" smtClean="0"/>
              <a:t>70</a:t>
            </a:r>
          </a:p>
          <a:p>
            <a:pPr algn="r"/>
            <a:r>
              <a:rPr lang="tr-TR" dirty="0" smtClean="0"/>
              <a:t>60</a:t>
            </a:r>
          </a:p>
          <a:p>
            <a:pPr algn="r"/>
            <a:r>
              <a:rPr lang="tr-TR" dirty="0" smtClean="0"/>
              <a:t>50</a:t>
            </a:r>
          </a:p>
          <a:p>
            <a:pPr algn="r"/>
            <a:r>
              <a:rPr lang="tr-TR" dirty="0" smtClean="0"/>
              <a:t>40</a:t>
            </a:r>
          </a:p>
          <a:p>
            <a:pPr algn="r"/>
            <a:r>
              <a:rPr lang="tr-TR" dirty="0" smtClean="0"/>
              <a:t>30</a:t>
            </a:r>
          </a:p>
          <a:p>
            <a:pPr algn="r"/>
            <a:r>
              <a:rPr lang="tr-TR" dirty="0" smtClean="0"/>
              <a:t>20</a:t>
            </a:r>
          </a:p>
          <a:p>
            <a:pPr algn="r"/>
            <a:r>
              <a:rPr lang="tr-TR" dirty="0" smtClean="0"/>
              <a:t>10</a:t>
            </a:r>
          </a:p>
          <a:p>
            <a:pPr algn="r"/>
            <a:r>
              <a:rPr lang="tr-TR" dirty="0" smtClean="0"/>
              <a:t>00</a:t>
            </a:r>
            <a:endParaRPr lang="tr-TR" dirty="0"/>
          </a:p>
        </p:txBody>
      </p:sp>
      <p:sp>
        <p:nvSpPr>
          <p:cNvPr id="4" name="Dikdörtgen 3"/>
          <p:cNvSpPr/>
          <p:nvPr/>
        </p:nvSpPr>
        <p:spPr>
          <a:xfrm>
            <a:off x="342930" y="5003884"/>
            <a:ext cx="3070071" cy="369332"/>
          </a:xfrm>
          <a:prstGeom prst="rect">
            <a:avLst/>
          </a:prstGeom>
        </p:spPr>
        <p:txBody>
          <a:bodyPr wrap="none">
            <a:spAutoFit/>
          </a:bodyPr>
          <a:lstStyle/>
          <a:p>
            <a:r>
              <a:rPr lang="tr-TR" dirty="0" smtClean="0">
                <a:latin typeface="Arial" pitchFamily="34" charset="0"/>
                <a:cs typeface="Arial" pitchFamily="34" charset="0"/>
              </a:rPr>
              <a:t>0  1  2  3  4  5  6  7  8  9  10 </a:t>
            </a:r>
            <a:endParaRPr lang="tr-TR" dirty="0"/>
          </a:p>
        </p:txBody>
      </p:sp>
      <p:sp>
        <p:nvSpPr>
          <p:cNvPr id="8" name="Dikdörtgen 7"/>
          <p:cNvSpPr/>
          <p:nvPr/>
        </p:nvSpPr>
        <p:spPr>
          <a:xfrm>
            <a:off x="4716016" y="5085184"/>
            <a:ext cx="3070071" cy="369332"/>
          </a:xfrm>
          <a:prstGeom prst="rect">
            <a:avLst/>
          </a:prstGeom>
        </p:spPr>
        <p:txBody>
          <a:bodyPr wrap="none">
            <a:spAutoFit/>
          </a:bodyPr>
          <a:lstStyle/>
          <a:p>
            <a:r>
              <a:rPr lang="tr-TR" dirty="0" smtClean="0">
                <a:latin typeface="Arial" pitchFamily="34" charset="0"/>
                <a:cs typeface="Arial" pitchFamily="34" charset="0"/>
              </a:rPr>
              <a:t>0  1  2  3  4  5  6  7  8  9  10 </a:t>
            </a:r>
            <a:endParaRPr lang="tr-TR" dirty="0"/>
          </a:p>
        </p:txBody>
      </p:sp>
      <p:sp>
        <p:nvSpPr>
          <p:cNvPr id="5" name="Dikdörtgen 4"/>
          <p:cNvSpPr/>
          <p:nvPr/>
        </p:nvSpPr>
        <p:spPr>
          <a:xfrm>
            <a:off x="1907704" y="755412"/>
            <a:ext cx="441146" cy="369332"/>
          </a:xfrm>
          <a:prstGeom prst="rect">
            <a:avLst/>
          </a:prstGeom>
        </p:spPr>
        <p:txBody>
          <a:bodyPr wrap="none">
            <a:spAutoFit/>
          </a:bodyPr>
          <a:lstStyle/>
          <a:p>
            <a:r>
              <a:rPr lang="tr-TR" dirty="0" smtClean="0">
                <a:latin typeface="Arial" pitchFamily="34" charset="0"/>
                <a:cs typeface="Arial" pitchFamily="34" charset="0"/>
              </a:rPr>
              <a:t>20</a:t>
            </a:r>
            <a:endParaRPr lang="tr-TR" dirty="0"/>
          </a:p>
        </p:txBody>
      </p:sp>
      <p:sp>
        <p:nvSpPr>
          <p:cNvPr id="10" name="Dikdörtgen 9"/>
          <p:cNvSpPr/>
          <p:nvPr/>
        </p:nvSpPr>
        <p:spPr>
          <a:xfrm>
            <a:off x="1907704" y="1187460"/>
            <a:ext cx="441146" cy="369332"/>
          </a:xfrm>
          <a:prstGeom prst="rect">
            <a:avLst/>
          </a:prstGeom>
        </p:spPr>
        <p:txBody>
          <a:bodyPr wrap="none">
            <a:spAutoFit/>
          </a:bodyPr>
          <a:lstStyle/>
          <a:p>
            <a:r>
              <a:rPr lang="tr-TR" dirty="0" smtClean="0">
                <a:latin typeface="Arial" pitchFamily="34" charset="0"/>
                <a:cs typeface="Arial" pitchFamily="34" charset="0"/>
              </a:rPr>
              <a:t>60</a:t>
            </a:r>
            <a:endParaRPr lang="tr-TR" dirty="0"/>
          </a:p>
        </p:txBody>
      </p:sp>
      <p:sp>
        <p:nvSpPr>
          <p:cNvPr id="11" name="Dikdörtgen 10"/>
          <p:cNvSpPr/>
          <p:nvPr/>
        </p:nvSpPr>
        <p:spPr>
          <a:xfrm>
            <a:off x="2627784" y="755412"/>
            <a:ext cx="441146" cy="369332"/>
          </a:xfrm>
          <a:prstGeom prst="rect">
            <a:avLst/>
          </a:prstGeom>
        </p:spPr>
        <p:txBody>
          <a:bodyPr wrap="none">
            <a:spAutoFit/>
          </a:bodyPr>
          <a:lstStyle/>
          <a:p>
            <a:r>
              <a:rPr lang="tr-TR" dirty="0" smtClean="0">
                <a:latin typeface="Arial" pitchFamily="34" charset="0"/>
                <a:cs typeface="Arial" pitchFamily="34" charset="0"/>
              </a:rPr>
              <a:t>25</a:t>
            </a:r>
            <a:endParaRPr lang="tr-TR" dirty="0"/>
          </a:p>
        </p:txBody>
      </p:sp>
      <p:sp>
        <p:nvSpPr>
          <p:cNvPr id="12" name="Dikdörtgen 11"/>
          <p:cNvSpPr/>
          <p:nvPr/>
        </p:nvSpPr>
        <p:spPr>
          <a:xfrm>
            <a:off x="2627784" y="1214428"/>
            <a:ext cx="441146" cy="369332"/>
          </a:xfrm>
          <a:prstGeom prst="rect">
            <a:avLst/>
          </a:prstGeom>
        </p:spPr>
        <p:txBody>
          <a:bodyPr wrap="none">
            <a:spAutoFit/>
          </a:bodyPr>
          <a:lstStyle/>
          <a:p>
            <a:r>
              <a:rPr lang="tr-TR" dirty="0" smtClean="0">
                <a:latin typeface="Arial" pitchFamily="34" charset="0"/>
                <a:cs typeface="Arial" pitchFamily="34" charset="0"/>
              </a:rPr>
              <a:t>55</a:t>
            </a:r>
            <a:endParaRPr lang="tr-TR" dirty="0"/>
          </a:p>
        </p:txBody>
      </p:sp>
      <p:sp>
        <p:nvSpPr>
          <p:cNvPr id="13" name="Dikdörtgen 12"/>
          <p:cNvSpPr/>
          <p:nvPr/>
        </p:nvSpPr>
        <p:spPr>
          <a:xfrm>
            <a:off x="3338766" y="764704"/>
            <a:ext cx="441146" cy="369332"/>
          </a:xfrm>
          <a:prstGeom prst="rect">
            <a:avLst/>
          </a:prstGeom>
        </p:spPr>
        <p:txBody>
          <a:bodyPr wrap="none">
            <a:spAutoFit/>
          </a:bodyPr>
          <a:lstStyle/>
          <a:p>
            <a:r>
              <a:rPr lang="tr-TR" dirty="0" smtClean="0">
                <a:latin typeface="Arial" pitchFamily="34" charset="0"/>
                <a:cs typeface="Arial" pitchFamily="34" charset="0"/>
              </a:rPr>
              <a:t>30</a:t>
            </a:r>
            <a:endParaRPr lang="tr-TR" dirty="0"/>
          </a:p>
        </p:txBody>
      </p:sp>
      <p:sp>
        <p:nvSpPr>
          <p:cNvPr id="14" name="Dikdörtgen 13"/>
          <p:cNvSpPr/>
          <p:nvPr/>
        </p:nvSpPr>
        <p:spPr>
          <a:xfrm>
            <a:off x="4058846" y="755412"/>
            <a:ext cx="441146" cy="369332"/>
          </a:xfrm>
          <a:prstGeom prst="rect">
            <a:avLst/>
          </a:prstGeom>
        </p:spPr>
        <p:txBody>
          <a:bodyPr wrap="none">
            <a:spAutoFit/>
          </a:bodyPr>
          <a:lstStyle/>
          <a:p>
            <a:r>
              <a:rPr lang="tr-TR" dirty="0" smtClean="0">
                <a:latin typeface="Arial" pitchFamily="34" charset="0"/>
                <a:cs typeface="Arial" pitchFamily="34" charset="0"/>
              </a:rPr>
              <a:t>35</a:t>
            </a:r>
            <a:endParaRPr lang="tr-TR" dirty="0"/>
          </a:p>
        </p:txBody>
      </p:sp>
      <p:sp>
        <p:nvSpPr>
          <p:cNvPr id="15" name="Dikdörtgen 14"/>
          <p:cNvSpPr/>
          <p:nvPr/>
        </p:nvSpPr>
        <p:spPr>
          <a:xfrm>
            <a:off x="4706918" y="755412"/>
            <a:ext cx="441146" cy="369332"/>
          </a:xfrm>
          <a:prstGeom prst="rect">
            <a:avLst/>
          </a:prstGeom>
        </p:spPr>
        <p:txBody>
          <a:bodyPr wrap="none">
            <a:spAutoFit/>
          </a:bodyPr>
          <a:lstStyle/>
          <a:p>
            <a:r>
              <a:rPr lang="tr-TR" dirty="0" smtClean="0">
                <a:latin typeface="Arial" pitchFamily="34" charset="0"/>
                <a:cs typeface="Arial" pitchFamily="34" charset="0"/>
              </a:rPr>
              <a:t>40</a:t>
            </a:r>
            <a:endParaRPr lang="tr-TR" dirty="0"/>
          </a:p>
        </p:txBody>
      </p:sp>
      <p:sp>
        <p:nvSpPr>
          <p:cNvPr id="16" name="Dikdörtgen 15"/>
          <p:cNvSpPr/>
          <p:nvPr/>
        </p:nvSpPr>
        <p:spPr>
          <a:xfrm>
            <a:off x="3413001" y="1221324"/>
            <a:ext cx="441146" cy="369332"/>
          </a:xfrm>
          <a:prstGeom prst="rect">
            <a:avLst/>
          </a:prstGeom>
        </p:spPr>
        <p:txBody>
          <a:bodyPr wrap="none">
            <a:spAutoFit/>
          </a:bodyPr>
          <a:lstStyle/>
          <a:p>
            <a:r>
              <a:rPr lang="tr-TR" dirty="0">
                <a:latin typeface="Arial" pitchFamily="34" charset="0"/>
                <a:cs typeface="Arial" pitchFamily="34" charset="0"/>
              </a:rPr>
              <a:t>5</a:t>
            </a:r>
            <a:r>
              <a:rPr lang="tr-TR" dirty="0" smtClean="0">
                <a:latin typeface="Arial" pitchFamily="34" charset="0"/>
                <a:cs typeface="Arial" pitchFamily="34" charset="0"/>
              </a:rPr>
              <a:t>0</a:t>
            </a:r>
            <a:endParaRPr lang="tr-TR" dirty="0"/>
          </a:p>
        </p:txBody>
      </p:sp>
      <p:sp>
        <p:nvSpPr>
          <p:cNvPr id="17" name="Dikdörtgen 16"/>
          <p:cNvSpPr/>
          <p:nvPr/>
        </p:nvSpPr>
        <p:spPr>
          <a:xfrm>
            <a:off x="6939166" y="764704"/>
            <a:ext cx="441146" cy="369332"/>
          </a:xfrm>
          <a:prstGeom prst="rect">
            <a:avLst/>
          </a:prstGeom>
        </p:spPr>
        <p:txBody>
          <a:bodyPr wrap="none">
            <a:spAutoFit/>
          </a:bodyPr>
          <a:lstStyle/>
          <a:p>
            <a:r>
              <a:rPr lang="tr-TR" dirty="0" smtClean="0">
                <a:latin typeface="Arial" pitchFamily="34" charset="0"/>
                <a:cs typeface="Arial" pitchFamily="34" charset="0"/>
              </a:rPr>
              <a:t>40</a:t>
            </a:r>
            <a:endParaRPr lang="tr-TR" dirty="0"/>
          </a:p>
        </p:txBody>
      </p:sp>
      <p:sp>
        <p:nvSpPr>
          <p:cNvPr id="18" name="Dikdörtgen 17"/>
          <p:cNvSpPr/>
          <p:nvPr/>
        </p:nvSpPr>
        <p:spPr>
          <a:xfrm>
            <a:off x="7668344" y="1187460"/>
            <a:ext cx="441146" cy="369332"/>
          </a:xfrm>
          <a:prstGeom prst="rect">
            <a:avLst/>
          </a:prstGeom>
        </p:spPr>
        <p:txBody>
          <a:bodyPr wrap="none">
            <a:spAutoFit/>
          </a:bodyPr>
          <a:lstStyle/>
          <a:p>
            <a:r>
              <a:rPr lang="tr-TR" dirty="0" smtClean="0">
                <a:latin typeface="Arial" pitchFamily="34" charset="0"/>
                <a:cs typeface="Arial" pitchFamily="34" charset="0"/>
              </a:rPr>
              <a:t>40</a:t>
            </a:r>
            <a:endParaRPr lang="tr-TR" dirty="0"/>
          </a:p>
        </p:txBody>
      </p:sp>
      <p:sp>
        <p:nvSpPr>
          <p:cNvPr id="19" name="Dikdörtgen 18"/>
          <p:cNvSpPr/>
          <p:nvPr/>
        </p:nvSpPr>
        <p:spPr>
          <a:xfrm>
            <a:off x="7668344" y="780564"/>
            <a:ext cx="441146" cy="369332"/>
          </a:xfrm>
          <a:prstGeom prst="rect">
            <a:avLst/>
          </a:prstGeom>
        </p:spPr>
        <p:txBody>
          <a:bodyPr wrap="none">
            <a:spAutoFit/>
          </a:bodyPr>
          <a:lstStyle/>
          <a:p>
            <a:r>
              <a:rPr lang="tr-TR" dirty="0" smtClean="0">
                <a:latin typeface="Arial" pitchFamily="34" charset="0"/>
                <a:cs typeface="Arial" pitchFamily="34" charset="0"/>
              </a:rPr>
              <a:t>40</a:t>
            </a:r>
            <a:endParaRPr lang="tr-TR" dirty="0"/>
          </a:p>
        </p:txBody>
      </p:sp>
      <p:sp>
        <p:nvSpPr>
          <p:cNvPr id="20" name="Dikdörtgen 19"/>
          <p:cNvSpPr/>
          <p:nvPr/>
        </p:nvSpPr>
        <p:spPr>
          <a:xfrm>
            <a:off x="8267640" y="1214428"/>
            <a:ext cx="441146" cy="369332"/>
          </a:xfrm>
          <a:prstGeom prst="rect">
            <a:avLst/>
          </a:prstGeom>
        </p:spPr>
        <p:txBody>
          <a:bodyPr wrap="none">
            <a:spAutoFit/>
          </a:bodyPr>
          <a:lstStyle/>
          <a:p>
            <a:r>
              <a:rPr lang="tr-TR" dirty="0" smtClean="0">
                <a:latin typeface="Arial" pitchFamily="34" charset="0"/>
                <a:cs typeface="Arial" pitchFamily="34" charset="0"/>
              </a:rPr>
              <a:t>40</a:t>
            </a:r>
            <a:endParaRPr lang="tr-TR" dirty="0"/>
          </a:p>
        </p:txBody>
      </p:sp>
      <p:sp>
        <p:nvSpPr>
          <p:cNvPr id="21" name="Dikdörtgen 20"/>
          <p:cNvSpPr/>
          <p:nvPr/>
        </p:nvSpPr>
        <p:spPr>
          <a:xfrm>
            <a:off x="8316416" y="764704"/>
            <a:ext cx="441146" cy="369332"/>
          </a:xfrm>
          <a:prstGeom prst="rect">
            <a:avLst/>
          </a:prstGeom>
        </p:spPr>
        <p:txBody>
          <a:bodyPr wrap="none">
            <a:spAutoFit/>
          </a:bodyPr>
          <a:lstStyle/>
          <a:p>
            <a:r>
              <a:rPr lang="tr-TR" dirty="0" smtClean="0">
                <a:latin typeface="Arial" pitchFamily="34" charset="0"/>
                <a:cs typeface="Arial" pitchFamily="34" charset="0"/>
              </a:rPr>
              <a:t>40</a:t>
            </a:r>
            <a:endParaRPr lang="tr-TR" dirty="0"/>
          </a:p>
        </p:txBody>
      </p:sp>
      <p:sp>
        <p:nvSpPr>
          <p:cNvPr id="22" name="Dikdörtgen 21"/>
          <p:cNvSpPr/>
          <p:nvPr/>
        </p:nvSpPr>
        <p:spPr>
          <a:xfrm>
            <a:off x="5436096" y="764704"/>
            <a:ext cx="441146" cy="369332"/>
          </a:xfrm>
          <a:prstGeom prst="rect">
            <a:avLst/>
          </a:prstGeom>
        </p:spPr>
        <p:txBody>
          <a:bodyPr wrap="none">
            <a:spAutoFit/>
          </a:bodyPr>
          <a:lstStyle/>
          <a:p>
            <a:r>
              <a:rPr lang="tr-TR" dirty="0" smtClean="0">
                <a:latin typeface="Arial" pitchFamily="34" charset="0"/>
                <a:cs typeface="Arial" pitchFamily="34" charset="0"/>
              </a:rPr>
              <a:t>40</a:t>
            </a:r>
            <a:endParaRPr lang="tr-TR" dirty="0"/>
          </a:p>
        </p:txBody>
      </p:sp>
      <p:sp>
        <p:nvSpPr>
          <p:cNvPr id="23" name="Dikdörtgen 22"/>
          <p:cNvSpPr/>
          <p:nvPr/>
        </p:nvSpPr>
        <p:spPr>
          <a:xfrm>
            <a:off x="6219086" y="764704"/>
            <a:ext cx="441146" cy="369332"/>
          </a:xfrm>
          <a:prstGeom prst="rect">
            <a:avLst/>
          </a:prstGeom>
        </p:spPr>
        <p:txBody>
          <a:bodyPr wrap="none">
            <a:spAutoFit/>
          </a:bodyPr>
          <a:lstStyle/>
          <a:p>
            <a:r>
              <a:rPr lang="tr-TR" dirty="0" smtClean="0">
                <a:latin typeface="Arial" pitchFamily="34" charset="0"/>
                <a:cs typeface="Arial" pitchFamily="34" charset="0"/>
              </a:rPr>
              <a:t>40</a:t>
            </a:r>
            <a:endParaRPr lang="tr-TR" dirty="0"/>
          </a:p>
        </p:txBody>
      </p:sp>
      <p:sp>
        <p:nvSpPr>
          <p:cNvPr id="24" name="Dikdörtgen 23"/>
          <p:cNvSpPr/>
          <p:nvPr/>
        </p:nvSpPr>
        <p:spPr>
          <a:xfrm>
            <a:off x="6939166" y="1187460"/>
            <a:ext cx="441146" cy="369332"/>
          </a:xfrm>
          <a:prstGeom prst="rect">
            <a:avLst/>
          </a:prstGeom>
        </p:spPr>
        <p:txBody>
          <a:bodyPr wrap="none">
            <a:spAutoFit/>
          </a:bodyPr>
          <a:lstStyle/>
          <a:p>
            <a:r>
              <a:rPr lang="tr-TR" dirty="0" smtClean="0">
                <a:latin typeface="Arial" pitchFamily="34" charset="0"/>
                <a:cs typeface="Arial" pitchFamily="34" charset="0"/>
              </a:rPr>
              <a:t>40</a:t>
            </a:r>
            <a:endParaRPr lang="tr-TR" dirty="0"/>
          </a:p>
        </p:txBody>
      </p:sp>
      <p:sp>
        <p:nvSpPr>
          <p:cNvPr id="25" name="Dikdörtgen 24"/>
          <p:cNvSpPr/>
          <p:nvPr/>
        </p:nvSpPr>
        <p:spPr>
          <a:xfrm>
            <a:off x="4743440" y="1221324"/>
            <a:ext cx="441146" cy="369332"/>
          </a:xfrm>
          <a:prstGeom prst="rect">
            <a:avLst/>
          </a:prstGeom>
        </p:spPr>
        <p:txBody>
          <a:bodyPr wrap="none">
            <a:spAutoFit/>
          </a:bodyPr>
          <a:lstStyle/>
          <a:p>
            <a:r>
              <a:rPr lang="tr-TR" dirty="0" smtClean="0">
                <a:latin typeface="Arial" pitchFamily="34" charset="0"/>
                <a:cs typeface="Arial" pitchFamily="34" charset="0"/>
              </a:rPr>
              <a:t>40</a:t>
            </a:r>
            <a:endParaRPr lang="tr-TR" dirty="0"/>
          </a:p>
        </p:txBody>
      </p:sp>
      <p:sp>
        <p:nvSpPr>
          <p:cNvPr id="26" name="Dikdörtgen 25"/>
          <p:cNvSpPr/>
          <p:nvPr/>
        </p:nvSpPr>
        <p:spPr>
          <a:xfrm>
            <a:off x="4065310" y="1224836"/>
            <a:ext cx="441146" cy="369332"/>
          </a:xfrm>
          <a:prstGeom prst="rect">
            <a:avLst/>
          </a:prstGeom>
        </p:spPr>
        <p:txBody>
          <a:bodyPr wrap="none">
            <a:spAutoFit/>
          </a:bodyPr>
          <a:lstStyle/>
          <a:p>
            <a:r>
              <a:rPr lang="tr-TR" dirty="0" smtClean="0">
                <a:latin typeface="Arial" pitchFamily="34" charset="0"/>
                <a:cs typeface="Arial" pitchFamily="34" charset="0"/>
              </a:rPr>
              <a:t>45</a:t>
            </a:r>
            <a:endParaRPr lang="tr-TR" dirty="0"/>
          </a:p>
        </p:txBody>
      </p:sp>
      <p:sp>
        <p:nvSpPr>
          <p:cNvPr id="27" name="Dikdörtgen 26"/>
          <p:cNvSpPr/>
          <p:nvPr/>
        </p:nvSpPr>
        <p:spPr>
          <a:xfrm>
            <a:off x="5426998" y="1196752"/>
            <a:ext cx="441146" cy="369332"/>
          </a:xfrm>
          <a:prstGeom prst="rect">
            <a:avLst/>
          </a:prstGeom>
        </p:spPr>
        <p:txBody>
          <a:bodyPr wrap="none">
            <a:spAutoFit/>
          </a:bodyPr>
          <a:lstStyle/>
          <a:p>
            <a:r>
              <a:rPr lang="tr-TR" dirty="0" smtClean="0">
                <a:latin typeface="Arial" pitchFamily="34" charset="0"/>
                <a:cs typeface="Arial" pitchFamily="34" charset="0"/>
              </a:rPr>
              <a:t>40</a:t>
            </a:r>
            <a:endParaRPr lang="tr-TR" dirty="0"/>
          </a:p>
        </p:txBody>
      </p:sp>
      <p:sp>
        <p:nvSpPr>
          <p:cNvPr id="28" name="Dikdörtgen 27"/>
          <p:cNvSpPr/>
          <p:nvPr/>
        </p:nvSpPr>
        <p:spPr>
          <a:xfrm>
            <a:off x="6219086" y="1196752"/>
            <a:ext cx="441146" cy="369332"/>
          </a:xfrm>
          <a:prstGeom prst="rect">
            <a:avLst/>
          </a:prstGeom>
        </p:spPr>
        <p:txBody>
          <a:bodyPr wrap="none">
            <a:spAutoFit/>
          </a:bodyPr>
          <a:lstStyle/>
          <a:p>
            <a:r>
              <a:rPr lang="tr-TR" dirty="0" smtClean="0">
                <a:latin typeface="Arial" pitchFamily="34" charset="0"/>
                <a:cs typeface="Arial" pitchFamily="34" charset="0"/>
              </a:rPr>
              <a:t>40</a:t>
            </a:r>
            <a:endParaRPr lang="tr-TR" dirty="0"/>
          </a:p>
        </p:txBody>
      </p:sp>
      <p:cxnSp>
        <p:nvCxnSpPr>
          <p:cNvPr id="38" name="Düz Ok Bağlayıcısı 37"/>
          <p:cNvCxnSpPr/>
          <p:nvPr/>
        </p:nvCxnSpPr>
        <p:spPr>
          <a:xfrm flipV="1">
            <a:off x="1547664" y="3933056"/>
            <a:ext cx="1584176" cy="9292"/>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2" name="Düz Bağlayıcı 41"/>
          <p:cNvCxnSpPr/>
          <p:nvPr/>
        </p:nvCxnSpPr>
        <p:spPr>
          <a:xfrm flipV="1">
            <a:off x="539552" y="3933056"/>
            <a:ext cx="1008112" cy="50405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5" name="Düz Bağlayıcı 44"/>
          <p:cNvCxnSpPr/>
          <p:nvPr/>
        </p:nvCxnSpPr>
        <p:spPr>
          <a:xfrm>
            <a:off x="4860032" y="3356992"/>
            <a:ext cx="1008112" cy="27964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7" name="Düz Ok Bağlayıcısı 46"/>
          <p:cNvCxnSpPr/>
          <p:nvPr/>
        </p:nvCxnSpPr>
        <p:spPr>
          <a:xfrm flipV="1">
            <a:off x="5868144" y="3635732"/>
            <a:ext cx="1584176" cy="9292"/>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 name="Dikdörtgen 6"/>
          <p:cNvSpPr/>
          <p:nvPr/>
        </p:nvSpPr>
        <p:spPr>
          <a:xfrm>
            <a:off x="21023" y="5877272"/>
            <a:ext cx="8311891" cy="830997"/>
          </a:xfrm>
          <a:prstGeom prst="rect">
            <a:avLst/>
          </a:prstGeom>
        </p:spPr>
        <p:txBody>
          <a:bodyPr wrap="none">
            <a:spAutoFit/>
          </a:bodyPr>
          <a:lstStyle/>
          <a:p>
            <a:r>
              <a:rPr lang="tr-TR" sz="2400" dirty="0" smtClean="0">
                <a:solidFill>
                  <a:srgbClr val="FF0000"/>
                </a:solidFill>
                <a:latin typeface="Arial" pitchFamily="34" charset="0"/>
                <a:cs typeface="Arial" pitchFamily="34" charset="0"/>
              </a:rPr>
              <a:t>Isı; sıcaklığı çok olan maddeden sıcaklığı az olan maddeye </a:t>
            </a:r>
          </a:p>
          <a:p>
            <a:r>
              <a:rPr lang="tr-TR" sz="2400" dirty="0" smtClean="0">
                <a:solidFill>
                  <a:srgbClr val="FF0000"/>
                </a:solidFill>
                <a:latin typeface="Arial" pitchFamily="34" charset="0"/>
                <a:cs typeface="Arial" pitchFamily="34" charset="0"/>
              </a:rPr>
              <a:t>doğru akar.</a:t>
            </a:r>
            <a:endParaRPr lang="tr-TR" sz="2400" dirty="0">
              <a:solidFill>
                <a:srgbClr val="FF0000"/>
              </a:solidFill>
            </a:endParaRPr>
          </a:p>
        </p:txBody>
      </p:sp>
    </p:spTree>
    <p:extLst>
      <p:ext uri="{BB962C8B-B14F-4D97-AF65-F5344CB8AC3E}">
        <p14:creationId xmlns:p14="http://schemas.microsoft.com/office/powerpoint/2010/main" val="4005755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500"/>
                                        <p:tgtEl>
                                          <p:spTgt spid="2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500"/>
                                        <p:tgtEl>
                                          <p:spTgt spid="2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500"/>
                                        <p:tgtEl>
                                          <p:spTgt spid="2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500"/>
                                        <p:tgtEl>
                                          <p:spTgt spid="2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500"/>
                                        <p:tgtEl>
                                          <p:spTgt spid="24"/>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500"/>
                                        <p:tgtEl>
                                          <p:spTgt spid="19"/>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500"/>
                                        <p:tgtEl>
                                          <p:spTgt spid="18"/>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fade">
                                      <p:cBhvr>
                                        <p:cTn id="61" dur="500"/>
                                        <p:tgtEl>
                                          <p:spTgt spid="21"/>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500"/>
                                        <p:tgtEl>
                                          <p:spTgt spid="20"/>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nodeType="clickEffect">
                                  <p:stCondLst>
                                    <p:cond delay="0"/>
                                  </p:stCondLst>
                                  <p:childTnLst>
                                    <p:set>
                                      <p:cBhvr>
                                        <p:cTn id="68" dur="1" fill="hold">
                                          <p:stCondLst>
                                            <p:cond delay="0"/>
                                          </p:stCondLst>
                                        </p:cTn>
                                        <p:tgtEl>
                                          <p:spTgt spid="42"/>
                                        </p:tgtEl>
                                        <p:attrNameLst>
                                          <p:attrName>style.visibility</p:attrName>
                                        </p:attrNameLst>
                                      </p:cBhvr>
                                      <p:to>
                                        <p:strVal val="visible"/>
                                      </p:to>
                                    </p:set>
                                    <p:animEffect transition="in" filter="wipe(down)">
                                      <p:cBhvr>
                                        <p:cTn id="69" dur="5000"/>
                                        <p:tgtEl>
                                          <p:spTgt spid="42"/>
                                        </p:tgtEl>
                                      </p:cBhvr>
                                    </p:animEffect>
                                  </p:childTnLst>
                                </p:cTn>
                              </p:par>
                              <p:par>
                                <p:cTn id="70" presetID="22" presetClass="entr" presetSubtype="1" fill="hold" nodeType="withEffect">
                                  <p:stCondLst>
                                    <p:cond delay="0"/>
                                  </p:stCondLst>
                                  <p:childTnLst>
                                    <p:set>
                                      <p:cBhvr>
                                        <p:cTn id="71" dur="1" fill="hold">
                                          <p:stCondLst>
                                            <p:cond delay="0"/>
                                          </p:stCondLst>
                                        </p:cTn>
                                        <p:tgtEl>
                                          <p:spTgt spid="45"/>
                                        </p:tgtEl>
                                        <p:attrNameLst>
                                          <p:attrName>style.visibility</p:attrName>
                                        </p:attrNameLst>
                                      </p:cBhvr>
                                      <p:to>
                                        <p:strVal val="visible"/>
                                      </p:to>
                                    </p:set>
                                    <p:animEffect transition="in" filter="wipe(up)">
                                      <p:cBhvr>
                                        <p:cTn id="72" dur="5000"/>
                                        <p:tgtEl>
                                          <p:spTgt spid="45"/>
                                        </p:tgtEl>
                                      </p:cBhvr>
                                    </p:animEffect>
                                  </p:childTnLst>
                                </p:cTn>
                              </p:par>
                            </p:childTnLst>
                          </p:cTn>
                        </p:par>
                        <p:par>
                          <p:cTn id="73" fill="hold">
                            <p:stCondLst>
                              <p:cond delay="5000"/>
                            </p:stCondLst>
                            <p:childTnLst>
                              <p:par>
                                <p:cTn id="74" presetID="22" presetClass="entr" presetSubtype="8" fill="hold" nodeType="afterEffect">
                                  <p:stCondLst>
                                    <p:cond delay="0"/>
                                  </p:stCondLst>
                                  <p:childTnLst>
                                    <p:set>
                                      <p:cBhvr>
                                        <p:cTn id="75" dur="1" fill="hold">
                                          <p:stCondLst>
                                            <p:cond delay="0"/>
                                          </p:stCondLst>
                                        </p:cTn>
                                        <p:tgtEl>
                                          <p:spTgt spid="47"/>
                                        </p:tgtEl>
                                        <p:attrNameLst>
                                          <p:attrName>style.visibility</p:attrName>
                                        </p:attrNameLst>
                                      </p:cBhvr>
                                      <p:to>
                                        <p:strVal val="visible"/>
                                      </p:to>
                                    </p:set>
                                    <p:animEffect transition="in" filter="wipe(left)">
                                      <p:cBhvr>
                                        <p:cTn id="76" dur="5000"/>
                                        <p:tgtEl>
                                          <p:spTgt spid="47"/>
                                        </p:tgtEl>
                                      </p:cBhvr>
                                    </p:animEffect>
                                  </p:childTnLst>
                                </p:cTn>
                              </p:par>
                              <p:par>
                                <p:cTn id="77" presetID="22" presetClass="entr" presetSubtype="8" fill="hold" nodeType="with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wipe(left)">
                                      <p:cBhvr>
                                        <p:cTn id="79" dur="5000"/>
                                        <p:tgtEl>
                                          <p:spTgt spid="38"/>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7"/>
                                        </p:tgtEl>
                                        <p:attrNameLst>
                                          <p:attrName>style.visibility</p:attrName>
                                        </p:attrNameLst>
                                      </p:cBhvr>
                                      <p:to>
                                        <p:strVal val="visible"/>
                                      </p:to>
                                    </p:set>
                                    <p:animEffect transition="in" filter="fade">
                                      <p:cBhvr>
                                        <p:cTn id="8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5364088" y="6309320"/>
            <a:ext cx="3312368" cy="369332"/>
          </a:xfrm>
          <a:prstGeom prst="rect">
            <a:avLst/>
          </a:prstGeom>
        </p:spPr>
        <p:txBody>
          <a:bodyPr wrap="square">
            <a:spAutoFit/>
          </a:bodyPr>
          <a:lstStyle/>
          <a:p>
            <a:r>
              <a:rPr lang="tr-TR" dirty="0" smtClean="0">
                <a:latin typeface="Arial" pitchFamily="34" charset="0"/>
                <a:cs typeface="Arial" pitchFamily="34" charset="0"/>
              </a:rPr>
              <a:t>Fareyi sağ tıkla </a:t>
            </a:r>
            <a:r>
              <a:rPr lang="tr-TR" dirty="0" err="1" smtClean="0">
                <a:latin typeface="Arial" pitchFamily="34" charset="0"/>
                <a:cs typeface="Arial" pitchFamily="34" charset="0"/>
              </a:rPr>
              <a:t>oynatı</a:t>
            </a:r>
            <a:r>
              <a:rPr lang="tr-TR" dirty="0" smtClean="0">
                <a:latin typeface="Arial" pitchFamily="34" charset="0"/>
                <a:cs typeface="Arial" pitchFamily="34" charset="0"/>
              </a:rPr>
              <a:t> tıkla.</a:t>
            </a:r>
            <a:endParaRPr lang="tr-TR" dirty="0">
              <a:latin typeface="Arial" pitchFamily="34" charset="0"/>
              <a:cs typeface="Arial" pitchFamily="34" charset="0"/>
            </a:endParaRPr>
          </a:p>
        </p:txBody>
      </p:sp>
    </p:spTree>
    <p:controls>
      <mc:AlternateContent xmlns:mc="http://schemas.openxmlformats.org/markup-compatibility/2006">
        <mc:Choice xmlns:v="urn:schemas-microsoft-com:vml" Requires="v">
          <p:control spid="25608" name="ShockwaveFlash1" r:id="rId2" imgW="8137639" imgH="5977790"/>
        </mc:Choice>
        <mc:Fallback>
          <p:control name="ShockwaveFlash1" r:id="rId2" imgW="8137639" imgH="5977790">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611188" y="0"/>
                  <a:ext cx="8137525" cy="5976938"/>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40715452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alpha val="52000"/>
          </a:schemeClr>
        </a:solid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55976" y="17904"/>
            <a:ext cx="4608512" cy="6723464"/>
          </a:xfrm>
          <a:prstGeom prst="rect">
            <a:avLst/>
          </a:prstGeom>
        </p:spPr>
      </p:pic>
      <p:sp>
        <p:nvSpPr>
          <p:cNvPr id="5" name="Dikdörtgen 4"/>
          <p:cNvSpPr/>
          <p:nvPr/>
        </p:nvSpPr>
        <p:spPr>
          <a:xfrm>
            <a:off x="10696" y="404664"/>
            <a:ext cx="4849336" cy="6001643"/>
          </a:xfrm>
          <a:prstGeom prst="rect">
            <a:avLst/>
          </a:prstGeom>
        </p:spPr>
        <p:txBody>
          <a:bodyPr wrap="square">
            <a:spAutoFit/>
          </a:bodyPr>
          <a:lstStyle/>
          <a:p>
            <a:r>
              <a:rPr lang="tr-TR" sz="2400" b="1" dirty="0">
                <a:latin typeface="Arial" pitchFamily="34" charset="0"/>
                <a:cs typeface="Arial" pitchFamily="34" charset="0"/>
              </a:rPr>
              <a:t>Güney Kutbu’nda -60 </a:t>
            </a:r>
            <a:r>
              <a:rPr lang="tr-TR" sz="2400" dirty="0">
                <a:latin typeface="Arial" pitchFamily="34" charset="0"/>
                <a:cs typeface="Arial" pitchFamily="34" charset="0"/>
              </a:rPr>
              <a:t>°C </a:t>
            </a:r>
            <a:r>
              <a:rPr lang="tr-TR" sz="2400" b="1" dirty="0" smtClean="0">
                <a:latin typeface="Arial" pitchFamily="34" charset="0"/>
                <a:cs typeface="Arial" pitchFamily="34" charset="0"/>
              </a:rPr>
              <a:t>’de </a:t>
            </a:r>
            <a:r>
              <a:rPr lang="tr-TR" sz="2400" b="1" dirty="0">
                <a:latin typeface="Arial" pitchFamily="34" charset="0"/>
                <a:cs typeface="Arial" pitchFamily="34" charset="0"/>
              </a:rPr>
              <a:t>yaşayan penguenler, bu </a:t>
            </a:r>
            <a:r>
              <a:rPr lang="tr-TR" sz="2400" b="1" dirty="0" smtClean="0">
                <a:latin typeface="Arial" pitchFamily="34" charset="0"/>
                <a:cs typeface="Arial" pitchFamily="34" charset="0"/>
              </a:rPr>
              <a:t>dondurucu soğuktan korunmak </a:t>
            </a:r>
            <a:r>
              <a:rPr lang="tr-TR" sz="2400" b="1" dirty="0">
                <a:latin typeface="Arial" pitchFamily="34" charset="0"/>
                <a:cs typeface="Arial" pitchFamily="34" charset="0"/>
              </a:rPr>
              <a:t>için önemli bir dayanışma </a:t>
            </a:r>
            <a:r>
              <a:rPr lang="tr-TR" sz="2400" b="1" dirty="0" smtClean="0">
                <a:latin typeface="Arial" pitchFamily="34" charset="0"/>
                <a:cs typeface="Arial" pitchFamily="34" charset="0"/>
              </a:rPr>
              <a:t>örneği sergileyerek </a:t>
            </a:r>
            <a:r>
              <a:rPr lang="tr-TR" sz="2400" b="1" dirty="0">
                <a:latin typeface="Arial" pitchFamily="34" charset="0"/>
                <a:cs typeface="Arial" pitchFamily="34" charset="0"/>
              </a:rPr>
              <a:t>bir araya toplanır. Isının dışarıya akışını </a:t>
            </a:r>
            <a:r>
              <a:rPr lang="tr-TR" sz="2400" b="1" dirty="0" smtClean="0">
                <a:latin typeface="Arial" pitchFamily="34" charset="0"/>
                <a:cs typeface="Arial" pitchFamily="34" charset="0"/>
              </a:rPr>
              <a:t>engellemek için </a:t>
            </a:r>
            <a:r>
              <a:rPr lang="tr-TR" sz="2400" b="1" dirty="0">
                <a:latin typeface="Arial" pitchFamily="34" charset="0"/>
                <a:cs typeface="Arial" pitchFamily="34" charset="0"/>
              </a:rPr>
              <a:t>gagalarını göğüslerine yapıştırırlar ve arada </a:t>
            </a:r>
            <a:r>
              <a:rPr lang="tr-TR" sz="2400" b="1" dirty="0" smtClean="0">
                <a:latin typeface="Arial" pitchFamily="34" charset="0"/>
                <a:cs typeface="Arial" pitchFamily="34" charset="0"/>
              </a:rPr>
              <a:t>hiç boşluk </a:t>
            </a:r>
            <a:r>
              <a:rPr lang="tr-TR" sz="2400" b="1" dirty="0">
                <a:latin typeface="Arial" pitchFamily="34" charset="0"/>
                <a:cs typeface="Arial" pitchFamily="34" charset="0"/>
              </a:rPr>
              <a:t>kalmayacak şekilde tüyden bir tavan </a:t>
            </a:r>
            <a:r>
              <a:rPr lang="tr-TR" sz="2400" b="1" dirty="0" smtClean="0">
                <a:latin typeface="Arial" pitchFamily="34" charset="0"/>
                <a:cs typeface="Arial" pitchFamily="34" charset="0"/>
              </a:rPr>
              <a:t>oluştururlar. Çemberin </a:t>
            </a:r>
            <a:r>
              <a:rPr lang="tr-TR" sz="2400" b="1" dirty="0">
                <a:latin typeface="Arial" pitchFamily="34" charset="0"/>
                <a:cs typeface="Arial" pitchFamily="34" charset="0"/>
              </a:rPr>
              <a:t>dışında kalanlar ise içerideki diğer </a:t>
            </a:r>
            <a:r>
              <a:rPr lang="tr-TR" sz="2400" b="1" dirty="0" smtClean="0">
                <a:latin typeface="Arial" pitchFamily="34" charset="0"/>
                <a:cs typeface="Arial" pitchFamily="34" charset="0"/>
              </a:rPr>
              <a:t>arkadaşlarıyla sürekli </a:t>
            </a:r>
            <a:r>
              <a:rPr lang="tr-TR" sz="2400" b="1" dirty="0">
                <a:latin typeface="Arial" pitchFamily="34" charset="0"/>
                <a:cs typeface="Arial" pitchFamily="34" charset="0"/>
              </a:rPr>
              <a:t>yer </a:t>
            </a:r>
            <a:r>
              <a:rPr lang="tr-TR" sz="2400" b="1" dirty="0" smtClean="0">
                <a:latin typeface="Arial" pitchFamily="34" charset="0"/>
                <a:cs typeface="Arial" pitchFamily="34" charset="0"/>
              </a:rPr>
              <a:t>değiştirir. Sizce </a:t>
            </a:r>
            <a:r>
              <a:rPr lang="tr-TR" sz="2400" b="1" dirty="0">
                <a:latin typeface="Arial" pitchFamily="34" charset="0"/>
                <a:cs typeface="Arial" pitchFamily="34" charset="0"/>
              </a:rPr>
              <a:t>penguenlerin böyle davranmasının sebebi ne olabilir?</a:t>
            </a:r>
            <a:endParaRPr lang="tr-TR" sz="2400" dirty="0">
              <a:latin typeface="Arial" pitchFamily="34" charset="0"/>
              <a:cs typeface="Arial" pitchFamily="34" charset="0"/>
            </a:endParaRPr>
          </a:p>
        </p:txBody>
      </p:sp>
    </p:spTree>
    <p:extLst>
      <p:ext uri="{BB962C8B-B14F-4D97-AF65-F5344CB8AC3E}">
        <p14:creationId xmlns:p14="http://schemas.microsoft.com/office/powerpoint/2010/main" val="205044448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5364088" y="6309320"/>
            <a:ext cx="3312368" cy="369332"/>
          </a:xfrm>
          <a:prstGeom prst="rect">
            <a:avLst/>
          </a:prstGeom>
        </p:spPr>
        <p:txBody>
          <a:bodyPr wrap="square">
            <a:spAutoFit/>
          </a:bodyPr>
          <a:lstStyle/>
          <a:p>
            <a:r>
              <a:rPr lang="tr-TR" dirty="0" smtClean="0">
                <a:latin typeface="Arial" pitchFamily="34" charset="0"/>
                <a:cs typeface="Arial" pitchFamily="34" charset="0"/>
              </a:rPr>
              <a:t>Fareyi sağ tıkla </a:t>
            </a:r>
            <a:r>
              <a:rPr lang="tr-TR" dirty="0" err="1" smtClean="0">
                <a:latin typeface="Arial" pitchFamily="34" charset="0"/>
                <a:cs typeface="Arial" pitchFamily="34" charset="0"/>
              </a:rPr>
              <a:t>oynatı</a:t>
            </a:r>
            <a:r>
              <a:rPr lang="tr-TR" dirty="0" smtClean="0">
                <a:latin typeface="Arial" pitchFamily="34" charset="0"/>
                <a:cs typeface="Arial" pitchFamily="34" charset="0"/>
              </a:rPr>
              <a:t> tıkla.</a:t>
            </a:r>
            <a:endParaRPr lang="tr-TR" dirty="0">
              <a:latin typeface="Arial" pitchFamily="34" charset="0"/>
              <a:cs typeface="Arial" pitchFamily="34" charset="0"/>
            </a:endParaRPr>
          </a:p>
        </p:txBody>
      </p:sp>
    </p:spTree>
    <p:controls>
      <mc:AlternateContent xmlns:mc="http://schemas.openxmlformats.org/markup-compatibility/2006">
        <mc:Choice xmlns:v="urn:schemas-microsoft-com:vml" Requires="v">
          <p:control spid="26632" name="ShockwaveFlash1" r:id="rId2" imgW="8352381" imgH="5877745"/>
        </mc:Choice>
        <mc:Fallback>
          <p:control name="ShockwaveFlash1" r:id="rId2" imgW="8352381" imgH="5877745">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395288" y="0"/>
                  <a:ext cx="8353425" cy="5876925"/>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81378637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4104" y="0"/>
            <a:ext cx="2395977" cy="523220"/>
          </a:xfrm>
          <a:prstGeom prst="rect">
            <a:avLst/>
          </a:prstGeom>
          <a:solidFill>
            <a:schemeClr val="tx2">
              <a:lumMod val="40000"/>
              <a:lumOff val="60000"/>
            </a:schemeClr>
          </a:solidFill>
        </p:spPr>
        <p:txBody>
          <a:bodyPr wrap="none">
            <a:spAutoFit/>
          </a:bodyPr>
          <a:lstStyle/>
          <a:p>
            <a:r>
              <a:rPr lang="tr-TR" sz="2800" b="1" dirty="0"/>
              <a:t>Neler öğrendik</a:t>
            </a:r>
            <a:endParaRPr lang="tr-TR" sz="2800"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12379" y="1268760"/>
            <a:ext cx="8919241" cy="4896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14104" y="535335"/>
            <a:ext cx="9129896" cy="400110"/>
          </a:xfrm>
          <a:prstGeom prst="rect">
            <a:avLst/>
          </a:prstGeom>
          <a:solidFill>
            <a:srgbClr val="FFFF00">
              <a:alpha val="21000"/>
            </a:srgbClr>
          </a:solidFill>
        </p:spPr>
        <p:txBody>
          <a:bodyPr wrap="square">
            <a:spAutoFit/>
          </a:bodyPr>
          <a:lstStyle/>
          <a:p>
            <a:r>
              <a:rPr lang="tr-TR" sz="2000" dirty="0">
                <a:latin typeface="Arial" pitchFamily="34" charset="0"/>
                <a:cs typeface="Arial" pitchFamily="34" charset="0"/>
              </a:rPr>
              <a:t>Isı ve sıcaklık kavramıyla ilgili </a:t>
            </a:r>
            <a:r>
              <a:rPr lang="tr-TR" sz="2000" dirty="0" smtClean="0">
                <a:latin typeface="Arial" pitchFamily="34" charset="0"/>
                <a:cs typeface="Arial" pitchFamily="34" charset="0"/>
              </a:rPr>
              <a:t>öğrendiklerimiz aşağıda </a:t>
            </a:r>
            <a:r>
              <a:rPr lang="tr-TR" sz="2000" dirty="0">
                <a:latin typeface="Arial" pitchFamily="34" charset="0"/>
                <a:cs typeface="Arial" pitchFamily="34" charset="0"/>
              </a:rPr>
              <a:t>kısaca </a:t>
            </a:r>
            <a:r>
              <a:rPr lang="tr-TR" sz="2000" dirty="0" smtClean="0">
                <a:latin typeface="Arial" pitchFamily="34" charset="0"/>
                <a:cs typeface="Arial" pitchFamily="34" charset="0"/>
              </a:rPr>
              <a:t>özetlenmiştir</a:t>
            </a:r>
            <a:r>
              <a:rPr lang="tr-TR" sz="2000" dirty="0">
                <a:latin typeface="Arial" pitchFamily="34" charset="0"/>
                <a:cs typeface="Arial" pitchFamily="34" charset="0"/>
              </a:rPr>
              <a:t>.</a:t>
            </a:r>
          </a:p>
        </p:txBody>
      </p:sp>
    </p:spTree>
    <p:extLst>
      <p:ext uri="{BB962C8B-B14F-4D97-AF65-F5344CB8AC3E}">
        <p14:creationId xmlns:p14="http://schemas.microsoft.com/office/powerpoint/2010/main" val="412939425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116632"/>
            <a:ext cx="4385496" cy="461665"/>
          </a:xfrm>
          <a:prstGeom prst="rect">
            <a:avLst/>
          </a:prstGeom>
        </p:spPr>
        <p:txBody>
          <a:bodyPr wrap="none">
            <a:spAutoFit/>
          </a:bodyPr>
          <a:lstStyle/>
          <a:p>
            <a:r>
              <a:rPr lang="tr-TR" sz="2400" b="1" dirty="0"/>
              <a:t>Öğrendiklerimizi değerlendirelim</a:t>
            </a:r>
            <a:endParaRPr lang="tr-TR" sz="2400" dirty="0"/>
          </a:p>
        </p:txBody>
      </p:sp>
      <p:sp>
        <p:nvSpPr>
          <p:cNvPr id="3" name="Dikdörtgen 2"/>
          <p:cNvSpPr/>
          <p:nvPr/>
        </p:nvSpPr>
        <p:spPr>
          <a:xfrm>
            <a:off x="323528" y="608837"/>
            <a:ext cx="8424936" cy="2862322"/>
          </a:xfrm>
          <a:prstGeom prst="rect">
            <a:avLst/>
          </a:prstGeom>
        </p:spPr>
        <p:txBody>
          <a:bodyPr wrap="square">
            <a:spAutoFit/>
          </a:bodyPr>
          <a:lstStyle/>
          <a:p>
            <a:r>
              <a:rPr lang="tr-TR" sz="2000" b="1" dirty="0" smtClean="0">
                <a:latin typeface="Arial" pitchFamily="34" charset="0"/>
                <a:cs typeface="Arial" pitchFamily="34" charset="0"/>
              </a:rPr>
              <a:t>1. </a:t>
            </a:r>
            <a:r>
              <a:rPr lang="tr-TR" sz="2000" dirty="0" smtClean="0">
                <a:latin typeface="Arial" pitchFamily="34" charset="0"/>
                <a:cs typeface="Arial" pitchFamily="34" charset="0"/>
              </a:rPr>
              <a:t>Fatma</a:t>
            </a:r>
            <a:r>
              <a:rPr lang="tr-TR" sz="2000" dirty="0">
                <a:latin typeface="Arial" pitchFamily="34" charset="0"/>
                <a:cs typeface="Arial" pitchFamily="34" charset="0"/>
              </a:rPr>
              <a:t>, haşlanmış yumurtayı soymak isterken yumurta çok sıcak olduğu için Fatma’nın </a:t>
            </a:r>
            <a:r>
              <a:rPr lang="tr-TR" sz="2000" dirty="0" smtClean="0">
                <a:latin typeface="Arial" pitchFamily="34" charset="0"/>
                <a:cs typeface="Arial" pitchFamily="34" charset="0"/>
              </a:rPr>
              <a:t>eli yanıyor</a:t>
            </a:r>
            <a:r>
              <a:rPr lang="tr-TR" sz="2000" dirty="0">
                <a:latin typeface="Arial" pitchFamily="34" charset="0"/>
                <a:cs typeface="Arial" pitchFamily="34" charset="0"/>
              </a:rPr>
              <a:t>. Hemen yumurtayı içinde soğuk su bulunan kabın içine bırakıp bir süre bekliyor. </a:t>
            </a:r>
            <a:r>
              <a:rPr lang="tr-TR" sz="2000" dirty="0" smtClean="0">
                <a:latin typeface="Arial" pitchFamily="34" charset="0"/>
                <a:cs typeface="Arial" pitchFamily="34" charset="0"/>
              </a:rPr>
              <a:t>Fatma bu </a:t>
            </a:r>
            <a:r>
              <a:rPr lang="tr-TR" sz="2000" dirty="0">
                <a:latin typeface="Arial" pitchFamily="34" charset="0"/>
                <a:cs typeface="Arial" pitchFamily="34" charset="0"/>
              </a:rPr>
              <a:t>durumdan hangi sonucu </a:t>
            </a:r>
            <a:r>
              <a:rPr lang="tr-TR" sz="2000" b="1" dirty="0">
                <a:latin typeface="Arial" pitchFamily="34" charset="0"/>
                <a:cs typeface="Arial" pitchFamily="34" charset="0"/>
              </a:rPr>
              <a:t>çıkaramaz</a:t>
            </a:r>
            <a:r>
              <a:rPr lang="tr-TR" sz="2000" b="1" dirty="0" smtClean="0">
                <a:latin typeface="Arial" pitchFamily="34" charset="0"/>
                <a:cs typeface="Arial" pitchFamily="34" charset="0"/>
              </a:rPr>
              <a:t>?</a:t>
            </a:r>
          </a:p>
          <a:p>
            <a:endParaRPr lang="tr-TR" sz="2000" b="1" dirty="0">
              <a:latin typeface="Arial" pitchFamily="34" charset="0"/>
              <a:cs typeface="Arial" pitchFamily="34" charset="0"/>
            </a:endParaRPr>
          </a:p>
          <a:p>
            <a:r>
              <a:rPr lang="tr-TR" sz="2000" b="1" dirty="0" smtClean="0">
                <a:latin typeface="Arial" pitchFamily="34" charset="0"/>
                <a:cs typeface="Arial" pitchFamily="34" charset="0"/>
              </a:rPr>
              <a:t>A</a:t>
            </a:r>
            <a:r>
              <a:rPr lang="tr-TR" sz="2000" b="1" dirty="0">
                <a:latin typeface="Arial" pitchFamily="34" charset="0"/>
                <a:cs typeface="Arial" pitchFamily="34" charset="0"/>
              </a:rPr>
              <a:t>) </a:t>
            </a:r>
            <a:r>
              <a:rPr lang="tr-TR" sz="2000" dirty="0">
                <a:latin typeface="Arial" pitchFamily="34" charset="0"/>
                <a:cs typeface="Arial" pitchFamily="34" charset="0"/>
              </a:rPr>
              <a:t>Sıcak maddeden soğuk maddeye ısı akar</a:t>
            </a:r>
          </a:p>
          <a:p>
            <a:r>
              <a:rPr lang="tr-TR" sz="2000" b="1" dirty="0">
                <a:latin typeface="Arial" pitchFamily="34" charset="0"/>
                <a:cs typeface="Arial" pitchFamily="34" charset="0"/>
              </a:rPr>
              <a:t>B) </a:t>
            </a:r>
            <a:r>
              <a:rPr lang="tr-TR" sz="2000" dirty="0">
                <a:latin typeface="Arial" pitchFamily="34" charset="0"/>
                <a:cs typeface="Arial" pitchFamily="34" charset="0"/>
              </a:rPr>
              <a:t>Yumurtanın sıcaklığı azalır</a:t>
            </a:r>
          </a:p>
          <a:p>
            <a:r>
              <a:rPr lang="tr-TR" sz="2000" b="1" dirty="0">
                <a:latin typeface="Arial" pitchFamily="34" charset="0"/>
                <a:cs typeface="Arial" pitchFamily="34" charset="0"/>
              </a:rPr>
              <a:t>C) </a:t>
            </a:r>
            <a:r>
              <a:rPr lang="tr-TR" sz="2000" dirty="0">
                <a:latin typeface="Arial" pitchFamily="34" charset="0"/>
                <a:cs typeface="Arial" pitchFamily="34" charset="0"/>
              </a:rPr>
              <a:t>Sıcak madde temas ettiği soğuk maddeyi ısıtır</a:t>
            </a:r>
          </a:p>
          <a:p>
            <a:r>
              <a:rPr lang="tr-TR" sz="2000" b="1" dirty="0">
                <a:latin typeface="Arial" pitchFamily="34" charset="0"/>
                <a:cs typeface="Arial" pitchFamily="34" charset="0"/>
              </a:rPr>
              <a:t>D) </a:t>
            </a:r>
            <a:r>
              <a:rPr lang="tr-TR" sz="2000" dirty="0">
                <a:latin typeface="Arial" pitchFamily="34" charset="0"/>
                <a:cs typeface="Arial" pitchFamily="34" charset="0"/>
              </a:rPr>
              <a:t>Yumurta konulan suyun sıcaklığı değişmez</a:t>
            </a:r>
          </a:p>
        </p:txBody>
      </p:sp>
      <p:sp>
        <p:nvSpPr>
          <p:cNvPr id="4" name="5-Nokta Yıldız 3"/>
          <p:cNvSpPr/>
          <p:nvPr/>
        </p:nvSpPr>
        <p:spPr>
          <a:xfrm>
            <a:off x="179512" y="2924944"/>
            <a:ext cx="648072" cy="648072"/>
          </a:xfrm>
          <a:prstGeom prst="star5">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840815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332656"/>
            <a:ext cx="8568952" cy="830997"/>
          </a:xfrm>
          <a:prstGeom prst="rect">
            <a:avLst/>
          </a:prstGeom>
        </p:spPr>
        <p:txBody>
          <a:bodyPr wrap="square">
            <a:spAutoFit/>
          </a:bodyPr>
          <a:lstStyle/>
          <a:p>
            <a:r>
              <a:rPr lang="tr-TR" sz="2400" b="1" dirty="0">
                <a:latin typeface="Arial" pitchFamily="34" charset="0"/>
                <a:cs typeface="Arial" pitchFamily="34" charset="0"/>
              </a:rPr>
              <a:t>2. </a:t>
            </a:r>
            <a:r>
              <a:rPr lang="tr-TR" sz="2400" dirty="0">
                <a:latin typeface="Arial" pitchFamily="34" charset="0"/>
                <a:cs typeface="Arial" pitchFamily="34" charset="0"/>
              </a:rPr>
              <a:t>Meteoroloji verilerine göre bazı illerimiz için beklenen hava ısıları şu şekildedir:</a:t>
            </a:r>
          </a:p>
        </p:txBody>
      </p:sp>
      <p:sp>
        <p:nvSpPr>
          <p:cNvPr id="3" name="Dikdörtgen 2"/>
          <p:cNvSpPr/>
          <p:nvPr/>
        </p:nvSpPr>
        <p:spPr>
          <a:xfrm>
            <a:off x="323528" y="1916832"/>
            <a:ext cx="4572000" cy="1569660"/>
          </a:xfrm>
          <a:prstGeom prst="rect">
            <a:avLst/>
          </a:prstGeom>
        </p:spPr>
        <p:txBody>
          <a:bodyPr>
            <a:spAutoFit/>
          </a:bodyPr>
          <a:lstStyle/>
          <a:p>
            <a:r>
              <a:rPr lang="tr-TR" sz="2400" b="1" dirty="0">
                <a:latin typeface="Arial" pitchFamily="34" charset="0"/>
                <a:cs typeface="Arial" pitchFamily="34" charset="0"/>
              </a:rPr>
              <a:t>İzmir: 26 </a:t>
            </a:r>
            <a:r>
              <a:rPr lang="tr-TR" sz="2400" dirty="0">
                <a:latin typeface="Arial" pitchFamily="34" charset="0"/>
                <a:cs typeface="Arial" pitchFamily="34" charset="0"/>
              </a:rPr>
              <a:t>°C </a:t>
            </a:r>
            <a:r>
              <a:rPr lang="tr-TR" sz="2400" b="1" dirty="0" smtClean="0">
                <a:latin typeface="Arial" pitchFamily="34" charset="0"/>
                <a:cs typeface="Arial" pitchFamily="34" charset="0"/>
              </a:rPr>
              <a:t>,</a:t>
            </a:r>
            <a:endParaRPr lang="tr-TR" sz="2400" b="1" dirty="0">
              <a:latin typeface="Arial" pitchFamily="34" charset="0"/>
              <a:cs typeface="Arial" pitchFamily="34" charset="0"/>
            </a:endParaRPr>
          </a:p>
          <a:p>
            <a:r>
              <a:rPr lang="tr-TR" sz="2400" b="1" dirty="0">
                <a:latin typeface="Arial" pitchFamily="34" charset="0"/>
                <a:cs typeface="Arial" pitchFamily="34" charset="0"/>
              </a:rPr>
              <a:t>Ankara: 32 </a:t>
            </a:r>
            <a:r>
              <a:rPr lang="tr-TR" sz="2400" dirty="0">
                <a:latin typeface="Arial" pitchFamily="34" charset="0"/>
                <a:cs typeface="Arial" pitchFamily="34" charset="0"/>
              </a:rPr>
              <a:t>°C </a:t>
            </a:r>
            <a:r>
              <a:rPr lang="tr-TR" sz="2400" b="1" dirty="0" smtClean="0">
                <a:latin typeface="Arial" pitchFamily="34" charset="0"/>
                <a:cs typeface="Arial" pitchFamily="34" charset="0"/>
              </a:rPr>
              <a:t>,</a:t>
            </a:r>
            <a:endParaRPr lang="tr-TR" sz="2400" b="1" dirty="0">
              <a:latin typeface="Arial" pitchFamily="34" charset="0"/>
              <a:cs typeface="Arial" pitchFamily="34" charset="0"/>
            </a:endParaRPr>
          </a:p>
          <a:p>
            <a:r>
              <a:rPr lang="tr-TR" sz="2400" b="1" dirty="0">
                <a:latin typeface="Arial" pitchFamily="34" charset="0"/>
                <a:cs typeface="Arial" pitchFamily="34" charset="0"/>
              </a:rPr>
              <a:t>Şanlıurfa: 39 </a:t>
            </a:r>
            <a:r>
              <a:rPr lang="tr-TR" sz="2400" dirty="0">
                <a:latin typeface="Arial" pitchFamily="34" charset="0"/>
                <a:cs typeface="Arial" pitchFamily="34" charset="0"/>
              </a:rPr>
              <a:t>°C </a:t>
            </a:r>
            <a:r>
              <a:rPr lang="tr-TR" sz="2400" b="1" dirty="0" smtClean="0">
                <a:latin typeface="Arial" pitchFamily="34" charset="0"/>
                <a:cs typeface="Arial" pitchFamily="34" charset="0"/>
              </a:rPr>
              <a:t>,</a:t>
            </a:r>
            <a:endParaRPr lang="tr-TR" sz="2400" b="1" dirty="0">
              <a:latin typeface="Arial" pitchFamily="34" charset="0"/>
              <a:cs typeface="Arial" pitchFamily="34" charset="0"/>
            </a:endParaRPr>
          </a:p>
          <a:p>
            <a:r>
              <a:rPr lang="tr-TR" sz="2400" b="1" dirty="0">
                <a:latin typeface="Arial" pitchFamily="34" charset="0"/>
                <a:cs typeface="Arial" pitchFamily="34" charset="0"/>
              </a:rPr>
              <a:t>Elazığ: 38 </a:t>
            </a:r>
            <a:r>
              <a:rPr lang="tr-TR" sz="2400" dirty="0">
                <a:latin typeface="Arial" pitchFamily="34" charset="0"/>
                <a:cs typeface="Arial" pitchFamily="34" charset="0"/>
              </a:rPr>
              <a:t>°C </a:t>
            </a:r>
            <a:endParaRPr lang="tr-TR" sz="2400" b="1" dirty="0">
              <a:latin typeface="Arial" pitchFamily="34" charset="0"/>
              <a:cs typeface="Arial" pitchFamily="34" charset="0"/>
            </a:endParaRP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494778" y="846797"/>
            <a:ext cx="5294841" cy="2935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ikdörtgen 3"/>
          <p:cNvSpPr/>
          <p:nvPr/>
        </p:nvSpPr>
        <p:spPr>
          <a:xfrm>
            <a:off x="88856" y="4149080"/>
            <a:ext cx="8803624" cy="1200329"/>
          </a:xfrm>
          <a:prstGeom prst="rect">
            <a:avLst/>
          </a:prstGeom>
        </p:spPr>
        <p:txBody>
          <a:bodyPr wrap="square">
            <a:spAutoFit/>
          </a:bodyPr>
          <a:lstStyle/>
          <a:p>
            <a:r>
              <a:rPr lang="tr-TR" sz="2400" dirty="0"/>
              <a:t>Yukarıda verilen açıklamada bir hata var mıdır? Varsa düzelterek belirtelim.</a:t>
            </a:r>
          </a:p>
          <a:p>
            <a:r>
              <a:rPr lang="tr-TR" sz="2400" dirty="0" smtClean="0"/>
              <a:t>.................................................................................................................</a:t>
            </a:r>
            <a:endParaRPr lang="tr-TR" sz="2400" dirty="0"/>
          </a:p>
        </p:txBody>
      </p:sp>
      <p:sp>
        <p:nvSpPr>
          <p:cNvPr id="5" name="Dikdörtgen 4"/>
          <p:cNvSpPr/>
          <p:nvPr/>
        </p:nvSpPr>
        <p:spPr>
          <a:xfrm>
            <a:off x="357104" y="4933910"/>
            <a:ext cx="1040670" cy="461665"/>
          </a:xfrm>
          <a:prstGeom prst="rect">
            <a:avLst/>
          </a:prstGeom>
        </p:spPr>
        <p:txBody>
          <a:bodyPr wrap="none">
            <a:spAutoFit/>
          </a:bodyPr>
          <a:lstStyle/>
          <a:p>
            <a:r>
              <a:rPr lang="tr-TR" sz="2400" b="1" dirty="0" smtClean="0">
                <a:solidFill>
                  <a:srgbClr val="FF0000"/>
                </a:solidFill>
                <a:latin typeface="Arial" pitchFamily="34" charset="0"/>
                <a:cs typeface="Arial" pitchFamily="34" charset="0"/>
              </a:rPr>
              <a:t>vardır</a:t>
            </a:r>
            <a:endParaRPr lang="tr-TR" sz="2400" b="1" dirty="0">
              <a:solidFill>
                <a:srgbClr val="FF0000"/>
              </a:solidFill>
              <a:latin typeface="Arial" pitchFamily="34" charset="0"/>
              <a:cs typeface="Arial" pitchFamily="34" charset="0"/>
            </a:endParaRPr>
          </a:p>
        </p:txBody>
      </p:sp>
      <p:sp>
        <p:nvSpPr>
          <p:cNvPr id="6" name="Dikdörtgen 5"/>
          <p:cNvSpPr/>
          <p:nvPr/>
        </p:nvSpPr>
        <p:spPr>
          <a:xfrm>
            <a:off x="1475656" y="4933909"/>
            <a:ext cx="7560840" cy="830997"/>
          </a:xfrm>
          <a:prstGeom prst="rect">
            <a:avLst/>
          </a:prstGeom>
        </p:spPr>
        <p:txBody>
          <a:bodyPr wrap="square">
            <a:spAutoFit/>
          </a:bodyPr>
          <a:lstStyle/>
          <a:p>
            <a:r>
              <a:rPr lang="tr-TR" sz="2400" dirty="0">
                <a:solidFill>
                  <a:srgbClr val="FF0000"/>
                </a:solidFill>
                <a:latin typeface="Arial" pitchFamily="34" charset="0"/>
                <a:cs typeface="Arial" pitchFamily="34" charset="0"/>
              </a:rPr>
              <a:t>Meteoroloji verilerine göre bazı illerimiz için beklenen hava </a:t>
            </a:r>
            <a:r>
              <a:rPr lang="tr-TR" sz="2400" b="1" dirty="0" smtClean="0">
                <a:solidFill>
                  <a:srgbClr val="FF0000"/>
                </a:solidFill>
                <a:latin typeface="Arial" pitchFamily="34" charset="0"/>
                <a:cs typeface="Arial" pitchFamily="34" charset="0"/>
              </a:rPr>
              <a:t>sıcaklığı</a:t>
            </a:r>
            <a:r>
              <a:rPr lang="tr-TR" sz="2400" dirty="0" smtClean="0">
                <a:solidFill>
                  <a:srgbClr val="FF0000"/>
                </a:solidFill>
                <a:latin typeface="Arial" pitchFamily="34" charset="0"/>
                <a:cs typeface="Arial" pitchFamily="34" charset="0"/>
              </a:rPr>
              <a:t> </a:t>
            </a:r>
            <a:r>
              <a:rPr lang="tr-TR" sz="2400" dirty="0">
                <a:solidFill>
                  <a:srgbClr val="FF0000"/>
                </a:solidFill>
                <a:latin typeface="Arial" pitchFamily="34" charset="0"/>
                <a:cs typeface="Arial" pitchFamily="34" charset="0"/>
              </a:rPr>
              <a:t>şu şekildedir</a:t>
            </a:r>
            <a:r>
              <a:rPr lang="tr-TR" sz="2400" dirty="0" smtClean="0">
                <a:solidFill>
                  <a:srgbClr val="FF0000"/>
                </a:solidFill>
                <a:latin typeface="Arial" pitchFamily="34" charset="0"/>
                <a:cs typeface="Arial" pitchFamily="34" charset="0"/>
              </a:rPr>
              <a:t>: olması gerekir</a:t>
            </a:r>
            <a:endParaRPr lang="tr-TR" sz="2400" dirty="0">
              <a:solidFill>
                <a:srgbClr val="FF0000"/>
              </a:solidFill>
            </a:endParaRPr>
          </a:p>
        </p:txBody>
      </p:sp>
    </p:spTree>
    <p:extLst>
      <p:ext uri="{BB962C8B-B14F-4D97-AF65-F5344CB8AC3E}">
        <p14:creationId xmlns:p14="http://schemas.microsoft.com/office/powerpoint/2010/main" val="600727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3488" y="74596"/>
            <a:ext cx="8953008" cy="2847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286244" y="213182"/>
            <a:ext cx="502061" cy="584775"/>
          </a:xfrm>
          <a:prstGeom prst="rect">
            <a:avLst/>
          </a:prstGeom>
        </p:spPr>
        <p:txBody>
          <a:bodyPr wrap="none">
            <a:spAutoFit/>
          </a:bodyPr>
          <a:lstStyle/>
          <a:p>
            <a:r>
              <a:rPr lang="tr-TR" sz="3200" b="1" dirty="0"/>
              <a:t>3.</a:t>
            </a:r>
            <a:endParaRPr lang="tr-TR" sz="3200" dirty="0"/>
          </a:p>
        </p:txBody>
      </p:sp>
      <p:sp>
        <p:nvSpPr>
          <p:cNvPr id="3" name="Dikdörtgen 2"/>
          <p:cNvSpPr/>
          <p:nvPr/>
        </p:nvSpPr>
        <p:spPr>
          <a:xfrm>
            <a:off x="83488" y="3068960"/>
            <a:ext cx="8953008" cy="1631216"/>
          </a:xfrm>
          <a:prstGeom prst="rect">
            <a:avLst/>
          </a:prstGeom>
        </p:spPr>
        <p:txBody>
          <a:bodyPr wrap="square">
            <a:spAutoFit/>
          </a:bodyPr>
          <a:lstStyle/>
          <a:p>
            <a:r>
              <a:rPr lang="tr-TR" sz="2000" dirty="0">
                <a:latin typeface="Arial" pitchFamily="34" charset="0"/>
                <a:cs typeface="Arial" pitchFamily="34" charset="0"/>
              </a:rPr>
              <a:t>A ve B beherlerinde sırasıyla sıcak su ve soğuk su bulunmaktadır. Bu maddeler I. </a:t>
            </a:r>
            <a:r>
              <a:rPr lang="tr-TR" sz="2000" dirty="0" smtClean="0">
                <a:latin typeface="Arial" pitchFamily="34" charset="0"/>
                <a:cs typeface="Arial" pitchFamily="34" charset="0"/>
              </a:rPr>
              <a:t>Durumda birbirine </a:t>
            </a:r>
            <a:r>
              <a:rPr lang="tr-TR" sz="2000" dirty="0">
                <a:latin typeface="Arial" pitchFamily="34" charset="0"/>
                <a:cs typeface="Arial" pitchFamily="34" charset="0"/>
              </a:rPr>
              <a:t>temas etmezken, II . durumda birbirine temas ettirilip yeterince bekletilmektedir.</a:t>
            </a:r>
          </a:p>
          <a:p>
            <a:r>
              <a:rPr lang="tr-TR" sz="2000" dirty="0">
                <a:latin typeface="Arial" pitchFamily="34" charset="0"/>
                <a:cs typeface="Arial" pitchFamily="34" charset="0"/>
              </a:rPr>
              <a:t>Buna göre II . durumda gerçekleşen olaylarla ilgili aşağıdaki ifadelerden hangisi </a:t>
            </a:r>
            <a:r>
              <a:rPr lang="tr-TR" sz="2000" b="1" dirty="0">
                <a:latin typeface="Arial" pitchFamily="34" charset="0"/>
                <a:cs typeface="Arial" pitchFamily="34" charset="0"/>
              </a:rPr>
              <a:t>yanlıştır?</a:t>
            </a:r>
          </a:p>
        </p:txBody>
      </p:sp>
      <p:sp>
        <p:nvSpPr>
          <p:cNvPr id="4" name="Dikdörtgen 3"/>
          <p:cNvSpPr/>
          <p:nvPr/>
        </p:nvSpPr>
        <p:spPr>
          <a:xfrm>
            <a:off x="395536" y="4869160"/>
            <a:ext cx="7488832" cy="1323439"/>
          </a:xfrm>
          <a:prstGeom prst="rect">
            <a:avLst/>
          </a:prstGeom>
        </p:spPr>
        <p:txBody>
          <a:bodyPr wrap="square">
            <a:spAutoFit/>
          </a:bodyPr>
          <a:lstStyle/>
          <a:p>
            <a:r>
              <a:rPr lang="tr-TR" sz="2000" b="1" dirty="0">
                <a:latin typeface="Arial" pitchFamily="34" charset="0"/>
                <a:cs typeface="Arial" pitchFamily="34" charset="0"/>
              </a:rPr>
              <a:t>A) </a:t>
            </a:r>
            <a:r>
              <a:rPr lang="tr-TR" sz="2000" b="1" dirty="0" smtClean="0">
                <a:latin typeface="Arial" pitchFamily="34" charset="0"/>
                <a:cs typeface="Arial" pitchFamily="34" charset="0"/>
              </a:rPr>
              <a:t> </a:t>
            </a:r>
            <a:r>
              <a:rPr lang="tr-TR" sz="2000" dirty="0" smtClean="0">
                <a:latin typeface="Arial" pitchFamily="34" charset="0"/>
                <a:cs typeface="Arial" pitchFamily="34" charset="0"/>
              </a:rPr>
              <a:t>A </a:t>
            </a:r>
            <a:r>
              <a:rPr lang="tr-TR" sz="2000" dirty="0">
                <a:latin typeface="Arial" pitchFamily="34" charset="0"/>
                <a:cs typeface="Arial" pitchFamily="34" charset="0"/>
              </a:rPr>
              <a:t>kabındaki su ısı vermiştir</a:t>
            </a:r>
          </a:p>
          <a:p>
            <a:r>
              <a:rPr lang="tr-TR" sz="2000" b="1" dirty="0">
                <a:latin typeface="Arial" pitchFamily="34" charset="0"/>
                <a:cs typeface="Arial" pitchFamily="34" charset="0"/>
              </a:rPr>
              <a:t>B</a:t>
            </a:r>
            <a:r>
              <a:rPr lang="tr-TR" sz="2000" b="1" dirty="0" smtClean="0">
                <a:latin typeface="Arial" pitchFamily="34" charset="0"/>
                <a:cs typeface="Arial" pitchFamily="34" charset="0"/>
              </a:rPr>
              <a:t>)  </a:t>
            </a:r>
            <a:r>
              <a:rPr lang="tr-TR" sz="2000" dirty="0">
                <a:latin typeface="Arial" pitchFamily="34" charset="0"/>
                <a:cs typeface="Arial" pitchFamily="34" charset="0"/>
              </a:rPr>
              <a:t>B kabındaki suyun sıcaklığı artmıştır</a:t>
            </a:r>
          </a:p>
          <a:p>
            <a:r>
              <a:rPr lang="tr-TR" sz="2000" b="1" dirty="0">
                <a:latin typeface="Arial" pitchFamily="34" charset="0"/>
                <a:cs typeface="Arial" pitchFamily="34" charset="0"/>
              </a:rPr>
              <a:t>C) </a:t>
            </a:r>
            <a:r>
              <a:rPr lang="tr-TR" sz="2000" b="1" dirty="0" smtClean="0">
                <a:latin typeface="Arial" pitchFamily="34" charset="0"/>
                <a:cs typeface="Arial" pitchFamily="34" charset="0"/>
              </a:rPr>
              <a:t> </a:t>
            </a:r>
            <a:r>
              <a:rPr lang="tr-TR" sz="2000" dirty="0" smtClean="0">
                <a:latin typeface="Arial" pitchFamily="34" charset="0"/>
                <a:cs typeface="Arial" pitchFamily="34" charset="0"/>
              </a:rPr>
              <a:t>B </a:t>
            </a:r>
            <a:r>
              <a:rPr lang="tr-TR" sz="2000" dirty="0">
                <a:latin typeface="Arial" pitchFamily="34" charset="0"/>
                <a:cs typeface="Arial" pitchFamily="34" charset="0"/>
              </a:rPr>
              <a:t>kabındaki sudan A kabındaki suya ısı akmıştır</a:t>
            </a:r>
          </a:p>
          <a:p>
            <a:r>
              <a:rPr lang="tr-TR" sz="2000" b="1" dirty="0">
                <a:latin typeface="Arial" pitchFamily="34" charset="0"/>
                <a:cs typeface="Arial" pitchFamily="34" charset="0"/>
              </a:rPr>
              <a:t>D) </a:t>
            </a:r>
            <a:r>
              <a:rPr lang="tr-TR" sz="2000" b="1" dirty="0" smtClean="0">
                <a:latin typeface="Arial" pitchFamily="34" charset="0"/>
                <a:cs typeface="Arial" pitchFamily="34" charset="0"/>
              </a:rPr>
              <a:t> </a:t>
            </a:r>
            <a:r>
              <a:rPr lang="tr-TR" sz="2000" dirty="0" smtClean="0">
                <a:latin typeface="Arial" pitchFamily="34" charset="0"/>
                <a:cs typeface="Arial" pitchFamily="34" charset="0"/>
              </a:rPr>
              <a:t>S </a:t>
            </a:r>
            <a:r>
              <a:rPr lang="tr-TR" sz="2000" dirty="0">
                <a:latin typeface="Arial" pitchFamily="34" charset="0"/>
                <a:cs typeface="Arial" pitchFamily="34" charset="0"/>
              </a:rPr>
              <a:t>on durumda iki kaptaki suyun sıcaklıkları eşittir</a:t>
            </a:r>
          </a:p>
        </p:txBody>
      </p:sp>
      <p:sp>
        <p:nvSpPr>
          <p:cNvPr id="6" name="5-Nokta Yıldız 5"/>
          <p:cNvSpPr/>
          <p:nvPr/>
        </p:nvSpPr>
        <p:spPr>
          <a:xfrm>
            <a:off x="251520" y="5301208"/>
            <a:ext cx="648072" cy="648072"/>
          </a:xfrm>
          <a:prstGeom prst="star5">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843777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72008" y="46365"/>
            <a:ext cx="8892480" cy="830997"/>
          </a:xfrm>
          <a:prstGeom prst="rect">
            <a:avLst/>
          </a:prstGeom>
        </p:spPr>
        <p:txBody>
          <a:bodyPr wrap="square">
            <a:spAutoFit/>
          </a:bodyPr>
          <a:lstStyle/>
          <a:p>
            <a:r>
              <a:rPr lang="tr-TR" sz="2400" b="1" dirty="0"/>
              <a:t>4. </a:t>
            </a:r>
            <a:r>
              <a:rPr lang="tr-TR" sz="2400" dirty="0"/>
              <a:t>Aşağıda verilen tablodaki ifadelerin hangi kavram için geçerli olduğunu ( </a:t>
            </a:r>
            <a:r>
              <a:rPr lang="tr-TR" sz="2400" dirty="0" smtClean="0"/>
              <a:t>x </a:t>
            </a:r>
            <a:r>
              <a:rPr lang="tr-TR" sz="2400" dirty="0"/>
              <a:t>) işareti </a:t>
            </a:r>
            <a:r>
              <a:rPr lang="tr-TR" sz="2400" dirty="0" smtClean="0"/>
              <a:t>koyarak belirtiniz</a:t>
            </a:r>
            <a:r>
              <a:rPr lang="tr-TR" sz="2400" dirty="0"/>
              <a:t>.</a:t>
            </a: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44016" y="880370"/>
            <a:ext cx="8892480" cy="56964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7884368" y="2132856"/>
            <a:ext cx="364202" cy="369332"/>
          </a:xfrm>
          <a:prstGeom prst="rect">
            <a:avLst/>
          </a:prstGeom>
        </p:spPr>
        <p:txBody>
          <a:bodyPr wrap="none">
            <a:spAutoFit/>
          </a:bodyPr>
          <a:lstStyle/>
          <a:p>
            <a:r>
              <a:rPr lang="tr-TR" b="1" dirty="0" smtClean="0">
                <a:solidFill>
                  <a:srgbClr val="FF0000"/>
                </a:solidFill>
                <a:latin typeface="Arial Black" pitchFamily="34" charset="0"/>
                <a:cs typeface="Arial" pitchFamily="34" charset="0"/>
              </a:rPr>
              <a:t>X</a:t>
            </a:r>
            <a:endParaRPr lang="tr-TR" b="1" dirty="0">
              <a:solidFill>
                <a:srgbClr val="FF0000"/>
              </a:solidFill>
              <a:latin typeface="Arial Black" pitchFamily="34" charset="0"/>
              <a:cs typeface="Arial" pitchFamily="34" charset="0"/>
            </a:endParaRPr>
          </a:p>
        </p:txBody>
      </p:sp>
      <p:sp>
        <p:nvSpPr>
          <p:cNvPr id="5" name="Dikdörtgen 4"/>
          <p:cNvSpPr/>
          <p:nvPr/>
        </p:nvSpPr>
        <p:spPr>
          <a:xfrm>
            <a:off x="6516216" y="2780928"/>
            <a:ext cx="364202" cy="369332"/>
          </a:xfrm>
          <a:prstGeom prst="rect">
            <a:avLst/>
          </a:prstGeom>
        </p:spPr>
        <p:txBody>
          <a:bodyPr wrap="none">
            <a:spAutoFit/>
          </a:bodyPr>
          <a:lstStyle/>
          <a:p>
            <a:r>
              <a:rPr lang="tr-TR" b="1" dirty="0" smtClean="0">
                <a:solidFill>
                  <a:srgbClr val="FF0000"/>
                </a:solidFill>
                <a:latin typeface="Arial Black" pitchFamily="34" charset="0"/>
                <a:cs typeface="Arial" pitchFamily="34" charset="0"/>
              </a:rPr>
              <a:t>X</a:t>
            </a:r>
            <a:endParaRPr lang="tr-TR" b="1" dirty="0">
              <a:solidFill>
                <a:srgbClr val="FF0000"/>
              </a:solidFill>
              <a:latin typeface="Arial Black" pitchFamily="34" charset="0"/>
              <a:cs typeface="Arial" pitchFamily="34" charset="0"/>
            </a:endParaRPr>
          </a:p>
        </p:txBody>
      </p:sp>
      <p:sp>
        <p:nvSpPr>
          <p:cNvPr id="6" name="Dikdörtgen 5"/>
          <p:cNvSpPr/>
          <p:nvPr/>
        </p:nvSpPr>
        <p:spPr>
          <a:xfrm>
            <a:off x="8036768" y="3359249"/>
            <a:ext cx="364202" cy="369332"/>
          </a:xfrm>
          <a:prstGeom prst="rect">
            <a:avLst/>
          </a:prstGeom>
        </p:spPr>
        <p:txBody>
          <a:bodyPr wrap="none">
            <a:spAutoFit/>
          </a:bodyPr>
          <a:lstStyle/>
          <a:p>
            <a:r>
              <a:rPr lang="tr-TR" b="1" dirty="0" smtClean="0">
                <a:solidFill>
                  <a:srgbClr val="FF0000"/>
                </a:solidFill>
                <a:latin typeface="Arial Black" pitchFamily="34" charset="0"/>
                <a:cs typeface="Arial" pitchFamily="34" charset="0"/>
              </a:rPr>
              <a:t>X</a:t>
            </a:r>
            <a:endParaRPr lang="tr-TR" b="1" dirty="0">
              <a:solidFill>
                <a:srgbClr val="FF0000"/>
              </a:solidFill>
              <a:latin typeface="Arial Black" pitchFamily="34" charset="0"/>
              <a:cs typeface="Arial" pitchFamily="34" charset="0"/>
            </a:endParaRPr>
          </a:p>
        </p:txBody>
      </p:sp>
      <p:sp>
        <p:nvSpPr>
          <p:cNvPr id="7" name="Dikdörtgen 6"/>
          <p:cNvSpPr/>
          <p:nvPr/>
        </p:nvSpPr>
        <p:spPr>
          <a:xfrm>
            <a:off x="8026037" y="4077072"/>
            <a:ext cx="364202" cy="369332"/>
          </a:xfrm>
          <a:prstGeom prst="rect">
            <a:avLst/>
          </a:prstGeom>
        </p:spPr>
        <p:txBody>
          <a:bodyPr wrap="none">
            <a:spAutoFit/>
          </a:bodyPr>
          <a:lstStyle/>
          <a:p>
            <a:r>
              <a:rPr lang="tr-TR" b="1" dirty="0" smtClean="0">
                <a:solidFill>
                  <a:srgbClr val="FF0000"/>
                </a:solidFill>
                <a:latin typeface="Arial Black" pitchFamily="34" charset="0"/>
                <a:cs typeface="Arial" pitchFamily="34" charset="0"/>
              </a:rPr>
              <a:t>X</a:t>
            </a:r>
            <a:endParaRPr lang="tr-TR" b="1" dirty="0">
              <a:solidFill>
                <a:srgbClr val="FF0000"/>
              </a:solidFill>
              <a:latin typeface="Arial Black" pitchFamily="34" charset="0"/>
              <a:cs typeface="Arial" pitchFamily="34" charset="0"/>
            </a:endParaRPr>
          </a:p>
        </p:txBody>
      </p:sp>
      <p:sp>
        <p:nvSpPr>
          <p:cNvPr id="8" name="Dikdörtgen 7"/>
          <p:cNvSpPr/>
          <p:nvPr/>
        </p:nvSpPr>
        <p:spPr>
          <a:xfrm>
            <a:off x="6516216" y="4725144"/>
            <a:ext cx="364202" cy="369332"/>
          </a:xfrm>
          <a:prstGeom prst="rect">
            <a:avLst/>
          </a:prstGeom>
        </p:spPr>
        <p:txBody>
          <a:bodyPr wrap="none">
            <a:spAutoFit/>
          </a:bodyPr>
          <a:lstStyle/>
          <a:p>
            <a:r>
              <a:rPr lang="tr-TR" b="1" dirty="0" smtClean="0">
                <a:solidFill>
                  <a:srgbClr val="FF0000"/>
                </a:solidFill>
                <a:latin typeface="Arial Black" pitchFamily="34" charset="0"/>
                <a:cs typeface="Arial" pitchFamily="34" charset="0"/>
              </a:rPr>
              <a:t>X</a:t>
            </a:r>
            <a:endParaRPr lang="tr-TR" b="1" dirty="0">
              <a:solidFill>
                <a:srgbClr val="FF0000"/>
              </a:solidFill>
              <a:latin typeface="Arial Black" pitchFamily="34" charset="0"/>
              <a:cs typeface="Arial" pitchFamily="34" charset="0"/>
            </a:endParaRPr>
          </a:p>
        </p:txBody>
      </p:sp>
      <p:sp>
        <p:nvSpPr>
          <p:cNvPr id="9" name="Dikdörtgen 8"/>
          <p:cNvSpPr/>
          <p:nvPr/>
        </p:nvSpPr>
        <p:spPr>
          <a:xfrm>
            <a:off x="8015306" y="5301208"/>
            <a:ext cx="364202" cy="369332"/>
          </a:xfrm>
          <a:prstGeom prst="rect">
            <a:avLst/>
          </a:prstGeom>
        </p:spPr>
        <p:txBody>
          <a:bodyPr wrap="none">
            <a:spAutoFit/>
          </a:bodyPr>
          <a:lstStyle/>
          <a:p>
            <a:r>
              <a:rPr lang="tr-TR" b="1" dirty="0" smtClean="0">
                <a:solidFill>
                  <a:srgbClr val="FF0000"/>
                </a:solidFill>
                <a:latin typeface="Arial Black" pitchFamily="34" charset="0"/>
                <a:cs typeface="Arial" pitchFamily="34" charset="0"/>
              </a:rPr>
              <a:t>X</a:t>
            </a:r>
            <a:endParaRPr lang="tr-TR" b="1" dirty="0">
              <a:solidFill>
                <a:srgbClr val="FF0000"/>
              </a:solidFill>
              <a:latin typeface="Arial Black" pitchFamily="34" charset="0"/>
              <a:cs typeface="Arial" pitchFamily="34" charset="0"/>
            </a:endParaRPr>
          </a:p>
        </p:txBody>
      </p:sp>
      <p:sp>
        <p:nvSpPr>
          <p:cNvPr id="10" name="Dikdörtgen 9"/>
          <p:cNvSpPr/>
          <p:nvPr/>
        </p:nvSpPr>
        <p:spPr>
          <a:xfrm>
            <a:off x="6516216" y="5949280"/>
            <a:ext cx="364202" cy="369332"/>
          </a:xfrm>
          <a:prstGeom prst="rect">
            <a:avLst/>
          </a:prstGeom>
        </p:spPr>
        <p:txBody>
          <a:bodyPr wrap="none">
            <a:spAutoFit/>
          </a:bodyPr>
          <a:lstStyle/>
          <a:p>
            <a:r>
              <a:rPr lang="tr-TR" b="1" dirty="0" smtClean="0">
                <a:solidFill>
                  <a:srgbClr val="FF0000"/>
                </a:solidFill>
                <a:latin typeface="Arial Black" pitchFamily="34" charset="0"/>
                <a:cs typeface="Arial" pitchFamily="34" charset="0"/>
              </a:rPr>
              <a:t>X</a:t>
            </a:r>
            <a:endParaRPr lang="tr-TR" b="1" dirty="0">
              <a:solidFill>
                <a:srgbClr val="FF0000"/>
              </a:solidFill>
              <a:latin typeface="Arial Black" pitchFamily="34" charset="0"/>
              <a:cs typeface="Arial" pitchFamily="34" charset="0"/>
            </a:endParaRPr>
          </a:p>
        </p:txBody>
      </p:sp>
    </p:spTree>
    <p:extLst>
      <p:ext uri="{BB962C8B-B14F-4D97-AF65-F5344CB8AC3E}">
        <p14:creationId xmlns:p14="http://schemas.microsoft.com/office/powerpoint/2010/main" val="4076318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P spid="9" grpId="0"/>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20489" name="ShockwaveFlash1" r:id="rId2" imgW="8890418" imgH="6350701"/>
        </mc:Choice>
        <mc:Fallback>
          <p:control name="ShockwaveFlash1" r:id="rId2" imgW="8890418" imgH="6350701">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146050" y="0"/>
                  <a:ext cx="8890000" cy="63500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154216054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21513" name="ShockwaveFlash1" r:id="rId2" imgW="8890418" imgH="6350701"/>
        </mc:Choice>
        <mc:Fallback>
          <p:control name="ShockwaveFlash1" r:id="rId2" imgW="8890418" imgH="6350701">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8890000" cy="63500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141761976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188640"/>
            <a:ext cx="8784976" cy="1200329"/>
          </a:xfrm>
          <a:prstGeom prst="rect">
            <a:avLst/>
          </a:prstGeom>
        </p:spPr>
        <p:txBody>
          <a:bodyPr wrap="square">
            <a:spAutoFit/>
          </a:bodyPr>
          <a:lstStyle/>
          <a:p>
            <a:r>
              <a:rPr lang="tr-TR" sz="2400" b="1" dirty="0" smtClean="0">
                <a:latin typeface="Arial" pitchFamily="34" charset="0"/>
                <a:cs typeface="Arial" pitchFamily="34" charset="0"/>
              </a:rPr>
              <a:t>5.</a:t>
            </a:r>
            <a:r>
              <a:rPr lang="tr-TR" sz="2400" dirty="0" smtClean="0">
                <a:latin typeface="Arial" pitchFamily="34" charset="0"/>
                <a:cs typeface="Arial" pitchFamily="34" charset="0"/>
              </a:rPr>
              <a:t>odamız </a:t>
            </a:r>
            <a:r>
              <a:rPr lang="tr-TR" sz="2400" dirty="0">
                <a:latin typeface="Arial" pitchFamily="34" charset="0"/>
                <a:cs typeface="Arial" pitchFamily="34" charset="0"/>
              </a:rPr>
              <a:t>soğur. Bu durumun sebebi nedir? Açıklayalım.</a:t>
            </a:r>
          </a:p>
          <a:p>
            <a:r>
              <a:rPr lang="tr-TR" sz="2400" dirty="0" smtClean="0">
                <a:latin typeface="Arial" pitchFamily="34" charset="0"/>
                <a:cs typeface="Arial" pitchFamily="34" charset="0"/>
              </a:rPr>
              <a:t>……………………………………………………………………...................................................................</a:t>
            </a:r>
            <a:endParaRPr lang="tr-TR" sz="2400" dirty="0">
              <a:latin typeface="Arial" pitchFamily="34" charset="0"/>
              <a:cs typeface="Arial" pitchFamily="34" charset="0"/>
            </a:endParaRPr>
          </a:p>
        </p:txBody>
      </p:sp>
      <p:sp>
        <p:nvSpPr>
          <p:cNvPr id="3" name="Dikdörtgen 2"/>
          <p:cNvSpPr/>
          <p:nvPr/>
        </p:nvSpPr>
        <p:spPr>
          <a:xfrm>
            <a:off x="103304" y="764704"/>
            <a:ext cx="8937392" cy="523220"/>
          </a:xfrm>
          <a:prstGeom prst="rect">
            <a:avLst/>
          </a:prstGeom>
        </p:spPr>
        <p:txBody>
          <a:bodyPr wrap="square">
            <a:spAutoFit/>
          </a:bodyPr>
          <a:lstStyle/>
          <a:p>
            <a:r>
              <a:rPr lang="tr-TR" sz="2800" dirty="0" smtClean="0">
                <a:solidFill>
                  <a:srgbClr val="FF0000"/>
                </a:solidFill>
                <a:latin typeface="Arial" pitchFamily="34" charset="0"/>
                <a:cs typeface="Arial" pitchFamily="34" charset="0"/>
              </a:rPr>
              <a:t>Odamızın dışarıya ısı vererek sıcaklığının düşmesidir</a:t>
            </a:r>
          </a:p>
        </p:txBody>
      </p:sp>
      <p:sp>
        <p:nvSpPr>
          <p:cNvPr id="4" name="Dikdörtgen 3"/>
          <p:cNvSpPr/>
          <p:nvPr/>
        </p:nvSpPr>
        <p:spPr>
          <a:xfrm>
            <a:off x="141408" y="1988840"/>
            <a:ext cx="8861184" cy="2308324"/>
          </a:xfrm>
          <a:prstGeom prst="rect">
            <a:avLst/>
          </a:prstGeom>
        </p:spPr>
        <p:txBody>
          <a:bodyPr wrap="square">
            <a:spAutoFit/>
          </a:bodyPr>
          <a:lstStyle/>
          <a:p>
            <a:r>
              <a:rPr lang="tr-TR" sz="2400" b="1" dirty="0">
                <a:latin typeface="Arial" pitchFamily="34" charset="0"/>
                <a:cs typeface="Arial" pitchFamily="34" charset="0"/>
              </a:rPr>
              <a:t>6. </a:t>
            </a:r>
            <a:r>
              <a:rPr lang="tr-TR" sz="2400" dirty="0">
                <a:latin typeface="Arial" pitchFamily="34" charset="0"/>
                <a:cs typeface="Arial" pitchFamily="34" charset="0"/>
              </a:rPr>
              <a:t>Sıcaklıkları farklı iki sıvının karıştırılması sonucu oluşan karışımın sıcaklığı 30 °C ’</a:t>
            </a:r>
            <a:r>
              <a:rPr lang="tr-TR" sz="2400" dirty="0" err="1">
                <a:latin typeface="Arial" pitchFamily="34" charset="0"/>
                <a:cs typeface="Arial" pitchFamily="34" charset="0"/>
              </a:rPr>
              <a:t>dir</a:t>
            </a:r>
            <a:r>
              <a:rPr lang="tr-TR" sz="2400" dirty="0">
                <a:latin typeface="Arial" pitchFamily="34" charset="0"/>
                <a:cs typeface="Arial" pitchFamily="34" charset="0"/>
              </a:rPr>
              <a:t>. Sıvılar karıştırılmadan önce sıvılardan bir tanesinin sıcaklığı 20 °C olduğuna göre diğer sıvının sıcaklığı için ne söyleyebiliriz? Açıklayalım.</a:t>
            </a:r>
          </a:p>
          <a:p>
            <a:r>
              <a:rPr lang="tr-TR" sz="2400" dirty="0" smtClean="0">
                <a:latin typeface="Arial" pitchFamily="34" charset="0"/>
                <a:cs typeface="Arial" pitchFamily="34" charset="0"/>
              </a:rPr>
              <a:t>……………………………………………………………………......................................……………………………………………………</a:t>
            </a:r>
            <a:endParaRPr lang="tr-TR" sz="2400" dirty="0">
              <a:latin typeface="Arial" pitchFamily="34" charset="0"/>
              <a:cs typeface="Arial" pitchFamily="34" charset="0"/>
            </a:endParaRPr>
          </a:p>
        </p:txBody>
      </p:sp>
      <p:sp>
        <p:nvSpPr>
          <p:cNvPr id="5" name="Dikdörtgen 4"/>
          <p:cNvSpPr/>
          <p:nvPr/>
        </p:nvSpPr>
        <p:spPr>
          <a:xfrm>
            <a:off x="210879" y="4293751"/>
            <a:ext cx="8028384" cy="523220"/>
          </a:xfrm>
          <a:prstGeom prst="rect">
            <a:avLst/>
          </a:prstGeom>
        </p:spPr>
        <p:txBody>
          <a:bodyPr wrap="square">
            <a:spAutoFit/>
          </a:bodyPr>
          <a:lstStyle/>
          <a:p>
            <a:r>
              <a:rPr lang="tr-TR" sz="2800" dirty="0" smtClean="0">
                <a:solidFill>
                  <a:srgbClr val="FF0000"/>
                </a:solidFill>
                <a:latin typeface="Arial" pitchFamily="34" charset="0"/>
                <a:cs typeface="Arial" pitchFamily="34" charset="0"/>
              </a:rPr>
              <a:t>Diğer sıvının sıcaklığı 30</a:t>
            </a:r>
            <a:r>
              <a:rPr lang="tr-TR" sz="2800" dirty="0">
                <a:latin typeface="Arial" pitchFamily="34" charset="0"/>
                <a:cs typeface="Arial" pitchFamily="34" charset="0"/>
              </a:rPr>
              <a:t> °C </a:t>
            </a:r>
            <a:r>
              <a:rPr lang="tr-TR" sz="2800" dirty="0" smtClean="0">
                <a:latin typeface="Arial" pitchFamily="34" charset="0"/>
                <a:cs typeface="Arial" pitchFamily="34" charset="0"/>
              </a:rPr>
              <a:t> fazladır.</a:t>
            </a:r>
            <a:endParaRPr lang="tr-TR" sz="2800" dirty="0" smtClean="0">
              <a:solidFill>
                <a:srgbClr val="FF0000"/>
              </a:solidFill>
              <a:latin typeface="Arial" pitchFamily="34" charset="0"/>
              <a:cs typeface="Arial" pitchFamily="34" charset="0"/>
            </a:endParaRPr>
          </a:p>
        </p:txBody>
      </p:sp>
    </p:spTree>
    <p:extLst>
      <p:ext uri="{BB962C8B-B14F-4D97-AF65-F5344CB8AC3E}">
        <p14:creationId xmlns:p14="http://schemas.microsoft.com/office/powerpoint/2010/main" val="4210381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07504" y="72008"/>
            <a:ext cx="8857769" cy="2780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323528" y="3068960"/>
            <a:ext cx="8641746" cy="1938992"/>
          </a:xfrm>
          <a:prstGeom prst="rect">
            <a:avLst/>
          </a:prstGeom>
        </p:spPr>
        <p:txBody>
          <a:bodyPr wrap="square">
            <a:spAutoFit/>
          </a:bodyPr>
          <a:lstStyle/>
          <a:p>
            <a:r>
              <a:rPr lang="tr-TR" sz="2400" dirty="0"/>
              <a:t>Yukarıdaki kapların her birinin üzerine ellişer </a:t>
            </a:r>
            <a:r>
              <a:rPr lang="tr-TR" sz="2400" dirty="0" err="1"/>
              <a:t>mL</a:t>
            </a:r>
            <a:r>
              <a:rPr lang="tr-TR" sz="2400" dirty="0"/>
              <a:t> 50 </a:t>
            </a:r>
            <a:r>
              <a:rPr lang="tr-TR" sz="2400" dirty="0">
                <a:latin typeface="Arial" pitchFamily="34" charset="0"/>
                <a:cs typeface="Arial" pitchFamily="34" charset="0"/>
              </a:rPr>
              <a:t>°C </a:t>
            </a:r>
            <a:r>
              <a:rPr lang="tr-TR" sz="2400" dirty="0" smtClean="0"/>
              <a:t>’</a:t>
            </a:r>
            <a:r>
              <a:rPr lang="tr-TR" sz="2400" dirty="0" err="1" smtClean="0"/>
              <a:t>lik</a:t>
            </a:r>
            <a:r>
              <a:rPr lang="tr-TR" sz="2400" dirty="0" smtClean="0"/>
              <a:t> </a:t>
            </a:r>
            <a:r>
              <a:rPr lang="tr-TR" sz="2400" dirty="0"/>
              <a:t>su ilave ediliyor. Tüm </a:t>
            </a:r>
            <a:r>
              <a:rPr lang="tr-TR" sz="2400" dirty="0" smtClean="0"/>
              <a:t>kaplardaki suların </a:t>
            </a:r>
            <a:r>
              <a:rPr lang="tr-TR" sz="2400" dirty="0"/>
              <a:t>son sıcaklıkları hakkında ne söylenebilir? Gerekçesiyle birlikte açıklayalım.</a:t>
            </a:r>
          </a:p>
          <a:p>
            <a:r>
              <a:rPr lang="tr-TR" sz="2400" dirty="0" smtClean="0"/>
              <a:t>……………………………………………………………………......................................</a:t>
            </a:r>
            <a:endParaRPr lang="tr-TR" sz="2400" dirty="0"/>
          </a:p>
          <a:p>
            <a:r>
              <a:rPr lang="tr-TR" sz="2400" dirty="0" smtClean="0"/>
              <a:t>……………………………………………………………………......................................</a:t>
            </a:r>
            <a:endParaRPr lang="tr-TR" sz="2400" dirty="0"/>
          </a:p>
        </p:txBody>
      </p:sp>
      <p:sp>
        <p:nvSpPr>
          <p:cNvPr id="2" name="Dikdörtgen 1"/>
          <p:cNvSpPr/>
          <p:nvPr/>
        </p:nvSpPr>
        <p:spPr>
          <a:xfrm>
            <a:off x="188111" y="4221088"/>
            <a:ext cx="8352928" cy="1200329"/>
          </a:xfrm>
          <a:prstGeom prst="rect">
            <a:avLst/>
          </a:prstGeom>
        </p:spPr>
        <p:txBody>
          <a:bodyPr wrap="square">
            <a:spAutoFit/>
          </a:bodyPr>
          <a:lstStyle/>
          <a:p>
            <a:r>
              <a:rPr lang="tr-TR" sz="2400" dirty="0" smtClean="0">
                <a:solidFill>
                  <a:srgbClr val="FF0000"/>
                </a:solidFill>
                <a:latin typeface="Arial" pitchFamily="34" charset="0"/>
                <a:cs typeface="Arial" pitchFamily="34" charset="0"/>
              </a:rPr>
              <a:t>I. kaptaki sıvının sıcaklığı yükselmiştir .</a:t>
            </a:r>
          </a:p>
          <a:p>
            <a:r>
              <a:rPr lang="tr-TR" sz="2400" dirty="0" smtClean="0">
                <a:solidFill>
                  <a:srgbClr val="FF0000"/>
                </a:solidFill>
                <a:latin typeface="Arial" pitchFamily="34" charset="0"/>
                <a:cs typeface="Arial" pitchFamily="34" charset="0"/>
              </a:rPr>
              <a:t>II kaptaki sıvının sıcaklığı sabit kalmıştır.</a:t>
            </a:r>
          </a:p>
          <a:p>
            <a:r>
              <a:rPr lang="tr-TR" sz="2400" dirty="0" smtClean="0">
                <a:solidFill>
                  <a:srgbClr val="FF0000"/>
                </a:solidFill>
                <a:latin typeface="Arial" pitchFamily="34" charset="0"/>
                <a:cs typeface="Arial" pitchFamily="34" charset="0"/>
              </a:rPr>
              <a:t> III. Kaptaki sıvının sıcaklığı düşmüştür. </a:t>
            </a:r>
            <a:endParaRPr lang="tr-TR" sz="2400" dirty="0">
              <a:solidFill>
                <a:srgbClr val="FF0000"/>
              </a:solidFill>
            </a:endParaRPr>
          </a:p>
        </p:txBody>
      </p:sp>
    </p:spTree>
    <p:extLst>
      <p:ext uri="{BB962C8B-B14F-4D97-AF65-F5344CB8AC3E}">
        <p14:creationId xmlns:p14="http://schemas.microsoft.com/office/powerpoint/2010/main" val="2823784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51520" y="188640"/>
            <a:ext cx="2802370" cy="584775"/>
          </a:xfrm>
          <a:prstGeom prst="rect">
            <a:avLst/>
          </a:prstGeom>
          <a:solidFill>
            <a:srgbClr val="FF0000">
              <a:alpha val="22000"/>
            </a:srgbClr>
          </a:solidFill>
        </p:spPr>
        <p:txBody>
          <a:bodyPr wrap="none">
            <a:spAutoFit/>
          </a:bodyPr>
          <a:lstStyle/>
          <a:p>
            <a:r>
              <a:rPr lang="tr-TR" sz="3200" b="1" dirty="0">
                <a:latin typeface="Arial" pitchFamily="34" charset="0"/>
                <a:cs typeface="Arial" pitchFamily="34" charset="0"/>
              </a:rPr>
              <a:t>Isı ve sıcaklık</a:t>
            </a:r>
            <a:endParaRPr lang="tr-TR" sz="3200" dirty="0">
              <a:latin typeface="Arial" pitchFamily="34" charset="0"/>
              <a:cs typeface="Arial" pitchFamily="34"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55254" y="804917"/>
            <a:ext cx="2929508" cy="3453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3131840" y="881720"/>
            <a:ext cx="5930030" cy="3416320"/>
          </a:xfrm>
          <a:prstGeom prst="rect">
            <a:avLst/>
          </a:prstGeom>
        </p:spPr>
        <p:txBody>
          <a:bodyPr wrap="square">
            <a:spAutoFit/>
          </a:bodyPr>
          <a:lstStyle/>
          <a:p>
            <a:r>
              <a:rPr lang="tr-TR" sz="2400" dirty="0">
                <a:latin typeface="Arial" pitchFamily="34" charset="0"/>
                <a:cs typeface="Arial" pitchFamily="34" charset="0"/>
              </a:rPr>
              <a:t>Güneş, ısı ve ışık kaynağıdır. Dünya’dan çok uzak </a:t>
            </a:r>
            <a:r>
              <a:rPr lang="tr-TR" sz="2400" dirty="0" smtClean="0">
                <a:latin typeface="Arial" pitchFamily="34" charset="0"/>
                <a:cs typeface="Arial" pitchFamily="34" charset="0"/>
              </a:rPr>
              <a:t>olmasına rağmen </a:t>
            </a:r>
            <a:r>
              <a:rPr lang="tr-TR" sz="2400" dirty="0">
                <a:latin typeface="Arial" pitchFamily="34" charset="0"/>
                <a:cs typeface="Arial" pitchFamily="34" charset="0"/>
              </a:rPr>
              <a:t>enerjisi ile bizi ısıtır ve aydınlatır. Aynı zamanda </a:t>
            </a:r>
            <a:r>
              <a:rPr lang="tr-TR" sz="2400" dirty="0" smtClean="0">
                <a:latin typeface="Arial" pitchFamily="34" charset="0"/>
                <a:cs typeface="Arial" pitchFamily="34" charset="0"/>
              </a:rPr>
              <a:t>ısınmak için </a:t>
            </a:r>
            <a:r>
              <a:rPr lang="tr-TR" sz="2400" dirty="0">
                <a:latin typeface="Arial" pitchFamily="34" charset="0"/>
                <a:cs typeface="Arial" pitchFamily="34" charset="0"/>
              </a:rPr>
              <a:t>kullandığımız odun, kömür, petrol ve doğal gaz </a:t>
            </a:r>
            <a:r>
              <a:rPr lang="tr-TR" sz="2400" dirty="0" smtClean="0">
                <a:latin typeface="Arial" pitchFamily="34" charset="0"/>
                <a:cs typeface="Arial" pitchFamily="34" charset="0"/>
              </a:rPr>
              <a:t>gibi yakıtların </a:t>
            </a:r>
            <a:r>
              <a:rPr lang="tr-TR" sz="2400" dirty="0">
                <a:latin typeface="Arial" pitchFamily="34" charset="0"/>
                <a:cs typeface="Arial" pitchFamily="34" charset="0"/>
              </a:rPr>
              <a:t>başlıca kaynağı da Güneş’tir. Biz de bu yakıtlardan </a:t>
            </a:r>
            <a:r>
              <a:rPr lang="tr-TR" sz="2400" dirty="0" smtClean="0">
                <a:latin typeface="Arial" pitchFamily="34" charset="0"/>
                <a:cs typeface="Arial" pitchFamily="34" charset="0"/>
              </a:rPr>
              <a:t>ısı enerjisi </a:t>
            </a:r>
            <a:r>
              <a:rPr lang="tr-TR" sz="2400" dirty="0">
                <a:latin typeface="Arial" pitchFamily="34" charset="0"/>
                <a:cs typeface="Arial" pitchFamily="34" charset="0"/>
              </a:rPr>
              <a:t>elde ederiz. </a:t>
            </a:r>
            <a:endParaRPr lang="tr-TR" sz="2400" dirty="0" smtClean="0">
              <a:latin typeface="Arial" pitchFamily="34" charset="0"/>
              <a:cs typeface="Arial" pitchFamily="34" charset="0"/>
            </a:endParaRPr>
          </a:p>
          <a:p>
            <a:r>
              <a:rPr lang="tr-TR" sz="2400" b="1" dirty="0" smtClean="0">
                <a:latin typeface="Arial" pitchFamily="34" charset="0"/>
                <a:cs typeface="Arial" pitchFamily="34" charset="0"/>
              </a:rPr>
              <a:t>Buradan </a:t>
            </a:r>
            <a:r>
              <a:rPr lang="tr-TR" sz="2400" b="1" dirty="0">
                <a:latin typeface="Arial" pitchFamily="34" charset="0"/>
                <a:cs typeface="Arial" pitchFamily="34" charset="0"/>
              </a:rPr>
              <a:t>da anlaşılacağı üzere, ısı bir </a:t>
            </a:r>
            <a:r>
              <a:rPr lang="tr-TR" sz="2400" b="1" dirty="0" smtClean="0">
                <a:latin typeface="Arial" pitchFamily="34" charset="0"/>
                <a:cs typeface="Arial" pitchFamily="34" charset="0"/>
              </a:rPr>
              <a:t>enerji çeşididir.</a:t>
            </a:r>
            <a:r>
              <a:rPr lang="tr-TR" sz="2400" b="1" dirty="0">
                <a:solidFill>
                  <a:prstClr val="black"/>
                </a:solidFill>
                <a:latin typeface="Arial" pitchFamily="34" charset="0"/>
                <a:cs typeface="Arial" pitchFamily="34" charset="0"/>
              </a:rPr>
              <a:t> </a:t>
            </a:r>
            <a:endParaRPr lang="tr-TR" sz="2400" b="1" dirty="0">
              <a:latin typeface="Arial" pitchFamily="34" charset="0"/>
              <a:cs typeface="Arial" pitchFamily="34" charset="0"/>
            </a:endParaRPr>
          </a:p>
        </p:txBody>
      </p:sp>
      <p:sp>
        <p:nvSpPr>
          <p:cNvPr id="4" name="Dikdörtgen 3"/>
          <p:cNvSpPr/>
          <p:nvPr/>
        </p:nvSpPr>
        <p:spPr>
          <a:xfrm>
            <a:off x="155254" y="4437112"/>
            <a:ext cx="8881242" cy="1569660"/>
          </a:xfrm>
          <a:prstGeom prst="rect">
            <a:avLst/>
          </a:prstGeom>
        </p:spPr>
        <p:txBody>
          <a:bodyPr wrap="square">
            <a:spAutoFit/>
          </a:bodyPr>
          <a:lstStyle/>
          <a:p>
            <a:pPr lvl="0"/>
            <a:r>
              <a:rPr lang="tr-TR" sz="2400" dirty="0">
                <a:solidFill>
                  <a:prstClr val="black"/>
                </a:solidFill>
                <a:latin typeface="Arial" pitchFamily="34" charset="0"/>
                <a:cs typeface="Arial" pitchFamily="34" charset="0"/>
              </a:rPr>
              <a:t>Isının akış yönünü bir </a:t>
            </a:r>
            <a:r>
              <a:rPr lang="tr-TR" sz="2400" b="1" dirty="0">
                <a:solidFill>
                  <a:prstClr val="black"/>
                </a:solidFill>
                <a:latin typeface="Arial" pitchFamily="34" charset="0"/>
                <a:cs typeface="Arial" pitchFamily="34" charset="0"/>
              </a:rPr>
              <a:t>büyüklü</a:t>
            </a:r>
            <a:r>
              <a:rPr lang="tr-TR" sz="2400" dirty="0">
                <a:solidFill>
                  <a:prstClr val="black"/>
                </a:solidFill>
                <a:latin typeface="Arial" pitchFamily="34" charset="0"/>
                <a:cs typeface="Arial" pitchFamily="34" charset="0"/>
              </a:rPr>
              <a:t>k</a:t>
            </a:r>
            <a:r>
              <a:rPr lang="tr-TR" sz="2400" dirty="0">
                <a:latin typeface="Arial" pitchFamily="34" charset="0"/>
                <a:cs typeface="Arial" pitchFamily="34" charset="0"/>
              </a:rPr>
              <a:t> </a:t>
            </a:r>
            <a:r>
              <a:rPr lang="tr-TR" sz="2400" dirty="0" smtClean="0">
                <a:solidFill>
                  <a:prstClr val="black"/>
                </a:solidFill>
                <a:latin typeface="Arial" pitchFamily="34" charset="0"/>
                <a:cs typeface="Arial" pitchFamily="34" charset="0"/>
              </a:rPr>
              <a:t>olarak </a:t>
            </a:r>
            <a:r>
              <a:rPr lang="tr-TR" sz="2400" dirty="0">
                <a:solidFill>
                  <a:prstClr val="black"/>
                </a:solidFill>
                <a:latin typeface="Arial" pitchFamily="34" charset="0"/>
                <a:cs typeface="Arial" pitchFamily="34" charset="0"/>
              </a:rPr>
              <a:t>göstermek için sıcaklık kavramını kullanırız. </a:t>
            </a:r>
            <a:endParaRPr lang="tr-TR" sz="2400" dirty="0" smtClean="0">
              <a:solidFill>
                <a:prstClr val="black"/>
              </a:solidFill>
              <a:latin typeface="Arial" pitchFamily="34" charset="0"/>
              <a:cs typeface="Arial" pitchFamily="34" charset="0"/>
            </a:endParaRPr>
          </a:p>
          <a:p>
            <a:pPr lvl="0"/>
            <a:r>
              <a:rPr lang="tr-TR" sz="2400" dirty="0" smtClean="0">
                <a:solidFill>
                  <a:prstClr val="black"/>
                </a:solidFill>
                <a:latin typeface="Arial" pitchFamily="34" charset="0"/>
                <a:cs typeface="Arial" pitchFamily="34" charset="0"/>
              </a:rPr>
              <a:t>Başka </a:t>
            </a:r>
            <a:r>
              <a:rPr lang="tr-TR" sz="2400" dirty="0">
                <a:solidFill>
                  <a:prstClr val="black"/>
                </a:solidFill>
                <a:latin typeface="Arial" pitchFamily="34" charset="0"/>
                <a:cs typeface="Arial" pitchFamily="34" charset="0"/>
              </a:rPr>
              <a:t>bir ifadeyle sıcaklık </a:t>
            </a:r>
            <a:r>
              <a:rPr lang="tr-TR" sz="2400" dirty="0" smtClean="0">
                <a:solidFill>
                  <a:prstClr val="black"/>
                </a:solidFill>
                <a:latin typeface="Arial" pitchFamily="34" charset="0"/>
                <a:cs typeface="Arial" pitchFamily="34" charset="0"/>
              </a:rPr>
              <a:t>bir ölçüdür </a:t>
            </a:r>
            <a:r>
              <a:rPr lang="tr-TR" sz="2400" dirty="0">
                <a:solidFill>
                  <a:prstClr val="black"/>
                </a:solidFill>
                <a:latin typeface="Arial" pitchFamily="34" charset="0"/>
                <a:cs typeface="Arial" pitchFamily="34" charset="0"/>
              </a:rPr>
              <a:t>ve bir maddenin diğer maddelerden ne kadar sıcak veya soğuk olduğunu gösterir.</a:t>
            </a:r>
          </a:p>
        </p:txBody>
      </p:sp>
    </p:spTree>
    <p:extLst>
      <p:ext uri="{BB962C8B-B14F-4D97-AF65-F5344CB8AC3E}">
        <p14:creationId xmlns:p14="http://schemas.microsoft.com/office/powerpoint/2010/main" val="3715873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188640"/>
            <a:ext cx="8856984" cy="4893647"/>
          </a:xfrm>
          <a:prstGeom prst="rect">
            <a:avLst/>
          </a:prstGeom>
        </p:spPr>
        <p:txBody>
          <a:bodyPr wrap="square">
            <a:spAutoFit/>
          </a:bodyPr>
          <a:lstStyle/>
          <a:p>
            <a:r>
              <a:rPr lang="tr-TR" sz="2400" b="1" dirty="0">
                <a:latin typeface="Arial" pitchFamily="34" charset="0"/>
                <a:cs typeface="Arial" pitchFamily="34" charset="0"/>
              </a:rPr>
              <a:t>8. </a:t>
            </a:r>
            <a:r>
              <a:rPr lang="tr-TR" sz="2400" dirty="0">
                <a:latin typeface="Arial" pitchFamily="34" charset="0"/>
                <a:cs typeface="Arial" pitchFamily="34" charset="0"/>
              </a:rPr>
              <a:t>Yunus ve Tuğba, yüzmeyi çok sevmekte ve yüzme sezonunun açılmasını iple çekmektedirler.</a:t>
            </a:r>
          </a:p>
          <a:p>
            <a:r>
              <a:rPr lang="tr-TR" sz="2400" dirty="0">
                <a:latin typeface="Arial" pitchFamily="34" charset="0"/>
                <a:cs typeface="Arial" pitchFamily="34" charset="0"/>
              </a:rPr>
              <a:t>Yüzme sezonunun açılmasıyla ilgili Yunus ve Tuğba arasında aşağıdaki konuşma geçmektedir.</a:t>
            </a:r>
          </a:p>
          <a:p>
            <a:r>
              <a:rPr lang="tr-TR" sz="2400" dirty="0">
                <a:latin typeface="Arial" pitchFamily="34" charset="0"/>
                <a:cs typeface="Arial" pitchFamily="34" charset="0"/>
              </a:rPr>
              <a:t>Yunus: Havalar yeterince ısındığında yüzmeyi düşünüyorum.</a:t>
            </a:r>
          </a:p>
          <a:p>
            <a:r>
              <a:rPr lang="tr-TR" sz="2400" dirty="0">
                <a:latin typeface="Arial" pitchFamily="34" charset="0"/>
                <a:cs typeface="Arial" pitchFamily="34" charset="0"/>
              </a:rPr>
              <a:t>Tuğba: Ben de deniz suyunun sıcaklığı yeterince yükseldiğinde yüzmeyi düşünüyorum.</a:t>
            </a:r>
          </a:p>
          <a:p>
            <a:r>
              <a:rPr lang="tr-TR" sz="2400" dirty="0">
                <a:latin typeface="Arial" pitchFamily="34" charset="0"/>
                <a:cs typeface="Arial" pitchFamily="34" charset="0"/>
              </a:rPr>
              <a:t>Yunus ve Tuğba’nın düşüncelerine katılıyor musunuz? Açıklayalım.</a:t>
            </a:r>
          </a:p>
          <a:p>
            <a:r>
              <a:rPr lang="tr-TR" sz="2400" dirty="0">
                <a:latin typeface="Arial" pitchFamily="34" charset="0"/>
                <a:cs typeface="Arial" pitchFamily="34" charset="0"/>
              </a:rPr>
              <a:t>……………………………………………………………………....................................................................</a:t>
            </a:r>
          </a:p>
          <a:p>
            <a:r>
              <a:rPr lang="tr-TR" sz="2400" dirty="0">
                <a:latin typeface="Arial" pitchFamily="34" charset="0"/>
                <a:cs typeface="Arial" pitchFamily="34" charset="0"/>
              </a:rPr>
              <a:t>……………………………………………………………………....................................................................</a:t>
            </a:r>
          </a:p>
        </p:txBody>
      </p:sp>
      <p:sp>
        <p:nvSpPr>
          <p:cNvPr id="3" name="Dikdörtgen 2"/>
          <p:cNvSpPr/>
          <p:nvPr/>
        </p:nvSpPr>
        <p:spPr>
          <a:xfrm>
            <a:off x="107504" y="3620923"/>
            <a:ext cx="8352928" cy="1200329"/>
          </a:xfrm>
          <a:prstGeom prst="rect">
            <a:avLst/>
          </a:prstGeom>
        </p:spPr>
        <p:txBody>
          <a:bodyPr wrap="square">
            <a:spAutoFit/>
          </a:bodyPr>
          <a:lstStyle/>
          <a:p>
            <a:r>
              <a:rPr lang="tr-TR" sz="2400" dirty="0" smtClean="0">
                <a:solidFill>
                  <a:srgbClr val="FF0000"/>
                </a:solidFill>
                <a:latin typeface="Arial" pitchFamily="34" charset="0"/>
                <a:cs typeface="Arial" pitchFamily="34" charset="0"/>
              </a:rPr>
              <a:t>Yunus’un düşüncesine katılmıyorum çünkü havanın ısınması değil sıcaklığının arması olmalıdır.</a:t>
            </a:r>
          </a:p>
          <a:p>
            <a:r>
              <a:rPr lang="tr-TR" sz="2400" dirty="0" smtClean="0">
                <a:solidFill>
                  <a:srgbClr val="FF0000"/>
                </a:solidFill>
                <a:latin typeface="Arial" pitchFamily="34" charset="0"/>
                <a:cs typeface="Arial" pitchFamily="34" charset="0"/>
              </a:rPr>
              <a:t>Tuğba’nın düşüncesine katılıyorum.</a:t>
            </a:r>
            <a:endParaRPr lang="tr-TR" sz="2400" dirty="0">
              <a:solidFill>
                <a:srgbClr val="FF0000"/>
              </a:solidFill>
            </a:endParaRPr>
          </a:p>
        </p:txBody>
      </p:sp>
    </p:spTree>
    <p:extLst>
      <p:ext uri="{BB962C8B-B14F-4D97-AF65-F5344CB8AC3E}">
        <p14:creationId xmlns:p14="http://schemas.microsoft.com/office/powerpoint/2010/main" val="3939315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404664"/>
            <a:ext cx="8856984" cy="4093428"/>
          </a:xfrm>
          <a:prstGeom prst="rect">
            <a:avLst/>
          </a:prstGeom>
        </p:spPr>
        <p:txBody>
          <a:bodyPr wrap="square">
            <a:spAutoFit/>
          </a:bodyPr>
          <a:lstStyle/>
          <a:p>
            <a:r>
              <a:rPr lang="tr-TR" sz="2000" b="1" dirty="0">
                <a:latin typeface="Arial" pitchFamily="34" charset="0"/>
                <a:cs typeface="Arial" pitchFamily="34" charset="0"/>
              </a:rPr>
              <a:t>9. </a:t>
            </a:r>
            <a:r>
              <a:rPr lang="tr-TR" sz="2000" dirty="0">
                <a:latin typeface="Arial" pitchFamily="34" charset="0"/>
                <a:cs typeface="Arial" pitchFamily="34" charset="0"/>
              </a:rPr>
              <a:t>“Eski Yunanlıların ortaya attıkları teori, ‘Isı, sıcaklık hissi oluşturan şeydir’ ifadesine </a:t>
            </a:r>
            <a:r>
              <a:rPr lang="tr-TR" sz="2000" dirty="0" smtClean="0">
                <a:latin typeface="Arial" pitchFamily="34" charset="0"/>
                <a:cs typeface="Arial" pitchFamily="34" charset="0"/>
              </a:rPr>
              <a:t>dayanmaktadır. Bu </a:t>
            </a:r>
            <a:r>
              <a:rPr lang="tr-TR" sz="2000" dirty="0">
                <a:latin typeface="Arial" pitchFamily="34" charset="0"/>
                <a:cs typeface="Arial" pitchFamily="34" charset="0"/>
              </a:rPr>
              <a:t>teoriye göre bir kimse sağ elini soğuk suya soktuğunda, suyun soğuk </a:t>
            </a:r>
            <a:r>
              <a:rPr lang="tr-TR" sz="2000" dirty="0" smtClean="0">
                <a:latin typeface="Arial" pitchFamily="34" charset="0"/>
                <a:cs typeface="Arial" pitchFamily="34" charset="0"/>
              </a:rPr>
              <a:t>olduğunu hissediyordu</a:t>
            </a:r>
            <a:r>
              <a:rPr lang="tr-TR" sz="2000" dirty="0">
                <a:latin typeface="Arial" pitchFamily="34" charset="0"/>
                <a:cs typeface="Arial" pitchFamily="34" charset="0"/>
              </a:rPr>
              <a:t>; sol elini ise sıcak suya soktuğunda, suyun sıcak olduğunu hissediyordu. </a:t>
            </a:r>
            <a:r>
              <a:rPr lang="tr-TR" sz="2000" dirty="0" smtClean="0">
                <a:latin typeface="Arial" pitchFamily="34" charset="0"/>
                <a:cs typeface="Arial" pitchFamily="34" charset="0"/>
              </a:rPr>
              <a:t>Buraya kadar </a:t>
            </a:r>
            <a:r>
              <a:rPr lang="tr-TR" sz="2000" dirty="0">
                <a:latin typeface="Arial" pitchFamily="34" charset="0"/>
                <a:cs typeface="Arial" pitchFamily="34" charset="0"/>
              </a:rPr>
              <a:t>şaşırtıcı bir şey yoktu. Ancak ardından iki elini birden ılık suya soktuğunda, sağ eli (</a:t>
            </a:r>
            <a:r>
              <a:rPr lang="tr-TR" sz="2000" dirty="0" smtClean="0">
                <a:latin typeface="Arial" pitchFamily="34" charset="0"/>
                <a:cs typeface="Arial" pitchFamily="34" charset="0"/>
              </a:rPr>
              <a:t>soğuk suya </a:t>
            </a:r>
            <a:r>
              <a:rPr lang="tr-TR" sz="2000" dirty="0">
                <a:latin typeface="Arial" pitchFamily="34" charset="0"/>
                <a:cs typeface="Arial" pitchFamily="34" charset="0"/>
              </a:rPr>
              <a:t>sokulan) suyun sıcak, sol eli (sıcak suya sokulan) ise suyun soğuk olduğunu hissediyordu.</a:t>
            </a:r>
          </a:p>
          <a:p>
            <a:r>
              <a:rPr lang="tr-TR" sz="2000" dirty="0">
                <a:latin typeface="Arial" pitchFamily="34" charset="0"/>
                <a:cs typeface="Arial" pitchFamily="34" charset="0"/>
              </a:rPr>
              <a:t>Bu durum teorinin değişmesine neden oldu. Sonuç olarak bilim insanları, ısının sıcaklık </a:t>
            </a:r>
            <a:r>
              <a:rPr lang="tr-TR" sz="2000" dirty="0" smtClean="0">
                <a:latin typeface="Arial" pitchFamily="34" charset="0"/>
                <a:cs typeface="Arial" pitchFamily="34" charset="0"/>
              </a:rPr>
              <a:t>hissi oluşturan </a:t>
            </a:r>
            <a:r>
              <a:rPr lang="tr-TR" sz="2000" dirty="0">
                <a:latin typeface="Arial" pitchFamily="34" charset="0"/>
                <a:cs typeface="Arial" pitchFamily="34" charset="0"/>
              </a:rPr>
              <a:t>bir şey olmadığını kabul etmek zorunda kaldılar; bu hissi oluşturan şey ısı </a:t>
            </a:r>
            <a:r>
              <a:rPr lang="tr-TR" sz="2000" dirty="0" smtClean="0">
                <a:latin typeface="Arial" pitchFamily="34" charset="0"/>
                <a:cs typeface="Arial" pitchFamily="34" charset="0"/>
              </a:rPr>
              <a:t>akışıydı. Bu </a:t>
            </a:r>
            <a:r>
              <a:rPr lang="tr-TR" sz="2000" dirty="0">
                <a:latin typeface="Arial" pitchFamily="34" charset="0"/>
                <a:cs typeface="Arial" pitchFamily="34" charset="0"/>
              </a:rPr>
              <a:t>gerçeğin fark edilmesi yeni bir teorinin ortaya atılmasını sağladı; ısı vücudumuza doğru </a:t>
            </a:r>
            <a:r>
              <a:rPr lang="tr-TR" sz="2000" dirty="0" smtClean="0">
                <a:latin typeface="Arial" pitchFamily="34" charset="0"/>
                <a:cs typeface="Arial" pitchFamily="34" charset="0"/>
              </a:rPr>
              <a:t>aktığında bu </a:t>
            </a:r>
            <a:r>
              <a:rPr lang="tr-TR" sz="2000" dirty="0">
                <a:latin typeface="Arial" pitchFamily="34" charset="0"/>
                <a:cs typeface="Arial" pitchFamily="34" charset="0"/>
              </a:rPr>
              <a:t>durum sıcaklık hissi oluşturur. Isı vücudumuzdan dışarı aktığında ise bizde </a:t>
            </a:r>
            <a:r>
              <a:rPr lang="tr-TR" sz="2000" dirty="0" smtClean="0">
                <a:latin typeface="Arial" pitchFamily="34" charset="0"/>
                <a:cs typeface="Arial" pitchFamily="34" charset="0"/>
              </a:rPr>
              <a:t>soğukluk hissi </a:t>
            </a:r>
            <a:r>
              <a:rPr lang="tr-TR" sz="2000" dirty="0">
                <a:latin typeface="Arial" pitchFamily="34" charset="0"/>
                <a:cs typeface="Arial" pitchFamily="34" charset="0"/>
              </a:rPr>
              <a:t>oluşturur.”</a:t>
            </a:r>
          </a:p>
        </p:txBody>
      </p:sp>
      <p:sp>
        <p:nvSpPr>
          <p:cNvPr id="3" name="Dikdörtgen 2"/>
          <p:cNvSpPr/>
          <p:nvPr/>
        </p:nvSpPr>
        <p:spPr>
          <a:xfrm>
            <a:off x="107504" y="4460900"/>
            <a:ext cx="8856984" cy="1015663"/>
          </a:xfrm>
          <a:prstGeom prst="rect">
            <a:avLst/>
          </a:prstGeom>
        </p:spPr>
        <p:txBody>
          <a:bodyPr wrap="square">
            <a:spAutoFit/>
          </a:bodyPr>
          <a:lstStyle/>
          <a:p>
            <a:r>
              <a:rPr lang="tr-TR" sz="2000" b="1" dirty="0">
                <a:latin typeface="Arial" pitchFamily="34" charset="0"/>
                <a:cs typeface="Arial" pitchFamily="34" charset="0"/>
              </a:rPr>
              <a:t>A) </a:t>
            </a:r>
            <a:r>
              <a:rPr lang="tr-TR" sz="2000" dirty="0" smtClean="0">
                <a:latin typeface="Arial" pitchFamily="34" charset="0"/>
                <a:cs typeface="Arial" pitchFamily="34" charset="0"/>
              </a:rPr>
              <a:t>Eski </a:t>
            </a:r>
            <a:r>
              <a:rPr lang="tr-TR" sz="2000" dirty="0">
                <a:latin typeface="Arial" pitchFamily="34" charset="0"/>
                <a:cs typeface="Arial" pitchFamily="34" charset="0"/>
              </a:rPr>
              <a:t>Yunanlıların ortaya koyduğu teoriyi kabul edilemez yapan nedir?</a:t>
            </a:r>
          </a:p>
          <a:p>
            <a:r>
              <a:rPr lang="tr-TR" sz="2000" dirty="0" smtClean="0">
                <a:latin typeface="Arial" pitchFamily="34" charset="0"/>
                <a:cs typeface="Arial" pitchFamily="34" charset="0"/>
              </a:rPr>
              <a:t>…………………………………………………………………….............................</a:t>
            </a:r>
            <a:endParaRPr lang="tr-TR" sz="2000" dirty="0">
              <a:latin typeface="Arial" pitchFamily="34" charset="0"/>
              <a:cs typeface="Arial" pitchFamily="34" charset="0"/>
            </a:endParaRPr>
          </a:p>
          <a:p>
            <a:r>
              <a:rPr lang="tr-TR" sz="2000" dirty="0" smtClean="0">
                <a:latin typeface="Arial" pitchFamily="34" charset="0"/>
                <a:cs typeface="Arial" pitchFamily="34" charset="0"/>
              </a:rPr>
              <a:t>…………………………………………………………………….............................</a:t>
            </a:r>
            <a:endParaRPr lang="tr-TR" sz="2000" dirty="0">
              <a:latin typeface="Arial" pitchFamily="34" charset="0"/>
              <a:cs typeface="Arial" pitchFamily="34" charset="0"/>
            </a:endParaRPr>
          </a:p>
        </p:txBody>
      </p:sp>
      <p:sp>
        <p:nvSpPr>
          <p:cNvPr id="4" name="Dikdörtgen 3"/>
          <p:cNvSpPr/>
          <p:nvPr/>
        </p:nvSpPr>
        <p:spPr>
          <a:xfrm>
            <a:off x="188111" y="4968731"/>
            <a:ext cx="8352928" cy="830997"/>
          </a:xfrm>
          <a:prstGeom prst="rect">
            <a:avLst/>
          </a:prstGeom>
        </p:spPr>
        <p:txBody>
          <a:bodyPr wrap="square">
            <a:spAutoFit/>
          </a:bodyPr>
          <a:lstStyle/>
          <a:p>
            <a:r>
              <a:rPr lang="tr-TR" sz="2400" dirty="0" smtClean="0">
                <a:solidFill>
                  <a:srgbClr val="FF0000"/>
                </a:solidFill>
                <a:latin typeface="Arial" pitchFamily="34" charset="0"/>
                <a:cs typeface="Arial" pitchFamily="34" charset="0"/>
              </a:rPr>
              <a:t>Isı maddenin toplam enerjisi olduğunu koymamışlar sıcaklığın enerji olduğunu kabul etmişlerdir.</a:t>
            </a:r>
            <a:endParaRPr lang="tr-TR" sz="2400" dirty="0">
              <a:solidFill>
                <a:srgbClr val="FF0000"/>
              </a:solidFill>
            </a:endParaRPr>
          </a:p>
        </p:txBody>
      </p:sp>
    </p:spTree>
    <p:extLst>
      <p:ext uri="{BB962C8B-B14F-4D97-AF65-F5344CB8AC3E}">
        <p14:creationId xmlns:p14="http://schemas.microsoft.com/office/powerpoint/2010/main" val="2954729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23528" y="188640"/>
            <a:ext cx="8640960" cy="3785652"/>
          </a:xfrm>
          <a:prstGeom prst="rect">
            <a:avLst/>
          </a:prstGeom>
        </p:spPr>
        <p:txBody>
          <a:bodyPr wrap="square">
            <a:spAutoFit/>
          </a:bodyPr>
          <a:lstStyle/>
          <a:p>
            <a:r>
              <a:rPr lang="tr-TR" sz="2400" b="1" dirty="0">
                <a:latin typeface="Arial" pitchFamily="34" charset="0"/>
                <a:cs typeface="Arial" pitchFamily="34" charset="0"/>
              </a:rPr>
              <a:t>B) </a:t>
            </a:r>
            <a:r>
              <a:rPr lang="tr-TR" sz="2400" dirty="0" smtClean="0">
                <a:latin typeface="Arial" pitchFamily="34" charset="0"/>
                <a:cs typeface="Arial" pitchFamily="34" charset="0"/>
              </a:rPr>
              <a:t>Yukarıdaki </a:t>
            </a:r>
            <a:r>
              <a:rPr lang="tr-TR" sz="2400" dirty="0">
                <a:latin typeface="Arial" pitchFamily="34" charset="0"/>
                <a:cs typeface="Arial" pitchFamily="34" charset="0"/>
              </a:rPr>
              <a:t>metne göre bir insan soğuk suya düştüğünde ısı akışıyla ilgili hangisi doğrudur?</a:t>
            </a:r>
          </a:p>
          <a:p>
            <a:r>
              <a:rPr lang="nn-NO" sz="2400" b="1" dirty="0">
                <a:latin typeface="Arial" pitchFamily="34" charset="0"/>
                <a:cs typeface="Arial" pitchFamily="34" charset="0"/>
              </a:rPr>
              <a:t>a. </a:t>
            </a:r>
            <a:r>
              <a:rPr lang="nn-NO" sz="2400" dirty="0" smtClean="0">
                <a:latin typeface="Arial" pitchFamily="34" charset="0"/>
                <a:cs typeface="Arial" pitchFamily="34" charset="0"/>
              </a:rPr>
              <a:t>Isı </a:t>
            </a:r>
            <a:r>
              <a:rPr lang="nn-NO" sz="2400" dirty="0">
                <a:latin typeface="Arial" pitchFamily="34" charset="0"/>
                <a:cs typeface="Arial" pitchFamily="34" charset="0"/>
              </a:rPr>
              <a:t>akışı olmaz</a:t>
            </a:r>
          </a:p>
          <a:p>
            <a:r>
              <a:rPr lang="tr-TR" sz="2400" b="1" dirty="0">
                <a:latin typeface="Arial" pitchFamily="34" charset="0"/>
                <a:cs typeface="Arial" pitchFamily="34" charset="0"/>
              </a:rPr>
              <a:t>b. </a:t>
            </a:r>
            <a:r>
              <a:rPr lang="tr-TR" sz="2400" dirty="0" smtClean="0">
                <a:latin typeface="Arial" pitchFamily="34" charset="0"/>
                <a:cs typeface="Arial" pitchFamily="34" charset="0"/>
              </a:rPr>
              <a:t>Isı </a:t>
            </a:r>
            <a:r>
              <a:rPr lang="tr-TR" sz="2400" dirty="0">
                <a:latin typeface="Arial" pitchFamily="34" charset="0"/>
                <a:cs typeface="Arial" pitchFamily="34" charset="0"/>
              </a:rPr>
              <a:t>akışı sudan kişinin vücuduna doğrudur</a:t>
            </a:r>
          </a:p>
          <a:p>
            <a:r>
              <a:rPr lang="tr-TR" sz="2400" b="1" dirty="0">
                <a:latin typeface="Arial" pitchFamily="34" charset="0"/>
                <a:cs typeface="Arial" pitchFamily="34" charset="0"/>
              </a:rPr>
              <a:t>c. </a:t>
            </a:r>
            <a:r>
              <a:rPr lang="tr-TR" sz="2400" dirty="0" smtClean="0">
                <a:latin typeface="Arial" pitchFamily="34" charset="0"/>
                <a:cs typeface="Arial" pitchFamily="34" charset="0"/>
              </a:rPr>
              <a:t>Isı </a:t>
            </a:r>
            <a:r>
              <a:rPr lang="tr-TR" sz="2400" dirty="0">
                <a:latin typeface="Arial" pitchFamily="34" charset="0"/>
                <a:cs typeface="Arial" pitchFamily="34" charset="0"/>
              </a:rPr>
              <a:t>akışı kişinin vücudundan suya doğrudur</a:t>
            </a:r>
          </a:p>
          <a:p>
            <a:r>
              <a:rPr lang="tr-TR" sz="2400" b="1" dirty="0">
                <a:latin typeface="Arial" pitchFamily="34" charset="0"/>
                <a:cs typeface="Arial" pitchFamily="34" charset="0"/>
              </a:rPr>
              <a:t>d. </a:t>
            </a:r>
            <a:r>
              <a:rPr lang="tr-TR" sz="2400" dirty="0" smtClean="0">
                <a:latin typeface="Arial" pitchFamily="34" charset="0"/>
                <a:cs typeface="Arial" pitchFamily="34" charset="0"/>
              </a:rPr>
              <a:t>Isının </a:t>
            </a:r>
            <a:r>
              <a:rPr lang="tr-TR" sz="2400" dirty="0">
                <a:latin typeface="Arial" pitchFamily="34" charset="0"/>
                <a:cs typeface="Arial" pitchFamily="34" charset="0"/>
              </a:rPr>
              <a:t>akış yönü kişinin üşüme hissinin olup olmamasına göre değişir</a:t>
            </a:r>
          </a:p>
          <a:p>
            <a:r>
              <a:rPr lang="tr-TR" sz="2400" dirty="0">
                <a:latin typeface="Arial" pitchFamily="34" charset="0"/>
                <a:cs typeface="Arial" pitchFamily="34" charset="0"/>
              </a:rPr>
              <a:t>Cevabımızın nedenini açıklayalım.</a:t>
            </a:r>
          </a:p>
          <a:p>
            <a:r>
              <a:rPr lang="tr-TR" sz="2400" dirty="0" smtClean="0">
                <a:latin typeface="Arial" pitchFamily="34" charset="0"/>
                <a:cs typeface="Arial" pitchFamily="34" charset="0"/>
              </a:rPr>
              <a:t>……………………………………………………………………......</a:t>
            </a:r>
            <a:endParaRPr lang="tr-TR" sz="2400" dirty="0">
              <a:latin typeface="Arial" pitchFamily="34" charset="0"/>
              <a:cs typeface="Arial" pitchFamily="34" charset="0"/>
            </a:endParaRPr>
          </a:p>
          <a:p>
            <a:r>
              <a:rPr lang="tr-TR" sz="2400" dirty="0" smtClean="0">
                <a:latin typeface="Arial" pitchFamily="34" charset="0"/>
                <a:cs typeface="Arial" pitchFamily="34" charset="0"/>
              </a:rPr>
              <a:t>……………………………………………………………………......</a:t>
            </a:r>
            <a:endParaRPr lang="tr-TR" sz="2400" dirty="0">
              <a:latin typeface="Arial" pitchFamily="34" charset="0"/>
              <a:cs typeface="Arial" pitchFamily="34" charset="0"/>
            </a:endParaRPr>
          </a:p>
        </p:txBody>
      </p:sp>
      <p:sp>
        <p:nvSpPr>
          <p:cNvPr id="3" name="Dikdörtgen 2"/>
          <p:cNvSpPr/>
          <p:nvPr/>
        </p:nvSpPr>
        <p:spPr>
          <a:xfrm>
            <a:off x="188111" y="3374127"/>
            <a:ext cx="8352928" cy="1200329"/>
          </a:xfrm>
          <a:prstGeom prst="rect">
            <a:avLst/>
          </a:prstGeom>
        </p:spPr>
        <p:txBody>
          <a:bodyPr wrap="square">
            <a:spAutoFit/>
          </a:bodyPr>
          <a:lstStyle/>
          <a:p>
            <a:r>
              <a:rPr lang="tr-TR" sz="2400" dirty="0" smtClean="0">
                <a:solidFill>
                  <a:srgbClr val="FF0000"/>
                </a:solidFill>
                <a:latin typeface="Arial" pitchFamily="34" charset="0"/>
                <a:cs typeface="Arial" pitchFamily="34" charset="0"/>
              </a:rPr>
              <a:t>Isı akışı sıcaklığı yüksek olandan az olana doğru olduğundan vücudumuzun sıcaklığı sudan yüksek olduğundan vücuttan suya doğru olur.</a:t>
            </a:r>
            <a:endParaRPr lang="tr-TR" sz="2400" dirty="0">
              <a:solidFill>
                <a:srgbClr val="FF0000"/>
              </a:solidFill>
            </a:endParaRPr>
          </a:p>
        </p:txBody>
      </p:sp>
      <p:sp>
        <p:nvSpPr>
          <p:cNvPr id="4" name="5-Nokta Yıldız 3"/>
          <p:cNvSpPr/>
          <p:nvPr/>
        </p:nvSpPr>
        <p:spPr>
          <a:xfrm>
            <a:off x="179512" y="1484784"/>
            <a:ext cx="648072" cy="648072"/>
          </a:xfrm>
          <a:prstGeom prst="star5">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210942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33224" y="476672"/>
            <a:ext cx="8712968" cy="3785652"/>
          </a:xfrm>
          <a:prstGeom prst="rect">
            <a:avLst/>
          </a:prstGeom>
        </p:spPr>
        <p:txBody>
          <a:bodyPr wrap="square">
            <a:spAutoFit/>
          </a:bodyPr>
          <a:lstStyle/>
          <a:p>
            <a:r>
              <a:rPr lang="tr-TR" sz="2400" b="1" dirty="0">
                <a:latin typeface="Arial" pitchFamily="34" charset="0"/>
                <a:cs typeface="Arial" pitchFamily="34" charset="0"/>
              </a:rPr>
              <a:t>C) </a:t>
            </a:r>
            <a:r>
              <a:rPr lang="tr-TR" sz="2400" dirty="0" smtClean="0">
                <a:latin typeface="Arial" pitchFamily="34" charset="0"/>
                <a:cs typeface="Arial" pitchFamily="34" charset="0"/>
              </a:rPr>
              <a:t>Yukarıdaki </a:t>
            </a:r>
            <a:r>
              <a:rPr lang="tr-TR" sz="2400" dirty="0">
                <a:latin typeface="Arial" pitchFamily="34" charset="0"/>
                <a:cs typeface="Arial" pitchFamily="34" charset="0"/>
              </a:rPr>
              <a:t>metne göre soğuk bir kış günü, dışarıdan eve gelip normal musluk suyu </a:t>
            </a:r>
            <a:r>
              <a:rPr lang="tr-TR" sz="2400" dirty="0" smtClean="0">
                <a:latin typeface="Arial" pitchFamily="34" charset="0"/>
                <a:cs typeface="Arial" pitchFamily="34" charset="0"/>
              </a:rPr>
              <a:t>ile üşümüş </a:t>
            </a:r>
            <a:r>
              <a:rPr lang="tr-TR" sz="2400" dirty="0">
                <a:latin typeface="Arial" pitchFamily="34" charset="0"/>
                <a:cs typeface="Arial" pitchFamily="34" charset="0"/>
              </a:rPr>
              <a:t>ellerimizi yıkadığımızda aşağıdakilerden hangisi gerçekleşir?</a:t>
            </a:r>
          </a:p>
          <a:p>
            <a:r>
              <a:rPr lang="tr-TR" sz="2400" b="1" dirty="0">
                <a:latin typeface="Arial" pitchFamily="34" charset="0"/>
                <a:cs typeface="Arial" pitchFamily="34" charset="0"/>
              </a:rPr>
              <a:t>a. </a:t>
            </a:r>
            <a:r>
              <a:rPr lang="tr-TR" sz="2400" dirty="0">
                <a:latin typeface="Arial" pitchFamily="34" charset="0"/>
                <a:cs typeface="Arial" pitchFamily="34" charset="0"/>
              </a:rPr>
              <a:t>Musluk suyundan elimize ısı akar</a:t>
            </a:r>
          </a:p>
          <a:p>
            <a:r>
              <a:rPr lang="tr-TR" sz="2400" b="1" dirty="0">
                <a:latin typeface="Arial" pitchFamily="34" charset="0"/>
                <a:cs typeface="Arial" pitchFamily="34" charset="0"/>
              </a:rPr>
              <a:t>b. </a:t>
            </a:r>
            <a:r>
              <a:rPr lang="tr-TR" sz="2400" dirty="0" smtClean="0">
                <a:latin typeface="Arial" pitchFamily="34" charset="0"/>
                <a:cs typeface="Arial" pitchFamily="34" charset="0"/>
              </a:rPr>
              <a:t>Elimizden </a:t>
            </a:r>
            <a:r>
              <a:rPr lang="tr-TR" sz="2400" dirty="0">
                <a:latin typeface="Arial" pitchFamily="34" charset="0"/>
                <a:cs typeface="Arial" pitchFamily="34" charset="0"/>
              </a:rPr>
              <a:t>musluk suyuna ısı akar</a:t>
            </a:r>
          </a:p>
          <a:p>
            <a:r>
              <a:rPr lang="tr-TR" sz="2400" b="1" dirty="0">
                <a:latin typeface="Arial" pitchFamily="34" charset="0"/>
                <a:cs typeface="Arial" pitchFamily="34" charset="0"/>
              </a:rPr>
              <a:t>c. </a:t>
            </a:r>
            <a:r>
              <a:rPr lang="tr-TR" sz="2400" dirty="0">
                <a:latin typeface="Arial" pitchFamily="34" charset="0"/>
                <a:cs typeface="Arial" pitchFamily="34" charset="0"/>
              </a:rPr>
              <a:t>Musluk suyundan elimize sıcaklık akar</a:t>
            </a:r>
          </a:p>
          <a:p>
            <a:r>
              <a:rPr lang="tr-TR" sz="2400" b="1" dirty="0">
                <a:latin typeface="Arial" pitchFamily="34" charset="0"/>
                <a:cs typeface="Arial" pitchFamily="34" charset="0"/>
              </a:rPr>
              <a:t>d. </a:t>
            </a:r>
            <a:r>
              <a:rPr lang="tr-TR" sz="2400" dirty="0" smtClean="0">
                <a:latin typeface="Arial" pitchFamily="34" charset="0"/>
                <a:cs typeface="Arial" pitchFamily="34" charset="0"/>
              </a:rPr>
              <a:t>Elimizden </a:t>
            </a:r>
            <a:r>
              <a:rPr lang="tr-TR" sz="2400" dirty="0">
                <a:latin typeface="Arial" pitchFamily="34" charset="0"/>
                <a:cs typeface="Arial" pitchFamily="34" charset="0"/>
              </a:rPr>
              <a:t>musluk suyuna sıcaklık akar</a:t>
            </a:r>
          </a:p>
          <a:p>
            <a:r>
              <a:rPr lang="tr-TR" sz="2400" dirty="0">
                <a:latin typeface="Arial" pitchFamily="34" charset="0"/>
                <a:cs typeface="Arial" pitchFamily="34" charset="0"/>
              </a:rPr>
              <a:t>Cevabımızın nedenini açıklayalım.</a:t>
            </a:r>
          </a:p>
          <a:p>
            <a:r>
              <a:rPr lang="tr-TR" sz="2400" dirty="0" smtClean="0">
                <a:latin typeface="Arial" pitchFamily="34" charset="0"/>
                <a:cs typeface="Arial" pitchFamily="34" charset="0"/>
              </a:rPr>
              <a:t>…………………………………………………………………….......</a:t>
            </a:r>
            <a:endParaRPr lang="tr-TR" sz="2400" dirty="0">
              <a:latin typeface="Arial" pitchFamily="34" charset="0"/>
              <a:cs typeface="Arial" pitchFamily="34" charset="0"/>
            </a:endParaRPr>
          </a:p>
          <a:p>
            <a:r>
              <a:rPr lang="tr-TR" sz="2400" dirty="0" smtClean="0">
                <a:latin typeface="Arial" pitchFamily="34" charset="0"/>
                <a:cs typeface="Arial" pitchFamily="34" charset="0"/>
              </a:rPr>
              <a:t>…………………………………………………………………….......</a:t>
            </a:r>
            <a:endParaRPr lang="tr-TR" sz="2400" dirty="0">
              <a:latin typeface="Arial" pitchFamily="34" charset="0"/>
              <a:cs typeface="Arial" pitchFamily="34" charset="0"/>
            </a:endParaRPr>
          </a:p>
        </p:txBody>
      </p:sp>
      <p:sp>
        <p:nvSpPr>
          <p:cNvPr id="3" name="5-Nokta Yıldız 2"/>
          <p:cNvSpPr/>
          <p:nvPr/>
        </p:nvSpPr>
        <p:spPr>
          <a:xfrm>
            <a:off x="107504" y="1412776"/>
            <a:ext cx="648072" cy="648072"/>
          </a:xfrm>
          <a:prstGeom prst="star5">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Dikdörtgen 3"/>
          <p:cNvSpPr/>
          <p:nvPr/>
        </p:nvSpPr>
        <p:spPr>
          <a:xfrm>
            <a:off x="188111" y="3374127"/>
            <a:ext cx="8352928" cy="1200329"/>
          </a:xfrm>
          <a:prstGeom prst="rect">
            <a:avLst/>
          </a:prstGeom>
        </p:spPr>
        <p:txBody>
          <a:bodyPr wrap="square">
            <a:spAutoFit/>
          </a:bodyPr>
          <a:lstStyle/>
          <a:p>
            <a:r>
              <a:rPr lang="tr-TR" sz="2400" dirty="0" smtClean="0">
                <a:solidFill>
                  <a:srgbClr val="FF0000"/>
                </a:solidFill>
                <a:latin typeface="Arial" pitchFamily="34" charset="0"/>
                <a:cs typeface="Arial" pitchFamily="34" charset="0"/>
              </a:rPr>
              <a:t>Isı akışı sıcaklığı yüksek olandan az olana doğru olduğundan elimizin sıcaklığı sudan alçak olduğundan sudan elimize  doğru ısı akışı olur.</a:t>
            </a:r>
            <a:endParaRPr lang="tr-TR" sz="2400" dirty="0">
              <a:solidFill>
                <a:srgbClr val="FF0000"/>
              </a:solidFill>
            </a:endParaRPr>
          </a:p>
        </p:txBody>
      </p:sp>
    </p:spTree>
    <p:extLst>
      <p:ext uri="{BB962C8B-B14F-4D97-AF65-F5344CB8AC3E}">
        <p14:creationId xmlns:p14="http://schemas.microsoft.com/office/powerpoint/2010/main" val="2273415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2 İçerik Yer Tutucusu"/>
          <p:cNvSpPr txBox="1">
            <a:spLocks/>
          </p:cNvSpPr>
          <p:nvPr/>
        </p:nvSpPr>
        <p:spPr bwMode="auto">
          <a:xfrm>
            <a:off x="107504" y="981075"/>
            <a:ext cx="8928992"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20000"/>
              </a:spcBef>
              <a:buFont typeface="Arial" charset="0"/>
              <a:buNone/>
            </a:pPr>
            <a:r>
              <a:rPr lang="tr-TR" sz="4800" b="1" i="1" dirty="0">
                <a:solidFill>
                  <a:prstClr val="black"/>
                </a:solidFill>
                <a:latin typeface="Calibri" pitchFamily="34" charset="0"/>
              </a:rPr>
              <a:t>Hidayet </a:t>
            </a:r>
            <a:r>
              <a:rPr lang="tr-TR" sz="4800" b="1" i="1" dirty="0" smtClean="0">
                <a:solidFill>
                  <a:prstClr val="black"/>
                </a:solidFill>
                <a:latin typeface="Calibri" pitchFamily="34" charset="0"/>
              </a:rPr>
              <a:t>GÜNEŞ</a:t>
            </a:r>
          </a:p>
          <a:p>
            <a:pPr algn="ctr" eaLnBrk="1" hangingPunct="1">
              <a:spcBef>
                <a:spcPct val="20000"/>
              </a:spcBef>
            </a:pPr>
            <a:r>
              <a:rPr lang="tr-TR" sz="4800" b="1" i="1" dirty="0">
                <a:solidFill>
                  <a:prstClr val="black"/>
                </a:solidFill>
                <a:latin typeface="Calibri" pitchFamily="34" charset="0"/>
              </a:rPr>
              <a:t>Fen ve Teknoloji Öğretmeni</a:t>
            </a:r>
          </a:p>
          <a:p>
            <a:pPr algn="ctr" eaLnBrk="1" hangingPunct="1">
              <a:spcBef>
                <a:spcPct val="20000"/>
              </a:spcBef>
              <a:buFont typeface="Arial" charset="0"/>
              <a:buNone/>
            </a:pPr>
            <a:r>
              <a:rPr lang="tr-TR" sz="4800" b="1" i="1" dirty="0" err="1" smtClean="0">
                <a:solidFill>
                  <a:prstClr val="black"/>
                </a:solidFill>
                <a:latin typeface="Calibri" pitchFamily="34" charset="0"/>
              </a:rPr>
              <a:t>Beşeylül</a:t>
            </a:r>
            <a:r>
              <a:rPr lang="tr-TR" sz="4800" b="1" i="1" dirty="0" smtClean="0">
                <a:solidFill>
                  <a:prstClr val="black"/>
                </a:solidFill>
                <a:latin typeface="Calibri" pitchFamily="34" charset="0"/>
              </a:rPr>
              <a:t> Ortaokulu</a:t>
            </a:r>
            <a:endParaRPr lang="tr-TR" sz="4800" b="1" i="1" dirty="0">
              <a:solidFill>
                <a:prstClr val="black"/>
              </a:solidFill>
              <a:latin typeface="Calibri" pitchFamily="34" charset="0"/>
            </a:endParaRPr>
          </a:p>
          <a:p>
            <a:pPr algn="ctr" eaLnBrk="1" hangingPunct="1">
              <a:spcBef>
                <a:spcPct val="20000"/>
              </a:spcBef>
              <a:buFont typeface="Arial" charset="0"/>
              <a:buNone/>
            </a:pPr>
            <a:r>
              <a:rPr lang="tr-TR" sz="4800" b="1" i="1" dirty="0" smtClean="0">
                <a:solidFill>
                  <a:prstClr val="black"/>
                </a:solidFill>
                <a:latin typeface="Calibri" pitchFamily="34" charset="0"/>
              </a:rPr>
              <a:t>Nazilli/AYDIN </a:t>
            </a:r>
            <a:endParaRPr lang="tr-TR" sz="4800" b="1" i="1" dirty="0">
              <a:solidFill>
                <a:prstClr val="black"/>
              </a:solidFill>
              <a:latin typeface="Calibri" pitchFamily="34" charset="0"/>
            </a:endParaRPr>
          </a:p>
        </p:txBody>
      </p:sp>
      <p:sp>
        <p:nvSpPr>
          <p:cNvPr id="134147" name="2 Dikdörtgen"/>
          <p:cNvSpPr>
            <a:spLocks noChangeArrowheads="1"/>
          </p:cNvSpPr>
          <p:nvPr/>
        </p:nvSpPr>
        <p:spPr bwMode="auto">
          <a:xfrm>
            <a:off x="395536" y="5298896"/>
            <a:ext cx="835292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tr-TR" b="1" i="1" dirty="0">
                <a:solidFill>
                  <a:prstClr val="black"/>
                </a:solidFill>
              </a:rPr>
              <a:t>KAYNAK:  Ders kitapları ve yardımcı </a:t>
            </a:r>
            <a:r>
              <a:rPr lang="tr-TR" b="1" i="1" dirty="0" smtClean="0">
                <a:solidFill>
                  <a:prstClr val="black"/>
                </a:solidFill>
              </a:rPr>
              <a:t>kitaplar </a:t>
            </a:r>
            <a:r>
              <a:rPr lang="tr-TR" b="1" i="1" dirty="0" err="1" smtClean="0">
                <a:solidFill>
                  <a:prstClr val="black"/>
                </a:solidFill>
              </a:rPr>
              <a:t>fenokul</a:t>
            </a:r>
            <a:r>
              <a:rPr lang="tr-TR" b="1" i="1" dirty="0" smtClean="0">
                <a:solidFill>
                  <a:prstClr val="black"/>
                </a:solidFill>
              </a:rPr>
              <a:t> net </a:t>
            </a:r>
            <a:r>
              <a:rPr lang="tr-TR" b="1" i="1" dirty="0">
                <a:solidFill>
                  <a:prstClr val="black"/>
                </a:solidFill>
              </a:rPr>
              <a:t>,</a:t>
            </a:r>
            <a:r>
              <a:rPr lang="tr-TR" b="1" i="1" dirty="0" smtClean="0">
                <a:solidFill>
                  <a:prstClr val="black"/>
                </a:solidFill>
              </a:rPr>
              <a:t> fatih </a:t>
            </a:r>
            <a:r>
              <a:rPr lang="tr-TR" b="1" i="1" dirty="0" err="1" smtClean="0">
                <a:solidFill>
                  <a:prstClr val="black"/>
                </a:solidFill>
              </a:rPr>
              <a:t>Gizligider</a:t>
            </a:r>
            <a:r>
              <a:rPr lang="tr-TR" b="1" i="1" dirty="0" smtClean="0">
                <a:solidFill>
                  <a:prstClr val="black"/>
                </a:solidFill>
              </a:rPr>
              <a:t>’ in ve </a:t>
            </a:r>
            <a:r>
              <a:rPr lang="tr-TR" b="1" i="1" dirty="0" err="1" smtClean="0">
                <a:solidFill>
                  <a:prstClr val="black"/>
                </a:solidFill>
              </a:rPr>
              <a:t>eba</a:t>
            </a:r>
            <a:r>
              <a:rPr lang="tr-TR" b="1" i="1" dirty="0" smtClean="0">
                <a:solidFill>
                  <a:prstClr val="black"/>
                </a:solidFill>
              </a:rPr>
              <a:t> da yayınlanan </a:t>
            </a:r>
            <a:r>
              <a:rPr lang="tr-TR" b="1" i="1" dirty="0" err="1" smtClean="0">
                <a:solidFill>
                  <a:prstClr val="black"/>
                </a:solidFill>
              </a:rPr>
              <a:t>swf</a:t>
            </a:r>
            <a:r>
              <a:rPr lang="tr-TR" b="1" i="1" dirty="0" smtClean="0">
                <a:solidFill>
                  <a:prstClr val="black"/>
                </a:solidFill>
              </a:rPr>
              <a:t> dosyalarından yararlanılmıştır. </a:t>
            </a:r>
          </a:p>
          <a:p>
            <a:r>
              <a:rPr lang="tr-TR" b="1" i="1" dirty="0" smtClean="0">
                <a:solidFill>
                  <a:prstClr val="black"/>
                </a:solidFill>
              </a:rPr>
              <a:t>04/01/2014</a:t>
            </a:r>
            <a:endParaRPr lang="tr-TR" b="1" i="1" dirty="0">
              <a:solidFill>
                <a:prstClr val="black"/>
              </a:solidFill>
            </a:endParaRPr>
          </a:p>
        </p:txBody>
      </p:sp>
    </p:spTree>
    <p:controls>
      <mc:AlternateContent xmlns:mc="http://schemas.openxmlformats.org/markup-compatibility/2006">
        <mc:Choice xmlns:v="urn:schemas-microsoft-com:vml" Requires="v">
          <p:control spid="14345" name="ShockwaveFlash1" r:id="rId2" imgW="8857143" imgH="791943"/>
        </mc:Choice>
        <mc:Fallback>
          <p:control name="ShockwaveFlash1" r:id="rId2" imgW="8857143" imgH="791943">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179388" y="188913"/>
                  <a:ext cx="8856662" cy="792162"/>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276082146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940152" y="119770"/>
            <a:ext cx="2880320" cy="3810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323528" y="116632"/>
            <a:ext cx="5616624" cy="2308324"/>
          </a:xfrm>
          <a:prstGeom prst="rect">
            <a:avLst/>
          </a:prstGeom>
        </p:spPr>
        <p:txBody>
          <a:bodyPr wrap="square">
            <a:spAutoFit/>
          </a:bodyPr>
          <a:lstStyle/>
          <a:p>
            <a:r>
              <a:rPr lang="tr-TR" sz="2400" dirty="0">
                <a:latin typeface="Arial" pitchFamily="34" charset="0"/>
                <a:cs typeface="Arial" pitchFamily="34" charset="0"/>
              </a:rPr>
              <a:t>Isı ve sıcaklık birbirinden farklı</a:t>
            </a:r>
          </a:p>
          <a:p>
            <a:r>
              <a:rPr lang="tr-TR" sz="2400" dirty="0">
                <a:latin typeface="Arial" pitchFamily="34" charset="0"/>
                <a:cs typeface="Arial" pitchFamily="34" charset="0"/>
              </a:rPr>
              <a:t>kavramlardır. </a:t>
            </a:r>
            <a:endParaRPr lang="tr-TR" sz="2400" dirty="0" smtClean="0">
              <a:latin typeface="Arial" pitchFamily="34" charset="0"/>
              <a:cs typeface="Arial" pitchFamily="34" charset="0"/>
            </a:endParaRPr>
          </a:p>
          <a:p>
            <a:r>
              <a:rPr lang="tr-TR" sz="2400" dirty="0" smtClean="0">
                <a:solidFill>
                  <a:srgbClr val="FF0000"/>
                </a:solidFill>
                <a:latin typeface="Arial" pitchFamily="34" charset="0"/>
                <a:cs typeface="Arial" pitchFamily="34" charset="0"/>
              </a:rPr>
              <a:t>Örneğin</a:t>
            </a:r>
            <a:r>
              <a:rPr lang="tr-TR" sz="2400" dirty="0">
                <a:latin typeface="Arial" pitchFamily="34" charset="0"/>
                <a:cs typeface="Arial" pitchFamily="34" charset="0"/>
              </a:rPr>
              <a:t>, yanan bir </a:t>
            </a:r>
            <a:r>
              <a:rPr lang="tr-TR" sz="2400" dirty="0" smtClean="0">
                <a:latin typeface="Arial" pitchFamily="34" charset="0"/>
                <a:cs typeface="Arial" pitchFamily="34" charset="0"/>
              </a:rPr>
              <a:t>mumun sahip </a:t>
            </a:r>
            <a:r>
              <a:rPr lang="tr-TR" sz="2400" dirty="0">
                <a:latin typeface="Arial" pitchFamily="34" charset="0"/>
                <a:cs typeface="Arial" pitchFamily="34" charset="0"/>
              </a:rPr>
              <a:t>olduğu ısı miktarı </a:t>
            </a:r>
            <a:r>
              <a:rPr lang="tr-TR" sz="2400" dirty="0" smtClean="0">
                <a:latin typeface="Arial" pitchFamily="34" charset="0"/>
                <a:cs typeface="Arial" pitchFamily="34" charset="0"/>
              </a:rPr>
              <a:t>odamızı ısıtmaya </a:t>
            </a:r>
            <a:r>
              <a:rPr lang="tr-TR" sz="2400" dirty="0">
                <a:latin typeface="Arial" pitchFamily="34" charset="0"/>
                <a:cs typeface="Arial" pitchFamily="34" charset="0"/>
              </a:rPr>
              <a:t>yetmeyecek kadar azken, </a:t>
            </a:r>
            <a:r>
              <a:rPr lang="tr-TR" sz="2400" dirty="0" smtClean="0">
                <a:latin typeface="Arial" pitchFamily="34" charset="0"/>
                <a:cs typeface="Arial" pitchFamily="34" charset="0"/>
              </a:rPr>
              <a:t>sıcaklığı elimizi </a:t>
            </a:r>
            <a:r>
              <a:rPr lang="tr-TR" sz="2400" dirty="0">
                <a:latin typeface="Arial" pitchFamily="34" charset="0"/>
                <a:cs typeface="Arial" pitchFamily="34" charset="0"/>
              </a:rPr>
              <a:t>yakacak kadar yüksektir.</a:t>
            </a: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79512" y="4438350"/>
            <a:ext cx="3384376" cy="19478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3654152" y="4437112"/>
            <a:ext cx="5310336" cy="2308324"/>
          </a:xfrm>
          <a:prstGeom prst="rect">
            <a:avLst/>
          </a:prstGeom>
        </p:spPr>
        <p:txBody>
          <a:bodyPr wrap="square">
            <a:spAutoFit/>
          </a:bodyPr>
          <a:lstStyle/>
          <a:p>
            <a:r>
              <a:rPr lang="fi-FI" sz="2400" dirty="0">
                <a:latin typeface="Arial" pitchFamily="34" charset="0"/>
                <a:cs typeface="Arial" pitchFamily="34" charset="0"/>
              </a:rPr>
              <a:t>Fakat kalorifer peteğinin sahip olduğu</a:t>
            </a:r>
          </a:p>
          <a:p>
            <a:r>
              <a:rPr lang="tr-TR" sz="2400" dirty="0">
                <a:latin typeface="Arial" pitchFamily="34" charset="0"/>
                <a:cs typeface="Arial" pitchFamily="34" charset="0"/>
              </a:rPr>
              <a:t>ısı miktarı odamızı ısıtmak için </a:t>
            </a:r>
            <a:r>
              <a:rPr lang="tr-TR" sz="2400" dirty="0" smtClean="0">
                <a:latin typeface="Arial" pitchFamily="34" charset="0"/>
                <a:cs typeface="Arial" pitchFamily="34" charset="0"/>
              </a:rPr>
              <a:t>yeterliyken , kaloriferin </a:t>
            </a:r>
            <a:r>
              <a:rPr lang="tr-TR" sz="2400" dirty="0">
                <a:latin typeface="Arial" pitchFamily="34" charset="0"/>
                <a:cs typeface="Arial" pitchFamily="34" charset="0"/>
              </a:rPr>
              <a:t>sıcaklığı yanan mumun sıcaklığından düşük </a:t>
            </a:r>
            <a:r>
              <a:rPr lang="tr-TR" sz="2400" dirty="0" smtClean="0">
                <a:latin typeface="Arial" pitchFamily="34" charset="0"/>
                <a:cs typeface="Arial" pitchFamily="34" charset="0"/>
              </a:rPr>
              <a:t>olduğu için </a:t>
            </a:r>
            <a:r>
              <a:rPr lang="tr-TR" sz="2400" dirty="0">
                <a:latin typeface="Arial" pitchFamily="34" charset="0"/>
                <a:cs typeface="Arial" pitchFamily="34" charset="0"/>
              </a:rPr>
              <a:t>elimizi mumun yaktığı kadar yakmaz.</a:t>
            </a:r>
          </a:p>
        </p:txBody>
      </p:sp>
    </p:spTree>
    <p:extLst>
      <p:ext uri="{BB962C8B-B14F-4D97-AF65-F5344CB8AC3E}">
        <p14:creationId xmlns:p14="http://schemas.microsoft.com/office/powerpoint/2010/main" val="2484989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500"/>
                                        <p:tgtEl>
                                          <p:spTgt spid="205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o 1"/>
          <p:cNvGraphicFramePr>
            <a:graphicFrameLocks noGrp="1"/>
          </p:cNvGraphicFramePr>
          <p:nvPr>
            <p:extLst>
              <p:ext uri="{D42A27DB-BD31-4B8C-83A1-F6EECF244321}">
                <p14:modId xmlns:p14="http://schemas.microsoft.com/office/powerpoint/2010/main" val="3621175911"/>
              </p:ext>
            </p:extLst>
          </p:nvPr>
        </p:nvGraphicFramePr>
        <p:xfrm>
          <a:off x="395536" y="260648"/>
          <a:ext cx="8496944" cy="1872208"/>
        </p:xfrm>
        <a:graphic>
          <a:graphicData uri="http://schemas.openxmlformats.org/drawingml/2006/table">
            <a:tbl>
              <a:tblPr firstRow="1" bandRow="1">
                <a:tableStyleId>{5C22544A-7EE6-4342-B048-85BDC9FD1C3A}</a:tableStyleId>
              </a:tblPr>
              <a:tblGrid>
                <a:gridCol w="4248472"/>
                <a:gridCol w="4248472"/>
              </a:tblGrid>
              <a:tr h="504056">
                <a:tc>
                  <a:txBody>
                    <a:bodyPr/>
                    <a:lstStyle/>
                    <a:p>
                      <a:pPr algn="ctr"/>
                      <a:r>
                        <a:rPr lang="tr-TR" sz="2800" dirty="0" smtClean="0">
                          <a:solidFill>
                            <a:schemeClr val="tx1"/>
                          </a:solidFill>
                        </a:rPr>
                        <a:t>ISI</a:t>
                      </a:r>
                      <a:endParaRPr lang="tr-TR" sz="2800" dirty="0">
                        <a:solidFill>
                          <a:schemeClr val="tx1"/>
                        </a:solidFill>
                      </a:endParaRPr>
                    </a:p>
                  </a:txBody>
                  <a:tcPr>
                    <a:solidFill>
                      <a:schemeClr val="accent1">
                        <a:lumMod val="20000"/>
                        <a:lumOff val="80000"/>
                      </a:schemeClr>
                    </a:solidFill>
                  </a:tcPr>
                </a:tc>
                <a:tc>
                  <a:txBody>
                    <a:bodyPr/>
                    <a:lstStyle/>
                    <a:p>
                      <a:pPr algn="ctr"/>
                      <a:r>
                        <a:rPr lang="tr-TR" sz="2400" b="1" i="0" u="none" strike="noStrike" kern="1200" baseline="0" dirty="0" smtClean="0">
                          <a:solidFill>
                            <a:schemeClr val="tx1"/>
                          </a:solidFill>
                          <a:latin typeface="Arial" pitchFamily="34" charset="0"/>
                          <a:ea typeface="+mn-ea"/>
                          <a:cs typeface="Arial" pitchFamily="34" charset="0"/>
                        </a:rPr>
                        <a:t>SICAKLIK</a:t>
                      </a:r>
                      <a:endParaRPr lang="tr-TR" sz="2400" b="1" dirty="0">
                        <a:solidFill>
                          <a:schemeClr val="tx1"/>
                        </a:solidFill>
                        <a:latin typeface="Arial" pitchFamily="34" charset="0"/>
                        <a:cs typeface="Arial" pitchFamily="34" charset="0"/>
                      </a:endParaRPr>
                    </a:p>
                  </a:txBody>
                  <a:tcPr>
                    <a:solidFill>
                      <a:schemeClr val="accent1">
                        <a:lumMod val="20000"/>
                        <a:lumOff val="80000"/>
                      </a:schemeClr>
                    </a:solidFill>
                  </a:tcPr>
                </a:tc>
              </a:tr>
              <a:tr h="1354048">
                <a:tc>
                  <a:txBody>
                    <a:bodyPr/>
                    <a:lstStyle/>
                    <a:p>
                      <a:endParaRPr lang="tr-TR" sz="2000" dirty="0">
                        <a:latin typeface="Arial" pitchFamily="34" charset="0"/>
                        <a:cs typeface="Arial" pitchFamily="34" charset="0"/>
                      </a:endParaRPr>
                    </a:p>
                  </a:txBody>
                  <a:tcPr>
                    <a:solidFill>
                      <a:schemeClr val="accent5">
                        <a:lumMod val="20000"/>
                        <a:lumOff val="80000"/>
                        <a:alpha val="67000"/>
                      </a:schemeClr>
                    </a:solidFill>
                  </a:tcPr>
                </a:tc>
                <a:tc>
                  <a:txBody>
                    <a:bodyPr/>
                    <a:lstStyle/>
                    <a:p>
                      <a:endParaRPr lang="tr-TR" sz="2000" dirty="0">
                        <a:latin typeface="Arial" pitchFamily="34" charset="0"/>
                        <a:cs typeface="Arial" pitchFamily="34" charset="0"/>
                      </a:endParaRPr>
                    </a:p>
                  </a:txBody>
                  <a:tcPr>
                    <a:solidFill>
                      <a:schemeClr val="accent1">
                        <a:lumMod val="20000"/>
                        <a:lumOff val="80000"/>
                        <a:alpha val="60000"/>
                      </a:schemeClr>
                    </a:solidFill>
                  </a:tcPr>
                </a:tc>
              </a:tr>
            </a:tbl>
          </a:graphicData>
        </a:graphic>
      </p:graphicFrame>
      <p:sp>
        <p:nvSpPr>
          <p:cNvPr id="3" name="Dikdörtgen 2"/>
          <p:cNvSpPr/>
          <p:nvPr/>
        </p:nvSpPr>
        <p:spPr>
          <a:xfrm>
            <a:off x="323528" y="2132856"/>
            <a:ext cx="4386137" cy="461665"/>
          </a:xfrm>
          <a:prstGeom prst="rect">
            <a:avLst/>
          </a:prstGeom>
          <a:solidFill>
            <a:schemeClr val="accent1">
              <a:lumMod val="40000"/>
              <a:lumOff val="60000"/>
            </a:schemeClr>
          </a:solidFill>
        </p:spPr>
        <p:txBody>
          <a:bodyPr wrap="none">
            <a:spAutoFit/>
          </a:bodyPr>
          <a:lstStyle/>
          <a:p>
            <a:r>
              <a:rPr lang="tr-TR" sz="2400" b="1" dirty="0">
                <a:latin typeface="Arial" pitchFamily="34" charset="0"/>
                <a:cs typeface="Arial" pitchFamily="34" charset="0"/>
              </a:rPr>
              <a:t>Etkinlik 3.6. Doğruyu bulalım</a:t>
            </a:r>
            <a:endParaRPr lang="tr-TR" sz="2400" dirty="0">
              <a:latin typeface="Arial" pitchFamily="34" charset="0"/>
              <a:cs typeface="Arial" pitchFamily="34" charset="0"/>
            </a:endParaRPr>
          </a:p>
        </p:txBody>
      </p:sp>
      <p:graphicFrame>
        <p:nvGraphicFramePr>
          <p:cNvPr id="4" name="Tablo 3"/>
          <p:cNvGraphicFramePr>
            <a:graphicFrameLocks noGrp="1"/>
          </p:cNvGraphicFramePr>
          <p:nvPr>
            <p:extLst>
              <p:ext uri="{D42A27DB-BD31-4B8C-83A1-F6EECF244321}">
                <p14:modId xmlns:p14="http://schemas.microsoft.com/office/powerpoint/2010/main" val="856455425"/>
              </p:ext>
            </p:extLst>
          </p:nvPr>
        </p:nvGraphicFramePr>
        <p:xfrm>
          <a:off x="107504" y="2780928"/>
          <a:ext cx="8856985" cy="3032760"/>
        </p:xfrm>
        <a:graphic>
          <a:graphicData uri="http://schemas.openxmlformats.org/drawingml/2006/table">
            <a:tbl>
              <a:tblPr firstRow="1" bandRow="1">
                <a:tableStyleId>{5C22544A-7EE6-4342-B048-85BDC9FD1C3A}</a:tableStyleId>
              </a:tblPr>
              <a:tblGrid>
                <a:gridCol w="3744416"/>
                <a:gridCol w="3816424"/>
                <a:gridCol w="1296145"/>
              </a:tblGrid>
              <a:tr h="370840">
                <a:tc>
                  <a:txBody>
                    <a:bodyPr/>
                    <a:lstStyle/>
                    <a:p>
                      <a:pPr algn="ctr"/>
                      <a:r>
                        <a:rPr lang="tr-TR" sz="1800" b="1" i="0" u="none" strike="noStrike" kern="1200" baseline="0" dirty="0" smtClean="0">
                          <a:solidFill>
                            <a:schemeClr val="tx1"/>
                          </a:solidFill>
                          <a:latin typeface="+mn-lt"/>
                          <a:ea typeface="+mn-ea"/>
                          <a:cs typeface="+mn-cs"/>
                        </a:rPr>
                        <a:t>Yanlı ifade</a:t>
                      </a:r>
                      <a:endParaRPr lang="tr-TR"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a:r>
                        <a:rPr lang="tr-TR" sz="1800" b="1" i="0" u="none" strike="noStrike" kern="1200" baseline="0" dirty="0" smtClean="0">
                          <a:solidFill>
                            <a:schemeClr val="tx1"/>
                          </a:solidFill>
                          <a:latin typeface="+mn-lt"/>
                          <a:ea typeface="+mn-ea"/>
                          <a:cs typeface="+mn-cs"/>
                        </a:rPr>
                        <a:t>Doğru ifade</a:t>
                      </a:r>
                      <a:endParaRPr lang="tr-TR"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alpha val="60000"/>
                      </a:srgbClr>
                    </a:solidFill>
                  </a:tcPr>
                </a:tc>
                <a:tc>
                  <a:txBody>
                    <a:bodyPr/>
                    <a:lstStyle/>
                    <a:p>
                      <a:pPr algn="ctr"/>
                      <a:r>
                        <a:rPr lang="tr-TR" dirty="0" smtClean="0">
                          <a:solidFill>
                            <a:schemeClr val="tx1"/>
                          </a:solidFill>
                        </a:rPr>
                        <a:t>Açıklama</a:t>
                      </a:r>
                      <a:endParaRPr lang="tr-TR"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alpha val="63000"/>
                      </a:srgbClr>
                    </a:solidFill>
                  </a:tcPr>
                </a:tc>
              </a:tr>
              <a:tr h="370840">
                <a:tc>
                  <a:txBody>
                    <a:bodyPr/>
                    <a:lstStyle/>
                    <a:p>
                      <a:r>
                        <a:rPr lang="tr-TR" sz="1800" b="0" i="0" u="none" strike="noStrike" kern="1200" baseline="0" dirty="0" smtClean="0">
                          <a:solidFill>
                            <a:schemeClr val="tx1"/>
                          </a:solidFill>
                          <a:latin typeface="Arial" pitchFamily="34" charset="0"/>
                          <a:ea typeface="+mn-ea"/>
                          <a:cs typeface="Arial" pitchFamily="34" charset="0"/>
                        </a:rPr>
                        <a:t>Düşük ısılarda mükemmel temizlik.</a:t>
                      </a:r>
                      <a:endParaRPr lang="tr-TR" dirty="0">
                        <a:solidFill>
                          <a:schemeClr val="tx1"/>
                        </a:solidFill>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sz="1600" b="0" i="0" u="none" strike="noStrike" kern="1200" baseline="0" dirty="0" smtClean="0">
                          <a:solidFill>
                            <a:schemeClr val="tx1"/>
                          </a:solidFill>
                          <a:latin typeface="Arial" pitchFamily="34" charset="0"/>
                          <a:ea typeface="+mn-ea"/>
                          <a:cs typeface="Arial" pitchFamily="34" charset="0"/>
                        </a:rPr>
                        <a:t>.</a:t>
                      </a:r>
                      <a:endParaRPr lang="tr-TR" sz="1600" dirty="0" smtClean="0">
                        <a:solidFill>
                          <a:schemeClr val="tx1"/>
                        </a:solidFill>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60000"/>
                      </a:schemeClr>
                    </a:solidFill>
                  </a:tcPr>
                </a:tc>
                <a:tc>
                  <a:txBody>
                    <a:bodyPr/>
                    <a:lstStyle/>
                    <a:p>
                      <a:endParaRPr lang="tr-T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63000"/>
                      </a:schemeClr>
                    </a:solidFill>
                  </a:tcPr>
                </a:tc>
              </a:tr>
              <a:tr h="370840">
                <a:tc>
                  <a:txBody>
                    <a:bodyPr/>
                    <a:lstStyle/>
                    <a:p>
                      <a:r>
                        <a:rPr lang="tr-TR" sz="1800" b="0" i="0" u="none" strike="noStrike" kern="1200" baseline="0" dirty="0" smtClean="0">
                          <a:solidFill>
                            <a:schemeClr val="dk1"/>
                          </a:solidFill>
                          <a:latin typeface="Arial" pitchFamily="34" charset="0"/>
                          <a:ea typeface="+mn-ea"/>
                          <a:cs typeface="Arial" pitchFamily="34" charset="0"/>
                        </a:rPr>
                        <a:t>Doktor, Emir’in vücut ısısını ölçtü.</a:t>
                      </a:r>
                      <a:endParaRPr lang="tr-TR"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tr-TR" sz="1600" dirty="0" smtClean="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tr-T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l"/>
                      <a:r>
                        <a:rPr lang="tr-TR" sz="1800" b="0" i="0" u="none" strike="noStrike" kern="1200" baseline="0" dirty="0" smtClean="0">
                          <a:solidFill>
                            <a:schemeClr val="dk1"/>
                          </a:solidFill>
                          <a:latin typeface="Arial" pitchFamily="34" charset="0"/>
                          <a:ea typeface="+mn-ea"/>
                          <a:cs typeface="Arial" pitchFamily="34" charset="0"/>
                        </a:rPr>
                        <a:t>Maddelerin ısıları eşit oluncaya kadar sıcaklık alışverişi oldu.</a:t>
                      </a:r>
                      <a:endParaRPr lang="tr-TR"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sz="1800" b="0" i="0" u="none" strike="noStrike" kern="1200" baseline="0" dirty="0" smtClean="0">
                          <a:solidFill>
                            <a:schemeClr val="dk1"/>
                          </a:solidFill>
                          <a:latin typeface="Arial" pitchFamily="34" charset="0"/>
                          <a:ea typeface="+mn-ea"/>
                          <a:cs typeface="Arial" pitchFamily="34" charset="0"/>
                        </a:rPr>
                        <a:t>.</a:t>
                      </a:r>
                      <a:endParaRPr lang="tr-TR" dirty="0" smtClean="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tr-T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r>
                        <a:rPr lang="tr-TR" sz="1800" b="0" i="0" u="none" strike="noStrike" baseline="0" dirty="0" smtClean="0">
                          <a:latin typeface="Arial" pitchFamily="34" charset="0"/>
                          <a:cs typeface="Arial" pitchFamily="34" charset="0"/>
                        </a:rPr>
                        <a:t>İstanbul’da havanın ısısı 30 °C olarak ölçüldü.</a:t>
                      </a:r>
                      <a:endParaRPr lang="tr-TR"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tr-TR" dirty="0" smtClean="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tr-T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tr-TR" sz="1800" b="0" i="0" u="none" strike="noStrike" kern="1200" baseline="0" dirty="0" smtClean="0">
                          <a:solidFill>
                            <a:schemeClr val="dk1"/>
                          </a:solidFill>
                          <a:latin typeface="Arial" pitchFamily="34" charset="0"/>
                          <a:ea typeface="+mn-ea"/>
                          <a:cs typeface="Arial" pitchFamily="34" charset="0"/>
                        </a:rPr>
                        <a:t>Odun yandığında çevresine sıcaklık verir.</a:t>
                      </a:r>
                      <a:endParaRPr lang="tr-TR" dirty="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tr-TR" dirty="0" smtClean="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tr-T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5" name="Dikdörtgen 4"/>
          <p:cNvSpPr/>
          <p:nvPr/>
        </p:nvSpPr>
        <p:spPr>
          <a:xfrm>
            <a:off x="3851920" y="3124384"/>
            <a:ext cx="3890809" cy="369332"/>
          </a:xfrm>
          <a:prstGeom prst="rect">
            <a:avLst/>
          </a:prstGeom>
        </p:spPr>
        <p:txBody>
          <a:bodyPr wrap="none">
            <a:spAutoFit/>
          </a:bodyPr>
          <a:lstStyle/>
          <a:p>
            <a:r>
              <a:rPr lang="tr-TR" dirty="0">
                <a:solidFill>
                  <a:srgbClr val="FF0000"/>
                </a:solidFill>
                <a:latin typeface="Arial" pitchFamily="34" charset="0"/>
                <a:cs typeface="Arial" pitchFamily="34" charset="0"/>
              </a:rPr>
              <a:t>Düşük sıcaklıkta mükemmel temizlik</a:t>
            </a:r>
            <a:endParaRPr lang="tr-TR" dirty="0">
              <a:solidFill>
                <a:srgbClr val="FF0000"/>
              </a:solidFill>
            </a:endParaRPr>
          </a:p>
        </p:txBody>
      </p:sp>
      <p:sp>
        <p:nvSpPr>
          <p:cNvPr id="6" name="Dikdörtgen 5"/>
          <p:cNvSpPr/>
          <p:nvPr/>
        </p:nvSpPr>
        <p:spPr>
          <a:xfrm>
            <a:off x="3784654" y="3501008"/>
            <a:ext cx="4027706" cy="369332"/>
          </a:xfrm>
          <a:prstGeom prst="rect">
            <a:avLst/>
          </a:prstGeom>
        </p:spPr>
        <p:txBody>
          <a:bodyPr wrap="none">
            <a:spAutoFit/>
          </a:bodyPr>
          <a:lstStyle/>
          <a:p>
            <a:r>
              <a:rPr lang="tr-TR" dirty="0">
                <a:solidFill>
                  <a:srgbClr val="FF0000"/>
                </a:solidFill>
                <a:latin typeface="Arial" pitchFamily="34" charset="0"/>
                <a:cs typeface="Arial" pitchFamily="34" charset="0"/>
              </a:rPr>
              <a:t>Doktor, Emir’in vücut sıcaklığını ölçtü.</a:t>
            </a:r>
            <a:endParaRPr lang="tr-TR" dirty="0">
              <a:solidFill>
                <a:srgbClr val="FF0000"/>
              </a:solidFill>
            </a:endParaRPr>
          </a:p>
        </p:txBody>
      </p:sp>
      <p:sp>
        <p:nvSpPr>
          <p:cNvPr id="7" name="Dikdörtgen 6"/>
          <p:cNvSpPr/>
          <p:nvPr/>
        </p:nvSpPr>
        <p:spPr>
          <a:xfrm>
            <a:off x="3864496" y="3870340"/>
            <a:ext cx="4572000" cy="646331"/>
          </a:xfrm>
          <a:prstGeom prst="rect">
            <a:avLst/>
          </a:prstGeom>
        </p:spPr>
        <p:txBody>
          <a:bodyPr>
            <a:spAutoFit/>
          </a:bodyPr>
          <a:lstStyle/>
          <a:p>
            <a:r>
              <a:rPr lang="tr-TR" dirty="0">
                <a:solidFill>
                  <a:srgbClr val="FF0000"/>
                </a:solidFill>
                <a:latin typeface="Arial" pitchFamily="34" charset="0"/>
                <a:cs typeface="Arial" pitchFamily="34" charset="0"/>
              </a:rPr>
              <a:t>Maddelerin sıcaklıkları eşit </a:t>
            </a:r>
            <a:r>
              <a:rPr lang="tr-TR" dirty="0" smtClean="0">
                <a:solidFill>
                  <a:srgbClr val="FF0000"/>
                </a:solidFill>
                <a:latin typeface="Arial" pitchFamily="34" charset="0"/>
                <a:cs typeface="Arial" pitchFamily="34" charset="0"/>
              </a:rPr>
              <a:t>oluncaya</a:t>
            </a:r>
          </a:p>
          <a:p>
            <a:r>
              <a:rPr lang="tr-TR" dirty="0" smtClean="0">
                <a:solidFill>
                  <a:srgbClr val="FF0000"/>
                </a:solidFill>
                <a:latin typeface="Arial" pitchFamily="34" charset="0"/>
                <a:cs typeface="Arial" pitchFamily="34" charset="0"/>
              </a:rPr>
              <a:t> </a:t>
            </a:r>
            <a:r>
              <a:rPr lang="tr-TR" dirty="0">
                <a:solidFill>
                  <a:srgbClr val="FF0000"/>
                </a:solidFill>
                <a:latin typeface="Arial" pitchFamily="34" charset="0"/>
                <a:cs typeface="Arial" pitchFamily="34" charset="0"/>
              </a:rPr>
              <a:t>kadar ısı alışverişi oldu</a:t>
            </a:r>
            <a:endParaRPr lang="tr-TR" dirty="0">
              <a:solidFill>
                <a:srgbClr val="FF0000"/>
              </a:solidFill>
            </a:endParaRPr>
          </a:p>
        </p:txBody>
      </p:sp>
      <p:sp>
        <p:nvSpPr>
          <p:cNvPr id="8" name="Dikdörtgen 7"/>
          <p:cNvSpPr/>
          <p:nvPr/>
        </p:nvSpPr>
        <p:spPr>
          <a:xfrm>
            <a:off x="3864496" y="4516671"/>
            <a:ext cx="4572000" cy="646331"/>
          </a:xfrm>
          <a:prstGeom prst="rect">
            <a:avLst/>
          </a:prstGeom>
        </p:spPr>
        <p:txBody>
          <a:bodyPr>
            <a:spAutoFit/>
          </a:bodyPr>
          <a:lstStyle/>
          <a:p>
            <a:pPr>
              <a:defRPr/>
            </a:pPr>
            <a:r>
              <a:rPr lang="tr-TR" dirty="0">
                <a:solidFill>
                  <a:srgbClr val="FF0000"/>
                </a:solidFill>
                <a:latin typeface="Arial" pitchFamily="34" charset="0"/>
                <a:cs typeface="Arial" pitchFamily="34" charset="0"/>
              </a:rPr>
              <a:t>İstanbul’da havanın </a:t>
            </a:r>
            <a:r>
              <a:rPr lang="tr-TR" dirty="0" smtClean="0">
                <a:solidFill>
                  <a:srgbClr val="FF0000"/>
                </a:solidFill>
                <a:latin typeface="Arial" pitchFamily="34" charset="0"/>
                <a:cs typeface="Arial" pitchFamily="34" charset="0"/>
              </a:rPr>
              <a:t>sıcaklığı</a:t>
            </a:r>
          </a:p>
          <a:p>
            <a:pPr>
              <a:defRPr/>
            </a:pPr>
            <a:r>
              <a:rPr lang="tr-TR" dirty="0" smtClean="0">
                <a:solidFill>
                  <a:srgbClr val="FF0000"/>
                </a:solidFill>
                <a:latin typeface="Arial" pitchFamily="34" charset="0"/>
                <a:cs typeface="Arial" pitchFamily="34" charset="0"/>
              </a:rPr>
              <a:t> </a:t>
            </a:r>
            <a:r>
              <a:rPr lang="tr-TR" dirty="0">
                <a:solidFill>
                  <a:srgbClr val="FF0000"/>
                </a:solidFill>
                <a:latin typeface="Arial" pitchFamily="34" charset="0"/>
                <a:cs typeface="Arial" pitchFamily="34" charset="0"/>
              </a:rPr>
              <a:t>30 °C olarak ölçüldü.</a:t>
            </a:r>
          </a:p>
        </p:txBody>
      </p:sp>
      <p:sp>
        <p:nvSpPr>
          <p:cNvPr id="9" name="Dikdörtgen 8"/>
          <p:cNvSpPr/>
          <p:nvPr/>
        </p:nvSpPr>
        <p:spPr>
          <a:xfrm>
            <a:off x="3864680" y="5186154"/>
            <a:ext cx="3878049" cy="369332"/>
          </a:xfrm>
          <a:prstGeom prst="rect">
            <a:avLst/>
          </a:prstGeom>
        </p:spPr>
        <p:txBody>
          <a:bodyPr wrap="none">
            <a:spAutoFit/>
          </a:bodyPr>
          <a:lstStyle/>
          <a:p>
            <a:pPr>
              <a:defRPr/>
            </a:pPr>
            <a:r>
              <a:rPr lang="tr-TR" dirty="0">
                <a:solidFill>
                  <a:srgbClr val="FF0000"/>
                </a:solidFill>
                <a:latin typeface="Arial" pitchFamily="34" charset="0"/>
                <a:cs typeface="Arial" pitchFamily="34" charset="0"/>
              </a:rPr>
              <a:t>Odun yandığında çevresine ısı verir.</a:t>
            </a:r>
          </a:p>
        </p:txBody>
      </p:sp>
      <p:sp>
        <p:nvSpPr>
          <p:cNvPr id="10" name="Dikdörtgen 9"/>
          <p:cNvSpPr/>
          <p:nvPr/>
        </p:nvSpPr>
        <p:spPr>
          <a:xfrm>
            <a:off x="467544" y="836712"/>
            <a:ext cx="4572000" cy="1200329"/>
          </a:xfrm>
          <a:prstGeom prst="rect">
            <a:avLst/>
          </a:prstGeom>
        </p:spPr>
        <p:txBody>
          <a:bodyPr>
            <a:spAutoFit/>
          </a:bodyPr>
          <a:lstStyle/>
          <a:p>
            <a:r>
              <a:rPr lang="tr-TR" dirty="0">
                <a:solidFill>
                  <a:schemeClr val="dk1"/>
                </a:solidFill>
                <a:latin typeface="Arial" pitchFamily="34" charset="0"/>
                <a:cs typeface="Arial" pitchFamily="34" charset="0"/>
              </a:rPr>
              <a:t>Bir enerji türüdür.</a:t>
            </a:r>
          </a:p>
          <a:p>
            <a:r>
              <a:rPr lang="tr-TR" dirty="0">
                <a:solidFill>
                  <a:schemeClr val="dk1"/>
                </a:solidFill>
                <a:latin typeface="Arial" pitchFamily="34" charset="0"/>
                <a:cs typeface="Arial" pitchFamily="34" charset="0"/>
              </a:rPr>
              <a:t>Birimi </a:t>
            </a:r>
            <a:r>
              <a:rPr lang="tr-TR" dirty="0" err="1">
                <a:solidFill>
                  <a:schemeClr val="dk1"/>
                </a:solidFill>
                <a:latin typeface="Arial" pitchFamily="34" charset="0"/>
                <a:cs typeface="Arial" pitchFamily="34" charset="0"/>
              </a:rPr>
              <a:t>joule</a:t>
            </a:r>
            <a:r>
              <a:rPr lang="tr-TR" dirty="0">
                <a:solidFill>
                  <a:schemeClr val="dk1"/>
                </a:solidFill>
                <a:latin typeface="Arial" pitchFamily="34" charset="0"/>
                <a:cs typeface="Arial" pitchFamily="34" charset="0"/>
              </a:rPr>
              <a:t> ve kaloridir.</a:t>
            </a:r>
          </a:p>
          <a:p>
            <a:r>
              <a:rPr lang="tr-TR" dirty="0">
                <a:solidFill>
                  <a:schemeClr val="dk1"/>
                </a:solidFill>
                <a:latin typeface="Arial" pitchFamily="34" charset="0"/>
                <a:cs typeface="Arial" pitchFamily="34" charset="0"/>
              </a:rPr>
              <a:t>Kalorimetre ile hesaplanır.</a:t>
            </a:r>
          </a:p>
          <a:p>
            <a:r>
              <a:rPr lang="tr-TR" dirty="0">
                <a:solidFill>
                  <a:schemeClr val="dk1"/>
                </a:solidFill>
                <a:latin typeface="Arial" pitchFamily="34" charset="0"/>
                <a:cs typeface="Arial" pitchFamily="34" charset="0"/>
              </a:rPr>
              <a:t>Maddeler arasında alınıp verilebilir</a:t>
            </a:r>
            <a:endParaRPr lang="tr-TR" dirty="0"/>
          </a:p>
        </p:txBody>
      </p:sp>
      <p:sp>
        <p:nvSpPr>
          <p:cNvPr id="11" name="Dikdörtgen 10"/>
          <p:cNvSpPr/>
          <p:nvPr/>
        </p:nvSpPr>
        <p:spPr>
          <a:xfrm>
            <a:off x="4709665" y="932527"/>
            <a:ext cx="4572000" cy="1200329"/>
          </a:xfrm>
          <a:prstGeom prst="rect">
            <a:avLst/>
          </a:prstGeom>
        </p:spPr>
        <p:txBody>
          <a:bodyPr>
            <a:spAutoFit/>
          </a:bodyPr>
          <a:lstStyle/>
          <a:p>
            <a:r>
              <a:rPr lang="tr-TR" dirty="0">
                <a:solidFill>
                  <a:schemeClr val="dk1"/>
                </a:solidFill>
                <a:latin typeface="Arial" pitchFamily="34" charset="0"/>
                <a:cs typeface="Arial" pitchFamily="34" charset="0"/>
              </a:rPr>
              <a:t>Enerji değildir.</a:t>
            </a:r>
          </a:p>
          <a:p>
            <a:r>
              <a:rPr lang="tr-TR" dirty="0">
                <a:solidFill>
                  <a:schemeClr val="dk1"/>
                </a:solidFill>
                <a:latin typeface="Arial" pitchFamily="34" charset="0"/>
                <a:cs typeface="Arial" pitchFamily="34" charset="0"/>
              </a:rPr>
              <a:t>Birimi santigrat derecedir.</a:t>
            </a:r>
          </a:p>
          <a:p>
            <a:r>
              <a:rPr lang="tr-TR" dirty="0">
                <a:solidFill>
                  <a:schemeClr val="dk1"/>
                </a:solidFill>
                <a:latin typeface="Arial" pitchFamily="34" charset="0"/>
                <a:cs typeface="Arial" pitchFamily="34" charset="0"/>
              </a:rPr>
              <a:t>Termometre ile ölçülür.</a:t>
            </a:r>
          </a:p>
          <a:p>
            <a:r>
              <a:rPr lang="tr-TR" dirty="0">
                <a:solidFill>
                  <a:schemeClr val="dk1"/>
                </a:solidFill>
                <a:latin typeface="Arial" pitchFamily="34" charset="0"/>
                <a:cs typeface="Arial" pitchFamily="34" charset="0"/>
              </a:rPr>
              <a:t>Maddeler arasında alınıp verilmez.</a:t>
            </a:r>
            <a:endParaRPr lang="tr-TR" dirty="0">
              <a:latin typeface="Arial" pitchFamily="34" charset="0"/>
              <a:cs typeface="Arial" pitchFamily="34" charset="0"/>
            </a:endParaRPr>
          </a:p>
        </p:txBody>
      </p:sp>
    </p:spTree>
    <p:extLst>
      <p:ext uri="{BB962C8B-B14F-4D97-AF65-F5344CB8AC3E}">
        <p14:creationId xmlns:p14="http://schemas.microsoft.com/office/powerpoint/2010/main" val="3466965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8208" y="116632"/>
            <a:ext cx="4559261" cy="523220"/>
          </a:xfrm>
          <a:prstGeom prst="rect">
            <a:avLst/>
          </a:prstGeom>
        </p:spPr>
        <p:txBody>
          <a:bodyPr wrap="none">
            <a:spAutoFit/>
          </a:bodyPr>
          <a:lstStyle/>
          <a:p>
            <a:r>
              <a:rPr lang="tr-TR" sz="2800" b="1" dirty="0">
                <a:latin typeface="Arial" pitchFamily="34" charset="0"/>
                <a:cs typeface="Arial" pitchFamily="34" charset="0"/>
              </a:rPr>
              <a:t>Etkinlik 3.7. Isı ve sıcaklık</a:t>
            </a:r>
            <a:endParaRPr lang="tr-TR" sz="2800" dirty="0">
              <a:latin typeface="Arial" pitchFamily="34" charset="0"/>
              <a:cs typeface="Arial" pitchFamily="34" charset="0"/>
            </a:endParaRPr>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208" y="620688"/>
            <a:ext cx="4831824" cy="3384376"/>
          </a:xfrm>
          <a:prstGeom prst="rect">
            <a:avLst/>
          </a:prstGeom>
        </p:spPr>
      </p:pic>
      <p:sp>
        <p:nvSpPr>
          <p:cNvPr id="4" name="Dikdörtgen 3"/>
          <p:cNvSpPr/>
          <p:nvPr/>
        </p:nvSpPr>
        <p:spPr>
          <a:xfrm>
            <a:off x="442123" y="1844824"/>
            <a:ext cx="4273893" cy="1323439"/>
          </a:xfrm>
          <a:prstGeom prst="rect">
            <a:avLst/>
          </a:prstGeom>
        </p:spPr>
        <p:txBody>
          <a:bodyPr wrap="square">
            <a:spAutoFit/>
          </a:bodyPr>
          <a:lstStyle/>
          <a:p>
            <a:r>
              <a:rPr lang="tr-TR" sz="2000" dirty="0">
                <a:latin typeface="Arial" pitchFamily="34" charset="0"/>
                <a:cs typeface="Arial" pitchFamily="34" charset="0"/>
              </a:rPr>
              <a:t>• </a:t>
            </a:r>
            <a:r>
              <a:rPr lang="tr-TR" sz="2000" dirty="0" smtClean="0">
                <a:latin typeface="Arial" pitchFamily="34" charset="0"/>
                <a:cs typeface="Arial" pitchFamily="34" charset="0"/>
              </a:rPr>
              <a:t>    2 </a:t>
            </a:r>
            <a:r>
              <a:rPr lang="tr-TR" sz="2000" dirty="0">
                <a:latin typeface="Arial" pitchFamily="34" charset="0"/>
                <a:cs typeface="Arial" pitchFamily="34" charset="0"/>
              </a:rPr>
              <a:t>adet termometre</a:t>
            </a:r>
          </a:p>
          <a:p>
            <a:r>
              <a:rPr lang="tr-TR" sz="2000" dirty="0" smtClean="0">
                <a:latin typeface="Arial" pitchFamily="34" charset="0"/>
                <a:cs typeface="Arial" pitchFamily="34" charset="0"/>
              </a:rPr>
              <a:t>•     </a:t>
            </a:r>
            <a:r>
              <a:rPr lang="tr-TR" sz="2000" dirty="0">
                <a:latin typeface="Arial" pitchFamily="34" charset="0"/>
                <a:cs typeface="Arial" pitchFamily="34" charset="0"/>
              </a:rPr>
              <a:t>2 adet 500 </a:t>
            </a:r>
            <a:r>
              <a:rPr lang="tr-TR" sz="2000" dirty="0" err="1">
                <a:latin typeface="Arial" pitchFamily="34" charset="0"/>
                <a:cs typeface="Arial" pitchFamily="34" charset="0"/>
              </a:rPr>
              <a:t>mL’lik</a:t>
            </a:r>
            <a:r>
              <a:rPr lang="tr-TR" sz="2000" dirty="0">
                <a:latin typeface="Arial" pitchFamily="34" charset="0"/>
                <a:cs typeface="Arial" pitchFamily="34" charset="0"/>
              </a:rPr>
              <a:t> beher</a:t>
            </a:r>
          </a:p>
          <a:p>
            <a:r>
              <a:rPr lang="tr-TR" sz="2000" dirty="0">
                <a:latin typeface="Arial" pitchFamily="34" charset="0"/>
                <a:cs typeface="Arial" pitchFamily="34" charset="0"/>
              </a:rPr>
              <a:t>• </a:t>
            </a:r>
            <a:r>
              <a:rPr lang="tr-TR" sz="2000" dirty="0" smtClean="0">
                <a:latin typeface="Arial" pitchFamily="34" charset="0"/>
                <a:cs typeface="Arial" pitchFamily="34" charset="0"/>
              </a:rPr>
              <a:t>    Yarım </a:t>
            </a:r>
            <a:r>
              <a:rPr lang="tr-TR" sz="2000" dirty="0">
                <a:latin typeface="Arial" pitchFamily="34" charset="0"/>
                <a:cs typeface="Arial" pitchFamily="34" charset="0"/>
              </a:rPr>
              <a:t>litre su</a:t>
            </a:r>
          </a:p>
          <a:p>
            <a:r>
              <a:rPr lang="tr-TR" sz="2000" dirty="0">
                <a:latin typeface="Arial" pitchFamily="34" charset="0"/>
                <a:cs typeface="Arial" pitchFamily="34" charset="0"/>
              </a:rPr>
              <a:t>• </a:t>
            </a:r>
            <a:r>
              <a:rPr lang="tr-TR" sz="2000" dirty="0" smtClean="0">
                <a:latin typeface="Arial" pitchFamily="34" charset="0"/>
                <a:cs typeface="Arial" pitchFamily="34" charset="0"/>
              </a:rPr>
              <a:t>    4-5 </a:t>
            </a:r>
            <a:r>
              <a:rPr lang="tr-TR" sz="2000" dirty="0">
                <a:latin typeface="Arial" pitchFamily="34" charset="0"/>
                <a:cs typeface="Arial" pitchFamily="34" charset="0"/>
              </a:rPr>
              <a:t>parça buz</a:t>
            </a:r>
          </a:p>
        </p:txBody>
      </p:sp>
      <p:pic>
        <p:nvPicPr>
          <p:cNvPr id="5" name="Resim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50472" y="692696"/>
            <a:ext cx="4176464" cy="1512168"/>
          </a:xfrm>
          <a:prstGeom prst="rect">
            <a:avLst/>
          </a:prstGeom>
        </p:spPr>
      </p:pic>
      <p:sp>
        <p:nvSpPr>
          <p:cNvPr id="6" name="Dikdörtgen 5"/>
          <p:cNvSpPr/>
          <p:nvPr/>
        </p:nvSpPr>
        <p:spPr>
          <a:xfrm>
            <a:off x="5219680" y="1196752"/>
            <a:ext cx="3672800" cy="646331"/>
          </a:xfrm>
          <a:prstGeom prst="rect">
            <a:avLst/>
          </a:prstGeom>
        </p:spPr>
        <p:txBody>
          <a:bodyPr wrap="square">
            <a:spAutoFit/>
          </a:bodyPr>
          <a:lstStyle/>
          <a:p>
            <a:r>
              <a:rPr lang="tr-TR" b="1" dirty="0">
                <a:latin typeface="Arial" pitchFamily="34" charset="0"/>
                <a:cs typeface="Arial" pitchFamily="34" charset="0"/>
              </a:rPr>
              <a:t>Isıtma ile ilgili işlemlerde</a:t>
            </a:r>
          </a:p>
          <a:p>
            <a:r>
              <a:rPr lang="tr-TR" b="1" dirty="0">
                <a:latin typeface="Arial" pitchFamily="34" charset="0"/>
                <a:cs typeface="Arial" pitchFamily="34" charset="0"/>
              </a:rPr>
              <a:t>öğretmenimizden </a:t>
            </a:r>
            <a:r>
              <a:rPr lang="tr-TR" b="1" dirty="0" smtClean="0">
                <a:latin typeface="Arial" pitchFamily="34" charset="0"/>
                <a:cs typeface="Arial" pitchFamily="34" charset="0"/>
              </a:rPr>
              <a:t>yardım alalım</a:t>
            </a:r>
            <a:r>
              <a:rPr lang="tr-TR" b="1" dirty="0">
                <a:latin typeface="Arial" pitchFamily="34" charset="0"/>
                <a:cs typeface="Arial" pitchFamily="34" charset="0"/>
              </a:rPr>
              <a:t>.</a:t>
            </a:r>
            <a:endParaRPr lang="tr-TR" dirty="0">
              <a:latin typeface="Arial" pitchFamily="34" charset="0"/>
              <a:cs typeface="Arial" pitchFamily="34" charset="0"/>
            </a:endParaRPr>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008585" y="2132856"/>
            <a:ext cx="3763907" cy="25707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Resim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1520" y="3996288"/>
            <a:ext cx="5122569" cy="936104"/>
          </a:xfrm>
          <a:prstGeom prst="rect">
            <a:avLst/>
          </a:prstGeom>
        </p:spPr>
      </p:pic>
      <p:sp>
        <p:nvSpPr>
          <p:cNvPr id="8" name="Dikdörtgen 7"/>
          <p:cNvSpPr/>
          <p:nvPr/>
        </p:nvSpPr>
        <p:spPr>
          <a:xfrm>
            <a:off x="442123" y="5229200"/>
            <a:ext cx="7802285" cy="400110"/>
          </a:xfrm>
          <a:prstGeom prst="rect">
            <a:avLst/>
          </a:prstGeom>
        </p:spPr>
        <p:txBody>
          <a:bodyPr wrap="square">
            <a:spAutoFit/>
          </a:bodyPr>
          <a:lstStyle/>
          <a:p>
            <a:r>
              <a:rPr lang="tr-TR" sz="2000" dirty="0">
                <a:latin typeface="Arial" pitchFamily="34" charset="0"/>
                <a:cs typeface="Arial" pitchFamily="34" charset="0"/>
              </a:rPr>
              <a:t>• 3-5 kişilik gruplar oluşturalım.</a:t>
            </a:r>
          </a:p>
        </p:txBody>
      </p:sp>
      <p:sp>
        <p:nvSpPr>
          <p:cNvPr id="9" name="Dikdörtgen 8"/>
          <p:cNvSpPr/>
          <p:nvPr/>
        </p:nvSpPr>
        <p:spPr>
          <a:xfrm>
            <a:off x="432047" y="5733256"/>
            <a:ext cx="8344981" cy="707886"/>
          </a:xfrm>
          <a:prstGeom prst="rect">
            <a:avLst/>
          </a:prstGeom>
        </p:spPr>
        <p:txBody>
          <a:bodyPr wrap="square">
            <a:spAutoFit/>
          </a:bodyPr>
          <a:lstStyle/>
          <a:p>
            <a:r>
              <a:rPr lang="tr-TR" sz="2000" dirty="0">
                <a:latin typeface="Arial" pitchFamily="34" charset="0"/>
                <a:cs typeface="Arial" pitchFamily="34" charset="0"/>
              </a:rPr>
              <a:t>• Özdeş 500 </a:t>
            </a:r>
            <a:r>
              <a:rPr lang="tr-TR" sz="2000" dirty="0" err="1">
                <a:latin typeface="Arial" pitchFamily="34" charset="0"/>
                <a:cs typeface="Arial" pitchFamily="34" charset="0"/>
              </a:rPr>
              <a:t>mL</a:t>
            </a:r>
            <a:r>
              <a:rPr lang="tr-TR" sz="2000" dirty="0">
                <a:latin typeface="Arial" pitchFamily="34" charset="0"/>
                <a:cs typeface="Arial" pitchFamily="34" charset="0"/>
              </a:rPr>
              <a:t> iki beherden birine 100 </a:t>
            </a:r>
            <a:r>
              <a:rPr lang="tr-TR" sz="2000" dirty="0" err="1">
                <a:latin typeface="Arial" pitchFamily="34" charset="0"/>
                <a:cs typeface="Arial" pitchFamily="34" charset="0"/>
              </a:rPr>
              <a:t>mL</a:t>
            </a:r>
            <a:r>
              <a:rPr lang="tr-TR" sz="2000" dirty="0">
                <a:latin typeface="Arial" pitchFamily="34" charset="0"/>
                <a:cs typeface="Arial" pitchFamily="34" charset="0"/>
              </a:rPr>
              <a:t>, diğerine ise 300 </a:t>
            </a:r>
            <a:r>
              <a:rPr lang="tr-TR" sz="2000" dirty="0" err="1">
                <a:latin typeface="Arial" pitchFamily="34" charset="0"/>
                <a:cs typeface="Arial" pitchFamily="34" charset="0"/>
              </a:rPr>
              <a:t>mL</a:t>
            </a:r>
            <a:r>
              <a:rPr lang="tr-TR" sz="2000" dirty="0">
                <a:latin typeface="Arial" pitchFamily="34" charset="0"/>
                <a:cs typeface="Arial" pitchFamily="34" charset="0"/>
              </a:rPr>
              <a:t> aynı sıcaklıkta su koyalım.</a:t>
            </a:r>
          </a:p>
        </p:txBody>
      </p:sp>
    </p:spTree>
    <p:extLst>
      <p:ext uri="{BB962C8B-B14F-4D97-AF65-F5344CB8AC3E}">
        <p14:creationId xmlns:p14="http://schemas.microsoft.com/office/powerpoint/2010/main" val="393870757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355976" y="260697"/>
            <a:ext cx="4669136" cy="3312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51475" y="394287"/>
            <a:ext cx="4680520" cy="1569660"/>
          </a:xfrm>
          <a:prstGeom prst="rect">
            <a:avLst/>
          </a:prstGeom>
        </p:spPr>
        <p:txBody>
          <a:bodyPr wrap="square">
            <a:spAutoFit/>
          </a:bodyPr>
          <a:lstStyle/>
          <a:p>
            <a:r>
              <a:rPr lang="tr-TR" sz="2400" dirty="0">
                <a:latin typeface="Arial" pitchFamily="34" charset="0"/>
                <a:cs typeface="Arial" pitchFamily="34" charset="0"/>
              </a:rPr>
              <a:t>• Her iki beherdeki suyun sıcaklıklarını ölçelim ve </a:t>
            </a:r>
            <a:r>
              <a:rPr lang="tr-TR" sz="2400" dirty="0" smtClean="0">
                <a:latin typeface="Arial" pitchFamily="34" charset="0"/>
                <a:cs typeface="Arial" pitchFamily="34" charset="0"/>
              </a:rPr>
              <a:t>ölçüm sonuçlarımızı </a:t>
            </a:r>
            <a:r>
              <a:rPr lang="tr-TR" sz="2400" dirty="0">
                <a:latin typeface="Arial" pitchFamily="34" charset="0"/>
                <a:cs typeface="Arial" pitchFamily="34" charset="0"/>
              </a:rPr>
              <a:t>yandaki tabloya kaydedelim.</a:t>
            </a:r>
          </a:p>
        </p:txBody>
      </p:sp>
      <p:sp>
        <p:nvSpPr>
          <p:cNvPr id="3" name="Dikdörtgen 2"/>
          <p:cNvSpPr/>
          <p:nvPr/>
        </p:nvSpPr>
        <p:spPr>
          <a:xfrm>
            <a:off x="77696" y="1982885"/>
            <a:ext cx="4572000" cy="1938992"/>
          </a:xfrm>
          <a:prstGeom prst="rect">
            <a:avLst/>
          </a:prstGeom>
        </p:spPr>
        <p:txBody>
          <a:bodyPr>
            <a:spAutoFit/>
          </a:bodyPr>
          <a:lstStyle/>
          <a:p>
            <a:r>
              <a:rPr lang="tr-TR" sz="2400" dirty="0">
                <a:latin typeface="Arial" pitchFamily="34" charset="0"/>
                <a:cs typeface="Arial" pitchFamily="34" charset="0"/>
              </a:rPr>
              <a:t>• Özdeş iki buz parçasını aynı anda iki behere de </a:t>
            </a:r>
            <a:r>
              <a:rPr lang="tr-TR" sz="2400" dirty="0" smtClean="0">
                <a:latin typeface="Arial" pitchFamily="34" charset="0"/>
                <a:cs typeface="Arial" pitchFamily="34" charset="0"/>
              </a:rPr>
              <a:t>koyduğumuzda meydana </a:t>
            </a:r>
            <a:r>
              <a:rPr lang="tr-TR" sz="2400" dirty="0">
                <a:latin typeface="Arial" pitchFamily="34" charset="0"/>
                <a:cs typeface="Arial" pitchFamily="34" charset="0"/>
              </a:rPr>
              <a:t>gelebilecek değişimleri </a:t>
            </a:r>
            <a:r>
              <a:rPr lang="tr-TR" sz="2400" dirty="0" smtClean="0">
                <a:latin typeface="Arial" pitchFamily="34" charset="0"/>
                <a:cs typeface="Arial" pitchFamily="34" charset="0"/>
              </a:rPr>
              <a:t>tahmin edelim</a:t>
            </a:r>
            <a:r>
              <a:rPr lang="tr-TR" sz="2400" dirty="0">
                <a:latin typeface="Arial" pitchFamily="34" charset="0"/>
                <a:cs typeface="Arial" pitchFamily="34" charset="0"/>
              </a:rPr>
              <a:t>.</a:t>
            </a:r>
          </a:p>
        </p:txBody>
      </p:sp>
      <p:sp>
        <p:nvSpPr>
          <p:cNvPr id="4" name="Dikdörtgen 3"/>
          <p:cNvSpPr/>
          <p:nvPr/>
        </p:nvSpPr>
        <p:spPr>
          <a:xfrm>
            <a:off x="96460" y="4056747"/>
            <a:ext cx="8937392" cy="707886"/>
          </a:xfrm>
          <a:prstGeom prst="rect">
            <a:avLst/>
          </a:prstGeom>
        </p:spPr>
        <p:txBody>
          <a:bodyPr wrap="square">
            <a:spAutoFit/>
          </a:bodyPr>
          <a:lstStyle/>
          <a:p>
            <a:r>
              <a:rPr lang="tr-TR" sz="2000" dirty="0" smtClean="0"/>
              <a:t>...................................................................................................................................</a:t>
            </a:r>
          </a:p>
          <a:p>
            <a:r>
              <a:rPr lang="tr-TR" sz="2000" dirty="0" smtClean="0"/>
              <a:t>..............................</a:t>
            </a:r>
            <a:endParaRPr lang="tr-TR" sz="2000" dirty="0"/>
          </a:p>
        </p:txBody>
      </p:sp>
      <p:sp>
        <p:nvSpPr>
          <p:cNvPr id="9" name="Dikdörtgen 8"/>
          <p:cNvSpPr/>
          <p:nvPr/>
        </p:nvSpPr>
        <p:spPr>
          <a:xfrm>
            <a:off x="7371067" y="1732166"/>
            <a:ext cx="441146" cy="369332"/>
          </a:xfrm>
          <a:prstGeom prst="rect">
            <a:avLst/>
          </a:prstGeom>
        </p:spPr>
        <p:txBody>
          <a:bodyPr wrap="none">
            <a:spAutoFit/>
          </a:bodyPr>
          <a:lstStyle/>
          <a:p>
            <a:r>
              <a:rPr lang="tr-TR" dirty="0">
                <a:latin typeface="Arial" pitchFamily="34" charset="0"/>
                <a:cs typeface="Arial" pitchFamily="34" charset="0"/>
              </a:rPr>
              <a:t>4</a:t>
            </a:r>
            <a:r>
              <a:rPr lang="tr-TR" dirty="0" smtClean="0">
                <a:latin typeface="Arial" pitchFamily="34" charset="0"/>
                <a:cs typeface="Arial" pitchFamily="34" charset="0"/>
              </a:rPr>
              <a:t>0</a:t>
            </a:r>
            <a:endParaRPr lang="tr-TR" dirty="0"/>
          </a:p>
        </p:txBody>
      </p:sp>
      <p:sp>
        <p:nvSpPr>
          <p:cNvPr id="10" name="Dikdörtgen 9"/>
          <p:cNvSpPr/>
          <p:nvPr/>
        </p:nvSpPr>
        <p:spPr>
          <a:xfrm>
            <a:off x="7371067" y="2767715"/>
            <a:ext cx="441146" cy="369332"/>
          </a:xfrm>
          <a:prstGeom prst="rect">
            <a:avLst/>
          </a:prstGeom>
        </p:spPr>
        <p:txBody>
          <a:bodyPr wrap="none">
            <a:spAutoFit/>
          </a:bodyPr>
          <a:lstStyle/>
          <a:p>
            <a:r>
              <a:rPr lang="tr-TR" dirty="0">
                <a:latin typeface="Arial" pitchFamily="34" charset="0"/>
                <a:cs typeface="Arial" pitchFamily="34" charset="0"/>
              </a:rPr>
              <a:t>4</a:t>
            </a:r>
            <a:r>
              <a:rPr lang="tr-TR" dirty="0" smtClean="0">
                <a:latin typeface="Arial" pitchFamily="34" charset="0"/>
                <a:cs typeface="Arial" pitchFamily="34" charset="0"/>
              </a:rPr>
              <a:t>0</a:t>
            </a:r>
            <a:endParaRPr lang="tr-TR" dirty="0"/>
          </a:p>
        </p:txBody>
      </p:sp>
      <p:sp>
        <p:nvSpPr>
          <p:cNvPr id="11" name="Dikdörtgen 10"/>
          <p:cNvSpPr/>
          <p:nvPr/>
        </p:nvSpPr>
        <p:spPr>
          <a:xfrm>
            <a:off x="181000" y="4149080"/>
            <a:ext cx="8937392" cy="523220"/>
          </a:xfrm>
          <a:prstGeom prst="rect">
            <a:avLst/>
          </a:prstGeom>
        </p:spPr>
        <p:txBody>
          <a:bodyPr wrap="square">
            <a:spAutoFit/>
          </a:bodyPr>
          <a:lstStyle/>
          <a:p>
            <a:r>
              <a:rPr lang="tr-TR" sz="2800" dirty="0" smtClean="0">
                <a:solidFill>
                  <a:srgbClr val="FF0000"/>
                </a:solidFill>
                <a:latin typeface="Arial" pitchFamily="34" charset="0"/>
                <a:cs typeface="Arial" pitchFamily="34" charset="0"/>
              </a:rPr>
              <a:t>İkisinin  sıcaklıkları düşecektir</a:t>
            </a:r>
          </a:p>
        </p:txBody>
      </p:sp>
    </p:spTree>
    <p:extLst>
      <p:ext uri="{BB962C8B-B14F-4D97-AF65-F5344CB8AC3E}">
        <p14:creationId xmlns:p14="http://schemas.microsoft.com/office/powerpoint/2010/main" val="2743270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8544" name="AutoShape 16"/>
          <p:cNvSpPr>
            <a:spLocks noChangeArrowheads="1"/>
          </p:cNvSpPr>
          <p:nvPr/>
        </p:nvSpPr>
        <p:spPr bwMode="auto">
          <a:xfrm>
            <a:off x="6084168" y="2348880"/>
            <a:ext cx="2375867" cy="3095675"/>
          </a:xfrm>
          <a:prstGeom prst="can">
            <a:avLst>
              <a:gd name="adj" fmla="val 33885"/>
            </a:avLst>
          </a:prstGeom>
          <a:gradFill rotWithShape="1">
            <a:gsLst>
              <a:gs pos="0">
                <a:srgbClr val="00CCFF">
                  <a:gamma/>
                  <a:tint val="0"/>
                  <a:invGamma/>
                </a:srgbClr>
              </a:gs>
              <a:gs pos="100000">
                <a:srgbClr val="00CCFF">
                  <a:alpha val="56000"/>
                </a:srgbClr>
              </a:gs>
            </a:gsLst>
            <a:lin ang="5400000" scaled="1"/>
          </a:gradFill>
          <a:ln w="25400">
            <a:solidFill>
              <a:schemeClr val="tx1"/>
            </a:solidFill>
            <a:round/>
            <a:headEnd/>
            <a:tailEnd/>
          </a:ln>
          <a:effectLst/>
        </p:spPr>
        <p:txBody>
          <a:bodyPr wrap="none" anchor="ctr"/>
          <a:lstStyle/>
          <a:p>
            <a:endParaRPr lang="tr-TR" dirty="0"/>
          </a:p>
        </p:txBody>
      </p:sp>
      <p:sp>
        <p:nvSpPr>
          <p:cNvPr id="20" name="Akış Çizelgesi: Manyetik Disk 19"/>
          <p:cNvSpPr/>
          <p:nvPr/>
        </p:nvSpPr>
        <p:spPr>
          <a:xfrm>
            <a:off x="6084168" y="4643844"/>
            <a:ext cx="2376264" cy="587882"/>
          </a:xfrm>
          <a:prstGeom prst="flowChartMagneticDisk">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18533" name="AutoShape 5"/>
          <p:cNvSpPr>
            <a:spLocks noChangeArrowheads="1"/>
          </p:cNvSpPr>
          <p:nvPr/>
        </p:nvSpPr>
        <p:spPr bwMode="auto">
          <a:xfrm>
            <a:off x="1115616" y="2420888"/>
            <a:ext cx="2375297" cy="3024236"/>
          </a:xfrm>
          <a:prstGeom prst="can">
            <a:avLst>
              <a:gd name="adj" fmla="val 33566"/>
            </a:avLst>
          </a:prstGeom>
          <a:gradFill rotWithShape="1">
            <a:gsLst>
              <a:gs pos="0">
                <a:srgbClr val="00CCFF">
                  <a:gamma/>
                  <a:tint val="0"/>
                  <a:invGamma/>
                </a:srgbClr>
              </a:gs>
              <a:gs pos="100000">
                <a:srgbClr val="00CCFF">
                  <a:alpha val="56000"/>
                </a:srgbClr>
              </a:gs>
            </a:gsLst>
            <a:lin ang="5400000" scaled="1"/>
          </a:gradFill>
          <a:ln w="25400">
            <a:solidFill>
              <a:schemeClr val="tx1"/>
            </a:solidFill>
            <a:round/>
            <a:headEnd/>
            <a:tailEnd/>
          </a:ln>
          <a:effectLst/>
        </p:spPr>
        <p:txBody>
          <a:bodyPr wrap="none" anchor="ctr"/>
          <a:lstStyle/>
          <a:p>
            <a:endParaRPr lang="tr-TR"/>
          </a:p>
        </p:txBody>
      </p:sp>
      <p:sp>
        <p:nvSpPr>
          <p:cNvPr id="19" name="Akış Çizelgesi: Manyetik Disk 18"/>
          <p:cNvSpPr/>
          <p:nvPr/>
        </p:nvSpPr>
        <p:spPr>
          <a:xfrm>
            <a:off x="1115616" y="3926234"/>
            <a:ext cx="2375297" cy="1512224"/>
          </a:xfrm>
          <a:prstGeom prst="flowChartMagneticDisk">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18530" name="Text Box 2"/>
          <p:cNvSpPr txBox="1">
            <a:spLocks noChangeArrowheads="1"/>
          </p:cNvSpPr>
          <p:nvPr/>
        </p:nvSpPr>
        <p:spPr bwMode="auto">
          <a:xfrm>
            <a:off x="0" y="44450"/>
            <a:ext cx="9144000" cy="592470"/>
          </a:xfrm>
          <a:prstGeom prst="rect">
            <a:avLst/>
          </a:prstGeom>
          <a:solidFill>
            <a:srgbClr val="FF6600">
              <a:alpha val="89999"/>
            </a:srgbClr>
          </a:solidFill>
          <a:ln w="9525">
            <a:noFill/>
            <a:miter lim="800000"/>
            <a:headEnd/>
            <a:tailEnd/>
          </a:ln>
          <a:effectLst/>
        </p:spPr>
        <p:txBody>
          <a:bodyPr>
            <a:spAutoFit/>
          </a:bodyPr>
          <a:lstStyle/>
          <a:p>
            <a:pPr>
              <a:lnSpc>
                <a:spcPct val="125000"/>
              </a:lnSpc>
            </a:pPr>
            <a:r>
              <a:rPr lang="tr-TR" sz="2600" b="1" dirty="0" smtClean="0">
                <a:solidFill>
                  <a:schemeClr val="bg1"/>
                </a:solidFill>
                <a:effectLst>
                  <a:outerShdw blurRad="38100" dist="38100" dir="2700000" algn="tl">
                    <a:srgbClr val="000000"/>
                  </a:outerShdw>
                </a:effectLst>
                <a:latin typeface="Arial" charset="0"/>
              </a:rPr>
              <a:t>40 </a:t>
            </a:r>
            <a:r>
              <a:rPr lang="en-US" sz="2600" b="1" dirty="0">
                <a:solidFill>
                  <a:schemeClr val="bg1"/>
                </a:solidFill>
                <a:effectLst>
                  <a:outerShdw blurRad="38100" dist="38100" dir="2700000" algn="tl">
                    <a:srgbClr val="000000"/>
                  </a:outerShdw>
                </a:effectLst>
                <a:latin typeface="Arial" charset="0"/>
                <a:cs typeface="Arial" charset="0"/>
              </a:rPr>
              <a:t>°</a:t>
            </a:r>
            <a:r>
              <a:rPr lang="tr-TR" sz="2600" b="1" dirty="0">
                <a:solidFill>
                  <a:schemeClr val="bg1"/>
                </a:solidFill>
                <a:effectLst>
                  <a:outerShdw blurRad="38100" dist="38100" dir="2700000" algn="tl">
                    <a:srgbClr val="000000"/>
                  </a:outerShdw>
                </a:effectLst>
                <a:latin typeface="Arial" charset="0"/>
              </a:rPr>
              <a:t>C’de </a:t>
            </a:r>
            <a:r>
              <a:rPr lang="tr-TR" sz="2600" b="1" dirty="0" smtClean="0">
                <a:solidFill>
                  <a:schemeClr val="bg1"/>
                </a:solidFill>
                <a:effectLst>
                  <a:outerShdw blurRad="38100" dist="38100" dir="2700000" algn="tl">
                    <a:srgbClr val="000000"/>
                  </a:outerShdw>
                </a:effectLst>
                <a:latin typeface="Arial" charset="0"/>
              </a:rPr>
              <a:t>300 ml, su 40 </a:t>
            </a:r>
            <a:r>
              <a:rPr lang="en-US" sz="2600" b="1" dirty="0">
                <a:solidFill>
                  <a:schemeClr val="bg1"/>
                </a:solidFill>
                <a:effectLst>
                  <a:outerShdw blurRad="38100" dist="38100" dir="2700000" algn="tl">
                    <a:srgbClr val="000000"/>
                  </a:outerShdw>
                </a:effectLst>
                <a:latin typeface="Arial" charset="0"/>
                <a:cs typeface="Arial" charset="0"/>
              </a:rPr>
              <a:t>°</a:t>
            </a:r>
            <a:r>
              <a:rPr lang="tr-TR" sz="2600" b="1" dirty="0">
                <a:solidFill>
                  <a:schemeClr val="bg1"/>
                </a:solidFill>
                <a:effectLst>
                  <a:outerShdw blurRad="38100" dist="38100" dir="2700000" algn="tl">
                    <a:srgbClr val="000000"/>
                  </a:outerShdw>
                </a:effectLst>
                <a:latin typeface="Arial" charset="0"/>
              </a:rPr>
              <a:t>C’de </a:t>
            </a:r>
            <a:r>
              <a:rPr lang="tr-TR" sz="2600" b="1" dirty="0" smtClean="0">
                <a:solidFill>
                  <a:schemeClr val="bg1"/>
                </a:solidFill>
                <a:effectLst>
                  <a:outerShdw blurRad="38100" dist="38100" dir="2700000" algn="tl">
                    <a:srgbClr val="000000"/>
                  </a:outerShdw>
                </a:effectLst>
                <a:latin typeface="Arial" charset="0"/>
              </a:rPr>
              <a:t>100 ml   suyumuz </a:t>
            </a:r>
            <a:r>
              <a:rPr lang="tr-TR" sz="2600" b="1" dirty="0">
                <a:solidFill>
                  <a:schemeClr val="bg1"/>
                </a:solidFill>
                <a:effectLst>
                  <a:outerShdw blurRad="38100" dist="38100" dir="2700000" algn="tl">
                    <a:srgbClr val="000000"/>
                  </a:outerShdw>
                </a:effectLst>
                <a:latin typeface="Arial" charset="0"/>
              </a:rPr>
              <a:t>var.</a:t>
            </a:r>
          </a:p>
        </p:txBody>
      </p:sp>
      <p:sp>
        <p:nvSpPr>
          <p:cNvPr id="918532" name="Text Box 4"/>
          <p:cNvSpPr txBox="1">
            <a:spLocks noChangeArrowheads="1"/>
          </p:cNvSpPr>
          <p:nvPr/>
        </p:nvSpPr>
        <p:spPr bwMode="auto">
          <a:xfrm>
            <a:off x="0" y="5661025"/>
            <a:ext cx="9070975" cy="1085850"/>
          </a:xfrm>
          <a:prstGeom prst="rect">
            <a:avLst/>
          </a:prstGeom>
          <a:noFill/>
          <a:ln w="9525">
            <a:noFill/>
            <a:miter lim="800000"/>
            <a:headEnd/>
            <a:tailEnd/>
          </a:ln>
          <a:effectLst/>
        </p:spPr>
        <p:txBody>
          <a:bodyPr>
            <a:spAutoFit/>
          </a:bodyPr>
          <a:lstStyle/>
          <a:p>
            <a:pPr algn="l">
              <a:lnSpc>
                <a:spcPct val="125000"/>
              </a:lnSpc>
            </a:pPr>
            <a:r>
              <a:rPr lang="tr-TR" sz="2600" b="1" dirty="0">
                <a:solidFill>
                  <a:srgbClr val="0066CC"/>
                </a:solidFill>
                <a:latin typeface="Arial" charset="0"/>
              </a:rPr>
              <a:t>Buzluktan çıkardığımız </a:t>
            </a:r>
            <a:r>
              <a:rPr lang="tr-TR" sz="2600" b="1" u="sng" dirty="0">
                <a:solidFill>
                  <a:srgbClr val="0066CC"/>
                </a:solidFill>
                <a:latin typeface="Arial" charset="0"/>
              </a:rPr>
              <a:t>aynı büyüklükte</a:t>
            </a:r>
            <a:r>
              <a:rPr lang="tr-TR" sz="2600" b="1" dirty="0">
                <a:solidFill>
                  <a:srgbClr val="0066CC"/>
                </a:solidFill>
                <a:latin typeface="Arial" charset="0"/>
              </a:rPr>
              <a:t> iki buz parçasını </a:t>
            </a:r>
            <a:r>
              <a:rPr lang="tr-TR" sz="2600" b="1" dirty="0" smtClean="0">
                <a:solidFill>
                  <a:srgbClr val="0066CC"/>
                </a:solidFill>
                <a:latin typeface="Arial" charset="0"/>
              </a:rPr>
              <a:t>beherlere atalım.</a:t>
            </a:r>
            <a:endParaRPr lang="tr-TR" sz="2600" b="1" dirty="0">
              <a:solidFill>
                <a:srgbClr val="0066CC"/>
              </a:solidFill>
              <a:latin typeface="Arial" charset="0"/>
            </a:endParaRPr>
          </a:p>
        </p:txBody>
      </p:sp>
      <p:pic>
        <p:nvPicPr>
          <p:cNvPr id="918545" name="Picture 17" descr="sad-ice_cube_cartoon"/>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763713" y="-1179513"/>
            <a:ext cx="1081087" cy="1001713"/>
          </a:xfrm>
          <a:prstGeom prst="rect">
            <a:avLst/>
          </a:prstGeom>
          <a:noFill/>
        </p:spPr>
      </p:pic>
      <p:grpSp>
        <p:nvGrpSpPr>
          <p:cNvPr id="2" name="Group 26"/>
          <p:cNvGrpSpPr>
            <a:grpSpLocks/>
          </p:cNvGrpSpPr>
          <p:nvPr/>
        </p:nvGrpSpPr>
        <p:grpSpPr bwMode="auto">
          <a:xfrm>
            <a:off x="1067196" y="2867397"/>
            <a:ext cx="2808287" cy="1209675"/>
            <a:chOff x="113" y="572"/>
            <a:chExt cx="1769" cy="762"/>
          </a:xfrm>
        </p:grpSpPr>
        <p:pic>
          <p:nvPicPr>
            <p:cNvPr id="918547" name="Picture 19" descr="j0238389[1]"/>
            <p:cNvPicPr>
              <a:picLocks noChangeAspect="1" noChangeArrowheads="1"/>
            </p:cNvPicPr>
            <p:nvPr/>
          </p:nvPicPr>
          <p:blipFill>
            <a:blip r:embed="rId4" cstate="print"/>
            <a:srcRect/>
            <a:stretch>
              <a:fillRect/>
            </a:stretch>
          </p:blipFill>
          <p:spPr bwMode="auto">
            <a:xfrm>
              <a:off x="113" y="663"/>
              <a:ext cx="725" cy="671"/>
            </a:xfrm>
            <a:prstGeom prst="rect">
              <a:avLst/>
            </a:prstGeom>
            <a:noFill/>
          </p:spPr>
        </p:pic>
        <p:sp>
          <p:nvSpPr>
            <p:cNvPr id="918548" name="WordArt 20"/>
            <p:cNvSpPr>
              <a:spLocks noChangeArrowheads="1" noChangeShapeType="1" noTextEdit="1"/>
            </p:cNvSpPr>
            <p:nvPr/>
          </p:nvSpPr>
          <p:spPr bwMode="auto">
            <a:xfrm>
              <a:off x="884" y="572"/>
              <a:ext cx="998" cy="300"/>
            </a:xfrm>
            <a:prstGeom prst="rect">
              <a:avLst/>
            </a:prstGeom>
          </p:spPr>
          <p:txBody>
            <a:bodyPr wrap="none" fromWordArt="1">
              <a:prstTxWarp prst="textPlain">
                <a:avLst>
                  <a:gd name="adj" fmla="val 50000"/>
                </a:avLst>
              </a:prstTxWarp>
            </a:bodyPr>
            <a:lstStyle/>
            <a:p>
              <a:r>
                <a:rPr lang="tr-TR" sz="3600" kern="10" dirty="0" smtClean="0">
                  <a:ln w="9525">
                    <a:solidFill>
                      <a:srgbClr val="000000"/>
                    </a:solidFill>
                    <a:round/>
                    <a:headEnd/>
                    <a:tailEnd/>
                  </a:ln>
                  <a:solidFill>
                    <a:srgbClr val="FFFF00"/>
                  </a:solidFill>
                  <a:effectLst>
                    <a:outerShdw dist="35921" dir="2700000" algn="ctr" rotWithShape="0">
                      <a:srgbClr val="808080">
                        <a:alpha val="80000"/>
                      </a:srgbClr>
                    </a:outerShdw>
                  </a:effectLst>
                  <a:latin typeface="Arial Black"/>
                </a:rPr>
                <a:t>40 </a:t>
              </a:r>
              <a:r>
                <a:rPr lang="tr-TR" sz="3600" kern="10" dirty="0">
                  <a:ln w="9525">
                    <a:solidFill>
                      <a:srgbClr val="000000"/>
                    </a:solidFill>
                    <a:round/>
                    <a:headEnd/>
                    <a:tailEnd/>
                  </a:ln>
                  <a:solidFill>
                    <a:srgbClr val="FFFF00"/>
                  </a:solidFill>
                  <a:effectLst>
                    <a:outerShdw dist="35921" dir="2700000" algn="ctr" rotWithShape="0">
                      <a:srgbClr val="808080">
                        <a:alpha val="80000"/>
                      </a:srgbClr>
                    </a:outerShdw>
                  </a:effectLst>
                  <a:latin typeface="Arial Black"/>
                </a:rPr>
                <a:t>Derece</a:t>
              </a:r>
            </a:p>
          </p:txBody>
        </p:sp>
      </p:grpSp>
      <p:grpSp>
        <p:nvGrpSpPr>
          <p:cNvPr id="3" name="Group 27"/>
          <p:cNvGrpSpPr>
            <a:grpSpLocks/>
          </p:cNvGrpSpPr>
          <p:nvPr/>
        </p:nvGrpSpPr>
        <p:grpSpPr bwMode="auto">
          <a:xfrm>
            <a:off x="6146085" y="3745265"/>
            <a:ext cx="2170331" cy="1065212"/>
            <a:chOff x="3787" y="1887"/>
            <a:chExt cx="1587" cy="671"/>
          </a:xfrm>
        </p:grpSpPr>
        <p:pic>
          <p:nvPicPr>
            <p:cNvPr id="918549" name="Picture 21" descr="j0238389[1]"/>
            <p:cNvPicPr>
              <a:picLocks noChangeAspect="1" noChangeArrowheads="1"/>
            </p:cNvPicPr>
            <p:nvPr/>
          </p:nvPicPr>
          <p:blipFill>
            <a:blip r:embed="rId5" cstate="print"/>
            <a:srcRect/>
            <a:stretch>
              <a:fillRect/>
            </a:stretch>
          </p:blipFill>
          <p:spPr bwMode="auto">
            <a:xfrm>
              <a:off x="3787" y="1887"/>
              <a:ext cx="725" cy="671"/>
            </a:xfrm>
            <a:prstGeom prst="rect">
              <a:avLst/>
            </a:prstGeom>
            <a:noFill/>
          </p:spPr>
        </p:pic>
        <p:sp>
          <p:nvSpPr>
            <p:cNvPr id="918550" name="WordArt 22"/>
            <p:cNvSpPr>
              <a:spLocks noChangeArrowheads="1" noChangeShapeType="1" noTextEdit="1"/>
            </p:cNvSpPr>
            <p:nvPr/>
          </p:nvSpPr>
          <p:spPr bwMode="auto">
            <a:xfrm>
              <a:off x="4376" y="2023"/>
              <a:ext cx="998" cy="300"/>
            </a:xfrm>
            <a:prstGeom prst="rect">
              <a:avLst/>
            </a:prstGeom>
          </p:spPr>
          <p:txBody>
            <a:bodyPr wrap="none" fromWordArt="1">
              <a:prstTxWarp prst="textPlain">
                <a:avLst>
                  <a:gd name="adj" fmla="val 50000"/>
                </a:avLst>
              </a:prstTxWarp>
            </a:bodyPr>
            <a:lstStyle/>
            <a:p>
              <a:r>
                <a:rPr lang="tr-TR" sz="3600" kern="10" dirty="0">
                  <a:ln w="9525">
                    <a:solidFill>
                      <a:srgbClr val="000000"/>
                    </a:solidFill>
                    <a:round/>
                    <a:headEnd/>
                    <a:tailEnd/>
                  </a:ln>
                  <a:solidFill>
                    <a:srgbClr val="FFFF00"/>
                  </a:solidFill>
                  <a:effectLst>
                    <a:outerShdw dist="35921" dir="2700000" algn="ctr" rotWithShape="0">
                      <a:srgbClr val="808080">
                        <a:alpha val="80000"/>
                      </a:srgbClr>
                    </a:outerShdw>
                  </a:effectLst>
                  <a:latin typeface="Arial Black"/>
                </a:rPr>
                <a:t>4</a:t>
              </a:r>
              <a:r>
                <a:rPr lang="tr-TR" sz="3600" kern="10" dirty="0" smtClean="0">
                  <a:ln w="9525">
                    <a:solidFill>
                      <a:srgbClr val="000000"/>
                    </a:solidFill>
                    <a:round/>
                    <a:headEnd/>
                    <a:tailEnd/>
                  </a:ln>
                  <a:solidFill>
                    <a:srgbClr val="FFFF00"/>
                  </a:solidFill>
                  <a:effectLst>
                    <a:outerShdw dist="35921" dir="2700000" algn="ctr" rotWithShape="0">
                      <a:srgbClr val="808080">
                        <a:alpha val="80000"/>
                      </a:srgbClr>
                    </a:outerShdw>
                  </a:effectLst>
                  <a:latin typeface="Arial Black"/>
                </a:rPr>
                <a:t>0 </a:t>
              </a:r>
              <a:r>
                <a:rPr lang="tr-TR" sz="3600" kern="10" dirty="0">
                  <a:ln w="9525">
                    <a:solidFill>
                      <a:srgbClr val="000000"/>
                    </a:solidFill>
                    <a:round/>
                    <a:headEnd/>
                    <a:tailEnd/>
                  </a:ln>
                  <a:solidFill>
                    <a:srgbClr val="FFFF00"/>
                  </a:solidFill>
                  <a:effectLst>
                    <a:outerShdw dist="35921" dir="2700000" algn="ctr" rotWithShape="0">
                      <a:srgbClr val="808080">
                        <a:alpha val="80000"/>
                      </a:srgbClr>
                    </a:outerShdw>
                  </a:effectLst>
                  <a:latin typeface="Arial Black"/>
                </a:rPr>
                <a:t>Derece</a:t>
              </a:r>
            </a:p>
          </p:txBody>
        </p:sp>
      </p:grpSp>
      <p:pic>
        <p:nvPicPr>
          <p:cNvPr id="918551" name="Picture 23" descr="sad-ice_cube_cartoon"/>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732588" y="-1395413"/>
            <a:ext cx="1081087" cy="1001713"/>
          </a:xfrm>
          <a:prstGeom prst="rect">
            <a:avLst/>
          </a:prstGeom>
          <a:noFill/>
        </p:spPr>
      </p:pic>
      <p:grpSp>
        <p:nvGrpSpPr>
          <p:cNvPr id="4" name="Group 28"/>
          <p:cNvGrpSpPr>
            <a:grpSpLocks/>
          </p:cNvGrpSpPr>
          <p:nvPr/>
        </p:nvGrpSpPr>
        <p:grpSpPr bwMode="auto">
          <a:xfrm>
            <a:off x="2339404" y="693688"/>
            <a:ext cx="4824884" cy="1151136"/>
            <a:chOff x="2426" y="572"/>
            <a:chExt cx="3153" cy="1088"/>
          </a:xfrm>
        </p:grpSpPr>
        <p:pic>
          <p:nvPicPr>
            <p:cNvPr id="918552" name="Picture 24"/>
            <p:cNvPicPr>
              <a:picLocks noChangeAspect="1" noChangeArrowheads="1"/>
            </p:cNvPicPr>
            <p:nvPr/>
          </p:nvPicPr>
          <p:blipFill>
            <a:blip r:embed="rId6" cstate="print"/>
            <a:srcRect/>
            <a:stretch>
              <a:fillRect/>
            </a:stretch>
          </p:blipFill>
          <p:spPr bwMode="auto">
            <a:xfrm>
              <a:off x="2426" y="572"/>
              <a:ext cx="1044" cy="1044"/>
            </a:xfrm>
            <a:prstGeom prst="rect">
              <a:avLst/>
            </a:prstGeom>
            <a:noFill/>
            <a:ln w="9525">
              <a:noFill/>
              <a:miter lim="800000"/>
              <a:headEnd/>
              <a:tailEnd/>
            </a:ln>
            <a:effectLst/>
          </p:spPr>
        </p:pic>
        <p:sp>
          <p:nvSpPr>
            <p:cNvPr id="918553" name="WordArt 25"/>
            <p:cNvSpPr>
              <a:spLocks noChangeArrowheads="1" noChangeShapeType="1" noTextEdit="1"/>
            </p:cNvSpPr>
            <p:nvPr/>
          </p:nvSpPr>
          <p:spPr bwMode="auto">
            <a:xfrm>
              <a:off x="3606" y="572"/>
              <a:ext cx="1973" cy="1088"/>
            </a:xfrm>
            <a:prstGeom prst="rect">
              <a:avLst/>
            </a:prstGeom>
          </p:spPr>
          <p:txBody>
            <a:bodyPr wrap="none" fromWordArt="1">
              <a:prstTxWarp prst="textPlain">
                <a:avLst>
                  <a:gd name="adj" fmla="val 50000"/>
                </a:avLst>
              </a:prstTxWarp>
            </a:bodyPr>
            <a:lstStyle/>
            <a:p>
              <a:r>
                <a:rPr lang="tr-TR" sz="3600" kern="10" dirty="0">
                  <a:ln w="9525">
                    <a:solidFill>
                      <a:schemeClr val="tx1"/>
                    </a:solid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Hangi buz </a:t>
              </a:r>
            </a:p>
            <a:p>
              <a:r>
                <a:rPr lang="tr-TR" sz="3600" kern="10" dirty="0">
                  <a:ln w="9525">
                    <a:solidFill>
                      <a:schemeClr val="tx1"/>
                    </a:solid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daha önce </a:t>
              </a:r>
            </a:p>
            <a:p>
              <a:r>
                <a:rPr lang="tr-TR" sz="3600" kern="10" dirty="0">
                  <a:ln w="9525">
                    <a:solidFill>
                      <a:schemeClr val="tx1"/>
                    </a:solid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eriyecek?</a:t>
              </a:r>
            </a:p>
          </p:txBody>
        </p:sp>
      </p:grpSp>
      <p:sp>
        <p:nvSpPr>
          <p:cNvPr id="6" name="Dikdörtgen 5"/>
          <p:cNvSpPr/>
          <p:nvPr/>
        </p:nvSpPr>
        <p:spPr>
          <a:xfrm>
            <a:off x="1763713" y="4140904"/>
            <a:ext cx="1274773" cy="369332"/>
          </a:xfrm>
          <a:prstGeom prst="rect">
            <a:avLst/>
          </a:prstGeom>
        </p:spPr>
        <p:txBody>
          <a:bodyPr wrap="none">
            <a:spAutoFit/>
          </a:bodyPr>
          <a:lstStyle/>
          <a:p>
            <a:r>
              <a:rPr lang="tr-TR" dirty="0" smtClean="0">
                <a:latin typeface="Arial" pitchFamily="34" charset="0"/>
                <a:cs typeface="Arial" pitchFamily="34" charset="0"/>
              </a:rPr>
              <a:t>300 </a:t>
            </a:r>
            <a:r>
              <a:rPr lang="tr-TR" dirty="0" err="1">
                <a:latin typeface="Arial" pitchFamily="34" charset="0"/>
                <a:cs typeface="Arial" pitchFamily="34" charset="0"/>
              </a:rPr>
              <a:t>mL’lik</a:t>
            </a:r>
            <a:r>
              <a:rPr lang="tr-TR" dirty="0">
                <a:latin typeface="Arial" pitchFamily="34" charset="0"/>
                <a:cs typeface="Arial" pitchFamily="34" charset="0"/>
              </a:rPr>
              <a:t> </a:t>
            </a:r>
            <a:endParaRPr lang="tr-TR" dirty="0"/>
          </a:p>
        </p:txBody>
      </p:sp>
      <p:sp>
        <p:nvSpPr>
          <p:cNvPr id="7" name="Dikdörtgen 6"/>
          <p:cNvSpPr/>
          <p:nvPr/>
        </p:nvSpPr>
        <p:spPr>
          <a:xfrm>
            <a:off x="6177547" y="5003884"/>
            <a:ext cx="1274773" cy="369332"/>
          </a:xfrm>
          <a:prstGeom prst="rect">
            <a:avLst/>
          </a:prstGeom>
        </p:spPr>
        <p:txBody>
          <a:bodyPr wrap="none">
            <a:spAutoFit/>
          </a:bodyPr>
          <a:lstStyle/>
          <a:p>
            <a:r>
              <a:rPr lang="tr-TR" dirty="0" smtClean="0">
                <a:latin typeface="Arial" pitchFamily="34" charset="0"/>
                <a:cs typeface="Arial" pitchFamily="34" charset="0"/>
              </a:rPr>
              <a:t>100 </a:t>
            </a:r>
            <a:r>
              <a:rPr lang="tr-TR" dirty="0" err="1">
                <a:latin typeface="Arial" pitchFamily="34" charset="0"/>
                <a:cs typeface="Arial" pitchFamily="34" charset="0"/>
              </a:rPr>
              <a:t>mL’lik</a:t>
            </a:r>
            <a:r>
              <a:rPr lang="tr-TR" dirty="0">
                <a:latin typeface="Arial" pitchFamily="34" charset="0"/>
                <a:cs typeface="Arial" pitchFamily="34" charset="0"/>
              </a:rPr>
              <a:t> </a:t>
            </a:r>
            <a:endParaRPr lang="tr-TR" dirty="0"/>
          </a:p>
        </p:txBody>
      </p:sp>
      <p:sp>
        <p:nvSpPr>
          <p:cNvPr id="5" name="Dikdörtgen 4"/>
          <p:cNvSpPr/>
          <p:nvPr/>
        </p:nvSpPr>
        <p:spPr>
          <a:xfrm>
            <a:off x="2045086" y="1844824"/>
            <a:ext cx="361326" cy="523220"/>
          </a:xfrm>
          <a:prstGeom prst="rect">
            <a:avLst/>
          </a:prstGeom>
        </p:spPr>
        <p:txBody>
          <a:bodyPr wrap="square">
            <a:spAutoFit/>
          </a:bodyPr>
          <a:lstStyle/>
          <a:p>
            <a:r>
              <a:rPr lang="tr-TR" sz="2800" b="1" dirty="0" smtClean="0">
                <a:latin typeface="Arial" charset="0"/>
              </a:rPr>
              <a:t>I</a:t>
            </a:r>
            <a:endParaRPr lang="tr-TR" sz="2800" dirty="0"/>
          </a:p>
        </p:txBody>
      </p:sp>
      <p:sp>
        <p:nvSpPr>
          <p:cNvPr id="22" name="Dikdörtgen 21"/>
          <p:cNvSpPr/>
          <p:nvPr/>
        </p:nvSpPr>
        <p:spPr>
          <a:xfrm>
            <a:off x="6908447" y="1844824"/>
            <a:ext cx="399857" cy="523220"/>
          </a:xfrm>
          <a:prstGeom prst="rect">
            <a:avLst/>
          </a:prstGeom>
        </p:spPr>
        <p:txBody>
          <a:bodyPr wrap="square">
            <a:spAutoFit/>
          </a:bodyPr>
          <a:lstStyle/>
          <a:p>
            <a:r>
              <a:rPr lang="tr-TR" sz="2800" b="1" dirty="0" smtClean="0">
                <a:latin typeface="Arial" charset="0"/>
              </a:rPr>
              <a:t>II</a:t>
            </a:r>
            <a:endParaRPr lang="tr-TR" sz="2800" dirty="0"/>
          </a:p>
        </p:txBody>
      </p:sp>
    </p:spTree>
    <p:extLst>
      <p:ext uri="{BB962C8B-B14F-4D97-AF65-F5344CB8AC3E}">
        <p14:creationId xmlns:p14="http://schemas.microsoft.com/office/powerpoint/2010/main" val="36535715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918532"/>
                                        </p:tgtEl>
                                        <p:attrNameLst>
                                          <p:attrName>style.visibility</p:attrName>
                                        </p:attrNameLst>
                                      </p:cBhvr>
                                      <p:to>
                                        <p:strVal val="visible"/>
                                      </p:to>
                                    </p:set>
                                    <p:animEffect transition="in" filter="diamond(in)">
                                      <p:cBhvr>
                                        <p:cTn id="7" dur="2000"/>
                                        <p:tgtEl>
                                          <p:spTgt spid="918532"/>
                                        </p:tgtEl>
                                      </p:cBhvr>
                                    </p:animEffect>
                                  </p:childTnLst>
                                </p:cTn>
                              </p:par>
                            </p:childTnLst>
                          </p:cTn>
                        </p:par>
                      </p:childTnLst>
                    </p:cTn>
                  </p:par>
                  <p:par>
                    <p:cTn id="8" fill="hold">
                      <p:stCondLst>
                        <p:cond delay="indefinite"/>
                      </p:stCondLst>
                      <p:childTnLst>
                        <p:par>
                          <p:cTn id="9" fill="hold">
                            <p:stCondLst>
                              <p:cond delay="0"/>
                            </p:stCondLst>
                            <p:childTnLst>
                              <p:par>
                                <p:cTn id="10" presetID="0" presetClass="path" presetSubtype="0" fill="hold" nodeType="clickEffect">
                                  <p:stCondLst>
                                    <p:cond delay="0"/>
                                  </p:stCondLst>
                                  <p:childTnLst>
                                    <p:animMotion origin="layout" path="M 0.00174 0.00046 C 0.00122 0.00393 0.00087 0.0074 0.00017 0.01088 C -0.00069 0.01504 -0.00295 0.02315 -0.00295 0.02338 C -0.00347 0.02986 -0.00347 0.0368 -0.00451 0.04352 C -0.00521 0.04768 -0.00764 0.05578 -0.00764 0.05602 C -0.00851 0.06342 -0.01059 0.0706 -0.01094 0.07824 C -0.01267 0.11111 -0.00972 0.14861 -0.02205 0.17963 C -0.02465 0.19375 -0.02986 0.20555 -0.03472 0.21852 C -0.03802 0.23611 -0.03385 0.21852 -0.03941 0.23287 C -0.0434 0.24305 -0.04549 0.25509 -0.04896 0.26574 C -0.05052 0.27037 -0.05191 0.27523 -0.05382 0.28009 C -0.05573 0.28403 -0.06007 0.29236 -0.06007 0.29259 C -0.06406 0.3125 -0.05799 0.28773 -0.06649 0.30602 C -0.06753 0.30879 -0.06719 0.31203 -0.06806 0.31435 C -0.07153 0.32477 -0.07899 0.33657 -0.08542 0.34467 C -0.09444 0.35648 -0.08628 0.34097 -0.09497 0.35532 C -0.10382 0.36967 -0.10712 0.3875 -0.11563 0.40185 C -0.11823 0.41203 -0.11944 0.42245 -0.12205 0.4324 C -0.12083 0.45069 -0.11892 0.46828 -0.11094 0.48379 C -0.10833 0.49745 -0.10816 0.49444 -0.11094 0.51435 C -0.11146 0.51852 -0.11406 0.52662 -0.11406 0.52685 C -0.11684 0.5544 -0.11337 0.56504 -0.10451 0.58773 C -0.10208 0.60023 -0.09774 0.61296 -0.0934 0.62453 C -0.0901 0.65 -0.09236 0.67754 -0.08073 0.69977 C -0.08021 0.70162 -0.08003 0.7044 -0.07917 0.70625 C -0.07726 0.71018 -0.07274 0.71805 -0.07274 0.71852 C -0.07101 0.72546 -0.0684 0.72893 -0.06493 0.73472 C -0.06267 0.73842 -0.05851 0.74653 -0.05851 0.74676 C -0.05486 0.76111 -0.05781 0.75602 -0.05208 0.76319 C -0.05017 0.77778 -0.04983 0.79768 -0.04097 0.8081 " pathEditMode="relative" rAng="0" ptsTypes="fffffffffffffffffffffffffffffA">
                                      <p:cBhvr>
                                        <p:cTn id="11" dur="2000" fill="hold"/>
                                        <p:tgtEl>
                                          <p:spTgt spid="918545"/>
                                        </p:tgtEl>
                                        <p:attrNameLst>
                                          <p:attrName>ppt_x</p:attrName>
                                          <p:attrName>ppt_y</p:attrName>
                                        </p:attrNameLst>
                                      </p:cBhvr>
                                      <p:rCtr x="-6198" y="40394"/>
                                    </p:animMotion>
                                  </p:childTnLst>
                                </p:cTn>
                              </p:par>
                              <p:par>
                                <p:cTn id="12" presetID="0" presetClass="path" presetSubtype="0" fill="hold" nodeType="withEffect">
                                  <p:stCondLst>
                                    <p:cond delay="2500"/>
                                  </p:stCondLst>
                                  <p:childTnLst>
                                    <p:animMotion origin="layout" path="M -0.0085 3.4104E-6 C -0.01475 0.01318 -0.02153 0.02497 -0.02812 0.03792 C -0.03541 0.05133 -0.03871 0.06682 -0.04913 0.0756 C -0.05659 0.09849 -0.04705 0.07214 -0.05625 0.08855 C -0.06771 0.10936 -0.05642 0.09595 -0.06597 0.10635 C -0.06753 0.11375 -0.06996 0.12092 -0.07153 0.12832 C -0.07066 0.14728 -0.07222 0.16508 -0.06319 0.17896 C -0.06128 0.19722 -0.05781 0.21433 -0.05468 0.23214 C -0.05399 0.23537 -0.05139 0.25271 -0.05052 0.25872 C -0.05 0.26173 -0.04913 0.26751 -0.04913 0.26774 C -0.05017 0.2904 -0.05 0.30104 -0.05764 0.31838 C -0.0625 0.34242 -0.05486 0.30659 -0.0618 0.33156 C -0.06354 0.33803 -0.06441 0.34497 -0.06597 0.35167 C -0.06701 0.35607 -0.06788 0.36046 -0.06875 0.36462 C -0.06927 0.36693 -0.07014 0.37156 -0.07014 0.37179 C -0.07066 0.37734 -0.07153 0.38312 -0.07153 0.38913 C -0.07153 0.41942 -0.07135 0.44971 -0.07014 0.48 C -0.06944 0.50081 -0.05885 0.52115 -0.05191 0.53757 C -0.04357 0.55676 -0.05989 0.52925 -0.04635 0.55052 C -0.04375 0.56231 -0.04566 0.55537 -0.03941 0.57063 C -0.03854 0.57248 -0.03871 0.57526 -0.03802 0.57711 C -0.03628 0.58173 -0.0342 0.58612 -0.03229 0.59052 C -0.03142 0.5926 -0.02951 0.59699 -0.02951 0.59722 C -0.0217 0.63445 -0.0283 0.67607 -0.03229 0.71445 C -0.03159 0.73826 -0.03368 0.77618 -0.02118 0.79607 C -0.01823 0.8104 -0.01215 0.82127 -0.00555 0.83167 C -0.00399 0.85734 -0.00416 0.84786 -0.00416 0.86034 " pathEditMode="relative" rAng="0" ptsTypes="ffffffffffffffffffffffffffA">
                                      <p:cBhvr>
                                        <p:cTn id="13" dur="2000" fill="hold"/>
                                        <p:tgtEl>
                                          <p:spTgt spid="918551"/>
                                        </p:tgtEl>
                                        <p:attrNameLst>
                                          <p:attrName>ppt_x</p:attrName>
                                          <p:attrName>ppt_y</p:attrName>
                                        </p:attrNameLst>
                                      </p:cBhvr>
                                      <p:rCtr x="-3000" y="430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853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Akış Çizelgesi: Manyetik Disk 46"/>
          <p:cNvSpPr/>
          <p:nvPr/>
        </p:nvSpPr>
        <p:spPr>
          <a:xfrm>
            <a:off x="5508104" y="4725144"/>
            <a:ext cx="2447627" cy="543694"/>
          </a:xfrm>
          <a:prstGeom prst="flowChartMagneticDisk">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45156" name="AutoShape 4"/>
          <p:cNvSpPr>
            <a:spLocks noChangeArrowheads="1"/>
          </p:cNvSpPr>
          <p:nvPr/>
        </p:nvSpPr>
        <p:spPr bwMode="auto">
          <a:xfrm>
            <a:off x="672466" y="2323798"/>
            <a:ext cx="2361009" cy="3096245"/>
          </a:xfrm>
          <a:prstGeom prst="can">
            <a:avLst>
              <a:gd name="adj" fmla="val 33566"/>
            </a:avLst>
          </a:prstGeom>
          <a:gradFill rotWithShape="1">
            <a:gsLst>
              <a:gs pos="0">
                <a:srgbClr val="00CCFF">
                  <a:gamma/>
                  <a:tint val="0"/>
                  <a:invGamma/>
                </a:srgbClr>
              </a:gs>
              <a:gs pos="100000">
                <a:srgbClr val="00CCFF">
                  <a:alpha val="56000"/>
                </a:srgbClr>
              </a:gs>
            </a:gsLst>
            <a:lin ang="5400000" scaled="1"/>
          </a:gradFill>
          <a:ln w="25400">
            <a:solidFill>
              <a:schemeClr val="tx1"/>
            </a:solidFill>
            <a:round/>
            <a:headEnd/>
            <a:tailEnd/>
          </a:ln>
          <a:effectLst/>
        </p:spPr>
        <p:txBody>
          <a:bodyPr wrap="none" anchor="ctr"/>
          <a:lstStyle/>
          <a:p>
            <a:endParaRPr lang="tr-TR"/>
          </a:p>
        </p:txBody>
      </p:sp>
      <p:sp>
        <p:nvSpPr>
          <p:cNvPr id="945157" name="AutoShape 5"/>
          <p:cNvSpPr>
            <a:spLocks noChangeArrowheads="1"/>
          </p:cNvSpPr>
          <p:nvPr/>
        </p:nvSpPr>
        <p:spPr bwMode="auto">
          <a:xfrm>
            <a:off x="5508625" y="2565400"/>
            <a:ext cx="2519759" cy="2951163"/>
          </a:xfrm>
          <a:prstGeom prst="can">
            <a:avLst>
              <a:gd name="adj" fmla="val 33885"/>
            </a:avLst>
          </a:prstGeom>
          <a:gradFill rotWithShape="1">
            <a:gsLst>
              <a:gs pos="0">
                <a:srgbClr val="00CCFF">
                  <a:gamma/>
                  <a:tint val="0"/>
                  <a:invGamma/>
                </a:srgbClr>
              </a:gs>
              <a:gs pos="100000">
                <a:srgbClr val="00CCFF">
                  <a:alpha val="56000"/>
                </a:srgbClr>
              </a:gs>
            </a:gsLst>
            <a:lin ang="5400000" scaled="1"/>
          </a:gradFill>
          <a:ln w="25400">
            <a:solidFill>
              <a:schemeClr val="tx1"/>
            </a:solidFill>
            <a:round/>
            <a:headEnd/>
            <a:tailEnd/>
          </a:ln>
          <a:effectLst/>
        </p:spPr>
        <p:txBody>
          <a:bodyPr wrap="none" anchor="ctr"/>
          <a:lstStyle/>
          <a:p>
            <a:endParaRPr lang="tr-TR"/>
          </a:p>
        </p:txBody>
      </p:sp>
      <p:sp>
        <p:nvSpPr>
          <p:cNvPr id="45" name="Akış Çizelgesi: Manyetik Disk 44"/>
          <p:cNvSpPr/>
          <p:nvPr/>
        </p:nvSpPr>
        <p:spPr>
          <a:xfrm>
            <a:off x="684214" y="3789337"/>
            <a:ext cx="2333616" cy="1511871"/>
          </a:xfrm>
          <a:prstGeom prst="flowChartMagneticDisk">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nvGrpSpPr>
          <p:cNvPr id="2" name="Group 8"/>
          <p:cNvGrpSpPr>
            <a:grpSpLocks/>
          </p:cNvGrpSpPr>
          <p:nvPr/>
        </p:nvGrpSpPr>
        <p:grpSpPr bwMode="auto">
          <a:xfrm>
            <a:off x="179388" y="2795389"/>
            <a:ext cx="2808287" cy="1209675"/>
            <a:chOff x="113" y="572"/>
            <a:chExt cx="1769" cy="762"/>
          </a:xfrm>
        </p:grpSpPr>
        <p:pic>
          <p:nvPicPr>
            <p:cNvPr id="945161" name="Picture 9" descr="j0238389[1]"/>
            <p:cNvPicPr>
              <a:picLocks noChangeAspect="1" noChangeArrowheads="1"/>
            </p:cNvPicPr>
            <p:nvPr/>
          </p:nvPicPr>
          <p:blipFill>
            <a:blip r:embed="rId3" cstate="print"/>
            <a:srcRect/>
            <a:stretch>
              <a:fillRect/>
            </a:stretch>
          </p:blipFill>
          <p:spPr bwMode="auto">
            <a:xfrm>
              <a:off x="113" y="663"/>
              <a:ext cx="725" cy="671"/>
            </a:xfrm>
            <a:prstGeom prst="rect">
              <a:avLst/>
            </a:prstGeom>
            <a:noFill/>
          </p:spPr>
        </p:pic>
        <p:sp>
          <p:nvSpPr>
            <p:cNvPr id="945162" name="WordArt 10"/>
            <p:cNvSpPr>
              <a:spLocks noChangeArrowheads="1" noChangeShapeType="1" noTextEdit="1"/>
            </p:cNvSpPr>
            <p:nvPr/>
          </p:nvSpPr>
          <p:spPr bwMode="auto">
            <a:xfrm>
              <a:off x="884" y="572"/>
              <a:ext cx="998" cy="300"/>
            </a:xfrm>
            <a:prstGeom prst="rect">
              <a:avLst/>
            </a:prstGeom>
          </p:spPr>
          <p:txBody>
            <a:bodyPr wrap="none" fromWordArt="1">
              <a:prstTxWarp prst="textPlain">
                <a:avLst>
                  <a:gd name="adj" fmla="val 50000"/>
                </a:avLst>
              </a:prstTxWarp>
            </a:bodyPr>
            <a:lstStyle/>
            <a:p>
              <a:r>
                <a:rPr lang="tr-TR" sz="3600" kern="10" dirty="0" smtClean="0">
                  <a:ln w="9525">
                    <a:solidFill>
                      <a:srgbClr val="000000"/>
                    </a:solidFill>
                    <a:round/>
                    <a:headEnd/>
                    <a:tailEnd/>
                  </a:ln>
                  <a:solidFill>
                    <a:srgbClr val="FFFF00"/>
                  </a:solidFill>
                  <a:effectLst>
                    <a:outerShdw dist="35921" dir="2700000" algn="ctr" rotWithShape="0">
                      <a:srgbClr val="808080">
                        <a:alpha val="80000"/>
                      </a:srgbClr>
                    </a:outerShdw>
                  </a:effectLst>
                  <a:latin typeface="Arial Black"/>
                </a:rPr>
                <a:t>30 </a:t>
              </a:r>
              <a:r>
                <a:rPr lang="tr-TR" sz="3600" kern="10" dirty="0">
                  <a:ln w="9525">
                    <a:solidFill>
                      <a:srgbClr val="000000"/>
                    </a:solidFill>
                    <a:round/>
                    <a:headEnd/>
                    <a:tailEnd/>
                  </a:ln>
                  <a:solidFill>
                    <a:srgbClr val="FFFF00"/>
                  </a:solidFill>
                  <a:effectLst>
                    <a:outerShdw dist="35921" dir="2700000" algn="ctr" rotWithShape="0">
                      <a:srgbClr val="808080">
                        <a:alpha val="80000"/>
                      </a:srgbClr>
                    </a:outerShdw>
                  </a:effectLst>
                  <a:latin typeface="Arial Black"/>
                </a:rPr>
                <a:t>Derece</a:t>
              </a:r>
            </a:p>
          </p:txBody>
        </p:sp>
      </p:grpSp>
      <p:grpSp>
        <p:nvGrpSpPr>
          <p:cNvPr id="3" name="Group 11"/>
          <p:cNvGrpSpPr>
            <a:grpSpLocks/>
          </p:cNvGrpSpPr>
          <p:nvPr/>
        </p:nvGrpSpPr>
        <p:grpSpPr bwMode="auto">
          <a:xfrm>
            <a:off x="5724128" y="3803948"/>
            <a:ext cx="2519362" cy="1065212"/>
            <a:chOff x="3787" y="1887"/>
            <a:chExt cx="1587" cy="671"/>
          </a:xfrm>
        </p:grpSpPr>
        <p:pic>
          <p:nvPicPr>
            <p:cNvPr id="945164" name="Picture 12" descr="j0238389[1]"/>
            <p:cNvPicPr>
              <a:picLocks noChangeAspect="1" noChangeArrowheads="1"/>
            </p:cNvPicPr>
            <p:nvPr/>
          </p:nvPicPr>
          <p:blipFill>
            <a:blip r:embed="rId4" cstate="print"/>
            <a:srcRect/>
            <a:stretch>
              <a:fillRect/>
            </a:stretch>
          </p:blipFill>
          <p:spPr bwMode="auto">
            <a:xfrm>
              <a:off x="3787" y="1887"/>
              <a:ext cx="725" cy="671"/>
            </a:xfrm>
            <a:prstGeom prst="rect">
              <a:avLst/>
            </a:prstGeom>
            <a:noFill/>
          </p:spPr>
        </p:pic>
        <p:sp>
          <p:nvSpPr>
            <p:cNvPr id="945165" name="WordArt 13"/>
            <p:cNvSpPr>
              <a:spLocks noChangeArrowheads="1" noChangeShapeType="1" noTextEdit="1"/>
            </p:cNvSpPr>
            <p:nvPr/>
          </p:nvSpPr>
          <p:spPr bwMode="auto">
            <a:xfrm>
              <a:off x="4376" y="2023"/>
              <a:ext cx="998" cy="300"/>
            </a:xfrm>
            <a:prstGeom prst="rect">
              <a:avLst/>
            </a:prstGeom>
          </p:spPr>
          <p:txBody>
            <a:bodyPr wrap="none" fromWordArt="1">
              <a:prstTxWarp prst="textPlain">
                <a:avLst>
                  <a:gd name="adj" fmla="val 50000"/>
                </a:avLst>
              </a:prstTxWarp>
            </a:bodyPr>
            <a:lstStyle/>
            <a:p>
              <a:r>
                <a:rPr lang="tr-TR" sz="3600" kern="10" dirty="0" smtClean="0">
                  <a:ln w="9525">
                    <a:solidFill>
                      <a:srgbClr val="000000"/>
                    </a:solidFill>
                    <a:round/>
                    <a:headEnd/>
                    <a:tailEnd/>
                  </a:ln>
                  <a:solidFill>
                    <a:srgbClr val="FFFF00"/>
                  </a:solidFill>
                  <a:effectLst>
                    <a:outerShdw dist="35921" dir="2700000" algn="ctr" rotWithShape="0">
                      <a:srgbClr val="808080">
                        <a:alpha val="80000"/>
                      </a:srgbClr>
                    </a:outerShdw>
                  </a:effectLst>
                  <a:latin typeface="Arial Black"/>
                </a:rPr>
                <a:t>10 </a:t>
              </a:r>
              <a:r>
                <a:rPr lang="tr-TR" sz="3600" kern="10" dirty="0">
                  <a:ln w="9525">
                    <a:solidFill>
                      <a:srgbClr val="000000"/>
                    </a:solidFill>
                    <a:round/>
                    <a:headEnd/>
                    <a:tailEnd/>
                  </a:ln>
                  <a:solidFill>
                    <a:srgbClr val="FFFF00"/>
                  </a:solidFill>
                  <a:effectLst>
                    <a:outerShdw dist="35921" dir="2700000" algn="ctr" rotWithShape="0">
                      <a:srgbClr val="808080">
                        <a:alpha val="80000"/>
                      </a:srgbClr>
                    </a:outerShdw>
                  </a:effectLst>
                  <a:latin typeface="Arial Black"/>
                </a:rPr>
                <a:t>Derece</a:t>
              </a:r>
            </a:p>
          </p:txBody>
        </p:sp>
      </p:grpSp>
      <p:grpSp>
        <p:nvGrpSpPr>
          <p:cNvPr id="4" name="Group 15"/>
          <p:cNvGrpSpPr>
            <a:grpSpLocks/>
          </p:cNvGrpSpPr>
          <p:nvPr/>
        </p:nvGrpSpPr>
        <p:grpSpPr bwMode="auto">
          <a:xfrm>
            <a:off x="2339752" y="188640"/>
            <a:ext cx="5005388" cy="1727200"/>
            <a:chOff x="2426" y="572"/>
            <a:chExt cx="3153" cy="1088"/>
          </a:xfrm>
        </p:grpSpPr>
        <p:pic>
          <p:nvPicPr>
            <p:cNvPr id="945168" name="Picture 16"/>
            <p:cNvPicPr>
              <a:picLocks noChangeAspect="1" noChangeArrowheads="1"/>
            </p:cNvPicPr>
            <p:nvPr/>
          </p:nvPicPr>
          <p:blipFill>
            <a:blip r:embed="rId5" cstate="print"/>
            <a:srcRect/>
            <a:stretch>
              <a:fillRect/>
            </a:stretch>
          </p:blipFill>
          <p:spPr bwMode="auto">
            <a:xfrm>
              <a:off x="2426" y="572"/>
              <a:ext cx="1044" cy="1044"/>
            </a:xfrm>
            <a:prstGeom prst="rect">
              <a:avLst/>
            </a:prstGeom>
            <a:noFill/>
            <a:ln w="9525">
              <a:noFill/>
              <a:miter lim="800000"/>
              <a:headEnd/>
              <a:tailEnd/>
            </a:ln>
            <a:effectLst/>
          </p:spPr>
        </p:pic>
        <p:sp>
          <p:nvSpPr>
            <p:cNvPr id="945169" name="WordArt 17"/>
            <p:cNvSpPr>
              <a:spLocks noChangeArrowheads="1" noChangeShapeType="1" noTextEdit="1"/>
            </p:cNvSpPr>
            <p:nvPr/>
          </p:nvSpPr>
          <p:spPr bwMode="auto">
            <a:xfrm>
              <a:off x="3606" y="572"/>
              <a:ext cx="1973" cy="1088"/>
            </a:xfrm>
            <a:prstGeom prst="rect">
              <a:avLst/>
            </a:prstGeom>
          </p:spPr>
          <p:txBody>
            <a:bodyPr wrap="none" fromWordArt="1">
              <a:prstTxWarp prst="textPlain">
                <a:avLst>
                  <a:gd name="adj" fmla="val 50000"/>
                </a:avLst>
              </a:prstTxWarp>
            </a:bodyPr>
            <a:lstStyle/>
            <a:p>
              <a:r>
                <a:rPr lang="tr-TR" sz="3600" kern="10" dirty="0">
                  <a:ln w="9525">
                    <a:solidFill>
                      <a:schemeClr val="tx1"/>
                    </a:solid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Buz </a:t>
              </a:r>
              <a:r>
                <a:rPr lang="tr-TR" sz="3600" kern="10" dirty="0" smtClean="0">
                  <a:ln w="9525">
                    <a:solidFill>
                      <a:schemeClr val="tx1"/>
                    </a:solid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300 ml’deki  beherde </a:t>
              </a:r>
              <a:endParaRPr lang="tr-TR" sz="3600" kern="10" dirty="0">
                <a:ln w="9525">
                  <a:solidFill>
                    <a:schemeClr val="tx1"/>
                  </a:solid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endParaRPr>
            </a:p>
            <a:p>
              <a:r>
                <a:rPr lang="tr-TR" sz="3600" kern="10" dirty="0">
                  <a:ln w="9525">
                    <a:solidFill>
                      <a:schemeClr val="tx1"/>
                    </a:solid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çok daha hızlı eridi.</a:t>
              </a:r>
            </a:p>
          </p:txBody>
        </p:sp>
      </p:grpSp>
      <p:sp>
        <p:nvSpPr>
          <p:cNvPr id="945170" name="Text Box 18"/>
          <p:cNvSpPr txBox="1">
            <a:spLocks noChangeArrowheads="1"/>
          </p:cNvSpPr>
          <p:nvPr/>
        </p:nvSpPr>
        <p:spPr bwMode="auto">
          <a:xfrm>
            <a:off x="0" y="5516563"/>
            <a:ext cx="9070975" cy="1043491"/>
          </a:xfrm>
          <a:prstGeom prst="rect">
            <a:avLst/>
          </a:prstGeom>
          <a:noFill/>
          <a:ln w="9525" algn="ctr">
            <a:noFill/>
            <a:miter lim="800000"/>
            <a:headEnd/>
            <a:tailEnd/>
          </a:ln>
          <a:effectLst/>
        </p:spPr>
        <p:txBody>
          <a:bodyPr>
            <a:spAutoFit/>
          </a:bodyPr>
          <a:lstStyle/>
          <a:p>
            <a:pPr algn="l">
              <a:lnSpc>
                <a:spcPct val="125000"/>
              </a:lnSpc>
            </a:pPr>
            <a:r>
              <a:rPr lang="tr-TR" sz="2600" b="1" dirty="0">
                <a:solidFill>
                  <a:srgbClr val="0066CC"/>
                </a:solidFill>
                <a:latin typeface="Arial" charset="0"/>
              </a:rPr>
              <a:t>Çünkü </a:t>
            </a:r>
            <a:r>
              <a:rPr lang="tr-TR" sz="2600" b="1" dirty="0" smtClean="0">
                <a:solidFill>
                  <a:srgbClr val="0066CC"/>
                </a:solidFill>
                <a:latin typeface="Arial" charset="0"/>
              </a:rPr>
              <a:t>300 ml deki sudaki </a:t>
            </a:r>
            <a:r>
              <a:rPr lang="tr-TR" sz="2600" b="1" dirty="0">
                <a:solidFill>
                  <a:srgbClr val="0066CC"/>
                </a:solidFill>
                <a:latin typeface="Arial" charset="0"/>
              </a:rPr>
              <a:t>tanecik miktarı ve dolayısı ile </a:t>
            </a:r>
            <a:r>
              <a:rPr lang="tr-TR" sz="2600" b="1" dirty="0">
                <a:solidFill>
                  <a:srgbClr val="CC0000"/>
                </a:solidFill>
                <a:latin typeface="Arial" charset="0"/>
              </a:rPr>
              <a:t>enerji miktarı</a:t>
            </a:r>
            <a:r>
              <a:rPr lang="tr-TR" sz="2600" b="1" dirty="0">
                <a:solidFill>
                  <a:srgbClr val="0066CC"/>
                </a:solidFill>
                <a:latin typeface="Arial" charset="0"/>
              </a:rPr>
              <a:t>, </a:t>
            </a:r>
            <a:r>
              <a:rPr lang="tr-TR" sz="2600" b="1" dirty="0" smtClean="0">
                <a:solidFill>
                  <a:srgbClr val="0066CC"/>
                </a:solidFill>
                <a:latin typeface="Arial" charset="0"/>
              </a:rPr>
              <a:t>100 ml deki sudakinden </a:t>
            </a:r>
            <a:r>
              <a:rPr lang="tr-TR" sz="2600" b="1" dirty="0">
                <a:solidFill>
                  <a:srgbClr val="0066CC"/>
                </a:solidFill>
                <a:latin typeface="Arial" charset="0"/>
              </a:rPr>
              <a:t>fazladır.</a:t>
            </a:r>
          </a:p>
        </p:txBody>
      </p:sp>
      <p:grpSp>
        <p:nvGrpSpPr>
          <p:cNvPr id="5" name="Group 44"/>
          <p:cNvGrpSpPr>
            <a:grpSpLocks/>
          </p:cNvGrpSpPr>
          <p:nvPr/>
        </p:nvGrpSpPr>
        <p:grpSpPr bwMode="auto">
          <a:xfrm>
            <a:off x="754856" y="3789337"/>
            <a:ext cx="2262973" cy="1439863"/>
            <a:chOff x="431" y="2432"/>
            <a:chExt cx="1632" cy="907"/>
          </a:xfrm>
        </p:grpSpPr>
        <p:sp>
          <p:nvSpPr>
            <p:cNvPr id="945171" name="Oval 19"/>
            <p:cNvSpPr>
              <a:spLocks noChangeArrowheads="1"/>
            </p:cNvSpPr>
            <p:nvPr/>
          </p:nvSpPr>
          <p:spPr bwMode="auto">
            <a:xfrm>
              <a:off x="431" y="2478"/>
              <a:ext cx="136" cy="181"/>
            </a:xfrm>
            <a:prstGeom prst="ellipse">
              <a:avLst/>
            </a:prstGeom>
            <a:solidFill>
              <a:srgbClr val="FFFFFF"/>
            </a:solidFill>
            <a:ln w="9525" algn="ctr">
              <a:noFill/>
              <a:round/>
              <a:headEnd/>
              <a:tailEnd/>
            </a:ln>
            <a:effectLst/>
          </p:spPr>
          <p:txBody>
            <a:bodyPr wrap="none" anchor="ctr"/>
            <a:lstStyle/>
            <a:p>
              <a:endParaRPr lang="tr-TR"/>
            </a:p>
          </p:txBody>
        </p:sp>
        <p:sp>
          <p:nvSpPr>
            <p:cNvPr id="945172" name="Oval 20"/>
            <p:cNvSpPr>
              <a:spLocks noChangeArrowheads="1"/>
            </p:cNvSpPr>
            <p:nvPr/>
          </p:nvSpPr>
          <p:spPr bwMode="auto">
            <a:xfrm>
              <a:off x="703" y="2704"/>
              <a:ext cx="136" cy="181"/>
            </a:xfrm>
            <a:prstGeom prst="ellipse">
              <a:avLst/>
            </a:prstGeom>
            <a:solidFill>
              <a:srgbClr val="FFFFFF"/>
            </a:solidFill>
            <a:ln w="9525" algn="ctr">
              <a:noFill/>
              <a:round/>
              <a:headEnd/>
              <a:tailEnd/>
            </a:ln>
            <a:effectLst/>
          </p:spPr>
          <p:txBody>
            <a:bodyPr wrap="none" anchor="ctr"/>
            <a:lstStyle/>
            <a:p>
              <a:endParaRPr lang="tr-TR"/>
            </a:p>
          </p:txBody>
        </p:sp>
        <p:sp>
          <p:nvSpPr>
            <p:cNvPr id="945173" name="Oval 21"/>
            <p:cNvSpPr>
              <a:spLocks noChangeArrowheads="1"/>
            </p:cNvSpPr>
            <p:nvPr/>
          </p:nvSpPr>
          <p:spPr bwMode="auto">
            <a:xfrm>
              <a:off x="975" y="2568"/>
              <a:ext cx="136" cy="181"/>
            </a:xfrm>
            <a:prstGeom prst="ellipse">
              <a:avLst/>
            </a:prstGeom>
            <a:solidFill>
              <a:srgbClr val="FFFFFF"/>
            </a:solidFill>
            <a:ln w="9525" algn="ctr">
              <a:noFill/>
              <a:round/>
              <a:headEnd/>
              <a:tailEnd/>
            </a:ln>
            <a:effectLst/>
          </p:spPr>
          <p:txBody>
            <a:bodyPr wrap="none" anchor="ctr"/>
            <a:lstStyle/>
            <a:p>
              <a:endParaRPr lang="tr-TR"/>
            </a:p>
          </p:txBody>
        </p:sp>
        <p:sp>
          <p:nvSpPr>
            <p:cNvPr id="945174" name="Oval 22"/>
            <p:cNvSpPr>
              <a:spLocks noChangeArrowheads="1"/>
            </p:cNvSpPr>
            <p:nvPr/>
          </p:nvSpPr>
          <p:spPr bwMode="auto">
            <a:xfrm>
              <a:off x="1247" y="2795"/>
              <a:ext cx="136" cy="181"/>
            </a:xfrm>
            <a:prstGeom prst="ellipse">
              <a:avLst/>
            </a:prstGeom>
            <a:solidFill>
              <a:srgbClr val="FFFFFF"/>
            </a:solidFill>
            <a:ln w="9525" algn="ctr">
              <a:noFill/>
              <a:round/>
              <a:headEnd/>
              <a:tailEnd/>
            </a:ln>
            <a:effectLst/>
          </p:spPr>
          <p:txBody>
            <a:bodyPr wrap="none" anchor="ctr"/>
            <a:lstStyle/>
            <a:p>
              <a:endParaRPr lang="tr-TR"/>
            </a:p>
          </p:txBody>
        </p:sp>
        <p:sp>
          <p:nvSpPr>
            <p:cNvPr id="945175" name="Oval 23"/>
            <p:cNvSpPr>
              <a:spLocks noChangeArrowheads="1"/>
            </p:cNvSpPr>
            <p:nvPr/>
          </p:nvSpPr>
          <p:spPr bwMode="auto">
            <a:xfrm>
              <a:off x="1519" y="2478"/>
              <a:ext cx="136" cy="181"/>
            </a:xfrm>
            <a:prstGeom prst="ellipse">
              <a:avLst/>
            </a:prstGeom>
            <a:solidFill>
              <a:srgbClr val="FFFFFF"/>
            </a:solidFill>
            <a:ln w="9525" algn="ctr">
              <a:noFill/>
              <a:round/>
              <a:headEnd/>
              <a:tailEnd/>
            </a:ln>
            <a:effectLst/>
          </p:spPr>
          <p:txBody>
            <a:bodyPr wrap="none" anchor="ctr"/>
            <a:lstStyle/>
            <a:p>
              <a:endParaRPr lang="tr-TR"/>
            </a:p>
          </p:txBody>
        </p:sp>
        <p:sp>
          <p:nvSpPr>
            <p:cNvPr id="945176" name="Oval 24"/>
            <p:cNvSpPr>
              <a:spLocks noChangeArrowheads="1"/>
            </p:cNvSpPr>
            <p:nvPr/>
          </p:nvSpPr>
          <p:spPr bwMode="auto">
            <a:xfrm>
              <a:off x="1247" y="2432"/>
              <a:ext cx="136" cy="181"/>
            </a:xfrm>
            <a:prstGeom prst="ellipse">
              <a:avLst/>
            </a:prstGeom>
            <a:solidFill>
              <a:srgbClr val="FFFFFF"/>
            </a:solidFill>
            <a:ln w="9525" algn="ctr">
              <a:noFill/>
              <a:round/>
              <a:headEnd/>
              <a:tailEnd/>
            </a:ln>
            <a:effectLst/>
          </p:spPr>
          <p:txBody>
            <a:bodyPr wrap="none" anchor="ctr"/>
            <a:lstStyle/>
            <a:p>
              <a:endParaRPr lang="tr-TR"/>
            </a:p>
          </p:txBody>
        </p:sp>
        <p:sp>
          <p:nvSpPr>
            <p:cNvPr id="945177" name="Oval 25"/>
            <p:cNvSpPr>
              <a:spLocks noChangeArrowheads="1"/>
            </p:cNvSpPr>
            <p:nvPr/>
          </p:nvSpPr>
          <p:spPr bwMode="auto">
            <a:xfrm>
              <a:off x="1701" y="2704"/>
              <a:ext cx="136" cy="181"/>
            </a:xfrm>
            <a:prstGeom prst="ellipse">
              <a:avLst/>
            </a:prstGeom>
            <a:solidFill>
              <a:srgbClr val="FFFFFF"/>
            </a:solidFill>
            <a:ln w="9525" algn="ctr">
              <a:noFill/>
              <a:round/>
              <a:headEnd/>
              <a:tailEnd/>
            </a:ln>
            <a:effectLst/>
          </p:spPr>
          <p:txBody>
            <a:bodyPr wrap="none" anchor="ctr"/>
            <a:lstStyle/>
            <a:p>
              <a:endParaRPr lang="tr-TR"/>
            </a:p>
          </p:txBody>
        </p:sp>
        <p:sp>
          <p:nvSpPr>
            <p:cNvPr id="945178" name="Oval 26"/>
            <p:cNvSpPr>
              <a:spLocks noChangeArrowheads="1"/>
            </p:cNvSpPr>
            <p:nvPr/>
          </p:nvSpPr>
          <p:spPr bwMode="auto">
            <a:xfrm>
              <a:off x="1429" y="2658"/>
              <a:ext cx="136" cy="181"/>
            </a:xfrm>
            <a:prstGeom prst="ellipse">
              <a:avLst/>
            </a:prstGeom>
            <a:solidFill>
              <a:srgbClr val="FFFFFF"/>
            </a:solidFill>
            <a:ln w="9525" algn="ctr">
              <a:noFill/>
              <a:round/>
              <a:headEnd/>
              <a:tailEnd/>
            </a:ln>
            <a:effectLst/>
          </p:spPr>
          <p:txBody>
            <a:bodyPr wrap="none" anchor="ctr"/>
            <a:lstStyle/>
            <a:p>
              <a:endParaRPr lang="tr-TR"/>
            </a:p>
          </p:txBody>
        </p:sp>
        <p:sp>
          <p:nvSpPr>
            <p:cNvPr id="945179" name="Oval 27"/>
            <p:cNvSpPr>
              <a:spLocks noChangeArrowheads="1"/>
            </p:cNvSpPr>
            <p:nvPr/>
          </p:nvSpPr>
          <p:spPr bwMode="auto">
            <a:xfrm>
              <a:off x="884" y="2931"/>
              <a:ext cx="136" cy="181"/>
            </a:xfrm>
            <a:prstGeom prst="ellipse">
              <a:avLst/>
            </a:prstGeom>
            <a:solidFill>
              <a:srgbClr val="FFFFFF"/>
            </a:solidFill>
            <a:ln w="9525" algn="ctr">
              <a:noFill/>
              <a:round/>
              <a:headEnd/>
              <a:tailEnd/>
            </a:ln>
            <a:effectLst/>
          </p:spPr>
          <p:txBody>
            <a:bodyPr wrap="none" anchor="ctr"/>
            <a:lstStyle/>
            <a:p>
              <a:endParaRPr lang="tr-TR"/>
            </a:p>
          </p:txBody>
        </p:sp>
        <p:sp>
          <p:nvSpPr>
            <p:cNvPr id="945180" name="Oval 28"/>
            <p:cNvSpPr>
              <a:spLocks noChangeArrowheads="1"/>
            </p:cNvSpPr>
            <p:nvPr/>
          </p:nvSpPr>
          <p:spPr bwMode="auto">
            <a:xfrm>
              <a:off x="1565" y="2931"/>
              <a:ext cx="136" cy="181"/>
            </a:xfrm>
            <a:prstGeom prst="ellipse">
              <a:avLst/>
            </a:prstGeom>
            <a:solidFill>
              <a:srgbClr val="FFFFFF"/>
            </a:solidFill>
            <a:ln w="9525" algn="ctr">
              <a:noFill/>
              <a:round/>
              <a:headEnd/>
              <a:tailEnd/>
            </a:ln>
            <a:effectLst/>
          </p:spPr>
          <p:txBody>
            <a:bodyPr wrap="none" anchor="ctr"/>
            <a:lstStyle/>
            <a:p>
              <a:endParaRPr lang="tr-TR"/>
            </a:p>
          </p:txBody>
        </p:sp>
        <p:sp>
          <p:nvSpPr>
            <p:cNvPr id="945181" name="Oval 29"/>
            <p:cNvSpPr>
              <a:spLocks noChangeArrowheads="1"/>
            </p:cNvSpPr>
            <p:nvPr/>
          </p:nvSpPr>
          <p:spPr bwMode="auto">
            <a:xfrm>
              <a:off x="1066" y="2794"/>
              <a:ext cx="136" cy="181"/>
            </a:xfrm>
            <a:prstGeom prst="ellipse">
              <a:avLst/>
            </a:prstGeom>
            <a:solidFill>
              <a:srgbClr val="FFFFFF"/>
            </a:solidFill>
            <a:ln w="9525" algn="ctr">
              <a:noFill/>
              <a:round/>
              <a:headEnd/>
              <a:tailEnd/>
            </a:ln>
            <a:effectLst/>
          </p:spPr>
          <p:txBody>
            <a:bodyPr wrap="none" anchor="ctr"/>
            <a:lstStyle/>
            <a:p>
              <a:endParaRPr lang="tr-TR"/>
            </a:p>
          </p:txBody>
        </p:sp>
        <p:sp>
          <p:nvSpPr>
            <p:cNvPr id="945182" name="Oval 30"/>
            <p:cNvSpPr>
              <a:spLocks noChangeArrowheads="1"/>
            </p:cNvSpPr>
            <p:nvPr/>
          </p:nvSpPr>
          <p:spPr bwMode="auto">
            <a:xfrm>
              <a:off x="1927" y="2704"/>
              <a:ext cx="136" cy="181"/>
            </a:xfrm>
            <a:prstGeom prst="ellipse">
              <a:avLst/>
            </a:prstGeom>
            <a:solidFill>
              <a:srgbClr val="FFFFFF"/>
            </a:solidFill>
            <a:ln w="9525" algn="ctr">
              <a:noFill/>
              <a:round/>
              <a:headEnd/>
              <a:tailEnd/>
            </a:ln>
            <a:effectLst/>
          </p:spPr>
          <p:txBody>
            <a:bodyPr wrap="none" anchor="ctr"/>
            <a:lstStyle/>
            <a:p>
              <a:endParaRPr lang="tr-TR"/>
            </a:p>
          </p:txBody>
        </p:sp>
        <p:sp>
          <p:nvSpPr>
            <p:cNvPr id="945183" name="Oval 31"/>
            <p:cNvSpPr>
              <a:spLocks noChangeArrowheads="1"/>
            </p:cNvSpPr>
            <p:nvPr/>
          </p:nvSpPr>
          <p:spPr bwMode="auto">
            <a:xfrm>
              <a:off x="1791" y="2931"/>
              <a:ext cx="136" cy="181"/>
            </a:xfrm>
            <a:prstGeom prst="ellipse">
              <a:avLst/>
            </a:prstGeom>
            <a:solidFill>
              <a:srgbClr val="FFFFFF"/>
            </a:solidFill>
            <a:ln w="9525" algn="ctr">
              <a:noFill/>
              <a:round/>
              <a:headEnd/>
              <a:tailEnd/>
            </a:ln>
            <a:effectLst/>
          </p:spPr>
          <p:txBody>
            <a:bodyPr wrap="none" anchor="ctr"/>
            <a:lstStyle/>
            <a:p>
              <a:endParaRPr lang="tr-TR"/>
            </a:p>
          </p:txBody>
        </p:sp>
        <p:sp>
          <p:nvSpPr>
            <p:cNvPr id="945184" name="Oval 32"/>
            <p:cNvSpPr>
              <a:spLocks noChangeArrowheads="1"/>
            </p:cNvSpPr>
            <p:nvPr/>
          </p:nvSpPr>
          <p:spPr bwMode="auto">
            <a:xfrm>
              <a:off x="521" y="2976"/>
              <a:ext cx="136" cy="181"/>
            </a:xfrm>
            <a:prstGeom prst="ellipse">
              <a:avLst/>
            </a:prstGeom>
            <a:solidFill>
              <a:srgbClr val="FFFFFF"/>
            </a:solidFill>
            <a:ln w="9525" algn="ctr">
              <a:noFill/>
              <a:round/>
              <a:headEnd/>
              <a:tailEnd/>
            </a:ln>
            <a:effectLst/>
          </p:spPr>
          <p:txBody>
            <a:bodyPr wrap="none" anchor="ctr"/>
            <a:lstStyle/>
            <a:p>
              <a:endParaRPr lang="tr-TR"/>
            </a:p>
          </p:txBody>
        </p:sp>
        <p:sp>
          <p:nvSpPr>
            <p:cNvPr id="945185" name="Oval 33"/>
            <p:cNvSpPr>
              <a:spLocks noChangeArrowheads="1"/>
            </p:cNvSpPr>
            <p:nvPr/>
          </p:nvSpPr>
          <p:spPr bwMode="auto">
            <a:xfrm>
              <a:off x="748" y="3158"/>
              <a:ext cx="136" cy="181"/>
            </a:xfrm>
            <a:prstGeom prst="ellipse">
              <a:avLst/>
            </a:prstGeom>
            <a:solidFill>
              <a:srgbClr val="FFFFFF"/>
            </a:solidFill>
            <a:ln w="9525" algn="ctr">
              <a:noFill/>
              <a:round/>
              <a:headEnd/>
              <a:tailEnd/>
            </a:ln>
            <a:effectLst/>
          </p:spPr>
          <p:txBody>
            <a:bodyPr wrap="none" anchor="ctr"/>
            <a:lstStyle/>
            <a:p>
              <a:endParaRPr lang="tr-TR"/>
            </a:p>
          </p:txBody>
        </p:sp>
        <p:sp>
          <p:nvSpPr>
            <p:cNvPr id="945186" name="Oval 34"/>
            <p:cNvSpPr>
              <a:spLocks noChangeArrowheads="1"/>
            </p:cNvSpPr>
            <p:nvPr/>
          </p:nvSpPr>
          <p:spPr bwMode="auto">
            <a:xfrm>
              <a:off x="431" y="2704"/>
              <a:ext cx="136" cy="181"/>
            </a:xfrm>
            <a:prstGeom prst="ellipse">
              <a:avLst/>
            </a:prstGeom>
            <a:solidFill>
              <a:srgbClr val="FFFFFF"/>
            </a:solidFill>
            <a:ln w="9525" algn="ctr">
              <a:noFill/>
              <a:round/>
              <a:headEnd/>
              <a:tailEnd/>
            </a:ln>
            <a:effectLst/>
          </p:spPr>
          <p:txBody>
            <a:bodyPr wrap="none" anchor="ctr"/>
            <a:lstStyle/>
            <a:p>
              <a:endParaRPr lang="tr-TR"/>
            </a:p>
          </p:txBody>
        </p:sp>
        <p:sp>
          <p:nvSpPr>
            <p:cNvPr id="945187" name="Oval 35"/>
            <p:cNvSpPr>
              <a:spLocks noChangeArrowheads="1"/>
            </p:cNvSpPr>
            <p:nvPr/>
          </p:nvSpPr>
          <p:spPr bwMode="auto">
            <a:xfrm>
              <a:off x="1202" y="3022"/>
              <a:ext cx="136" cy="181"/>
            </a:xfrm>
            <a:prstGeom prst="ellipse">
              <a:avLst/>
            </a:prstGeom>
            <a:solidFill>
              <a:srgbClr val="FFFFFF"/>
            </a:solidFill>
            <a:ln w="9525" algn="ctr">
              <a:noFill/>
              <a:round/>
              <a:headEnd/>
              <a:tailEnd/>
            </a:ln>
            <a:effectLst/>
          </p:spPr>
          <p:txBody>
            <a:bodyPr wrap="none" anchor="ctr"/>
            <a:lstStyle/>
            <a:p>
              <a:endParaRPr lang="tr-TR"/>
            </a:p>
          </p:txBody>
        </p:sp>
        <p:sp>
          <p:nvSpPr>
            <p:cNvPr id="945188" name="Oval 36"/>
            <p:cNvSpPr>
              <a:spLocks noChangeArrowheads="1"/>
            </p:cNvSpPr>
            <p:nvPr/>
          </p:nvSpPr>
          <p:spPr bwMode="auto">
            <a:xfrm>
              <a:off x="1429" y="3158"/>
              <a:ext cx="136" cy="181"/>
            </a:xfrm>
            <a:prstGeom prst="ellipse">
              <a:avLst/>
            </a:prstGeom>
            <a:solidFill>
              <a:srgbClr val="FFFFFF"/>
            </a:solidFill>
            <a:ln w="9525" algn="ctr">
              <a:noFill/>
              <a:round/>
              <a:headEnd/>
              <a:tailEnd/>
            </a:ln>
            <a:effectLst/>
          </p:spPr>
          <p:txBody>
            <a:bodyPr wrap="none" anchor="ctr"/>
            <a:lstStyle/>
            <a:p>
              <a:endParaRPr lang="tr-TR"/>
            </a:p>
          </p:txBody>
        </p:sp>
        <p:sp>
          <p:nvSpPr>
            <p:cNvPr id="945189" name="Oval 37"/>
            <p:cNvSpPr>
              <a:spLocks noChangeArrowheads="1"/>
            </p:cNvSpPr>
            <p:nvPr/>
          </p:nvSpPr>
          <p:spPr bwMode="auto">
            <a:xfrm>
              <a:off x="1655" y="3113"/>
              <a:ext cx="136" cy="181"/>
            </a:xfrm>
            <a:prstGeom prst="ellipse">
              <a:avLst/>
            </a:prstGeom>
            <a:solidFill>
              <a:srgbClr val="FFFFFF"/>
            </a:solidFill>
            <a:ln w="9525" algn="ctr">
              <a:noFill/>
              <a:round/>
              <a:headEnd/>
              <a:tailEnd/>
            </a:ln>
            <a:effectLst/>
          </p:spPr>
          <p:txBody>
            <a:bodyPr wrap="none" anchor="ctr"/>
            <a:lstStyle/>
            <a:p>
              <a:endParaRPr lang="tr-TR"/>
            </a:p>
          </p:txBody>
        </p:sp>
      </p:grpSp>
      <p:pic>
        <p:nvPicPr>
          <p:cNvPr id="945158" name="Picture 6" descr="sad-ice_cube_cartoon"/>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1619250" y="5157763"/>
            <a:ext cx="833135" cy="143446"/>
          </a:xfrm>
          <a:prstGeom prst="rect">
            <a:avLst/>
          </a:prstGeom>
          <a:noFill/>
        </p:spPr>
      </p:pic>
      <p:sp>
        <p:nvSpPr>
          <p:cNvPr id="44" name="Dikdörtgen 43"/>
          <p:cNvSpPr/>
          <p:nvPr/>
        </p:nvSpPr>
        <p:spPr>
          <a:xfrm>
            <a:off x="1331640" y="4140904"/>
            <a:ext cx="1274773" cy="369332"/>
          </a:xfrm>
          <a:prstGeom prst="rect">
            <a:avLst/>
          </a:prstGeom>
        </p:spPr>
        <p:txBody>
          <a:bodyPr wrap="none">
            <a:spAutoFit/>
          </a:bodyPr>
          <a:lstStyle/>
          <a:p>
            <a:r>
              <a:rPr lang="tr-TR" dirty="0" smtClean="0">
                <a:latin typeface="Arial" pitchFamily="34" charset="0"/>
                <a:cs typeface="Arial" pitchFamily="34" charset="0"/>
              </a:rPr>
              <a:t>300 </a:t>
            </a:r>
            <a:r>
              <a:rPr lang="tr-TR" dirty="0" err="1">
                <a:latin typeface="Arial" pitchFamily="34" charset="0"/>
                <a:cs typeface="Arial" pitchFamily="34" charset="0"/>
              </a:rPr>
              <a:t>mL’lik</a:t>
            </a:r>
            <a:r>
              <a:rPr lang="tr-TR" dirty="0">
                <a:latin typeface="Arial" pitchFamily="34" charset="0"/>
                <a:cs typeface="Arial" pitchFamily="34" charset="0"/>
              </a:rPr>
              <a:t> </a:t>
            </a:r>
            <a:endParaRPr lang="tr-TR" dirty="0"/>
          </a:p>
        </p:txBody>
      </p:sp>
      <p:grpSp>
        <p:nvGrpSpPr>
          <p:cNvPr id="6" name="Group 43"/>
          <p:cNvGrpSpPr>
            <a:grpSpLocks/>
          </p:cNvGrpSpPr>
          <p:nvPr/>
        </p:nvGrpSpPr>
        <p:grpSpPr bwMode="auto">
          <a:xfrm>
            <a:off x="5724525" y="4711699"/>
            <a:ext cx="2159843" cy="588963"/>
            <a:chOff x="4286" y="2750"/>
            <a:chExt cx="454" cy="589"/>
          </a:xfrm>
        </p:grpSpPr>
        <p:sp>
          <p:nvSpPr>
            <p:cNvPr id="945190" name="Oval 38"/>
            <p:cNvSpPr>
              <a:spLocks noChangeArrowheads="1"/>
            </p:cNvSpPr>
            <p:nvPr/>
          </p:nvSpPr>
          <p:spPr bwMode="auto">
            <a:xfrm>
              <a:off x="4286" y="2976"/>
              <a:ext cx="136" cy="181"/>
            </a:xfrm>
            <a:prstGeom prst="ellipse">
              <a:avLst/>
            </a:prstGeom>
            <a:solidFill>
              <a:srgbClr val="FFFFFF"/>
            </a:solidFill>
            <a:ln w="9525" algn="ctr">
              <a:noFill/>
              <a:round/>
              <a:headEnd/>
              <a:tailEnd/>
            </a:ln>
            <a:effectLst/>
          </p:spPr>
          <p:txBody>
            <a:bodyPr wrap="none" anchor="ctr"/>
            <a:lstStyle/>
            <a:p>
              <a:endParaRPr lang="tr-TR"/>
            </a:p>
          </p:txBody>
        </p:sp>
        <p:sp>
          <p:nvSpPr>
            <p:cNvPr id="945191" name="Oval 39"/>
            <p:cNvSpPr>
              <a:spLocks noChangeArrowheads="1"/>
            </p:cNvSpPr>
            <p:nvPr/>
          </p:nvSpPr>
          <p:spPr bwMode="auto">
            <a:xfrm>
              <a:off x="4604" y="2750"/>
              <a:ext cx="136" cy="181"/>
            </a:xfrm>
            <a:prstGeom prst="ellipse">
              <a:avLst/>
            </a:prstGeom>
            <a:solidFill>
              <a:srgbClr val="FFFFFF"/>
            </a:solidFill>
            <a:ln w="9525" algn="ctr">
              <a:noFill/>
              <a:round/>
              <a:headEnd/>
              <a:tailEnd/>
            </a:ln>
            <a:effectLst/>
          </p:spPr>
          <p:txBody>
            <a:bodyPr wrap="none" anchor="ctr"/>
            <a:lstStyle/>
            <a:p>
              <a:endParaRPr lang="tr-TR"/>
            </a:p>
          </p:txBody>
        </p:sp>
        <p:sp>
          <p:nvSpPr>
            <p:cNvPr id="945192" name="Oval 40"/>
            <p:cNvSpPr>
              <a:spLocks noChangeArrowheads="1"/>
            </p:cNvSpPr>
            <p:nvPr/>
          </p:nvSpPr>
          <p:spPr bwMode="auto">
            <a:xfrm>
              <a:off x="4604" y="3067"/>
              <a:ext cx="136" cy="181"/>
            </a:xfrm>
            <a:prstGeom prst="ellipse">
              <a:avLst/>
            </a:prstGeom>
            <a:solidFill>
              <a:srgbClr val="FFFFFF"/>
            </a:solidFill>
            <a:ln w="9525" algn="ctr">
              <a:noFill/>
              <a:round/>
              <a:headEnd/>
              <a:tailEnd/>
            </a:ln>
            <a:effectLst/>
          </p:spPr>
          <p:txBody>
            <a:bodyPr wrap="none" anchor="ctr"/>
            <a:lstStyle/>
            <a:p>
              <a:endParaRPr lang="tr-TR"/>
            </a:p>
          </p:txBody>
        </p:sp>
        <p:sp>
          <p:nvSpPr>
            <p:cNvPr id="945193" name="Oval 41"/>
            <p:cNvSpPr>
              <a:spLocks noChangeArrowheads="1"/>
            </p:cNvSpPr>
            <p:nvPr/>
          </p:nvSpPr>
          <p:spPr bwMode="auto">
            <a:xfrm>
              <a:off x="4286" y="2750"/>
              <a:ext cx="136" cy="181"/>
            </a:xfrm>
            <a:prstGeom prst="ellipse">
              <a:avLst/>
            </a:prstGeom>
            <a:solidFill>
              <a:srgbClr val="FFFFFF"/>
            </a:solidFill>
            <a:ln w="9525" algn="ctr">
              <a:noFill/>
              <a:round/>
              <a:headEnd/>
              <a:tailEnd/>
            </a:ln>
            <a:effectLst/>
          </p:spPr>
          <p:txBody>
            <a:bodyPr wrap="none" anchor="ctr"/>
            <a:lstStyle/>
            <a:p>
              <a:endParaRPr lang="tr-TR"/>
            </a:p>
          </p:txBody>
        </p:sp>
        <p:sp>
          <p:nvSpPr>
            <p:cNvPr id="945194" name="Oval 42"/>
            <p:cNvSpPr>
              <a:spLocks noChangeArrowheads="1"/>
            </p:cNvSpPr>
            <p:nvPr/>
          </p:nvSpPr>
          <p:spPr bwMode="auto">
            <a:xfrm>
              <a:off x="4377" y="3158"/>
              <a:ext cx="136" cy="181"/>
            </a:xfrm>
            <a:prstGeom prst="ellipse">
              <a:avLst/>
            </a:prstGeom>
            <a:solidFill>
              <a:srgbClr val="FFFFFF"/>
            </a:solidFill>
            <a:ln w="9525" algn="ctr">
              <a:noFill/>
              <a:round/>
              <a:headEnd/>
              <a:tailEnd/>
            </a:ln>
            <a:effectLst/>
          </p:spPr>
          <p:txBody>
            <a:bodyPr wrap="none" anchor="ctr"/>
            <a:lstStyle/>
            <a:p>
              <a:endParaRPr lang="tr-TR"/>
            </a:p>
          </p:txBody>
        </p:sp>
      </p:grpSp>
      <p:pic>
        <p:nvPicPr>
          <p:cNvPr id="945166" name="Picture 14" descr="sad-ice_cube_cartoon"/>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6804025" y="5085531"/>
            <a:ext cx="614111" cy="359594"/>
          </a:xfrm>
          <a:prstGeom prst="rect">
            <a:avLst/>
          </a:prstGeom>
          <a:noFill/>
        </p:spPr>
      </p:pic>
      <p:sp>
        <p:nvSpPr>
          <p:cNvPr id="46" name="Dikdörtgen 45"/>
          <p:cNvSpPr/>
          <p:nvPr/>
        </p:nvSpPr>
        <p:spPr>
          <a:xfrm>
            <a:off x="6140651" y="4611940"/>
            <a:ext cx="1274773" cy="369332"/>
          </a:xfrm>
          <a:prstGeom prst="rect">
            <a:avLst/>
          </a:prstGeom>
        </p:spPr>
        <p:txBody>
          <a:bodyPr wrap="none">
            <a:spAutoFit/>
          </a:bodyPr>
          <a:lstStyle/>
          <a:p>
            <a:r>
              <a:rPr lang="tr-TR" dirty="0" smtClean="0">
                <a:latin typeface="Arial" pitchFamily="34" charset="0"/>
                <a:cs typeface="Arial" pitchFamily="34" charset="0"/>
              </a:rPr>
              <a:t>100 </a:t>
            </a:r>
            <a:r>
              <a:rPr lang="tr-TR" dirty="0" err="1">
                <a:latin typeface="Arial" pitchFamily="34" charset="0"/>
                <a:cs typeface="Arial" pitchFamily="34" charset="0"/>
              </a:rPr>
              <a:t>mL’lik</a:t>
            </a:r>
            <a:r>
              <a:rPr lang="tr-TR" dirty="0">
                <a:latin typeface="Arial" pitchFamily="34" charset="0"/>
                <a:cs typeface="Arial" pitchFamily="34" charset="0"/>
              </a:rPr>
              <a:t> </a:t>
            </a:r>
            <a:endParaRPr lang="tr-TR" dirty="0"/>
          </a:p>
        </p:txBody>
      </p:sp>
      <p:sp>
        <p:nvSpPr>
          <p:cNvPr id="48" name="Dikdörtgen 47"/>
          <p:cNvSpPr/>
          <p:nvPr/>
        </p:nvSpPr>
        <p:spPr>
          <a:xfrm>
            <a:off x="1618386" y="1825660"/>
            <a:ext cx="361326" cy="523220"/>
          </a:xfrm>
          <a:prstGeom prst="rect">
            <a:avLst/>
          </a:prstGeom>
        </p:spPr>
        <p:txBody>
          <a:bodyPr wrap="square">
            <a:spAutoFit/>
          </a:bodyPr>
          <a:lstStyle/>
          <a:p>
            <a:r>
              <a:rPr lang="tr-TR" sz="2800" b="1" dirty="0" smtClean="0">
                <a:latin typeface="Arial" charset="0"/>
              </a:rPr>
              <a:t>I</a:t>
            </a:r>
            <a:endParaRPr lang="tr-TR" sz="2800" dirty="0"/>
          </a:p>
        </p:txBody>
      </p:sp>
      <p:sp>
        <p:nvSpPr>
          <p:cNvPr id="49" name="Dikdörtgen 48"/>
          <p:cNvSpPr/>
          <p:nvPr/>
        </p:nvSpPr>
        <p:spPr>
          <a:xfrm>
            <a:off x="6548407" y="1988840"/>
            <a:ext cx="399857" cy="523220"/>
          </a:xfrm>
          <a:prstGeom prst="rect">
            <a:avLst/>
          </a:prstGeom>
        </p:spPr>
        <p:txBody>
          <a:bodyPr wrap="square">
            <a:spAutoFit/>
          </a:bodyPr>
          <a:lstStyle/>
          <a:p>
            <a:r>
              <a:rPr lang="tr-TR" sz="2800" b="1" dirty="0" smtClean="0">
                <a:latin typeface="Arial" charset="0"/>
              </a:rPr>
              <a:t>II</a:t>
            </a:r>
            <a:endParaRPr lang="tr-TR" sz="2800" dirty="0"/>
          </a:p>
        </p:txBody>
      </p:sp>
    </p:spTree>
    <p:extLst>
      <p:ext uri="{BB962C8B-B14F-4D97-AF65-F5344CB8AC3E}">
        <p14:creationId xmlns:p14="http://schemas.microsoft.com/office/powerpoint/2010/main" val="386798630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945170"/>
                                        </p:tgtEl>
                                        <p:attrNameLst>
                                          <p:attrName>style.visibility</p:attrName>
                                        </p:attrNameLst>
                                      </p:cBhvr>
                                      <p:to>
                                        <p:strVal val="visible"/>
                                      </p:to>
                                    </p:set>
                                    <p:animEffect transition="in" filter="diamond(in)">
                                      <p:cBhvr>
                                        <p:cTn id="7" dur="2000"/>
                                        <p:tgtEl>
                                          <p:spTgt spid="945170"/>
                                        </p:tgtEl>
                                      </p:cBhvr>
                                    </p:animEffect>
                                  </p:childTnLst>
                                </p:cTn>
                              </p:par>
                            </p:childTnLst>
                          </p:cTn>
                        </p:par>
                        <p:par>
                          <p:cTn id="8" fill="hold">
                            <p:stCondLst>
                              <p:cond delay="2000"/>
                            </p:stCondLst>
                            <p:childTnLst>
                              <p:par>
                                <p:cTn id="9" presetID="8"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amond(in)">
                                      <p:cBhvr>
                                        <p:cTn id="11" dur="2000"/>
                                        <p:tgtEl>
                                          <p:spTgt spid="4"/>
                                        </p:tgtEl>
                                      </p:cBhvr>
                                    </p:animEffect>
                                  </p:childTnLst>
                                </p:cTn>
                              </p:par>
                            </p:childTnLst>
                          </p:cTn>
                        </p:par>
                        <p:par>
                          <p:cTn id="12" fill="hold">
                            <p:stCondLst>
                              <p:cond delay="4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2000"/>
                                        <p:tgtEl>
                                          <p:spTgt spid="5"/>
                                        </p:tgtEl>
                                      </p:cBhvr>
                                    </p:animEffect>
                                  </p:childTnLst>
                                </p:cTn>
                              </p:par>
                            </p:childTnLst>
                          </p:cTn>
                        </p:par>
                        <p:par>
                          <p:cTn id="16" fill="hold">
                            <p:stCondLst>
                              <p:cond delay="60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5170"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a1b12e3ddf7869302fd4225c074f2a47233cfe2"/>
</p:tagLst>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1053</TotalTime>
  <Words>2018</Words>
  <Application>Microsoft Office PowerPoint</Application>
  <PresentationFormat>Ekran Gösterisi (4:3)</PresentationFormat>
  <Paragraphs>344</Paragraphs>
  <Slides>34</Slides>
  <Notes>4</Notes>
  <HiddenSlides>0</HiddenSlides>
  <MMClips>0</MMClips>
  <ScaleCrop>false</ScaleCrop>
  <HeadingPairs>
    <vt:vector size="4" baseType="variant">
      <vt:variant>
        <vt:lpstr>Tema</vt:lpstr>
      </vt:variant>
      <vt:variant>
        <vt:i4>1</vt:i4>
      </vt:variant>
      <vt:variant>
        <vt:lpstr>Slayt Başlıkları</vt:lpstr>
      </vt:variant>
      <vt:variant>
        <vt:i4>34</vt:i4>
      </vt:variant>
    </vt:vector>
  </HeadingPairs>
  <TitlesOfParts>
    <vt:vector size="35" baseType="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su</dc:creator>
  <cp:lastModifiedBy>su</cp:lastModifiedBy>
  <cp:revision>80</cp:revision>
  <dcterms:created xsi:type="dcterms:W3CDTF">2014-01-02T16:25:21Z</dcterms:created>
  <dcterms:modified xsi:type="dcterms:W3CDTF">2014-01-05T08:20:26Z</dcterms:modified>
</cp:coreProperties>
</file>