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5" r:id="rId12"/>
    <p:sldId id="27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6" r:id="rId21"/>
  </p:sldIdLst>
  <p:sldSz cx="9144000" cy="6858000" type="screen4x3"/>
  <p:notesSz cx="6858000" cy="9144000"/>
  <p:custDataLst>
    <p:tags r:id="rId23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82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C15A6-3F81-4FE1-9E6C-6290B84AC8DE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A0DB5-7CB6-43C1-8CC1-2849EEF29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6218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20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8" y="-72008"/>
            <a:ext cx="9154680" cy="693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5896" y="-27384"/>
            <a:ext cx="9162472" cy="1384995"/>
          </a:xfrm>
          <a:prstGeom prst="rect">
            <a:avLst/>
          </a:prstGeom>
          <a:solidFill>
            <a:srgbClr val="FF0000">
              <a:alpha val="88000"/>
            </a:srgbClr>
          </a:solidFill>
        </p:spPr>
        <p:txBody>
          <a:bodyPr wrap="square">
            <a:spAutoFit/>
          </a:bodyPr>
          <a:lstStyle/>
          <a:p>
            <a:r>
              <a:rPr lang="tr-TR" sz="4800" b="1" dirty="0"/>
              <a:t>6. </a:t>
            </a:r>
            <a:r>
              <a:rPr lang="tr-TR" sz="4000" b="1" dirty="0"/>
              <a:t>ÜNİTE</a:t>
            </a:r>
          </a:p>
          <a:p>
            <a:r>
              <a:rPr lang="tr-TR" sz="2800" b="1" dirty="0"/>
              <a:t>YAŞAMIMIZIN VAZGEÇİLMEZİ</a:t>
            </a:r>
            <a:r>
              <a:rPr lang="tr-TR" sz="3200" b="1" dirty="0"/>
              <a:t>: </a:t>
            </a:r>
            <a:r>
              <a:rPr lang="tr-TR" sz="3600" b="1" dirty="0"/>
              <a:t>ELEKTRİK</a:t>
            </a:r>
          </a:p>
        </p:txBody>
      </p:sp>
      <p:sp>
        <p:nvSpPr>
          <p:cNvPr id="3" name="Dikdörtgen 2"/>
          <p:cNvSpPr/>
          <p:nvPr/>
        </p:nvSpPr>
        <p:spPr>
          <a:xfrm>
            <a:off x="-5896" y="1484784"/>
            <a:ext cx="9149896" cy="1261884"/>
          </a:xfrm>
          <a:prstGeom prst="rect">
            <a:avLst/>
          </a:prstGeom>
          <a:solidFill>
            <a:srgbClr val="FF0000">
              <a:alpha val="74000"/>
            </a:srgbClr>
          </a:solidFill>
        </p:spPr>
        <p:txBody>
          <a:bodyPr wrap="square">
            <a:spAutoFit/>
          </a:bodyPr>
          <a:lstStyle/>
          <a:p>
            <a:r>
              <a:rPr lang="tr-TR" sz="2800" b="1" dirty="0"/>
              <a:t>BÖLÜMLER</a:t>
            </a:r>
          </a:p>
          <a:p>
            <a:r>
              <a:rPr lang="tr-TR" sz="2400" dirty="0"/>
              <a:t>Basit bir elektrik devresindeki lamba parlaklığını etkileyen değişkenler</a:t>
            </a:r>
          </a:p>
          <a:p>
            <a:r>
              <a:rPr lang="tr-TR" sz="2400" dirty="0" smtClean="0"/>
              <a:t>Devre </a:t>
            </a:r>
            <a:r>
              <a:rPr lang="tr-TR" sz="2400" dirty="0"/>
              <a:t>elemanlarının sembollerle gösterimi ve devre şemaları</a:t>
            </a:r>
          </a:p>
        </p:txBody>
      </p:sp>
      <p:sp>
        <p:nvSpPr>
          <p:cNvPr id="4" name="Dikdörtgen 3"/>
          <p:cNvSpPr/>
          <p:nvPr/>
        </p:nvSpPr>
        <p:spPr>
          <a:xfrm>
            <a:off x="-5896" y="2869776"/>
            <a:ext cx="4098623" cy="523220"/>
          </a:xfrm>
          <a:prstGeom prst="rect">
            <a:avLst/>
          </a:prstGeom>
          <a:solidFill>
            <a:srgbClr val="FFFF00">
              <a:alpha val="54000"/>
            </a:srgbClr>
          </a:solidFill>
        </p:spPr>
        <p:txBody>
          <a:bodyPr wrap="none">
            <a:spAutoFit/>
          </a:bodyPr>
          <a:lstStyle/>
          <a:p>
            <a:r>
              <a:rPr lang="tr-TR" sz="2800" b="1" dirty="0"/>
              <a:t>Bu konular neden önemli?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4036" y="3654606"/>
            <a:ext cx="9129964" cy="2554545"/>
          </a:xfrm>
          <a:prstGeom prst="rect">
            <a:avLst/>
          </a:prstGeom>
          <a:solidFill>
            <a:srgbClr val="00B050">
              <a:alpha val="64000"/>
            </a:srgbClr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Günlük hayatımızda pille çalışan oyuncaklarımızda, el fenerlerinde, süs eşyalarında ve </a:t>
            </a:r>
            <a:r>
              <a:rPr lang="tr-TR" sz="2000" dirty="0" smtClean="0"/>
              <a:t>benzeri durumlarda </a:t>
            </a:r>
            <a:r>
              <a:rPr lang="tr-TR" sz="2000" dirty="0"/>
              <a:t>bir ya da birden fazla lambaların ışık vermesine dayanan elektrik devreleriyle </a:t>
            </a:r>
            <a:r>
              <a:rPr lang="tr-TR" sz="2000" dirty="0" smtClean="0"/>
              <a:t>sıkça karşılaşırız</a:t>
            </a:r>
            <a:r>
              <a:rPr lang="tr-TR" sz="2000" dirty="0"/>
              <a:t>. Bazı durumlarda lambaların daha çok ışık vermesini ve daha parlak yanmasını, </a:t>
            </a:r>
            <a:r>
              <a:rPr lang="tr-TR" sz="2000" dirty="0" smtClean="0"/>
              <a:t>bazı durumlarda </a:t>
            </a:r>
            <a:r>
              <a:rPr lang="tr-TR" sz="2000" dirty="0"/>
              <a:t>ise daha az ışık vermesini isteriz. Ayrıca elektrikli cihazlarda kullanılan elektrik </a:t>
            </a:r>
            <a:r>
              <a:rPr lang="tr-TR" sz="2000" dirty="0" smtClean="0"/>
              <a:t>devrelerinde farklı </a:t>
            </a:r>
            <a:r>
              <a:rPr lang="tr-TR" sz="2000" dirty="0"/>
              <a:t>gösterimlerin kullanıldığını fark ederiz. Elektrik devrelerinde kullanılan </a:t>
            </a:r>
            <a:r>
              <a:rPr lang="tr-TR" sz="2000" dirty="0" smtClean="0"/>
              <a:t>lambaların parlaklıklarının </a:t>
            </a:r>
            <a:r>
              <a:rPr lang="tr-TR" sz="2000" dirty="0"/>
              <a:t>nasıl değiştirilebileceğini, devre sembollerinin ve devre şemalarının </a:t>
            </a:r>
            <a:r>
              <a:rPr lang="tr-TR" sz="2000" dirty="0" smtClean="0"/>
              <a:t>neyi  ifade </a:t>
            </a:r>
            <a:r>
              <a:rPr lang="tr-TR" sz="2000" dirty="0"/>
              <a:t>ettiğini bilmemiz yaşamımızı kolaylaştırır.</a:t>
            </a:r>
          </a:p>
        </p:txBody>
      </p:sp>
    </p:spTree>
    <p:extLst>
      <p:ext uri="{BB962C8B-B14F-4D97-AF65-F5344CB8AC3E}">
        <p14:creationId xmlns:p14="http://schemas.microsoft.com/office/powerpoint/2010/main" val="105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77" name="ShockwaveFlash1" r:id="rId2" imgW="9142857" imgH="6598254"/>
        </mc:Choice>
        <mc:Fallback>
          <p:control name="ShockwaveFlash1" r:id="rId2" imgW="9142857" imgH="659825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597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355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8941" y="43614"/>
            <a:ext cx="58032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Deneyimizin bu aşamasında üçüncü devreyi kuralım ve çalıştıralım.</a:t>
            </a:r>
          </a:p>
          <a:p>
            <a:r>
              <a:rPr lang="tr-TR" sz="2400" dirty="0"/>
              <a:t>Daha sonra birinci ve üçüncü devreleri karşılaştırarak </a:t>
            </a:r>
            <a:r>
              <a:rPr lang="tr-TR" sz="2400" dirty="0" smtClean="0"/>
              <a:t>benzerlik ve </a:t>
            </a:r>
            <a:r>
              <a:rPr lang="tr-TR" sz="2400" dirty="0"/>
              <a:t>farklılıklarını belirleyelim. Elde ettiğimiz verileri </a:t>
            </a:r>
            <a:r>
              <a:rPr lang="tr-TR" sz="2400" dirty="0" smtClean="0"/>
              <a:t>tabloya kaydedelim</a:t>
            </a:r>
            <a:r>
              <a:rPr lang="tr-TR" sz="2400" dirty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055" y="-1"/>
            <a:ext cx="3045945" cy="2795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020272" y="2817213"/>
            <a:ext cx="965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3. Devre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41" y="3179994"/>
            <a:ext cx="8672165" cy="340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483768" y="4653945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 smtClean="0">
                <a:solidFill>
                  <a:srgbClr val="FF0000"/>
                </a:solidFill>
              </a:rPr>
              <a:t>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2571" y="4653945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 smtClean="0">
                <a:solidFill>
                  <a:srgbClr val="FF0000"/>
                </a:solidFill>
              </a:rPr>
              <a:t>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675165" y="4653945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fazla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5661248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iki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12571" y="5654573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792935" y="5661248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az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47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3" name="ShockwaveFlash1" r:id="rId2" imgW="8064533" imgH="6308100"/>
        </mc:Choice>
        <mc:Fallback>
          <p:control name="ShockwaveFlash1" r:id="rId2" imgW="8064533" imgH="63081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750" y="0"/>
                  <a:ext cx="8064500" cy="63087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765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484" y="29263"/>
            <a:ext cx="91175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Birinci devreyle karşılaştırarak ikinci ve üçüncü devrelerdeki değişkenleri </a:t>
            </a:r>
            <a:r>
              <a:rPr lang="tr-TR" sz="2400" dirty="0" smtClean="0"/>
              <a:t>belirleyerek  aşağıdaki </a:t>
            </a:r>
            <a:r>
              <a:rPr lang="tr-TR" sz="2400" dirty="0"/>
              <a:t>tabloyu dolduralım.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29" y="810737"/>
            <a:ext cx="6762526" cy="4007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20" y="4820500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Yaptığımız bu deneyden yola çıkarak, basit elektrik devrelerinde lamba </a:t>
            </a:r>
            <a:r>
              <a:rPr lang="tr-TR" sz="2400" dirty="0" smtClean="0"/>
              <a:t>parlaklıklarının nasıl </a:t>
            </a:r>
            <a:r>
              <a:rPr lang="tr-TR" sz="2400" dirty="0"/>
              <a:t>değiştirilebileceğine yönelik bir sonuca varmaya çalışalım.</a:t>
            </a:r>
          </a:p>
          <a:p>
            <a:r>
              <a:rPr lang="tr-TR" sz="2400" dirty="0" smtClean="0"/>
              <a:t>.......................................................................................................................................... ..................................................................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3347864" y="2060848"/>
            <a:ext cx="1152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Pil sayısı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05012" y="2099144"/>
            <a:ext cx="15511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Işık parlaklığı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372200" y="2052977"/>
            <a:ext cx="106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Lamba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37968" y="3429000"/>
            <a:ext cx="1237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Lamba sayısı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27726" y="3613665"/>
            <a:ext cx="13844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Işık parlaklığı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07846" y="3567498"/>
            <a:ext cx="1360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Pil sayısı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0636" y="6021288"/>
            <a:ext cx="8025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Basit devrelerde lamba parlaklığı pil sayısına ve ampul sayısına  bağlı olduğunu söyleyebiliriz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2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Basit bir elektrik devresinde lamba parlaklığını değiştirmenin bir yolu pil sayısını </a:t>
            </a:r>
            <a:r>
              <a:rPr lang="tr-TR" sz="2400" dirty="0" smtClean="0"/>
              <a:t>değiştirmektir. Lamba </a:t>
            </a:r>
            <a:r>
              <a:rPr lang="tr-TR" sz="2400" dirty="0"/>
              <a:t>sayısı aynı kalırken, pil sayısını artırdığımızda lamba parlaklığı </a:t>
            </a:r>
            <a:r>
              <a:rPr lang="tr-TR" sz="2400" dirty="0" smtClean="0"/>
              <a:t>artar. Basit </a:t>
            </a:r>
            <a:r>
              <a:rPr lang="tr-TR" sz="2400" dirty="0"/>
              <a:t>bir elektrik devresinde lamba parlaklığını değiştirmenin diğer bir yolu da lamba </a:t>
            </a:r>
            <a:r>
              <a:rPr lang="tr-TR" sz="2400" dirty="0" smtClean="0"/>
              <a:t>sayısını değiştirmektir</a:t>
            </a:r>
            <a:r>
              <a:rPr lang="tr-TR" sz="2400" dirty="0"/>
              <a:t>. Pil sayısını aynı tutarak lamba sayısını artırdığımızda lambaların </a:t>
            </a:r>
            <a:r>
              <a:rPr lang="tr-TR" sz="2400" dirty="0" smtClean="0"/>
              <a:t>parlaklıkları azalır</a:t>
            </a:r>
            <a:r>
              <a:rPr lang="tr-TR" sz="2400" dirty="0"/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8" y="3250910"/>
            <a:ext cx="91440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6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20694" y="0"/>
            <a:ext cx="2562689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tr-TR" sz="2800" b="1" dirty="0"/>
              <a:t>Neler öğrendik?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672247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2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428" y="51429"/>
            <a:ext cx="496963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tr-TR" sz="2400" b="1" dirty="0">
                <a:latin typeface="Calibri-Bold"/>
              </a:rPr>
              <a:t>Öğrendiklerimizi değerlendirelim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43314" y="513094"/>
            <a:ext cx="8993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1. Tuğba, basit bir elektrik devresinde pil sayısının lamba parlaklığına olan etkisini </a:t>
            </a:r>
            <a:r>
              <a:rPr lang="tr-TR" sz="2000" dirty="0" smtClean="0"/>
              <a:t>deney yaparak </a:t>
            </a:r>
            <a:r>
              <a:rPr lang="tr-TR" sz="2000" dirty="0"/>
              <a:t>araştırmak istiyor. Sizce Tuğba, deneyinde hangi değişkeni kontrol altına </a:t>
            </a:r>
            <a:r>
              <a:rPr lang="tr-TR" sz="2000" dirty="0" smtClean="0"/>
              <a:t>almalıdır? Neden</a:t>
            </a:r>
            <a:r>
              <a:rPr lang="tr-TR" sz="2000" dirty="0"/>
              <a:t>?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574" y="1528757"/>
            <a:ext cx="6401786" cy="424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6093296"/>
            <a:ext cx="9080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..........................................................................................................................................</a:t>
            </a:r>
          </a:p>
          <a:p>
            <a:r>
              <a:rPr lang="tr-TR" dirty="0" smtClean="0"/>
              <a:t>.....................................................................................................................................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0" y="6256297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Ampulü kontrol altına almalıdır…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7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2. </a:t>
            </a:r>
            <a:r>
              <a:rPr lang="tr-TR" sz="2400" dirty="0"/>
              <a:t>Aşağıdaki özdeş pil ve lambalarla oluşturulmuş basit elektrik devrelerini inceleyelim </a:t>
            </a:r>
            <a:r>
              <a:rPr lang="tr-TR" sz="2400" dirty="0" smtClean="0"/>
              <a:t>ve devamında </a:t>
            </a:r>
            <a:r>
              <a:rPr lang="tr-TR" sz="2400" dirty="0"/>
              <a:t>sorulan soruları cevaplayalım.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5" y="805269"/>
            <a:ext cx="8964488" cy="207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25760" y="2924943"/>
            <a:ext cx="88569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• Fatma, basit elektrik devresinde, lamba sayısının lamba parlaklığına olan etkisini araştırıyor.</a:t>
            </a:r>
          </a:p>
          <a:p>
            <a:r>
              <a:rPr lang="tr-TR" sz="2200" dirty="0"/>
              <a:t>Buna göre Fatma araştırmasında yukarıdaki devrelerden hangi ikisini kullanmalıdır? Açıklayalım.</a:t>
            </a:r>
          </a:p>
          <a:p>
            <a:r>
              <a:rPr lang="tr-TR" sz="2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r-TR" sz="2200" dirty="0"/>
          </a:p>
        </p:txBody>
      </p:sp>
      <p:sp>
        <p:nvSpPr>
          <p:cNvPr id="4" name="Dikdörtgen 3"/>
          <p:cNvSpPr/>
          <p:nvPr/>
        </p:nvSpPr>
        <p:spPr>
          <a:xfrm>
            <a:off x="107504" y="5028272"/>
            <a:ext cx="88569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• Fatma, pil sayısının lamba parlaklığına olan etkisini araştırmak isterse yukarıdaki </a:t>
            </a:r>
            <a:r>
              <a:rPr lang="tr-TR" sz="2200" dirty="0" smtClean="0"/>
              <a:t>devrelerden hangi </a:t>
            </a:r>
            <a:r>
              <a:rPr lang="tr-TR" sz="2200" dirty="0"/>
              <a:t>ikisini kullanmalıdır? Açıklayalım.</a:t>
            </a:r>
          </a:p>
          <a:p>
            <a:r>
              <a:rPr lang="tr-TR" sz="2200" dirty="0" smtClean="0"/>
              <a:t>………………………………………………………………………………………………………………………… …………………………………………</a:t>
            </a:r>
            <a:endParaRPr lang="tr-TR" sz="2200" dirty="0"/>
          </a:p>
        </p:txBody>
      </p:sp>
      <p:sp>
        <p:nvSpPr>
          <p:cNvPr id="6" name="Dikdörtgen 5"/>
          <p:cNvSpPr/>
          <p:nvPr/>
        </p:nvSpPr>
        <p:spPr>
          <a:xfrm>
            <a:off x="323528" y="436510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Bir  devreyi ve beş devre veya 3 devre ve dört devreyi almalıdır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9424" y="5974409"/>
            <a:ext cx="8230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Bir</a:t>
            </a:r>
            <a:r>
              <a:rPr lang="tr-TR" sz="2400" dirty="0">
                <a:solidFill>
                  <a:srgbClr val="FF0000"/>
                </a:solidFill>
              </a:rPr>
              <a:t> devre ve </a:t>
            </a:r>
            <a:r>
              <a:rPr lang="tr-TR" sz="2400" dirty="0" smtClean="0">
                <a:solidFill>
                  <a:srgbClr val="FF0000"/>
                </a:solidFill>
              </a:rPr>
              <a:t>3  </a:t>
            </a:r>
            <a:r>
              <a:rPr lang="tr-TR" sz="2400" dirty="0">
                <a:solidFill>
                  <a:srgbClr val="FF0000"/>
                </a:solidFill>
              </a:rPr>
              <a:t>devreyi </a:t>
            </a:r>
            <a:r>
              <a:rPr lang="tr-TR" sz="2400" dirty="0" smtClean="0">
                <a:solidFill>
                  <a:srgbClr val="FF0000"/>
                </a:solidFill>
              </a:rPr>
              <a:t>veya 2 devreyle 4 devreyi denemelidir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8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/>
              <a:t>4. </a:t>
            </a:r>
            <a:r>
              <a:rPr lang="tr-TR" sz="2200" dirty="0"/>
              <a:t>Aşağıdaki tabloda basit elektrik devreleriyle ardı ardına yapılan üç deneye ait veriler </a:t>
            </a:r>
            <a:r>
              <a:rPr lang="tr-TR" sz="2200" dirty="0" smtClean="0"/>
              <a:t>yer almaktadır</a:t>
            </a:r>
            <a:r>
              <a:rPr lang="tr-TR" sz="2200" dirty="0"/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4" y="780408"/>
            <a:ext cx="9010011" cy="347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6531" y="4437112"/>
            <a:ext cx="89899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Buna göre,</a:t>
            </a:r>
          </a:p>
          <a:p>
            <a:r>
              <a:rPr lang="tr-TR" sz="2200" dirty="0"/>
              <a:t>A) Bu deneyin amacı hakkında ne söylenebilir?</a:t>
            </a:r>
          </a:p>
          <a:p>
            <a:r>
              <a:rPr lang="tr-TR" sz="2200" dirty="0" smtClean="0"/>
              <a:t>...........................................................................................................................</a:t>
            </a:r>
            <a:endParaRPr lang="tr-TR" sz="2200" dirty="0"/>
          </a:p>
          <a:p>
            <a:r>
              <a:rPr lang="tr-TR" sz="2200" dirty="0" smtClean="0"/>
              <a:t>............................................................................................................................</a:t>
            </a:r>
            <a:endParaRPr lang="tr-TR" sz="2200" dirty="0"/>
          </a:p>
        </p:txBody>
      </p:sp>
      <p:sp>
        <p:nvSpPr>
          <p:cNvPr id="6" name="Dikdörtgen 5"/>
          <p:cNvSpPr/>
          <p:nvPr/>
        </p:nvSpPr>
        <p:spPr>
          <a:xfrm>
            <a:off x="164938" y="5168711"/>
            <a:ext cx="82308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Lamba sayısının lamba parlaklığına etkisini öğrenmek için yapılmıştır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8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4016" y="188640"/>
            <a:ext cx="86764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B) Bu deneydeki bağımlı, bağımsız ve kontrol edilen değişkenler nelerdir?</a:t>
            </a:r>
          </a:p>
          <a:p>
            <a:r>
              <a:rPr lang="tr-TR" sz="2400" dirty="0"/>
              <a:t>Bağımlı değişken: .............................................................................................................</a:t>
            </a:r>
          </a:p>
          <a:p>
            <a:r>
              <a:rPr lang="tr-TR" sz="2400" dirty="0"/>
              <a:t>Bağımsız değişken: ...........................................................................................................</a:t>
            </a:r>
          </a:p>
          <a:p>
            <a:r>
              <a:rPr lang="tr-TR" sz="2400" dirty="0"/>
              <a:t>Kontrol edilen değişken: ...................................................................................................</a:t>
            </a:r>
          </a:p>
          <a:p>
            <a:r>
              <a:rPr lang="tr-TR" sz="2400" dirty="0"/>
              <a:t>Cevaplarımızın nedenlerini açıklayalım.</a:t>
            </a:r>
          </a:p>
          <a:p>
            <a:r>
              <a:rPr lang="tr-TR" sz="24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99425" y="1268760"/>
            <a:ext cx="2212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Lamba sayısı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99425" y="2035299"/>
            <a:ext cx="3652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Lamba parlaklığı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9425" y="2780928"/>
            <a:ext cx="156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Pil sayısı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778" y="3484867"/>
            <a:ext cx="8437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Neyi gözlemledik ? (sorunun cevabı bağımlı değişkeni verir)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2508" y="4489885"/>
            <a:ext cx="84719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Neyi değiştirdik ?</a:t>
            </a:r>
            <a:r>
              <a:rPr lang="tr-TR" sz="2400" dirty="0">
                <a:solidFill>
                  <a:srgbClr val="FF0000"/>
                </a:solidFill>
              </a:rPr>
              <a:t> (sorunun cevabı </a:t>
            </a:r>
            <a:r>
              <a:rPr lang="tr-TR" sz="2400" dirty="0" smtClean="0">
                <a:solidFill>
                  <a:srgbClr val="FF0000"/>
                </a:solidFill>
              </a:rPr>
              <a:t>bağımsız </a:t>
            </a:r>
            <a:r>
              <a:rPr lang="tr-TR" sz="2400" dirty="0">
                <a:solidFill>
                  <a:srgbClr val="FF0000"/>
                </a:solidFill>
              </a:rPr>
              <a:t>değişkeni verir</a:t>
            </a:r>
            <a:r>
              <a:rPr lang="tr-TR" sz="2400" dirty="0" smtClean="0">
                <a:solidFill>
                  <a:srgbClr val="FF0000"/>
                </a:solidFill>
              </a:rPr>
              <a:t>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7358" y="5456297"/>
            <a:ext cx="8477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Neyi aynı tuttuk ?</a:t>
            </a:r>
            <a:r>
              <a:rPr lang="tr-TR" sz="2400" dirty="0">
                <a:solidFill>
                  <a:srgbClr val="FF0000"/>
                </a:solidFill>
              </a:rPr>
              <a:t> (sorunun cevabı </a:t>
            </a:r>
            <a:r>
              <a:rPr lang="tr-TR" sz="2400" dirty="0" smtClean="0">
                <a:solidFill>
                  <a:srgbClr val="FF0000"/>
                </a:solidFill>
              </a:rPr>
              <a:t>kontrol edilen </a:t>
            </a:r>
            <a:r>
              <a:rPr lang="tr-TR" sz="2400" dirty="0">
                <a:solidFill>
                  <a:srgbClr val="FF0000"/>
                </a:solidFill>
              </a:rPr>
              <a:t>değişkeni verir</a:t>
            </a:r>
            <a:r>
              <a:rPr lang="tr-TR" sz="2400" dirty="0" smtClean="0">
                <a:solidFill>
                  <a:srgbClr val="FF0000"/>
                </a:solidFill>
              </a:rPr>
              <a:t>)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4247" y="3946532"/>
            <a:ext cx="2102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Lamba </a:t>
            </a:r>
            <a:r>
              <a:rPr lang="tr-TR" sz="2400" b="1" dirty="0">
                <a:solidFill>
                  <a:srgbClr val="FF0000"/>
                </a:solidFill>
              </a:rPr>
              <a:t>sayısını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2508" y="4956268"/>
            <a:ext cx="2517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Lamba parlaklığını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4247" y="6093296"/>
            <a:ext cx="1498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Pil sayısını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2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160" y="116632"/>
            <a:ext cx="4572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400" b="1" dirty="0"/>
              <a:t>1. </a:t>
            </a:r>
            <a:r>
              <a:rPr lang="tr-TR" sz="4000" dirty="0"/>
              <a:t>BÖLÜM</a:t>
            </a:r>
          </a:p>
          <a:p>
            <a:r>
              <a:rPr lang="tr-TR" sz="3200" dirty="0"/>
              <a:t>BASİT BİR ELEKTRİK</a:t>
            </a:r>
          </a:p>
          <a:p>
            <a:r>
              <a:rPr lang="tr-TR" sz="3200" dirty="0"/>
              <a:t>DEVRESİNDEKİ LAMBA</a:t>
            </a:r>
          </a:p>
          <a:p>
            <a:r>
              <a:rPr lang="tr-TR" sz="3200" dirty="0"/>
              <a:t>PARLAKLIĞINI ETKİLEYEN</a:t>
            </a:r>
          </a:p>
          <a:p>
            <a:r>
              <a:rPr lang="tr-TR" sz="3200" dirty="0"/>
              <a:t>DEĞİŞKENLER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5456" y="2862600"/>
            <a:ext cx="532863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AMAÇLAR</a:t>
            </a:r>
          </a:p>
          <a:p>
            <a:r>
              <a:rPr lang="tr-TR" sz="2800" dirty="0"/>
              <a:t>Bu bölümde, farklı elektrik devrelerindeki pil ve lamba sayısını</a:t>
            </a:r>
          </a:p>
          <a:p>
            <a:r>
              <a:rPr lang="tr-TR" sz="2800" dirty="0"/>
              <a:t>değiştirerek bu değişimin devre üzerindeki </a:t>
            </a:r>
            <a:r>
              <a:rPr lang="tr-TR" sz="2800" dirty="0" smtClean="0"/>
              <a:t>etkilerini inceleyeceğiz</a:t>
            </a:r>
            <a:r>
              <a:rPr lang="tr-TR" sz="2800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4752"/>
            <a:ext cx="28670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252" y="2862600"/>
            <a:ext cx="282892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77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395536" y="5298896"/>
            <a:ext cx="83529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 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,vitamin ve  fatihgizligider.com da yayınlanan dosyalardan yararlanılmıştır…..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07/04/2014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4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741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KAVRAMLAR ve TERİMLER</a:t>
            </a:r>
          </a:p>
          <a:p>
            <a:r>
              <a:rPr lang="tr-TR" sz="2800" b="1" dirty="0"/>
              <a:t>Lamba parlaklığı</a:t>
            </a:r>
          </a:p>
          <a:p>
            <a:r>
              <a:rPr lang="tr-TR" sz="2800" b="1" dirty="0"/>
              <a:t>Bağımlı değişken</a:t>
            </a:r>
          </a:p>
          <a:p>
            <a:r>
              <a:rPr lang="tr-TR" sz="2800" b="1" dirty="0"/>
              <a:t>Bağımsız değişken</a:t>
            </a:r>
          </a:p>
          <a:p>
            <a:r>
              <a:rPr lang="tr-TR" sz="2800" b="1" dirty="0"/>
              <a:t>Kontrol edilen değişken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150952" y="2852936"/>
            <a:ext cx="57171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Resimde görülen ev maketini aydınlatmak için alt ve </a:t>
            </a:r>
            <a:r>
              <a:rPr lang="tr-TR" sz="2400" dirty="0" smtClean="0"/>
              <a:t>üst kata </a:t>
            </a:r>
            <a:r>
              <a:rPr lang="tr-TR" sz="2400" dirty="0"/>
              <a:t>ayrı ayrı aynı elektrik devrelerini kurduğumuzu </a:t>
            </a:r>
            <a:r>
              <a:rPr lang="tr-TR" sz="2400" dirty="0" smtClean="0"/>
              <a:t>varsayalım. Dışarıdan </a:t>
            </a:r>
            <a:r>
              <a:rPr lang="tr-TR" sz="2400" dirty="0"/>
              <a:t>baktığınızda, üst katın ışığının </a:t>
            </a:r>
            <a:r>
              <a:rPr lang="tr-TR" sz="2400" dirty="0" smtClean="0"/>
              <a:t>yeterli olduğunu</a:t>
            </a:r>
            <a:r>
              <a:rPr lang="tr-TR" sz="2400" dirty="0"/>
              <a:t>, daha geniş olan alt katta ise lambaların </a:t>
            </a:r>
            <a:r>
              <a:rPr lang="tr-TR" sz="2400" dirty="0" smtClean="0"/>
              <a:t>parlaklıklarının yetersiz </a:t>
            </a:r>
            <a:r>
              <a:rPr lang="tr-TR" sz="2400" dirty="0"/>
              <a:t>olduğunu gözlemlediniz. Alt katta </a:t>
            </a:r>
            <a:r>
              <a:rPr lang="tr-TR" sz="2400" dirty="0" smtClean="0"/>
              <a:t>kullandığımız lambaların </a:t>
            </a:r>
            <a:r>
              <a:rPr lang="tr-TR" sz="2400" dirty="0"/>
              <a:t>parlaklıklarını nasıl artırabiliriz?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28" y="3140968"/>
            <a:ext cx="26574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6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772816"/>
            <a:ext cx="5202034" cy="391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70"/>
            <a:ext cx="26479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624"/>
            <a:ext cx="29813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27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5504" y="683286"/>
            <a:ext cx="6956200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tr-TR" sz="3200" dirty="0"/>
              <a:t>Bilimsel araştırmalarda değişken kavramı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1484784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Bilimsel araştırma süreci, bilim insanlarının bireysel veya grupça yaptıkları zihinsel ve </a:t>
            </a:r>
            <a:r>
              <a:rPr lang="tr-TR" sz="2400" dirty="0" smtClean="0"/>
              <a:t>bedensel tüm </a:t>
            </a:r>
            <a:r>
              <a:rPr lang="tr-TR" sz="2400" dirty="0"/>
              <a:t>faaliyetleri kapsar. Bu süreç içerisinde karşılaştıkları problemleri çözerken </a:t>
            </a:r>
            <a:r>
              <a:rPr lang="tr-TR" sz="2400" dirty="0" smtClean="0"/>
              <a:t>önceki bilgi </a:t>
            </a:r>
            <a:r>
              <a:rPr lang="tr-TR" sz="2400" dirty="0"/>
              <a:t>ve deneyimlerini kullanarak çözüme dair öngörülerde bulunurlar. Bu öngörüleri </a:t>
            </a:r>
            <a:r>
              <a:rPr lang="tr-TR" sz="2400" dirty="0" smtClean="0"/>
              <a:t>düşünürken, çözmeye </a:t>
            </a:r>
            <a:r>
              <a:rPr lang="tr-TR" sz="2400" dirty="0"/>
              <a:t>çalıştıkları problemi etkileyen ve “değişken” adı verilen durumları dikkate </a:t>
            </a:r>
            <a:r>
              <a:rPr lang="tr-TR" sz="2400" dirty="0" smtClean="0"/>
              <a:t>alırlar. Bizler </a:t>
            </a:r>
            <a:r>
              <a:rPr lang="tr-TR" sz="2400" dirty="0"/>
              <a:t>de yaptığımız deneylerde araştırmamızı etkileyen değişkenler üzerinde düşünmeli </a:t>
            </a:r>
            <a:r>
              <a:rPr lang="tr-TR" sz="2400" dirty="0" smtClean="0"/>
              <a:t>ve bunların </a:t>
            </a:r>
            <a:r>
              <a:rPr lang="tr-TR" sz="2400" dirty="0"/>
              <a:t>neler olduğuna karar vermeliyiz.</a:t>
            </a:r>
          </a:p>
        </p:txBody>
      </p:sp>
    </p:spTree>
    <p:extLst>
      <p:ext uri="{BB962C8B-B14F-4D97-AF65-F5344CB8AC3E}">
        <p14:creationId xmlns:p14="http://schemas.microsoft.com/office/powerpoint/2010/main" val="137257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3" y="-28670"/>
            <a:ext cx="5472608" cy="3388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65808" y="3359540"/>
            <a:ext cx="9010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Bilimsel araştırmalarda temelde üç tür değişken kullanılır: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5278561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b="1" dirty="0" smtClean="0"/>
              <a:t>• </a:t>
            </a:r>
            <a:r>
              <a:rPr lang="tr-TR" sz="2200" b="1" dirty="0">
                <a:solidFill>
                  <a:srgbClr val="FF0000"/>
                </a:solidFill>
              </a:rPr>
              <a:t>Kontrol edilen değişken: </a:t>
            </a:r>
            <a:r>
              <a:rPr lang="tr-TR" sz="2200" dirty="0"/>
              <a:t>Yapılan bir deneyde sabit tutulan ve etkisi incelenmeyen </a:t>
            </a:r>
            <a:r>
              <a:rPr lang="tr-TR" sz="2200" dirty="0" smtClean="0"/>
              <a:t>değişkendir . Bilimsel </a:t>
            </a:r>
            <a:r>
              <a:rPr lang="tr-TR" sz="2200" dirty="0"/>
              <a:t>bir araştırmada birden fazla bağımsız değişken varsa bağımsız </a:t>
            </a:r>
            <a:r>
              <a:rPr lang="tr-TR" sz="2200" dirty="0" smtClean="0"/>
              <a:t>değişkenlerden birinin </a:t>
            </a:r>
            <a:r>
              <a:rPr lang="tr-TR" sz="2200" dirty="0"/>
              <a:t>etkisi incelenirken genellikle diğerleri sabit tutulur.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378904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• </a:t>
            </a:r>
            <a:r>
              <a:rPr lang="tr-TR" sz="2200" dirty="0">
                <a:solidFill>
                  <a:srgbClr val="FF0000"/>
                </a:solidFill>
              </a:rPr>
              <a:t>Bağımsız değişken</a:t>
            </a:r>
            <a:r>
              <a:rPr lang="tr-TR" sz="2200" dirty="0"/>
              <a:t>: Yapılan bir deneyde sonucu etkileyebilecek olan ve etkisi azaltılıp </a:t>
            </a:r>
            <a:r>
              <a:rPr lang="tr-TR" sz="2200" dirty="0" smtClean="0"/>
              <a:t>çoğaltılabilen değişkendir</a:t>
            </a:r>
            <a:r>
              <a:rPr lang="tr-TR" sz="2200" dirty="0"/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450912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solidFill>
                  <a:srgbClr val="FF0000"/>
                </a:solidFill>
              </a:rPr>
              <a:t>• Bağımlı değişken: </a:t>
            </a:r>
            <a:r>
              <a:rPr lang="tr-TR" sz="2200" dirty="0"/>
              <a:t>Yapılan bir deneyde gözlenen ya da ölçülen değişkendir. Bir başka </a:t>
            </a:r>
            <a:r>
              <a:rPr lang="tr-TR" sz="2200" dirty="0" smtClean="0"/>
              <a:t>ifadeyle bağımsız </a:t>
            </a:r>
            <a:r>
              <a:rPr lang="tr-TR" sz="2200" dirty="0"/>
              <a:t>değişkenin etkilediği değişken olarak tanımlanabilir.</a:t>
            </a:r>
          </a:p>
        </p:txBody>
      </p:sp>
    </p:spTree>
    <p:extLst>
      <p:ext uri="{BB962C8B-B14F-4D97-AF65-F5344CB8AC3E}">
        <p14:creationId xmlns:p14="http://schemas.microsoft.com/office/powerpoint/2010/main" val="232833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1449"/>
            <a:ext cx="5498044" cy="46166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txBody>
          <a:bodyPr wrap="none">
            <a:spAutoFit/>
          </a:bodyPr>
          <a:lstStyle/>
          <a:p>
            <a:r>
              <a:rPr lang="tr-TR" sz="2400" dirty="0"/>
              <a:t>Basit elektrik devrelerinde lamba parlaklığı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5496" y="483114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Pil, lamba (ampul), anahtar, duy ve bağlantı kablolarını kullanarak basit bir elektrik </a:t>
            </a:r>
            <a:r>
              <a:rPr lang="tr-TR" sz="2400" dirty="0" smtClean="0"/>
              <a:t>devresi kurabiliriz</a:t>
            </a:r>
            <a:r>
              <a:rPr lang="tr-TR" sz="2400" dirty="0"/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4111"/>
            <a:ext cx="3846098" cy="188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496" y="3212976"/>
            <a:ext cx="90161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Basit bir elektrik devresinde lambanın ışık verebilmesi için tüm devre elemanlarının </a:t>
            </a:r>
            <a:r>
              <a:rPr lang="tr-TR" sz="2400" dirty="0" smtClean="0"/>
              <a:t>birbirine iletken </a:t>
            </a:r>
            <a:r>
              <a:rPr lang="tr-TR" sz="2400" dirty="0"/>
              <a:t>tellerle doğru bir şekilde bağlanması gerekir. Çünkü elektriğin iletimi ve </a:t>
            </a:r>
            <a:r>
              <a:rPr lang="tr-TR" sz="2400" dirty="0" smtClean="0"/>
              <a:t>sonucunda lambanın </a:t>
            </a:r>
            <a:r>
              <a:rPr lang="tr-TR" sz="2400" dirty="0"/>
              <a:t>yanması bu şekilde sağlanabilir. Eğer lamba ışık vermiyorsa bunun birçok nedeni</a:t>
            </a:r>
          </a:p>
          <a:p>
            <a:r>
              <a:rPr lang="tr-TR" sz="2400" dirty="0"/>
              <a:t>olabilir. Bağlantının kopması, pile doğru bağlantının yapılmamış olması, pilin ömrünü </a:t>
            </a:r>
            <a:r>
              <a:rPr lang="tr-TR" sz="2400" dirty="0" smtClean="0"/>
              <a:t>tamamlamış olması </a:t>
            </a:r>
            <a:r>
              <a:rPr lang="tr-TR" sz="2400" dirty="0"/>
              <a:t>veya lambanın içindeki telin kopmuş olması bu nedenlerden </a:t>
            </a:r>
            <a:r>
              <a:rPr lang="tr-TR" sz="2400" dirty="0" smtClean="0"/>
              <a:t>başlı çalarıdır. Basit bir </a:t>
            </a:r>
            <a:r>
              <a:rPr lang="tr-TR" sz="2400" dirty="0"/>
              <a:t>elektrik devresinde bulunan bir lambanın parlaklığını değiştiren etkenler devreye bağlı olan</a:t>
            </a:r>
          </a:p>
          <a:p>
            <a:r>
              <a:rPr lang="tr-TR" sz="2400" dirty="0"/>
              <a:t>lamba sayısı ve pil sayısıdır.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name="ShockwaveFlash1" r:id="rId2" imgW="2521142" imgH="2305372"/>
        </mc:Choice>
        <mc:Fallback>
          <p:control name="ShockwaveFlash1" r:id="rId2" imgW="2521142" imgH="230537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95963" y="981075"/>
                  <a:ext cx="2520950" cy="2160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0798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8" y="3645024"/>
            <a:ext cx="4577793" cy="83655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87"/>
            <a:ext cx="7596336" cy="343722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043608" y="1556792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4 adet 2,5 voltluk özdeş lamba</a:t>
            </a:r>
          </a:p>
          <a:p>
            <a:r>
              <a:rPr lang="tr-TR" sz="2400" dirty="0"/>
              <a:t>• 4 adet 1,5 voltluk özdeş pil</a:t>
            </a:r>
          </a:p>
          <a:p>
            <a:r>
              <a:rPr lang="tr-TR" sz="2400" dirty="0"/>
              <a:t>• 4 adet duy</a:t>
            </a:r>
          </a:p>
          <a:p>
            <a:r>
              <a:rPr lang="tr-TR" sz="2400" dirty="0"/>
              <a:t>• 4 adet pil yatağı veya 1 adet dörtlü pil yatağı</a:t>
            </a:r>
          </a:p>
          <a:p>
            <a:r>
              <a:rPr lang="tr-TR" sz="2400" dirty="0"/>
              <a:t>• 3 adet anahtar</a:t>
            </a:r>
          </a:p>
          <a:p>
            <a:r>
              <a:rPr lang="tr-TR" sz="2400" dirty="0"/>
              <a:t>• Bağlantı kabloları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4469803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3-5 kişilik gruplar oluşturalım.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0" y="4730319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Aşağıdaki elektrik devrelerini inceleyelim. Hangi devrede lamba parlaklığının daha fazla </a:t>
            </a:r>
            <a:r>
              <a:rPr lang="tr-TR" sz="2400" dirty="0" smtClean="0"/>
              <a:t>olacağını tahmin </a:t>
            </a:r>
            <a:r>
              <a:rPr lang="tr-TR" sz="2400" dirty="0"/>
              <a:t>edelim. Tahminlerimizi nedenleriyle birlikte yazalım.</a:t>
            </a:r>
          </a:p>
          <a:p>
            <a:r>
              <a:rPr lang="tr-TR" sz="2400" dirty="0" smtClean="0"/>
              <a:t>……………………………………………………………………………………………………………………………………………………………………………</a:t>
            </a:r>
            <a:endParaRPr lang="tr-TR" sz="2400" dirty="0"/>
          </a:p>
        </p:txBody>
      </p:sp>
      <p:sp>
        <p:nvSpPr>
          <p:cNvPr id="2" name="Dikdörtgen 1"/>
          <p:cNvSpPr/>
          <p:nvPr/>
        </p:nvSpPr>
        <p:spPr>
          <a:xfrm>
            <a:off x="107504" y="44624"/>
            <a:ext cx="806489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2800" b="1" dirty="0"/>
              <a:t>Etkinlik 6.1. Lambaların parlaklıkları nelere bağlıdır?</a:t>
            </a:r>
            <a:endParaRPr lang="tr-TR" sz="2800" dirty="0"/>
          </a:p>
        </p:txBody>
      </p:sp>
      <p:sp>
        <p:nvSpPr>
          <p:cNvPr id="8" name="Dikdörtgen 7"/>
          <p:cNvSpPr/>
          <p:nvPr/>
        </p:nvSpPr>
        <p:spPr>
          <a:xfrm>
            <a:off x="107504" y="587727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İkisi aynı parlaklıkta yanar .İki devrede de bir lamba olduğu için 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7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052"/>
            <a:ext cx="2393908" cy="2282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078" y="30738"/>
            <a:ext cx="3060418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593776" y="2272919"/>
            <a:ext cx="1224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1. Devre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557109" y="2272918"/>
            <a:ext cx="1224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2. Devre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34624" y="2636912"/>
            <a:ext cx="88088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• Şekildeki birinci devreyi ardından ikinci devreyi kuralım ve devreleri çalıştıralım.</a:t>
            </a:r>
          </a:p>
          <a:p>
            <a:r>
              <a:rPr lang="tr-TR" sz="2000" dirty="0"/>
              <a:t>• Birinci ve ikinci devreleri karşılaştırarak bu devrelerin benzerlik ve farklılıklarını </a:t>
            </a:r>
            <a:r>
              <a:rPr lang="tr-TR" sz="2000" dirty="0" smtClean="0"/>
              <a:t>belirleyelim. Elde </a:t>
            </a:r>
            <a:r>
              <a:rPr lang="tr-TR" sz="2000" dirty="0"/>
              <a:t>ettiğimiz verileri tabloya kaydedelim.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46" y="3602910"/>
            <a:ext cx="8356702" cy="325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339752" y="4985050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 smtClean="0">
                <a:solidFill>
                  <a:srgbClr val="FF0000"/>
                </a:solidFill>
              </a:rPr>
              <a:t>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39055" y="4999622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 smtClean="0">
                <a:solidFill>
                  <a:srgbClr val="FF0000"/>
                </a:solidFill>
              </a:rPr>
              <a:t>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516216" y="4999622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az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92152" y="5949280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 smtClean="0">
                <a:solidFill>
                  <a:srgbClr val="FF0000"/>
                </a:solidFill>
              </a:rPr>
              <a:t>ir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86046" y="5960094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iki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6216" y="5930114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fazla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3" name="ShockwaveFlash1" r:id="rId2" imgW="3313409" imgH="2276793"/>
        </mc:Choice>
        <mc:Fallback>
          <p:control name="ShockwaveFlash1" r:id="rId2" imgW="3313409" imgH="227679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7313" y="0"/>
                  <a:ext cx="3313112" cy="22764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8427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1fec4b197bb4dc81d31ed981214d7fb9e6a495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1002</Words>
  <Application>Microsoft Office PowerPoint</Application>
  <PresentationFormat>Ekran Gösterisi (4:3)</PresentationFormat>
  <Paragraphs>115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26</cp:revision>
  <dcterms:created xsi:type="dcterms:W3CDTF">2014-04-03T15:35:51Z</dcterms:created>
  <dcterms:modified xsi:type="dcterms:W3CDTF">2014-04-06T09:54:00Z</dcterms:modified>
</cp:coreProperties>
</file>