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notesSlides/notesSlide1.xml" ContentType="application/vnd.openxmlformats-officedocument.presentationml.notesSlide+xml"/>
  <Override PartName="/ppt/activeX/activeX8.xml" ContentType="application/vnd.ms-office.activeX+xml"/>
  <Override PartName="/ppt/activeX/activeX9.xml" ContentType="application/vnd.ms-office.activeX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60" r:id="rId3"/>
    <p:sldId id="278" r:id="rId4"/>
    <p:sldId id="261" r:id="rId5"/>
    <p:sldId id="282" r:id="rId6"/>
    <p:sldId id="262" r:id="rId7"/>
    <p:sldId id="284" r:id="rId8"/>
    <p:sldId id="263" r:id="rId9"/>
    <p:sldId id="269" r:id="rId10"/>
    <p:sldId id="291" r:id="rId11"/>
    <p:sldId id="264" r:id="rId12"/>
    <p:sldId id="292" r:id="rId13"/>
    <p:sldId id="290" r:id="rId14"/>
    <p:sldId id="265" r:id="rId15"/>
    <p:sldId id="266" r:id="rId16"/>
    <p:sldId id="267" r:id="rId17"/>
    <p:sldId id="268" r:id="rId18"/>
    <p:sldId id="270" r:id="rId19"/>
    <p:sldId id="271" r:id="rId20"/>
    <p:sldId id="286" r:id="rId21"/>
    <p:sldId id="272" r:id="rId22"/>
    <p:sldId id="288" r:id="rId23"/>
    <p:sldId id="273" r:id="rId24"/>
    <p:sldId id="287" r:id="rId25"/>
    <p:sldId id="274" r:id="rId26"/>
    <p:sldId id="275" r:id="rId27"/>
    <p:sldId id="276" r:id="rId28"/>
    <p:sldId id="289" r:id="rId29"/>
  </p:sldIdLst>
  <p:sldSz cx="9144000" cy="6858000" type="screen4x3"/>
  <p:notesSz cx="6858000" cy="9144000"/>
  <p:custDataLst>
    <p:tags r:id="rId31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94C91-D1F2-466E-A281-A1DE3151E258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7D751-06DB-4177-BE48-86CE3361C1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1695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7444F-8964-4E99-9202-B1BBDD108FD7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4206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28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09.03.2014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188640"/>
            <a:ext cx="3600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5. BÖLÜM</a:t>
            </a:r>
          </a:p>
          <a:p>
            <a:r>
              <a:rPr lang="tr-TR" sz="3200" b="1" dirty="0"/>
              <a:t>SESİN FARKLI</a:t>
            </a:r>
          </a:p>
          <a:p>
            <a:r>
              <a:rPr lang="tr-TR" sz="3200" b="1" dirty="0"/>
              <a:t>ORTAMLARDA</a:t>
            </a:r>
          </a:p>
          <a:p>
            <a:r>
              <a:rPr lang="tr-TR" sz="3200" b="1" dirty="0"/>
              <a:t>FARKLI DUYULMASI</a:t>
            </a:r>
            <a:endParaRPr lang="tr-TR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3182" y="0"/>
            <a:ext cx="4824536" cy="6870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09084" y="2250743"/>
            <a:ext cx="49109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Narrow" pitchFamily="34" charset="0"/>
                <a:cs typeface="Arial" pitchFamily="34" charset="0"/>
              </a:rPr>
              <a:t>AMAÇLAR</a:t>
            </a:r>
          </a:p>
          <a:p>
            <a:r>
              <a:rPr lang="tr-TR" sz="2400" b="1" dirty="0">
                <a:latin typeface="Arial Narrow" pitchFamily="34" charset="0"/>
                <a:cs typeface="Arial" pitchFamily="34" charset="0"/>
              </a:rPr>
              <a:t>Bu bölümde farklı cisimlerle üretilen seslerin farklı </a:t>
            </a:r>
            <a:r>
              <a:rPr lang="tr-TR" sz="2400" b="1" dirty="0" smtClean="0">
                <a:latin typeface="Arial Narrow" pitchFamily="34" charset="0"/>
                <a:cs typeface="Arial" pitchFamily="34" charset="0"/>
              </a:rPr>
              <a:t>olduğunu ve </a:t>
            </a:r>
            <a:r>
              <a:rPr lang="tr-TR" sz="2400" b="1" dirty="0">
                <a:latin typeface="Arial Narrow" pitchFamily="34" charset="0"/>
                <a:cs typeface="Arial" pitchFamily="34" charset="0"/>
              </a:rPr>
              <a:t>aynı sesin, farklı ortamlarda farklı duyulduğunu</a:t>
            </a:r>
          </a:p>
          <a:p>
            <a:r>
              <a:rPr lang="tr-TR" sz="2400" b="1" dirty="0">
                <a:latin typeface="Arial Narrow" pitchFamily="34" charset="0"/>
                <a:cs typeface="Arial" pitchFamily="34" charset="0"/>
              </a:rPr>
              <a:t>öğreneceğiz.</a:t>
            </a:r>
            <a:endParaRPr lang="tr-TR" sz="2400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90311" y="50131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>
                <a:latin typeface="Arial Narrow" pitchFamily="34" charset="0"/>
              </a:rPr>
              <a:t>KAVRAMLAR ve TERİMLER</a:t>
            </a:r>
          </a:p>
          <a:p>
            <a:r>
              <a:rPr lang="tr-TR" sz="2400" dirty="0">
                <a:latin typeface="Arial Narrow" pitchFamily="34" charset="0"/>
              </a:rPr>
              <a:t>Maddesel ortam</a:t>
            </a:r>
          </a:p>
          <a:p>
            <a:r>
              <a:rPr lang="tr-TR" sz="2400" dirty="0">
                <a:latin typeface="Arial Narrow" pitchFamily="34" charset="0"/>
              </a:rPr>
              <a:t>Titreşim</a:t>
            </a:r>
          </a:p>
        </p:txBody>
      </p:sp>
    </p:spTree>
    <p:extLst>
      <p:ext uri="{BB962C8B-B14F-4D97-AF65-F5344CB8AC3E}">
        <p14:creationId xmlns:p14="http://schemas.microsoft.com/office/powerpoint/2010/main" val="393219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42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204" y="0"/>
            <a:ext cx="6568079" cy="448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4653136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Bir başka örnek olarak yarasalar verilebilir. Yarasalar, </a:t>
            </a:r>
            <a:r>
              <a:rPr lang="tr-TR" sz="2400" dirty="0" smtClean="0">
                <a:latin typeface="Arial Narrow" pitchFamily="34" charset="0"/>
              </a:rPr>
              <a:t>görme duyuları </a:t>
            </a:r>
            <a:r>
              <a:rPr lang="tr-TR" sz="2400" dirty="0">
                <a:latin typeface="Arial Narrow" pitchFamily="34" charset="0"/>
              </a:rPr>
              <a:t>çok zayıf hayvanlar olup çıkardıkları seslere göre </a:t>
            </a:r>
            <a:r>
              <a:rPr lang="tr-TR" sz="2400" dirty="0" smtClean="0">
                <a:latin typeface="Arial Narrow" pitchFamily="34" charset="0"/>
              </a:rPr>
              <a:t>yollarını bulurlar</a:t>
            </a:r>
            <a:r>
              <a:rPr lang="tr-TR" sz="2400" dirty="0">
                <a:latin typeface="Arial Narrow" pitchFamily="34" charset="0"/>
              </a:rPr>
              <a:t>. Anlaşılacağı üzere farklı cisimlerden farklı seslerin çıkması</a:t>
            </a:r>
          </a:p>
          <a:p>
            <a:r>
              <a:rPr lang="tr-TR" sz="2400" dirty="0">
                <a:latin typeface="Arial Narrow" pitchFamily="34" charset="0"/>
              </a:rPr>
              <a:t>canlıların hayatlarını kolaylaştırıcı etkilerde bulunmaktadır</a:t>
            </a:r>
            <a:r>
              <a:rPr lang="tr-TR" sz="2400" dirty="0" smtClean="0">
                <a:latin typeface="Arial Narrow" pitchFamily="34" charset="0"/>
              </a:rPr>
              <a:t>.</a:t>
            </a:r>
            <a:endParaRPr lang="tr-TR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56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2293" name="ShockwaveFlash1" r:id="rId2" imgW="8209524" imgH="6165167"/>
        </mc:Choice>
        <mc:Fallback>
          <p:control name="ShockwaveFlash1" r:id="rId2" imgW="8209524" imgH="616516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750" y="0"/>
                  <a:ext cx="8208963" cy="61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923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6365856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latin typeface="Arial Narrow" pitchFamily="34" charset="0"/>
              </a:rPr>
              <a:t>Yarasalar, görme duyuları çok zayıf hayvanlar olup çıkardıkları seslere göre yollarını bulurlar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269" name="ShockwaveFlash1" r:id="rId2" imgW="9142857" imgH="5472458"/>
        </mc:Choice>
        <mc:Fallback>
          <p:control name="ShockwaveFlash1" r:id="rId2" imgW="9142857" imgH="54724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44450"/>
                  <a:ext cx="9144000" cy="54721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9718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7826" y="260648"/>
            <a:ext cx="6989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Etkinlik 4.9. Farklı cisimlerin çıkardıkları sesler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822315"/>
            <a:ext cx="4008512" cy="231865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" y="3789040"/>
            <a:ext cx="4791686" cy="105156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" y="756592"/>
            <a:ext cx="4627240" cy="3248471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576064" y="1964739"/>
            <a:ext cx="3419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• Tahta parçası</a:t>
            </a:r>
          </a:p>
          <a:p>
            <a:r>
              <a:rPr lang="tr-T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• Metal para</a:t>
            </a:r>
          </a:p>
          <a:p>
            <a:r>
              <a:rPr lang="tr-T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• Plastik su kabı</a:t>
            </a:r>
          </a:p>
          <a:p>
            <a:r>
              <a:rPr lang="tr-T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• Kalem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364088" y="1453032"/>
            <a:ext cx="3779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Narrow" pitchFamily="34" charset="0"/>
              </a:rPr>
              <a:t>Pencere camıyla yapılacak</a:t>
            </a:r>
          </a:p>
          <a:p>
            <a:r>
              <a:rPr lang="tr-TR" sz="2400" b="1" dirty="0">
                <a:latin typeface="Arial Narrow" pitchFamily="34" charset="0"/>
              </a:rPr>
              <a:t>olan uygulamada </a:t>
            </a:r>
            <a:r>
              <a:rPr lang="tr-TR" sz="2400" b="1" dirty="0" smtClean="0">
                <a:latin typeface="Arial Narrow" pitchFamily="34" charset="0"/>
              </a:rPr>
              <a:t>öğretmenimizden yardım </a:t>
            </a:r>
            <a:r>
              <a:rPr lang="tr-TR" sz="2400" b="1" dirty="0">
                <a:latin typeface="Arial Narrow" pitchFamily="34" charset="0"/>
              </a:rPr>
              <a:t>alalım.</a:t>
            </a:r>
            <a:endParaRPr lang="tr-TR" sz="2400" dirty="0">
              <a:latin typeface="Arial Narrow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0" y="4805145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• Metal para ve tahta parçasını sırasıyla tahtaya, duvara, sıranın metal kısmına ve </a:t>
            </a:r>
            <a:r>
              <a:rPr lang="tr-TR" sz="2400" dirty="0" smtClean="0">
                <a:latin typeface="Arial Narrow" pitchFamily="34" charset="0"/>
              </a:rPr>
              <a:t>pencere camına </a:t>
            </a:r>
            <a:r>
              <a:rPr lang="tr-TR" sz="2400" dirty="0">
                <a:latin typeface="Arial Narrow" pitchFamily="34" charset="0"/>
              </a:rPr>
              <a:t>vurduğumuzda çıkan sesler birbirine benzer mi? Tahminlerde bulunalım. </a:t>
            </a:r>
            <a:r>
              <a:rPr lang="tr-TR" sz="2400" dirty="0" smtClean="0">
                <a:latin typeface="Arial Narrow" pitchFamily="34" charset="0"/>
              </a:rPr>
              <a:t>Tahminlerimizin nedenlerini </a:t>
            </a:r>
            <a:r>
              <a:rPr lang="tr-TR" sz="2400" dirty="0">
                <a:latin typeface="Arial Narrow" pitchFamily="34" charset="0"/>
              </a:rPr>
              <a:t>açıklayalım.</a:t>
            </a:r>
          </a:p>
          <a:p>
            <a:r>
              <a:rPr lang="tr-TR" sz="2400" dirty="0" smtClean="0">
                <a:latin typeface="Arial Narrow" pitchFamily="34" charset="0"/>
              </a:rPr>
              <a:t>................................................................................................................................</a:t>
            </a:r>
            <a:endParaRPr lang="tr-TR" sz="2400" dirty="0">
              <a:latin typeface="Arial Narrow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5959306"/>
            <a:ext cx="885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Sesler birbirine benzer .Çünkü hepsinde de titreşim  sonucu sesler meydana gelir</a:t>
            </a:r>
            <a:r>
              <a:rPr lang="tr-TR" dirty="0" smtClean="0">
                <a:solidFill>
                  <a:srgbClr val="FF0000"/>
                </a:solidFill>
                <a:latin typeface="Arial Narrow" pitchFamily="34" charset="0"/>
              </a:rPr>
              <a:t>.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96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88640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• Metal para ve tahta parçasını sırasıyla tahtaya, duvara, sıranın metal kısmına ve </a:t>
            </a:r>
            <a:r>
              <a:rPr lang="tr-TR" sz="2400" dirty="0" smtClean="0">
                <a:latin typeface="Arial Narrow" pitchFamily="34" charset="0"/>
              </a:rPr>
              <a:t>pencere camına </a:t>
            </a:r>
            <a:r>
              <a:rPr lang="tr-TR" sz="2400" dirty="0">
                <a:latin typeface="Arial Narrow" pitchFamily="34" charset="0"/>
              </a:rPr>
              <a:t>vuralım. Tahminlerimizle gözlemlerimiz uyumlu mu? Açıklayalım.</a:t>
            </a:r>
          </a:p>
          <a:p>
            <a:r>
              <a:rPr lang="tr-TR" sz="2400" dirty="0" smtClean="0">
                <a:latin typeface="Arial Narrow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 • </a:t>
            </a:r>
            <a:r>
              <a:rPr lang="tr-TR" sz="2400" dirty="0">
                <a:latin typeface="Arial Narrow" pitchFamily="34" charset="0"/>
              </a:rPr>
              <a:t>Elde ettiğimiz verilere dayalı olarak etkinlik sonunda vardığımız sonucu açıklayalım.</a:t>
            </a:r>
          </a:p>
          <a:p>
            <a:r>
              <a:rPr lang="tr-TR" sz="2400" dirty="0">
                <a:latin typeface="Arial Narrow" pitchFamily="34" charset="0"/>
              </a:rPr>
              <a:t>.....................................................................................................................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3789040"/>
            <a:ext cx="3648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Ortamın sese etkisi</a:t>
            </a:r>
            <a:endParaRPr lang="tr-T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437112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Ses kaynaklarının bulunduğu ortam işitmemiz üzerinde etkilidir. Ses</a:t>
            </a:r>
          </a:p>
          <a:p>
            <a:r>
              <a:rPr lang="tr-TR" sz="2400" dirty="0">
                <a:latin typeface="Arial Narrow" pitchFamily="34" charset="0"/>
              </a:rPr>
              <a:t>kaynağından çıkan ses, maddesel ortam farklılaşınca farklı şekilde duyulur.</a:t>
            </a:r>
          </a:p>
          <a:p>
            <a:r>
              <a:rPr lang="tr-TR" sz="2400" dirty="0">
                <a:latin typeface="Arial Narrow" pitchFamily="34" charset="0"/>
              </a:rPr>
              <a:t>Maddesel ortam duyulan sesi farklılaştırmaktadır. Sesin </a:t>
            </a:r>
            <a:r>
              <a:rPr lang="tr-TR" sz="2400" dirty="0" smtClean="0">
                <a:latin typeface="Arial Narrow" pitchFamily="34" charset="0"/>
              </a:rPr>
              <a:t>ilerlediği ortam </a:t>
            </a:r>
            <a:r>
              <a:rPr lang="tr-TR" sz="2400" dirty="0">
                <a:latin typeface="Arial Narrow" pitchFamily="34" charset="0"/>
              </a:rPr>
              <a:t>veya ortamlar sesin iletim hızını da etkiler.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54401" y="1296635"/>
            <a:ext cx="885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Tahminlerimle gözlemlerim uyumlu  çıkmadı . Çünkü her maddenin titreşimi birbirinden farklı olduğundan seslerde birbirinden farklıdır…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4401" y="2820129"/>
            <a:ext cx="885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 kaynağının farklı olması seslerinde farklı olduğunu söyleyebiliriz </a:t>
            </a:r>
          </a:p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Sesler kaynağın cinsine göre değişir…….…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5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406" y="332655"/>
            <a:ext cx="3422707" cy="369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548680"/>
            <a:ext cx="55446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Bir trenin çıkardığı ses, hem hava ortamında hem de katı </a:t>
            </a:r>
            <a:r>
              <a:rPr lang="tr-TR" sz="2400" dirty="0" smtClean="0">
                <a:latin typeface="Arial Narrow" pitchFamily="34" charset="0"/>
              </a:rPr>
              <a:t>ortamda yani </a:t>
            </a:r>
            <a:r>
              <a:rPr lang="tr-TR" sz="2400" dirty="0">
                <a:latin typeface="Arial Narrow" pitchFamily="34" charset="0"/>
              </a:rPr>
              <a:t>tren raylarında dalga şeklinde yayılarak ilerler. Bazen insanlar trenin</a:t>
            </a:r>
          </a:p>
          <a:p>
            <a:r>
              <a:rPr lang="tr-TR" sz="2400" dirty="0">
                <a:latin typeface="Arial Narrow" pitchFamily="34" charset="0"/>
              </a:rPr>
              <a:t>sesini havada duymamalarına rağmen tren raylarını dinleyerek trenin geldiğini anlayabilmektedir.</a:t>
            </a:r>
          </a:p>
          <a:p>
            <a:r>
              <a:rPr lang="tr-TR" sz="2400" dirty="0">
                <a:latin typeface="Arial Narrow" pitchFamily="34" charset="0"/>
              </a:rPr>
              <a:t>Çünkü katı olan tren raylarında ses, gaz ortamı olan havaya göre daha hızlı yayıldığından </a:t>
            </a:r>
            <a:r>
              <a:rPr lang="tr-TR" sz="2400" dirty="0" smtClean="0">
                <a:latin typeface="Arial Narrow" pitchFamily="34" charset="0"/>
              </a:rPr>
              <a:t>dolayı kulağımıza </a:t>
            </a:r>
            <a:r>
              <a:rPr lang="tr-TR" sz="2400" dirty="0">
                <a:latin typeface="Arial Narrow" pitchFamily="34" charset="0"/>
              </a:rPr>
              <a:t>daha önce gelir.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9" y="4365104"/>
            <a:ext cx="9070289" cy="2376264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475655" y="5229200"/>
            <a:ext cx="75277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Sonarlar, suda yayılan ses dalgaları yardımı ile denizaltılarının ve balık </a:t>
            </a:r>
            <a:r>
              <a:rPr lang="tr-TR" sz="2400" dirty="0" smtClean="0">
                <a:latin typeface="Arial Narrow" pitchFamily="34" charset="0"/>
              </a:rPr>
              <a:t>sürülerinin yerlerini </a:t>
            </a:r>
            <a:r>
              <a:rPr lang="tr-TR" sz="2400" dirty="0">
                <a:latin typeface="Arial Narrow" pitchFamily="34" charset="0"/>
              </a:rPr>
              <a:t>belirlemede kullanılan cihazlardır. Sonarların </a:t>
            </a:r>
            <a:r>
              <a:rPr lang="tr-TR" sz="2400" dirty="0" smtClean="0">
                <a:latin typeface="Arial Narrow" pitchFamily="34" charset="0"/>
              </a:rPr>
              <a:t>geliştirilmesinde yarasalar </a:t>
            </a:r>
            <a:r>
              <a:rPr lang="tr-TR" sz="2400" dirty="0">
                <a:latin typeface="Arial Narrow" pitchFamily="34" charset="0"/>
              </a:rPr>
              <a:t>esin kaynağı olmuştur.</a:t>
            </a:r>
          </a:p>
        </p:txBody>
      </p:sp>
    </p:spTree>
    <p:extLst>
      <p:ext uri="{BB962C8B-B14F-4D97-AF65-F5344CB8AC3E}">
        <p14:creationId xmlns:p14="http://schemas.microsoft.com/office/powerpoint/2010/main" val="205415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016" y="27355"/>
            <a:ext cx="8004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Arial Narrow" pitchFamily="34" charset="0"/>
              </a:rPr>
              <a:t>Etkinlik 4.10. Sesin farklı ortamlarda duyulması</a:t>
            </a:r>
            <a:endParaRPr lang="tr-TR" sz="2800" dirty="0">
              <a:latin typeface="Arial Narrow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6" y="550575"/>
            <a:ext cx="5628104" cy="29452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6" y="3351768"/>
            <a:ext cx="5236242" cy="899571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683568" y="1412776"/>
            <a:ext cx="4824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/>
              <a:t>• 1 adet dijital ya da analog çalar saat</a:t>
            </a:r>
          </a:p>
          <a:p>
            <a:r>
              <a:rPr lang="tr-TR" sz="2400" dirty="0"/>
              <a:t>• 1 adet derin su kabı</a:t>
            </a:r>
          </a:p>
          <a:p>
            <a:r>
              <a:rPr lang="tr-TR" sz="2400" dirty="0"/>
              <a:t>• 1 adet şeffaf naylon poşet</a:t>
            </a:r>
          </a:p>
          <a:p>
            <a:r>
              <a:rPr lang="tr-TR" sz="2400" dirty="0"/>
              <a:t>• 1 adet tahta kutu</a:t>
            </a:r>
          </a:p>
          <a:p>
            <a:r>
              <a:rPr lang="tr-TR" sz="2400" dirty="0"/>
              <a:t>• 1 adet karton </a:t>
            </a:r>
            <a:r>
              <a:rPr lang="tr-TR" sz="2400" dirty="0" smtClean="0"/>
              <a:t>kutu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34320" y="4253611"/>
            <a:ext cx="90021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Sınıfa getirdiğimiz alarmlı saati ses kaynağı olarak kullanalım.</a:t>
            </a:r>
          </a:p>
          <a:p>
            <a:r>
              <a:rPr lang="tr-TR" sz="2400" dirty="0"/>
              <a:t>• Alarm sesinin sınıfta, okul bahçesinde, ağzı bağlı naylon poşet içinde, suda, tahta </a:t>
            </a:r>
            <a:r>
              <a:rPr lang="tr-TR" sz="2400" dirty="0" smtClean="0"/>
              <a:t>kutunun içinde </a:t>
            </a:r>
            <a:r>
              <a:rPr lang="tr-TR" sz="2400" dirty="0"/>
              <a:t>ve karton kutunun içinde aynı mı yoksa farklı şekilde mi duyulacağı hakkında </a:t>
            </a:r>
            <a:r>
              <a:rPr lang="tr-TR" sz="2400" dirty="0" smtClean="0"/>
              <a:t>tahminlerde bulunalım</a:t>
            </a:r>
            <a:r>
              <a:rPr lang="tr-TR" sz="2400" dirty="0"/>
              <a:t>. Tahminlerimizin nedenlerini açıklayalım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8" name="Dikdörtgen 7"/>
          <p:cNvSpPr/>
          <p:nvPr/>
        </p:nvSpPr>
        <p:spPr>
          <a:xfrm>
            <a:off x="173009" y="6043478"/>
            <a:ext cx="885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Bütün ortamlarda aynı sesi duyarız. Hepsindeki ses kaynağı aynı olduğu için……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3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• Saatin alarmını ilk olarak sınıfta sonra okul bahçesinde çaldıralım ve çıkan sesi dinleyelim.</a:t>
            </a:r>
          </a:p>
          <a:p>
            <a:r>
              <a:rPr lang="tr-TR" sz="2400" dirty="0">
                <a:latin typeface="Arial Narrow" pitchFamily="34" charset="0"/>
              </a:rPr>
              <a:t>• Daha sonra alarmı, ağzı bağlanmış naylon poşet içinde çaldıralım ve çıkan sesi dinleyelim.</a:t>
            </a:r>
          </a:p>
          <a:p>
            <a:r>
              <a:rPr lang="tr-TR" sz="2400" dirty="0">
                <a:latin typeface="Arial Narrow" pitchFamily="34" charset="0"/>
              </a:rPr>
              <a:t>• Bir sonraki adımda ağzı sıkıca bağlanmış, içinde alarmlı saat olan poşeti su dolu kabın </a:t>
            </a:r>
            <a:r>
              <a:rPr lang="tr-TR" sz="2400" dirty="0" smtClean="0">
                <a:latin typeface="Arial Narrow" pitchFamily="34" charset="0"/>
              </a:rPr>
              <a:t>içine daldıralım </a:t>
            </a:r>
            <a:r>
              <a:rPr lang="tr-TR" sz="2400" dirty="0">
                <a:latin typeface="Arial Narrow" pitchFamily="34" charset="0"/>
              </a:rPr>
              <a:t>ve alarm sesini dinleyelim.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5496" y="2924944"/>
            <a:ext cx="8528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• Son olarak alarmlı saati önce tahta kutunun, sonra karton kutunun içine koyalım ve </a:t>
            </a:r>
            <a:r>
              <a:rPr lang="tr-TR" sz="2400" dirty="0" smtClean="0">
                <a:latin typeface="Arial Narrow" pitchFamily="34" charset="0"/>
              </a:rPr>
              <a:t>çıkan sesi </a:t>
            </a:r>
            <a:r>
              <a:rPr lang="tr-TR" sz="2400" dirty="0">
                <a:latin typeface="Arial Narrow" pitchFamily="34" charset="0"/>
              </a:rPr>
              <a:t>dinleyelim.</a:t>
            </a:r>
          </a:p>
          <a:p>
            <a:r>
              <a:rPr lang="tr-TR" sz="2400" dirty="0">
                <a:latin typeface="Arial Narrow" pitchFamily="34" charset="0"/>
              </a:rPr>
              <a:t>• Her bir denemede duyduğumuz sesler aynı mı yoksa farklı mıdır? Gözlemlerimizi açıklayalım.</a:t>
            </a:r>
          </a:p>
          <a:p>
            <a:r>
              <a:rPr lang="tr-TR" sz="2400" dirty="0" smtClean="0">
                <a:latin typeface="Arial Narrow" pitchFamily="34" charset="0"/>
              </a:rPr>
              <a:t>......................................................................................................................</a:t>
            </a:r>
            <a:endParaRPr lang="tr-TR" sz="2400" dirty="0">
              <a:latin typeface="Arial Narrow" pitchFamily="34" charset="0"/>
            </a:endParaRPr>
          </a:p>
          <a:p>
            <a:r>
              <a:rPr lang="tr-TR" sz="2400" dirty="0" smtClean="0">
                <a:latin typeface="Arial Narrow" pitchFamily="34" charset="0"/>
              </a:rPr>
              <a:t>.........................................................................................................................</a:t>
            </a:r>
            <a:endParaRPr lang="tr-TR" sz="2400" dirty="0">
              <a:latin typeface="Arial Narrow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43508" y="4509120"/>
            <a:ext cx="885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 in kaynağı aynı dahi olsa ortamı değiştirdiğimizde ses de değişiklik oldu………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0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336" y="32048"/>
            <a:ext cx="27462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atin typeface="Arial Narrow" pitchFamily="34" charset="0"/>
              </a:rPr>
              <a:t>Neler öğrendik?</a:t>
            </a:r>
            <a:endParaRPr lang="tr-TR" sz="3200" dirty="0">
              <a:latin typeface="Arial Narrow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523" y="620271"/>
            <a:ext cx="8856138" cy="568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29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6252"/>
            <a:ext cx="9144000" cy="573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0" y="153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Ses çıkaran oyuncaklar, bebeklerin oldukça ilgisini </a:t>
            </a:r>
            <a:r>
              <a:rPr lang="tr-TR" sz="2400" dirty="0" smtClean="0">
                <a:latin typeface="Arial Narrow" pitchFamily="34" charset="0"/>
              </a:rPr>
              <a:t>çeker. Fotoğraftaki </a:t>
            </a:r>
            <a:r>
              <a:rPr lang="tr-TR" sz="2400" dirty="0">
                <a:latin typeface="Arial Narrow" pitchFamily="34" charset="0"/>
              </a:rPr>
              <a:t>bebeklerin ellerinde bulunan farklı </a:t>
            </a:r>
            <a:r>
              <a:rPr lang="tr-TR" sz="2400" dirty="0" smtClean="0">
                <a:latin typeface="Arial Narrow" pitchFamily="34" charset="0"/>
              </a:rPr>
              <a:t>oyuncaklardan çıkan </a:t>
            </a:r>
            <a:r>
              <a:rPr lang="tr-TR" sz="2400" dirty="0">
                <a:latin typeface="Arial Narrow" pitchFamily="34" charset="0"/>
              </a:rPr>
              <a:t>sesler aynı mıdır? Bunlara farklı cisimlerle </a:t>
            </a:r>
            <a:r>
              <a:rPr lang="tr-TR" sz="2400" dirty="0" smtClean="0">
                <a:latin typeface="Arial Narrow" pitchFamily="34" charset="0"/>
              </a:rPr>
              <a:t>vurulursa yine </a:t>
            </a:r>
            <a:r>
              <a:rPr lang="tr-TR" sz="2400" dirty="0">
                <a:latin typeface="Arial Narrow" pitchFamily="34" charset="0"/>
              </a:rPr>
              <a:t>aynı ses çıkar mı? Bu oyuncaklara suyun </a:t>
            </a:r>
            <a:r>
              <a:rPr lang="tr-TR" sz="2400" dirty="0" smtClean="0">
                <a:latin typeface="Arial Narrow" pitchFamily="34" charset="0"/>
              </a:rPr>
              <a:t>içerisindeyken farklı </a:t>
            </a:r>
            <a:r>
              <a:rPr lang="tr-TR" sz="2400" dirty="0">
                <a:latin typeface="Arial Narrow" pitchFamily="34" charset="0"/>
              </a:rPr>
              <a:t>cisimlerle vurduğumuzda çıkan sesler </a:t>
            </a:r>
            <a:r>
              <a:rPr lang="tr-TR" sz="2400" dirty="0" smtClean="0">
                <a:latin typeface="Arial Narrow" pitchFamily="34" charset="0"/>
              </a:rPr>
              <a:t>yine aynı </a:t>
            </a:r>
            <a:r>
              <a:rPr lang="tr-TR" sz="2400" dirty="0">
                <a:latin typeface="Arial Narrow" pitchFamily="34" charset="0"/>
              </a:rPr>
              <a:t>olur mu?</a:t>
            </a:r>
          </a:p>
        </p:txBody>
      </p:sp>
    </p:spTree>
    <p:extLst>
      <p:ext uri="{BB962C8B-B14F-4D97-AF65-F5344CB8AC3E}">
        <p14:creationId xmlns:p14="http://schemas.microsoft.com/office/powerpoint/2010/main" val="289677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149" name="ShockwaveFlash1" r:id="rId2" imgW="8625894" imgH="5733333"/>
        </mc:Choice>
        <mc:Fallback>
          <p:control name="ShockwaveFlash1" r:id="rId2" imgW="8625894" imgH="57333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0"/>
                  <a:ext cx="8624888" cy="5734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588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400" y="116632"/>
            <a:ext cx="5787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Öğrendiklerimizi değerlendirelim</a:t>
            </a:r>
            <a:endParaRPr lang="tr-TR" sz="3200" dirty="0"/>
          </a:p>
        </p:txBody>
      </p:sp>
      <p:sp>
        <p:nvSpPr>
          <p:cNvPr id="4" name="Dikdörtgen 3"/>
          <p:cNvSpPr/>
          <p:nvPr/>
        </p:nvSpPr>
        <p:spPr>
          <a:xfrm>
            <a:off x="66328" y="701407"/>
            <a:ext cx="8970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Narrow" pitchFamily="34" charset="0"/>
              </a:rPr>
              <a:t>1. </a:t>
            </a:r>
            <a:r>
              <a:rPr lang="tr-TR" sz="2400" dirty="0">
                <a:latin typeface="Arial Narrow" pitchFamily="34" charset="0"/>
              </a:rPr>
              <a:t>Aşağıda görülen müzik aletleri, müzik dersinde sınıfa getirilerek öğrencilere </a:t>
            </a:r>
            <a:r>
              <a:rPr lang="tr-TR" sz="2400" dirty="0" smtClean="0">
                <a:latin typeface="Arial Narrow" pitchFamily="34" charset="0"/>
              </a:rPr>
              <a:t>dinletiliyor. Öğrenciler </a:t>
            </a:r>
            <a:r>
              <a:rPr lang="tr-TR" sz="2400" dirty="0">
                <a:latin typeface="Arial Narrow" pitchFamily="34" charset="0"/>
              </a:rPr>
              <a:t>görmeden hangi sesin hangi müzik aletine ait olduğunu rahatlıkla söylüyorlar. </a:t>
            </a:r>
            <a:r>
              <a:rPr lang="tr-TR" sz="2400" dirty="0" smtClean="0">
                <a:latin typeface="Arial Narrow" pitchFamily="34" charset="0"/>
              </a:rPr>
              <a:t>Sesin hangi </a:t>
            </a:r>
            <a:r>
              <a:rPr lang="tr-TR" sz="2400" dirty="0">
                <a:latin typeface="Arial Narrow" pitchFamily="34" charset="0"/>
              </a:rPr>
              <a:t>müzik aletine ait olduğu nasıl açıklanabilir?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048764"/>
            <a:ext cx="2016224" cy="268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6155" y="2262768"/>
            <a:ext cx="3410512" cy="246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4248" y="2366639"/>
            <a:ext cx="2044427" cy="204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360" y="5525838"/>
            <a:ext cx="895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8" name="Dikdörtgen 7"/>
          <p:cNvSpPr/>
          <p:nvPr/>
        </p:nvSpPr>
        <p:spPr>
          <a:xfrm>
            <a:off x="66328" y="5525837"/>
            <a:ext cx="8856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 kaynakları farklı olduğundan anlaşılır….……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33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9221" name="ShockwaveFlash1" r:id="rId2" imgW="8711981" imgH="6409524"/>
        </mc:Choice>
        <mc:Fallback>
          <p:control name="ShockwaveFlash1" r:id="rId2" imgW="8711981" imgH="64095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0"/>
                  <a:ext cx="8712200" cy="59499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5128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208" y="9436"/>
            <a:ext cx="9115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Narrow" pitchFamily="34" charset="0"/>
              </a:rPr>
              <a:t>2. </a:t>
            </a:r>
            <a:r>
              <a:rPr lang="tr-TR" sz="2400" dirty="0">
                <a:latin typeface="Arial Narrow" pitchFamily="34" charset="0"/>
              </a:rPr>
              <a:t>Sürat teknesinin çıkardığı sesi, kuma gömülü olan, su altında dalış yapan ve </a:t>
            </a:r>
            <a:r>
              <a:rPr lang="tr-TR" sz="2400" dirty="0" smtClean="0">
                <a:latin typeface="Arial Narrow" pitchFamily="34" charset="0"/>
              </a:rPr>
              <a:t>kumsalda güneşlenen </a:t>
            </a:r>
            <a:r>
              <a:rPr lang="tr-TR" sz="2400" dirty="0">
                <a:latin typeface="Arial Narrow" pitchFamily="34" charset="0"/>
              </a:rPr>
              <a:t>çocuklar aynı mı yoksa farklı mı işitir? Açıklayalım.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664" y="843766"/>
            <a:ext cx="8640960" cy="402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480" y="5165017"/>
            <a:ext cx="895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66328" y="5525837"/>
            <a:ext cx="8856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Farklı duyarlar…Bulundukları ortamlar farklıdır…..….……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28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6245692"/>
            <a:ext cx="8568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Kaynağın cinsi değiştiğinde seste değişir…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173" name="ShockwaveFlash1" r:id="rId2" imgW="7740809" imgH="6020640"/>
        </mc:Choice>
        <mc:Fallback>
          <p:control name="ShockwaveFlash1" r:id="rId2" imgW="7740809" imgH="602064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1550" y="0"/>
                  <a:ext cx="7740650" cy="60213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940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548680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3. </a:t>
            </a:r>
            <a:r>
              <a:rPr lang="tr-TR" sz="2400" dirty="0"/>
              <a:t>Tuğba, eline aldığı bir metal kaşığı, yavaşça sırasıyla yazı tahtasına, duvara, kalorifer </a:t>
            </a:r>
            <a:r>
              <a:rPr lang="tr-TR" sz="2400" dirty="0" smtClean="0"/>
              <a:t>peteğine ve </a:t>
            </a:r>
            <a:r>
              <a:rPr lang="tr-TR" sz="2400" dirty="0"/>
              <a:t>pencerenin camına vuruyor. Her denemede aynı metal kaşığı kullanmasına rağmen</a:t>
            </a:r>
          </a:p>
          <a:p>
            <a:r>
              <a:rPr lang="tr-TR" sz="2400" dirty="0"/>
              <a:t>farklı sesler duyuyor. Bu durumu Tuğba’ya nasıl açıklayabiliriz?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79513" y="2857004"/>
            <a:ext cx="8568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 kaynağının cinci ve büyüklüğü  farklı sesler çıkarılmasına neden olur…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6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59259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4. </a:t>
            </a:r>
            <a:r>
              <a:rPr lang="tr-TR" sz="2400" dirty="0"/>
              <a:t>Yiğit, üç yıl önce müzik kursuna başlamış ve piyano çalmayı öğrenmişti. 23 Nisan’da, </a:t>
            </a:r>
            <a:r>
              <a:rPr lang="tr-TR" sz="2400" dirty="0" smtClean="0"/>
              <a:t>bahçede konser </a:t>
            </a:r>
            <a:r>
              <a:rPr lang="tr-TR" sz="2400" dirty="0"/>
              <a:t>verirken piyanonun sesinin evde olduğundan farklı çıktığı dikkatini çekti. Bu </a:t>
            </a:r>
            <a:r>
              <a:rPr lang="tr-TR" sz="2400" dirty="0" smtClean="0"/>
              <a:t>durumun nedeni </a:t>
            </a:r>
            <a:r>
              <a:rPr lang="tr-TR" sz="2400" dirty="0"/>
              <a:t>ne olabilir?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34577" y="1988840"/>
            <a:ext cx="8856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Sesin ortama göre değişmesi……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42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6104" y="317093"/>
            <a:ext cx="87849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47FFFF"/>
                </a:solidFill>
                <a:latin typeface="Calibri-Bold"/>
              </a:rPr>
              <a:t>5. </a:t>
            </a:r>
            <a:r>
              <a:rPr lang="tr-TR" sz="2400" dirty="0">
                <a:solidFill>
                  <a:srgbClr val="000000"/>
                </a:solidFill>
              </a:rPr>
              <a:t>Sesle ilgili olarak aşağıdaki yargılardan hangisi doğrudur</a:t>
            </a:r>
            <a:r>
              <a:rPr lang="tr-TR" sz="2400" dirty="0" smtClean="0">
                <a:solidFill>
                  <a:srgbClr val="000000"/>
                </a:solidFill>
              </a:rPr>
              <a:t>?</a:t>
            </a:r>
          </a:p>
          <a:p>
            <a:endParaRPr lang="tr-TR" sz="2400" dirty="0">
              <a:solidFill>
                <a:srgbClr val="000000"/>
              </a:solidFill>
            </a:endParaRPr>
          </a:p>
          <a:p>
            <a:r>
              <a:rPr lang="fr-FR" sz="2400" b="1" dirty="0">
                <a:solidFill>
                  <a:srgbClr val="000000"/>
                </a:solidFill>
                <a:latin typeface="Calibri-Bold"/>
              </a:rPr>
              <a:t>A) </a:t>
            </a:r>
            <a:r>
              <a:rPr lang="fr-FR" sz="2400" dirty="0">
                <a:solidFill>
                  <a:srgbClr val="000000"/>
                </a:solidFill>
              </a:rPr>
              <a:t>Ses, çarpışma </a:t>
            </a:r>
            <a:r>
              <a:rPr lang="tr-TR" sz="2400" dirty="0" smtClean="0">
                <a:solidFill>
                  <a:srgbClr val="000000"/>
                </a:solidFill>
              </a:rPr>
              <a:t>  </a:t>
            </a:r>
            <a:r>
              <a:rPr lang="fr-FR" sz="2400" dirty="0" err="1" smtClean="0">
                <a:solidFill>
                  <a:srgbClr val="000000"/>
                </a:solidFill>
              </a:rPr>
              <a:t>so</a:t>
            </a:r>
            <a:r>
              <a:rPr lang="tr-TR" sz="2400" dirty="0" err="1" smtClean="0">
                <a:solidFill>
                  <a:srgbClr val="000000"/>
                </a:solidFill>
              </a:rPr>
              <a:t>nucu</a:t>
            </a:r>
            <a:r>
              <a:rPr lang="fr-FR" sz="2400" dirty="0" smtClean="0">
                <a:solidFill>
                  <a:srgbClr val="000000"/>
                </a:solidFill>
              </a:rPr>
              <a:t> </a:t>
            </a:r>
            <a:r>
              <a:rPr lang="tr-TR" sz="2400" dirty="0" smtClean="0">
                <a:solidFill>
                  <a:srgbClr val="000000"/>
                </a:solidFill>
              </a:rPr>
              <a:t> </a:t>
            </a:r>
            <a:r>
              <a:rPr lang="fr-FR" sz="2400" dirty="0" err="1" smtClean="0">
                <a:solidFill>
                  <a:srgbClr val="000000"/>
                </a:solidFill>
              </a:rPr>
              <a:t>oluşur</a:t>
            </a:r>
            <a:endParaRPr lang="fr-FR" sz="2400" dirty="0">
              <a:solidFill>
                <a:srgbClr val="000000"/>
              </a:solidFill>
            </a:endParaRPr>
          </a:p>
          <a:p>
            <a:r>
              <a:rPr lang="tr-TR" sz="2400" b="1" dirty="0">
                <a:solidFill>
                  <a:srgbClr val="000000"/>
                </a:solidFill>
                <a:latin typeface="Calibri-Bold"/>
              </a:rPr>
              <a:t>B) </a:t>
            </a:r>
            <a:r>
              <a:rPr lang="tr-TR" sz="2400" dirty="0">
                <a:solidFill>
                  <a:srgbClr val="000000"/>
                </a:solidFill>
              </a:rPr>
              <a:t>İnsan kulağı bütün sesleri duyabilir</a:t>
            </a:r>
          </a:p>
          <a:p>
            <a:r>
              <a:rPr lang="tr-TR" sz="2400" b="1" dirty="0">
                <a:solidFill>
                  <a:srgbClr val="000000"/>
                </a:solidFill>
                <a:latin typeface="Calibri-Bold"/>
              </a:rPr>
              <a:t>C) </a:t>
            </a:r>
            <a:r>
              <a:rPr lang="tr-TR" sz="2400" dirty="0">
                <a:solidFill>
                  <a:srgbClr val="000000"/>
                </a:solidFill>
              </a:rPr>
              <a:t>Aynı ses farklı ortamlarda farklı duyulur</a:t>
            </a:r>
          </a:p>
          <a:p>
            <a:r>
              <a:rPr lang="es-ES" sz="2400" b="1" dirty="0">
                <a:solidFill>
                  <a:srgbClr val="000000"/>
                </a:solidFill>
                <a:latin typeface="Calibri-Bold"/>
              </a:rPr>
              <a:t>D) </a:t>
            </a:r>
            <a:r>
              <a:rPr lang="es-ES" sz="2400" dirty="0">
                <a:solidFill>
                  <a:srgbClr val="000000"/>
                </a:solidFill>
              </a:rPr>
              <a:t>Rüzgâr sesi yapay bir </a:t>
            </a:r>
            <a:r>
              <a:rPr lang="es-ES" sz="2400" dirty="0" smtClean="0">
                <a:solidFill>
                  <a:srgbClr val="000000"/>
                </a:solidFill>
              </a:rPr>
              <a:t>sestir</a:t>
            </a:r>
            <a:endParaRPr lang="tr-TR" sz="2400" dirty="0" smtClean="0">
              <a:solidFill>
                <a:srgbClr val="000000"/>
              </a:solidFill>
            </a:endParaRPr>
          </a:p>
          <a:p>
            <a:endParaRPr lang="es-ES" sz="2400" dirty="0">
              <a:solidFill>
                <a:srgbClr val="000000"/>
              </a:solidFill>
            </a:endParaRPr>
          </a:p>
          <a:p>
            <a:r>
              <a:rPr lang="tr-TR" sz="2400" dirty="0">
                <a:solidFill>
                  <a:srgbClr val="000000"/>
                </a:solidFill>
              </a:rPr>
              <a:t>Verdiğimiz cevabın nedenini ve doğru cevabın dışındaki seçeneklerin neden yanlış </a:t>
            </a:r>
            <a:r>
              <a:rPr lang="tr-TR" sz="2400" dirty="0" smtClean="0">
                <a:solidFill>
                  <a:srgbClr val="000000"/>
                </a:solidFill>
              </a:rPr>
              <a:t>olduğunu açıklayalım</a:t>
            </a:r>
            <a:r>
              <a:rPr lang="tr-TR" sz="2400" dirty="0">
                <a:solidFill>
                  <a:srgbClr val="000000"/>
                </a:solidFill>
              </a:rPr>
              <a:t>.</a:t>
            </a:r>
          </a:p>
          <a:p>
            <a:r>
              <a:rPr lang="tr-TR" sz="2400" dirty="0" smtClean="0">
                <a:solidFill>
                  <a:srgbClr val="000000"/>
                </a:solidFill>
              </a:rPr>
              <a:t>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57848" y="3789040"/>
            <a:ext cx="8856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Narrow" pitchFamily="34" charset="0"/>
              </a:rPr>
              <a:t>Aynı farklı ortamlarda farklı duyulur……….……</a:t>
            </a:r>
            <a:endParaRPr lang="tr-TR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76104" y="1772816"/>
            <a:ext cx="504056" cy="459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764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179388" y="5298896"/>
            <a:ext cx="8856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eba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taki</a:t>
            </a:r>
            <a:r>
              <a:rPr lang="tr-TR" b="1" i="1" dirty="0" smtClean="0">
                <a:solidFill>
                  <a:prstClr val="black"/>
                </a:solidFill>
              </a:rPr>
              <a:t> sunulardan , </a:t>
            </a:r>
            <a:r>
              <a:rPr lang="tr-TR" b="1" i="1" dirty="0">
                <a:solidFill>
                  <a:prstClr val="black"/>
                </a:solidFill>
              </a:rPr>
              <a:t>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www. </a:t>
            </a:r>
            <a:r>
              <a:rPr lang="tr-TR" b="1" i="1" dirty="0" err="1" smtClean="0">
                <a:solidFill>
                  <a:prstClr val="black"/>
                </a:solidFill>
              </a:rPr>
              <a:t>fenokul</a:t>
            </a:r>
            <a:r>
              <a:rPr lang="tr-TR" b="1" i="1" dirty="0" smtClean="0">
                <a:solidFill>
                  <a:prstClr val="black"/>
                </a:solidFill>
              </a:rPr>
              <a:t> net </a:t>
            </a:r>
            <a:r>
              <a:rPr lang="tr-TR" b="1" i="1" dirty="0">
                <a:solidFill>
                  <a:prstClr val="black"/>
                </a:solidFill>
              </a:rPr>
              <a:t>,</a:t>
            </a:r>
            <a:r>
              <a:rPr lang="tr-TR" b="1" i="1" dirty="0" smtClean="0">
                <a:solidFill>
                  <a:prstClr val="black"/>
                </a:solidFill>
              </a:rPr>
              <a:t> www.fatihgizligider com dosyasından  yararlanılmıştır.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02/03/2014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45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0015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29" name="ShockwaveFlash1" r:id="rId2" imgW="7740809" imgH="6020640"/>
        </mc:Choice>
        <mc:Fallback>
          <p:control name="ShockwaveFlash1" r:id="rId2" imgW="7740809" imgH="602064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1550" y="0"/>
                  <a:ext cx="7740650" cy="60213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1829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2305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Farklı sesler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5" y="713071"/>
            <a:ext cx="3384376" cy="36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91881" y="808783"/>
            <a:ext cx="56521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Sokakta yürürken kulağımıza çeşitli ses kaynaklarından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yayılan </a:t>
            </a:r>
            <a:r>
              <a:rPr lang="nb-NO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farklı </a:t>
            </a:r>
            <a:r>
              <a:rPr lang="nb-NO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sesler ulaşır. Bunlar insan sesi, hayvan sesi, makine sesi </a:t>
            </a:r>
            <a:r>
              <a:rPr lang="nb-NO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gibi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 farklı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sesler olabilir. Ses kaynaklarından farklı seslerin çıkması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hayatımızı oldukça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kolaylaştırır. Bir kuş sesi ile bir kedinin sesini rahatlıkla</a:t>
            </a:r>
          </a:p>
          <a:p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ayırt edebiliriz. Aynı şekilde rüzgârın çıkardığı sesle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çaydanlıkta kaynayan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suyun çıkardığı ses de farklıdır.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27328" y="4444663"/>
            <a:ext cx="89091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Televizyondan,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elektrikli süpürgeden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ve duvarı delmek için kullanılan matkaptan çıkan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seslerin hepsi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birbirinden farklıdır. Benzer şekilde insanların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çıkardığı sesler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de birbirinden farklıdır. Bu farklılığın nedeni ses kaynaklarının farklı olmasıdır.</a:t>
            </a:r>
          </a:p>
        </p:txBody>
      </p:sp>
    </p:spTree>
    <p:extLst>
      <p:ext uri="{BB962C8B-B14F-4D97-AF65-F5344CB8AC3E}">
        <p14:creationId xmlns:p14="http://schemas.microsoft.com/office/powerpoint/2010/main" val="69838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1" name="ShockwaveFlash1" r:id="rId2" imgW="8137639" imgH="5688724"/>
        </mc:Choice>
        <mc:Fallback>
          <p:control name="ShockwaveFlash1" r:id="rId2" imgW="8137639" imgH="56887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115888"/>
                  <a:ext cx="8137525" cy="5689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65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5581" y="758642"/>
            <a:ext cx="3980537" cy="310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76660" y="760622"/>
            <a:ext cx="51434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Plastik, porselen, cam, tahta ve metal kaplara tahta </a:t>
            </a:r>
            <a:r>
              <a:rPr lang="sv-SE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kaşıkla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 vurduğumuzda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çıkan seslerin hepsi birbirinden farklı olacaktır.</a:t>
            </a:r>
          </a:p>
          <a:p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Çünkü cisimlerin yapıldığı maddeler oluşturulan sesi etkiler.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Bunun yanı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sıra porselen tabaklarla porselen kaselerden çıkan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sesler de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birbirinden farklı olacaktır. Aynı maddeden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yapılmalarına rağmen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şekillerinin farklı olması da sesi etkileyecektir. </a:t>
            </a:r>
            <a:endParaRPr lang="tr-TR" sz="2400" dirty="0" smtClean="0">
              <a:latin typeface="Arial Narrow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70074" y="4941168"/>
            <a:ext cx="8845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Farklı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cisimlerle farklı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seslerin üretilebilmesi, çeşitli müzik </a:t>
            </a:r>
            <a:r>
              <a:rPr lang="tr-TR" sz="2400" dirty="0" smtClean="0">
                <a:latin typeface="Arial Narrow" pitchFamily="34" charset="0"/>
                <a:ea typeface="Tahoma" pitchFamily="34" charset="0"/>
                <a:cs typeface="Arial" pitchFamily="34" charset="0"/>
              </a:rPr>
              <a:t>enstrümanlarının geliştirilmesini </a:t>
            </a:r>
            <a:r>
              <a:rPr lang="tr-TR" sz="2400" dirty="0">
                <a:latin typeface="Arial Narrow" pitchFamily="34" charset="0"/>
                <a:ea typeface="Tahoma" pitchFamily="34" charset="0"/>
                <a:cs typeface="Arial" pitchFamily="34" charset="0"/>
              </a:rPr>
              <a:t>sağlamıştır.</a:t>
            </a:r>
          </a:p>
        </p:txBody>
      </p:sp>
    </p:spTree>
    <p:extLst>
      <p:ext uri="{BB962C8B-B14F-4D97-AF65-F5344CB8AC3E}">
        <p14:creationId xmlns:p14="http://schemas.microsoft.com/office/powerpoint/2010/main" val="43103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25" name="ShockwaveFlash1" r:id="rId2" imgW="8964276" imgH="5733333"/>
        </mc:Choice>
        <mc:Fallback>
          <p:control name="ShockwaveFlash1" r:id="rId2" imgW="8964276" imgH="57333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463" y="71438"/>
                  <a:ext cx="8964612" cy="5734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051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509" y="199946"/>
            <a:ext cx="6982957" cy="488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5064" y="5085184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Örneğin yanda görülen baterinin </a:t>
            </a:r>
            <a:r>
              <a:rPr lang="tr-TR" sz="2400" dirty="0" smtClean="0">
                <a:latin typeface="Arial Narrow" pitchFamily="34" charset="0"/>
              </a:rPr>
              <a:t>zil ve </a:t>
            </a:r>
            <a:r>
              <a:rPr lang="tr-TR" sz="2400" dirty="0">
                <a:latin typeface="Arial Narrow" pitchFamily="34" charset="0"/>
              </a:rPr>
              <a:t>davullarına tokmakla vurulduğunda farklı sesler çıkar. </a:t>
            </a:r>
            <a:r>
              <a:rPr lang="tr-TR" sz="2400" dirty="0" smtClean="0">
                <a:latin typeface="Arial Narrow" pitchFamily="34" charset="0"/>
              </a:rPr>
              <a:t>Davulların bazıları </a:t>
            </a:r>
            <a:r>
              <a:rPr lang="tr-TR" sz="2400" dirty="0">
                <a:latin typeface="Arial Narrow" pitchFamily="34" charset="0"/>
              </a:rPr>
              <a:t>eğer deriden veya özel bir plastikten yapılmış ise onların </a:t>
            </a:r>
            <a:r>
              <a:rPr lang="tr-TR" sz="2400" dirty="0" smtClean="0">
                <a:latin typeface="Arial Narrow" pitchFamily="34" charset="0"/>
              </a:rPr>
              <a:t>da çıkardıkları </a:t>
            </a:r>
            <a:r>
              <a:rPr lang="tr-TR" sz="2400" dirty="0">
                <a:latin typeface="Arial Narrow" pitchFamily="34" charset="0"/>
              </a:rPr>
              <a:t>sesler farklı olur. Zil ve davullara metal ya da ahşap </a:t>
            </a:r>
            <a:r>
              <a:rPr lang="tr-TR" sz="2400" dirty="0" smtClean="0">
                <a:latin typeface="Arial Narrow" pitchFamily="34" charset="0"/>
              </a:rPr>
              <a:t>bir tokmakla </a:t>
            </a:r>
            <a:r>
              <a:rPr lang="tr-TR" sz="2400" dirty="0">
                <a:latin typeface="Arial Narrow" pitchFamily="34" charset="0"/>
              </a:rPr>
              <a:t>vurduğumuzda yine farklı sesler çıkacaktır.</a:t>
            </a:r>
          </a:p>
        </p:txBody>
      </p:sp>
    </p:spTree>
    <p:extLst>
      <p:ext uri="{BB962C8B-B14F-4D97-AF65-F5344CB8AC3E}">
        <p14:creationId xmlns:p14="http://schemas.microsoft.com/office/powerpoint/2010/main" val="42493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3569"/>
            <a:ext cx="6984776" cy="451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-21218" y="4574024"/>
            <a:ext cx="91652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 Narrow" pitchFamily="34" charset="0"/>
              </a:rPr>
              <a:t>Farklı maddelerden farklı ses çıkmasına hayvanlar </a:t>
            </a:r>
            <a:r>
              <a:rPr lang="tr-TR" sz="2400" dirty="0" smtClean="0">
                <a:latin typeface="Arial Narrow" pitchFamily="34" charset="0"/>
              </a:rPr>
              <a:t>aleminden de </a:t>
            </a:r>
            <a:r>
              <a:rPr lang="tr-TR" sz="2400" dirty="0">
                <a:latin typeface="Arial Narrow" pitchFamily="34" charset="0"/>
              </a:rPr>
              <a:t>örnekler verilebilir. Örneğin sincaplar ceviz, fındık, fıstık, </a:t>
            </a:r>
            <a:r>
              <a:rPr lang="tr-TR" sz="2400" dirty="0" smtClean="0">
                <a:latin typeface="Arial Narrow" pitchFamily="34" charset="0"/>
              </a:rPr>
              <a:t>badem gibi </a:t>
            </a:r>
            <a:r>
              <a:rPr lang="tr-TR" sz="2400" dirty="0">
                <a:latin typeface="Arial Narrow" pitchFamily="34" charset="0"/>
              </a:rPr>
              <a:t>kabuklu yiyecekleri çok sever. Bir sincap, bu </a:t>
            </a:r>
            <a:r>
              <a:rPr lang="tr-TR" sz="2400" dirty="0" smtClean="0">
                <a:latin typeface="Arial Narrow" pitchFamily="34" charset="0"/>
              </a:rPr>
              <a:t>kabuklu yiyeceklerinin </a:t>
            </a:r>
            <a:r>
              <a:rPr lang="tr-TR" sz="2400" dirty="0">
                <a:latin typeface="Arial Narrow" pitchFamily="34" charset="0"/>
              </a:rPr>
              <a:t>içlerinin dolu olup olmadığını yiyeceklerin </a:t>
            </a:r>
            <a:r>
              <a:rPr lang="tr-TR" sz="2400" dirty="0" smtClean="0">
                <a:latin typeface="Arial Narrow" pitchFamily="34" charset="0"/>
              </a:rPr>
              <a:t>kabuklarına vurarak </a:t>
            </a:r>
            <a:r>
              <a:rPr lang="tr-TR" sz="2400" dirty="0">
                <a:latin typeface="Arial Narrow" pitchFamily="34" charset="0"/>
              </a:rPr>
              <a:t>anlar. Kabuktan gelen sesin farklılığı, ona yol </a:t>
            </a:r>
            <a:r>
              <a:rPr lang="tr-TR" sz="2400" dirty="0" smtClean="0">
                <a:latin typeface="Arial Narrow" pitchFamily="34" charset="0"/>
              </a:rPr>
              <a:t>gösterir ve </a:t>
            </a:r>
            <a:r>
              <a:rPr lang="tr-TR" sz="2400" dirty="0">
                <a:latin typeface="Arial Narrow" pitchFamily="34" charset="0"/>
              </a:rPr>
              <a:t>içinin dolu olduğunu anladığı kabuğu dişleri ile </a:t>
            </a:r>
            <a:r>
              <a:rPr lang="tr-TR" sz="2400" dirty="0" smtClean="0">
                <a:latin typeface="Arial Narrow" pitchFamily="34" charset="0"/>
              </a:rPr>
              <a:t>kırarak karnını </a:t>
            </a:r>
            <a:r>
              <a:rPr lang="tr-TR" sz="2400" dirty="0">
                <a:latin typeface="Arial Narrow" pitchFamily="34" charset="0"/>
              </a:rPr>
              <a:t>doyurur.</a:t>
            </a:r>
          </a:p>
        </p:txBody>
      </p:sp>
    </p:spTree>
    <p:extLst>
      <p:ext uri="{BB962C8B-B14F-4D97-AF65-F5344CB8AC3E}">
        <p14:creationId xmlns:p14="http://schemas.microsoft.com/office/powerpoint/2010/main" val="317957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2dba30c26fb36491e74a880cee847c5f9eaa9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1127</Words>
  <Application>Microsoft Office PowerPoint</Application>
  <PresentationFormat>Ekran Gösterisi (4:3)</PresentationFormat>
  <Paragraphs>99</Paragraphs>
  <Slides>28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37</cp:revision>
  <dcterms:created xsi:type="dcterms:W3CDTF">2014-02-04T09:40:28Z</dcterms:created>
  <dcterms:modified xsi:type="dcterms:W3CDTF">2014-03-09T15:25:01Z</dcterms:modified>
</cp:coreProperties>
</file>