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6" r:id="rId14"/>
    <p:sldId id="268" r:id="rId15"/>
    <p:sldId id="269" r:id="rId16"/>
    <p:sldId id="271" r:id="rId17"/>
    <p:sldId id="273" r:id="rId18"/>
    <p:sldId id="274" r:id="rId19"/>
    <p:sldId id="275" r:id="rId20"/>
    <p:sldId id="307" r:id="rId21"/>
    <p:sldId id="276" r:id="rId22"/>
    <p:sldId id="277" r:id="rId23"/>
    <p:sldId id="308" r:id="rId24"/>
    <p:sldId id="278" r:id="rId25"/>
    <p:sldId id="279" r:id="rId26"/>
    <p:sldId id="280" r:id="rId27"/>
    <p:sldId id="309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310" r:id="rId38"/>
    <p:sldId id="290" r:id="rId39"/>
    <p:sldId id="291" r:id="rId40"/>
    <p:sldId id="337" r:id="rId41"/>
    <p:sldId id="292" r:id="rId42"/>
    <p:sldId id="293" r:id="rId43"/>
    <p:sldId id="294" r:id="rId44"/>
    <p:sldId id="295" r:id="rId45"/>
    <p:sldId id="296" r:id="rId46"/>
    <p:sldId id="312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  <p:sldId id="335" r:id="rId70"/>
    <p:sldId id="336" r:id="rId71"/>
    <p:sldId id="311" r:id="rId72"/>
  </p:sldIdLst>
  <p:sldSz cx="9144000" cy="6858000" type="screen4x3"/>
  <p:notesSz cx="6858000" cy="9144000"/>
  <p:custDataLst>
    <p:tags r:id="rId74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6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684" y="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10428-67BC-4A45-A27A-C9893C8DF235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C3E94-B82E-4FCD-ADD5-69FAF1D8EB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533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71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23.04.2014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91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7"/>
            <a:ext cx="9144000" cy="683568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53048" y="260648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ÜNİTE   </a:t>
            </a:r>
          </a:p>
          <a:p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YER </a:t>
            </a:r>
            <a:r>
              <a:rPr lang="tr-TR" sz="3200" b="1" dirty="0">
                <a:latin typeface="Arial" panose="020B0604020202020204" pitchFamily="34" charset="0"/>
                <a:cs typeface="Arial" panose="020B0604020202020204" pitchFamily="34" charset="0"/>
              </a:rPr>
              <a:t>KABUĞUNUN GİZEMİ</a:t>
            </a:r>
          </a:p>
        </p:txBody>
      </p:sp>
    </p:spTree>
    <p:extLst>
      <p:ext uri="{BB962C8B-B14F-4D97-AF65-F5344CB8AC3E}">
        <p14:creationId xmlns:p14="http://schemas.microsoft.com/office/powerpoint/2010/main" val="3599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488" y="116632"/>
            <a:ext cx="6458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Kayaçlarla madenler arasındaki ilişki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889844"/>
            <a:ext cx="87849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Yer kabuğunun derinliklerinden çıkan ve ekonomik değeri olan kayaçlara </a:t>
            </a:r>
            <a:r>
              <a:rPr lang="tr-T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maden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adı verilir.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Bir başka ifadeyle, madenler ekonomik yönden değer taşıyan minerallerdir. </a:t>
            </a:r>
            <a:r>
              <a:rPr lang="tr-T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Altın, bakır, </a:t>
            </a:r>
            <a:r>
              <a:rPr lang="tr-T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krom, gümüş</a:t>
            </a:r>
            <a:r>
              <a:rPr lang="tr-T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bor, cam, </a:t>
            </a:r>
            <a:r>
              <a:rPr lang="tr-TR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civa</a:t>
            </a:r>
            <a:r>
              <a:rPr lang="tr-T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tr-T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demir, kurşun, linyit ve mermer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madenlere örnektir. Maden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ocaklarından taş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ve toprakla karışık olarak çıkarılan madenler, öncelikle ekonomik değeri olmayan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taş ve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topraklardan arındırılarak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ham madde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durumuna getirilir. </a:t>
            </a: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Daha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sonra bu ham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maddeler fabrikalarda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işlenerek çeşitli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araç, gereç ve eşyaların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üretiminde kullanılır. </a:t>
            </a: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Ülkemiz madenler açısından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oldukça zengindir.</a:t>
            </a:r>
          </a:p>
        </p:txBody>
      </p:sp>
    </p:spTree>
    <p:extLst>
      <p:ext uri="{BB962C8B-B14F-4D97-AF65-F5344CB8AC3E}">
        <p14:creationId xmlns:p14="http://schemas.microsoft.com/office/powerpoint/2010/main" val="18211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5441" cy="5904656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547664" y="1720840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Camdan seramiğe, elektronikten inşaat sektörüne, ilaç üretiminden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uzay aracı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yapımına kadar pek çok alanda ham madde olarak kullanılan bor madeninin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dünyadaki toplam miktarının yaklaşık %72’si ülkemizde bulunmaktadır.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Türkiye’de ve dünyada bor ürün ve teknolojilerinin geniş bir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şekilde kullanımını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, yeni bor ürünlerinin üretimi ve geliştirilmesini sağlamak için araştırmalar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yapmak amacıyla 2003 yılında Ulusal Bor Araştırma Enstitüsü (BOREN ) kurulmuştur.</a:t>
            </a:r>
          </a:p>
        </p:txBody>
      </p:sp>
    </p:spTree>
    <p:extLst>
      <p:ext uri="{BB962C8B-B14F-4D97-AF65-F5344CB8AC3E}">
        <p14:creationId xmlns:p14="http://schemas.microsoft.com/office/powerpoint/2010/main" val="393582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Mutfaklarda kullandığımız tencere, tava, kaşık, çatal gibi metal eşyalar; bardak, sürahi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gibi cam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eşyalar; inşaatlarda kullanılan demir çubuklar ve metal kapıların yapıldığı sac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levhaların ham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maddesi madenlerdir.</a:t>
            </a:r>
          </a:p>
        </p:txBody>
      </p:sp>
      <p:grpSp>
        <p:nvGrpSpPr>
          <p:cNvPr id="4" name="Grup 3"/>
          <p:cNvGrpSpPr/>
          <p:nvPr/>
        </p:nvGrpSpPr>
        <p:grpSpPr>
          <a:xfrm>
            <a:off x="33576" y="1238231"/>
            <a:ext cx="2736304" cy="3008025"/>
            <a:chOff x="33576" y="1238231"/>
            <a:chExt cx="2736304" cy="3008025"/>
          </a:xfrm>
        </p:grpSpPr>
        <p:pic>
          <p:nvPicPr>
            <p:cNvPr id="3" name="Resim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238231"/>
              <a:ext cx="2395322" cy="1807696"/>
            </a:xfrm>
            <a:prstGeom prst="rect">
              <a:avLst/>
            </a:prstGeom>
          </p:spPr>
        </p:pic>
        <p:sp>
          <p:nvSpPr>
            <p:cNvPr id="5" name="Dikdörtgen 4"/>
            <p:cNvSpPr/>
            <p:nvPr/>
          </p:nvSpPr>
          <p:spPr>
            <a:xfrm>
              <a:off x="33576" y="3045927"/>
              <a:ext cx="27363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b="1" dirty="0"/>
                <a:t>Bakır: </a:t>
              </a:r>
              <a:r>
                <a:rPr lang="tr-TR" dirty="0"/>
                <a:t>Elektrikli cihazlarda,</a:t>
              </a:r>
            </a:p>
            <a:p>
              <a:r>
                <a:rPr lang="tr-TR" dirty="0"/>
                <a:t>iletken </a:t>
              </a:r>
              <a:r>
                <a:rPr lang="tr-TR" dirty="0" smtClean="0"/>
                <a:t>tellerde , mutfak</a:t>
              </a:r>
              <a:endParaRPr lang="tr-TR" dirty="0"/>
            </a:p>
            <a:p>
              <a:r>
                <a:rPr lang="tr-TR" dirty="0" smtClean="0"/>
                <a:t>eşyalarında</a:t>
              </a:r>
              <a:r>
                <a:rPr lang="tr-TR" dirty="0"/>
                <a:t>, süs </a:t>
              </a:r>
              <a:r>
                <a:rPr lang="tr-TR" dirty="0" smtClean="0"/>
                <a:t>eşyası</a:t>
              </a:r>
              <a:endParaRPr lang="tr-TR" dirty="0"/>
            </a:p>
            <a:p>
              <a:r>
                <a:rPr lang="tr-TR" dirty="0"/>
                <a:t>yapımında kullanılır</a:t>
              </a:r>
            </a:p>
          </p:txBody>
        </p:sp>
      </p:grpSp>
      <p:grpSp>
        <p:nvGrpSpPr>
          <p:cNvPr id="9" name="Grup 8"/>
          <p:cNvGrpSpPr/>
          <p:nvPr/>
        </p:nvGrpSpPr>
        <p:grpSpPr>
          <a:xfrm>
            <a:off x="2987824" y="1549296"/>
            <a:ext cx="2880320" cy="2435498"/>
            <a:chOff x="2987824" y="1549296"/>
            <a:chExt cx="2880320" cy="2435498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1549296"/>
              <a:ext cx="2719361" cy="1512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Dikdörtgen 5"/>
            <p:cNvSpPr/>
            <p:nvPr/>
          </p:nvSpPr>
          <p:spPr>
            <a:xfrm>
              <a:off x="2987824" y="3061464"/>
              <a:ext cx="288032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b="1" dirty="0"/>
                <a:t>Demir: </a:t>
              </a:r>
              <a:r>
                <a:rPr lang="tr-TR" dirty="0"/>
                <a:t>Tren rayı yapımında,</a:t>
              </a:r>
            </a:p>
            <a:p>
              <a:r>
                <a:rPr lang="tr-TR" dirty="0" smtClean="0"/>
                <a:t>inşaatlarda</a:t>
              </a:r>
              <a:r>
                <a:rPr lang="tr-TR" dirty="0"/>
                <a:t>, otomotiv</a:t>
              </a:r>
            </a:p>
            <a:p>
              <a:r>
                <a:rPr lang="tr-TR" dirty="0"/>
                <a:t>sanayisinde kullanılır</a:t>
              </a:r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6213688" y="1204303"/>
            <a:ext cx="2930312" cy="3249942"/>
            <a:chOff x="6213688" y="1204303"/>
            <a:chExt cx="2930312" cy="3249942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3688" y="1204303"/>
              <a:ext cx="2678792" cy="1990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Dikdörtgen 6"/>
            <p:cNvSpPr/>
            <p:nvPr/>
          </p:nvSpPr>
          <p:spPr>
            <a:xfrm>
              <a:off x="6228184" y="3253916"/>
              <a:ext cx="291581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b="1" dirty="0" smtClean="0"/>
                <a:t>Kurşun</a:t>
              </a:r>
              <a:r>
                <a:rPr lang="tr-TR" b="1" dirty="0"/>
                <a:t>: </a:t>
              </a:r>
              <a:r>
                <a:rPr lang="tr-TR" dirty="0"/>
                <a:t>Akü yapımında,</a:t>
              </a:r>
            </a:p>
            <a:p>
              <a:r>
                <a:rPr lang="tr-TR" dirty="0" err="1" smtClean="0"/>
                <a:t>Kaplamaçılıkta</a:t>
              </a:r>
              <a:r>
                <a:rPr lang="tr-TR" dirty="0" smtClean="0"/>
                <a:t> , </a:t>
              </a:r>
              <a:r>
                <a:rPr lang="tr-TR" dirty="0"/>
                <a:t>radyasyon</a:t>
              </a:r>
            </a:p>
            <a:p>
              <a:r>
                <a:rPr lang="tr-TR" dirty="0"/>
                <a:t>önleyici cihazlarda</a:t>
              </a:r>
            </a:p>
            <a:p>
              <a:r>
                <a:rPr lang="tr-TR" dirty="0"/>
                <a:t>kullanılır.</a:t>
              </a:r>
            </a:p>
          </p:txBody>
        </p:sp>
      </p:grpSp>
      <p:sp>
        <p:nvSpPr>
          <p:cNvPr id="8" name="Dikdörtgen 7"/>
          <p:cNvSpPr/>
          <p:nvPr/>
        </p:nvSpPr>
        <p:spPr>
          <a:xfrm>
            <a:off x="64800" y="4454245"/>
            <a:ext cx="8827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Madenler, teknolojinin birçok alanında kullanılmaktadır. Teknolojinin ilerlemesinin </a:t>
            </a:r>
            <a:r>
              <a:rPr lang="tr-TR" sz="2400" dirty="0" smtClean="0"/>
              <a:t>temelinde madenlerin </a:t>
            </a:r>
            <a:r>
              <a:rPr lang="tr-TR" sz="2400" dirty="0"/>
              <a:t>birçok özelliğinin zamanla keşfedilerek üretime kazandırılması yatmaktadır.</a:t>
            </a:r>
          </a:p>
          <a:p>
            <a:r>
              <a:rPr lang="tr-TR" sz="2400" dirty="0"/>
              <a:t>Otomobil, uçak ve uzay aracı gibi birçok ürünün yapım ve çalıştırılmasında madenlerden faydalanılmaktadır.</a:t>
            </a:r>
          </a:p>
        </p:txBody>
      </p:sp>
    </p:spTree>
    <p:extLst>
      <p:ext uri="{BB962C8B-B14F-4D97-AF65-F5344CB8AC3E}">
        <p14:creationId xmlns:p14="http://schemas.microsoft.com/office/powerpoint/2010/main" val="96566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6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52413" y="0"/>
                  <a:ext cx="9677401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2635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9598556" cy="405954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07504" y="4059540"/>
            <a:ext cx="8989640" cy="2462213"/>
          </a:xfrm>
          <a:prstGeom prst="rect">
            <a:avLst/>
          </a:prstGeom>
          <a:solidFill>
            <a:srgbClr val="DF6921">
              <a:alpha val="45000"/>
            </a:srgbClr>
          </a:solidFill>
        </p:spPr>
        <p:txBody>
          <a:bodyPr wrap="square">
            <a:spAutoFit/>
          </a:bodyPr>
          <a:lstStyle/>
          <a:p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Madenciler, eski zamanlarda kazıları genellikle yeşil alanların olmadığı çorak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arazilerde yapıyorlardı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. Bu nedenle halk arasında “Maden olan yerde ot bitmez.” şeklinde bir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yaygın görüş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vardı. Fakat zamanla teknolojinin de gelişmesiyle bitki örtüsünün yoğun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olduğu yerlerde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de maden olabildiği ortaya çıktı. Böylece, bu anlayış değişmiş oldu. Buradan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da anlaşılmaktadır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ki bir görüşün halk arasında yaygın olması, o görüşün her zaman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bilimsel olduğu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anlamına gelmez.</a:t>
            </a:r>
          </a:p>
        </p:txBody>
      </p:sp>
    </p:spTree>
    <p:extLst>
      <p:ext uri="{BB962C8B-B14F-4D97-AF65-F5344CB8AC3E}">
        <p14:creationId xmlns:p14="http://schemas.microsoft.com/office/powerpoint/2010/main" val="155917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4100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Etkinlik 7.2. Altın madeni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1700808"/>
            <a:ext cx="8874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Yemyeşil ormanların olduğu, tertemiz suların aktığı bir yörede araştırma yapan bilim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insanları, bu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bölgedeki kayaçlarda yüksek miktarda altın minerali olduğunu keşfeder. Altın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madeni kurmak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isteyen şirket yetkilileri bölge insanını bilgilendirmek amacıyla bölgeye gelmiştir.</a:t>
            </a:r>
          </a:p>
        </p:txBody>
      </p:sp>
    </p:spTree>
    <p:extLst>
      <p:ext uri="{BB962C8B-B14F-4D97-AF65-F5344CB8AC3E}">
        <p14:creationId xmlns:p14="http://schemas.microsoft.com/office/powerpoint/2010/main" val="41786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5192"/>
            <a:ext cx="88569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latin typeface="Arial" panose="020B0604020202020204" pitchFamily="34" charset="0"/>
                <a:cs typeface="Arial" panose="020B0604020202020204" pitchFamily="34" charset="0"/>
              </a:rPr>
              <a:t>Şirket Müdürü: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“Buradan çıkarılacak altın mineralini işledikten sonra yurt dışına ihraç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edeceğiz ve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ülkemizin ekonomisine katkı sağlayacağız. Ayrıca bu madenin çıkarılmasıyla birlikte</a:t>
            </a:r>
          </a:p>
          <a:p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bölgeye fabrikalar ve maden işleme tesisleri kuracağız. Bu sayede yöredeki birçok işsiz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insanı iş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sahibi yapacağız. Daha önce başka bir bölgede yine bu şekilde tesisler kurduk.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Kurduğumuz maden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ocağı ile işsizliğin azalması ve yöre ekonomisinin güçlenmesini gösteren grafikleri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sizlerle paylaşmak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istiyorum. Ayrıca kestiğimiz ağaçlar için kesilen ağaç sayısının iki katı kadar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yeni fidan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dikeceğiz.”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2" y="3150240"/>
            <a:ext cx="9144000" cy="270892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04408" y="5859160"/>
            <a:ext cx="90395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Şirket müdürünün konuşmasından birkaç gün sonra maden çıkarılmasına karşı çıkan 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Çevre Koruma </a:t>
            </a:r>
            <a:r>
              <a:rPr lang="tr-TR" sz="2200" dirty="0">
                <a:latin typeface="Arial" panose="020B0604020202020204" pitchFamily="34" charset="0"/>
                <a:cs typeface="Arial" panose="020B0604020202020204" pitchFamily="34" charset="0"/>
              </a:rPr>
              <a:t>Örgütü Başkanı bölgeye gelmiştir.</a:t>
            </a:r>
          </a:p>
        </p:txBody>
      </p:sp>
    </p:spTree>
    <p:extLst>
      <p:ext uri="{BB962C8B-B14F-4D97-AF65-F5344CB8AC3E}">
        <p14:creationId xmlns:p14="http://schemas.microsoft.com/office/powerpoint/2010/main" val="205378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400" y="26640"/>
            <a:ext cx="900409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>
                <a:cs typeface="Arial" panose="020B0604020202020204" pitchFamily="34" charset="0"/>
              </a:rPr>
              <a:t>Çevre Koruma Örgütü Başkanı: </a:t>
            </a:r>
            <a:r>
              <a:rPr lang="tr-TR" sz="2200" i="1" dirty="0">
                <a:cs typeface="Arial" panose="020B0604020202020204" pitchFamily="34" charset="0"/>
              </a:rPr>
              <a:t>“Altın madeninin çıkarılması için siyanür </a:t>
            </a:r>
            <a:r>
              <a:rPr lang="tr-TR" sz="2200" i="1" dirty="0" smtClean="0">
                <a:cs typeface="Arial" panose="020B0604020202020204" pitchFamily="34" charset="0"/>
              </a:rPr>
              <a:t>kullanılmaktadır. Siyanür </a:t>
            </a:r>
            <a:r>
              <a:rPr lang="tr-TR" sz="2200" i="1" dirty="0">
                <a:cs typeface="Arial" panose="020B0604020202020204" pitchFamily="34" charset="0"/>
              </a:rPr>
              <a:t>çok zehirli bir kimyasal maddedir. Siyanürün temas ettiği topraklarda onlarca yıl </a:t>
            </a:r>
            <a:r>
              <a:rPr lang="tr-TR" sz="2200" i="1" dirty="0" smtClean="0">
                <a:cs typeface="Arial" panose="020B0604020202020204" pitchFamily="34" charset="0"/>
              </a:rPr>
              <a:t>hiçbir bitki </a:t>
            </a:r>
            <a:r>
              <a:rPr lang="tr-TR" sz="2200" i="1" dirty="0">
                <a:cs typeface="Arial" panose="020B0604020202020204" pitchFamily="34" charset="0"/>
              </a:rPr>
              <a:t>yetişmemektedir. Ben de sizlere diğer bir bölgede kurulan altın madeninin ormanlık </a:t>
            </a:r>
            <a:r>
              <a:rPr lang="tr-TR" sz="2200" i="1" dirty="0" smtClean="0">
                <a:cs typeface="Arial" panose="020B0604020202020204" pitchFamily="34" charset="0"/>
              </a:rPr>
              <a:t>alanlara ve </a:t>
            </a:r>
            <a:r>
              <a:rPr lang="tr-TR" sz="2200" i="1" dirty="0">
                <a:cs typeface="Arial" panose="020B0604020202020204" pitchFamily="34" charset="0"/>
              </a:rPr>
              <a:t>canlı çeşitliliği sayısına etkisini gösteren grafikler göstermek istiyorum</a:t>
            </a:r>
            <a:r>
              <a:rPr lang="tr-TR" sz="2200" i="1" dirty="0" smtClean="0">
                <a:cs typeface="Arial" panose="020B0604020202020204" pitchFamily="34" charset="0"/>
              </a:rPr>
              <a:t>.</a:t>
            </a:r>
            <a:endParaRPr lang="tr-TR" sz="2200" i="1" dirty="0">
              <a:cs typeface="Arial" panose="020B060402020202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320" y="2060848"/>
            <a:ext cx="9507855" cy="3312368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97288" y="5877272"/>
            <a:ext cx="8939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Diğer bir görüş, yöre halkından biri olan Türkan Hanım’dan geldi:</a:t>
            </a:r>
          </a:p>
        </p:txBody>
      </p:sp>
    </p:spTree>
    <p:extLst>
      <p:ext uri="{BB962C8B-B14F-4D97-AF65-F5344CB8AC3E}">
        <p14:creationId xmlns:p14="http://schemas.microsoft.com/office/powerpoint/2010/main" val="38926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cs typeface="Arial" panose="020B0604020202020204" pitchFamily="34" charset="0"/>
              </a:rPr>
              <a:t>Türkan Hanım: </a:t>
            </a:r>
            <a:r>
              <a:rPr lang="tr-TR" sz="2400" i="1" dirty="0">
                <a:cs typeface="Arial" panose="020B0604020202020204" pitchFamily="34" charset="0"/>
              </a:rPr>
              <a:t>“Ben maden ocağı kurulmasını destekliyorum. Yeşillik, doğal güzellik </a:t>
            </a:r>
            <a:r>
              <a:rPr lang="tr-TR" sz="2400" i="1" dirty="0" smtClean="0">
                <a:cs typeface="Arial" panose="020B0604020202020204" pitchFamily="34" charset="0"/>
              </a:rPr>
              <a:t>karın doyurmuyor</a:t>
            </a:r>
            <a:r>
              <a:rPr lang="tr-TR" sz="2400" i="1" dirty="0">
                <a:cs typeface="Arial" panose="020B0604020202020204" pitchFamily="34" charset="0"/>
              </a:rPr>
              <a:t>. Refah içinde yaşamak ve çocuklarımıza daha iyi imkânlar sunmak herkesin </a:t>
            </a:r>
            <a:r>
              <a:rPr lang="tr-TR" sz="2400" i="1" dirty="0" smtClean="0">
                <a:cs typeface="Arial" panose="020B0604020202020204" pitchFamily="34" charset="0"/>
              </a:rPr>
              <a:t>olduğu gibi </a:t>
            </a:r>
            <a:r>
              <a:rPr lang="tr-TR" sz="2400" i="1" dirty="0">
                <a:cs typeface="Arial" panose="020B0604020202020204" pitchFamily="34" charset="0"/>
              </a:rPr>
              <a:t>bizim de hakkımız... Eğer maden ocağı kurulursa eşim iş sahibi olacak. Bizim için her </a:t>
            </a:r>
            <a:r>
              <a:rPr lang="tr-TR" sz="2400" i="1" dirty="0" smtClean="0">
                <a:cs typeface="Arial" panose="020B0604020202020204" pitchFamily="34" charset="0"/>
              </a:rPr>
              <a:t>şey daha </a:t>
            </a:r>
            <a:r>
              <a:rPr lang="tr-TR" sz="2400" i="1" dirty="0">
                <a:cs typeface="Arial" panose="020B0604020202020204" pitchFamily="34" charset="0"/>
              </a:rPr>
              <a:t>güzel olacak.”</a:t>
            </a:r>
            <a:endParaRPr lang="tr-TR" sz="2400" dirty="0">
              <a:cs typeface="Arial" panose="020B06040202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2" y="2274838"/>
            <a:ext cx="8856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Kendinizi bu bölgede yaşayan bir kişi olarak düşündüğünüzde altın madeni ocağının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kurulmasını ister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misiniz? Nedenleriyle birlikte yazalım.</a:t>
            </a: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4077072"/>
            <a:ext cx="8856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latin typeface="Calibri-Bold"/>
              </a:rPr>
              <a:t>B) </a:t>
            </a:r>
            <a:r>
              <a:rPr lang="tr-TR" sz="2000" dirty="0"/>
              <a:t>Bu konuyla ilgili görüşlerimizi sınıftaki diğer arkadaşlarımızla paylaşalım.</a:t>
            </a:r>
          </a:p>
          <a:p>
            <a:r>
              <a:rPr lang="tr-TR" sz="2000" dirty="0" smtClean="0"/>
              <a:t>.......................................................................................................................................... .......................................................................................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165056" y="2998112"/>
            <a:ext cx="8519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Hayır altın madeni beni doyuracak ama gelecekte olan çocuklarımı doyuracak bir toprak olmayacağı için onların aç kalmasın istemem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6016" y="4492570"/>
            <a:ext cx="8519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çocuklarımı doyuracak bir toprak olmayacağı için onların aç kalmasını istemem ayrıca çevremizde bizimle beraber yaşadığımız diğer canlılar yok ettiği için karşı çıkarım…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00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4714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Geçmişten izler taşıyan fosiller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889844"/>
            <a:ext cx="88569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>
                <a:cs typeface="Arial" panose="020B0604020202020204" pitchFamily="34" charset="0"/>
              </a:rPr>
              <a:t>Bilim insanları, geçmiş dönemlerde dünyanın nasıl bir yer olduğunu ve dünyada hangi </a:t>
            </a:r>
            <a:r>
              <a:rPr lang="tr-TR" sz="2200" dirty="0" smtClean="0">
                <a:cs typeface="Arial" panose="020B0604020202020204" pitchFamily="34" charset="0"/>
              </a:rPr>
              <a:t>canlıların yaşadığını </a:t>
            </a:r>
            <a:r>
              <a:rPr lang="tr-TR" sz="2200" dirty="0">
                <a:cs typeface="Arial" panose="020B0604020202020204" pitchFamily="34" charset="0"/>
              </a:rPr>
              <a:t>merak etmişlerdir. Bu amaçla çeşitli bilimsel yöntemler kullanarak </a:t>
            </a:r>
            <a:r>
              <a:rPr lang="tr-TR" sz="2200" dirty="0" smtClean="0">
                <a:cs typeface="Arial" panose="020B0604020202020204" pitchFamily="34" charset="0"/>
              </a:rPr>
              <a:t>araştırmalar yapmışlardır</a:t>
            </a:r>
            <a:r>
              <a:rPr lang="tr-TR" sz="2200" dirty="0">
                <a:cs typeface="Arial" panose="020B0604020202020204" pitchFamily="34" charset="0"/>
              </a:rPr>
              <a:t>. Geçmiş dönemlerle ilgili bilgi edinmede fosiller büyük önem taşımaktadır.</a:t>
            </a:r>
          </a:p>
          <a:p>
            <a:r>
              <a:rPr lang="tr-TR" sz="2200" dirty="0">
                <a:cs typeface="Arial" panose="020B0604020202020204" pitchFamily="34" charset="0"/>
              </a:rPr>
              <a:t>Kayaçların ufalanması ile ortaya çıkan parçalar; rüzgâr, akarsu ve buzullar tarafından </a:t>
            </a:r>
            <a:r>
              <a:rPr lang="tr-TR" sz="2200" dirty="0" smtClean="0">
                <a:cs typeface="Arial" panose="020B0604020202020204" pitchFamily="34" charset="0"/>
              </a:rPr>
              <a:t>deniz, göl </a:t>
            </a:r>
            <a:r>
              <a:rPr lang="tr-TR" sz="2200" dirty="0">
                <a:cs typeface="Arial" panose="020B0604020202020204" pitchFamily="34" charset="0"/>
              </a:rPr>
              <a:t>ya da bazı yerlerde birikir. Bu şekilde, kayaçlardan ayrışan küçük parçalar tekrar </a:t>
            </a:r>
            <a:r>
              <a:rPr lang="tr-TR" sz="2200" dirty="0" smtClean="0">
                <a:cs typeface="Arial" panose="020B0604020202020204" pitchFamily="34" charset="0"/>
              </a:rPr>
              <a:t>birleşerek yeniden </a:t>
            </a:r>
            <a:r>
              <a:rPr lang="tr-TR" sz="2200" dirty="0">
                <a:cs typeface="Arial" panose="020B0604020202020204" pitchFamily="34" charset="0"/>
              </a:rPr>
              <a:t>bazı kayaçları oluşturur. Bu kayaçlar, genellikle tabakalı şekilde görülür ve </a:t>
            </a:r>
            <a:r>
              <a:rPr lang="tr-TR" sz="2200" dirty="0" smtClean="0">
                <a:cs typeface="Arial" panose="020B0604020202020204" pitchFamily="34" charset="0"/>
              </a:rPr>
              <a:t>içerisinde fosil </a:t>
            </a:r>
            <a:r>
              <a:rPr lang="tr-TR" sz="2200" dirty="0">
                <a:cs typeface="Arial" panose="020B0604020202020204" pitchFamily="34" charset="0"/>
              </a:rPr>
              <a:t>adı verilen bazı canlı kalıntıları bulundurur. Yeryüzünün farklı derinliklerinde, uzun </a:t>
            </a:r>
            <a:r>
              <a:rPr lang="tr-TR" sz="2200" dirty="0" smtClean="0">
                <a:cs typeface="Arial" panose="020B0604020202020204" pitchFamily="34" charset="0"/>
              </a:rPr>
              <a:t>yıllar boyunca </a:t>
            </a:r>
            <a:r>
              <a:rPr lang="tr-TR" sz="2200" dirty="0">
                <a:cs typeface="Arial" panose="020B0604020202020204" pitchFamily="34" charset="0"/>
              </a:rPr>
              <a:t>kayaçlar arasında kalmış her türlü canlı kalıntısı ve izine </a:t>
            </a:r>
            <a:r>
              <a:rPr lang="tr-TR" sz="2200" b="1" dirty="0">
                <a:cs typeface="Arial" panose="020B0604020202020204" pitchFamily="34" charset="0"/>
              </a:rPr>
              <a:t>fosil </a:t>
            </a:r>
            <a:r>
              <a:rPr lang="tr-TR" sz="2200" dirty="0">
                <a:cs typeface="Arial" panose="020B0604020202020204" pitchFamily="34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val="263853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69056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latin typeface="Arial" panose="020B0604020202020204" pitchFamily="34" charset="0"/>
                <a:cs typeface="Arial" panose="020B0604020202020204" pitchFamily="34" charset="0"/>
              </a:rPr>
              <a:t>BÖLÜMLER</a:t>
            </a:r>
          </a:p>
          <a:p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*Yer Kabuğunda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Neler Var?</a:t>
            </a:r>
          </a:p>
          <a:p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*Erozyon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ve Heyelanın Yer </a:t>
            </a: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Kabuğuna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Etkisi</a:t>
            </a:r>
          </a:p>
          <a:p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*Yer Kabuğundaki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Yer Altı ve Yer Üstü Suları</a:t>
            </a:r>
          </a:p>
          <a:p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*Hava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, Toprak ve Su Kirliliği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2746712"/>
            <a:ext cx="903649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Bu konular neden önemli?</a:t>
            </a:r>
          </a:p>
          <a:p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Kayaçlar, fosiller, madenler, toprak ve su yer kabuğunu oluşturan temel unsurlardır. Bu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nedenle bu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yapı ve oluşumların özelliklerinin bilinmesi, üzerinde yaşadığımız dünyanın bir kısmı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olan yer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kabuğunu daha iyi tanımamıza yardımcı olacaktır. Ayrıca yer kabuğunu tanımamız, insan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eli ve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doğal yollarla gerçekleşen olayları anlamamız açısından da önemlidir.</a:t>
            </a:r>
          </a:p>
        </p:txBody>
      </p:sp>
    </p:spTree>
    <p:extLst>
      <p:ext uri="{BB962C8B-B14F-4D97-AF65-F5344CB8AC3E}">
        <p14:creationId xmlns:p14="http://schemas.microsoft.com/office/powerpoint/2010/main" val="290984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4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52413" y="0"/>
                  <a:ext cx="9677401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0961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14" y="116632"/>
            <a:ext cx="4566154" cy="302433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131840" y="3140968"/>
            <a:ext cx="2299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Taşlaşmış ağaç gövdesi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0" y="3510300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cs typeface="Arial" panose="020B0604020202020204" pitchFamily="34" charset="0"/>
              </a:rPr>
              <a:t>Fosiller, geçmişte yaşayıp günümüzde de yaşamakta olan canlı türlerine ait olabileceği </a:t>
            </a:r>
            <a:r>
              <a:rPr lang="tr-TR" sz="2400" dirty="0" smtClean="0">
                <a:cs typeface="Arial" panose="020B0604020202020204" pitchFamily="34" charset="0"/>
              </a:rPr>
              <a:t>gibi, nesli </a:t>
            </a:r>
            <a:r>
              <a:rPr lang="tr-TR" sz="2400" dirty="0">
                <a:cs typeface="Arial" panose="020B0604020202020204" pitchFamily="34" charset="0"/>
              </a:rPr>
              <a:t>tükenmiş canlılara da ait olabilir. Fosiller, bilim insanlarının çalışmalarına birçok fayda sağlar.</a:t>
            </a:r>
          </a:p>
          <a:p>
            <a:r>
              <a:rPr lang="tr-TR" sz="2400" dirty="0">
                <a:cs typeface="Arial" panose="020B0604020202020204" pitchFamily="34" charset="0"/>
              </a:rPr>
              <a:t>Bu faydalardan bazıları şunlardır:</a:t>
            </a:r>
          </a:p>
        </p:txBody>
      </p:sp>
    </p:spTree>
    <p:extLst>
      <p:ext uri="{BB962C8B-B14F-4D97-AF65-F5344CB8AC3E}">
        <p14:creationId xmlns:p14="http://schemas.microsoft.com/office/powerpoint/2010/main" val="19312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636912"/>
            <a:ext cx="4293079" cy="289782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36911"/>
            <a:ext cx="4343094" cy="2897829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67544" y="5574431"/>
            <a:ext cx="2126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Eğrelti otu fosili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372199" y="5574431"/>
            <a:ext cx="1430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Balık fosili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10912" y="64810"/>
            <a:ext cx="90330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Dünyanın oluşumundan itibaren hangi dönemlerden geçtiğini anlamamızı,</a:t>
            </a:r>
          </a:p>
          <a:p>
            <a:r>
              <a:rPr lang="tr-TR" sz="2400" dirty="0"/>
              <a:t>• İçinde bulundukları kayacın hangi zamana ait olduğunu anlamamızı,</a:t>
            </a:r>
          </a:p>
          <a:p>
            <a:r>
              <a:rPr lang="tr-TR" sz="2400" dirty="0"/>
              <a:t>• Nesli tükenmiş canlılar hakkında bilgi sahibi olmamızı,</a:t>
            </a:r>
          </a:p>
          <a:p>
            <a:r>
              <a:rPr lang="tr-TR" sz="2400" dirty="0"/>
              <a:t>• Bulundukları bölgenin geçmişteki coğrafi yapısı ve iklimi hakkında bilgi sahibi olmamızı sağlar.</a:t>
            </a:r>
          </a:p>
        </p:txBody>
      </p:sp>
    </p:spTree>
    <p:extLst>
      <p:ext uri="{BB962C8B-B14F-4D97-AF65-F5344CB8AC3E}">
        <p14:creationId xmlns:p14="http://schemas.microsoft.com/office/powerpoint/2010/main" val="2173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28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52413" y="0"/>
                  <a:ext cx="9677401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7742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2324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atin typeface="Arial" panose="020B0604020202020204" pitchFamily="34" charset="0"/>
                <a:cs typeface="Arial" panose="020B0604020202020204" pitchFamily="34" charset="0"/>
              </a:rPr>
              <a:t>Fosil bilimi</a:t>
            </a:r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751344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Fosilleri inceleyen bilim dalına </a:t>
            </a:r>
            <a:r>
              <a:rPr lang="tr-TR" sz="2400" b="1" dirty="0">
                <a:latin typeface="Calibri-Bold"/>
              </a:rPr>
              <a:t>fosil bilimi </a:t>
            </a:r>
            <a:r>
              <a:rPr lang="tr-TR" sz="2400" dirty="0"/>
              <a:t>veya </a:t>
            </a:r>
            <a:r>
              <a:rPr lang="tr-TR" sz="2400" b="1" dirty="0">
                <a:latin typeface="Calibri-Bold"/>
              </a:rPr>
              <a:t>paleontoloji</a:t>
            </a:r>
            <a:r>
              <a:rPr lang="tr-TR" sz="2400" dirty="0"/>
              <a:t>, bu alanda çalışan bilim </a:t>
            </a:r>
            <a:r>
              <a:rPr lang="tr-TR" sz="2400" dirty="0" smtClean="0"/>
              <a:t>insanlarına ise </a:t>
            </a:r>
            <a:r>
              <a:rPr lang="tr-TR" sz="2400" b="1" dirty="0">
                <a:latin typeface="Calibri-Bold"/>
              </a:rPr>
              <a:t>fosil bilimci </a:t>
            </a:r>
            <a:r>
              <a:rPr lang="tr-TR" sz="2400" dirty="0"/>
              <a:t>ya da </a:t>
            </a:r>
            <a:r>
              <a:rPr lang="tr-TR" sz="2400" b="1" dirty="0" err="1">
                <a:latin typeface="Calibri-Bold"/>
              </a:rPr>
              <a:t>paleontolog</a:t>
            </a:r>
            <a:r>
              <a:rPr lang="tr-TR" sz="2400" b="1" dirty="0">
                <a:latin typeface="Calibri-Bold"/>
              </a:rPr>
              <a:t> </a:t>
            </a:r>
            <a:r>
              <a:rPr lang="tr-TR" sz="2400" dirty="0"/>
              <a:t>adı verilir. Günümüzde fosil bilimciler, uydu </a:t>
            </a:r>
            <a:r>
              <a:rPr lang="tr-TR" sz="2400" dirty="0" smtClean="0"/>
              <a:t>görüntüleri kullanarak </a:t>
            </a:r>
            <a:r>
              <a:rPr lang="tr-TR" sz="2400" dirty="0"/>
              <a:t>yeryüzü şekilleri yardımıyla fosillerin yerlerini tespit edebilirler. Fosilleri yine </a:t>
            </a:r>
            <a:r>
              <a:rPr lang="tr-TR" sz="2400" dirty="0" smtClean="0"/>
              <a:t>özel araçlar </a:t>
            </a:r>
            <a:r>
              <a:rPr lang="tr-TR" sz="2400" dirty="0"/>
              <a:t>kullanarak bulundukları yerden çıkarırlar. Elde ettikleri fosillerin yaşını ve hangi türe </a:t>
            </a:r>
            <a:r>
              <a:rPr lang="tr-TR" sz="2400" dirty="0" smtClean="0"/>
              <a:t>ait olduğunu </a:t>
            </a:r>
            <a:r>
              <a:rPr lang="tr-TR" sz="2400" dirty="0"/>
              <a:t>fiziksel, kimyasal ve biyolojik yöntemler kullanarak anlamaya çalışırlar.</a:t>
            </a:r>
          </a:p>
          <a:p>
            <a:r>
              <a:rPr lang="tr-TR" sz="2400" dirty="0"/>
              <a:t>Fosil oluşumuna </a:t>
            </a:r>
            <a:r>
              <a:rPr lang="tr-TR" sz="2400" b="1" dirty="0">
                <a:latin typeface="Calibri-Bold"/>
              </a:rPr>
              <a:t>fosilleşme </a:t>
            </a:r>
            <a:r>
              <a:rPr lang="tr-TR" sz="2400" dirty="0"/>
              <a:t>denir. Fosilleşme ile kömür, doğal gaz ve petrol gibi fosil </a:t>
            </a:r>
            <a:r>
              <a:rPr lang="tr-TR" sz="2400" dirty="0" smtClean="0"/>
              <a:t>yakıtlar oluşur</a:t>
            </a:r>
            <a:r>
              <a:rPr lang="tr-TR" sz="2400" dirty="0"/>
              <a:t>. Fosil yakıtlar, canlı kalıntılarının uzun süren zaman içinde fosilleşmesi ve yakıt </a:t>
            </a:r>
            <a:r>
              <a:rPr lang="tr-TR" sz="2400" dirty="0" smtClean="0"/>
              <a:t>olarak kullanıma </a:t>
            </a:r>
            <a:r>
              <a:rPr lang="tr-TR" sz="2400" dirty="0"/>
              <a:t>uygun hâle gelmesi şeklinde gerçekleşir.</a:t>
            </a:r>
          </a:p>
        </p:txBody>
      </p:sp>
    </p:spTree>
    <p:extLst>
      <p:ext uri="{BB962C8B-B14F-4D97-AF65-F5344CB8AC3E}">
        <p14:creationId xmlns:p14="http://schemas.microsoft.com/office/powerpoint/2010/main" val="219223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28023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atin typeface="Calibri-Bold"/>
              </a:rPr>
              <a:t>Fosil çeşitleri</a:t>
            </a:r>
            <a:endParaRPr lang="tr-TR" sz="3200" dirty="0"/>
          </a:p>
        </p:txBody>
      </p:sp>
      <p:sp>
        <p:nvSpPr>
          <p:cNvPr id="3" name="Dikdörtgen 2"/>
          <p:cNvSpPr/>
          <p:nvPr/>
        </p:nvSpPr>
        <p:spPr>
          <a:xfrm>
            <a:off x="3347864" y="44624"/>
            <a:ext cx="5796136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dirty="0"/>
              <a:t>Uzun yıllar önce ölen bir canlı; kayaçlar, buzullar veya </a:t>
            </a:r>
            <a:r>
              <a:rPr lang="tr-TR" sz="2300" dirty="0" smtClean="0"/>
              <a:t>reçine içerisinde </a:t>
            </a:r>
            <a:r>
              <a:rPr lang="tr-TR" sz="2300" dirty="0"/>
              <a:t>sıkışarak sertleşir ve fosilleşir. Günümüzde </a:t>
            </a:r>
            <a:r>
              <a:rPr lang="tr-TR" sz="2300" dirty="0" smtClean="0"/>
              <a:t>iki çeşit </a:t>
            </a:r>
            <a:r>
              <a:rPr lang="tr-TR" sz="2300" dirty="0"/>
              <a:t>fosil vardır. Bunlar vücut fosilleri ve iz fosilleridir. </a:t>
            </a:r>
            <a:r>
              <a:rPr lang="tr-TR" sz="2300" b="1" dirty="0" smtClean="0">
                <a:latin typeface="Calibri-Bold"/>
              </a:rPr>
              <a:t>Vücut fosilleri</a:t>
            </a:r>
            <a:r>
              <a:rPr lang="tr-TR" sz="2300" dirty="0"/>
              <a:t>, bir hayvan veya bitkinin vücudundan kalan </a:t>
            </a:r>
            <a:r>
              <a:rPr lang="tr-TR" sz="2300" dirty="0" smtClean="0"/>
              <a:t>korunmuş yapılardır</a:t>
            </a:r>
            <a:r>
              <a:rPr lang="tr-TR" sz="2300" dirty="0"/>
              <a:t>. Bu yapılar gerçek vücut parçaları olduğu </a:t>
            </a:r>
            <a:r>
              <a:rPr lang="tr-TR" sz="2300" dirty="0" smtClean="0"/>
              <a:t>gibi taşlaşmış </a:t>
            </a:r>
            <a:r>
              <a:rPr lang="tr-TR" sz="2300" dirty="0"/>
              <a:t>veya oyuk hâline gelmiş fosil kalıpları da olabilir.</a:t>
            </a:r>
          </a:p>
          <a:p>
            <a:r>
              <a:rPr lang="tr-TR" sz="2300" b="1" dirty="0">
                <a:solidFill>
                  <a:srgbClr val="FF0000"/>
                </a:solidFill>
              </a:rPr>
              <a:t>Örneğin</a:t>
            </a:r>
            <a:r>
              <a:rPr lang="tr-TR" sz="2300" dirty="0"/>
              <a:t> sinek, böcek gibi bazı canlılar bitkilerden akan </a:t>
            </a:r>
            <a:r>
              <a:rPr lang="tr-TR" sz="2300" dirty="0" smtClean="0"/>
              <a:t>öz suyu </a:t>
            </a:r>
            <a:r>
              <a:rPr lang="tr-TR" sz="2300" dirty="0"/>
              <a:t>(reçine) içinde tutsak kalır ve ölür. Bu öz suyu, </a:t>
            </a:r>
            <a:r>
              <a:rPr lang="tr-TR" sz="2300" dirty="0" smtClean="0"/>
              <a:t>zamanla sertleşir </a:t>
            </a:r>
            <a:r>
              <a:rPr lang="tr-TR" sz="2300" dirty="0"/>
              <a:t>ve fosilleşir. Böylece şeffaf bir yapı içerisinde </a:t>
            </a:r>
            <a:r>
              <a:rPr lang="tr-TR" sz="2300" dirty="0" smtClean="0"/>
              <a:t>çürümeden korunmuş </a:t>
            </a:r>
            <a:r>
              <a:rPr lang="tr-TR" sz="2300" dirty="0"/>
              <a:t>olur. Günümüzde bu şekilde </a:t>
            </a:r>
            <a:r>
              <a:rPr lang="tr-TR" sz="2300" dirty="0" smtClean="0"/>
              <a:t>oluşmuş böcek </a:t>
            </a:r>
            <a:r>
              <a:rPr lang="tr-TR" sz="2300" dirty="0"/>
              <a:t>fosillerine sıklıkla rastlanmaktadır. Yine bazı </a:t>
            </a:r>
            <a:r>
              <a:rPr lang="tr-TR" sz="2300" dirty="0" smtClean="0"/>
              <a:t>volkanik faaliyetler </a:t>
            </a:r>
            <a:r>
              <a:rPr lang="tr-TR" sz="2300" dirty="0"/>
              <a:t>sonrasında lavlar arasında sıkışmış ancak </a:t>
            </a:r>
            <a:r>
              <a:rPr lang="tr-TR" sz="2300" dirty="0" smtClean="0"/>
              <a:t>vücut yapıları </a:t>
            </a:r>
            <a:r>
              <a:rPr lang="tr-TR" sz="2300" dirty="0"/>
              <a:t>bozulmamış olan vücut fosilleri de vardır.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73414"/>
            <a:ext cx="3240359" cy="3015625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44030" y="3916680"/>
            <a:ext cx="27673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Bitki reçinesi arasında</a:t>
            </a:r>
          </a:p>
          <a:p>
            <a:r>
              <a:rPr lang="tr-TR" sz="2000" dirty="0"/>
              <a:t>kalmış bir böcek fosili</a:t>
            </a:r>
          </a:p>
          <a:p>
            <a:r>
              <a:rPr lang="tr-TR" sz="2000" dirty="0"/>
              <a:t>(vücut fosil örneği)</a:t>
            </a:r>
          </a:p>
        </p:txBody>
      </p:sp>
    </p:spTree>
    <p:extLst>
      <p:ext uri="{BB962C8B-B14F-4D97-AF65-F5344CB8AC3E}">
        <p14:creationId xmlns:p14="http://schemas.microsoft.com/office/powerpoint/2010/main" val="168042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23928" y="548680"/>
            <a:ext cx="5112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Canlı kalıntılarının kayaçlar arasına sıkışması </a:t>
            </a:r>
            <a:r>
              <a:rPr lang="tr-TR" sz="2400" dirty="0" smtClean="0"/>
              <a:t>sonucunda bırakmış </a:t>
            </a:r>
            <a:r>
              <a:rPr lang="tr-TR" sz="2400" dirty="0"/>
              <a:t>olduğu izler de fosil </a:t>
            </a:r>
            <a:r>
              <a:rPr lang="tr-TR" sz="2400" dirty="0" smtClean="0"/>
              <a:t>olarak nitelendirilmektedir</a:t>
            </a:r>
            <a:r>
              <a:rPr lang="tr-TR" sz="2400" dirty="0"/>
              <a:t>.</a:t>
            </a:r>
          </a:p>
          <a:p>
            <a:r>
              <a:rPr lang="tr-TR" sz="2400" dirty="0"/>
              <a:t>Bunlara </a:t>
            </a:r>
            <a:r>
              <a:rPr lang="tr-TR" sz="2400" b="1" dirty="0"/>
              <a:t>iz fosilleri </a:t>
            </a:r>
            <a:r>
              <a:rPr lang="tr-TR" sz="2400" dirty="0"/>
              <a:t>adı verilmektedir.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3252496" cy="4824536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508720" y="5085184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Yaprak şeklinde iz fosili</a:t>
            </a:r>
          </a:p>
          <a:p>
            <a:r>
              <a:rPr lang="tr-TR" dirty="0"/>
              <a:t>örneği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940304" y="3421856"/>
            <a:ext cx="48801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Fosil bilimciler, fosilleri özellikle belirli kayaçlarda arar.</a:t>
            </a:r>
          </a:p>
          <a:p>
            <a:r>
              <a:rPr lang="tr-TR" sz="2400" dirty="0"/>
              <a:t>Fosil bulmanın en kolay yollarından biri, kayaç </a:t>
            </a:r>
            <a:r>
              <a:rPr lang="tr-TR" sz="2400" dirty="0" smtClean="0"/>
              <a:t>katmanlarının açığa </a:t>
            </a:r>
            <a:r>
              <a:rPr lang="tr-TR" sz="2400" dirty="0"/>
              <a:t>çıktığı kesimlerde arama yapmaktır.</a:t>
            </a:r>
          </a:p>
        </p:txBody>
      </p:sp>
    </p:spTree>
    <p:extLst>
      <p:ext uri="{BB962C8B-B14F-4D97-AF65-F5344CB8AC3E}">
        <p14:creationId xmlns:p14="http://schemas.microsoft.com/office/powerpoint/2010/main" val="66233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152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23850" y="0"/>
                  <a:ext cx="9677400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17669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968" y="43934"/>
            <a:ext cx="7197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atin typeface="Calibri-Bold"/>
              </a:rPr>
              <a:t>Etkinlik 7.3. Kendi fosilimizi yapalım</a:t>
            </a:r>
            <a:endParaRPr lang="tr-TR" sz="32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" y="628708"/>
            <a:ext cx="6647264" cy="350153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6" y="4005062"/>
            <a:ext cx="6063191" cy="100811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827584" y="1876088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• Alçı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• Doğal nesneler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(Ağaç dalı, yaprak, deniz kabuğu vb.)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• Renkli oyun hamuru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1808" y="5110431"/>
            <a:ext cx="8912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n-NO" sz="2400" dirty="0"/>
              <a:t>• Bir veya iki adet doğal nesne alalım.</a:t>
            </a:r>
          </a:p>
          <a:p>
            <a:r>
              <a:rPr lang="tr-TR" sz="2400" dirty="0"/>
              <a:t>• Oyun hamurunu elimiz ile düzleştirelim.</a:t>
            </a:r>
          </a:p>
          <a:p>
            <a:r>
              <a:rPr lang="tr-TR" sz="2400" dirty="0"/>
              <a:t>• Ağaç dalı veya deniz kabuğunu iz bırakacak şekilde oyun hamuruna hafifçe bastıralım. (</a:t>
            </a:r>
            <a:r>
              <a:rPr lang="tr-TR" sz="2400" dirty="0" smtClean="0"/>
              <a:t>Not: Baskı </a:t>
            </a:r>
            <a:r>
              <a:rPr lang="tr-TR" sz="2400" dirty="0"/>
              <a:t>çok derin olmamalı.)</a:t>
            </a:r>
          </a:p>
        </p:txBody>
      </p:sp>
    </p:spTree>
    <p:extLst>
      <p:ext uri="{BB962C8B-B14F-4D97-AF65-F5344CB8AC3E}">
        <p14:creationId xmlns:p14="http://schemas.microsoft.com/office/powerpoint/2010/main" val="33793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Bastırdığımız nesneyi hafifçe geri çekelim.</a:t>
            </a:r>
          </a:p>
          <a:p>
            <a:r>
              <a:rPr lang="tr-TR" sz="2400" dirty="0"/>
              <a:t>• İzin olduğu yere, suyla karıştırılarak hazırlanmış beyaz alçıyı dökelim. Alçının donması </a:t>
            </a:r>
            <a:r>
              <a:rPr lang="tr-TR" sz="2400" dirty="0" smtClean="0"/>
              <a:t>için 3-5 </a:t>
            </a:r>
            <a:r>
              <a:rPr lang="tr-TR" sz="2400" dirty="0"/>
              <a:t>dakika bekleyelim.</a:t>
            </a:r>
          </a:p>
          <a:p>
            <a:r>
              <a:rPr lang="tr-TR" sz="2400" dirty="0"/>
              <a:t>• Donan alçıyı kalıptan çıkaralım.</a:t>
            </a:r>
          </a:p>
          <a:p>
            <a:r>
              <a:rPr lang="tr-TR" sz="2400" dirty="0"/>
              <a:t>• Buradaki alçı şekli kalıbımızdır.</a:t>
            </a:r>
          </a:p>
          <a:p>
            <a:r>
              <a:rPr lang="tr-TR" sz="2400" dirty="0"/>
              <a:t>• Elde ettiğimiz kalıpları sınıftaki diğer arkadaşlarımız ile paylaşalım.</a:t>
            </a:r>
          </a:p>
          <a:p>
            <a:r>
              <a:rPr lang="tr-TR" sz="2400" dirty="0"/>
              <a:t>• Ortaya çıkan örnekler ile ilgili neler söyleyebilirsiniz?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24944"/>
            <a:ext cx="8064896" cy="390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1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0"/>
            <a:ext cx="4405784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846" y="4653136"/>
            <a:ext cx="1730756" cy="18002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51520" y="4125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1. BÖLÜM</a:t>
            </a:r>
          </a:p>
          <a:p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YER KABUĞUNDA</a:t>
            </a:r>
          </a:p>
          <a:p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NELER VAR?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5888" y="1431226"/>
            <a:ext cx="4600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AMAÇLAR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Bu bölümde, yer kabuğunda bulunan kayaç, maden, fosil ve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doğal anıtların özelliklerini, bir bilim dalı olarak fosil bilimini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ve bu alanda çalışmalar yapan fosil bilimcileri öğreneceğiz.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15888" y="4097189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KAVRAMLAR ve TERİMLER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Kayaç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Mineral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Maden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Fosil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Fosil bilimi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Fosil bilimci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Doğal anıt</a:t>
            </a:r>
          </a:p>
        </p:txBody>
      </p:sp>
    </p:spTree>
    <p:extLst>
      <p:ext uri="{BB962C8B-B14F-4D97-AF65-F5344CB8AC3E}">
        <p14:creationId xmlns:p14="http://schemas.microsoft.com/office/powerpoint/2010/main" val="293204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4676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Şimdi aynı uygulamayı yaprak örneği ile deneyelim. (Asma yaprağı, çınar yaprağı veya </a:t>
            </a:r>
            <a:r>
              <a:rPr lang="tr-TR" sz="2400" dirty="0" smtClean="0"/>
              <a:t>eğrelti kullanmayı </a:t>
            </a:r>
            <a:r>
              <a:rPr lang="tr-TR" sz="2400" dirty="0"/>
              <a:t>tercih edelim.)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288" y="855673"/>
            <a:ext cx="5400600" cy="59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7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Bu iki uygulamada elde ettiğimiz örnekleri karşılaştıralım ve fosil türleri açısından tartışalım.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65056" y="980728"/>
            <a:ext cx="8519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Ağaç dalının bırakmış olduğu iz yapraktan daha çok olduğu için daha net  kalıp çıkardı. Yaprağın çıkarmış olduğu kalıp daha ince  ve silik çıktı….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9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8152" y="0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Calibri-Bold"/>
              </a:rPr>
              <a:t>Okuma parçası: Bir fosil bilimciden mektup var!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234792" y="523220"/>
            <a:ext cx="87129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Bilimsel araştırmalara göre dinozorların, milyonlarca yıl önce dünyanın her kıtasında </a:t>
            </a:r>
            <a:r>
              <a:rPr lang="tr-TR" sz="2400" dirty="0" smtClean="0"/>
              <a:t>yaşayabilen en </a:t>
            </a:r>
            <a:r>
              <a:rPr lang="tr-TR" sz="2400" dirty="0"/>
              <a:t>yaygın hayvan topluluğu olduğu ve daha sonra soylarının tükendiği ileri sürülmektedir.</a:t>
            </a:r>
          </a:p>
          <a:p>
            <a:r>
              <a:rPr lang="tr-TR" sz="2400" dirty="0"/>
              <a:t>Fosil bilimciler </a:t>
            </a:r>
            <a:r>
              <a:rPr lang="tr-TR" sz="2400" b="1" dirty="0"/>
              <a:t>(</a:t>
            </a:r>
            <a:r>
              <a:rPr lang="tr-TR" sz="2400" b="1" dirty="0" err="1"/>
              <a:t>paleontologlar</a:t>
            </a:r>
            <a:r>
              <a:rPr lang="tr-TR" sz="2400" b="1" dirty="0"/>
              <a:t>) </a:t>
            </a:r>
            <a:r>
              <a:rPr lang="tr-TR" sz="2400" dirty="0"/>
              <a:t>tarafından elde edilen dinozor fosilleri bu bilgiyi doğrulamaktadır.</a:t>
            </a:r>
          </a:p>
          <a:p>
            <a:r>
              <a:rPr lang="tr-TR" sz="2400" dirty="0"/>
              <a:t>Dinozorların soylarının neden tükendiği konusu ise yıllardır araştırılan, fakat var olan </a:t>
            </a:r>
            <a:r>
              <a:rPr lang="tr-TR" sz="2400" dirty="0" smtClean="0"/>
              <a:t>bilgilerle henüz </a:t>
            </a:r>
            <a:r>
              <a:rPr lang="tr-TR" sz="2400" dirty="0"/>
              <a:t>tam olarak cevabı bulunmamış bir soru olarak karşımızda durmaktadır. Dünyanın</a:t>
            </a:r>
          </a:p>
          <a:p>
            <a:r>
              <a:rPr lang="tr-TR" sz="2400" dirty="0"/>
              <a:t>bazı yerlerinde, dinozorlarla ilgili vücut ve iz fosillerinin yanında dinozor yumurtası </a:t>
            </a:r>
            <a:r>
              <a:rPr lang="tr-TR" sz="2400" dirty="0" smtClean="0"/>
              <a:t>fosillerine de </a:t>
            </a:r>
            <a:r>
              <a:rPr lang="tr-TR" sz="2400" dirty="0"/>
              <a:t>rastlanmaktadır. Türkiye’de dinozor fosili bulunup bulunmadığını merak eden Deniz, tanıdığı</a:t>
            </a:r>
          </a:p>
          <a:p>
            <a:r>
              <a:rPr lang="tr-TR" sz="2400" dirty="0"/>
              <a:t>bir fosil bilimciye mektup yazar. Fosil bilimci, Deniz’in mektubuna aşağıdaki mektubu </a:t>
            </a:r>
            <a:r>
              <a:rPr lang="tr-TR" sz="2400" dirty="0" smtClean="0"/>
              <a:t>yazarak yanıt </a:t>
            </a:r>
            <a:r>
              <a:rPr lang="tr-TR" sz="2400" dirty="0"/>
              <a:t>verir.</a:t>
            </a:r>
          </a:p>
        </p:txBody>
      </p:sp>
    </p:spTree>
    <p:extLst>
      <p:ext uri="{BB962C8B-B14F-4D97-AF65-F5344CB8AC3E}">
        <p14:creationId xmlns:p14="http://schemas.microsoft.com/office/powerpoint/2010/main" val="224496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496" y="8424"/>
            <a:ext cx="903649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i="1" dirty="0"/>
              <a:t>Sevgili Deniz,</a:t>
            </a:r>
          </a:p>
          <a:p>
            <a:r>
              <a:rPr lang="tr-TR" sz="2200" i="1" dirty="0"/>
              <a:t>Sana bu mektubu yazma nedenim, ülkemizdeki dinozor fosili </a:t>
            </a:r>
            <a:r>
              <a:rPr lang="tr-TR" sz="2200" i="1" dirty="0" smtClean="0"/>
              <a:t>araştırmalarıyla ilgilidir</a:t>
            </a:r>
            <a:r>
              <a:rPr lang="tr-TR" sz="2200" i="1" dirty="0"/>
              <a:t>. Yapılan araştırmalar, bugüne kadar Türkiye’de bulunmuş herhangi bir </a:t>
            </a:r>
            <a:r>
              <a:rPr lang="tr-TR" sz="2200" i="1" dirty="0" smtClean="0"/>
              <a:t>dinozor fosili </a:t>
            </a:r>
            <a:r>
              <a:rPr lang="tr-TR" sz="2200" i="1" dirty="0"/>
              <a:t>olmadığını göstermektedir.</a:t>
            </a:r>
          </a:p>
          <a:p>
            <a:r>
              <a:rPr lang="tr-TR" sz="2200" i="1" dirty="0"/>
              <a:t>Milyonlarca yıl önce yani dinozorlar yeryüzünde görülmeye başladığı </a:t>
            </a:r>
            <a:r>
              <a:rPr lang="tr-TR" sz="2200" i="1" dirty="0" smtClean="0"/>
              <a:t>dönemlerde, bugünkü </a:t>
            </a:r>
            <a:r>
              <a:rPr lang="tr-TR" sz="2200" i="1" dirty="0"/>
              <a:t>kıtaların tek bir ana kıta gibi olduğu düşünülmekteydi. </a:t>
            </a:r>
            <a:r>
              <a:rPr lang="tr-TR" sz="2200" i="1" dirty="0" smtClean="0"/>
              <a:t>Türkiye’nin ise </a:t>
            </a:r>
            <a:r>
              <a:rPr lang="tr-TR" sz="2200" i="1" dirty="0"/>
              <a:t>o dönemlerde </a:t>
            </a:r>
            <a:r>
              <a:rPr lang="tr-TR" sz="2200" b="1" i="1" dirty="0" err="1"/>
              <a:t>Tetis</a:t>
            </a:r>
            <a:r>
              <a:rPr lang="tr-TR" sz="2200" i="1" dirty="0"/>
              <a:t> adı verilen denizin tabanında bulunduğunu görmekteyiz.</a:t>
            </a:r>
          </a:p>
          <a:p>
            <a:r>
              <a:rPr lang="tr-TR" sz="2200" i="1" dirty="0"/>
              <a:t>Elimizdeki bulgulara göre dinozorların geniş kara parçalarında yaşadığı </a:t>
            </a:r>
            <a:r>
              <a:rPr lang="tr-TR" sz="2200" i="1" dirty="0" smtClean="0"/>
              <a:t>düşünülmektedir. Bu </a:t>
            </a:r>
            <a:r>
              <a:rPr lang="tr-TR" sz="2200" i="1" dirty="0"/>
              <a:t>durumda ülkemizin dinozorların yaşadığı büyük kara </a:t>
            </a:r>
            <a:r>
              <a:rPr lang="tr-TR" sz="2200" i="1" dirty="0" smtClean="0"/>
              <a:t>parçalarından uzakta </a:t>
            </a:r>
            <a:r>
              <a:rPr lang="tr-TR" sz="2200" i="1" dirty="0"/>
              <a:t>olduğunu ve ülkemizde </a:t>
            </a:r>
            <a:r>
              <a:rPr lang="tr-TR" sz="2200" i="1" dirty="0" err="1"/>
              <a:t>dinazorların</a:t>
            </a:r>
            <a:r>
              <a:rPr lang="tr-TR" sz="2200" i="1" dirty="0"/>
              <a:t> beslenmeleri için gerekli </a:t>
            </a:r>
            <a:r>
              <a:rPr lang="tr-TR" sz="2200" i="1" dirty="0" smtClean="0"/>
              <a:t>koşulların olmadığını </a:t>
            </a:r>
            <a:r>
              <a:rPr lang="tr-TR" sz="2200" i="1" dirty="0"/>
              <a:t>söyleyebiliriz. Bu yüzden bu bölgede, karada yaşayan dinozor </a:t>
            </a:r>
            <a:r>
              <a:rPr lang="tr-TR" sz="2200" i="1" dirty="0" smtClean="0"/>
              <a:t>fosili bulmak </a:t>
            </a:r>
            <a:r>
              <a:rPr lang="tr-TR" sz="2200" i="1" dirty="0"/>
              <a:t>çok zordur. Bunun yerine çeşitli deniz canlılarının fosilleri </a:t>
            </a:r>
            <a:r>
              <a:rPr lang="tr-TR" sz="2200" i="1" dirty="0" smtClean="0"/>
              <a:t>bulunmaktadır. </a:t>
            </a:r>
          </a:p>
          <a:p>
            <a:r>
              <a:rPr lang="tr-TR" sz="2200" i="1" dirty="0" smtClean="0"/>
              <a:t>Unutmadan </a:t>
            </a:r>
            <a:r>
              <a:rPr lang="tr-TR" sz="2200" i="1" dirty="0"/>
              <a:t>şunu da söyleyeyim: Dikkat ederseniz bu konuda kesin ifadeler</a:t>
            </a:r>
          </a:p>
          <a:p>
            <a:r>
              <a:rPr lang="tr-TR" sz="2200" i="1" dirty="0"/>
              <a:t>kullanmıyorum. Günümüzde yapılan araştırmalar Türkiye’de dinozor fosilinin </a:t>
            </a:r>
            <a:r>
              <a:rPr lang="tr-TR" sz="2200" i="1" dirty="0" smtClean="0"/>
              <a:t>olmadığını göstermektedir</a:t>
            </a:r>
            <a:r>
              <a:rPr lang="tr-TR" sz="2200" i="1" dirty="0"/>
              <a:t>. Ancak fosil bilimciler çalışmalarına devam </a:t>
            </a:r>
            <a:r>
              <a:rPr lang="tr-TR" sz="2200" i="1" dirty="0" smtClean="0"/>
              <a:t>etmektedirler. Belki </a:t>
            </a:r>
            <a:r>
              <a:rPr lang="tr-TR" sz="2200" i="1" dirty="0"/>
              <a:t>bir gün, bir dinozor fosili </a:t>
            </a:r>
            <a:r>
              <a:rPr lang="tr-TR" sz="2200" i="1" dirty="0" smtClean="0"/>
              <a:t>bulabilirler. </a:t>
            </a:r>
          </a:p>
          <a:p>
            <a:r>
              <a:rPr lang="tr-TR" sz="2200" i="1" dirty="0" smtClean="0"/>
              <a:t>Umarım </a:t>
            </a:r>
            <a:r>
              <a:rPr lang="tr-TR" sz="2200" i="1" dirty="0"/>
              <a:t>sana faydalı olabilmişimdir.</a:t>
            </a:r>
          </a:p>
          <a:p>
            <a:r>
              <a:rPr lang="tr-TR" sz="2200" i="1" dirty="0"/>
              <a:t>Hoşça kal</a:t>
            </a:r>
            <a:r>
              <a:rPr lang="tr-TR" sz="2200" i="1" dirty="0" smtClean="0"/>
              <a:t>...   </a:t>
            </a:r>
            <a:endParaRPr lang="tr-TR" sz="2200" i="1" dirty="0"/>
          </a:p>
        </p:txBody>
      </p:sp>
    </p:spTree>
    <p:extLst>
      <p:ext uri="{BB962C8B-B14F-4D97-AF65-F5344CB8AC3E}">
        <p14:creationId xmlns:p14="http://schemas.microsoft.com/office/powerpoint/2010/main" val="346133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27355"/>
            <a:ext cx="8388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Calibri-Bold"/>
              </a:rPr>
              <a:t>Geçmişten geleceğe miras: Doğal anıtlar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159688" y="564327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Yer kabuğunun, milyonlarca yıllık bir süreç içerisinde rüzgâr, akarsu, yağmur ve ısı gibi </a:t>
            </a:r>
            <a:r>
              <a:rPr lang="tr-TR" sz="2400" dirty="0" smtClean="0"/>
              <a:t>doğal yollarla </a:t>
            </a:r>
            <a:r>
              <a:rPr lang="tr-TR" sz="2400" dirty="0"/>
              <a:t>etkilenmesi sonucu oluşmuş özel yeryüzü şekilleri, fosil ve kayaçlarına </a:t>
            </a:r>
            <a:r>
              <a:rPr lang="tr-TR" sz="2400" b="1" dirty="0">
                <a:latin typeface="Calibri-Bold"/>
              </a:rPr>
              <a:t>doğal anıt </a:t>
            </a:r>
            <a:r>
              <a:rPr lang="tr-TR" sz="2400" dirty="0" smtClean="0"/>
              <a:t>adı verilir</a:t>
            </a:r>
            <a:r>
              <a:rPr lang="tr-TR" sz="2400" dirty="0"/>
              <a:t>. </a:t>
            </a:r>
            <a:r>
              <a:rPr lang="tr-TR" sz="2400" b="1" dirty="0"/>
              <a:t>Peri bacaları, travertenler, mağaralar, göller, şelaleler, millî parklar ve bazı yaşlı </a:t>
            </a:r>
            <a:r>
              <a:rPr lang="tr-TR" sz="2400" b="1" dirty="0" smtClean="0"/>
              <a:t>ağaçlar </a:t>
            </a:r>
            <a:r>
              <a:rPr lang="tr-TR" sz="2400" b="1" dirty="0" smtClean="0">
                <a:solidFill>
                  <a:srgbClr val="FF0000"/>
                </a:solidFill>
              </a:rPr>
              <a:t>doğal </a:t>
            </a:r>
            <a:r>
              <a:rPr lang="tr-TR" sz="2400" b="1" dirty="0">
                <a:solidFill>
                  <a:srgbClr val="FF0000"/>
                </a:solidFill>
              </a:rPr>
              <a:t>anıt </a:t>
            </a:r>
            <a:r>
              <a:rPr lang="tr-TR" sz="2400" b="1" dirty="0"/>
              <a:t>olarak kabul edilir. </a:t>
            </a:r>
            <a:r>
              <a:rPr lang="tr-TR" sz="2400" dirty="0"/>
              <a:t>Diğer yandan, insanların yaptığı anıtlar doğal anıt olarak </a:t>
            </a:r>
            <a:r>
              <a:rPr lang="tr-TR" sz="2400" dirty="0" smtClean="0"/>
              <a:t>kabul edilemez</a:t>
            </a:r>
            <a:r>
              <a:rPr lang="tr-TR" sz="2400" dirty="0"/>
              <a:t>. Doğal anıtlar sayesinde geçmiş dönemlerdeki insanlar ve canlıların yaşamlarını </a:t>
            </a:r>
            <a:r>
              <a:rPr lang="tr-TR" sz="2400" dirty="0" smtClean="0"/>
              <a:t>ve dünyanın </a:t>
            </a:r>
            <a:r>
              <a:rPr lang="tr-TR" sz="2400" dirty="0"/>
              <a:t>jeolojik değişimini anlayabiliriz. Ülkemiz doğal anıtlar bakımından zengindir. </a:t>
            </a:r>
            <a:r>
              <a:rPr lang="tr-TR" sz="2400" dirty="0" smtClean="0"/>
              <a:t>Antalya’daki </a:t>
            </a:r>
            <a:r>
              <a:rPr lang="tr-TR" sz="2400" b="1" dirty="0" err="1" smtClean="0"/>
              <a:t>Damlataş</a:t>
            </a:r>
            <a:r>
              <a:rPr lang="tr-TR" sz="2400" b="1" dirty="0" smtClean="0"/>
              <a:t> </a:t>
            </a:r>
            <a:r>
              <a:rPr lang="tr-TR" sz="2400" dirty="0"/>
              <a:t>ve </a:t>
            </a:r>
            <a:r>
              <a:rPr lang="tr-TR" sz="2400" b="1" dirty="0"/>
              <a:t>Karain mağaraları,</a:t>
            </a:r>
            <a:r>
              <a:rPr lang="tr-TR" sz="2400" dirty="0"/>
              <a:t> Nevşehir’deki </a:t>
            </a:r>
            <a:r>
              <a:rPr lang="tr-TR" sz="2400" b="1" dirty="0"/>
              <a:t>Peribacaları,</a:t>
            </a:r>
            <a:r>
              <a:rPr lang="tr-TR" sz="2400" dirty="0"/>
              <a:t> Erzurum’daki </a:t>
            </a:r>
            <a:r>
              <a:rPr lang="tr-TR" sz="2400" b="1" dirty="0"/>
              <a:t>Tortum şelalesi</a:t>
            </a:r>
          </a:p>
          <a:p>
            <a:r>
              <a:rPr lang="tr-TR" sz="2400" dirty="0"/>
              <a:t>ve Denizli’deki </a:t>
            </a:r>
            <a:r>
              <a:rPr lang="tr-TR" sz="2400" b="1" dirty="0"/>
              <a:t>Pamukkale Travertenleri </a:t>
            </a:r>
            <a:r>
              <a:rPr lang="tr-TR" sz="2400" dirty="0"/>
              <a:t>ülkemizdeki doğal anıtlara örnek olarak verilebilir.</a:t>
            </a:r>
          </a:p>
        </p:txBody>
      </p:sp>
    </p:spTree>
    <p:extLst>
      <p:ext uri="{BB962C8B-B14F-4D97-AF65-F5344CB8AC3E}">
        <p14:creationId xmlns:p14="http://schemas.microsoft.com/office/powerpoint/2010/main" val="419356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2" y="0"/>
            <a:ext cx="3888433" cy="292309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864" y="26680"/>
            <a:ext cx="3960440" cy="297847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140968"/>
            <a:ext cx="3888434" cy="294675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12976"/>
            <a:ext cx="3960440" cy="294675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55320" y="2852936"/>
            <a:ext cx="3868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Pamukkale </a:t>
            </a:r>
            <a:r>
              <a:rPr lang="tr-TR" dirty="0" smtClean="0"/>
              <a:t>Travertenleri  -Denizli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5172864" y="2924944"/>
            <a:ext cx="2285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Peribacaları - Nevşehir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-1096" y="6087721"/>
            <a:ext cx="3925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Damlataş</a:t>
            </a:r>
            <a:r>
              <a:rPr lang="tr-TR" dirty="0"/>
              <a:t> </a:t>
            </a:r>
            <a:r>
              <a:rPr lang="tr-TR" dirty="0" smtClean="0"/>
              <a:t>Mağarası -  Antalya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5172864" y="6159729"/>
            <a:ext cx="2577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Tortum Şelalesi - Erzurum</a:t>
            </a:r>
          </a:p>
        </p:txBody>
      </p:sp>
    </p:spTree>
    <p:extLst>
      <p:ext uri="{BB962C8B-B14F-4D97-AF65-F5344CB8AC3E}">
        <p14:creationId xmlns:p14="http://schemas.microsoft.com/office/powerpoint/2010/main" val="69480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Doğal anıtlar çok fazla dış etkiye maruz kalıp zarar gördüğü için yok olma tehlikesi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altındadır. Doğal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anıtlar sadece bulunduğu ülkeye değil, tüm dünyaya ve tüm insanlığa ait olan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evrensel değerlerdir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. Bu nedenle, geçmişten bize miras kalan doğal anıtları korumalı ve özelliklerini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kaybetmeden gelecek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nesillere bırakmalıyız. Doğal anıtların korunması yasalarla güvence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altına alınmıştır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. Ancak bu yasalara gerek kalmadan, tüm insanlığın ortak mirası sayılan doğal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anıtları korumak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için üzerimize düşen görevleri yapmalıyız.</a:t>
            </a:r>
          </a:p>
        </p:txBody>
      </p:sp>
    </p:spTree>
    <p:extLst>
      <p:ext uri="{BB962C8B-B14F-4D97-AF65-F5344CB8AC3E}">
        <p14:creationId xmlns:p14="http://schemas.microsoft.com/office/powerpoint/2010/main" val="218738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7176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52413" y="0"/>
                  <a:ext cx="9677401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868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7895" y="106679"/>
            <a:ext cx="10131301" cy="281826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331" y="3429000"/>
            <a:ext cx="1013216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7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-25152"/>
            <a:ext cx="7515144" cy="682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3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440" y="0"/>
            <a:ext cx="5040560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" y="-1"/>
            <a:ext cx="4196328" cy="684843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0" y="4437112"/>
            <a:ext cx="91283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Fotoğraftaki insanlar büyük bir titizlik içerisinde ne </a:t>
            </a:r>
            <a:r>
              <a:rPr lang="tr-T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yapıyor olabilir</a:t>
            </a:r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Bulmayı bekledikleri nesne veya yapılar ne </a:t>
            </a:r>
            <a:r>
              <a:rPr lang="tr-T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olabilir ve </a:t>
            </a:r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bunlar ne işe yarar? Bunlar nasıl oluşmuştur? </a:t>
            </a:r>
            <a:r>
              <a:rPr lang="tr-T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Arama neden </a:t>
            </a:r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yüzeyin alt kısımlarında yapılmaktadır? </a:t>
            </a:r>
            <a:r>
              <a:rPr lang="tr-T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Etrafta hiçbir </a:t>
            </a:r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iş makinesi görünmüyor ve çalışmalar </a:t>
            </a:r>
            <a:r>
              <a:rPr lang="tr-T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tamamen insan </a:t>
            </a:r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gücüyle yürütülüyor. Acaba, </a:t>
            </a:r>
            <a:r>
              <a:rPr lang="tr-T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kazı işleminde iş makinesi </a:t>
            </a:r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kullanmamalarının özel bir nedeni olabilir mi?</a:t>
            </a:r>
          </a:p>
        </p:txBody>
      </p:sp>
      <p:grpSp>
        <p:nvGrpSpPr>
          <p:cNvPr id="7" name="Grup 6"/>
          <p:cNvGrpSpPr/>
          <p:nvPr/>
        </p:nvGrpSpPr>
        <p:grpSpPr>
          <a:xfrm>
            <a:off x="2411252" y="340879"/>
            <a:ext cx="3384376" cy="4166500"/>
            <a:chOff x="2411252" y="340879"/>
            <a:chExt cx="3384376" cy="4166500"/>
          </a:xfrm>
        </p:grpSpPr>
        <p:pic>
          <p:nvPicPr>
            <p:cNvPr id="4" name="Resim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252" y="340879"/>
              <a:ext cx="3384376" cy="3520169"/>
            </a:xfrm>
            <a:prstGeom prst="rect">
              <a:avLst/>
            </a:prstGeom>
          </p:spPr>
        </p:pic>
        <p:sp>
          <p:nvSpPr>
            <p:cNvPr id="6" name="Dikdörtgen 5"/>
            <p:cNvSpPr/>
            <p:nvPr/>
          </p:nvSpPr>
          <p:spPr>
            <a:xfrm>
              <a:off x="2488364" y="3861048"/>
              <a:ext cx="307007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r-TR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 gibi geçmişte yaşamış </a:t>
              </a:r>
            </a:p>
            <a:p>
              <a:r>
                <a:rPr lang="tr-TR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canlılar olabilir mi ?</a:t>
              </a:r>
              <a:endParaRPr lang="tr-TR" dirty="0"/>
            </a:p>
          </p:txBody>
        </p:sp>
      </p:grpSp>
    </p:spTree>
    <p:extLst>
      <p:ext uri="{BB962C8B-B14F-4D97-AF65-F5344CB8AC3E}">
        <p14:creationId xmlns:p14="http://schemas.microsoft.com/office/powerpoint/2010/main" val="55352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9221" name="ShockwaveFlash1" r:id="rId2" imgW="7047619" imgH="5877745"/>
        </mc:Choice>
        <mc:Fallback>
          <p:control name="ShockwaveFlash1" r:id="rId2" imgW="7047619" imgH="587774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1550" y="0"/>
                  <a:ext cx="7048500" cy="58769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3786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504" y="35913"/>
            <a:ext cx="6563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atin typeface="Calibri-Bold"/>
              </a:rPr>
              <a:t>Öğrendiklerimizi değerlendirelim</a:t>
            </a:r>
            <a:endParaRPr lang="tr-TR" sz="3200" dirty="0"/>
          </a:p>
        </p:txBody>
      </p:sp>
      <p:sp>
        <p:nvSpPr>
          <p:cNvPr id="3" name="Dikdörtgen 2"/>
          <p:cNvSpPr/>
          <p:nvPr/>
        </p:nvSpPr>
        <p:spPr>
          <a:xfrm>
            <a:off x="168072" y="50916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47FFFF"/>
                </a:solidFill>
                <a:latin typeface="Calibri-Bold"/>
              </a:rPr>
              <a:t>1) </a:t>
            </a:r>
            <a:r>
              <a:rPr lang="tr-TR" sz="2400" dirty="0">
                <a:solidFill>
                  <a:srgbClr val="000000"/>
                </a:solidFill>
              </a:rPr>
              <a:t>Aşağıdaki tabloda çeşitli maddeler verilmiştir.</a:t>
            </a:r>
            <a:endParaRPr lang="tr-TR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4" y="939978"/>
            <a:ext cx="8390165" cy="448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85370" y="5406557"/>
            <a:ext cx="88684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Tabloda yer alan maddelerden hangisi veya hangileri madendir? Nedenleriyle birlikte açıklayalım.</a:t>
            </a:r>
          </a:p>
          <a:p>
            <a:r>
              <a:rPr lang="tr-TR" sz="2200" dirty="0" smtClean="0"/>
              <a:t>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200" dirty="0"/>
          </a:p>
        </p:txBody>
      </p:sp>
      <p:sp>
        <p:nvSpPr>
          <p:cNvPr id="5" name="Dikdörtgen 4"/>
          <p:cNvSpPr/>
          <p:nvPr/>
        </p:nvSpPr>
        <p:spPr>
          <a:xfrm>
            <a:off x="213146" y="6129832"/>
            <a:ext cx="8519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Bakır , altın , demir ve mermerdir çünkü ekonomik değeri vardır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85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400" y="116632"/>
            <a:ext cx="90040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47FFFF"/>
                </a:solidFill>
                <a:latin typeface="Calibri-Bold"/>
              </a:rPr>
              <a:t>2) </a:t>
            </a:r>
            <a:r>
              <a:rPr lang="tr-TR" sz="2000" dirty="0">
                <a:solidFill>
                  <a:srgbClr val="000000"/>
                </a:solidFill>
              </a:rPr>
              <a:t>Aşağıdaki fotoğraflarda Nevşehir’deki Peribacaları ve Çanakkale’deki Çanakkale </a:t>
            </a:r>
            <a:r>
              <a:rPr lang="tr-TR" sz="2000" dirty="0" smtClean="0">
                <a:solidFill>
                  <a:srgbClr val="000000"/>
                </a:solidFill>
              </a:rPr>
              <a:t>Şehitliği görülmektedir</a:t>
            </a:r>
            <a:r>
              <a:rPr lang="tr-TR" sz="2000" dirty="0">
                <a:solidFill>
                  <a:srgbClr val="000000"/>
                </a:solidFill>
              </a:rPr>
              <a:t>. Peribacaları ve Çanakkale Şehitliği arasındaki temel fark, hangi seçenekte </a:t>
            </a:r>
            <a:r>
              <a:rPr lang="tr-TR" sz="2000" dirty="0" smtClean="0">
                <a:solidFill>
                  <a:srgbClr val="000000"/>
                </a:solidFill>
              </a:rPr>
              <a:t>doğru  verilmiştir</a:t>
            </a:r>
            <a:r>
              <a:rPr lang="tr-TR" sz="2000" dirty="0">
                <a:solidFill>
                  <a:srgbClr val="000000"/>
                </a:solidFill>
              </a:rPr>
              <a:t>?</a:t>
            </a:r>
            <a:endParaRPr lang="tr-TR" sz="20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56310"/>
            <a:ext cx="4593291" cy="28715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5" y="980727"/>
            <a:ext cx="2713814" cy="3047091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453208" y="4005352"/>
            <a:ext cx="128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Peribacaları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500355" y="3996348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Çanakkale </a:t>
            </a:r>
            <a:r>
              <a:rPr lang="tr-TR" dirty="0" smtClean="0"/>
              <a:t>Şehitlik Anıtı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323528" y="4442336"/>
            <a:ext cx="87195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Peribacaları insan yapımıdır. Çanakkale Şehitliği ise doğal koşulların oluşturduğu bir anıttır.</a:t>
            </a:r>
          </a:p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Peribacaları kumdan, Çanakkale Şehitliği ise kayaçlardan yapılmıştır.</a:t>
            </a:r>
          </a:p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Peribacaları kısa ömürlüdür. Çanakkale Şehitliği ise uzun ömürlü bir anıttır.</a:t>
            </a:r>
          </a:p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D)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Peribacaları doğal koşullarla oluşmuştur. Çanakkale Şehitliği ise insan yapımı bir anıttır.</a:t>
            </a:r>
          </a:p>
        </p:txBody>
      </p:sp>
      <p:sp>
        <p:nvSpPr>
          <p:cNvPr id="8" name="5-Nokta Yıldız 7"/>
          <p:cNvSpPr/>
          <p:nvPr/>
        </p:nvSpPr>
        <p:spPr>
          <a:xfrm>
            <a:off x="287517" y="6021288"/>
            <a:ext cx="468059" cy="360040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257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58812"/>
            <a:ext cx="87849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47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Fosiller ile ilgili araştırma yapan bilim dalına ………..……… (I), bu bilim dalıyla uğraşan 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bilim insanlarına 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………..……… (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) denir.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Yukarıdaki cümlede boş bırakılan yerlere gelmesi gereken kelimeler sırasıyla hangileridir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____</a:t>
            </a:r>
            <a:r>
              <a:rPr 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tr-TR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          ____    II</a:t>
            </a:r>
            <a:r>
              <a:rPr 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</a:t>
            </a:r>
          </a:p>
          <a:p>
            <a:r>
              <a:rPr 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tr-TR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Paleontolog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Paleontoloji</a:t>
            </a:r>
            <a:endParaRPr lang="tr-TR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Paleontoloji 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tr-TR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Paleontolog</a:t>
            </a:r>
            <a:endParaRPr lang="tr-TR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Jeoloji 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Jeolog</a:t>
            </a:r>
            <a:endParaRPr lang="tr-TR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D) </a:t>
            </a:r>
            <a:r>
              <a:rPr lang="tr-TR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Jeolog </a:t>
            </a:r>
            <a:r>
              <a:rPr lang="tr-TR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Jeoloji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5-Nokta Yıldız 2"/>
          <p:cNvSpPr/>
          <p:nvPr/>
        </p:nvSpPr>
        <p:spPr>
          <a:xfrm>
            <a:off x="150992" y="3212976"/>
            <a:ext cx="468059" cy="360040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069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47FFFF"/>
                </a:solidFill>
              </a:rPr>
              <a:t>4) </a:t>
            </a:r>
            <a:r>
              <a:rPr lang="tr-TR" sz="2400" dirty="0">
                <a:solidFill>
                  <a:srgbClr val="000000"/>
                </a:solidFill>
              </a:rPr>
              <a:t>Madenlerin teknolojik ham madde olarak kullanımına ilişkin örnekler veriniz ve </a:t>
            </a:r>
            <a:r>
              <a:rPr lang="tr-TR" sz="2400" dirty="0" smtClean="0">
                <a:solidFill>
                  <a:srgbClr val="000000"/>
                </a:solidFill>
              </a:rPr>
              <a:t>verdiğiniz örnekleri </a:t>
            </a:r>
            <a:r>
              <a:rPr lang="tr-TR" sz="2400" dirty="0">
                <a:solidFill>
                  <a:srgbClr val="000000"/>
                </a:solidFill>
              </a:rPr>
              <a:t>açıklayınız.</a:t>
            </a:r>
          </a:p>
          <a:p>
            <a:r>
              <a:rPr lang="tr-TR" sz="2400" dirty="0" smtClean="0">
                <a:solidFill>
                  <a:srgbClr val="000000"/>
                </a:solidFill>
              </a:rPr>
              <a:t>.................................................................................................................</a:t>
            </a:r>
            <a:endParaRPr lang="tr-TR" sz="2400" dirty="0">
              <a:solidFill>
                <a:srgbClr val="000000"/>
              </a:solidFill>
            </a:endParaRPr>
          </a:p>
          <a:p>
            <a:r>
              <a:rPr lang="tr-TR" sz="2400" dirty="0" smtClean="0">
                <a:solidFill>
                  <a:srgbClr val="000000"/>
                </a:solidFill>
              </a:rPr>
              <a:t>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229170" y="1196752"/>
            <a:ext cx="8519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Bakır , altın , demir ve mermerdir çünkü ekonomik değeri vardır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22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332656"/>
            <a:ext cx="87129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47FFFF"/>
                </a:solidFill>
              </a:rPr>
              <a:t>5) </a:t>
            </a:r>
            <a:r>
              <a:rPr lang="tr-TR" sz="2400" dirty="0">
                <a:solidFill>
                  <a:srgbClr val="000000"/>
                </a:solidFill>
              </a:rPr>
              <a:t>Fatma, ailesi ile birlikte hafta sonu doğa bilimleri müzesini ziyaret eder. Müzeyi </a:t>
            </a:r>
            <a:r>
              <a:rPr lang="tr-TR" sz="2400" dirty="0" smtClean="0">
                <a:solidFill>
                  <a:srgbClr val="000000"/>
                </a:solidFill>
              </a:rPr>
              <a:t>dolaşırken çeşitli </a:t>
            </a:r>
            <a:r>
              <a:rPr lang="tr-TR" sz="2400" dirty="0">
                <a:solidFill>
                  <a:srgbClr val="000000"/>
                </a:solidFill>
              </a:rPr>
              <a:t>fosiller, madenler ve kayaçlar görür. Kardeşi, Fatma’ya bu maddeler ile ilgili </a:t>
            </a:r>
            <a:r>
              <a:rPr lang="tr-TR" sz="2400" dirty="0" smtClean="0">
                <a:solidFill>
                  <a:srgbClr val="000000"/>
                </a:solidFill>
              </a:rPr>
              <a:t>sorular sorar</a:t>
            </a:r>
            <a:r>
              <a:rPr lang="tr-TR" sz="2400" dirty="0">
                <a:solidFill>
                  <a:srgbClr val="000000"/>
                </a:solidFill>
              </a:rPr>
              <a:t>. Fatma’nın bu maddeler ile ilgili derste öğrendikleri aşağıda, </a:t>
            </a:r>
            <a:r>
              <a:rPr lang="tr-TR" sz="2400" dirty="0" smtClean="0">
                <a:solidFill>
                  <a:srgbClr val="000000"/>
                </a:solidFill>
              </a:rPr>
              <a:t>sağ  </a:t>
            </a:r>
            <a:r>
              <a:rPr lang="tr-TR" sz="2400" dirty="0">
                <a:solidFill>
                  <a:srgbClr val="000000"/>
                </a:solidFill>
              </a:rPr>
              <a:t>tarafta verilmiştir. </a:t>
            </a:r>
            <a:r>
              <a:rPr lang="tr-TR" sz="2400" dirty="0" smtClean="0">
                <a:solidFill>
                  <a:srgbClr val="000000"/>
                </a:solidFill>
              </a:rPr>
              <a:t>Doğru   eşleştirmeyi </a:t>
            </a:r>
            <a:r>
              <a:rPr lang="tr-TR" sz="2400" dirty="0">
                <a:solidFill>
                  <a:srgbClr val="000000"/>
                </a:solidFill>
              </a:rPr>
              <a:t>yaparak ona yardımcı olur musunuz</a:t>
            </a:r>
            <a:r>
              <a:rPr lang="tr-TR" sz="2400" dirty="0" smtClean="0">
                <a:solidFill>
                  <a:srgbClr val="000000"/>
                </a:solidFill>
              </a:rPr>
              <a:t>?</a:t>
            </a:r>
          </a:p>
          <a:p>
            <a:endParaRPr lang="tr-TR" sz="2400" dirty="0">
              <a:solidFill>
                <a:srgbClr val="000000"/>
              </a:solidFill>
            </a:endParaRPr>
          </a:p>
          <a:p>
            <a:endParaRPr lang="tr-TR" sz="2400" dirty="0">
              <a:solidFill>
                <a:srgbClr val="000000"/>
              </a:solidFill>
            </a:endParaRPr>
          </a:p>
          <a:p>
            <a:r>
              <a:rPr lang="tr-TR" sz="2400" dirty="0">
                <a:solidFill>
                  <a:srgbClr val="000000"/>
                </a:solidFill>
              </a:rPr>
              <a:t>1. Maden </a:t>
            </a:r>
            <a:r>
              <a:rPr lang="tr-TR" sz="2400" dirty="0" smtClean="0">
                <a:solidFill>
                  <a:srgbClr val="000000"/>
                </a:solidFill>
              </a:rPr>
              <a:t>                      </a:t>
            </a:r>
            <a:r>
              <a:rPr lang="tr-TR" sz="2400" b="1" dirty="0" smtClean="0">
                <a:solidFill>
                  <a:srgbClr val="000000"/>
                </a:solidFill>
              </a:rPr>
              <a:t>A</a:t>
            </a:r>
            <a:r>
              <a:rPr lang="tr-TR" sz="2400" b="1" dirty="0">
                <a:solidFill>
                  <a:srgbClr val="000000"/>
                </a:solidFill>
              </a:rPr>
              <a:t>) </a:t>
            </a:r>
            <a:r>
              <a:rPr lang="tr-TR" sz="2400" dirty="0">
                <a:solidFill>
                  <a:srgbClr val="000000"/>
                </a:solidFill>
              </a:rPr>
              <a:t>Mineral veya minarelerden oluşmuştur.</a:t>
            </a:r>
          </a:p>
          <a:p>
            <a:r>
              <a:rPr lang="tr-TR" sz="2400" dirty="0">
                <a:solidFill>
                  <a:srgbClr val="000000"/>
                </a:solidFill>
              </a:rPr>
              <a:t>2. Fosil </a:t>
            </a:r>
            <a:r>
              <a:rPr lang="tr-TR" sz="2400" dirty="0" smtClean="0">
                <a:solidFill>
                  <a:srgbClr val="000000"/>
                </a:solidFill>
              </a:rPr>
              <a:t>                           </a:t>
            </a:r>
            <a:r>
              <a:rPr lang="tr-TR" sz="2400" b="1" dirty="0" smtClean="0">
                <a:solidFill>
                  <a:srgbClr val="000000"/>
                </a:solidFill>
              </a:rPr>
              <a:t>B</a:t>
            </a:r>
            <a:r>
              <a:rPr lang="tr-TR" sz="2400" b="1" dirty="0">
                <a:solidFill>
                  <a:srgbClr val="000000"/>
                </a:solidFill>
              </a:rPr>
              <a:t>) </a:t>
            </a:r>
            <a:r>
              <a:rPr lang="tr-TR" sz="2400" dirty="0">
                <a:solidFill>
                  <a:srgbClr val="000000"/>
                </a:solidFill>
              </a:rPr>
              <a:t>Ekonomik değeri vardır.</a:t>
            </a:r>
          </a:p>
          <a:p>
            <a:r>
              <a:rPr lang="tr-TR" sz="2400" dirty="0">
                <a:solidFill>
                  <a:srgbClr val="000000"/>
                </a:solidFill>
              </a:rPr>
              <a:t>3. Kayaç </a:t>
            </a:r>
            <a:r>
              <a:rPr lang="tr-TR" sz="2400" dirty="0" smtClean="0">
                <a:solidFill>
                  <a:srgbClr val="000000"/>
                </a:solidFill>
              </a:rPr>
              <a:t>                        </a:t>
            </a:r>
            <a:r>
              <a:rPr lang="tr-TR" sz="2400" b="1" dirty="0" smtClean="0">
                <a:solidFill>
                  <a:srgbClr val="000000"/>
                </a:solidFill>
              </a:rPr>
              <a:t>C</a:t>
            </a:r>
            <a:r>
              <a:rPr lang="tr-TR" sz="2400" b="1" dirty="0">
                <a:solidFill>
                  <a:srgbClr val="000000"/>
                </a:solidFill>
              </a:rPr>
              <a:t>) </a:t>
            </a:r>
            <a:r>
              <a:rPr lang="tr-TR" sz="2400" dirty="0">
                <a:solidFill>
                  <a:srgbClr val="000000"/>
                </a:solidFill>
              </a:rPr>
              <a:t>Canlı kalıntısı veya izi içerir.</a:t>
            </a:r>
          </a:p>
          <a:p>
            <a:r>
              <a:rPr lang="tr-TR" sz="2400" b="1" dirty="0" smtClean="0">
                <a:solidFill>
                  <a:srgbClr val="000000"/>
                </a:solidFill>
              </a:rPr>
              <a:t>                                        D</a:t>
            </a:r>
            <a:r>
              <a:rPr lang="tr-TR" sz="2400" b="1" dirty="0">
                <a:solidFill>
                  <a:srgbClr val="000000"/>
                </a:solidFill>
              </a:rPr>
              <a:t>) </a:t>
            </a:r>
            <a:r>
              <a:rPr lang="tr-TR" sz="2400" dirty="0">
                <a:solidFill>
                  <a:srgbClr val="000000"/>
                </a:solidFill>
              </a:rPr>
              <a:t>Teknolojik ham madde olarak kullanır.</a:t>
            </a:r>
            <a:endParaRPr lang="tr-TR" sz="2400" dirty="0"/>
          </a:p>
        </p:txBody>
      </p:sp>
      <p:cxnSp>
        <p:nvCxnSpPr>
          <p:cNvPr id="4" name="Düz Ok Bağlayıcısı 3"/>
          <p:cNvCxnSpPr/>
          <p:nvPr/>
        </p:nvCxnSpPr>
        <p:spPr>
          <a:xfrm>
            <a:off x="1475656" y="3140968"/>
            <a:ext cx="1656184" cy="43204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1259632" y="3509392"/>
            <a:ext cx="1872208" cy="43204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1367644" y="3140968"/>
            <a:ext cx="1764196" cy="8004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94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422954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822" y="764704"/>
            <a:ext cx="403781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67544" y="3405276"/>
            <a:ext cx="82760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Yukarıdaki </a:t>
            </a:r>
            <a:r>
              <a:rPr lang="tr-TR" sz="2800" b="1" dirty="0" smtClean="0"/>
              <a:t>öğrencilerden hangileri </a:t>
            </a:r>
            <a:r>
              <a:rPr lang="tr-TR" sz="2800" b="1" dirty="0"/>
              <a:t>doğru söylemiştir?</a:t>
            </a:r>
          </a:p>
          <a:p>
            <a:r>
              <a:rPr lang="tr-TR" sz="2800" dirty="0"/>
              <a:t>A) Yalnız Pınar</a:t>
            </a:r>
          </a:p>
          <a:p>
            <a:r>
              <a:rPr lang="tr-TR" sz="2800" dirty="0"/>
              <a:t>B) Pınar ve Bora</a:t>
            </a:r>
          </a:p>
          <a:p>
            <a:r>
              <a:rPr lang="tr-TR" sz="2800" dirty="0"/>
              <a:t>C) Sarp ve Bora</a:t>
            </a:r>
          </a:p>
          <a:p>
            <a:r>
              <a:rPr lang="es-ES" sz="2800" dirty="0"/>
              <a:t>D) Pınar, Sarp ve Bora</a:t>
            </a:r>
            <a:endParaRPr lang="tr-TR" sz="2800" dirty="0"/>
          </a:p>
        </p:txBody>
      </p:sp>
      <p:sp>
        <p:nvSpPr>
          <p:cNvPr id="3" name="5-Nokta Yıldız 2"/>
          <p:cNvSpPr/>
          <p:nvPr/>
        </p:nvSpPr>
        <p:spPr>
          <a:xfrm>
            <a:off x="395536" y="4221088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933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20219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Aşağıda verilen </a:t>
            </a:r>
            <a:r>
              <a:rPr lang="tr-TR" sz="2800" b="1" dirty="0" smtClean="0"/>
              <a:t>bilgilerden hangisi </a:t>
            </a:r>
            <a:r>
              <a:rPr lang="tr-TR" sz="2800" b="1" dirty="0"/>
              <a:t>doğrudur</a:t>
            </a:r>
            <a:r>
              <a:rPr lang="tr-TR" sz="2800" b="1" dirty="0" smtClean="0"/>
              <a:t>?</a:t>
            </a:r>
          </a:p>
          <a:p>
            <a:endParaRPr lang="tr-TR" sz="2800" b="1" dirty="0"/>
          </a:p>
          <a:p>
            <a:pPr marL="457200" indent="-457200">
              <a:buAutoNum type="alphaUcParenR"/>
            </a:pPr>
            <a:r>
              <a:rPr lang="tr-TR" sz="2800" dirty="0" smtClean="0"/>
              <a:t>Yerkabuğu </a:t>
            </a:r>
            <a:r>
              <a:rPr lang="tr-TR" sz="2800" dirty="0"/>
              <a:t>sadece </a:t>
            </a:r>
            <a:r>
              <a:rPr lang="tr-TR" sz="2800" dirty="0" smtClean="0"/>
              <a:t>topraktan oluşmuştur.</a:t>
            </a:r>
          </a:p>
          <a:p>
            <a:pPr marL="457200" indent="-457200">
              <a:buAutoNum type="alphaUcParenR"/>
            </a:pPr>
            <a:endParaRPr lang="tr-TR" sz="2800" dirty="0"/>
          </a:p>
          <a:p>
            <a:r>
              <a:rPr lang="tr-TR" sz="2800" dirty="0"/>
              <a:t>B) Yerkabuğunu </a:t>
            </a:r>
            <a:r>
              <a:rPr lang="tr-TR" sz="2800" dirty="0" smtClean="0"/>
              <a:t>oluşturan kayaçların </a:t>
            </a:r>
            <a:r>
              <a:rPr lang="tr-TR" sz="2800" dirty="0"/>
              <a:t>tümü, minerallerin</a:t>
            </a:r>
          </a:p>
          <a:p>
            <a:r>
              <a:rPr lang="tr-TR" sz="2800" dirty="0"/>
              <a:t>bir araya </a:t>
            </a:r>
            <a:r>
              <a:rPr lang="tr-TR" sz="2800" dirty="0" smtClean="0"/>
              <a:t>gelmesiyle oluşmuştur.</a:t>
            </a:r>
          </a:p>
          <a:p>
            <a:endParaRPr lang="tr-TR" sz="2800" dirty="0"/>
          </a:p>
          <a:p>
            <a:r>
              <a:rPr lang="tr-TR" sz="2800" dirty="0"/>
              <a:t>C) Doğada bulunan </a:t>
            </a:r>
            <a:r>
              <a:rPr lang="tr-TR" sz="2800" dirty="0" smtClean="0"/>
              <a:t>kayaçlar tek </a:t>
            </a:r>
            <a:r>
              <a:rPr lang="tr-TR" sz="2800" dirty="0"/>
              <a:t>çeşittir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D) Türkiye'de kayaç bulunmaz.</a:t>
            </a:r>
          </a:p>
        </p:txBody>
      </p:sp>
      <p:sp>
        <p:nvSpPr>
          <p:cNvPr id="4" name="5-Nokta Yıldız 3"/>
          <p:cNvSpPr/>
          <p:nvPr/>
        </p:nvSpPr>
        <p:spPr>
          <a:xfrm>
            <a:off x="285108" y="1988840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544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494071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717" y="332656"/>
            <a:ext cx="3987291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51520" y="2277264"/>
            <a:ext cx="8660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Yukarıdaki öğrencilerle </a:t>
            </a:r>
            <a:r>
              <a:rPr lang="tr-TR" sz="2800" b="1" dirty="0" smtClean="0"/>
              <a:t>ilgili aşağıda </a:t>
            </a:r>
            <a:r>
              <a:rPr lang="tr-TR" sz="2800" b="1" dirty="0"/>
              <a:t>yapılan </a:t>
            </a:r>
            <a:r>
              <a:rPr lang="tr-TR" sz="2800" b="1" dirty="0" smtClean="0"/>
              <a:t>yorumlardan hangisi </a:t>
            </a:r>
            <a:r>
              <a:rPr lang="tr-TR" sz="2800" b="1" dirty="0"/>
              <a:t>doğrudur</a:t>
            </a:r>
            <a:r>
              <a:rPr lang="tr-TR" sz="2800" b="1" dirty="0" smtClean="0"/>
              <a:t>?</a:t>
            </a:r>
          </a:p>
          <a:p>
            <a:endParaRPr lang="tr-TR" sz="2800" b="1" dirty="0"/>
          </a:p>
          <a:p>
            <a:pPr marL="514350" indent="-514350">
              <a:buAutoNum type="alphaUcParenR"/>
            </a:pPr>
            <a:r>
              <a:rPr lang="tr-TR" sz="2800" dirty="0" smtClean="0"/>
              <a:t>Yalnız </a:t>
            </a:r>
            <a:r>
              <a:rPr lang="tr-TR" sz="2800" dirty="0"/>
              <a:t>Taner doğru söylemiştir</a:t>
            </a:r>
            <a:r>
              <a:rPr lang="tr-TR" sz="2800" dirty="0" smtClean="0"/>
              <a:t>.</a:t>
            </a:r>
          </a:p>
          <a:p>
            <a:pPr marL="514350" indent="-514350">
              <a:buAutoNum type="alphaUcParenR"/>
            </a:pPr>
            <a:endParaRPr lang="tr-TR" sz="2800" dirty="0"/>
          </a:p>
          <a:p>
            <a:r>
              <a:rPr lang="tr-TR" sz="2800" dirty="0"/>
              <a:t>B) Yalnız Mert doğru söylemiştir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C) İkisi de doğru söylemiştir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r>
              <a:rPr lang="tr-TR" sz="2800" dirty="0"/>
              <a:t>D) İkisi de yanlış söylemiştir.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141092" y="3501008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551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03648" y="260648"/>
            <a:ext cx="3652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i="1" dirty="0" smtClean="0"/>
              <a:t>1-Sıcaklık değişimleri</a:t>
            </a:r>
            <a:endParaRPr lang="tr-TR" sz="3200" dirty="0"/>
          </a:p>
        </p:txBody>
      </p:sp>
      <p:sp>
        <p:nvSpPr>
          <p:cNvPr id="3" name="Dikdörtgen 2"/>
          <p:cNvSpPr/>
          <p:nvPr/>
        </p:nvSpPr>
        <p:spPr>
          <a:xfrm>
            <a:off x="1428826" y="836712"/>
            <a:ext cx="1815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i="1" dirty="0" smtClean="0"/>
              <a:t>2-Yağışlar</a:t>
            </a:r>
            <a:endParaRPr lang="tr-TR" sz="3200" dirty="0"/>
          </a:p>
        </p:txBody>
      </p:sp>
      <p:sp>
        <p:nvSpPr>
          <p:cNvPr id="4" name="Dikdörtgen 3"/>
          <p:cNvSpPr/>
          <p:nvPr/>
        </p:nvSpPr>
        <p:spPr>
          <a:xfrm>
            <a:off x="1475656" y="1556792"/>
            <a:ext cx="1671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i="1" dirty="0" smtClean="0"/>
              <a:t>3-Rüzgar</a:t>
            </a:r>
            <a:endParaRPr lang="tr-TR" sz="3200" dirty="0"/>
          </a:p>
        </p:txBody>
      </p:sp>
      <p:sp>
        <p:nvSpPr>
          <p:cNvPr id="5" name="Dikdörtgen 4"/>
          <p:cNvSpPr/>
          <p:nvPr/>
        </p:nvSpPr>
        <p:spPr>
          <a:xfrm>
            <a:off x="179512" y="2420888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MyriadPro-Bold"/>
              </a:rPr>
              <a:t>Yukarıda verilenlerden </a:t>
            </a:r>
            <a:r>
              <a:rPr lang="tr-TR" sz="2800" b="1" dirty="0" smtClean="0">
                <a:latin typeface="MyriadPro-Bold"/>
              </a:rPr>
              <a:t>hangileri kayaçlar </a:t>
            </a:r>
            <a:r>
              <a:rPr lang="tr-TR" sz="2800" b="1" dirty="0">
                <a:latin typeface="MyriadPro-Bold"/>
              </a:rPr>
              <a:t>üzerinde </a:t>
            </a:r>
            <a:r>
              <a:rPr lang="tr-TR" sz="2800" b="1" dirty="0" smtClean="0">
                <a:latin typeface="MyriadPro-Bold"/>
              </a:rPr>
              <a:t>değişikliklere neden </a:t>
            </a:r>
            <a:r>
              <a:rPr lang="tr-TR" sz="2800" b="1" dirty="0">
                <a:latin typeface="MyriadPro-Bold"/>
              </a:rPr>
              <a:t>olabilir?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484186" y="378904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3200" b="1" dirty="0"/>
              <a:t>A) Yalnız 1 </a:t>
            </a:r>
          </a:p>
          <a:p>
            <a:r>
              <a:rPr lang="es-ES" sz="3200" b="1" dirty="0"/>
              <a:t>B) </a:t>
            </a:r>
            <a:r>
              <a:rPr lang="es-ES" sz="3200" b="1" dirty="0" smtClean="0"/>
              <a:t>1 </a:t>
            </a:r>
            <a:r>
              <a:rPr lang="es-ES" sz="3200" b="1" dirty="0"/>
              <a:t>ve </a:t>
            </a:r>
            <a:r>
              <a:rPr lang="es-ES" sz="3200" b="1" dirty="0" smtClean="0"/>
              <a:t>2 </a:t>
            </a:r>
            <a:endParaRPr lang="es-ES" sz="3200" b="1" dirty="0"/>
          </a:p>
          <a:p>
            <a:r>
              <a:rPr lang="es-ES" sz="3200" b="1" dirty="0" smtClean="0"/>
              <a:t>C</a:t>
            </a:r>
            <a:r>
              <a:rPr lang="es-ES" sz="3200" b="1" dirty="0"/>
              <a:t>) </a:t>
            </a:r>
            <a:r>
              <a:rPr lang="tr-TR" sz="3200" b="1" dirty="0"/>
              <a:t>2</a:t>
            </a:r>
            <a:r>
              <a:rPr lang="es-ES" sz="3200" b="1" dirty="0" smtClean="0"/>
              <a:t> </a:t>
            </a:r>
            <a:r>
              <a:rPr lang="es-ES" sz="3200" b="1" dirty="0"/>
              <a:t>ve </a:t>
            </a:r>
            <a:r>
              <a:rPr lang="es-ES" sz="3200" b="1" dirty="0" smtClean="0"/>
              <a:t>3 </a:t>
            </a:r>
            <a:endParaRPr lang="es-ES" sz="3200" b="1" dirty="0"/>
          </a:p>
          <a:p>
            <a:r>
              <a:rPr lang="es-ES" sz="3200" b="1" dirty="0"/>
              <a:t>D) </a:t>
            </a:r>
            <a:r>
              <a:rPr lang="es-ES" sz="3200" b="1" dirty="0" smtClean="0"/>
              <a:t>1 </a:t>
            </a:r>
            <a:r>
              <a:rPr lang="es-ES" sz="3200" b="1" dirty="0"/>
              <a:t>, </a:t>
            </a:r>
            <a:r>
              <a:rPr lang="es-ES" sz="3200" b="1" dirty="0" smtClean="0"/>
              <a:t>2 </a:t>
            </a:r>
            <a:r>
              <a:rPr lang="es-ES" sz="3200" b="1" dirty="0"/>
              <a:t>ve </a:t>
            </a:r>
            <a:r>
              <a:rPr lang="es-ES" sz="3200" b="1" dirty="0" smtClean="0"/>
              <a:t>3</a:t>
            </a:r>
            <a:endParaRPr lang="tr-TR" sz="3200" b="1" dirty="0"/>
          </a:p>
        </p:txBody>
      </p:sp>
      <p:sp>
        <p:nvSpPr>
          <p:cNvPr id="8" name="5-Nokta Yıldız 7"/>
          <p:cNvSpPr/>
          <p:nvPr/>
        </p:nvSpPr>
        <p:spPr>
          <a:xfrm>
            <a:off x="395536" y="5301208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302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188640"/>
            <a:ext cx="2545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/>
              <a:t>Kayaç nedir?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" y="834971"/>
            <a:ext cx="385191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Canlıların dünya üzerinde yaşadığı tabakaya yer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kabuğu denir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. Yer kabuğunda dağlar, vadiler ve ovaların olduğu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karasal bölgelere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kara tabakası adı verilmektedir. Yeryüzünde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yaşadığımız kara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tabakası temel olarak kayaçlardan oluşur.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Kayaçlar çok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sayıda mineralin birikmesi ile oluşur.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32657"/>
            <a:ext cx="5180619" cy="388843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68051" y="4221088"/>
            <a:ext cx="8964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Marketten aldığınız içme suları ve maden sularının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ambalajlarında bazı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mineral isimlerinin yer aldığını fark etmişsinizdir. Mineraller sadece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içtiğimiz sularda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değil; toprakta, tükettiğimiz besinlerde ve daha birçok yerde bulunur. Kayaçları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birbirinden farklı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yapan yapısındaki minerallerdir</a:t>
            </a:r>
          </a:p>
        </p:txBody>
      </p:sp>
    </p:spTree>
    <p:extLst>
      <p:ext uri="{BB962C8B-B14F-4D97-AF65-F5344CB8AC3E}">
        <p14:creationId xmlns:p14="http://schemas.microsoft.com/office/powerpoint/2010/main" val="346374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9" y="63468"/>
            <a:ext cx="4558402" cy="244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841" y="149244"/>
            <a:ext cx="4462751" cy="230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98439" y="2708920"/>
            <a:ext cx="87940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 verilenlerden </a:t>
            </a:r>
            <a:r>
              <a:rPr lang="tr-TR" sz="2800" b="1" dirty="0" smtClean="0"/>
              <a:t>kaç  tanesi </a:t>
            </a:r>
            <a:r>
              <a:rPr lang="tr-TR" sz="2800" b="1" dirty="0"/>
              <a:t>yerkabuğunda </a:t>
            </a:r>
            <a:r>
              <a:rPr lang="tr-TR" sz="2800" b="1" dirty="0" smtClean="0"/>
              <a:t>bulunan  kayaçlara </a:t>
            </a:r>
            <a:r>
              <a:rPr lang="tr-TR" sz="2800" b="1" dirty="0"/>
              <a:t>örnektir</a:t>
            </a:r>
            <a:r>
              <a:rPr lang="tr-TR" sz="2800" b="1" dirty="0" smtClean="0"/>
              <a:t>?</a:t>
            </a:r>
          </a:p>
          <a:p>
            <a:endParaRPr lang="tr-TR" sz="2800" b="1" dirty="0"/>
          </a:p>
          <a:p>
            <a:r>
              <a:rPr lang="tr-TR" sz="2800" b="1" dirty="0"/>
              <a:t>A) 1 </a:t>
            </a:r>
            <a:r>
              <a:rPr lang="tr-TR" sz="2800" b="1" dirty="0" smtClean="0"/>
              <a:t>                    B</a:t>
            </a:r>
            <a:r>
              <a:rPr lang="tr-TR" sz="2800" b="1" dirty="0"/>
              <a:t>) 2 </a:t>
            </a:r>
            <a:r>
              <a:rPr lang="tr-TR" sz="2800" b="1" dirty="0" smtClean="0"/>
              <a:t>                          C</a:t>
            </a:r>
            <a:r>
              <a:rPr lang="tr-TR" sz="2800" b="1" dirty="0"/>
              <a:t>) 3 </a:t>
            </a:r>
            <a:r>
              <a:rPr lang="tr-TR" sz="2800" b="1" dirty="0" smtClean="0"/>
              <a:t>                       D</a:t>
            </a:r>
            <a:r>
              <a:rPr lang="tr-TR" sz="2800" b="1" dirty="0"/>
              <a:t>) 4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7557916" y="4005064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544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Aşağıdaki </a:t>
            </a:r>
            <a:r>
              <a:rPr lang="tr-TR" sz="3200" b="1" dirty="0" smtClean="0"/>
              <a:t>öğrencilerden  hangisinin </a:t>
            </a:r>
            <a:r>
              <a:rPr lang="tr-TR" sz="3200" b="1" dirty="0"/>
              <a:t>söylediği yanlıştır?</a:t>
            </a:r>
            <a:endParaRPr lang="tr-TR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7671"/>
            <a:ext cx="4751783" cy="309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354" y="1847850"/>
            <a:ext cx="4147334" cy="323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5-Nokta Yıldız 4"/>
          <p:cNvSpPr/>
          <p:nvPr/>
        </p:nvSpPr>
        <p:spPr>
          <a:xfrm>
            <a:off x="4677596" y="1916832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969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I. Kayaçlar, değişik </a:t>
            </a:r>
            <a:r>
              <a:rPr lang="tr-TR" sz="3200" dirty="0" smtClean="0"/>
              <a:t>minerallerin bir </a:t>
            </a:r>
            <a:r>
              <a:rPr lang="tr-TR" sz="3200" dirty="0"/>
              <a:t>araya gelmesiyle</a:t>
            </a:r>
          </a:p>
          <a:p>
            <a:r>
              <a:rPr lang="tr-TR" sz="3200" dirty="0"/>
              <a:t>oluşur.</a:t>
            </a:r>
          </a:p>
          <a:p>
            <a:r>
              <a:rPr lang="tr-TR" sz="3200" dirty="0"/>
              <a:t>II. Mermer kayaç değildir.</a:t>
            </a:r>
          </a:p>
          <a:p>
            <a:r>
              <a:rPr lang="tr-TR" sz="3200" b="1" dirty="0"/>
              <a:t>Yukarıdaki ifadelerle </a:t>
            </a:r>
            <a:r>
              <a:rPr lang="tr-TR" sz="3200" b="1" dirty="0" smtClean="0"/>
              <a:t>ilgili aşağıda </a:t>
            </a:r>
            <a:r>
              <a:rPr lang="tr-TR" sz="3200" b="1" dirty="0"/>
              <a:t>yapılan </a:t>
            </a:r>
            <a:r>
              <a:rPr lang="tr-TR" sz="3200" b="1" dirty="0" smtClean="0"/>
              <a:t>yorumlardan hangisi </a:t>
            </a:r>
            <a:r>
              <a:rPr lang="tr-TR" sz="3200" b="1" dirty="0"/>
              <a:t>doğrudur</a:t>
            </a:r>
            <a:r>
              <a:rPr lang="tr-TR" sz="3200" b="1" dirty="0" smtClean="0"/>
              <a:t>?</a:t>
            </a:r>
          </a:p>
          <a:p>
            <a:endParaRPr lang="tr-TR" sz="3200" b="1" dirty="0"/>
          </a:p>
          <a:p>
            <a:r>
              <a:rPr lang="tr-TR" sz="3200" dirty="0"/>
              <a:t>A) Yalnız I doğrudur.</a:t>
            </a:r>
          </a:p>
          <a:p>
            <a:r>
              <a:rPr lang="tr-TR" sz="3200" dirty="0"/>
              <a:t>B) Yalnız II doğrudur.</a:t>
            </a:r>
          </a:p>
          <a:p>
            <a:r>
              <a:rPr lang="tr-TR" sz="3200" dirty="0"/>
              <a:t>C) I ve II doğrudur.</a:t>
            </a:r>
          </a:p>
          <a:p>
            <a:r>
              <a:rPr lang="es-ES" sz="3200" dirty="0"/>
              <a:t>D) I ve II yanlıştır</a:t>
            </a:r>
            <a:endParaRPr lang="tr-TR" sz="3200" dirty="0"/>
          </a:p>
        </p:txBody>
      </p:sp>
      <p:sp>
        <p:nvSpPr>
          <p:cNvPr id="3" name="5-Nokta Yıldız 2"/>
          <p:cNvSpPr/>
          <p:nvPr/>
        </p:nvSpPr>
        <p:spPr>
          <a:xfrm>
            <a:off x="107504" y="3068960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423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870096" cy="249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5053"/>
            <a:ext cx="2916595" cy="249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10534"/>
            <a:ext cx="2870096" cy="249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77" y="3949525"/>
            <a:ext cx="2916595" cy="2542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22567" y="188640"/>
            <a:ext cx="86508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Aşağıda resmi verilen </a:t>
            </a:r>
            <a:r>
              <a:rPr lang="tr-TR" sz="2800" b="1" dirty="0" smtClean="0"/>
              <a:t>maddelerden hangisi </a:t>
            </a:r>
            <a:r>
              <a:rPr lang="tr-TR" sz="2800" b="1" dirty="0"/>
              <a:t>kayaç değildir?</a:t>
            </a:r>
            <a:endParaRPr lang="tr-TR" sz="2800" dirty="0"/>
          </a:p>
        </p:txBody>
      </p:sp>
      <p:sp>
        <p:nvSpPr>
          <p:cNvPr id="7" name="5-Nokta Yıldız 6"/>
          <p:cNvSpPr/>
          <p:nvPr/>
        </p:nvSpPr>
        <p:spPr>
          <a:xfrm>
            <a:off x="3995936" y="141277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034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90068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Simge Öğretmen </a:t>
            </a:r>
            <a:r>
              <a:rPr lang="tr-TR" sz="2400" dirty="0" smtClean="0"/>
              <a:t>öğrencilerinden kayaçlara </a:t>
            </a:r>
            <a:r>
              <a:rPr lang="tr-TR" sz="2400" dirty="0"/>
              <a:t>örnek </a:t>
            </a:r>
            <a:r>
              <a:rPr lang="tr-TR" sz="2400" dirty="0" smtClean="0"/>
              <a:t>vermelerini  istiyor</a:t>
            </a:r>
            <a:r>
              <a:rPr lang="tr-TR" sz="2400" dirty="0"/>
              <a:t>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51734"/>
            <a:ext cx="4558208" cy="285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55576" y="3573016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Buna göre hangi </a:t>
            </a:r>
            <a:r>
              <a:rPr lang="tr-TR" sz="2400" dirty="0" smtClean="0"/>
              <a:t>öğrencilerin verdiği </a:t>
            </a:r>
            <a:r>
              <a:rPr lang="tr-TR" sz="2400" dirty="0"/>
              <a:t>örnek doğrudur</a:t>
            </a:r>
            <a:r>
              <a:rPr lang="tr-TR" sz="2400" dirty="0" smtClean="0"/>
              <a:t>?</a:t>
            </a:r>
          </a:p>
          <a:p>
            <a:endParaRPr lang="tr-TR" sz="2400" dirty="0"/>
          </a:p>
          <a:p>
            <a:r>
              <a:rPr lang="tr-TR" sz="2400" dirty="0"/>
              <a:t>A) Yaren ve Ece</a:t>
            </a:r>
          </a:p>
          <a:p>
            <a:r>
              <a:rPr lang="tr-TR" sz="2400" dirty="0"/>
              <a:t>B) Ece ve Atakan</a:t>
            </a:r>
          </a:p>
          <a:p>
            <a:r>
              <a:rPr lang="tr-TR" sz="2400" dirty="0"/>
              <a:t>C) Ece, Atakan ve Yağız</a:t>
            </a:r>
          </a:p>
          <a:p>
            <a:r>
              <a:rPr lang="tr-TR" sz="2400" dirty="0"/>
              <a:t>D) Yaren, Ece, Atakan ve Yağız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645148" y="5301208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624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48"/>
            <a:ext cx="2411760" cy="236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16"/>
            <a:ext cx="2300651" cy="235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11" y="47615"/>
            <a:ext cx="2174070" cy="235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505" y="50280"/>
            <a:ext cx="2282495" cy="235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40410" y="2505670"/>
            <a:ext cx="86800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Yukarıda resimleri </a:t>
            </a:r>
            <a:r>
              <a:rPr lang="tr-TR" sz="2800" dirty="0" smtClean="0"/>
              <a:t>verilen maddelerden </a:t>
            </a:r>
            <a:r>
              <a:rPr lang="tr-TR" sz="2800" dirty="0"/>
              <a:t>hangisi </a:t>
            </a:r>
            <a:r>
              <a:rPr lang="tr-TR" sz="2800" dirty="0" smtClean="0"/>
              <a:t>maden değildir</a:t>
            </a:r>
            <a:r>
              <a:rPr lang="tr-TR" sz="2800" dirty="0"/>
              <a:t>?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324" y="3540616"/>
            <a:ext cx="5806231" cy="177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5-Nokta Yıldız 7"/>
          <p:cNvSpPr/>
          <p:nvPr/>
        </p:nvSpPr>
        <p:spPr>
          <a:xfrm>
            <a:off x="5541692" y="357301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152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8161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1-Madenler teknolojinin gelişiminde </a:t>
            </a:r>
            <a:r>
              <a:rPr lang="tr-TR" sz="2800" b="1" dirty="0"/>
              <a:t>büyük </a:t>
            </a:r>
            <a:r>
              <a:rPr lang="tr-TR" sz="2800" b="1" dirty="0" smtClean="0"/>
              <a:t>rol oynar</a:t>
            </a:r>
            <a:r>
              <a:rPr lang="tr-TR" sz="2800" b="1" dirty="0"/>
              <a:t>.</a:t>
            </a:r>
          </a:p>
          <a:p>
            <a:r>
              <a:rPr lang="tr-TR" sz="2800" b="1" dirty="0" smtClean="0"/>
              <a:t>2-Ekonomik değeri olan kayaçlara </a:t>
            </a:r>
            <a:r>
              <a:rPr lang="tr-TR" sz="2800" b="1" dirty="0"/>
              <a:t>maden denir.</a:t>
            </a:r>
          </a:p>
          <a:p>
            <a:r>
              <a:rPr lang="tr-TR" sz="2800" b="1" dirty="0" smtClean="0"/>
              <a:t>3-Demir</a:t>
            </a:r>
            <a:r>
              <a:rPr lang="tr-TR" sz="2800" b="1" dirty="0"/>
              <a:t>, bakır ve </a:t>
            </a:r>
            <a:r>
              <a:rPr lang="tr-TR" sz="2800" b="1" dirty="0" smtClean="0"/>
              <a:t>cıva madenlere </a:t>
            </a:r>
            <a:r>
              <a:rPr lang="tr-TR" sz="2800" b="1" dirty="0"/>
              <a:t>örnektir.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94792" y="1844824"/>
            <a:ext cx="8065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Yukarıdaki ifadelerden </a:t>
            </a:r>
            <a:r>
              <a:rPr lang="tr-TR" sz="3200" dirty="0" smtClean="0"/>
              <a:t>hangileri doğrudur</a:t>
            </a:r>
            <a:r>
              <a:rPr lang="tr-TR" sz="3200" dirty="0"/>
              <a:t>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3352" y="3040727"/>
            <a:ext cx="8669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A) </a:t>
            </a:r>
            <a:r>
              <a:rPr lang="tr-TR" sz="3200" dirty="0" smtClean="0"/>
              <a:t>Yalnız  1    B) 1 ve 2     C) 2 ve 3     D)  1,2 ve 3</a:t>
            </a:r>
            <a:endParaRPr lang="tr-TR" sz="3200" dirty="0"/>
          </a:p>
        </p:txBody>
      </p:sp>
      <p:sp>
        <p:nvSpPr>
          <p:cNvPr id="7" name="5-Nokta Yıldız 6"/>
          <p:cNvSpPr/>
          <p:nvPr/>
        </p:nvSpPr>
        <p:spPr>
          <a:xfrm>
            <a:off x="6045748" y="3068960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525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634" y="-18648"/>
            <a:ext cx="4424300" cy="2102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12656" y="2106427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Yukarıdaki şemada </a:t>
            </a:r>
            <a:r>
              <a:rPr lang="tr-TR" sz="2000" dirty="0" smtClean="0"/>
              <a:t>madenlere örnekler </a:t>
            </a:r>
            <a:r>
              <a:rPr lang="tr-TR" sz="2000" dirty="0"/>
              <a:t>yazılmıştır.</a:t>
            </a:r>
          </a:p>
          <a:p>
            <a:r>
              <a:rPr lang="tr-TR" sz="2000" dirty="0"/>
              <a:t>Buna göre </a:t>
            </a:r>
            <a:r>
              <a:rPr lang="tr-TR" sz="2000" b="1" dirty="0"/>
              <a:t>X</a:t>
            </a:r>
            <a:r>
              <a:rPr lang="tr-TR" sz="2000" dirty="0"/>
              <a:t> ve </a:t>
            </a:r>
            <a:r>
              <a:rPr lang="tr-TR" sz="2000" b="1" dirty="0"/>
              <a:t>Y</a:t>
            </a:r>
            <a:r>
              <a:rPr lang="tr-TR" sz="2000" dirty="0"/>
              <a:t> </a:t>
            </a:r>
            <a:r>
              <a:rPr lang="tr-TR" sz="2000" dirty="0" smtClean="0"/>
              <a:t>yerine gelebilecek </a:t>
            </a:r>
            <a:r>
              <a:rPr lang="tr-TR" sz="2000" dirty="0"/>
              <a:t>kavramlar </a:t>
            </a:r>
            <a:r>
              <a:rPr lang="tr-TR" sz="2000" dirty="0" smtClean="0"/>
              <a:t>aşağıdakilerden hangisinde doğru </a:t>
            </a:r>
            <a:r>
              <a:rPr lang="tr-TR" sz="2000" dirty="0"/>
              <a:t>verilmiştir?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705" y="2708920"/>
            <a:ext cx="3978143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5-Nokta Yıldız 4"/>
          <p:cNvSpPr/>
          <p:nvPr/>
        </p:nvSpPr>
        <p:spPr>
          <a:xfrm>
            <a:off x="2123728" y="5157192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352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696"/>
            <a:ext cx="398932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97768" y="2602984"/>
            <a:ext cx="8766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Yukarıda bazı madenler </a:t>
            </a:r>
            <a:r>
              <a:rPr lang="tr-TR" sz="2000" dirty="0" smtClean="0"/>
              <a:t>ve kullanım </a:t>
            </a:r>
            <a:r>
              <a:rPr lang="tr-TR" sz="2000" dirty="0"/>
              <a:t>alanları yazılmıştır.</a:t>
            </a:r>
          </a:p>
          <a:p>
            <a:r>
              <a:rPr lang="tr-TR" sz="2000" dirty="0"/>
              <a:t>Buna göre madenler </a:t>
            </a:r>
            <a:r>
              <a:rPr lang="tr-TR" sz="2000" dirty="0" smtClean="0"/>
              <a:t>ile kullanım </a:t>
            </a:r>
            <a:r>
              <a:rPr lang="tr-TR" sz="2000" dirty="0"/>
              <a:t>alanlarının </a:t>
            </a:r>
            <a:r>
              <a:rPr lang="tr-TR" sz="2000" dirty="0" smtClean="0"/>
              <a:t>eşleştirilmesi aşağıdakilerden hangisinde </a:t>
            </a:r>
            <a:r>
              <a:rPr lang="tr-TR" sz="2000" dirty="0"/>
              <a:t>doğru verilmiştir?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03313"/>
            <a:ext cx="4218540" cy="214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085" y="3861048"/>
            <a:ext cx="4278404" cy="205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5-Nokta Yıldız 6"/>
          <p:cNvSpPr/>
          <p:nvPr/>
        </p:nvSpPr>
        <p:spPr>
          <a:xfrm>
            <a:off x="323528" y="3717032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344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0" y="39906"/>
            <a:ext cx="3847628" cy="1194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859" y="327938"/>
            <a:ext cx="4583077" cy="180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396044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89720" y="2924944"/>
            <a:ext cx="87602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Yukarıdaki </a:t>
            </a:r>
            <a:r>
              <a:rPr lang="tr-TR" sz="2800" dirty="0" smtClean="0"/>
              <a:t>öğrencilerden hangilerinin </a:t>
            </a:r>
            <a:r>
              <a:rPr lang="tr-TR" sz="2800" dirty="0"/>
              <a:t>verdiği </a:t>
            </a:r>
            <a:r>
              <a:rPr lang="tr-TR" sz="2800" dirty="0" smtClean="0"/>
              <a:t>bilgi doğrudur</a:t>
            </a:r>
            <a:r>
              <a:rPr lang="tr-TR" sz="2800" dirty="0"/>
              <a:t>?</a:t>
            </a:r>
          </a:p>
          <a:p>
            <a:r>
              <a:rPr lang="tr-TR" sz="2800" dirty="0"/>
              <a:t>A) Yalnız Selin</a:t>
            </a:r>
          </a:p>
          <a:p>
            <a:r>
              <a:rPr lang="tr-TR" sz="2800" dirty="0"/>
              <a:t>B) Selin ve Tülin</a:t>
            </a:r>
          </a:p>
          <a:p>
            <a:r>
              <a:rPr lang="tr-TR" sz="2800" dirty="0"/>
              <a:t>C) Tülin ve Halan</a:t>
            </a:r>
          </a:p>
          <a:p>
            <a:r>
              <a:rPr lang="tr-TR" sz="2800" dirty="0"/>
              <a:t>D) Selin, Tülin ve Hakan</a:t>
            </a:r>
          </a:p>
        </p:txBody>
      </p:sp>
      <p:sp>
        <p:nvSpPr>
          <p:cNvPr id="6" name="5-Nokta Yıldız 5"/>
          <p:cNvSpPr/>
          <p:nvPr/>
        </p:nvSpPr>
        <p:spPr>
          <a:xfrm>
            <a:off x="179512" y="501317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089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17160" y="4581128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Bilim insanlarının yapmış oldukları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araştırmalar sonucunda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, yer kabuğunun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yapısında binlerce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mineral çeşidi olduğu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ortaya çıkmıştır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Kalsiyum, potasyum, 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sodyum, magnezyum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, bor, kuvars ve kalsit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mineral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çeşitlerine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örnek olarak verilebilir.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Minerallerin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sertlik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ufalana bilirlik, boşluklu yapı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renk ve parlaklık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gibi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özellikleri kayaçların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sınıflandırılmasını sağlamıştır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089" y="134382"/>
            <a:ext cx="4247376" cy="444674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87" y="134383"/>
            <a:ext cx="4103281" cy="444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869" y="0"/>
            <a:ext cx="2929139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896"/>
            <a:ext cx="293494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64096"/>
            <a:ext cx="2880320" cy="81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825272"/>
            <a:ext cx="3115653" cy="94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95536" y="1782252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 verilen </a:t>
            </a:r>
            <a:r>
              <a:rPr lang="tr-TR" sz="2800" b="1" dirty="0" smtClean="0"/>
              <a:t>ortamların kaç </a:t>
            </a:r>
            <a:r>
              <a:rPr lang="tr-TR" sz="2800" b="1" dirty="0"/>
              <a:t>tanesinde </a:t>
            </a:r>
            <a:r>
              <a:rPr lang="tr-TR" sz="2800" b="1" dirty="0" smtClean="0"/>
              <a:t>fosilleşme gerçekleşebilir?</a:t>
            </a:r>
          </a:p>
          <a:p>
            <a:endParaRPr lang="tr-TR" sz="2800" b="1" dirty="0"/>
          </a:p>
          <a:p>
            <a:pPr marL="514350" indent="-514350">
              <a:buAutoNum type="alphaUcParenR"/>
            </a:pPr>
            <a:r>
              <a:rPr lang="pt-BR" sz="2800" dirty="0" smtClean="0"/>
              <a:t>4 </a:t>
            </a:r>
            <a:r>
              <a:rPr lang="tr-TR" sz="2800" dirty="0"/>
              <a:t> </a:t>
            </a:r>
            <a:r>
              <a:rPr lang="tr-TR" sz="2800" dirty="0" smtClean="0"/>
              <a:t>               </a:t>
            </a:r>
            <a:r>
              <a:rPr lang="pt-BR" sz="2800" dirty="0" smtClean="0"/>
              <a:t>B</a:t>
            </a:r>
            <a:r>
              <a:rPr lang="pt-BR" sz="2800" dirty="0"/>
              <a:t>) 3 </a:t>
            </a:r>
            <a:r>
              <a:rPr lang="tr-TR" sz="2800" dirty="0" smtClean="0"/>
              <a:t>                          </a:t>
            </a:r>
            <a:r>
              <a:rPr lang="pt-BR" sz="2800" dirty="0" smtClean="0"/>
              <a:t>C</a:t>
            </a:r>
            <a:r>
              <a:rPr lang="pt-BR" sz="2800" dirty="0"/>
              <a:t>) 2 </a:t>
            </a:r>
            <a:r>
              <a:rPr lang="tr-TR" sz="2800" dirty="0" smtClean="0"/>
              <a:t>                        </a:t>
            </a:r>
            <a:r>
              <a:rPr lang="pt-BR" sz="2800" dirty="0" smtClean="0"/>
              <a:t>D</a:t>
            </a:r>
            <a:r>
              <a:rPr lang="pt-BR" sz="2800" dirty="0"/>
              <a:t>) 1</a:t>
            </a:r>
            <a:endParaRPr lang="tr-TR" sz="2800" dirty="0"/>
          </a:p>
        </p:txBody>
      </p:sp>
      <p:sp>
        <p:nvSpPr>
          <p:cNvPr id="7" name="5-Nokta Yıldız 6"/>
          <p:cNvSpPr/>
          <p:nvPr/>
        </p:nvSpPr>
        <p:spPr>
          <a:xfrm>
            <a:off x="323528" y="3068960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323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188640"/>
            <a:ext cx="8856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I-</a:t>
            </a:r>
            <a:r>
              <a:rPr lang="tr-TR" sz="2400" dirty="0" smtClean="0"/>
              <a:t>Ölen </a:t>
            </a:r>
            <a:r>
              <a:rPr lang="tr-TR" sz="2400" dirty="0"/>
              <a:t>canlıların </a:t>
            </a:r>
            <a:r>
              <a:rPr lang="tr-TR" sz="2400" dirty="0" smtClean="0"/>
              <a:t>yumuşak kısımları</a:t>
            </a:r>
            <a:r>
              <a:rPr lang="tr-TR" sz="2400" dirty="0"/>
              <a:t>, diğer hayvanlar </a:t>
            </a:r>
            <a:r>
              <a:rPr lang="tr-TR" sz="2400" dirty="0" smtClean="0"/>
              <a:t>tarafından yenilir </a:t>
            </a:r>
            <a:r>
              <a:rPr lang="tr-TR" sz="2400" dirty="0"/>
              <a:t>veya </a:t>
            </a:r>
            <a:r>
              <a:rPr lang="tr-TR" sz="2400" dirty="0" smtClean="0"/>
              <a:t>bakteriler tarafından </a:t>
            </a:r>
            <a:r>
              <a:rPr lang="tr-TR" sz="2400" dirty="0"/>
              <a:t>çürütülür</a:t>
            </a:r>
            <a:r>
              <a:rPr lang="tr-TR" sz="2400" dirty="0" smtClean="0"/>
              <a:t>.</a:t>
            </a:r>
          </a:p>
          <a:p>
            <a:r>
              <a:rPr lang="tr-TR" sz="2400" b="1" dirty="0"/>
              <a:t>II-</a:t>
            </a:r>
            <a:r>
              <a:rPr lang="tr-TR" sz="2400" dirty="0"/>
              <a:t>Bütün canlılarda </a:t>
            </a:r>
            <a:r>
              <a:rPr lang="tr-TR" sz="2400" dirty="0" smtClean="0"/>
              <a:t>fosilleşme olur.</a:t>
            </a:r>
          </a:p>
          <a:p>
            <a:r>
              <a:rPr lang="tr-TR" sz="2400" b="1" dirty="0"/>
              <a:t>III-</a:t>
            </a:r>
            <a:r>
              <a:rPr lang="tr-TR" sz="2400" dirty="0"/>
              <a:t>Canlı </a:t>
            </a:r>
            <a:r>
              <a:rPr lang="tr-TR" sz="2400" dirty="0" smtClean="0"/>
              <a:t>kalıntılarının hava </a:t>
            </a:r>
            <a:r>
              <a:rPr lang="tr-TR" sz="2400" dirty="0"/>
              <a:t>ile teması kesilirse </a:t>
            </a:r>
            <a:r>
              <a:rPr lang="tr-TR" sz="2400" dirty="0" smtClean="0"/>
              <a:t>milyonlarca yıl </a:t>
            </a:r>
            <a:r>
              <a:rPr lang="tr-TR" sz="2400" dirty="0"/>
              <a:t>bu canlı </a:t>
            </a:r>
            <a:r>
              <a:rPr lang="tr-TR" sz="2400" dirty="0" smtClean="0"/>
              <a:t>kalıntıları ortamda </a:t>
            </a:r>
            <a:r>
              <a:rPr lang="tr-TR" sz="2400" dirty="0"/>
              <a:t>kalır</a:t>
            </a:r>
            <a:r>
              <a:rPr lang="tr-TR" sz="2400" dirty="0" smtClean="0"/>
              <a:t>.</a:t>
            </a:r>
          </a:p>
          <a:p>
            <a:r>
              <a:rPr lang="tr-TR" sz="2400" b="1" dirty="0" smtClean="0"/>
              <a:t>IV-</a:t>
            </a:r>
            <a:r>
              <a:rPr lang="tr-TR" sz="2400" dirty="0" smtClean="0"/>
              <a:t>Fosilleşme en </a:t>
            </a:r>
            <a:r>
              <a:rPr lang="tr-TR" sz="2400" dirty="0"/>
              <a:t>çok bazı </a:t>
            </a:r>
            <a:r>
              <a:rPr lang="tr-TR" sz="2400" dirty="0" smtClean="0"/>
              <a:t>kayaçlarda meydana </a:t>
            </a:r>
            <a:r>
              <a:rPr lang="tr-TR" sz="2400" dirty="0"/>
              <a:t>gelir.</a:t>
            </a:r>
          </a:p>
          <a:p>
            <a:r>
              <a:rPr lang="tr-TR" sz="2400" b="1" dirty="0"/>
              <a:t>Yukarıdaki </a:t>
            </a:r>
            <a:r>
              <a:rPr lang="tr-TR" sz="2400" b="1" dirty="0" smtClean="0"/>
              <a:t>numaralandırılmış cümlelerden hangisi yanlıştır</a:t>
            </a:r>
            <a:r>
              <a:rPr lang="tr-TR" sz="2400" b="1" dirty="0"/>
              <a:t>?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838130" y="3244334"/>
            <a:ext cx="692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A</a:t>
            </a:r>
            <a:r>
              <a:rPr lang="tr-TR" sz="2800" b="1" dirty="0" smtClean="0"/>
              <a:t>) I</a:t>
            </a:r>
            <a:endParaRPr 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4377876" y="3244334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B) II</a:t>
            </a:r>
            <a:endParaRPr lang="tr-TR" sz="2800" b="1" dirty="0"/>
          </a:p>
        </p:txBody>
      </p:sp>
      <p:sp>
        <p:nvSpPr>
          <p:cNvPr id="6" name="Dikdörtgen 5"/>
          <p:cNvSpPr/>
          <p:nvPr/>
        </p:nvSpPr>
        <p:spPr>
          <a:xfrm>
            <a:off x="4307643" y="4129916"/>
            <a:ext cx="912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D) IV</a:t>
            </a:r>
            <a:endParaRPr lang="tr-TR" sz="2800" b="1" dirty="0"/>
          </a:p>
        </p:txBody>
      </p:sp>
      <p:sp>
        <p:nvSpPr>
          <p:cNvPr id="7" name="Dikdörtgen 6"/>
          <p:cNvSpPr/>
          <p:nvPr/>
        </p:nvSpPr>
        <p:spPr>
          <a:xfrm>
            <a:off x="755576" y="4149080"/>
            <a:ext cx="8579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C) III</a:t>
            </a:r>
            <a:endParaRPr lang="tr-TR" sz="2800" b="1" dirty="0"/>
          </a:p>
        </p:txBody>
      </p:sp>
      <p:sp>
        <p:nvSpPr>
          <p:cNvPr id="8" name="5-Nokta Yıldız 7"/>
          <p:cNvSpPr/>
          <p:nvPr/>
        </p:nvSpPr>
        <p:spPr>
          <a:xfrm>
            <a:off x="4283968" y="321297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09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7936" y="3717032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Yukarıdaki tanımda </a:t>
            </a:r>
            <a:r>
              <a:rPr lang="tr-TR" sz="2800" dirty="0" smtClean="0"/>
              <a:t>bulunan boşluğa aşağıdakilerden hangisi </a:t>
            </a:r>
            <a:r>
              <a:rPr lang="tr-TR" sz="2800" dirty="0"/>
              <a:t>gelmelidir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pPr marL="514350" indent="-514350">
              <a:buAutoNum type="alphaUcParenR"/>
            </a:pPr>
            <a:r>
              <a:rPr lang="tr-TR" sz="2800" dirty="0" smtClean="0"/>
              <a:t>Maden                 B</a:t>
            </a:r>
            <a:r>
              <a:rPr lang="tr-TR" sz="2800" dirty="0"/>
              <a:t>) </a:t>
            </a:r>
            <a:r>
              <a:rPr lang="tr-TR" sz="2800" dirty="0" smtClean="0"/>
              <a:t>Kayaç</a:t>
            </a:r>
          </a:p>
          <a:p>
            <a:pPr marL="514350" indent="-514350">
              <a:buAutoNum type="alphaUcParenR"/>
            </a:pPr>
            <a:endParaRPr lang="tr-TR" sz="2800" dirty="0"/>
          </a:p>
          <a:p>
            <a:r>
              <a:rPr lang="tr-TR" sz="2800" dirty="0"/>
              <a:t>C) Fosil </a:t>
            </a:r>
            <a:r>
              <a:rPr lang="tr-TR" sz="2800" dirty="0" smtClean="0"/>
              <a:t>                     D</a:t>
            </a:r>
            <a:r>
              <a:rPr lang="tr-TR" sz="2800" dirty="0"/>
              <a:t>) Toprak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503" y="0"/>
            <a:ext cx="4293813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179512" y="5877272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908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89679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Fosiller ile ilgili </a:t>
            </a:r>
            <a:r>
              <a:rPr lang="tr-TR" sz="3200" b="1" dirty="0" smtClean="0"/>
              <a:t>aşağıda verilen </a:t>
            </a:r>
            <a:r>
              <a:rPr lang="tr-TR" sz="3200" b="1" dirty="0"/>
              <a:t>bilgilerden </a:t>
            </a:r>
            <a:r>
              <a:rPr lang="tr-TR" sz="3200" b="1" dirty="0" smtClean="0"/>
              <a:t>hangisi yanlıştır?</a:t>
            </a:r>
          </a:p>
          <a:p>
            <a:endParaRPr lang="tr-TR" sz="3200" b="1" dirty="0"/>
          </a:p>
          <a:p>
            <a:r>
              <a:rPr lang="tr-TR" sz="3200" dirty="0"/>
              <a:t>A) Fosillerin bazıları </a:t>
            </a:r>
            <a:r>
              <a:rPr lang="tr-TR" sz="3200" dirty="0" smtClean="0"/>
              <a:t>canlıların vücutlarının tümünden oluşabilir</a:t>
            </a:r>
            <a:r>
              <a:rPr lang="tr-TR" sz="3200" dirty="0"/>
              <a:t>.</a:t>
            </a:r>
          </a:p>
          <a:p>
            <a:r>
              <a:rPr lang="tr-TR" sz="3200" dirty="0"/>
              <a:t>B) Bazı canlıların sadece </a:t>
            </a:r>
            <a:r>
              <a:rPr lang="tr-TR" sz="3200" dirty="0" smtClean="0"/>
              <a:t>izleri fosil </a:t>
            </a:r>
            <a:r>
              <a:rPr lang="tr-TR" sz="3200" dirty="0"/>
              <a:t>olur.</a:t>
            </a:r>
          </a:p>
          <a:p>
            <a:r>
              <a:rPr lang="tr-TR" sz="3200" dirty="0"/>
              <a:t>C) Bitkilerin fosilleri oluşmaz.</a:t>
            </a:r>
          </a:p>
          <a:p>
            <a:r>
              <a:rPr lang="tr-TR" sz="3200" dirty="0"/>
              <a:t>D) Hayvan dişleri, </a:t>
            </a:r>
            <a:r>
              <a:rPr lang="tr-TR" sz="3200" dirty="0" smtClean="0"/>
              <a:t>kabukları ve </a:t>
            </a:r>
            <a:r>
              <a:rPr lang="tr-TR" sz="3200" dirty="0"/>
              <a:t>kemikleri fosil olabilir.</a:t>
            </a:r>
          </a:p>
        </p:txBody>
      </p:sp>
      <p:sp>
        <p:nvSpPr>
          <p:cNvPr id="3" name="5-Nokta Yıldız 2"/>
          <p:cNvSpPr/>
          <p:nvPr/>
        </p:nvSpPr>
        <p:spPr>
          <a:xfrm>
            <a:off x="179512" y="177281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20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0"/>
            <a:ext cx="2695259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4624" y="1966000"/>
            <a:ext cx="8928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Zeynep Öğretmen'in </a:t>
            </a:r>
            <a:r>
              <a:rPr lang="tr-TR" sz="2400" dirty="0" smtClean="0"/>
              <a:t>yukarıdaki sorusuna </a:t>
            </a:r>
            <a:r>
              <a:rPr lang="tr-TR" sz="2400" dirty="0"/>
              <a:t>üç </a:t>
            </a:r>
            <a:r>
              <a:rPr lang="tr-TR" sz="2400" dirty="0" smtClean="0"/>
              <a:t>öğrenci cevap </a:t>
            </a:r>
            <a:r>
              <a:rPr lang="tr-TR" sz="2400" dirty="0"/>
              <a:t>veriyor.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07935"/>
            <a:ext cx="2408664" cy="126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293" y="2430795"/>
            <a:ext cx="2133651" cy="121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68979"/>
            <a:ext cx="2448272" cy="117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61260" y="3789040"/>
            <a:ext cx="88523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Buna göre hangi </a:t>
            </a:r>
            <a:r>
              <a:rPr lang="tr-TR" sz="2800" b="1" dirty="0" smtClean="0"/>
              <a:t>öğrencilerin verdiği </a:t>
            </a:r>
            <a:r>
              <a:rPr lang="tr-TR" sz="2800" b="1" dirty="0"/>
              <a:t>cevap doğrudur?</a:t>
            </a:r>
          </a:p>
          <a:p>
            <a:r>
              <a:rPr lang="tr-TR" sz="2800" dirty="0"/>
              <a:t>A) Yalnız Gizem</a:t>
            </a:r>
          </a:p>
          <a:p>
            <a:r>
              <a:rPr lang="tr-TR" sz="2800" dirty="0"/>
              <a:t>B) Gizem ve Cenk</a:t>
            </a:r>
          </a:p>
          <a:p>
            <a:r>
              <a:rPr lang="tr-TR" sz="2800" dirty="0"/>
              <a:t>C) Cenk ve Ata</a:t>
            </a:r>
          </a:p>
          <a:p>
            <a:r>
              <a:rPr lang="pt-BR" sz="2800" dirty="0"/>
              <a:t>D) Gizem, Cenk ve Ata</a:t>
            </a:r>
            <a:endParaRPr lang="tr-TR" sz="2800" dirty="0"/>
          </a:p>
        </p:txBody>
      </p:sp>
      <p:sp>
        <p:nvSpPr>
          <p:cNvPr id="8" name="5-Nokta Yıldız 7"/>
          <p:cNvSpPr/>
          <p:nvPr/>
        </p:nvSpPr>
        <p:spPr>
          <a:xfrm>
            <a:off x="98938" y="501317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434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2007"/>
            <a:ext cx="4208412" cy="234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21" y="72008"/>
            <a:ext cx="4211782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736" y="2420887"/>
            <a:ext cx="4369488" cy="244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3900" y="4869160"/>
            <a:ext cx="87588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 resimleri </a:t>
            </a:r>
            <a:r>
              <a:rPr lang="tr-TR" sz="2800" b="1" dirty="0" smtClean="0"/>
              <a:t>verilenlerden kaç tanesinde fosilleşme </a:t>
            </a:r>
            <a:r>
              <a:rPr lang="tr-TR" sz="2800" b="1" dirty="0"/>
              <a:t>olabilir</a:t>
            </a:r>
            <a:r>
              <a:rPr lang="tr-TR" sz="2800" b="1" dirty="0" smtClean="0"/>
              <a:t>?</a:t>
            </a:r>
          </a:p>
          <a:p>
            <a:endParaRPr lang="tr-TR" sz="2800" b="1" dirty="0"/>
          </a:p>
          <a:p>
            <a:r>
              <a:rPr lang="tr-TR" sz="2800" dirty="0" smtClean="0"/>
              <a:t>         </a:t>
            </a:r>
            <a:r>
              <a:rPr lang="pt-BR" sz="2800" dirty="0" smtClean="0"/>
              <a:t>A</a:t>
            </a:r>
            <a:r>
              <a:rPr lang="pt-BR" sz="2800" dirty="0"/>
              <a:t>) 6 </a:t>
            </a:r>
            <a:r>
              <a:rPr lang="tr-TR" sz="2800" dirty="0" smtClean="0"/>
              <a:t>            </a:t>
            </a:r>
            <a:r>
              <a:rPr lang="pt-BR" sz="2800" dirty="0" smtClean="0"/>
              <a:t>B</a:t>
            </a:r>
            <a:r>
              <a:rPr lang="pt-BR" sz="2800" dirty="0"/>
              <a:t>) 5 </a:t>
            </a:r>
            <a:r>
              <a:rPr lang="tr-TR" sz="2800" dirty="0" smtClean="0"/>
              <a:t>               </a:t>
            </a:r>
            <a:r>
              <a:rPr lang="pt-BR" sz="2800" dirty="0" smtClean="0"/>
              <a:t>C</a:t>
            </a:r>
            <a:r>
              <a:rPr lang="pt-BR" sz="2800" dirty="0"/>
              <a:t>) 4 </a:t>
            </a:r>
            <a:r>
              <a:rPr lang="tr-TR" sz="2800" dirty="0" smtClean="0"/>
              <a:t>                      </a:t>
            </a:r>
            <a:r>
              <a:rPr lang="pt-BR" sz="2800" dirty="0" smtClean="0"/>
              <a:t>D</a:t>
            </a:r>
            <a:r>
              <a:rPr lang="pt-BR" sz="2800" dirty="0"/>
              <a:t>) 3</a:t>
            </a:r>
            <a:endParaRPr lang="tr-TR" sz="2800" dirty="0"/>
          </a:p>
        </p:txBody>
      </p:sp>
      <p:sp>
        <p:nvSpPr>
          <p:cNvPr id="6" name="5-Nokta Yıldız 5"/>
          <p:cNvSpPr/>
          <p:nvPr/>
        </p:nvSpPr>
        <p:spPr>
          <a:xfrm>
            <a:off x="2445348" y="6168566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595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464496" cy="142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05" y="116631"/>
            <a:ext cx="4396851" cy="142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8904" y="1844824"/>
            <a:ext cx="871357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Yukarıdaki öğrenci </a:t>
            </a:r>
            <a:r>
              <a:rPr lang="tr-TR" sz="2800" b="1" dirty="0" smtClean="0"/>
              <a:t>yorumları ile </a:t>
            </a:r>
            <a:r>
              <a:rPr lang="tr-TR" sz="2800" b="1" dirty="0"/>
              <a:t>ilgili aşağıda </a:t>
            </a:r>
            <a:r>
              <a:rPr lang="tr-TR" sz="2800" b="1" dirty="0" smtClean="0"/>
              <a:t>verilenlerden hangisi </a:t>
            </a:r>
            <a:r>
              <a:rPr lang="tr-TR" sz="2800" b="1" dirty="0"/>
              <a:t>doğrudur</a:t>
            </a:r>
            <a:r>
              <a:rPr lang="tr-TR" sz="2800" b="1" dirty="0" smtClean="0"/>
              <a:t>?</a:t>
            </a:r>
          </a:p>
          <a:p>
            <a:endParaRPr lang="tr-TR" sz="2800" b="1" dirty="0"/>
          </a:p>
          <a:p>
            <a:r>
              <a:rPr lang="tr-TR" sz="2800" dirty="0"/>
              <a:t>A) Yalnız Banu doğru söylemiştir.</a:t>
            </a:r>
          </a:p>
          <a:p>
            <a:r>
              <a:rPr lang="tr-TR" sz="2800" dirty="0"/>
              <a:t>B) Yalnız Derin doğru söylemiştir.</a:t>
            </a:r>
          </a:p>
          <a:p>
            <a:r>
              <a:rPr lang="tr-TR" sz="2800" dirty="0"/>
              <a:t>C) Banu ve Derin yanlış söylemiştir.</a:t>
            </a:r>
          </a:p>
          <a:p>
            <a:r>
              <a:rPr lang="tr-TR" sz="2800" dirty="0"/>
              <a:t>D) Banu ve Derin doğru söylemiştir.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35496" y="4365104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49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34466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5104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62653" y="2421280"/>
            <a:ext cx="87230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Yukarıdaki ifadelerden </a:t>
            </a:r>
            <a:r>
              <a:rPr lang="tr-TR" sz="2800" b="1" dirty="0" smtClean="0"/>
              <a:t>hangileri yanlıştır</a:t>
            </a:r>
            <a:r>
              <a:rPr lang="tr-TR" sz="2800" b="1" dirty="0"/>
              <a:t>?</a:t>
            </a:r>
            <a:endParaRPr lang="tr-TR" sz="2800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747" y="2952884"/>
            <a:ext cx="3853429" cy="378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-Nokta Yıldız 5"/>
          <p:cNvSpPr/>
          <p:nvPr/>
        </p:nvSpPr>
        <p:spPr>
          <a:xfrm>
            <a:off x="2195736" y="6021288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519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80864"/>
            <a:ext cx="8087384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latin typeface="Arial Narrow" panose="020B0606020202030204" pitchFamily="34" charset="0"/>
              </a:rPr>
              <a:t>Yakın </a:t>
            </a:r>
            <a:r>
              <a:rPr lang="tr-TR" sz="3200" dirty="0" smtClean="0">
                <a:latin typeface="Arial Narrow" panose="020B0606020202030204" pitchFamily="34" charset="0"/>
              </a:rPr>
              <a:t>arkadaşım olan Atakan’ın </a:t>
            </a:r>
            <a:r>
              <a:rPr lang="tr-TR" sz="3200" dirty="0">
                <a:latin typeface="Arial Narrow" panose="020B0606020202030204" pitchFamily="34" charset="0"/>
              </a:rPr>
              <a:t>babası sürekli</a:t>
            </a:r>
          </a:p>
          <a:p>
            <a:r>
              <a:rPr lang="tr-TR" sz="3200" dirty="0">
                <a:latin typeface="Arial Narrow" panose="020B0606020202030204" pitchFamily="34" charset="0"/>
              </a:rPr>
              <a:t>gezilere gidip </a:t>
            </a:r>
            <a:r>
              <a:rPr lang="tr-TR" sz="3200" dirty="0" smtClean="0">
                <a:latin typeface="Arial Narrow" panose="020B0606020202030204" pitchFamily="34" charset="0"/>
              </a:rPr>
              <a:t>oralarda kazılar yapıyormuş.</a:t>
            </a:r>
            <a:endParaRPr lang="tr-TR" sz="3200" dirty="0">
              <a:latin typeface="Arial Narrow" panose="020B0606020202030204" pitchFamily="34" charset="0"/>
            </a:endParaRPr>
          </a:p>
          <a:p>
            <a:r>
              <a:rPr lang="tr-TR" sz="3200" dirty="0">
                <a:latin typeface="Arial Narrow" panose="020B0606020202030204" pitchFamily="34" charset="0"/>
              </a:rPr>
              <a:t>Atakan’ın </a:t>
            </a:r>
            <a:r>
              <a:rPr lang="tr-TR" sz="3200" dirty="0" smtClean="0">
                <a:latin typeface="Arial Narrow" panose="020B0606020202030204" pitchFamily="34" charset="0"/>
              </a:rPr>
              <a:t>dediğine göre babası </a:t>
            </a:r>
            <a:r>
              <a:rPr lang="tr-TR" sz="3200" dirty="0">
                <a:latin typeface="Arial Narrow" panose="020B0606020202030204" pitchFamily="34" charset="0"/>
              </a:rPr>
              <a:t>fosilleri </a:t>
            </a:r>
            <a:r>
              <a:rPr lang="tr-TR" sz="3200" dirty="0" smtClean="0">
                <a:latin typeface="Arial Narrow" panose="020B0606020202030204" pitchFamily="34" charset="0"/>
              </a:rPr>
              <a:t>inceliyormuş.</a:t>
            </a:r>
            <a:endParaRPr lang="tr-TR" sz="3200" dirty="0">
              <a:latin typeface="Arial Narrow" panose="020B060602020203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2132856"/>
            <a:ext cx="8087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Bir öğrencinin </a:t>
            </a:r>
            <a:r>
              <a:rPr lang="tr-TR" sz="2800" b="1" dirty="0" smtClean="0"/>
              <a:t>yukarıda bahsettiği </a:t>
            </a:r>
            <a:r>
              <a:rPr lang="tr-TR" sz="2800" b="1" dirty="0"/>
              <a:t>kişinin mesleği</a:t>
            </a:r>
          </a:p>
          <a:p>
            <a:r>
              <a:rPr lang="tr-TR" sz="2800" b="1" dirty="0"/>
              <a:t>aşağıdakilerden </a:t>
            </a:r>
            <a:r>
              <a:rPr lang="tr-TR" sz="2800" b="1" dirty="0" smtClean="0"/>
              <a:t>hangisinde doğru </a:t>
            </a:r>
            <a:r>
              <a:rPr lang="tr-TR" sz="2800" b="1" dirty="0"/>
              <a:t>verilmiştir?</a:t>
            </a:r>
          </a:p>
          <a:p>
            <a:r>
              <a:rPr lang="tr-TR" sz="2800" b="1" dirty="0"/>
              <a:t>A) Biyolog</a:t>
            </a:r>
          </a:p>
          <a:p>
            <a:r>
              <a:rPr lang="tr-TR" sz="2800" b="1" dirty="0"/>
              <a:t>B) Arkeolog</a:t>
            </a:r>
          </a:p>
          <a:p>
            <a:r>
              <a:rPr lang="tr-TR" sz="2800" b="1" dirty="0"/>
              <a:t>C) </a:t>
            </a:r>
            <a:r>
              <a:rPr lang="tr-TR" sz="2800" b="1" dirty="0" err="1"/>
              <a:t>Paleontolog</a:t>
            </a:r>
            <a:endParaRPr lang="tr-TR" sz="2800" b="1" dirty="0"/>
          </a:p>
          <a:p>
            <a:r>
              <a:rPr lang="tr-TR" sz="2800" b="1" dirty="0"/>
              <a:t>D) Psikolog</a:t>
            </a:r>
          </a:p>
        </p:txBody>
      </p:sp>
      <p:sp>
        <p:nvSpPr>
          <p:cNvPr id="6" name="5-Nokta Yıldız 5"/>
          <p:cNvSpPr/>
          <p:nvPr/>
        </p:nvSpPr>
        <p:spPr>
          <a:xfrm>
            <a:off x="323528" y="3789040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549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727" y="34672"/>
            <a:ext cx="4786592" cy="217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83568" y="2564904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Kerem'in yukarıda yaptığı </a:t>
            </a:r>
            <a:r>
              <a:rPr lang="tr-TR" sz="2800" b="1" dirty="0" smtClean="0"/>
              <a:t>tanımda yer </a:t>
            </a:r>
            <a:r>
              <a:rPr lang="tr-TR" sz="2800" b="1" dirty="0"/>
              <a:t>alan boşluğa </a:t>
            </a:r>
            <a:r>
              <a:rPr lang="tr-TR" sz="2800" b="1" dirty="0" smtClean="0"/>
              <a:t>aşağıdaki kavramlardan hangisi yazılırsa </a:t>
            </a:r>
            <a:r>
              <a:rPr lang="tr-TR" sz="2800" b="1" dirty="0"/>
              <a:t>doğru olur</a:t>
            </a:r>
            <a:r>
              <a:rPr lang="tr-TR" sz="2800" b="1" dirty="0" smtClean="0"/>
              <a:t>?</a:t>
            </a:r>
          </a:p>
          <a:p>
            <a:endParaRPr lang="tr-TR" sz="2800" b="1" dirty="0"/>
          </a:p>
          <a:p>
            <a:r>
              <a:rPr lang="tr-TR" sz="2800" dirty="0"/>
              <a:t>A) Arkeoloji</a:t>
            </a:r>
          </a:p>
          <a:p>
            <a:r>
              <a:rPr lang="tr-TR" sz="2800" dirty="0"/>
              <a:t>B) Paleontoloji</a:t>
            </a:r>
          </a:p>
          <a:p>
            <a:r>
              <a:rPr lang="tr-TR" sz="2800" dirty="0"/>
              <a:t>C) Biyoloji</a:t>
            </a:r>
          </a:p>
          <a:p>
            <a:r>
              <a:rPr lang="tr-TR" sz="2800" dirty="0"/>
              <a:t>D) Histoloji</a:t>
            </a:r>
          </a:p>
        </p:txBody>
      </p:sp>
      <p:sp>
        <p:nvSpPr>
          <p:cNvPr id="4" name="5-Nokta Yıldız 3"/>
          <p:cNvSpPr/>
          <p:nvPr/>
        </p:nvSpPr>
        <p:spPr>
          <a:xfrm>
            <a:off x="573140" y="5085184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294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46460" cy="285293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70" y="-27384"/>
            <a:ext cx="4530915" cy="288032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397774" y="2900686"/>
            <a:ext cx="1728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Bor Minerali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094578" y="2850843"/>
            <a:ext cx="2114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Kuvars Minerali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528" y="3789040"/>
            <a:ext cx="89337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Kayaçlar, gece ve gündüz arasındaki sıcaklık farkı veya rüzgâr gibi hava olaylarıyla parçalanır.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Böylece bazen küçük parçalar hâlinde doğrudan parçalanırken bazen de büyük kaya parçalarına, sonra taş, ufak çakıl parçalarına ve daha sonra kum taneciklerine kadar parçalanabilir.</a:t>
            </a:r>
          </a:p>
          <a:p>
            <a:r>
              <a:rPr 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Kayaçların ufalanması sonucunda ise toprak oluşur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6680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6" y="29344"/>
            <a:ext cx="3146316" cy="217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2204864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Yukarıdaki şemada </a:t>
            </a:r>
            <a:r>
              <a:rPr lang="tr-TR" sz="2800" b="1" dirty="0" smtClean="0"/>
              <a:t>gösterilen K </a:t>
            </a:r>
            <a:r>
              <a:rPr lang="tr-TR" sz="2800" b="1" dirty="0"/>
              <a:t>ve L yerine </a:t>
            </a:r>
            <a:r>
              <a:rPr lang="tr-TR" sz="2800" b="1" dirty="0" smtClean="0"/>
              <a:t>gelebilecek kavramlar aşağıdakilerden hangisinde</a:t>
            </a:r>
            <a:r>
              <a:rPr lang="tr-TR" sz="2800" b="1" dirty="0"/>
              <a:t> </a:t>
            </a:r>
            <a:r>
              <a:rPr lang="tr-TR" sz="2800" b="1" dirty="0" smtClean="0"/>
              <a:t>doğru </a:t>
            </a:r>
            <a:r>
              <a:rPr lang="tr-TR" sz="2800" b="1" dirty="0"/>
              <a:t>verilmiştir?</a:t>
            </a:r>
            <a:endParaRPr lang="tr-TR" sz="28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08500"/>
            <a:ext cx="2983891" cy="67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08499"/>
            <a:ext cx="2938039" cy="67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78579"/>
            <a:ext cx="3343931" cy="156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75130"/>
            <a:ext cx="3250992" cy="178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5-Nokta Yıldız 7"/>
          <p:cNvSpPr/>
          <p:nvPr/>
        </p:nvSpPr>
        <p:spPr>
          <a:xfrm>
            <a:off x="357116" y="4437112"/>
            <a:ext cx="614484" cy="504056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294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395536" y="5298896"/>
            <a:ext cx="83529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 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,vitamin ve  fatihgizligider.com da yayınlanan dosyalardan yararlanılmıştır…..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22/04/2014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200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9508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3440" y="184220"/>
            <a:ext cx="4752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Etkinlik 7.1. Kayaç mı değil mi?</a:t>
            </a: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7" y="707440"/>
            <a:ext cx="4102143" cy="4233728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11560" y="1916832"/>
            <a:ext cx="2592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• Büyüteç</a:t>
            </a:r>
          </a:p>
          <a:p>
            <a:r>
              <a:rPr lang="tr-TR" sz="2000" dirty="0"/>
              <a:t>• Çekiç</a:t>
            </a:r>
          </a:p>
          <a:p>
            <a:r>
              <a:rPr lang="tr-TR" sz="2000" dirty="0"/>
              <a:t>• Mermer parçası</a:t>
            </a:r>
          </a:p>
          <a:p>
            <a:r>
              <a:rPr lang="tr-TR" sz="2000" dirty="0"/>
              <a:t>• Kireç taşı</a:t>
            </a:r>
          </a:p>
          <a:p>
            <a:r>
              <a:rPr lang="tr-TR" sz="2000" dirty="0"/>
              <a:t>• Granit</a:t>
            </a:r>
          </a:p>
          <a:p>
            <a:r>
              <a:rPr lang="tr-TR" sz="2000" dirty="0"/>
              <a:t>• Çakıl taşı</a:t>
            </a:r>
          </a:p>
          <a:p>
            <a:r>
              <a:rPr lang="tr-TR" sz="2000" dirty="0"/>
              <a:t>• Odun parçası</a:t>
            </a:r>
          </a:p>
          <a:p>
            <a:r>
              <a:rPr lang="tr-TR" sz="2000" dirty="0"/>
              <a:t>• Taş kömürü</a:t>
            </a:r>
          </a:p>
          <a:p>
            <a:r>
              <a:rPr lang="tr-TR" sz="2000" dirty="0"/>
              <a:t>• Kum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6374"/>
            <a:ext cx="3752850" cy="68580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4067944" y="2085122"/>
            <a:ext cx="50760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• 3-5 kişilik gruplar oluşturalım.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• Sınıfa getirdiğimiz örnekleri, sertlik,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ufalana bilirlik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, renk, boşluklu yapı gibi özelliklerine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göre inceleyerek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bu örneklerin kayaç olup olmadıklarını tahmin edelim. Tahminlerimizi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tablonun uygun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yerine ( ✓ ) işareti koyarak belirtelim.</a:t>
            </a: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• Sınıfa getirdiğimiz örneklerin yapılarını çıplak gözle ve büyüteç yardımıyla inceleyelim.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Örneklerin ufalanabilir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olup olmadığını bir çekiç kullanarak test edelim. Elde ettiğimiz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veriler doğrultusunda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tablodaki “Gözlemim” kısmını dolduralım.</a:t>
            </a:r>
          </a:p>
        </p:txBody>
      </p:sp>
    </p:spTree>
    <p:extLst>
      <p:ext uri="{BB962C8B-B14F-4D97-AF65-F5344CB8AC3E}">
        <p14:creationId xmlns:p14="http://schemas.microsoft.com/office/powerpoint/2010/main" val="420637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4" y="404664"/>
            <a:ext cx="8985539" cy="600185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788024" y="18448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419872" y="242959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40423" y="311320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38451" y="369876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07971" y="436510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940422" y="495066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459" y="5445224"/>
            <a:ext cx="9017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7956376" y="18456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009413" y="252842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956376" y="313425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937405" y="371903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2200" y="43651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937404" y="50007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937403" y="55855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6024" y="6300936"/>
            <a:ext cx="8676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• Elde ettiğimiz sonuçları arkadaşlarımızla tartışalım.</a:t>
            </a:r>
          </a:p>
        </p:txBody>
      </p:sp>
    </p:spTree>
    <p:extLst>
      <p:ext uri="{BB962C8B-B14F-4D97-AF65-F5344CB8AC3E}">
        <p14:creationId xmlns:p14="http://schemas.microsoft.com/office/powerpoint/2010/main" val="284115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064c6389457568affe959543951c0b549d8247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3402</Words>
  <Application>Microsoft Office PowerPoint</Application>
  <PresentationFormat>Ekran Gösterisi (4:3)</PresentationFormat>
  <Paragraphs>331</Paragraphs>
  <Slides>71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71</vt:i4>
      </vt:variant>
    </vt:vector>
  </HeadingPairs>
  <TitlesOfParts>
    <vt:vector size="7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60</cp:revision>
  <dcterms:created xsi:type="dcterms:W3CDTF">2014-04-20T07:55:56Z</dcterms:created>
  <dcterms:modified xsi:type="dcterms:W3CDTF">2014-04-23T18:35:38Z</dcterms:modified>
</cp:coreProperties>
</file>