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8" r:id="rId3"/>
    <p:sldId id="259" r:id="rId4"/>
    <p:sldId id="261" r:id="rId5"/>
    <p:sldId id="285" r:id="rId6"/>
    <p:sldId id="262" r:id="rId7"/>
    <p:sldId id="263" r:id="rId8"/>
    <p:sldId id="264" r:id="rId9"/>
    <p:sldId id="265" r:id="rId10"/>
    <p:sldId id="289" r:id="rId11"/>
    <p:sldId id="266" r:id="rId12"/>
    <p:sldId id="267" r:id="rId13"/>
    <p:sldId id="268" r:id="rId14"/>
    <p:sldId id="292" r:id="rId15"/>
    <p:sldId id="286" r:id="rId16"/>
    <p:sldId id="269" r:id="rId17"/>
    <p:sldId id="270" r:id="rId18"/>
    <p:sldId id="271" r:id="rId19"/>
    <p:sldId id="293" r:id="rId20"/>
    <p:sldId id="272" r:id="rId21"/>
    <p:sldId id="273" r:id="rId22"/>
    <p:sldId id="290" r:id="rId23"/>
    <p:sldId id="274" r:id="rId24"/>
    <p:sldId id="288" r:id="rId25"/>
    <p:sldId id="275" r:id="rId26"/>
    <p:sldId id="276" r:id="rId27"/>
    <p:sldId id="277" r:id="rId28"/>
    <p:sldId id="278" r:id="rId29"/>
    <p:sldId id="279" r:id="rId30"/>
    <p:sldId id="280" r:id="rId31"/>
    <p:sldId id="281" r:id="rId32"/>
    <p:sldId id="282" r:id="rId33"/>
    <p:sldId id="283" r:id="rId34"/>
    <p:sldId id="284" r:id="rId35"/>
    <p:sldId id="287" r:id="rId36"/>
    <p:sldId id="295" r:id="rId37"/>
  </p:sldIdLst>
  <p:sldSz cx="9144000" cy="6858000" type="screen4x3"/>
  <p:notesSz cx="6858000" cy="9144000"/>
  <p:custDataLst>
    <p:tags r:id="rId39"/>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1" d="100"/>
          <a:sy n="71" d="100"/>
        </p:scale>
        <p:origin x="-113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EE5EFE-FECE-47B5-8F36-9DBE46CA24F4}" type="datetimeFigureOut">
              <a:rPr lang="tr-TR" smtClean="0"/>
              <a:t>01.03.2014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87444F-8964-4E99-9202-B1BBDD108FD7}" type="slidenum">
              <a:rPr lang="tr-TR" smtClean="0"/>
              <a:t>‹#›</a:t>
            </a:fld>
            <a:endParaRPr lang="tr-TR"/>
          </a:p>
        </p:txBody>
      </p:sp>
    </p:spTree>
    <p:extLst>
      <p:ext uri="{BB962C8B-B14F-4D97-AF65-F5344CB8AC3E}">
        <p14:creationId xmlns:p14="http://schemas.microsoft.com/office/powerpoint/2010/main" val="1020129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36</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01.03.2014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01.03.2014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44.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alpha val="80000"/>
          </a:schemeClr>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31079" y="0"/>
            <a:ext cx="718749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260648"/>
            <a:ext cx="5870390" cy="646331"/>
          </a:xfrm>
          <a:prstGeom prst="rect">
            <a:avLst/>
          </a:prstGeom>
        </p:spPr>
        <p:txBody>
          <a:bodyPr wrap="none">
            <a:spAutoFit/>
          </a:bodyPr>
          <a:lstStyle/>
          <a:p>
            <a:r>
              <a:rPr lang="tr-TR" sz="3600" b="1" dirty="0">
                <a:latin typeface="Arial" pitchFamily="34" charset="0"/>
                <a:cs typeface="Arial" pitchFamily="34" charset="0"/>
              </a:rPr>
              <a:t>4. Bölüm: Sesin </a:t>
            </a:r>
            <a:r>
              <a:rPr lang="tr-TR" sz="3600" b="1" dirty="0" smtClean="0">
                <a:latin typeface="Arial" pitchFamily="34" charset="0"/>
                <a:cs typeface="Arial" pitchFamily="34" charset="0"/>
              </a:rPr>
              <a:t>Yayılması</a:t>
            </a:r>
            <a:endParaRPr lang="tr-TR" sz="3600" dirty="0">
              <a:latin typeface="Arial" pitchFamily="34" charset="0"/>
              <a:cs typeface="Arial" pitchFamily="34" charset="0"/>
            </a:endParaRPr>
          </a:p>
        </p:txBody>
      </p:sp>
      <p:sp>
        <p:nvSpPr>
          <p:cNvPr id="3" name="Dikdörtgen 2"/>
          <p:cNvSpPr/>
          <p:nvPr/>
        </p:nvSpPr>
        <p:spPr>
          <a:xfrm>
            <a:off x="15959" y="2060848"/>
            <a:ext cx="9102618" cy="1938992"/>
          </a:xfrm>
          <a:prstGeom prst="rect">
            <a:avLst/>
          </a:prstGeom>
        </p:spPr>
        <p:txBody>
          <a:bodyPr wrap="square">
            <a:spAutoFit/>
          </a:bodyPr>
          <a:lstStyle/>
          <a:p>
            <a:r>
              <a:rPr lang="tr-TR" sz="2400" dirty="0">
                <a:solidFill>
                  <a:srgbClr val="FF0000"/>
                </a:solidFill>
                <a:latin typeface="Arial" pitchFamily="34" charset="0"/>
                <a:cs typeface="Arial" pitchFamily="34" charset="0"/>
              </a:rPr>
              <a:t>AMAÇLAR</a:t>
            </a:r>
          </a:p>
          <a:p>
            <a:r>
              <a:rPr lang="tr-TR" sz="2400" dirty="0">
                <a:solidFill>
                  <a:srgbClr val="FF0000"/>
                </a:solidFill>
                <a:latin typeface="Arial" pitchFamily="34" charset="0"/>
                <a:cs typeface="Arial" pitchFamily="34" charset="0"/>
              </a:rPr>
              <a:t>Bu bölümde sesin hangi ortamlarda yayılabildiğini öğreneceğiz.</a:t>
            </a:r>
          </a:p>
          <a:p>
            <a:r>
              <a:rPr lang="tr-TR" sz="2400" dirty="0">
                <a:solidFill>
                  <a:srgbClr val="FF0000"/>
                </a:solidFill>
                <a:latin typeface="Arial" pitchFamily="34" charset="0"/>
                <a:cs typeface="Arial" pitchFamily="34" charset="0"/>
              </a:rPr>
              <a:t>Bu konularda yapacağımız etkinlik ve günlük yaşam</a:t>
            </a:r>
          </a:p>
          <a:p>
            <a:r>
              <a:rPr lang="tr-TR" sz="2400" dirty="0">
                <a:solidFill>
                  <a:srgbClr val="FF0000"/>
                </a:solidFill>
                <a:latin typeface="Arial" pitchFamily="34" charset="0"/>
                <a:cs typeface="Arial" pitchFamily="34" charset="0"/>
              </a:rPr>
              <a:t>ilişkilendirmeleriyle çevremizde meydana gelen sesle ilgili</a:t>
            </a:r>
          </a:p>
          <a:p>
            <a:r>
              <a:rPr lang="tr-TR" sz="2400" dirty="0">
                <a:solidFill>
                  <a:srgbClr val="FF0000"/>
                </a:solidFill>
                <a:latin typeface="Arial" pitchFamily="34" charset="0"/>
                <a:cs typeface="Arial" pitchFamily="34" charset="0"/>
              </a:rPr>
              <a:t>olayları daha iyi yorumlayabileceğiz.</a:t>
            </a:r>
          </a:p>
        </p:txBody>
      </p:sp>
      <p:sp>
        <p:nvSpPr>
          <p:cNvPr id="4" name="Dikdörtgen 3"/>
          <p:cNvSpPr/>
          <p:nvPr/>
        </p:nvSpPr>
        <p:spPr>
          <a:xfrm>
            <a:off x="15959" y="4407495"/>
            <a:ext cx="4572000" cy="1200329"/>
          </a:xfrm>
          <a:prstGeom prst="rect">
            <a:avLst/>
          </a:prstGeom>
        </p:spPr>
        <p:txBody>
          <a:bodyPr>
            <a:spAutoFit/>
          </a:bodyPr>
          <a:lstStyle/>
          <a:p>
            <a:r>
              <a:rPr lang="tr-TR" sz="2400" dirty="0">
                <a:solidFill>
                  <a:schemeClr val="tx1">
                    <a:lumMod val="95000"/>
                    <a:lumOff val="5000"/>
                  </a:schemeClr>
                </a:solidFill>
                <a:latin typeface="Arial" pitchFamily="34" charset="0"/>
                <a:cs typeface="Arial" pitchFamily="34" charset="0"/>
              </a:rPr>
              <a:t>KAVRAMLAR ve TERİMLER</a:t>
            </a:r>
          </a:p>
          <a:p>
            <a:r>
              <a:rPr lang="tr-TR" sz="2400" dirty="0">
                <a:solidFill>
                  <a:schemeClr val="tx1">
                    <a:lumMod val="95000"/>
                    <a:lumOff val="5000"/>
                  </a:schemeClr>
                </a:solidFill>
                <a:latin typeface="Arial" pitchFamily="34" charset="0"/>
                <a:cs typeface="Arial" pitchFamily="34" charset="0"/>
              </a:rPr>
              <a:t>Sesin yayılması</a:t>
            </a:r>
          </a:p>
          <a:p>
            <a:r>
              <a:rPr lang="tr-TR" sz="2400" dirty="0">
                <a:solidFill>
                  <a:schemeClr val="tx1">
                    <a:lumMod val="95000"/>
                    <a:lumOff val="5000"/>
                  </a:schemeClr>
                </a:solidFill>
                <a:latin typeface="Arial" pitchFamily="34" charset="0"/>
                <a:cs typeface="Arial" pitchFamily="34" charset="0"/>
              </a:rPr>
              <a:t>Maddesel ortam</a:t>
            </a:r>
          </a:p>
        </p:txBody>
      </p:sp>
    </p:spTree>
    <p:extLst>
      <p:ext uri="{BB962C8B-B14F-4D97-AF65-F5344CB8AC3E}">
        <p14:creationId xmlns:p14="http://schemas.microsoft.com/office/powerpoint/2010/main" val="212313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6155"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0"/>
                  <a:ext cx="6985000" cy="508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39224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6973" y="36185"/>
            <a:ext cx="5035353" cy="584775"/>
          </a:xfrm>
          <a:prstGeom prst="rect">
            <a:avLst/>
          </a:prstGeom>
        </p:spPr>
        <p:txBody>
          <a:bodyPr wrap="none">
            <a:spAutoFit/>
          </a:bodyPr>
          <a:lstStyle/>
          <a:p>
            <a:r>
              <a:rPr lang="tr-TR" sz="3200" b="1" dirty="0">
                <a:latin typeface="Arial" pitchFamily="34" charset="0"/>
                <a:cs typeface="Arial" pitchFamily="34" charset="0"/>
              </a:rPr>
              <a:t>Sesin katılarda yayılması</a:t>
            </a:r>
            <a:endParaRPr lang="tr-TR" sz="3200" dirty="0">
              <a:latin typeface="Arial" pitchFamily="34" charset="0"/>
              <a:cs typeface="Arial" pitchFamily="34" charset="0"/>
            </a:endParaRPr>
          </a:p>
        </p:txBody>
      </p:sp>
      <p:sp>
        <p:nvSpPr>
          <p:cNvPr id="3" name="Dikdörtgen 2"/>
          <p:cNvSpPr/>
          <p:nvPr/>
        </p:nvSpPr>
        <p:spPr>
          <a:xfrm>
            <a:off x="4211960" y="1268760"/>
            <a:ext cx="4572000" cy="3416320"/>
          </a:xfrm>
          <a:prstGeom prst="rect">
            <a:avLst/>
          </a:prstGeom>
        </p:spPr>
        <p:txBody>
          <a:bodyPr>
            <a:spAutoFit/>
          </a:bodyPr>
          <a:lstStyle/>
          <a:p>
            <a:r>
              <a:rPr lang="tr-TR" sz="2400" dirty="0">
                <a:latin typeface="Arial" pitchFamily="34" charset="0"/>
                <a:cs typeface="Arial" pitchFamily="34" charset="0"/>
              </a:rPr>
              <a:t>Evlerin dış kapıları genellikle tahta veya metal gibi katı </a:t>
            </a:r>
            <a:r>
              <a:rPr lang="tr-TR" sz="2400" dirty="0" smtClean="0">
                <a:latin typeface="Arial" pitchFamily="34" charset="0"/>
                <a:cs typeface="Arial" pitchFamily="34" charset="0"/>
              </a:rPr>
              <a:t>maddelerden yapılmaktadır</a:t>
            </a:r>
            <a:r>
              <a:rPr lang="tr-TR" sz="2400" dirty="0">
                <a:latin typeface="Arial" pitchFamily="34" charset="0"/>
                <a:cs typeface="Arial" pitchFamily="34" charset="0"/>
              </a:rPr>
              <a:t>. Eve gelen kişi kapıya eliyle veya </a:t>
            </a:r>
            <a:r>
              <a:rPr lang="tr-TR" sz="2400" dirty="0" smtClean="0">
                <a:latin typeface="Arial" pitchFamily="34" charset="0"/>
                <a:cs typeface="Arial" pitchFamily="34" charset="0"/>
              </a:rPr>
              <a:t>tokmakla vurarak </a:t>
            </a:r>
            <a:r>
              <a:rPr lang="tr-TR" sz="2400" dirty="0">
                <a:latin typeface="Arial" pitchFamily="34" charset="0"/>
                <a:cs typeface="Arial" pitchFamily="34" charset="0"/>
              </a:rPr>
              <a:t>ses üretir. Kapının vurulmasıyla oluşan ses önce </a:t>
            </a:r>
            <a:r>
              <a:rPr lang="tr-TR" sz="2400" dirty="0" smtClean="0">
                <a:latin typeface="Arial" pitchFamily="34" charset="0"/>
                <a:cs typeface="Arial" pitchFamily="34" charset="0"/>
              </a:rPr>
              <a:t>katıda sonra </a:t>
            </a:r>
            <a:r>
              <a:rPr lang="tr-TR" sz="2400" dirty="0">
                <a:latin typeface="Arial" pitchFamily="34" charset="0"/>
                <a:cs typeface="Arial" pitchFamily="34" charset="0"/>
              </a:rPr>
              <a:t>da gaz ortamında yayılarak kulağımıza ulaşmaktadır.</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6973" y="852491"/>
            <a:ext cx="3980978" cy="4248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467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3428" y="0"/>
            <a:ext cx="6924675"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4941168"/>
            <a:ext cx="8712968" cy="1200329"/>
          </a:xfrm>
          <a:prstGeom prst="rect">
            <a:avLst/>
          </a:prstGeom>
        </p:spPr>
        <p:txBody>
          <a:bodyPr wrap="square">
            <a:spAutoFit/>
          </a:bodyPr>
          <a:lstStyle/>
          <a:p>
            <a:r>
              <a:rPr lang="tr-TR" sz="2400" dirty="0">
                <a:latin typeface="Arial" pitchFamily="34" charset="0"/>
                <a:cs typeface="Arial" pitchFamily="34" charset="0"/>
              </a:rPr>
              <a:t>Sokakta darbeli matkapla asfaltın delinmesi sonucunda</a:t>
            </a:r>
          </a:p>
          <a:p>
            <a:r>
              <a:rPr lang="pt-BR" sz="2400" dirty="0">
                <a:latin typeface="Arial" pitchFamily="34" charset="0"/>
                <a:cs typeface="Arial" pitchFamily="34" charset="0"/>
              </a:rPr>
              <a:t>oluşan sesler önce hava ortamında daha sonra da</a:t>
            </a:r>
          </a:p>
          <a:p>
            <a:r>
              <a:rPr lang="tr-TR" sz="2400" dirty="0">
                <a:latin typeface="Arial" pitchFamily="34" charset="0"/>
                <a:cs typeface="Arial" pitchFamily="34" charset="0"/>
              </a:rPr>
              <a:t>katı ortam olan duvarlarda yayılarak kulağımıza ulaşır.</a:t>
            </a:r>
          </a:p>
        </p:txBody>
      </p:sp>
    </p:spTree>
    <p:extLst>
      <p:ext uri="{BB962C8B-B14F-4D97-AF65-F5344CB8AC3E}">
        <p14:creationId xmlns:p14="http://schemas.microsoft.com/office/powerpoint/2010/main" val="20895537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6950942" cy="584775"/>
          </a:xfrm>
          <a:prstGeom prst="rect">
            <a:avLst/>
          </a:prstGeom>
        </p:spPr>
        <p:txBody>
          <a:bodyPr wrap="none">
            <a:spAutoFit/>
          </a:bodyPr>
          <a:lstStyle/>
          <a:p>
            <a:r>
              <a:rPr lang="tr-TR" sz="3200" dirty="0">
                <a:latin typeface="Arial" pitchFamily="34" charset="0"/>
                <a:cs typeface="Arial" pitchFamily="34" charset="0"/>
              </a:rPr>
              <a:t>Etkinlik 4.6. Sesin katılarda yayılması</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43971" y="701776"/>
            <a:ext cx="302895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69" y="749916"/>
            <a:ext cx="3449006" cy="1628629"/>
          </a:xfrm>
          <a:prstGeom prst="rect">
            <a:avLst/>
          </a:prstGeom>
        </p:spPr>
      </p:pic>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3094" y="2520049"/>
            <a:ext cx="4991100" cy="771525"/>
          </a:xfrm>
          <a:prstGeom prst="rect">
            <a:avLst/>
          </a:prstGeom>
        </p:spPr>
      </p:pic>
      <p:pic>
        <p:nvPicPr>
          <p:cNvPr id="5" name="Resim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240" y="2540814"/>
            <a:ext cx="3752850" cy="685800"/>
          </a:xfrm>
          <a:prstGeom prst="rect">
            <a:avLst/>
          </a:prstGeom>
        </p:spPr>
      </p:pic>
      <p:sp>
        <p:nvSpPr>
          <p:cNvPr id="6" name="Dikdörtgen 5"/>
          <p:cNvSpPr/>
          <p:nvPr/>
        </p:nvSpPr>
        <p:spPr>
          <a:xfrm>
            <a:off x="478249" y="1435549"/>
            <a:ext cx="1250663" cy="461665"/>
          </a:xfrm>
          <a:prstGeom prst="rect">
            <a:avLst/>
          </a:prstGeom>
        </p:spPr>
        <p:txBody>
          <a:bodyPr wrap="none">
            <a:spAutoFit/>
          </a:bodyPr>
          <a:lstStyle/>
          <a:p>
            <a:r>
              <a:rPr lang="tr-TR" sz="2400" dirty="0">
                <a:latin typeface="Arial" pitchFamily="34" charset="0"/>
                <a:cs typeface="Arial" pitchFamily="34" charset="0"/>
              </a:rPr>
              <a:t>• Kalem</a:t>
            </a:r>
          </a:p>
        </p:txBody>
      </p:sp>
      <p:sp>
        <p:nvSpPr>
          <p:cNvPr id="7" name="Dikdörtgen 6"/>
          <p:cNvSpPr/>
          <p:nvPr/>
        </p:nvSpPr>
        <p:spPr>
          <a:xfrm>
            <a:off x="107504" y="3429000"/>
            <a:ext cx="9036495" cy="2677656"/>
          </a:xfrm>
          <a:prstGeom prst="rect">
            <a:avLst/>
          </a:prstGeom>
        </p:spPr>
        <p:txBody>
          <a:bodyPr wrap="square">
            <a:spAutoFit/>
          </a:bodyPr>
          <a:lstStyle/>
          <a:p>
            <a:r>
              <a:rPr lang="tr-TR" sz="2400" dirty="0">
                <a:latin typeface="Arial" pitchFamily="34" charset="0"/>
                <a:cs typeface="Arial" pitchFamily="34" charset="0"/>
              </a:rPr>
              <a:t>• Bir kulağımızı sıraya doğru yaklaştırıp, diğer kulağımızı da başparmağımızla hafifçe </a:t>
            </a:r>
            <a:r>
              <a:rPr lang="tr-TR" sz="2400" dirty="0" smtClean="0">
                <a:latin typeface="Arial" pitchFamily="34" charset="0"/>
                <a:cs typeface="Arial" pitchFamily="34" charset="0"/>
              </a:rPr>
              <a:t>bastırarak kapatsak </a:t>
            </a:r>
            <a:r>
              <a:rPr lang="tr-TR" sz="2400" dirty="0">
                <a:latin typeface="Arial" pitchFamily="34" charset="0"/>
                <a:cs typeface="Arial" pitchFamily="34" charset="0"/>
              </a:rPr>
              <a:t>ve bu sırada bir arkadaşımız sıraya kalemle yavaşça vursa oluşan sesi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işitir miyiz</a:t>
            </a:r>
            <a:r>
              <a:rPr lang="tr-TR" sz="2400" dirty="0">
                <a:latin typeface="Arial" pitchFamily="34" charset="0"/>
                <a:cs typeface="Arial" pitchFamily="34" charset="0"/>
              </a:rPr>
              <a:t>? Tahminlerde bulunalım. Tahminlerimizin nedenlerini açıklayalım</a:t>
            </a:r>
            <a:r>
              <a:rPr lang="tr-TR" sz="2400" dirty="0" smtClean="0">
                <a:latin typeface="Arial" pitchFamily="34" charset="0"/>
                <a:cs typeface="Arial" pitchFamily="34" charset="0"/>
              </a:rPr>
              <a:t>.</a:t>
            </a:r>
          </a:p>
          <a:p>
            <a:r>
              <a:rPr lang="tr-TR" sz="2400" dirty="0" smtClean="0">
                <a:latin typeface="Arial" pitchFamily="34" charset="0"/>
                <a:cs typeface="Arial" pitchFamily="34" charset="0"/>
              </a:rPr>
              <a:t>…………………………………………………………………….............................. .............................................................</a:t>
            </a:r>
            <a:endParaRPr lang="tr-TR" sz="2400" dirty="0">
              <a:latin typeface="Arial" pitchFamily="34" charset="0"/>
              <a:cs typeface="Arial" pitchFamily="34" charset="0"/>
            </a:endParaRPr>
          </a:p>
        </p:txBody>
      </p:sp>
      <p:sp>
        <p:nvSpPr>
          <p:cNvPr id="8" name="Dikdörtgen 7"/>
          <p:cNvSpPr/>
          <p:nvPr/>
        </p:nvSpPr>
        <p:spPr>
          <a:xfrm>
            <a:off x="754448" y="5373216"/>
            <a:ext cx="6497291"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İşitmeyiz . çünkü katılar sesi iletmezler .</a:t>
            </a:r>
            <a:endParaRPr lang="tr-TR" sz="2800" dirty="0">
              <a:solidFill>
                <a:srgbClr val="FF0000"/>
              </a:solidFill>
            </a:endParaRPr>
          </a:p>
        </p:txBody>
      </p:sp>
    </p:spTree>
    <p:extLst>
      <p:ext uri="{BB962C8B-B14F-4D97-AF65-F5344CB8AC3E}">
        <p14:creationId xmlns:p14="http://schemas.microsoft.com/office/powerpoint/2010/main" val="76207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225" name="ShockwaveFlash1" r:id="rId2" imgW="8128110" imgH="6095238"/>
        </mc:Choice>
        <mc:Fallback>
          <p:control name="ShockwaveFlash1" r:id="rId2" imgW="8128110" imgH="609523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8128000" cy="6096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859032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57" name="ShockwaveFlash1" r:id="rId2" imgW="9142857" imgH="6122190"/>
        </mc:Choice>
        <mc:Fallback>
          <p:control name="ShockwaveFlash1" r:id="rId2" imgW="9142857" imgH="612219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121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993601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10237"/>
            <a:ext cx="9144000" cy="5262979"/>
          </a:xfrm>
          <a:prstGeom prst="rect">
            <a:avLst/>
          </a:prstGeom>
        </p:spPr>
        <p:txBody>
          <a:bodyPr wrap="square">
            <a:spAutoFit/>
          </a:bodyPr>
          <a:lstStyle/>
          <a:p>
            <a:r>
              <a:rPr lang="tr-TR" sz="2400" dirty="0">
                <a:latin typeface="Arial" pitchFamily="34" charset="0"/>
                <a:cs typeface="Arial" pitchFamily="34" charset="0"/>
              </a:rPr>
              <a:t>• Bir kulağımızı sıraya doğru yaklaştıralım, diğer kulağımızı da başparmağımızla hafifçe </a:t>
            </a:r>
            <a:r>
              <a:rPr lang="tr-TR" sz="2400" dirty="0" smtClean="0">
                <a:latin typeface="Arial" pitchFamily="34" charset="0"/>
                <a:cs typeface="Arial" pitchFamily="34" charset="0"/>
              </a:rPr>
              <a:t>bastırarak kapatalım</a:t>
            </a:r>
            <a:r>
              <a:rPr lang="tr-TR" sz="2400" dirty="0">
                <a:latin typeface="Arial" pitchFamily="34" charset="0"/>
                <a:cs typeface="Arial" pitchFamily="34" charset="0"/>
              </a:rPr>
              <a:t>. Bu sırada bir arkadaşımız sıraya kalemle yavaşça vursun. Oluşan sesi işittik</a:t>
            </a:r>
          </a:p>
          <a:p>
            <a:r>
              <a:rPr lang="tr-TR" sz="2400" dirty="0">
                <a:latin typeface="Arial" pitchFamily="34" charset="0"/>
                <a:cs typeface="Arial" pitchFamily="34" charset="0"/>
              </a:rPr>
              <a:t>mi? Bu konudaki gözlemlerimizi yazalım.</a:t>
            </a:r>
          </a:p>
          <a:p>
            <a:r>
              <a:rPr lang="tr-TR" sz="2400" dirty="0" smtClean="0">
                <a:latin typeface="Arial" pitchFamily="34" charset="0"/>
                <a:cs typeface="Arial" pitchFamily="34" charset="0"/>
              </a:rPr>
              <a:t>……………………………………………………………………..................................................................................................................... • </a:t>
            </a:r>
            <a:r>
              <a:rPr lang="tr-TR" sz="2400" dirty="0">
                <a:latin typeface="Arial" pitchFamily="34" charset="0"/>
                <a:cs typeface="Arial" pitchFamily="34" charset="0"/>
              </a:rPr>
              <a:t>Sesin katılarda yayılmasıyla ilgili olarak nasıl bir sonuca varabiliriz?</a:t>
            </a:r>
          </a:p>
          <a:p>
            <a:r>
              <a:rPr lang="tr-TR" sz="2400" dirty="0" smtClean="0">
                <a:latin typeface="Arial" pitchFamily="34" charset="0"/>
                <a:cs typeface="Arial" pitchFamily="34" charset="0"/>
              </a:rPr>
              <a:t>……………………………………………………………………............ …………………………....................................................................</a:t>
            </a:r>
            <a:endParaRPr lang="tr-TR" sz="2400" dirty="0">
              <a:latin typeface="Arial" pitchFamily="34" charset="0"/>
              <a:cs typeface="Arial" pitchFamily="34" charset="0"/>
            </a:endParaRPr>
          </a:p>
          <a:p>
            <a:r>
              <a:rPr lang="tr-TR" sz="2400" dirty="0">
                <a:latin typeface="Arial" pitchFamily="34" charset="0"/>
                <a:cs typeface="Arial" pitchFamily="34" charset="0"/>
              </a:rPr>
              <a:t>• Aynı etkinliği kalemi duvara vurarak tekrarlayalım ve gözlemlerimizi önceki </a:t>
            </a:r>
            <a:r>
              <a:rPr lang="tr-TR" sz="2400" dirty="0" smtClean="0">
                <a:latin typeface="Arial" pitchFamily="34" charset="0"/>
                <a:cs typeface="Arial" pitchFamily="34" charset="0"/>
              </a:rPr>
              <a:t>gözlemlerimizle karşılaştıralım</a:t>
            </a:r>
            <a:r>
              <a:rPr lang="tr-TR" sz="2400" dirty="0">
                <a:latin typeface="Arial" pitchFamily="34" charset="0"/>
                <a:cs typeface="Arial" pitchFamily="34" charset="0"/>
              </a:rPr>
              <a:t>.</a:t>
            </a:r>
          </a:p>
          <a:p>
            <a:r>
              <a:rPr lang="tr-TR" sz="2400" dirty="0" smtClean="0">
                <a:latin typeface="Arial" pitchFamily="34" charset="0"/>
                <a:cs typeface="Arial" pitchFamily="34" charset="0"/>
              </a:rPr>
              <a:t>……………………………………………………………………............ ……………………………………………………………………............</a:t>
            </a:r>
            <a:endParaRPr lang="tr-TR" sz="2400" dirty="0">
              <a:latin typeface="Arial" pitchFamily="34" charset="0"/>
              <a:cs typeface="Arial" pitchFamily="34" charset="0"/>
            </a:endParaRPr>
          </a:p>
        </p:txBody>
      </p:sp>
      <p:sp>
        <p:nvSpPr>
          <p:cNvPr id="5" name="Dikdörtgen 4"/>
          <p:cNvSpPr/>
          <p:nvPr/>
        </p:nvSpPr>
        <p:spPr>
          <a:xfrm>
            <a:off x="323528" y="1700808"/>
            <a:ext cx="3916457"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İşittik . Katılar sesi iletti.</a:t>
            </a:r>
            <a:endParaRPr lang="tr-TR" sz="2800" dirty="0">
              <a:solidFill>
                <a:srgbClr val="FF0000"/>
              </a:solidFill>
            </a:endParaRPr>
          </a:p>
        </p:txBody>
      </p:sp>
      <p:sp>
        <p:nvSpPr>
          <p:cNvPr id="6" name="Dikdörtgen 5"/>
          <p:cNvSpPr/>
          <p:nvPr/>
        </p:nvSpPr>
        <p:spPr>
          <a:xfrm>
            <a:off x="323528" y="3140968"/>
            <a:ext cx="4941802"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Katılar da hava gibi sesi ilettir.</a:t>
            </a:r>
            <a:endParaRPr lang="tr-TR" sz="2800" dirty="0">
              <a:solidFill>
                <a:srgbClr val="FF0000"/>
              </a:solidFill>
            </a:endParaRPr>
          </a:p>
        </p:txBody>
      </p:sp>
      <p:sp>
        <p:nvSpPr>
          <p:cNvPr id="7" name="Dikdörtgen 6"/>
          <p:cNvSpPr/>
          <p:nvPr/>
        </p:nvSpPr>
        <p:spPr>
          <a:xfrm>
            <a:off x="323528" y="4896162"/>
            <a:ext cx="7489960" cy="954107"/>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Duvarda sesi iletti…….Buradan tüm katılar sesi iletir deriz…..</a:t>
            </a:r>
            <a:endParaRPr lang="tr-TR" sz="2800" dirty="0">
              <a:solidFill>
                <a:srgbClr val="FF0000"/>
              </a:solidFill>
            </a:endParaRPr>
          </a:p>
        </p:txBody>
      </p:sp>
    </p:spTree>
    <p:extLst>
      <p:ext uri="{BB962C8B-B14F-4D97-AF65-F5344CB8AC3E}">
        <p14:creationId xmlns:p14="http://schemas.microsoft.com/office/powerpoint/2010/main" val="317356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4" y="0"/>
            <a:ext cx="4419800" cy="523220"/>
          </a:xfrm>
          <a:prstGeom prst="rect">
            <a:avLst/>
          </a:prstGeom>
        </p:spPr>
        <p:txBody>
          <a:bodyPr wrap="none">
            <a:spAutoFit/>
          </a:bodyPr>
          <a:lstStyle/>
          <a:p>
            <a:r>
              <a:rPr lang="tr-TR" sz="2800" b="1" dirty="0">
                <a:latin typeface="Arial" pitchFamily="34" charset="0"/>
                <a:cs typeface="Arial" pitchFamily="34" charset="0"/>
              </a:rPr>
              <a:t>Sesin sıvılarda yayılması</a:t>
            </a:r>
            <a:endParaRPr lang="tr-TR" sz="2800" dirty="0">
              <a:latin typeface="Arial" pitchFamily="34" charset="0"/>
              <a:cs typeface="Arial" pitchFamily="34"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32" y="523220"/>
            <a:ext cx="3632187" cy="353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09061" y="523219"/>
            <a:ext cx="5503130" cy="353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2164" y="4095593"/>
            <a:ext cx="9092514" cy="2677656"/>
          </a:xfrm>
          <a:prstGeom prst="rect">
            <a:avLst/>
          </a:prstGeom>
        </p:spPr>
        <p:txBody>
          <a:bodyPr wrap="square">
            <a:spAutoFit/>
          </a:bodyPr>
          <a:lstStyle/>
          <a:p>
            <a:r>
              <a:rPr lang="tr-TR" sz="2400" dirty="0">
                <a:latin typeface="Arial" pitchFamily="34" charset="0"/>
                <a:cs typeface="Arial" pitchFamily="34" charset="0"/>
              </a:rPr>
              <a:t>Yüzerken kulaklarımızı suya batırdığımızda dışarıdaki sesleri uğultulu olsa da duyarız. </a:t>
            </a:r>
            <a:r>
              <a:rPr lang="tr-TR" sz="2400" dirty="0" smtClean="0">
                <a:latin typeface="Arial" pitchFamily="34" charset="0"/>
                <a:cs typeface="Arial" pitchFamily="34" charset="0"/>
              </a:rPr>
              <a:t>Balina, yunus</a:t>
            </a:r>
            <a:r>
              <a:rPr lang="tr-TR" sz="2400" dirty="0">
                <a:latin typeface="Arial" pitchFamily="34" charset="0"/>
                <a:cs typeface="Arial" pitchFamily="34" charset="0"/>
              </a:rPr>
              <a:t>, karides gibi canlılar su içerisinde çıkardıkları sesler ile birbirleriyle iletişim kurar. </a:t>
            </a:r>
            <a:r>
              <a:rPr lang="tr-TR" sz="2400" dirty="0" smtClean="0">
                <a:latin typeface="Arial" pitchFamily="34" charset="0"/>
                <a:cs typeface="Arial" pitchFamily="34" charset="0"/>
              </a:rPr>
              <a:t>Cansızlar da </a:t>
            </a:r>
            <a:r>
              <a:rPr lang="tr-TR" sz="2400" dirty="0">
                <a:latin typeface="Arial" pitchFamily="34" charset="0"/>
                <a:cs typeface="Arial" pitchFamily="34" charset="0"/>
              </a:rPr>
              <a:t>sıvı içerisinde ses çıkarır. İki taşı su içerisinde birbirine vurduğumuzda çıkan sesi hem </a:t>
            </a:r>
            <a:r>
              <a:rPr lang="tr-TR" sz="2400" dirty="0" smtClean="0">
                <a:latin typeface="Arial" pitchFamily="34" charset="0"/>
                <a:cs typeface="Arial" pitchFamily="34" charset="0"/>
              </a:rPr>
              <a:t>sıvı hem </a:t>
            </a:r>
            <a:r>
              <a:rPr lang="tr-TR" sz="2400" dirty="0">
                <a:latin typeface="Arial" pitchFamily="34" charset="0"/>
                <a:cs typeface="Arial" pitchFamily="34" charset="0"/>
              </a:rPr>
              <a:t>de gaz ortamında duyabiliriz. Bu olaylar sesin sıvı ortamında yayıldığını göstermektedir.</a:t>
            </a:r>
          </a:p>
        </p:txBody>
      </p:sp>
    </p:spTree>
    <p:extLst>
      <p:ext uri="{BB962C8B-B14F-4D97-AF65-F5344CB8AC3E}">
        <p14:creationId xmlns:p14="http://schemas.microsoft.com/office/powerpoint/2010/main" val="6319816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6527749" cy="461665"/>
          </a:xfrm>
          <a:prstGeom prst="rect">
            <a:avLst/>
          </a:prstGeom>
        </p:spPr>
        <p:txBody>
          <a:bodyPr wrap="none">
            <a:spAutoFit/>
          </a:bodyPr>
          <a:lstStyle/>
          <a:p>
            <a:r>
              <a:rPr lang="tr-TR" sz="2400" b="1" dirty="0">
                <a:latin typeface="Arial" pitchFamily="34" charset="0"/>
                <a:cs typeface="Arial" pitchFamily="34" charset="0"/>
              </a:rPr>
              <a:t>Etkinlik 4.7. Sesin sıvı ortamlarda yayılması</a:t>
            </a:r>
            <a:endParaRPr lang="tr-TR" sz="2400" dirty="0">
              <a:latin typeface="Arial" pitchFamily="34" charset="0"/>
              <a:cs typeface="Arial" pitchFamily="34" charset="0"/>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84" y="578296"/>
            <a:ext cx="5237112" cy="2706687"/>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84" y="3279760"/>
            <a:ext cx="3752850" cy="685800"/>
          </a:xfrm>
          <a:prstGeom prst="rect">
            <a:avLst/>
          </a:prstGeom>
        </p:spPr>
      </p:pic>
      <p:sp>
        <p:nvSpPr>
          <p:cNvPr id="5" name="Dikdörtgen 4"/>
          <p:cNvSpPr/>
          <p:nvPr/>
        </p:nvSpPr>
        <p:spPr>
          <a:xfrm>
            <a:off x="611560" y="1340768"/>
            <a:ext cx="4536504" cy="1938992"/>
          </a:xfrm>
          <a:prstGeom prst="rect">
            <a:avLst/>
          </a:prstGeom>
        </p:spPr>
        <p:txBody>
          <a:bodyPr wrap="square">
            <a:spAutoFit/>
          </a:bodyPr>
          <a:lstStyle/>
          <a:p>
            <a:r>
              <a:rPr lang="tr-TR" sz="2000" b="1" dirty="0" smtClean="0">
                <a:latin typeface="Arial" pitchFamily="34" charset="0"/>
                <a:cs typeface="Arial" pitchFamily="34" charset="0"/>
              </a:rPr>
              <a:t>•       Çalar </a:t>
            </a:r>
            <a:r>
              <a:rPr lang="tr-TR" sz="2000" b="1" dirty="0">
                <a:latin typeface="Arial" pitchFamily="34" charset="0"/>
                <a:cs typeface="Arial" pitchFamily="34" charset="0"/>
              </a:rPr>
              <a:t>saat</a:t>
            </a:r>
          </a:p>
          <a:p>
            <a:r>
              <a:rPr lang="tr-TR" sz="2000" b="1" dirty="0">
                <a:latin typeface="Arial" pitchFamily="34" charset="0"/>
                <a:cs typeface="Arial" pitchFamily="34" charset="0"/>
              </a:rPr>
              <a:t>• </a:t>
            </a:r>
            <a:r>
              <a:rPr lang="tr-TR" sz="2000" b="1" dirty="0" smtClean="0">
                <a:latin typeface="Arial" pitchFamily="34" charset="0"/>
                <a:cs typeface="Arial" pitchFamily="34" charset="0"/>
              </a:rPr>
              <a:t>      Şeffaf </a:t>
            </a:r>
            <a:r>
              <a:rPr lang="tr-TR" sz="2000" b="1" dirty="0">
                <a:latin typeface="Arial" pitchFamily="34" charset="0"/>
                <a:cs typeface="Arial" pitchFamily="34" charset="0"/>
              </a:rPr>
              <a:t>alışveriş poşeti (yırtık olmamalı)</a:t>
            </a:r>
          </a:p>
          <a:p>
            <a:r>
              <a:rPr lang="tr-TR" sz="2000" b="1" dirty="0">
                <a:latin typeface="Arial" pitchFamily="34" charset="0"/>
                <a:cs typeface="Arial" pitchFamily="34" charset="0"/>
              </a:rPr>
              <a:t>• </a:t>
            </a:r>
            <a:r>
              <a:rPr lang="tr-TR" sz="2000" b="1" dirty="0" smtClean="0">
                <a:latin typeface="Arial" pitchFamily="34" charset="0"/>
                <a:cs typeface="Arial" pitchFamily="34" charset="0"/>
              </a:rPr>
              <a:t>      İp</a:t>
            </a:r>
            <a:endParaRPr lang="tr-TR" sz="2000" b="1" dirty="0">
              <a:latin typeface="Arial" pitchFamily="34" charset="0"/>
              <a:cs typeface="Arial" pitchFamily="34" charset="0"/>
            </a:endParaRPr>
          </a:p>
          <a:p>
            <a:r>
              <a:rPr lang="tr-TR" sz="2000" b="1" dirty="0">
                <a:latin typeface="Arial" pitchFamily="34" charset="0"/>
                <a:cs typeface="Arial" pitchFamily="34" charset="0"/>
              </a:rPr>
              <a:t>• </a:t>
            </a:r>
            <a:r>
              <a:rPr lang="tr-TR" sz="2000" b="1" dirty="0" smtClean="0">
                <a:latin typeface="Arial" pitchFamily="34" charset="0"/>
                <a:cs typeface="Arial" pitchFamily="34" charset="0"/>
              </a:rPr>
              <a:t>      Su</a:t>
            </a:r>
            <a:endParaRPr lang="tr-TR" sz="2000" b="1" dirty="0">
              <a:latin typeface="Arial" pitchFamily="34" charset="0"/>
              <a:cs typeface="Arial" pitchFamily="34" charset="0"/>
            </a:endParaRPr>
          </a:p>
          <a:p>
            <a:r>
              <a:rPr lang="tr-TR" sz="2000" b="1" dirty="0">
                <a:latin typeface="Arial" pitchFamily="34" charset="0"/>
                <a:cs typeface="Arial" pitchFamily="34" charset="0"/>
              </a:rPr>
              <a:t>• </a:t>
            </a:r>
            <a:r>
              <a:rPr lang="tr-TR" sz="2000" b="1" dirty="0" smtClean="0">
                <a:latin typeface="Arial" pitchFamily="34" charset="0"/>
                <a:cs typeface="Arial" pitchFamily="34" charset="0"/>
              </a:rPr>
              <a:t>      Plastik </a:t>
            </a:r>
            <a:r>
              <a:rPr lang="tr-TR" sz="2000" b="1" dirty="0">
                <a:latin typeface="Arial" pitchFamily="34" charset="0"/>
                <a:cs typeface="Arial" pitchFamily="34" charset="0"/>
              </a:rPr>
              <a:t>leğen</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703128" y="613361"/>
            <a:ext cx="3152775"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0" y="3970784"/>
            <a:ext cx="9036496" cy="2800767"/>
          </a:xfrm>
          <a:prstGeom prst="rect">
            <a:avLst/>
          </a:prstGeom>
        </p:spPr>
        <p:txBody>
          <a:bodyPr wrap="square">
            <a:spAutoFit/>
          </a:bodyPr>
          <a:lstStyle/>
          <a:p>
            <a:r>
              <a:rPr lang="tr-TR" sz="2200" dirty="0">
                <a:latin typeface="Arial" pitchFamily="34" charset="0"/>
                <a:cs typeface="Arial" pitchFamily="34" charset="0"/>
              </a:rPr>
              <a:t>• Bir alışveriş poşetinin içine saati alarmı açık konumdayken koyup, ağzını su </a:t>
            </a:r>
            <a:r>
              <a:rPr lang="tr-TR" sz="2200" dirty="0" smtClean="0">
                <a:latin typeface="Arial" pitchFamily="34" charset="0"/>
                <a:cs typeface="Arial" pitchFamily="34" charset="0"/>
              </a:rPr>
              <a:t>geçirmeyecek şekilde </a:t>
            </a:r>
            <a:r>
              <a:rPr lang="tr-TR" sz="2200" dirty="0">
                <a:latin typeface="Arial" pitchFamily="34" charset="0"/>
                <a:cs typeface="Arial" pitchFamily="34" charset="0"/>
              </a:rPr>
              <a:t>iple sıkıca bağlayalım.</a:t>
            </a:r>
          </a:p>
          <a:p>
            <a:r>
              <a:rPr lang="tr-TR" sz="2200" dirty="0">
                <a:latin typeface="Arial" pitchFamily="34" charset="0"/>
                <a:cs typeface="Arial" pitchFamily="34" charset="0"/>
              </a:rPr>
              <a:t>• İçinde saat bulunan poşeti alarmı açık hâldeyken su dolu leğene daldırıp kulağımızı su </a:t>
            </a:r>
            <a:r>
              <a:rPr lang="tr-TR" sz="2200" dirty="0" smtClean="0">
                <a:latin typeface="Arial" pitchFamily="34" charset="0"/>
                <a:cs typeface="Arial" pitchFamily="34" charset="0"/>
              </a:rPr>
              <a:t>yüzeyine yaklaştırdığımızda </a:t>
            </a:r>
            <a:r>
              <a:rPr lang="tr-TR" sz="2200" dirty="0">
                <a:latin typeface="Arial" pitchFamily="34" charset="0"/>
                <a:cs typeface="Arial" pitchFamily="34" charset="0"/>
              </a:rPr>
              <a:t>saatin alarm sesini duyup duymayacağımızı tahmin edelim. </a:t>
            </a:r>
            <a:r>
              <a:rPr lang="tr-TR" sz="2200" dirty="0" smtClean="0">
                <a:latin typeface="Arial" pitchFamily="34" charset="0"/>
                <a:cs typeface="Arial" pitchFamily="34" charset="0"/>
              </a:rPr>
              <a:t>Tahminimizin nedenini </a:t>
            </a:r>
            <a:r>
              <a:rPr lang="tr-TR" sz="2200" dirty="0">
                <a:latin typeface="Arial" pitchFamily="34" charset="0"/>
                <a:cs typeface="Arial" pitchFamily="34" charset="0"/>
              </a:rPr>
              <a:t>açıklayalım.</a:t>
            </a:r>
          </a:p>
          <a:p>
            <a:r>
              <a:rPr lang="tr-TR" sz="2200" dirty="0" smtClean="0">
                <a:latin typeface="Arial" pitchFamily="34" charset="0"/>
                <a:cs typeface="Arial" pitchFamily="34" charset="0"/>
              </a:rPr>
              <a:t>............................................................</a:t>
            </a:r>
            <a:endParaRPr lang="tr-TR" sz="2200" dirty="0">
              <a:latin typeface="Arial" pitchFamily="34" charset="0"/>
              <a:cs typeface="Arial" pitchFamily="34" charset="0"/>
            </a:endParaRPr>
          </a:p>
          <a:p>
            <a:r>
              <a:rPr lang="tr-TR" sz="2200" dirty="0" smtClean="0">
                <a:latin typeface="Arial" pitchFamily="34" charset="0"/>
                <a:cs typeface="Arial" pitchFamily="34" charset="0"/>
              </a:rPr>
              <a:t>..................................................................................</a:t>
            </a:r>
            <a:endParaRPr lang="tr-TR" sz="2200" dirty="0">
              <a:latin typeface="Arial" pitchFamily="34" charset="0"/>
              <a:cs typeface="Arial" pitchFamily="34" charset="0"/>
            </a:endParaRPr>
          </a:p>
        </p:txBody>
      </p:sp>
      <p:sp>
        <p:nvSpPr>
          <p:cNvPr id="8" name="Dikdörtgen 7"/>
          <p:cNvSpPr/>
          <p:nvPr/>
        </p:nvSpPr>
        <p:spPr>
          <a:xfrm>
            <a:off x="395536" y="6093296"/>
            <a:ext cx="6195927"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İşitemeyiz . çünkü sıvılar ses iletmez..</a:t>
            </a:r>
            <a:endParaRPr lang="tr-TR" sz="2800" dirty="0">
              <a:solidFill>
                <a:srgbClr val="FF0000"/>
              </a:solidFill>
            </a:endParaRPr>
          </a:p>
        </p:txBody>
      </p:sp>
    </p:spTree>
    <p:extLst>
      <p:ext uri="{BB962C8B-B14F-4D97-AF65-F5344CB8AC3E}">
        <p14:creationId xmlns:p14="http://schemas.microsoft.com/office/powerpoint/2010/main" val="250524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249" name="ShockwaveFlash1" r:id="rId2" imgW="8711981" imgH="6409524"/>
        </mc:Choice>
        <mc:Fallback>
          <p:control name="ShockwaveFlash1" r:id="rId2" imgW="8711981" imgH="640952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2413" y="-26988"/>
                  <a:ext cx="8712200" cy="64087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56523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0" y="0"/>
            <a:ext cx="9143559" cy="681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35988" y="4502051"/>
            <a:ext cx="9129224" cy="2308324"/>
          </a:xfrm>
          <a:prstGeom prst="rect">
            <a:avLst/>
          </a:prstGeom>
        </p:spPr>
        <p:txBody>
          <a:bodyPr wrap="square">
            <a:spAutoFit/>
          </a:bodyPr>
          <a:lstStyle/>
          <a:p>
            <a:r>
              <a:rPr lang="tr-TR" sz="2400" dirty="0">
                <a:solidFill>
                  <a:srgbClr val="FF0000"/>
                </a:solidFill>
                <a:latin typeface="Arial" pitchFamily="34" charset="0"/>
                <a:cs typeface="Arial" pitchFamily="34" charset="0"/>
              </a:rPr>
              <a:t>Sadece insanlar değil hayvanlar da ses çıkarır. Hayvanların</a:t>
            </a:r>
          </a:p>
          <a:p>
            <a:r>
              <a:rPr lang="tr-TR" sz="2400" dirty="0">
                <a:solidFill>
                  <a:srgbClr val="FF0000"/>
                </a:solidFill>
                <a:latin typeface="Arial" pitchFamily="34" charset="0"/>
                <a:cs typeface="Arial" pitchFamily="34" charset="0"/>
              </a:rPr>
              <a:t>çıkardıkları sesler bize anlamsız gelse de onlar da seslerini</a:t>
            </a:r>
          </a:p>
          <a:p>
            <a:r>
              <a:rPr lang="tr-TR" sz="2400" dirty="0">
                <a:solidFill>
                  <a:srgbClr val="FF0000"/>
                </a:solidFill>
                <a:latin typeface="Arial" pitchFamily="34" charset="0"/>
                <a:cs typeface="Arial" pitchFamily="34" charset="0"/>
              </a:rPr>
              <a:t>kullanarak birbirleriyle iletişim kurar. Resimdeki yunusların</a:t>
            </a:r>
          </a:p>
          <a:p>
            <a:r>
              <a:rPr lang="tr-TR" sz="2400" dirty="0">
                <a:solidFill>
                  <a:srgbClr val="FF0000"/>
                </a:solidFill>
                <a:latin typeface="Arial" pitchFamily="34" charset="0"/>
                <a:cs typeface="Arial" pitchFamily="34" charset="0"/>
              </a:rPr>
              <a:t>çıkardıkları seslerle, çocuğun çıkaracağı seslerin yayılması</a:t>
            </a:r>
          </a:p>
          <a:p>
            <a:r>
              <a:rPr lang="tr-TR" sz="2400" dirty="0">
                <a:solidFill>
                  <a:srgbClr val="FF0000"/>
                </a:solidFill>
                <a:latin typeface="Arial" pitchFamily="34" charset="0"/>
                <a:cs typeface="Arial" pitchFamily="34" charset="0"/>
              </a:rPr>
              <a:t>arasında bir benzerlik var mıdır? Doğal ve yapay ses</a:t>
            </a:r>
          </a:p>
          <a:p>
            <a:r>
              <a:rPr lang="tr-TR" sz="2400" dirty="0">
                <a:solidFill>
                  <a:srgbClr val="FF0000"/>
                </a:solidFill>
                <a:latin typeface="Arial" pitchFamily="34" charset="0"/>
                <a:cs typeface="Arial" pitchFamily="34" charset="0"/>
              </a:rPr>
              <a:t>kaynaklarından çıkan sesler hangi ortamlarda yayılabilir?</a:t>
            </a:r>
          </a:p>
        </p:txBody>
      </p:sp>
    </p:spTree>
    <p:extLst>
      <p:ext uri="{BB962C8B-B14F-4D97-AF65-F5344CB8AC3E}">
        <p14:creationId xmlns:p14="http://schemas.microsoft.com/office/powerpoint/2010/main" val="3417846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752" y="188640"/>
            <a:ext cx="8964488" cy="5632311"/>
          </a:xfrm>
          <a:prstGeom prst="rect">
            <a:avLst/>
          </a:prstGeom>
        </p:spPr>
        <p:txBody>
          <a:bodyPr wrap="square">
            <a:spAutoFit/>
          </a:bodyPr>
          <a:lstStyle/>
          <a:p>
            <a:r>
              <a:rPr lang="tr-TR" sz="2400" dirty="0">
                <a:latin typeface="Arial" pitchFamily="34" charset="0"/>
                <a:cs typeface="Arial" pitchFamily="34" charset="0"/>
              </a:rPr>
              <a:t>• Şimdi de içinde saat bulunan poşeti alarmı açık hâldeyken suya daldıralım ve kulağımızı </a:t>
            </a:r>
            <a:r>
              <a:rPr lang="tr-TR" sz="2400" dirty="0" smtClean="0">
                <a:latin typeface="Arial" pitchFamily="34" charset="0"/>
                <a:cs typeface="Arial" pitchFamily="34" charset="0"/>
              </a:rPr>
              <a:t>su yüzeyine </a:t>
            </a:r>
            <a:r>
              <a:rPr lang="tr-TR" sz="2400" dirty="0">
                <a:latin typeface="Arial" pitchFamily="34" charset="0"/>
                <a:cs typeface="Arial" pitchFamily="34" charset="0"/>
              </a:rPr>
              <a:t>yaklaştırarak alarm sesini duymaya çalışalım. Sesi duyabildik mi?</a:t>
            </a:r>
          </a:p>
          <a:p>
            <a:r>
              <a:rPr lang="tr-TR" sz="2400" dirty="0">
                <a:latin typeface="Arial" pitchFamily="34" charset="0"/>
                <a:cs typeface="Arial" pitchFamily="34" charset="0"/>
              </a:rPr>
              <a:t>..........................................................................................................................................</a:t>
            </a:r>
          </a:p>
          <a:p>
            <a:r>
              <a:rPr lang="tr-TR" sz="2400" dirty="0" smtClean="0">
                <a:latin typeface="Arial" pitchFamily="34" charset="0"/>
                <a:cs typeface="Arial" pitchFamily="34" charset="0"/>
              </a:rPr>
              <a:t>• </a:t>
            </a:r>
            <a:r>
              <a:rPr lang="tr-TR" sz="2400" dirty="0">
                <a:latin typeface="Arial" pitchFamily="34" charset="0"/>
                <a:cs typeface="Arial" pitchFamily="34" charset="0"/>
              </a:rPr>
              <a:t>Gözlem sonucunda oluşan bu durumun nedenini açıklayalım.</a:t>
            </a:r>
          </a:p>
          <a:p>
            <a:r>
              <a:rPr lang="tr-TR" sz="2400" dirty="0">
                <a:latin typeface="Arial" pitchFamily="34" charset="0"/>
                <a:cs typeface="Arial" pitchFamily="34" charset="0"/>
              </a:rPr>
              <a:t>..........................................................................................................................................</a:t>
            </a:r>
          </a:p>
          <a:p>
            <a:r>
              <a:rPr lang="tr-TR" sz="2400" dirty="0" smtClean="0">
                <a:latin typeface="Arial" pitchFamily="34" charset="0"/>
                <a:cs typeface="Arial" pitchFamily="34" charset="0"/>
              </a:rPr>
              <a:t>• </a:t>
            </a:r>
            <a:r>
              <a:rPr lang="tr-TR" sz="2400" dirty="0">
                <a:latin typeface="Arial" pitchFamily="34" charset="0"/>
                <a:cs typeface="Arial" pitchFamily="34" charset="0"/>
              </a:rPr>
              <a:t>Tahminlerimizle gözlemlerimiz uyumlu mu? Açıklayalım.</a:t>
            </a:r>
          </a:p>
          <a:p>
            <a:r>
              <a:rPr lang="tr-TR" sz="2400" dirty="0">
                <a:latin typeface="Arial" pitchFamily="34" charset="0"/>
                <a:cs typeface="Arial" pitchFamily="34" charset="0"/>
              </a:rPr>
              <a:t>..........................................................................................................................................</a:t>
            </a:r>
          </a:p>
          <a:p>
            <a:r>
              <a:rPr lang="tr-TR" sz="2400" dirty="0" smtClean="0">
                <a:latin typeface="Arial" pitchFamily="34" charset="0"/>
                <a:cs typeface="Arial" pitchFamily="34" charset="0"/>
              </a:rPr>
              <a:t>• </a:t>
            </a:r>
            <a:r>
              <a:rPr lang="tr-TR" sz="2400" dirty="0">
                <a:latin typeface="Arial" pitchFamily="34" charset="0"/>
                <a:cs typeface="Arial" pitchFamily="34" charset="0"/>
              </a:rPr>
              <a:t>Etkinlik sonunda sesin sıvılarda yayılıp yayılamayacağı ile ilgili nasıl bir genel sonuca </a:t>
            </a:r>
            <a:r>
              <a:rPr lang="tr-TR" sz="2400" dirty="0" smtClean="0">
                <a:latin typeface="Arial" pitchFamily="34" charset="0"/>
                <a:cs typeface="Arial" pitchFamily="34" charset="0"/>
              </a:rPr>
              <a:t>varabiliriz? Açıklayalım</a:t>
            </a:r>
            <a:r>
              <a:rPr lang="tr-TR" sz="2400" dirty="0">
                <a:latin typeface="Arial" pitchFamily="34" charset="0"/>
                <a:cs typeface="Arial" pitchFamily="34" charset="0"/>
              </a:rPr>
              <a:t>.</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Dikdörtgen 2"/>
          <p:cNvSpPr/>
          <p:nvPr/>
        </p:nvSpPr>
        <p:spPr>
          <a:xfrm>
            <a:off x="323528" y="1412776"/>
            <a:ext cx="1444626"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duyduk.</a:t>
            </a:r>
            <a:endParaRPr lang="tr-TR" sz="2800" dirty="0">
              <a:solidFill>
                <a:srgbClr val="FF0000"/>
              </a:solidFill>
            </a:endParaRPr>
          </a:p>
        </p:txBody>
      </p:sp>
      <p:sp>
        <p:nvSpPr>
          <p:cNvPr id="4" name="Dikdörtgen 3"/>
          <p:cNvSpPr/>
          <p:nvPr/>
        </p:nvSpPr>
        <p:spPr>
          <a:xfrm>
            <a:off x="179512" y="2481575"/>
            <a:ext cx="6679457"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Sıvılar da : katılar ve hava gibi sesi iletir.</a:t>
            </a:r>
            <a:endParaRPr lang="tr-TR" sz="2800" dirty="0">
              <a:solidFill>
                <a:srgbClr val="FF0000"/>
              </a:solidFill>
            </a:endParaRPr>
          </a:p>
        </p:txBody>
      </p:sp>
      <p:sp>
        <p:nvSpPr>
          <p:cNvPr id="5" name="Dikdörtgen 4"/>
          <p:cNvSpPr/>
          <p:nvPr/>
        </p:nvSpPr>
        <p:spPr>
          <a:xfrm>
            <a:off x="323528" y="3573016"/>
            <a:ext cx="8136904" cy="523220"/>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uyumsuz. Sıvıların sesi ilettiğini bilmiyordum</a:t>
            </a:r>
            <a:endParaRPr lang="tr-TR" sz="2800" dirty="0">
              <a:solidFill>
                <a:srgbClr val="FF0000"/>
              </a:solidFill>
            </a:endParaRPr>
          </a:p>
        </p:txBody>
      </p:sp>
      <p:sp>
        <p:nvSpPr>
          <p:cNvPr id="6" name="Dikdörtgen 5"/>
          <p:cNvSpPr/>
          <p:nvPr/>
        </p:nvSpPr>
        <p:spPr>
          <a:xfrm>
            <a:off x="146408" y="5085184"/>
            <a:ext cx="3479863"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Sıvılar da sesi iletir...</a:t>
            </a:r>
            <a:endParaRPr lang="tr-TR" sz="2800" dirty="0">
              <a:solidFill>
                <a:srgbClr val="FF0000"/>
              </a:solidFill>
            </a:endParaRPr>
          </a:p>
        </p:txBody>
      </p:sp>
    </p:spTree>
    <p:extLst>
      <p:ext uri="{BB962C8B-B14F-4D97-AF65-F5344CB8AC3E}">
        <p14:creationId xmlns:p14="http://schemas.microsoft.com/office/powerpoint/2010/main" val="229336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7992888" cy="523220"/>
          </a:xfrm>
          <a:prstGeom prst="rect">
            <a:avLst/>
          </a:prstGeom>
        </p:spPr>
        <p:txBody>
          <a:bodyPr wrap="square">
            <a:spAutoFit/>
          </a:bodyPr>
          <a:lstStyle/>
          <a:p>
            <a:r>
              <a:rPr lang="tr-TR" sz="2800" b="1" dirty="0">
                <a:latin typeface="Arial" pitchFamily="34" charset="0"/>
                <a:cs typeface="Arial" pitchFamily="34" charset="0"/>
              </a:rPr>
              <a:t>Sesin gazlarda </a:t>
            </a:r>
            <a:r>
              <a:rPr lang="tr-TR" sz="2800" b="1" dirty="0" smtClean="0">
                <a:latin typeface="Arial" pitchFamily="34" charset="0"/>
                <a:cs typeface="Arial" pitchFamily="34" charset="0"/>
              </a:rPr>
              <a:t>yayılması </a:t>
            </a:r>
            <a:endParaRPr lang="tr-TR" sz="2800" dirty="0">
              <a:latin typeface="Arial" pitchFamily="34" charset="0"/>
              <a:cs typeface="Arial"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3508" y="643178"/>
            <a:ext cx="3996444" cy="264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04048" y="611021"/>
            <a:ext cx="3845049" cy="260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12088" y="3645024"/>
            <a:ext cx="8856984" cy="2677656"/>
          </a:xfrm>
          <a:prstGeom prst="rect">
            <a:avLst/>
          </a:prstGeom>
        </p:spPr>
        <p:txBody>
          <a:bodyPr wrap="square">
            <a:spAutoFit/>
          </a:bodyPr>
          <a:lstStyle/>
          <a:p>
            <a:r>
              <a:rPr lang="tr-TR" sz="2400" dirty="0">
                <a:latin typeface="Arial" pitchFamily="34" charset="0"/>
                <a:cs typeface="Arial" pitchFamily="34" charset="0"/>
              </a:rPr>
              <a:t>Öğretmenimizin veya bizim konuşurken çıkardığımız sesler, bir gaz ortamı olan havada </a:t>
            </a:r>
            <a:r>
              <a:rPr lang="tr-TR" sz="2400" dirty="0" smtClean="0">
                <a:latin typeface="Arial" pitchFamily="34" charset="0"/>
                <a:cs typeface="Arial" pitchFamily="34" charset="0"/>
              </a:rPr>
              <a:t>yayılarak kulağımıza </a:t>
            </a:r>
            <a:r>
              <a:rPr lang="tr-TR" sz="2400" dirty="0">
                <a:latin typeface="Arial" pitchFamily="34" charset="0"/>
                <a:cs typeface="Arial" pitchFamily="34" charset="0"/>
              </a:rPr>
              <a:t>gelir. Yolda yürürken ağustos böceğinin sesi ve ağacın yapraklarını </a:t>
            </a:r>
            <a:r>
              <a:rPr lang="tr-TR" sz="2400" dirty="0" smtClean="0">
                <a:latin typeface="Arial" pitchFamily="34" charset="0"/>
                <a:cs typeface="Arial" pitchFamily="34" charset="0"/>
              </a:rPr>
              <a:t>titreştiren rüzgârın </a:t>
            </a:r>
            <a:r>
              <a:rPr lang="tr-TR" sz="2400" dirty="0">
                <a:latin typeface="Arial" pitchFamily="34" charset="0"/>
                <a:cs typeface="Arial" pitchFamily="34" charset="0"/>
              </a:rPr>
              <a:t>sesi havada yayılarak kulağımıza ulaşır. Akşam yapılan havai fişek gösterisi hem </a:t>
            </a:r>
            <a:r>
              <a:rPr lang="tr-TR" sz="2400" dirty="0" smtClean="0">
                <a:latin typeface="Arial" pitchFamily="34" charset="0"/>
                <a:cs typeface="Arial" pitchFamily="34" charset="0"/>
              </a:rPr>
              <a:t>görsel bakımdan </a:t>
            </a:r>
            <a:r>
              <a:rPr lang="tr-TR" sz="2400" dirty="0">
                <a:latin typeface="Arial" pitchFamily="34" charset="0"/>
                <a:cs typeface="Arial" pitchFamily="34" charset="0"/>
              </a:rPr>
              <a:t>hem de çıkardığı ses bakımından etkileyicidir. Tüm bu örneklerde sesin </a:t>
            </a:r>
            <a:r>
              <a:rPr lang="tr-TR" sz="2400" dirty="0" smtClean="0">
                <a:latin typeface="Arial" pitchFamily="34" charset="0"/>
                <a:cs typeface="Arial" pitchFamily="34" charset="0"/>
              </a:rPr>
              <a:t>yayılmasını sağlayan</a:t>
            </a:r>
            <a:r>
              <a:rPr lang="tr-TR" sz="2400" dirty="0">
                <a:latin typeface="Arial" pitchFamily="34" charset="0"/>
                <a:cs typeface="Arial" pitchFamily="34" charset="0"/>
              </a:rPr>
              <a:t>, havada bulunan gazlardır.</a:t>
            </a:r>
          </a:p>
        </p:txBody>
      </p:sp>
    </p:spTree>
    <p:extLst>
      <p:ext uri="{BB962C8B-B14F-4D97-AF65-F5344CB8AC3E}">
        <p14:creationId xmlns:p14="http://schemas.microsoft.com/office/powerpoint/2010/main" val="4264586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1272" name="ShockwaveFlash1" r:id="rId2" imgW="8747753" imgH="5588998"/>
        </mc:Choice>
        <mc:Fallback>
          <p:control name="ShockwaveFlash1" r:id="rId2" imgW="8747753" imgH="558899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15900" y="71438"/>
                  <a:ext cx="8748713" cy="558958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571824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6452792" cy="523220"/>
          </a:xfrm>
          <a:prstGeom prst="rect">
            <a:avLst/>
          </a:prstGeom>
        </p:spPr>
        <p:txBody>
          <a:bodyPr wrap="none">
            <a:spAutoFit/>
          </a:bodyPr>
          <a:lstStyle/>
          <a:p>
            <a:r>
              <a:rPr lang="tr-TR" sz="2800" b="1" dirty="0"/>
              <a:t>Etkinlik 4.8. Sesin gaz ortamında yayılması</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9852"/>
            <a:ext cx="4860032" cy="1098684"/>
          </a:xfrm>
          <a:prstGeom prst="rect">
            <a:avLst/>
          </a:prstGeom>
        </p:spPr>
      </p:pic>
      <p:sp>
        <p:nvSpPr>
          <p:cNvPr id="4" name="Dikdörtgen 3"/>
          <p:cNvSpPr/>
          <p:nvPr/>
        </p:nvSpPr>
        <p:spPr>
          <a:xfrm>
            <a:off x="179512" y="1944528"/>
            <a:ext cx="8784976" cy="1569660"/>
          </a:xfrm>
          <a:prstGeom prst="rect">
            <a:avLst/>
          </a:prstGeom>
        </p:spPr>
        <p:txBody>
          <a:bodyPr wrap="square">
            <a:spAutoFit/>
          </a:bodyPr>
          <a:lstStyle/>
          <a:p>
            <a:r>
              <a:rPr lang="tr-TR" sz="2400" dirty="0"/>
              <a:t>• Öğretmenimiz ya da arkadaşlarımız konuşmaya başladığında onları duyabiliyor muyuz?</a:t>
            </a:r>
          </a:p>
          <a:p>
            <a:r>
              <a:rPr lang="tr-TR" sz="2400" dirty="0"/>
              <a:t>..........................................................................................................................................</a:t>
            </a:r>
          </a:p>
        </p:txBody>
      </p:sp>
      <p:sp>
        <p:nvSpPr>
          <p:cNvPr id="5" name="Dikdörtgen 4"/>
          <p:cNvSpPr/>
          <p:nvPr/>
        </p:nvSpPr>
        <p:spPr>
          <a:xfrm>
            <a:off x="251520" y="3645024"/>
            <a:ext cx="8640960" cy="2677656"/>
          </a:xfrm>
          <a:prstGeom prst="rect">
            <a:avLst/>
          </a:prstGeom>
        </p:spPr>
        <p:txBody>
          <a:bodyPr wrap="square">
            <a:spAutoFit/>
          </a:bodyPr>
          <a:lstStyle/>
          <a:p>
            <a:r>
              <a:rPr lang="tr-TR" sz="2400" dirty="0"/>
              <a:t>• Öğretmenimizin ya da arkadaşlarımızın sesleri hangi ortamda yayılarak bize ulaşıyor? </a:t>
            </a:r>
            <a:r>
              <a:rPr lang="tr-TR" sz="2400" dirty="0" smtClean="0"/>
              <a:t>Bu konudaki </a:t>
            </a:r>
            <a:r>
              <a:rPr lang="tr-TR" sz="2400" dirty="0"/>
              <a:t>gözlemimizi </a:t>
            </a:r>
            <a:r>
              <a:rPr lang="tr-TR" sz="2400" dirty="0" smtClean="0"/>
              <a:t> yazalım</a:t>
            </a:r>
            <a:r>
              <a:rPr lang="tr-TR" sz="2400" dirty="0"/>
              <a:t>.</a:t>
            </a:r>
          </a:p>
          <a:p>
            <a:r>
              <a:rPr lang="tr-TR" sz="2400" dirty="0" smtClean="0"/>
              <a:t>............................................................................................................................................................................................................................ • </a:t>
            </a:r>
            <a:r>
              <a:rPr lang="tr-TR" sz="2400" dirty="0"/>
              <a:t>Gözlemlerimizden yola çıkarak nasıl bir sonuca varabiliriz?</a:t>
            </a:r>
          </a:p>
          <a:p>
            <a:r>
              <a:rPr lang="tr-TR" sz="2400" dirty="0"/>
              <a:t>..........................................................................................................................................</a:t>
            </a:r>
          </a:p>
        </p:txBody>
      </p:sp>
      <p:sp>
        <p:nvSpPr>
          <p:cNvPr id="6" name="Dikdörtgen 5"/>
          <p:cNvSpPr/>
          <p:nvPr/>
        </p:nvSpPr>
        <p:spPr>
          <a:xfrm>
            <a:off x="256888" y="2738094"/>
            <a:ext cx="2385589"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duyabiliyoruz.</a:t>
            </a:r>
            <a:endParaRPr lang="tr-TR" sz="2800" dirty="0">
              <a:solidFill>
                <a:srgbClr val="FF0000"/>
              </a:solidFill>
            </a:endParaRPr>
          </a:p>
        </p:txBody>
      </p:sp>
      <p:sp>
        <p:nvSpPr>
          <p:cNvPr id="7" name="Dikdörtgen 6"/>
          <p:cNvSpPr/>
          <p:nvPr/>
        </p:nvSpPr>
        <p:spPr>
          <a:xfrm>
            <a:off x="447406" y="4460632"/>
            <a:ext cx="5163016" cy="523220"/>
          </a:xfrm>
          <a:prstGeom prst="rect">
            <a:avLst/>
          </a:prstGeom>
        </p:spPr>
        <p:txBody>
          <a:bodyPr wrap="none">
            <a:spAutoFit/>
          </a:bodyPr>
          <a:lstStyle/>
          <a:p>
            <a:r>
              <a:rPr lang="tr-TR" sz="2800" dirty="0" smtClean="0">
                <a:solidFill>
                  <a:srgbClr val="FF0000"/>
                </a:solidFill>
                <a:latin typeface="Arial" pitchFamily="34" charset="0"/>
                <a:cs typeface="Arial" pitchFamily="34" charset="0"/>
              </a:rPr>
              <a:t>Havada yayılarak bize ulaşıyor.</a:t>
            </a:r>
            <a:endParaRPr lang="tr-TR" sz="2800" dirty="0">
              <a:solidFill>
                <a:srgbClr val="FF0000"/>
              </a:solidFill>
            </a:endParaRPr>
          </a:p>
        </p:txBody>
      </p:sp>
      <p:sp>
        <p:nvSpPr>
          <p:cNvPr id="8" name="Dikdörtgen 7"/>
          <p:cNvSpPr/>
          <p:nvPr/>
        </p:nvSpPr>
        <p:spPr>
          <a:xfrm>
            <a:off x="251520" y="5661248"/>
            <a:ext cx="8136904" cy="954107"/>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Bu gözlemlerime göre ses maddesel ortamda yayılır……</a:t>
            </a:r>
            <a:endParaRPr lang="tr-TR" sz="2800" dirty="0">
              <a:solidFill>
                <a:srgbClr val="FF0000"/>
              </a:solidFill>
            </a:endParaRPr>
          </a:p>
        </p:txBody>
      </p:sp>
    </p:spTree>
    <p:extLst>
      <p:ext uri="{BB962C8B-B14F-4D97-AF65-F5344CB8AC3E}">
        <p14:creationId xmlns:p14="http://schemas.microsoft.com/office/powerpoint/2010/main" val="399741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5129" name="ShockwaveFlash1" r:id="rId2" imgW="8397141" imgH="6238095"/>
        </mc:Choice>
        <mc:Fallback>
          <p:control name="ShockwaveFlash1" r:id="rId2" imgW="8397141" imgH="623809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47713" y="0"/>
                  <a:ext cx="8396287" cy="62372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4021504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2612382" cy="523220"/>
          </a:xfrm>
          <a:prstGeom prst="rect">
            <a:avLst/>
          </a:prstGeom>
        </p:spPr>
        <p:txBody>
          <a:bodyPr wrap="none">
            <a:spAutoFit/>
          </a:bodyPr>
          <a:lstStyle/>
          <a:p>
            <a:r>
              <a:rPr lang="tr-TR" sz="2800" b="1" dirty="0"/>
              <a:t>Neler Öğrendik?</a:t>
            </a:r>
            <a:endParaRPr lang="tr-TR"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3648" y="709608"/>
            <a:ext cx="6336704" cy="5957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68282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5772734" cy="523220"/>
          </a:xfrm>
          <a:prstGeom prst="rect">
            <a:avLst/>
          </a:prstGeom>
        </p:spPr>
        <p:txBody>
          <a:bodyPr wrap="none">
            <a:spAutoFit/>
          </a:bodyPr>
          <a:lstStyle/>
          <a:p>
            <a:r>
              <a:rPr lang="tr-TR" sz="2800" b="1" dirty="0">
                <a:latin typeface="Arial" pitchFamily="34" charset="0"/>
                <a:cs typeface="Arial" pitchFamily="34" charset="0"/>
              </a:rPr>
              <a:t>Öğrendiklerimizi değerlendirelim</a:t>
            </a:r>
            <a:endParaRPr lang="tr-TR" sz="2800" dirty="0">
              <a:latin typeface="Arial" pitchFamily="34" charset="0"/>
              <a:cs typeface="Arial" pitchFamily="34" charset="0"/>
            </a:endParaRPr>
          </a:p>
        </p:txBody>
      </p:sp>
      <p:sp>
        <p:nvSpPr>
          <p:cNvPr id="3" name="Dikdörtgen 2"/>
          <p:cNvSpPr/>
          <p:nvPr/>
        </p:nvSpPr>
        <p:spPr>
          <a:xfrm>
            <a:off x="179512" y="774219"/>
            <a:ext cx="8784976" cy="3046988"/>
          </a:xfrm>
          <a:prstGeom prst="rect">
            <a:avLst/>
          </a:prstGeom>
        </p:spPr>
        <p:txBody>
          <a:bodyPr wrap="square">
            <a:spAutoFit/>
          </a:bodyPr>
          <a:lstStyle/>
          <a:p>
            <a:r>
              <a:rPr lang="tr-TR" sz="2400" b="1" dirty="0">
                <a:latin typeface="Arial" pitchFamily="34" charset="0"/>
                <a:cs typeface="Arial" pitchFamily="34" charset="0"/>
              </a:rPr>
              <a:t>1. </a:t>
            </a:r>
            <a:r>
              <a:rPr lang="tr-TR" sz="2400" dirty="0">
                <a:latin typeface="Arial" pitchFamily="34" charset="0"/>
                <a:cs typeface="Arial" pitchFamily="34" charset="0"/>
              </a:rPr>
              <a:t>Ali, arkadaşına “Alt komşularımızla aramızda bu kadar kalın beton olmasına rağmen </a:t>
            </a:r>
            <a:r>
              <a:rPr lang="tr-TR" sz="2400" dirty="0" smtClean="0">
                <a:latin typeface="Arial" pitchFamily="34" charset="0"/>
                <a:cs typeface="Arial" pitchFamily="34" charset="0"/>
              </a:rPr>
              <a:t>nasıl oluyor </a:t>
            </a:r>
            <a:r>
              <a:rPr lang="tr-TR" sz="2400" dirty="0">
                <a:latin typeface="Arial" pitchFamily="34" charset="0"/>
                <a:cs typeface="Arial" pitchFamily="34" charset="0"/>
              </a:rPr>
              <a:t>da onların seslerini duyabiliyoruz. Ayrıca kapılarımız ve pencerelerimiz kapalı </a:t>
            </a:r>
            <a:r>
              <a:rPr lang="tr-TR" sz="2400" dirty="0" smtClean="0">
                <a:latin typeface="Arial" pitchFamily="34" charset="0"/>
                <a:cs typeface="Arial" pitchFamily="34" charset="0"/>
              </a:rPr>
              <a:t>olduğu hâlde </a:t>
            </a:r>
            <a:r>
              <a:rPr lang="tr-TR" sz="2400" dirty="0">
                <a:latin typeface="Arial" pitchFamily="34" charset="0"/>
                <a:cs typeface="Arial" pitchFamily="34" charset="0"/>
              </a:rPr>
              <a:t>sokaktaki sesleri nasıl işitebiliyoruz?” diye soruyor. Sesin farklı ortamlarda nasıl </a:t>
            </a:r>
            <a:r>
              <a:rPr lang="tr-TR" sz="2400" dirty="0" smtClean="0">
                <a:latin typeface="Arial" pitchFamily="34" charset="0"/>
                <a:cs typeface="Arial" pitchFamily="34" charset="0"/>
              </a:rPr>
              <a:t>yayıldığını düşünerek</a:t>
            </a:r>
            <a:r>
              <a:rPr lang="tr-TR" sz="2400" dirty="0">
                <a:latin typeface="Arial" pitchFamily="34" charset="0"/>
                <a:cs typeface="Arial" pitchFamily="34" charset="0"/>
              </a:rPr>
              <a:t>, Ali’ye bu durumları nasıl açıklarız?</a:t>
            </a:r>
          </a:p>
          <a:p>
            <a:r>
              <a:rPr lang="tr-TR" sz="2400" dirty="0">
                <a:latin typeface="Arial" pitchFamily="34" charset="0"/>
                <a:cs typeface="Arial" pitchFamily="34" charset="0"/>
              </a:rPr>
              <a:t>………………………………………………………………………………………………………………………………</a:t>
            </a:r>
          </a:p>
        </p:txBody>
      </p:sp>
      <p:sp>
        <p:nvSpPr>
          <p:cNvPr id="4" name="Dikdörtgen 3"/>
          <p:cNvSpPr/>
          <p:nvPr/>
        </p:nvSpPr>
        <p:spPr>
          <a:xfrm>
            <a:off x="375928" y="3212976"/>
            <a:ext cx="8392144" cy="1815882"/>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Ses katılar dada yayılır .Ses dalgalar şeklinde yayıldığından havadaki titreşimler katılar dada titreşim meydana getirir bu titreşimde bize ulaşır ve duyarız..</a:t>
            </a:r>
            <a:endParaRPr lang="tr-TR" sz="2800" dirty="0">
              <a:solidFill>
                <a:srgbClr val="FF0000"/>
              </a:solidFill>
            </a:endParaRPr>
          </a:p>
        </p:txBody>
      </p:sp>
    </p:spTree>
    <p:extLst>
      <p:ext uri="{BB962C8B-B14F-4D97-AF65-F5344CB8AC3E}">
        <p14:creationId xmlns:p14="http://schemas.microsoft.com/office/powerpoint/2010/main" val="2521181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32656"/>
            <a:ext cx="8784976" cy="5262979"/>
          </a:xfrm>
          <a:prstGeom prst="rect">
            <a:avLst/>
          </a:prstGeom>
        </p:spPr>
        <p:txBody>
          <a:bodyPr wrap="square">
            <a:spAutoFit/>
          </a:bodyPr>
          <a:lstStyle/>
          <a:p>
            <a:r>
              <a:rPr lang="tr-TR" sz="2400" b="1" dirty="0">
                <a:latin typeface="Arial" pitchFamily="34" charset="0"/>
                <a:cs typeface="Arial" pitchFamily="34" charset="0"/>
              </a:rPr>
              <a:t>2.</a:t>
            </a:r>
          </a:p>
          <a:p>
            <a:r>
              <a:rPr lang="tr-TR" sz="2400" dirty="0">
                <a:latin typeface="Arial" pitchFamily="34" charset="0"/>
                <a:cs typeface="Arial" pitchFamily="34" charset="0"/>
              </a:rPr>
              <a:t>I. Su içinde yüzerken elimizi birbirine vurunca yakınımızda yüzen arkadaşımızın sesi duyması.</a:t>
            </a:r>
          </a:p>
          <a:p>
            <a:r>
              <a:rPr lang="tr-TR" sz="2400" dirty="0">
                <a:latin typeface="Arial" pitchFamily="34" charset="0"/>
                <a:cs typeface="Arial" pitchFamily="34" charset="0"/>
              </a:rPr>
              <a:t>II. Balinaların ve yunusların ses çıkararak birbirleriyle haberleşmesi.</a:t>
            </a:r>
          </a:p>
          <a:p>
            <a:r>
              <a:rPr lang="tr-TR" sz="2400" dirty="0">
                <a:latin typeface="Arial" pitchFamily="34" charset="0"/>
                <a:cs typeface="Arial" pitchFamily="34" charset="0"/>
              </a:rPr>
              <a:t>III. Deniz vapurlarının sesini uzaktan duymamız.</a:t>
            </a:r>
          </a:p>
          <a:p>
            <a:r>
              <a:rPr lang="tr-TR" sz="2400" dirty="0">
                <a:latin typeface="Arial" pitchFamily="34" charset="0"/>
                <a:cs typeface="Arial" pitchFamily="34" charset="0"/>
              </a:rPr>
              <a:t>Yukarıda verilen ifadelerden hangisi ya da hangileri sesin suda yayılmasına örnektir?</a:t>
            </a:r>
          </a:p>
          <a:p>
            <a:r>
              <a:rPr lang="pl-PL" sz="2400" b="1" dirty="0">
                <a:latin typeface="Arial" pitchFamily="34" charset="0"/>
                <a:cs typeface="Arial" pitchFamily="34" charset="0"/>
              </a:rPr>
              <a:t>A) </a:t>
            </a:r>
            <a:r>
              <a:rPr lang="pl-PL" sz="2400" dirty="0">
                <a:latin typeface="Arial" pitchFamily="34" charset="0"/>
                <a:cs typeface="Arial" pitchFamily="34" charset="0"/>
              </a:rPr>
              <a:t>Yalnız I </a:t>
            </a:r>
            <a:r>
              <a:rPr lang="pl-PL" sz="2400" b="1" dirty="0">
                <a:latin typeface="Arial" pitchFamily="34" charset="0"/>
                <a:cs typeface="Arial" pitchFamily="34" charset="0"/>
              </a:rPr>
              <a:t>B) </a:t>
            </a:r>
            <a:r>
              <a:rPr lang="pl-PL" sz="2400" dirty="0">
                <a:latin typeface="Arial" pitchFamily="34" charset="0"/>
                <a:cs typeface="Arial" pitchFamily="34" charset="0"/>
              </a:rPr>
              <a:t>Yalnız II </a:t>
            </a:r>
            <a:r>
              <a:rPr lang="pl-PL" sz="2400" b="1" dirty="0">
                <a:latin typeface="Arial" pitchFamily="34" charset="0"/>
                <a:cs typeface="Arial" pitchFamily="34" charset="0"/>
              </a:rPr>
              <a:t>C) </a:t>
            </a:r>
            <a:r>
              <a:rPr lang="pl-PL" sz="2400" dirty="0">
                <a:latin typeface="Arial" pitchFamily="34" charset="0"/>
                <a:cs typeface="Arial" pitchFamily="34" charset="0"/>
              </a:rPr>
              <a:t>I-II </a:t>
            </a:r>
            <a:r>
              <a:rPr lang="pl-PL" sz="2400" b="1" dirty="0">
                <a:latin typeface="Arial" pitchFamily="34" charset="0"/>
                <a:cs typeface="Arial" pitchFamily="34" charset="0"/>
              </a:rPr>
              <a:t>D) </a:t>
            </a:r>
            <a:r>
              <a:rPr lang="pl-PL" sz="2400" dirty="0">
                <a:latin typeface="Arial" pitchFamily="34" charset="0"/>
                <a:cs typeface="Arial" pitchFamily="34" charset="0"/>
              </a:rPr>
              <a:t>I-II ve III</a:t>
            </a:r>
          </a:p>
          <a:p>
            <a:r>
              <a:rPr lang="tr-TR" sz="2400" dirty="0">
                <a:latin typeface="Arial" pitchFamily="34" charset="0"/>
                <a:cs typeface="Arial" pitchFamily="34" charset="0"/>
              </a:rPr>
              <a:t>Cevabımızın nedenini açıklayalım.</a:t>
            </a:r>
          </a:p>
          <a:p>
            <a:r>
              <a:rPr lang="tr-TR" sz="2400" dirty="0">
                <a:latin typeface="Arial" pitchFamily="34" charset="0"/>
                <a:cs typeface="Arial" pitchFamily="34" charset="0"/>
              </a:rPr>
              <a:t>………………………………………………………………………………………………………………………………</a:t>
            </a:r>
          </a:p>
          <a:p>
            <a:r>
              <a:rPr lang="tr-TR" sz="2400" dirty="0">
                <a:latin typeface="Arial" pitchFamily="34" charset="0"/>
                <a:cs typeface="Arial" pitchFamily="34" charset="0"/>
              </a:rPr>
              <a:t>………………………………………………………………………………………………………………………………</a:t>
            </a:r>
          </a:p>
        </p:txBody>
      </p:sp>
      <p:sp>
        <p:nvSpPr>
          <p:cNvPr id="3" name="5-Nokta Yıldız 2"/>
          <p:cNvSpPr/>
          <p:nvPr/>
        </p:nvSpPr>
        <p:spPr>
          <a:xfrm>
            <a:off x="3131840" y="321297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171811" y="4077072"/>
            <a:ext cx="8792677" cy="1938992"/>
          </a:xfrm>
          <a:prstGeom prst="rect">
            <a:avLst/>
          </a:prstGeom>
        </p:spPr>
        <p:txBody>
          <a:bodyPr wrap="square">
            <a:spAutoFit/>
          </a:bodyPr>
          <a:lstStyle/>
          <a:p>
            <a:r>
              <a:rPr lang="tr-TR" sz="2400" dirty="0" err="1" smtClean="0">
                <a:solidFill>
                  <a:srgbClr val="FF0000"/>
                </a:solidFill>
                <a:latin typeface="Arial" pitchFamily="34" charset="0"/>
                <a:cs typeface="Arial" pitchFamily="34" charset="0"/>
              </a:rPr>
              <a:t>I.yargı</a:t>
            </a:r>
            <a:r>
              <a:rPr lang="tr-TR" sz="2400" dirty="0" smtClean="0">
                <a:solidFill>
                  <a:srgbClr val="FF0000"/>
                </a:solidFill>
                <a:latin typeface="Arial" pitchFamily="34" charset="0"/>
                <a:cs typeface="Arial" pitchFamily="34" charset="0"/>
              </a:rPr>
              <a:t> doğrudur. elimizi vurduğumuzda sıvı içinde  titreşimler meydana getirir ve arkadaşımıza ulaşır  arkadaşımızda bunu işitir.</a:t>
            </a:r>
          </a:p>
          <a:p>
            <a:r>
              <a:rPr lang="tr-TR" sz="2400" dirty="0" err="1" smtClean="0">
                <a:solidFill>
                  <a:srgbClr val="FF0000"/>
                </a:solidFill>
                <a:latin typeface="Arial" pitchFamily="34" charset="0"/>
                <a:cs typeface="Arial" pitchFamily="34" charset="0"/>
              </a:rPr>
              <a:t>II.yargıda</a:t>
            </a:r>
            <a:r>
              <a:rPr lang="tr-TR" sz="2400" dirty="0" smtClean="0">
                <a:solidFill>
                  <a:srgbClr val="FF0000"/>
                </a:solidFill>
                <a:latin typeface="Arial" pitchFamily="34" charset="0"/>
                <a:cs typeface="Arial" pitchFamily="34" charset="0"/>
              </a:rPr>
              <a:t> balinalar sıvı içinde ses titreşimleri meydana getirir böyle haberleşirler …bu da doğrudur</a:t>
            </a:r>
            <a:endParaRPr lang="tr-TR" sz="2400" dirty="0">
              <a:solidFill>
                <a:srgbClr val="FF0000"/>
              </a:solidFill>
            </a:endParaRPr>
          </a:p>
        </p:txBody>
      </p:sp>
      <p:sp>
        <p:nvSpPr>
          <p:cNvPr id="5" name="Dikdörtgen 4"/>
          <p:cNvSpPr/>
          <p:nvPr/>
        </p:nvSpPr>
        <p:spPr>
          <a:xfrm>
            <a:off x="189338" y="6001285"/>
            <a:ext cx="8775149"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III. yargı havada oluşan ses titreşimleri duyarız ..</a:t>
            </a:r>
          </a:p>
          <a:p>
            <a:r>
              <a:rPr lang="tr-TR" sz="2400" dirty="0" smtClean="0">
                <a:solidFill>
                  <a:srgbClr val="FF0000"/>
                </a:solidFill>
                <a:latin typeface="Arial" pitchFamily="34" charset="0"/>
                <a:cs typeface="Arial" pitchFamily="34" charset="0"/>
              </a:rPr>
              <a:t>sesin sıvıda yayılmasıyla ilgisi yoktur</a:t>
            </a:r>
            <a:endParaRPr lang="tr-TR" sz="2400" dirty="0">
              <a:solidFill>
                <a:srgbClr val="FF0000"/>
              </a:solidFill>
            </a:endParaRPr>
          </a:p>
        </p:txBody>
      </p:sp>
    </p:spTree>
    <p:extLst>
      <p:ext uri="{BB962C8B-B14F-4D97-AF65-F5344CB8AC3E}">
        <p14:creationId xmlns:p14="http://schemas.microsoft.com/office/powerpoint/2010/main" val="125807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3184" y="116632"/>
            <a:ext cx="8811304" cy="1200329"/>
          </a:xfrm>
          <a:prstGeom prst="rect">
            <a:avLst/>
          </a:prstGeom>
        </p:spPr>
        <p:txBody>
          <a:bodyPr wrap="square">
            <a:spAutoFit/>
          </a:bodyPr>
          <a:lstStyle/>
          <a:p>
            <a:r>
              <a:rPr lang="tr-TR" sz="2400" b="1" dirty="0">
                <a:latin typeface="Arial" pitchFamily="34" charset="0"/>
                <a:cs typeface="Arial" pitchFamily="34" charset="0"/>
              </a:rPr>
              <a:t>3. </a:t>
            </a:r>
            <a:r>
              <a:rPr lang="tr-TR" sz="2400" dirty="0">
                <a:latin typeface="Arial" pitchFamily="34" charset="0"/>
                <a:cs typeface="Arial" pitchFamily="34" charset="0"/>
              </a:rPr>
              <a:t>Sesin katı, sıvı ve gaz ortamında yayılabilmesinin olumlu ve olumsuz yönleri neler olabilir?</a:t>
            </a:r>
          </a:p>
          <a:p>
            <a:r>
              <a:rPr lang="tr-TR" sz="2400" dirty="0">
                <a:latin typeface="Arial" pitchFamily="34" charset="0"/>
                <a:cs typeface="Arial" pitchFamily="34" charset="0"/>
              </a:rPr>
              <a:t>Aşağıdaki boşlukları dolduralım.</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1494" y="1384475"/>
            <a:ext cx="8712968" cy="520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610996" y="2416344"/>
            <a:ext cx="2304256" cy="1569660"/>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Telefonla uzaktaki insanlarla görüşebiliriz</a:t>
            </a:r>
            <a:endParaRPr lang="tr-TR" sz="2400" dirty="0">
              <a:solidFill>
                <a:srgbClr val="FF0000"/>
              </a:solidFill>
            </a:endParaRPr>
          </a:p>
        </p:txBody>
      </p:sp>
      <p:sp>
        <p:nvSpPr>
          <p:cNvPr id="5" name="Dikdörtgen 4"/>
          <p:cNvSpPr/>
          <p:nvPr/>
        </p:nvSpPr>
        <p:spPr>
          <a:xfrm>
            <a:off x="3347864" y="2455912"/>
            <a:ext cx="2448272" cy="1569660"/>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Derin deniz tiplerindeki balıkların yerlerini duyarız</a:t>
            </a:r>
            <a:endParaRPr lang="tr-TR" sz="2400" dirty="0">
              <a:solidFill>
                <a:srgbClr val="FF0000"/>
              </a:solidFill>
            </a:endParaRPr>
          </a:p>
        </p:txBody>
      </p:sp>
      <p:sp>
        <p:nvSpPr>
          <p:cNvPr id="6" name="Dikdörtgen 5"/>
          <p:cNvSpPr/>
          <p:nvPr/>
        </p:nvSpPr>
        <p:spPr>
          <a:xfrm>
            <a:off x="6228184" y="2400562"/>
            <a:ext cx="2520280"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Arkadaşlarımızla iletişim sağlarız</a:t>
            </a:r>
            <a:endParaRPr lang="tr-TR" sz="2400" dirty="0">
              <a:solidFill>
                <a:srgbClr val="FF0000"/>
              </a:solidFill>
            </a:endParaRPr>
          </a:p>
        </p:txBody>
      </p:sp>
      <p:sp>
        <p:nvSpPr>
          <p:cNvPr id="7" name="Dikdörtgen 6"/>
          <p:cNvSpPr/>
          <p:nvPr/>
        </p:nvSpPr>
        <p:spPr>
          <a:xfrm>
            <a:off x="610996" y="5013176"/>
            <a:ext cx="2449400" cy="1384995"/>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Uzakta olan ses titreşimleri </a:t>
            </a:r>
            <a:r>
              <a:rPr lang="tr-TR" sz="2000" dirty="0">
                <a:solidFill>
                  <a:srgbClr val="FF0000"/>
                </a:solidFill>
                <a:latin typeface="Arial" pitchFamily="34" charset="0"/>
                <a:cs typeface="Arial" pitchFamily="34" charset="0"/>
              </a:rPr>
              <a:t>z</a:t>
            </a:r>
            <a:r>
              <a:rPr lang="tr-TR" sz="2000" dirty="0" smtClean="0">
                <a:solidFill>
                  <a:srgbClr val="FF0000"/>
                </a:solidFill>
                <a:latin typeface="Arial" pitchFamily="34" charset="0"/>
                <a:cs typeface="Arial" pitchFamily="34" charset="0"/>
              </a:rPr>
              <a:t>ararlı olabilir</a:t>
            </a:r>
          </a:p>
          <a:p>
            <a:endParaRPr lang="tr-TR" sz="2400" dirty="0">
              <a:solidFill>
                <a:srgbClr val="FF0000"/>
              </a:solidFill>
            </a:endParaRPr>
          </a:p>
        </p:txBody>
      </p:sp>
      <p:sp>
        <p:nvSpPr>
          <p:cNvPr id="8" name="Dikdörtgen 7"/>
          <p:cNvSpPr/>
          <p:nvPr/>
        </p:nvSpPr>
        <p:spPr>
          <a:xfrm>
            <a:off x="3357032" y="4869160"/>
            <a:ext cx="2439104" cy="1323439"/>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Denizdeki canlıların yerlerini keşfedip  avlayarak nesillerini tüketebiliriz  </a:t>
            </a:r>
            <a:endParaRPr lang="tr-TR" sz="2000" dirty="0">
              <a:solidFill>
                <a:srgbClr val="FF0000"/>
              </a:solidFill>
            </a:endParaRPr>
          </a:p>
        </p:txBody>
      </p:sp>
      <p:sp>
        <p:nvSpPr>
          <p:cNvPr id="9" name="Dikdörtgen 8"/>
          <p:cNvSpPr/>
          <p:nvPr/>
        </p:nvSpPr>
        <p:spPr>
          <a:xfrm>
            <a:off x="6011032" y="4877896"/>
            <a:ext cx="2449400" cy="1631216"/>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Havadaki ses titreşimleri ses gürültüsüne neden olur ve sağlığımızı bozar..</a:t>
            </a:r>
            <a:endParaRPr lang="tr-TR" sz="2000" dirty="0">
              <a:solidFill>
                <a:srgbClr val="FF0000"/>
              </a:solidFill>
            </a:endParaRPr>
          </a:p>
        </p:txBody>
      </p:sp>
    </p:spTree>
    <p:extLst>
      <p:ext uri="{BB962C8B-B14F-4D97-AF65-F5344CB8AC3E}">
        <p14:creationId xmlns:p14="http://schemas.microsoft.com/office/powerpoint/2010/main" val="141917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928992" cy="6001643"/>
          </a:xfrm>
          <a:prstGeom prst="rect">
            <a:avLst/>
          </a:prstGeom>
        </p:spPr>
        <p:txBody>
          <a:bodyPr wrap="square">
            <a:spAutoFit/>
          </a:bodyPr>
          <a:lstStyle/>
          <a:p>
            <a:r>
              <a:rPr lang="tr-TR" sz="2400" b="1" dirty="0">
                <a:latin typeface="Arial" pitchFamily="34" charset="0"/>
                <a:cs typeface="Arial" pitchFamily="34" charset="0"/>
              </a:rPr>
              <a:t>4. </a:t>
            </a:r>
            <a:r>
              <a:rPr lang="tr-TR" sz="2400" dirty="0">
                <a:latin typeface="Arial" pitchFamily="34" charset="0"/>
                <a:cs typeface="Arial" pitchFamily="34" charset="0"/>
              </a:rPr>
              <a:t>Ses kaynağından çıkan ses, farklı ortamlardan geçerek kulağımıza gelir. Örneğin </a:t>
            </a:r>
            <a:r>
              <a:rPr lang="tr-TR" sz="2400" dirty="0" smtClean="0">
                <a:latin typeface="Arial" pitchFamily="34" charset="0"/>
                <a:cs typeface="Arial" pitchFamily="34" charset="0"/>
              </a:rPr>
              <a:t>dışarıdaki bir </a:t>
            </a:r>
            <a:r>
              <a:rPr lang="tr-TR" sz="2400" dirty="0">
                <a:latin typeface="Arial" pitchFamily="34" charset="0"/>
                <a:cs typeface="Arial" pitchFamily="34" charset="0"/>
              </a:rPr>
              <a:t>otomobilin sesini evde duyarız. Bu durumda ses önce gaz ortamı olan havada yayılır. </a:t>
            </a:r>
            <a:r>
              <a:rPr lang="tr-TR" sz="2400" dirty="0" smtClean="0">
                <a:latin typeface="Arial" pitchFamily="34" charset="0"/>
                <a:cs typeface="Arial" pitchFamily="34" charset="0"/>
              </a:rPr>
              <a:t>Daha sonra </a:t>
            </a:r>
            <a:r>
              <a:rPr lang="tr-TR" sz="2400" dirty="0">
                <a:latin typeface="Arial" pitchFamily="34" charset="0"/>
                <a:cs typeface="Arial" pitchFamily="34" charset="0"/>
              </a:rPr>
              <a:t>katı ortam olan evin duvarından geçerek tekrar havada ilerleyip kulağımıza ulaşır. Ses </a:t>
            </a:r>
            <a:r>
              <a:rPr lang="tr-TR" sz="2400" dirty="0" smtClean="0">
                <a:latin typeface="Arial" pitchFamily="34" charset="0"/>
                <a:cs typeface="Arial" pitchFamily="34" charset="0"/>
              </a:rPr>
              <a:t>burada sırasıyla </a:t>
            </a:r>
            <a:r>
              <a:rPr lang="tr-TR" sz="2400" dirty="0">
                <a:latin typeface="Arial" pitchFamily="34" charset="0"/>
                <a:cs typeface="Arial" pitchFamily="34" charset="0"/>
              </a:rPr>
              <a:t>gaz, katı ve gaz ortamlardan geçerek kulağımıza gelir. Siz de aşağıdaki </a:t>
            </a:r>
            <a:r>
              <a:rPr lang="tr-TR" sz="2400" dirty="0" smtClean="0">
                <a:latin typeface="Arial" pitchFamily="34" charset="0"/>
                <a:cs typeface="Arial" pitchFamily="34" charset="0"/>
              </a:rPr>
              <a:t>durumlar için </a:t>
            </a:r>
            <a:r>
              <a:rPr lang="tr-TR" sz="2400" dirty="0">
                <a:latin typeface="Arial" pitchFamily="34" charset="0"/>
                <a:cs typeface="Arial" pitchFamily="34" charset="0"/>
              </a:rPr>
              <a:t>buna benzer örnekler veriniz.</a:t>
            </a:r>
          </a:p>
          <a:p>
            <a:r>
              <a:rPr lang="tr-TR" sz="2400" dirty="0">
                <a:latin typeface="Arial" pitchFamily="34" charset="0"/>
                <a:cs typeface="Arial" pitchFamily="34" charset="0"/>
              </a:rPr>
              <a:t>• Sesin katı ortamdan gaz ortamına geçiş örneği:</a:t>
            </a:r>
          </a:p>
          <a:p>
            <a:r>
              <a:rPr lang="tr-TR" sz="2400" dirty="0" smtClean="0">
                <a:latin typeface="Arial" pitchFamily="34" charset="0"/>
                <a:cs typeface="Arial" pitchFamily="34" charset="0"/>
              </a:rPr>
              <a:t>.............................................................................................................................................................................................................. • </a:t>
            </a:r>
            <a:r>
              <a:rPr lang="tr-TR" sz="2400" dirty="0">
                <a:latin typeface="Arial" pitchFamily="34" charset="0"/>
                <a:cs typeface="Arial" pitchFamily="34" charset="0"/>
              </a:rPr>
              <a:t>Sesin gaz ortamından sıvı ortamına geçiş örneği:</a:t>
            </a:r>
          </a:p>
          <a:p>
            <a:r>
              <a:rPr lang="tr-TR" sz="2400" dirty="0" smtClean="0">
                <a:latin typeface="Arial" pitchFamily="34" charset="0"/>
                <a:cs typeface="Arial" pitchFamily="34" charset="0"/>
              </a:rPr>
              <a:t>.............................................................................................................................................................................................................. • </a:t>
            </a:r>
            <a:r>
              <a:rPr lang="tr-TR" sz="2400" dirty="0">
                <a:latin typeface="Arial" pitchFamily="34" charset="0"/>
                <a:cs typeface="Arial" pitchFamily="34" charset="0"/>
              </a:rPr>
              <a:t>Sesin sıvı ortamdan gaz ortamına geçiş örneği:</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Dikdörtgen 2"/>
          <p:cNvSpPr/>
          <p:nvPr/>
        </p:nvSpPr>
        <p:spPr>
          <a:xfrm>
            <a:off x="215516" y="3163280"/>
            <a:ext cx="8712968"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Kapı tokmağına vurunca katıdan hava geçer ve kulağımıza gelir ve duyarız.. .</a:t>
            </a:r>
            <a:endParaRPr lang="tr-TR" sz="2400" dirty="0">
              <a:solidFill>
                <a:srgbClr val="FF0000"/>
              </a:solidFill>
            </a:endParaRPr>
          </a:p>
        </p:txBody>
      </p:sp>
      <p:sp>
        <p:nvSpPr>
          <p:cNvPr id="4" name="Dikdörtgen 3"/>
          <p:cNvSpPr/>
          <p:nvPr/>
        </p:nvSpPr>
        <p:spPr>
          <a:xfrm>
            <a:off x="350716" y="4146677"/>
            <a:ext cx="6525540" cy="461665"/>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Arkadaşımızın sesini su içinde duymamız</a:t>
            </a:r>
            <a:endParaRPr lang="tr-TR" sz="2400" dirty="0">
              <a:solidFill>
                <a:srgbClr val="FF0000"/>
              </a:solidFill>
            </a:endParaRPr>
          </a:p>
        </p:txBody>
      </p:sp>
      <p:sp>
        <p:nvSpPr>
          <p:cNvPr id="5" name="Dikdörtgen 4"/>
          <p:cNvSpPr/>
          <p:nvPr/>
        </p:nvSpPr>
        <p:spPr>
          <a:xfrm>
            <a:off x="246700" y="5589240"/>
            <a:ext cx="8712968"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Suyun içinde elimizi birbirine vurduğumuzda suda yüzen arkadaşımızın duyması  </a:t>
            </a:r>
            <a:endParaRPr lang="tr-TR" sz="2400" dirty="0">
              <a:solidFill>
                <a:srgbClr val="FF0000"/>
              </a:solidFill>
            </a:endParaRPr>
          </a:p>
        </p:txBody>
      </p:sp>
    </p:spTree>
    <p:extLst>
      <p:ext uri="{BB962C8B-B14F-4D97-AF65-F5344CB8AC3E}">
        <p14:creationId xmlns:p14="http://schemas.microsoft.com/office/powerpoint/2010/main" val="173577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281" y="156143"/>
            <a:ext cx="3236784" cy="584775"/>
          </a:xfrm>
          <a:prstGeom prst="rect">
            <a:avLst/>
          </a:prstGeom>
        </p:spPr>
        <p:txBody>
          <a:bodyPr wrap="none">
            <a:spAutoFit/>
          </a:bodyPr>
          <a:lstStyle/>
          <a:p>
            <a:r>
              <a:rPr lang="tr-TR" sz="3200" b="1" dirty="0">
                <a:latin typeface="Arial" pitchFamily="34" charset="0"/>
                <a:cs typeface="Arial" pitchFamily="34" charset="0"/>
              </a:rPr>
              <a:t>Sesin yayılması</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4" y="689030"/>
            <a:ext cx="8964488" cy="37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2196" y="4442336"/>
            <a:ext cx="9128533" cy="2308324"/>
          </a:xfrm>
          <a:prstGeom prst="rect">
            <a:avLst/>
          </a:prstGeom>
        </p:spPr>
        <p:txBody>
          <a:bodyPr wrap="square">
            <a:spAutoFit/>
          </a:bodyPr>
          <a:lstStyle/>
          <a:p>
            <a:r>
              <a:rPr lang="tr-TR" sz="2400" dirty="0">
                <a:latin typeface="Arial" pitchFamily="34" charset="0"/>
                <a:cs typeface="Arial" pitchFamily="34" charset="0"/>
              </a:rPr>
              <a:t>Çevremizdeki ses kaynakları sürekli olarak çeşitli sesler yaymaktadır. Sabah </a:t>
            </a:r>
            <a:r>
              <a:rPr lang="tr-TR" sz="2400" dirty="0" smtClean="0">
                <a:latin typeface="Arial" pitchFamily="34" charset="0"/>
                <a:cs typeface="Arial" pitchFamily="34" charset="0"/>
              </a:rPr>
              <a:t>uyandığımızda , kulağımıza </a:t>
            </a:r>
            <a:r>
              <a:rPr lang="tr-TR" sz="2400" dirty="0">
                <a:latin typeface="Arial" pitchFamily="34" charset="0"/>
                <a:cs typeface="Arial" pitchFamily="34" charset="0"/>
              </a:rPr>
              <a:t>gelen kuş sesi ve akan bir deredeki sudan etrafa yayılan ses bize huzur verir. </a:t>
            </a:r>
            <a:r>
              <a:rPr lang="tr-TR" sz="2400" dirty="0" smtClean="0">
                <a:latin typeface="Arial" pitchFamily="34" charset="0"/>
                <a:cs typeface="Arial" pitchFamily="34" charset="0"/>
              </a:rPr>
              <a:t>Evimizin duvarında </a:t>
            </a:r>
            <a:r>
              <a:rPr lang="tr-TR" sz="2400" dirty="0">
                <a:latin typeface="Arial" pitchFamily="34" charset="0"/>
                <a:cs typeface="Arial" pitchFamily="34" charset="0"/>
              </a:rPr>
              <a:t>yapılan tamirattan veya yolu kazmakta olan iş makinesinden çıkan sesler ise bizi</a:t>
            </a:r>
          </a:p>
          <a:p>
            <a:r>
              <a:rPr lang="tr-TR" sz="2400" dirty="0">
                <a:latin typeface="Arial" pitchFamily="34" charset="0"/>
                <a:cs typeface="Arial" pitchFamily="34" charset="0"/>
              </a:rPr>
              <a:t>rahatsız eder.</a:t>
            </a:r>
          </a:p>
        </p:txBody>
      </p:sp>
    </p:spTree>
    <p:extLst>
      <p:ext uri="{BB962C8B-B14F-4D97-AF65-F5344CB8AC3E}">
        <p14:creationId xmlns:p14="http://schemas.microsoft.com/office/powerpoint/2010/main" val="35130422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88640"/>
            <a:ext cx="9036496" cy="769441"/>
          </a:xfrm>
          <a:prstGeom prst="rect">
            <a:avLst/>
          </a:prstGeom>
        </p:spPr>
        <p:txBody>
          <a:bodyPr wrap="square">
            <a:spAutoFit/>
          </a:bodyPr>
          <a:lstStyle/>
          <a:p>
            <a:r>
              <a:rPr lang="tr-TR" sz="2200" b="1" dirty="0">
                <a:latin typeface="Arial" pitchFamily="34" charset="0"/>
                <a:cs typeface="Arial" pitchFamily="34" charset="0"/>
              </a:rPr>
              <a:t>5. </a:t>
            </a:r>
            <a:r>
              <a:rPr lang="tr-TR" sz="2200" dirty="0">
                <a:latin typeface="Arial" pitchFamily="34" charset="0"/>
                <a:cs typeface="Arial" pitchFamily="34" charset="0"/>
              </a:rPr>
              <a:t>Sesle ilgili aşağıda farklı görüşler yer almaktadır. Savunulan görüşleri inceleyerek </a:t>
            </a:r>
            <a:r>
              <a:rPr lang="tr-TR" sz="2200" dirty="0" smtClean="0">
                <a:latin typeface="Arial" pitchFamily="34" charset="0"/>
                <a:cs typeface="Arial" pitchFamily="34" charset="0"/>
              </a:rPr>
              <a:t>arkadaşlarımızla ortak </a:t>
            </a:r>
            <a:r>
              <a:rPr lang="tr-TR" sz="2200" dirty="0">
                <a:latin typeface="Arial" pitchFamily="34" charset="0"/>
                <a:cs typeface="Arial" pitchFamily="34" charset="0"/>
              </a:rPr>
              <a:t>bir fikre varmaya çalışalım.</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5734" y="910144"/>
            <a:ext cx="7519044" cy="582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31032" y="5157192"/>
            <a:ext cx="8712968" cy="1200329"/>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Ses titreşim sonucunda oluşur canlı ve cansız varlıklar ses titreşimler meydana getirebilir. ses maddesel ortamda(sıvı-gaz-katı) yayılır.. .</a:t>
            </a:r>
            <a:endParaRPr lang="tr-TR" sz="2400" dirty="0">
              <a:solidFill>
                <a:srgbClr val="FF0000"/>
              </a:solidFill>
            </a:endParaRPr>
          </a:p>
        </p:txBody>
      </p:sp>
    </p:spTree>
    <p:extLst>
      <p:ext uri="{BB962C8B-B14F-4D97-AF65-F5344CB8AC3E}">
        <p14:creationId xmlns:p14="http://schemas.microsoft.com/office/powerpoint/2010/main" val="637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620688"/>
            <a:ext cx="8712968" cy="3785652"/>
          </a:xfrm>
          <a:prstGeom prst="rect">
            <a:avLst/>
          </a:prstGeom>
        </p:spPr>
        <p:txBody>
          <a:bodyPr wrap="square">
            <a:spAutoFit/>
          </a:bodyPr>
          <a:lstStyle/>
          <a:p>
            <a:r>
              <a:rPr lang="tr-TR" sz="2400" b="1" dirty="0">
                <a:latin typeface="Arial" pitchFamily="34" charset="0"/>
                <a:cs typeface="Arial" pitchFamily="34" charset="0"/>
              </a:rPr>
              <a:t>6. </a:t>
            </a:r>
            <a:r>
              <a:rPr lang="tr-TR" sz="2400" dirty="0">
                <a:latin typeface="Arial" pitchFamily="34" charset="0"/>
                <a:cs typeface="Arial" pitchFamily="34" charset="0"/>
              </a:rPr>
              <a:t>Camdan yapılmış bir akvaryum tamamen suyla doludur. Akvaryumdaki su içerisinde </a:t>
            </a:r>
            <a:r>
              <a:rPr lang="tr-TR" sz="2400" dirty="0" smtClean="0">
                <a:latin typeface="Arial" pitchFamily="34" charset="0"/>
                <a:cs typeface="Arial" pitchFamily="34" charset="0"/>
              </a:rPr>
              <a:t>bulunan hava </a:t>
            </a:r>
            <a:r>
              <a:rPr lang="tr-TR" sz="2400" dirty="0">
                <a:latin typeface="Arial" pitchFamily="34" charset="0"/>
                <a:cs typeface="Arial" pitchFamily="34" charset="0"/>
              </a:rPr>
              <a:t>motorundan çıkan ses sırasıyla hangi ortamlardan geçerek kulağımıza ulaşır?</a:t>
            </a:r>
          </a:p>
          <a:p>
            <a:r>
              <a:rPr lang="tr-TR" sz="2400" b="1" dirty="0">
                <a:latin typeface="Arial" pitchFamily="34" charset="0"/>
                <a:cs typeface="Arial" pitchFamily="34" charset="0"/>
              </a:rPr>
              <a:t>A) </a:t>
            </a:r>
            <a:r>
              <a:rPr lang="tr-TR" sz="2400" dirty="0" smtClean="0">
                <a:latin typeface="Arial" pitchFamily="34" charset="0"/>
                <a:cs typeface="Arial" pitchFamily="34" charset="0"/>
              </a:rPr>
              <a:t>Sıvı-Gaz-Katı</a:t>
            </a:r>
            <a:endParaRPr lang="tr-TR" sz="2400" dirty="0">
              <a:latin typeface="Arial" pitchFamily="34" charset="0"/>
              <a:cs typeface="Arial" pitchFamily="34" charset="0"/>
            </a:endParaRPr>
          </a:p>
          <a:p>
            <a:r>
              <a:rPr lang="tr-TR" sz="2400" b="1" dirty="0">
                <a:latin typeface="Arial" pitchFamily="34" charset="0"/>
                <a:cs typeface="Arial" pitchFamily="34" charset="0"/>
              </a:rPr>
              <a:t>B) </a:t>
            </a:r>
            <a:r>
              <a:rPr lang="tr-TR" sz="2400" dirty="0" smtClean="0">
                <a:latin typeface="Arial" pitchFamily="34" charset="0"/>
                <a:cs typeface="Arial" pitchFamily="34" charset="0"/>
              </a:rPr>
              <a:t>Sıvı-Katı-Gaz</a:t>
            </a:r>
            <a:endParaRPr lang="tr-TR" sz="2400" dirty="0">
              <a:latin typeface="Arial" pitchFamily="34" charset="0"/>
              <a:cs typeface="Arial" pitchFamily="34" charset="0"/>
            </a:endParaRPr>
          </a:p>
          <a:p>
            <a:r>
              <a:rPr lang="tr-TR" sz="2400" b="1" dirty="0">
                <a:latin typeface="Arial" pitchFamily="34" charset="0"/>
                <a:cs typeface="Arial" pitchFamily="34" charset="0"/>
              </a:rPr>
              <a:t>C) </a:t>
            </a:r>
            <a:r>
              <a:rPr lang="tr-TR" sz="2400" dirty="0" smtClean="0">
                <a:latin typeface="Arial" pitchFamily="34" charset="0"/>
                <a:cs typeface="Arial" pitchFamily="34" charset="0"/>
              </a:rPr>
              <a:t>Katı-Sıvı-Gaz</a:t>
            </a:r>
            <a:endParaRPr lang="tr-TR" sz="2400" dirty="0">
              <a:latin typeface="Arial" pitchFamily="34" charset="0"/>
              <a:cs typeface="Arial" pitchFamily="34" charset="0"/>
            </a:endParaRPr>
          </a:p>
          <a:p>
            <a:r>
              <a:rPr lang="tr-TR" sz="2400" b="1" dirty="0">
                <a:latin typeface="Arial" pitchFamily="34" charset="0"/>
                <a:cs typeface="Arial" pitchFamily="34" charset="0"/>
              </a:rPr>
              <a:t>D) </a:t>
            </a:r>
            <a:r>
              <a:rPr lang="tr-TR" sz="2400" dirty="0" smtClean="0">
                <a:latin typeface="Arial" pitchFamily="34" charset="0"/>
                <a:cs typeface="Arial" pitchFamily="34" charset="0"/>
              </a:rPr>
              <a:t>Katı-Sıvı-Sıvı</a:t>
            </a:r>
            <a:endParaRPr lang="tr-TR" sz="2400" dirty="0">
              <a:latin typeface="Arial" pitchFamily="34" charset="0"/>
              <a:cs typeface="Arial" pitchFamily="34" charset="0"/>
            </a:endParaRPr>
          </a:p>
          <a:p>
            <a:r>
              <a:rPr lang="tr-TR" sz="2400" dirty="0">
                <a:latin typeface="Arial" pitchFamily="34" charset="0"/>
                <a:cs typeface="Arial" pitchFamily="34" charset="0"/>
              </a:rPr>
              <a:t>Cevabımızın nedenini açıklayalım.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5-Nokta Yıldız 2"/>
          <p:cNvSpPr/>
          <p:nvPr/>
        </p:nvSpPr>
        <p:spPr>
          <a:xfrm>
            <a:off x="35496" y="200945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179512" y="3621510"/>
            <a:ext cx="8856984" cy="1569660"/>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Hava motorunun meydana getirdiği titreşimler sıvıda yayılarak</a:t>
            </a:r>
          </a:p>
          <a:p>
            <a:r>
              <a:rPr lang="tr-TR" sz="2400" dirty="0" smtClean="0">
                <a:solidFill>
                  <a:srgbClr val="FF0000"/>
                </a:solidFill>
                <a:latin typeface="Arial" pitchFamily="34" charset="0"/>
                <a:cs typeface="Arial" pitchFamily="34" charset="0"/>
              </a:rPr>
              <a:t>Cama gelir ve burada da titreşim meydana getirir camda titreşimleri havaya aktarır havadaki titreşimleri biz ses olarak duyarız…</a:t>
            </a:r>
            <a:endParaRPr lang="tr-TR" sz="2400" dirty="0">
              <a:solidFill>
                <a:srgbClr val="FF0000"/>
              </a:solidFill>
            </a:endParaRPr>
          </a:p>
        </p:txBody>
      </p:sp>
    </p:spTree>
    <p:extLst>
      <p:ext uri="{BB962C8B-B14F-4D97-AF65-F5344CB8AC3E}">
        <p14:creationId xmlns:p14="http://schemas.microsoft.com/office/powerpoint/2010/main" val="395285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1520" y="332656"/>
            <a:ext cx="8784976" cy="2677656"/>
          </a:xfrm>
          <a:prstGeom prst="rect">
            <a:avLst/>
          </a:prstGeom>
        </p:spPr>
        <p:txBody>
          <a:bodyPr wrap="square">
            <a:spAutoFit/>
          </a:bodyPr>
          <a:lstStyle/>
          <a:p>
            <a:r>
              <a:rPr lang="tr-TR" sz="2400" b="1" dirty="0">
                <a:latin typeface="Arial" pitchFamily="34" charset="0"/>
                <a:cs typeface="Arial" pitchFamily="34" charset="0"/>
              </a:rPr>
              <a:t>7.</a:t>
            </a:r>
          </a:p>
          <a:p>
            <a:r>
              <a:rPr lang="tr-TR" sz="2400" dirty="0">
                <a:latin typeface="Arial" pitchFamily="34" charset="0"/>
                <a:cs typeface="Arial" pitchFamily="34" charset="0"/>
              </a:rPr>
              <a:t>I. Ses katı ortamlarda yayılır.</a:t>
            </a:r>
          </a:p>
          <a:p>
            <a:r>
              <a:rPr lang="tr-TR" sz="2400" dirty="0">
                <a:latin typeface="Arial" pitchFamily="34" charset="0"/>
                <a:cs typeface="Arial" pitchFamily="34" charset="0"/>
              </a:rPr>
              <a:t>II. Sıvılar sesin yayılmasını engeller.</a:t>
            </a:r>
          </a:p>
          <a:p>
            <a:r>
              <a:rPr lang="tr-TR" sz="2400" dirty="0">
                <a:latin typeface="Arial" pitchFamily="34" charset="0"/>
                <a:cs typeface="Arial" pitchFamily="34" charset="0"/>
              </a:rPr>
              <a:t>IIII. Işığın geçmediği maddelerde ses yayılamaz.</a:t>
            </a:r>
          </a:p>
          <a:p>
            <a:r>
              <a:rPr lang="tr-TR" sz="2400" dirty="0">
                <a:latin typeface="Arial" pitchFamily="34" charset="0"/>
                <a:cs typeface="Arial" pitchFamily="34" charset="0"/>
              </a:rPr>
              <a:t>Yukarıda verilen ifadelerden hangisi ya da hangileri doğrudur</a:t>
            </a:r>
            <a:r>
              <a:rPr lang="tr-TR" sz="2400" dirty="0" smtClean="0">
                <a:latin typeface="Arial" pitchFamily="34" charset="0"/>
                <a:cs typeface="Arial" pitchFamily="34" charset="0"/>
              </a:rPr>
              <a:t>?</a:t>
            </a:r>
          </a:p>
          <a:p>
            <a:endParaRPr lang="tr-TR" sz="2400" dirty="0">
              <a:latin typeface="Arial" pitchFamily="34" charset="0"/>
              <a:cs typeface="Arial" pitchFamily="34" charset="0"/>
            </a:endParaRPr>
          </a:p>
          <a:p>
            <a:r>
              <a:rPr lang="tr-TR" sz="2400" b="1" dirty="0">
                <a:latin typeface="Arial" pitchFamily="34" charset="0"/>
                <a:cs typeface="Arial" pitchFamily="34" charset="0"/>
              </a:rPr>
              <a:t>A) </a:t>
            </a:r>
            <a:r>
              <a:rPr lang="tr-TR" sz="2400" dirty="0">
                <a:latin typeface="Arial" pitchFamily="34" charset="0"/>
                <a:cs typeface="Arial" pitchFamily="34" charset="0"/>
              </a:rPr>
              <a:t>Yalnız I </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B</a:t>
            </a:r>
            <a:r>
              <a:rPr lang="tr-TR" sz="2400" b="1" dirty="0">
                <a:latin typeface="Arial" pitchFamily="34" charset="0"/>
                <a:cs typeface="Arial" pitchFamily="34" charset="0"/>
              </a:rPr>
              <a:t>) </a:t>
            </a:r>
            <a:r>
              <a:rPr lang="tr-TR" sz="2400" dirty="0">
                <a:latin typeface="Arial" pitchFamily="34" charset="0"/>
                <a:cs typeface="Arial" pitchFamily="34" charset="0"/>
              </a:rPr>
              <a:t>I ve II </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C</a:t>
            </a:r>
            <a:r>
              <a:rPr lang="tr-TR" sz="2400" b="1" dirty="0">
                <a:latin typeface="Arial" pitchFamily="34" charset="0"/>
                <a:cs typeface="Arial" pitchFamily="34" charset="0"/>
              </a:rPr>
              <a:t>) </a:t>
            </a:r>
            <a:r>
              <a:rPr lang="tr-TR" sz="2400" dirty="0">
                <a:latin typeface="Arial" pitchFamily="34" charset="0"/>
                <a:cs typeface="Arial" pitchFamily="34" charset="0"/>
              </a:rPr>
              <a:t>I ve III </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D</a:t>
            </a:r>
            <a:r>
              <a:rPr lang="tr-TR" sz="2400" b="1" dirty="0">
                <a:latin typeface="Arial" pitchFamily="34" charset="0"/>
                <a:cs typeface="Arial" pitchFamily="34" charset="0"/>
              </a:rPr>
              <a:t>) </a:t>
            </a:r>
            <a:r>
              <a:rPr lang="tr-TR" sz="2400" dirty="0">
                <a:latin typeface="Arial" pitchFamily="34" charset="0"/>
                <a:cs typeface="Arial" pitchFamily="34" charset="0"/>
              </a:rPr>
              <a:t>I, II ve III</a:t>
            </a:r>
          </a:p>
        </p:txBody>
      </p:sp>
      <p:sp>
        <p:nvSpPr>
          <p:cNvPr id="3" name="5-Nokta Yıldız 2"/>
          <p:cNvSpPr/>
          <p:nvPr/>
        </p:nvSpPr>
        <p:spPr>
          <a:xfrm>
            <a:off x="0" y="2506256"/>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1446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082" name="ShockwaveFlash1" r:id="rId2" imgW="7047619" imgH="5334745"/>
        </mc:Choice>
        <mc:Fallback>
          <p:control name="ShockwaveFlash1" r:id="rId2" imgW="7047619" imgH="5334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404813"/>
                  <a:ext cx="7048500" cy="5334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0328126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06" name="ShockwaveFlash1" r:id="rId2" imgW="9142857" imgH="6350701"/>
        </mc:Choice>
        <mc:Fallback>
          <p:control name="ShockwaveFlash1" r:id="rId2" imgW="9142857" imgH="635070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35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730932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77" name="ShockwaveFlash1" r:id="rId2" imgW="9142857" imgH="5904762"/>
        </mc:Choice>
        <mc:Fallback>
          <p:control name="ShockwaveFlash1" r:id="rId2" imgW="9142857" imgH="590476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44450"/>
                  <a:ext cx="9144000" cy="59039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018946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a:t>
            </a:r>
            <a:r>
              <a:rPr lang="tr-TR" b="1" i="1" dirty="0" err="1" smtClean="0">
                <a:solidFill>
                  <a:prstClr val="black"/>
                </a:solidFill>
              </a:rPr>
              <a:t>fenokul</a:t>
            </a:r>
            <a:r>
              <a:rPr lang="tr-TR" b="1" i="1" dirty="0" smtClean="0">
                <a:solidFill>
                  <a:prstClr val="black"/>
                </a:solidFill>
              </a:rPr>
              <a:t> net </a:t>
            </a:r>
            <a:r>
              <a:rPr lang="tr-TR" b="1" i="1" dirty="0">
                <a:solidFill>
                  <a:prstClr val="black"/>
                </a:solidFill>
              </a:rPr>
              <a:t>,</a:t>
            </a:r>
            <a:r>
              <a:rPr lang="tr-TR" b="1" i="1" dirty="0" smtClean="0">
                <a:solidFill>
                  <a:prstClr val="black"/>
                </a:solidFill>
              </a:rPr>
              <a:t> www.fatihgizligider com dosyasından  yararlanılmıştır.</a:t>
            </a:r>
          </a:p>
          <a:p>
            <a:r>
              <a:rPr lang="tr-TR" b="1" i="1" dirty="0" smtClean="0">
                <a:solidFill>
                  <a:prstClr val="black"/>
                </a:solidFill>
              </a:rPr>
              <a:t>02/03/2014</a:t>
            </a:r>
            <a:endParaRPr lang="tr-TR" b="1" i="1" dirty="0">
              <a:solidFill>
                <a:prstClr val="black"/>
              </a:solidFill>
            </a:endParaRPr>
          </a:p>
        </p:txBody>
      </p:sp>
    </p:spTree>
    <p:controls>
      <mc:AlternateContent xmlns:mc="http://schemas.openxmlformats.org/markup-compatibility/2006">
        <mc:Choice xmlns:v="urn:schemas-microsoft-com:vml" Requires="v">
          <p:control spid="12292"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90697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729" y="-1"/>
            <a:ext cx="9028029" cy="521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12988" y="5217533"/>
            <a:ext cx="8892480" cy="1200329"/>
          </a:xfrm>
          <a:prstGeom prst="rect">
            <a:avLst/>
          </a:prstGeom>
        </p:spPr>
        <p:txBody>
          <a:bodyPr wrap="square">
            <a:spAutoFit/>
          </a:bodyPr>
          <a:lstStyle/>
          <a:p>
            <a:r>
              <a:rPr lang="tr-TR" sz="2400" dirty="0">
                <a:latin typeface="Arial" pitchFamily="34" charset="0"/>
                <a:cs typeface="Arial" pitchFamily="34" charset="0"/>
              </a:rPr>
              <a:t>Çevremizdeki canlı ve cansız varlıkların çıkardığı sesleri kulağımızla duyarız. İnsanlar çıkardıkları sesleri düzenleyerek konuşma, şarkı söyleme ve bağırma gibi olayları gerçekleştirir. </a:t>
            </a:r>
            <a:endParaRPr lang="tr-TR" sz="2400" dirty="0"/>
          </a:p>
        </p:txBody>
      </p:sp>
    </p:spTree>
    <p:extLst>
      <p:ext uri="{BB962C8B-B14F-4D97-AF65-F5344CB8AC3E}">
        <p14:creationId xmlns:p14="http://schemas.microsoft.com/office/powerpoint/2010/main" val="3863373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33" name="ShockwaveFlash1" r:id="rId2" imgW="8128110" imgH="5950807"/>
        </mc:Choice>
        <mc:Fallback>
          <p:control name="ShockwaveFlash1" r:id="rId2" imgW="8128110" imgH="595080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0"/>
                  <a:ext cx="8128000" cy="5949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4341662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033114"/>
            <a:ext cx="9036496" cy="2677656"/>
          </a:xfrm>
          <a:prstGeom prst="rect">
            <a:avLst/>
          </a:prstGeom>
        </p:spPr>
        <p:txBody>
          <a:bodyPr wrap="square">
            <a:spAutoFit/>
          </a:bodyPr>
          <a:lstStyle/>
          <a:p>
            <a:r>
              <a:rPr lang="tr-TR" sz="2400" dirty="0">
                <a:latin typeface="Arial" pitchFamily="34" charset="0"/>
                <a:cs typeface="Arial" pitchFamily="34" charset="0"/>
              </a:rPr>
              <a:t>Diğer canlı varlıklar da çıkardıkları seslerle birbirleri ile iletişim kurarlar. Canlı veya cansız varlıklardan çıkan sesler, titreşim sonucu meydana gelir. İnsanda ses telleri titreşirken, rüzgâr ağaç yapraklarını titreştirir. Arılar kanatlarını çok hızlı çırptıklarından dolayı titreşim meydana getirir ve ses çıkarır. Bağlama, gitar, keman gibi telli çalgılarda telin titreşmesi sonucunda ses meydana gelir.</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67" y="28665"/>
            <a:ext cx="9136865" cy="399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536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957717"/>
            <a:ext cx="9144000" cy="830997"/>
          </a:xfrm>
          <a:prstGeom prst="rect">
            <a:avLst/>
          </a:prstGeom>
        </p:spPr>
        <p:txBody>
          <a:bodyPr wrap="square">
            <a:spAutoFit/>
          </a:bodyPr>
          <a:lstStyle/>
          <a:p>
            <a:r>
              <a:rPr lang="tr-TR" sz="2400" dirty="0" smtClean="0">
                <a:latin typeface="Arial" pitchFamily="34" charset="0"/>
                <a:cs typeface="Arial" pitchFamily="34" charset="0"/>
              </a:rPr>
              <a:t>Uçaklar </a:t>
            </a:r>
            <a:r>
              <a:rPr lang="tr-TR" sz="2400" dirty="0">
                <a:latin typeface="Arial" pitchFamily="34" charset="0"/>
                <a:cs typeface="Arial" pitchFamily="34" charset="0"/>
              </a:rPr>
              <a:t>yere yakın uçtuklarında motorlarından çıkan sesler, havada ilerleyerek </a:t>
            </a:r>
            <a:r>
              <a:rPr lang="tr-TR" sz="2400" dirty="0" smtClean="0">
                <a:latin typeface="Arial" pitchFamily="34" charset="0"/>
                <a:cs typeface="Arial" pitchFamily="34" charset="0"/>
              </a:rPr>
              <a:t>penceremizin camlarını </a:t>
            </a:r>
            <a:r>
              <a:rPr lang="tr-TR" sz="2400" dirty="0">
                <a:latin typeface="Arial" pitchFamily="34" charset="0"/>
                <a:cs typeface="Arial" pitchFamily="34" charset="0"/>
              </a:rPr>
              <a:t>titreştirir.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5794"/>
            <a:ext cx="91440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415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34872"/>
            <a:ext cx="9144000" cy="4452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4395787"/>
            <a:ext cx="9144000" cy="2462213"/>
          </a:xfrm>
          <a:prstGeom prst="rect">
            <a:avLst/>
          </a:prstGeom>
        </p:spPr>
        <p:txBody>
          <a:bodyPr wrap="square">
            <a:spAutoFit/>
          </a:bodyPr>
          <a:lstStyle/>
          <a:p>
            <a:r>
              <a:rPr lang="tr-TR" sz="2200" dirty="0">
                <a:latin typeface="Arial" pitchFamily="34" charset="0"/>
                <a:cs typeface="Arial" pitchFamily="34" charset="0"/>
              </a:rPr>
              <a:t>Ses, ses kaynaklarının titreşimi sonucunda oluşur. Oluşan sesler havayı da titreştirerek </a:t>
            </a:r>
            <a:r>
              <a:rPr lang="tr-TR" sz="2200" dirty="0" smtClean="0">
                <a:latin typeface="Arial" pitchFamily="34" charset="0"/>
                <a:cs typeface="Arial" pitchFamily="34" charset="0"/>
              </a:rPr>
              <a:t>kulağımıza gelir</a:t>
            </a:r>
            <a:r>
              <a:rPr lang="tr-TR" sz="2200" dirty="0">
                <a:latin typeface="Arial" pitchFamily="34" charset="0"/>
                <a:cs typeface="Arial" pitchFamily="34" charset="0"/>
              </a:rPr>
              <a:t>. Kulağımıza gelen sesler de kulak zarında titreşimlere neden olur. Beynimiz </a:t>
            </a:r>
            <a:r>
              <a:rPr lang="tr-TR" sz="2200" dirty="0" smtClean="0">
                <a:latin typeface="Arial" pitchFamily="34" charset="0"/>
                <a:cs typeface="Arial" pitchFamily="34" charset="0"/>
              </a:rPr>
              <a:t>bu titreşimleri </a:t>
            </a:r>
            <a:r>
              <a:rPr lang="tr-TR" sz="2200" dirty="0">
                <a:latin typeface="Arial" pitchFamily="34" charset="0"/>
                <a:cs typeface="Arial" pitchFamily="34" charset="0"/>
              </a:rPr>
              <a:t>ses olarak algılar ve duyma olayı gerçekleşir. Ancak insan kulağı her sesi duyamaz.</a:t>
            </a:r>
          </a:p>
          <a:p>
            <a:r>
              <a:rPr lang="tr-TR" sz="2200" dirty="0">
                <a:latin typeface="Arial" pitchFamily="34" charset="0"/>
                <a:cs typeface="Arial" pitchFamily="34" charset="0"/>
              </a:rPr>
              <a:t>Belirli bir şiddet aralığındaki sesleri işitebilir. Gerek sesin oluşumunda gerekse sesin </a:t>
            </a:r>
            <a:r>
              <a:rPr lang="tr-TR" sz="2200" dirty="0" smtClean="0">
                <a:latin typeface="Arial" pitchFamily="34" charset="0"/>
                <a:cs typeface="Arial" pitchFamily="34" charset="0"/>
              </a:rPr>
              <a:t>iletiminde titreşim </a:t>
            </a:r>
            <a:r>
              <a:rPr lang="tr-TR" sz="2200" dirty="0">
                <a:latin typeface="Arial" pitchFamily="34" charset="0"/>
                <a:cs typeface="Arial" pitchFamily="34" charset="0"/>
              </a:rPr>
              <a:t>hareketi oldukça önemlidir.</a:t>
            </a:r>
          </a:p>
        </p:txBody>
      </p:sp>
    </p:spTree>
    <p:extLst>
      <p:ext uri="{BB962C8B-B14F-4D97-AF65-F5344CB8AC3E}">
        <p14:creationId xmlns:p14="http://schemas.microsoft.com/office/powerpoint/2010/main" val="9327183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2" y="4918873"/>
            <a:ext cx="8830791" cy="1938992"/>
          </a:xfrm>
          <a:prstGeom prst="rect">
            <a:avLst/>
          </a:prstGeom>
        </p:spPr>
        <p:txBody>
          <a:bodyPr wrap="square">
            <a:spAutoFit/>
          </a:bodyPr>
          <a:lstStyle/>
          <a:p>
            <a:r>
              <a:rPr lang="tr-TR" sz="2400" dirty="0">
                <a:latin typeface="Arial" pitchFamily="34" charset="0"/>
                <a:cs typeface="Arial" pitchFamily="34" charset="0"/>
              </a:rPr>
              <a:t>Titreşimler sonucunda oluşan sesler, tıpkı suya </a:t>
            </a:r>
            <a:r>
              <a:rPr lang="tr-TR" sz="2400" dirty="0" smtClean="0">
                <a:latin typeface="Arial" pitchFamily="34" charset="0"/>
                <a:cs typeface="Arial" pitchFamily="34" charset="0"/>
              </a:rPr>
              <a:t>atılan taşın </a:t>
            </a:r>
            <a:r>
              <a:rPr lang="tr-TR" sz="2400" dirty="0">
                <a:latin typeface="Arial" pitchFamily="34" charset="0"/>
                <a:cs typeface="Arial" pitchFamily="34" charset="0"/>
              </a:rPr>
              <a:t>oluşturduğu gibi dalgalar hâlinde yayılır. Ayrıca </a:t>
            </a:r>
            <a:r>
              <a:rPr lang="tr-TR" sz="2400" dirty="0" smtClean="0">
                <a:latin typeface="Arial" pitchFamily="34" charset="0"/>
                <a:cs typeface="Arial" pitchFamily="34" charset="0"/>
              </a:rPr>
              <a:t>ses, sadece </a:t>
            </a:r>
            <a:r>
              <a:rPr lang="tr-TR" sz="2400" dirty="0">
                <a:latin typeface="Arial" pitchFamily="34" charset="0"/>
                <a:cs typeface="Arial" pitchFamily="34" charset="0"/>
              </a:rPr>
              <a:t>sıvılarda değil katı ve gazlarda da yayılır. </a:t>
            </a:r>
            <a:r>
              <a:rPr lang="tr-TR" sz="2400" dirty="0" smtClean="0">
                <a:latin typeface="Arial" pitchFamily="34" charset="0"/>
                <a:cs typeface="Arial" pitchFamily="34" charset="0"/>
              </a:rPr>
              <a:t>Sesin yayılması </a:t>
            </a:r>
            <a:r>
              <a:rPr lang="tr-TR" sz="2400" dirty="0">
                <a:latin typeface="Arial" pitchFamily="34" charset="0"/>
                <a:cs typeface="Arial" pitchFamily="34" charset="0"/>
              </a:rPr>
              <a:t>için katı, sıvı veya gaz gibi maddesel bir </a:t>
            </a:r>
            <a:r>
              <a:rPr lang="tr-TR" sz="2400" dirty="0" smtClean="0">
                <a:latin typeface="Arial" pitchFamily="34" charset="0"/>
                <a:cs typeface="Arial" pitchFamily="34" charset="0"/>
              </a:rPr>
              <a:t>ortam gereklidir</a:t>
            </a:r>
            <a:r>
              <a:rPr lang="tr-TR" sz="2400" dirty="0">
                <a:latin typeface="Arial" pitchFamily="34" charset="0"/>
                <a:cs typeface="Arial" pitchFamily="34" charset="0"/>
              </a:rPr>
              <a:t>. Ses, maddesel olmayan ortamlarda yayılmaz.</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44000" cy="4918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18370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1d6ce45e869d9ce102a4fceb675766995bcef5"/>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1467</Words>
  <Application>Microsoft Office PowerPoint</Application>
  <PresentationFormat>Ekran Gösterisi (4:3)</PresentationFormat>
  <Paragraphs>139</Paragraphs>
  <Slides>36</Slides>
  <Notes>1</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41</cp:revision>
  <dcterms:created xsi:type="dcterms:W3CDTF">2014-02-02T21:47:22Z</dcterms:created>
  <dcterms:modified xsi:type="dcterms:W3CDTF">2014-03-01T21:22:47Z</dcterms:modified>
</cp:coreProperties>
</file>