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activeX/activeX12.xml" ContentType="application/vnd.ms-office.activeX+xml"/>
  <Override PartName="/ppt/activeX/activeX13.xml" ContentType="application/vnd.ms-office.activeX+xml"/>
  <Override PartName="/ppt/activeX/activeX14.xml" ContentType="application/vnd.ms-office.activeX+xml"/>
  <Override PartName="/ppt/activeX/activeX15.xml" ContentType="application/vnd.ms-office.activeX+xml"/>
  <Override PartName="/ppt/activeX/activeX16.xml" ContentType="application/vnd.ms-office.activeX+xml"/>
  <Override PartName="/ppt/activeX/activeX17.xml" ContentType="application/vnd.ms-office.activeX+xml"/>
  <Override PartName="/ppt/activeX/activeX18.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6" r:id="rId3"/>
    <p:sldId id="311" r:id="rId4"/>
    <p:sldId id="268" r:id="rId5"/>
    <p:sldId id="365" r:id="rId6"/>
    <p:sldId id="366" r:id="rId7"/>
    <p:sldId id="269" r:id="rId8"/>
    <p:sldId id="291" r:id="rId9"/>
    <p:sldId id="312" r:id="rId10"/>
    <p:sldId id="313" r:id="rId11"/>
    <p:sldId id="314" r:id="rId12"/>
    <p:sldId id="270" r:id="rId13"/>
    <p:sldId id="294" r:id="rId14"/>
    <p:sldId id="306" r:id="rId15"/>
    <p:sldId id="271" r:id="rId16"/>
    <p:sldId id="304" r:id="rId17"/>
    <p:sldId id="305" r:id="rId18"/>
    <p:sldId id="295" r:id="rId19"/>
    <p:sldId id="293" r:id="rId20"/>
    <p:sldId id="272" r:id="rId21"/>
    <p:sldId id="274" r:id="rId22"/>
    <p:sldId id="273" r:id="rId23"/>
    <p:sldId id="367" r:id="rId24"/>
    <p:sldId id="297" r:id="rId25"/>
    <p:sldId id="296" r:id="rId26"/>
    <p:sldId id="298" r:id="rId27"/>
    <p:sldId id="275" r:id="rId28"/>
    <p:sldId id="368" r:id="rId29"/>
    <p:sldId id="276" r:id="rId30"/>
    <p:sldId id="369" r:id="rId31"/>
    <p:sldId id="277" r:id="rId32"/>
    <p:sldId id="278" r:id="rId33"/>
    <p:sldId id="279" r:id="rId34"/>
    <p:sldId id="280" r:id="rId35"/>
    <p:sldId id="302" r:id="rId36"/>
    <p:sldId id="301" r:id="rId37"/>
    <p:sldId id="300" r:id="rId38"/>
    <p:sldId id="281" r:id="rId39"/>
    <p:sldId id="282" r:id="rId40"/>
    <p:sldId id="283" r:id="rId41"/>
    <p:sldId id="284" r:id="rId42"/>
    <p:sldId id="285" r:id="rId43"/>
    <p:sldId id="286" r:id="rId44"/>
    <p:sldId id="299" r:id="rId45"/>
    <p:sldId id="287" r:id="rId46"/>
    <p:sldId id="288" r:id="rId47"/>
    <p:sldId id="289" r:id="rId48"/>
    <p:sldId id="370" r:id="rId49"/>
    <p:sldId id="371" r:id="rId50"/>
    <p:sldId id="336" r:id="rId51"/>
    <p:sldId id="338" r:id="rId52"/>
    <p:sldId id="339" r:id="rId53"/>
    <p:sldId id="340" r:id="rId54"/>
    <p:sldId id="345" r:id="rId55"/>
    <p:sldId id="346" r:id="rId56"/>
    <p:sldId id="347" r:id="rId57"/>
    <p:sldId id="348" r:id="rId58"/>
    <p:sldId id="265" r:id="rId59"/>
  </p:sldIdLst>
  <p:sldSz cx="9144000" cy="6858000" type="screen4x3"/>
  <p:notesSz cx="6858000" cy="9144000"/>
  <p:custDataLst>
    <p:tags r:id="rId60"/>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58" autoAdjust="0"/>
    <p:restoredTop sz="94660"/>
  </p:normalViewPr>
  <p:slideViewPr>
    <p:cSldViewPr>
      <p:cViewPr varScale="1">
        <p:scale>
          <a:sx n="74" d="100"/>
          <a:sy n="74" d="100"/>
        </p:scale>
        <p:origin x="-45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17.xml.rels><?xml version="1.0" encoding="UTF-8" standalone="yes"?>
<Relationships xmlns="http://schemas.openxmlformats.org/package/2006/relationships"><Relationship Id="rId1" Type="http://schemas.microsoft.com/office/2006/relationships/activeXControlBinary" Target="activeX17.bin"/></Relationships>
</file>

<file path=ppt/activeX/_rels/activeX18.xml.rels><?xml version="1.0" encoding="UTF-8" standalone="yes"?>
<Relationships xmlns="http://schemas.openxmlformats.org/package/2006/relationships"><Relationship Id="rId1" Type="http://schemas.microsoft.com/office/2006/relationships/activeXControlBinary" Target="activeX18.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17.xml><?xml version="1.0" encoding="utf-8"?>
<ax:ocx xmlns:ax="http://schemas.microsoft.com/office/2006/activeX" xmlns:r="http://schemas.openxmlformats.org/officeDocument/2006/relationships" ax:classid="{D27CDB6E-AE6D-11CF-96B8-444553540000}" ax:persistence="persistStorage" r:id="rId1"/>
</file>

<file path=ppt/activeX/activeX18.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CB69BC9-20B7-4407-86D4-1BB326BD48AC}" type="datetimeFigureOut">
              <a:rPr lang="tr-TR" smtClean="0"/>
              <a:pPr/>
              <a:t>24.12.2013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AA3090C-63E5-4E4C-8F8F-08EDCC3B14D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69BC9-20B7-4407-86D4-1BB326BD48AC}" type="datetimeFigureOut">
              <a:rPr lang="tr-TR" smtClean="0"/>
              <a:pPr/>
              <a:t>24.12.2013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A3090C-63E5-4E4C-8F8F-08EDCC3B14D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2.xml"/><Relationship Id="rId1" Type="http://schemas.openxmlformats.org/officeDocument/2006/relationships/vmlDrawing" Target="../drawings/vmlDrawing12.v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3.xml"/><Relationship Id="rId1" Type="http://schemas.openxmlformats.org/officeDocument/2006/relationships/vmlDrawing" Target="../drawings/vmlDrawing13.v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 Id="rId4" Type="http://schemas.openxmlformats.org/officeDocument/2006/relationships/image" Target="../media/image45.jpg"/></Relationships>
</file>

<file path=ppt/slides/_rels/slide3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4.xml"/><Relationship Id="rId1" Type="http://schemas.openxmlformats.org/officeDocument/2006/relationships/vmlDrawing" Target="../drawings/vmlDrawing14.v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5.xml"/><Relationship Id="rId1" Type="http://schemas.openxmlformats.org/officeDocument/2006/relationships/vmlDrawing" Target="../drawings/vmlDrawing15.v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6.xml"/><Relationship Id="rId1" Type="http://schemas.openxmlformats.org/officeDocument/2006/relationships/vmlDrawing" Target="../drawings/vmlDrawing16.vml"/><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7.xml"/><Relationship Id="rId1" Type="http://schemas.openxmlformats.org/officeDocument/2006/relationships/vmlDrawing" Target="../drawings/vmlDrawing17.v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8.xml"/><Relationship Id="rId1" Type="http://schemas.openxmlformats.org/officeDocument/2006/relationships/vmlDrawing" Target="../drawings/vmlDrawing18.vml"/><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2.png"/><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3332" y="3000372"/>
            <a:ext cx="9001156" cy="1470025"/>
          </a:xfrm>
        </p:spPr>
        <p:txBody>
          <a:bodyPr>
            <a:normAutofit/>
          </a:bodyPr>
          <a:lstStyle/>
          <a:p>
            <a:pPr algn="ctr"/>
            <a:r>
              <a:rPr lang="tr-TR" dirty="0" smtClean="0"/>
              <a:t>MADDENİN YAPISI ve </a:t>
            </a:r>
            <a:br>
              <a:rPr lang="tr-TR" dirty="0" smtClean="0"/>
            </a:br>
            <a:r>
              <a:rPr lang="tr-TR" dirty="0" smtClean="0"/>
              <a:t>ÖZELLİKLERİ</a:t>
            </a:r>
            <a:endParaRPr lang="tr-TR" dirty="0"/>
          </a:p>
        </p:txBody>
      </p:sp>
      <p:sp>
        <p:nvSpPr>
          <p:cNvPr id="3" name="2 Alt Başlık"/>
          <p:cNvSpPr>
            <a:spLocks noGrp="1"/>
          </p:cNvSpPr>
          <p:nvPr>
            <p:ph type="subTitle" idx="1"/>
          </p:nvPr>
        </p:nvSpPr>
        <p:spPr>
          <a:xfrm>
            <a:off x="1357290" y="4643446"/>
            <a:ext cx="6400800" cy="785818"/>
          </a:xfrm>
        </p:spPr>
        <p:txBody>
          <a:bodyPr>
            <a:normAutofit/>
          </a:bodyPr>
          <a:lstStyle/>
          <a:p>
            <a:pPr algn="ctr"/>
            <a:r>
              <a:rPr lang="tr-TR" sz="3600" dirty="0" smtClean="0">
                <a:solidFill>
                  <a:srgbClr val="FF0000"/>
                </a:solidFill>
              </a:rPr>
              <a:t>Asitler - Bazlar</a:t>
            </a:r>
            <a:endParaRPr lang="tr-TR" sz="3600"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3608" y="623657"/>
            <a:ext cx="6429375" cy="54947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87624" y="558131"/>
            <a:ext cx="6572250" cy="54817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25" y="1795463"/>
            <a:ext cx="9163050" cy="3267074"/>
          </a:xfrm>
          <a:prstGeom prst="rect">
            <a:avLst/>
          </a:prstGeom>
          <a:noFill/>
          <a:ln w="9525">
            <a:noFill/>
            <a:miter lim="800000"/>
            <a:headEnd/>
            <a:tailEnd/>
          </a:ln>
        </p:spPr>
      </p:pic>
      <p:sp>
        <p:nvSpPr>
          <p:cNvPr id="3" name="2 İçerik Yer Tutucusu"/>
          <p:cNvSpPr>
            <a:spLocks noGrp="1"/>
          </p:cNvSpPr>
          <p:nvPr>
            <p:ph idx="1"/>
          </p:nvPr>
        </p:nvSpPr>
        <p:spPr>
          <a:xfrm>
            <a:off x="1928794" y="2000240"/>
            <a:ext cx="6686568" cy="1857388"/>
          </a:xfrm>
        </p:spPr>
        <p:txBody>
          <a:bodyPr>
            <a:normAutofit fontScale="85000" lnSpcReduction="10000"/>
          </a:bodyPr>
          <a:lstStyle/>
          <a:p>
            <a:r>
              <a:rPr lang="tr-TR" dirty="0" smtClean="0"/>
              <a:t>Gazlı içeceklerin asidik olması karbon dioksit gazının suda çözünerek hidrojen iyonu (H+) oluşturmasından kaynaklanmaktadır. Bundan dolayı bu tür içeceklerin tadı ekşidir.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8196" name="ShockwaveFlash1" r:id="rId2" imgW="6192114" imgH="4390476"/>
        </mc:Choice>
        <mc:Fallback>
          <p:control name="ShockwaveFlash1" r:id="rId2" imgW="6192114" imgH="439047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125538"/>
                  <a:ext cx="6192837" cy="439102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6 Dikdörtgen"/>
          <p:cNvSpPr>
            <a:spLocks noChangeArrowheads="1"/>
          </p:cNvSpPr>
          <p:nvPr/>
        </p:nvSpPr>
        <p:spPr bwMode="auto">
          <a:xfrm>
            <a:off x="1115616" y="908720"/>
            <a:ext cx="7200800" cy="4585871"/>
          </a:xfrm>
          <a:prstGeom prst="rect">
            <a:avLst/>
          </a:prstGeom>
          <a:noFill/>
          <a:ln w="9525">
            <a:noFill/>
            <a:miter lim="800000"/>
            <a:headEnd/>
            <a:tailEnd/>
          </a:ln>
        </p:spPr>
        <p:txBody>
          <a:bodyPr wrap="square">
            <a:spAutoFit/>
          </a:bodyPr>
          <a:lstStyle/>
          <a:p>
            <a:r>
              <a:rPr lang="tr-TR" sz="3200" b="1" u="sng" dirty="0">
                <a:solidFill>
                  <a:srgbClr val="0070C0"/>
                </a:solidFill>
              </a:rPr>
              <a:t>BAZLAR</a:t>
            </a:r>
          </a:p>
          <a:p>
            <a:endParaRPr lang="tr-TR" sz="3200" b="1" u="sng" dirty="0">
              <a:solidFill>
                <a:schemeClr val="tx2"/>
              </a:solidFill>
            </a:endParaRPr>
          </a:p>
          <a:p>
            <a:r>
              <a:rPr lang="tr-TR" sz="2800" dirty="0">
                <a:solidFill>
                  <a:schemeClr val="tx2"/>
                </a:solidFill>
                <a:latin typeface="Comic Sans MS" pitchFamily="66" charset="0"/>
              </a:rPr>
              <a:t>Sulu çözeltilerine hidroksit </a:t>
            </a:r>
            <a:r>
              <a:rPr lang="tr-TR" sz="2800" dirty="0">
                <a:solidFill>
                  <a:srgbClr val="FF0000"/>
                </a:solidFill>
                <a:latin typeface="Comic Sans MS" pitchFamily="66" charset="0"/>
              </a:rPr>
              <a:t>OH-</a:t>
            </a:r>
            <a:r>
              <a:rPr lang="tr-TR" sz="2800" dirty="0">
                <a:solidFill>
                  <a:schemeClr val="tx2"/>
                </a:solidFill>
                <a:latin typeface="Comic Sans MS" pitchFamily="66" charset="0"/>
              </a:rPr>
              <a:t> iyonu verebilen maddelere baz denir.</a:t>
            </a:r>
          </a:p>
          <a:p>
            <a:endParaRPr lang="tr-TR" sz="2800" dirty="0">
              <a:solidFill>
                <a:schemeClr val="tx2"/>
              </a:solidFill>
              <a:latin typeface="Comic Sans MS" pitchFamily="66" charset="0"/>
            </a:endParaRPr>
          </a:p>
          <a:p>
            <a:r>
              <a:rPr lang="tr-TR" sz="2800" dirty="0">
                <a:latin typeface="Comic Sans MS" pitchFamily="66" charset="0"/>
              </a:rPr>
              <a:t> </a:t>
            </a:r>
            <a:r>
              <a:rPr lang="tr-TR" sz="2800" dirty="0">
                <a:solidFill>
                  <a:schemeClr val="tx2"/>
                </a:solidFill>
                <a:latin typeface="Comic Sans MS" pitchFamily="66" charset="0"/>
              </a:rPr>
              <a:t>Başlıca bazlar; </a:t>
            </a:r>
          </a:p>
          <a:p>
            <a:endParaRPr lang="tr-TR" sz="2800" dirty="0">
              <a:solidFill>
                <a:schemeClr val="tx2"/>
              </a:solidFill>
              <a:latin typeface="Comic Sans MS" pitchFamily="66" charset="0"/>
            </a:endParaRPr>
          </a:p>
          <a:p>
            <a:r>
              <a:rPr lang="tr-TR" sz="2800" dirty="0" err="1">
                <a:solidFill>
                  <a:schemeClr val="tx2"/>
                </a:solidFill>
                <a:latin typeface="Comic Sans MS" pitchFamily="66" charset="0"/>
              </a:rPr>
              <a:t>NaOH</a:t>
            </a:r>
            <a:r>
              <a:rPr lang="tr-TR" sz="2800" dirty="0">
                <a:solidFill>
                  <a:schemeClr val="tx2"/>
                </a:solidFill>
                <a:latin typeface="Comic Sans MS" pitchFamily="66" charset="0"/>
              </a:rPr>
              <a:t> , KOH , </a:t>
            </a:r>
            <a:r>
              <a:rPr lang="tr-TR" sz="2800" dirty="0" err="1">
                <a:solidFill>
                  <a:schemeClr val="tx2"/>
                </a:solidFill>
                <a:latin typeface="Comic Sans MS" pitchFamily="66" charset="0"/>
              </a:rPr>
              <a:t>Ca</a:t>
            </a:r>
            <a:r>
              <a:rPr lang="tr-TR" sz="2800" dirty="0">
                <a:solidFill>
                  <a:schemeClr val="tx2"/>
                </a:solidFill>
                <a:latin typeface="Comic Sans MS" pitchFamily="66" charset="0"/>
              </a:rPr>
              <a:t>(OH)2 , NH4(OH) , Mg(OH)2 , </a:t>
            </a:r>
            <a:r>
              <a:rPr lang="tr-TR" sz="2800" dirty="0" err="1">
                <a:solidFill>
                  <a:schemeClr val="tx2"/>
                </a:solidFill>
                <a:latin typeface="Comic Sans MS" pitchFamily="66" charset="0"/>
              </a:rPr>
              <a:t>Fe</a:t>
            </a:r>
            <a:r>
              <a:rPr lang="tr-TR" sz="2800" dirty="0">
                <a:solidFill>
                  <a:schemeClr val="tx2"/>
                </a:solidFill>
                <a:latin typeface="Comic Sans MS" pitchFamily="66" charset="0"/>
              </a:rPr>
              <a:t>(OH)3  VE  </a:t>
            </a:r>
            <a:r>
              <a:rPr lang="tr-TR" sz="2800" dirty="0">
                <a:solidFill>
                  <a:srgbClr val="FF0000"/>
                </a:solidFill>
                <a:latin typeface="Comic Sans MS" pitchFamily="66" charset="0"/>
              </a:rPr>
              <a:t>NH3 tür.</a:t>
            </a:r>
          </a:p>
          <a:p>
            <a:endParaRPr lang="tr-TR" sz="3200" b="1" dirty="0">
              <a:solidFill>
                <a:schemeClr val="tx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571612"/>
            <a:ext cx="8229600" cy="2136462"/>
          </a:xfrm>
        </p:spPr>
        <p:txBody>
          <a:bodyPr>
            <a:normAutofit fontScale="92500"/>
          </a:bodyPr>
          <a:lstStyle/>
          <a:p>
            <a:r>
              <a:rPr lang="tr-TR" dirty="0" smtClean="0"/>
              <a:t>Cam temizleme sıvılarının bazik özellik göstermesi, bu tür maddelerin içinde bulunan amonyaktan kaynaklanır. Amonyak suda çözündüğünde hidroksit iyonu (OH - ) oluşturur.</a:t>
            </a:r>
            <a:endParaRPr lang="tr-TR" dirty="0"/>
          </a:p>
        </p:txBody>
      </p:sp>
      <p:pic>
        <p:nvPicPr>
          <p:cNvPr id="6146" name="Picture 2"/>
          <p:cNvPicPr>
            <a:picLocks noChangeAspect="1" noChangeArrowheads="1"/>
          </p:cNvPicPr>
          <p:nvPr/>
        </p:nvPicPr>
        <p:blipFill>
          <a:blip r:embed="rId2" cstate="print"/>
          <a:srcRect/>
          <a:stretch>
            <a:fillRect/>
          </a:stretch>
        </p:blipFill>
        <p:spPr bwMode="auto">
          <a:xfrm>
            <a:off x="1571604" y="3929066"/>
            <a:ext cx="5829341" cy="12144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31640" y="560859"/>
            <a:ext cx="6429375" cy="51191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5616" y="480289"/>
            <a:ext cx="6429375" cy="54934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220" name="ShockwaveFlash1" r:id="rId2" imgW="5977790" imgH="4569011"/>
        </mc:Choice>
        <mc:Fallback>
          <p:control name="ShockwaveFlash1" r:id="rId2" imgW="5977790" imgH="456901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765175"/>
                  <a:ext cx="7200900" cy="5040313"/>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7172" name="ShockwaveFlash1" r:id="rId2" imgW="7417085" imgH="5688724"/>
        </mc:Choice>
        <mc:Fallback>
          <p:control name="ShockwaveFlash1" r:id="rId2" imgW="7417085" imgH="568872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971550" y="404813"/>
                  <a:ext cx="7416800" cy="5688012"/>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214290"/>
            <a:ext cx="8229600" cy="632666"/>
          </a:xfrm>
        </p:spPr>
        <p:txBody>
          <a:bodyPr>
            <a:normAutofit/>
          </a:bodyPr>
          <a:lstStyle/>
          <a:p>
            <a:pPr algn="ctr"/>
            <a:r>
              <a:rPr lang="tr-TR" sz="3200" dirty="0" smtClean="0"/>
              <a:t>Asitler - Bazlar</a:t>
            </a:r>
            <a:endParaRPr lang="tr-TR" sz="3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725" y="928670"/>
            <a:ext cx="9140549" cy="5929330"/>
          </a:xfrm>
          <a:prstGeom prst="rect">
            <a:avLst/>
          </a:prstGeom>
          <a:noFill/>
          <a:ln w="9525">
            <a:noFill/>
            <a:miter lim="800000"/>
            <a:headEnd/>
            <a:tailEnd/>
          </a:ln>
        </p:spPr>
      </p:pic>
      <p:sp>
        <p:nvSpPr>
          <p:cNvPr id="7" name="6 Oval"/>
          <p:cNvSpPr/>
          <p:nvPr/>
        </p:nvSpPr>
        <p:spPr>
          <a:xfrm>
            <a:off x="6704784" y="5254092"/>
            <a:ext cx="857256" cy="785818"/>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 y="4142873"/>
            <a:ext cx="9144000" cy="2209800"/>
          </a:xfrm>
          <a:prstGeom prst="rect">
            <a:avLst/>
          </a:prstGeom>
          <a:noFill/>
          <a:ln w="9525">
            <a:noFill/>
            <a:miter lim="800000"/>
            <a:headEnd/>
            <a:tailEnd/>
          </a:ln>
        </p:spPr>
      </p:pic>
      <p:sp>
        <p:nvSpPr>
          <p:cNvPr id="3" name="2 İçerik Yer Tutucusu"/>
          <p:cNvSpPr>
            <a:spLocks noGrp="1"/>
          </p:cNvSpPr>
          <p:nvPr>
            <p:ph idx="1"/>
          </p:nvPr>
        </p:nvSpPr>
        <p:spPr>
          <a:xfrm>
            <a:off x="395536" y="332656"/>
            <a:ext cx="4686304" cy="4389120"/>
          </a:xfrm>
        </p:spPr>
        <p:txBody>
          <a:bodyPr/>
          <a:lstStyle/>
          <a:p>
            <a:r>
              <a:rPr lang="tr-TR" dirty="0" smtClean="0"/>
              <a:t>Bazı asidik ve bazik maddeler bize çeşitli zararlar verebileceği gibi çevremizde de tahribatlar yaratabilir. Bu tür maddeler </a:t>
            </a:r>
            <a:r>
              <a:rPr lang="tr-TR" dirty="0" smtClean="0">
                <a:solidFill>
                  <a:srgbClr val="FF0000"/>
                </a:solidFill>
              </a:rPr>
              <a:t>"kuvvetli asit" </a:t>
            </a:r>
            <a:r>
              <a:rPr lang="tr-TR" dirty="0" smtClean="0"/>
              <a:t>veya </a:t>
            </a:r>
            <a:r>
              <a:rPr lang="tr-TR" dirty="0" smtClean="0">
                <a:solidFill>
                  <a:srgbClr val="00B0F0"/>
                </a:solidFill>
              </a:rPr>
              <a:t>"kuvvetli baz“ </a:t>
            </a:r>
            <a:r>
              <a:rPr lang="tr-TR" dirty="0" smtClean="0"/>
              <a:t>özelliği gösterir.</a:t>
            </a:r>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57800" y="1071546"/>
            <a:ext cx="3886199"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28604"/>
            <a:ext cx="6286512" cy="6286520"/>
          </a:xfrm>
        </p:spPr>
        <p:txBody>
          <a:bodyPr>
            <a:normAutofit fontScale="92500" lnSpcReduction="20000"/>
          </a:bodyPr>
          <a:lstStyle/>
          <a:p>
            <a:r>
              <a:rPr lang="tr-TR" dirty="0" smtClean="0"/>
              <a:t>Bilim insanları asidik veya bazik özellik gösteren maddelerin başka maddeleri etkileme derecesini tespit etmiş ve bir ölçek geliştirmişlerdir. </a:t>
            </a:r>
          </a:p>
          <a:p>
            <a:r>
              <a:rPr lang="tr-TR" dirty="0" smtClean="0">
                <a:solidFill>
                  <a:srgbClr val="FF0000"/>
                </a:solidFill>
              </a:rPr>
              <a:t>Bu ölçek 14 birime ayrılmış olup buna "</a:t>
            </a:r>
            <a:r>
              <a:rPr lang="tr-TR" dirty="0" err="1" smtClean="0">
                <a:solidFill>
                  <a:srgbClr val="FF0000"/>
                </a:solidFill>
              </a:rPr>
              <a:t>pH</a:t>
            </a:r>
            <a:r>
              <a:rPr lang="tr-TR" dirty="0" smtClean="0">
                <a:solidFill>
                  <a:srgbClr val="FF0000"/>
                </a:solidFill>
              </a:rPr>
              <a:t> ölçeği" adı verilmiştir</a:t>
            </a:r>
            <a:r>
              <a:rPr lang="tr-TR" dirty="0" smtClean="0"/>
              <a:t>. </a:t>
            </a:r>
          </a:p>
          <a:p>
            <a:r>
              <a:rPr lang="tr-TR" dirty="0" smtClean="0"/>
              <a:t>Bu ölçek bir maddenin ne kadar asidik veya bazik özellik taşıdığının bir ölçüsüdür. </a:t>
            </a:r>
          </a:p>
          <a:p>
            <a:r>
              <a:rPr lang="tr-TR" dirty="0" err="1" smtClean="0"/>
              <a:t>pH</a:t>
            </a:r>
            <a:r>
              <a:rPr lang="tr-TR" dirty="0" smtClean="0"/>
              <a:t> derecesi </a:t>
            </a:r>
            <a:r>
              <a:rPr lang="tr-TR" dirty="0" smtClean="0">
                <a:solidFill>
                  <a:srgbClr val="FF0000"/>
                </a:solidFill>
              </a:rPr>
              <a:t>0-7</a:t>
            </a:r>
            <a:r>
              <a:rPr lang="tr-TR" dirty="0" smtClean="0"/>
              <a:t> arasında olan maddeler </a:t>
            </a:r>
            <a:r>
              <a:rPr lang="tr-TR" dirty="0" smtClean="0">
                <a:solidFill>
                  <a:srgbClr val="FF0000"/>
                </a:solidFill>
              </a:rPr>
              <a:t>asidik</a:t>
            </a:r>
            <a:r>
              <a:rPr lang="tr-TR" dirty="0" smtClean="0"/>
              <a:t>; </a:t>
            </a:r>
            <a:r>
              <a:rPr lang="tr-TR" b="1" dirty="0" smtClean="0">
                <a:solidFill>
                  <a:srgbClr val="00B0F0"/>
                </a:solidFill>
              </a:rPr>
              <a:t>7-14</a:t>
            </a:r>
            <a:r>
              <a:rPr lang="tr-TR" dirty="0" smtClean="0"/>
              <a:t> arasında olan maddeler ise </a:t>
            </a:r>
            <a:r>
              <a:rPr lang="tr-TR" dirty="0" smtClean="0">
                <a:solidFill>
                  <a:srgbClr val="00B0F0"/>
                </a:solidFill>
              </a:rPr>
              <a:t>bazik </a:t>
            </a:r>
            <a:r>
              <a:rPr lang="tr-TR" dirty="0" smtClean="0"/>
              <a:t>özellik göstermektedir. Asidik ve bazik özellik göstermeyen maddelerin </a:t>
            </a:r>
            <a:r>
              <a:rPr lang="tr-TR" dirty="0" err="1" smtClean="0"/>
              <a:t>pH</a:t>
            </a:r>
            <a:r>
              <a:rPr lang="tr-TR" dirty="0" smtClean="0"/>
              <a:t> derecesi ise 7'dir. Bu tür maddeler nötr yapıdadır.</a:t>
            </a:r>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39304" y="4869889"/>
            <a:ext cx="3204696" cy="1427301"/>
          </a:xfrm>
          <a:prstGeom prst="rect">
            <a:avLst/>
          </a:prstGeom>
          <a:noFill/>
          <a:ln w="9525">
            <a:noFill/>
            <a:miter lim="800000"/>
            <a:headEnd/>
            <a:tailEnd/>
          </a:ln>
        </p:spPr>
      </p:pic>
      <p:pic>
        <p:nvPicPr>
          <p:cNvPr id="8195" name="Picture 3" descr="C:\Users\MUSTAFA\Desktop\ph2.jpg"/>
          <p:cNvPicPr>
            <a:picLocks noChangeAspect="1" noChangeArrowheads="1"/>
          </p:cNvPicPr>
          <p:nvPr/>
        </p:nvPicPr>
        <p:blipFill>
          <a:blip r:embed="rId3" cstate="print"/>
          <a:srcRect/>
          <a:stretch>
            <a:fillRect/>
          </a:stretch>
        </p:blipFill>
        <p:spPr bwMode="auto">
          <a:xfrm>
            <a:off x="7000892" y="428604"/>
            <a:ext cx="1643074" cy="2190765"/>
          </a:xfrm>
          <a:prstGeom prst="rect">
            <a:avLst/>
          </a:prstGeom>
          <a:noFill/>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45158" y="2714620"/>
            <a:ext cx="2783017" cy="22288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71472" y="4000504"/>
            <a:ext cx="8229600" cy="1993586"/>
          </a:xfrm>
        </p:spPr>
        <p:txBody>
          <a:bodyPr>
            <a:normAutofit lnSpcReduction="10000"/>
          </a:bodyPr>
          <a:lstStyle/>
          <a:p>
            <a:r>
              <a:rPr lang="tr-TR" dirty="0" err="1" smtClean="0"/>
              <a:t>pH</a:t>
            </a:r>
            <a:r>
              <a:rPr lang="tr-TR" dirty="0" smtClean="0"/>
              <a:t> derecesi 3'ün altında ve 12'nin üstünde olan maddeler bize ve eşyalarımıza zarar verebilir. Bu sebeple bu tür maddeleri tüketirken ve kullanırken dikkatli olmalıyız.</a:t>
            </a:r>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571619"/>
            <a:ext cx="9144000" cy="2071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830788" y="6082006"/>
            <a:ext cx="6053580" cy="369332"/>
          </a:xfrm>
          <a:prstGeom prst="rect">
            <a:avLst/>
          </a:prstGeom>
        </p:spPr>
        <p:txBody>
          <a:bodyPr wrap="none">
            <a:spAutoFit/>
          </a:bodyPr>
          <a:lstStyle/>
          <a:p>
            <a:r>
              <a:rPr lang="tr-TR" dirty="0" err="1" smtClean="0"/>
              <a:t>pH</a:t>
            </a:r>
            <a:r>
              <a:rPr lang="tr-TR" dirty="0" smtClean="0"/>
              <a:t> metrede asitlerin ve bazların  </a:t>
            </a:r>
            <a:r>
              <a:rPr lang="tr-TR" dirty="0" err="1" smtClean="0"/>
              <a:t>pH</a:t>
            </a:r>
            <a:r>
              <a:rPr lang="tr-TR" dirty="0" smtClean="0"/>
              <a:t> derecelerini öğrenebiliriz .</a:t>
            </a:r>
            <a:endParaRPr lang="tr-TR" dirty="0"/>
          </a:p>
        </p:txBody>
      </p:sp>
    </p:spTree>
    <p:controls>
      <mc:AlternateContent xmlns:mc="http://schemas.openxmlformats.org/markup-compatibility/2006">
        <mc:Choice xmlns:v="urn:schemas-microsoft-com:vml" Requires="v">
          <p:control spid="19460"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900113" y="0"/>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230453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1268" name="ShockwaveFlash1" r:id="rId2" imgW="7621064" imgH="5080222"/>
        </mc:Choice>
        <mc:Fallback>
          <p:control name="ShockwaveFlash1" r:id="rId2" imgW="7621064"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62000" y="889000"/>
                  <a:ext cx="7620000"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244" name="ShockwaveFlash1" r:id="rId2" imgW="6914286" imgH="5831657"/>
        </mc:Choice>
        <mc:Fallback>
          <p:control name="ShockwaveFlash1" r:id="rId2" imgW="6914286" imgH="5831657">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114425" y="188913"/>
                  <a:ext cx="6913563" cy="58324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2292"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79500" y="889000"/>
                  <a:ext cx="6985000"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229600" cy="561228"/>
          </a:xfrm>
        </p:spPr>
        <p:txBody>
          <a:bodyPr>
            <a:normAutofit fontScale="90000"/>
          </a:bodyPr>
          <a:lstStyle/>
          <a:p>
            <a:pPr algn="ctr"/>
            <a:r>
              <a:rPr lang="tr-TR" sz="3200" b="1" dirty="0" smtClean="0"/>
              <a:t>Kuvvetli Asitler</a:t>
            </a:r>
            <a:endParaRPr lang="tr-TR" sz="32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848769" y="4357694"/>
            <a:ext cx="3580043" cy="2214578"/>
          </a:xfrm>
          <a:prstGeom prst="rect">
            <a:avLst/>
          </a:prstGeom>
          <a:ln w="228600" cap="sq" cmpd="thickThin">
            <a:solidFill>
              <a:srgbClr val="000000"/>
            </a:solidFill>
            <a:prstDash val="solid"/>
            <a:miter lim="800000"/>
          </a:ln>
          <a:effectLst>
            <a:innerShdw blurRad="76200">
              <a:srgbClr val="000000"/>
            </a:innerShdw>
          </a:effec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7816" y="1285860"/>
            <a:ext cx="3564380" cy="3000396"/>
          </a:xfrm>
          <a:prstGeom prst="rect">
            <a:avLst/>
          </a:prstGeom>
          <a:ln w="228600" cap="sq" cmpd="thickThin">
            <a:solidFill>
              <a:srgbClr val="000000"/>
            </a:solidFill>
            <a:prstDash val="solid"/>
            <a:miter lim="800000"/>
          </a:ln>
          <a:effectLst>
            <a:innerShdw blurRad="76200">
              <a:srgbClr val="000000"/>
            </a:innerShdw>
          </a:effec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60868" y="1285860"/>
            <a:ext cx="3708544" cy="2374872"/>
          </a:xfrm>
          <a:prstGeom prst="rect">
            <a:avLst/>
          </a:prstGeom>
          <a:ln w="228600" cap="sq" cmpd="thickThin">
            <a:solidFill>
              <a:srgbClr val="000000"/>
            </a:solidFill>
            <a:prstDash val="solid"/>
            <a:miter lim="800000"/>
          </a:ln>
          <a:effectLst>
            <a:innerShdw blurRad="76200">
              <a:srgbClr val="000000"/>
            </a:innerShdw>
          </a:effectLst>
        </p:spPr>
      </p:pic>
      <p:sp>
        <p:nvSpPr>
          <p:cNvPr id="8" name="7 Metin kutusu"/>
          <p:cNvSpPr txBox="1"/>
          <p:nvPr/>
        </p:nvSpPr>
        <p:spPr>
          <a:xfrm>
            <a:off x="500034" y="5000636"/>
            <a:ext cx="3214710" cy="1292662"/>
          </a:xfrm>
          <a:prstGeom prst="rect">
            <a:avLst/>
          </a:prstGeom>
          <a:noFill/>
        </p:spPr>
        <p:txBody>
          <a:bodyPr wrap="square" rtlCol="0">
            <a:spAutoFit/>
          </a:bodyPr>
          <a:lstStyle/>
          <a:p>
            <a:pPr>
              <a:buFont typeface="Wingdings" pitchFamily="2" charset="2"/>
              <a:buChar char="Ø"/>
            </a:pPr>
            <a:r>
              <a:rPr lang="tr-TR" sz="2600" b="1" dirty="0" smtClean="0">
                <a:solidFill>
                  <a:srgbClr val="FF0000"/>
                </a:solidFill>
              </a:rPr>
              <a:t>H</a:t>
            </a:r>
            <a:r>
              <a:rPr lang="tr-TR" sz="1000" b="1" dirty="0" smtClean="0">
                <a:solidFill>
                  <a:srgbClr val="FF0000"/>
                </a:solidFill>
              </a:rPr>
              <a:t>2</a:t>
            </a:r>
            <a:r>
              <a:rPr lang="tr-TR" sz="2600" b="1" dirty="0" smtClean="0">
                <a:solidFill>
                  <a:srgbClr val="FF0000"/>
                </a:solidFill>
              </a:rPr>
              <a:t>SO</a:t>
            </a:r>
            <a:r>
              <a:rPr lang="tr-TR" sz="1200" b="1" dirty="0" smtClean="0">
                <a:solidFill>
                  <a:srgbClr val="FF0000"/>
                </a:solidFill>
              </a:rPr>
              <a:t>4</a:t>
            </a:r>
          </a:p>
          <a:p>
            <a:pPr>
              <a:buFont typeface="Wingdings" pitchFamily="2" charset="2"/>
              <a:buChar char="Ø"/>
            </a:pPr>
            <a:r>
              <a:rPr lang="tr-TR" sz="2600" b="1" dirty="0" smtClean="0">
                <a:solidFill>
                  <a:srgbClr val="FF0000"/>
                </a:solidFill>
              </a:rPr>
              <a:t>HNO</a:t>
            </a:r>
            <a:r>
              <a:rPr lang="tr-TR" sz="1200" b="1" dirty="0" smtClean="0">
                <a:solidFill>
                  <a:srgbClr val="FF0000"/>
                </a:solidFill>
              </a:rPr>
              <a:t>3</a:t>
            </a:r>
          </a:p>
          <a:p>
            <a:pPr>
              <a:buFont typeface="Wingdings" pitchFamily="2" charset="2"/>
              <a:buChar char="Ø"/>
            </a:pPr>
            <a:r>
              <a:rPr lang="tr-TR" sz="2600" b="1" dirty="0" err="1" smtClean="0">
                <a:solidFill>
                  <a:srgbClr val="FF0000"/>
                </a:solidFill>
              </a:rPr>
              <a:t>HCl</a:t>
            </a:r>
            <a:endParaRPr lang="tr-TR" sz="2600" b="1"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484"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19050"/>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107147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14290"/>
            <a:ext cx="8229600" cy="561228"/>
          </a:xfrm>
        </p:spPr>
        <p:txBody>
          <a:bodyPr>
            <a:normAutofit fontScale="90000"/>
          </a:bodyPr>
          <a:lstStyle/>
          <a:p>
            <a:pPr algn="ctr"/>
            <a:r>
              <a:rPr lang="tr-TR" sz="3200" b="1" dirty="0" smtClean="0"/>
              <a:t>Kuvvetli Bazlar</a:t>
            </a:r>
            <a:endParaRPr lang="tr-TR" sz="3200" b="1" dirty="0"/>
          </a:p>
        </p:txBody>
      </p:sp>
      <p:sp>
        <p:nvSpPr>
          <p:cNvPr id="3" name="2 İçerik Yer Tutucusu"/>
          <p:cNvSpPr>
            <a:spLocks noGrp="1"/>
          </p:cNvSpPr>
          <p:nvPr>
            <p:ph idx="1"/>
          </p:nvPr>
        </p:nvSpPr>
        <p:spPr>
          <a:xfrm>
            <a:off x="5643570" y="4714884"/>
            <a:ext cx="2900354" cy="1323964"/>
          </a:xfrm>
        </p:spPr>
        <p:txBody>
          <a:bodyPr>
            <a:normAutofit fontScale="85000" lnSpcReduction="20000"/>
          </a:bodyPr>
          <a:lstStyle/>
          <a:p>
            <a:pPr>
              <a:buFont typeface="Wingdings" pitchFamily="2" charset="2"/>
              <a:buChar char="Ø"/>
            </a:pPr>
            <a:r>
              <a:rPr lang="tr-TR" b="1" dirty="0" smtClean="0">
                <a:solidFill>
                  <a:srgbClr val="00B0F0"/>
                </a:solidFill>
              </a:rPr>
              <a:t>KOH</a:t>
            </a:r>
          </a:p>
          <a:p>
            <a:pPr>
              <a:buFont typeface="Wingdings" pitchFamily="2" charset="2"/>
              <a:buChar char="Ø"/>
            </a:pPr>
            <a:r>
              <a:rPr lang="tr-TR" b="1" dirty="0" err="1" smtClean="0">
                <a:solidFill>
                  <a:srgbClr val="00B0F0"/>
                </a:solidFill>
              </a:rPr>
              <a:t>NaOH</a:t>
            </a:r>
            <a:endParaRPr lang="tr-TR" b="1" dirty="0" smtClean="0">
              <a:solidFill>
                <a:srgbClr val="00B0F0"/>
              </a:solidFill>
            </a:endParaRPr>
          </a:p>
          <a:p>
            <a:pPr>
              <a:buFont typeface="Wingdings" pitchFamily="2" charset="2"/>
              <a:buChar char="Ø"/>
            </a:pPr>
            <a:r>
              <a:rPr lang="tr-TR" b="1" dirty="0" err="1" smtClean="0">
                <a:solidFill>
                  <a:srgbClr val="00B0F0"/>
                </a:solidFill>
              </a:rPr>
              <a:t>Ca</a:t>
            </a:r>
            <a:r>
              <a:rPr lang="tr-TR" b="1" dirty="0" smtClean="0">
                <a:solidFill>
                  <a:srgbClr val="00B0F0"/>
                </a:solidFill>
              </a:rPr>
              <a:t>(OH)</a:t>
            </a:r>
            <a:r>
              <a:rPr lang="tr-TR" sz="1600" b="1" dirty="0" smtClean="0">
                <a:solidFill>
                  <a:srgbClr val="00B0F0"/>
                </a:solidFill>
              </a:rPr>
              <a:t>2</a:t>
            </a:r>
            <a:endParaRPr lang="tr-TR" sz="1600" b="1" dirty="0">
              <a:solidFill>
                <a:srgbClr val="00B0F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350564">
            <a:off x="592285" y="877082"/>
            <a:ext cx="3189466" cy="2448479"/>
          </a:xfrm>
          <a:prstGeom prst="rect">
            <a:avLst/>
          </a:prstGeom>
          <a:ln w="228600" cap="sq" cmpd="thickThin">
            <a:solidFill>
              <a:srgbClr val="000000"/>
            </a:solidFill>
            <a:prstDash val="solid"/>
            <a:miter lim="800000"/>
          </a:ln>
          <a:effectLst>
            <a:innerShdw blurRad="76200">
              <a:srgbClr val="000000"/>
            </a:innerShdw>
          </a:effec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5949" y="3929066"/>
            <a:ext cx="3845521" cy="2571768"/>
          </a:xfrm>
          <a:prstGeom prst="rect">
            <a:avLst/>
          </a:prstGeom>
          <a:ln w="228600" cap="sq" cmpd="thickThin">
            <a:solidFill>
              <a:srgbClr val="000000"/>
            </a:solidFill>
            <a:prstDash val="solid"/>
            <a:miter lim="800000"/>
          </a:ln>
          <a:effectLst>
            <a:innerShdw blurRad="76200">
              <a:srgbClr val="000000"/>
            </a:innerShdw>
          </a:effec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1405210">
            <a:off x="4933932" y="1248081"/>
            <a:ext cx="3491022" cy="2631531"/>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511761">
            <a:off x="5192036" y="3599695"/>
            <a:ext cx="3284454" cy="2706968"/>
          </a:xfrm>
          <a:prstGeom prst="rect">
            <a:avLst/>
          </a:prstGeom>
          <a:noFill/>
          <a:ln w="9525">
            <a:noFill/>
            <a:miter lim="800000"/>
            <a:headEnd/>
            <a:tailEnd/>
          </a:ln>
        </p:spPr>
      </p:pic>
      <p:sp>
        <p:nvSpPr>
          <p:cNvPr id="3" name="2 İçerik Yer Tutucusu"/>
          <p:cNvSpPr>
            <a:spLocks noGrp="1"/>
          </p:cNvSpPr>
          <p:nvPr>
            <p:ph idx="1"/>
          </p:nvPr>
        </p:nvSpPr>
        <p:spPr>
          <a:xfrm>
            <a:off x="0" y="224786"/>
            <a:ext cx="4499992" cy="6143644"/>
          </a:xfrm>
        </p:spPr>
        <p:txBody>
          <a:bodyPr>
            <a:normAutofit fontScale="70000" lnSpcReduction="20000"/>
          </a:bodyPr>
          <a:lstStyle/>
          <a:p>
            <a:r>
              <a:rPr lang="tr-TR" dirty="0" smtClean="0"/>
              <a:t>Bu maddelerden </a:t>
            </a:r>
            <a:r>
              <a:rPr lang="tr-TR" b="1" dirty="0" smtClean="0">
                <a:solidFill>
                  <a:srgbClr val="FF0000"/>
                </a:solidFill>
              </a:rPr>
              <a:t>ekşi</a:t>
            </a:r>
            <a:r>
              <a:rPr lang="tr-TR" dirty="0" smtClean="0"/>
              <a:t> olan ve turnusol kâğıdını </a:t>
            </a:r>
            <a:r>
              <a:rPr lang="tr-TR" b="1" dirty="0" smtClean="0">
                <a:solidFill>
                  <a:srgbClr val="FF0000"/>
                </a:solidFill>
              </a:rPr>
              <a:t>kırmızı</a:t>
            </a:r>
            <a:r>
              <a:rPr lang="tr-TR" b="1" dirty="0" smtClean="0"/>
              <a:t> </a:t>
            </a:r>
            <a:r>
              <a:rPr lang="tr-TR" dirty="0" smtClean="0"/>
              <a:t>renge dönüştürenler </a:t>
            </a:r>
            <a:r>
              <a:rPr lang="tr-TR" b="1" dirty="0" smtClean="0">
                <a:solidFill>
                  <a:srgbClr val="FF0000"/>
                </a:solidFill>
              </a:rPr>
              <a:t>asit</a:t>
            </a:r>
            <a:r>
              <a:rPr lang="tr-TR" dirty="0" smtClean="0"/>
              <a:t> özelliği taşır. </a:t>
            </a:r>
          </a:p>
          <a:p>
            <a:r>
              <a:rPr lang="tr-TR" dirty="0" smtClean="0"/>
              <a:t>Tadı </a:t>
            </a:r>
            <a:r>
              <a:rPr lang="tr-TR" b="1" dirty="0" smtClean="0">
                <a:solidFill>
                  <a:schemeClr val="tx2">
                    <a:lumMod val="60000"/>
                    <a:lumOff val="40000"/>
                  </a:schemeClr>
                </a:solidFill>
              </a:rPr>
              <a:t>acı</a:t>
            </a:r>
            <a:r>
              <a:rPr lang="tr-TR" b="1" dirty="0" smtClean="0"/>
              <a:t> </a:t>
            </a:r>
            <a:r>
              <a:rPr lang="tr-TR" dirty="0" smtClean="0"/>
              <a:t>olan, </a:t>
            </a:r>
            <a:r>
              <a:rPr lang="tr-TR" b="1" dirty="0" smtClean="0">
                <a:solidFill>
                  <a:schemeClr val="tx2">
                    <a:lumMod val="60000"/>
                    <a:lumOff val="40000"/>
                  </a:schemeClr>
                </a:solidFill>
              </a:rPr>
              <a:t>kayganlık</a:t>
            </a:r>
            <a:r>
              <a:rPr lang="tr-TR" dirty="0" smtClean="0"/>
              <a:t> hissi veren ve turnusol kâğıdını </a:t>
            </a:r>
            <a:r>
              <a:rPr lang="tr-TR" b="1" dirty="0" smtClean="0">
                <a:solidFill>
                  <a:schemeClr val="tx2">
                    <a:lumMod val="60000"/>
                    <a:lumOff val="40000"/>
                  </a:schemeClr>
                </a:solidFill>
              </a:rPr>
              <a:t>mavi</a:t>
            </a:r>
            <a:r>
              <a:rPr lang="tr-TR" dirty="0" smtClean="0"/>
              <a:t> renge dönüştürenler ise </a:t>
            </a:r>
            <a:r>
              <a:rPr lang="tr-TR" b="1" dirty="0" smtClean="0">
                <a:solidFill>
                  <a:schemeClr val="tx2">
                    <a:lumMod val="60000"/>
                    <a:lumOff val="40000"/>
                  </a:schemeClr>
                </a:solidFill>
              </a:rPr>
              <a:t>baz</a:t>
            </a:r>
            <a:r>
              <a:rPr lang="tr-TR" dirty="0" smtClean="0">
                <a:solidFill>
                  <a:schemeClr val="tx2">
                    <a:lumMod val="60000"/>
                    <a:lumOff val="40000"/>
                  </a:schemeClr>
                </a:solidFill>
              </a:rPr>
              <a:t> </a:t>
            </a:r>
            <a:r>
              <a:rPr lang="tr-TR" dirty="0" smtClean="0"/>
              <a:t>özelliği taşır.</a:t>
            </a:r>
          </a:p>
          <a:p>
            <a:r>
              <a:rPr lang="tr-TR" dirty="0" smtClean="0"/>
              <a:t>Örneğin; peynir ve çay asit; mide ilaçları ise baz özelliği gösterir.</a:t>
            </a:r>
          </a:p>
          <a:p>
            <a:r>
              <a:rPr lang="tr-TR" dirty="0" smtClean="0"/>
              <a:t>Asit özelliği taşıyan maddeler </a:t>
            </a:r>
            <a:r>
              <a:rPr lang="tr-TR" b="1" dirty="0" smtClean="0">
                <a:solidFill>
                  <a:srgbClr val="FF0000"/>
                </a:solidFill>
              </a:rPr>
              <a:t>asidik</a:t>
            </a:r>
            <a:r>
              <a:rPr lang="tr-TR" dirty="0" smtClean="0"/>
              <a:t>, baz özelliği taşıyan maddeler de </a:t>
            </a:r>
            <a:r>
              <a:rPr lang="tr-TR" b="1" dirty="0" smtClean="0">
                <a:solidFill>
                  <a:schemeClr val="tx2">
                    <a:lumMod val="60000"/>
                    <a:lumOff val="40000"/>
                  </a:schemeClr>
                </a:solidFill>
              </a:rPr>
              <a:t>bazik</a:t>
            </a:r>
            <a:r>
              <a:rPr lang="tr-TR" dirty="0" smtClean="0"/>
              <a:t> madde olarak adlandırılır.</a:t>
            </a:r>
          </a:p>
          <a:p>
            <a:r>
              <a:rPr lang="es-ES" dirty="0" smtClean="0"/>
              <a:t>Limon, domates ve meyve suyu gibi yiyecek ve</a:t>
            </a:r>
            <a:r>
              <a:rPr lang="tr-TR" dirty="0" smtClean="0"/>
              <a:t> içeceklerimizin çoğu asidik; diş macunu, sabun gibi temizlik malzemelerimizin çoğu baziktir.</a:t>
            </a:r>
            <a:endParaRPr lang="tr-TR" dirty="0"/>
          </a:p>
        </p:txBody>
      </p:sp>
    </p:spTree>
    <p:controls>
      <mc:AlternateContent xmlns:mc="http://schemas.openxmlformats.org/markup-compatibility/2006">
        <mc:Choice xmlns:v="urn:schemas-microsoft-com:vml" Requires="v">
          <p:control spid="16388" name="ShockwaveFlash1" r:id="rId2" imgW="6769638" imgH="4968800"/>
        </mc:Choice>
        <mc:Fallback>
          <p:control name="ShockwaveFlash1" r:id="rId2" imgW="6769638" imgH="496880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932363" y="0"/>
                  <a:ext cx="4032250" cy="3455988"/>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1508"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827088" y="188913"/>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82482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428604"/>
            <a:ext cx="8229600" cy="561228"/>
          </a:xfrm>
        </p:spPr>
        <p:txBody>
          <a:bodyPr>
            <a:normAutofit fontScale="90000"/>
          </a:bodyPr>
          <a:lstStyle/>
          <a:p>
            <a:pPr algn="ctr"/>
            <a:r>
              <a:rPr lang="tr-TR" sz="3200" dirty="0" smtClean="0"/>
              <a:t>Günlük Hayatımızdaki Asit ve Bazlar</a:t>
            </a:r>
            <a:endParaRPr lang="tr-TR" sz="3200" dirty="0"/>
          </a:p>
        </p:txBody>
      </p:sp>
      <p:sp>
        <p:nvSpPr>
          <p:cNvPr id="3" name="2 İçerik Yer Tutucusu"/>
          <p:cNvSpPr>
            <a:spLocks noGrp="1"/>
          </p:cNvSpPr>
          <p:nvPr>
            <p:ph idx="1"/>
          </p:nvPr>
        </p:nvSpPr>
        <p:spPr>
          <a:xfrm>
            <a:off x="5715008" y="4929198"/>
            <a:ext cx="3214710" cy="1714512"/>
          </a:xfrm>
        </p:spPr>
        <p:txBody>
          <a:bodyPr>
            <a:normAutofit fontScale="85000" lnSpcReduction="10000"/>
          </a:bodyPr>
          <a:lstStyle/>
          <a:p>
            <a:pPr>
              <a:buFont typeface="Wingdings" pitchFamily="2" charset="2"/>
              <a:buChar char="Ø"/>
            </a:pPr>
            <a:r>
              <a:rPr lang="tr-TR" dirty="0" smtClean="0"/>
              <a:t>Elma – Malik asit</a:t>
            </a:r>
          </a:p>
          <a:p>
            <a:pPr>
              <a:buFont typeface="Wingdings" pitchFamily="2" charset="2"/>
              <a:buChar char="Ø"/>
            </a:pPr>
            <a:r>
              <a:rPr lang="tr-TR" dirty="0" smtClean="0"/>
              <a:t>Limon – Sitrik asit</a:t>
            </a:r>
          </a:p>
          <a:p>
            <a:pPr>
              <a:buFont typeface="Wingdings" pitchFamily="2" charset="2"/>
              <a:buChar char="Ø"/>
            </a:pPr>
            <a:r>
              <a:rPr lang="tr-TR" dirty="0" smtClean="0"/>
              <a:t>Süt – Laktik asit</a:t>
            </a:r>
          </a:p>
          <a:p>
            <a:endParaRPr lang="tr-TR" dirty="0" smtClean="0"/>
          </a:p>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1091" y="1071546"/>
            <a:ext cx="4724182" cy="2500330"/>
          </a:xfrm>
          <a:prstGeom prst="rect">
            <a:avLst/>
          </a:prstGeom>
          <a:noFill/>
          <a:ln w="9525">
            <a:noFill/>
            <a:miter lim="800000"/>
            <a:headEnd/>
            <a:tailEnd/>
          </a:ln>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15623" y="1142984"/>
            <a:ext cx="3789974" cy="3429024"/>
          </a:xfrm>
          <a:prstGeom prst="rect">
            <a:avLst/>
          </a:prstGeom>
          <a:noFill/>
          <a:ln w="9525">
            <a:noFill/>
            <a:miter lim="800000"/>
            <a:headEnd/>
            <a:tailEnd/>
          </a:ln>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1339247">
            <a:off x="442003" y="3641316"/>
            <a:ext cx="5002936" cy="244512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3643314"/>
            <a:ext cx="3900486" cy="1538278"/>
          </a:xfrm>
        </p:spPr>
        <p:txBody>
          <a:bodyPr>
            <a:normAutofit fontScale="92500" lnSpcReduction="10000"/>
          </a:bodyPr>
          <a:lstStyle/>
          <a:p>
            <a:pPr>
              <a:buFont typeface="Wingdings" pitchFamily="2" charset="2"/>
              <a:buChar char="Ø"/>
            </a:pPr>
            <a:r>
              <a:rPr lang="tr-TR" dirty="0" smtClean="0"/>
              <a:t>Çilek- </a:t>
            </a:r>
            <a:r>
              <a:rPr lang="tr-TR" dirty="0" err="1" smtClean="0"/>
              <a:t>Folik</a:t>
            </a:r>
            <a:r>
              <a:rPr lang="tr-TR" dirty="0" smtClean="0"/>
              <a:t> asit</a:t>
            </a:r>
          </a:p>
          <a:p>
            <a:pPr>
              <a:buFont typeface="Wingdings" pitchFamily="2" charset="2"/>
              <a:buChar char="Ø"/>
            </a:pPr>
            <a:r>
              <a:rPr lang="tr-TR" dirty="0" smtClean="0"/>
              <a:t>Üzüm – Tartarik asit</a:t>
            </a:r>
          </a:p>
          <a:p>
            <a:pPr>
              <a:buFont typeface="Wingdings" pitchFamily="2" charset="2"/>
              <a:buChar char="Ø"/>
            </a:pPr>
            <a:r>
              <a:rPr lang="tr-TR" dirty="0" smtClean="0"/>
              <a:t>Sirke – Asetik asit</a:t>
            </a:r>
          </a:p>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88545" y="642918"/>
            <a:ext cx="4755126" cy="4500594"/>
          </a:xfrm>
          <a:prstGeom prst="rect">
            <a:avLst/>
          </a:prstGeom>
          <a:noFill/>
          <a:ln w="9525">
            <a:noFill/>
            <a:miter lim="800000"/>
            <a:headEnd/>
            <a:tailEnd/>
          </a:ln>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7158" y="1071546"/>
            <a:ext cx="3767557" cy="2143140"/>
          </a:xfrm>
          <a:prstGeom prst="rect">
            <a:avLst/>
          </a:prstGeom>
          <a:noFill/>
          <a:ln w="9525">
            <a:noFill/>
            <a:miter lim="800000"/>
            <a:headEnd/>
            <a:tailEnd/>
          </a:ln>
        </p:spPr>
      </p:pic>
      <p:sp>
        <p:nvSpPr>
          <p:cNvPr id="6" name="2 İçerik Yer Tutucusu"/>
          <p:cNvSpPr txBox="1">
            <a:spLocks/>
          </p:cNvSpPr>
          <p:nvPr/>
        </p:nvSpPr>
        <p:spPr>
          <a:xfrm>
            <a:off x="3500430" y="5143512"/>
            <a:ext cx="5500726" cy="1538278"/>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Ø"/>
              <a:tabLst/>
              <a:defRPr/>
            </a:pPr>
            <a:r>
              <a:rPr lang="tr-TR" sz="2600" dirty="0" smtClean="0"/>
              <a:t>Reçel – </a:t>
            </a:r>
            <a:r>
              <a:rPr lang="tr-TR" sz="2600" dirty="0" err="1" smtClean="0"/>
              <a:t>Sorbik</a:t>
            </a:r>
            <a:r>
              <a:rPr lang="tr-TR" sz="2600" dirty="0" smtClean="0"/>
              <a:t> asit</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pitchFamily="2" charset="2"/>
              <a:buChar char="Ø"/>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Meyve</a:t>
            </a:r>
            <a:r>
              <a:rPr kumimoji="0" lang="tr-TR" sz="2600" b="0" i="0" u="none" strike="noStrike" kern="1200" cap="none" spc="0" normalizeH="0" noProof="0" dirty="0" smtClean="0">
                <a:ln>
                  <a:noFill/>
                </a:ln>
                <a:solidFill>
                  <a:schemeClr val="tx1"/>
                </a:solidFill>
                <a:effectLst/>
                <a:uLnTx/>
                <a:uFillTx/>
                <a:latin typeface="+mn-lt"/>
                <a:ea typeface="+mn-ea"/>
                <a:cs typeface="+mn-cs"/>
              </a:rPr>
              <a:t> suyu ve turşu – </a:t>
            </a:r>
            <a:r>
              <a:rPr kumimoji="0" lang="tr-TR" sz="2600" b="0" i="0" u="none" strike="noStrike" kern="1200" cap="none" spc="0" normalizeH="0" noProof="0" dirty="0" err="1" smtClean="0">
                <a:ln>
                  <a:noFill/>
                </a:ln>
                <a:solidFill>
                  <a:schemeClr val="tx1"/>
                </a:solidFill>
                <a:effectLst/>
                <a:uLnTx/>
                <a:uFillTx/>
                <a:latin typeface="+mn-lt"/>
                <a:ea typeface="+mn-ea"/>
                <a:cs typeface="+mn-cs"/>
              </a:rPr>
              <a:t>Benzoik</a:t>
            </a:r>
            <a:r>
              <a:rPr kumimoji="0" lang="tr-TR" sz="2600" b="0" i="0" u="none" strike="noStrike" kern="1200" cap="none" spc="0" normalizeH="0" noProof="0" dirty="0" smtClean="0">
                <a:ln>
                  <a:noFill/>
                </a:ln>
                <a:solidFill>
                  <a:schemeClr val="tx1"/>
                </a:solidFill>
                <a:effectLst/>
                <a:uLnTx/>
                <a:uFillTx/>
                <a:latin typeface="+mn-lt"/>
                <a:ea typeface="+mn-ea"/>
                <a:cs typeface="+mn-cs"/>
              </a:rPr>
              <a:t> asit</a:t>
            </a:r>
            <a:endParaRPr kumimoji="0" lang="tr-TR"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642918"/>
            <a:ext cx="6715172" cy="5681682"/>
          </a:xfrm>
        </p:spPr>
        <p:txBody>
          <a:bodyPr>
            <a:normAutofit fontScale="77500" lnSpcReduction="20000"/>
          </a:bodyPr>
          <a:lstStyle/>
          <a:p>
            <a:r>
              <a:rPr lang="tr-TR" dirty="0" smtClean="0"/>
              <a:t>Asitlerin mermer ve metaller üzerinde bazların ise cam ve porselenlerde aşındırıcı etkisi vardır.</a:t>
            </a:r>
          </a:p>
          <a:p>
            <a:r>
              <a:rPr lang="tr-TR" dirty="0" smtClean="0"/>
              <a:t>Ağız sağlığımız da yediğimiz yiyeceklerin asidik olmasından etkilenir, bu sebeple bazik özellik gösteren diş macunu ile dişlerimizin korunmasını sağlayabiliriz. </a:t>
            </a:r>
          </a:p>
          <a:p>
            <a:r>
              <a:rPr lang="tr-TR" dirty="0" smtClean="0"/>
              <a:t>Ağız sağlığımız kadar diğer sindirim organlarımızın sağlığı da önemlidir. Yiyecekler ağzımızda küçültüldükten sonra midede asitli bir ortamla karşılaşırlar. Bizim de tükettiğimiz asitli içecek ve ayaküstü yediğimiz yiyecekler son yıllarda adını sıkça duyduğumuz </a:t>
            </a:r>
            <a:r>
              <a:rPr lang="tr-TR" dirty="0" err="1" smtClean="0"/>
              <a:t>reflü</a:t>
            </a:r>
            <a:r>
              <a:rPr lang="tr-TR" dirty="0" smtClean="0"/>
              <a:t>, gastrit ve ülser gibi hastalıklara sahip olan insanların şikayetlerinin artmasına da sebep olur. Bu yüzden sağlığımızı düşünerek uygun yiyecek ve içecekler seçmeliyiz.</a:t>
            </a:r>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00860" y="1714488"/>
            <a:ext cx="2143140" cy="21431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1000108"/>
            <a:ext cx="6715172" cy="5572164"/>
          </a:xfrm>
        </p:spPr>
        <p:txBody>
          <a:bodyPr>
            <a:normAutofit fontScale="92500" lnSpcReduction="20000"/>
          </a:bodyPr>
          <a:lstStyle/>
          <a:p>
            <a:r>
              <a:rPr lang="tr-TR" dirty="0" smtClean="0"/>
              <a:t>Asit ve bazların bazı durumlarda meydana getireceği tehlikelerden korunmak için öncelikle bu maddeleri tanımamız gerekir.</a:t>
            </a:r>
          </a:p>
          <a:p>
            <a:r>
              <a:rPr lang="tr-TR" dirty="0" smtClean="0"/>
              <a:t>Maddelerin bize zararlı olup olmadığını anlamak için ambalajın üzerindeki uyarıları dikkate almalıyız.</a:t>
            </a:r>
          </a:p>
          <a:p>
            <a:r>
              <a:rPr lang="tr-TR" b="1" dirty="0" smtClean="0"/>
              <a:t>"Asit", "baz", "tahriş edici" </a:t>
            </a:r>
            <a:r>
              <a:rPr lang="tr-TR" dirty="0" smtClean="0"/>
              <a:t>ya da </a:t>
            </a:r>
            <a:r>
              <a:rPr lang="tr-TR" b="1" dirty="0" smtClean="0"/>
              <a:t>"aşındırıcı“ </a:t>
            </a:r>
            <a:r>
              <a:rPr lang="tr-TR" dirty="0" smtClean="0"/>
              <a:t>etiketi taşıyan kimyasal maddelerle çalışırken dikkatli olmalıyız. Böylece tehlike işaretlerini belirten sembollerle oluşabilecek tehlikelerden korunmuş oluruz.</a:t>
            </a:r>
            <a:endParaRPr lang="tr-T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07109" y="1142984"/>
            <a:ext cx="2069591" cy="1797276"/>
          </a:xfrm>
          <a:prstGeom prst="rect">
            <a:avLst/>
          </a:prstGeom>
          <a:noFill/>
          <a:ln w="9525">
            <a:noFill/>
            <a:miter lim="800000"/>
            <a:headEnd/>
            <a:tailEnd/>
          </a:ln>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43768" y="3286124"/>
            <a:ext cx="1243014" cy="1590525"/>
          </a:xfrm>
          <a:prstGeom prst="rect">
            <a:avLst/>
          </a:prstGeom>
          <a:noFill/>
          <a:ln w="9525">
            <a:noFill/>
            <a:miter lim="800000"/>
            <a:headEnd/>
            <a:tailEnd/>
          </a:ln>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15891" y="5000636"/>
            <a:ext cx="989257" cy="12658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051720" y="6093296"/>
            <a:ext cx="3851824"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t>Asitler metalleri etkiler ve H</a:t>
            </a:r>
            <a:r>
              <a:rPr lang="tr-TR" sz="1000" dirty="0" smtClean="0"/>
              <a:t>2</a:t>
            </a:r>
            <a:r>
              <a:rPr lang="tr-TR" dirty="0" smtClean="0"/>
              <a:t> gazı çıkar.</a:t>
            </a:r>
            <a:endParaRPr lang="tr-TR" dirty="0"/>
          </a:p>
        </p:txBody>
      </p:sp>
    </p:spTree>
    <p:controls>
      <mc:AlternateContent xmlns:mc="http://schemas.openxmlformats.org/markup-compatibility/2006">
        <mc:Choice xmlns:v="urn:schemas-microsoft-com:vml" Requires="v">
          <p:control spid="15364" name="ShockwaveFlash1" r:id="rId2" imgW="7621064" imgH="5080222"/>
        </mc:Choice>
        <mc:Fallback>
          <p:control name="ShockwaveFlash1" r:id="rId2" imgW="7621064"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62000" y="889000"/>
                  <a:ext cx="7620000"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55776" y="6093296"/>
            <a:ext cx="3702680" cy="369332"/>
          </a:xfrm>
          <a:prstGeom prst="rect">
            <a:avLst/>
          </a:prstGeom>
        </p:spPr>
        <p:txBody>
          <a:bodyPr wrap="non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t>Asitler , bazlar ve tuzlar elektriği iletir.</a:t>
            </a:r>
            <a:endParaRPr lang="tr-TR" dirty="0"/>
          </a:p>
        </p:txBody>
      </p:sp>
    </p:spTree>
    <p:controls>
      <mc:AlternateContent xmlns:mc="http://schemas.openxmlformats.org/markup-compatibility/2006">
        <mc:Choice xmlns:v="urn:schemas-microsoft-com:vml" Requires="v">
          <p:control spid="14340" name="ShockwaveFlash1" r:id="rId2" imgW="7621064" imgH="5080222"/>
        </mc:Choice>
        <mc:Fallback>
          <p:control name="ShockwaveFlash1" r:id="rId2" imgW="7621064"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88913"/>
                  <a:ext cx="7620000"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tr-TR" sz="3600" dirty="0" smtClean="0">
                <a:solidFill>
                  <a:srgbClr val="FF0000"/>
                </a:solidFill>
              </a:rPr>
              <a:t>ASİTLER                           </a:t>
            </a:r>
            <a:r>
              <a:rPr lang="tr-TR" sz="3600" dirty="0" smtClean="0">
                <a:solidFill>
                  <a:schemeClr val="tx1">
                    <a:lumMod val="60000"/>
                    <a:lumOff val="40000"/>
                  </a:schemeClr>
                </a:solidFill>
              </a:rPr>
              <a:t>BAZLAR</a:t>
            </a:r>
            <a:endParaRPr lang="en-US" sz="2000" dirty="0" smtClean="0">
              <a:solidFill>
                <a:schemeClr val="tx1">
                  <a:lumMod val="60000"/>
                  <a:lumOff val="40000"/>
                </a:schemeClr>
              </a:solidFill>
            </a:endParaRPr>
          </a:p>
        </p:txBody>
      </p:sp>
      <p:sp>
        <p:nvSpPr>
          <p:cNvPr id="44035"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tr-TR"/>
          </a:p>
        </p:txBody>
      </p:sp>
      <p:pic>
        <p:nvPicPr>
          <p:cNvPr id="44036" name="4 Resim" descr="limon.jpg"/>
          <p:cNvPicPr>
            <a:picLocks noChangeAspect="1"/>
          </p:cNvPicPr>
          <p:nvPr/>
        </p:nvPicPr>
        <p:blipFill>
          <a:blip r:embed="rId2" cstate="print"/>
          <a:srcRect/>
          <a:stretch>
            <a:fillRect/>
          </a:stretch>
        </p:blipFill>
        <p:spPr bwMode="auto">
          <a:xfrm>
            <a:off x="0" y="3609975"/>
            <a:ext cx="2571750" cy="2819400"/>
          </a:xfrm>
          <a:prstGeom prst="rect">
            <a:avLst/>
          </a:prstGeom>
          <a:noFill/>
          <a:ln w="9525">
            <a:noFill/>
            <a:miter lim="800000"/>
            <a:headEnd/>
            <a:tailEnd/>
          </a:ln>
        </p:spPr>
      </p:pic>
      <p:pic>
        <p:nvPicPr>
          <p:cNvPr id="44037" name="3 Resim" descr="cats.jpg"/>
          <p:cNvPicPr>
            <a:picLocks noChangeAspect="1"/>
          </p:cNvPicPr>
          <p:nvPr/>
        </p:nvPicPr>
        <p:blipFill>
          <a:blip r:embed="rId3" cstate="print"/>
          <a:srcRect/>
          <a:stretch>
            <a:fillRect/>
          </a:stretch>
        </p:blipFill>
        <p:spPr bwMode="auto">
          <a:xfrm>
            <a:off x="0" y="1000125"/>
            <a:ext cx="2571750" cy="2857500"/>
          </a:xfrm>
          <a:prstGeom prst="rect">
            <a:avLst/>
          </a:prstGeom>
          <a:noFill/>
          <a:ln w="9525">
            <a:noFill/>
            <a:miter lim="800000"/>
            <a:headEnd/>
            <a:tailEnd/>
          </a:ln>
        </p:spPr>
      </p:pic>
      <p:pic>
        <p:nvPicPr>
          <p:cNvPr id="44038" name="5 Resim" descr="DuruSampuan750MLB.jpg"/>
          <p:cNvPicPr>
            <a:picLocks noChangeAspect="1"/>
          </p:cNvPicPr>
          <p:nvPr/>
        </p:nvPicPr>
        <p:blipFill>
          <a:blip r:embed="rId4" cstate="print"/>
          <a:srcRect/>
          <a:stretch>
            <a:fillRect/>
          </a:stretch>
        </p:blipFill>
        <p:spPr bwMode="auto">
          <a:xfrm>
            <a:off x="6357938" y="2357438"/>
            <a:ext cx="2714625" cy="2714625"/>
          </a:xfrm>
          <a:prstGeom prst="rect">
            <a:avLst/>
          </a:prstGeom>
          <a:noFill/>
          <a:ln w="9525">
            <a:noFill/>
            <a:miter lim="800000"/>
            <a:headEnd/>
            <a:tailEnd/>
          </a:ln>
        </p:spPr>
      </p:pic>
      <p:pic>
        <p:nvPicPr>
          <p:cNvPr id="44039" name="3 Resim" descr="sabun.jpg"/>
          <p:cNvPicPr>
            <a:picLocks noChangeAspect="1"/>
          </p:cNvPicPr>
          <p:nvPr/>
        </p:nvPicPr>
        <p:blipFill>
          <a:blip r:embed="rId5" cstate="print"/>
          <a:srcRect/>
          <a:stretch>
            <a:fillRect/>
          </a:stretch>
        </p:blipFill>
        <p:spPr bwMode="auto">
          <a:xfrm>
            <a:off x="6357938" y="1000125"/>
            <a:ext cx="2786062" cy="1428750"/>
          </a:xfrm>
          <a:prstGeom prst="rect">
            <a:avLst/>
          </a:prstGeom>
          <a:noFill/>
          <a:ln w="9525">
            <a:noFill/>
            <a:miter lim="800000"/>
            <a:headEnd/>
            <a:tailEnd/>
          </a:ln>
        </p:spPr>
      </p:pic>
      <p:pic>
        <p:nvPicPr>
          <p:cNvPr id="44040" name="4 Resim" descr="sabun2.jpg"/>
          <p:cNvPicPr>
            <a:picLocks noChangeAspect="1"/>
          </p:cNvPicPr>
          <p:nvPr/>
        </p:nvPicPr>
        <p:blipFill>
          <a:blip r:embed="rId6" cstate="print"/>
          <a:srcRect/>
          <a:stretch>
            <a:fillRect/>
          </a:stretch>
        </p:blipFill>
        <p:spPr bwMode="auto">
          <a:xfrm>
            <a:off x="6357938" y="5000625"/>
            <a:ext cx="2714625" cy="1500188"/>
          </a:xfrm>
          <a:prstGeom prst="rect">
            <a:avLst/>
          </a:prstGeom>
          <a:noFill/>
          <a:ln w="9525">
            <a:noFill/>
            <a:miter lim="800000"/>
            <a:headEnd/>
            <a:tailEnd/>
          </a:ln>
        </p:spPr>
      </p:pic>
      <p:pic>
        <p:nvPicPr>
          <p:cNvPr id="44041" name="10 Resim" descr="asd12.jpg"/>
          <p:cNvPicPr>
            <a:picLocks noChangeAspect="1"/>
          </p:cNvPicPr>
          <p:nvPr/>
        </p:nvPicPr>
        <p:blipFill>
          <a:blip r:embed="rId7"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71480"/>
            <a:ext cx="8229600" cy="632666"/>
          </a:xfrm>
        </p:spPr>
        <p:txBody>
          <a:bodyPr>
            <a:normAutofit/>
          </a:bodyPr>
          <a:lstStyle/>
          <a:p>
            <a:pPr algn="ctr"/>
            <a:r>
              <a:rPr lang="tr-TR" sz="3200" dirty="0" smtClean="0"/>
              <a:t>Asit Yağmurları</a:t>
            </a:r>
            <a:endParaRPr lang="tr-TR" sz="3200"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214282" y="1428736"/>
            <a:ext cx="8769818" cy="49793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785794"/>
            <a:ext cx="8229600" cy="3571900"/>
          </a:xfrm>
        </p:spPr>
        <p:txBody>
          <a:bodyPr>
            <a:normAutofit fontScale="85000" lnSpcReduction="10000"/>
          </a:bodyPr>
          <a:lstStyle/>
          <a:p>
            <a:r>
              <a:rPr lang="tr-TR" dirty="0" smtClean="0"/>
              <a:t>Ev ve işyerlerinde fosil yakıtların kullanılması sonucunda çıkan baca gazları, motorlu taşıtlardan çıkan egzoz gazları hava kirliliğine sebep olur. Hava kirliliğine sebep olan başlıca gazlar karbon dioksit (CO2), kükürt dioksit (SO2) ve azot dioksit (NO2)'tir.</a:t>
            </a:r>
          </a:p>
          <a:p>
            <a:r>
              <a:rPr lang="tr-TR" dirty="0" smtClean="0"/>
              <a:t>Bu gazlar bulutlardaki su buharı ve diğer maddelerle tepkimeye girerek sülfürik asit (H2SO4) ve nitrik asit (HNO3) gibi maddelerin oluşumuna yol açmaktadır.</a:t>
            </a:r>
            <a:endParaRPr lang="tr-TR" dirty="0"/>
          </a:p>
        </p:txBody>
      </p:sp>
      <p:pic>
        <p:nvPicPr>
          <p:cNvPr id="8194" name="Picture 2"/>
          <p:cNvPicPr>
            <a:picLocks noChangeAspect="1" noChangeArrowheads="1"/>
          </p:cNvPicPr>
          <p:nvPr/>
        </p:nvPicPr>
        <p:blipFill>
          <a:blip r:embed="rId2" cstate="print"/>
          <a:srcRect/>
          <a:stretch>
            <a:fillRect/>
          </a:stretch>
        </p:blipFill>
        <p:spPr bwMode="auto">
          <a:xfrm>
            <a:off x="642910" y="4357694"/>
            <a:ext cx="7858180" cy="2222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1071546"/>
            <a:ext cx="4500594" cy="4000528"/>
          </a:xfrm>
        </p:spPr>
        <p:txBody>
          <a:bodyPr>
            <a:normAutofit fontScale="92500" lnSpcReduction="10000"/>
          </a:bodyPr>
          <a:lstStyle/>
          <a:p>
            <a:r>
              <a:rPr lang="tr-TR" dirty="0" smtClean="0"/>
              <a:t>Asidik ve bazik maddeleri birbirinden ayırmak için bazı belirteçler kullanılır.</a:t>
            </a:r>
          </a:p>
          <a:p>
            <a:r>
              <a:rPr lang="tr-TR" dirty="0" smtClean="0"/>
              <a:t>Belirteçler asidik ve bazik özellik gösteren maddelerde farklı renk alırlar. </a:t>
            </a:r>
          </a:p>
          <a:p>
            <a:r>
              <a:rPr lang="tr-TR" dirty="0" smtClean="0"/>
              <a:t>Belirteçleri doğal yollardan elde edebiliriz.</a:t>
            </a:r>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43504" y="1500174"/>
            <a:ext cx="3800475" cy="3143249"/>
          </a:xfrm>
          <a:prstGeom prst="rect">
            <a:avLst/>
          </a:prstGeom>
          <a:noFill/>
          <a:ln w="9525">
            <a:noFill/>
            <a:miter lim="800000"/>
            <a:headEnd/>
            <a:tailEnd/>
          </a:ln>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3568" y="5088656"/>
            <a:ext cx="3430781" cy="14932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4572008"/>
            <a:ext cx="8229600" cy="1928826"/>
          </a:xfrm>
        </p:spPr>
        <p:txBody>
          <a:bodyPr>
            <a:normAutofit fontScale="85000" lnSpcReduction="20000"/>
          </a:bodyPr>
          <a:lstStyle/>
          <a:p>
            <a:r>
              <a:rPr lang="tr-TR" dirty="0" smtClean="0"/>
              <a:t>Asidik özellik taşıyan bu gazlar, bulut oluşturduğunda yağ an yağmur </a:t>
            </a:r>
            <a:r>
              <a:rPr lang="tr-TR" b="1" dirty="0" smtClean="0">
                <a:solidFill>
                  <a:srgbClr val="FF0000"/>
                </a:solidFill>
              </a:rPr>
              <a:t>asit yağmuru </a:t>
            </a:r>
            <a:r>
              <a:rPr lang="tr-TR" dirty="0" smtClean="0"/>
              <a:t>olarak adlandırılır. Bu yağmurun </a:t>
            </a:r>
            <a:r>
              <a:rPr lang="tr-TR" dirty="0" err="1" smtClean="0"/>
              <a:t>pH</a:t>
            </a:r>
            <a:r>
              <a:rPr lang="tr-TR" dirty="0" smtClean="0"/>
              <a:t> derecesi ikiye kadar düşebilmektedir. Bu durum yalnız yağmurda değil, diğer bütün yağış biçimlerinde de görülebilmektedir.</a:t>
            </a:r>
            <a:endParaRPr lang="tr-TR" dirty="0"/>
          </a:p>
        </p:txBody>
      </p:sp>
      <p:pic>
        <p:nvPicPr>
          <p:cNvPr id="9218" name="Picture 2"/>
          <p:cNvPicPr>
            <a:picLocks noChangeAspect="1" noChangeArrowheads="1"/>
          </p:cNvPicPr>
          <p:nvPr/>
        </p:nvPicPr>
        <p:blipFill>
          <a:blip r:embed="rId2" cstate="print"/>
          <a:srcRect/>
          <a:stretch>
            <a:fillRect/>
          </a:stretch>
        </p:blipFill>
        <p:spPr bwMode="auto">
          <a:xfrm>
            <a:off x="1928794" y="928670"/>
            <a:ext cx="5357850" cy="1081874"/>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2071670" y="2214555"/>
            <a:ext cx="5000660" cy="999372"/>
          </a:xfrm>
          <a:prstGeom prst="rect">
            <a:avLst/>
          </a:prstGeom>
          <a:noFill/>
          <a:ln w="9525">
            <a:noFill/>
            <a:miter lim="800000"/>
            <a:headEnd/>
            <a:tailEnd/>
          </a:ln>
        </p:spPr>
      </p:pic>
      <p:pic>
        <p:nvPicPr>
          <p:cNvPr id="9221" name="Picture 5"/>
          <p:cNvPicPr>
            <a:picLocks noChangeAspect="1" noChangeArrowheads="1"/>
          </p:cNvPicPr>
          <p:nvPr/>
        </p:nvPicPr>
        <p:blipFill>
          <a:blip r:embed="rId4" cstate="print"/>
          <a:srcRect/>
          <a:stretch>
            <a:fillRect/>
          </a:stretch>
        </p:blipFill>
        <p:spPr bwMode="auto">
          <a:xfrm>
            <a:off x="2214546" y="3429000"/>
            <a:ext cx="4731394" cy="928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357298"/>
            <a:ext cx="4257676" cy="4967302"/>
          </a:xfrm>
        </p:spPr>
        <p:txBody>
          <a:bodyPr>
            <a:normAutofit lnSpcReduction="10000"/>
          </a:bodyPr>
          <a:lstStyle/>
          <a:p>
            <a:r>
              <a:rPr lang="tr-TR" dirty="0" smtClean="0"/>
              <a:t>Asit yağmurları yağdıkları bölgeye çeşitli zararlar verir.</a:t>
            </a:r>
          </a:p>
          <a:p>
            <a:r>
              <a:rPr lang="tr-TR" dirty="0" smtClean="0"/>
              <a:t>Ülkemizde asit yağmurlarının olumsuz etkileri Samsun </a:t>
            </a:r>
            <a:r>
              <a:rPr lang="tr-TR" dirty="0" err="1" smtClean="0"/>
              <a:t>Gelemen</a:t>
            </a:r>
            <a:r>
              <a:rPr lang="tr-TR" dirty="0" smtClean="0"/>
              <a:t> ve Muğla Yatağan gibi ormanlık bölgelerde görülmektedir.</a:t>
            </a:r>
            <a:endParaRPr lang="tr-TR"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29190" y="1643983"/>
            <a:ext cx="4023675" cy="3212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20" y="642918"/>
            <a:ext cx="6357982" cy="5929354"/>
          </a:xfrm>
        </p:spPr>
        <p:txBody>
          <a:bodyPr>
            <a:normAutofit fontScale="85000" lnSpcReduction="10000"/>
          </a:bodyPr>
          <a:lstStyle/>
          <a:p>
            <a:r>
              <a:rPr lang="tr-TR" dirty="0" smtClean="0"/>
              <a:t>Asit yağmuru toprağın kimyasal yapısını ve biyolojik koşullarını da etkilemektedir. Asit yağmuru topraktaki mineralleri çözerek kalsiyum, magnezyum, potasyum gibi iyonların yer altı ve yüzey suları ile taşınmasına ve toprağın minerallerinin eksilmesine yol açar. Bu durum topraktaki verimin düşmesine sebep olur.</a:t>
            </a:r>
          </a:p>
          <a:p>
            <a:r>
              <a:rPr lang="tr-TR" dirty="0" smtClean="0"/>
              <a:t>Bu sular deniz, göl, akarsulara karışarak suların asitlik derecesini etkiler ve burada yaşayan canlılar için de tehlike oluşturur.</a:t>
            </a:r>
          </a:p>
          <a:p>
            <a:r>
              <a:rPr lang="tr-TR" dirty="0" smtClean="0"/>
              <a:t>Tarihi değeri olan antik yapıtlarımız da asit yağmurları ile aşınmış, böylece insanlığın ortak mirası da zarar görmüştür.</a:t>
            </a:r>
            <a:endParaRPr lang="tr-T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59181" y="1142985"/>
            <a:ext cx="2783588" cy="2136242"/>
          </a:xfrm>
          <a:prstGeom prst="rect">
            <a:avLst/>
          </a:prstGeom>
          <a:noFill/>
          <a:ln w="9525">
            <a:noFill/>
            <a:miter lim="800000"/>
            <a:headEnd/>
            <a:tailEnd/>
          </a:ln>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86512" y="3859079"/>
            <a:ext cx="2857488" cy="1919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428736"/>
            <a:ext cx="8229600" cy="4389120"/>
          </a:xfrm>
        </p:spPr>
        <p:txBody>
          <a:bodyPr>
            <a:normAutofit fontScale="85000" lnSpcReduction="20000"/>
          </a:bodyPr>
          <a:lstStyle/>
          <a:p>
            <a:r>
              <a:rPr lang="tr-TR" dirty="0" smtClean="0"/>
              <a:t>Suları, toprağı ve havayı kirleten bu kimyasal maddelerden korunmak için;</a:t>
            </a:r>
          </a:p>
          <a:p>
            <a:pPr>
              <a:buFont typeface="Wingdings" pitchFamily="2" charset="2"/>
              <a:buChar char="Ø"/>
            </a:pPr>
            <a:r>
              <a:rPr lang="tr-TR" dirty="0" smtClean="0"/>
              <a:t>Evlerde ve endüstride fosil yakıtlar yerine doğalgaz gibi kükürt ve azot içermeyen temiz yakıtlar tercih edilmelidir. Ayrıca güneş, rüzgar ve hidroelektrik santralleri gibi alternatif enerji kaynaklarından yararlanılmalıdır.</a:t>
            </a:r>
          </a:p>
          <a:p>
            <a:pPr>
              <a:buFont typeface="Wingdings" pitchFamily="2" charset="2"/>
              <a:buChar char="Ø"/>
            </a:pPr>
            <a:r>
              <a:rPr lang="tr-TR" dirty="0" smtClean="0"/>
              <a:t>Fabrika bacalarına filtre takılması sağlanmalıdır.</a:t>
            </a:r>
          </a:p>
          <a:p>
            <a:pPr>
              <a:buFont typeface="Wingdings" pitchFamily="2" charset="2"/>
              <a:buChar char="Ø"/>
            </a:pPr>
            <a:r>
              <a:rPr lang="tr-TR" dirty="0" smtClean="0"/>
              <a:t>Motorlu taşıtların bakımı zamanında yapılmalıdır.</a:t>
            </a:r>
          </a:p>
          <a:p>
            <a:pPr>
              <a:buFont typeface="Wingdings" pitchFamily="2" charset="2"/>
              <a:buChar char="Ø"/>
            </a:pPr>
            <a:r>
              <a:rPr lang="tr-TR" dirty="0" smtClean="0"/>
              <a:t>Çevremizin ağaçlandırılması esnasında kışın yaprak döken bitkiler tercih edilmemelidir.</a:t>
            </a:r>
            <a:endParaRPr lang="tr-T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3316" name="ShockwaveFlash1" r:id="rId2" imgW="6626818" imgH="5111581"/>
        </mc:Choice>
        <mc:Fallback>
          <p:control name="ShockwaveFlash1" r:id="rId2" imgW="6626818" imgH="511158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765175"/>
                  <a:ext cx="6626225" cy="51117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214422"/>
            <a:ext cx="8229600" cy="1064892"/>
          </a:xfrm>
        </p:spPr>
        <p:txBody>
          <a:bodyPr>
            <a:normAutofit fontScale="77500" lnSpcReduction="20000"/>
          </a:bodyPr>
          <a:lstStyle/>
          <a:p>
            <a:r>
              <a:rPr lang="tr-TR" dirty="0" smtClean="0"/>
              <a:t>Farklı kimyasal özelliklere sahip asit ve baz bir araya geldiğinde kimyasal tepkimeye girer ve yeni maddeler oluşur.</a:t>
            </a:r>
            <a:endParaRPr lang="tr-TR"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1472" y="2430882"/>
            <a:ext cx="7848327" cy="2139111"/>
          </a:xfrm>
          <a:prstGeom prst="rect">
            <a:avLst/>
          </a:prstGeom>
          <a:noFill/>
          <a:ln w="9525">
            <a:noFill/>
            <a:miter lim="800000"/>
            <a:headEnd/>
            <a:tailEnd/>
          </a:ln>
        </p:spPr>
      </p:pic>
      <p:sp>
        <p:nvSpPr>
          <p:cNvPr id="5" name="2 İçerik Yer Tutucusu"/>
          <p:cNvSpPr txBox="1">
            <a:spLocks/>
          </p:cNvSpPr>
          <p:nvPr/>
        </p:nvSpPr>
        <p:spPr>
          <a:xfrm>
            <a:off x="285720" y="5072074"/>
            <a:ext cx="8643998" cy="1064892"/>
          </a:xfrm>
          <a:prstGeom prst="rect">
            <a:avLst/>
          </a:prstGeom>
        </p:spPr>
        <p:txBody>
          <a:bodyPr vert="horz">
            <a:normAutofit/>
          </a:bodyPr>
          <a:lstStyle/>
          <a:p>
            <a:pPr>
              <a:buClr>
                <a:schemeClr val="accent3"/>
              </a:buClr>
            </a:pPr>
            <a:r>
              <a:rPr lang="tr-TR" sz="2600" dirty="0" smtClean="0"/>
              <a:t>Bir asit ve bazın tepkimeye girerek su ve tuz oluşturmasına </a:t>
            </a:r>
            <a:r>
              <a:rPr lang="tr-TR" sz="2600" b="1" dirty="0" err="1" smtClean="0">
                <a:solidFill>
                  <a:srgbClr val="FF0000"/>
                </a:solidFill>
              </a:rPr>
              <a:t>nötralleşme</a:t>
            </a:r>
            <a:r>
              <a:rPr lang="tr-TR" sz="2600" b="1" dirty="0" smtClean="0">
                <a:solidFill>
                  <a:srgbClr val="FF0000"/>
                </a:solidFill>
              </a:rPr>
              <a:t> tepkimesi </a:t>
            </a:r>
            <a:r>
              <a:rPr lang="tr-TR" sz="2600" dirty="0" smtClean="0"/>
              <a:t>adı verilir.</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636"/>
            <a:ext cx="8229600" cy="1323964"/>
          </a:xfrm>
        </p:spPr>
        <p:txBody>
          <a:bodyPr/>
          <a:lstStyle/>
          <a:p>
            <a:r>
              <a:rPr lang="tr-TR" dirty="0" smtClean="0"/>
              <a:t>Asit ve bazın tepkimeye girmesi sonucu tuz ve su oluşur.</a:t>
            </a:r>
            <a:endParaRPr lang="tr-TR"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85852" y="864182"/>
            <a:ext cx="6286544" cy="37403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282" y="2214554"/>
            <a:ext cx="5143536" cy="2565090"/>
          </a:xfrm>
        </p:spPr>
        <p:txBody>
          <a:bodyPr>
            <a:normAutofit fontScale="92500"/>
          </a:bodyPr>
          <a:lstStyle/>
          <a:p>
            <a:r>
              <a:rPr lang="tr-TR" dirty="0" smtClean="0"/>
              <a:t>Asit ve bazın tepkimeye girmesi sonucu tuz ve su oluşur.</a:t>
            </a:r>
          </a:p>
          <a:p>
            <a:r>
              <a:rPr lang="tr-TR" dirty="0" smtClean="0"/>
              <a:t>Oluşan ürünün </a:t>
            </a:r>
            <a:r>
              <a:rPr lang="tr-TR" dirty="0" err="1" smtClean="0"/>
              <a:t>pH</a:t>
            </a:r>
            <a:r>
              <a:rPr lang="tr-TR" dirty="0" smtClean="0"/>
              <a:t>’ ı 7 ya da 7 ‘ye çok yakın bir değer olur. </a:t>
            </a:r>
            <a:endParaRPr lang="tr-TR"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1396" y="1931978"/>
            <a:ext cx="3872604" cy="29940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2532"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0"/>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2036079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3556" name="ShockwaveFlash1" r:id="rId2" imgW="8064533" imgH="6119142"/>
        </mc:Choice>
        <mc:Fallback>
          <p:control name="ShockwaveFlash1" r:id="rId2" imgW="8064533" imgH="611914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0"/>
                  <a:ext cx="8064500" cy="61198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4131890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23856" y="6093296"/>
            <a:ext cx="4765664" cy="369332"/>
          </a:xfrm>
          <a:prstGeom prst="rect">
            <a:avLst/>
          </a:prstGeom>
        </p:spPr>
        <p:txBody>
          <a:bodyPr wrap="none">
            <a:spAutoFit/>
          </a:bodyPr>
          <a:lstStyle/>
          <a:p>
            <a:r>
              <a:rPr lang="tr-TR" dirty="0" smtClean="0"/>
              <a:t>Asitler; mavi turnusol kâğıdını kırmızıya çevirirler.</a:t>
            </a:r>
            <a:endParaRPr lang="tr-TR" dirty="0"/>
          </a:p>
        </p:txBody>
      </p:sp>
    </p:spTree>
    <p:controls>
      <mc:AlternateContent xmlns:mc="http://schemas.openxmlformats.org/markup-compatibility/2006">
        <mc:Choice xmlns:v="urn:schemas-microsoft-com:vml" Requires="v">
          <p:control spid="17412"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84213" y="0"/>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053138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r_bebi1"/>
          <p:cNvPicPr>
            <a:picLocks noChangeAspect="1" noChangeArrowheads="1"/>
          </p:cNvPicPr>
          <p:nvPr/>
        </p:nvPicPr>
        <p:blipFill>
          <a:blip r:embed="rId2" cstate="print"/>
          <a:srcRect/>
          <a:stretch>
            <a:fillRect/>
          </a:stretch>
        </p:blipFill>
        <p:spPr bwMode="auto">
          <a:xfrm>
            <a:off x="428625" y="1643063"/>
            <a:ext cx="4357688" cy="4168775"/>
          </a:xfrm>
          <a:prstGeom prst="rect">
            <a:avLst/>
          </a:prstGeom>
          <a:noFill/>
          <a:ln w="9525">
            <a:noFill/>
            <a:miter lim="800000"/>
            <a:headEnd/>
            <a:tailEnd/>
          </a:ln>
        </p:spPr>
      </p:pic>
      <p:sp>
        <p:nvSpPr>
          <p:cNvPr id="7" name="6 Oval Belirtme Çizgisi"/>
          <p:cNvSpPr/>
          <p:nvPr/>
        </p:nvSpPr>
        <p:spPr>
          <a:xfrm>
            <a:off x="5000625" y="1643063"/>
            <a:ext cx="3714750" cy="2214562"/>
          </a:xfrm>
          <a:prstGeom prst="wedgeEllipseCallout">
            <a:avLst>
              <a:gd name="adj1" fmla="val -105308"/>
              <a:gd name="adj2" fmla="val 100890"/>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tr-TR" b="1" dirty="0">
                <a:solidFill>
                  <a:schemeClr val="tx2"/>
                </a:solidFill>
                <a:latin typeface="Comic Sans MS" pitchFamily="66" charset="0"/>
              </a:rPr>
              <a:t>NELER ÖĞRENMİŞİZ?</a:t>
            </a:r>
          </a:p>
          <a:p>
            <a:pPr algn="ctr">
              <a:defRPr/>
            </a:pPr>
            <a:r>
              <a:rPr lang="tr-TR" b="1" dirty="0">
                <a:solidFill>
                  <a:schemeClr val="tx2"/>
                </a:solidFill>
                <a:latin typeface="Comic Sans MS" pitchFamily="66" charset="0"/>
              </a:rPr>
              <a:t>SORULARLA BİR TEKRAR YAPALIM MI?</a:t>
            </a:r>
          </a:p>
        </p:txBody>
      </p:sp>
      <p:sp>
        <p:nvSpPr>
          <p:cNvPr id="49158" name="9 Metin kutusu"/>
          <p:cNvSpPr txBox="1">
            <a:spLocks noChangeArrowheads="1"/>
          </p:cNvSpPr>
          <p:nvPr/>
        </p:nvSpPr>
        <p:spPr bwMode="auto">
          <a:xfrm>
            <a:off x="428625" y="428625"/>
            <a:ext cx="8001000" cy="461963"/>
          </a:xfrm>
          <a:prstGeom prst="rect">
            <a:avLst/>
          </a:prstGeom>
          <a:noFill/>
          <a:ln w="9525">
            <a:noFill/>
            <a:miter lim="800000"/>
            <a:headEnd/>
            <a:tailEnd/>
          </a:ln>
        </p:spPr>
        <p:txBody>
          <a:bodyPr>
            <a:spAutoFit/>
          </a:bodyPr>
          <a:lstStyle/>
          <a:p>
            <a:r>
              <a:rPr lang="tr-TR" sz="2400" b="1">
                <a:solidFill>
                  <a:srgbClr val="FF0000"/>
                </a:solidFill>
                <a:latin typeface="Comic Sans MS" pitchFamily="66" charset="0"/>
              </a:rPr>
              <a:t>ASİTLER-BAZLAR-TUZLAR TEKRAR SORULARI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eaLnBrk="1" hangingPunct="1">
              <a:defRPr/>
            </a:pPr>
            <a:r>
              <a:rPr lang="tr-TR" sz="3600" dirty="0" smtClean="0">
                <a:solidFill>
                  <a:srgbClr val="FF0000"/>
                </a:solidFill>
              </a:rPr>
              <a:t>ASİTLER      </a:t>
            </a:r>
            <a:r>
              <a:rPr lang="tr-TR" sz="3600" dirty="0" smtClean="0">
                <a:solidFill>
                  <a:schemeClr val="tx2"/>
                </a:solidFill>
              </a:rPr>
              <a:t>TUZLAR</a:t>
            </a:r>
            <a:r>
              <a:rPr lang="tr-TR" sz="3600" dirty="0" smtClean="0">
                <a:solidFill>
                  <a:srgbClr val="FF0000"/>
                </a:solidFill>
              </a:rPr>
              <a:t>          </a:t>
            </a:r>
            <a:r>
              <a:rPr lang="tr-TR" sz="3600" dirty="0" smtClean="0">
                <a:solidFill>
                  <a:schemeClr val="tx1">
                    <a:lumMod val="60000"/>
                    <a:lumOff val="40000"/>
                  </a:schemeClr>
                </a:solidFill>
              </a:rPr>
              <a:t>BAZLAR</a:t>
            </a:r>
            <a:endParaRPr lang="en-US" sz="2000" dirty="0" smtClean="0">
              <a:solidFill>
                <a:schemeClr val="tx1">
                  <a:lumMod val="60000"/>
                  <a:lumOff val="40000"/>
                </a:schemeClr>
              </a:solidFill>
            </a:endParaRPr>
          </a:p>
        </p:txBody>
      </p:sp>
      <p:pic>
        <p:nvPicPr>
          <p:cNvPr id="51203" name="Picture 4" descr="http://egitek.meb.gov.tr/dersdesmer/son_deney/deneyler/deney15_dosyalar/image008.jpg"/>
          <p:cNvPicPr>
            <a:picLocks noChangeAspect="1" noChangeArrowheads="1"/>
          </p:cNvPicPr>
          <p:nvPr/>
        </p:nvPicPr>
        <p:blipFill>
          <a:blip r:embed="rId2" cstate="print"/>
          <a:srcRect/>
          <a:stretch>
            <a:fillRect/>
          </a:stretch>
        </p:blipFill>
        <p:spPr bwMode="auto">
          <a:xfrm>
            <a:off x="928688" y="1143000"/>
            <a:ext cx="7143750" cy="4903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eaLnBrk="1" hangingPunct="1">
              <a:defRPr/>
            </a:pPr>
            <a:r>
              <a:rPr lang="tr-TR" sz="3600" dirty="0" smtClean="0">
                <a:solidFill>
                  <a:srgbClr val="FF0000"/>
                </a:solidFill>
              </a:rPr>
              <a:t>ASİTLER      </a:t>
            </a:r>
            <a:r>
              <a:rPr lang="tr-TR" sz="3600" dirty="0" smtClean="0">
                <a:solidFill>
                  <a:schemeClr val="tx2"/>
                </a:solidFill>
              </a:rPr>
              <a:t>TUZLAR</a:t>
            </a:r>
            <a:r>
              <a:rPr lang="tr-TR" sz="3600" dirty="0" smtClean="0">
                <a:solidFill>
                  <a:srgbClr val="FF0000"/>
                </a:solidFill>
              </a:rPr>
              <a:t>          </a:t>
            </a:r>
            <a:r>
              <a:rPr lang="tr-TR" sz="3600" dirty="0" smtClean="0">
                <a:solidFill>
                  <a:schemeClr val="tx1">
                    <a:lumMod val="60000"/>
                    <a:lumOff val="40000"/>
                  </a:schemeClr>
                </a:solidFill>
              </a:rPr>
              <a:t>BAZLAR</a:t>
            </a:r>
            <a:endParaRPr lang="en-US" sz="2000" dirty="0" smtClean="0">
              <a:solidFill>
                <a:schemeClr val="tx1">
                  <a:lumMod val="60000"/>
                  <a:lumOff val="40000"/>
                </a:schemeClr>
              </a:solidFill>
            </a:endParaRPr>
          </a:p>
        </p:txBody>
      </p:sp>
      <p:pic>
        <p:nvPicPr>
          <p:cNvPr id="52227" name="3 Resim" descr="ab16.jpg"/>
          <p:cNvPicPr>
            <a:picLocks noChangeAspect="1"/>
          </p:cNvPicPr>
          <p:nvPr/>
        </p:nvPicPr>
        <p:blipFill>
          <a:blip r:embed="rId2" cstate="print"/>
          <a:srcRect/>
          <a:stretch>
            <a:fillRect/>
          </a:stretch>
        </p:blipFill>
        <p:spPr bwMode="auto">
          <a:xfrm rot="186103">
            <a:off x="1571625" y="1285875"/>
            <a:ext cx="5643563" cy="5000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eaLnBrk="1" hangingPunct="1">
              <a:defRPr/>
            </a:pPr>
            <a:r>
              <a:rPr lang="tr-TR" sz="3600" dirty="0" smtClean="0">
                <a:solidFill>
                  <a:srgbClr val="FF0000"/>
                </a:solidFill>
              </a:rPr>
              <a:t>ASİTLER      </a:t>
            </a:r>
            <a:r>
              <a:rPr lang="tr-TR" sz="3600" dirty="0" smtClean="0">
                <a:solidFill>
                  <a:schemeClr val="tx2"/>
                </a:solidFill>
              </a:rPr>
              <a:t>TUZLAR</a:t>
            </a:r>
            <a:r>
              <a:rPr lang="tr-TR" sz="3600" dirty="0" smtClean="0">
                <a:solidFill>
                  <a:srgbClr val="FF0000"/>
                </a:solidFill>
              </a:rPr>
              <a:t>          </a:t>
            </a:r>
            <a:r>
              <a:rPr lang="tr-TR" sz="3600" dirty="0" smtClean="0">
                <a:solidFill>
                  <a:schemeClr val="tx1">
                    <a:lumMod val="60000"/>
                    <a:lumOff val="40000"/>
                  </a:schemeClr>
                </a:solidFill>
              </a:rPr>
              <a:t>BAZLAR</a:t>
            </a:r>
            <a:endParaRPr lang="en-US" sz="2000" dirty="0" smtClean="0">
              <a:solidFill>
                <a:schemeClr val="tx1">
                  <a:lumMod val="60000"/>
                  <a:lumOff val="40000"/>
                </a:schemeClr>
              </a:solidFill>
            </a:endParaRPr>
          </a:p>
        </p:txBody>
      </p:sp>
      <p:pic>
        <p:nvPicPr>
          <p:cNvPr id="53251" name="8 Resim" descr="s10.jpg"/>
          <p:cNvPicPr>
            <a:picLocks noChangeAspect="1"/>
          </p:cNvPicPr>
          <p:nvPr/>
        </p:nvPicPr>
        <p:blipFill>
          <a:blip r:embed="rId2" cstate="print"/>
          <a:srcRect/>
          <a:stretch>
            <a:fillRect/>
          </a:stretch>
        </p:blipFill>
        <p:spPr bwMode="auto">
          <a:xfrm>
            <a:off x="928688" y="1071563"/>
            <a:ext cx="7143750" cy="5329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tr-TR"/>
          </a:p>
        </p:txBody>
      </p:sp>
      <p:pic>
        <p:nvPicPr>
          <p:cNvPr id="58373" name="5 Resim" descr="2.jpg"/>
          <p:cNvPicPr>
            <a:picLocks noChangeAspect="1"/>
          </p:cNvPicPr>
          <p:nvPr/>
        </p:nvPicPr>
        <p:blipFill>
          <a:blip r:embed="rId2" cstate="print"/>
          <a:srcRect/>
          <a:stretch>
            <a:fillRect/>
          </a:stretch>
        </p:blipFill>
        <p:spPr bwMode="auto">
          <a:xfrm>
            <a:off x="899592" y="1000125"/>
            <a:ext cx="7671197" cy="5500688"/>
          </a:xfrm>
          <a:prstGeom prst="rect">
            <a:avLst/>
          </a:prstGeom>
          <a:noFill/>
          <a:ln w="9525">
            <a:noFill/>
            <a:miter lim="800000"/>
            <a:headEnd/>
            <a:tailEnd/>
          </a:ln>
        </p:spPr>
      </p:pic>
      <p:sp>
        <p:nvSpPr>
          <p:cNvPr id="58374" name="Rectangle 2"/>
          <p:cNvSpPr>
            <a:spLocks noGrp="1" noChangeArrowheads="1"/>
          </p:cNvSpPr>
          <p:nvPr>
            <p:ph type="title"/>
          </p:nvPr>
        </p:nvSpPr>
        <p:spPr>
          <a:xfrm>
            <a:off x="511424" y="116632"/>
            <a:ext cx="8229600" cy="1143000"/>
          </a:xfrm>
        </p:spPr>
        <p:txBody>
          <a:bodyPr/>
          <a:lstStyle/>
          <a:p>
            <a:pPr eaLnBrk="1" hangingPunct="1"/>
            <a:r>
              <a:rPr lang="tr-TR" sz="3600" dirty="0" smtClean="0">
                <a:solidFill>
                  <a:srgbClr val="FF0000"/>
                </a:solidFill>
              </a:rPr>
              <a:t>ASİTLER-BAZLAR-TUZLAR</a:t>
            </a:r>
            <a:endParaRPr lang="en-US" sz="2000" dirty="0" smtClean="0">
              <a:solidFill>
                <a:srgbClr val="FF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67544" y="188640"/>
            <a:ext cx="8229600" cy="1143000"/>
          </a:xfrm>
        </p:spPr>
        <p:txBody>
          <a:bodyPr/>
          <a:lstStyle/>
          <a:p>
            <a:pPr eaLnBrk="1" hangingPunct="1"/>
            <a:r>
              <a:rPr lang="tr-TR" sz="3600" dirty="0" smtClean="0">
                <a:solidFill>
                  <a:srgbClr val="FF0000"/>
                </a:solidFill>
              </a:rPr>
              <a:t>ASİTLER-BAZLAR-TUZLAR</a:t>
            </a:r>
            <a:endParaRPr lang="en-US" sz="2000" dirty="0" smtClean="0">
              <a:solidFill>
                <a:srgbClr val="FF0000"/>
              </a:solidFill>
            </a:endParaRPr>
          </a:p>
        </p:txBody>
      </p:sp>
      <p:sp>
        <p:nvSpPr>
          <p:cNvPr id="59395"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tr-TR"/>
          </a:p>
        </p:txBody>
      </p:sp>
      <p:pic>
        <p:nvPicPr>
          <p:cNvPr id="59399" name="6 Resim" descr="1.jpg"/>
          <p:cNvPicPr>
            <a:picLocks noChangeAspect="1"/>
          </p:cNvPicPr>
          <p:nvPr/>
        </p:nvPicPr>
        <p:blipFill>
          <a:blip r:embed="rId2" cstate="print"/>
          <a:srcRect/>
          <a:stretch>
            <a:fillRect/>
          </a:stretch>
        </p:blipFill>
        <p:spPr bwMode="auto">
          <a:xfrm>
            <a:off x="899593" y="1000125"/>
            <a:ext cx="7704855" cy="550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tr-TR"/>
          </a:p>
        </p:txBody>
      </p:sp>
      <p:sp>
        <p:nvSpPr>
          <p:cNvPr id="60421" name="Rectangle 2"/>
          <p:cNvSpPr>
            <a:spLocks noGrp="1" noChangeArrowheads="1"/>
          </p:cNvSpPr>
          <p:nvPr>
            <p:ph type="title"/>
          </p:nvPr>
        </p:nvSpPr>
        <p:spPr>
          <a:xfrm>
            <a:off x="467544" y="116632"/>
            <a:ext cx="8229600" cy="1143000"/>
          </a:xfrm>
        </p:spPr>
        <p:txBody>
          <a:bodyPr/>
          <a:lstStyle/>
          <a:p>
            <a:pPr eaLnBrk="1" hangingPunct="1"/>
            <a:r>
              <a:rPr lang="tr-TR" sz="3600" dirty="0" smtClean="0">
                <a:solidFill>
                  <a:srgbClr val="FF0000"/>
                </a:solidFill>
              </a:rPr>
              <a:t>ASİTLER-BAZLAR-TUZLAR</a:t>
            </a:r>
            <a:endParaRPr lang="en-US" sz="2000" dirty="0" smtClean="0">
              <a:solidFill>
                <a:srgbClr val="FF0000"/>
              </a:solidFill>
            </a:endParaRPr>
          </a:p>
        </p:txBody>
      </p:sp>
      <p:pic>
        <p:nvPicPr>
          <p:cNvPr id="60422" name="8 Resim" descr="3.jpg"/>
          <p:cNvPicPr>
            <a:picLocks noChangeAspect="1"/>
          </p:cNvPicPr>
          <p:nvPr/>
        </p:nvPicPr>
        <p:blipFill>
          <a:blip r:embed="rId2" cstate="print"/>
          <a:srcRect/>
          <a:stretch>
            <a:fillRect/>
          </a:stretch>
        </p:blipFill>
        <p:spPr bwMode="auto">
          <a:xfrm>
            <a:off x="1115617" y="1000125"/>
            <a:ext cx="6956822"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67544" y="28828"/>
            <a:ext cx="8229600" cy="1143000"/>
          </a:xfrm>
        </p:spPr>
        <p:txBody>
          <a:bodyPr/>
          <a:lstStyle/>
          <a:p>
            <a:pPr eaLnBrk="1" hangingPunct="1"/>
            <a:r>
              <a:rPr lang="tr-TR" sz="3600" dirty="0" smtClean="0">
                <a:solidFill>
                  <a:srgbClr val="FF0000"/>
                </a:solidFill>
              </a:rPr>
              <a:t>ASİTLER-BAZLAR-TUZLAR</a:t>
            </a:r>
            <a:endParaRPr lang="en-US" sz="2000" dirty="0" smtClean="0">
              <a:solidFill>
                <a:srgbClr val="FF0000"/>
              </a:solidFill>
            </a:endParaRPr>
          </a:p>
        </p:txBody>
      </p:sp>
      <p:sp>
        <p:nvSpPr>
          <p:cNvPr id="61443"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tr-TR"/>
          </a:p>
        </p:txBody>
      </p:sp>
      <p:pic>
        <p:nvPicPr>
          <p:cNvPr id="61447" name="7 Resim" descr="7.jpg"/>
          <p:cNvPicPr>
            <a:picLocks noChangeAspect="1"/>
          </p:cNvPicPr>
          <p:nvPr/>
        </p:nvPicPr>
        <p:blipFill>
          <a:blip r:embed="rId2" cstate="print"/>
          <a:srcRect/>
          <a:stretch>
            <a:fillRect/>
          </a:stretch>
        </p:blipFill>
        <p:spPr bwMode="auto">
          <a:xfrm>
            <a:off x="1259632" y="980728"/>
            <a:ext cx="7291696" cy="511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İçerik Yer Tutucusu"/>
          <p:cNvSpPr>
            <a:spLocks noGrp="1"/>
          </p:cNvSpPr>
          <p:nvPr/>
        </p:nvSpPr>
        <p:spPr>
          <a:xfrm>
            <a:off x="0" y="404664"/>
            <a:ext cx="9144000" cy="4525963"/>
          </a:xfrm>
          <a:prstGeom prst="rect">
            <a:avLst/>
          </a:prstGeom>
        </p:spPr>
        <p:txBody>
          <a:bodyPr vert="horz">
            <a:normAutofit fontScale="925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ctr">
              <a:buNone/>
            </a:pPr>
            <a:r>
              <a:rPr lang="tr-TR" sz="4800" b="1" i="1" dirty="0" smtClean="0"/>
              <a:t>Hidayet GÜNEŞ</a:t>
            </a:r>
          </a:p>
          <a:p>
            <a:pPr algn="ctr">
              <a:buNone/>
            </a:pPr>
            <a:r>
              <a:rPr lang="tr-TR" sz="4800" b="1" i="1" dirty="0" smtClean="0"/>
              <a:t>Fen ve Teknoloji Öğretmeni</a:t>
            </a:r>
          </a:p>
          <a:p>
            <a:pPr algn="ctr">
              <a:buNone/>
            </a:pPr>
            <a:r>
              <a:rPr lang="tr-TR" sz="4800" b="1" i="1" dirty="0" smtClean="0"/>
              <a:t>NAZİLLİ/AYDIN</a:t>
            </a:r>
          </a:p>
          <a:p>
            <a:pPr algn="ctr">
              <a:buNone/>
            </a:pPr>
            <a:r>
              <a:rPr lang="tr-TR" sz="4800" b="1" i="1" dirty="0" smtClean="0"/>
              <a:t>Mustafa Çelek arkadaşın sunusu olup ilaveler yapılmıştır . Fen okulundaki </a:t>
            </a:r>
            <a:r>
              <a:rPr lang="tr-TR" sz="4800" b="1" i="1" dirty="0" err="1" smtClean="0"/>
              <a:t>swf</a:t>
            </a:r>
            <a:r>
              <a:rPr lang="tr-TR" sz="4800" b="1" i="1" dirty="0" smtClean="0"/>
              <a:t> dosyalarından yararlanılmıştır</a:t>
            </a:r>
          </a:p>
          <a:p>
            <a:pPr algn="ctr">
              <a:buNone/>
            </a:pPr>
            <a:r>
              <a:rPr lang="tr-TR" sz="4800" b="1" i="1" dirty="0" smtClean="0"/>
              <a:t>MEB KİTABI SUNUSUDUR </a:t>
            </a:r>
          </a:p>
          <a:p>
            <a:pPr algn="ctr">
              <a:buNone/>
            </a:pPr>
            <a:endParaRPr lang="tr-TR" sz="4800"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23856" y="6093296"/>
            <a:ext cx="4753096" cy="369332"/>
          </a:xfrm>
          <a:prstGeom prst="rect">
            <a:avLst/>
          </a:prstGeom>
        </p:spPr>
        <p:txBody>
          <a:bodyPr wrap="none">
            <a:spAutoFit/>
          </a:bodyPr>
          <a:lstStyle/>
          <a:p>
            <a:r>
              <a:rPr lang="tr-TR" dirty="0" smtClean="0"/>
              <a:t>Bazlar; Kırmızı turnusol kâğıdını maviye çevirirler.</a:t>
            </a:r>
            <a:endParaRPr lang="tr-TR" dirty="0"/>
          </a:p>
        </p:txBody>
      </p:sp>
    </p:spTree>
    <p:controls>
      <mc:AlternateContent xmlns:mc="http://schemas.openxmlformats.org/markup-compatibility/2006">
        <mc:Choice xmlns:v="urn:schemas-microsoft-com:vml" Requires="v">
          <p:control spid="18436" name="ShockwaveFlash1" r:id="rId2" imgW="7621064" imgH="5931764"/>
        </mc:Choice>
        <mc:Fallback>
          <p:control name="ShockwaveFlash1" r:id="rId2" imgW="7621064" imgH="593176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90488"/>
                  <a:ext cx="7620000" cy="59309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1699177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7224" y="3432957"/>
            <a:ext cx="7500990" cy="3198787"/>
          </a:xfrm>
          <a:prstGeom prst="rect">
            <a:avLst/>
          </a:prstGeom>
          <a:noFill/>
          <a:ln w="9525">
            <a:noFill/>
            <a:miter lim="800000"/>
            <a:headEnd/>
            <a:tailEnd/>
          </a:ln>
        </p:spPr>
      </p:pic>
      <p:sp>
        <p:nvSpPr>
          <p:cNvPr id="3" name="2 İçerik Yer Tutucusu"/>
          <p:cNvSpPr>
            <a:spLocks noGrp="1"/>
          </p:cNvSpPr>
          <p:nvPr>
            <p:ph idx="1"/>
          </p:nvPr>
        </p:nvSpPr>
        <p:spPr>
          <a:xfrm>
            <a:off x="428596" y="785794"/>
            <a:ext cx="8229600" cy="2928958"/>
          </a:xfrm>
        </p:spPr>
        <p:txBody>
          <a:bodyPr>
            <a:normAutofit fontScale="92500"/>
          </a:bodyPr>
          <a:lstStyle/>
          <a:p>
            <a:r>
              <a:rPr lang="tr-TR" dirty="0" smtClean="0"/>
              <a:t>Asidik veya bazik özellik gösteren maddeleri her zaman duyu organlarımızla ayırt etmemiz mümkün olmayabilir.</a:t>
            </a:r>
          </a:p>
          <a:p>
            <a:r>
              <a:rPr lang="tr-TR" dirty="0" smtClean="0"/>
              <a:t>Sulu çözeltilerinde </a:t>
            </a:r>
            <a:r>
              <a:rPr lang="tr-TR" b="1" dirty="0" smtClean="0">
                <a:solidFill>
                  <a:srgbClr val="FF0000"/>
                </a:solidFill>
              </a:rPr>
              <a:t>hidrojen iyonu (H+) </a:t>
            </a:r>
            <a:r>
              <a:rPr lang="tr-TR" dirty="0" smtClean="0"/>
              <a:t>oluşturan bileşikler </a:t>
            </a:r>
            <a:r>
              <a:rPr lang="tr-TR" b="1" dirty="0" smtClean="0">
                <a:solidFill>
                  <a:srgbClr val="FF0000"/>
                </a:solidFill>
              </a:rPr>
              <a:t>"asit"</a:t>
            </a:r>
            <a:r>
              <a:rPr lang="tr-TR" b="1" dirty="0" smtClean="0"/>
              <a:t>,</a:t>
            </a:r>
            <a:r>
              <a:rPr lang="tr-TR" b="1" dirty="0" smtClean="0">
                <a:solidFill>
                  <a:srgbClr val="FF0000"/>
                </a:solidFill>
              </a:rPr>
              <a:t> </a:t>
            </a:r>
            <a:r>
              <a:rPr lang="tr-TR" b="1" dirty="0" smtClean="0">
                <a:solidFill>
                  <a:schemeClr val="bg2">
                    <a:lumMod val="50000"/>
                  </a:schemeClr>
                </a:solidFill>
              </a:rPr>
              <a:t>hidroksit iyonu (OH-) </a:t>
            </a:r>
            <a:r>
              <a:rPr lang="tr-TR" dirty="0" smtClean="0"/>
              <a:t>oluşturan bileşikler ise </a:t>
            </a:r>
            <a:r>
              <a:rPr lang="tr-TR" b="1" dirty="0" smtClean="0">
                <a:solidFill>
                  <a:schemeClr val="bg2">
                    <a:lumMod val="50000"/>
                  </a:schemeClr>
                </a:solidFill>
              </a:rPr>
              <a:t>"baz“ </a:t>
            </a:r>
            <a:r>
              <a:rPr lang="tr-TR" dirty="0" smtClean="0"/>
              <a:t>olarak tanımlanır.</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cstate="print"/>
          <a:srcRect/>
          <a:stretch>
            <a:fillRect/>
          </a:stretch>
        </p:blipFill>
        <p:spPr bwMode="auto">
          <a:xfrm>
            <a:off x="2286000" y="1717675"/>
            <a:ext cx="4570413" cy="3427413"/>
          </a:xfrm>
          <a:prstGeom prst="rect">
            <a:avLst/>
          </a:prstGeom>
          <a:noFill/>
          <a:ln w="9525">
            <a:noFill/>
            <a:miter lim="800000"/>
            <a:headEnd/>
            <a:tailEnd/>
          </a:ln>
          <a:effectLst/>
        </p:spPr>
      </p:pic>
    </p:spTree>
    <p:controls>
      <mc:AlternateContent xmlns:mc="http://schemas.openxmlformats.org/markup-compatibility/2006">
        <mc:Choice xmlns:v="urn:schemas-microsoft-com:vml" Requires="v">
          <p:control spid="2052" name="ShockwaveFlash1" r:id="rId2" imgW="6625066" imgH="4679905"/>
        </mc:Choice>
        <mc:Fallback>
          <p:control name="ShockwaveFlash1" r:id="rId2" imgW="6625066" imgH="467990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476375" y="981075"/>
                  <a:ext cx="6624638" cy="46799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187624" y="692696"/>
            <a:ext cx="7200800" cy="4608512"/>
          </a:xfrm>
          <a:prstGeom prst="rect">
            <a:avLst/>
          </a:prstGeom>
          <a:noFill/>
          <a:ln w="9525">
            <a:noFill/>
            <a:miter lim="800000"/>
            <a:headEnd/>
            <a:tailEnd/>
          </a:ln>
        </p:spPr>
        <p:txBody>
          <a:bodyPr/>
          <a:lstStyle/>
          <a:p>
            <a:pPr marL="609600" indent="-609600" eaLnBrk="0" hangingPunct="0">
              <a:spcBef>
                <a:spcPct val="20000"/>
              </a:spcBef>
              <a:buClr>
                <a:schemeClr val="hlink"/>
              </a:buClr>
              <a:buFont typeface="Wingdings" pitchFamily="2" charset="2"/>
              <a:buChar char="v"/>
              <a:defRPr/>
            </a:pPr>
            <a:r>
              <a:rPr lang="tr-TR" sz="2800" b="1" u="sng" kern="0" dirty="0">
                <a:solidFill>
                  <a:schemeClr val="tx2"/>
                </a:solidFill>
                <a:latin typeface="Times New Roman" pitchFamily="18" charset="0"/>
                <a:cs typeface="Times New Roman" pitchFamily="18" charset="0"/>
              </a:rPr>
              <a:t>ASİT</a:t>
            </a:r>
            <a:r>
              <a:rPr lang="tr-TR" sz="2800" b="1" kern="0" dirty="0">
                <a:solidFill>
                  <a:schemeClr val="tx2"/>
                </a:solidFill>
                <a:latin typeface="Times New Roman" pitchFamily="18" charset="0"/>
                <a:cs typeface="Times New Roman" pitchFamily="18" charset="0"/>
              </a:rPr>
              <a:t>:Suda çözündüğünde hidrojen iyonu </a:t>
            </a:r>
            <a:r>
              <a:rPr lang="tr-TR" sz="2800" b="1" kern="0" dirty="0">
                <a:solidFill>
                  <a:srgbClr val="FF0000"/>
                </a:solidFill>
                <a:latin typeface="Times New Roman" pitchFamily="18" charset="0"/>
                <a:cs typeface="Times New Roman" pitchFamily="18" charset="0"/>
              </a:rPr>
              <a:t>( H+ ) </a:t>
            </a:r>
            <a:r>
              <a:rPr lang="tr-TR" sz="2800" b="1" kern="0" dirty="0">
                <a:solidFill>
                  <a:schemeClr val="tx2"/>
                </a:solidFill>
                <a:latin typeface="Times New Roman" pitchFamily="18" charset="0"/>
                <a:cs typeface="Times New Roman" pitchFamily="18" charset="0"/>
              </a:rPr>
              <a:t>verebilen maddelere “asit” denir.</a:t>
            </a:r>
            <a:r>
              <a:rPr lang="tr-TR" sz="2800" b="1" u="sng" kern="0" dirty="0">
                <a:solidFill>
                  <a:schemeClr val="tx2"/>
                </a:solidFill>
                <a:latin typeface="Times New Roman" pitchFamily="18" charset="0"/>
                <a:cs typeface="Times New Roman" pitchFamily="18" charset="0"/>
              </a:rPr>
              <a:t> </a:t>
            </a:r>
          </a:p>
          <a:p>
            <a:pPr marL="609600" indent="-609600" eaLnBrk="0" hangingPunct="0">
              <a:spcBef>
                <a:spcPct val="20000"/>
              </a:spcBef>
              <a:buClr>
                <a:schemeClr val="hlink"/>
              </a:buClr>
              <a:buFont typeface="Wingdings" pitchFamily="2" charset="2"/>
              <a:buChar char="v"/>
              <a:defRPr/>
            </a:pPr>
            <a:endParaRPr lang="tr-TR" sz="2800" b="1" u="sng" kern="0" dirty="0">
              <a:solidFill>
                <a:schemeClr val="tx2"/>
              </a:solidFill>
              <a:latin typeface="Times New Roman" pitchFamily="18" charset="0"/>
              <a:cs typeface="Times New Roman" pitchFamily="18" charset="0"/>
            </a:endParaRPr>
          </a:p>
          <a:p>
            <a:pPr marL="609600" indent="-609600" eaLnBrk="0" hangingPunct="0">
              <a:spcBef>
                <a:spcPct val="20000"/>
              </a:spcBef>
              <a:buClr>
                <a:schemeClr val="hlink"/>
              </a:buClr>
              <a:defRPr/>
            </a:pPr>
            <a:r>
              <a:rPr lang="tr-TR" sz="2800" b="1" kern="0" dirty="0">
                <a:solidFill>
                  <a:srgbClr val="FF0000"/>
                </a:solidFill>
                <a:latin typeface="Times New Roman" pitchFamily="18" charset="0"/>
                <a:cs typeface="Times New Roman" pitchFamily="18" charset="0"/>
              </a:rPr>
              <a:t>  </a:t>
            </a:r>
            <a:r>
              <a:rPr lang="tr-TR" sz="2800" b="1" kern="0" dirty="0" err="1">
                <a:solidFill>
                  <a:srgbClr val="FF0000"/>
                </a:solidFill>
                <a:latin typeface="Times New Roman" pitchFamily="18" charset="0"/>
                <a:cs typeface="Times New Roman" pitchFamily="18" charset="0"/>
              </a:rPr>
              <a:t>HCl</a:t>
            </a:r>
            <a:r>
              <a:rPr lang="tr-TR" sz="2800" b="1" kern="0" dirty="0">
                <a:solidFill>
                  <a:srgbClr val="FF0000"/>
                </a:solidFill>
                <a:latin typeface="Times New Roman" pitchFamily="18" charset="0"/>
                <a:cs typeface="Times New Roman" pitchFamily="18" charset="0"/>
              </a:rPr>
              <a:t>                        H+    </a:t>
            </a:r>
            <a:r>
              <a:rPr lang="tr-TR" b="1" kern="0" dirty="0">
                <a:solidFill>
                  <a:schemeClr val="tx2"/>
                </a:solidFill>
                <a:latin typeface="Times New Roman" pitchFamily="18" charset="0"/>
                <a:cs typeface="Times New Roman" pitchFamily="18" charset="0"/>
              </a:rPr>
              <a:t>+</a:t>
            </a:r>
            <a:r>
              <a:rPr lang="tr-TR" sz="2800" b="1" kern="0" dirty="0">
                <a:solidFill>
                  <a:srgbClr val="FF0000"/>
                </a:solidFill>
                <a:latin typeface="Times New Roman" pitchFamily="18" charset="0"/>
                <a:cs typeface="Times New Roman" pitchFamily="18" charset="0"/>
              </a:rPr>
              <a:t>  </a:t>
            </a:r>
            <a:r>
              <a:rPr lang="tr-TR" sz="2800" b="1" kern="0" dirty="0" err="1">
                <a:solidFill>
                  <a:srgbClr val="FF0000"/>
                </a:solidFill>
                <a:latin typeface="Times New Roman" pitchFamily="18" charset="0"/>
                <a:cs typeface="Times New Roman" pitchFamily="18" charset="0"/>
              </a:rPr>
              <a:t>Cl</a:t>
            </a:r>
            <a:r>
              <a:rPr lang="tr-TR" sz="2800" b="1" kern="0" dirty="0">
                <a:solidFill>
                  <a:srgbClr val="FF0000"/>
                </a:solidFill>
                <a:latin typeface="Times New Roman" pitchFamily="18" charset="0"/>
                <a:cs typeface="Times New Roman" pitchFamily="18" charset="0"/>
              </a:rPr>
              <a:t>–</a:t>
            </a:r>
          </a:p>
          <a:p>
            <a:pPr marL="609600" indent="-609600" eaLnBrk="0" hangingPunct="0">
              <a:spcBef>
                <a:spcPct val="20000"/>
              </a:spcBef>
              <a:buClr>
                <a:schemeClr val="hlink"/>
              </a:buClr>
              <a:defRPr/>
            </a:pPr>
            <a:r>
              <a:rPr lang="tr-TR" sz="2800" b="1" kern="0" dirty="0">
                <a:solidFill>
                  <a:srgbClr val="FF0000"/>
                </a:solidFill>
                <a:latin typeface="Times New Roman" pitchFamily="18" charset="0"/>
                <a:cs typeface="Times New Roman" pitchFamily="18" charset="0"/>
              </a:rPr>
              <a:t>  HNO3                    H+    </a:t>
            </a:r>
            <a:r>
              <a:rPr lang="tr-TR" sz="1400" b="1" kern="0" dirty="0">
                <a:solidFill>
                  <a:schemeClr val="tx2"/>
                </a:solidFill>
                <a:latin typeface="Times New Roman" pitchFamily="18" charset="0"/>
                <a:cs typeface="Times New Roman" pitchFamily="18" charset="0"/>
              </a:rPr>
              <a:t>+</a:t>
            </a:r>
            <a:r>
              <a:rPr lang="tr-TR" sz="2800" b="1" kern="0" dirty="0">
                <a:solidFill>
                  <a:srgbClr val="FF0000"/>
                </a:solidFill>
                <a:latin typeface="Times New Roman" pitchFamily="18" charset="0"/>
                <a:cs typeface="Times New Roman" pitchFamily="18" charset="0"/>
              </a:rPr>
              <a:t>  NO–3</a:t>
            </a:r>
          </a:p>
          <a:p>
            <a:pPr marL="609600" indent="-609600" eaLnBrk="0" hangingPunct="0">
              <a:spcBef>
                <a:spcPct val="20000"/>
              </a:spcBef>
              <a:buClr>
                <a:schemeClr val="hlink"/>
              </a:buClr>
              <a:defRPr/>
            </a:pPr>
            <a:r>
              <a:rPr lang="tr-TR" sz="2800" b="1" kern="0" dirty="0">
                <a:solidFill>
                  <a:srgbClr val="FF0000"/>
                </a:solidFill>
                <a:latin typeface="Times New Roman" pitchFamily="18" charset="0"/>
                <a:cs typeface="Times New Roman" pitchFamily="18" charset="0"/>
              </a:rPr>
              <a:t>  H2SO4                   2H+  </a:t>
            </a:r>
            <a:r>
              <a:rPr lang="tr-TR" sz="1400" b="1" kern="0" dirty="0">
                <a:solidFill>
                  <a:schemeClr val="tx2"/>
                </a:solidFill>
                <a:latin typeface="Times New Roman" pitchFamily="18" charset="0"/>
                <a:cs typeface="Times New Roman" pitchFamily="18" charset="0"/>
              </a:rPr>
              <a:t>+</a:t>
            </a:r>
            <a:r>
              <a:rPr lang="tr-TR" sz="2800" b="1" kern="0" dirty="0">
                <a:solidFill>
                  <a:srgbClr val="FF0000"/>
                </a:solidFill>
                <a:latin typeface="Times New Roman" pitchFamily="18" charset="0"/>
                <a:cs typeface="Times New Roman" pitchFamily="18" charset="0"/>
              </a:rPr>
              <a:t>  SO4–2</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9b7641c208e02b38c5dd6a81a45015dfb8a5"/>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503</TotalTime>
  <Words>1068</Words>
  <Application>Microsoft Office PowerPoint</Application>
  <PresentationFormat>Ekran Gösterisi (4:3)</PresentationFormat>
  <Paragraphs>96</Paragraphs>
  <Slides>58</Slides>
  <Notes>0</Notes>
  <HiddenSlides>0</HiddenSlides>
  <MMClips>0</MMClips>
  <ScaleCrop>false</ScaleCrop>
  <HeadingPairs>
    <vt:vector size="4" baseType="variant">
      <vt:variant>
        <vt:lpstr>Tema</vt:lpstr>
      </vt:variant>
      <vt:variant>
        <vt:i4>1</vt:i4>
      </vt:variant>
      <vt:variant>
        <vt:lpstr>Slayt Başlıkları</vt:lpstr>
      </vt:variant>
      <vt:variant>
        <vt:i4>58</vt:i4>
      </vt:variant>
    </vt:vector>
  </HeadingPairs>
  <TitlesOfParts>
    <vt:vector size="59" baseType="lpstr">
      <vt:lpstr>Ofis Teması</vt:lpstr>
      <vt:lpstr>MADDENİN YAPISI ve  ÖZELLİKLERİ</vt:lpstr>
      <vt:lpstr>Asitler - Bazlar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Kuvvetli Asitler</vt:lpstr>
      <vt:lpstr>PowerPoint Sunusu</vt:lpstr>
      <vt:lpstr>Kuvvetli Bazlar</vt:lpstr>
      <vt:lpstr>PowerPoint Sunusu</vt:lpstr>
      <vt:lpstr>Günlük Hayatımızdaki Asit ve Bazlar</vt:lpstr>
      <vt:lpstr>PowerPoint Sunusu</vt:lpstr>
      <vt:lpstr>PowerPoint Sunusu</vt:lpstr>
      <vt:lpstr>PowerPoint Sunusu</vt:lpstr>
      <vt:lpstr>PowerPoint Sunusu</vt:lpstr>
      <vt:lpstr>PowerPoint Sunusu</vt:lpstr>
      <vt:lpstr>ASİTLER                           BAZLAR</vt:lpstr>
      <vt:lpstr>Asit Yağmurları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ASİTLER      TUZLAR          BAZLAR</vt:lpstr>
      <vt:lpstr>ASİTLER      TUZLAR          BAZLAR</vt:lpstr>
      <vt:lpstr>ASİTLER      TUZLAR          BAZLAR</vt:lpstr>
      <vt:lpstr>ASİTLER-BAZLAR-TUZLAR</vt:lpstr>
      <vt:lpstr>ASİTLER-BAZLAR-TUZLAR</vt:lpstr>
      <vt:lpstr>ASİTLER-BAZLAR-TUZLAR</vt:lpstr>
      <vt:lpstr>ASİTLER-BAZLAR-TUZLAR</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MADDENİN YAPISI  ASİTLER BAZLAR</dc:title>
  <dc:creator>SU</dc:creator>
  <cp:lastModifiedBy>su</cp:lastModifiedBy>
  <cp:revision>70</cp:revision>
  <dcterms:created xsi:type="dcterms:W3CDTF">2010-10-17T16:29:05Z</dcterms:created>
  <dcterms:modified xsi:type="dcterms:W3CDTF">2013-12-24T15:31:14Z</dcterms:modified>
</cp:coreProperties>
</file>