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ctiveX/activeX1.xml" ContentType="application/vnd.ms-office.activeX+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2.xml" ContentType="application/vnd.ms-office.activeX+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ctiveX/activeX3.xml" ContentType="application/vnd.ms-office.activeX+xml"/>
  <Override PartName="/ppt/activeX/activeX4.xml" ContentType="application/vnd.ms-office.activeX+xml"/>
  <Override PartName="/ppt/activeX/activeX5.xml" ContentType="application/vnd.ms-office.activeX+xml"/>
  <Override PartName="/ppt/notesSlides/notesSlide7.xml" ContentType="application/vnd.openxmlformats-officedocument.presentationml.notesSlide+xml"/>
  <Override PartName="/ppt/notesSlides/notesSlide8.xml" ContentType="application/vnd.openxmlformats-officedocument.presentationml.notesSlide+xml"/>
  <Override PartName="/ppt/activeX/activeX6.xml" ContentType="application/vnd.ms-office.activeX+xml"/>
  <Override PartName="/ppt/notesSlides/notesSlide9.xml" ContentType="application/vnd.openxmlformats-officedocument.presentationml.notesSlide+xml"/>
  <Override PartName="/ppt/activeX/activeX7.xml" ContentType="application/vnd.ms-office.activeX+xml"/>
  <Override PartName="/ppt/notesSlides/notesSlide10.xml" ContentType="application/vnd.openxmlformats-officedocument.presentationml.notesSlide+xml"/>
  <Override PartName="/ppt/activeX/activeX8.xml" ContentType="application/vnd.ms-office.activeX+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ctiveX/activeX9.xml" ContentType="application/vnd.ms-office.activeX+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embeddings/oleObject1.bin" ContentType="application/vnd.openxmlformats-officedocument.oleObject"/>
  <Override PartName="/ppt/activeX/activeX10.xml" ContentType="application/vnd.ms-office.activeX+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embeddings/oleObject2.bin" ContentType="application/vnd.openxmlformats-officedocument.oleObject"/>
  <Override PartName="/ppt/notesSlides/notesSlide18.xml" ContentType="application/vnd.openxmlformats-officedocument.presentationml.notesSlide+xml"/>
  <Override PartName="/ppt/embeddings/oleObject3.bin" ContentType="application/vnd.openxmlformats-officedocument.oleObject"/>
  <Override PartName="/ppt/notesSlides/notesSlide19.xml" ContentType="application/vnd.openxmlformats-officedocument.presentationml.notesSlide+xml"/>
  <Override PartName="/ppt/embeddings/oleObject4.bin" ContentType="application/vnd.openxmlformats-officedocument.oleObject"/>
  <Override PartName="/ppt/notesSlides/notesSlide20.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21.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notesSlides/notesSlide22.xml" ContentType="application/vnd.openxmlformats-officedocument.presentationml.notesSlide+xml"/>
  <Override PartName="/ppt/embeddings/oleObject11.bin" ContentType="application/vnd.openxmlformats-officedocument.oleObject"/>
  <Override PartName="/ppt/notesSlides/notesSlide23.xml" ContentType="application/vnd.openxmlformats-officedocument.presentationml.notesSlide+xml"/>
  <Override PartName="/ppt/embeddings/oleObject12.bin" ContentType="application/vnd.openxmlformats-officedocument.oleObject"/>
  <Override PartName="/ppt/activeX/activeX11.xml" ContentType="application/vnd.ms-office.activeX+xml"/>
  <Override PartName="/ppt/notesSlides/notesSlide24.xml" ContentType="application/vnd.openxmlformats-officedocument.presentationml.notesSlide+xml"/>
  <Override PartName="/ppt/activeX/activeX12.xml" ContentType="application/vnd.ms-office.activeX+xml"/>
  <Override PartName="/ppt/notesSlides/notesSlide25.xml" ContentType="application/vnd.openxmlformats-officedocument.presentationml.notesSlide+xml"/>
  <Override PartName="/ppt/embeddings/oleObject13.bin" ContentType="application/vnd.openxmlformats-officedocument.oleObject"/>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activeX/activeX13.xml" ContentType="application/vnd.ms-office.activeX+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embeddings/oleObject14.bin" ContentType="application/vnd.openxmlformats-officedocument.oleObject"/>
  <Override PartName="/ppt/notesSlides/notesSlide32.xml" ContentType="application/vnd.openxmlformats-officedocument.presentationml.notesSlide+xml"/>
  <Override PartName="/ppt/embeddings/oleObject15.bin" ContentType="application/vnd.openxmlformats-officedocument.oleObject"/>
  <Override PartName="/ppt/notesSlides/notesSlide33.xml" ContentType="application/vnd.openxmlformats-officedocument.presentationml.notesSlide+xml"/>
  <Override PartName="/ppt/embeddings/oleObject16.bin" ContentType="application/vnd.openxmlformats-officedocument.oleObject"/>
  <Override PartName="/ppt/notesSlides/notesSlide34.xml" ContentType="application/vnd.openxmlformats-officedocument.presentationml.notesSlide+xml"/>
  <Override PartName="/ppt/embeddings/oleObject17.bin" ContentType="application/vnd.openxmlformats-officedocument.oleObject"/>
  <Override PartName="/ppt/notesSlides/notesSlide35.xml" ContentType="application/vnd.openxmlformats-officedocument.presentationml.notesSlide+xml"/>
  <Override PartName="/ppt/embeddings/oleObject18.bin" ContentType="application/vnd.openxmlformats-officedocument.oleObject"/>
  <Override PartName="/ppt/notesSlides/notesSlide36.xml" ContentType="application/vnd.openxmlformats-officedocument.presentationml.notesSlide+xml"/>
  <Override PartName="/ppt/embeddings/oleObject19.bin" ContentType="application/vnd.openxmlformats-officedocument.oleObject"/>
  <Override PartName="/ppt/notesSlides/notesSlide37.xml" ContentType="application/vnd.openxmlformats-officedocument.presentationml.notesSlide+xml"/>
  <Override PartName="/ppt/embeddings/oleObject20.bin" ContentType="application/vnd.openxmlformats-officedocument.oleObject"/>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embeddings/oleObject21.bin" ContentType="application/vnd.openxmlformats-officedocument.oleObject"/>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notesSlides/notesSlide48.xml" ContentType="application/vnd.openxmlformats-officedocument.presentationml.notesSlide+xml"/>
  <Override PartName="/ppt/notesSlides/notesSlide49.xml" ContentType="application/vnd.openxmlformats-officedocument.presentationml.notesSlide+xml"/>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0.bin" ContentType="application/vnd.openxmlformats-officedocument.oleObject"/>
  <Override PartName="/ppt/notesSlides/notesSlide50.xml" ContentType="application/vnd.openxmlformats-officedocument.presentationml.notesSlide+xml"/>
  <Override PartName="/ppt/embeddings/oleObject31.bin" ContentType="application/vnd.openxmlformats-officedocument.oleObject"/>
  <Override PartName="/ppt/embeddings/oleObject32.bin" ContentType="application/vnd.openxmlformats-officedocument.oleObject"/>
  <Override PartName="/ppt/notesSlides/notesSlide51.xml" ContentType="application/vnd.openxmlformats-officedocument.presentationml.notesSlide+xml"/>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embeddings/oleObject38.bin" ContentType="application/vnd.openxmlformats-officedocument.oleObject"/>
  <Override PartName="/ppt/embeddings/oleObject39.bin" ContentType="application/vnd.openxmlformats-officedocument.oleObject"/>
  <Override PartName="/ppt/embeddings/oleObject40.bin" ContentType="application/vnd.openxmlformats-officedocument.oleObject"/>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activeX/activeX14.xml" ContentType="application/vnd.ms-office.activeX+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embeddings/oleObject41.bin" ContentType="application/vnd.openxmlformats-officedocument.oleObject"/>
  <Override PartName="/ppt/embeddings/oleObject42.bin" ContentType="application/vnd.openxmlformats-officedocument.oleObject"/>
  <Override PartName="/ppt/embeddings/oleObject43.bin" ContentType="application/vnd.openxmlformats-officedocument.oleObject"/>
  <Override PartName="/ppt/embeddings/oleObject44.bin" ContentType="application/vnd.openxmlformats-officedocument.oleObject"/>
  <Override PartName="/ppt/embeddings/oleObject45.bin" ContentType="application/vnd.openxmlformats-officedocument.oleObject"/>
  <Override PartName="/ppt/embeddings/oleObject46.bin" ContentType="application/vnd.openxmlformats-officedocument.oleObject"/>
  <Override PartName="/ppt/embeddings/oleObject47.bin" ContentType="application/vnd.openxmlformats-officedocument.oleObject"/>
  <Override PartName="/ppt/embeddings/oleObject48.bin" ContentType="application/vnd.openxmlformats-officedocument.oleObject"/>
  <Override PartName="/ppt/embeddings/oleObject49.bin" ContentType="application/vnd.openxmlformats-officedocument.oleObject"/>
  <Override PartName="/ppt/embeddings/oleObject50.bin" ContentType="application/vnd.openxmlformats-officedocument.oleObject"/>
  <Override PartName="/ppt/embeddings/oleObject51.bin" ContentType="application/vnd.openxmlformats-officedocument.oleObject"/>
  <Override PartName="/ppt/notesSlides/notesSlide57.xml" ContentType="application/vnd.openxmlformats-officedocument.presentationml.notesSlide+xml"/>
  <Override PartName="/ppt/notesSlides/notesSlide58.xml" ContentType="application/vnd.openxmlformats-officedocument.presentationml.notesSlide+xml"/>
  <Override PartName="/ppt/activeX/activeX15.xml" ContentType="application/vnd.ms-office.activeX+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embeddings/oleObject52.bin" ContentType="application/vnd.openxmlformats-officedocument.oleObject"/>
  <Override PartName="/ppt/embeddings/oleObject53.bin" ContentType="application/vnd.openxmlformats-officedocument.oleObject"/>
  <Override PartName="/ppt/embeddings/oleObject54.bin" ContentType="application/vnd.openxmlformats-officedocument.oleObject"/>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embeddings/oleObject55.bin" ContentType="application/vnd.openxmlformats-officedocument.oleObject"/>
  <Override PartName="/ppt/embeddings/oleObject56.bin" ContentType="application/vnd.openxmlformats-officedocument.oleObject"/>
  <Override PartName="/ppt/embeddings/oleObject57.bin" ContentType="application/vnd.openxmlformats-officedocument.oleObject"/>
  <Override PartName="/ppt/embeddings/oleObject58.bin" ContentType="application/vnd.openxmlformats-officedocument.oleObject"/>
  <Override PartName="/ppt/embeddings/oleObject59.bin" ContentType="application/vnd.openxmlformats-officedocument.oleObject"/>
  <Override PartName="/ppt/notesSlides/notesSlide64.xml" ContentType="application/vnd.openxmlformats-officedocument.presentationml.notesSlide+xml"/>
  <Override PartName="/ppt/embeddings/oleObject60.bin" ContentType="application/vnd.openxmlformats-officedocument.oleObject"/>
  <Override PartName="/ppt/notesSlides/notesSlide65.xml" ContentType="application/vnd.openxmlformats-officedocument.presentationml.notesSlide+xml"/>
  <Override PartName="/ppt/notesSlides/notesSlide66.xml" ContentType="application/vnd.openxmlformats-officedocument.presentationml.notesSlide+xml"/>
  <Override PartName="/ppt/embeddings/oleObject61.bin" ContentType="application/vnd.openxmlformats-officedocument.oleObject"/>
  <Override PartName="/ppt/notesSlides/notesSlide67.xml" ContentType="application/vnd.openxmlformats-officedocument.presentationml.notesSlide+xml"/>
  <Override PartName="/ppt/embeddings/oleObject62.bin" ContentType="application/vnd.openxmlformats-officedocument.oleObject"/>
  <Override PartName="/ppt/notesSlides/notesSlide68.xml" ContentType="application/vnd.openxmlformats-officedocument.presentationml.notesSlide+xml"/>
  <Override PartName="/ppt/embeddings/oleObject63.bin" ContentType="application/vnd.openxmlformats-officedocument.oleObject"/>
  <Override PartName="/ppt/embeddings/oleObject64.bin" ContentType="application/vnd.openxmlformats-officedocument.oleObject"/>
  <Override PartName="/ppt/notesSlides/notesSlide69.xml" ContentType="application/vnd.openxmlformats-officedocument.presentationml.notesSlide+xml"/>
  <Override PartName="/ppt/embeddings/oleObject65.bin" ContentType="application/vnd.openxmlformats-officedocument.oleObject"/>
  <Override PartName="/ppt/embeddings/oleObject66.bin" ContentType="application/vnd.openxmlformats-officedocument.oleObject"/>
  <Override PartName="/ppt/notesSlides/notesSlide70.xml" ContentType="application/vnd.openxmlformats-officedocument.presentationml.notesSlide+xml"/>
  <Override PartName="/ppt/embeddings/oleObject67.bin" ContentType="application/vnd.openxmlformats-officedocument.oleObject"/>
  <Override PartName="/ppt/embeddings/oleObject68.bin" ContentType="application/vnd.openxmlformats-officedocument.oleObject"/>
  <Override PartName="/ppt/embeddings/oleObject69.bin" ContentType="application/vnd.openxmlformats-officedocument.oleObject"/>
  <Override PartName="/ppt/embeddings/oleObject70.bin" ContentType="application/vnd.openxmlformats-officedocument.oleObject"/>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activeX/activeX16.xml" ContentType="application/vnd.ms-office.activeX+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82"/>
  </p:notesMasterIdLst>
  <p:sldIdLst>
    <p:sldId id="256" r:id="rId2"/>
    <p:sldId id="257" r:id="rId3"/>
    <p:sldId id="335" r:id="rId4"/>
    <p:sldId id="338" r:id="rId5"/>
    <p:sldId id="258" r:id="rId6"/>
    <p:sldId id="402" r:id="rId7"/>
    <p:sldId id="522" r:id="rId8"/>
    <p:sldId id="525" r:id="rId9"/>
    <p:sldId id="526" r:id="rId10"/>
    <p:sldId id="403" r:id="rId11"/>
    <p:sldId id="259" r:id="rId12"/>
    <p:sldId id="291" r:id="rId13"/>
    <p:sldId id="528" r:id="rId14"/>
    <p:sldId id="260" r:id="rId15"/>
    <p:sldId id="261" r:id="rId16"/>
    <p:sldId id="262" r:id="rId17"/>
    <p:sldId id="263" r:id="rId18"/>
    <p:sldId id="264" r:id="rId19"/>
    <p:sldId id="265" r:id="rId20"/>
    <p:sldId id="266" r:id="rId21"/>
    <p:sldId id="284" r:id="rId22"/>
    <p:sldId id="285" r:id="rId23"/>
    <p:sldId id="286" r:id="rId24"/>
    <p:sldId id="287" r:id="rId25"/>
    <p:sldId id="288" r:id="rId26"/>
    <p:sldId id="289" r:id="rId27"/>
    <p:sldId id="268" r:id="rId28"/>
    <p:sldId id="336" r:id="rId29"/>
    <p:sldId id="269" r:id="rId30"/>
    <p:sldId id="293" r:id="rId31"/>
    <p:sldId id="272" r:id="rId32"/>
    <p:sldId id="340" r:id="rId33"/>
    <p:sldId id="341" r:id="rId34"/>
    <p:sldId id="393" r:id="rId35"/>
    <p:sldId id="378" r:id="rId36"/>
    <p:sldId id="379" r:id="rId37"/>
    <p:sldId id="380" r:id="rId38"/>
    <p:sldId id="381" r:id="rId39"/>
    <p:sldId id="385" r:id="rId40"/>
    <p:sldId id="386" r:id="rId41"/>
    <p:sldId id="387" r:id="rId42"/>
    <p:sldId id="296" r:id="rId43"/>
    <p:sldId id="383" r:id="rId44"/>
    <p:sldId id="384" r:id="rId45"/>
    <p:sldId id="299" r:id="rId46"/>
    <p:sldId id="300" r:id="rId47"/>
    <p:sldId id="301" r:id="rId48"/>
    <p:sldId id="302" r:id="rId49"/>
    <p:sldId id="303" r:id="rId50"/>
    <p:sldId id="304" r:id="rId51"/>
    <p:sldId id="374" r:id="rId52"/>
    <p:sldId id="342" r:id="rId53"/>
    <p:sldId id="367" r:id="rId54"/>
    <p:sldId id="368" r:id="rId55"/>
    <p:sldId id="292" r:id="rId56"/>
    <p:sldId id="294" r:id="rId57"/>
    <p:sldId id="327" r:id="rId58"/>
    <p:sldId id="328" r:id="rId59"/>
    <p:sldId id="329" r:id="rId60"/>
    <p:sldId id="295" r:id="rId61"/>
    <p:sldId id="325" r:id="rId62"/>
    <p:sldId id="326" r:id="rId63"/>
    <p:sldId id="334" r:id="rId64"/>
    <p:sldId id="356" r:id="rId65"/>
    <p:sldId id="343" r:id="rId66"/>
    <p:sldId id="344" r:id="rId67"/>
    <p:sldId id="357" r:id="rId68"/>
    <p:sldId id="358" r:id="rId69"/>
    <p:sldId id="359" r:id="rId70"/>
    <p:sldId id="360" r:id="rId71"/>
    <p:sldId id="361" r:id="rId72"/>
    <p:sldId id="362" r:id="rId73"/>
    <p:sldId id="363" r:id="rId74"/>
    <p:sldId id="364" r:id="rId75"/>
    <p:sldId id="365" r:id="rId76"/>
    <p:sldId id="366" r:id="rId77"/>
    <p:sldId id="389" r:id="rId78"/>
    <p:sldId id="487" r:id="rId79"/>
    <p:sldId id="488" r:id="rId80"/>
    <p:sldId id="533" r:id="rId81"/>
  </p:sldIdLst>
  <p:sldSz cx="9144000" cy="6858000" type="screen4x3"/>
  <p:notesSz cx="6858000" cy="9144000"/>
  <p:custDataLst>
    <p:tags r:id="rId83"/>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20" autoAdjust="0"/>
    <p:restoredTop sz="94775" autoAdjust="0"/>
  </p:normalViewPr>
  <p:slideViewPr>
    <p:cSldViewPr>
      <p:cViewPr>
        <p:scale>
          <a:sx n="55" d="100"/>
          <a:sy n="55" d="100"/>
        </p:scale>
        <p:origin x="-1416" y="-13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10.xml.rels><?xml version="1.0" encoding="UTF-8" standalone="yes"?>
<Relationships xmlns="http://schemas.openxmlformats.org/package/2006/relationships"><Relationship Id="rId1" Type="http://schemas.microsoft.com/office/2006/relationships/activeXControlBinary" Target="activeX10.bin"/></Relationships>
</file>

<file path=ppt/activeX/_rels/activeX11.xml.rels><?xml version="1.0" encoding="UTF-8" standalone="yes"?>
<Relationships xmlns="http://schemas.openxmlformats.org/package/2006/relationships"><Relationship Id="rId1" Type="http://schemas.microsoft.com/office/2006/relationships/activeXControlBinary" Target="activeX11.bin"/></Relationships>
</file>

<file path=ppt/activeX/_rels/activeX12.xml.rels><?xml version="1.0" encoding="UTF-8" standalone="yes"?>
<Relationships xmlns="http://schemas.openxmlformats.org/package/2006/relationships"><Relationship Id="rId1" Type="http://schemas.microsoft.com/office/2006/relationships/activeXControlBinary" Target="activeX12.bin"/></Relationships>
</file>

<file path=ppt/activeX/_rels/activeX13.xml.rels><?xml version="1.0" encoding="UTF-8" standalone="yes"?>
<Relationships xmlns="http://schemas.openxmlformats.org/package/2006/relationships"><Relationship Id="rId1" Type="http://schemas.microsoft.com/office/2006/relationships/activeXControlBinary" Target="activeX13.bin"/></Relationships>
</file>

<file path=ppt/activeX/_rels/activeX14.xml.rels><?xml version="1.0" encoding="UTF-8" standalone="yes"?>
<Relationships xmlns="http://schemas.openxmlformats.org/package/2006/relationships"><Relationship Id="rId1" Type="http://schemas.microsoft.com/office/2006/relationships/activeXControlBinary" Target="activeX14.bin"/></Relationships>
</file>

<file path=ppt/activeX/_rels/activeX15.xml.rels><?xml version="1.0" encoding="UTF-8" standalone="yes"?>
<Relationships xmlns="http://schemas.openxmlformats.org/package/2006/relationships"><Relationship Id="rId1" Type="http://schemas.microsoft.com/office/2006/relationships/activeXControlBinary" Target="activeX15.bin"/></Relationships>
</file>

<file path=ppt/activeX/_rels/activeX16.xml.rels><?xml version="1.0" encoding="UTF-8" standalone="yes"?>
<Relationships xmlns="http://schemas.openxmlformats.org/package/2006/relationships"><Relationship Id="rId1" Type="http://schemas.microsoft.com/office/2006/relationships/activeXControlBinary" Target="activeX16.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_rels/activeX7.xml.rels><?xml version="1.0" encoding="UTF-8" standalone="yes"?>
<Relationships xmlns="http://schemas.openxmlformats.org/package/2006/relationships"><Relationship Id="rId1" Type="http://schemas.microsoft.com/office/2006/relationships/activeXControlBinary" Target="activeX7.bin"/></Relationships>
</file>

<file path=ppt/activeX/_rels/activeX8.xml.rels><?xml version="1.0" encoding="UTF-8" standalone="yes"?>
<Relationships xmlns="http://schemas.openxmlformats.org/package/2006/relationships"><Relationship Id="rId1" Type="http://schemas.microsoft.com/office/2006/relationships/activeXControlBinary" Target="activeX8.bin"/></Relationships>
</file>

<file path=ppt/activeX/_rels/activeX9.xml.rels><?xml version="1.0" encoding="UTF-8" standalone="yes"?>
<Relationships xmlns="http://schemas.openxmlformats.org/package/2006/relationships"><Relationship Id="rId1" Type="http://schemas.microsoft.com/office/2006/relationships/activeXControlBinary" Target="activeX9.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10.xml><?xml version="1.0" encoding="utf-8"?>
<ax:ocx xmlns:ax="http://schemas.microsoft.com/office/2006/activeX" xmlns:r="http://schemas.openxmlformats.org/officeDocument/2006/relationships" ax:classid="{D27CDB6E-AE6D-11CF-96B8-444553540000}" ax:persistence="persistStorage" r:id="rId1"/>
</file>

<file path=ppt/activeX/activeX11.xml><?xml version="1.0" encoding="utf-8"?>
<ax:ocx xmlns:ax="http://schemas.microsoft.com/office/2006/activeX" xmlns:r="http://schemas.openxmlformats.org/officeDocument/2006/relationships" ax:classid="{D27CDB6E-AE6D-11CF-96B8-444553540000}" ax:persistence="persistStorage" r:id="rId1"/>
</file>

<file path=ppt/activeX/activeX12.xml><?xml version="1.0" encoding="utf-8"?>
<ax:ocx xmlns:ax="http://schemas.microsoft.com/office/2006/activeX" xmlns:r="http://schemas.openxmlformats.org/officeDocument/2006/relationships" ax:classid="{D27CDB6E-AE6D-11CF-96B8-444553540000}" ax:persistence="persistStorage" r:id="rId1"/>
</file>

<file path=ppt/activeX/activeX13.xml><?xml version="1.0" encoding="utf-8"?>
<ax:ocx xmlns:ax="http://schemas.microsoft.com/office/2006/activeX" xmlns:r="http://schemas.openxmlformats.org/officeDocument/2006/relationships" ax:classid="{D27CDB6E-AE6D-11CF-96B8-444553540000}" ax:persistence="persistStorage" r:id="rId1"/>
</file>

<file path=ppt/activeX/activeX14.xml><?xml version="1.0" encoding="utf-8"?>
<ax:ocx xmlns:ax="http://schemas.microsoft.com/office/2006/activeX" xmlns:r="http://schemas.openxmlformats.org/officeDocument/2006/relationships" ax:classid="{D27CDB6E-AE6D-11CF-96B8-444553540000}" ax:persistence="persistStorage" r:id="rId1"/>
</file>

<file path=ppt/activeX/activeX15.xml><?xml version="1.0" encoding="utf-8"?>
<ax:ocx xmlns:ax="http://schemas.microsoft.com/office/2006/activeX" xmlns:r="http://schemas.openxmlformats.org/officeDocument/2006/relationships" ax:classid="{D27CDB6E-AE6D-11CF-96B8-444553540000}" ax:persistence="persistStorage" r:id="rId1"/>
</file>

<file path=ppt/activeX/activeX16.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activeX/activeX7.xml><?xml version="1.0" encoding="utf-8"?>
<ax:ocx xmlns:ax="http://schemas.microsoft.com/office/2006/activeX" xmlns:r="http://schemas.openxmlformats.org/officeDocument/2006/relationships" ax:classid="{D27CDB6E-AE6D-11CF-96B8-444553540000}" ax:persistence="persistStorage" r:id="rId1"/>
</file>

<file path=ppt/activeX/activeX8.xml><?xml version="1.0" encoding="utf-8"?>
<ax:ocx xmlns:ax="http://schemas.microsoft.com/office/2006/activeX" xmlns:r="http://schemas.openxmlformats.org/officeDocument/2006/relationships" ax:classid="{D27CDB6E-AE6D-11CF-96B8-444553540000}" ax:persistence="persistStorage" r:id="rId1"/>
</file>

<file path=ppt/activeX/activeX9.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image" Target="../media/image34.png"/></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 Id="rId4" Type="http://schemas.openxmlformats.org/officeDocument/2006/relationships/image" Target="../media/image39.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1.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4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image" Target="../media/image44.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4.png"/></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57.png"/></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6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image" Target="../media/image70.png"/><Relationship Id="rId4" Type="http://schemas.openxmlformats.org/officeDocument/2006/relationships/image" Target="../media/image73.png"/></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png"/><Relationship Id="rId5" Type="http://schemas.openxmlformats.org/officeDocument/2006/relationships/image" Target="../media/image79.png"/><Relationship Id="rId4" Type="http://schemas.openxmlformats.org/officeDocument/2006/relationships/image" Target="../media/image78.png"/></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image" Target="../media/image80.png"/></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89.png"/></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82.png"/></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96.png"/></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image" Target="../media/image105.png"/><Relationship Id="rId5" Type="http://schemas.openxmlformats.org/officeDocument/2006/relationships/image" Target="../media/image109.png"/><Relationship Id="rId4" Type="http://schemas.openxmlformats.org/officeDocument/2006/relationships/image" Target="../media/image108.png"/></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110.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11.png"/></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112.png"/></Relationships>
</file>

<file path=ppt/drawings/_rels/vmlDrawing42.v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image" Target="../media/image113.png"/></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image" Target="../media/image115.png"/></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image" Target="../media/image117.png"/><Relationship Id="rId4" Type="http://schemas.openxmlformats.org/officeDocument/2006/relationships/image" Target="../media/image120.png"/></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126.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94A78D-2FEE-4881-B779-9116FE5E0FFE}" type="datetimeFigureOut">
              <a:rPr lang="tr-TR" smtClean="0"/>
              <a:pPr/>
              <a:t>15.04.2013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489EBF1-6092-4A06-8A55-2D6495F03F8B}" type="slidenum">
              <a:rPr lang="tr-TR" smtClean="0"/>
              <a:pPr/>
              <a:t>‹#›</a:t>
            </a:fld>
            <a:endParaRPr lang="tr-TR"/>
          </a:p>
        </p:txBody>
      </p:sp>
    </p:spTree>
    <p:extLst>
      <p:ext uri="{BB962C8B-B14F-4D97-AF65-F5344CB8AC3E}">
        <p14:creationId xmlns:p14="http://schemas.microsoft.com/office/powerpoint/2010/main" val="2856364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489EBF1-6092-4A06-8A55-2D6495F03F8B}" type="slidenum">
              <a:rPr lang="tr-TR" smtClean="0"/>
              <a:pPr/>
              <a:t>1</a:t>
            </a:fld>
            <a:endParaRPr lang="tr-T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14</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15</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16</a:t>
            </a:fld>
            <a:endParaRPr lang="tr-T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17</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18</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19</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20</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21</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22</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24</a:t>
            </a:fld>
            <a:endParaRPr lang="tr-T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25</a:t>
            </a:fld>
            <a:endParaRPr lang="tr-T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26</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27</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28</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29</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30</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31</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32</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34</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35</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36</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37</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38</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39</a:t>
            </a:fld>
            <a:endParaRPr lang="tr-T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40</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41</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42</a:t>
            </a:fld>
            <a:endParaRPr lang="tr-T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43</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44</a:t>
            </a:fld>
            <a:endParaRPr lang="tr-T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45</a:t>
            </a:fld>
            <a:endParaRPr lang="tr-T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46</a:t>
            </a:fld>
            <a:endParaRPr lang="tr-T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47</a:t>
            </a:fld>
            <a:endParaRPr lang="tr-T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48</a:t>
            </a:fld>
            <a:endParaRPr lang="tr-T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49</a:t>
            </a:fld>
            <a:endParaRPr lang="tr-T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50</a:t>
            </a:fld>
            <a:endParaRPr lang="tr-T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51</a:t>
            </a:fld>
            <a:endParaRPr lang="tr-T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52</a:t>
            </a:fld>
            <a:endParaRPr lang="tr-T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53</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a:t>
            </a:fld>
            <a:endParaRPr lang="tr-T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54</a:t>
            </a:fld>
            <a:endParaRPr lang="tr-T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55</a:t>
            </a:fld>
            <a:endParaRPr lang="tr-T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56</a:t>
            </a:fld>
            <a:endParaRPr lang="tr-T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57</a:t>
            </a:fld>
            <a:endParaRPr lang="tr-T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58</a:t>
            </a:fld>
            <a:endParaRPr lang="tr-T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59</a:t>
            </a:fld>
            <a:endParaRPr lang="tr-T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60</a:t>
            </a:fld>
            <a:endParaRPr lang="tr-T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61</a:t>
            </a:fld>
            <a:endParaRPr lang="tr-T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62</a:t>
            </a:fld>
            <a:endParaRPr lang="tr-T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63</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a:t>
            </a:fld>
            <a:endParaRPr lang="tr-T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64</a:t>
            </a:fld>
            <a:endParaRPr lang="tr-T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65</a:t>
            </a:fld>
            <a:endParaRPr lang="tr-T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66</a:t>
            </a:fld>
            <a:endParaRPr lang="tr-T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67</a:t>
            </a:fld>
            <a:endParaRPr lang="tr-T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68</a:t>
            </a:fld>
            <a:endParaRPr lang="tr-T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69</a:t>
            </a:fld>
            <a:endParaRPr lang="tr-T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70</a:t>
            </a:fld>
            <a:endParaRPr lang="tr-T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71</a:t>
            </a:fld>
            <a:endParaRPr lang="tr-T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72</a:t>
            </a:fld>
            <a:endParaRPr lang="tr-T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73</a:t>
            </a:fld>
            <a:endParaRPr lang="tr-T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10</a:t>
            </a:fld>
            <a:endParaRPr lang="tr-T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74</a:t>
            </a:fld>
            <a:endParaRPr lang="tr-T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75</a:t>
            </a:fld>
            <a:endParaRPr lang="tr-T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76</a:t>
            </a:fld>
            <a:endParaRPr lang="tr-T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77</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11</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5489EBF1-6092-4A06-8A55-2D6495F03F8B}" type="slidenum">
              <a:rPr lang="tr-TR" smtClean="0"/>
              <a:pPr/>
              <a:t>12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15.04.2013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15.04.2013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6.xml"/><Relationship Id="rId1" Type="http://schemas.openxmlformats.org/officeDocument/2006/relationships/vmlDrawing" Target="../drawings/vmlDrawing6.vml"/><Relationship Id="rId5" Type="http://schemas.openxmlformats.org/officeDocument/2006/relationships/image" Target="../media/image18.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7.xml"/><Relationship Id="rId1" Type="http://schemas.openxmlformats.org/officeDocument/2006/relationships/vmlDrawing" Target="../drawings/vmlDrawing7.v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8.xml"/><Relationship Id="rId1" Type="http://schemas.openxmlformats.org/officeDocument/2006/relationships/vmlDrawing" Target="../drawings/vmlDrawing8.vml"/><Relationship Id="rId5" Type="http://schemas.openxmlformats.org/officeDocument/2006/relationships/image" Target="../media/image23.png"/><Relationship Id="rId4"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9.xml"/><Relationship Id="rId1" Type="http://schemas.openxmlformats.org/officeDocument/2006/relationships/vmlDrawing" Target="../drawings/vmlDrawing9.vml"/><Relationship Id="rId5" Type="http://schemas.openxmlformats.org/officeDocument/2006/relationships/image" Target="../media/image26.pn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27.png"/><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0.xml"/><Relationship Id="rId1" Type="http://schemas.openxmlformats.org/officeDocument/2006/relationships/vmlDrawing" Target="../drawings/vmlDrawing11.vml"/><Relationship Id="rId5" Type="http://schemas.openxmlformats.org/officeDocument/2006/relationships/image" Target="../media/image29.pn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31.png"/><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32.png"/><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33.png"/><Relationship Id="rId4"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35.png"/><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6.bin"/><Relationship Id="rId5" Type="http://schemas.openxmlformats.org/officeDocument/2006/relationships/image" Target="../media/image34.png"/><Relationship Id="rId4" Type="http://schemas.openxmlformats.org/officeDocument/2006/relationships/oleObject" Target="../embeddings/oleObject5.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21.xml"/><Relationship Id="rId7" Type="http://schemas.openxmlformats.org/officeDocument/2006/relationships/image" Target="../media/image37.png"/><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8.bin"/><Relationship Id="rId11" Type="http://schemas.openxmlformats.org/officeDocument/2006/relationships/image" Target="../media/image39.png"/><Relationship Id="rId5" Type="http://schemas.openxmlformats.org/officeDocument/2006/relationships/image" Target="../media/image36.png"/><Relationship Id="rId10" Type="http://schemas.openxmlformats.org/officeDocument/2006/relationships/oleObject" Target="../embeddings/oleObject10.bin"/><Relationship Id="rId4" Type="http://schemas.openxmlformats.org/officeDocument/2006/relationships/oleObject" Target="../embeddings/oleObject7.bin"/><Relationship Id="rId9"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40.png"/><Relationship Id="rId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41.png"/><Relationship Id="rId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1.xml"/><Relationship Id="rId1" Type="http://schemas.openxmlformats.org/officeDocument/2006/relationships/vmlDrawing" Target="../drawings/vmlDrawing19.vml"/><Relationship Id="rId5" Type="http://schemas.openxmlformats.org/officeDocument/2006/relationships/image" Target="../media/image43.png"/><Relationship Id="rId4"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6.png"/><Relationship Id="rId2" Type="http://schemas.openxmlformats.org/officeDocument/2006/relationships/control" Target="../activeX/activeX12.xml"/><Relationship Id="rId1" Type="http://schemas.openxmlformats.org/officeDocument/2006/relationships/vmlDrawing" Target="../drawings/vmlDrawing20.vml"/><Relationship Id="rId6" Type="http://schemas.openxmlformats.org/officeDocument/2006/relationships/image" Target="../media/image45.png"/><Relationship Id="rId5" Type="http://schemas.openxmlformats.org/officeDocument/2006/relationships/oleObject" Target="../embeddings/oleObject13.bin"/><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3.xml"/><Relationship Id="rId1" Type="http://schemas.openxmlformats.org/officeDocument/2006/relationships/vmlDrawing" Target="../drawings/vmlDrawing21.vml"/><Relationship Id="rId5" Type="http://schemas.openxmlformats.org/officeDocument/2006/relationships/image" Target="../media/image53.png"/><Relationship Id="rId4" Type="http://schemas.openxmlformats.org/officeDocument/2006/relationships/notesSlide" Target="../notesSlides/notesSlide3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mlDrawing" Target="../drawings/vmlDrawing22.vml"/><Relationship Id="rId5" Type="http://schemas.openxmlformats.org/officeDocument/2006/relationships/image" Target="../media/image54.png"/><Relationship Id="rId4" Type="http://schemas.openxmlformats.org/officeDocument/2006/relationships/oleObject" Target="../embeddings/oleObject14.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vmlDrawing" Target="../drawings/vmlDrawing23.vml"/><Relationship Id="rId5" Type="http://schemas.openxmlformats.org/officeDocument/2006/relationships/image" Target="../media/image55.png"/><Relationship Id="rId4" Type="http://schemas.openxmlformats.org/officeDocument/2006/relationships/oleObject" Target="../embeddings/oleObject15.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vmlDrawing" Target="../drawings/vmlDrawing24.vml"/><Relationship Id="rId5" Type="http://schemas.openxmlformats.org/officeDocument/2006/relationships/image" Target="../media/image56.png"/><Relationship Id="rId4" Type="http://schemas.openxmlformats.org/officeDocument/2006/relationships/oleObject" Target="../embeddings/oleObject16.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vmlDrawing" Target="../drawings/vmlDrawing25.vml"/><Relationship Id="rId5" Type="http://schemas.openxmlformats.org/officeDocument/2006/relationships/image" Target="../media/image57.png"/><Relationship Id="rId4" Type="http://schemas.openxmlformats.org/officeDocument/2006/relationships/oleObject" Target="../embeddings/oleObject17.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vmlDrawing" Target="../drawings/vmlDrawing26.vml"/><Relationship Id="rId5" Type="http://schemas.openxmlformats.org/officeDocument/2006/relationships/image" Target="../media/image58.png"/><Relationship Id="rId4" Type="http://schemas.openxmlformats.org/officeDocument/2006/relationships/oleObject" Target="../embeddings/oleObject18.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vmlDrawing" Target="../drawings/vmlDrawing27.vml"/><Relationship Id="rId5" Type="http://schemas.openxmlformats.org/officeDocument/2006/relationships/image" Target="../media/image59.png"/><Relationship Id="rId4" Type="http://schemas.openxmlformats.org/officeDocument/2006/relationships/oleObject" Target="../embeddings/oleObject19.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vmlDrawing" Target="../drawings/vmlDrawing28.vml"/><Relationship Id="rId5" Type="http://schemas.openxmlformats.org/officeDocument/2006/relationships/image" Target="../media/image60.png"/><Relationship Id="rId4" Type="http://schemas.openxmlformats.org/officeDocument/2006/relationships/oleObject" Target="../embeddings/oleObject20.bin"/></Relationships>
</file>

<file path=ppt/slides/_rels/slide4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29.vml"/><Relationship Id="rId5" Type="http://schemas.openxmlformats.org/officeDocument/2006/relationships/image" Target="../media/image63.png"/><Relationship Id="rId4" Type="http://schemas.openxmlformats.org/officeDocument/2006/relationships/oleObject" Target="../embeddings/oleObject21.bin"/></Relationships>
</file>

<file path=ppt/slides/_rels/slide4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47.xml"/><Relationship Id="rId7" Type="http://schemas.openxmlformats.org/officeDocument/2006/relationships/image" Target="../media/image71.png"/><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oleObject" Target="../embeddings/oleObject23.bin"/><Relationship Id="rId11" Type="http://schemas.openxmlformats.org/officeDocument/2006/relationships/image" Target="../media/image73.png"/><Relationship Id="rId5" Type="http://schemas.openxmlformats.org/officeDocument/2006/relationships/image" Target="../media/image70.png"/><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72.png"/></Relationships>
</file>

<file path=ppt/slides/_rels/slide5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28.bin"/><Relationship Id="rId13" Type="http://schemas.openxmlformats.org/officeDocument/2006/relationships/image" Target="../media/image79.png"/><Relationship Id="rId3" Type="http://schemas.openxmlformats.org/officeDocument/2006/relationships/notesSlide" Target="../notesSlides/notesSlide49.xml"/><Relationship Id="rId7" Type="http://schemas.openxmlformats.org/officeDocument/2006/relationships/image" Target="../media/image76.png"/><Relationship Id="rId12" Type="http://schemas.openxmlformats.org/officeDocument/2006/relationships/oleObject" Target="../embeddings/oleObject30.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oleObject" Target="../embeddings/oleObject27.bin"/><Relationship Id="rId11" Type="http://schemas.openxmlformats.org/officeDocument/2006/relationships/image" Target="../media/image78.png"/><Relationship Id="rId5" Type="http://schemas.openxmlformats.org/officeDocument/2006/relationships/image" Target="../media/image75.png"/><Relationship Id="rId10" Type="http://schemas.openxmlformats.org/officeDocument/2006/relationships/oleObject" Target="../embeddings/oleObject29.bin"/><Relationship Id="rId4" Type="http://schemas.openxmlformats.org/officeDocument/2006/relationships/oleObject" Target="../embeddings/oleObject26.bin"/><Relationship Id="rId9" Type="http://schemas.openxmlformats.org/officeDocument/2006/relationships/image" Target="../media/image77.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0.xml"/><Relationship Id="rId7" Type="http://schemas.openxmlformats.org/officeDocument/2006/relationships/image" Target="../media/image81.png"/><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32.bin"/><Relationship Id="rId5" Type="http://schemas.openxmlformats.org/officeDocument/2006/relationships/image" Target="../media/image80.png"/><Relationship Id="rId4" Type="http://schemas.openxmlformats.org/officeDocument/2006/relationships/oleObject" Target="../embeddings/oleObject31.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oleObject" Target="../embeddings/oleObject39.bin"/><Relationship Id="rId3" Type="http://schemas.openxmlformats.org/officeDocument/2006/relationships/notesSlide" Target="../notesSlides/notesSlide51.xml"/><Relationship Id="rId7" Type="http://schemas.openxmlformats.org/officeDocument/2006/relationships/image" Target="../media/image82.png"/><Relationship Id="rId12"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33.bin"/><Relationship Id="rId11" Type="http://schemas.openxmlformats.org/officeDocument/2006/relationships/oleObject" Target="../embeddings/oleObject37.bin"/><Relationship Id="rId5" Type="http://schemas.openxmlformats.org/officeDocument/2006/relationships/image" Target="../media/image84.png"/><Relationship Id="rId10" Type="http://schemas.openxmlformats.org/officeDocument/2006/relationships/oleObject" Target="../embeddings/oleObject36.bin"/><Relationship Id="rId4" Type="http://schemas.openxmlformats.org/officeDocument/2006/relationships/image" Target="../media/image83.png"/><Relationship Id="rId9" Type="http://schemas.openxmlformats.org/officeDocument/2006/relationships/oleObject" Target="../embeddings/oleObject35.bin"/><Relationship Id="rId14" Type="http://schemas.openxmlformats.org/officeDocument/2006/relationships/oleObject" Target="../embeddings/oleObject40.bin"/></Relationships>
</file>

<file path=ppt/slides/_rels/slide5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5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4.xml"/><Relationship Id="rId1" Type="http://schemas.openxmlformats.org/officeDocument/2006/relationships/vmlDrawing" Target="../drawings/vmlDrawing34.vml"/><Relationship Id="rId5" Type="http://schemas.openxmlformats.org/officeDocument/2006/relationships/image" Target="../media/image90.png"/><Relationship Id="rId4" Type="http://schemas.openxmlformats.org/officeDocument/2006/relationships/notesSlide" Target="../notesSlides/notesSlide5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oleObject" Target="../embeddings/oleObject47.bin"/><Relationship Id="rId3" Type="http://schemas.openxmlformats.org/officeDocument/2006/relationships/notesSlide" Target="../notesSlides/notesSlide56.xml"/><Relationship Id="rId7" Type="http://schemas.openxmlformats.org/officeDocument/2006/relationships/image" Target="../media/image82.png"/><Relationship Id="rId12" Type="http://schemas.openxmlformats.org/officeDocument/2006/relationships/oleObject" Target="../embeddings/oleObject46.bin"/><Relationship Id="rId17" Type="http://schemas.openxmlformats.org/officeDocument/2006/relationships/oleObject" Target="../embeddings/oleObject51.bin"/><Relationship Id="rId2" Type="http://schemas.openxmlformats.org/officeDocument/2006/relationships/slideLayout" Target="../slideLayouts/slideLayout7.xml"/><Relationship Id="rId16" Type="http://schemas.openxmlformats.org/officeDocument/2006/relationships/oleObject" Target="../embeddings/oleObject50.bin"/><Relationship Id="rId1" Type="http://schemas.openxmlformats.org/officeDocument/2006/relationships/vmlDrawing" Target="../drawings/vmlDrawing35.vml"/><Relationship Id="rId6" Type="http://schemas.openxmlformats.org/officeDocument/2006/relationships/oleObject" Target="../embeddings/oleObject41.bin"/><Relationship Id="rId11" Type="http://schemas.openxmlformats.org/officeDocument/2006/relationships/oleObject" Target="../embeddings/oleObject45.bin"/><Relationship Id="rId5" Type="http://schemas.openxmlformats.org/officeDocument/2006/relationships/image" Target="../media/image92.png"/><Relationship Id="rId15" Type="http://schemas.openxmlformats.org/officeDocument/2006/relationships/oleObject" Target="../embeddings/oleObject49.bin"/><Relationship Id="rId10" Type="http://schemas.openxmlformats.org/officeDocument/2006/relationships/oleObject" Target="../embeddings/oleObject44.bin"/><Relationship Id="rId4" Type="http://schemas.openxmlformats.org/officeDocument/2006/relationships/image" Target="../media/image91.png"/><Relationship Id="rId9" Type="http://schemas.openxmlformats.org/officeDocument/2006/relationships/oleObject" Target="../embeddings/oleObject43.bin"/><Relationship Id="rId14" Type="http://schemas.openxmlformats.org/officeDocument/2006/relationships/oleObject" Target="../embeddings/oleObject48.bin"/></Relationships>
</file>

<file path=ppt/slides/_rels/slide6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6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5.xml"/><Relationship Id="rId1" Type="http://schemas.openxmlformats.org/officeDocument/2006/relationships/vmlDrawing" Target="../drawings/vmlDrawing36.vml"/><Relationship Id="rId5" Type="http://schemas.openxmlformats.org/officeDocument/2006/relationships/image" Target="../media/image97.png"/><Relationship Id="rId4" Type="http://schemas.openxmlformats.org/officeDocument/2006/relationships/notesSlide" Target="../notesSlides/notesSlide59.xml"/></Relationships>
</file>

<file path=ppt/slides/_rels/slide64.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notesSlide" Target="../notesSlides/notesSlide60.xml"/><Relationship Id="rId7"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98.png"/><Relationship Id="rId5" Type="http://schemas.openxmlformats.org/officeDocument/2006/relationships/oleObject" Target="../embeddings/oleObject52.bin"/><Relationship Id="rId10" Type="http://schemas.openxmlformats.org/officeDocument/2006/relationships/image" Target="../media/image100.png"/><Relationship Id="rId4" Type="http://schemas.openxmlformats.org/officeDocument/2006/relationships/image" Target="../media/image101.jpeg"/><Relationship Id="rId9" Type="http://schemas.openxmlformats.org/officeDocument/2006/relationships/oleObject" Target="../embeddings/oleObject54.bin"/></Relationships>
</file>

<file path=ppt/slides/_rels/slide6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57.bin"/><Relationship Id="rId13" Type="http://schemas.openxmlformats.org/officeDocument/2006/relationships/image" Target="../media/image109.png"/><Relationship Id="rId3" Type="http://schemas.openxmlformats.org/officeDocument/2006/relationships/notesSlide" Target="../notesSlides/notesSlide63.xml"/><Relationship Id="rId7" Type="http://schemas.openxmlformats.org/officeDocument/2006/relationships/image" Target="../media/image106.png"/><Relationship Id="rId12" Type="http://schemas.openxmlformats.org/officeDocument/2006/relationships/oleObject" Target="../embeddings/oleObject59.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oleObject" Target="../embeddings/oleObject56.bin"/><Relationship Id="rId11" Type="http://schemas.openxmlformats.org/officeDocument/2006/relationships/image" Target="../media/image108.png"/><Relationship Id="rId5" Type="http://schemas.openxmlformats.org/officeDocument/2006/relationships/image" Target="../media/image105.png"/><Relationship Id="rId10" Type="http://schemas.openxmlformats.org/officeDocument/2006/relationships/oleObject" Target="../embeddings/oleObject58.bin"/><Relationship Id="rId4" Type="http://schemas.openxmlformats.org/officeDocument/2006/relationships/oleObject" Target="../embeddings/oleObject55.bin"/><Relationship Id="rId9"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vmlDrawing" Target="../drawings/vmlDrawing39.vml"/><Relationship Id="rId5" Type="http://schemas.openxmlformats.org/officeDocument/2006/relationships/image" Target="../media/image110.png"/><Relationship Id="rId4" Type="http://schemas.openxmlformats.org/officeDocument/2006/relationships/oleObject" Target="../embeddings/oleObject60.bin"/></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3.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vmlDrawing" Target="../drawings/vmlDrawing40.vml"/><Relationship Id="rId5" Type="http://schemas.openxmlformats.org/officeDocument/2006/relationships/image" Target="../media/image111.png"/><Relationship Id="rId4" Type="http://schemas.openxmlformats.org/officeDocument/2006/relationships/oleObject" Target="../embeddings/oleObject61.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vmlDrawing" Target="../drawings/vmlDrawing41.vml"/><Relationship Id="rId5" Type="http://schemas.openxmlformats.org/officeDocument/2006/relationships/image" Target="../media/image112.png"/><Relationship Id="rId4" Type="http://schemas.openxmlformats.org/officeDocument/2006/relationships/oleObject" Target="../embeddings/oleObject62.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8.xml"/><Relationship Id="rId7" Type="http://schemas.openxmlformats.org/officeDocument/2006/relationships/image" Target="../media/image114.png"/><Relationship Id="rId2" Type="http://schemas.openxmlformats.org/officeDocument/2006/relationships/slideLayout" Target="../slideLayouts/slideLayout7.xml"/><Relationship Id="rId1" Type="http://schemas.openxmlformats.org/officeDocument/2006/relationships/vmlDrawing" Target="../drawings/vmlDrawing42.vml"/><Relationship Id="rId6" Type="http://schemas.openxmlformats.org/officeDocument/2006/relationships/oleObject" Target="../embeddings/oleObject64.bin"/><Relationship Id="rId5" Type="http://schemas.openxmlformats.org/officeDocument/2006/relationships/image" Target="../media/image113.png"/><Relationship Id="rId4" Type="http://schemas.openxmlformats.org/officeDocument/2006/relationships/oleObject" Target="../embeddings/oleObject63.bin"/></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9.xml"/><Relationship Id="rId7" Type="http://schemas.openxmlformats.org/officeDocument/2006/relationships/image" Target="../media/image116.png"/><Relationship Id="rId2" Type="http://schemas.openxmlformats.org/officeDocument/2006/relationships/slideLayout" Target="../slideLayouts/slideLayout7.xml"/><Relationship Id="rId1" Type="http://schemas.openxmlformats.org/officeDocument/2006/relationships/vmlDrawing" Target="../drawings/vmlDrawing43.vml"/><Relationship Id="rId6" Type="http://schemas.openxmlformats.org/officeDocument/2006/relationships/oleObject" Target="../embeddings/oleObject66.bin"/><Relationship Id="rId5" Type="http://schemas.openxmlformats.org/officeDocument/2006/relationships/image" Target="../media/image115.png"/><Relationship Id="rId4" Type="http://schemas.openxmlformats.org/officeDocument/2006/relationships/oleObject" Target="../embeddings/oleObject65.bin"/></Relationships>
</file>

<file path=ppt/slides/_rels/slide74.xml.rels><?xml version="1.0" encoding="UTF-8" standalone="yes"?>
<Relationships xmlns="http://schemas.openxmlformats.org/package/2006/relationships"><Relationship Id="rId8" Type="http://schemas.openxmlformats.org/officeDocument/2006/relationships/oleObject" Target="../embeddings/oleObject69.bin"/><Relationship Id="rId3" Type="http://schemas.openxmlformats.org/officeDocument/2006/relationships/notesSlide" Target="../notesSlides/notesSlide70.xml"/><Relationship Id="rId7" Type="http://schemas.openxmlformats.org/officeDocument/2006/relationships/image" Target="../media/image118.png"/><Relationship Id="rId2" Type="http://schemas.openxmlformats.org/officeDocument/2006/relationships/slideLayout" Target="../slideLayouts/slideLayout7.xml"/><Relationship Id="rId1" Type="http://schemas.openxmlformats.org/officeDocument/2006/relationships/vmlDrawing" Target="../drawings/vmlDrawing44.vml"/><Relationship Id="rId6" Type="http://schemas.openxmlformats.org/officeDocument/2006/relationships/oleObject" Target="../embeddings/oleObject68.bin"/><Relationship Id="rId11" Type="http://schemas.openxmlformats.org/officeDocument/2006/relationships/image" Target="../media/image120.png"/><Relationship Id="rId5" Type="http://schemas.openxmlformats.org/officeDocument/2006/relationships/image" Target="../media/image117.png"/><Relationship Id="rId10" Type="http://schemas.openxmlformats.org/officeDocument/2006/relationships/oleObject" Target="../embeddings/oleObject70.bin"/><Relationship Id="rId4" Type="http://schemas.openxmlformats.org/officeDocument/2006/relationships/oleObject" Target="../embeddings/oleObject67.bin"/><Relationship Id="rId9" Type="http://schemas.openxmlformats.org/officeDocument/2006/relationships/image" Target="../media/image119.png"/></Relationships>
</file>

<file path=ppt/slides/_rels/slide7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7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124.png"/></Relationships>
</file>

<file path=ppt/slides/_rels/slide7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4.xml"/><Relationship Id="rId1" Type="http://schemas.openxmlformats.org/officeDocument/2006/relationships/vmlDrawing" Target="../drawings/vmlDrawing4.vml"/><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16.xml"/><Relationship Id="rId1" Type="http://schemas.openxmlformats.org/officeDocument/2006/relationships/vmlDrawing" Target="../drawings/vmlDrawing45.vml"/><Relationship Id="rId4" Type="http://schemas.openxmlformats.org/officeDocument/2006/relationships/image" Target="../media/image12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control" Target="../activeX/activeX5.xml"/><Relationship Id="rId1" Type="http://schemas.openxmlformats.org/officeDocument/2006/relationships/vmlDrawing" Target="../drawings/vmlDrawing5.v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txBox="1">
            <a:spLocks/>
          </p:cNvSpPr>
          <p:nvPr/>
        </p:nvSpPr>
        <p:spPr>
          <a:xfrm>
            <a:off x="611560" y="764704"/>
            <a:ext cx="7772400" cy="1470025"/>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chemeClr val="tx1"/>
                </a:solidFill>
                <a:effectLst/>
                <a:uLnTx/>
                <a:uFillTx/>
                <a:latin typeface="+mj-lt"/>
                <a:ea typeface="+mj-ea"/>
                <a:cs typeface="+mj-cs"/>
              </a:rPr>
              <a:t>ELEKTRİK AKIMININ ETKİLERİ</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tr-TR" sz="4400" b="1" i="0" u="none" strike="noStrike" kern="1200" cap="none" spc="0" normalizeH="0" baseline="0" noProof="0" dirty="0" smtClean="0">
                <a:ln>
                  <a:noFill/>
                </a:ln>
                <a:solidFill>
                  <a:schemeClr val="tx1"/>
                </a:solidFill>
                <a:effectLst/>
                <a:uLnTx/>
                <a:uFillTx/>
                <a:latin typeface="+mj-lt"/>
                <a:ea typeface="+mj-ea"/>
                <a:cs typeface="+mj-cs"/>
              </a:rPr>
              <a:t> </a:t>
            </a:r>
            <a:endParaRPr kumimoji="0" lang="tr-TR" sz="4400" b="1" i="0" u="none" strike="noStrike" kern="1200" cap="none" spc="0" normalizeH="0" baseline="0" noProof="0" dirty="0">
              <a:ln>
                <a:noFill/>
              </a:ln>
              <a:solidFill>
                <a:schemeClr val="tx1"/>
              </a:solidFill>
              <a:effectLst/>
              <a:uLnTx/>
              <a:uFillTx/>
              <a:latin typeface="+mj-lt"/>
              <a:ea typeface="+mj-ea"/>
              <a:cs typeface="+mj-cs"/>
            </a:endParaRPr>
          </a:p>
        </p:txBody>
      </p:sp>
      <p:sp>
        <p:nvSpPr>
          <p:cNvPr id="3" name="2 Dikdörtgen"/>
          <p:cNvSpPr/>
          <p:nvPr/>
        </p:nvSpPr>
        <p:spPr>
          <a:xfrm>
            <a:off x="2195736" y="2636912"/>
            <a:ext cx="4536504" cy="584775"/>
          </a:xfrm>
          <a:prstGeom prst="rect">
            <a:avLst/>
          </a:prstGeom>
        </p:spPr>
        <p:txBody>
          <a:bodyPr wrap="square">
            <a:spAutoFit/>
          </a:bodyPr>
          <a:lstStyle/>
          <a:p>
            <a:pPr algn="ctr"/>
            <a:r>
              <a:rPr lang="tr-TR" sz="3200" b="1" dirty="0" smtClean="0">
                <a:solidFill>
                  <a:srgbClr val="FF0000"/>
                </a:solidFill>
              </a:rPr>
              <a:t>MAĞNATİZMA</a:t>
            </a:r>
            <a:endParaRPr lang="tr-TR"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3645024"/>
            <a:ext cx="8568952" cy="2554545"/>
          </a:xfrm>
          <a:prstGeom prst="rect">
            <a:avLst/>
          </a:prstGeom>
        </p:spPr>
        <p:txBody>
          <a:bodyPr wrap="square">
            <a:spAutoFit/>
          </a:bodyPr>
          <a:lstStyle/>
          <a:p>
            <a:r>
              <a:rPr lang="tr-TR" sz="3200" dirty="0" smtClean="0"/>
              <a:t> Mıknatısın çevresinde oluşturduğu bu manyetik alan, manyetik kuvvet çizgileri ile gösterilir. Manyetik kuvvet çizgilerinin, mıknatısın N kutbundan çıkıp S kutbuna gelecek şekilde yönlendiği kabul edilir. Ve kapalı eğriler şeklindedir.</a:t>
            </a:r>
            <a:endParaRPr lang="tr-TR" sz="3200" dirty="0"/>
          </a:p>
        </p:txBody>
      </p:sp>
      <p:pic>
        <p:nvPicPr>
          <p:cNvPr id="4" name="Picture 2"/>
          <p:cNvPicPr>
            <a:picLocks noChangeAspect="1" noChangeArrowheads="1"/>
          </p:cNvPicPr>
          <p:nvPr/>
        </p:nvPicPr>
        <p:blipFill>
          <a:blip r:embed="rId3" cstate="print"/>
          <a:srcRect/>
          <a:stretch>
            <a:fillRect/>
          </a:stretch>
        </p:blipFill>
        <p:spPr bwMode="auto">
          <a:xfrm>
            <a:off x="899592" y="332656"/>
            <a:ext cx="7019925" cy="2905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1"/>
          <p:cNvPicPr>
            <a:picLocks noChangeAspect="1" noChangeArrowheads="1"/>
          </p:cNvPicPr>
          <p:nvPr/>
        </p:nvPicPr>
        <p:blipFill>
          <a:blip r:embed="rId3" cstate="print"/>
          <a:srcRect/>
          <a:stretch>
            <a:fillRect/>
          </a:stretch>
        </p:blipFill>
        <p:spPr bwMode="auto">
          <a:xfrm>
            <a:off x="1619672" y="332656"/>
            <a:ext cx="5256584" cy="2880320"/>
          </a:xfrm>
          <a:prstGeom prst="rect">
            <a:avLst/>
          </a:prstGeom>
          <a:noFill/>
          <a:ln w="9525">
            <a:noFill/>
            <a:miter lim="800000"/>
            <a:headEnd/>
            <a:tailEnd/>
          </a:ln>
        </p:spPr>
      </p:pic>
      <p:sp>
        <p:nvSpPr>
          <p:cNvPr id="3" name="2 Dikdörtgen"/>
          <p:cNvSpPr/>
          <p:nvPr/>
        </p:nvSpPr>
        <p:spPr>
          <a:xfrm>
            <a:off x="395536" y="3645024"/>
            <a:ext cx="8424936" cy="1384995"/>
          </a:xfrm>
          <a:prstGeom prst="rect">
            <a:avLst/>
          </a:prstGeom>
        </p:spPr>
        <p:txBody>
          <a:bodyPr wrap="square">
            <a:spAutoFit/>
          </a:bodyPr>
          <a:lstStyle/>
          <a:p>
            <a:r>
              <a:rPr lang="tr-TR" sz="2800" dirty="0" smtClean="0"/>
              <a:t>Bir çubuk mıknatıs ortasından iple bağlanarak asılırsa bir ucu kuzeyi, diğer ucu güneyi gösterecek şekilde dengede kalır.</a:t>
            </a:r>
            <a:endParaRPr lang="tr-TR" sz="2800" dirty="0"/>
          </a:p>
        </p:txBody>
      </p:sp>
      <p:sp>
        <p:nvSpPr>
          <p:cNvPr id="4" name="3 Dikdörtgen"/>
          <p:cNvSpPr/>
          <p:nvPr/>
        </p:nvSpPr>
        <p:spPr>
          <a:xfrm>
            <a:off x="395536" y="5229200"/>
            <a:ext cx="8352928" cy="954107"/>
          </a:xfrm>
          <a:prstGeom prst="rect">
            <a:avLst/>
          </a:prstGeom>
        </p:spPr>
        <p:txBody>
          <a:bodyPr wrap="square">
            <a:spAutoFit/>
          </a:bodyPr>
          <a:lstStyle/>
          <a:p>
            <a:r>
              <a:rPr lang="tr-TR" sz="2800" dirty="0" smtClean="0"/>
              <a:t>Mıknatısın kuzeye yönelen ucuna “N”, güneye yönel ucuna “S” kutbu adı verilir.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Dikdörtgen"/>
          <p:cNvSpPr/>
          <p:nvPr/>
        </p:nvSpPr>
        <p:spPr>
          <a:xfrm>
            <a:off x="395536" y="5713047"/>
            <a:ext cx="8352928" cy="954107"/>
          </a:xfrm>
          <a:prstGeom prst="rect">
            <a:avLst/>
          </a:prstGeom>
        </p:spPr>
        <p:txBody>
          <a:bodyPr wrap="square">
            <a:spAutoFit/>
          </a:bodyPr>
          <a:lstStyle/>
          <a:p>
            <a:r>
              <a:rPr lang="tr-TR" sz="2800" dirty="0" smtClean="0"/>
              <a:t>Mıknatısın </a:t>
            </a:r>
            <a:r>
              <a:rPr lang="tr-TR" sz="2800" dirty="0" smtClean="0"/>
              <a:t>etrafında pusulayı çevirdiğimizde pusulanın kutuplarının nasıl hareket ettiğini izleyelim. </a:t>
            </a:r>
            <a:endParaRPr lang="tr-TR" sz="2800" dirty="0"/>
          </a:p>
        </p:txBody>
      </p:sp>
    </p:spTree>
    <p:controls>
      <mc:AlternateContent xmlns:mc="http://schemas.openxmlformats.org/markup-compatibility/2006">
        <mc:Choice xmlns:v="urn:schemas-microsoft-com:vml" Requires="v">
          <p:control spid="50182" name="ShockwaveFlash1" r:id="rId2" imgW="8425735" imgH="5401429"/>
        </mc:Choice>
        <mc:Fallback>
          <p:control name="ShockwaveFlash1" r:id="rId2" imgW="8425735" imgH="5401429">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0"/>
                  <a:ext cx="8424862" cy="54006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3 Dikdörtgen"/>
          <p:cNvSpPr/>
          <p:nvPr/>
        </p:nvSpPr>
        <p:spPr>
          <a:xfrm>
            <a:off x="395536" y="5713047"/>
            <a:ext cx="8352928" cy="954107"/>
          </a:xfrm>
          <a:prstGeom prst="rect">
            <a:avLst/>
          </a:prstGeom>
        </p:spPr>
        <p:txBody>
          <a:bodyPr wrap="square">
            <a:spAutoFit/>
          </a:bodyPr>
          <a:lstStyle/>
          <a:p>
            <a:r>
              <a:rPr lang="tr-TR" sz="2800" dirty="0" smtClean="0"/>
              <a:t>Dünyanın  merkezinde  büyük bir mıknatıs varmış gibi düşünürsek ,pusulayla nasıl yön bulduğumuzu izleyelim.</a:t>
            </a:r>
            <a:endParaRPr lang="tr-TR" sz="2800" dirty="0"/>
          </a:p>
        </p:txBody>
      </p:sp>
    </p:spTree>
    <p:controls>
      <mc:AlternateContent xmlns:mc="http://schemas.openxmlformats.org/markup-compatibility/2006">
        <mc:Choice xmlns:v="urn:schemas-microsoft-com:vml" Requires="v">
          <p:control spid="950274"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73025"/>
                  <a:ext cx="6985000" cy="558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972949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image1"/>
          <p:cNvPicPr>
            <a:picLocks noChangeAspect="1" noChangeArrowheads="1"/>
          </p:cNvPicPr>
          <p:nvPr/>
        </p:nvPicPr>
        <p:blipFill>
          <a:blip r:embed="rId3" cstate="print"/>
          <a:srcRect/>
          <a:stretch>
            <a:fillRect/>
          </a:stretch>
        </p:blipFill>
        <p:spPr bwMode="auto">
          <a:xfrm>
            <a:off x="1187624" y="1052736"/>
            <a:ext cx="6325334" cy="2356497"/>
          </a:xfrm>
          <a:prstGeom prst="rect">
            <a:avLst/>
          </a:prstGeom>
          <a:noFill/>
          <a:ln w="9525">
            <a:noFill/>
            <a:miter lim="800000"/>
            <a:headEnd/>
            <a:tailEnd/>
          </a:ln>
        </p:spPr>
      </p:pic>
      <p:sp>
        <p:nvSpPr>
          <p:cNvPr id="3" name="2 Dikdörtgen"/>
          <p:cNvSpPr/>
          <p:nvPr/>
        </p:nvSpPr>
        <p:spPr>
          <a:xfrm>
            <a:off x="395536" y="332656"/>
            <a:ext cx="8568952" cy="584775"/>
          </a:xfrm>
          <a:prstGeom prst="rect">
            <a:avLst/>
          </a:prstGeom>
        </p:spPr>
        <p:txBody>
          <a:bodyPr wrap="square">
            <a:spAutoFit/>
          </a:bodyPr>
          <a:lstStyle/>
          <a:p>
            <a:r>
              <a:rPr lang="tr-TR" sz="3200" dirty="0" smtClean="0"/>
              <a:t>Her mıknatısın N ve S olmak üzere iki kutbu vardır</a:t>
            </a:r>
            <a:endParaRPr lang="tr-TR" sz="3200" dirty="0"/>
          </a:p>
        </p:txBody>
      </p:sp>
      <p:sp>
        <p:nvSpPr>
          <p:cNvPr id="4" name="3 Dikdörtgen"/>
          <p:cNvSpPr/>
          <p:nvPr/>
        </p:nvSpPr>
        <p:spPr>
          <a:xfrm>
            <a:off x="179512" y="3717032"/>
            <a:ext cx="8640960" cy="1384995"/>
          </a:xfrm>
          <a:prstGeom prst="rect">
            <a:avLst/>
          </a:prstGeom>
        </p:spPr>
        <p:txBody>
          <a:bodyPr wrap="square">
            <a:spAutoFit/>
          </a:bodyPr>
          <a:lstStyle/>
          <a:p>
            <a:r>
              <a:rPr lang="tr-TR" sz="2800" dirty="0" smtClean="0"/>
              <a:t>Bir çubuk mıknatıs ortasından ikiye bölündüğünde oluşan parçalarda birer mıknatıs olduğundan yine N ve S olmak üzere iki kutbu olur.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diamond(in)">
                                      <p:cBhvr>
                                        <p:cTn id="11" dur="2000"/>
                                        <p:tgtEl>
                                          <p:spTgt spid="3074"/>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4941168"/>
            <a:ext cx="8856984" cy="461665"/>
          </a:xfrm>
          <a:prstGeom prst="rect">
            <a:avLst/>
          </a:prstGeom>
        </p:spPr>
        <p:txBody>
          <a:bodyPr wrap="square">
            <a:spAutoFit/>
          </a:bodyPr>
          <a:lstStyle/>
          <a:p>
            <a:r>
              <a:rPr lang="tr-TR" sz="2400" dirty="0" smtClean="0"/>
              <a:t>Makası mıknatısın üzerine götürerek mıknatısı parçala ve sonucu gör ?</a:t>
            </a:r>
            <a:endParaRPr lang="tr-TR" sz="2400" dirty="0"/>
          </a:p>
        </p:txBody>
      </p:sp>
      <p:sp>
        <p:nvSpPr>
          <p:cNvPr id="3" name="2 Dikdörtgen"/>
          <p:cNvSpPr/>
          <p:nvPr/>
        </p:nvSpPr>
        <p:spPr>
          <a:xfrm>
            <a:off x="107504" y="5589240"/>
            <a:ext cx="8928992" cy="461665"/>
          </a:xfrm>
          <a:prstGeom prst="rect">
            <a:avLst/>
          </a:prstGeom>
        </p:spPr>
        <p:txBody>
          <a:bodyPr wrap="square">
            <a:spAutoFit/>
          </a:bodyPr>
          <a:lstStyle/>
          <a:p>
            <a:r>
              <a:rPr lang="tr-TR" sz="2400" dirty="0" smtClean="0"/>
              <a:t>Mıknatısı atomuna kadar bölersek mıknatıslık özelliği devam eder. </a:t>
            </a:r>
            <a:endParaRPr lang="tr-TR" sz="2400" dirty="0"/>
          </a:p>
        </p:txBody>
      </p:sp>
    </p:spTree>
    <p:controls>
      <mc:AlternateContent xmlns:mc="http://schemas.openxmlformats.org/markup-compatibility/2006">
        <mc:Choice xmlns:v="urn:schemas-microsoft-com:vml" Requires="v">
          <p:control spid="4101" name="ShockwaveFlash1" r:id="rId2" imgW="9142857" imgH="4465485"/>
        </mc:Choice>
        <mc:Fallback>
          <p:control name="ShockwaveFlash1" r:id="rId2" imgW="9142857" imgH="446548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115888"/>
                  <a:ext cx="9144000" cy="44656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image1"/>
          <p:cNvPicPr>
            <a:picLocks noChangeAspect="1" noChangeArrowheads="1"/>
          </p:cNvPicPr>
          <p:nvPr/>
        </p:nvPicPr>
        <p:blipFill>
          <a:blip r:embed="rId3" cstate="print"/>
          <a:srcRect/>
          <a:stretch>
            <a:fillRect/>
          </a:stretch>
        </p:blipFill>
        <p:spPr bwMode="auto">
          <a:xfrm>
            <a:off x="779728" y="404664"/>
            <a:ext cx="7484614" cy="2664296"/>
          </a:xfrm>
          <a:prstGeom prst="rect">
            <a:avLst/>
          </a:prstGeom>
          <a:noFill/>
          <a:ln w="9525">
            <a:noFill/>
            <a:miter lim="800000"/>
            <a:headEnd/>
            <a:tailEnd/>
          </a:ln>
        </p:spPr>
      </p:pic>
      <p:sp>
        <p:nvSpPr>
          <p:cNvPr id="3" name="2 Dikdörtgen"/>
          <p:cNvSpPr/>
          <p:nvPr/>
        </p:nvSpPr>
        <p:spPr>
          <a:xfrm>
            <a:off x="395536" y="4437112"/>
            <a:ext cx="8352928" cy="830997"/>
          </a:xfrm>
          <a:prstGeom prst="rect">
            <a:avLst/>
          </a:prstGeom>
        </p:spPr>
        <p:txBody>
          <a:bodyPr wrap="square">
            <a:spAutoFit/>
          </a:bodyPr>
          <a:lstStyle/>
          <a:p>
            <a:r>
              <a:rPr lang="tr-TR" sz="2400" dirty="0" smtClean="0"/>
              <a:t>Mıknatısların zıt kutupları birbirine yaklaştırılırsa mıknatıslar birbirini çeker.</a:t>
            </a:r>
            <a:endParaRPr lang="tr-T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amond(in)">
                                      <p:cBhvr>
                                        <p:cTn id="7" dur="2000"/>
                                        <p:tgtEl>
                                          <p:spTgt spid="512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11560" y="5229200"/>
            <a:ext cx="8352928" cy="830997"/>
          </a:xfrm>
          <a:prstGeom prst="rect">
            <a:avLst/>
          </a:prstGeom>
        </p:spPr>
        <p:txBody>
          <a:bodyPr wrap="square">
            <a:spAutoFit/>
          </a:bodyPr>
          <a:lstStyle/>
          <a:p>
            <a:r>
              <a:rPr lang="tr-TR" sz="2400" dirty="0" smtClean="0"/>
              <a:t>Mıknatısların zıt kutupları birbirine yaklaştırılırsa mıknatıslar birbirini çeker.</a:t>
            </a:r>
            <a:endParaRPr lang="tr-TR" sz="2400" dirty="0"/>
          </a:p>
        </p:txBody>
      </p:sp>
    </p:spTree>
    <p:controls>
      <mc:AlternateContent xmlns:mc="http://schemas.openxmlformats.org/markup-compatibility/2006">
        <mc:Choice xmlns:v="urn:schemas-microsoft-com:vml" Requires="v">
          <p:control spid="6149" name="ShockwaveFlash1" r:id="rId2" imgW="7992591" imgH="4681144"/>
        </mc:Choice>
        <mc:Fallback>
          <p:control name="ShockwaveFlash1" r:id="rId2" imgW="7992591" imgH="4681144">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15888"/>
                  <a:ext cx="7993063" cy="468153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1177337" y="404664"/>
          <a:ext cx="6343562" cy="2664296"/>
        </p:xfrm>
        <a:graphic>
          <a:graphicData uri="http://schemas.openxmlformats.org/presentationml/2006/ole">
            <mc:AlternateContent xmlns:mc="http://schemas.openxmlformats.org/markup-compatibility/2006">
              <mc:Choice xmlns:v="urn:schemas-microsoft-com:vml" Requires="v">
                <p:oleObj spid="_x0000_s7185" name="Resim" r:id="rId4" imgW="2857143" imgH="1200000" progId="StaticDib">
                  <p:embed/>
                </p:oleObj>
              </mc:Choice>
              <mc:Fallback>
                <p:oleObj name="Resim" r:id="rId4" imgW="2857143" imgH="1200000"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77337" y="404664"/>
                        <a:ext cx="6343562"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683568" y="3501008"/>
            <a:ext cx="8208912" cy="954107"/>
          </a:xfrm>
          <a:prstGeom prst="rect">
            <a:avLst/>
          </a:prstGeom>
        </p:spPr>
        <p:txBody>
          <a:bodyPr wrap="square">
            <a:spAutoFit/>
          </a:bodyPr>
          <a:lstStyle/>
          <a:p>
            <a:r>
              <a:rPr lang="tr-TR" sz="2800" dirty="0" smtClean="0"/>
              <a:t>Mıknatısların aynı kutupları birbirine yaklaştırılırsa mıknatıslar birbirini iter.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amond(in)">
                                      <p:cBhvr>
                                        <p:cTn id="7" dur="2000"/>
                                        <p:tgtEl>
                                          <p:spTgt spid="717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5229200"/>
            <a:ext cx="8208912" cy="954107"/>
          </a:xfrm>
          <a:prstGeom prst="rect">
            <a:avLst/>
          </a:prstGeom>
        </p:spPr>
        <p:txBody>
          <a:bodyPr wrap="square">
            <a:spAutoFit/>
          </a:bodyPr>
          <a:lstStyle/>
          <a:p>
            <a:r>
              <a:rPr lang="tr-TR" sz="2800" dirty="0" smtClean="0"/>
              <a:t>Mıknatısların aynı kutupları birbirine yaklaştırılırsa mıknatıslar birbirini iter.</a:t>
            </a:r>
            <a:endParaRPr lang="tr-TR" sz="2800" dirty="0"/>
          </a:p>
        </p:txBody>
      </p:sp>
    </p:spTree>
    <p:controls>
      <mc:AlternateContent xmlns:mc="http://schemas.openxmlformats.org/markup-compatibility/2006">
        <mc:Choice xmlns:v="urn:schemas-microsoft-com:vml" Requires="v">
          <p:control spid="8198" name="ShockwaveFlash1" r:id="rId2" imgW="8280572" imgH="4535733"/>
        </mc:Choice>
        <mc:Fallback>
          <p:control name="ShockwaveFlash1" r:id="rId2" imgW="8280572" imgH="4535733">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88913"/>
                  <a:ext cx="8280400" cy="4535487"/>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4653136"/>
            <a:ext cx="8208912" cy="1077218"/>
          </a:xfrm>
          <a:prstGeom prst="rect">
            <a:avLst/>
          </a:prstGeom>
        </p:spPr>
        <p:txBody>
          <a:bodyPr wrap="square">
            <a:spAutoFit/>
          </a:bodyPr>
          <a:lstStyle/>
          <a:p>
            <a:r>
              <a:rPr lang="tr-TR" sz="3200" dirty="0" smtClean="0"/>
              <a:t>Demir, nikel ve kobalt gibi maddeleri çekme özelliği  gösteren cisimlere </a:t>
            </a:r>
            <a:r>
              <a:rPr lang="tr-TR" sz="3200" b="1" dirty="0" smtClean="0">
                <a:solidFill>
                  <a:srgbClr val="FF0000"/>
                </a:solidFill>
              </a:rPr>
              <a:t>mıknatıs</a:t>
            </a:r>
            <a:r>
              <a:rPr lang="tr-TR" sz="3200" dirty="0" smtClean="0"/>
              <a:t> denir.</a:t>
            </a:r>
            <a:endParaRPr lang="tr-TR" sz="3200" dirty="0"/>
          </a:p>
        </p:txBody>
      </p:sp>
    </p:spTree>
    <p:controls>
      <mc:AlternateContent xmlns:mc="http://schemas.openxmlformats.org/markup-compatibility/2006">
        <mc:Choice xmlns:v="urn:schemas-microsoft-com:vml" Requires="v">
          <p:control spid="1029" name="ShockwaveFlash1" r:id="rId2" imgW="7129468" imgH="4105848"/>
        </mc:Choice>
        <mc:Fallback>
          <p:control name="ShockwaveFlash1" r:id="rId2" imgW="7129468" imgH="4105848">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88913"/>
                  <a:ext cx="7129463" cy="41052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260648"/>
            <a:ext cx="8964488" cy="5472608"/>
          </a:xfrm>
          <a:prstGeom prst="rect">
            <a:avLst/>
          </a:prstGeom>
          <a:noFill/>
          <a:ln w="9525">
            <a:noFill/>
            <a:miter lim="800000"/>
            <a:headEnd/>
            <a:tailEnd/>
          </a:ln>
        </p:spPr>
      </p:pic>
      <p:sp>
        <p:nvSpPr>
          <p:cNvPr id="3" name="2 Dikdörtgen"/>
          <p:cNvSpPr/>
          <p:nvPr/>
        </p:nvSpPr>
        <p:spPr>
          <a:xfrm>
            <a:off x="539552" y="5589240"/>
            <a:ext cx="8208912" cy="523220"/>
          </a:xfrm>
          <a:prstGeom prst="rect">
            <a:avLst/>
          </a:prstGeom>
        </p:spPr>
        <p:txBody>
          <a:bodyPr wrap="square">
            <a:spAutoFit/>
          </a:bodyPr>
          <a:lstStyle/>
          <a:p>
            <a:r>
              <a:rPr lang="tr-TR" sz="2800" dirty="0" smtClean="0"/>
              <a:t>Hangi mıknatıslar birbirini iter hangileri birbirini çeker ?</a:t>
            </a:r>
            <a:endParaRPr lang="tr-TR" sz="2800" dirty="0"/>
          </a:p>
        </p:txBody>
      </p:sp>
      <p:sp>
        <p:nvSpPr>
          <p:cNvPr id="4" name="3 Dikdörtgen"/>
          <p:cNvSpPr/>
          <p:nvPr/>
        </p:nvSpPr>
        <p:spPr>
          <a:xfrm>
            <a:off x="1547664" y="1916832"/>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5" name="4 Dikdörtgen"/>
          <p:cNvSpPr/>
          <p:nvPr/>
        </p:nvSpPr>
        <p:spPr>
          <a:xfrm>
            <a:off x="6732240" y="1916832"/>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6" name="5 Dikdörtgen"/>
          <p:cNvSpPr/>
          <p:nvPr/>
        </p:nvSpPr>
        <p:spPr>
          <a:xfrm>
            <a:off x="1331640" y="4581128"/>
            <a:ext cx="1620688"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7" name="6 Dikdörtgen"/>
          <p:cNvSpPr/>
          <p:nvPr/>
        </p:nvSpPr>
        <p:spPr>
          <a:xfrm>
            <a:off x="6588224" y="4581128"/>
            <a:ext cx="1620688"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diamond(in)">
                                      <p:cBhvr>
                                        <p:cTn id="21" dur="20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amond(in)">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amond(in)">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Object 2"/>
          <p:cNvGraphicFramePr>
            <a:graphicFrameLocks noChangeAspect="1"/>
          </p:cNvGraphicFramePr>
          <p:nvPr/>
        </p:nvGraphicFramePr>
        <p:xfrm>
          <a:off x="1887541" y="188640"/>
          <a:ext cx="4087173" cy="3096344"/>
        </p:xfrm>
        <a:graphic>
          <a:graphicData uri="http://schemas.openxmlformats.org/presentationml/2006/ole">
            <mc:AlternateContent xmlns:mc="http://schemas.openxmlformats.org/markup-compatibility/2006">
              <mc:Choice xmlns:v="urn:schemas-microsoft-com:vml" Requires="v">
                <p:oleObj spid="_x0000_s9233" name="Resim" r:id="rId4" imgW="2514286" imgH="1904762" progId="StaticDib">
                  <p:embed/>
                </p:oleObj>
              </mc:Choice>
              <mc:Fallback>
                <p:oleObj name="Resim" r:id="rId4" imgW="2514286"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87541" y="188640"/>
                        <a:ext cx="4087173"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Dikdörtgen"/>
          <p:cNvSpPr/>
          <p:nvPr/>
        </p:nvSpPr>
        <p:spPr>
          <a:xfrm>
            <a:off x="467544" y="3429000"/>
            <a:ext cx="8208912" cy="1200329"/>
          </a:xfrm>
          <a:prstGeom prst="rect">
            <a:avLst/>
          </a:prstGeom>
        </p:spPr>
        <p:txBody>
          <a:bodyPr wrap="square">
            <a:spAutoFit/>
          </a:bodyPr>
          <a:lstStyle/>
          <a:p>
            <a:r>
              <a:rPr lang="tr-TR" dirty="0" smtClean="0"/>
              <a:t>Yukarıda görüldüğü gibi çocuklar özdeş mıknatısları birbirlerine tutuyorlar. Ahmet ve Ayşe arasında çekim kuvveti oluşurken Ali ve Elif arasında itme oluşuyor.</a:t>
            </a:r>
          </a:p>
          <a:p>
            <a:r>
              <a:rPr lang="tr-TR" b="1" dirty="0" smtClean="0"/>
              <a:t>Buna göre, 1, 2, 3 ve 4 numaralı mıknatıs kutupları hangi seçenekte doğru verilmiştir?</a:t>
            </a:r>
            <a:endParaRPr lang="tr-TR" dirty="0"/>
          </a:p>
        </p:txBody>
      </p:sp>
      <p:graphicFrame>
        <p:nvGraphicFramePr>
          <p:cNvPr id="7" name="6 Tablo"/>
          <p:cNvGraphicFramePr>
            <a:graphicFrameLocks noGrp="1"/>
          </p:cNvGraphicFramePr>
          <p:nvPr/>
        </p:nvGraphicFramePr>
        <p:xfrm>
          <a:off x="2555776" y="4941168"/>
          <a:ext cx="2880320" cy="1512168"/>
        </p:xfrm>
        <a:graphic>
          <a:graphicData uri="http://schemas.openxmlformats.org/drawingml/2006/table">
            <a:tbl>
              <a:tblPr/>
              <a:tblGrid>
                <a:gridCol w="757979"/>
                <a:gridCol w="682181"/>
                <a:gridCol w="606383"/>
                <a:gridCol w="833777"/>
              </a:tblGrid>
              <a:tr h="373843">
                <a:tc>
                  <a:txBody>
                    <a:bodyPr/>
                    <a:lstStyle/>
                    <a:p>
                      <a:pPr algn="ctr">
                        <a:spcAft>
                          <a:spcPts val="0"/>
                        </a:spcAft>
                      </a:pPr>
                      <a:r>
                        <a:rPr lang="tr-TR" sz="1600" b="1" dirty="0">
                          <a:solidFill>
                            <a:srgbClr val="000000"/>
                          </a:solidFill>
                          <a:latin typeface="Courier New"/>
                          <a:ea typeface="Courier New"/>
                          <a:cs typeface="Times New Roman"/>
                        </a:rPr>
                        <a:t>A) </a:t>
                      </a:r>
                      <a:r>
                        <a:rPr lang="tr-TR" sz="1600" b="1" dirty="0" smtClean="0">
                          <a:solidFill>
                            <a:srgbClr val="000000"/>
                          </a:solidFill>
                          <a:latin typeface="Courier New"/>
                          <a:ea typeface="Courier New"/>
                          <a:cs typeface="Times New Roman"/>
                        </a:rPr>
                        <a:t>  N</a:t>
                      </a:r>
                      <a:endParaRPr lang="tr-TR" sz="1600" b="1" dirty="0">
                        <a:solidFill>
                          <a:srgbClr val="000000"/>
                        </a:solidFill>
                        <a:latin typeface="Courier New"/>
                        <a:ea typeface="Courier New"/>
                        <a:cs typeface="Times New Roman"/>
                      </a:endParaRPr>
                    </a:p>
                  </a:txBody>
                  <a:tcPr marL="6350" marR="635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w="12700" cap="flat" cmpd="sng" algn="ctr">
                      <a:solidFill>
                        <a:srgbClr val="000000"/>
                      </a:solidFill>
                      <a:prstDash val="solid"/>
                      <a:round/>
                      <a:headEnd type="none" w="med" len="med"/>
                      <a:tailEnd type="none" w="med" len="med"/>
                    </a:lnT>
                    <a:lnB>
                      <a:noFill/>
                    </a:lnB>
                    <a:solidFill>
                      <a:srgbClr val="FFFFFF"/>
                    </a:solidFill>
                  </a:tcPr>
                </a:tc>
              </a:tr>
              <a:tr h="396399">
                <a:tc>
                  <a:txBody>
                    <a:bodyPr/>
                    <a:lstStyle/>
                    <a:p>
                      <a:pPr algn="ctr">
                        <a:spcAft>
                          <a:spcPts val="0"/>
                        </a:spcAft>
                      </a:pPr>
                      <a:r>
                        <a:rPr lang="tr-TR" sz="1600" b="1" dirty="0">
                          <a:solidFill>
                            <a:srgbClr val="000000"/>
                          </a:solidFill>
                          <a:latin typeface="Courier New"/>
                          <a:ea typeface="Courier New"/>
                          <a:cs typeface="Times New Roman"/>
                        </a:rPr>
                        <a:t>B) </a:t>
                      </a:r>
                      <a:r>
                        <a:rPr lang="tr-TR" sz="1600" b="1" dirty="0" smtClean="0">
                          <a:solidFill>
                            <a:srgbClr val="000000"/>
                          </a:solidFill>
                          <a:latin typeface="Courier New"/>
                          <a:ea typeface="Courier New"/>
                          <a:cs typeface="Times New Roman"/>
                        </a:rPr>
                        <a:t>  S</a:t>
                      </a:r>
                      <a:endParaRPr lang="tr-TR" sz="1600" b="1"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r>
              <a:tr h="396399">
                <a:tc>
                  <a:txBody>
                    <a:bodyPr/>
                    <a:lstStyle/>
                    <a:p>
                      <a:pPr algn="ctr">
                        <a:spcAft>
                          <a:spcPts val="0"/>
                        </a:spcAft>
                      </a:pPr>
                      <a:r>
                        <a:rPr lang="tr-TR" sz="1600" b="1" dirty="0">
                          <a:solidFill>
                            <a:srgbClr val="000000"/>
                          </a:solidFill>
                          <a:latin typeface="Courier New"/>
                          <a:ea typeface="Courier New"/>
                          <a:cs typeface="Times New Roman"/>
                        </a:rPr>
                        <a:t>C</a:t>
                      </a:r>
                      <a:r>
                        <a:rPr lang="tr-TR" sz="1600" b="1" dirty="0" smtClean="0">
                          <a:solidFill>
                            <a:srgbClr val="000000"/>
                          </a:solidFill>
                          <a:latin typeface="Courier New"/>
                          <a:ea typeface="Courier New"/>
                          <a:cs typeface="Times New Roman"/>
                        </a:rPr>
                        <a:t>)   </a:t>
                      </a: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a:noFill/>
                    </a:lnT>
                    <a:lnB>
                      <a:noFill/>
                    </a:lnB>
                    <a:solidFill>
                      <a:srgbClr val="FFFFFF"/>
                    </a:solidFill>
                  </a:tcPr>
                </a:tc>
              </a:tr>
              <a:tr h="345527">
                <a:tc>
                  <a:txBody>
                    <a:bodyPr/>
                    <a:lstStyle/>
                    <a:p>
                      <a:pPr algn="ctr">
                        <a:spcAft>
                          <a:spcPts val="0"/>
                        </a:spcAft>
                      </a:pPr>
                      <a:r>
                        <a:rPr lang="tr-TR" sz="1600" b="1" dirty="0">
                          <a:solidFill>
                            <a:srgbClr val="000000"/>
                          </a:solidFill>
                          <a:latin typeface="Courier New"/>
                          <a:ea typeface="Courier New"/>
                          <a:cs typeface="Times New Roman"/>
                        </a:rPr>
                        <a:t>D) </a:t>
                      </a:r>
                      <a:r>
                        <a:rPr lang="tr-TR" sz="1600" b="1" dirty="0" smtClean="0">
                          <a:solidFill>
                            <a:srgbClr val="000000"/>
                          </a:solidFill>
                          <a:latin typeface="Courier New"/>
                          <a:ea typeface="Courier New"/>
                          <a:cs typeface="Times New Roman"/>
                        </a:rPr>
                        <a:t>  S</a:t>
                      </a:r>
                      <a:endParaRPr lang="tr-TR" sz="1600" b="1"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N</a:t>
                      </a:r>
                    </a:p>
                  </a:txBody>
                  <a:tcPr marL="6350" marR="6350" marT="0" marB="0">
                    <a:lnL>
                      <a:noFill/>
                    </a:lnL>
                    <a:lnR>
                      <a:noFill/>
                    </a:lnR>
                    <a:lnT>
                      <a:noFill/>
                    </a:lnT>
                    <a:lnB>
                      <a:noFill/>
                    </a:lnB>
                    <a:solidFill>
                      <a:srgbClr val="FFFFFF"/>
                    </a:solidFill>
                  </a:tcPr>
                </a:tc>
                <a:tc>
                  <a:txBody>
                    <a:bodyPr/>
                    <a:lstStyle/>
                    <a:p>
                      <a:pPr algn="ctr">
                        <a:spcAft>
                          <a:spcPts val="0"/>
                        </a:spcAft>
                      </a:pPr>
                      <a:r>
                        <a:rPr lang="tr-TR" sz="1600" b="1" dirty="0">
                          <a:solidFill>
                            <a:srgbClr val="000000"/>
                          </a:solidFill>
                          <a:latin typeface="Courier New"/>
                          <a:ea typeface="Courier New"/>
                          <a:cs typeface="Times New Roman"/>
                        </a:rPr>
                        <a:t>S</a:t>
                      </a:r>
                    </a:p>
                  </a:txBody>
                  <a:tcPr marL="6350" marR="6350" marT="0" marB="0">
                    <a:lnL>
                      <a:noFill/>
                    </a:lnL>
                    <a:lnR>
                      <a:noFill/>
                    </a:lnR>
                    <a:lnT>
                      <a:noFill/>
                    </a:lnT>
                    <a:lnB>
                      <a:noFill/>
                    </a:lnB>
                    <a:solidFill>
                      <a:srgbClr val="FFFFFF"/>
                    </a:solidFill>
                  </a:tcPr>
                </a:tc>
              </a:tr>
            </a:tbl>
          </a:graphicData>
        </a:graphic>
      </p:graphicFrame>
      <p:sp>
        <p:nvSpPr>
          <p:cNvPr id="8" name="7 Dikdörtgen"/>
          <p:cNvSpPr/>
          <p:nvPr/>
        </p:nvSpPr>
        <p:spPr>
          <a:xfrm>
            <a:off x="2987824" y="4581128"/>
            <a:ext cx="2952328" cy="369332"/>
          </a:xfrm>
          <a:prstGeom prst="rect">
            <a:avLst/>
          </a:prstGeom>
        </p:spPr>
        <p:txBody>
          <a:bodyPr wrap="square">
            <a:spAutoFit/>
          </a:bodyPr>
          <a:lstStyle/>
          <a:p>
            <a:r>
              <a:rPr lang="tr-TR" b="1" dirty="0" smtClean="0"/>
              <a:t>  1      2         3           4</a:t>
            </a:r>
            <a:endParaRPr lang="tr-TR" b="1" dirty="0"/>
          </a:p>
        </p:txBody>
      </p:sp>
      <p:sp>
        <p:nvSpPr>
          <p:cNvPr id="9" name="8 Dikdörtgen"/>
          <p:cNvSpPr/>
          <p:nvPr/>
        </p:nvSpPr>
        <p:spPr>
          <a:xfrm>
            <a:off x="107505" y="188640"/>
            <a:ext cx="1440160" cy="369332"/>
          </a:xfrm>
          <a:prstGeom prst="rect">
            <a:avLst/>
          </a:prstGeom>
        </p:spPr>
        <p:txBody>
          <a:bodyPr wrap="square">
            <a:spAutoFit/>
          </a:bodyPr>
          <a:lstStyle/>
          <a:p>
            <a:r>
              <a:rPr lang="tr-TR" b="1" dirty="0" smtClean="0">
                <a:solidFill>
                  <a:srgbClr val="FF0000"/>
                </a:solidFill>
              </a:rPr>
              <a:t>Soru çözelim </a:t>
            </a:r>
            <a:endParaRPr lang="tr-TR" b="1" dirty="0">
              <a:solidFill>
                <a:srgbClr val="FF0000"/>
              </a:solidFill>
            </a:endParaRPr>
          </a:p>
        </p:txBody>
      </p:sp>
      <p:sp>
        <p:nvSpPr>
          <p:cNvPr id="10" name="9 Oval"/>
          <p:cNvSpPr>
            <a:spLocks noChangeArrowheads="1"/>
          </p:cNvSpPr>
          <p:nvPr/>
        </p:nvSpPr>
        <p:spPr bwMode="auto">
          <a:xfrm>
            <a:off x="2411760" y="5229200"/>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1" name="Object 1"/>
          <p:cNvGraphicFramePr>
            <a:graphicFrameLocks noChangeAspect="1"/>
          </p:cNvGraphicFramePr>
          <p:nvPr/>
        </p:nvGraphicFramePr>
        <p:xfrm>
          <a:off x="1691680" y="188639"/>
          <a:ext cx="5040560" cy="3818607"/>
        </p:xfrm>
        <a:graphic>
          <a:graphicData uri="http://schemas.openxmlformats.org/presentationml/2006/ole">
            <mc:AlternateContent xmlns:mc="http://schemas.openxmlformats.org/markup-compatibility/2006">
              <mc:Choice xmlns:v="urn:schemas-microsoft-com:vml" Requires="v">
                <p:oleObj spid="_x0000_s15376" name="Resim" r:id="rId4" imgW="2514286" imgH="1904762" progId="StaticDib">
                  <p:embed/>
                </p:oleObj>
              </mc:Choice>
              <mc:Fallback>
                <p:oleObj name="Resim" r:id="rId4" imgW="2514286" imgH="1904762" progId="StaticDib">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188639"/>
                        <a:ext cx="5040560" cy="3818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Dikdörtgen"/>
          <p:cNvSpPr/>
          <p:nvPr/>
        </p:nvSpPr>
        <p:spPr>
          <a:xfrm>
            <a:off x="1331640" y="4293096"/>
            <a:ext cx="7200800" cy="1938992"/>
          </a:xfrm>
          <a:prstGeom prst="rect">
            <a:avLst/>
          </a:prstGeom>
        </p:spPr>
        <p:txBody>
          <a:bodyPr wrap="square">
            <a:spAutoFit/>
          </a:bodyPr>
          <a:lstStyle/>
          <a:p>
            <a:r>
              <a:rPr lang="tr-TR" dirty="0" smtClean="0"/>
              <a:t>Özdeş mıknatıslarla yukarıdaki düzenekler hazırlanmıştır.</a:t>
            </a:r>
          </a:p>
          <a:p>
            <a:r>
              <a:rPr lang="tr-TR" b="1" dirty="0" smtClean="0"/>
              <a:t>Buna göre T</a:t>
            </a:r>
            <a:r>
              <a:rPr lang="tr-TR" sz="1200" b="1" dirty="0" smtClean="0"/>
              <a:t>1</a:t>
            </a:r>
            <a:r>
              <a:rPr lang="tr-TR" b="1" dirty="0" smtClean="0"/>
              <a:t>, T</a:t>
            </a:r>
            <a:r>
              <a:rPr lang="tr-TR" baseline="-25000" dirty="0" smtClean="0"/>
              <a:t>2</a:t>
            </a:r>
            <a:r>
              <a:rPr lang="tr-TR" b="1" dirty="0" smtClean="0"/>
              <a:t> ve T</a:t>
            </a:r>
            <a:r>
              <a:rPr lang="tr-TR" baseline="-25000" dirty="0" smtClean="0"/>
              <a:t>3</a:t>
            </a:r>
            <a:r>
              <a:rPr lang="tr-TR" b="1" dirty="0" smtClean="0"/>
              <a:t> gerilmeleri arasındaki ilişki nasıldır?</a:t>
            </a:r>
          </a:p>
          <a:p>
            <a:endParaRPr lang="tr-TR" b="1" dirty="0" smtClean="0"/>
          </a:p>
          <a:p>
            <a:endParaRPr lang="tr-TR" dirty="0" smtClean="0"/>
          </a:p>
          <a:p>
            <a:r>
              <a:rPr lang="tr-TR" b="1" dirty="0" smtClean="0"/>
              <a:t>A)T</a:t>
            </a:r>
            <a:r>
              <a:rPr lang="tr-TR" b="1" baseline="-25000" dirty="0" smtClean="0"/>
              <a:t>1</a:t>
            </a:r>
            <a:r>
              <a:rPr lang="tr-TR" b="1" dirty="0" smtClean="0"/>
              <a:t>&gt;T</a:t>
            </a:r>
            <a:r>
              <a:rPr lang="tr-TR" sz="1000" b="1" dirty="0" smtClean="0"/>
              <a:t>2</a:t>
            </a:r>
            <a:r>
              <a:rPr lang="tr-TR" b="1" dirty="0" smtClean="0"/>
              <a:t>&gt;T</a:t>
            </a:r>
            <a:r>
              <a:rPr lang="tr-TR" sz="1400" b="1" dirty="0" smtClean="0"/>
              <a:t>3</a:t>
            </a:r>
            <a:r>
              <a:rPr lang="tr-TR" b="1" dirty="0" smtClean="0"/>
              <a:t>	B)T</a:t>
            </a:r>
            <a:r>
              <a:rPr lang="tr-TR" sz="1200" b="1" dirty="0" smtClean="0"/>
              <a:t>3</a:t>
            </a:r>
            <a:r>
              <a:rPr lang="tr-TR" b="1" dirty="0" smtClean="0"/>
              <a:t>&gt;T</a:t>
            </a:r>
            <a:r>
              <a:rPr lang="tr-TR" b="1" baseline="-25000" dirty="0" smtClean="0"/>
              <a:t>1</a:t>
            </a:r>
            <a:r>
              <a:rPr lang="tr-TR" b="1" dirty="0" smtClean="0"/>
              <a:t>&gt;T</a:t>
            </a:r>
            <a:r>
              <a:rPr lang="tr-TR" sz="1200" b="1" dirty="0" smtClean="0"/>
              <a:t>2</a:t>
            </a:r>
          </a:p>
          <a:p>
            <a:endParaRPr lang="tr-TR" sz="1200" dirty="0" smtClean="0"/>
          </a:p>
          <a:p>
            <a:r>
              <a:rPr lang="tr-TR" b="1" dirty="0" smtClean="0"/>
              <a:t>C) T</a:t>
            </a:r>
            <a:r>
              <a:rPr lang="tr-TR" b="1" baseline="-25000" dirty="0" smtClean="0"/>
              <a:t>3</a:t>
            </a:r>
            <a:r>
              <a:rPr lang="tr-TR" b="1" dirty="0" smtClean="0"/>
              <a:t>&gt;T</a:t>
            </a:r>
            <a:r>
              <a:rPr lang="tr-TR" sz="1000" b="1" dirty="0" smtClean="0"/>
              <a:t>2</a:t>
            </a:r>
            <a:r>
              <a:rPr lang="tr-TR" b="1" dirty="0" smtClean="0"/>
              <a:t>&gt;T</a:t>
            </a:r>
            <a:r>
              <a:rPr lang="tr-TR" sz="1400" b="1" dirty="0" smtClean="0"/>
              <a:t>1</a:t>
            </a:r>
            <a:r>
              <a:rPr lang="tr-TR" b="1" dirty="0" smtClean="0"/>
              <a:t>	D)T</a:t>
            </a:r>
            <a:r>
              <a:rPr lang="tr-TR" sz="1200" b="1" dirty="0" smtClean="0"/>
              <a:t>2</a:t>
            </a:r>
            <a:r>
              <a:rPr lang="tr-TR" b="1" dirty="0" smtClean="0"/>
              <a:t>&gt;T</a:t>
            </a:r>
            <a:r>
              <a:rPr lang="tr-TR" sz="1200" b="1" dirty="0" smtClean="0"/>
              <a:t>3</a:t>
            </a:r>
            <a:r>
              <a:rPr lang="tr-TR" b="1" dirty="0" smtClean="0"/>
              <a:t>&gt;T</a:t>
            </a:r>
            <a:r>
              <a:rPr lang="tr-TR" b="1" baseline="-25000" dirty="0" smtClean="0"/>
              <a:t>1</a:t>
            </a:r>
            <a:endParaRPr lang="tr-TR" dirty="0"/>
          </a:p>
        </p:txBody>
      </p:sp>
      <p:sp>
        <p:nvSpPr>
          <p:cNvPr id="4" name="3 Oval"/>
          <p:cNvSpPr>
            <a:spLocks noChangeArrowheads="1"/>
          </p:cNvSpPr>
          <p:nvPr/>
        </p:nvSpPr>
        <p:spPr bwMode="auto">
          <a:xfrm>
            <a:off x="1259632" y="5373216"/>
            <a:ext cx="360040" cy="360040"/>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395536" y="404664"/>
            <a:ext cx="8136904" cy="1200329"/>
          </a:xfrm>
          <a:prstGeom prst="rect">
            <a:avLst/>
          </a:prstGeom>
        </p:spPr>
        <p:txBody>
          <a:bodyPr wrap="square">
            <a:spAutoFit/>
          </a:bodyPr>
          <a:lstStyle/>
          <a:p>
            <a:r>
              <a:rPr lang="tr-TR" sz="2400" dirty="0" smtClean="0"/>
              <a:t>Aşağıda özdeş mıknatıslar ve plastik yaylarla kurulmuş düzenek gösterilmiştir.</a:t>
            </a:r>
          </a:p>
          <a:p>
            <a:r>
              <a:rPr lang="tr-TR" sz="2400" dirty="0" smtClean="0"/>
              <a:t>Buna göre hangi yaydaki uzamanın en büyük olması beklenir?</a:t>
            </a:r>
            <a:endParaRPr lang="tr-TR" sz="2400" dirty="0"/>
          </a:p>
        </p:txBody>
      </p:sp>
      <p:graphicFrame>
        <p:nvGraphicFramePr>
          <p:cNvPr id="14337" name="Object 1"/>
          <p:cNvGraphicFramePr>
            <a:graphicFrameLocks noChangeAspect="1"/>
          </p:cNvGraphicFramePr>
          <p:nvPr/>
        </p:nvGraphicFramePr>
        <p:xfrm>
          <a:off x="1259632" y="1700808"/>
          <a:ext cx="5544616" cy="4563470"/>
        </p:xfrm>
        <a:graphic>
          <a:graphicData uri="http://schemas.openxmlformats.org/presentationml/2006/ole">
            <mc:AlternateContent xmlns:mc="http://schemas.openxmlformats.org/markup-compatibility/2006">
              <mc:Choice xmlns:v="urn:schemas-microsoft-com:vml" Requires="v">
                <p:oleObj spid="_x0000_s14352" name="Resim" r:id="rId4" imgW="2314286" imgH="1904762" progId="StaticDib">
                  <p:embed/>
                </p:oleObj>
              </mc:Choice>
              <mc:Fallback>
                <p:oleObj name="Resim" r:id="rId4" imgW="2314286" imgH="1904762" progId="StaticDib">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1700808"/>
                        <a:ext cx="5544616" cy="4563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3 Oval"/>
          <p:cNvSpPr>
            <a:spLocks noChangeArrowheads="1"/>
          </p:cNvSpPr>
          <p:nvPr/>
        </p:nvSpPr>
        <p:spPr bwMode="auto">
          <a:xfrm>
            <a:off x="3995936" y="1772816"/>
            <a:ext cx="360040" cy="504056"/>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683568" y="2492896"/>
            <a:ext cx="8208912" cy="1200329"/>
          </a:xfrm>
          <a:prstGeom prst="rect">
            <a:avLst/>
          </a:prstGeom>
        </p:spPr>
        <p:txBody>
          <a:bodyPr wrap="square">
            <a:spAutoFit/>
          </a:bodyPr>
          <a:lstStyle/>
          <a:p>
            <a:r>
              <a:rPr lang="tr-TR" b="1" dirty="0" smtClean="0"/>
              <a:t>K, L, M ve </a:t>
            </a:r>
            <a:r>
              <a:rPr lang="tr-TR" b="1" dirty="0" err="1" smtClean="0"/>
              <a:t>N’de</a:t>
            </a:r>
            <a:r>
              <a:rPr lang="tr-TR" b="1" dirty="0" smtClean="0"/>
              <a:t> oluşturulan sistemlerdeki I. mıknatıslar sabit, II.mıknatıslar dönmeye uyumlu hale getirilmiştir.</a:t>
            </a:r>
            <a:endParaRPr lang="tr-TR" dirty="0" smtClean="0"/>
          </a:p>
          <a:p>
            <a:r>
              <a:rPr lang="tr-TR" b="1" dirty="0" smtClean="0"/>
              <a:t>   Bu duruma göre aşağıdakilerin hangisinde mıknatısların dönme yönü doğru verilmiştir?</a:t>
            </a:r>
            <a:endParaRPr lang="tr-TR" b="1" dirty="0"/>
          </a:p>
        </p:txBody>
      </p:sp>
      <p:graphicFrame>
        <p:nvGraphicFramePr>
          <p:cNvPr id="13313" name="Object 1"/>
          <p:cNvGraphicFramePr>
            <a:graphicFrameLocks noChangeAspect="1"/>
          </p:cNvGraphicFramePr>
          <p:nvPr/>
        </p:nvGraphicFramePr>
        <p:xfrm>
          <a:off x="1115616" y="3789040"/>
          <a:ext cx="6912768" cy="2525321"/>
        </p:xfrm>
        <a:graphic>
          <a:graphicData uri="http://schemas.openxmlformats.org/presentationml/2006/ole">
            <mc:AlternateContent xmlns:mc="http://schemas.openxmlformats.org/markup-compatibility/2006">
              <mc:Choice xmlns:v="urn:schemas-microsoft-com:vml" Requires="v">
                <p:oleObj spid="_x0000_s13343" name="Resim" r:id="rId4" imgW="2857143" imgH="1590056" progId="StaticDib">
                  <p:embed/>
                </p:oleObj>
              </mc:Choice>
              <mc:Fallback>
                <p:oleObj name="Resim" r:id="rId4" imgW="2857143" imgH="1590056" progId="StaticDib">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3789040"/>
                        <a:ext cx="6912768" cy="2525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314" name="Object 2"/>
          <p:cNvGraphicFramePr>
            <a:graphicFrameLocks noChangeAspect="1"/>
          </p:cNvGraphicFramePr>
          <p:nvPr/>
        </p:nvGraphicFramePr>
        <p:xfrm>
          <a:off x="843409" y="188640"/>
          <a:ext cx="7359059" cy="2232248"/>
        </p:xfrm>
        <a:graphic>
          <a:graphicData uri="http://schemas.openxmlformats.org/presentationml/2006/ole">
            <mc:AlternateContent xmlns:mc="http://schemas.openxmlformats.org/markup-compatibility/2006">
              <mc:Choice xmlns:v="urn:schemas-microsoft-com:vml" Requires="v">
                <p:oleObj spid="_x0000_s13344" name="Resim" r:id="rId6" imgW="2857143" imgH="866437" progId="StaticDib">
                  <p:embed/>
                </p:oleObj>
              </mc:Choice>
              <mc:Fallback>
                <p:oleObj name="Resim" r:id="rId6" imgW="2857143" imgH="866437" progId="StaticDib">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3409" y="188640"/>
                        <a:ext cx="735905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Oval"/>
          <p:cNvSpPr>
            <a:spLocks noChangeArrowheads="1"/>
          </p:cNvSpPr>
          <p:nvPr/>
        </p:nvSpPr>
        <p:spPr bwMode="auto">
          <a:xfrm>
            <a:off x="1619672" y="4149080"/>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Dikdörtgen"/>
          <p:cNvSpPr/>
          <p:nvPr/>
        </p:nvSpPr>
        <p:spPr>
          <a:xfrm>
            <a:off x="1259632" y="4653136"/>
            <a:ext cx="4572000" cy="1754326"/>
          </a:xfrm>
          <a:prstGeom prst="rect">
            <a:avLst/>
          </a:prstGeom>
        </p:spPr>
        <p:txBody>
          <a:bodyPr>
            <a:spAutoFit/>
          </a:bodyPr>
          <a:lstStyle/>
          <a:p>
            <a:r>
              <a:rPr lang="tr-TR" b="1" dirty="0" smtClean="0"/>
              <a:t>Buna göre, üç öğrencinin söyledikleri ile ilgili aşağı da kilerden hangisi doğrudur?</a:t>
            </a:r>
            <a:endParaRPr lang="tr-TR" dirty="0" smtClean="0"/>
          </a:p>
          <a:p>
            <a:r>
              <a:rPr lang="tr-TR" dirty="0" smtClean="0"/>
              <a:t>A)Yalnız Merve’ninki yanlıştır.</a:t>
            </a:r>
          </a:p>
          <a:p>
            <a:r>
              <a:rPr lang="tr-TR" dirty="0" smtClean="0"/>
              <a:t>B)Yalnız Mehmet’inki yanlıştır.</a:t>
            </a:r>
          </a:p>
          <a:p>
            <a:r>
              <a:rPr lang="tr-TR" dirty="0" smtClean="0"/>
              <a:t>C)Yalnız Hasan’ınki yanlıştır.</a:t>
            </a:r>
          </a:p>
          <a:p>
            <a:r>
              <a:rPr lang="tr-TR" dirty="0" smtClean="0"/>
              <a:t>D)Yalnız Hasan’ınki doğrudur.</a:t>
            </a:r>
            <a:endParaRPr lang="tr-TR" dirty="0"/>
          </a:p>
        </p:txBody>
      </p:sp>
      <p:sp>
        <p:nvSpPr>
          <p:cNvPr id="6" name="5 Dikdörtgen"/>
          <p:cNvSpPr/>
          <p:nvPr/>
        </p:nvSpPr>
        <p:spPr>
          <a:xfrm>
            <a:off x="611560" y="1484784"/>
            <a:ext cx="7200800" cy="646331"/>
          </a:xfrm>
          <a:prstGeom prst="rect">
            <a:avLst/>
          </a:prstGeom>
        </p:spPr>
        <p:txBody>
          <a:bodyPr wrap="square">
            <a:spAutoFit/>
          </a:bodyPr>
          <a:lstStyle/>
          <a:p>
            <a:r>
              <a:rPr lang="tr-TR" dirty="0" smtClean="0"/>
              <a:t>Laboratuar ortamında mıknatıs ve demir tozları ile şekildeki deseni elde eden öğretmen, öğrencilerden bununla ilgili yorum yapmalarını istiyor.</a:t>
            </a:r>
            <a:endParaRPr lang="tr-TR" dirty="0"/>
          </a:p>
        </p:txBody>
      </p:sp>
      <p:graphicFrame>
        <p:nvGraphicFramePr>
          <p:cNvPr id="12290" name="Object 2"/>
          <p:cNvGraphicFramePr>
            <a:graphicFrameLocks noChangeAspect="1"/>
          </p:cNvGraphicFramePr>
          <p:nvPr/>
        </p:nvGraphicFramePr>
        <p:xfrm>
          <a:off x="467544" y="0"/>
          <a:ext cx="6688049" cy="1440160"/>
        </p:xfrm>
        <a:graphic>
          <a:graphicData uri="http://schemas.openxmlformats.org/presentationml/2006/ole">
            <mc:AlternateContent xmlns:mc="http://schemas.openxmlformats.org/markup-compatibility/2006">
              <mc:Choice xmlns:v="urn:schemas-microsoft-com:vml" Requires="v">
                <p:oleObj spid="_x0000_s12350" name="Resim" r:id="rId4" imgW="2857143" imgH="542570" progId="StaticDib">
                  <p:embed/>
                </p:oleObj>
              </mc:Choice>
              <mc:Fallback>
                <p:oleObj name="Resim" r:id="rId4" imgW="2857143" imgH="542570"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544" y="0"/>
                        <a:ext cx="6688049"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1" name="Object 3"/>
          <p:cNvGraphicFramePr>
            <a:graphicFrameLocks noChangeAspect="1"/>
          </p:cNvGraphicFramePr>
          <p:nvPr/>
        </p:nvGraphicFramePr>
        <p:xfrm>
          <a:off x="1403648" y="3645024"/>
          <a:ext cx="752475" cy="904875"/>
        </p:xfrm>
        <a:graphic>
          <a:graphicData uri="http://schemas.openxmlformats.org/presentationml/2006/ole">
            <mc:AlternateContent xmlns:mc="http://schemas.openxmlformats.org/markup-compatibility/2006">
              <mc:Choice xmlns:v="urn:schemas-microsoft-com:vml" Requires="v">
                <p:oleObj spid="_x0000_s12351" name="Resim" r:id="rId6" imgW="751983" imgH="904762" progId="StaticDib">
                  <p:embed/>
                </p:oleObj>
              </mc:Choice>
              <mc:Fallback>
                <p:oleObj name="Resim" r:id="rId6" imgW="751983" imgH="904762"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3648" y="3645024"/>
                        <a:ext cx="7524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2" name="Object 4"/>
          <p:cNvGraphicFramePr>
            <a:graphicFrameLocks noChangeAspect="1"/>
          </p:cNvGraphicFramePr>
          <p:nvPr/>
        </p:nvGraphicFramePr>
        <p:xfrm>
          <a:off x="6012160" y="2564904"/>
          <a:ext cx="762000" cy="1019175"/>
        </p:xfrm>
        <a:graphic>
          <a:graphicData uri="http://schemas.openxmlformats.org/presentationml/2006/ole">
            <mc:AlternateContent xmlns:mc="http://schemas.openxmlformats.org/markup-compatibility/2006">
              <mc:Choice xmlns:v="urn:schemas-microsoft-com:vml" Requires="v">
                <p:oleObj spid="_x0000_s12352" name="Resim" r:id="rId8" imgW="761703" imgH="1018778" progId="StaticDib">
                  <p:embed/>
                </p:oleObj>
              </mc:Choice>
              <mc:Fallback>
                <p:oleObj name="Resim" r:id="rId8" imgW="761703" imgH="1018778" progId="StaticDib">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2160" y="2564904"/>
                        <a:ext cx="762000"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293" name="Object 5"/>
          <p:cNvGraphicFramePr>
            <a:graphicFrameLocks noChangeAspect="1"/>
          </p:cNvGraphicFramePr>
          <p:nvPr/>
        </p:nvGraphicFramePr>
        <p:xfrm>
          <a:off x="971600" y="2060848"/>
          <a:ext cx="762000" cy="981075"/>
        </p:xfrm>
        <a:graphic>
          <a:graphicData uri="http://schemas.openxmlformats.org/presentationml/2006/ole">
            <mc:AlternateContent xmlns:mc="http://schemas.openxmlformats.org/markup-compatibility/2006">
              <mc:Choice xmlns:v="urn:schemas-microsoft-com:vml" Requires="v">
                <p:oleObj spid="_x0000_s12353" name="Resim" r:id="rId10" imgW="761703" imgH="980693" progId="StaticDib">
                  <p:embed/>
                </p:oleObj>
              </mc:Choice>
              <mc:Fallback>
                <p:oleObj name="Resim" r:id="rId10" imgW="761703" imgH="980693" progId="StaticDib">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71600" y="2060848"/>
                        <a:ext cx="762000" cy="98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12 Köşeleri Yuvarlanmış Dikdörtgen Belirtme Çizgisi"/>
          <p:cNvSpPr/>
          <p:nvPr/>
        </p:nvSpPr>
        <p:spPr>
          <a:xfrm>
            <a:off x="2051720" y="2060848"/>
            <a:ext cx="3600400" cy="648072"/>
          </a:xfrm>
          <a:prstGeom prst="wedgeRoundRectCallout">
            <a:avLst>
              <a:gd name="adj1" fmla="val -64814"/>
              <a:gd name="adj2" fmla="val 31075"/>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1200" dirty="0" smtClean="0"/>
              <a:t>Bir mıknatısın manyetik kuvvet çizgileri, mıknatısın kutuplarına yakın bölgelerde daha sık, uzak bölgelerde ise daha seyrektir.</a:t>
            </a:r>
            <a:endParaRPr lang="tr-TR" sz="1200" dirty="0"/>
          </a:p>
        </p:txBody>
      </p:sp>
      <p:sp>
        <p:nvSpPr>
          <p:cNvPr id="14" name="13 Köşeleri Yuvarlanmış Dikdörtgen Belirtme Çizgisi"/>
          <p:cNvSpPr/>
          <p:nvPr/>
        </p:nvSpPr>
        <p:spPr>
          <a:xfrm>
            <a:off x="1907704" y="2780928"/>
            <a:ext cx="3888432" cy="864096"/>
          </a:xfrm>
          <a:prstGeom prst="wedgeRoundRectCallout">
            <a:avLst>
              <a:gd name="adj1" fmla="val 62382"/>
              <a:gd name="adj2" fmla="val -17149"/>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1400" dirty="0" smtClean="0"/>
              <a:t>Manyetik alan şiddeti manyetik kuvvet çizgilerinin sık olduğu yerlerde  büyük, manyetik kuvvet çizgilerinin seyrek olduğu yerlerde küçüktür.</a:t>
            </a:r>
            <a:endParaRPr lang="tr-TR" sz="1400" dirty="0"/>
          </a:p>
        </p:txBody>
      </p:sp>
      <p:sp>
        <p:nvSpPr>
          <p:cNvPr id="15" name="14 Köşeleri Yuvarlanmış Dikdörtgen Belirtme Çizgisi"/>
          <p:cNvSpPr/>
          <p:nvPr/>
        </p:nvSpPr>
        <p:spPr>
          <a:xfrm>
            <a:off x="2627784" y="3861048"/>
            <a:ext cx="4176464" cy="576064"/>
          </a:xfrm>
          <a:prstGeom prst="wedgeRoundRectCallout">
            <a:avLst>
              <a:gd name="adj1" fmla="val -68633"/>
              <a:gd name="adj2" fmla="val 6132"/>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1400" dirty="0" smtClean="0"/>
              <a:t>Demir tozları, mıknatısların manyetik kutuplarının N ve S olduğunu tespit etmek için kullanılır.</a:t>
            </a:r>
            <a:endParaRPr lang="tr-TR" sz="1400" dirty="0"/>
          </a:p>
        </p:txBody>
      </p:sp>
      <p:sp>
        <p:nvSpPr>
          <p:cNvPr id="11" name="10 Oval"/>
          <p:cNvSpPr>
            <a:spLocks noChangeArrowheads="1"/>
          </p:cNvSpPr>
          <p:nvPr/>
        </p:nvSpPr>
        <p:spPr bwMode="auto">
          <a:xfrm>
            <a:off x="1259632" y="5733256"/>
            <a:ext cx="360040" cy="360040"/>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5" name="Object 1"/>
          <p:cNvGraphicFramePr>
            <a:graphicFrameLocks noChangeAspect="1"/>
          </p:cNvGraphicFramePr>
          <p:nvPr/>
        </p:nvGraphicFramePr>
        <p:xfrm>
          <a:off x="1115615" y="548680"/>
          <a:ext cx="6552729" cy="2490037"/>
        </p:xfrm>
        <a:graphic>
          <a:graphicData uri="http://schemas.openxmlformats.org/presentationml/2006/ole">
            <mc:AlternateContent xmlns:mc="http://schemas.openxmlformats.org/markup-compatibility/2006">
              <mc:Choice xmlns:v="urn:schemas-microsoft-com:vml" Requires="v">
                <p:oleObj spid="_x0000_s11280" name="Resim" r:id="rId4" imgW="2857143" imgH="1085427" progId="StaticDib">
                  <p:embed/>
                </p:oleObj>
              </mc:Choice>
              <mc:Fallback>
                <p:oleObj name="Resim" r:id="rId4" imgW="2857143" imgH="1085427" progId="StaticDib">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5" y="548680"/>
                        <a:ext cx="6552729" cy="249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6 Dikdörtgen"/>
          <p:cNvSpPr/>
          <p:nvPr/>
        </p:nvSpPr>
        <p:spPr>
          <a:xfrm>
            <a:off x="899592" y="3573016"/>
            <a:ext cx="7128792" cy="2031325"/>
          </a:xfrm>
          <a:prstGeom prst="rect">
            <a:avLst/>
          </a:prstGeom>
        </p:spPr>
        <p:txBody>
          <a:bodyPr wrap="square">
            <a:spAutoFit/>
          </a:bodyPr>
          <a:lstStyle/>
          <a:p>
            <a:r>
              <a:rPr lang="tr-TR" dirty="0" smtClean="0"/>
              <a:t>Barış eline aldığı bir çubuk mıknatısı şekildeki gibi parçalara ayırıyor.</a:t>
            </a:r>
          </a:p>
          <a:p>
            <a:r>
              <a:rPr lang="tr-TR" b="1" dirty="0" smtClean="0"/>
              <a:t>Barış yaptığı bu etkinlikle aşağıdaki sorulardan hangisine cevap bulabilir?</a:t>
            </a:r>
          </a:p>
          <a:p>
            <a:endParaRPr lang="tr-TR" dirty="0" smtClean="0"/>
          </a:p>
          <a:p>
            <a:r>
              <a:rPr lang="tr-TR" dirty="0" smtClean="0"/>
              <a:t>A)Bir mıknatıs tek kutuplu yapılabilir mi?</a:t>
            </a:r>
          </a:p>
          <a:p>
            <a:r>
              <a:rPr lang="tr-TR" dirty="0" smtClean="0"/>
              <a:t>B)Mıknatıs bölündüğünde çekim etkisi değişir mi?</a:t>
            </a:r>
          </a:p>
          <a:p>
            <a:r>
              <a:rPr lang="tr-TR" dirty="0" smtClean="0"/>
              <a:t>C)Mıknatıs bölündüğünde her metali çeker mi?</a:t>
            </a:r>
          </a:p>
          <a:p>
            <a:r>
              <a:rPr lang="tr-TR" dirty="0" smtClean="0"/>
              <a:t>D)Mıknatısın manyetik kuvvet çizgileri yön değiştirir mi?</a:t>
            </a:r>
            <a:endParaRPr lang="tr-TR" dirty="0"/>
          </a:p>
        </p:txBody>
      </p:sp>
      <p:sp>
        <p:nvSpPr>
          <p:cNvPr id="4" name="3 Oval"/>
          <p:cNvSpPr>
            <a:spLocks noChangeArrowheads="1"/>
          </p:cNvSpPr>
          <p:nvPr/>
        </p:nvSpPr>
        <p:spPr bwMode="auto">
          <a:xfrm>
            <a:off x="899592" y="4365104"/>
            <a:ext cx="360040" cy="360040"/>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45" name="Object 1"/>
          <p:cNvGraphicFramePr>
            <a:graphicFrameLocks noChangeAspect="1"/>
          </p:cNvGraphicFramePr>
          <p:nvPr/>
        </p:nvGraphicFramePr>
        <p:xfrm>
          <a:off x="2051720" y="116632"/>
          <a:ext cx="4104456" cy="3946591"/>
        </p:xfrm>
        <a:graphic>
          <a:graphicData uri="http://schemas.openxmlformats.org/presentationml/2006/ole">
            <mc:AlternateContent xmlns:mc="http://schemas.openxmlformats.org/markup-compatibility/2006">
              <mc:Choice xmlns:v="urn:schemas-microsoft-com:vml" Requires="v">
                <p:oleObj spid="_x0000_s31760" name="Resim" r:id="rId4" imgW="1980952" imgH="1904762" progId="StaticDib">
                  <p:embed/>
                </p:oleObj>
              </mc:Choice>
              <mc:Fallback>
                <p:oleObj name="Resim" r:id="rId4" imgW="1980952" imgH="1904762" progId="StaticDib">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16632"/>
                        <a:ext cx="4104456" cy="3946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683568" y="4077072"/>
            <a:ext cx="7920880" cy="1200329"/>
          </a:xfrm>
          <a:prstGeom prst="rect">
            <a:avLst/>
          </a:prstGeom>
        </p:spPr>
        <p:txBody>
          <a:bodyPr wrap="square">
            <a:spAutoFit/>
          </a:bodyPr>
          <a:lstStyle/>
          <a:p>
            <a:r>
              <a:rPr lang="tr-TR" dirty="0" smtClean="0"/>
              <a:t>Ortadaki K mıknatısı halat ile bağlı olup yukarı yönde çekilmektedir. K mıknatısının üstündeki çocuk boşluğa düşmeden duvarlara sabitlenmiş olan mıknatısların hangisi ya da hangilerine geçebilir? (Tüm mıknatıslar özdeştir.)</a:t>
            </a:r>
          </a:p>
          <a:p>
            <a:endParaRPr lang="tr-TR" dirty="0"/>
          </a:p>
        </p:txBody>
      </p:sp>
      <p:sp>
        <p:nvSpPr>
          <p:cNvPr id="4" name="3 Dikdörtgen"/>
          <p:cNvSpPr/>
          <p:nvPr/>
        </p:nvSpPr>
        <p:spPr>
          <a:xfrm>
            <a:off x="1475656" y="5157192"/>
            <a:ext cx="4572000" cy="923330"/>
          </a:xfrm>
          <a:prstGeom prst="rect">
            <a:avLst/>
          </a:prstGeom>
        </p:spPr>
        <p:txBody>
          <a:bodyPr>
            <a:spAutoFit/>
          </a:bodyPr>
          <a:lstStyle/>
          <a:p>
            <a:pPr marL="342900" indent="-342900">
              <a:buAutoNum type="alphaUcParenR"/>
            </a:pPr>
            <a:r>
              <a:rPr lang="tr-TR" b="1" dirty="0" smtClean="0"/>
              <a:t>Yalnız 1	               B) Yalnız 5</a:t>
            </a:r>
          </a:p>
          <a:p>
            <a:pPr marL="342900" indent="-342900"/>
            <a:endParaRPr lang="tr-TR" b="1" dirty="0" smtClean="0"/>
          </a:p>
          <a:p>
            <a:r>
              <a:rPr lang="tr-TR" b="1" dirty="0" smtClean="0"/>
              <a:t>C)   2 ve 6	                                 D) 3 ve 6</a:t>
            </a:r>
            <a:endParaRPr lang="tr-TR" b="1" dirty="0"/>
          </a:p>
        </p:txBody>
      </p:sp>
      <p:sp>
        <p:nvSpPr>
          <p:cNvPr id="5" name="4 Oval"/>
          <p:cNvSpPr>
            <a:spLocks noChangeArrowheads="1"/>
          </p:cNvSpPr>
          <p:nvPr/>
        </p:nvSpPr>
        <p:spPr bwMode="auto">
          <a:xfrm>
            <a:off x="3995936" y="5157192"/>
            <a:ext cx="504056" cy="360040"/>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2" y="5429264"/>
            <a:ext cx="9144032" cy="1200329"/>
          </a:xfrm>
          <a:prstGeom prst="rect">
            <a:avLst/>
          </a:prstGeom>
        </p:spPr>
        <p:txBody>
          <a:bodyPr wrap="square">
            <a:spAutoFit/>
          </a:bodyPr>
          <a:lstStyle/>
          <a:p>
            <a:pPr>
              <a:buFont typeface="Wingdings" pitchFamily="2" charset="2"/>
              <a:buChar char="v"/>
            </a:pPr>
            <a:r>
              <a:rPr lang="tr-TR" dirty="0" smtClean="0"/>
              <a:t>Herhangi bir demirin etrafını şekildeki gibi telle sarıp iletken teli pile bağladığımızda telden akım geçer. </a:t>
            </a:r>
          </a:p>
          <a:p>
            <a:pPr>
              <a:buFont typeface="Wingdings" pitchFamily="2" charset="2"/>
              <a:buChar char="v"/>
            </a:pPr>
            <a:r>
              <a:rPr lang="tr-TR" dirty="0" smtClean="0"/>
              <a:t>İletken telden akım geçmesi iletkenin çevresinde manyetik etki oluşmasına neden olur</a:t>
            </a:r>
          </a:p>
          <a:p>
            <a:pPr>
              <a:buFont typeface="Wingdings" pitchFamily="2" charset="2"/>
              <a:buChar char="v"/>
            </a:pPr>
            <a:r>
              <a:rPr lang="tr-TR" dirty="0" smtClean="0"/>
              <a:t>Simülasyonu görmek için fareyi sağ tıkla </a:t>
            </a:r>
            <a:r>
              <a:rPr lang="tr-TR" smtClean="0"/>
              <a:t>ve oynadı </a:t>
            </a:r>
            <a:r>
              <a:rPr lang="tr-TR" dirty="0" smtClean="0"/>
              <a:t>tıkla.</a:t>
            </a:r>
            <a:endParaRPr lang="tr-TR" dirty="0"/>
          </a:p>
        </p:txBody>
      </p:sp>
    </p:spTree>
    <p:controls>
      <mc:AlternateContent xmlns:mc="http://schemas.openxmlformats.org/markup-compatibility/2006">
        <mc:Choice xmlns:v="urn:schemas-microsoft-com:vml" Requires="v">
          <p:control spid="129028" name="ShockwaveFlash1" r:id="rId2" imgW="6984648" imgH="5080222"/>
        </mc:Choice>
        <mc:Fallback>
          <p:control name="ShockwaveFlash1" r:id="rId2" imgW="6984648" imgH="5080222">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77788"/>
                  <a:ext cx="6985000" cy="508000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1" name="Object 1"/>
          <p:cNvGraphicFramePr>
            <a:graphicFrameLocks noChangeAspect="1"/>
          </p:cNvGraphicFramePr>
          <p:nvPr/>
        </p:nvGraphicFramePr>
        <p:xfrm>
          <a:off x="107505" y="332656"/>
          <a:ext cx="4824536" cy="3168352"/>
        </p:xfrm>
        <a:graphic>
          <a:graphicData uri="http://schemas.openxmlformats.org/presentationml/2006/ole">
            <mc:AlternateContent xmlns:mc="http://schemas.openxmlformats.org/markup-compatibility/2006">
              <mc:Choice xmlns:v="urn:schemas-microsoft-com:vml" Requires="v">
                <p:oleObj spid="_x0000_s30739" name="Resim" r:id="rId5" imgW="2857143" imgH="1552381" progId="StaticDib">
                  <p:embed/>
                </p:oleObj>
              </mc:Choice>
              <mc:Fallback>
                <p:oleObj name="Resim" r:id="rId5" imgW="2857143" imgH="1552381" progId="StaticDib">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5" y="332656"/>
                        <a:ext cx="4824536"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3 Dikdörtgen"/>
          <p:cNvSpPr/>
          <p:nvPr/>
        </p:nvSpPr>
        <p:spPr>
          <a:xfrm>
            <a:off x="214282" y="4327762"/>
            <a:ext cx="8715436" cy="1815882"/>
          </a:xfrm>
          <a:prstGeom prst="rect">
            <a:avLst/>
          </a:prstGeom>
        </p:spPr>
        <p:txBody>
          <a:bodyPr wrap="square">
            <a:spAutoFit/>
          </a:bodyPr>
          <a:lstStyle/>
          <a:p>
            <a:pPr>
              <a:buFont typeface="Wingdings" pitchFamily="2" charset="2"/>
              <a:buChar char="v"/>
            </a:pPr>
            <a:r>
              <a:rPr lang="tr-TR" sz="2800" dirty="0" smtClean="0"/>
              <a:t>Bu manyetik etki çivinin mıknatıs özelliği kazanmasını ve toplu iğneleri çekmesini sağlar.</a:t>
            </a:r>
          </a:p>
          <a:p>
            <a:pPr>
              <a:buFont typeface="Wingdings" pitchFamily="2" charset="2"/>
              <a:buChar char="v"/>
            </a:pPr>
            <a:r>
              <a:rPr lang="tr-TR" sz="2800" dirty="0" smtClean="0"/>
              <a:t>Deneydeki gibi elektrik akımının etkisiyle oluşan mıknatısa elektromıknatıs denir.</a:t>
            </a:r>
            <a:endParaRPr lang="tr-TR" sz="2800" dirty="0"/>
          </a:p>
        </p:txBody>
      </p:sp>
    </p:spTree>
    <p:controls>
      <mc:AlternateContent xmlns:mc="http://schemas.openxmlformats.org/markup-compatibility/2006">
        <mc:Choice xmlns:v="urn:schemas-microsoft-com:vml" Requires="v">
          <p:control spid="30729" name="ShockwaveFlash1" r:id="rId2" imgW="4064516" imgH="3239809"/>
        </mc:Choice>
        <mc:Fallback>
          <p:control name="ShockwaveFlash1" r:id="rId2" imgW="4064516" imgH="3239809">
            <p:pic>
              <p:nvPicPr>
                <p:cNvPr id="0" name="ShockwaveFlash1"/>
                <p:cNvPicPr preferRelativeResize="0">
                  <a:picLocks noChangeArrowheads="1" noChangeShapeType="1"/>
                </p:cNvPicPr>
                <p:nvPr/>
              </p:nvPicPr>
              <p:blipFill>
                <a:blip r:embed="rId7">
                  <a:extLst>
                    <a:ext uri="{28A0092B-C50C-407E-A947-70E740481C1C}">
                      <a14:useLocalDpi xmlns:a14="http://schemas.microsoft.com/office/drawing/2010/main" val="0"/>
                    </a:ext>
                  </a:extLst>
                </a:blip>
                <a:srcRect/>
                <a:stretch>
                  <a:fillRect/>
                </a:stretch>
              </p:blipFill>
              <p:spPr bwMode="auto">
                <a:xfrm>
                  <a:off x="4972050" y="333375"/>
                  <a:ext cx="4064000" cy="3240088"/>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30721"/>
                                        </p:tgtEl>
                                        <p:attrNameLst>
                                          <p:attrName>style.visibility</p:attrName>
                                        </p:attrNameLst>
                                      </p:cBhvr>
                                      <p:to>
                                        <p:strVal val="visible"/>
                                      </p:to>
                                    </p:set>
                                    <p:animEffect transition="in" filter="diamond(in)">
                                      <p:cBhvr>
                                        <p:cTn id="7" dur="2000"/>
                                        <p:tgtEl>
                                          <p:spTgt spid="3072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amond(in)">
                                      <p:cBhvr>
                                        <p:cTn id="1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539552" y="188640"/>
            <a:ext cx="8064896" cy="3816424"/>
          </a:xfrm>
          <a:prstGeom prst="rect">
            <a:avLst/>
          </a:prstGeom>
          <a:noFill/>
          <a:ln w="9525">
            <a:noFill/>
            <a:miter lim="800000"/>
            <a:headEnd/>
            <a:tailEnd/>
          </a:ln>
        </p:spPr>
      </p:pic>
      <p:sp>
        <p:nvSpPr>
          <p:cNvPr id="3" name="2 Dikdörtgen"/>
          <p:cNvSpPr/>
          <p:nvPr/>
        </p:nvSpPr>
        <p:spPr>
          <a:xfrm>
            <a:off x="179512" y="4869160"/>
            <a:ext cx="8856984" cy="954107"/>
          </a:xfrm>
          <a:prstGeom prst="rect">
            <a:avLst/>
          </a:prstGeom>
        </p:spPr>
        <p:txBody>
          <a:bodyPr wrap="square">
            <a:spAutoFit/>
          </a:bodyPr>
          <a:lstStyle/>
          <a:p>
            <a:r>
              <a:rPr lang="tr-TR" sz="2800" dirty="0" smtClean="0"/>
              <a:t>Mıknatısın çektiği maddelere manyetik maddeler denir. </a:t>
            </a:r>
          </a:p>
          <a:p>
            <a:r>
              <a:rPr lang="tr-TR" sz="2800" dirty="0" smtClean="0"/>
              <a:t>Aynı zamanda bu maddeler </a:t>
            </a:r>
            <a:r>
              <a:rPr lang="tr-TR" sz="2800" b="1" dirty="0" smtClean="0">
                <a:solidFill>
                  <a:srgbClr val="FF0000"/>
                </a:solidFill>
              </a:rPr>
              <a:t>mıknatıs </a:t>
            </a:r>
            <a:r>
              <a:rPr lang="tr-TR" sz="2800" dirty="0" smtClean="0"/>
              <a:t>yapımında kullanılır.</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3" cstate="print"/>
          <a:srcRect/>
          <a:stretch>
            <a:fillRect/>
          </a:stretch>
        </p:blipFill>
        <p:spPr bwMode="auto">
          <a:xfrm>
            <a:off x="500034" y="285728"/>
            <a:ext cx="7643866" cy="3888432"/>
          </a:xfrm>
          <a:prstGeom prst="rect">
            <a:avLst/>
          </a:prstGeom>
          <a:noFill/>
          <a:ln w="9525">
            <a:noFill/>
            <a:miter lim="800000"/>
            <a:headEnd/>
            <a:tailEnd/>
          </a:ln>
        </p:spPr>
      </p:pic>
      <p:sp>
        <p:nvSpPr>
          <p:cNvPr id="3" name="2 Dikdörtgen"/>
          <p:cNvSpPr/>
          <p:nvPr/>
        </p:nvSpPr>
        <p:spPr>
          <a:xfrm>
            <a:off x="71438" y="4286256"/>
            <a:ext cx="9001156" cy="830997"/>
          </a:xfrm>
          <a:prstGeom prst="rect">
            <a:avLst/>
          </a:prstGeom>
        </p:spPr>
        <p:txBody>
          <a:bodyPr wrap="square">
            <a:spAutoFit/>
          </a:bodyPr>
          <a:lstStyle/>
          <a:p>
            <a:r>
              <a:rPr lang="tr-TR" sz="2400" b="1" dirty="0" smtClean="0"/>
              <a:t>Her mıknatısın N ve S olmak üzere iki kutbu olduğu gibi elektromıknatısların da N ve S olmak üzere iki kutbu vardır. </a:t>
            </a:r>
            <a:endParaRPr lang="tr-TR" sz="2400" b="1" dirty="0"/>
          </a:p>
        </p:txBody>
      </p:sp>
      <p:sp>
        <p:nvSpPr>
          <p:cNvPr id="4" name="3 Dikdörtgen"/>
          <p:cNvSpPr/>
          <p:nvPr/>
        </p:nvSpPr>
        <p:spPr>
          <a:xfrm>
            <a:off x="75584" y="5214950"/>
            <a:ext cx="9068416" cy="1569660"/>
          </a:xfrm>
          <a:prstGeom prst="rect">
            <a:avLst/>
          </a:prstGeom>
        </p:spPr>
        <p:txBody>
          <a:bodyPr wrap="square">
            <a:spAutoFit/>
          </a:bodyPr>
          <a:lstStyle/>
          <a:p>
            <a:r>
              <a:rPr lang="tr-TR" sz="2400" b="1" dirty="0" smtClean="0"/>
              <a:t>Bu manyetik etki çivinin mıknatıs özelliği kazanmasını ve toplu iğneleri çekmesini sağlar.</a:t>
            </a:r>
          </a:p>
          <a:p>
            <a:r>
              <a:rPr lang="tr-TR" sz="2400" b="1" dirty="0" smtClean="0"/>
              <a:t>Deneydeki gibi elektrik akımının etkisiyle oluşan mıknatısa </a:t>
            </a:r>
            <a:r>
              <a:rPr lang="tr-TR" sz="2400" b="1" dirty="0" smtClean="0">
                <a:solidFill>
                  <a:srgbClr val="FF0000"/>
                </a:solidFill>
              </a:rPr>
              <a:t>elektromıknatıs</a:t>
            </a:r>
            <a:r>
              <a:rPr lang="tr-TR" sz="2400" b="1" dirty="0" smtClean="0"/>
              <a:t> denir.</a:t>
            </a:r>
            <a:endParaRPr lang="tr-T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diamond(in)">
                                      <p:cBhvr>
                                        <p:cTn id="7" dur="2000"/>
                                        <p:tgtEl>
                                          <p:spTgt spid="5120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amond(in)">
                                      <p:cBhvr>
                                        <p:cTn id="16"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14290"/>
            <a:ext cx="8535322" cy="1384995"/>
          </a:xfrm>
          <a:prstGeom prst="rect">
            <a:avLst/>
          </a:prstGeom>
        </p:spPr>
        <p:txBody>
          <a:bodyPr wrap="square">
            <a:spAutoFit/>
          </a:bodyPr>
          <a:lstStyle/>
          <a:p>
            <a:r>
              <a:rPr lang="tr-TR" sz="2800" dirty="0" smtClean="0"/>
              <a:t>Her mıknatısın N ve S olmak üzere iki kutbu olduğu gibi elektromıknatısların da N ve S olmak üzere iki kutbu vardır. Elektromıknatısın kutupları sağ el kuralı ile bulunur.</a:t>
            </a:r>
            <a:endParaRPr lang="tr-TR" sz="2800" dirty="0"/>
          </a:p>
        </p:txBody>
      </p:sp>
      <p:pic>
        <p:nvPicPr>
          <p:cNvPr id="27650" name="Picture 2"/>
          <p:cNvPicPr>
            <a:picLocks noChangeAspect="1" noChangeArrowheads="1"/>
          </p:cNvPicPr>
          <p:nvPr/>
        </p:nvPicPr>
        <p:blipFill>
          <a:blip r:embed="rId3" cstate="print"/>
          <a:srcRect/>
          <a:stretch>
            <a:fillRect/>
          </a:stretch>
        </p:blipFill>
        <p:spPr bwMode="auto">
          <a:xfrm>
            <a:off x="4857752" y="1928802"/>
            <a:ext cx="4286248" cy="4089468"/>
          </a:xfrm>
          <a:prstGeom prst="rect">
            <a:avLst/>
          </a:prstGeom>
          <a:noFill/>
          <a:ln w="9525">
            <a:noFill/>
            <a:miter lim="800000"/>
            <a:headEnd/>
            <a:tailEnd/>
          </a:ln>
        </p:spPr>
      </p:pic>
      <p:pic>
        <p:nvPicPr>
          <p:cNvPr id="27649" name="Picture 1" descr="image1"/>
          <p:cNvPicPr>
            <a:picLocks noChangeAspect="1" noChangeArrowheads="1"/>
          </p:cNvPicPr>
          <p:nvPr/>
        </p:nvPicPr>
        <p:blipFill>
          <a:blip r:embed="rId4" cstate="print"/>
          <a:srcRect/>
          <a:stretch>
            <a:fillRect/>
          </a:stretch>
        </p:blipFill>
        <p:spPr bwMode="auto">
          <a:xfrm>
            <a:off x="285720" y="2143116"/>
            <a:ext cx="4643470" cy="402845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27649"/>
                                        </p:tgtEl>
                                        <p:attrNameLst>
                                          <p:attrName>style.visibility</p:attrName>
                                        </p:attrNameLst>
                                      </p:cBhvr>
                                      <p:to>
                                        <p:strVal val="visible"/>
                                      </p:to>
                                    </p:set>
                                    <p:animEffect transition="in" filter="diamond(in)">
                                      <p:cBhvr>
                                        <p:cTn id="11" dur="2000"/>
                                        <p:tgtEl>
                                          <p:spTgt spid="27649"/>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diamond(in)">
                                      <p:cBhvr>
                                        <p:cTn id="15"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p:cNvPicPr>
            <a:picLocks noChangeAspect="1" noChangeArrowheads="1"/>
          </p:cNvPicPr>
          <p:nvPr/>
        </p:nvPicPr>
        <p:blipFill>
          <a:blip r:embed="rId3" cstate="print"/>
          <a:srcRect/>
          <a:stretch>
            <a:fillRect/>
          </a:stretch>
        </p:blipFill>
        <p:spPr bwMode="auto">
          <a:xfrm>
            <a:off x="409575" y="116632"/>
            <a:ext cx="8324850" cy="5400600"/>
          </a:xfrm>
          <a:prstGeom prst="rect">
            <a:avLst/>
          </a:prstGeom>
          <a:noFill/>
          <a:ln w="9525">
            <a:noFill/>
            <a:miter lim="800000"/>
            <a:headEnd/>
            <a:tailEnd/>
          </a:ln>
        </p:spPr>
      </p:pic>
      <p:sp>
        <p:nvSpPr>
          <p:cNvPr id="3" name="2 Dikdörtgen"/>
          <p:cNvSpPr/>
          <p:nvPr/>
        </p:nvSpPr>
        <p:spPr>
          <a:xfrm>
            <a:off x="971600" y="5661248"/>
            <a:ext cx="7632848" cy="369332"/>
          </a:xfrm>
          <a:prstGeom prst="rect">
            <a:avLst/>
          </a:prstGeom>
        </p:spPr>
        <p:txBody>
          <a:bodyPr wrap="square">
            <a:spAutoFit/>
          </a:bodyPr>
          <a:lstStyle/>
          <a:p>
            <a:r>
              <a:rPr lang="tr-TR" dirty="0" smtClean="0"/>
              <a:t>Elektromıknatısın kutupları sağ el kuralı ile bulunur.</a:t>
            </a:r>
            <a:endParaRPr lang="tr-TR"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0" name="Picture 2"/>
          <p:cNvPicPr>
            <a:picLocks noChangeAspect="1" noChangeArrowheads="1"/>
          </p:cNvPicPr>
          <p:nvPr/>
        </p:nvPicPr>
        <p:blipFill>
          <a:blip r:embed="rId3" cstate="print"/>
          <a:srcRect/>
          <a:stretch>
            <a:fillRect/>
          </a:stretch>
        </p:blipFill>
        <p:spPr bwMode="auto">
          <a:xfrm>
            <a:off x="251520" y="188640"/>
            <a:ext cx="8486775" cy="4824536"/>
          </a:xfrm>
          <a:prstGeom prst="rect">
            <a:avLst/>
          </a:prstGeom>
          <a:noFill/>
          <a:ln w="9525">
            <a:noFill/>
            <a:miter lim="800000"/>
            <a:headEnd/>
            <a:tailEnd/>
          </a:ln>
        </p:spPr>
      </p:pic>
      <p:sp>
        <p:nvSpPr>
          <p:cNvPr id="3" name="2 Dikdörtgen"/>
          <p:cNvSpPr/>
          <p:nvPr/>
        </p:nvSpPr>
        <p:spPr>
          <a:xfrm>
            <a:off x="179512" y="5301208"/>
            <a:ext cx="8712968" cy="584775"/>
          </a:xfrm>
          <a:prstGeom prst="rect">
            <a:avLst/>
          </a:prstGeom>
        </p:spPr>
        <p:txBody>
          <a:bodyPr wrap="square">
            <a:spAutoFit/>
          </a:bodyPr>
          <a:lstStyle/>
          <a:p>
            <a:r>
              <a:rPr lang="tr-TR" sz="3200" dirty="0" smtClean="0"/>
              <a:t>Elektromıknatısın kutupları sağ el kuralı ile bulunur.</a:t>
            </a:r>
            <a:endParaRPr lang="tr-TR" sz="32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5589240"/>
            <a:ext cx="8712968" cy="1077218"/>
          </a:xfrm>
          <a:prstGeom prst="rect">
            <a:avLst/>
          </a:prstGeom>
        </p:spPr>
        <p:txBody>
          <a:bodyPr wrap="square">
            <a:spAutoFit/>
          </a:bodyPr>
          <a:lstStyle/>
          <a:p>
            <a:r>
              <a:rPr lang="tr-TR" sz="3200" dirty="0" smtClean="0"/>
              <a:t>Akımın yönünü değiştirirsek elektromıknatısın kutupları değişir .</a:t>
            </a:r>
            <a:endParaRPr lang="tr-TR" sz="3200" dirty="0"/>
          </a:p>
        </p:txBody>
      </p:sp>
    </p:spTree>
    <p:controls>
      <mc:AlternateContent xmlns:mc="http://schemas.openxmlformats.org/markup-compatibility/2006">
        <mc:Choice xmlns:v="urn:schemas-microsoft-com:vml" Requires="v">
          <p:control spid="309252" name="ShockwaveFlash1" r:id="rId2" imgW="6984648" imgH="5616076"/>
        </mc:Choice>
        <mc:Fallback>
          <p:control name="ShockwaveFlash1" r:id="rId2" imgW="6984648" imgH="561607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971550" y="0"/>
                  <a:ext cx="6985000" cy="56165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282" name="Object 2"/>
          <p:cNvGraphicFramePr>
            <a:graphicFrameLocks noChangeAspect="1"/>
          </p:cNvGraphicFramePr>
          <p:nvPr/>
        </p:nvGraphicFramePr>
        <p:xfrm>
          <a:off x="2624183" y="404664"/>
          <a:ext cx="3892033" cy="5443402"/>
        </p:xfrm>
        <a:graphic>
          <a:graphicData uri="http://schemas.openxmlformats.org/presentationml/2006/ole">
            <mc:AlternateContent xmlns:mc="http://schemas.openxmlformats.org/markup-compatibility/2006">
              <mc:Choice xmlns:v="urn:schemas-microsoft-com:vml" Requires="v">
                <p:oleObj spid="_x0000_s233489" name="Resim" r:id="rId4" imgW="1361905" imgH="1904762" progId="StaticDib">
                  <p:embed/>
                </p:oleObj>
              </mc:Choice>
              <mc:Fallback>
                <p:oleObj name="Resim" r:id="rId4" imgW="1361905"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4183" y="404664"/>
                        <a:ext cx="3892033" cy="5443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4" name="3 Düz Bağlayıcı"/>
          <p:cNvCxnSpPr/>
          <p:nvPr/>
        </p:nvCxnSpPr>
        <p:spPr>
          <a:xfrm>
            <a:off x="4572000" y="4869160"/>
            <a:ext cx="0" cy="86409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 name="4 Düz Bağlayıcı"/>
          <p:cNvCxnSpPr/>
          <p:nvPr/>
        </p:nvCxnSpPr>
        <p:spPr>
          <a:xfrm>
            <a:off x="4644008" y="5085184"/>
            <a:ext cx="0" cy="432048"/>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 name="9 Dikdörtgen"/>
          <p:cNvSpPr/>
          <p:nvPr/>
        </p:nvSpPr>
        <p:spPr>
          <a:xfrm>
            <a:off x="3428992" y="5929330"/>
            <a:ext cx="3447264" cy="523220"/>
          </a:xfrm>
          <a:prstGeom prst="rect">
            <a:avLst/>
          </a:prstGeom>
        </p:spPr>
        <p:txBody>
          <a:bodyPr wrap="square">
            <a:spAutoFit/>
          </a:bodyPr>
          <a:lstStyle/>
          <a:p>
            <a:r>
              <a:rPr lang="tr-TR" sz="2800" dirty="0" smtClean="0"/>
              <a:t>Kutuplarını bulalım </a:t>
            </a:r>
            <a:endParaRPr lang="tr-TR" sz="2800" dirty="0"/>
          </a:p>
        </p:txBody>
      </p:sp>
      <p:sp>
        <p:nvSpPr>
          <p:cNvPr id="11" name="10 Dikdörtgen"/>
          <p:cNvSpPr/>
          <p:nvPr/>
        </p:nvSpPr>
        <p:spPr>
          <a:xfrm>
            <a:off x="5940152" y="1484784"/>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12" name="11 Dikdörtgen"/>
          <p:cNvSpPr/>
          <p:nvPr/>
        </p:nvSpPr>
        <p:spPr>
          <a:xfrm>
            <a:off x="2771800" y="155679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6306" name="Object 2"/>
          <p:cNvGraphicFramePr>
            <a:graphicFrameLocks noChangeAspect="1"/>
          </p:cNvGraphicFramePr>
          <p:nvPr/>
        </p:nvGraphicFramePr>
        <p:xfrm>
          <a:off x="2699792" y="260648"/>
          <a:ext cx="3810663" cy="5149545"/>
        </p:xfrm>
        <a:graphic>
          <a:graphicData uri="http://schemas.openxmlformats.org/presentationml/2006/ole">
            <mc:AlternateContent xmlns:mc="http://schemas.openxmlformats.org/markup-compatibility/2006">
              <mc:Choice xmlns:v="urn:schemas-microsoft-com:vml" Requires="v">
                <p:oleObj spid="_x0000_s234513" name="Resim" r:id="rId4" imgW="1409524" imgH="1904762" progId="StaticDib">
                  <p:embed/>
                </p:oleObj>
              </mc:Choice>
              <mc:Fallback>
                <p:oleObj name="Resim" r:id="rId4" imgW="1409524"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99792" y="260648"/>
                        <a:ext cx="3810663" cy="5149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3" name="2 Düz Bağlayıcı"/>
          <p:cNvCxnSpPr/>
          <p:nvPr/>
        </p:nvCxnSpPr>
        <p:spPr>
          <a:xfrm>
            <a:off x="4499992" y="548680"/>
            <a:ext cx="0" cy="864096"/>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 name="3 Düz Bağlayıcı"/>
          <p:cNvCxnSpPr/>
          <p:nvPr/>
        </p:nvCxnSpPr>
        <p:spPr>
          <a:xfrm>
            <a:off x="4572000" y="836712"/>
            <a:ext cx="0" cy="36004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5 Dikdörtgen"/>
          <p:cNvSpPr/>
          <p:nvPr/>
        </p:nvSpPr>
        <p:spPr>
          <a:xfrm>
            <a:off x="2915816" y="5929330"/>
            <a:ext cx="4095336" cy="523220"/>
          </a:xfrm>
          <a:prstGeom prst="rect">
            <a:avLst/>
          </a:prstGeom>
        </p:spPr>
        <p:txBody>
          <a:bodyPr wrap="square">
            <a:spAutoFit/>
          </a:bodyPr>
          <a:lstStyle/>
          <a:p>
            <a:r>
              <a:rPr lang="tr-TR" sz="2800" dirty="0" smtClean="0"/>
              <a:t>Kutuplarını bulalım </a:t>
            </a:r>
            <a:endParaRPr lang="tr-TR" sz="2800" dirty="0"/>
          </a:p>
        </p:txBody>
      </p:sp>
      <p:sp>
        <p:nvSpPr>
          <p:cNvPr id="7" name="6 Dikdörtgen"/>
          <p:cNvSpPr/>
          <p:nvPr/>
        </p:nvSpPr>
        <p:spPr>
          <a:xfrm>
            <a:off x="5940152" y="429309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8" name="7 Dikdörtgen"/>
          <p:cNvSpPr/>
          <p:nvPr/>
        </p:nvSpPr>
        <p:spPr>
          <a:xfrm>
            <a:off x="2843808" y="429309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7330" name="Object 2"/>
          <p:cNvGraphicFramePr>
            <a:graphicFrameLocks noChangeAspect="1"/>
          </p:cNvGraphicFramePr>
          <p:nvPr/>
        </p:nvGraphicFramePr>
        <p:xfrm>
          <a:off x="2915816" y="188640"/>
          <a:ext cx="2808312" cy="3860558"/>
        </p:xfrm>
        <a:graphic>
          <a:graphicData uri="http://schemas.openxmlformats.org/presentationml/2006/ole">
            <mc:AlternateContent xmlns:mc="http://schemas.openxmlformats.org/markup-compatibility/2006">
              <mc:Choice xmlns:v="urn:schemas-microsoft-com:vml" Requires="v">
                <p:oleObj spid="_x0000_s235537" name="Resim" r:id="rId4" imgW="885714" imgH="1904762" progId="StaticDib">
                  <p:embed/>
                </p:oleObj>
              </mc:Choice>
              <mc:Fallback>
                <p:oleObj name="Resim" r:id="rId4" imgW="885714"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816" y="188640"/>
                        <a:ext cx="2808312" cy="3860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2627784" y="4437112"/>
            <a:ext cx="4248472" cy="523220"/>
          </a:xfrm>
          <a:prstGeom prst="rect">
            <a:avLst/>
          </a:prstGeom>
        </p:spPr>
        <p:txBody>
          <a:bodyPr wrap="square">
            <a:spAutoFit/>
          </a:bodyPr>
          <a:lstStyle/>
          <a:p>
            <a:r>
              <a:rPr lang="tr-TR" sz="2800" dirty="0" smtClean="0"/>
              <a:t>Kutuplarını bulalım </a:t>
            </a:r>
            <a:endParaRPr lang="tr-TR" sz="2800" dirty="0"/>
          </a:p>
        </p:txBody>
      </p:sp>
      <p:cxnSp>
        <p:nvCxnSpPr>
          <p:cNvPr id="4" name="3 Düz Bağlayıcı"/>
          <p:cNvCxnSpPr/>
          <p:nvPr/>
        </p:nvCxnSpPr>
        <p:spPr>
          <a:xfrm flipH="1">
            <a:off x="4788024" y="2204864"/>
            <a:ext cx="648072"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 name="4 Düz Bağlayıcı"/>
          <p:cNvCxnSpPr/>
          <p:nvPr/>
        </p:nvCxnSpPr>
        <p:spPr>
          <a:xfrm flipH="1">
            <a:off x="4932040" y="2276872"/>
            <a:ext cx="36004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7 Dikdörtgen"/>
          <p:cNvSpPr/>
          <p:nvPr/>
        </p:nvSpPr>
        <p:spPr>
          <a:xfrm>
            <a:off x="3563888" y="260648"/>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9" name="8 Dikdörtgen"/>
          <p:cNvSpPr/>
          <p:nvPr/>
        </p:nvSpPr>
        <p:spPr>
          <a:xfrm>
            <a:off x="3563888" y="3501008"/>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8354" name="Object 2"/>
          <p:cNvGraphicFramePr>
            <a:graphicFrameLocks noChangeAspect="1"/>
          </p:cNvGraphicFramePr>
          <p:nvPr/>
        </p:nvGraphicFramePr>
        <p:xfrm>
          <a:off x="2411760" y="116632"/>
          <a:ext cx="3456384" cy="4680520"/>
        </p:xfrm>
        <a:graphic>
          <a:graphicData uri="http://schemas.openxmlformats.org/presentationml/2006/ole">
            <mc:AlternateContent xmlns:mc="http://schemas.openxmlformats.org/markup-compatibility/2006">
              <mc:Choice xmlns:v="urn:schemas-microsoft-com:vml" Requires="v">
                <p:oleObj spid="_x0000_s236561" name="Resim" r:id="rId4" imgW="933086" imgH="1904762" progId="StaticDib">
                  <p:embed/>
                </p:oleObj>
              </mc:Choice>
              <mc:Fallback>
                <p:oleObj name="Resim" r:id="rId4" imgW="933086"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11760" y="116632"/>
                        <a:ext cx="3456384"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2411760" y="4869160"/>
            <a:ext cx="5256584" cy="523220"/>
          </a:xfrm>
          <a:prstGeom prst="rect">
            <a:avLst/>
          </a:prstGeom>
        </p:spPr>
        <p:txBody>
          <a:bodyPr wrap="square">
            <a:spAutoFit/>
          </a:bodyPr>
          <a:lstStyle/>
          <a:p>
            <a:r>
              <a:rPr lang="tr-TR" sz="2800" dirty="0" smtClean="0"/>
              <a:t>Kutuplarını bulalım </a:t>
            </a:r>
            <a:endParaRPr lang="tr-TR" sz="2800" dirty="0"/>
          </a:p>
        </p:txBody>
      </p:sp>
      <p:cxnSp>
        <p:nvCxnSpPr>
          <p:cNvPr id="4" name="3 Düz Bağlayıcı"/>
          <p:cNvCxnSpPr/>
          <p:nvPr/>
        </p:nvCxnSpPr>
        <p:spPr>
          <a:xfrm>
            <a:off x="2699792" y="2636912"/>
            <a:ext cx="93610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 name="4 Düz Bağlayıcı"/>
          <p:cNvCxnSpPr/>
          <p:nvPr/>
        </p:nvCxnSpPr>
        <p:spPr>
          <a:xfrm flipH="1">
            <a:off x="2987824" y="2492896"/>
            <a:ext cx="43204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7 Dikdörtgen"/>
          <p:cNvSpPr/>
          <p:nvPr/>
        </p:nvSpPr>
        <p:spPr>
          <a:xfrm>
            <a:off x="4572000" y="260648"/>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9" name="8 Dikdörtgen"/>
          <p:cNvSpPr/>
          <p:nvPr/>
        </p:nvSpPr>
        <p:spPr>
          <a:xfrm>
            <a:off x="4572000" y="4149080"/>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amond(in)">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0402" name="Object 2"/>
          <p:cNvGraphicFramePr>
            <a:graphicFrameLocks noChangeAspect="1"/>
          </p:cNvGraphicFramePr>
          <p:nvPr/>
        </p:nvGraphicFramePr>
        <p:xfrm>
          <a:off x="1924266" y="0"/>
          <a:ext cx="5384038" cy="4653136"/>
        </p:xfrm>
        <a:graphic>
          <a:graphicData uri="http://schemas.openxmlformats.org/presentationml/2006/ole">
            <mc:AlternateContent xmlns:mc="http://schemas.openxmlformats.org/markup-compatibility/2006">
              <mc:Choice xmlns:v="urn:schemas-microsoft-com:vml" Requires="v">
                <p:oleObj spid="_x0000_s271377" name="Resim" r:id="rId4" imgW="2114286" imgH="1904762" progId="StaticDib">
                  <p:embed/>
                </p:oleObj>
              </mc:Choice>
              <mc:Fallback>
                <p:oleObj name="Resim" r:id="rId4" imgW="2114286"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4266" y="0"/>
                        <a:ext cx="5384038" cy="4653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683568" y="5085184"/>
            <a:ext cx="7776864" cy="523220"/>
          </a:xfrm>
          <a:prstGeom prst="rect">
            <a:avLst/>
          </a:prstGeom>
        </p:spPr>
        <p:txBody>
          <a:bodyPr wrap="square">
            <a:spAutoFit/>
          </a:bodyPr>
          <a:lstStyle/>
          <a:p>
            <a:r>
              <a:rPr lang="tr-TR" sz="2800" dirty="0" smtClean="0"/>
              <a:t>Kutuplarını bulalım ve mıknatısları iter mi çeker mi ?  </a:t>
            </a:r>
            <a:endParaRPr lang="tr-TR" sz="2800" dirty="0"/>
          </a:p>
        </p:txBody>
      </p:sp>
      <p:sp>
        <p:nvSpPr>
          <p:cNvPr id="4" name="3 Dikdörtgen"/>
          <p:cNvSpPr/>
          <p:nvPr/>
        </p:nvSpPr>
        <p:spPr>
          <a:xfrm>
            <a:off x="2411760" y="69269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5" name="4 Dikdörtgen"/>
          <p:cNvSpPr/>
          <p:nvPr/>
        </p:nvSpPr>
        <p:spPr>
          <a:xfrm>
            <a:off x="4716016" y="69269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6" name="5 Dikdörtgen"/>
          <p:cNvSpPr/>
          <p:nvPr/>
        </p:nvSpPr>
        <p:spPr>
          <a:xfrm>
            <a:off x="5796136" y="1700808"/>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amond(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49508" name="ShockwaveFlash1" r:id="rId2" imgW="7561905" imgH="5616076"/>
        </mc:Choice>
        <mc:Fallback>
          <p:control name="ShockwaveFlash1" r:id="rId2" imgW="7561905" imgH="561607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88913"/>
                  <a:ext cx="7561262" cy="56165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1426" name="Object 2"/>
          <p:cNvGraphicFramePr>
            <a:graphicFrameLocks noChangeAspect="1"/>
          </p:cNvGraphicFramePr>
          <p:nvPr/>
        </p:nvGraphicFramePr>
        <p:xfrm>
          <a:off x="683568" y="332656"/>
          <a:ext cx="7322847" cy="4320480"/>
        </p:xfrm>
        <a:graphic>
          <a:graphicData uri="http://schemas.openxmlformats.org/presentationml/2006/ole">
            <mc:AlternateContent xmlns:mc="http://schemas.openxmlformats.org/markup-compatibility/2006">
              <mc:Choice xmlns:v="urn:schemas-microsoft-com:vml" Requires="v">
                <p:oleObj spid="_x0000_s272401" name="Resim" r:id="rId4" imgW="2857143" imgH="1685714" progId="StaticDib">
                  <p:embed/>
                </p:oleObj>
              </mc:Choice>
              <mc:Fallback>
                <p:oleObj name="Resim" r:id="rId4" imgW="2857143" imgH="1685714"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332656"/>
                        <a:ext cx="7322847"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395536" y="5013176"/>
            <a:ext cx="7920880" cy="523220"/>
          </a:xfrm>
          <a:prstGeom prst="rect">
            <a:avLst/>
          </a:prstGeom>
        </p:spPr>
        <p:txBody>
          <a:bodyPr wrap="square">
            <a:spAutoFit/>
          </a:bodyPr>
          <a:lstStyle/>
          <a:p>
            <a:r>
              <a:rPr lang="tr-TR" sz="2800" dirty="0" smtClean="0"/>
              <a:t>Kutuplarını bulalım , mıknatısı iter mi çeker mi ?  </a:t>
            </a:r>
            <a:endParaRPr lang="tr-TR" sz="2800" dirty="0"/>
          </a:p>
        </p:txBody>
      </p:sp>
      <p:sp>
        <p:nvSpPr>
          <p:cNvPr id="4" name="3 Dikdörtgen"/>
          <p:cNvSpPr/>
          <p:nvPr/>
        </p:nvSpPr>
        <p:spPr>
          <a:xfrm>
            <a:off x="4355976" y="1124744"/>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5" name="4 Dikdörtgen"/>
          <p:cNvSpPr/>
          <p:nvPr/>
        </p:nvSpPr>
        <p:spPr>
          <a:xfrm>
            <a:off x="5076056" y="2636912"/>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6" name="5 Dikdörtgen"/>
          <p:cNvSpPr/>
          <p:nvPr/>
        </p:nvSpPr>
        <p:spPr>
          <a:xfrm>
            <a:off x="1115616" y="105273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2451" name="Object 3"/>
          <p:cNvGraphicFramePr>
            <a:graphicFrameLocks noChangeAspect="1"/>
          </p:cNvGraphicFramePr>
          <p:nvPr/>
        </p:nvGraphicFramePr>
        <p:xfrm>
          <a:off x="755576" y="548680"/>
          <a:ext cx="7436892" cy="4536504"/>
        </p:xfrm>
        <a:graphic>
          <a:graphicData uri="http://schemas.openxmlformats.org/presentationml/2006/ole">
            <mc:AlternateContent xmlns:mc="http://schemas.openxmlformats.org/markup-compatibility/2006">
              <mc:Choice xmlns:v="urn:schemas-microsoft-com:vml" Requires="v">
                <p:oleObj spid="_x0000_s273425" name="Resim" r:id="rId4" imgW="2857143" imgH="1742857" progId="StaticDib">
                  <p:embed/>
                </p:oleObj>
              </mc:Choice>
              <mc:Fallback>
                <p:oleObj name="Resim" r:id="rId4" imgW="2857143" imgH="1742857"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548680"/>
                        <a:ext cx="7436892"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3 Dikdörtgen"/>
          <p:cNvSpPr/>
          <p:nvPr/>
        </p:nvSpPr>
        <p:spPr>
          <a:xfrm>
            <a:off x="899592" y="5013176"/>
            <a:ext cx="7632848" cy="523220"/>
          </a:xfrm>
          <a:prstGeom prst="rect">
            <a:avLst/>
          </a:prstGeom>
        </p:spPr>
        <p:txBody>
          <a:bodyPr wrap="square">
            <a:spAutoFit/>
          </a:bodyPr>
          <a:lstStyle/>
          <a:p>
            <a:r>
              <a:rPr lang="tr-TR" sz="2800" dirty="0" smtClean="0"/>
              <a:t>Kutuplarını bulalım , mıknatısı iter mi çeker mi  ?  </a:t>
            </a:r>
            <a:endParaRPr lang="tr-TR" sz="2800" dirty="0"/>
          </a:p>
        </p:txBody>
      </p:sp>
      <p:sp>
        <p:nvSpPr>
          <p:cNvPr id="5" name="4 Dikdörtgen"/>
          <p:cNvSpPr/>
          <p:nvPr/>
        </p:nvSpPr>
        <p:spPr>
          <a:xfrm>
            <a:off x="4427984" y="1484784"/>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6" name="5 Dikdörtgen"/>
          <p:cNvSpPr/>
          <p:nvPr/>
        </p:nvSpPr>
        <p:spPr>
          <a:xfrm>
            <a:off x="5220072" y="2996952"/>
            <a:ext cx="1800200"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7" name="6 Dikdörtgen"/>
          <p:cNvSpPr/>
          <p:nvPr/>
        </p:nvSpPr>
        <p:spPr>
          <a:xfrm>
            <a:off x="1043608" y="141277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amond(in)">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395536" y="188640"/>
            <a:ext cx="8152444" cy="4608512"/>
          </a:xfrm>
          <a:prstGeom prst="rect">
            <a:avLst/>
          </a:prstGeom>
          <a:noFill/>
          <a:ln w="9525">
            <a:noFill/>
            <a:miter lim="800000"/>
            <a:headEnd/>
            <a:tailEnd/>
          </a:ln>
        </p:spPr>
      </p:pic>
      <p:sp>
        <p:nvSpPr>
          <p:cNvPr id="3" name="2 Dikdörtgen"/>
          <p:cNvSpPr/>
          <p:nvPr/>
        </p:nvSpPr>
        <p:spPr>
          <a:xfrm>
            <a:off x="1619672" y="5013176"/>
            <a:ext cx="4608512" cy="523220"/>
          </a:xfrm>
          <a:prstGeom prst="rect">
            <a:avLst/>
          </a:prstGeom>
        </p:spPr>
        <p:txBody>
          <a:bodyPr wrap="square">
            <a:spAutoFit/>
          </a:bodyPr>
          <a:lstStyle/>
          <a:p>
            <a:r>
              <a:rPr lang="tr-TR" sz="2800" dirty="0" smtClean="0"/>
              <a:t>Kutuplarını bulalım </a:t>
            </a:r>
            <a:endParaRPr lang="tr-TR" sz="2800" dirty="0"/>
          </a:p>
        </p:txBody>
      </p:sp>
      <p:cxnSp>
        <p:nvCxnSpPr>
          <p:cNvPr id="5" name="4 Düz Ok Bağlayıcısı"/>
          <p:cNvCxnSpPr/>
          <p:nvPr/>
        </p:nvCxnSpPr>
        <p:spPr>
          <a:xfrm flipH="1">
            <a:off x="6804248" y="1412776"/>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7 Düz Ok Bağlayıcısı"/>
          <p:cNvCxnSpPr/>
          <p:nvPr/>
        </p:nvCxnSpPr>
        <p:spPr>
          <a:xfrm flipH="1">
            <a:off x="6804248" y="1772816"/>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8 Düz Ok Bağlayıcısı"/>
          <p:cNvCxnSpPr/>
          <p:nvPr/>
        </p:nvCxnSpPr>
        <p:spPr>
          <a:xfrm flipH="1">
            <a:off x="6876256" y="2204864"/>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9 Düz Ok Bağlayıcısı"/>
          <p:cNvCxnSpPr/>
          <p:nvPr/>
        </p:nvCxnSpPr>
        <p:spPr>
          <a:xfrm flipH="1">
            <a:off x="6876256" y="2564904"/>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flipH="1">
            <a:off x="6876256" y="2996952"/>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11 Düz Ok Bağlayıcısı"/>
          <p:cNvCxnSpPr/>
          <p:nvPr/>
        </p:nvCxnSpPr>
        <p:spPr>
          <a:xfrm flipH="1">
            <a:off x="6876256" y="3356992"/>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12 Düz Ok Bağlayıcısı"/>
          <p:cNvCxnSpPr/>
          <p:nvPr/>
        </p:nvCxnSpPr>
        <p:spPr>
          <a:xfrm flipH="1">
            <a:off x="6876256" y="3717032"/>
            <a:ext cx="504056" cy="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13 Düz Ok Bağlayıcısı"/>
          <p:cNvCxnSpPr/>
          <p:nvPr/>
        </p:nvCxnSpPr>
        <p:spPr>
          <a:xfrm flipV="1">
            <a:off x="3779912" y="1556792"/>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15 Düz Ok Bağlayıcısı"/>
          <p:cNvCxnSpPr/>
          <p:nvPr/>
        </p:nvCxnSpPr>
        <p:spPr>
          <a:xfrm flipV="1">
            <a:off x="3419872" y="1484784"/>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16 Düz Ok Bağlayıcısı"/>
          <p:cNvCxnSpPr/>
          <p:nvPr/>
        </p:nvCxnSpPr>
        <p:spPr>
          <a:xfrm flipV="1">
            <a:off x="2987824" y="1484784"/>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17 Düz Ok Bağlayıcısı"/>
          <p:cNvCxnSpPr/>
          <p:nvPr/>
        </p:nvCxnSpPr>
        <p:spPr>
          <a:xfrm flipV="1">
            <a:off x="2627784" y="1556792"/>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18 Düz Ok Bağlayıcısı"/>
          <p:cNvCxnSpPr/>
          <p:nvPr/>
        </p:nvCxnSpPr>
        <p:spPr>
          <a:xfrm flipV="1">
            <a:off x="2195736" y="1556792"/>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19 Düz Ok Bağlayıcısı"/>
          <p:cNvCxnSpPr/>
          <p:nvPr/>
        </p:nvCxnSpPr>
        <p:spPr>
          <a:xfrm flipV="1">
            <a:off x="1835696" y="1484784"/>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20 Düz Ok Bağlayıcısı"/>
          <p:cNvCxnSpPr/>
          <p:nvPr/>
        </p:nvCxnSpPr>
        <p:spPr>
          <a:xfrm flipV="1">
            <a:off x="1475656" y="1556792"/>
            <a:ext cx="0"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22 Dikdörtgen"/>
          <p:cNvSpPr/>
          <p:nvPr/>
        </p:nvSpPr>
        <p:spPr>
          <a:xfrm>
            <a:off x="755576" y="1556792"/>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24" name="23 Dikdörtgen"/>
          <p:cNvSpPr/>
          <p:nvPr/>
        </p:nvSpPr>
        <p:spPr>
          <a:xfrm>
            <a:off x="7020272" y="3861048"/>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25" name="24 Dikdörtgen"/>
          <p:cNvSpPr/>
          <p:nvPr/>
        </p:nvSpPr>
        <p:spPr>
          <a:xfrm>
            <a:off x="3923928" y="155679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26" name="25 Dikdörtgen"/>
          <p:cNvSpPr/>
          <p:nvPr/>
        </p:nvSpPr>
        <p:spPr>
          <a:xfrm>
            <a:off x="7092280" y="69269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in)">
                                      <p:cBhvr>
                                        <p:cTn id="7" dur="2000"/>
                                        <p:tgtEl>
                                          <p:spTgt spid="2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diamond(in)">
                                      <p:cBhvr>
                                        <p:cTn id="10" dur="20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diamond(in)">
                                      <p:cBhvr>
                                        <p:cTn id="15" dur="2000"/>
                                        <p:tgtEl>
                                          <p:spTgt spid="24"/>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diamond(in)">
                                      <p:cBhvr>
                                        <p:cTn id="18"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5" name="Picture 1" descr="C:\Documents and Settings\User\Desktop\4.jpg"/>
          <p:cNvPicPr>
            <a:picLocks noChangeAspect="1" noChangeArrowheads="1"/>
          </p:cNvPicPr>
          <p:nvPr/>
        </p:nvPicPr>
        <p:blipFill>
          <a:blip r:embed="rId3" cstate="print"/>
          <a:srcRect/>
          <a:stretch>
            <a:fillRect/>
          </a:stretch>
        </p:blipFill>
        <p:spPr bwMode="auto">
          <a:xfrm>
            <a:off x="251520" y="0"/>
            <a:ext cx="8568952" cy="5733256"/>
          </a:xfrm>
          <a:prstGeom prst="rect">
            <a:avLst/>
          </a:prstGeom>
          <a:noFill/>
        </p:spPr>
      </p:pic>
      <p:sp>
        <p:nvSpPr>
          <p:cNvPr id="3" name="2 Dikdörtgen"/>
          <p:cNvSpPr/>
          <p:nvPr/>
        </p:nvSpPr>
        <p:spPr>
          <a:xfrm>
            <a:off x="467544" y="5661248"/>
            <a:ext cx="8208912" cy="523220"/>
          </a:xfrm>
          <a:prstGeom prst="rect">
            <a:avLst/>
          </a:prstGeom>
        </p:spPr>
        <p:txBody>
          <a:bodyPr wrap="square">
            <a:spAutoFit/>
          </a:bodyPr>
          <a:lstStyle/>
          <a:p>
            <a:r>
              <a:rPr lang="tr-TR" sz="2800" dirty="0" smtClean="0"/>
              <a:t>Kutuplarını bulalım , mıknatısı iter mi çeker mi ?  </a:t>
            </a:r>
            <a:endParaRPr lang="tr-TR" sz="2800" dirty="0"/>
          </a:p>
        </p:txBody>
      </p:sp>
      <p:sp>
        <p:nvSpPr>
          <p:cNvPr id="4" name="3 Dikdörtgen"/>
          <p:cNvSpPr/>
          <p:nvPr/>
        </p:nvSpPr>
        <p:spPr>
          <a:xfrm>
            <a:off x="1043608" y="501317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5" name="4 Dikdörtgen"/>
          <p:cNvSpPr/>
          <p:nvPr/>
        </p:nvSpPr>
        <p:spPr>
          <a:xfrm>
            <a:off x="1115616" y="1844824"/>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6" name="5 Dikdörtgen"/>
          <p:cNvSpPr/>
          <p:nvPr/>
        </p:nvSpPr>
        <p:spPr>
          <a:xfrm>
            <a:off x="2051720" y="1484784"/>
            <a:ext cx="1800200"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7" name="6 Dikdörtgen"/>
          <p:cNvSpPr/>
          <p:nvPr/>
        </p:nvSpPr>
        <p:spPr>
          <a:xfrm>
            <a:off x="7524328" y="0"/>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8" name="7 Dikdörtgen"/>
          <p:cNvSpPr/>
          <p:nvPr/>
        </p:nvSpPr>
        <p:spPr>
          <a:xfrm>
            <a:off x="7668344" y="299695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9" name="8 Dikdörtgen"/>
          <p:cNvSpPr/>
          <p:nvPr/>
        </p:nvSpPr>
        <p:spPr>
          <a:xfrm>
            <a:off x="5652120" y="3356992"/>
            <a:ext cx="1620688"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amond(in)">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amond(in)">
                                      <p:cBhvr>
                                        <p:cTn id="20" dur="2000"/>
                                        <p:tgtEl>
                                          <p:spTgt spid="7"/>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amond(in)">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9618" name="Object 2"/>
          <p:cNvGraphicFramePr>
            <a:graphicFrameLocks noChangeAspect="1"/>
          </p:cNvGraphicFramePr>
          <p:nvPr/>
        </p:nvGraphicFramePr>
        <p:xfrm>
          <a:off x="107504" y="260648"/>
          <a:ext cx="8964488" cy="5112568"/>
        </p:xfrm>
        <a:graphic>
          <a:graphicData uri="http://schemas.openxmlformats.org/presentationml/2006/ole">
            <mc:AlternateContent xmlns:mc="http://schemas.openxmlformats.org/markup-compatibility/2006">
              <mc:Choice xmlns:v="urn:schemas-microsoft-com:vml" Requires="v">
                <p:oleObj spid="_x0000_s239633" name="Resim" r:id="rId4" imgW="2857143" imgH="1219048" progId="StaticDib">
                  <p:embed/>
                </p:oleObj>
              </mc:Choice>
              <mc:Fallback>
                <p:oleObj name="Resim" r:id="rId4" imgW="2857143" imgH="1219048"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260648"/>
                        <a:ext cx="8964488"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323528" y="124959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4" name="3 Dikdörtgen"/>
          <p:cNvSpPr/>
          <p:nvPr/>
        </p:nvSpPr>
        <p:spPr>
          <a:xfrm>
            <a:off x="2123728" y="124959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5" name="4 Dikdörtgen"/>
          <p:cNvSpPr/>
          <p:nvPr/>
        </p:nvSpPr>
        <p:spPr>
          <a:xfrm>
            <a:off x="2195736" y="2247255"/>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6" name="5 Dikdörtgen"/>
          <p:cNvSpPr/>
          <p:nvPr/>
        </p:nvSpPr>
        <p:spPr>
          <a:xfrm>
            <a:off x="5724128" y="1537628"/>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7" name="6 Dikdörtgen"/>
          <p:cNvSpPr/>
          <p:nvPr/>
        </p:nvSpPr>
        <p:spPr>
          <a:xfrm>
            <a:off x="7524328" y="141277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8" name="7 Dikdörtgen"/>
          <p:cNvSpPr/>
          <p:nvPr/>
        </p:nvSpPr>
        <p:spPr>
          <a:xfrm>
            <a:off x="4644008" y="2132856"/>
            <a:ext cx="1800200"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9" name="8 Dikdörtgen"/>
          <p:cNvSpPr/>
          <p:nvPr/>
        </p:nvSpPr>
        <p:spPr>
          <a:xfrm>
            <a:off x="7631832" y="2463279"/>
            <a:ext cx="1404664"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10" name="9 Dikdörtgen"/>
          <p:cNvSpPr/>
          <p:nvPr/>
        </p:nvSpPr>
        <p:spPr>
          <a:xfrm>
            <a:off x="467544" y="6093296"/>
            <a:ext cx="8208912" cy="523220"/>
          </a:xfrm>
          <a:prstGeom prst="rect">
            <a:avLst/>
          </a:prstGeom>
        </p:spPr>
        <p:txBody>
          <a:bodyPr wrap="square">
            <a:spAutoFit/>
          </a:bodyPr>
          <a:lstStyle/>
          <a:p>
            <a:r>
              <a:rPr lang="tr-TR" sz="2800" dirty="0" smtClean="0"/>
              <a:t>Kutuplarını bulalım , mıknatısları iter mi çeker mi ?  </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amond(in)">
                                      <p:cBhvr>
                                        <p:cTn id="16" dur="2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amond(in)">
                                      <p:cBhvr>
                                        <p:cTn id="21" dur="2000"/>
                                        <p:tgtEl>
                                          <p:spTgt spid="7"/>
                                        </p:tgtEl>
                                      </p:cBhvr>
                                    </p:animEffect>
                                  </p:childTnLst>
                                </p:cTn>
                              </p:par>
                            </p:childTnLst>
                          </p:cTn>
                        </p:par>
                        <p:par>
                          <p:cTn id="22" fill="hold">
                            <p:stCondLst>
                              <p:cond delay="2000"/>
                            </p:stCondLst>
                            <p:childTnLst>
                              <p:par>
                                <p:cTn id="23" presetID="8"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amond(in)">
                                      <p:cBhvr>
                                        <p:cTn id="25" dur="20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amond(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diamond(in)">
                                      <p:cBhvr>
                                        <p:cTn id="3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3" name="Picture 1" descr="C:\Documents and Settings\User\Desktop\1.JPG"/>
          <p:cNvPicPr>
            <a:picLocks noChangeAspect="1" noChangeArrowheads="1"/>
          </p:cNvPicPr>
          <p:nvPr/>
        </p:nvPicPr>
        <p:blipFill>
          <a:blip r:embed="rId3" cstate="print"/>
          <a:srcRect/>
          <a:stretch>
            <a:fillRect/>
          </a:stretch>
        </p:blipFill>
        <p:spPr bwMode="auto">
          <a:xfrm>
            <a:off x="144190" y="0"/>
            <a:ext cx="8867562" cy="5949280"/>
          </a:xfrm>
          <a:prstGeom prst="rect">
            <a:avLst/>
          </a:prstGeom>
          <a:noFill/>
        </p:spPr>
      </p:pic>
      <p:sp>
        <p:nvSpPr>
          <p:cNvPr id="3" name="2 Dikdörtgen"/>
          <p:cNvSpPr/>
          <p:nvPr/>
        </p:nvSpPr>
        <p:spPr>
          <a:xfrm>
            <a:off x="539552" y="5805264"/>
            <a:ext cx="8208912" cy="523220"/>
          </a:xfrm>
          <a:prstGeom prst="rect">
            <a:avLst/>
          </a:prstGeom>
        </p:spPr>
        <p:txBody>
          <a:bodyPr wrap="square">
            <a:spAutoFit/>
          </a:bodyPr>
          <a:lstStyle/>
          <a:p>
            <a:r>
              <a:rPr lang="tr-TR" sz="2800" dirty="0" smtClean="0"/>
              <a:t>Kutuplarını bulalım , mıknatıslar iter mi çeker mi ?  </a:t>
            </a:r>
            <a:endParaRPr lang="tr-TR" sz="2800" dirty="0"/>
          </a:p>
        </p:txBody>
      </p:sp>
      <p:cxnSp>
        <p:nvCxnSpPr>
          <p:cNvPr id="4" name="3 Düz Ok Bağlayıcısı"/>
          <p:cNvCxnSpPr/>
          <p:nvPr/>
        </p:nvCxnSpPr>
        <p:spPr>
          <a:xfrm flipV="1">
            <a:off x="6444208" y="2564904"/>
            <a:ext cx="72008" cy="50405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flipV="1">
            <a:off x="8460432" y="2564904"/>
            <a:ext cx="72008" cy="50405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flipH="1">
            <a:off x="2699792" y="2708920"/>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11 Düz Ok Bağlayıcısı"/>
          <p:cNvCxnSpPr/>
          <p:nvPr/>
        </p:nvCxnSpPr>
        <p:spPr>
          <a:xfrm flipH="1">
            <a:off x="611560" y="2636912"/>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4" name="13 Dikdörtgen"/>
          <p:cNvSpPr/>
          <p:nvPr/>
        </p:nvSpPr>
        <p:spPr>
          <a:xfrm>
            <a:off x="3059832" y="2780928"/>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15" name="14 Dikdörtgen"/>
          <p:cNvSpPr/>
          <p:nvPr/>
        </p:nvSpPr>
        <p:spPr>
          <a:xfrm>
            <a:off x="5724128" y="2708920"/>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16" name="15 Dikdörtgen"/>
          <p:cNvSpPr/>
          <p:nvPr/>
        </p:nvSpPr>
        <p:spPr>
          <a:xfrm>
            <a:off x="5292080" y="3861048"/>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17" name="16 Dikdörtgen"/>
          <p:cNvSpPr/>
          <p:nvPr/>
        </p:nvSpPr>
        <p:spPr>
          <a:xfrm>
            <a:off x="3203848" y="3789040"/>
            <a:ext cx="1800200"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22" name="21 Dikdörtgen"/>
          <p:cNvSpPr/>
          <p:nvPr/>
        </p:nvSpPr>
        <p:spPr>
          <a:xfrm>
            <a:off x="179512" y="263691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23" name="22 Dikdörtgen"/>
          <p:cNvSpPr/>
          <p:nvPr/>
        </p:nvSpPr>
        <p:spPr>
          <a:xfrm>
            <a:off x="8532440" y="2689756"/>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amond(in)">
                                      <p:cBhvr>
                                        <p:cTn id="7" dur="2000"/>
                                        <p:tgtEl>
                                          <p:spTgt spid="1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diamond(in)">
                                      <p:cBhvr>
                                        <p:cTn id="11" dur="20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amond(in)">
                                      <p:cBhvr>
                                        <p:cTn id="16" dur="2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diamond(in)">
                                      <p:cBhvr>
                                        <p:cTn id="21" dur="2000"/>
                                        <p:tgtEl>
                                          <p:spTgt spid="15"/>
                                        </p:tgtEl>
                                      </p:cBhvr>
                                    </p:animEffect>
                                  </p:childTnLst>
                                </p:cTn>
                              </p:par>
                            </p:childTnLst>
                          </p:cTn>
                        </p:par>
                        <p:par>
                          <p:cTn id="22" fill="hold">
                            <p:stCondLst>
                              <p:cond delay="2000"/>
                            </p:stCondLst>
                            <p:childTnLst>
                              <p:par>
                                <p:cTn id="23" presetID="8" presetClass="entr" presetSubtype="16"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amond(in)">
                                      <p:cBhvr>
                                        <p:cTn id="25" dur="2000"/>
                                        <p:tgtEl>
                                          <p:spTgt spid="23"/>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diamond(in)">
                                      <p:cBhvr>
                                        <p:cTn id="30"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2"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29" name="Picture 1" descr="C:\Documents and Settings\User\Desktop\2.JPG"/>
          <p:cNvPicPr>
            <a:picLocks noChangeAspect="1" noChangeArrowheads="1"/>
          </p:cNvPicPr>
          <p:nvPr/>
        </p:nvPicPr>
        <p:blipFill>
          <a:blip r:embed="rId3" cstate="print"/>
          <a:srcRect/>
          <a:stretch>
            <a:fillRect/>
          </a:stretch>
        </p:blipFill>
        <p:spPr bwMode="auto">
          <a:xfrm>
            <a:off x="107504" y="0"/>
            <a:ext cx="8964488" cy="4941168"/>
          </a:xfrm>
          <a:prstGeom prst="rect">
            <a:avLst/>
          </a:prstGeom>
          <a:noFill/>
        </p:spPr>
      </p:pic>
      <p:sp>
        <p:nvSpPr>
          <p:cNvPr id="3" name="2 Dikdörtgen"/>
          <p:cNvSpPr/>
          <p:nvPr/>
        </p:nvSpPr>
        <p:spPr>
          <a:xfrm>
            <a:off x="323528" y="5661248"/>
            <a:ext cx="8568952" cy="584775"/>
          </a:xfrm>
          <a:prstGeom prst="rect">
            <a:avLst/>
          </a:prstGeom>
        </p:spPr>
        <p:txBody>
          <a:bodyPr wrap="square">
            <a:spAutoFit/>
          </a:bodyPr>
          <a:lstStyle/>
          <a:p>
            <a:r>
              <a:rPr lang="tr-TR" sz="3200" dirty="0" smtClean="0"/>
              <a:t>Kutuplarını bulalım , mıknatıslar iter mi çeker mi  ?  </a:t>
            </a:r>
            <a:endParaRPr lang="tr-TR" sz="3200" dirty="0"/>
          </a:p>
        </p:txBody>
      </p:sp>
      <p:cxnSp>
        <p:nvCxnSpPr>
          <p:cNvPr id="4" name="3 Düz Ok Bağlayıcısı"/>
          <p:cNvCxnSpPr/>
          <p:nvPr/>
        </p:nvCxnSpPr>
        <p:spPr>
          <a:xfrm flipV="1">
            <a:off x="6012160" y="980728"/>
            <a:ext cx="72008" cy="64807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flipV="1">
            <a:off x="8100392" y="1052736"/>
            <a:ext cx="0" cy="50405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9 Düz Ok Bağlayıcısı"/>
          <p:cNvCxnSpPr/>
          <p:nvPr/>
        </p:nvCxnSpPr>
        <p:spPr>
          <a:xfrm flipH="1">
            <a:off x="2627784" y="1196752"/>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Ok Bağlayıcısı"/>
          <p:cNvCxnSpPr/>
          <p:nvPr/>
        </p:nvCxnSpPr>
        <p:spPr>
          <a:xfrm flipH="1">
            <a:off x="539552" y="1124744"/>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16 Dikdörtgen"/>
          <p:cNvSpPr/>
          <p:nvPr/>
        </p:nvSpPr>
        <p:spPr>
          <a:xfrm>
            <a:off x="2915816" y="1196752"/>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18" name="17 Dikdörtgen"/>
          <p:cNvSpPr/>
          <p:nvPr/>
        </p:nvSpPr>
        <p:spPr>
          <a:xfrm>
            <a:off x="3131840" y="2420888"/>
            <a:ext cx="1296144" cy="461665"/>
          </a:xfrm>
          <a:prstGeom prst="rect">
            <a:avLst/>
          </a:prstGeom>
        </p:spPr>
        <p:txBody>
          <a:bodyPr wrap="square">
            <a:spAutoFit/>
          </a:bodyPr>
          <a:lstStyle/>
          <a:p>
            <a:r>
              <a:rPr lang="tr-TR" sz="2400" b="1" dirty="0" smtClean="0">
                <a:latin typeface="Arial Black" pitchFamily="34" charset="0"/>
              </a:rPr>
              <a:t>İTER</a:t>
            </a:r>
            <a:endParaRPr lang="tr-TR" sz="2400" b="1" dirty="0">
              <a:latin typeface="Arial Black" pitchFamily="34" charset="0"/>
            </a:endParaRPr>
          </a:p>
        </p:txBody>
      </p:sp>
      <p:sp>
        <p:nvSpPr>
          <p:cNvPr id="19" name="18 Dikdörtgen"/>
          <p:cNvSpPr/>
          <p:nvPr/>
        </p:nvSpPr>
        <p:spPr>
          <a:xfrm>
            <a:off x="5580112" y="1249596"/>
            <a:ext cx="432048" cy="523220"/>
          </a:xfrm>
          <a:prstGeom prst="rect">
            <a:avLst/>
          </a:prstGeom>
        </p:spPr>
        <p:txBody>
          <a:bodyPr wrap="square">
            <a:spAutoFit/>
          </a:bodyPr>
          <a:lstStyle/>
          <a:p>
            <a:r>
              <a:rPr lang="tr-TR" sz="2800" b="1" dirty="0" smtClean="0">
                <a:latin typeface="Arial Black" pitchFamily="34" charset="0"/>
              </a:rPr>
              <a:t>N</a:t>
            </a:r>
            <a:endParaRPr lang="tr-TR" sz="2800" b="1" dirty="0">
              <a:latin typeface="Arial Black" pitchFamily="34" charset="0"/>
            </a:endParaRPr>
          </a:p>
        </p:txBody>
      </p:sp>
      <p:sp>
        <p:nvSpPr>
          <p:cNvPr id="20" name="19 Dikdörtgen"/>
          <p:cNvSpPr/>
          <p:nvPr/>
        </p:nvSpPr>
        <p:spPr>
          <a:xfrm>
            <a:off x="4716016" y="2420888"/>
            <a:ext cx="1800200" cy="461665"/>
          </a:xfrm>
          <a:prstGeom prst="rect">
            <a:avLst/>
          </a:prstGeom>
        </p:spPr>
        <p:txBody>
          <a:bodyPr wrap="square">
            <a:spAutoFit/>
          </a:bodyPr>
          <a:lstStyle/>
          <a:p>
            <a:r>
              <a:rPr lang="tr-TR" sz="2400" b="1" dirty="0" smtClean="0">
                <a:latin typeface="Arial Black" pitchFamily="34" charset="0"/>
              </a:rPr>
              <a:t>ÇEKER</a:t>
            </a:r>
            <a:endParaRPr lang="tr-TR" sz="2400" b="1" dirty="0">
              <a:latin typeface="Arial Black" pitchFamily="34" charset="0"/>
            </a:endParaRPr>
          </a:p>
        </p:txBody>
      </p:sp>
      <p:sp>
        <p:nvSpPr>
          <p:cNvPr id="27" name="26 Dikdörtgen"/>
          <p:cNvSpPr/>
          <p:nvPr/>
        </p:nvSpPr>
        <p:spPr>
          <a:xfrm>
            <a:off x="107504" y="119675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
        <p:nvSpPr>
          <p:cNvPr id="28" name="27 Dikdörtgen"/>
          <p:cNvSpPr/>
          <p:nvPr/>
        </p:nvSpPr>
        <p:spPr>
          <a:xfrm>
            <a:off x="8460432" y="1196752"/>
            <a:ext cx="432048" cy="523220"/>
          </a:xfrm>
          <a:prstGeom prst="rect">
            <a:avLst/>
          </a:prstGeom>
        </p:spPr>
        <p:txBody>
          <a:bodyPr wrap="square">
            <a:spAutoFit/>
          </a:bodyPr>
          <a:lstStyle/>
          <a:p>
            <a:r>
              <a:rPr lang="tr-TR" sz="2800" b="1" dirty="0" smtClean="0">
                <a:latin typeface="Arial Black" pitchFamily="34" charset="0"/>
              </a:rPr>
              <a:t>S</a:t>
            </a:r>
            <a:endParaRPr lang="tr-TR" sz="2800" b="1" dirty="0">
              <a:latin typeface="Arial Black"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amond(in)">
                                      <p:cBhvr>
                                        <p:cTn id="7" dur="2000"/>
                                        <p:tgtEl>
                                          <p:spTgt spid="17"/>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diamond(in)">
                                      <p:cBhvr>
                                        <p:cTn id="11" dur="20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amond(in)">
                                      <p:cBhvr>
                                        <p:cTn id="16" dur="2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diamond(in)">
                                      <p:cBhvr>
                                        <p:cTn id="21" dur="2000"/>
                                        <p:tgtEl>
                                          <p:spTgt spid="19"/>
                                        </p:tgtEl>
                                      </p:cBhvr>
                                    </p:animEffect>
                                  </p:childTnLst>
                                </p:cTn>
                              </p:par>
                            </p:childTnLst>
                          </p:cTn>
                        </p:par>
                        <p:par>
                          <p:cTn id="22" fill="hold">
                            <p:stCondLst>
                              <p:cond delay="2000"/>
                            </p:stCondLst>
                            <p:childTnLst>
                              <p:par>
                                <p:cTn id="23" presetID="8"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diamond(in)">
                                      <p:cBhvr>
                                        <p:cTn id="25" dur="2000"/>
                                        <p:tgtEl>
                                          <p:spTgt spid="28"/>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diamond(in)">
                                      <p:cBhvr>
                                        <p:cTn id="3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7" grpId="0"/>
      <p:bldP spid="2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5" name="Picture 1" descr="C:\Documents and Settings\User\Desktop\3.JPG"/>
          <p:cNvPicPr>
            <a:picLocks noChangeAspect="1" noChangeArrowheads="1"/>
          </p:cNvPicPr>
          <p:nvPr/>
        </p:nvPicPr>
        <p:blipFill>
          <a:blip r:embed="rId3" cstate="print"/>
          <a:srcRect/>
          <a:stretch>
            <a:fillRect/>
          </a:stretch>
        </p:blipFill>
        <p:spPr bwMode="auto">
          <a:xfrm>
            <a:off x="782466" y="0"/>
            <a:ext cx="7533950" cy="6318796"/>
          </a:xfrm>
          <a:prstGeom prst="rect">
            <a:avLst/>
          </a:prstGeom>
          <a:noFill/>
        </p:spPr>
      </p:pic>
      <p:sp>
        <p:nvSpPr>
          <p:cNvPr id="3" name="2 Dikdörtgen"/>
          <p:cNvSpPr/>
          <p:nvPr/>
        </p:nvSpPr>
        <p:spPr>
          <a:xfrm>
            <a:off x="2051720" y="6237312"/>
            <a:ext cx="4248472" cy="584775"/>
          </a:xfrm>
          <a:prstGeom prst="rect">
            <a:avLst/>
          </a:prstGeom>
        </p:spPr>
        <p:txBody>
          <a:bodyPr wrap="square">
            <a:spAutoFit/>
          </a:bodyPr>
          <a:lstStyle/>
          <a:p>
            <a:r>
              <a:rPr lang="tr-TR" sz="3200" dirty="0" smtClean="0"/>
              <a:t>Pilin kutuplarını bulalım </a:t>
            </a:r>
            <a:endParaRPr lang="tr-TR" sz="3200" dirty="0"/>
          </a:p>
        </p:txBody>
      </p:sp>
      <p:cxnSp>
        <p:nvCxnSpPr>
          <p:cNvPr id="4" name="3 Düz Ok Bağlayıcısı"/>
          <p:cNvCxnSpPr/>
          <p:nvPr/>
        </p:nvCxnSpPr>
        <p:spPr>
          <a:xfrm flipH="1" flipV="1">
            <a:off x="2339752" y="1124744"/>
            <a:ext cx="72008" cy="64807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7 Düz Ok Bağlayıcısı"/>
          <p:cNvCxnSpPr/>
          <p:nvPr/>
        </p:nvCxnSpPr>
        <p:spPr>
          <a:xfrm flipH="1" flipV="1">
            <a:off x="6876256" y="1124744"/>
            <a:ext cx="72008" cy="720080"/>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5148064" y="5445224"/>
            <a:ext cx="0" cy="108012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16 Düz Bağlayıcı"/>
          <p:cNvCxnSpPr/>
          <p:nvPr/>
        </p:nvCxnSpPr>
        <p:spPr>
          <a:xfrm>
            <a:off x="3707904" y="5661248"/>
            <a:ext cx="0" cy="64807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amond(in)">
                                      <p:cBhvr>
                                        <p:cTn id="1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179512" y="0"/>
            <a:ext cx="8784976" cy="6597352"/>
          </a:xfrm>
          <a:prstGeom prst="rect">
            <a:avLst/>
          </a:prstGeom>
          <a:noFill/>
          <a:ln w="9525">
            <a:noFill/>
            <a:miter lim="800000"/>
            <a:headEnd/>
            <a:tailEnd/>
          </a:ln>
        </p:spPr>
      </p:pic>
      <p:sp>
        <p:nvSpPr>
          <p:cNvPr id="3" name="2 Dikdörtgen"/>
          <p:cNvSpPr/>
          <p:nvPr/>
        </p:nvSpPr>
        <p:spPr>
          <a:xfrm>
            <a:off x="1979712" y="332656"/>
            <a:ext cx="5832648" cy="584775"/>
          </a:xfrm>
          <a:prstGeom prst="rect">
            <a:avLst/>
          </a:prstGeom>
        </p:spPr>
        <p:txBody>
          <a:bodyPr wrap="square">
            <a:spAutoFit/>
          </a:bodyPr>
          <a:lstStyle/>
          <a:p>
            <a:r>
              <a:rPr lang="tr-TR" sz="3200" dirty="0" smtClean="0"/>
              <a:t>Pilin kutuplarını bulalım </a:t>
            </a:r>
            <a:endParaRPr lang="tr-TR" sz="3200" dirty="0"/>
          </a:p>
        </p:txBody>
      </p:sp>
      <p:cxnSp>
        <p:nvCxnSpPr>
          <p:cNvPr id="4" name="3 Düz Ok Bağlayıcısı"/>
          <p:cNvCxnSpPr/>
          <p:nvPr/>
        </p:nvCxnSpPr>
        <p:spPr>
          <a:xfrm flipH="1" flipV="1">
            <a:off x="5940152" y="4725144"/>
            <a:ext cx="576064" cy="7200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5 Düz Ok Bağlayıcısı"/>
          <p:cNvCxnSpPr/>
          <p:nvPr/>
        </p:nvCxnSpPr>
        <p:spPr>
          <a:xfrm flipH="1" flipV="1">
            <a:off x="5868144" y="2132856"/>
            <a:ext cx="504056" cy="7200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a:off x="611560" y="4293096"/>
            <a:ext cx="1152128"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8 Düz Bağlayıcı"/>
          <p:cNvCxnSpPr/>
          <p:nvPr/>
        </p:nvCxnSpPr>
        <p:spPr>
          <a:xfrm>
            <a:off x="827584" y="2996952"/>
            <a:ext cx="648072"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par>
                                <p:cTn id="8" presetID="8"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amond(in)">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395536" y="0"/>
            <a:ext cx="8208912" cy="6597352"/>
          </a:xfrm>
          <a:prstGeom prst="rect">
            <a:avLst/>
          </a:prstGeom>
          <a:noFill/>
          <a:ln w="9525">
            <a:noFill/>
            <a:miter lim="800000"/>
            <a:headEnd/>
            <a:tailEnd/>
          </a:ln>
        </p:spPr>
      </p:pic>
      <p:sp>
        <p:nvSpPr>
          <p:cNvPr id="3" name="2 Dikdörtgen"/>
          <p:cNvSpPr/>
          <p:nvPr/>
        </p:nvSpPr>
        <p:spPr>
          <a:xfrm>
            <a:off x="1907704" y="188640"/>
            <a:ext cx="4824536" cy="646331"/>
          </a:xfrm>
          <a:prstGeom prst="rect">
            <a:avLst/>
          </a:prstGeom>
        </p:spPr>
        <p:txBody>
          <a:bodyPr wrap="square">
            <a:spAutoFit/>
          </a:bodyPr>
          <a:lstStyle/>
          <a:p>
            <a:r>
              <a:rPr lang="tr-TR" sz="3600" dirty="0" smtClean="0"/>
              <a:t>Pilin kutuplarını bulalım </a:t>
            </a:r>
            <a:endParaRPr lang="tr-TR" sz="3600" dirty="0"/>
          </a:p>
        </p:txBody>
      </p:sp>
      <p:cxnSp>
        <p:nvCxnSpPr>
          <p:cNvPr id="4" name="3 Düz Ok Bağlayıcısı"/>
          <p:cNvCxnSpPr/>
          <p:nvPr/>
        </p:nvCxnSpPr>
        <p:spPr>
          <a:xfrm flipH="1">
            <a:off x="6444208" y="4437112"/>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 name="4 Düz Ok Bağlayıcısı"/>
          <p:cNvCxnSpPr/>
          <p:nvPr/>
        </p:nvCxnSpPr>
        <p:spPr>
          <a:xfrm flipH="1">
            <a:off x="3203848" y="4437112"/>
            <a:ext cx="72008" cy="576064"/>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5 Düz Bağlayıcı"/>
          <p:cNvCxnSpPr/>
          <p:nvPr/>
        </p:nvCxnSpPr>
        <p:spPr>
          <a:xfrm flipV="1">
            <a:off x="5436096" y="980728"/>
            <a:ext cx="0" cy="93610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7 Düz Bağlayıcı"/>
          <p:cNvCxnSpPr/>
          <p:nvPr/>
        </p:nvCxnSpPr>
        <p:spPr>
          <a:xfrm flipV="1">
            <a:off x="3851920" y="1196752"/>
            <a:ext cx="0" cy="504056"/>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par>
                                <p:cTn id="8" presetID="8"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amond(in)">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1"/>
          <p:cNvPicPr>
            <a:picLocks noChangeAspect="1" noChangeArrowheads="1"/>
          </p:cNvPicPr>
          <p:nvPr/>
        </p:nvPicPr>
        <p:blipFill>
          <a:blip r:embed="rId3" cstate="print"/>
          <a:srcRect/>
          <a:stretch>
            <a:fillRect/>
          </a:stretch>
        </p:blipFill>
        <p:spPr bwMode="auto">
          <a:xfrm>
            <a:off x="179512" y="332656"/>
            <a:ext cx="8183563" cy="1609725"/>
          </a:xfrm>
          <a:prstGeom prst="rect">
            <a:avLst/>
          </a:prstGeom>
          <a:noFill/>
          <a:ln w="9525">
            <a:noFill/>
            <a:miter lim="800000"/>
            <a:headEnd/>
            <a:tailEnd/>
          </a:ln>
        </p:spPr>
      </p:pic>
      <p:sp>
        <p:nvSpPr>
          <p:cNvPr id="3" name="2 Dikdörtgen"/>
          <p:cNvSpPr/>
          <p:nvPr/>
        </p:nvSpPr>
        <p:spPr>
          <a:xfrm>
            <a:off x="179512" y="5301208"/>
            <a:ext cx="8712968" cy="584775"/>
          </a:xfrm>
          <a:prstGeom prst="rect">
            <a:avLst/>
          </a:prstGeom>
        </p:spPr>
        <p:txBody>
          <a:bodyPr wrap="square">
            <a:spAutoFit/>
          </a:bodyPr>
          <a:lstStyle/>
          <a:p>
            <a:r>
              <a:rPr lang="tr-TR" sz="3200" b="1" dirty="0" smtClean="0"/>
              <a:t>Mıknatıslar yukarıdaki gibi farklı şekillerde olabilir.</a:t>
            </a:r>
            <a:endParaRPr lang="tr-TR" sz="3200" dirty="0"/>
          </a:p>
        </p:txBody>
      </p:sp>
      <p:pic>
        <p:nvPicPr>
          <p:cNvPr id="152577" name="Picture 1"/>
          <p:cNvPicPr>
            <a:picLocks noChangeAspect="1" noChangeArrowheads="1"/>
          </p:cNvPicPr>
          <p:nvPr/>
        </p:nvPicPr>
        <p:blipFill>
          <a:blip r:embed="rId4" cstate="print"/>
          <a:srcRect/>
          <a:stretch>
            <a:fillRect/>
          </a:stretch>
        </p:blipFill>
        <p:spPr bwMode="auto">
          <a:xfrm>
            <a:off x="107504" y="116632"/>
            <a:ext cx="8712968" cy="453650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2577"/>
                                        </p:tgtEl>
                                        <p:attrNameLst>
                                          <p:attrName>style.visibility</p:attrName>
                                        </p:attrNameLst>
                                      </p:cBhvr>
                                      <p:to>
                                        <p:strVal val="visible"/>
                                      </p:to>
                                    </p:set>
                                    <p:animEffect transition="in" filter="diamond(in)">
                                      <p:cBhvr>
                                        <p:cTn id="7" dur="2000"/>
                                        <p:tgtEl>
                                          <p:spTgt spid="152577"/>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1187624" y="332656"/>
            <a:ext cx="4680520" cy="5625212"/>
          </a:xfrm>
          <a:prstGeom prst="rect">
            <a:avLst/>
          </a:prstGeom>
          <a:noFill/>
          <a:ln w="9525">
            <a:noFill/>
            <a:miter lim="800000"/>
            <a:headEnd/>
            <a:tailEnd/>
          </a:ln>
        </p:spPr>
      </p:pic>
      <p:sp>
        <p:nvSpPr>
          <p:cNvPr id="3" name="2 Dikdörtgen"/>
          <p:cNvSpPr/>
          <p:nvPr/>
        </p:nvSpPr>
        <p:spPr>
          <a:xfrm>
            <a:off x="1763688" y="5661248"/>
            <a:ext cx="5616624" cy="523220"/>
          </a:xfrm>
          <a:prstGeom prst="rect">
            <a:avLst/>
          </a:prstGeom>
        </p:spPr>
        <p:txBody>
          <a:bodyPr wrap="square">
            <a:spAutoFit/>
          </a:bodyPr>
          <a:lstStyle/>
          <a:p>
            <a:r>
              <a:rPr lang="tr-TR" sz="2800" dirty="0" smtClean="0"/>
              <a:t>Pilin kutuplarını bulalım </a:t>
            </a:r>
            <a:endParaRPr lang="tr-TR" sz="2800" dirty="0"/>
          </a:p>
        </p:txBody>
      </p:sp>
      <p:cxnSp>
        <p:nvCxnSpPr>
          <p:cNvPr id="4" name="3 Düz Ok Bağlayıcısı"/>
          <p:cNvCxnSpPr/>
          <p:nvPr/>
        </p:nvCxnSpPr>
        <p:spPr>
          <a:xfrm flipH="1">
            <a:off x="1907704" y="4509120"/>
            <a:ext cx="792088" cy="7200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6 Düz Ok Bağlayıcısı"/>
          <p:cNvCxnSpPr/>
          <p:nvPr/>
        </p:nvCxnSpPr>
        <p:spPr>
          <a:xfrm flipH="1">
            <a:off x="1835696" y="1628800"/>
            <a:ext cx="720080" cy="7200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10 Düz Bağlayıcı"/>
          <p:cNvCxnSpPr/>
          <p:nvPr/>
        </p:nvCxnSpPr>
        <p:spPr>
          <a:xfrm>
            <a:off x="4644008" y="2780928"/>
            <a:ext cx="1152128"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13 Düz Bağlayıcı"/>
          <p:cNvCxnSpPr/>
          <p:nvPr/>
        </p:nvCxnSpPr>
        <p:spPr>
          <a:xfrm>
            <a:off x="4932040" y="3789040"/>
            <a:ext cx="576064"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par>
                                <p:cTn id="8" presetID="8"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amond(in)">
                                      <p:cBhvr>
                                        <p:cTn id="10"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9378" name="Object 2"/>
          <p:cNvGraphicFramePr>
            <a:graphicFrameLocks noChangeAspect="1"/>
          </p:cNvGraphicFramePr>
          <p:nvPr/>
        </p:nvGraphicFramePr>
        <p:xfrm>
          <a:off x="251520" y="0"/>
          <a:ext cx="8752456" cy="3848598"/>
        </p:xfrm>
        <a:graphic>
          <a:graphicData uri="http://schemas.openxmlformats.org/presentationml/2006/ole">
            <mc:AlternateContent xmlns:mc="http://schemas.openxmlformats.org/markup-compatibility/2006">
              <mc:Choice xmlns:v="urn:schemas-microsoft-com:vml" Requires="v">
                <p:oleObj spid="_x0000_s229441" name="Resim" r:id="rId4" imgW="2857143" imgH="1180952" progId="StaticDib">
                  <p:embed/>
                </p:oleObj>
              </mc:Choice>
              <mc:Fallback>
                <p:oleObj name="Resim" r:id="rId4" imgW="2857143" imgH="118095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0"/>
                        <a:ext cx="8752456" cy="384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Dikdörtgen"/>
          <p:cNvSpPr/>
          <p:nvPr/>
        </p:nvSpPr>
        <p:spPr>
          <a:xfrm>
            <a:off x="107504" y="5733256"/>
            <a:ext cx="9036496" cy="954107"/>
          </a:xfrm>
          <a:prstGeom prst="rect">
            <a:avLst/>
          </a:prstGeom>
        </p:spPr>
        <p:txBody>
          <a:bodyPr wrap="square">
            <a:spAutoFit/>
          </a:bodyPr>
          <a:lstStyle/>
          <a:p>
            <a:r>
              <a:rPr lang="tr-TR" sz="2800" dirty="0" smtClean="0"/>
              <a:t>Kutupları üzerlerinde gösterilen yukarıdaki K, L ve M elektromıknatıslarını uygun pillerle eşleştiriniz.</a:t>
            </a:r>
            <a:endParaRPr lang="tr-TR" sz="2800" dirty="0"/>
          </a:p>
        </p:txBody>
      </p:sp>
      <p:graphicFrame>
        <p:nvGraphicFramePr>
          <p:cNvPr id="229382" name="Object 6"/>
          <p:cNvGraphicFramePr>
            <a:graphicFrameLocks noChangeAspect="1"/>
          </p:cNvGraphicFramePr>
          <p:nvPr/>
        </p:nvGraphicFramePr>
        <p:xfrm>
          <a:off x="7380312" y="4725144"/>
          <a:ext cx="847725" cy="819150"/>
        </p:xfrm>
        <a:graphic>
          <a:graphicData uri="http://schemas.openxmlformats.org/presentationml/2006/ole">
            <mc:AlternateContent xmlns:mc="http://schemas.openxmlformats.org/markup-compatibility/2006">
              <mc:Choice xmlns:v="urn:schemas-microsoft-com:vml" Requires="v">
                <p:oleObj spid="_x0000_s229442" name="Resim" r:id="rId6" imgW="847395" imgH="819048" progId="StaticDib">
                  <p:embed/>
                </p:oleObj>
              </mc:Choice>
              <mc:Fallback>
                <p:oleObj name="Resim" r:id="rId6" imgW="847395" imgH="819048" progId="StaticDib">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80312" y="4725144"/>
                        <a:ext cx="847725"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9383" name="Object 7"/>
          <p:cNvGraphicFramePr>
            <a:graphicFrameLocks noChangeAspect="1"/>
          </p:cNvGraphicFramePr>
          <p:nvPr/>
        </p:nvGraphicFramePr>
        <p:xfrm>
          <a:off x="4067944" y="4674840"/>
          <a:ext cx="915541" cy="842392"/>
        </p:xfrm>
        <a:graphic>
          <a:graphicData uri="http://schemas.openxmlformats.org/presentationml/2006/ole">
            <mc:AlternateContent xmlns:mc="http://schemas.openxmlformats.org/markup-compatibility/2006">
              <mc:Choice xmlns:v="urn:schemas-microsoft-com:vml" Requires="v">
                <p:oleObj spid="_x0000_s229443" name="Resim" r:id="rId8" imgW="771021" imgH="914044" progId="StaticDib">
                  <p:embed/>
                </p:oleObj>
              </mc:Choice>
              <mc:Fallback>
                <p:oleObj name="Resim" r:id="rId8" imgW="771021" imgH="914044" progId="StaticDib">
                  <p:embed/>
                  <p:pic>
                    <p:nvPicPr>
                      <p:cNvPr id="0"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67944" y="4674840"/>
                        <a:ext cx="915541" cy="84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9384" name="Object 8"/>
          <p:cNvGraphicFramePr>
            <a:graphicFrameLocks noChangeAspect="1"/>
          </p:cNvGraphicFramePr>
          <p:nvPr/>
        </p:nvGraphicFramePr>
        <p:xfrm>
          <a:off x="1547665" y="4581129"/>
          <a:ext cx="936103" cy="864095"/>
        </p:xfrm>
        <a:graphic>
          <a:graphicData uri="http://schemas.openxmlformats.org/presentationml/2006/ole">
            <mc:AlternateContent xmlns:mc="http://schemas.openxmlformats.org/markup-compatibility/2006">
              <mc:Choice xmlns:v="urn:schemas-microsoft-com:vml" Requires="v">
                <p:oleObj spid="_x0000_s229444" name="Resim" r:id="rId10" imgW="809310" imgH="1133333" progId="StaticDib">
                  <p:embed/>
                </p:oleObj>
              </mc:Choice>
              <mc:Fallback>
                <p:oleObj name="Resim" r:id="rId10" imgW="809310" imgH="1133333" progId="StaticDib">
                  <p:embed/>
                  <p:pic>
                    <p:nvPicPr>
                      <p:cNvPr id="0" name="Picture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7665" y="4581129"/>
                        <a:ext cx="936103" cy="864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0.00382 -0.0419 L 0.29114 -0.19954 " pathEditMode="relative" rAng="0" ptsTypes="AA">
                                      <p:cBhvr>
                                        <p:cTn id="6" dur="2000" fill="hold"/>
                                        <p:tgtEl>
                                          <p:spTgt spid="229384"/>
                                        </p:tgtEl>
                                        <p:attrNameLst>
                                          <p:attrName>ppt_x</p:attrName>
                                          <p:attrName>ppt_y</p:attrName>
                                        </p:attrNameLst>
                                      </p:cBhvr>
                                      <p:rCtr x="144" y="-79"/>
                                    </p:animMotion>
                                  </p:childTnLst>
                                </p:cTn>
                              </p:par>
                            </p:childTnLst>
                          </p:cTn>
                        </p:par>
                      </p:childTnLst>
                    </p:cTn>
                  </p:par>
                  <p:par>
                    <p:cTn id="7" fill="hold">
                      <p:stCondLst>
                        <p:cond delay="indefinite"/>
                      </p:stCondLst>
                      <p:childTnLst>
                        <p:par>
                          <p:cTn id="8" fill="hold">
                            <p:stCondLst>
                              <p:cond delay="0"/>
                            </p:stCondLst>
                            <p:childTnLst>
                              <p:par>
                                <p:cTn id="9" presetID="49" presetClass="path" presetSubtype="0" accel="50000" decel="50000" fill="hold" nodeType="clickEffect">
                                  <p:stCondLst>
                                    <p:cond delay="0"/>
                                  </p:stCondLst>
                                  <p:childTnLst>
                                    <p:animMotion origin="layout" path="M -1.66667E-6 -0.01042 L -0.2941 -0.21158 " pathEditMode="relative" rAng="0" ptsTypes="AA">
                                      <p:cBhvr>
                                        <p:cTn id="10" dur="2000" fill="hold"/>
                                        <p:tgtEl>
                                          <p:spTgt spid="229383"/>
                                        </p:tgtEl>
                                        <p:attrNameLst>
                                          <p:attrName>ppt_x</p:attrName>
                                          <p:attrName>ppt_y</p:attrName>
                                        </p:attrNameLst>
                                      </p:cBhvr>
                                      <p:rCtr x="-147" y="-101"/>
                                    </p:animMotion>
                                  </p:childTnLst>
                                </p:cTn>
                              </p:par>
                            </p:childTnLst>
                          </p:cTn>
                        </p:par>
                      </p:childTnLst>
                    </p:cTn>
                  </p:par>
                  <p:par>
                    <p:cTn id="11" fill="hold">
                      <p:stCondLst>
                        <p:cond delay="indefinite"/>
                      </p:stCondLst>
                      <p:childTnLst>
                        <p:par>
                          <p:cTn id="12" fill="hold">
                            <p:stCondLst>
                              <p:cond delay="0"/>
                            </p:stCondLst>
                            <p:childTnLst>
                              <p:par>
                                <p:cTn id="13" presetID="64" presetClass="path" presetSubtype="0" accel="50000" decel="50000" fill="hold" nodeType="clickEffect">
                                  <p:stCondLst>
                                    <p:cond delay="0"/>
                                  </p:stCondLst>
                                  <p:childTnLst>
                                    <p:animMotion origin="layout" path="M 0.00087 -0.02477 L 0.00087 -0.21713 " pathEditMode="relative" rAng="0" ptsTypes="AA">
                                      <p:cBhvr>
                                        <p:cTn id="14" dur="2000" fill="hold"/>
                                        <p:tgtEl>
                                          <p:spTgt spid="229382"/>
                                        </p:tgtEl>
                                        <p:attrNameLst>
                                          <p:attrName>ppt_x</p:attrName>
                                          <p:attrName>ppt_y</p:attrName>
                                        </p:attrNameLst>
                                      </p:cBhvr>
                                      <p:rCtr x="0" y="-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3" cstate="print"/>
          <a:srcRect/>
          <a:stretch>
            <a:fillRect/>
          </a:stretch>
        </p:blipFill>
        <p:spPr bwMode="auto">
          <a:xfrm>
            <a:off x="467544" y="188641"/>
            <a:ext cx="7848872" cy="2520280"/>
          </a:xfrm>
          <a:prstGeom prst="rect">
            <a:avLst/>
          </a:prstGeom>
          <a:noFill/>
          <a:ln w="9525">
            <a:noFill/>
            <a:miter lim="800000"/>
            <a:headEnd/>
            <a:tailEnd/>
          </a:ln>
        </p:spPr>
      </p:pic>
      <p:graphicFrame>
        <p:nvGraphicFramePr>
          <p:cNvPr id="3" name="2 Tablo"/>
          <p:cNvGraphicFramePr>
            <a:graphicFrameLocks noGrp="1"/>
          </p:cNvGraphicFramePr>
          <p:nvPr/>
        </p:nvGraphicFramePr>
        <p:xfrm>
          <a:off x="1619672" y="4581128"/>
          <a:ext cx="4653915" cy="2133600"/>
        </p:xfrm>
        <a:graphic>
          <a:graphicData uri="http://schemas.openxmlformats.org/drawingml/2006/table">
            <a:tbl>
              <a:tblPr/>
              <a:tblGrid>
                <a:gridCol w="1387475"/>
                <a:gridCol w="1175385"/>
                <a:gridCol w="1192530"/>
                <a:gridCol w="898525"/>
              </a:tblGrid>
              <a:tr h="334888">
                <a:tc>
                  <a:txBody>
                    <a:bodyPr/>
                    <a:lstStyle/>
                    <a:p>
                      <a:pPr>
                        <a:spcAft>
                          <a:spcPts val="0"/>
                        </a:spcAft>
                      </a:pPr>
                      <a:r>
                        <a:rPr lang="tr-TR" sz="2800" b="1" u="sng" dirty="0">
                          <a:solidFill>
                            <a:srgbClr val="000000"/>
                          </a:solidFill>
                          <a:latin typeface="Courier New"/>
                          <a:ea typeface="Courier New"/>
                          <a:cs typeface="Times New Roman"/>
                        </a:rPr>
                        <a:t>   I</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u="sng" dirty="0">
                          <a:solidFill>
                            <a:srgbClr val="000000"/>
                          </a:solidFill>
                          <a:latin typeface="Courier New"/>
                          <a:ea typeface="Courier New"/>
                          <a:cs typeface="Times New Roman"/>
                        </a:rPr>
                        <a:t>II</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u="sng" dirty="0">
                          <a:solidFill>
                            <a:srgbClr val="000000"/>
                          </a:solidFill>
                          <a:latin typeface="Courier New"/>
                          <a:ea typeface="Courier New"/>
                          <a:cs typeface="Times New Roman"/>
                        </a:rPr>
                        <a:t>III</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u="sng" dirty="0">
                          <a:solidFill>
                            <a:srgbClr val="000000"/>
                          </a:solidFill>
                          <a:latin typeface="Courier New"/>
                          <a:ea typeface="Courier New"/>
                          <a:cs typeface="Times New Roman"/>
                        </a:rPr>
                        <a:t>IV</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r>
              <a:tr h="292100">
                <a:tc>
                  <a:txBody>
                    <a:bodyPr/>
                    <a:lstStyle/>
                    <a:p>
                      <a:pPr>
                        <a:spcAft>
                          <a:spcPts val="0"/>
                        </a:spcAft>
                      </a:pPr>
                      <a:r>
                        <a:rPr lang="tr-TR" sz="2800" b="1" dirty="0">
                          <a:solidFill>
                            <a:srgbClr val="000000"/>
                          </a:solidFill>
                          <a:latin typeface="Courier New"/>
                          <a:ea typeface="Courier New"/>
                          <a:cs typeface="Times New Roman"/>
                        </a:rPr>
                        <a:t>A) 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smtClean="0">
                          <a:solidFill>
                            <a:srgbClr val="000000"/>
                          </a:solidFill>
                          <a:latin typeface="Courier New"/>
                          <a:ea typeface="Courier New"/>
                          <a:cs typeface="Times New Roman"/>
                        </a:rPr>
                        <a:t> 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r>
              <a:tr h="255270">
                <a:tc>
                  <a:txBody>
                    <a:bodyPr/>
                    <a:lstStyle/>
                    <a:p>
                      <a:pPr>
                        <a:spcAft>
                          <a:spcPts val="0"/>
                        </a:spcAft>
                      </a:pPr>
                      <a:r>
                        <a:rPr lang="tr-TR" sz="2800" b="1" dirty="0">
                          <a:solidFill>
                            <a:srgbClr val="000000"/>
                          </a:solidFill>
                          <a:latin typeface="Courier New"/>
                          <a:ea typeface="Courier New"/>
                          <a:cs typeface="Times New Roman"/>
                        </a:rPr>
                        <a:t>B) 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smtClean="0">
                          <a:solidFill>
                            <a:srgbClr val="000000"/>
                          </a:solidFill>
                          <a:latin typeface="Courier New"/>
                          <a:ea typeface="Courier New"/>
                          <a:cs typeface="Times New Roman"/>
                        </a:rPr>
                        <a:t> 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r>
              <a:tr h="255270">
                <a:tc>
                  <a:txBody>
                    <a:bodyPr/>
                    <a:lstStyle/>
                    <a:p>
                      <a:pPr>
                        <a:spcAft>
                          <a:spcPts val="0"/>
                        </a:spcAft>
                      </a:pPr>
                      <a:r>
                        <a:rPr lang="tr-TR" sz="2800" b="1" dirty="0">
                          <a:solidFill>
                            <a:srgbClr val="000000"/>
                          </a:solidFill>
                          <a:latin typeface="Courier New"/>
                          <a:ea typeface="Courier New"/>
                          <a:cs typeface="Times New Roman"/>
                        </a:rPr>
                        <a:t>C) 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smtClean="0">
                          <a:solidFill>
                            <a:srgbClr val="000000"/>
                          </a:solidFill>
                          <a:latin typeface="Courier New"/>
                          <a:ea typeface="Courier New"/>
                          <a:cs typeface="Times New Roman"/>
                        </a:rPr>
                        <a:t> 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r>
              <a:tr h="247015">
                <a:tc>
                  <a:txBody>
                    <a:bodyPr/>
                    <a:lstStyle/>
                    <a:p>
                      <a:pPr>
                        <a:spcAft>
                          <a:spcPts val="0"/>
                        </a:spcAft>
                      </a:pPr>
                      <a:r>
                        <a:rPr lang="tr-TR" sz="2800" b="1" dirty="0">
                          <a:solidFill>
                            <a:srgbClr val="000000"/>
                          </a:solidFill>
                          <a:latin typeface="Courier New"/>
                          <a:ea typeface="Courier New"/>
                          <a:cs typeface="Times New Roman"/>
                        </a:rPr>
                        <a:t>D) 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smtClean="0">
                          <a:solidFill>
                            <a:srgbClr val="000000"/>
                          </a:solidFill>
                          <a:latin typeface="Courier New"/>
                          <a:ea typeface="Courier New"/>
                          <a:cs typeface="Times New Roman"/>
                        </a:rPr>
                        <a:t> S</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c>
                  <a:txBody>
                    <a:bodyPr/>
                    <a:lstStyle/>
                    <a:p>
                      <a:pPr>
                        <a:spcAft>
                          <a:spcPts val="0"/>
                        </a:spcAft>
                      </a:pPr>
                      <a:r>
                        <a:rPr lang="tr-TR" sz="2800" b="1" dirty="0">
                          <a:solidFill>
                            <a:srgbClr val="000000"/>
                          </a:solidFill>
                          <a:latin typeface="Courier New"/>
                          <a:ea typeface="Courier New"/>
                          <a:cs typeface="Times New Roman"/>
                        </a:rPr>
                        <a:t>N</a:t>
                      </a:r>
                      <a:endParaRPr lang="tr-TR" sz="2800" dirty="0">
                        <a:solidFill>
                          <a:srgbClr val="000000"/>
                        </a:solidFill>
                        <a:latin typeface="Courier New"/>
                        <a:ea typeface="Courier New"/>
                        <a:cs typeface="Times New Roman"/>
                      </a:endParaRPr>
                    </a:p>
                  </a:txBody>
                  <a:tcPr marL="6350" marR="6350" marT="0" marB="0">
                    <a:lnL>
                      <a:noFill/>
                    </a:lnL>
                    <a:lnR>
                      <a:noFill/>
                    </a:lnR>
                    <a:lnT>
                      <a:noFill/>
                    </a:lnT>
                    <a:lnB>
                      <a:noFill/>
                    </a:lnB>
                    <a:solidFill>
                      <a:srgbClr val="FFFFFF"/>
                    </a:solidFill>
                  </a:tcPr>
                </a:tc>
              </a:tr>
            </a:tbl>
          </a:graphicData>
        </a:graphic>
      </p:graphicFrame>
      <p:sp>
        <p:nvSpPr>
          <p:cNvPr id="187395" name="Rectangle 3"/>
          <p:cNvSpPr>
            <a:spLocks noChangeArrowheads="1"/>
          </p:cNvSpPr>
          <p:nvPr/>
        </p:nvSpPr>
        <p:spPr bwMode="auto">
          <a:xfrm>
            <a:off x="107504" y="2708920"/>
            <a:ext cx="842493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000000"/>
                </a:solidFill>
                <a:effectLst/>
                <a:latin typeface="Arial" pitchFamily="34" charset="0"/>
                <a:ea typeface="Courier New" pitchFamily="49" charset="0"/>
              </a:rPr>
              <a:t>Bir öğrenci iki bobinde sarımlar oluşturarak bu sarımlara</a:t>
            </a:r>
            <a:r>
              <a:rPr kumimoji="0" lang="tr-TR" sz="2400" b="1" i="0" u="none" strike="noStrike" cap="none" normalizeH="0" dirty="0" smtClean="0">
                <a:ln>
                  <a:noFill/>
                </a:ln>
                <a:solidFill>
                  <a:srgbClr val="000000"/>
                </a:solidFill>
                <a:effectLst/>
                <a:latin typeface="Arial" pitchFamily="34" charset="0"/>
                <a:ea typeface="Courier New" pitchFamily="49" charset="0"/>
              </a:rPr>
              <a:t> </a:t>
            </a:r>
            <a:r>
              <a:rPr kumimoji="0" lang="tr-TR" sz="2400" b="1" i="0" u="none" strike="noStrike" cap="none" normalizeH="0" baseline="0" dirty="0" smtClean="0">
                <a:ln>
                  <a:noFill/>
                </a:ln>
                <a:solidFill>
                  <a:srgbClr val="000000"/>
                </a:solidFill>
                <a:effectLst/>
                <a:latin typeface="Arial" pitchFamily="34" charset="0"/>
                <a:ea typeface="Courier New" pitchFamily="49" charset="0"/>
              </a:rPr>
              <a:t>pilleri Şekil -1 ve Şekil - </a:t>
            </a:r>
            <a:r>
              <a:rPr kumimoji="0" lang="tr-TR" sz="2400" b="1" i="0" u="none" strike="noStrike" cap="none" normalizeH="0" baseline="0" dirty="0" err="1" smtClean="0">
                <a:ln>
                  <a:noFill/>
                </a:ln>
                <a:solidFill>
                  <a:srgbClr val="000000"/>
                </a:solidFill>
                <a:effectLst/>
                <a:latin typeface="Arial" pitchFamily="34" charset="0"/>
                <a:ea typeface="Courier New" pitchFamily="49" charset="0"/>
              </a:rPr>
              <a:t>ll</a:t>
            </a:r>
            <a:r>
              <a:rPr kumimoji="0" lang="tr-TR" sz="2400" b="1" i="0" u="none" strike="noStrike" cap="none" normalizeH="0" baseline="0" dirty="0" smtClean="0">
                <a:ln>
                  <a:noFill/>
                </a:ln>
                <a:solidFill>
                  <a:srgbClr val="000000"/>
                </a:solidFill>
                <a:effectLst/>
                <a:latin typeface="Arial" pitchFamily="34" charset="0"/>
                <a:ea typeface="Courier New" pitchFamily="49" charset="0"/>
              </a:rPr>
              <a:t> deki gibi bağlamıştır.</a:t>
            </a:r>
            <a:r>
              <a:rPr lang="tr-TR" sz="2400" dirty="0" smtClean="0">
                <a:latin typeface="Arial" pitchFamily="34" charset="0"/>
              </a:rPr>
              <a:t> </a:t>
            </a:r>
            <a:r>
              <a:rPr kumimoji="0" lang="tr-TR" sz="2400" b="1" i="0" u="none" strike="noStrike" cap="none" normalizeH="0" baseline="0" dirty="0" smtClean="0">
                <a:ln>
                  <a:noFill/>
                </a:ln>
                <a:solidFill>
                  <a:srgbClr val="000000"/>
                </a:solidFill>
                <a:effectLst/>
                <a:latin typeface="Arial" pitchFamily="34" charset="0"/>
                <a:ea typeface="Courier New" pitchFamily="49" charset="0"/>
              </a:rPr>
              <a:t>Buna göre, bobinlerin I, II, III ve IV </a:t>
            </a:r>
            <a:r>
              <a:rPr kumimoji="0" lang="tr-TR" sz="2400" b="1" i="0" u="none" strike="noStrike" cap="none" normalizeH="0" baseline="0" dirty="0" err="1" smtClean="0">
                <a:ln>
                  <a:noFill/>
                </a:ln>
                <a:solidFill>
                  <a:srgbClr val="000000"/>
                </a:solidFill>
                <a:effectLst/>
                <a:latin typeface="Arial" pitchFamily="34" charset="0"/>
                <a:ea typeface="Courier New" pitchFamily="49" charset="0"/>
              </a:rPr>
              <a:t>nolu</a:t>
            </a:r>
            <a:r>
              <a:rPr kumimoji="0" lang="tr-TR" sz="2400" b="1" i="0" u="none" strike="noStrike" cap="none" normalizeH="0" baseline="0" dirty="0" smtClean="0">
                <a:ln>
                  <a:noFill/>
                </a:ln>
                <a:solidFill>
                  <a:srgbClr val="000000"/>
                </a:solidFill>
                <a:effectLst/>
                <a:latin typeface="Arial" pitchFamily="34" charset="0"/>
                <a:ea typeface="Courier New" pitchFamily="49" charset="0"/>
              </a:rPr>
              <a:t> uçlarında oluşan manyetik kutuplar aşağıdakilerden hangisinde</a:t>
            </a:r>
            <a:r>
              <a:rPr kumimoji="0" lang="tr-TR" sz="2400" b="1" i="0" u="none" strike="noStrike" cap="none" normalizeH="0" dirty="0" smtClean="0">
                <a:ln>
                  <a:noFill/>
                </a:ln>
                <a:solidFill>
                  <a:srgbClr val="000000"/>
                </a:solidFill>
                <a:effectLst/>
                <a:latin typeface="Arial" pitchFamily="34" charset="0"/>
                <a:ea typeface="Courier New" pitchFamily="49" charset="0"/>
              </a:rPr>
              <a:t> </a:t>
            </a:r>
            <a:r>
              <a:rPr kumimoji="0" lang="tr-TR" sz="2400" b="1" i="0" u="none" strike="noStrike" cap="none" normalizeH="0" baseline="0" dirty="0" smtClean="0">
                <a:ln>
                  <a:noFill/>
                </a:ln>
                <a:solidFill>
                  <a:srgbClr val="000000"/>
                </a:solidFill>
                <a:effectLst/>
                <a:latin typeface="Arial" pitchFamily="34" charset="0"/>
                <a:ea typeface="Courier New" pitchFamily="49" charset="0"/>
              </a:rPr>
              <a:t>doğru olarak verilmiştir?</a:t>
            </a:r>
            <a:endParaRPr kumimoji="0" lang="tr-TR" sz="2400" b="0" i="0" u="none" strike="noStrike" cap="none" normalizeH="0" baseline="0" dirty="0" smtClean="0">
              <a:ln>
                <a:noFill/>
              </a:ln>
              <a:solidFill>
                <a:schemeClr val="tx1"/>
              </a:solidFill>
              <a:effectLst/>
              <a:latin typeface="Arial" pitchFamily="34" charset="0"/>
            </a:endParaRPr>
          </a:p>
        </p:txBody>
      </p:sp>
      <p:sp>
        <p:nvSpPr>
          <p:cNvPr id="5" name="4 Oval"/>
          <p:cNvSpPr>
            <a:spLocks noChangeArrowheads="1"/>
          </p:cNvSpPr>
          <p:nvPr/>
        </p:nvSpPr>
        <p:spPr bwMode="auto">
          <a:xfrm>
            <a:off x="1547664" y="6237312"/>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6306" name="Object 2"/>
          <p:cNvGraphicFramePr>
            <a:graphicFrameLocks noChangeAspect="1"/>
          </p:cNvGraphicFramePr>
          <p:nvPr/>
        </p:nvGraphicFramePr>
        <p:xfrm>
          <a:off x="1619672" y="0"/>
          <a:ext cx="5777386" cy="1988840"/>
        </p:xfrm>
        <a:graphic>
          <a:graphicData uri="http://schemas.openxmlformats.org/presentationml/2006/ole">
            <mc:AlternateContent xmlns:mc="http://schemas.openxmlformats.org/markup-compatibility/2006">
              <mc:Choice xmlns:v="urn:schemas-microsoft-com:vml" Requires="v">
                <p:oleObj spid="_x0000_s222285" name="Resim" r:id="rId4" imgW="2857143" imgH="819048" progId="StaticDib">
                  <p:embed/>
                </p:oleObj>
              </mc:Choice>
              <mc:Fallback>
                <p:oleObj name="Resim" r:id="rId4" imgW="2857143" imgH="819048"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0"/>
                        <a:ext cx="5777386" cy="1988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251520" y="1988840"/>
            <a:ext cx="8640960" cy="1384995"/>
          </a:xfrm>
          <a:prstGeom prst="rect">
            <a:avLst/>
          </a:prstGeom>
        </p:spPr>
        <p:txBody>
          <a:bodyPr wrap="square">
            <a:spAutoFit/>
          </a:bodyPr>
          <a:lstStyle/>
          <a:p>
            <a:r>
              <a:rPr lang="tr-TR" sz="2800" dirty="0" smtClean="0"/>
              <a:t>Yukarıda verilen devrelerdeki elektromıknatısların kutupları verilmemiş ancak pillerin bağlanışı verilmiştir.</a:t>
            </a:r>
          </a:p>
          <a:p>
            <a:r>
              <a:rPr lang="tr-TR" sz="2800" dirty="0" smtClean="0"/>
              <a:t>Buna göre aşağıdakilerden hangisi doğru olur?</a:t>
            </a:r>
            <a:endParaRPr lang="tr-TR" sz="2800" dirty="0"/>
          </a:p>
        </p:txBody>
      </p:sp>
      <p:graphicFrame>
        <p:nvGraphicFramePr>
          <p:cNvPr id="226307" name="Object 3"/>
          <p:cNvGraphicFramePr>
            <a:graphicFrameLocks noChangeAspect="1"/>
          </p:cNvGraphicFramePr>
          <p:nvPr/>
        </p:nvGraphicFramePr>
        <p:xfrm>
          <a:off x="251520" y="4077072"/>
          <a:ext cx="3672408" cy="1080120"/>
        </p:xfrm>
        <a:graphic>
          <a:graphicData uri="http://schemas.openxmlformats.org/presentationml/2006/ole">
            <mc:AlternateContent xmlns:mc="http://schemas.openxmlformats.org/markup-compatibility/2006">
              <mc:Choice xmlns:v="urn:schemas-microsoft-com:vml" Requires="v">
                <p:oleObj spid="_x0000_s222286" name="Resim" r:id="rId6" imgW="2857143" imgH="523810" progId="StaticDib">
                  <p:embed/>
                </p:oleObj>
              </mc:Choice>
              <mc:Fallback>
                <p:oleObj name="Resim" r:id="rId6" imgW="2857143" imgH="523810"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4077072"/>
                        <a:ext cx="3672408"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6312" name="Object 8"/>
          <p:cNvGraphicFramePr>
            <a:graphicFrameLocks noChangeAspect="1"/>
          </p:cNvGraphicFramePr>
          <p:nvPr/>
        </p:nvGraphicFramePr>
        <p:xfrm>
          <a:off x="4499992" y="4005064"/>
          <a:ext cx="4373458" cy="974973"/>
        </p:xfrm>
        <a:graphic>
          <a:graphicData uri="http://schemas.openxmlformats.org/presentationml/2006/ole">
            <mc:AlternateContent xmlns:mc="http://schemas.openxmlformats.org/markup-compatibility/2006">
              <mc:Choice xmlns:v="urn:schemas-microsoft-com:vml" Requires="v">
                <p:oleObj spid="_x0000_s222287" name="Resim" r:id="rId8" imgW="2857143" imgH="542570" progId="StaticDib">
                  <p:embed/>
                </p:oleObj>
              </mc:Choice>
              <mc:Fallback>
                <p:oleObj name="Resim" r:id="rId8" imgW="2857143" imgH="542570" progId="StaticDib">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9992" y="4005064"/>
                        <a:ext cx="4373458" cy="974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6313" name="Object 9"/>
          <p:cNvGraphicFramePr>
            <a:graphicFrameLocks noChangeAspect="1"/>
          </p:cNvGraphicFramePr>
          <p:nvPr/>
        </p:nvGraphicFramePr>
        <p:xfrm>
          <a:off x="251521" y="5589240"/>
          <a:ext cx="3456383" cy="864096"/>
        </p:xfrm>
        <a:graphic>
          <a:graphicData uri="http://schemas.openxmlformats.org/presentationml/2006/ole">
            <mc:AlternateContent xmlns:mc="http://schemas.openxmlformats.org/markup-compatibility/2006">
              <mc:Choice xmlns:v="urn:schemas-microsoft-com:vml" Requires="v">
                <p:oleObj spid="_x0000_s222288" name="Resim" r:id="rId10" imgW="2857143" imgH="485586" progId="StaticDib">
                  <p:embed/>
                </p:oleObj>
              </mc:Choice>
              <mc:Fallback>
                <p:oleObj name="Resim" r:id="rId10" imgW="2857143" imgH="485586" progId="StaticDib">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1521" y="5589240"/>
                        <a:ext cx="3456383"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26314" name="Object 10"/>
          <p:cNvGraphicFramePr>
            <a:graphicFrameLocks noChangeAspect="1"/>
          </p:cNvGraphicFramePr>
          <p:nvPr/>
        </p:nvGraphicFramePr>
        <p:xfrm>
          <a:off x="4427984" y="5373216"/>
          <a:ext cx="4320480" cy="1008112"/>
        </p:xfrm>
        <a:graphic>
          <a:graphicData uri="http://schemas.openxmlformats.org/presentationml/2006/ole">
            <mc:AlternateContent xmlns:mc="http://schemas.openxmlformats.org/markup-compatibility/2006">
              <mc:Choice xmlns:v="urn:schemas-microsoft-com:vml" Requires="v">
                <p:oleObj spid="_x0000_s222289" name="Resim" r:id="rId12" imgW="2857143" imgH="571277" progId="StaticDib">
                  <p:embed/>
                </p:oleObj>
              </mc:Choice>
              <mc:Fallback>
                <p:oleObj name="Resim" r:id="rId12" imgW="2857143" imgH="571277" progId="StaticDib">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27984" y="5373216"/>
                        <a:ext cx="4320480"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0" name="9 Düz Ok Bağlayıcısı"/>
          <p:cNvCxnSpPr/>
          <p:nvPr/>
        </p:nvCxnSpPr>
        <p:spPr>
          <a:xfrm>
            <a:off x="2555776" y="1340768"/>
            <a:ext cx="72008" cy="43204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13 Düz Ok Bağlayıcısı"/>
          <p:cNvCxnSpPr/>
          <p:nvPr/>
        </p:nvCxnSpPr>
        <p:spPr>
          <a:xfrm flipH="1" flipV="1">
            <a:off x="6588224" y="1268760"/>
            <a:ext cx="72008" cy="43204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10 Oval"/>
          <p:cNvSpPr>
            <a:spLocks noChangeArrowheads="1"/>
          </p:cNvSpPr>
          <p:nvPr/>
        </p:nvSpPr>
        <p:spPr bwMode="auto">
          <a:xfrm>
            <a:off x="251520" y="5589240"/>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7333" name="Object 5"/>
          <p:cNvGraphicFramePr>
            <a:graphicFrameLocks noChangeAspect="1"/>
          </p:cNvGraphicFramePr>
          <p:nvPr/>
        </p:nvGraphicFramePr>
        <p:xfrm>
          <a:off x="4788023" y="260648"/>
          <a:ext cx="3813293" cy="2304256"/>
        </p:xfrm>
        <a:graphic>
          <a:graphicData uri="http://schemas.openxmlformats.org/presentationml/2006/ole">
            <mc:AlternateContent xmlns:mc="http://schemas.openxmlformats.org/markup-compatibility/2006">
              <mc:Choice xmlns:v="urn:schemas-microsoft-com:vml" Requires="v">
                <p:oleObj spid="_x0000_s223264" name="Resim" r:id="rId4" imgW="2857143" imgH="1180952" progId="StaticDib">
                  <p:embed/>
                </p:oleObj>
              </mc:Choice>
              <mc:Fallback>
                <p:oleObj name="Resim" r:id="rId4" imgW="2857143" imgH="118095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023" y="260648"/>
                        <a:ext cx="3813293"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467544" y="260648"/>
            <a:ext cx="4176464" cy="2246769"/>
          </a:xfrm>
          <a:prstGeom prst="rect">
            <a:avLst/>
          </a:prstGeom>
        </p:spPr>
        <p:txBody>
          <a:bodyPr wrap="square">
            <a:spAutoFit/>
          </a:bodyPr>
          <a:lstStyle/>
          <a:p>
            <a:r>
              <a:rPr lang="tr-TR" sz="2800" dirty="0" smtClean="0"/>
              <a:t>Yandaki bazı bobin</a:t>
            </a:r>
            <a:br>
              <a:rPr lang="tr-TR" sz="2800" dirty="0" smtClean="0"/>
            </a:br>
            <a:r>
              <a:rPr lang="tr-TR" sz="2800" dirty="0" smtClean="0"/>
              <a:t>sarımları ve bu bobinlere pil bağlandığında meydana gelen kutuplar gösterilmiştir.</a:t>
            </a:r>
            <a:endParaRPr lang="tr-TR" sz="2800" dirty="0"/>
          </a:p>
        </p:txBody>
      </p:sp>
      <p:sp>
        <p:nvSpPr>
          <p:cNvPr id="4" name="3 Dikdörtgen"/>
          <p:cNvSpPr/>
          <p:nvPr/>
        </p:nvSpPr>
        <p:spPr>
          <a:xfrm>
            <a:off x="251520" y="2636912"/>
            <a:ext cx="8712968" cy="954107"/>
          </a:xfrm>
          <a:prstGeom prst="rect">
            <a:avLst/>
          </a:prstGeom>
        </p:spPr>
        <p:txBody>
          <a:bodyPr wrap="square">
            <a:spAutoFit/>
          </a:bodyPr>
          <a:lstStyle/>
          <a:p>
            <a:r>
              <a:rPr lang="tr-TR" sz="2800" b="1" dirty="0" smtClean="0"/>
              <a:t>Buna göre pillerin bobin sarımlarına bağlanışı, hangi seçenekteki gibi olmalıdır?</a:t>
            </a:r>
            <a:endParaRPr lang="tr-TR" sz="2800" b="1" dirty="0"/>
          </a:p>
        </p:txBody>
      </p:sp>
      <p:graphicFrame>
        <p:nvGraphicFramePr>
          <p:cNvPr id="227334" name="Object 6"/>
          <p:cNvGraphicFramePr>
            <a:graphicFrameLocks noChangeAspect="1"/>
          </p:cNvGraphicFramePr>
          <p:nvPr/>
        </p:nvGraphicFramePr>
        <p:xfrm>
          <a:off x="1979712" y="3501008"/>
          <a:ext cx="4176464" cy="2916171"/>
        </p:xfrm>
        <a:graphic>
          <a:graphicData uri="http://schemas.openxmlformats.org/presentationml/2006/ole">
            <mc:AlternateContent xmlns:mc="http://schemas.openxmlformats.org/markup-compatibility/2006">
              <mc:Choice xmlns:v="urn:schemas-microsoft-com:vml" Requires="v">
                <p:oleObj spid="_x0000_s223265" name="Resim" r:id="rId6" imgW="2323810" imgH="1904762" progId="StaticDib">
                  <p:embed/>
                </p:oleObj>
              </mc:Choice>
              <mc:Fallback>
                <p:oleObj name="Resim" r:id="rId6" imgW="2323810" imgH="1904762"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9712" y="3501008"/>
                        <a:ext cx="4176464" cy="2916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Oval"/>
          <p:cNvSpPr>
            <a:spLocks noChangeArrowheads="1"/>
          </p:cNvSpPr>
          <p:nvPr/>
        </p:nvSpPr>
        <p:spPr bwMode="auto">
          <a:xfrm>
            <a:off x="2267744" y="5301208"/>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136904" cy="584775"/>
          </a:xfrm>
          <a:prstGeom prst="rect">
            <a:avLst/>
          </a:prstGeom>
        </p:spPr>
        <p:txBody>
          <a:bodyPr wrap="square">
            <a:spAutoFit/>
          </a:bodyPr>
          <a:lstStyle/>
          <a:p>
            <a:pPr algn="ctr"/>
            <a:r>
              <a:rPr lang="tr-TR" sz="3200" b="1" dirty="0" smtClean="0">
                <a:solidFill>
                  <a:srgbClr val="FF0000"/>
                </a:solidFill>
              </a:rPr>
              <a:t>Elektromıknatısın  çekim gücü nelere bağlıdır </a:t>
            </a:r>
            <a:endParaRPr lang="tr-TR" sz="3200" b="1" dirty="0">
              <a:solidFill>
                <a:srgbClr val="FF0000"/>
              </a:solidFill>
            </a:endParaRPr>
          </a:p>
        </p:txBody>
      </p:sp>
      <p:pic>
        <p:nvPicPr>
          <p:cNvPr id="52226" name="Picture 2"/>
          <p:cNvPicPr>
            <a:picLocks noChangeAspect="1" noChangeArrowheads="1"/>
          </p:cNvPicPr>
          <p:nvPr/>
        </p:nvPicPr>
        <p:blipFill>
          <a:blip r:embed="rId4" cstate="print"/>
          <a:srcRect/>
          <a:stretch>
            <a:fillRect/>
          </a:stretch>
        </p:blipFill>
        <p:spPr bwMode="auto">
          <a:xfrm>
            <a:off x="0" y="908720"/>
            <a:ext cx="3026275" cy="2376265"/>
          </a:xfrm>
          <a:prstGeom prst="rect">
            <a:avLst/>
          </a:prstGeom>
          <a:noFill/>
          <a:ln w="9525">
            <a:noFill/>
            <a:miter lim="800000"/>
            <a:headEnd/>
            <a:tailEnd/>
          </a:ln>
        </p:spPr>
      </p:pic>
      <p:sp>
        <p:nvSpPr>
          <p:cNvPr id="4" name="3 Dikdörtgen"/>
          <p:cNvSpPr/>
          <p:nvPr/>
        </p:nvSpPr>
        <p:spPr>
          <a:xfrm>
            <a:off x="2915816" y="1268760"/>
            <a:ext cx="5976664" cy="830997"/>
          </a:xfrm>
          <a:prstGeom prst="rect">
            <a:avLst/>
          </a:prstGeom>
        </p:spPr>
        <p:txBody>
          <a:bodyPr wrap="square">
            <a:spAutoFit/>
          </a:bodyPr>
          <a:lstStyle/>
          <a:p>
            <a:r>
              <a:rPr lang="tr-TR" sz="2400" dirty="0" smtClean="0"/>
              <a:t>Demir çubuğu şekildeki gibi yalıtılmış telle 5 kez sarıp bir tane pile bağlayalım.</a:t>
            </a:r>
            <a:endParaRPr lang="tr-TR" sz="2400" dirty="0"/>
          </a:p>
        </p:txBody>
      </p:sp>
      <p:sp>
        <p:nvSpPr>
          <p:cNvPr id="5" name="4 Dikdörtgen"/>
          <p:cNvSpPr/>
          <p:nvPr/>
        </p:nvSpPr>
        <p:spPr>
          <a:xfrm>
            <a:off x="2987824" y="1988840"/>
            <a:ext cx="6156176" cy="1200329"/>
          </a:xfrm>
          <a:prstGeom prst="rect">
            <a:avLst/>
          </a:prstGeom>
        </p:spPr>
        <p:txBody>
          <a:bodyPr wrap="square">
            <a:spAutoFit/>
          </a:bodyPr>
          <a:lstStyle/>
          <a:p>
            <a:r>
              <a:rPr lang="tr-TR" sz="2400" dirty="0" smtClean="0"/>
              <a:t>Oluşturduğumuz düzenekte kaç tane çivi  elektromıknatıs tarafından çekilebildiğini tespit edelim.</a:t>
            </a:r>
            <a:endParaRPr lang="tr-TR" sz="2400" dirty="0"/>
          </a:p>
        </p:txBody>
      </p:sp>
      <p:pic>
        <p:nvPicPr>
          <p:cNvPr id="52227" name="Picture 3"/>
          <p:cNvPicPr>
            <a:picLocks noChangeAspect="1" noChangeArrowheads="1"/>
          </p:cNvPicPr>
          <p:nvPr/>
        </p:nvPicPr>
        <p:blipFill>
          <a:blip r:embed="rId5" cstate="print"/>
          <a:srcRect/>
          <a:stretch>
            <a:fillRect/>
          </a:stretch>
        </p:blipFill>
        <p:spPr bwMode="auto">
          <a:xfrm>
            <a:off x="0" y="3356992"/>
            <a:ext cx="3168351" cy="2592288"/>
          </a:xfrm>
          <a:prstGeom prst="rect">
            <a:avLst/>
          </a:prstGeom>
          <a:noFill/>
          <a:ln w="9525">
            <a:noFill/>
            <a:miter lim="800000"/>
            <a:headEnd/>
            <a:tailEnd/>
          </a:ln>
        </p:spPr>
      </p:pic>
      <p:sp>
        <p:nvSpPr>
          <p:cNvPr id="8" name="7 Dikdörtgen"/>
          <p:cNvSpPr/>
          <p:nvPr/>
        </p:nvSpPr>
        <p:spPr>
          <a:xfrm>
            <a:off x="2987824" y="3284984"/>
            <a:ext cx="5688632" cy="954107"/>
          </a:xfrm>
          <a:prstGeom prst="rect">
            <a:avLst/>
          </a:prstGeom>
        </p:spPr>
        <p:txBody>
          <a:bodyPr wrap="square">
            <a:spAutoFit/>
          </a:bodyPr>
          <a:lstStyle/>
          <a:p>
            <a:r>
              <a:rPr lang="tr-TR" sz="2800" dirty="0" smtClean="0"/>
              <a:t>Aynı düzenekte sarım sayısını 10’a çıkararak deneyi tekrarlayalım.</a:t>
            </a:r>
            <a:endParaRPr lang="tr-TR" sz="2800" dirty="0"/>
          </a:p>
        </p:txBody>
      </p:sp>
      <p:sp>
        <p:nvSpPr>
          <p:cNvPr id="9" name="8 Dikdörtgen"/>
          <p:cNvSpPr/>
          <p:nvPr/>
        </p:nvSpPr>
        <p:spPr>
          <a:xfrm>
            <a:off x="2555776" y="4509120"/>
            <a:ext cx="6444208" cy="1200329"/>
          </a:xfrm>
          <a:prstGeom prst="rect">
            <a:avLst/>
          </a:prstGeom>
        </p:spPr>
        <p:txBody>
          <a:bodyPr wrap="square">
            <a:spAutoFit/>
          </a:bodyPr>
          <a:lstStyle/>
          <a:p>
            <a:r>
              <a:rPr lang="tr-TR" sz="2400" dirty="0" smtClean="0"/>
              <a:t>Bu defa elektromıknatıs kaç tane çivi çekebildi?</a:t>
            </a:r>
          </a:p>
          <a:p>
            <a:r>
              <a:rPr lang="tr-TR" sz="2400" dirty="0" smtClean="0"/>
              <a:t>Hangi durumda elektromıknatıs  daha çok çivi  çekebiliyor?</a:t>
            </a:r>
            <a:endParaRPr lang="tr-TR" sz="2400" dirty="0"/>
          </a:p>
        </p:txBody>
      </p:sp>
      <p:sp>
        <p:nvSpPr>
          <p:cNvPr id="10" name="9 Dikdörtgen"/>
          <p:cNvSpPr/>
          <p:nvPr/>
        </p:nvSpPr>
        <p:spPr>
          <a:xfrm>
            <a:off x="3202291" y="908720"/>
            <a:ext cx="3025893" cy="461665"/>
          </a:xfrm>
          <a:prstGeom prst="rect">
            <a:avLst/>
          </a:prstGeom>
        </p:spPr>
        <p:txBody>
          <a:bodyPr wrap="none">
            <a:spAutoFit/>
          </a:bodyPr>
          <a:lstStyle/>
          <a:p>
            <a:pPr algn="ctr"/>
            <a:r>
              <a:rPr lang="tr-TR" sz="2400" dirty="0" smtClean="0">
                <a:solidFill>
                  <a:srgbClr val="FF0000"/>
                </a:solidFill>
              </a:rPr>
              <a:t>Sarım sayısına bağlılığı </a:t>
            </a:r>
            <a:endParaRPr lang="tr-TR" sz="2400" dirty="0">
              <a:solidFill>
                <a:srgbClr val="FF0000"/>
              </a:solidFill>
            </a:endParaRPr>
          </a:p>
        </p:txBody>
      </p:sp>
      <p:graphicFrame>
        <p:nvGraphicFramePr>
          <p:cNvPr id="755716" name="Object 4"/>
          <p:cNvGraphicFramePr>
            <a:graphicFrameLocks noChangeAspect="1"/>
          </p:cNvGraphicFramePr>
          <p:nvPr/>
        </p:nvGraphicFramePr>
        <p:xfrm>
          <a:off x="2195736" y="1844824"/>
          <a:ext cx="676275" cy="156592"/>
        </p:xfrm>
        <a:graphic>
          <a:graphicData uri="http://schemas.openxmlformats.org/presentationml/2006/ole">
            <mc:AlternateContent xmlns:mc="http://schemas.openxmlformats.org/markup-compatibility/2006">
              <mc:Choice xmlns:v="urn:schemas-microsoft-com:vml" Requires="v">
                <p:oleObj spid="_x0000_s755840" name="Resim" r:id="rId6" imgW="676012" imgH="228269" progId="StaticDib">
                  <p:embed/>
                </p:oleObj>
              </mc:Choice>
              <mc:Fallback>
                <p:oleObj name="Resim" r:id="rId6" imgW="676012" imgH="228269" progId="StaticDib">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5736" y="1844824"/>
                        <a:ext cx="676275" cy="156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18" name="Object 6"/>
          <p:cNvGraphicFramePr>
            <a:graphicFrameLocks noChangeAspect="1"/>
          </p:cNvGraphicFramePr>
          <p:nvPr/>
        </p:nvGraphicFramePr>
        <p:xfrm>
          <a:off x="2195736" y="2048272"/>
          <a:ext cx="676275" cy="228600"/>
        </p:xfrm>
        <a:graphic>
          <a:graphicData uri="http://schemas.openxmlformats.org/presentationml/2006/ole">
            <mc:AlternateContent xmlns:mc="http://schemas.openxmlformats.org/markup-compatibility/2006">
              <mc:Choice xmlns:v="urn:schemas-microsoft-com:vml" Requires="v">
                <p:oleObj spid="_x0000_s755841" name="Resim" r:id="rId8" imgW="676012" imgH="228269" progId="StaticDib">
                  <p:embed/>
                </p:oleObj>
              </mc:Choice>
              <mc:Fallback>
                <p:oleObj name="Resim" r:id="rId8" imgW="676012" imgH="228269" progId="StaticDib">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5736" y="2048272"/>
                        <a:ext cx="676275"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2" name="Object 10"/>
          <p:cNvGraphicFramePr>
            <a:graphicFrameLocks noChangeAspect="1"/>
          </p:cNvGraphicFramePr>
          <p:nvPr/>
        </p:nvGraphicFramePr>
        <p:xfrm>
          <a:off x="2195736" y="1700808"/>
          <a:ext cx="576064" cy="144016"/>
        </p:xfrm>
        <a:graphic>
          <a:graphicData uri="http://schemas.openxmlformats.org/presentationml/2006/ole">
            <mc:AlternateContent xmlns:mc="http://schemas.openxmlformats.org/markup-compatibility/2006">
              <mc:Choice xmlns:v="urn:schemas-microsoft-com:vml" Requires="v">
                <p:oleObj spid="_x0000_s755842" name="Resim" r:id="rId9" imgW="676012" imgH="228269" progId="StaticDib">
                  <p:embed/>
                </p:oleObj>
              </mc:Choice>
              <mc:Fallback>
                <p:oleObj name="Resim" r:id="rId9" imgW="676012" imgH="228269" progId="StaticDib">
                  <p:embed/>
                  <p:pic>
                    <p:nvPicPr>
                      <p:cNvPr id="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5736" y="1700808"/>
                        <a:ext cx="576064" cy="144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3" name="Object 11"/>
          <p:cNvGraphicFramePr>
            <a:graphicFrameLocks noChangeAspect="1"/>
          </p:cNvGraphicFramePr>
          <p:nvPr/>
        </p:nvGraphicFramePr>
        <p:xfrm>
          <a:off x="2267744" y="1916832"/>
          <a:ext cx="576262" cy="144463"/>
        </p:xfrm>
        <a:graphic>
          <a:graphicData uri="http://schemas.openxmlformats.org/presentationml/2006/ole">
            <mc:AlternateContent xmlns:mc="http://schemas.openxmlformats.org/markup-compatibility/2006">
              <mc:Choice xmlns:v="urn:schemas-microsoft-com:vml" Requires="v">
                <p:oleObj spid="_x0000_s755843" name="Resim" r:id="rId10" imgW="676012" imgH="228269" progId="StaticDib">
                  <p:embed/>
                </p:oleObj>
              </mc:Choice>
              <mc:Fallback>
                <p:oleObj name="Resim" r:id="rId10" imgW="676012" imgH="228269" progId="StaticDib">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7744" y="1916832"/>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4" name="Object 12"/>
          <p:cNvGraphicFramePr>
            <a:graphicFrameLocks noChangeAspect="1"/>
          </p:cNvGraphicFramePr>
          <p:nvPr/>
        </p:nvGraphicFramePr>
        <p:xfrm>
          <a:off x="2411413" y="4221088"/>
          <a:ext cx="576262" cy="144462"/>
        </p:xfrm>
        <a:graphic>
          <a:graphicData uri="http://schemas.openxmlformats.org/presentationml/2006/ole">
            <mc:AlternateContent xmlns:mc="http://schemas.openxmlformats.org/markup-compatibility/2006">
              <mc:Choice xmlns:v="urn:schemas-microsoft-com:vml" Requires="v">
                <p:oleObj spid="_x0000_s755844" name="Resim" r:id="rId11" imgW="676012" imgH="228269" progId="StaticDib">
                  <p:embed/>
                </p:oleObj>
              </mc:Choice>
              <mc:Fallback>
                <p:oleObj name="Resim" r:id="rId11" imgW="676012" imgH="228269" progId="StaticDib">
                  <p:embed/>
                  <p:pic>
                    <p:nvPicPr>
                      <p:cNvPr id="0" name="Picture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1413" y="4221088"/>
                        <a:ext cx="576262"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5" name="Object 13"/>
          <p:cNvGraphicFramePr>
            <a:graphicFrameLocks noChangeAspect="1"/>
          </p:cNvGraphicFramePr>
          <p:nvPr/>
        </p:nvGraphicFramePr>
        <p:xfrm>
          <a:off x="2411413" y="4149080"/>
          <a:ext cx="576262" cy="144462"/>
        </p:xfrm>
        <a:graphic>
          <a:graphicData uri="http://schemas.openxmlformats.org/presentationml/2006/ole">
            <mc:AlternateContent xmlns:mc="http://schemas.openxmlformats.org/markup-compatibility/2006">
              <mc:Choice xmlns:v="urn:schemas-microsoft-com:vml" Requires="v">
                <p:oleObj spid="_x0000_s755845" name="Resim" r:id="rId12" imgW="676012" imgH="228269" progId="StaticDib">
                  <p:embed/>
                </p:oleObj>
              </mc:Choice>
              <mc:Fallback>
                <p:oleObj name="Resim" r:id="rId12" imgW="676012" imgH="228269" progId="StaticDib">
                  <p:embed/>
                  <p:pic>
                    <p:nvPicPr>
                      <p:cNvPr id="0"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1413" y="4149080"/>
                        <a:ext cx="576262"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6" name="Object 14"/>
          <p:cNvGraphicFramePr>
            <a:graphicFrameLocks noChangeAspect="1"/>
          </p:cNvGraphicFramePr>
          <p:nvPr/>
        </p:nvGraphicFramePr>
        <p:xfrm>
          <a:off x="2411413" y="3932610"/>
          <a:ext cx="576262" cy="144462"/>
        </p:xfrm>
        <a:graphic>
          <a:graphicData uri="http://schemas.openxmlformats.org/presentationml/2006/ole">
            <mc:AlternateContent xmlns:mc="http://schemas.openxmlformats.org/markup-compatibility/2006">
              <mc:Choice xmlns:v="urn:schemas-microsoft-com:vml" Requires="v">
                <p:oleObj spid="_x0000_s755846" name="Resim" r:id="rId13" imgW="676012" imgH="228269" progId="StaticDib">
                  <p:embed/>
                </p:oleObj>
              </mc:Choice>
              <mc:Fallback>
                <p:oleObj name="Resim" r:id="rId13" imgW="676012" imgH="228269" progId="StaticDib">
                  <p:embed/>
                  <p:pic>
                    <p:nvPicPr>
                      <p:cNvPr id="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1413" y="3932610"/>
                        <a:ext cx="576262"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55727" name="Object 15"/>
          <p:cNvGraphicFramePr>
            <a:graphicFrameLocks noChangeAspect="1"/>
          </p:cNvGraphicFramePr>
          <p:nvPr/>
        </p:nvGraphicFramePr>
        <p:xfrm>
          <a:off x="2411413" y="4365104"/>
          <a:ext cx="576262" cy="144462"/>
        </p:xfrm>
        <a:graphic>
          <a:graphicData uri="http://schemas.openxmlformats.org/presentationml/2006/ole">
            <mc:AlternateContent xmlns:mc="http://schemas.openxmlformats.org/markup-compatibility/2006">
              <mc:Choice xmlns:v="urn:schemas-microsoft-com:vml" Requires="v">
                <p:oleObj spid="_x0000_s755847" name="Resim" r:id="rId14" imgW="676012" imgH="228269" progId="StaticDib">
                  <p:embed/>
                </p:oleObj>
              </mc:Choice>
              <mc:Fallback>
                <p:oleObj name="Resim" r:id="rId14" imgW="676012" imgH="228269" progId="StaticDib">
                  <p:embed/>
                  <p:pic>
                    <p:nvPicPr>
                      <p:cNvPr id="0" name="Picture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1413" y="4365104"/>
                        <a:ext cx="576262"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52226"/>
                                        </p:tgtEl>
                                        <p:attrNameLst>
                                          <p:attrName>style.visibility</p:attrName>
                                        </p:attrNameLst>
                                      </p:cBhvr>
                                      <p:to>
                                        <p:strVal val="visible"/>
                                      </p:to>
                                    </p:set>
                                    <p:animEffect transition="in" filter="diamond(in)">
                                      <p:cBhvr>
                                        <p:cTn id="11" dur="2000"/>
                                        <p:tgtEl>
                                          <p:spTgt spid="52226"/>
                                        </p:tgtEl>
                                      </p:cBhvr>
                                    </p:animEffect>
                                  </p:childTnLst>
                                </p:cTn>
                              </p:par>
                              <p:par>
                                <p:cTn id="12" presetID="8" presetClass="entr" presetSubtype="16" fill="hold" nodeType="withEffect">
                                  <p:stCondLst>
                                    <p:cond delay="0"/>
                                  </p:stCondLst>
                                  <p:childTnLst>
                                    <p:set>
                                      <p:cBhvr>
                                        <p:cTn id="13" dur="1" fill="hold">
                                          <p:stCondLst>
                                            <p:cond delay="0"/>
                                          </p:stCondLst>
                                        </p:cTn>
                                        <p:tgtEl>
                                          <p:spTgt spid="755723"/>
                                        </p:tgtEl>
                                        <p:attrNameLst>
                                          <p:attrName>style.visibility</p:attrName>
                                        </p:attrNameLst>
                                      </p:cBhvr>
                                      <p:to>
                                        <p:strVal val="visible"/>
                                      </p:to>
                                    </p:set>
                                    <p:animEffect transition="in" filter="diamond(in)">
                                      <p:cBhvr>
                                        <p:cTn id="14" dur="2000"/>
                                        <p:tgtEl>
                                          <p:spTgt spid="755723"/>
                                        </p:tgtEl>
                                      </p:cBhvr>
                                    </p:animEffect>
                                  </p:childTnLst>
                                </p:cTn>
                              </p:par>
                              <p:par>
                                <p:cTn id="15" presetID="8" presetClass="entr" presetSubtype="16" fill="hold" nodeType="withEffect">
                                  <p:stCondLst>
                                    <p:cond delay="0"/>
                                  </p:stCondLst>
                                  <p:childTnLst>
                                    <p:set>
                                      <p:cBhvr>
                                        <p:cTn id="16" dur="1" fill="hold">
                                          <p:stCondLst>
                                            <p:cond delay="0"/>
                                          </p:stCondLst>
                                        </p:cTn>
                                        <p:tgtEl>
                                          <p:spTgt spid="755718"/>
                                        </p:tgtEl>
                                        <p:attrNameLst>
                                          <p:attrName>style.visibility</p:attrName>
                                        </p:attrNameLst>
                                      </p:cBhvr>
                                      <p:to>
                                        <p:strVal val="visible"/>
                                      </p:to>
                                    </p:set>
                                    <p:animEffect transition="in" filter="diamond(in)">
                                      <p:cBhvr>
                                        <p:cTn id="17" dur="2000"/>
                                        <p:tgtEl>
                                          <p:spTgt spid="755718"/>
                                        </p:tgtEl>
                                      </p:cBhvr>
                                    </p:animEffect>
                                  </p:childTnLst>
                                </p:cTn>
                              </p:par>
                              <p:par>
                                <p:cTn id="18" presetID="8" presetClass="entr" presetSubtype="16" fill="hold" nodeType="withEffect">
                                  <p:stCondLst>
                                    <p:cond delay="0"/>
                                  </p:stCondLst>
                                  <p:childTnLst>
                                    <p:set>
                                      <p:cBhvr>
                                        <p:cTn id="19" dur="1" fill="hold">
                                          <p:stCondLst>
                                            <p:cond delay="0"/>
                                          </p:stCondLst>
                                        </p:cTn>
                                        <p:tgtEl>
                                          <p:spTgt spid="755722"/>
                                        </p:tgtEl>
                                        <p:attrNameLst>
                                          <p:attrName>style.visibility</p:attrName>
                                        </p:attrNameLst>
                                      </p:cBhvr>
                                      <p:to>
                                        <p:strVal val="visible"/>
                                      </p:to>
                                    </p:set>
                                    <p:animEffect transition="in" filter="diamond(in)">
                                      <p:cBhvr>
                                        <p:cTn id="20" dur="2000"/>
                                        <p:tgtEl>
                                          <p:spTgt spid="755722"/>
                                        </p:tgtEl>
                                      </p:cBhvr>
                                    </p:animEffect>
                                  </p:childTnLst>
                                </p:cTn>
                              </p:par>
                              <p:par>
                                <p:cTn id="21" presetID="8" presetClass="entr" presetSubtype="16" fill="hold" nodeType="withEffect">
                                  <p:stCondLst>
                                    <p:cond delay="0"/>
                                  </p:stCondLst>
                                  <p:childTnLst>
                                    <p:set>
                                      <p:cBhvr>
                                        <p:cTn id="22" dur="1" fill="hold">
                                          <p:stCondLst>
                                            <p:cond delay="0"/>
                                          </p:stCondLst>
                                        </p:cTn>
                                        <p:tgtEl>
                                          <p:spTgt spid="755716"/>
                                        </p:tgtEl>
                                        <p:attrNameLst>
                                          <p:attrName>style.visibility</p:attrName>
                                        </p:attrNameLst>
                                      </p:cBhvr>
                                      <p:to>
                                        <p:strVal val="visible"/>
                                      </p:to>
                                    </p:set>
                                    <p:animEffect transition="in" filter="diamond(in)">
                                      <p:cBhvr>
                                        <p:cTn id="23" dur="2000"/>
                                        <p:tgtEl>
                                          <p:spTgt spid="755716"/>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diamond(in)">
                                      <p:cBhvr>
                                        <p:cTn id="28" dur="2000"/>
                                        <p:tgtEl>
                                          <p:spTgt spid="4"/>
                                        </p:tgtEl>
                                      </p:cBhvr>
                                    </p:animEffect>
                                  </p:childTnLst>
                                </p:cTn>
                              </p:par>
                            </p:childTnLst>
                          </p:cTn>
                        </p:par>
                        <p:par>
                          <p:cTn id="29" fill="hold">
                            <p:stCondLst>
                              <p:cond delay="2000"/>
                            </p:stCondLst>
                            <p:childTnLst>
                              <p:par>
                                <p:cTn id="30" presetID="8"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childTnLst>
                          </p:cTn>
                        </p:par>
                        <p:par>
                          <p:cTn id="33" fill="hold">
                            <p:stCondLst>
                              <p:cond delay="4000"/>
                            </p:stCondLst>
                            <p:childTnLst>
                              <p:par>
                                <p:cTn id="34" presetID="35" presetClass="path" presetSubtype="0" accel="50000" decel="50000" fill="hold" nodeType="afterEffect">
                                  <p:stCondLst>
                                    <p:cond delay="0"/>
                                  </p:stCondLst>
                                  <p:childTnLst>
                                    <p:animMotion origin="layout" path="M -3.33333E-6 -4.07407E-6 L -0.0684 -0.01134 " pathEditMode="relative" rAng="0" ptsTypes="AA">
                                      <p:cBhvr>
                                        <p:cTn id="35" dur="2000" fill="hold"/>
                                        <p:tgtEl>
                                          <p:spTgt spid="755716"/>
                                        </p:tgtEl>
                                        <p:attrNameLst>
                                          <p:attrName>ppt_x</p:attrName>
                                          <p:attrName>ppt_y</p:attrName>
                                        </p:attrNameLst>
                                      </p:cBhvr>
                                      <p:rCtr x="-3400" y="-600"/>
                                    </p:animMotion>
                                  </p:childTnLst>
                                </p:cTn>
                              </p:par>
                              <p:par>
                                <p:cTn id="36" presetID="35" presetClass="path" presetSubtype="0" accel="50000" decel="50000" fill="hold" nodeType="withEffect">
                                  <p:stCondLst>
                                    <p:cond delay="0"/>
                                  </p:stCondLst>
                                  <p:childTnLst>
                                    <p:animMotion origin="layout" path="M 2.22222E-6 -3.33333E-6 L -0.05504 -0.01041 " pathEditMode="relative" rAng="0" ptsTypes="AA">
                                      <p:cBhvr>
                                        <p:cTn id="37" dur="2000" fill="hold"/>
                                        <p:tgtEl>
                                          <p:spTgt spid="755722"/>
                                        </p:tgtEl>
                                        <p:attrNameLst>
                                          <p:attrName>ppt_x</p:attrName>
                                          <p:attrName>ppt_y</p:attrName>
                                        </p:attrNameLst>
                                      </p:cBhvr>
                                      <p:rCtr x="-2800" y="-500"/>
                                    </p:animMotion>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nodeType="clickEffect">
                                  <p:stCondLst>
                                    <p:cond delay="0"/>
                                  </p:stCondLst>
                                  <p:childTnLst>
                                    <p:set>
                                      <p:cBhvr>
                                        <p:cTn id="41" dur="1" fill="hold">
                                          <p:stCondLst>
                                            <p:cond delay="0"/>
                                          </p:stCondLst>
                                        </p:cTn>
                                        <p:tgtEl>
                                          <p:spTgt spid="52227"/>
                                        </p:tgtEl>
                                        <p:attrNameLst>
                                          <p:attrName>style.visibility</p:attrName>
                                        </p:attrNameLst>
                                      </p:cBhvr>
                                      <p:to>
                                        <p:strVal val="visible"/>
                                      </p:to>
                                    </p:set>
                                    <p:animEffect transition="in" filter="diamond(in)">
                                      <p:cBhvr>
                                        <p:cTn id="42" dur="2000"/>
                                        <p:tgtEl>
                                          <p:spTgt spid="52227"/>
                                        </p:tgtEl>
                                      </p:cBhvr>
                                    </p:animEffect>
                                  </p:childTnLst>
                                </p:cTn>
                              </p:par>
                              <p:par>
                                <p:cTn id="43" presetID="8" presetClass="entr" presetSubtype="16" fill="hold" nodeType="withEffect">
                                  <p:stCondLst>
                                    <p:cond delay="0"/>
                                  </p:stCondLst>
                                  <p:childTnLst>
                                    <p:set>
                                      <p:cBhvr>
                                        <p:cTn id="44" dur="1" fill="hold">
                                          <p:stCondLst>
                                            <p:cond delay="0"/>
                                          </p:stCondLst>
                                        </p:cTn>
                                        <p:tgtEl>
                                          <p:spTgt spid="755726"/>
                                        </p:tgtEl>
                                        <p:attrNameLst>
                                          <p:attrName>style.visibility</p:attrName>
                                        </p:attrNameLst>
                                      </p:cBhvr>
                                      <p:to>
                                        <p:strVal val="visible"/>
                                      </p:to>
                                    </p:set>
                                    <p:animEffect transition="in" filter="diamond(in)">
                                      <p:cBhvr>
                                        <p:cTn id="45" dur="2000"/>
                                        <p:tgtEl>
                                          <p:spTgt spid="755726"/>
                                        </p:tgtEl>
                                      </p:cBhvr>
                                    </p:animEffect>
                                  </p:childTnLst>
                                </p:cTn>
                              </p:par>
                              <p:par>
                                <p:cTn id="46" presetID="8" presetClass="entr" presetSubtype="16" fill="hold" nodeType="withEffect">
                                  <p:stCondLst>
                                    <p:cond delay="0"/>
                                  </p:stCondLst>
                                  <p:childTnLst>
                                    <p:set>
                                      <p:cBhvr>
                                        <p:cTn id="47" dur="1" fill="hold">
                                          <p:stCondLst>
                                            <p:cond delay="0"/>
                                          </p:stCondLst>
                                        </p:cTn>
                                        <p:tgtEl>
                                          <p:spTgt spid="755725"/>
                                        </p:tgtEl>
                                        <p:attrNameLst>
                                          <p:attrName>style.visibility</p:attrName>
                                        </p:attrNameLst>
                                      </p:cBhvr>
                                      <p:to>
                                        <p:strVal val="visible"/>
                                      </p:to>
                                    </p:set>
                                    <p:animEffect transition="in" filter="diamond(in)">
                                      <p:cBhvr>
                                        <p:cTn id="48" dur="2000"/>
                                        <p:tgtEl>
                                          <p:spTgt spid="755725"/>
                                        </p:tgtEl>
                                      </p:cBhvr>
                                    </p:animEffect>
                                  </p:childTnLst>
                                </p:cTn>
                              </p:par>
                              <p:par>
                                <p:cTn id="49" presetID="8" presetClass="entr" presetSubtype="16" fill="hold" nodeType="withEffect">
                                  <p:stCondLst>
                                    <p:cond delay="0"/>
                                  </p:stCondLst>
                                  <p:childTnLst>
                                    <p:set>
                                      <p:cBhvr>
                                        <p:cTn id="50" dur="1" fill="hold">
                                          <p:stCondLst>
                                            <p:cond delay="0"/>
                                          </p:stCondLst>
                                        </p:cTn>
                                        <p:tgtEl>
                                          <p:spTgt spid="755727"/>
                                        </p:tgtEl>
                                        <p:attrNameLst>
                                          <p:attrName>style.visibility</p:attrName>
                                        </p:attrNameLst>
                                      </p:cBhvr>
                                      <p:to>
                                        <p:strVal val="visible"/>
                                      </p:to>
                                    </p:set>
                                    <p:animEffect transition="in" filter="diamond(in)">
                                      <p:cBhvr>
                                        <p:cTn id="51" dur="2000"/>
                                        <p:tgtEl>
                                          <p:spTgt spid="755727"/>
                                        </p:tgtEl>
                                      </p:cBhvr>
                                    </p:animEffect>
                                  </p:childTnLst>
                                </p:cTn>
                              </p:par>
                              <p:par>
                                <p:cTn id="52" presetID="8" presetClass="entr" presetSubtype="16" fill="hold" nodeType="withEffect">
                                  <p:stCondLst>
                                    <p:cond delay="0"/>
                                  </p:stCondLst>
                                  <p:childTnLst>
                                    <p:set>
                                      <p:cBhvr>
                                        <p:cTn id="53" dur="1" fill="hold">
                                          <p:stCondLst>
                                            <p:cond delay="0"/>
                                          </p:stCondLst>
                                        </p:cTn>
                                        <p:tgtEl>
                                          <p:spTgt spid="755724"/>
                                        </p:tgtEl>
                                        <p:attrNameLst>
                                          <p:attrName>style.visibility</p:attrName>
                                        </p:attrNameLst>
                                      </p:cBhvr>
                                      <p:to>
                                        <p:strVal val="visible"/>
                                      </p:to>
                                    </p:set>
                                    <p:animEffect transition="in" filter="diamond(in)">
                                      <p:cBhvr>
                                        <p:cTn id="54" dur="2000"/>
                                        <p:tgtEl>
                                          <p:spTgt spid="755724"/>
                                        </p:tgtEl>
                                      </p:cBhvr>
                                    </p:animEffect>
                                  </p:childTnLst>
                                </p:cTn>
                              </p:par>
                            </p:childTnLst>
                          </p:cTn>
                        </p:par>
                        <p:par>
                          <p:cTn id="55" fill="hold">
                            <p:stCondLst>
                              <p:cond delay="2000"/>
                            </p:stCondLst>
                            <p:childTnLst>
                              <p:par>
                                <p:cTn id="56" presetID="8" presetClass="entr" presetSubtype="16"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diamond(in)">
                                      <p:cBhvr>
                                        <p:cTn id="58" dur="2000"/>
                                        <p:tgtEl>
                                          <p:spTgt spid="8"/>
                                        </p:tgtEl>
                                      </p:cBhvr>
                                    </p:animEffect>
                                  </p:childTnLst>
                                </p:cTn>
                              </p:par>
                            </p:childTnLst>
                          </p:cTn>
                        </p:par>
                        <p:par>
                          <p:cTn id="59" fill="hold">
                            <p:stCondLst>
                              <p:cond delay="4000"/>
                            </p:stCondLst>
                            <p:childTnLst>
                              <p:par>
                                <p:cTn id="60" presetID="8" presetClass="entr" presetSubtype="16"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diamond(in)">
                                      <p:cBhvr>
                                        <p:cTn id="62" dur="2000"/>
                                        <p:tgtEl>
                                          <p:spTgt spid="9"/>
                                        </p:tgtEl>
                                      </p:cBhvr>
                                    </p:animEffect>
                                  </p:childTnLst>
                                </p:cTn>
                              </p:par>
                              <p:par>
                                <p:cTn id="63" presetID="8" presetClass="entr" presetSubtype="16" fill="hold" nodeType="withEffect">
                                  <p:stCondLst>
                                    <p:cond delay="0"/>
                                  </p:stCondLst>
                                  <p:childTnLst>
                                    <p:set>
                                      <p:cBhvr>
                                        <p:cTn id="64" dur="1" fill="hold">
                                          <p:stCondLst>
                                            <p:cond delay="0"/>
                                          </p:stCondLst>
                                        </p:cTn>
                                        <p:tgtEl>
                                          <p:spTgt spid="755724"/>
                                        </p:tgtEl>
                                        <p:attrNameLst>
                                          <p:attrName>style.visibility</p:attrName>
                                        </p:attrNameLst>
                                      </p:cBhvr>
                                      <p:to>
                                        <p:strVal val="visible"/>
                                      </p:to>
                                    </p:set>
                                    <p:animEffect transition="in" filter="diamond(in)">
                                      <p:cBhvr>
                                        <p:cTn id="65" dur="2000"/>
                                        <p:tgtEl>
                                          <p:spTgt spid="755724"/>
                                        </p:tgtEl>
                                      </p:cBhvr>
                                    </p:animEffect>
                                  </p:childTnLst>
                                </p:cTn>
                              </p:par>
                              <p:par>
                                <p:cTn id="66" presetID="35" presetClass="path" presetSubtype="0" accel="50000" decel="50000" fill="hold" nodeType="withEffect">
                                  <p:stCondLst>
                                    <p:cond delay="0"/>
                                  </p:stCondLst>
                                  <p:childTnLst>
                                    <p:animMotion origin="layout" path="M 2.22222E-6 -3.33333E-6 L -0.05504 -0.01041 " pathEditMode="relative" rAng="0" ptsTypes="AA">
                                      <p:cBhvr>
                                        <p:cTn id="67" dur="2000" fill="hold"/>
                                        <p:tgtEl>
                                          <p:spTgt spid="755724"/>
                                        </p:tgtEl>
                                        <p:attrNameLst>
                                          <p:attrName>ppt_x</p:attrName>
                                          <p:attrName>ppt_y</p:attrName>
                                        </p:attrNameLst>
                                      </p:cBhvr>
                                      <p:rCtr x="-2800" y="-500"/>
                                    </p:animMotion>
                                  </p:childTnLst>
                                </p:cTn>
                              </p:par>
                              <p:par>
                                <p:cTn id="68" presetID="8" presetClass="entr" presetSubtype="16" fill="hold" nodeType="withEffect">
                                  <p:stCondLst>
                                    <p:cond delay="0"/>
                                  </p:stCondLst>
                                  <p:childTnLst>
                                    <p:set>
                                      <p:cBhvr>
                                        <p:cTn id="69" dur="1" fill="hold">
                                          <p:stCondLst>
                                            <p:cond delay="0"/>
                                          </p:stCondLst>
                                        </p:cTn>
                                        <p:tgtEl>
                                          <p:spTgt spid="755725"/>
                                        </p:tgtEl>
                                        <p:attrNameLst>
                                          <p:attrName>style.visibility</p:attrName>
                                        </p:attrNameLst>
                                      </p:cBhvr>
                                      <p:to>
                                        <p:strVal val="visible"/>
                                      </p:to>
                                    </p:set>
                                    <p:animEffect transition="in" filter="diamond(in)">
                                      <p:cBhvr>
                                        <p:cTn id="70" dur="2000"/>
                                        <p:tgtEl>
                                          <p:spTgt spid="755725"/>
                                        </p:tgtEl>
                                      </p:cBhvr>
                                    </p:animEffect>
                                  </p:childTnLst>
                                </p:cTn>
                              </p:par>
                              <p:par>
                                <p:cTn id="71" presetID="35" presetClass="path" presetSubtype="0" accel="50000" decel="50000" fill="hold" nodeType="withEffect">
                                  <p:stCondLst>
                                    <p:cond delay="0"/>
                                  </p:stCondLst>
                                  <p:childTnLst>
                                    <p:animMotion origin="layout" path="M 2.22222E-6 -3.33333E-6 L -0.05504 -0.01041 " pathEditMode="relative" rAng="0" ptsTypes="AA">
                                      <p:cBhvr>
                                        <p:cTn id="72" dur="2000" fill="hold"/>
                                        <p:tgtEl>
                                          <p:spTgt spid="755725"/>
                                        </p:tgtEl>
                                        <p:attrNameLst>
                                          <p:attrName>ppt_x</p:attrName>
                                          <p:attrName>ppt_y</p:attrName>
                                        </p:attrNameLst>
                                      </p:cBhvr>
                                      <p:rCtr x="-2800" y="-500"/>
                                    </p:animMotion>
                                  </p:childTnLst>
                                </p:cTn>
                              </p:par>
                              <p:par>
                                <p:cTn id="73" presetID="8" presetClass="entr" presetSubtype="16" fill="hold" nodeType="withEffect">
                                  <p:stCondLst>
                                    <p:cond delay="0"/>
                                  </p:stCondLst>
                                  <p:childTnLst>
                                    <p:set>
                                      <p:cBhvr>
                                        <p:cTn id="74" dur="1" fill="hold">
                                          <p:stCondLst>
                                            <p:cond delay="0"/>
                                          </p:stCondLst>
                                        </p:cTn>
                                        <p:tgtEl>
                                          <p:spTgt spid="755726"/>
                                        </p:tgtEl>
                                        <p:attrNameLst>
                                          <p:attrName>style.visibility</p:attrName>
                                        </p:attrNameLst>
                                      </p:cBhvr>
                                      <p:to>
                                        <p:strVal val="visible"/>
                                      </p:to>
                                    </p:set>
                                    <p:animEffect transition="in" filter="diamond(in)">
                                      <p:cBhvr>
                                        <p:cTn id="75" dur="2000"/>
                                        <p:tgtEl>
                                          <p:spTgt spid="755726"/>
                                        </p:tgtEl>
                                      </p:cBhvr>
                                    </p:animEffect>
                                  </p:childTnLst>
                                </p:cTn>
                              </p:par>
                              <p:par>
                                <p:cTn id="76" presetID="35" presetClass="path" presetSubtype="0" accel="50000" decel="50000" fill="hold" nodeType="withEffect">
                                  <p:stCondLst>
                                    <p:cond delay="0"/>
                                  </p:stCondLst>
                                  <p:childTnLst>
                                    <p:animMotion origin="layout" path="M 2.22222E-6 -3.33333E-6 L -0.05504 -0.01041 " pathEditMode="relative" rAng="0" ptsTypes="AA">
                                      <p:cBhvr>
                                        <p:cTn id="77" dur="2000" fill="hold"/>
                                        <p:tgtEl>
                                          <p:spTgt spid="755726"/>
                                        </p:tgtEl>
                                        <p:attrNameLst>
                                          <p:attrName>ppt_x</p:attrName>
                                          <p:attrName>ppt_y</p:attrName>
                                        </p:attrNameLst>
                                      </p:cBhvr>
                                      <p:rCtr x="-2800" y="-500"/>
                                    </p:animMotion>
                                  </p:childTnLst>
                                </p:cTn>
                              </p:par>
                              <p:par>
                                <p:cTn id="78" presetID="8" presetClass="entr" presetSubtype="16" fill="hold" nodeType="withEffect">
                                  <p:stCondLst>
                                    <p:cond delay="0"/>
                                  </p:stCondLst>
                                  <p:childTnLst>
                                    <p:set>
                                      <p:cBhvr>
                                        <p:cTn id="79" dur="1" fill="hold">
                                          <p:stCondLst>
                                            <p:cond delay="0"/>
                                          </p:stCondLst>
                                        </p:cTn>
                                        <p:tgtEl>
                                          <p:spTgt spid="755727"/>
                                        </p:tgtEl>
                                        <p:attrNameLst>
                                          <p:attrName>style.visibility</p:attrName>
                                        </p:attrNameLst>
                                      </p:cBhvr>
                                      <p:to>
                                        <p:strVal val="visible"/>
                                      </p:to>
                                    </p:set>
                                    <p:animEffect transition="in" filter="diamond(in)">
                                      <p:cBhvr>
                                        <p:cTn id="80" dur="2000"/>
                                        <p:tgtEl>
                                          <p:spTgt spid="755727"/>
                                        </p:tgtEl>
                                      </p:cBhvr>
                                    </p:animEffect>
                                  </p:childTnLst>
                                </p:cTn>
                              </p:par>
                              <p:par>
                                <p:cTn id="81" presetID="35" presetClass="path" presetSubtype="0" accel="50000" decel="50000" fill="hold" nodeType="withEffect">
                                  <p:stCondLst>
                                    <p:cond delay="0"/>
                                  </p:stCondLst>
                                  <p:childTnLst>
                                    <p:animMotion origin="layout" path="M 2.22222E-6 -3.33333E-6 L -0.05504 -0.01041 " pathEditMode="relative" rAng="0" ptsTypes="AA">
                                      <p:cBhvr>
                                        <p:cTn id="82" dur="2000" fill="hold"/>
                                        <p:tgtEl>
                                          <p:spTgt spid="755727"/>
                                        </p:tgtEl>
                                        <p:attrNameLst>
                                          <p:attrName>ppt_x</p:attrName>
                                          <p:attrName>ppt_y</p:attrName>
                                        </p:attrNameLst>
                                      </p:cBhvr>
                                      <p:rCtr x="-2800" y="-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1520" y="2492896"/>
            <a:ext cx="8712968" cy="2308324"/>
          </a:xfrm>
          <a:prstGeom prst="rect">
            <a:avLst/>
          </a:prstGeom>
        </p:spPr>
        <p:txBody>
          <a:bodyPr wrap="square">
            <a:spAutoFit/>
          </a:bodyPr>
          <a:lstStyle/>
          <a:p>
            <a:r>
              <a:rPr lang="tr-TR" sz="2400" dirty="0" smtClean="0"/>
              <a:t>Bu duruma göre elektromıknatısın gücü ile sarım sayısı arasındaki ilişkiyi nasıl ifade edebiliriz?</a:t>
            </a:r>
          </a:p>
          <a:p>
            <a:r>
              <a:rPr lang="tr-TR" sz="2400" dirty="0" smtClean="0"/>
              <a:t>Elektromıknatıs sarım sayısının daha fazla olduğu durumda  daha çok çivi  </a:t>
            </a:r>
            <a:r>
              <a:rPr lang="tr-TR" sz="2400" dirty="0" err="1" smtClean="0"/>
              <a:t>çekmişdir</a:t>
            </a:r>
            <a:r>
              <a:rPr lang="tr-TR" sz="2400" dirty="0" smtClean="0"/>
              <a:t>.</a:t>
            </a:r>
          </a:p>
          <a:p>
            <a:r>
              <a:rPr lang="tr-TR" sz="2400" dirty="0" smtClean="0"/>
              <a:t>O halde, elektromıknatısın sarım sayısının artması çekim kuvvetini artırmaktadır.</a:t>
            </a:r>
            <a:endParaRPr lang="tr-TR" sz="2400" dirty="0"/>
          </a:p>
        </p:txBody>
      </p:sp>
      <p:pic>
        <p:nvPicPr>
          <p:cNvPr id="5" name="Picture 2"/>
          <p:cNvPicPr>
            <a:picLocks noChangeAspect="1" noChangeArrowheads="1"/>
          </p:cNvPicPr>
          <p:nvPr/>
        </p:nvPicPr>
        <p:blipFill>
          <a:blip r:embed="rId3" cstate="print"/>
          <a:srcRect/>
          <a:stretch>
            <a:fillRect/>
          </a:stretch>
        </p:blipFill>
        <p:spPr bwMode="auto">
          <a:xfrm>
            <a:off x="323528" y="116632"/>
            <a:ext cx="3026275" cy="2376265"/>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4067944" y="44624"/>
            <a:ext cx="3168351" cy="2592288"/>
          </a:xfrm>
          <a:prstGeom prst="rect">
            <a:avLst/>
          </a:prstGeom>
          <a:noFill/>
          <a:ln w="9525">
            <a:noFill/>
            <a:miter lim="800000"/>
            <a:headEnd/>
            <a:tailEnd/>
          </a:ln>
        </p:spPr>
      </p:pic>
      <p:pic>
        <p:nvPicPr>
          <p:cNvPr id="53252" name="Picture 4"/>
          <p:cNvPicPr>
            <a:picLocks noChangeAspect="1" noChangeArrowheads="1"/>
          </p:cNvPicPr>
          <p:nvPr/>
        </p:nvPicPr>
        <p:blipFill>
          <a:blip r:embed="rId5" cstate="print"/>
          <a:srcRect/>
          <a:stretch>
            <a:fillRect/>
          </a:stretch>
        </p:blipFill>
        <p:spPr bwMode="auto">
          <a:xfrm>
            <a:off x="395536" y="4869160"/>
            <a:ext cx="8136904" cy="191683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amond(in)">
                                      <p:cBhvr>
                                        <p:cTn id="11" dur="2000"/>
                                        <p:tgtEl>
                                          <p:spTgt spid="6"/>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53252"/>
                                        </p:tgtEl>
                                        <p:attrNameLst>
                                          <p:attrName>style.visibility</p:attrName>
                                        </p:attrNameLst>
                                      </p:cBhvr>
                                      <p:to>
                                        <p:strVal val="visible"/>
                                      </p:to>
                                    </p:set>
                                    <p:animEffect transition="in" filter="diamond(in)">
                                      <p:cBhvr>
                                        <p:cTn id="20"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1026" name="Picture 2"/>
          <p:cNvPicPr>
            <a:picLocks noChangeAspect="1" noChangeArrowheads="1"/>
          </p:cNvPicPr>
          <p:nvPr/>
        </p:nvPicPr>
        <p:blipFill>
          <a:blip r:embed="rId3" cstate="print"/>
          <a:srcRect/>
          <a:stretch>
            <a:fillRect/>
          </a:stretch>
        </p:blipFill>
        <p:spPr bwMode="auto">
          <a:xfrm>
            <a:off x="251520" y="0"/>
            <a:ext cx="8604448" cy="5301208"/>
          </a:xfrm>
          <a:prstGeom prst="rect">
            <a:avLst/>
          </a:prstGeom>
          <a:noFill/>
          <a:ln w="9525">
            <a:noFill/>
            <a:miter lim="800000"/>
            <a:headEnd/>
            <a:tailEnd/>
          </a:ln>
        </p:spPr>
      </p:pic>
      <p:pic>
        <p:nvPicPr>
          <p:cNvPr id="5" name="Picture 3"/>
          <p:cNvPicPr>
            <a:picLocks noChangeAspect="1" noChangeArrowheads="1"/>
          </p:cNvPicPr>
          <p:nvPr/>
        </p:nvPicPr>
        <p:blipFill>
          <a:blip r:embed="rId4" cstate="print"/>
          <a:srcRect/>
          <a:stretch>
            <a:fillRect/>
          </a:stretch>
        </p:blipFill>
        <p:spPr bwMode="auto">
          <a:xfrm>
            <a:off x="179512" y="5229200"/>
            <a:ext cx="8964488" cy="16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827584" y="764704"/>
            <a:ext cx="7128792" cy="51429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109574" name="ShockwaveFlash1" r:id="rId2" imgW="8280572" imgH="5831657"/>
        </mc:Choice>
        <mc:Fallback>
          <p:control name="ShockwaveFlash1" r:id="rId2" imgW="8280572" imgH="58316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88913"/>
                  <a:ext cx="8280400" cy="58324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611560" y="116632"/>
            <a:ext cx="8280920" cy="461665"/>
          </a:xfrm>
          <a:prstGeom prst="rect">
            <a:avLst/>
          </a:prstGeom>
        </p:spPr>
        <p:txBody>
          <a:bodyPr wrap="square">
            <a:spAutoFit/>
          </a:bodyPr>
          <a:lstStyle/>
          <a:p>
            <a:pPr algn="ctr"/>
            <a:r>
              <a:rPr lang="tr-TR" sz="2400" b="1" dirty="0" smtClean="0"/>
              <a:t>Mıknatısın Kutuplan ve Manyetik Kuvvet Çizgileri</a:t>
            </a:r>
            <a:endParaRPr lang="tr-TR" sz="2400" dirty="0"/>
          </a:p>
        </p:txBody>
      </p:sp>
      <p:sp>
        <p:nvSpPr>
          <p:cNvPr id="4" name="3 Dikdörtgen"/>
          <p:cNvSpPr/>
          <p:nvPr/>
        </p:nvSpPr>
        <p:spPr>
          <a:xfrm>
            <a:off x="395536" y="2996952"/>
            <a:ext cx="8568952" cy="3539430"/>
          </a:xfrm>
          <a:prstGeom prst="rect">
            <a:avLst/>
          </a:prstGeom>
        </p:spPr>
        <p:txBody>
          <a:bodyPr wrap="square">
            <a:spAutoFit/>
          </a:bodyPr>
          <a:lstStyle/>
          <a:p>
            <a:r>
              <a:rPr lang="tr-TR" sz="3200" dirty="0" smtClean="0"/>
              <a:t>Her mıknatıs yapısı gereği çevresindeki belirli bölgelerde  bulunan demir, nikel ve kobalt gibi maddelerden yapılmış tüm cisimleri kendine doğru çeker. Mıknatısın manyetik cisimleri çekebildiği bu bölgeye mıknatısın çekim alanı denir. Mıknatısın bu çekim alanı </a:t>
            </a:r>
            <a:r>
              <a:rPr lang="tr-TR" sz="3200" b="1" dirty="0" smtClean="0"/>
              <a:t>mıknatısın manyetik alanı </a:t>
            </a:r>
            <a:r>
              <a:rPr lang="tr-TR" sz="3200" dirty="0" smtClean="0"/>
              <a:t>olarak da adlandırılır. </a:t>
            </a:r>
            <a:endParaRPr lang="tr-TR" sz="3200" dirty="0"/>
          </a:p>
        </p:txBody>
      </p:sp>
      <p:pic>
        <p:nvPicPr>
          <p:cNvPr id="6" name="Picture 2"/>
          <p:cNvPicPr>
            <a:picLocks noChangeAspect="1" noChangeArrowheads="1"/>
          </p:cNvPicPr>
          <p:nvPr/>
        </p:nvPicPr>
        <p:blipFill>
          <a:blip r:embed="rId3" cstate="print"/>
          <a:srcRect/>
          <a:stretch>
            <a:fillRect/>
          </a:stretch>
        </p:blipFill>
        <p:spPr bwMode="auto">
          <a:xfrm>
            <a:off x="179512" y="620688"/>
            <a:ext cx="8820472" cy="2276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4" cstate="print"/>
          <a:srcRect/>
          <a:stretch>
            <a:fillRect/>
          </a:stretch>
        </p:blipFill>
        <p:spPr bwMode="auto">
          <a:xfrm>
            <a:off x="251520" y="332656"/>
            <a:ext cx="8136904" cy="2304256"/>
          </a:xfrm>
          <a:prstGeom prst="rect">
            <a:avLst/>
          </a:prstGeom>
          <a:noFill/>
          <a:ln w="9525">
            <a:noFill/>
            <a:miter lim="800000"/>
            <a:headEnd/>
            <a:tailEnd/>
          </a:ln>
        </p:spPr>
      </p:pic>
      <p:sp>
        <p:nvSpPr>
          <p:cNvPr id="3" name="2 Dikdörtgen"/>
          <p:cNvSpPr/>
          <p:nvPr/>
        </p:nvSpPr>
        <p:spPr>
          <a:xfrm>
            <a:off x="35496" y="2636912"/>
            <a:ext cx="9001000" cy="2677656"/>
          </a:xfrm>
          <a:prstGeom prst="rect">
            <a:avLst/>
          </a:prstGeom>
        </p:spPr>
        <p:txBody>
          <a:bodyPr wrap="square">
            <a:spAutoFit/>
          </a:bodyPr>
          <a:lstStyle/>
          <a:p>
            <a:r>
              <a:rPr lang="tr-TR" sz="2400" dirty="0" smtClean="0"/>
              <a:t>Şekildeki düzeneklerde elektromıknatısların sarım sayıları aynı, pil sayılan farklıdır.</a:t>
            </a:r>
          </a:p>
          <a:p>
            <a:r>
              <a:rPr lang="tr-TR" sz="2400" dirty="0" smtClean="0"/>
              <a:t>Hangi durumda daha çok çivi çekilmesini beklersiniz?  Neden?</a:t>
            </a:r>
          </a:p>
          <a:p>
            <a:r>
              <a:rPr lang="tr-TR" sz="2400" dirty="0" smtClean="0"/>
              <a:t>Devrede pil sayısı arttıkça devreden geçen elektrik akımının miktarı artar.</a:t>
            </a:r>
          </a:p>
          <a:p>
            <a:r>
              <a:rPr lang="tr-TR" sz="2400" dirty="0" smtClean="0"/>
              <a:t>Bu durumda elektromıknatısın kuvvetliliği artar ve çiviyi daha çok  çekebilir.</a:t>
            </a:r>
            <a:endParaRPr lang="tr-TR" sz="2400" dirty="0"/>
          </a:p>
        </p:txBody>
      </p:sp>
      <p:pic>
        <p:nvPicPr>
          <p:cNvPr id="54274" name="Picture 2"/>
          <p:cNvPicPr>
            <a:picLocks noChangeAspect="1" noChangeArrowheads="1"/>
          </p:cNvPicPr>
          <p:nvPr/>
        </p:nvPicPr>
        <p:blipFill>
          <a:blip r:embed="rId5" cstate="print"/>
          <a:srcRect/>
          <a:stretch>
            <a:fillRect/>
          </a:stretch>
        </p:blipFill>
        <p:spPr bwMode="auto">
          <a:xfrm>
            <a:off x="1043608" y="5373216"/>
            <a:ext cx="6840760" cy="1440160"/>
          </a:xfrm>
          <a:prstGeom prst="rect">
            <a:avLst/>
          </a:prstGeom>
          <a:noFill/>
          <a:ln w="9525">
            <a:noFill/>
            <a:miter lim="800000"/>
            <a:headEnd/>
            <a:tailEnd/>
          </a:ln>
        </p:spPr>
      </p:pic>
      <p:sp>
        <p:nvSpPr>
          <p:cNvPr id="5" name="4 Dikdörtgen"/>
          <p:cNvSpPr/>
          <p:nvPr/>
        </p:nvSpPr>
        <p:spPr>
          <a:xfrm>
            <a:off x="74553" y="44624"/>
            <a:ext cx="4873771" cy="461665"/>
          </a:xfrm>
          <a:prstGeom prst="rect">
            <a:avLst/>
          </a:prstGeom>
        </p:spPr>
        <p:txBody>
          <a:bodyPr wrap="none">
            <a:spAutoFit/>
          </a:bodyPr>
          <a:lstStyle/>
          <a:p>
            <a:pPr algn="ctr"/>
            <a:r>
              <a:rPr lang="tr-TR" sz="2400" b="1" dirty="0" smtClean="0">
                <a:solidFill>
                  <a:srgbClr val="FF0000"/>
                </a:solidFill>
              </a:rPr>
              <a:t>Pil  sayısına(Akım şiddetine) bağlılığı </a:t>
            </a:r>
            <a:endParaRPr lang="tr-TR" sz="2400" b="1" dirty="0">
              <a:solidFill>
                <a:srgbClr val="FF0000"/>
              </a:solidFill>
            </a:endParaRPr>
          </a:p>
        </p:txBody>
      </p:sp>
      <p:graphicFrame>
        <p:nvGraphicFramePr>
          <p:cNvPr id="363521" name="Object 1"/>
          <p:cNvGraphicFramePr>
            <a:graphicFrameLocks noChangeAspect="1"/>
          </p:cNvGraphicFramePr>
          <p:nvPr/>
        </p:nvGraphicFramePr>
        <p:xfrm>
          <a:off x="3203650" y="1124744"/>
          <a:ext cx="576262" cy="144463"/>
        </p:xfrm>
        <a:graphic>
          <a:graphicData uri="http://schemas.openxmlformats.org/presentationml/2006/ole">
            <mc:AlternateContent xmlns:mc="http://schemas.openxmlformats.org/markup-compatibility/2006">
              <mc:Choice xmlns:v="urn:schemas-microsoft-com:vml" Requires="v">
                <p:oleObj spid="_x0000_s363686" name="Resim" r:id="rId6" imgW="676012" imgH="228269" progId="StaticDib">
                  <p:embed/>
                </p:oleObj>
              </mc:Choice>
              <mc:Fallback>
                <p:oleObj name="Resim" r:id="rId6" imgW="676012" imgH="228269" progId="StaticDib">
                  <p:embed/>
                  <p:pic>
                    <p:nvPicPr>
                      <p:cNvPr id="0" name="Picture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650" y="1124744"/>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2" name="Object 2"/>
          <p:cNvGraphicFramePr>
            <a:graphicFrameLocks noChangeAspect="1"/>
          </p:cNvGraphicFramePr>
          <p:nvPr/>
        </p:nvGraphicFramePr>
        <p:xfrm>
          <a:off x="3203650" y="1340768"/>
          <a:ext cx="576262" cy="144463"/>
        </p:xfrm>
        <a:graphic>
          <a:graphicData uri="http://schemas.openxmlformats.org/presentationml/2006/ole">
            <mc:AlternateContent xmlns:mc="http://schemas.openxmlformats.org/markup-compatibility/2006">
              <mc:Choice xmlns:v="urn:schemas-microsoft-com:vml" Requires="v">
                <p:oleObj spid="_x0000_s363687" name="Resim" r:id="rId8" imgW="676012" imgH="228269" progId="StaticDib">
                  <p:embed/>
                </p:oleObj>
              </mc:Choice>
              <mc:Fallback>
                <p:oleObj name="Resim" r:id="rId8" imgW="676012" imgH="228269" progId="StaticDib">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650" y="1340768"/>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3" name="Object 3"/>
          <p:cNvGraphicFramePr>
            <a:graphicFrameLocks noChangeAspect="1"/>
          </p:cNvGraphicFramePr>
          <p:nvPr/>
        </p:nvGraphicFramePr>
        <p:xfrm>
          <a:off x="3203650" y="836712"/>
          <a:ext cx="576262" cy="144463"/>
        </p:xfrm>
        <a:graphic>
          <a:graphicData uri="http://schemas.openxmlformats.org/presentationml/2006/ole">
            <mc:AlternateContent xmlns:mc="http://schemas.openxmlformats.org/markup-compatibility/2006">
              <mc:Choice xmlns:v="urn:schemas-microsoft-com:vml" Requires="v">
                <p:oleObj spid="_x0000_s363688" name="Resim" r:id="rId9" imgW="676012" imgH="228269" progId="StaticDib">
                  <p:embed/>
                </p:oleObj>
              </mc:Choice>
              <mc:Fallback>
                <p:oleObj name="Resim" r:id="rId9" imgW="676012" imgH="228269"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650" y="836712"/>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4" name="Object 4"/>
          <p:cNvGraphicFramePr>
            <a:graphicFrameLocks noChangeAspect="1"/>
          </p:cNvGraphicFramePr>
          <p:nvPr/>
        </p:nvGraphicFramePr>
        <p:xfrm>
          <a:off x="3131642" y="620688"/>
          <a:ext cx="576262" cy="144463"/>
        </p:xfrm>
        <a:graphic>
          <a:graphicData uri="http://schemas.openxmlformats.org/presentationml/2006/ole">
            <mc:AlternateContent xmlns:mc="http://schemas.openxmlformats.org/markup-compatibility/2006">
              <mc:Choice xmlns:v="urn:schemas-microsoft-com:vml" Requires="v">
                <p:oleObj spid="_x0000_s363689" name="Resim" r:id="rId10" imgW="676012" imgH="228269" progId="StaticDib">
                  <p:embed/>
                </p:oleObj>
              </mc:Choice>
              <mc:Fallback>
                <p:oleObj name="Resim" r:id="rId10" imgW="676012" imgH="228269" progId="StaticDib">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1642" y="620688"/>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5" name="Object 5"/>
          <p:cNvGraphicFramePr>
            <a:graphicFrameLocks noChangeAspect="1"/>
          </p:cNvGraphicFramePr>
          <p:nvPr/>
        </p:nvGraphicFramePr>
        <p:xfrm>
          <a:off x="3131642" y="1052736"/>
          <a:ext cx="576262" cy="144463"/>
        </p:xfrm>
        <a:graphic>
          <a:graphicData uri="http://schemas.openxmlformats.org/presentationml/2006/ole">
            <mc:AlternateContent xmlns:mc="http://schemas.openxmlformats.org/markup-compatibility/2006">
              <mc:Choice xmlns:v="urn:schemas-microsoft-com:vml" Requires="v">
                <p:oleObj spid="_x0000_s363690" name="Resim" r:id="rId11" imgW="676012" imgH="228269" progId="StaticDib">
                  <p:embed/>
                </p:oleObj>
              </mc:Choice>
              <mc:Fallback>
                <p:oleObj name="Resim" r:id="rId11" imgW="676012" imgH="228269" progId="StaticDib">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1642" y="1052736"/>
                        <a:ext cx="576262" cy="14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6" name="Object 6"/>
          <p:cNvGraphicFramePr>
            <a:graphicFrameLocks noChangeAspect="1"/>
          </p:cNvGraphicFramePr>
          <p:nvPr/>
        </p:nvGraphicFramePr>
        <p:xfrm>
          <a:off x="7308105" y="1124744"/>
          <a:ext cx="576263" cy="144462"/>
        </p:xfrm>
        <a:graphic>
          <a:graphicData uri="http://schemas.openxmlformats.org/presentationml/2006/ole">
            <mc:AlternateContent xmlns:mc="http://schemas.openxmlformats.org/markup-compatibility/2006">
              <mc:Choice xmlns:v="urn:schemas-microsoft-com:vml" Requires="v">
                <p:oleObj spid="_x0000_s363691" name="Resim" r:id="rId12" imgW="676012" imgH="228269" progId="StaticDib">
                  <p:embed/>
                </p:oleObj>
              </mc:Choice>
              <mc:Fallback>
                <p:oleObj name="Resim" r:id="rId12" imgW="676012" imgH="228269" progId="StaticDib">
                  <p:embed/>
                  <p:pic>
                    <p:nvPicPr>
                      <p:cNvPr id="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105" y="1124744"/>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7" name="Object 7"/>
          <p:cNvGraphicFramePr>
            <a:graphicFrameLocks noChangeAspect="1"/>
          </p:cNvGraphicFramePr>
          <p:nvPr/>
        </p:nvGraphicFramePr>
        <p:xfrm>
          <a:off x="7380113" y="1340768"/>
          <a:ext cx="576263" cy="144462"/>
        </p:xfrm>
        <a:graphic>
          <a:graphicData uri="http://schemas.openxmlformats.org/presentationml/2006/ole">
            <mc:AlternateContent xmlns:mc="http://schemas.openxmlformats.org/markup-compatibility/2006">
              <mc:Choice xmlns:v="urn:schemas-microsoft-com:vml" Requires="v">
                <p:oleObj spid="_x0000_s363692" name="Resim" r:id="rId13" imgW="676012" imgH="228269" progId="StaticDib">
                  <p:embed/>
                </p:oleObj>
              </mc:Choice>
              <mc:Fallback>
                <p:oleObj name="Resim" r:id="rId13" imgW="676012" imgH="228269" progId="StaticDib">
                  <p:embed/>
                  <p:pic>
                    <p:nvPicPr>
                      <p:cNvPr id="0"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80113" y="1340768"/>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8" name="Object 8"/>
          <p:cNvGraphicFramePr>
            <a:graphicFrameLocks noChangeAspect="1"/>
          </p:cNvGraphicFramePr>
          <p:nvPr/>
        </p:nvGraphicFramePr>
        <p:xfrm>
          <a:off x="7308105" y="1557338"/>
          <a:ext cx="576263" cy="144462"/>
        </p:xfrm>
        <a:graphic>
          <a:graphicData uri="http://schemas.openxmlformats.org/presentationml/2006/ole">
            <mc:AlternateContent xmlns:mc="http://schemas.openxmlformats.org/markup-compatibility/2006">
              <mc:Choice xmlns:v="urn:schemas-microsoft-com:vml" Requires="v">
                <p:oleObj spid="_x0000_s363693" name="Resim" r:id="rId14" imgW="676012" imgH="228269" progId="StaticDib">
                  <p:embed/>
                </p:oleObj>
              </mc:Choice>
              <mc:Fallback>
                <p:oleObj name="Resim" r:id="rId14" imgW="676012" imgH="228269" progId="StaticDib">
                  <p:embed/>
                  <p:pic>
                    <p:nvPicPr>
                      <p:cNvPr id="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105" y="1557338"/>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29" name="Object 9"/>
          <p:cNvGraphicFramePr>
            <a:graphicFrameLocks noChangeAspect="1"/>
          </p:cNvGraphicFramePr>
          <p:nvPr/>
        </p:nvGraphicFramePr>
        <p:xfrm>
          <a:off x="7308105" y="1772370"/>
          <a:ext cx="576263" cy="144462"/>
        </p:xfrm>
        <a:graphic>
          <a:graphicData uri="http://schemas.openxmlformats.org/presentationml/2006/ole">
            <mc:AlternateContent xmlns:mc="http://schemas.openxmlformats.org/markup-compatibility/2006">
              <mc:Choice xmlns:v="urn:schemas-microsoft-com:vml" Requires="v">
                <p:oleObj spid="_x0000_s363694" name="Resim" r:id="rId15" imgW="676012" imgH="228269" progId="StaticDib">
                  <p:embed/>
                </p:oleObj>
              </mc:Choice>
              <mc:Fallback>
                <p:oleObj name="Resim" r:id="rId15" imgW="676012" imgH="228269" progId="StaticDib">
                  <p:embed/>
                  <p:pic>
                    <p:nvPicPr>
                      <p:cNvPr id="0"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105" y="1772370"/>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30" name="Object 10"/>
          <p:cNvGraphicFramePr>
            <a:graphicFrameLocks noChangeAspect="1"/>
          </p:cNvGraphicFramePr>
          <p:nvPr/>
        </p:nvGraphicFramePr>
        <p:xfrm>
          <a:off x="7164089" y="620242"/>
          <a:ext cx="576263" cy="144462"/>
        </p:xfrm>
        <a:graphic>
          <a:graphicData uri="http://schemas.openxmlformats.org/presentationml/2006/ole">
            <mc:AlternateContent xmlns:mc="http://schemas.openxmlformats.org/markup-compatibility/2006">
              <mc:Choice xmlns:v="urn:schemas-microsoft-com:vml" Requires="v">
                <p:oleObj spid="_x0000_s363695" name="Resim" r:id="rId16" imgW="676012" imgH="228269" progId="StaticDib">
                  <p:embed/>
                </p:oleObj>
              </mc:Choice>
              <mc:Fallback>
                <p:oleObj name="Resim" r:id="rId16" imgW="676012" imgH="228269" progId="StaticDib">
                  <p:embed/>
                  <p:pic>
                    <p:nvPicPr>
                      <p:cNvPr id="0"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089" y="620242"/>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3531" name="Object 11"/>
          <p:cNvGraphicFramePr>
            <a:graphicFrameLocks noChangeAspect="1"/>
          </p:cNvGraphicFramePr>
          <p:nvPr/>
        </p:nvGraphicFramePr>
        <p:xfrm>
          <a:off x="7308105" y="764258"/>
          <a:ext cx="576263" cy="144462"/>
        </p:xfrm>
        <a:graphic>
          <a:graphicData uri="http://schemas.openxmlformats.org/presentationml/2006/ole">
            <mc:AlternateContent xmlns:mc="http://schemas.openxmlformats.org/markup-compatibility/2006">
              <mc:Choice xmlns:v="urn:schemas-microsoft-com:vml" Requires="v">
                <p:oleObj spid="_x0000_s363696" name="Resim" r:id="rId17" imgW="676012" imgH="228269" progId="StaticDib">
                  <p:embed/>
                </p:oleObj>
              </mc:Choice>
              <mc:Fallback>
                <p:oleObj name="Resim" r:id="rId17" imgW="676012" imgH="228269" progId="StaticDib">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08105" y="764258"/>
                        <a:ext cx="576263" cy="14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par>
                                <p:cTn id="8" presetID="8" presetClass="entr" presetSubtype="16" fill="hold" nodeType="withEffect">
                                  <p:stCondLst>
                                    <p:cond delay="0"/>
                                  </p:stCondLst>
                                  <p:childTnLst>
                                    <p:set>
                                      <p:cBhvr>
                                        <p:cTn id="9" dur="1" fill="hold">
                                          <p:stCondLst>
                                            <p:cond delay="0"/>
                                          </p:stCondLst>
                                        </p:cTn>
                                        <p:tgtEl>
                                          <p:spTgt spid="363521"/>
                                        </p:tgtEl>
                                        <p:attrNameLst>
                                          <p:attrName>style.visibility</p:attrName>
                                        </p:attrNameLst>
                                      </p:cBhvr>
                                      <p:to>
                                        <p:strVal val="visible"/>
                                      </p:to>
                                    </p:set>
                                    <p:animEffect transition="in" filter="diamond(in)">
                                      <p:cBhvr>
                                        <p:cTn id="10" dur="2000"/>
                                        <p:tgtEl>
                                          <p:spTgt spid="363521"/>
                                        </p:tgtEl>
                                      </p:cBhvr>
                                    </p:animEffect>
                                  </p:childTnLst>
                                </p:cTn>
                              </p:par>
                              <p:par>
                                <p:cTn id="11" presetID="8" presetClass="entr" presetSubtype="16" fill="hold" nodeType="withEffect">
                                  <p:stCondLst>
                                    <p:cond delay="0"/>
                                  </p:stCondLst>
                                  <p:childTnLst>
                                    <p:set>
                                      <p:cBhvr>
                                        <p:cTn id="12" dur="1" fill="hold">
                                          <p:stCondLst>
                                            <p:cond delay="0"/>
                                          </p:stCondLst>
                                        </p:cTn>
                                        <p:tgtEl>
                                          <p:spTgt spid="363521"/>
                                        </p:tgtEl>
                                        <p:attrNameLst>
                                          <p:attrName>style.visibility</p:attrName>
                                        </p:attrNameLst>
                                      </p:cBhvr>
                                      <p:to>
                                        <p:strVal val="visible"/>
                                      </p:to>
                                    </p:set>
                                    <p:animEffect transition="in" filter="diamond(in)">
                                      <p:cBhvr>
                                        <p:cTn id="13" dur="2000"/>
                                        <p:tgtEl>
                                          <p:spTgt spid="363521"/>
                                        </p:tgtEl>
                                      </p:cBhvr>
                                    </p:animEffect>
                                  </p:childTnLst>
                                </p:cTn>
                              </p:par>
                              <p:par>
                                <p:cTn id="14" presetID="8" presetClass="entr" presetSubtype="16" fill="hold" nodeType="withEffect">
                                  <p:stCondLst>
                                    <p:cond delay="0"/>
                                  </p:stCondLst>
                                  <p:childTnLst>
                                    <p:set>
                                      <p:cBhvr>
                                        <p:cTn id="15" dur="1" fill="hold">
                                          <p:stCondLst>
                                            <p:cond delay="0"/>
                                          </p:stCondLst>
                                        </p:cTn>
                                        <p:tgtEl>
                                          <p:spTgt spid="363524"/>
                                        </p:tgtEl>
                                        <p:attrNameLst>
                                          <p:attrName>style.visibility</p:attrName>
                                        </p:attrNameLst>
                                      </p:cBhvr>
                                      <p:to>
                                        <p:strVal val="visible"/>
                                      </p:to>
                                    </p:set>
                                    <p:animEffect transition="in" filter="diamond(in)">
                                      <p:cBhvr>
                                        <p:cTn id="16" dur="2000"/>
                                        <p:tgtEl>
                                          <p:spTgt spid="363524"/>
                                        </p:tgtEl>
                                      </p:cBhvr>
                                    </p:animEffect>
                                  </p:childTnLst>
                                </p:cTn>
                              </p:par>
                              <p:par>
                                <p:cTn id="17" presetID="8" presetClass="entr" presetSubtype="16" fill="hold" nodeType="withEffect">
                                  <p:stCondLst>
                                    <p:cond delay="0"/>
                                  </p:stCondLst>
                                  <p:childTnLst>
                                    <p:set>
                                      <p:cBhvr>
                                        <p:cTn id="18" dur="1" fill="hold">
                                          <p:stCondLst>
                                            <p:cond delay="0"/>
                                          </p:stCondLst>
                                        </p:cTn>
                                        <p:tgtEl>
                                          <p:spTgt spid="363522"/>
                                        </p:tgtEl>
                                        <p:attrNameLst>
                                          <p:attrName>style.visibility</p:attrName>
                                        </p:attrNameLst>
                                      </p:cBhvr>
                                      <p:to>
                                        <p:strVal val="visible"/>
                                      </p:to>
                                    </p:set>
                                    <p:animEffect transition="in" filter="diamond(in)">
                                      <p:cBhvr>
                                        <p:cTn id="19" dur="2000"/>
                                        <p:tgtEl>
                                          <p:spTgt spid="363522"/>
                                        </p:tgtEl>
                                      </p:cBhvr>
                                    </p:animEffect>
                                  </p:childTnLst>
                                </p:cTn>
                              </p:par>
                              <p:par>
                                <p:cTn id="20" presetID="8" presetClass="entr" presetSubtype="16" fill="hold" nodeType="withEffect">
                                  <p:stCondLst>
                                    <p:cond delay="0"/>
                                  </p:stCondLst>
                                  <p:childTnLst>
                                    <p:set>
                                      <p:cBhvr>
                                        <p:cTn id="21" dur="1" fill="hold">
                                          <p:stCondLst>
                                            <p:cond delay="0"/>
                                          </p:stCondLst>
                                        </p:cTn>
                                        <p:tgtEl>
                                          <p:spTgt spid="363522"/>
                                        </p:tgtEl>
                                        <p:attrNameLst>
                                          <p:attrName>style.visibility</p:attrName>
                                        </p:attrNameLst>
                                      </p:cBhvr>
                                      <p:to>
                                        <p:strVal val="visible"/>
                                      </p:to>
                                    </p:set>
                                    <p:animEffect transition="in" filter="diamond(in)">
                                      <p:cBhvr>
                                        <p:cTn id="22" dur="2000"/>
                                        <p:tgtEl>
                                          <p:spTgt spid="363522"/>
                                        </p:tgtEl>
                                      </p:cBhvr>
                                    </p:animEffect>
                                  </p:childTnLst>
                                </p:cTn>
                              </p:par>
                              <p:par>
                                <p:cTn id="23" presetID="8" presetClass="entr" presetSubtype="16" fill="hold" nodeType="withEffect">
                                  <p:stCondLst>
                                    <p:cond delay="0"/>
                                  </p:stCondLst>
                                  <p:childTnLst>
                                    <p:set>
                                      <p:cBhvr>
                                        <p:cTn id="24" dur="1" fill="hold">
                                          <p:stCondLst>
                                            <p:cond delay="0"/>
                                          </p:stCondLst>
                                        </p:cTn>
                                        <p:tgtEl>
                                          <p:spTgt spid="363523"/>
                                        </p:tgtEl>
                                        <p:attrNameLst>
                                          <p:attrName>style.visibility</p:attrName>
                                        </p:attrNameLst>
                                      </p:cBhvr>
                                      <p:to>
                                        <p:strVal val="visible"/>
                                      </p:to>
                                    </p:set>
                                    <p:animEffect transition="in" filter="diamond(in)">
                                      <p:cBhvr>
                                        <p:cTn id="25" dur="2000"/>
                                        <p:tgtEl>
                                          <p:spTgt spid="363523"/>
                                        </p:tgtEl>
                                      </p:cBhvr>
                                    </p:animEffect>
                                  </p:childTnLst>
                                </p:cTn>
                              </p:par>
                              <p:par>
                                <p:cTn id="26" presetID="8" presetClass="entr" presetSubtype="16" fill="hold" nodeType="withEffect">
                                  <p:stCondLst>
                                    <p:cond delay="0"/>
                                  </p:stCondLst>
                                  <p:childTnLst>
                                    <p:set>
                                      <p:cBhvr>
                                        <p:cTn id="27" dur="1" fill="hold">
                                          <p:stCondLst>
                                            <p:cond delay="0"/>
                                          </p:stCondLst>
                                        </p:cTn>
                                        <p:tgtEl>
                                          <p:spTgt spid="363523"/>
                                        </p:tgtEl>
                                        <p:attrNameLst>
                                          <p:attrName>style.visibility</p:attrName>
                                        </p:attrNameLst>
                                      </p:cBhvr>
                                      <p:to>
                                        <p:strVal val="visible"/>
                                      </p:to>
                                    </p:set>
                                    <p:animEffect transition="in" filter="diamond(in)">
                                      <p:cBhvr>
                                        <p:cTn id="28" dur="2000"/>
                                        <p:tgtEl>
                                          <p:spTgt spid="363523"/>
                                        </p:tgtEl>
                                      </p:cBhvr>
                                    </p:animEffect>
                                  </p:childTnLst>
                                </p:cTn>
                              </p:par>
                              <p:par>
                                <p:cTn id="29" presetID="8" presetClass="entr" presetSubtype="16" fill="hold" nodeType="withEffect">
                                  <p:stCondLst>
                                    <p:cond delay="0"/>
                                  </p:stCondLst>
                                  <p:childTnLst>
                                    <p:set>
                                      <p:cBhvr>
                                        <p:cTn id="30" dur="1" fill="hold">
                                          <p:stCondLst>
                                            <p:cond delay="0"/>
                                          </p:stCondLst>
                                        </p:cTn>
                                        <p:tgtEl>
                                          <p:spTgt spid="363525"/>
                                        </p:tgtEl>
                                        <p:attrNameLst>
                                          <p:attrName>style.visibility</p:attrName>
                                        </p:attrNameLst>
                                      </p:cBhvr>
                                      <p:to>
                                        <p:strVal val="visible"/>
                                      </p:to>
                                    </p:set>
                                    <p:animEffect transition="in" filter="diamond(in)">
                                      <p:cBhvr>
                                        <p:cTn id="31" dur="2000"/>
                                        <p:tgtEl>
                                          <p:spTgt spid="363525"/>
                                        </p:tgtEl>
                                      </p:cBhvr>
                                    </p:animEffect>
                                  </p:childTnLst>
                                </p:cTn>
                              </p:par>
                              <p:par>
                                <p:cTn id="32" presetID="8" presetClass="entr" presetSubtype="16" fill="hold" nodeType="withEffect">
                                  <p:stCondLst>
                                    <p:cond delay="0"/>
                                  </p:stCondLst>
                                  <p:childTnLst>
                                    <p:set>
                                      <p:cBhvr>
                                        <p:cTn id="33" dur="1" fill="hold">
                                          <p:stCondLst>
                                            <p:cond delay="0"/>
                                          </p:stCondLst>
                                        </p:cTn>
                                        <p:tgtEl>
                                          <p:spTgt spid="363525"/>
                                        </p:tgtEl>
                                        <p:attrNameLst>
                                          <p:attrName>style.visibility</p:attrName>
                                        </p:attrNameLst>
                                      </p:cBhvr>
                                      <p:to>
                                        <p:strVal val="visible"/>
                                      </p:to>
                                    </p:set>
                                    <p:animEffect transition="in" filter="diamond(in)">
                                      <p:cBhvr>
                                        <p:cTn id="34" dur="2000"/>
                                        <p:tgtEl>
                                          <p:spTgt spid="363525"/>
                                        </p:tgtEl>
                                      </p:cBhvr>
                                    </p:animEffect>
                                  </p:childTnLst>
                                </p:cTn>
                              </p:par>
                              <p:par>
                                <p:cTn id="35" presetID="8" presetClass="entr" presetSubtype="16" fill="hold" nodeType="withEffect">
                                  <p:stCondLst>
                                    <p:cond delay="0"/>
                                  </p:stCondLst>
                                  <p:childTnLst>
                                    <p:set>
                                      <p:cBhvr>
                                        <p:cTn id="36" dur="1" fill="hold">
                                          <p:stCondLst>
                                            <p:cond delay="0"/>
                                          </p:stCondLst>
                                        </p:cTn>
                                        <p:tgtEl>
                                          <p:spTgt spid="363526"/>
                                        </p:tgtEl>
                                        <p:attrNameLst>
                                          <p:attrName>style.visibility</p:attrName>
                                        </p:attrNameLst>
                                      </p:cBhvr>
                                      <p:to>
                                        <p:strVal val="visible"/>
                                      </p:to>
                                    </p:set>
                                    <p:animEffect transition="in" filter="diamond(in)">
                                      <p:cBhvr>
                                        <p:cTn id="37" dur="2000"/>
                                        <p:tgtEl>
                                          <p:spTgt spid="363526"/>
                                        </p:tgtEl>
                                      </p:cBhvr>
                                    </p:animEffect>
                                  </p:childTnLst>
                                </p:cTn>
                              </p:par>
                              <p:par>
                                <p:cTn id="38" presetID="8" presetClass="entr" presetSubtype="16" fill="hold" nodeType="withEffect">
                                  <p:stCondLst>
                                    <p:cond delay="0"/>
                                  </p:stCondLst>
                                  <p:childTnLst>
                                    <p:set>
                                      <p:cBhvr>
                                        <p:cTn id="39" dur="1" fill="hold">
                                          <p:stCondLst>
                                            <p:cond delay="0"/>
                                          </p:stCondLst>
                                        </p:cTn>
                                        <p:tgtEl>
                                          <p:spTgt spid="363526"/>
                                        </p:tgtEl>
                                        <p:attrNameLst>
                                          <p:attrName>style.visibility</p:attrName>
                                        </p:attrNameLst>
                                      </p:cBhvr>
                                      <p:to>
                                        <p:strVal val="visible"/>
                                      </p:to>
                                    </p:set>
                                    <p:animEffect transition="in" filter="diamond(in)">
                                      <p:cBhvr>
                                        <p:cTn id="40" dur="2000"/>
                                        <p:tgtEl>
                                          <p:spTgt spid="363526"/>
                                        </p:tgtEl>
                                      </p:cBhvr>
                                    </p:animEffect>
                                  </p:childTnLst>
                                </p:cTn>
                              </p:par>
                              <p:par>
                                <p:cTn id="41" presetID="8" presetClass="entr" presetSubtype="16" fill="hold" nodeType="withEffect">
                                  <p:stCondLst>
                                    <p:cond delay="0"/>
                                  </p:stCondLst>
                                  <p:childTnLst>
                                    <p:set>
                                      <p:cBhvr>
                                        <p:cTn id="42" dur="1" fill="hold">
                                          <p:stCondLst>
                                            <p:cond delay="0"/>
                                          </p:stCondLst>
                                        </p:cTn>
                                        <p:tgtEl>
                                          <p:spTgt spid="363527"/>
                                        </p:tgtEl>
                                        <p:attrNameLst>
                                          <p:attrName>style.visibility</p:attrName>
                                        </p:attrNameLst>
                                      </p:cBhvr>
                                      <p:to>
                                        <p:strVal val="visible"/>
                                      </p:to>
                                    </p:set>
                                    <p:animEffect transition="in" filter="diamond(in)">
                                      <p:cBhvr>
                                        <p:cTn id="43" dur="2000"/>
                                        <p:tgtEl>
                                          <p:spTgt spid="363527"/>
                                        </p:tgtEl>
                                      </p:cBhvr>
                                    </p:animEffect>
                                  </p:childTnLst>
                                </p:cTn>
                              </p:par>
                              <p:par>
                                <p:cTn id="44" presetID="8" presetClass="entr" presetSubtype="16" fill="hold" nodeType="withEffect">
                                  <p:stCondLst>
                                    <p:cond delay="0"/>
                                  </p:stCondLst>
                                  <p:childTnLst>
                                    <p:set>
                                      <p:cBhvr>
                                        <p:cTn id="45" dur="1" fill="hold">
                                          <p:stCondLst>
                                            <p:cond delay="0"/>
                                          </p:stCondLst>
                                        </p:cTn>
                                        <p:tgtEl>
                                          <p:spTgt spid="363527"/>
                                        </p:tgtEl>
                                        <p:attrNameLst>
                                          <p:attrName>style.visibility</p:attrName>
                                        </p:attrNameLst>
                                      </p:cBhvr>
                                      <p:to>
                                        <p:strVal val="visible"/>
                                      </p:to>
                                    </p:set>
                                    <p:animEffect transition="in" filter="diamond(in)">
                                      <p:cBhvr>
                                        <p:cTn id="46" dur="2000"/>
                                        <p:tgtEl>
                                          <p:spTgt spid="363527"/>
                                        </p:tgtEl>
                                      </p:cBhvr>
                                    </p:animEffect>
                                  </p:childTnLst>
                                </p:cTn>
                              </p:par>
                              <p:par>
                                <p:cTn id="47" presetID="8" presetClass="entr" presetSubtype="16" fill="hold" nodeType="withEffect">
                                  <p:stCondLst>
                                    <p:cond delay="0"/>
                                  </p:stCondLst>
                                  <p:childTnLst>
                                    <p:set>
                                      <p:cBhvr>
                                        <p:cTn id="48" dur="1" fill="hold">
                                          <p:stCondLst>
                                            <p:cond delay="0"/>
                                          </p:stCondLst>
                                        </p:cTn>
                                        <p:tgtEl>
                                          <p:spTgt spid="363528"/>
                                        </p:tgtEl>
                                        <p:attrNameLst>
                                          <p:attrName>style.visibility</p:attrName>
                                        </p:attrNameLst>
                                      </p:cBhvr>
                                      <p:to>
                                        <p:strVal val="visible"/>
                                      </p:to>
                                    </p:set>
                                    <p:animEffect transition="in" filter="diamond(in)">
                                      <p:cBhvr>
                                        <p:cTn id="49" dur="2000"/>
                                        <p:tgtEl>
                                          <p:spTgt spid="363528"/>
                                        </p:tgtEl>
                                      </p:cBhvr>
                                    </p:animEffect>
                                  </p:childTnLst>
                                </p:cTn>
                              </p:par>
                              <p:par>
                                <p:cTn id="50" presetID="8" presetClass="entr" presetSubtype="16" fill="hold" nodeType="withEffect">
                                  <p:stCondLst>
                                    <p:cond delay="0"/>
                                  </p:stCondLst>
                                  <p:childTnLst>
                                    <p:set>
                                      <p:cBhvr>
                                        <p:cTn id="51" dur="1" fill="hold">
                                          <p:stCondLst>
                                            <p:cond delay="0"/>
                                          </p:stCondLst>
                                        </p:cTn>
                                        <p:tgtEl>
                                          <p:spTgt spid="363528"/>
                                        </p:tgtEl>
                                        <p:attrNameLst>
                                          <p:attrName>style.visibility</p:attrName>
                                        </p:attrNameLst>
                                      </p:cBhvr>
                                      <p:to>
                                        <p:strVal val="visible"/>
                                      </p:to>
                                    </p:set>
                                    <p:animEffect transition="in" filter="diamond(in)">
                                      <p:cBhvr>
                                        <p:cTn id="52" dur="2000"/>
                                        <p:tgtEl>
                                          <p:spTgt spid="363528"/>
                                        </p:tgtEl>
                                      </p:cBhvr>
                                    </p:animEffect>
                                  </p:childTnLst>
                                </p:cTn>
                              </p:par>
                              <p:par>
                                <p:cTn id="53" presetID="8" presetClass="entr" presetSubtype="16" fill="hold" nodeType="withEffect">
                                  <p:stCondLst>
                                    <p:cond delay="0"/>
                                  </p:stCondLst>
                                  <p:childTnLst>
                                    <p:set>
                                      <p:cBhvr>
                                        <p:cTn id="54" dur="1" fill="hold">
                                          <p:stCondLst>
                                            <p:cond delay="0"/>
                                          </p:stCondLst>
                                        </p:cTn>
                                        <p:tgtEl>
                                          <p:spTgt spid="363529"/>
                                        </p:tgtEl>
                                        <p:attrNameLst>
                                          <p:attrName>style.visibility</p:attrName>
                                        </p:attrNameLst>
                                      </p:cBhvr>
                                      <p:to>
                                        <p:strVal val="visible"/>
                                      </p:to>
                                    </p:set>
                                    <p:animEffect transition="in" filter="diamond(in)">
                                      <p:cBhvr>
                                        <p:cTn id="55" dur="2000"/>
                                        <p:tgtEl>
                                          <p:spTgt spid="363529"/>
                                        </p:tgtEl>
                                      </p:cBhvr>
                                    </p:animEffect>
                                  </p:childTnLst>
                                </p:cTn>
                              </p:par>
                              <p:par>
                                <p:cTn id="56" presetID="8" presetClass="entr" presetSubtype="16" fill="hold" nodeType="withEffect">
                                  <p:stCondLst>
                                    <p:cond delay="0"/>
                                  </p:stCondLst>
                                  <p:childTnLst>
                                    <p:set>
                                      <p:cBhvr>
                                        <p:cTn id="57" dur="1" fill="hold">
                                          <p:stCondLst>
                                            <p:cond delay="0"/>
                                          </p:stCondLst>
                                        </p:cTn>
                                        <p:tgtEl>
                                          <p:spTgt spid="363529"/>
                                        </p:tgtEl>
                                        <p:attrNameLst>
                                          <p:attrName>style.visibility</p:attrName>
                                        </p:attrNameLst>
                                      </p:cBhvr>
                                      <p:to>
                                        <p:strVal val="visible"/>
                                      </p:to>
                                    </p:set>
                                    <p:animEffect transition="in" filter="diamond(in)">
                                      <p:cBhvr>
                                        <p:cTn id="58" dur="2000"/>
                                        <p:tgtEl>
                                          <p:spTgt spid="363529"/>
                                        </p:tgtEl>
                                      </p:cBhvr>
                                    </p:animEffect>
                                  </p:childTnLst>
                                </p:cTn>
                              </p:par>
                              <p:par>
                                <p:cTn id="59" presetID="8" presetClass="entr" presetSubtype="16" fill="hold" nodeType="withEffect">
                                  <p:stCondLst>
                                    <p:cond delay="0"/>
                                  </p:stCondLst>
                                  <p:childTnLst>
                                    <p:set>
                                      <p:cBhvr>
                                        <p:cTn id="60" dur="1" fill="hold">
                                          <p:stCondLst>
                                            <p:cond delay="0"/>
                                          </p:stCondLst>
                                        </p:cTn>
                                        <p:tgtEl>
                                          <p:spTgt spid="363530"/>
                                        </p:tgtEl>
                                        <p:attrNameLst>
                                          <p:attrName>style.visibility</p:attrName>
                                        </p:attrNameLst>
                                      </p:cBhvr>
                                      <p:to>
                                        <p:strVal val="visible"/>
                                      </p:to>
                                    </p:set>
                                    <p:animEffect transition="in" filter="diamond(in)">
                                      <p:cBhvr>
                                        <p:cTn id="61" dur="2000"/>
                                        <p:tgtEl>
                                          <p:spTgt spid="363530"/>
                                        </p:tgtEl>
                                      </p:cBhvr>
                                    </p:animEffect>
                                  </p:childTnLst>
                                </p:cTn>
                              </p:par>
                              <p:par>
                                <p:cTn id="62" presetID="8" presetClass="entr" presetSubtype="16" fill="hold" nodeType="withEffect">
                                  <p:stCondLst>
                                    <p:cond delay="0"/>
                                  </p:stCondLst>
                                  <p:childTnLst>
                                    <p:set>
                                      <p:cBhvr>
                                        <p:cTn id="63" dur="1" fill="hold">
                                          <p:stCondLst>
                                            <p:cond delay="0"/>
                                          </p:stCondLst>
                                        </p:cTn>
                                        <p:tgtEl>
                                          <p:spTgt spid="363530"/>
                                        </p:tgtEl>
                                        <p:attrNameLst>
                                          <p:attrName>style.visibility</p:attrName>
                                        </p:attrNameLst>
                                      </p:cBhvr>
                                      <p:to>
                                        <p:strVal val="visible"/>
                                      </p:to>
                                    </p:set>
                                    <p:animEffect transition="in" filter="diamond(in)">
                                      <p:cBhvr>
                                        <p:cTn id="64" dur="2000"/>
                                        <p:tgtEl>
                                          <p:spTgt spid="363530"/>
                                        </p:tgtEl>
                                      </p:cBhvr>
                                    </p:animEffect>
                                  </p:childTnLst>
                                </p:cTn>
                              </p:par>
                              <p:par>
                                <p:cTn id="65" presetID="8" presetClass="entr" presetSubtype="16" fill="hold" nodeType="withEffect">
                                  <p:stCondLst>
                                    <p:cond delay="0"/>
                                  </p:stCondLst>
                                  <p:childTnLst>
                                    <p:set>
                                      <p:cBhvr>
                                        <p:cTn id="66" dur="1" fill="hold">
                                          <p:stCondLst>
                                            <p:cond delay="0"/>
                                          </p:stCondLst>
                                        </p:cTn>
                                        <p:tgtEl>
                                          <p:spTgt spid="363531"/>
                                        </p:tgtEl>
                                        <p:attrNameLst>
                                          <p:attrName>style.visibility</p:attrName>
                                        </p:attrNameLst>
                                      </p:cBhvr>
                                      <p:to>
                                        <p:strVal val="visible"/>
                                      </p:to>
                                    </p:set>
                                    <p:animEffect transition="in" filter="diamond(in)">
                                      <p:cBhvr>
                                        <p:cTn id="67" dur="2000"/>
                                        <p:tgtEl>
                                          <p:spTgt spid="363531"/>
                                        </p:tgtEl>
                                      </p:cBhvr>
                                    </p:animEffect>
                                  </p:childTnLst>
                                </p:cTn>
                              </p:par>
                              <p:par>
                                <p:cTn id="68" presetID="8" presetClass="entr" presetSubtype="16" fill="hold" nodeType="withEffect">
                                  <p:stCondLst>
                                    <p:cond delay="0"/>
                                  </p:stCondLst>
                                  <p:childTnLst>
                                    <p:set>
                                      <p:cBhvr>
                                        <p:cTn id="69" dur="1" fill="hold">
                                          <p:stCondLst>
                                            <p:cond delay="0"/>
                                          </p:stCondLst>
                                        </p:cTn>
                                        <p:tgtEl>
                                          <p:spTgt spid="363531"/>
                                        </p:tgtEl>
                                        <p:attrNameLst>
                                          <p:attrName>style.visibility</p:attrName>
                                        </p:attrNameLst>
                                      </p:cBhvr>
                                      <p:to>
                                        <p:strVal val="visible"/>
                                      </p:to>
                                    </p:set>
                                    <p:animEffect transition="in" filter="diamond(in)">
                                      <p:cBhvr>
                                        <p:cTn id="70" dur="2000"/>
                                        <p:tgtEl>
                                          <p:spTgt spid="363531"/>
                                        </p:tgtEl>
                                      </p:cBhvr>
                                    </p:animEffect>
                                  </p:childTnLst>
                                </p:cTn>
                              </p:par>
                            </p:childTnLst>
                          </p:cTn>
                        </p:par>
                        <p:par>
                          <p:cTn id="71" fill="hold">
                            <p:stCondLst>
                              <p:cond delay="2000"/>
                            </p:stCondLst>
                            <p:childTnLst>
                              <p:par>
                                <p:cTn id="72" presetID="8" presetClass="entr" presetSubtype="16" fill="hold" grpId="0" nodeType="afterEffect">
                                  <p:stCondLst>
                                    <p:cond delay="0"/>
                                  </p:stCondLst>
                                  <p:childTnLst>
                                    <p:set>
                                      <p:cBhvr>
                                        <p:cTn id="73" dur="1" fill="hold">
                                          <p:stCondLst>
                                            <p:cond delay="0"/>
                                          </p:stCondLst>
                                        </p:cTn>
                                        <p:tgtEl>
                                          <p:spTgt spid="3">
                                            <p:txEl>
                                              <p:pRg st="0" end="0"/>
                                            </p:txEl>
                                          </p:spTgt>
                                        </p:tgtEl>
                                        <p:attrNameLst>
                                          <p:attrName>style.visibility</p:attrName>
                                        </p:attrNameLst>
                                      </p:cBhvr>
                                      <p:to>
                                        <p:strVal val="visible"/>
                                      </p:to>
                                    </p:set>
                                    <p:animEffect transition="in" filter="diamond(in)">
                                      <p:cBhvr>
                                        <p:cTn id="74" dur="2000"/>
                                        <p:tgtEl>
                                          <p:spTgt spid="3">
                                            <p:txEl>
                                              <p:pRg st="0" end="0"/>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8" presetClass="entr" presetSubtype="16" fill="hold" grpId="0" nodeType="clickEffect">
                                  <p:stCondLst>
                                    <p:cond delay="0"/>
                                  </p:stCondLst>
                                  <p:childTnLst>
                                    <p:set>
                                      <p:cBhvr>
                                        <p:cTn id="78" dur="1" fill="hold">
                                          <p:stCondLst>
                                            <p:cond delay="0"/>
                                          </p:stCondLst>
                                        </p:cTn>
                                        <p:tgtEl>
                                          <p:spTgt spid="3">
                                            <p:txEl>
                                              <p:pRg st="1" end="1"/>
                                            </p:txEl>
                                          </p:spTgt>
                                        </p:tgtEl>
                                        <p:attrNameLst>
                                          <p:attrName>style.visibility</p:attrName>
                                        </p:attrNameLst>
                                      </p:cBhvr>
                                      <p:to>
                                        <p:strVal val="visible"/>
                                      </p:to>
                                    </p:set>
                                    <p:animEffect transition="in" filter="diamond(in)">
                                      <p:cBhvr>
                                        <p:cTn id="79" dur="2000"/>
                                        <p:tgtEl>
                                          <p:spTgt spid="3">
                                            <p:txEl>
                                              <p:pRg st="1" end="1"/>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35" presetClass="path" presetSubtype="0" accel="50000" decel="50000" fill="hold" nodeType="clickEffect">
                                  <p:stCondLst>
                                    <p:cond delay="0"/>
                                  </p:stCondLst>
                                  <p:childTnLst>
                                    <p:animMotion origin="layout" path="M -8.33333E-7 2.96296E-6 L -0.05503 -0.02107 " pathEditMode="relative" rAng="0" ptsTypes="AA">
                                      <p:cBhvr>
                                        <p:cTn id="83" dur="2000" fill="hold"/>
                                        <p:tgtEl>
                                          <p:spTgt spid="363521"/>
                                        </p:tgtEl>
                                        <p:attrNameLst>
                                          <p:attrName>ppt_x</p:attrName>
                                          <p:attrName>ppt_y</p:attrName>
                                        </p:attrNameLst>
                                      </p:cBhvr>
                                      <p:rCtr x="-2800" y="-1100"/>
                                    </p:animMotion>
                                  </p:childTnLst>
                                </p:cTn>
                              </p:par>
                              <p:par>
                                <p:cTn id="84" presetID="35" presetClass="path" presetSubtype="0" accel="50000" decel="50000" fill="hold" nodeType="withEffect">
                                  <p:stCondLst>
                                    <p:cond delay="0"/>
                                  </p:stCondLst>
                                  <p:childTnLst>
                                    <p:animMotion origin="layout" path="M -8.33333E-7 4.81481E-6 L -0.05503 -0.03149 " pathEditMode="relative" rAng="0" ptsTypes="AA">
                                      <p:cBhvr>
                                        <p:cTn id="85" dur="2000" fill="hold"/>
                                        <p:tgtEl>
                                          <p:spTgt spid="363522"/>
                                        </p:tgtEl>
                                        <p:attrNameLst>
                                          <p:attrName>ppt_x</p:attrName>
                                          <p:attrName>ppt_y</p:attrName>
                                        </p:attrNameLst>
                                      </p:cBhvr>
                                      <p:rCtr x="-2800" y="-1600"/>
                                    </p:animMotion>
                                  </p:childTnLst>
                                </p:cTn>
                              </p:par>
                              <p:par>
                                <p:cTn id="86" presetID="35" presetClass="path" presetSubtype="0" accel="50000" decel="50000" fill="hold" nodeType="withEffect">
                                  <p:stCondLst>
                                    <p:cond delay="0"/>
                                  </p:stCondLst>
                                  <p:childTnLst>
                                    <p:animMotion origin="layout" path="M 8.33333E-7 2.96296E-6 L -0.08663 -0.02107 " pathEditMode="relative" rAng="0" ptsTypes="AA">
                                      <p:cBhvr>
                                        <p:cTn id="87" dur="2000" fill="hold"/>
                                        <p:tgtEl>
                                          <p:spTgt spid="363526"/>
                                        </p:tgtEl>
                                        <p:attrNameLst>
                                          <p:attrName>ppt_x</p:attrName>
                                          <p:attrName>ppt_y</p:attrName>
                                        </p:attrNameLst>
                                      </p:cBhvr>
                                      <p:rCtr x="-4300" y="-1100"/>
                                    </p:animMotion>
                                  </p:childTnLst>
                                </p:cTn>
                              </p:par>
                              <p:par>
                                <p:cTn id="88" presetID="35" presetClass="path" presetSubtype="0" accel="50000" decel="50000" fill="hold" nodeType="withEffect">
                                  <p:stCondLst>
                                    <p:cond delay="0"/>
                                  </p:stCondLst>
                                  <p:childTnLst>
                                    <p:animMotion origin="layout" path="M -1.66667E-6 1.48148E-6 L -0.11024 -0.0419 " pathEditMode="relative" rAng="0" ptsTypes="AA">
                                      <p:cBhvr>
                                        <p:cTn id="89" dur="2000" fill="hold"/>
                                        <p:tgtEl>
                                          <p:spTgt spid="363527"/>
                                        </p:tgtEl>
                                        <p:attrNameLst>
                                          <p:attrName>ppt_x</p:attrName>
                                          <p:attrName>ppt_y</p:attrName>
                                        </p:attrNameLst>
                                      </p:cBhvr>
                                      <p:rCtr x="-5500" y="-2100"/>
                                    </p:animMotion>
                                  </p:childTnLst>
                                </p:cTn>
                              </p:par>
                              <p:par>
                                <p:cTn id="90" presetID="35" presetClass="path" presetSubtype="0" accel="50000" decel="50000" fill="hold" nodeType="withEffect">
                                  <p:stCondLst>
                                    <p:cond delay="0"/>
                                  </p:stCondLst>
                                  <p:childTnLst>
                                    <p:animMotion origin="layout" path="M 8.33333E-7 -3.33333E-6 L -0.10243 -0.05254 " pathEditMode="relative" rAng="0" ptsTypes="AA">
                                      <p:cBhvr>
                                        <p:cTn id="91" dur="2000" fill="hold"/>
                                        <p:tgtEl>
                                          <p:spTgt spid="363528"/>
                                        </p:tgtEl>
                                        <p:attrNameLst>
                                          <p:attrName>ppt_x</p:attrName>
                                          <p:attrName>ppt_y</p:attrName>
                                        </p:attrNameLst>
                                      </p:cBhvr>
                                      <p:rCtr x="-5100" y="-2600"/>
                                    </p:animMotion>
                                  </p:childTnLst>
                                </p:cTn>
                              </p:par>
                              <p:par>
                                <p:cTn id="92" presetID="35" presetClass="path" presetSubtype="0" accel="50000" decel="50000" fill="hold" nodeType="withEffect">
                                  <p:stCondLst>
                                    <p:cond delay="0"/>
                                  </p:stCondLst>
                                  <p:childTnLst>
                                    <p:animMotion origin="layout" path="M 8.33333E-7 0.00023 L -0.10243 -0.0838 " pathEditMode="relative" rAng="0" ptsTypes="AA">
                                      <p:cBhvr>
                                        <p:cTn id="93" dur="2000" fill="hold"/>
                                        <p:tgtEl>
                                          <p:spTgt spid="363529"/>
                                        </p:tgtEl>
                                        <p:attrNameLst>
                                          <p:attrName>ppt_x</p:attrName>
                                          <p:attrName>ppt_y</p:attrName>
                                        </p:attrNameLst>
                                      </p:cBhvr>
                                      <p:rCtr x="-5100" y="-4200"/>
                                    </p:animMotion>
                                  </p:childTnLst>
                                </p:cTn>
                              </p:par>
                              <p:par>
                                <p:cTn id="94" presetID="35" presetClass="path" presetSubtype="0" accel="50000" decel="50000" fill="hold" nodeType="withEffect">
                                  <p:stCondLst>
                                    <p:cond delay="0"/>
                                  </p:stCondLst>
                                  <p:childTnLst>
                                    <p:animMotion origin="layout" path="M -5.55556E-7 4.07407E-6 L -0.07865 0.02106 " pathEditMode="relative" rAng="0" ptsTypes="AA">
                                      <p:cBhvr>
                                        <p:cTn id="95" dur="2000" fill="hold"/>
                                        <p:tgtEl>
                                          <p:spTgt spid="363530"/>
                                        </p:tgtEl>
                                        <p:attrNameLst>
                                          <p:attrName>ppt_x</p:attrName>
                                          <p:attrName>ppt_y</p:attrName>
                                        </p:attrNameLst>
                                      </p:cBhvr>
                                      <p:rCtr x="-3900" y="1000"/>
                                    </p:animMotion>
                                  </p:childTnLst>
                                </p:cTn>
                              </p:par>
                              <p:par>
                                <p:cTn id="96" presetID="35" presetClass="path" presetSubtype="0" accel="50000" decel="50000" fill="hold" nodeType="withEffect">
                                  <p:stCondLst>
                                    <p:cond delay="0"/>
                                  </p:stCondLst>
                                  <p:childTnLst>
                                    <p:animMotion origin="layout" path="M 8.33333E-7 7.40741E-7 L -0.08663 0.01065 " pathEditMode="relative" rAng="0" ptsTypes="AA">
                                      <p:cBhvr>
                                        <p:cTn id="97" dur="2000" fill="hold"/>
                                        <p:tgtEl>
                                          <p:spTgt spid="363531"/>
                                        </p:tgtEl>
                                        <p:attrNameLst>
                                          <p:attrName>ppt_x</p:attrName>
                                          <p:attrName>ppt_y</p:attrName>
                                        </p:attrNameLst>
                                      </p:cBhvr>
                                      <p:rCtr x="-4300" y="500"/>
                                    </p:animMotion>
                                  </p:childTnLst>
                                </p:cTn>
                              </p:par>
                              <p:par>
                                <p:cTn id="98" presetID="8" presetClass="entr" presetSubtype="16" fill="hold" grpId="0" nodeType="withEffect">
                                  <p:stCondLst>
                                    <p:cond delay="0"/>
                                  </p:stCondLst>
                                  <p:childTnLst>
                                    <p:set>
                                      <p:cBhvr>
                                        <p:cTn id="99" dur="1" fill="hold">
                                          <p:stCondLst>
                                            <p:cond delay="0"/>
                                          </p:stCondLst>
                                        </p:cTn>
                                        <p:tgtEl>
                                          <p:spTgt spid="3">
                                            <p:txEl>
                                              <p:pRg st="2" end="2"/>
                                            </p:txEl>
                                          </p:spTgt>
                                        </p:tgtEl>
                                        <p:attrNameLst>
                                          <p:attrName>style.visibility</p:attrName>
                                        </p:attrNameLst>
                                      </p:cBhvr>
                                      <p:to>
                                        <p:strVal val="visible"/>
                                      </p:to>
                                    </p:set>
                                    <p:animEffect transition="in" filter="diamond(in)">
                                      <p:cBhvr>
                                        <p:cTn id="100" dur="2000"/>
                                        <p:tgtEl>
                                          <p:spTgt spid="3">
                                            <p:txEl>
                                              <p:pRg st="2" end="2"/>
                                            </p:txEl>
                                          </p:spTgt>
                                        </p:tgtEl>
                                      </p:cBhvr>
                                    </p:animEffect>
                                  </p:childTnLst>
                                </p:cTn>
                              </p:par>
                              <p:par>
                                <p:cTn id="101" presetID="8" presetClass="entr" presetSubtype="16" fill="hold" grpId="0" nodeType="withEffect">
                                  <p:stCondLst>
                                    <p:cond delay="0"/>
                                  </p:stCondLst>
                                  <p:childTnLst>
                                    <p:set>
                                      <p:cBhvr>
                                        <p:cTn id="102" dur="1" fill="hold">
                                          <p:stCondLst>
                                            <p:cond delay="0"/>
                                          </p:stCondLst>
                                        </p:cTn>
                                        <p:tgtEl>
                                          <p:spTgt spid="3">
                                            <p:txEl>
                                              <p:pRg st="3" end="3"/>
                                            </p:txEl>
                                          </p:spTgt>
                                        </p:tgtEl>
                                        <p:attrNameLst>
                                          <p:attrName>style.visibility</p:attrName>
                                        </p:attrNameLst>
                                      </p:cBhvr>
                                      <p:to>
                                        <p:strVal val="visible"/>
                                      </p:to>
                                    </p:set>
                                    <p:animEffect transition="in" filter="diamond(in)">
                                      <p:cBhvr>
                                        <p:cTn id="103" dur="2000"/>
                                        <p:tgtEl>
                                          <p:spTgt spid="3">
                                            <p:txEl>
                                              <p:pRg st="3" end="3"/>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8" presetClass="entr" presetSubtype="16" fill="hold" nodeType="clickEffect">
                                  <p:stCondLst>
                                    <p:cond delay="0"/>
                                  </p:stCondLst>
                                  <p:childTnLst>
                                    <p:set>
                                      <p:cBhvr>
                                        <p:cTn id="107" dur="1" fill="hold">
                                          <p:stCondLst>
                                            <p:cond delay="0"/>
                                          </p:stCondLst>
                                        </p:cTn>
                                        <p:tgtEl>
                                          <p:spTgt spid="54274"/>
                                        </p:tgtEl>
                                        <p:attrNameLst>
                                          <p:attrName>style.visibility</p:attrName>
                                        </p:attrNameLst>
                                      </p:cBhvr>
                                      <p:to>
                                        <p:strVal val="visible"/>
                                      </p:to>
                                    </p:set>
                                    <p:animEffect transition="in" filter="diamond(in)">
                                      <p:cBhvr>
                                        <p:cTn id="108" dur="20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allAtOnce"/>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23528" y="0"/>
            <a:ext cx="8313056" cy="4392488"/>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251520" y="4653136"/>
            <a:ext cx="8892480" cy="16561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4098" name="Picture 2"/>
          <p:cNvPicPr>
            <a:picLocks noChangeAspect="1" noChangeArrowheads="1"/>
          </p:cNvPicPr>
          <p:nvPr/>
        </p:nvPicPr>
        <p:blipFill>
          <a:blip r:embed="rId3" cstate="print"/>
          <a:srcRect/>
          <a:stretch>
            <a:fillRect/>
          </a:stretch>
        </p:blipFill>
        <p:spPr bwMode="auto">
          <a:xfrm>
            <a:off x="0" y="188640"/>
            <a:ext cx="8892480" cy="6048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6165304"/>
            <a:ext cx="8712968" cy="707886"/>
          </a:xfrm>
          <a:prstGeom prst="rect">
            <a:avLst/>
          </a:prstGeom>
        </p:spPr>
        <p:txBody>
          <a:bodyPr wrap="square">
            <a:spAutoFit/>
          </a:bodyPr>
          <a:lstStyle/>
          <a:p>
            <a:pPr algn="ctr"/>
            <a:r>
              <a:rPr lang="tr-TR" sz="2000" dirty="0" smtClean="0"/>
              <a:t>Elektromıknatısın  çekim gücünün  nelere bağlı olduğunu simülasyonu izleyerek öğrenelim  </a:t>
            </a:r>
            <a:endParaRPr lang="tr-TR" sz="2000" dirty="0"/>
          </a:p>
        </p:txBody>
      </p:sp>
    </p:spTree>
    <p:controls>
      <mc:AlternateContent xmlns:mc="http://schemas.openxmlformats.org/markup-compatibility/2006">
        <mc:Choice xmlns:v="urn:schemas-microsoft-com:vml" Requires="v">
          <p:control spid="116741" name="ShockwaveFlash1" r:id="rId2" imgW="8280572" imgH="6122190"/>
        </mc:Choice>
        <mc:Fallback>
          <p:control name="ShockwaveFlash1" r:id="rId2" imgW="8280572" imgH="6122190">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468313" y="0"/>
                  <a:ext cx="8280400" cy="6121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568952" cy="1200329"/>
          </a:xfrm>
          <a:prstGeom prst="rect">
            <a:avLst/>
          </a:prstGeom>
        </p:spPr>
        <p:txBody>
          <a:bodyPr wrap="square">
            <a:spAutoFit/>
          </a:bodyPr>
          <a:lstStyle/>
          <a:p>
            <a:r>
              <a:rPr lang="tr-TR" sz="2400" dirty="0" smtClean="0"/>
              <a:t>Aşağıda sarım sayısı ve üzerinden geçen akım şiddeti verilen elektromıknatısların çekebilecekleri toplu iğne sayılarını doğru olarak eşleştiriniz.</a:t>
            </a:r>
            <a:endParaRPr lang="tr-TR" sz="2400" dirty="0"/>
          </a:p>
        </p:txBody>
      </p:sp>
      <p:pic>
        <p:nvPicPr>
          <p:cNvPr id="201730" name="Picture 2" descr="image1"/>
          <p:cNvPicPr>
            <a:picLocks noChangeAspect="1" noChangeArrowheads="1"/>
          </p:cNvPicPr>
          <p:nvPr/>
        </p:nvPicPr>
        <p:blipFill>
          <a:blip r:embed="rId4" cstate="print"/>
          <a:srcRect/>
          <a:stretch>
            <a:fillRect/>
          </a:stretch>
        </p:blipFill>
        <p:spPr bwMode="auto">
          <a:xfrm>
            <a:off x="251520" y="1340768"/>
            <a:ext cx="8352928" cy="3168352"/>
          </a:xfrm>
          <a:prstGeom prst="rect">
            <a:avLst/>
          </a:prstGeom>
          <a:noFill/>
          <a:ln w="9525">
            <a:noFill/>
            <a:miter lim="800000"/>
            <a:headEnd/>
            <a:tailEnd/>
          </a:ln>
        </p:spPr>
      </p:pic>
      <p:graphicFrame>
        <p:nvGraphicFramePr>
          <p:cNvPr id="201731" name="Object 3"/>
          <p:cNvGraphicFramePr>
            <a:graphicFrameLocks noChangeAspect="1"/>
          </p:cNvGraphicFramePr>
          <p:nvPr/>
        </p:nvGraphicFramePr>
        <p:xfrm>
          <a:off x="2915816" y="5733256"/>
          <a:ext cx="2520280" cy="952500"/>
        </p:xfrm>
        <a:graphic>
          <a:graphicData uri="http://schemas.openxmlformats.org/presentationml/2006/ole">
            <mc:AlternateContent xmlns:mc="http://schemas.openxmlformats.org/markup-compatibility/2006">
              <mc:Choice xmlns:v="urn:schemas-microsoft-com:vml" Requires="v">
                <p:oleObj spid="_x0000_s201776" name="Resim" r:id="rId5" imgW="1685714" imgH="952129" progId="StaticDib">
                  <p:embed/>
                </p:oleObj>
              </mc:Choice>
              <mc:Fallback>
                <p:oleObj name="Resim" r:id="rId5" imgW="1685714" imgH="952129" progId="StaticDib">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5816" y="5733256"/>
                        <a:ext cx="252028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1732" name="Object 4"/>
          <p:cNvGraphicFramePr>
            <a:graphicFrameLocks noChangeAspect="1"/>
          </p:cNvGraphicFramePr>
          <p:nvPr/>
        </p:nvGraphicFramePr>
        <p:xfrm>
          <a:off x="179512" y="5661248"/>
          <a:ext cx="1656184" cy="1009650"/>
        </p:xfrm>
        <a:graphic>
          <a:graphicData uri="http://schemas.openxmlformats.org/presentationml/2006/ole">
            <mc:AlternateContent xmlns:mc="http://schemas.openxmlformats.org/markup-compatibility/2006">
              <mc:Choice xmlns:v="urn:schemas-microsoft-com:vml" Requires="v">
                <p:oleObj spid="_x0000_s201777" name="Resim" r:id="rId7" imgW="1161597" imgH="1009524" progId="StaticDib">
                  <p:embed/>
                </p:oleObj>
              </mc:Choice>
              <mc:Fallback>
                <p:oleObj name="Resim" r:id="rId7" imgW="1161597" imgH="1009524" progId="StaticDib">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9512" y="5661248"/>
                        <a:ext cx="1656184"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1733" name="Object 5"/>
          <p:cNvGraphicFramePr>
            <a:graphicFrameLocks noChangeAspect="1"/>
          </p:cNvGraphicFramePr>
          <p:nvPr/>
        </p:nvGraphicFramePr>
        <p:xfrm>
          <a:off x="6660232" y="5661248"/>
          <a:ext cx="1872208" cy="1008112"/>
        </p:xfrm>
        <a:graphic>
          <a:graphicData uri="http://schemas.openxmlformats.org/presentationml/2006/ole">
            <mc:AlternateContent xmlns:mc="http://schemas.openxmlformats.org/markup-compatibility/2006">
              <mc:Choice xmlns:v="urn:schemas-microsoft-com:vml" Requires="v">
                <p:oleObj spid="_x0000_s201778" name="Resim" r:id="rId9" imgW="1180952" imgH="999736" progId="StaticDib">
                  <p:embed/>
                </p:oleObj>
              </mc:Choice>
              <mc:Fallback>
                <p:oleObj name="Resim" r:id="rId9" imgW="1180952" imgH="999736" progId="StaticDib">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60232" y="5661248"/>
                        <a:ext cx="1872208"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4722 -0.02106 L -0.76389 -0.1574 " pathEditMode="relative" rAng="0" ptsTypes="AA">
                                      <p:cBhvr>
                                        <p:cTn id="6" dur="2000" fill="hold"/>
                                        <p:tgtEl>
                                          <p:spTgt spid="201733"/>
                                        </p:tgtEl>
                                        <p:attrNameLst>
                                          <p:attrName>ppt_x</p:attrName>
                                          <p:attrName>ppt_y</p:attrName>
                                        </p:attrNameLst>
                                      </p:cBhvr>
                                      <p:rCtr x="-35800" y="-6800"/>
                                    </p:animMotion>
                                  </p:childTnLst>
                                </p:cTn>
                              </p:par>
                            </p:childTnLst>
                          </p:cTn>
                        </p:par>
                      </p:childTnLst>
                    </p:cTn>
                  </p:par>
                  <p:par>
                    <p:cTn id="7" fill="hold">
                      <p:stCondLst>
                        <p:cond delay="indefinite"/>
                      </p:stCondLst>
                      <p:childTnLst>
                        <p:par>
                          <p:cTn id="8" fill="hold">
                            <p:stCondLst>
                              <p:cond delay="0"/>
                            </p:stCondLst>
                            <p:childTnLst>
                              <p:par>
                                <p:cTn id="9" presetID="56" presetClass="path" presetSubtype="0" accel="50000" decel="50000" fill="hold" nodeType="clickEffect">
                                  <p:stCondLst>
                                    <p:cond delay="0"/>
                                  </p:stCondLst>
                                  <p:childTnLst>
                                    <p:animMotion origin="layout" path="M 5.55556E-7 -4.07407E-6 L 0.31111 -0.16782 " pathEditMode="relative" rAng="0" ptsTypes="AA">
                                      <p:cBhvr>
                                        <p:cTn id="10" dur="2000" fill="hold"/>
                                        <p:tgtEl>
                                          <p:spTgt spid="201732"/>
                                        </p:tgtEl>
                                        <p:attrNameLst>
                                          <p:attrName>ppt_x</p:attrName>
                                          <p:attrName>ppt_y</p:attrName>
                                        </p:attrNameLst>
                                      </p:cBhvr>
                                      <p:rCtr x="15600" y="-8400"/>
                                    </p:animMotion>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nodeType="clickEffect">
                                  <p:stCondLst>
                                    <p:cond delay="0"/>
                                  </p:stCondLst>
                                  <p:childTnLst>
                                    <p:animMotion origin="layout" path="M 2.77778E-6 -0.01689 L 0.31909 -0.18055 " pathEditMode="relative" rAng="0" ptsTypes="AA">
                                      <p:cBhvr>
                                        <p:cTn id="14" dur="2000" fill="hold"/>
                                        <p:tgtEl>
                                          <p:spTgt spid="201731"/>
                                        </p:tgtEl>
                                        <p:attrNameLst>
                                          <p:attrName>ppt_x</p:attrName>
                                          <p:attrName>ppt_y</p:attrName>
                                        </p:attrNameLst>
                                      </p:cBhvr>
                                      <p:rCtr x="16000" y="-82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3" cstate="print"/>
          <a:srcRect/>
          <a:stretch>
            <a:fillRect/>
          </a:stretch>
        </p:blipFill>
        <p:spPr bwMode="auto">
          <a:xfrm>
            <a:off x="1403648" y="188640"/>
            <a:ext cx="5905500" cy="3143250"/>
          </a:xfrm>
          <a:prstGeom prst="rect">
            <a:avLst/>
          </a:prstGeom>
          <a:noFill/>
          <a:ln w="9525">
            <a:noFill/>
            <a:miter lim="800000"/>
            <a:headEnd/>
            <a:tailEnd/>
          </a:ln>
        </p:spPr>
      </p:pic>
      <p:sp>
        <p:nvSpPr>
          <p:cNvPr id="189443" name="Rectangle 3"/>
          <p:cNvSpPr>
            <a:spLocks noChangeArrowheads="1"/>
          </p:cNvSpPr>
          <p:nvPr/>
        </p:nvSpPr>
        <p:spPr bwMode="auto">
          <a:xfrm>
            <a:off x="179512" y="3201650"/>
            <a:ext cx="856895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Elektromıknatıs düzeneği kuran Fatih, sırasıyla I, II ve III teki değişiklikleri yaparak gözlemlediklerini not ediyor.</a:t>
            </a:r>
            <a:endParaRPr kumimoji="0" lang="tr-TR"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Fatih'in notları arasında aşağıdakilerden hangisi yoktur?</a:t>
            </a:r>
            <a:endParaRPr kumimoji="0" lang="tr-TR"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A)Demir çivi mıknatıslık özelliğine sahip oldu.</a:t>
            </a:r>
            <a:endParaRPr kumimoji="0" lang="tr-TR"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B)Sarım sayısı demir çivinin mıknatıslığını artırdı.</a:t>
            </a:r>
            <a:endParaRPr kumimoji="0" lang="tr-TR"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C)Pil sayısı demir çivinin mıknatıslığını artırdı.</a:t>
            </a:r>
            <a:endParaRPr kumimoji="0" lang="tr-TR" sz="2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61925" algn="l"/>
              </a:tabLst>
            </a:pPr>
            <a:r>
              <a:rPr kumimoji="0" lang="tr-TR" sz="2400" b="0" i="0" u="none" strike="noStrike" cap="none" normalizeH="0" baseline="0" dirty="0" smtClean="0">
                <a:ln>
                  <a:noFill/>
                </a:ln>
                <a:solidFill>
                  <a:srgbClr val="000000"/>
                </a:solidFill>
                <a:effectLst/>
                <a:latin typeface="Arial" pitchFamily="34" charset="0"/>
                <a:ea typeface="Courier New" pitchFamily="49" charset="0"/>
              </a:rPr>
              <a:t>D)Elektromıknatısın çekim gücü sarım sayısı ile doğru</a:t>
            </a:r>
            <a:r>
              <a:rPr kumimoji="0" lang="tr-TR" sz="2400" b="0" i="0" u="none" strike="noStrike" cap="none" normalizeH="0" dirty="0" smtClean="0">
                <a:ln>
                  <a:noFill/>
                </a:ln>
                <a:solidFill>
                  <a:srgbClr val="000000"/>
                </a:solidFill>
                <a:effectLst/>
                <a:latin typeface="Arial" pitchFamily="34" charset="0"/>
                <a:ea typeface="Courier New" pitchFamily="49" charset="0"/>
              </a:rPr>
              <a:t> </a:t>
            </a:r>
            <a:r>
              <a:rPr kumimoji="0" lang="tr-TR" sz="2400" b="0" i="0" u="none" strike="noStrike" cap="none" normalizeH="0" baseline="0" dirty="0" smtClean="0">
                <a:ln>
                  <a:noFill/>
                </a:ln>
                <a:solidFill>
                  <a:srgbClr val="000000"/>
                </a:solidFill>
                <a:effectLst/>
                <a:latin typeface="Arial" pitchFamily="34" charset="0"/>
                <a:ea typeface="Courier New" pitchFamily="49" charset="0"/>
              </a:rPr>
              <a:t>orantılıdır.</a:t>
            </a:r>
            <a:endParaRPr kumimoji="0" lang="tr-TR" sz="2400" b="0" i="0" u="none" strike="noStrike" cap="none" normalizeH="0" baseline="0" dirty="0" smtClean="0">
              <a:ln>
                <a:noFill/>
              </a:ln>
              <a:solidFill>
                <a:schemeClr val="tx1"/>
              </a:solidFill>
              <a:effectLst/>
              <a:latin typeface="Arial" pitchFamily="34" charset="0"/>
            </a:endParaRPr>
          </a:p>
        </p:txBody>
      </p:sp>
      <p:sp>
        <p:nvSpPr>
          <p:cNvPr id="4" name="3 Oval"/>
          <p:cNvSpPr>
            <a:spLocks noChangeArrowheads="1"/>
          </p:cNvSpPr>
          <p:nvPr/>
        </p:nvSpPr>
        <p:spPr bwMode="auto">
          <a:xfrm>
            <a:off x="179512" y="5085184"/>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p:cNvPicPr>
            <a:picLocks noChangeAspect="1" noChangeArrowheads="1"/>
          </p:cNvPicPr>
          <p:nvPr/>
        </p:nvPicPr>
        <p:blipFill>
          <a:blip r:embed="rId3" cstate="print"/>
          <a:srcRect/>
          <a:stretch>
            <a:fillRect/>
          </a:stretch>
        </p:blipFill>
        <p:spPr bwMode="auto">
          <a:xfrm>
            <a:off x="0" y="1"/>
            <a:ext cx="5184576" cy="3140968"/>
          </a:xfrm>
          <a:prstGeom prst="rect">
            <a:avLst/>
          </a:prstGeom>
          <a:noFill/>
          <a:ln w="9525">
            <a:noFill/>
            <a:miter lim="800000"/>
            <a:headEnd/>
            <a:tailEnd/>
          </a:ln>
        </p:spPr>
      </p:pic>
      <p:sp>
        <p:nvSpPr>
          <p:cNvPr id="3" name="2 Dikdörtgen"/>
          <p:cNvSpPr/>
          <p:nvPr/>
        </p:nvSpPr>
        <p:spPr>
          <a:xfrm>
            <a:off x="5364088" y="332656"/>
            <a:ext cx="3600400" cy="2554545"/>
          </a:xfrm>
          <a:prstGeom prst="rect">
            <a:avLst/>
          </a:prstGeom>
        </p:spPr>
        <p:txBody>
          <a:bodyPr wrap="square">
            <a:spAutoFit/>
          </a:bodyPr>
          <a:lstStyle/>
          <a:p>
            <a:r>
              <a:rPr lang="tr-TR" sz="2000" dirty="0" smtClean="0"/>
              <a:t>Bir öğrenci elektromıknatısın gücünün pil sayısı ve sarım sayısına göre nasıl değiştiğini göstermek İstiyor. Bunun için I ve II de verilenleri sırasıyla yapıyor. Arkadaşları, bu öğrencinin yaptıkları ile İlgili bazı yorumlar yapıyor.</a:t>
            </a:r>
          </a:p>
        </p:txBody>
      </p:sp>
      <p:pic>
        <p:nvPicPr>
          <p:cNvPr id="190467" name="Picture 3"/>
          <p:cNvPicPr>
            <a:picLocks noChangeAspect="1" noChangeArrowheads="1"/>
          </p:cNvPicPr>
          <p:nvPr/>
        </p:nvPicPr>
        <p:blipFill>
          <a:blip r:embed="rId4" cstate="print"/>
          <a:srcRect/>
          <a:stretch>
            <a:fillRect/>
          </a:stretch>
        </p:blipFill>
        <p:spPr bwMode="auto">
          <a:xfrm>
            <a:off x="683568" y="3356992"/>
            <a:ext cx="7272808" cy="3501008"/>
          </a:xfrm>
          <a:prstGeom prst="rect">
            <a:avLst/>
          </a:prstGeom>
          <a:noFill/>
          <a:ln w="9525">
            <a:noFill/>
            <a:miter lim="800000"/>
            <a:headEnd/>
            <a:tailEnd/>
          </a:ln>
        </p:spPr>
      </p:pic>
      <p:sp>
        <p:nvSpPr>
          <p:cNvPr id="5" name="4 Dikdörtgen"/>
          <p:cNvSpPr/>
          <p:nvPr/>
        </p:nvSpPr>
        <p:spPr>
          <a:xfrm>
            <a:off x="251520" y="3105835"/>
            <a:ext cx="8064896" cy="369332"/>
          </a:xfrm>
          <a:prstGeom prst="rect">
            <a:avLst/>
          </a:prstGeom>
        </p:spPr>
        <p:txBody>
          <a:bodyPr wrap="square">
            <a:spAutoFit/>
          </a:bodyPr>
          <a:lstStyle/>
          <a:p>
            <a:r>
              <a:rPr lang="tr-TR" dirty="0" smtClean="0"/>
              <a:t>Buna göre, aşağıdakilerden hangisi yanlış bir yorumdur?</a:t>
            </a:r>
            <a:endParaRPr lang="tr-TR" dirty="0"/>
          </a:p>
        </p:txBody>
      </p:sp>
      <p:sp>
        <p:nvSpPr>
          <p:cNvPr id="6" name="5 Oval"/>
          <p:cNvSpPr>
            <a:spLocks noChangeArrowheads="1"/>
          </p:cNvSpPr>
          <p:nvPr/>
        </p:nvSpPr>
        <p:spPr bwMode="auto">
          <a:xfrm>
            <a:off x="971600" y="5157192"/>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2754" name="Object 2"/>
          <p:cNvGraphicFramePr>
            <a:graphicFrameLocks noChangeAspect="1"/>
          </p:cNvGraphicFramePr>
          <p:nvPr/>
        </p:nvGraphicFramePr>
        <p:xfrm>
          <a:off x="5738528" y="332655"/>
          <a:ext cx="3297968" cy="2880321"/>
        </p:xfrm>
        <a:graphic>
          <a:graphicData uri="http://schemas.openxmlformats.org/presentationml/2006/ole">
            <mc:AlternateContent xmlns:mc="http://schemas.openxmlformats.org/markup-compatibility/2006">
              <mc:Choice xmlns:v="urn:schemas-microsoft-com:vml" Requires="v">
                <p:oleObj spid="_x0000_s202829" name="Resim" r:id="rId4" imgW="2180952" imgH="1904762" progId="StaticDib">
                  <p:embed/>
                </p:oleObj>
              </mc:Choice>
              <mc:Fallback>
                <p:oleObj name="Resim" r:id="rId4" imgW="2180952"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38528" y="332655"/>
                        <a:ext cx="3297968" cy="288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1 Dikdörtgen"/>
          <p:cNvSpPr/>
          <p:nvPr/>
        </p:nvSpPr>
        <p:spPr>
          <a:xfrm>
            <a:off x="323528" y="188640"/>
            <a:ext cx="5616624" cy="3785652"/>
          </a:xfrm>
          <a:prstGeom prst="rect">
            <a:avLst/>
          </a:prstGeom>
        </p:spPr>
        <p:txBody>
          <a:bodyPr wrap="square">
            <a:spAutoFit/>
          </a:bodyPr>
          <a:lstStyle/>
          <a:p>
            <a:r>
              <a:rPr lang="tr-TR" sz="2400" dirty="0" smtClean="0"/>
              <a:t>Bir bobinden akım geçtiğinde bobin etrafında manyetik alan oluşur, bobin toplu iğneleri hareketlendirir ve kendine doğru çeker.</a:t>
            </a:r>
          </a:p>
          <a:p>
            <a:r>
              <a:rPr lang="tr-TR" sz="2400" dirty="0" smtClean="0"/>
              <a:t>Bir öğrenci bobinin manyetik alan şiddetinin bobinin sarım sayısıyla değiştiğini toplu iğnelerin çekilme miktarına bakarak göstermek istiyor. Bunun için yandaki düzenekle aşağıdakilerden hangisini beraber gözlemlemelidir?</a:t>
            </a:r>
            <a:endParaRPr lang="tr-TR" sz="2400" dirty="0"/>
          </a:p>
        </p:txBody>
      </p:sp>
      <p:graphicFrame>
        <p:nvGraphicFramePr>
          <p:cNvPr id="202755" name="Object 3"/>
          <p:cNvGraphicFramePr>
            <a:graphicFrameLocks noChangeAspect="1"/>
          </p:cNvGraphicFramePr>
          <p:nvPr/>
        </p:nvGraphicFramePr>
        <p:xfrm>
          <a:off x="467544" y="4653136"/>
          <a:ext cx="1647825" cy="1905000"/>
        </p:xfrm>
        <a:graphic>
          <a:graphicData uri="http://schemas.openxmlformats.org/presentationml/2006/ole">
            <mc:AlternateContent xmlns:mc="http://schemas.openxmlformats.org/markup-compatibility/2006">
              <mc:Choice xmlns:v="urn:schemas-microsoft-com:vml" Requires="v">
                <p:oleObj spid="_x0000_s202830" name="Resim" r:id="rId6" imgW="1647183" imgH="1904762" progId="StaticDib">
                  <p:embed/>
                </p:oleObj>
              </mc:Choice>
              <mc:Fallback>
                <p:oleObj name="Resim" r:id="rId6" imgW="1647183" imgH="1904762"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544" y="4653136"/>
                        <a:ext cx="16478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2756" name="Object 4"/>
          <p:cNvGraphicFramePr>
            <a:graphicFrameLocks noChangeAspect="1"/>
          </p:cNvGraphicFramePr>
          <p:nvPr/>
        </p:nvGraphicFramePr>
        <p:xfrm>
          <a:off x="2267744" y="4653136"/>
          <a:ext cx="1466850" cy="1905000"/>
        </p:xfrm>
        <a:graphic>
          <a:graphicData uri="http://schemas.openxmlformats.org/presentationml/2006/ole">
            <mc:AlternateContent xmlns:mc="http://schemas.openxmlformats.org/markup-compatibility/2006">
              <mc:Choice xmlns:v="urn:schemas-microsoft-com:vml" Requires="v">
                <p:oleObj spid="_x0000_s202831" name="Resim" r:id="rId8" imgW="1466667" imgH="1904762" progId="StaticDib">
                  <p:embed/>
                </p:oleObj>
              </mc:Choice>
              <mc:Fallback>
                <p:oleObj name="Resim" r:id="rId8" imgW="1466667" imgH="1904762" progId="StaticDib">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67744" y="4653136"/>
                        <a:ext cx="146685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2757" name="Object 5"/>
          <p:cNvGraphicFramePr>
            <a:graphicFrameLocks noChangeAspect="1"/>
          </p:cNvGraphicFramePr>
          <p:nvPr/>
        </p:nvGraphicFramePr>
        <p:xfrm>
          <a:off x="4067944" y="4581128"/>
          <a:ext cx="1571625" cy="1905000"/>
        </p:xfrm>
        <a:graphic>
          <a:graphicData uri="http://schemas.openxmlformats.org/presentationml/2006/ole">
            <mc:AlternateContent xmlns:mc="http://schemas.openxmlformats.org/markup-compatibility/2006">
              <mc:Choice xmlns:v="urn:schemas-microsoft-com:vml" Requires="v">
                <p:oleObj spid="_x0000_s202832" name="Resim" r:id="rId10" imgW="1571429" imgH="1904762" progId="StaticDib">
                  <p:embed/>
                </p:oleObj>
              </mc:Choice>
              <mc:Fallback>
                <p:oleObj name="Resim" r:id="rId10" imgW="1571429" imgH="1904762" progId="StaticDib">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067944" y="4581128"/>
                        <a:ext cx="157162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2758" name="Object 6"/>
          <p:cNvGraphicFramePr>
            <a:graphicFrameLocks noChangeAspect="1"/>
          </p:cNvGraphicFramePr>
          <p:nvPr/>
        </p:nvGraphicFramePr>
        <p:xfrm>
          <a:off x="6156176" y="4581128"/>
          <a:ext cx="1485900" cy="1905000"/>
        </p:xfrm>
        <a:graphic>
          <a:graphicData uri="http://schemas.openxmlformats.org/presentationml/2006/ole">
            <mc:AlternateContent xmlns:mc="http://schemas.openxmlformats.org/markup-compatibility/2006">
              <mc:Choice xmlns:v="urn:schemas-microsoft-com:vml" Requires="v">
                <p:oleObj spid="_x0000_s202833" name="Resim" r:id="rId12" imgW="1485321" imgH="1904762" progId="StaticDib">
                  <p:embed/>
                </p:oleObj>
              </mc:Choice>
              <mc:Fallback>
                <p:oleObj name="Resim" r:id="rId12" imgW="1485321" imgH="1904762" progId="StaticDib">
                  <p:embed/>
                  <p:pic>
                    <p:nvPicPr>
                      <p:cNvPr id="0" name="Picture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156176" y="4581128"/>
                        <a:ext cx="14859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7 Oval"/>
          <p:cNvSpPr>
            <a:spLocks noChangeArrowheads="1"/>
          </p:cNvSpPr>
          <p:nvPr/>
        </p:nvSpPr>
        <p:spPr bwMode="auto">
          <a:xfrm>
            <a:off x="2267744" y="4653136"/>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3778" name="Object 2"/>
          <p:cNvGraphicFramePr>
            <a:graphicFrameLocks noChangeAspect="1"/>
          </p:cNvGraphicFramePr>
          <p:nvPr/>
        </p:nvGraphicFramePr>
        <p:xfrm>
          <a:off x="1619672" y="260648"/>
          <a:ext cx="4176464" cy="2269212"/>
        </p:xfrm>
        <a:graphic>
          <a:graphicData uri="http://schemas.openxmlformats.org/presentationml/2006/ole">
            <mc:AlternateContent xmlns:mc="http://schemas.openxmlformats.org/markup-compatibility/2006">
              <mc:Choice xmlns:v="urn:schemas-microsoft-com:vml" Requires="v">
                <p:oleObj spid="_x0000_s203793" name="Resim" r:id="rId4" imgW="2857143" imgH="1552381" progId="StaticDib">
                  <p:embed/>
                </p:oleObj>
              </mc:Choice>
              <mc:Fallback>
                <p:oleObj name="Resim" r:id="rId4" imgW="2857143" imgH="1552381"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9672" y="260648"/>
                        <a:ext cx="4176464" cy="2269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251520" y="3068960"/>
            <a:ext cx="8712968" cy="3416320"/>
          </a:xfrm>
          <a:prstGeom prst="rect">
            <a:avLst/>
          </a:prstGeom>
        </p:spPr>
        <p:txBody>
          <a:bodyPr wrap="square">
            <a:spAutoFit/>
          </a:bodyPr>
          <a:lstStyle/>
          <a:p>
            <a:r>
              <a:rPr lang="tr-TR" sz="2400" dirty="0" smtClean="0"/>
              <a:t>Yukarıda aynı boy ve kalınlıkta demir çiviler ile yapılan elektromıknatısların çektikleri toplu iğne sayısı tabloda verilmiştir.</a:t>
            </a:r>
          </a:p>
          <a:p>
            <a:r>
              <a:rPr lang="tr-TR" sz="2400" dirty="0" smtClean="0"/>
              <a:t>Buna göre, toplu iğne sayılarındaki fark neden kaynaklanmaktadır? (Piller özdeştir.)</a:t>
            </a:r>
          </a:p>
          <a:p>
            <a:endParaRPr lang="tr-TR" sz="2400" dirty="0" smtClean="0"/>
          </a:p>
          <a:p>
            <a:r>
              <a:rPr lang="tr-TR" sz="2400" dirty="0" smtClean="0"/>
              <a:t>A) Çivilerin yapıldıkları maddeler farklıdır.</a:t>
            </a:r>
          </a:p>
          <a:p>
            <a:r>
              <a:rPr lang="tr-TR" sz="2400" dirty="0" smtClean="0"/>
              <a:t>B) Sarım sayısı elektromıknatıslık özelliğini etkiler.</a:t>
            </a:r>
          </a:p>
          <a:p>
            <a:r>
              <a:rPr lang="tr-TR" sz="2400" dirty="0" smtClean="0"/>
              <a:t>C) Ortam sıcaklığı elektromıknatıslık özeliğini etkilemiştir.</a:t>
            </a:r>
          </a:p>
          <a:p>
            <a:r>
              <a:rPr lang="tr-TR" sz="2400" dirty="0" smtClean="0"/>
              <a:t>D) I. şekil ile II. şekildeki gerilimler farklıdır.</a:t>
            </a:r>
            <a:endParaRPr lang="tr-TR" sz="2400" dirty="0"/>
          </a:p>
        </p:txBody>
      </p:sp>
      <p:sp>
        <p:nvSpPr>
          <p:cNvPr id="4" name="3 Oval"/>
          <p:cNvSpPr>
            <a:spLocks noChangeArrowheads="1"/>
          </p:cNvSpPr>
          <p:nvPr/>
        </p:nvSpPr>
        <p:spPr bwMode="auto">
          <a:xfrm>
            <a:off x="251520" y="5301208"/>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116632"/>
            <a:ext cx="8280920" cy="3970318"/>
          </a:xfrm>
          <a:prstGeom prst="rect">
            <a:avLst/>
          </a:prstGeom>
        </p:spPr>
        <p:txBody>
          <a:bodyPr wrap="square">
            <a:spAutoFit/>
          </a:bodyPr>
          <a:lstStyle/>
          <a:p>
            <a:r>
              <a:rPr lang="tr-TR" sz="2800" dirty="0" smtClean="0"/>
              <a:t>I.  Elektromıknatıs üzerinden geçen akım</a:t>
            </a:r>
          </a:p>
          <a:p>
            <a:r>
              <a:rPr lang="tr-TR" sz="2800" dirty="0" smtClean="0"/>
              <a:t>II. Elektromıknatısın sarım sayısı</a:t>
            </a:r>
          </a:p>
          <a:p>
            <a:r>
              <a:rPr lang="tr-TR" sz="2800" dirty="0" smtClean="0"/>
              <a:t>III.Elektromıknatısın sıcaklığı</a:t>
            </a:r>
          </a:p>
          <a:p>
            <a:r>
              <a:rPr lang="tr-TR" sz="2800" dirty="0" smtClean="0"/>
              <a:t>Yukarıda verilenlerden hangileri bir elektromıknatısın çekim gücünü etkiler?</a:t>
            </a:r>
          </a:p>
          <a:p>
            <a:endParaRPr lang="tr-TR" sz="2800" dirty="0" smtClean="0"/>
          </a:p>
          <a:p>
            <a:pPr marL="514350" indent="-514350">
              <a:buAutoNum type="alphaUcParenR"/>
            </a:pPr>
            <a:r>
              <a:rPr lang="tr-TR" sz="2800" dirty="0" smtClean="0"/>
              <a:t>Yalnız I 	                   B) Yalnız III</a:t>
            </a:r>
          </a:p>
          <a:p>
            <a:pPr marL="514350" indent="-514350"/>
            <a:endParaRPr lang="tr-TR" sz="2800" dirty="0" smtClean="0"/>
          </a:p>
          <a:p>
            <a:r>
              <a:rPr lang="tr-TR" sz="2800" dirty="0" smtClean="0"/>
              <a:t>C) I ve II	                   D) I ve III</a:t>
            </a:r>
            <a:endParaRPr lang="tr-TR" sz="2800" dirty="0"/>
          </a:p>
        </p:txBody>
      </p:sp>
      <p:sp>
        <p:nvSpPr>
          <p:cNvPr id="3" name="2 Oval"/>
          <p:cNvSpPr>
            <a:spLocks noChangeArrowheads="1"/>
          </p:cNvSpPr>
          <p:nvPr/>
        </p:nvSpPr>
        <p:spPr bwMode="auto">
          <a:xfrm>
            <a:off x="467544" y="3573016"/>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44130"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5888"/>
                  <a:ext cx="6985000" cy="558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66712216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02" name="Object 2"/>
          <p:cNvGraphicFramePr>
            <a:graphicFrameLocks noChangeAspect="1"/>
          </p:cNvGraphicFramePr>
          <p:nvPr/>
        </p:nvGraphicFramePr>
        <p:xfrm>
          <a:off x="614108" y="188640"/>
          <a:ext cx="7264524" cy="2736304"/>
        </p:xfrm>
        <a:graphic>
          <a:graphicData uri="http://schemas.openxmlformats.org/presentationml/2006/ole">
            <mc:AlternateContent xmlns:mc="http://schemas.openxmlformats.org/markup-compatibility/2006">
              <mc:Choice xmlns:v="urn:schemas-microsoft-com:vml" Requires="v">
                <p:oleObj spid="_x0000_s204817" name="Resim" r:id="rId4" imgW="2857143" imgH="1075906" progId="StaticDib">
                  <p:embed/>
                </p:oleObj>
              </mc:Choice>
              <mc:Fallback>
                <p:oleObj name="Resim" r:id="rId4" imgW="2857143" imgH="1075906"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108" y="188640"/>
                        <a:ext cx="726452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539552" y="2996952"/>
            <a:ext cx="8208912" cy="3108543"/>
          </a:xfrm>
          <a:prstGeom prst="rect">
            <a:avLst/>
          </a:prstGeom>
        </p:spPr>
        <p:txBody>
          <a:bodyPr wrap="square">
            <a:spAutoFit/>
          </a:bodyPr>
          <a:lstStyle/>
          <a:p>
            <a:r>
              <a:rPr lang="tr-TR" sz="2800" dirty="0" smtClean="0"/>
              <a:t>Yukarıdaki düzenekleri kuran bir öğrenci aşağıdaki sorulardan hangisine cevap aramaktadır?</a:t>
            </a:r>
          </a:p>
          <a:p>
            <a:endParaRPr lang="tr-TR" sz="2800" dirty="0" smtClean="0"/>
          </a:p>
          <a:p>
            <a:r>
              <a:rPr lang="tr-TR" sz="2800" dirty="0" smtClean="0"/>
              <a:t>A) Pil sayısının elektromıknatıs üzerine etkisi</a:t>
            </a:r>
          </a:p>
          <a:p>
            <a:r>
              <a:rPr lang="tr-TR" sz="2800" dirty="0" smtClean="0"/>
              <a:t>B) Akım yönünün elektromıknatıs üzerine etkisi</a:t>
            </a:r>
          </a:p>
          <a:p>
            <a:r>
              <a:rPr lang="tr-TR" sz="2800" dirty="0" smtClean="0"/>
              <a:t>C) Elektromıknatıs üzerinden geçen akımın etkisi</a:t>
            </a:r>
          </a:p>
          <a:p>
            <a:r>
              <a:rPr lang="tr-TR" sz="2800" dirty="0" smtClean="0"/>
              <a:t>D) Sarım sayısının elektromıknatıs üzerine etkisi</a:t>
            </a:r>
            <a:endParaRPr lang="tr-TR" sz="2800" dirty="0"/>
          </a:p>
        </p:txBody>
      </p:sp>
      <p:sp>
        <p:nvSpPr>
          <p:cNvPr id="4" name="3 Oval"/>
          <p:cNvSpPr>
            <a:spLocks noChangeArrowheads="1"/>
          </p:cNvSpPr>
          <p:nvPr/>
        </p:nvSpPr>
        <p:spPr bwMode="auto">
          <a:xfrm>
            <a:off x="539552" y="5589240"/>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826" name="Object 2"/>
          <p:cNvGraphicFramePr>
            <a:graphicFrameLocks noChangeAspect="1"/>
          </p:cNvGraphicFramePr>
          <p:nvPr/>
        </p:nvGraphicFramePr>
        <p:xfrm>
          <a:off x="1115616" y="188639"/>
          <a:ext cx="6408712" cy="2905283"/>
        </p:xfrm>
        <a:graphic>
          <a:graphicData uri="http://schemas.openxmlformats.org/presentationml/2006/ole">
            <mc:AlternateContent xmlns:mc="http://schemas.openxmlformats.org/markup-compatibility/2006">
              <mc:Choice xmlns:v="urn:schemas-microsoft-com:vml" Requires="v">
                <p:oleObj spid="_x0000_s205841" name="Resim" r:id="rId4" imgW="2857143" imgH="1294896" progId="StaticDib">
                  <p:embed/>
                </p:oleObj>
              </mc:Choice>
              <mc:Fallback>
                <p:oleObj name="Resim" r:id="rId4" imgW="2857143" imgH="1294896"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5616" y="188639"/>
                        <a:ext cx="6408712" cy="29052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2 Dikdörtgen"/>
          <p:cNvSpPr/>
          <p:nvPr/>
        </p:nvSpPr>
        <p:spPr>
          <a:xfrm>
            <a:off x="251520" y="3212976"/>
            <a:ext cx="8496944" cy="3416320"/>
          </a:xfrm>
          <a:prstGeom prst="rect">
            <a:avLst/>
          </a:prstGeom>
        </p:spPr>
        <p:txBody>
          <a:bodyPr wrap="square">
            <a:spAutoFit/>
          </a:bodyPr>
          <a:lstStyle/>
          <a:p>
            <a:r>
              <a:rPr lang="tr-TR" sz="2400" dirty="0" smtClean="0"/>
              <a:t>Yukarıdaki şekilde şekilleri farklı iki elektromıknatıs görülmektedir. I. elektromıknatıs toplu iğneleri çekebildiği halde II. mıknatıs gibi arabayı kaldıramamaktadır.</a:t>
            </a:r>
          </a:p>
          <a:p>
            <a:r>
              <a:rPr lang="tr-TR" sz="2400" b="1" dirty="0" smtClean="0"/>
              <a:t>Bu durumun nedeni aşağıdakilerden hangisi olabilir?</a:t>
            </a:r>
          </a:p>
          <a:p>
            <a:endParaRPr lang="tr-TR" sz="2400" dirty="0" smtClean="0"/>
          </a:p>
          <a:p>
            <a:r>
              <a:rPr lang="tr-TR" sz="2400" dirty="0" smtClean="0"/>
              <a:t>A) I. mıknatısın sarım sayısı daha fazladır.</a:t>
            </a:r>
          </a:p>
          <a:p>
            <a:r>
              <a:rPr lang="tr-TR" sz="2400" dirty="0" smtClean="0"/>
              <a:t>B) II. mıknatıs üzerinden geçen akım şiddeti daha fazladır.</a:t>
            </a:r>
          </a:p>
          <a:p>
            <a:r>
              <a:rPr lang="tr-TR" sz="2400" dirty="0" smtClean="0"/>
              <a:t>C) Toplu iğneler ile araba farklı metallerden yapılmıştır.</a:t>
            </a:r>
          </a:p>
          <a:p>
            <a:r>
              <a:rPr lang="tr-TR" sz="2400" dirty="0" smtClean="0"/>
              <a:t>D) I. mıknatıs üzerindeki gerilim daha büyüktür.</a:t>
            </a:r>
            <a:endParaRPr lang="tr-TR" sz="2400" dirty="0"/>
          </a:p>
        </p:txBody>
      </p:sp>
      <p:sp>
        <p:nvSpPr>
          <p:cNvPr id="4" name="3 Oval"/>
          <p:cNvSpPr>
            <a:spLocks noChangeArrowheads="1"/>
          </p:cNvSpPr>
          <p:nvPr/>
        </p:nvSpPr>
        <p:spPr bwMode="auto">
          <a:xfrm>
            <a:off x="179512" y="5445224"/>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6850" name="Object 2"/>
          <p:cNvGraphicFramePr>
            <a:graphicFrameLocks noChangeAspect="1"/>
          </p:cNvGraphicFramePr>
          <p:nvPr/>
        </p:nvGraphicFramePr>
        <p:xfrm>
          <a:off x="3707904" y="476672"/>
          <a:ext cx="3828868" cy="1944216"/>
        </p:xfrm>
        <a:graphic>
          <a:graphicData uri="http://schemas.openxmlformats.org/presentationml/2006/ole">
            <mc:AlternateContent xmlns:mc="http://schemas.openxmlformats.org/markup-compatibility/2006">
              <mc:Choice xmlns:v="urn:schemas-microsoft-com:vml" Requires="v">
                <p:oleObj spid="_x0000_s206880" name="Resim" r:id="rId4" imgW="2551706" imgH="1294896" progId="StaticDib">
                  <p:embed/>
                </p:oleObj>
              </mc:Choice>
              <mc:Fallback>
                <p:oleObj name="Resim" r:id="rId4" imgW="2551706" imgH="1294896"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7904" y="476672"/>
                        <a:ext cx="3828868"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6851" name="Object 3"/>
          <p:cNvGraphicFramePr>
            <a:graphicFrameLocks noChangeAspect="1"/>
          </p:cNvGraphicFramePr>
          <p:nvPr/>
        </p:nvGraphicFramePr>
        <p:xfrm>
          <a:off x="1187624" y="3717032"/>
          <a:ext cx="6574641" cy="3024336"/>
        </p:xfrm>
        <a:graphic>
          <a:graphicData uri="http://schemas.openxmlformats.org/presentationml/2006/ole">
            <mc:AlternateContent xmlns:mc="http://schemas.openxmlformats.org/markup-compatibility/2006">
              <mc:Choice xmlns:v="urn:schemas-microsoft-com:vml" Requires="v">
                <p:oleObj spid="_x0000_s206881" name="Resim" r:id="rId6" imgW="2857143" imgH="1313938" progId="StaticDib">
                  <p:embed/>
                </p:oleObj>
              </mc:Choice>
              <mc:Fallback>
                <p:oleObj name="Resim" r:id="rId6" imgW="2857143" imgH="1313938"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87624" y="3717032"/>
                        <a:ext cx="6574641"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1 Dikdörtgen"/>
          <p:cNvSpPr/>
          <p:nvPr/>
        </p:nvSpPr>
        <p:spPr>
          <a:xfrm>
            <a:off x="179512" y="188640"/>
            <a:ext cx="8784976" cy="830997"/>
          </a:xfrm>
          <a:prstGeom prst="rect">
            <a:avLst/>
          </a:prstGeom>
        </p:spPr>
        <p:txBody>
          <a:bodyPr wrap="square">
            <a:spAutoFit/>
          </a:bodyPr>
          <a:lstStyle/>
          <a:p>
            <a:r>
              <a:rPr lang="tr-TR" sz="2400" dirty="0" smtClean="0"/>
              <a:t>Bir bobinden akım geçtiğinde bobin etrafında manyetik alan oluşur ve bobin toplu iğneleri çeker.</a:t>
            </a:r>
            <a:endParaRPr lang="tr-TR" sz="2400" dirty="0"/>
          </a:p>
        </p:txBody>
      </p:sp>
      <p:sp>
        <p:nvSpPr>
          <p:cNvPr id="4" name="3 Dikdörtgen"/>
          <p:cNvSpPr/>
          <p:nvPr/>
        </p:nvSpPr>
        <p:spPr>
          <a:xfrm>
            <a:off x="179512" y="2363396"/>
            <a:ext cx="8784976" cy="1569660"/>
          </a:xfrm>
          <a:prstGeom prst="rect">
            <a:avLst/>
          </a:prstGeom>
        </p:spPr>
        <p:txBody>
          <a:bodyPr wrap="square">
            <a:spAutoFit/>
          </a:bodyPr>
          <a:lstStyle/>
          <a:p>
            <a:r>
              <a:rPr lang="tr-TR" sz="2400" dirty="0" smtClean="0"/>
              <a:t>Bir öğrenci, bobinin manyetik alan şiddetinin üzerinden geçen akıma göre değiştiğini, toplu iğnelerin hareketine bakarak göstermek istiyor.</a:t>
            </a:r>
          </a:p>
          <a:p>
            <a:r>
              <a:rPr lang="tr-TR" sz="2400" b="1" dirty="0" smtClean="0"/>
              <a:t>Bunun için yukarıda verilen düzenektekine ek olarak aşağıdaki deneylerden hangisini yapmalıdır?</a:t>
            </a:r>
            <a:endParaRPr lang="tr-TR" sz="2400" dirty="0"/>
          </a:p>
        </p:txBody>
      </p:sp>
      <p:sp>
        <p:nvSpPr>
          <p:cNvPr id="6" name="5 Oval"/>
          <p:cNvSpPr>
            <a:spLocks noChangeArrowheads="1"/>
          </p:cNvSpPr>
          <p:nvPr/>
        </p:nvSpPr>
        <p:spPr bwMode="auto">
          <a:xfrm>
            <a:off x="4572000" y="3861048"/>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7874" name="Object 2"/>
          <p:cNvGraphicFramePr>
            <a:graphicFrameLocks noChangeAspect="1"/>
          </p:cNvGraphicFramePr>
          <p:nvPr/>
        </p:nvGraphicFramePr>
        <p:xfrm>
          <a:off x="1475656" y="1700808"/>
          <a:ext cx="6214389" cy="1512168"/>
        </p:xfrm>
        <a:graphic>
          <a:graphicData uri="http://schemas.openxmlformats.org/presentationml/2006/ole">
            <mc:AlternateContent xmlns:mc="http://schemas.openxmlformats.org/markup-compatibility/2006">
              <mc:Choice xmlns:v="urn:schemas-microsoft-com:vml" Requires="v">
                <p:oleObj spid="_x0000_s207904" name="Resim" r:id="rId4" imgW="2857143" imgH="695238" progId="StaticDib">
                  <p:embed/>
                </p:oleObj>
              </mc:Choice>
              <mc:Fallback>
                <p:oleObj name="Resim" r:id="rId4" imgW="2857143" imgH="695238"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6" y="1700808"/>
                        <a:ext cx="6214389"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1 Dikdörtgen"/>
          <p:cNvSpPr/>
          <p:nvPr/>
        </p:nvSpPr>
        <p:spPr>
          <a:xfrm>
            <a:off x="107504" y="116632"/>
            <a:ext cx="8928992" cy="1631216"/>
          </a:xfrm>
          <a:prstGeom prst="rect">
            <a:avLst/>
          </a:prstGeom>
        </p:spPr>
        <p:txBody>
          <a:bodyPr wrap="square">
            <a:spAutoFit/>
          </a:bodyPr>
          <a:lstStyle/>
          <a:p>
            <a:r>
              <a:rPr lang="tr-TR" sz="2000" b="1" dirty="0" smtClean="0"/>
              <a:t>1. hipotez: Bobindeki sayım sayısı arttıkça elektromıknatısın çekim gücü artar.</a:t>
            </a:r>
            <a:endParaRPr lang="tr-TR" sz="2000" dirty="0" smtClean="0"/>
          </a:p>
          <a:p>
            <a:r>
              <a:rPr lang="tr-TR" sz="2000" b="1" dirty="0" smtClean="0"/>
              <a:t>2. hipotez: Üzerinden geçen akım şiddeti arttıkça elektromıknatısın çekim gücü artar.</a:t>
            </a:r>
            <a:endParaRPr lang="tr-TR" sz="2000" dirty="0" smtClean="0"/>
          </a:p>
          <a:p>
            <a:r>
              <a:rPr lang="tr-TR" sz="2000" dirty="0" smtClean="0"/>
              <a:t>Bir öğrenci yukarıdaki hipotezleri için özdeş çivi, tel ve pillerle  aşağıdaki  I, II ve III elektromıknatıslarını yapıyor.</a:t>
            </a:r>
            <a:endParaRPr lang="tr-TR" sz="2000" dirty="0"/>
          </a:p>
        </p:txBody>
      </p:sp>
      <p:sp>
        <p:nvSpPr>
          <p:cNvPr id="4" name="3 Dikdörtgen"/>
          <p:cNvSpPr/>
          <p:nvPr/>
        </p:nvSpPr>
        <p:spPr>
          <a:xfrm>
            <a:off x="107504" y="3329697"/>
            <a:ext cx="8856984" cy="1323439"/>
          </a:xfrm>
          <a:prstGeom prst="rect">
            <a:avLst/>
          </a:prstGeom>
        </p:spPr>
        <p:txBody>
          <a:bodyPr wrap="square">
            <a:spAutoFit/>
          </a:bodyPr>
          <a:lstStyle/>
          <a:p>
            <a:r>
              <a:rPr lang="tr-TR" sz="2000" dirty="0" smtClean="0"/>
              <a:t>Daha sonra her bir elektromıknatısı özdeş iğnelere yaklaştırarak kaçar tane iğne çektiklerini kaydediyor.</a:t>
            </a:r>
          </a:p>
          <a:p>
            <a:r>
              <a:rPr lang="tr-TR" sz="2000" dirty="0" smtClean="0"/>
              <a:t>Buna göre, öğrenci 1. ve 2. hipotezlerini test etmek için hangi elektromıknatısları ile elde ettiği verileri birlikte değerlendirmelidir?</a:t>
            </a:r>
            <a:endParaRPr lang="tr-TR" sz="2000" dirty="0"/>
          </a:p>
        </p:txBody>
      </p:sp>
      <p:graphicFrame>
        <p:nvGraphicFramePr>
          <p:cNvPr id="207875" name="Object 3"/>
          <p:cNvGraphicFramePr>
            <a:graphicFrameLocks noChangeAspect="1"/>
          </p:cNvGraphicFramePr>
          <p:nvPr/>
        </p:nvGraphicFramePr>
        <p:xfrm>
          <a:off x="1403648" y="4553744"/>
          <a:ext cx="5112568" cy="2304256"/>
        </p:xfrm>
        <a:graphic>
          <a:graphicData uri="http://schemas.openxmlformats.org/presentationml/2006/ole">
            <mc:AlternateContent xmlns:mc="http://schemas.openxmlformats.org/markup-compatibility/2006">
              <mc:Choice xmlns:v="urn:schemas-microsoft-com:vml" Requires="v">
                <p:oleObj spid="_x0000_s207905" name="Resim" r:id="rId6" imgW="2857143" imgH="1257143" progId="StaticDib">
                  <p:embed/>
                </p:oleObj>
              </mc:Choice>
              <mc:Fallback>
                <p:oleObj name="Resim" r:id="rId6" imgW="2857143" imgH="1257143"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3648" y="4553744"/>
                        <a:ext cx="5112568"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5 Oval"/>
          <p:cNvSpPr>
            <a:spLocks noChangeArrowheads="1"/>
          </p:cNvSpPr>
          <p:nvPr/>
        </p:nvSpPr>
        <p:spPr bwMode="auto">
          <a:xfrm>
            <a:off x="1619672" y="5085184"/>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332656"/>
            <a:ext cx="8568952" cy="954107"/>
          </a:xfrm>
          <a:prstGeom prst="rect">
            <a:avLst/>
          </a:prstGeom>
        </p:spPr>
        <p:txBody>
          <a:bodyPr wrap="square">
            <a:spAutoFit/>
          </a:bodyPr>
          <a:lstStyle/>
          <a:p>
            <a:r>
              <a:rPr lang="tr-TR" sz="2800" dirty="0" smtClean="0"/>
              <a:t>Aşağıdaki elektromıknatısların hangisinin çekim gücü diğerlerinden daha büyüktür?</a:t>
            </a:r>
            <a:endParaRPr lang="tr-TR" sz="2800" dirty="0"/>
          </a:p>
        </p:txBody>
      </p:sp>
      <p:graphicFrame>
        <p:nvGraphicFramePr>
          <p:cNvPr id="208898" name="Object 2"/>
          <p:cNvGraphicFramePr>
            <a:graphicFrameLocks noChangeAspect="1"/>
          </p:cNvGraphicFramePr>
          <p:nvPr/>
        </p:nvGraphicFramePr>
        <p:xfrm>
          <a:off x="611560" y="1628800"/>
          <a:ext cx="2862318" cy="2160240"/>
        </p:xfrm>
        <a:graphic>
          <a:graphicData uri="http://schemas.openxmlformats.org/presentationml/2006/ole">
            <mc:AlternateContent xmlns:mc="http://schemas.openxmlformats.org/markup-compatibility/2006">
              <mc:Choice xmlns:v="urn:schemas-microsoft-com:vml" Requires="v">
                <p:oleObj spid="_x0000_s208958" name="Resim" r:id="rId4" imgW="2523810" imgH="1904762" progId="StaticDib">
                  <p:embed/>
                </p:oleObj>
              </mc:Choice>
              <mc:Fallback>
                <p:oleObj name="Resim" r:id="rId4" imgW="2523810" imgH="1904762" progId="StaticDib">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60" y="1628800"/>
                        <a:ext cx="2862318"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8899" name="Object 3"/>
          <p:cNvGraphicFramePr>
            <a:graphicFrameLocks noChangeAspect="1"/>
          </p:cNvGraphicFramePr>
          <p:nvPr/>
        </p:nvGraphicFramePr>
        <p:xfrm>
          <a:off x="4355976" y="1772815"/>
          <a:ext cx="2808312" cy="2005937"/>
        </p:xfrm>
        <a:graphic>
          <a:graphicData uri="http://schemas.openxmlformats.org/presentationml/2006/ole">
            <mc:AlternateContent xmlns:mc="http://schemas.openxmlformats.org/markup-compatibility/2006">
              <mc:Choice xmlns:v="urn:schemas-microsoft-com:vml" Requires="v">
                <p:oleObj spid="_x0000_s208959" name="Resim" r:id="rId6" imgW="2666667" imgH="1904762" progId="StaticDib">
                  <p:embed/>
                </p:oleObj>
              </mc:Choice>
              <mc:Fallback>
                <p:oleObj name="Resim" r:id="rId6" imgW="2666667" imgH="1904762" progId="StaticDib">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55976" y="1772815"/>
                        <a:ext cx="2808312" cy="200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8900" name="Object 4"/>
          <p:cNvGraphicFramePr>
            <a:graphicFrameLocks noChangeAspect="1"/>
          </p:cNvGraphicFramePr>
          <p:nvPr/>
        </p:nvGraphicFramePr>
        <p:xfrm>
          <a:off x="395536" y="4005064"/>
          <a:ext cx="2756466" cy="2088232"/>
        </p:xfrm>
        <a:graphic>
          <a:graphicData uri="http://schemas.openxmlformats.org/presentationml/2006/ole">
            <mc:AlternateContent xmlns:mc="http://schemas.openxmlformats.org/markup-compatibility/2006">
              <mc:Choice xmlns:v="urn:schemas-microsoft-com:vml" Requires="v">
                <p:oleObj spid="_x0000_s208960" name="Resim" r:id="rId8" imgW="2514286" imgH="1904762" progId="StaticDib">
                  <p:embed/>
                </p:oleObj>
              </mc:Choice>
              <mc:Fallback>
                <p:oleObj name="Resim" r:id="rId8" imgW="2514286" imgH="1904762" progId="StaticDib">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536" y="4005064"/>
                        <a:ext cx="2756466"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8901" name="Object 5"/>
          <p:cNvGraphicFramePr>
            <a:graphicFrameLocks noChangeAspect="1"/>
          </p:cNvGraphicFramePr>
          <p:nvPr/>
        </p:nvGraphicFramePr>
        <p:xfrm>
          <a:off x="4486976" y="4005064"/>
          <a:ext cx="2610290" cy="2088232"/>
        </p:xfrm>
        <a:graphic>
          <a:graphicData uri="http://schemas.openxmlformats.org/presentationml/2006/ole">
            <mc:AlternateContent xmlns:mc="http://schemas.openxmlformats.org/markup-compatibility/2006">
              <mc:Choice xmlns:v="urn:schemas-microsoft-com:vml" Requires="v">
                <p:oleObj spid="_x0000_s208961" name="Resim" r:id="rId10" imgW="2380952" imgH="1904762" progId="StaticDib">
                  <p:embed/>
                </p:oleObj>
              </mc:Choice>
              <mc:Fallback>
                <p:oleObj name="Resim" r:id="rId10" imgW="2380952" imgH="1904762" progId="StaticDib">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86976" y="4005064"/>
                        <a:ext cx="2610290"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6 Oval"/>
          <p:cNvSpPr>
            <a:spLocks noChangeArrowheads="1"/>
          </p:cNvSpPr>
          <p:nvPr/>
        </p:nvSpPr>
        <p:spPr bwMode="auto">
          <a:xfrm>
            <a:off x="4499992" y="4077072"/>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7" name="Picture 1"/>
          <p:cNvPicPr>
            <a:picLocks noChangeAspect="1" noChangeArrowheads="1"/>
          </p:cNvPicPr>
          <p:nvPr/>
        </p:nvPicPr>
        <p:blipFill>
          <a:blip r:embed="rId3" cstate="print"/>
          <a:srcRect/>
          <a:stretch>
            <a:fillRect/>
          </a:stretch>
        </p:blipFill>
        <p:spPr bwMode="auto">
          <a:xfrm>
            <a:off x="1547664" y="260648"/>
            <a:ext cx="5314950" cy="1190625"/>
          </a:xfrm>
          <a:prstGeom prst="rect">
            <a:avLst/>
          </a:prstGeom>
          <a:noFill/>
          <a:ln w="9525">
            <a:noFill/>
            <a:miter lim="800000"/>
            <a:headEnd/>
            <a:tailEnd/>
          </a:ln>
        </p:spPr>
      </p:pic>
      <p:sp>
        <p:nvSpPr>
          <p:cNvPr id="3" name="2 Dikdörtgen"/>
          <p:cNvSpPr/>
          <p:nvPr/>
        </p:nvSpPr>
        <p:spPr>
          <a:xfrm>
            <a:off x="251520" y="1484784"/>
            <a:ext cx="8208912" cy="1384995"/>
          </a:xfrm>
          <a:prstGeom prst="rect">
            <a:avLst/>
          </a:prstGeom>
        </p:spPr>
        <p:txBody>
          <a:bodyPr wrap="square">
            <a:spAutoFit/>
          </a:bodyPr>
          <a:lstStyle/>
          <a:p>
            <a:r>
              <a:rPr lang="tr-TR" sz="2800" b="1" dirty="0" smtClean="0"/>
              <a:t>Sürtünmesiz ortamda aralarında eşit mesafe bulunan mıknatıslar serbest bırakıldığında hareket yönleri aşağıdakilerden hangisi gibi olur?</a:t>
            </a:r>
            <a:endParaRPr lang="tr-TR" sz="2800" dirty="0"/>
          </a:p>
        </p:txBody>
      </p:sp>
      <p:pic>
        <p:nvPicPr>
          <p:cNvPr id="265218" name="Picture 2"/>
          <p:cNvPicPr>
            <a:picLocks noChangeAspect="1" noChangeArrowheads="1"/>
          </p:cNvPicPr>
          <p:nvPr/>
        </p:nvPicPr>
        <p:blipFill>
          <a:blip r:embed="rId4" cstate="print"/>
          <a:srcRect/>
          <a:stretch>
            <a:fillRect/>
          </a:stretch>
        </p:blipFill>
        <p:spPr bwMode="auto">
          <a:xfrm>
            <a:off x="899592" y="2924944"/>
            <a:ext cx="5860124" cy="3452477"/>
          </a:xfrm>
          <a:prstGeom prst="rect">
            <a:avLst/>
          </a:prstGeom>
          <a:noFill/>
          <a:ln w="9525">
            <a:noFill/>
            <a:miter lim="800000"/>
            <a:headEnd/>
            <a:tailEnd/>
          </a:ln>
        </p:spPr>
      </p:pic>
      <p:sp>
        <p:nvSpPr>
          <p:cNvPr id="5" name="4 Oval"/>
          <p:cNvSpPr>
            <a:spLocks noChangeArrowheads="1"/>
          </p:cNvSpPr>
          <p:nvPr/>
        </p:nvSpPr>
        <p:spPr bwMode="auto">
          <a:xfrm>
            <a:off x="1115616" y="4437112"/>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4193" name="Picture 1"/>
          <p:cNvPicPr>
            <a:picLocks noChangeAspect="1" noChangeArrowheads="1"/>
          </p:cNvPicPr>
          <p:nvPr/>
        </p:nvPicPr>
        <p:blipFill>
          <a:blip r:embed="rId3" cstate="print"/>
          <a:srcRect/>
          <a:stretch>
            <a:fillRect/>
          </a:stretch>
        </p:blipFill>
        <p:spPr bwMode="auto">
          <a:xfrm>
            <a:off x="899593" y="116632"/>
            <a:ext cx="6552727" cy="2855099"/>
          </a:xfrm>
          <a:prstGeom prst="rect">
            <a:avLst/>
          </a:prstGeom>
          <a:noFill/>
          <a:ln w="9525">
            <a:noFill/>
            <a:miter lim="800000"/>
            <a:headEnd/>
            <a:tailEnd/>
          </a:ln>
        </p:spPr>
      </p:pic>
      <p:pic>
        <p:nvPicPr>
          <p:cNvPr id="264194" name="Picture 2"/>
          <p:cNvPicPr>
            <a:picLocks noChangeAspect="1" noChangeArrowheads="1"/>
          </p:cNvPicPr>
          <p:nvPr/>
        </p:nvPicPr>
        <p:blipFill>
          <a:blip r:embed="rId4" cstate="print"/>
          <a:srcRect/>
          <a:stretch>
            <a:fillRect/>
          </a:stretch>
        </p:blipFill>
        <p:spPr bwMode="auto">
          <a:xfrm>
            <a:off x="1259632" y="4077072"/>
            <a:ext cx="5688632" cy="2780928"/>
          </a:xfrm>
          <a:prstGeom prst="rect">
            <a:avLst/>
          </a:prstGeom>
          <a:noFill/>
          <a:ln w="9525">
            <a:noFill/>
            <a:miter lim="800000"/>
            <a:headEnd/>
            <a:tailEnd/>
          </a:ln>
        </p:spPr>
      </p:pic>
      <p:sp>
        <p:nvSpPr>
          <p:cNvPr id="3" name="2 Dikdörtgen"/>
          <p:cNvSpPr/>
          <p:nvPr/>
        </p:nvSpPr>
        <p:spPr>
          <a:xfrm>
            <a:off x="395536" y="2780928"/>
            <a:ext cx="8064896" cy="1384995"/>
          </a:xfrm>
          <a:prstGeom prst="rect">
            <a:avLst/>
          </a:prstGeom>
        </p:spPr>
        <p:txBody>
          <a:bodyPr wrap="square">
            <a:spAutoFit/>
          </a:bodyPr>
          <a:lstStyle/>
          <a:p>
            <a:r>
              <a:rPr lang="tr-TR" sz="2800" b="1" dirty="0" smtClean="0"/>
              <a:t>Yukarıdaki gibi iplerle asılan demir, nikel ve bakır küplerin altına, şekildeki gibi mıknatıslar konulursa, iplerdeki T</a:t>
            </a:r>
            <a:r>
              <a:rPr lang="tr-TR" sz="2800" b="1" baseline="-25000" dirty="0" smtClean="0"/>
              <a:t>1</a:t>
            </a:r>
            <a:r>
              <a:rPr lang="tr-TR" sz="2800" b="1" dirty="0" smtClean="0"/>
              <a:t> T</a:t>
            </a:r>
            <a:r>
              <a:rPr lang="tr-TR" sz="2800" baseline="-25000" dirty="0" smtClean="0"/>
              <a:t>2</a:t>
            </a:r>
            <a:r>
              <a:rPr lang="tr-TR" sz="2800" b="1" dirty="0" smtClean="0"/>
              <a:t> ve T</a:t>
            </a:r>
            <a:r>
              <a:rPr lang="tr-TR" sz="2800" baseline="-25000" dirty="0" smtClean="0"/>
              <a:t>3</a:t>
            </a:r>
            <a:r>
              <a:rPr lang="tr-TR" sz="2800" b="1" dirty="0" smtClean="0"/>
              <a:t> gerilme kuvvetleri nasıl değişir?</a:t>
            </a:r>
            <a:endParaRPr lang="tr-TR" sz="2800" dirty="0"/>
          </a:p>
        </p:txBody>
      </p:sp>
      <p:sp>
        <p:nvSpPr>
          <p:cNvPr id="5" name="4 Oval"/>
          <p:cNvSpPr>
            <a:spLocks noChangeArrowheads="1"/>
          </p:cNvSpPr>
          <p:nvPr/>
        </p:nvSpPr>
        <p:spPr bwMode="auto">
          <a:xfrm>
            <a:off x="1403648" y="6309320"/>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p:cNvPicPr>
            <a:picLocks noChangeAspect="1" noChangeArrowheads="1"/>
          </p:cNvPicPr>
          <p:nvPr/>
        </p:nvPicPr>
        <p:blipFill>
          <a:blip r:embed="rId3" cstate="print"/>
          <a:srcRect/>
          <a:stretch>
            <a:fillRect/>
          </a:stretch>
        </p:blipFill>
        <p:spPr bwMode="auto">
          <a:xfrm>
            <a:off x="251520" y="188640"/>
            <a:ext cx="3600400" cy="3303460"/>
          </a:xfrm>
          <a:prstGeom prst="rect">
            <a:avLst/>
          </a:prstGeom>
          <a:noFill/>
          <a:ln w="9525">
            <a:noFill/>
            <a:miter lim="800000"/>
            <a:headEnd/>
            <a:tailEnd/>
          </a:ln>
        </p:spPr>
      </p:pic>
      <p:sp>
        <p:nvSpPr>
          <p:cNvPr id="3" name="2 Dikdörtgen"/>
          <p:cNvSpPr/>
          <p:nvPr/>
        </p:nvSpPr>
        <p:spPr>
          <a:xfrm>
            <a:off x="4139952" y="476672"/>
            <a:ext cx="4572000" cy="2246769"/>
          </a:xfrm>
          <a:prstGeom prst="rect">
            <a:avLst/>
          </a:prstGeom>
        </p:spPr>
        <p:txBody>
          <a:bodyPr wrap="square">
            <a:spAutoFit/>
          </a:bodyPr>
          <a:lstStyle/>
          <a:p>
            <a:r>
              <a:rPr lang="tr-TR" sz="2800" b="1" dirty="0" smtClean="0"/>
              <a:t>Yandaki elektromıknatısın çekim gücünü artırmak isteyen bir öğrenci aşağıdakilerden hangilerini yaparsa amacına ulaşır?</a:t>
            </a:r>
            <a:endParaRPr lang="tr-TR" sz="2800" dirty="0"/>
          </a:p>
        </p:txBody>
      </p:sp>
      <p:sp>
        <p:nvSpPr>
          <p:cNvPr id="4" name="3 Dikdörtgen"/>
          <p:cNvSpPr/>
          <p:nvPr/>
        </p:nvSpPr>
        <p:spPr>
          <a:xfrm>
            <a:off x="683568" y="3429000"/>
            <a:ext cx="6264696" cy="3108543"/>
          </a:xfrm>
          <a:prstGeom prst="rect">
            <a:avLst/>
          </a:prstGeom>
        </p:spPr>
        <p:txBody>
          <a:bodyPr wrap="square">
            <a:spAutoFit/>
          </a:bodyPr>
          <a:lstStyle/>
          <a:p>
            <a:r>
              <a:rPr lang="tr-TR" sz="2800" b="1" dirty="0" smtClean="0"/>
              <a:t>I.  Devreye bir ampul bağlamalı</a:t>
            </a:r>
            <a:endParaRPr lang="tr-TR" sz="2800" dirty="0" smtClean="0"/>
          </a:p>
          <a:p>
            <a:r>
              <a:rPr lang="tr-TR" sz="2800" b="1" dirty="0" smtClean="0"/>
              <a:t>II. Bobindeki sarım sayısını arttırmalı</a:t>
            </a:r>
            <a:endParaRPr lang="tr-TR" sz="2800" dirty="0" smtClean="0"/>
          </a:p>
          <a:p>
            <a:r>
              <a:rPr lang="tr-TR" sz="2800" b="1" dirty="0" smtClean="0"/>
              <a:t>III.Devreye seri bir pil bağlamalı</a:t>
            </a:r>
          </a:p>
          <a:p>
            <a:endParaRPr lang="tr-TR" sz="2800" dirty="0" smtClean="0"/>
          </a:p>
          <a:p>
            <a:pPr marL="514350" indent="-514350">
              <a:buAutoNum type="alphaUcParenR"/>
            </a:pPr>
            <a:r>
              <a:rPr lang="tr-TR" sz="2800" b="1" dirty="0" smtClean="0"/>
              <a:t>I ve II	B) I ve III</a:t>
            </a:r>
          </a:p>
          <a:p>
            <a:pPr marL="514350" indent="-514350"/>
            <a:endParaRPr lang="tr-TR" sz="2800" dirty="0" smtClean="0"/>
          </a:p>
          <a:p>
            <a:r>
              <a:rPr lang="tr-TR" sz="2800" b="1" dirty="0" smtClean="0"/>
              <a:t>C) II ve III	D) I, II ve III</a:t>
            </a:r>
            <a:endParaRPr lang="tr-TR" sz="2800" dirty="0"/>
          </a:p>
        </p:txBody>
      </p:sp>
      <p:sp>
        <p:nvSpPr>
          <p:cNvPr id="5" name="4 Oval"/>
          <p:cNvSpPr>
            <a:spLocks noChangeArrowheads="1"/>
          </p:cNvSpPr>
          <p:nvPr/>
        </p:nvSpPr>
        <p:spPr bwMode="auto">
          <a:xfrm>
            <a:off x="683568" y="6021288"/>
            <a:ext cx="432048" cy="432048"/>
          </a:xfrm>
          <a:prstGeom prst="ellipse">
            <a:avLst/>
          </a:prstGeom>
          <a:solidFill>
            <a:srgbClr val="0000FF">
              <a:alpha val="10196"/>
            </a:srgbClr>
          </a:solidFill>
          <a:ln w="53975">
            <a:solidFill>
              <a:srgbClr val="FF0000"/>
            </a:solidFill>
            <a:round/>
            <a:headEnd/>
            <a:tailEnd/>
          </a:ln>
        </p:spPr>
        <p:txBody>
          <a:bodyPr wrap="none" anchor="ctr"/>
          <a:lstStyle/>
          <a:p>
            <a:pPr algn="ctr"/>
            <a:endParaRPr lang="tr-TR">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395288" y="844550"/>
            <a:ext cx="8353425" cy="4446588"/>
          </a:xfrm>
          <a:prstGeom prst="rect">
            <a:avLst/>
          </a:prstGeom>
          <a:noFill/>
          <a:ln w="9525">
            <a:noFill/>
            <a:miter lim="800000"/>
            <a:headEnd/>
            <a:tailEnd/>
          </a:ln>
          <a:effectLst/>
        </p:spPr>
        <p:txBody>
          <a:bodyPr anchor="ctr">
            <a:spAutoFit/>
          </a:bodyPr>
          <a:lstStyle/>
          <a:p>
            <a:pPr>
              <a:tabLst>
                <a:tab pos="180975" algn="l"/>
              </a:tabLst>
            </a:pPr>
            <a:r>
              <a:rPr lang="tr-TR" sz="2200" dirty="0"/>
              <a:t>Elindeki iğne kutusunu yere düşüren Ayça,dağılan iğneleri toplamak için elektromıknatıs kullandı. Ancak, kullandığı elektromıknatısın, toplu iğnelerin tamamını çekemediğini gördü. Bunun üzerine, elektromıknatısın</a:t>
            </a:r>
            <a:br>
              <a:rPr lang="tr-TR" sz="2200" dirty="0"/>
            </a:br>
            <a:r>
              <a:rPr lang="tr-TR" sz="2200" dirty="0"/>
              <a:t>manyetik etkisini arttırmak istedi.</a:t>
            </a:r>
          </a:p>
          <a:p>
            <a:pPr>
              <a:tabLst>
                <a:tab pos="180975" algn="l"/>
              </a:tabLst>
            </a:pPr>
            <a:r>
              <a:rPr lang="tr-TR" sz="2200" dirty="0"/>
              <a:t>Buna göre Ayça, kullandığı elektromıknatısta aşağıdaki değişikliklerden hangisini yaparsa manyetik etkiyi kesinlikle arttırır?</a:t>
            </a:r>
          </a:p>
          <a:p>
            <a:pPr>
              <a:tabLst>
                <a:tab pos="180975" algn="l"/>
              </a:tabLst>
            </a:pPr>
            <a:endParaRPr lang="tr-TR" sz="2200" dirty="0"/>
          </a:p>
          <a:p>
            <a:pPr>
              <a:tabLst>
                <a:tab pos="180975" algn="l"/>
              </a:tabLst>
            </a:pPr>
            <a:r>
              <a:rPr lang="tr-TR" sz="2200" dirty="0"/>
              <a:t>A) Bobinin sarım sayısını arttırıp, üzerinden geçen akımı azaltırsa</a:t>
            </a:r>
          </a:p>
          <a:p>
            <a:pPr>
              <a:tabLst>
                <a:tab pos="180975" algn="l"/>
              </a:tabLst>
            </a:pPr>
            <a:r>
              <a:rPr lang="tr-TR" sz="2200" dirty="0"/>
              <a:t>B) Bobinin sarım sayısını ve üzerinden geçen akımı arttırırsa</a:t>
            </a:r>
          </a:p>
          <a:p>
            <a:pPr>
              <a:tabLst>
                <a:tab pos="180975" algn="l"/>
              </a:tabLst>
            </a:pPr>
            <a:r>
              <a:rPr lang="tr-TR" sz="2200" dirty="0"/>
              <a:t>C) Bobinin sarım sayısını azaltıp, üzerinden geçen akımı arttırırsa</a:t>
            </a:r>
          </a:p>
          <a:p>
            <a:pPr>
              <a:tabLst>
                <a:tab pos="180975" algn="l"/>
              </a:tabLst>
            </a:pPr>
            <a:r>
              <a:rPr lang="tr-TR" sz="2200" dirty="0"/>
              <a:t>D) Bobinin sarım sayısını ve üzerinden geçen akımı azaltırsa</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8" name="Rectangle 6"/>
          <p:cNvSpPr>
            <a:spLocks noChangeArrowheads="1"/>
          </p:cNvSpPr>
          <p:nvPr/>
        </p:nvSpPr>
        <p:spPr bwMode="auto">
          <a:xfrm>
            <a:off x="684213" y="1139825"/>
            <a:ext cx="7991475" cy="1552575"/>
          </a:xfrm>
          <a:prstGeom prst="rect">
            <a:avLst/>
          </a:prstGeom>
          <a:noFill/>
          <a:ln w="9525">
            <a:noFill/>
            <a:miter lim="800000"/>
            <a:headEnd/>
            <a:tailEnd/>
          </a:ln>
          <a:effectLst/>
        </p:spPr>
        <p:txBody>
          <a:bodyPr anchor="ctr">
            <a:spAutoFit/>
          </a:bodyPr>
          <a:lstStyle/>
          <a:p>
            <a:r>
              <a:rPr lang="tr-TR" sz="2400" b="1"/>
              <a:t>Çözüm:</a:t>
            </a:r>
            <a:r>
              <a:rPr lang="tr-TR" sz="2400"/>
              <a:t>Elektromıknatısın gücü sarım sayısı ve üzerinden</a:t>
            </a:r>
            <a:br>
              <a:rPr lang="tr-TR" sz="2400"/>
            </a:br>
            <a:r>
              <a:rPr lang="tr-TR" sz="2400"/>
              <a:t>geçen akıma bağlıdır. Ayça elektromıknatısın gücünü arttırmak istediği için sarım sayısı ve üzerinden geçen akımı arttırmalıdır.O yüzden doğru seçenek B seçeneğidir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47202"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115888"/>
                  <a:ext cx="6985000" cy="558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281983995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etin kutusu"/>
          <p:cNvSpPr txBox="1">
            <a:spLocks noChangeArrowheads="1"/>
          </p:cNvSpPr>
          <p:nvPr/>
        </p:nvSpPr>
        <p:spPr bwMode="auto">
          <a:xfrm>
            <a:off x="2143125" y="1598885"/>
            <a:ext cx="5429250" cy="461962"/>
          </a:xfrm>
          <a:prstGeom prst="rect">
            <a:avLst/>
          </a:prstGeom>
          <a:noFill/>
          <a:ln w="9525">
            <a:noFill/>
            <a:miter lim="800000"/>
            <a:headEnd/>
            <a:tailEnd/>
          </a:ln>
        </p:spPr>
        <p:txBody>
          <a:bodyPr>
            <a:spAutoFit/>
          </a:bodyPr>
          <a:lstStyle/>
          <a:p>
            <a:pPr algn="ctr"/>
            <a:r>
              <a:rPr lang="tr-TR" sz="2400" b="1" dirty="0"/>
              <a:t>HİDAYET GÜNEŞ</a:t>
            </a:r>
          </a:p>
        </p:txBody>
      </p:sp>
      <p:sp>
        <p:nvSpPr>
          <p:cNvPr id="3" name="2 Metin kutusu"/>
          <p:cNvSpPr txBox="1">
            <a:spLocks noChangeArrowheads="1"/>
          </p:cNvSpPr>
          <p:nvPr/>
        </p:nvSpPr>
        <p:spPr bwMode="auto">
          <a:xfrm>
            <a:off x="2286000" y="2384697"/>
            <a:ext cx="5429250" cy="461963"/>
          </a:xfrm>
          <a:prstGeom prst="rect">
            <a:avLst/>
          </a:prstGeom>
          <a:noFill/>
          <a:ln w="9525">
            <a:noFill/>
            <a:miter lim="800000"/>
            <a:headEnd/>
            <a:tailEnd/>
          </a:ln>
        </p:spPr>
        <p:txBody>
          <a:bodyPr>
            <a:spAutoFit/>
          </a:bodyPr>
          <a:lstStyle/>
          <a:p>
            <a:pPr algn="ctr"/>
            <a:r>
              <a:rPr lang="tr-TR" sz="2400" b="1" dirty="0"/>
              <a:t>FEN VE TEKNOLOJİ ÖĞRETMENİ</a:t>
            </a:r>
          </a:p>
        </p:txBody>
      </p:sp>
      <p:sp>
        <p:nvSpPr>
          <p:cNvPr id="4" name="3 Metin kutusu"/>
          <p:cNvSpPr txBox="1">
            <a:spLocks noChangeArrowheads="1"/>
          </p:cNvSpPr>
          <p:nvPr/>
        </p:nvSpPr>
        <p:spPr bwMode="auto">
          <a:xfrm>
            <a:off x="1785938" y="3111053"/>
            <a:ext cx="6929437" cy="461963"/>
          </a:xfrm>
          <a:prstGeom prst="rect">
            <a:avLst/>
          </a:prstGeom>
          <a:noFill/>
          <a:ln w="9525">
            <a:noFill/>
            <a:miter lim="800000"/>
            <a:headEnd/>
            <a:tailEnd/>
          </a:ln>
        </p:spPr>
        <p:txBody>
          <a:bodyPr>
            <a:spAutoFit/>
          </a:bodyPr>
          <a:lstStyle/>
          <a:p>
            <a:pPr algn="ctr"/>
            <a:r>
              <a:rPr lang="tr-TR" sz="2400" b="1" dirty="0" smtClean="0"/>
              <a:t>BEŞEYLÜL İLKÖĞRETİM </a:t>
            </a:r>
            <a:r>
              <a:rPr lang="tr-TR" sz="2400" b="1" dirty="0"/>
              <a:t>OKULU</a:t>
            </a:r>
          </a:p>
        </p:txBody>
      </p:sp>
      <p:sp>
        <p:nvSpPr>
          <p:cNvPr id="5" name="4 Metin kutusu"/>
          <p:cNvSpPr txBox="1">
            <a:spLocks noChangeArrowheads="1"/>
          </p:cNvSpPr>
          <p:nvPr/>
        </p:nvSpPr>
        <p:spPr bwMode="auto">
          <a:xfrm>
            <a:off x="2857500" y="3759125"/>
            <a:ext cx="5857875" cy="461963"/>
          </a:xfrm>
          <a:prstGeom prst="rect">
            <a:avLst/>
          </a:prstGeom>
          <a:noFill/>
          <a:ln w="9525">
            <a:noFill/>
            <a:miter lim="800000"/>
            <a:headEnd/>
            <a:tailEnd/>
          </a:ln>
        </p:spPr>
        <p:txBody>
          <a:bodyPr>
            <a:spAutoFit/>
          </a:bodyPr>
          <a:lstStyle/>
          <a:p>
            <a:pPr algn="r"/>
            <a:r>
              <a:rPr lang="tr-TR" sz="2400" b="1" dirty="0"/>
              <a:t>NAZİLLİ/AYDIN</a:t>
            </a:r>
          </a:p>
        </p:txBody>
      </p:sp>
      <p:sp>
        <p:nvSpPr>
          <p:cNvPr id="6" name="5 Metin kutusu"/>
          <p:cNvSpPr txBox="1">
            <a:spLocks noChangeArrowheads="1"/>
          </p:cNvSpPr>
          <p:nvPr/>
        </p:nvSpPr>
        <p:spPr bwMode="auto">
          <a:xfrm>
            <a:off x="539552" y="4869160"/>
            <a:ext cx="8352928" cy="1200329"/>
          </a:xfrm>
          <a:prstGeom prst="rect">
            <a:avLst/>
          </a:prstGeom>
          <a:noFill/>
          <a:ln w="9525">
            <a:noFill/>
            <a:miter lim="800000"/>
            <a:headEnd/>
            <a:tailEnd/>
          </a:ln>
        </p:spPr>
        <p:txBody>
          <a:bodyPr wrap="square">
            <a:spAutoFit/>
          </a:bodyPr>
          <a:lstStyle/>
          <a:p>
            <a:r>
              <a:rPr lang="tr-TR" sz="2400" b="1" dirty="0" err="1" smtClean="0"/>
              <a:t>Kaynak:anafen,zambak,coşku,atak</a:t>
            </a:r>
            <a:r>
              <a:rPr lang="tr-TR" sz="2400" b="1" dirty="0" smtClean="0"/>
              <a:t> dergileri, ders kitapları , </a:t>
            </a:r>
            <a:r>
              <a:rPr lang="tr-TR" sz="2400" b="1" dirty="0" err="1" smtClean="0"/>
              <a:t>fenokulu</a:t>
            </a:r>
            <a:r>
              <a:rPr lang="tr-TR" sz="2400" b="1" dirty="0" smtClean="0"/>
              <a:t> </a:t>
            </a:r>
            <a:r>
              <a:rPr lang="tr-TR" sz="2400" b="1" dirty="0" err="1" smtClean="0"/>
              <a:t>net,fendeney.com,fen</a:t>
            </a:r>
            <a:r>
              <a:rPr lang="tr-TR" sz="2400" b="1" dirty="0" smtClean="0"/>
              <a:t> ve teknoloji </a:t>
            </a:r>
            <a:r>
              <a:rPr lang="tr-TR" sz="2400" b="1" dirty="0" smtClean="0"/>
              <a:t>sitesi </a:t>
            </a:r>
            <a:endParaRPr lang="tr-TR" sz="2400" b="1" dirty="0" smtClean="0"/>
          </a:p>
          <a:p>
            <a:r>
              <a:rPr lang="tr-TR" sz="2400" b="1" dirty="0" smtClean="0"/>
              <a:t>Emeği geçen arkadaşlara teşekkür ederim….. </a:t>
            </a:r>
            <a:endParaRPr lang="tr-TR" sz="2400" b="1" dirty="0"/>
          </a:p>
        </p:txBody>
      </p:sp>
    </p:spTree>
    <p:controls>
      <mc:AlternateContent xmlns:mc="http://schemas.openxmlformats.org/markup-compatibility/2006">
        <mc:Choice xmlns:v="urn:schemas-microsoft-com:vml" Requires="v">
          <p:control spid="956418" name="ShockwaveFlash1" r:id="rId2" imgW="8857143" imgH="791943"/>
        </mc:Choice>
        <mc:Fallback>
          <p:control name="ShockwaveFlash1" r:id="rId2" imgW="8857143" imgH="791943">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287338" y="188913"/>
                  <a:ext cx="8856662" cy="792162"/>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5196108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ontrols>
      <mc:AlternateContent xmlns:mc="http://schemas.openxmlformats.org/markup-compatibility/2006">
        <mc:Choice xmlns:v="urn:schemas-microsoft-com:vml" Requires="v">
          <p:control spid="948226" name="ShockwaveFlash1" r:id="rId2" imgW="6984648" imgH="5587520"/>
        </mc:Choice>
        <mc:Fallback>
          <p:control name="ShockwaveFlash1" r:id="rId2" imgW="6984648" imgH="5587520">
            <p:pic>
              <p:nvPicPr>
                <p:cNvPr id="0" name="ShockwaveFlash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1042988" y="0"/>
                  <a:ext cx="6985000" cy="5588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ontrol>
        </mc:Fallback>
      </mc:AlternateContent>
    </p:controls>
    <p:extLst>
      <p:ext uri="{BB962C8B-B14F-4D97-AF65-F5344CB8AC3E}">
        <p14:creationId xmlns:p14="http://schemas.microsoft.com/office/powerpoint/2010/main" val="13591316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0000"/>
  <p:tag name="GENSWF_OUTPUT_FILE_NAME" val="Elektrik Akımının etkileri"/>
  <p:tag name="ISPRING_RESOURCE_PATHS_HASH_2" val="a397e253ec8c9e4e27c3275bc1f578c62febb7a"/>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2581</TotalTime>
  <Words>1892</Words>
  <Application>Microsoft Office PowerPoint</Application>
  <PresentationFormat>Ekran Gösterisi (4:3)</PresentationFormat>
  <Paragraphs>339</Paragraphs>
  <Slides>80</Slides>
  <Notes>73</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80</vt:i4>
      </vt:variant>
    </vt:vector>
  </HeadingPairs>
  <TitlesOfParts>
    <vt:vector size="82" baseType="lpstr">
      <vt:lpstr>Ofis Teması</vt:lpstr>
      <vt:lpstr>Resim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su</dc:creator>
  <cp:lastModifiedBy>su</cp:lastModifiedBy>
  <cp:revision>325</cp:revision>
  <dcterms:modified xsi:type="dcterms:W3CDTF">2013-04-15T15:42:02Z</dcterms:modified>
</cp:coreProperties>
</file>