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ctiveX/activeX1.xml" ContentType="application/vnd.ms-office.activeX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activeX/activeX2.xml" ContentType="application/vnd.ms-office.activeX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activeX/activeX3.xml" ContentType="application/vnd.ms-office.activeX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ctiveX/activeX4.xml" ContentType="application/vnd.ms-office.activeX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activeX/activeX5.xml" ContentType="application/vnd.ms-office.activeX+xml"/>
  <Override PartName="/ppt/notesSlides/notesSlide20.xml" ContentType="application/vnd.openxmlformats-officedocument.presentationml.notesSlide+xml"/>
  <Override PartName="/ppt/activeX/activeX6.xml" ContentType="application/vnd.ms-office.activeX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activeX/activeX7.xml" ContentType="application/vnd.ms-office.activeX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activeX/activeX8.xml" ContentType="application/vnd.ms-office.activeX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activeX/activeX9.xml" ContentType="application/vnd.ms-office.activeX+xml"/>
  <Override PartName="/ppt/notesSlides/notesSlide30.xml" ContentType="application/vnd.openxmlformats-officedocument.presentationml.notesSlide+xml"/>
  <Override PartName="/ppt/activeX/activeX10.xml" ContentType="application/vnd.ms-office.activeX+xml"/>
  <Override PartName="/ppt/notesSlides/notesSlide31.xml" ContentType="application/vnd.openxmlformats-officedocument.presentationml.notesSlide+xml"/>
  <Override PartName="/ppt/activeX/activeX11.xml" ContentType="application/vnd.ms-office.activeX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ctiveX/activeX12.xml" ContentType="application/vnd.ms-office.activeX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activeX/activeX13.xml" ContentType="application/vnd.ms-office.activeX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activeX/activeX14.xml" ContentType="application/vnd.ms-office.activeX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activeX/activeX15.xml" ContentType="application/vnd.ms-office.activeX+xml"/>
  <Override PartName="/ppt/notesSlides/notesSlide55.xml" ContentType="application/vnd.openxmlformats-officedocument.presentationml.notesSlide+xml"/>
  <Override PartName="/ppt/activeX/activeX16.xml" ContentType="application/vnd.ms-office.activeX+xml"/>
  <Override PartName="/ppt/notesSlides/notesSlide56.xml" ContentType="application/vnd.openxmlformats-officedocument.presentationml.notesSlide+xml"/>
  <Override PartName="/ppt/activeX/activeX17.xml" ContentType="application/vnd.ms-office.activeX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activeX/activeX18.xml" ContentType="application/vnd.ms-office.activeX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activeX/activeX19.xml" ContentType="application/vnd.ms-office.activeX+xml"/>
  <Override PartName="/ppt/notesSlides/notesSlide63.xml" ContentType="application/vnd.openxmlformats-officedocument.presentationml.notesSlide+xml"/>
  <Override PartName="/ppt/activeX/activeX20.xml" ContentType="application/vnd.ms-office.activeX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activeX/activeX21.xml" ContentType="application/vnd.ms-office.activeX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activeX/activeX22.xml" ContentType="application/vnd.ms-office.activeX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activeX/activeX23.xml" ContentType="application/vnd.ms-office.activeX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activeX/activeX24.xml" ContentType="application/vnd.ms-office.activeX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activeX/activeX25.xml" ContentType="application/vnd.ms-office.activeX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activeX/activeX26.xml" ContentType="application/vnd.ms-office.activeX+xml"/>
  <Override PartName="/ppt/notesSlides/notesSlide93.xml" ContentType="application/vnd.openxmlformats-officedocument.presentationml.notesSlide+xml"/>
  <Override PartName="/ppt/activeX/activeX27.xml" ContentType="application/vnd.ms-office.activeX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activeX/activeX28.xml" ContentType="application/vnd.ms-office.activeX+xml"/>
  <Override PartName="/ppt/notesSlides/notesSlide10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8"/>
  </p:notesMasterIdLst>
  <p:sldIdLst>
    <p:sldId id="256" r:id="rId2"/>
    <p:sldId id="257" r:id="rId3"/>
    <p:sldId id="258" r:id="rId4"/>
    <p:sldId id="343" r:id="rId5"/>
    <p:sldId id="259" r:id="rId6"/>
    <p:sldId id="260" r:id="rId7"/>
    <p:sldId id="261" r:id="rId8"/>
    <p:sldId id="350" r:id="rId9"/>
    <p:sldId id="262" r:id="rId10"/>
    <p:sldId id="263" r:id="rId11"/>
    <p:sldId id="342" r:id="rId12"/>
    <p:sldId id="264" r:id="rId13"/>
    <p:sldId id="344" r:id="rId14"/>
    <p:sldId id="265" r:id="rId15"/>
    <p:sldId id="266" r:id="rId16"/>
    <p:sldId id="267" r:id="rId17"/>
    <p:sldId id="268" r:id="rId18"/>
    <p:sldId id="269" r:id="rId19"/>
    <p:sldId id="270" r:id="rId20"/>
    <p:sldId id="354" r:id="rId21"/>
    <p:sldId id="345" r:id="rId22"/>
    <p:sldId id="271" r:id="rId23"/>
    <p:sldId id="272" r:id="rId24"/>
    <p:sldId id="273" r:id="rId25"/>
    <p:sldId id="346" r:id="rId26"/>
    <p:sldId id="274" r:id="rId27"/>
    <p:sldId id="338" r:id="rId28"/>
    <p:sldId id="275" r:id="rId29"/>
    <p:sldId id="276" r:id="rId30"/>
    <p:sldId id="352" r:id="rId31"/>
    <p:sldId id="349" r:id="rId32"/>
    <p:sldId id="359" r:id="rId33"/>
    <p:sldId id="277" r:id="rId34"/>
    <p:sldId id="351" r:id="rId35"/>
    <p:sldId id="278" r:id="rId36"/>
    <p:sldId id="279" r:id="rId37"/>
    <p:sldId id="280" r:id="rId38"/>
    <p:sldId id="281" r:id="rId39"/>
    <p:sldId id="282" r:id="rId40"/>
    <p:sldId id="283" r:id="rId41"/>
    <p:sldId id="284" r:id="rId42"/>
    <p:sldId id="285" r:id="rId43"/>
    <p:sldId id="286" r:id="rId44"/>
    <p:sldId id="287" r:id="rId45"/>
    <p:sldId id="288" r:id="rId46"/>
    <p:sldId id="289" r:id="rId47"/>
    <p:sldId id="290" r:id="rId48"/>
    <p:sldId id="291" r:id="rId49"/>
    <p:sldId id="347" r:id="rId50"/>
    <p:sldId id="369" r:id="rId51"/>
    <p:sldId id="293" r:id="rId52"/>
    <p:sldId id="294" r:id="rId53"/>
    <p:sldId id="358" r:id="rId54"/>
    <p:sldId id="295" r:id="rId55"/>
    <p:sldId id="339" r:id="rId56"/>
    <p:sldId id="340" r:id="rId57"/>
    <p:sldId id="341" r:id="rId58"/>
    <p:sldId id="296" r:id="rId59"/>
    <p:sldId id="297" r:id="rId60"/>
    <p:sldId id="298" r:id="rId61"/>
    <p:sldId id="362" r:id="rId62"/>
    <p:sldId id="299" r:id="rId63"/>
    <p:sldId id="363" r:id="rId64"/>
    <p:sldId id="365" r:id="rId65"/>
    <p:sldId id="300" r:id="rId66"/>
    <p:sldId id="361" r:id="rId67"/>
    <p:sldId id="301" r:id="rId68"/>
    <p:sldId id="307" r:id="rId69"/>
    <p:sldId id="308" r:id="rId70"/>
    <p:sldId id="366" r:id="rId71"/>
    <p:sldId id="309" r:id="rId72"/>
    <p:sldId id="310" r:id="rId73"/>
    <p:sldId id="311" r:id="rId74"/>
    <p:sldId id="312" r:id="rId75"/>
    <p:sldId id="313" r:id="rId76"/>
    <p:sldId id="314" r:id="rId77"/>
    <p:sldId id="315" r:id="rId78"/>
    <p:sldId id="316" r:id="rId79"/>
    <p:sldId id="317" r:id="rId80"/>
    <p:sldId id="357" r:id="rId81"/>
    <p:sldId id="318" r:id="rId82"/>
    <p:sldId id="319" r:id="rId83"/>
    <p:sldId id="356" r:id="rId84"/>
    <p:sldId id="320" r:id="rId85"/>
    <p:sldId id="321" r:id="rId86"/>
    <p:sldId id="381" r:id="rId87"/>
    <p:sldId id="322" r:id="rId88"/>
    <p:sldId id="323" r:id="rId89"/>
    <p:sldId id="324" r:id="rId90"/>
    <p:sldId id="325" r:id="rId91"/>
    <p:sldId id="326" r:id="rId92"/>
    <p:sldId id="327" r:id="rId93"/>
    <p:sldId id="382" r:id="rId94"/>
    <p:sldId id="383" r:id="rId95"/>
    <p:sldId id="370" r:id="rId96"/>
    <p:sldId id="371" r:id="rId97"/>
    <p:sldId id="372" r:id="rId98"/>
    <p:sldId id="373" r:id="rId99"/>
    <p:sldId id="374" r:id="rId100"/>
    <p:sldId id="375" r:id="rId101"/>
    <p:sldId id="376" r:id="rId102"/>
    <p:sldId id="377" r:id="rId103"/>
    <p:sldId id="378" r:id="rId104"/>
    <p:sldId id="379" r:id="rId105"/>
    <p:sldId id="380" r:id="rId106"/>
    <p:sldId id="368" r:id="rId107"/>
  </p:sldIdLst>
  <p:sldSz cx="9144000" cy="6858000" type="screen4x3"/>
  <p:notesSz cx="6858000" cy="9144000"/>
  <p:custDataLst>
    <p:tags r:id="rId109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F1AB2-1976-4502-BF36-3FF5EA218861}" styleName="Orta Stil 4 - Vurgu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714" autoAdjust="0"/>
  </p:normalViewPr>
  <p:slideViewPr>
    <p:cSldViewPr>
      <p:cViewPr>
        <p:scale>
          <a:sx n="75" d="100"/>
          <a:sy n="75" d="100"/>
        </p:scale>
        <p:origin x="-2640" y="-8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ags" Target="tags/tag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14.xml.rels><?xml version="1.0" encoding="UTF-8" standalone="yes"?>
<Relationships xmlns="http://schemas.openxmlformats.org/package/2006/relationships"><Relationship Id="rId1" Type="http://schemas.microsoft.com/office/2006/relationships/activeXControlBinary" Target="activeX14.bin"/></Relationships>
</file>

<file path=ppt/activeX/_rels/activeX15.xml.rels><?xml version="1.0" encoding="UTF-8" standalone="yes"?>
<Relationships xmlns="http://schemas.openxmlformats.org/package/2006/relationships"><Relationship Id="rId1" Type="http://schemas.microsoft.com/office/2006/relationships/activeXControlBinary" Target="activeX15.bin"/></Relationships>
</file>

<file path=ppt/activeX/_rels/activeX16.xml.rels><?xml version="1.0" encoding="UTF-8" standalone="yes"?>
<Relationships xmlns="http://schemas.openxmlformats.org/package/2006/relationships"><Relationship Id="rId1" Type="http://schemas.microsoft.com/office/2006/relationships/activeXControlBinary" Target="activeX16.bin"/></Relationships>
</file>

<file path=ppt/activeX/_rels/activeX17.xml.rels><?xml version="1.0" encoding="UTF-8" standalone="yes"?>
<Relationships xmlns="http://schemas.openxmlformats.org/package/2006/relationships"><Relationship Id="rId1" Type="http://schemas.microsoft.com/office/2006/relationships/activeXControlBinary" Target="activeX17.bin"/></Relationships>
</file>

<file path=ppt/activeX/_rels/activeX18.xml.rels><?xml version="1.0" encoding="UTF-8" standalone="yes"?>
<Relationships xmlns="http://schemas.openxmlformats.org/package/2006/relationships"><Relationship Id="rId1" Type="http://schemas.microsoft.com/office/2006/relationships/activeXControlBinary" Target="activeX18.bin"/></Relationships>
</file>

<file path=ppt/activeX/_rels/activeX19.xml.rels><?xml version="1.0" encoding="UTF-8" standalone="yes"?>
<Relationships xmlns="http://schemas.openxmlformats.org/package/2006/relationships"><Relationship Id="rId1" Type="http://schemas.microsoft.com/office/2006/relationships/activeXControlBinary" Target="activeX19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20.xml.rels><?xml version="1.0" encoding="UTF-8" standalone="yes"?>
<Relationships xmlns="http://schemas.openxmlformats.org/package/2006/relationships"><Relationship Id="rId1" Type="http://schemas.microsoft.com/office/2006/relationships/activeXControlBinary" Target="activeX20.bin"/></Relationships>
</file>

<file path=ppt/activeX/_rels/activeX21.xml.rels><?xml version="1.0" encoding="UTF-8" standalone="yes"?>
<Relationships xmlns="http://schemas.openxmlformats.org/package/2006/relationships"><Relationship Id="rId1" Type="http://schemas.microsoft.com/office/2006/relationships/activeXControlBinary" Target="activeX21.bin"/></Relationships>
</file>

<file path=ppt/activeX/_rels/activeX22.xml.rels><?xml version="1.0" encoding="UTF-8" standalone="yes"?>
<Relationships xmlns="http://schemas.openxmlformats.org/package/2006/relationships"><Relationship Id="rId1" Type="http://schemas.microsoft.com/office/2006/relationships/activeXControlBinary" Target="activeX22.bin"/></Relationships>
</file>

<file path=ppt/activeX/_rels/activeX23.xml.rels><?xml version="1.0" encoding="UTF-8" standalone="yes"?>
<Relationships xmlns="http://schemas.openxmlformats.org/package/2006/relationships"><Relationship Id="rId1" Type="http://schemas.microsoft.com/office/2006/relationships/activeXControlBinary" Target="activeX23.bin"/></Relationships>
</file>

<file path=ppt/activeX/_rels/activeX24.xml.rels><?xml version="1.0" encoding="UTF-8" standalone="yes"?>
<Relationships xmlns="http://schemas.openxmlformats.org/package/2006/relationships"><Relationship Id="rId1" Type="http://schemas.microsoft.com/office/2006/relationships/activeXControlBinary" Target="activeX24.bin"/></Relationships>
</file>

<file path=ppt/activeX/_rels/activeX25.xml.rels><?xml version="1.0" encoding="UTF-8" standalone="yes"?>
<Relationships xmlns="http://schemas.openxmlformats.org/package/2006/relationships"><Relationship Id="rId1" Type="http://schemas.microsoft.com/office/2006/relationships/activeXControlBinary" Target="activeX25.bin"/></Relationships>
</file>

<file path=ppt/activeX/_rels/activeX26.xml.rels><?xml version="1.0" encoding="UTF-8" standalone="yes"?>
<Relationships xmlns="http://schemas.openxmlformats.org/package/2006/relationships"><Relationship Id="rId1" Type="http://schemas.microsoft.com/office/2006/relationships/activeXControlBinary" Target="activeX26.bin"/></Relationships>
</file>

<file path=ppt/activeX/_rels/activeX27.xml.rels><?xml version="1.0" encoding="UTF-8" standalone="yes"?>
<Relationships xmlns="http://schemas.openxmlformats.org/package/2006/relationships"><Relationship Id="rId1" Type="http://schemas.microsoft.com/office/2006/relationships/activeXControlBinary" Target="activeX27.bin"/></Relationships>
</file>

<file path=ppt/activeX/_rels/activeX28.xml.rels><?xml version="1.0" encoding="UTF-8" standalone="yes"?>
<Relationships xmlns="http://schemas.openxmlformats.org/package/2006/relationships"><Relationship Id="rId1" Type="http://schemas.microsoft.com/office/2006/relationships/activeXControlBinary" Target="activeX28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png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png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6.png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0.png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2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0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2.png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6.png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0.png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0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4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4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9E00A3-8EC9-4453-BD9D-83EB232241D6}" type="datetimeFigureOut">
              <a:rPr lang="tr-TR" smtClean="0"/>
              <a:t>11.12.2014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EEFD70-2BD1-4D10-8C9C-AA17B5C5505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11411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89369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7911279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65720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2190096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27300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5674461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08639738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105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76501358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106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35029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86990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7661865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74345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865353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92097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2825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7306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6506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372388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43074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2619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00560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241514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19839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42335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063796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2015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85988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270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435878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526991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204162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5514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70035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850054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48089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76590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764711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05605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0792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102597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379062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438112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410141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02170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10205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142683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71723553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7510877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2146875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83537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22469387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04508327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4705974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440323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004011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903773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65738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78574828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022698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771683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9680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363677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5949585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31920855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44570080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6985746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50394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1921682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0340717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5152504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8680531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69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0493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381531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5347554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049297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524214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85540121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568621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7426372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909075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019293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798032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185377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779499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950249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327203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929991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6246154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42125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453844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0082548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417554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9393451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89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36011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6884683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6482735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453560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2627460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562921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330221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6998710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54747538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393123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529764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EEFD70-2BD1-4D10-8C9C-AA17B5C5505F}" type="slidenum">
              <a:rPr lang="tr-TR" smtClean="0"/>
              <a:t>99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64471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jpeg"/><Relationship Id="rId7" Type="http://schemas.openxmlformats.org/officeDocument/2006/relationships/image" Target="../media/image151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0.jpeg"/><Relationship Id="rId5" Type="http://schemas.openxmlformats.org/officeDocument/2006/relationships/image" Target="../media/image149.jpeg"/><Relationship Id="rId4" Type="http://schemas.openxmlformats.org/officeDocument/2006/relationships/image" Target="../media/image148.jpeg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jpe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8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155.png"/><Relationship Id="rId4" Type="http://schemas.openxmlformats.org/officeDocument/2006/relationships/notesSlide" Target="../notesSlides/notesSlide10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8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5.png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7.png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49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2.png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80.png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5.jpeg"/><Relationship Id="rId5" Type="http://schemas.openxmlformats.org/officeDocument/2006/relationships/image" Target="../media/image84.jpeg"/><Relationship Id="rId4" Type="http://schemas.openxmlformats.org/officeDocument/2006/relationships/image" Target="../media/image8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4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88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5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5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6.xml"/><Relationship Id="rId1" Type="http://schemas.openxmlformats.org/officeDocument/2006/relationships/vmlDrawing" Target="../drawings/vmlDrawing16.vml"/><Relationship Id="rId5" Type="http://schemas.openxmlformats.org/officeDocument/2006/relationships/image" Target="../media/image90.png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7.xml"/><Relationship Id="rId1" Type="http://schemas.openxmlformats.org/officeDocument/2006/relationships/vmlDrawing" Target="../drawings/vmlDrawing17.vml"/><Relationship Id="rId5" Type="http://schemas.openxmlformats.org/officeDocument/2006/relationships/image" Target="../media/image92.png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8.xml"/><Relationship Id="rId1" Type="http://schemas.openxmlformats.org/officeDocument/2006/relationships/vmlDrawing" Target="../drawings/vmlDrawing18.vml"/><Relationship Id="rId5" Type="http://schemas.openxmlformats.org/officeDocument/2006/relationships/image" Target="../media/image97.png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9.xml"/><Relationship Id="rId1" Type="http://schemas.openxmlformats.org/officeDocument/2006/relationships/vmlDrawing" Target="../drawings/vmlDrawing19.vml"/><Relationship Id="rId5" Type="http://schemas.openxmlformats.org/officeDocument/2006/relationships/image" Target="../media/image99.png"/><Relationship Id="rId4" Type="http://schemas.openxmlformats.org/officeDocument/2006/relationships/notesSlide" Target="../notesSlides/notesSlide63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0.xml"/><Relationship Id="rId1" Type="http://schemas.openxmlformats.org/officeDocument/2006/relationships/vmlDrawing" Target="../drawings/vmlDrawing20.vml"/><Relationship Id="rId5" Type="http://schemas.openxmlformats.org/officeDocument/2006/relationships/image" Target="../media/image101.png"/><Relationship Id="rId4" Type="http://schemas.openxmlformats.org/officeDocument/2006/relationships/notesSlide" Target="../notesSlides/notesSlide64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1.xml"/><Relationship Id="rId1" Type="http://schemas.openxmlformats.org/officeDocument/2006/relationships/vmlDrawing" Target="../drawings/vmlDrawing21.vml"/><Relationship Id="rId5" Type="http://schemas.openxmlformats.org/officeDocument/2006/relationships/image" Target="../media/image103.png"/><Relationship Id="rId4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5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2.xml"/><Relationship Id="rId1" Type="http://schemas.openxmlformats.org/officeDocument/2006/relationships/vmlDrawing" Target="../drawings/vmlDrawing22.vml"/><Relationship Id="rId5" Type="http://schemas.openxmlformats.org/officeDocument/2006/relationships/image" Target="../media/image111.png"/><Relationship Id="rId4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8.jpeg"/><Relationship Id="rId4" Type="http://schemas.openxmlformats.org/officeDocument/2006/relationships/image" Target="../media/image117.jpe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8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3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123.png"/><Relationship Id="rId4" Type="http://schemas.openxmlformats.org/officeDocument/2006/relationships/notesSlide" Target="../notesSlides/notesSlide80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4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127.png"/><Relationship Id="rId4" Type="http://schemas.openxmlformats.org/officeDocument/2006/relationships/notesSlide" Target="../notesSlides/notesSlide83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5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131.png"/><Relationship Id="rId4" Type="http://schemas.openxmlformats.org/officeDocument/2006/relationships/notesSlide" Target="../notesSlides/notesSlide8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4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6.jpeg"/><Relationship Id="rId4" Type="http://schemas.openxmlformats.org/officeDocument/2006/relationships/image" Target="../media/image13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3.png"/><Relationship Id="rId2" Type="http://schemas.openxmlformats.org/officeDocument/2006/relationships/control" Target="../activeX/activeX26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42.png"/><Relationship Id="rId5" Type="http://schemas.openxmlformats.org/officeDocument/2006/relationships/image" Target="../media/image141.jpeg"/><Relationship Id="rId4" Type="http://schemas.openxmlformats.org/officeDocument/2006/relationships/notesSlide" Target="../notesSlides/notesSlide9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27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145.png"/><Relationship Id="rId4" Type="http://schemas.openxmlformats.org/officeDocument/2006/relationships/notesSlide" Target="../notesSlides/notesSlide9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15292" y="0"/>
            <a:ext cx="9144000" cy="6851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979712" y="85274"/>
            <a:ext cx="5744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</a:rPr>
              <a:t>MADDENİN TANECİKLİ YAPISI</a:t>
            </a:r>
            <a:endParaRPr lang="tr-TR" sz="3600" dirty="0">
              <a:solidFill>
                <a:schemeClr val="bg1"/>
              </a:solidFill>
            </a:endParaRPr>
          </a:p>
        </p:txBody>
      </p:sp>
      <p:sp>
        <p:nvSpPr>
          <p:cNvPr id="3" name="Altıgen 2"/>
          <p:cNvSpPr/>
          <p:nvPr/>
        </p:nvSpPr>
        <p:spPr>
          <a:xfrm>
            <a:off x="827584" y="85274"/>
            <a:ext cx="1008112" cy="967462"/>
          </a:xfrm>
          <a:prstGeom prst="hexagon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2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  <a:r>
              <a:rPr lang="tr-TR" sz="24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tr-TR" sz="1400" dirty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Ü</a:t>
            </a:r>
            <a:r>
              <a:rPr lang="tr-TR" sz="1400" dirty="0" smtClean="0">
                <a:ln w="18415" cmpd="sng">
                  <a:noFill/>
                  <a:prstDash val="solid"/>
                </a:ln>
                <a:solidFill>
                  <a:srgbClr val="FF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NİTE</a:t>
            </a:r>
            <a:endParaRPr lang="tr-TR" sz="1400" dirty="0">
              <a:ln w="18415" cmpd="sng">
                <a:noFill/>
                <a:prstDash val="solid"/>
              </a:ln>
              <a:solidFill>
                <a:srgbClr val="FF00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05" y="5097578"/>
            <a:ext cx="91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chemeClr val="bg1"/>
                </a:solidFill>
              </a:rPr>
              <a:t>BU ÜNİTEDE NELER ÖĞRENECEKSİNİZ?</a:t>
            </a:r>
          </a:p>
          <a:p>
            <a:r>
              <a:rPr lang="tr-TR" dirty="0">
                <a:solidFill>
                  <a:schemeClr val="bg1"/>
                </a:solidFill>
              </a:rPr>
              <a:t>• Maddenin tanecikli yapıda olduğunu, hâl değişimlerinin tanecikler arasındaki boşluklara göre</a:t>
            </a:r>
          </a:p>
          <a:p>
            <a:r>
              <a:rPr lang="tr-TR" dirty="0">
                <a:solidFill>
                  <a:schemeClr val="bg1"/>
                </a:solidFill>
              </a:rPr>
              <a:t>değiştiğini kavrayacaksınız.</a:t>
            </a:r>
          </a:p>
          <a:p>
            <a:r>
              <a:rPr lang="tr-TR" dirty="0">
                <a:solidFill>
                  <a:schemeClr val="bg1"/>
                </a:solidFill>
              </a:rPr>
              <a:t>• Fiziksel ve kimyasal değişimler arasındaki farkları açıklayacaksınız.</a:t>
            </a:r>
          </a:p>
          <a:p>
            <a:r>
              <a:rPr lang="tr-TR" dirty="0">
                <a:solidFill>
                  <a:schemeClr val="bg1"/>
                </a:solidFill>
              </a:rPr>
              <a:t>• Yoğunluğu tanımlayacak, çeşitli maddelerin yoğunluklarını hesaplayacaksınız.</a:t>
            </a:r>
          </a:p>
          <a:p>
            <a:r>
              <a:rPr lang="tr-TR" dirty="0">
                <a:solidFill>
                  <a:schemeClr val="bg1"/>
                </a:solidFill>
              </a:rPr>
              <a:t>• Suyun katı ve sıvı hâllerinin yoğunluklarının canlılar için önemini fark edeceksiniz</a:t>
            </a:r>
          </a:p>
        </p:txBody>
      </p:sp>
    </p:spTree>
    <p:extLst>
      <p:ext uri="{BB962C8B-B14F-4D97-AF65-F5344CB8AC3E}">
        <p14:creationId xmlns:p14="http://schemas.microsoft.com/office/powerpoint/2010/main" val="41982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316097"/>
            <a:ext cx="8968515" cy="376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5076056" y="162710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4" name="Dikdörtgen 3"/>
          <p:cNvSpPr/>
          <p:nvPr/>
        </p:nvSpPr>
        <p:spPr>
          <a:xfrm>
            <a:off x="7812360" y="219615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5" name="Dikdörtgen 4"/>
          <p:cNvSpPr/>
          <p:nvPr/>
        </p:nvSpPr>
        <p:spPr>
          <a:xfrm>
            <a:off x="7740352" y="190812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6" name="Dikdörtgen 5"/>
          <p:cNvSpPr/>
          <p:nvPr/>
        </p:nvSpPr>
        <p:spPr>
          <a:xfrm>
            <a:off x="5076056" y="249289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7" name="Dikdörtgen 6"/>
          <p:cNvSpPr/>
          <p:nvPr/>
        </p:nvSpPr>
        <p:spPr>
          <a:xfrm>
            <a:off x="5040560" y="27976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8" name="Dikdörtgen 7"/>
          <p:cNvSpPr/>
          <p:nvPr/>
        </p:nvSpPr>
        <p:spPr>
          <a:xfrm>
            <a:off x="6444208" y="279761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9" name="Dikdörtgen 8"/>
          <p:cNvSpPr/>
          <p:nvPr/>
        </p:nvSpPr>
        <p:spPr>
          <a:xfrm>
            <a:off x="5076056" y="312291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10" name="Dikdörtgen 9"/>
          <p:cNvSpPr/>
          <p:nvPr/>
        </p:nvSpPr>
        <p:spPr>
          <a:xfrm>
            <a:off x="6444208" y="342028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11" name="Dikdörtgen 10"/>
          <p:cNvSpPr/>
          <p:nvPr/>
        </p:nvSpPr>
        <p:spPr>
          <a:xfrm>
            <a:off x="5055482" y="34290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1775279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43513"/>
            <a:ext cx="878497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C. Aşağıdaki çoktan seçmeli soruları cevaplayınız.</a:t>
            </a:r>
          </a:p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Aşağıda verilen maddelerden hangisinin sıkıştırılma özelliği en fazladır?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Oksijen gazı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B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Zeytinyağı   C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Mantar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D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Demir</a:t>
            </a:r>
          </a:p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I. Taneciklerinin arasında boşluk yoktur.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II. Belli bir şekli vardır.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III. Tanecikler titreşim hareketi yapar.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Yukarıda özellikleri verilen madde aşağıdakilerden hangisi olabilir?</a:t>
            </a:r>
          </a:p>
          <a:p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Hava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Su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Cam vazo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Alkol</a:t>
            </a:r>
          </a:p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Çaydanlıkta ısıtılan su zamanla buharlaşıyor. Buharlaşan su ve çaydanlıktaki su için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aşağıdakilerden hangisi farklı değildir?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Taneciklerin aralarındaki boşluk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 Taneciklerin titreşim, öteleme ve dönme hareketleri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 Taneciklerin sıkıştırılabilme özellikleri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D) Taneciklerin kimlik özellikleri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0" y="1357298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5-Nokta Yıldız 3"/>
          <p:cNvSpPr/>
          <p:nvPr/>
        </p:nvSpPr>
        <p:spPr>
          <a:xfrm>
            <a:off x="2428860" y="3571876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-Nokta Yıldız 3"/>
          <p:cNvSpPr/>
          <p:nvPr/>
        </p:nvSpPr>
        <p:spPr>
          <a:xfrm>
            <a:off x="0" y="614364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84650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8376" y="188640"/>
            <a:ext cx="89289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4.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Isınmak için yakılan odun parçalarının yandıktan sonraki hâli kimyasal değişime örnektir. Buna göre,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aşağıdakilerden hangileri aynı tür değişime örnek verilebilir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Şekerin suda çözünmesi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B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Metalin paslanması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 Tren raylarının yazın genleşmesi D) Dondurmanın erimesi</a:t>
            </a:r>
          </a:p>
          <a:p>
            <a:endParaRPr lang="tr-TR" sz="2400" b="1" dirty="0" smtClean="0">
              <a:solidFill>
                <a:srgbClr val="FF33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b="1" dirty="0" smtClean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Şekildeki kabın ağzında hareketli piston vardır. 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piston yukarı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doğru </a:t>
            </a:r>
            <a:r>
              <a:rPr lang="sv-SE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hareket </a:t>
            </a:r>
            <a:r>
              <a:rPr lang="sv-SE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ettirildiğinde 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sv-SE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taneciklerin son </a:t>
            </a:r>
            <a:r>
              <a:rPr lang="sv-SE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durumu aşağıdaki </a:t>
            </a:r>
            <a:r>
              <a:rPr lang="sv-SE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resimlerin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hangisindeki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gibi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olur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B)                       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     D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76256" y="2083186"/>
            <a:ext cx="2038350" cy="2406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82369" y="5000636"/>
            <a:ext cx="1673573" cy="145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2269352" y="5052541"/>
            <a:ext cx="1692233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4789471" y="5157192"/>
            <a:ext cx="1711606" cy="148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7390447" y="5214342"/>
            <a:ext cx="1635542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5-Nokta Yıldız 3"/>
          <p:cNvSpPr/>
          <p:nvPr/>
        </p:nvSpPr>
        <p:spPr>
          <a:xfrm>
            <a:off x="4786314" y="164305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5-Nokta Yıldız 3"/>
          <p:cNvSpPr/>
          <p:nvPr/>
        </p:nvSpPr>
        <p:spPr>
          <a:xfrm>
            <a:off x="4500562" y="450057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89215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9636"/>
            <a:ext cx="90364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6. </a:t>
            </a:r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Kâğıdın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yırtılması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Buzun erimesi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Etin pişmesi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Alkolün suyun içinde çözünmesi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Elmanın dışarıda durunca kararması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Yukarıdakilerden kaç tanesi fiziksel değişimdir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buAutoNum type="alphaUcParenR"/>
            </a:pP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3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4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        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pt-B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pt-B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5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endParaRPr lang="pt-B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7.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80 g kütleli taşın hacmi 20 cm3 ise bu taş aşağıda yoğunlukları verilen sıvılardan hangisinde yüzer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1 g/cm3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B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2 g/cm3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C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4 g/cm3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D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5 g/cm3</a:t>
            </a:r>
          </a:p>
          <a:p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5-Nokta Yıldız 3"/>
          <p:cNvSpPr/>
          <p:nvPr/>
        </p:nvSpPr>
        <p:spPr>
          <a:xfrm>
            <a:off x="2000232" y="2496316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5-Nokta Yıldız 3"/>
          <p:cNvSpPr/>
          <p:nvPr/>
        </p:nvSpPr>
        <p:spPr>
          <a:xfrm>
            <a:off x="6143636" y="4357694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8268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8.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Şırınganın ağzı kapalıyken pistonu ittirdiğinizde sıkışır, serbest bırakıldığında</a:t>
            </a:r>
          </a:p>
          <a:p>
            <a:pPr lvl="0"/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piston geri gelir. Bunun nedeni aşağıdakilerden 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hangisi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olamaz?</a:t>
            </a:r>
          </a:p>
          <a:p>
            <a:pPr marL="457200" lvl="0" indent="-457200">
              <a:buAutoNum type="alphaUcParenR"/>
            </a:pP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Gaz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tanecikleri arasında büyük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boşluklar</a:t>
            </a:r>
          </a:p>
          <a:p>
            <a:pPr lvl="0"/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olması</a:t>
            </a:r>
          </a:p>
          <a:p>
            <a:pPr lvl="0"/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B) Gaz taneciklerinin titreşim hareketi 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yapabilmesi</a:t>
            </a:r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lvl="0"/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C) Gazın yoğunluğunun çok az olması</a:t>
            </a:r>
          </a:p>
          <a:p>
            <a:pPr lvl="0"/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D) Gazın belli bir şekli ve hacmi olmaması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36268" y="620688"/>
            <a:ext cx="2084068" cy="3064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0" y="2285992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0932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583218" y="1052736"/>
            <a:ext cx="3450172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66192" y="1012136"/>
            <a:ext cx="84777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9.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Denizaltı kontrollü olarak suya batıp </a:t>
            </a:r>
            <a:endParaRPr lang="tr-TR" sz="24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çıkabilmektedir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Denizaltının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suya 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batabilmesi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için;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I. İçine su almalıdır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II. İçine hava almalıdır.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III. Ağırlığı artırılmalıdır.</a:t>
            </a: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İşlemlerinden hangilerini yapmalıdır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A) Yalnız I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B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I ve II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C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I ve III 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        D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 I, II ve III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5-Nokta Yıldız 3"/>
          <p:cNvSpPr/>
          <p:nvPr/>
        </p:nvSpPr>
        <p:spPr>
          <a:xfrm>
            <a:off x="4429124" y="3857628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4829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88640"/>
            <a:ext cx="90235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33FF"/>
                </a:solidFill>
                <a:latin typeface="Arial" pitchFamily="34" charset="0"/>
                <a:cs typeface="Arial" pitchFamily="34" charset="0"/>
              </a:rPr>
              <a:t>10.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Aşağıdaki tabloda kütle ve hacimleri verilen maddelerden hangisinin yoğunluğu en büyüktür</a:t>
            </a:r>
            <a:r>
              <a:rPr lang="tr-TR" sz="24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tr-TR" sz="24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247025"/>
              </p:ext>
            </p:extLst>
          </p:nvPr>
        </p:nvGraphicFramePr>
        <p:xfrm>
          <a:off x="1619672" y="1484784"/>
          <a:ext cx="5112568" cy="2499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6064"/>
                <a:gridCol w="1728192"/>
                <a:gridCol w="2808312"/>
              </a:tblGrid>
              <a:tr h="499924">
                <a:tc>
                  <a:txBody>
                    <a:bodyPr/>
                    <a:lstStyle/>
                    <a:p>
                      <a:pPr algn="ctr"/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itchFamily="34" charset="0"/>
                          <a:cs typeface="Arial" pitchFamily="34" charset="0"/>
                        </a:rPr>
                        <a:t>Kütle (g) 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Hacim (cm3)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99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A)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50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99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B)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99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C)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300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150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9924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D)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15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5-Nokta Yıldız 3"/>
          <p:cNvSpPr/>
          <p:nvPr/>
        </p:nvSpPr>
        <p:spPr>
          <a:xfrm>
            <a:off x="1571604" y="1928802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033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</a:t>
            </a:r>
            <a:r>
              <a:rPr lang="tr-TR" b="1" i="1" smtClean="0">
                <a:solidFill>
                  <a:prstClr val="black"/>
                </a:solidFill>
              </a:rPr>
              <a:t>Fenokulu.net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</a:t>
            </a:r>
            <a:r>
              <a:rPr lang="tr-TR" b="1" i="1" dirty="0">
                <a:solidFill>
                  <a:prstClr val="black"/>
                </a:solidFill>
              </a:rPr>
              <a:t> </a:t>
            </a:r>
            <a:r>
              <a:rPr lang="tr-TR" b="1" i="1" dirty="0" smtClean="0">
                <a:solidFill>
                  <a:prstClr val="black"/>
                </a:solidFill>
              </a:rPr>
              <a:t>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10/12/2014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9700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3401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5127" name="ShockwaveFlash1" r:id="rId2" imgW="7561905" imgH="6598254"/>
        </mc:Choice>
        <mc:Fallback>
          <p:control name="ShockwaveFlash1" r:id="rId2" imgW="7561905" imgH="659825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088" y="0"/>
                  <a:ext cx="7561262" cy="6597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421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420" y="260648"/>
            <a:ext cx="8913094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0" y="4581128"/>
            <a:ext cx="87664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Gazların sıkıştırılabilmesinden tanecikli yapıda oldukları çıkarılabilir. Katıların da tanecikli </a:t>
            </a:r>
            <a:r>
              <a:rPr lang="tr-TR" sz="2400" dirty="0" smtClean="0"/>
              <a:t>yapıya sahip </a:t>
            </a:r>
            <a:r>
              <a:rPr lang="tr-TR" sz="2400" dirty="0"/>
              <a:t>olduğunu arkadaşlarınızla bir deney yaparak gözlemleyiniz.</a:t>
            </a:r>
          </a:p>
        </p:txBody>
      </p:sp>
    </p:spTree>
    <p:extLst>
      <p:ext uri="{BB962C8B-B14F-4D97-AF65-F5344CB8AC3E}">
        <p14:creationId xmlns:p14="http://schemas.microsoft.com/office/powerpoint/2010/main" val="329742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7175" name="ShockwaveFlash1" r:id="rId2" imgW="6984648" imgH="5587520"/>
        </mc:Choice>
        <mc:Fallback>
          <p:control name="ShockwaveFlash1" r:id="rId2" imgW="6984648" imgH="558752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0"/>
                  <a:ext cx="6985000" cy="5588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055139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4101" y="188640"/>
            <a:ext cx="893780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4869160"/>
            <a:ext cx="856895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Deneyde kullandığınız iyot katı hâldeydi. Alkole attıktan kısa bir süre sonra katı iyot, gözden kayboldu. Buna karşın alkolün her yerinde renk değişimi gözlemlediniz. Bu durumda, kaybolan katı </a:t>
            </a:r>
            <a:r>
              <a:rPr lang="tr-TR" sz="2400" dirty="0" err="1">
                <a:latin typeface="mHelvetica"/>
              </a:rPr>
              <a:t>iyotun</a:t>
            </a:r>
            <a:r>
              <a:rPr lang="tr-TR" sz="2400" dirty="0">
                <a:latin typeface="mHelvetica"/>
              </a:rPr>
              <a:t> alkolün her yerine dağıldığı sonucunu çıkartabilirsiniz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91884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1380" y="836712"/>
            <a:ext cx="87849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mHelvetica"/>
              </a:rPr>
              <a:t> </a:t>
            </a:r>
            <a:r>
              <a:rPr lang="tr-TR" sz="2400" dirty="0">
                <a:latin typeface="mHelvetica"/>
              </a:rPr>
              <a:t>İyot, gözle görülmeyecek taneciklerden </a:t>
            </a:r>
            <a:r>
              <a:rPr lang="tr-TR" sz="2400" dirty="0" smtClean="0">
                <a:latin typeface="mHelvetica"/>
              </a:rPr>
              <a:t>oluşmasaydı alkolün </a:t>
            </a:r>
            <a:r>
              <a:rPr lang="tr-TR" sz="2400" dirty="0">
                <a:latin typeface="mHelvetica"/>
              </a:rPr>
              <a:t>her yerine dağılabilir miydi? </a:t>
            </a:r>
            <a:endParaRPr lang="tr-TR" sz="2400" dirty="0" smtClean="0">
              <a:latin typeface="mHelvetica"/>
            </a:endParaRPr>
          </a:p>
          <a:p>
            <a:r>
              <a:rPr lang="tr-TR" sz="2400" dirty="0" smtClean="0">
                <a:latin typeface="mHelvetica"/>
              </a:rPr>
              <a:t>Oysaki </a:t>
            </a:r>
            <a:r>
              <a:rPr lang="tr-TR" sz="2400" dirty="0">
                <a:latin typeface="mHelvetica"/>
              </a:rPr>
              <a:t>içtiğinizde çayın tatlı olduğunu algılarsınız. Bu durum</a:t>
            </a:r>
          </a:p>
          <a:p>
            <a:r>
              <a:rPr lang="tr-TR" sz="2400" dirty="0">
                <a:latin typeface="mHelvetica"/>
              </a:rPr>
              <a:t>şekerin aslında çayın içinde var olduğunu gösterir.</a:t>
            </a:r>
          </a:p>
          <a:p>
            <a:r>
              <a:rPr lang="tr-TR" sz="2400" dirty="0">
                <a:latin typeface="mHelvetica"/>
              </a:rPr>
              <a:t>Kahvaltıda çayınıza şeker attığınızda, şekerin gözden kaybolduğunu fark etmişsinizdir. Şeker </a:t>
            </a:r>
            <a:r>
              <a:rPr lang="tr-TR" sz="2400" dirty="0" smtClean="0">
                <a:latin typeface="mHelvetica"/>
              </a:rPr>
              <a:t>renksizdir. Çaya </a:t>
            </a:r>
            <a:r>
              <a:rPr lang="tr-TR" sz="2400" dirty="0">
                <a:latin typeface="mHelvetica"/>
              </a:rPr>
              <a:t>atıldığında şekerin küçük parçalara dağıldığını nasıl anlayabilirsiniz? Bu soruyu, bir </a:t>
            </a:r>
            <a:r>
              <a:rPr lang="tr-TR" sz="2400" dirty="0" smtClean="0">
                <a:latin typeface="mHelvetica"/>
              </a:rPr>
              <a:t>deney yaparak </a:t>
            </a:r>
            <a:r>
              <a:rPr lang="tr-TR" sz="2400" dirty="0">
                <a:latin typeface="mHelvetica"/>
              </a:rPr>
              <a:t>cevaplayınız.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38827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7596" y="0"/>
            <a:ext cx="8973560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5589240"/>
            <a:ext cx="87129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mHelvetica"/>
              </a:rPr>
              <a:t>“Şeker Nereye Kayboldu?” deneyinde, suda şekerin gözden kaybolduğunu gözlemlediniz. Şeker suda çözündüğünde nereye gitmiştir? Suyun ilk işaretlediğiniz seviyesi şeker çözündükten sonra değişmemiştir.</a:t>
            </a:r>
          </a:p>
        </p:txBody>
      </p:sp>
    </p:spTree>
    <p:extLst>
      <p:ext uri="{BB962C8B-B14F-4D97-AF65-F5344CB8AC3E}">
        <p14:creationId xmlns:p14="http://schemas.microsoft.com/office/powerpoint/2010/main" val="2280321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4080" y="0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mHelvetica"/>
              </a:rPr>
              <a:t>Bu</a:t>
            </a:r>
            <a:r>
              <a:rPr lang="tr-TR" sz="2400" dirty="0">
                <a:latin typeface="mHelvetica"/>
              </a:rPr>
              <a:t>, şekerin su tanecikleri arasındaki boşluklara dağıldığını gösterir. Şeker, tanecikli </a:t>
            </a:r>
            <a:r>
              <a:rPr lang="tr-TR" sz="2400" dirty="0" smtClean="0">
                <a:latin typeface="mHelvetica"/>
              </a:rPr>
              <a:t>yapıda olmasaydı</a:t>
            </a:r>
            <a:r>
              <a:rPr lang="tr-TR" sz="2400" dirty="0">
                <a:latin typeface="mHelvetica"/>
              </a:rPr>
              <a:t>, çözündüğünde görünmez olur muydu? Su tanecikli yapıda olmasaydı, şeker </a:t>
            </a:r>
            <a:r>
              <a:rPr lang="tr-TR" sz="2400" dirty="0" smtClean="0">
                <a:latin typeface="mHelvetica"/>
              </a:rPr>
              <a:t>çözündüğünde su </a:t>
            </a:r>
            <a:r>
              <a:rPr lang="tr-TR" sz="2400" dirty="0">
                <a:latin typeface="mHelvetica"/>
              </a:rPr>
              <a:t>seviyesinin artması gerekmez miydi? Aşağıdaki şekilleri inceleyiniz.</a:t>
            </a:r>
            <a:endParaRPr lang="tr-TR" sz="2400" dirty="0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910" y="2276872"/>
            <a:ext cx="9033503" cy="30651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1491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9344" y="31234"/>
            <a:ext cx="55092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chemeClr val="accent1"/>
                </a:solidFill>
              </a:rPr>
              <a:t>Maddenin Hâlleri ve Tanecikli Yapısı</a:t>
            </a:r>
            <a:endParaRPr lang="tr-TR" sz="2800" dirty="0">
              <a:solidFill>
                <a:schemeClr val="accent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07504" y="601295"/>
            <a:ext cx="871296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Katı, sıvı ve gaz maddelerin, taneciklerden oluştuğunu öğrendiniz. “Hangi Madde Sıkışır?” </a:t>
            </a:r>
            <a:r>
              <a:rPr lang="tr-TR" sz="2400" dirty="0" smtClean="0">
                <a:latin typeface="mHelvetica"/>
              </a:rPr>
              <a:t>deneyinde hava </a:t>
            </a:r>
            <a:r>
              <a:rPr lang="tr-TR" sz="2400" dirty="0">
                <a:latin typeface="mHelvetica"/>
              </a:rPr>
              <a:t>olan şırıngayı sıkıştırabilmiştiniz. Şırınganın pistonunu serbest bıraktığınızda ise pistonun </a:t>
            </a:r>
            <a:r>
              <a:rPr lang="tr-TR" sz="2400" dirty="0" smtClean="0">
                <a:latin typeface="mHelvetica"/>
              </a:rPr>
              <a:t>geri geldiğini </a:t>
            </a:r>
            <a:r>
              <a:rPr lang="tr-TR" sz="2400" dirty="0">
                <a:latin typeface="mHelvetica"/>
              </a:rPr>
              <a:t>gözlemlemiştiniz. Sıkıştırılmış pistonun geri gelmesi ile taneciklerin hareketleri arasında </a:t>
            </a:r>
            <a:r>
              <a:rPr lang="tr-TR" sz="2400" dirty="0" smtClean="0">
                <a:latin typeface="mHelvetica"/>
              </a:rPr>
              <a:t>bir ilişki </a:t>
            </a:r>
            <a:r>
              <a:rPr lang="tr-TR" sz="2400" dirty="0">
                <a:latin typeface="mHelvetica"/>
              </a:rPr>
              <a:t>var mıdır? Taneciklerin hareketleri arasındaki mesafe belirlenebilir mi? Maddenin hâlleri ile taneciklerin</a:t>
            </a:r>
          </a:p>
          <a:p>
            <a:r>
              <a:rPr lang="tr-TR" sz="2400" dirty="0">
                <a:latin typeface="mHelvetica"/>
              </a:rPr>
              <a:t>hareketleri arasındaki ilişkiyi anlamak için aşağıdaki etkinliği yapınız.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1004666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788" y="116632"/>
            <a:ext cx="9025286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67295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67544" y="19966"/>
            <a:ext cx="676875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it-IT" sz="2800" b="1" dirty="0" smtClean="0">
                <a:solidFill>
                  <a:schemeClr val="bg1"/>
                </a:solidFill>
              </a:rPr>
              <a:t>MADDENİN YAPISI NASILDIR </a:t>
            </a:r>
            <a:r>
              <a:rPr lang="it-IT" sz="2800" b="1" dirty="0">
                <a:solidFill>
                  <a:schemeClr val="bg1"/>
                </a:solidFill>
              </a:rPr>
              <a:t>?</a:t>
            </a:r>
            <a:endParaRPr lang="tr-TR" sz="2800" dirty="0">
              <a:solidFill>
                <a:schemeClr val="bg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79513" y="2703016"/>
            <a:ext cx="59766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Pamuğun </a:t>
            </a:r>
            <a:r>
              <a:rPr lang="tr-TR" sz="2400" dirty="0"/>
              <a:t>sıkışması, kalemin sıkışmaması hangi özelliklerinden </a:t>
            </a:r>
            <a:r>
              <a:rPr lang="tr-TR" sz="2400" dirty="0" smtClean="0"/>
              <a:t>kaynaklanabilir. Bu </a:t>
            </a:r>
            <a:r>
              <a:rPr lang="tr-TR" sz="2400" dirty="0"/>
              <a:t>maddelerin farklı özellikler göstermelerini sağlayan nedir</a:t>
            </a:r>
            <a:r>
              <a:rPr lang="tr-TR" sz="2400" dirty="0" smtClean="0"/>
              <a:t>?</a:t>
            </a:r>
          </a:p>
          <a:p>
            <a:r>
              <a:rPr lang="tr-TR" sz="2400" dirty="0" smtClean="0"/>
              <a:t> Bu maddelerin </a:t>
            </a:r>
            <a:r>
              <a:rPr lang="tr-TR" sz="2400" dirty="0"/>
              <a:t>gözle göremediğimiz iç yapısı nasıldır? Bu ünitede, </a:t>
            </a:r>
            <a:r>
              <a:rPr lang="tr-TR" sz="2400" dirty="0" smtClean="0"/>
              <a:t>maddelerin iç </a:t>
            </a:r>
            <a:r>
              <a:rPr lang="tr-TR" sz="2400" dirty="0"/>
              <a:t>dünyasında neler olduğunu anlamaya çalışacaksınız</a:t>
            </a:r>
            <a:r>
              <a:rPr lang="tr-TR" sz="2400" dirty="0" smtClean="0"/>
              <a:t>.</a:t>
            </a:r>
            <a:endParaRPr lang="tr-TR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2668" y="1167970"/>
            <a:ext cx="1985166" cy="529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183871" y="2849066"/>
            <a:ext cx="2872031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411760" y="543186"/>
            <a:ext cx="66247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Çevrenizde, çok farklı maddeler görebilirsiniz. Kalem serttir. </a:t>
            </a:r>
            <a:r>
              <a:rPr lang="tr-TR" sz="2400" dirty="0" smtClean="0"/>
              <a:t>Tuttuğunuzda şekli </a:t>
            </a:r>
            <a:r>
              <a:rPr lang="tr-TR" sz="2400" dirty="0"/>
              <a:t>bozulmaz. Bu sayede yazı yazabilirsiniz. İplik ise yumuşaktır. </a:t>
            </a:r>
            <a:r>
              <a:rPr lang="tr-TR" sz="2400" dirty="0" smtClean="0"/>
              <a:t>İplikten örülmüş </a:t>
            </a:r>
            <a:r>
              <a:rPr lang="tr-TR" sz="2400" dirty="0"/>
              <a:t>kazak vücudunuzun şeklini alabilir. Kalemi sıktığınızda şekil </a:t>
            </a:r>
            <a:r>
              <a:rPr lang="tr-TR" sz="2400" dirty="0" smtClean="0"/>
              <a:t>değiştirmez. Pamuğu </a:t>
            </a:r>
            <a:r>
              <a:rPr lang="tr-TR" sz="2400" dirty="0"/>
              <a:t>sıktığınızda pamuğun sıkışarak küçüldüğünü gözleyebilirsiniz.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5061442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Maddelerin yapısını anlamak için içinde boşluk olup olmadığı incelenebilir. Katı, sıvı ve gaz maddelerin yapısındaki boşlukları sıkıştırılabilme özelliklerinden anlayabilirsiniz. Bunun için arkadaşlarınızla aşağıdaki deneyi yapınız.</a:t>
            </a:r>
          </a:p>
        </p:txBody>
      </p:sp>
    </p:spTree>
    <p:extLst>
      <p:ext uri="{BB962C8B-B14F-4D97-AF65-F5344CB8AC3E}">
        <p14:creationId xmlns:p14="http://schemas.microsoft.com/office/powerpoint/2010/main" val="213091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5367" name="ShockwaveFlash1" r:id="rId2" imgW="8569162" imgH="5950807"/>
        </mc:Choice>
        <mc:Fallback>
          <p:control name="ShockwaveFlash1" r:id="rId2" imgW="8569162" imgH="59508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0"/>
                  <a:ext cx="8569325" cy="59499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96496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8200" name="ShockwaveFlash1" r:id="rId2" imgW="6984648" imgH="5080222"/>
        </mc:Choice>
        <mc:Fallback>
          <p:control name="ShockwaveFlash1" r:id="rId2" imgW="6984648" imgH="508022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908050"/>
                  <a:ext cx="6985000" cy="508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69224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0556"/>
            <a:ext cx="892899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Etkinlikte, öğrencilerin kol kola girdiği modelde sadece titreme hareketi yapılabilmektedir. Bu </a:t>
            </a:r>
            <a:r>
              <a:rPr lang="tr-TR" sz="2400" dirty="0" smtClean="0">
                <a:latin typeface="mHelvetica"/>
              </a:rPr>
              <a:t>durum, katıların </a:t>
            </a:r>
            <a:r>
              <a:rPr lang="tr-TR" sz="2400" dirty="0">
                <a:latin typeface="mHelvetica"/>
              </a:rPr>
              <a:t>taneciklerinin durumuna benzer. Katı tanecikleri de birbirlerine çok yakındır. İkinci </a:t>
            </a:r>
            <a:r>
              <a:rPr lang="tr-TR" sz="2400" dirty="0" smtClean="0">
                <a:latin typeface="mHelvetica"/>
              </a:rPr>
              <a:t>modelde ise </a:t>
            </a:r>
            <a:r>
              <a:rPr lang="tr-TR" sz="2400" dirty="0">
                <a:latin typeface="mHelvetica"/>
              </a:rPr>
              <a:t>öğrenciler, birbirlerinin ve kendilerinin etrafında dönebilecek serbestliğe sahiptiler. Buna rağmen,</a:t>
            </a:r>
          </a:p>
          <a:p>
            <a:r>
              <a:rPr lang="tr-TR" sz="2400" dirty="0">
                <a:latin typeface="mHelvetica"/>
              </a:rPr>
              <a:t>aralarında boşluk yoktu. Bu model, sıvı taneciklerinin durumuna benzer. Son modelde ise </a:t>
            </a:r>
            <a:r>
              <a:rPr lang="tr-TR" sz="2400" dirty="0" smtClean="0">
                <a:latin typeface="mHelvetica"/>
              </a:rPr>
              <a:t>öğrenciler tamamen </a:t>
            </a:r>
            <a:r>
              <a:rPr lang="tr-TR" sz="2400" dirty="0">
                <a:latin typeface="mHelvetica"/>
              </a:rPr>
              <a:t>serbest oldukları için her hareketi yapabilme özgürlüğüne sahiptiler. Bu model de </a:t>
            </a:r>
            <a:r>
              <a:rPr lang="tr-TR" sz="2400" dirty="0" smtClean="0">
                <a:latin typeface="mHelvetica"/>
              </a:rPr>
              <a:t>gazların taneciklerine </a:t>
            </a:r>
            <a:r>
              <a:rPr lang="tr-TR" sz="2400" dirty="0">
                <a:latin typeface="mHelvetica"/>
              </a:rPr>
              <a:t>benzer.</a:t>
            </a:r>
          </a:p>
          <a:p>
            <a:r>
              <a:rPr lang="tr-TR" sz="2400" dirty="0">
                <a:latin typeface="mHelvetica"/>
              </a:rPr>
              <a:t>Bütün tanecikler hareketlidir fakat gözle görülemez. Tanecikler, üç farklı hareket yapabilir. </a:t>
            </a:r>
            <a:r>
              <a:rPr lang="tr-TR" sz="2400" dirty="0" smtClean="0">
                <a:latin typeface="mHelvetica"/>
              </a:rPr>
              <a:t>Bunlardan biri </a:t>
            </a:r>
            <a:r>
              <a:rPr lang="tr-TR" sz="2400" dirty="0">
                <a:latin typeface="mHelvetica"/>
              </a:rPr>
              <a:t>titreşim hareketidir. Titreşim hareketini soğukta titreyen bir insana benzetebiliriz. Tanecik, </a:t>
            </a:r>
            <a:r>
              <a:rPr lang="tr-TR" sz="2400" dirty="0" smtClean="0">
                <a:latin typeface="mHelvetica"/>
              </a:rPr>
              <a:t>yer değiştirmez </a:t>
            </a:r>
            <a:r>
              <a:rPr lang="tr-TR" sz="2400" dirty="0">
                <a:latin typeface="mHelvetica"/>
              </a:rPr>
              <a:t>fakat sağa sola, yukarı aşağı hareket edebilir. Tanecikler titreşimden başka kendi </a:t>
            </a:r>
            <a:r>
              <a:rPr lang="tr-TR" sz="2400" dirty="0" smtClean="0">
                <a:latin typeface="mHelvetica"/>
              </a:rPr>
              <a:t>etrafında dönebilir</a:t>
            </a:r>
            <a:r>
              <a:rPr lang="tr-TR" sz="2400" dirty="0">
                <a:latin typeface="mHelvetica"/>
              </a:rPr>
              <a:t>. Dönme hareketinden başka öteleme hareketi yapabilir.</a:t>
            </a:r>
          </a:p>
          <a:p>
            <a:r>
              <a:rPr lang="tr-TR" sz="2400" dirty="0">
                <a:latin typeface="mHelvetica"/>
              </a:rPr>
              <a:t>Maddenin farklı hâlleri taneciklerin bir arada nasıl bulunduklarına bağlı olarak değişir. Tek başına </a:t>
            </a:r>
            <a:r>
              <a:rPr lang="tr-TR" sz="2400" dirty="0" smtClean="0">
                <a:latin typeface="mHelvetica"/>
              </a:rPr>
              <a:t>bir taneciğin </a:t>
            </a:r>
            <a:r>
              <a:rPr lang="tr-TR" sz="2400" dirty="0">
                <a:latin typeface="mHelvetica"/>
              </a:rPr>
              <a:t>katı, sıvı ya da gaz olduğu söylenemez.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991332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0636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Aşağıdaki tabloda maddenin hâlleri ile ilgili bilgiler bulunmaktadır. Tabloyu inceleyerek katı, sıvı </a:t>
            </a:r>
            <a:r>
              <a:rPr lang="tr-TR" sz="2400" dirty="0" smtClean="0"/>
              <a:t>ve gaz </a:t>
            </a:r>
            <a:r>
              <a:rPr lang="tr-TR" sz="2400" dirty="0"/>
              <a:t>hâlindeki maddelerin özelliklerini karşılaştırınız.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1549" y="1210965"/>
            <a:ext cx="8688893" cy="546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8218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2340" y="0"/>
            <a:ext cx="9132168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-2854" y="2200275"/>
            <a:ext cx="9136883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692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9223" name="ShockwaveFlash1" r:id="rId2" imgW="9142857" imgH="6163535"/>
        </mc:Choice>
        <mc:Fallback>
          <p:control name="ShockwaveFlash1" r:id="rId2" imgW="9142857" imgH="616353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1642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3218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9654" y="21084"/>
            <a:ext cx="9020223" cy="1391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060" y="1268760"/>
            <a:ext cx="899133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7956376" y="349665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5" name="Dikdörtgen 4"/>
          <p:cNvSpPr/>
          <p:nvPr/>
        </p:nvSpPr>
        <p:spPr>
          <a:xfrm>
            <a:off x="6711666" y="39330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6" name="Dikdörtgen 5"/>
          <p:cNvSpPr/>
          <p:nvPr/>
        </p:nvSpPr>
        <p:spPr>
          <a:xfrm>
            <a:off x="7956376" y="43651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7" name="Dikdörtgen 6"/>
          <p:cNvSpPr/>
          <p:nvPr/>
        </p:nvSpPr>
        <p:spPr>
          <a:xfrm>
            <a:off x="5580112" y="486916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8" name="Dikdörtgen 7"/>
          <p:cNvSpPr/>
          <p:nvPr/>
        </p:nvSpPr>
        <p:spPr>
          <a:xfrm>
            <a:off x="7892447" y="52292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9" name="Dikdörtgen 8"/>
          <p:cNvSpPr/>
          <p:nvPr/>
        </p:nvSpPr>
        <p:spPr>
          <a:xfrm>
            <a:off x="7929813" y="56612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303617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34" name="ShockwaveFlash1" r:id="rId2" imgW="8890418" imgH="6350701"/>
        </mc:Choice>
        <mc:Fallback>
          <p:control name="ShockwaveFlash1" r:id="rId2" imgW="8890418" imgH="635070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613" y="0"/>
                  <a:ext cx="8890000" cy="635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0964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5496" y="20715"/>
            <a:ext cx="9026534" cy="65527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156176" y="2976627"/>
            <a:ext cx="245291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Sıvı halindeki maddelerin </a:t>
            </a:r>
          </a:p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belirli hacmi vardır şekli </a:t>
            </a:r>
          </a:p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yoktur öteleme ve titreşim </a:t>
            </a:r>
          </a:p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hareketi yapar               </a:t>
            </a:r>
            <a:endParaRPr lang="tr-TR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078025" y="4606349"/>
            <a:ext cx="612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gaz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923928" y="5821233"/>
            <a:ext cx="7697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hava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3528" y="2976627"/>
            <a:ext cx="2520280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Katı halindeki maddelerin belirli bir hacmi ve şekli vardır tanecikler titreşim </a:t>
            </a:r>
            <a:r>
              <a:rPr lang="tr-TR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hareketi yapar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80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05" y="16768"/>
            <a:ext cx="9133807" cy="672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364430" y="5373216"/>
            <a:ext cx="105509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Donma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64430" y="5733256"/>
            <a:ext cx="16530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Buharlaşma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5364430" y="6133366"/>
            <a:ext cx="16916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oğunlaşma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33056"/>
            <a:ext cx="2160240" cy="1006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344" y="2411333"/>
            <a:ext cx="2072433" cy="700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5411" y="3789040"/>
            <a:ext cx="1963757" cy="1150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8855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72268" y="0"/>
            <a:ext cx="692566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352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4343" name="ShockwaveFlash1" r:id="rId2" imgW="8209524" imgH="5877745"/>
        </mc:Choice>
        <mc:Fallback>
          <p:control name="ShockwaveFlash1" r:id="rId2" imgW="8209524" imgH="587774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6725" y="0"/>
                  <a:ext cx="8208963" cy="58769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67644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273" name="ShockwaveFlash1" r:id="rId2" imgW="7417085" imgH="6020640"/>
        </mc:Choice>
        <mc:Fallback>
          <p:control name="ShockwaveFlash1" r:id="rId2" imgW="7417085" imgH="602064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71550" y="0"/>
                  <a:ext cx="7416800" cy="60213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1357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2534" name="ShockwaveFlash1" r:id="rId2" imgW="8425735" imgH="5183695"/>
        </mc:Choice>
        <mc:Fallback>
          <p:control name="ShockwaveFlash1" r:id="rId2" imgW="8425735" imgH="51836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333375"/>
                  <a:ext cx="8424863" cy="51831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3471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75429" y="23947"/>
            <a:ext cx="9162577" cy="664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932040" y="742008"/>
            <a:ext cx="36724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Demir ,</a:t>
            </a:r>
            <a:r>
              <a:rPr lang="tr-TR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bakır,tahta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911576" y="1484784"/>
            <a:ext cx="418938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Tanecikler birbirine o kadar yakındır ki hareket yapamazlar ve sadece titreşirler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5076056" y="2780928"/>
            <a:ext cx="38164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Su,alkol,benzin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890864" y="3573016"/>
            <a:ext cx="40016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Tanecikler birbirine </a:t>
            </a:r>
            <a:r>
              <a:rPr lang="tr-TR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okadar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yakın olmadığı için titreşim ve öteleme hareketi yaparlar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932040" y="4797152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Hava, doğalgaz ,klor gazı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4995726" y="5554742"/>
            <a:ext cx="39604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Tanecikler arasındaki mesafe çoktur o bakımdan </a:t>
            </a:r>
            <a:r>
              <a:rPr lang="tr-TR" sz="2000" b="1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serbetce</a:t>
            </a:r>
            <a:r>
              <a:rPr lang="tr-TR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hareket eder ve öteleme hareketi yapar</a:t>
            </a:r>
            <a:endParaRPr lang="tr-TR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53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3319" name="ShockwaveFlash1" r:id="rId2" imgW="9142857" imgH="5804607"/>
        </mc:Choice>
        <mc:Fallback>
          <p:control name="ShockwaveFlash1" r:id="rId2" imgW="9142857" imgH="58046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8054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969703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55700"/>
            <a:ext cx="4945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/>
              <a:t>Fiziksel ve Kimyasal Değişim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755035"/>
            <a:ext cx="89289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Aşağıdaki fotoğrafta görülen kırık şişeyi oluşturan cam başka </a:t>
            </a:r>
            <a:r>
              <a:rPr lang="tr-TR" sz="2400" dirty="0" smtClean="0">
                <a:latin typeface="mHelvetica"/>
              </a:rPr>
              <a:t> </a:t>
            </a:r>
            <a:r>
              <a:rPr lang="tr-TR" sz="2400" dirty="0">
                <a:latin typeface="mHelvetica"/>
              </a:rPr>
              <a:t>bir maddeye dönüşür mü?</a:t>
            </a:r>
            <a:endParaRPr lang="tr-TR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21504" y="1571612"/>
            <a:ext cx="8734019" cy="31871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6174" y="4747805"/>
            <a:ext cx="88258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Altın, çok değerli bir madendir. Bu nedenle </a:t>
            </a:r>
            <a:r>
              <a:rPr lang="tr-TR" sz="2400" dirty="0" smtClean="0"/>
              <a:t>bir dönem </a:t>
            </a:r>
            <a:r>
              <a:rPr lang="tr-TR" sz="2400" dirty="0"/>
              <a:t>insanlar, diğer madenleri değiştirerek </a:t>
            </a:r>
            <a:r>
              <a:rPr lang="tr-TR" sz="2400" dirty="0" smtClean="0"/>
              <a:t>altına dönüştürebileceklerini </a:t>
            </a:r>
            <a:r>
              <a:rPr lang="tr-TR" sz="2400" dirty="0"/>
              <a:t>düşünmüşlerdir. </a:t>
            </a:r>
            <a:r>
              <a:rPr lang="tr-TR" sz="2400" dirty="0" smtClean="0"/>
              <a:t>Bunun için </a:t>
            </a:r>
            <a:r>
              <a:rPr lang="tr-TR" sz="2400" dirty="0"/>
              <a:t>değişik yöntemler denemişlerdir. </a:t>
            </a:r>
            <a:endParaRPr lang="tr-TR" sz="2400" dirty="0" smtClean="0"/>
          </a:p>
          <a:p>
            <a:r>
              <a:rPr lang="tr-TR" sz="2400" dirty="0" smtClean="0"/>
              <a:t>Bu konudaki çalışmalara </a:t>
            </a:r>
            <a:r>
              <a:rPr lang="tr-TR" sz="2400" b="1" dirty="0"/>
              <a:t>simya</a:t>
            </a:r>
            <a:r>
              <a:rPr lang="tr-TR" sz="2400" dirty="0"/>
              <a:t> demişlerdir.</a:t>
            </a:r>
          </a:p>
        </p:txBody>
      </p:sp>
    </p:spTree>
    <p:extLst>
      <p:ext uri="{BB962C8B-B14F-4D97-AF65-F5344CB8AC3E}">
        <p14:creationId xmlns:p14="http://schemas.microsoft.com/office/powerpoint/2010/main" val="18570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631963" y="164591"/>
            <a:ext cx="6352207" cy="5658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963751" y="5854942"/>
            <a:ext cx="568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Eski dönemlerde, elementleri altına nasıl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dönüştürebileceğini araştıran bir simyacı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332656"/>
            <a:ext cx="252028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Demirin altına dönüştürülmeye çalışılması ile</a:t>
            </a:r>
          </a:p>
          <a:p>
            <a:r>
              <a:rPr lang="tr-TR" sz="2400" dirty="0">
                <a:latin typeface="mHelvetica"/>
              </a:rPr>
              <a:t>şişenin kırılması aynı şekilde meydana gelen </a:t>
            </a:r>
            <a:r>
              <a:rPr lang="tr-TR" sz="2400" dirty="0" smtClean="0">
                <a:latin typeface="mHelvetica"/>
              </a:rPr>
              <a:t>değişimler midir</a:t>
            </a:r>
            <a:r>
              <a:rPr lang="tr-TR" sz="2400" dirty="0">
                <a:latin typeface="mHelvetica"/>
              </a:rPr>
              <a:t>? Aralarında nasıl bir fark olabilir?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883831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87833" y="4293096"/>
            <a:ext cx="89289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200" dirty="0" smtClean="0">
                <a:latin typeface="mHelvetica"/>
              </a:rPr>
              <a:t>Bu </a:t>
            </a:r>
            <a:r>
              <a:rPr lang="tr-TR" sz="3200" dirty="0">
                <a:latin typeface="mHelvetica"/>
              </a:rPr>
              <a:t>değişimlerin hepsi </a:t>
            </a:r>
            <a:r>
              <a:rPr lang="tr-TR" sz="3200" dirty="0" smtClean="0">
                <a:latin typeface="mHelvetica"/>
              </a:rPr>
              <a:t>aynı özellikte </a:t>
            </a:r>
            <a:r>
              <a:rPr lang="tr-TR" sz="3200" dirty="0">
                <a:latin typeface="mHelvetica"/>
              </a:rPr>
              <a:t>midir? </a:t>
            </a:r>
            <a:endParaRPr lang="tr-TR" sz="3200" dirty="0" smtClean="0">
              <a:latin typeface="mHelvetica"/>
            </a:endParaRPr>
          </a:p>
          <a:p>
            <a:r>
              <a:rPr lang="tr-TR" sz="3200" dirty="0" smtClean="0">
                <a:latin typeface="mHelvetica"/>
              </a:rPr>
              <a:t>Farklı </a:t>
            </a:r>
            <a:r>
              <a:rPr lang="tr-TR" sz="3200" dirty="0">
                <a:latin typeface="mHelvetica"/>
              </a:rPr>
              <a:t>ise bunun nedeni </a:t>
            </a:r>
            <a:r>
              <a:rPr lang="tr-TR" sz="3200" dirty="0" smtClean="0">
                <a:latin typeface="mHelvetica"/>
              </a:rPr>
              <a:t>hangi özelliklerdir</a:t>
            </a:r>
            <a:r>
              <a:rPr lang="tr-TR" sz="3200" dirty="0">
                <a:latin typeface="mHelvetica"/>
              </a:rPr>
              <a:t>? </a:t>
            </a:r>
            <a:endParaRPr lang="tr-TR" sz="3200" dirty="0" smtClean="0">
              <a:latin typeface="mHelvetica"/>
            </a:endParaRPr>
          </a:p>
          <a:p>
            <a:r>
              <a:rPr lang="tr-TR" sz="3200" dirty="0" smtClean="0">
                <a:latin typeface="mHelvetica"/>
              </a:rPr>
              <a:t>Bu </a:t>
            </a:r>
            <a:r>
              <a:rPr lang="tr-TR" sz="3200" dirty="0">
                <a:latin typeface="mHelvetica"/>
              </a:rPr>
              <a:t>özellikleri, bir deney yaparak keşfediniz.</a:t>
            </a:r>
            <a:endParaRPr lang="tr-TR" sz="3200" dirty="0"/>
          </a:p>
        </p:txBody>
      </p:sp>
      <p:sp>
        <p:nvSpPr>
          <p:cNvPr id="3" name="Dikdörtgen 2"/>
          <p:cNvSpPr/>
          <p:nvPr/>
        </p:nvSpPr>
        <p:spPr>
          <a:xfrm>
            <a:off x="84385" y="1493291"/>
            <a:ext cx="37112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yumurtanın kırılması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04110" y="1936145"/>
            <a:ext cx="3469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latin typeface="mHelvetica"/>
              </a:rPr>
              <a:t>Cam bardağın  </a:t>
            </a:r>
            <a:r>
              <a:rPr lang="tr-TR" sz="2400" dirty="0">
                <a:latin typeface="mHelvetica"/>
              </a:rPr>
              <a:t>kırılması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29066" y="239781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>
                <a:latin typeface="mHelvetica"/>
              </a:rPr>
              <a:t>dışarıda unuttuğunuz yarım elmanın kararması</a:t>
            </a:r>
            <a:endParaRPr lang="tr-TR" sz="2400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000628" y="0"/>
            <a:ext cx="414337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2057" y="569961"/>
            <a:ext cx="29081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latin typeface="mHelvetica"/>
              </a:rPr>
              <a:t>Demirin paslanması</a:t>
            </a:r>
            <a:endParaRPr lang="tr-TR" sz="2400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072066" y="0"/>
            <a:ext cx="4071934" cy="3357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Dikdörtgen 12"/>
          <p:cNvSpPr/>
          <p:nvPr/>
        </p:nvSpPr>
        <p:spPr>
          <a:xfrm>
            <a:off x="26486" y="1031626"/>
            <a:ext cx="39340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 smtClean="0">
                <a:latin typeface="mHelvetica"/>
              </a:rPr>
              <a:t>Odunun yanarak kül olması</a:t>
            </a:r>
            <a:endParaRPr lang="tr-TR" sz="2400" dirty="0"/>
          </a:p>
        </p:txBody>
      </p:sp>
      <p:sp>
        <p:nvSpPr>
          <p:cNvPr id="6" name="Dikdörtgen 5"/>
          <p:cNvSpPr/>
          <p:nvPr/>
        </p:nvSpPr>
        <p:spPr>
          <a:xfrm>
            <a:off x="62057" y="46741"/>
            <a:ext cx="22044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 smtClean="0">
                <a:latin typeface="mHelvetica"/>
              </a:rPr>
              <a:t>Çevrenizde :</a:t>
            </a:r>
            <a:endParaRPr lang="tr-TR" sz="2800" dirty="0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000628" y="0"/>
            <a:ext cx="4143372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5000628" y="0"/>
            <a:ext cx="3733205" cy="3432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5000628" y="0"/>
            <a:ext cx="3767258" cy="3347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5043368" y="0"/>
            <a:ext cx="4100632" cy="343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99269" y="3236783"/>
            <a:ext cx="5696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Kibritin yanarak kül olması gibi </a:t>
            </a:r>
            <a:endParaRPr lang="tr-TR" sz="2400" dirty="0" smtClean="0">
              <a:latin typeface="mHelvetica"/>
            </a:endParaRPr>
          </a:p>
          <a:p>
            <a:r>
              <a:rPr lang="tr-TR" sz="2400" dirty="0" smtClean="0">
                <a:latin typeface="mHelvetica"/>
              </a:rPr>
              <a:t>birçok </a:t>
            </a:r>
            <a:r>
              <a:rPr lang="tr-TR" sz="2400" dirty="0">
                <a:latin typeface="mHelvetica"/>
              </a:rPr>
              <a:t>değişimi gözlemlemişinizdir. 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73297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11" grpId="0"/>
      <p:bldP spid="13" grpId="0"/>
      <p:bldP spid="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5982" y="0"/>
            <a:ext cx="8945916" cy="516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516796"/>
            <a:ext cx="61926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Uyarı!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Kesici ve yanıcı aletlerle yapılan çalışmalar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öğretmen gözetiminde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olmalıdır.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7504" y="1140466"/>
            <a:ext cx="8784976" cy="1172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b="1" dirty="0"/>
          </a:p>
          <a:p>
            <a:endParaRPr lang="tr-TR" b="1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203966"/>
            <a:ext cx="633670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Nasıl Yapalım?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3-4 kişilik gruplara ayrılınız.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Malzemeleri gruplara aşağıdaki gibi dağıtınız.</a:t>
            </a:r>
          </a:p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Grup 1: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Havan, fındık, küp şeker</a:t>
            </a:r>
          </a:p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Grup 2: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Mum, çikolata, buz, ispirto ocağı, beher</a:t>
            </a:r>
          </a:p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Grup 3: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Kâğıt, kumaş, büyüteç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Grupların çalışma şekli aşağıdaki gibi olacaktır.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177548" y="588470"/>
            <a:ext cx="1800493" cy="369332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</a:t>
            </a:r>
            <a:r>
              <a:rPr lang="tr-TR" b="1" dirty="0">
                <a:solidFill>
                  <a:srgbClr val="FFFFFF"/>
                </a:solidFill>
                <a:latin typeface="OpenSans-Bold"/>
              </a:rPr>
              <a:t>Gereç</a:t>
            </a:r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7177526" y="957802"/>
            <a:ext cx="1800200" cy="341632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Fındık</a:t>
            </a:r>
          </a:p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Küp şeker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Kâğıt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Kumaş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Makas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Büyüteç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Buz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İspirto ocağı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Beher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Havan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Çikolata</a:t>
            </a:r>
          </a:p>
          <a:p>
            <a:r>
              <a:rPr lang="tr-TR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Mum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97768" y="3450735"/>
            <a:ext cx="6894512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Grup 1: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Fındık ve şekerin birazını havanda eziniz. Ezilmiş ve</a:t>
            </a:r>
          </a:p>
          <a:p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ezilmemiş olan fındık ve şekerlerin tatlarını karşılaştırınız.</a:t>
            </a:r>
          </a:p>
          <a:p>
            <a:r>
              <a:rPr lang="tr-TR" sz="19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Grup 2: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Beherin içine çikolata koyunuz ve ispirto ocağı </a:t>
            </a:r>
            <a:r>
              <a:rPr lang="tr-TR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üzerinde ısıtınız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. Aynı zamanda buzu başka bir beher içinde bekletiniz. Mumu </a:t>
            </a:r>
            <a:r>
              <a:rPr lang="tr-TR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ise yakarak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gözlemleyiniz.</a:t>
            </a:r>
          </a:p>
          <a:p>
            <a:r>
              <a:rPr lang="tr-TR" sz="19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Grup 3: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Kâğıt ve kumaşın yapısını büyüteçle inceleyiniz. Kâğıdı yırtarak, </a:t>
            </a:r>
            <a:r>
              <a:rPr lang="tr-TR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kumaşı makasla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keserek küçük parçalara ayırınız.  </a:t>
            </a:r>
            <a:r>
              <a:rPr lang="tr-TR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Bu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parçaları büyüteçle </a:t>
            </a:r>
            <a:r>
              <a:rPr lang="tr-TR" sz="19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inceleyerek ilk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gözleminizle karşılaştırınız.</a:t>
            </a:r>
          </a:p>
          <a:p>
            <a:r>
              <a:rPr lang="tr-TR" sz="19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19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Yaptığınız işlemleri ve gözlemlerinizi diğer gruplarla paylaşınız.</a:t>
            </a:r>
            <a:endParaRPr lang="tr-TR" sz="19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054180" y="4487069"/>
            <a:ext cx="1943100" cy="2254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652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8569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000000"/>
                </a:solidFill>
                <a:latin typeface="mHelvetica-Bold"/>
              </a:rPr>
              <a:t>Yorumlayalım, Sonuçlandıralım</a:t>
            </a:r>
          </a:p>
          <a:p>
            <a:r>
              <a:rPr lang="tr-TR" sz="24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Maddelerin şeklini değiştirmek için neler yaptınız?</a:t>
            </a:r>
          </a:p>
          <a:p>
            <a:r>
              <a:rPr lang="tr-TR" sz="24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Maddelerin üzerinde yaptığınız değişimler o maddelerin kimliklerini değiştirdi mi? Tartışınız.</a:t>
            </a:r>
          </a:p>
          <a:p>
            <a:r>
              <a:rPr lang="tr-TR" sz="24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Maddelerin sadece görünümlerinin değiştiği olaylara örnekler veriniz.</a:t>
            </a:r>
          </a:p>
          <a:p>
            <a:r>
              <a:rPr lang="tr-TR" sz="24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Maddelerin sadece görünümlerinde meydana gelen değişimlere, ne ad verebilirsiniz?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251520" y="3411161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Yukarıdaki deneyde, kâğıdı keserek, fındığı ezerek, çikolatayı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hâl değişikliğine uğratarak maddelerin durumlarında değişiklik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yaptınız. Fındığın tadı ezilmeden önce de ezildikten sonra da aynıydı.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Kâğıdı parçaladığınızda da kâğıt aynı özelliklerini korudu.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mHelvetica"/>
              </a:rPr>
              <a:t>Çikolata, eridiğinde tadı ve rengi değişmedi. Sadece </a:t>
            </a:r>
            <a:r>
              <a:rPr lang="tr-TR" sz="2400" dirty="0" smtClean="0">
                <a:solidFill>
                  <a:prstClr val="black"/>
                </a:solidFill>
                <a:latin typeface="mHelvetica"/>
              </a:rPr>
              <a:t>görünüşü değişti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56768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51" name="ShockwaveFlash1" r:id="rId2" imgW="8635811" imgH="6287378"/>
        </mc:Choice>
        <mc:Fallback>
          <p:control name="ShockwaveFlash1" r:id="rId2" imgW="8635811" imgH="628737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7175" y="0"/>
                  <a:ext cx="8636000" cy="62865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76207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1" y="260648"/>
            <a:ext cx="88341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mHelvetica"/>
              </a:rPr>
              <a:t>Etkinlikte </a:t>
            </a:r>
            <a:r>
              <a:rPr lang="tr-TR" sz="2400" dirty="0">
                <a:latin typeface="mHelvetica"/>
              </a:rPr>
              <a:t>gözlemlediğiniz gibi maddelerin kimliğinde değişiklik</a:t>
            </a:r>
          </a:p>
          <a:p>
            <a:r>
              <a:rPr lang="tr-TR" sz="2400" dirty="0">
                <a:latin typeface="mHelvetica"/>
              </a:rPr>
              <a:t>olmadan sadece görünümünde meydana gelen değişimlere,</a:t>
            </a:r>
          </a:p>
          <a:p>
            <a:r>
              <a:rPr lang="tr-TR" sz="2400" b="1" dirty="0">
                <a:latin typeface="mHelvetica-Bold"/>
              </a:rPr>
              <a:t>fiziksel değişim </a:t>
            </a:r>
            <a:r>
              <a:rPr lang="tr-TR" sz="2400" dirty="0">
                <a:latin typeface="mHelvetica"/>
              </a:rPr>
              <a:t>denir. </a:t>
            </a:r>
            <a:endParaRPr lang="tr-TR" sz="2400" dirty="0" smtClean="0">
              <a:latin typeface="mHelvetica"/>
            </a:endParaRPr>
          </a:p>
          <a:p>
            <a:r>
              <a:rPr lang="tr-TR" sz="2400" dirty="0" smtClean="0">
                <a:latin typeface="mHelvetica"/>
              </a:rPr>
              <a:t>Bu </a:t>
            </a:r>
            <a:r>
              <a:rPr lang="tr-TR" sz="2400" dirty="0">
                <a:latin typeface="mHelvetica"/>
              </a:rPr>
              <a:t>durum, saçınızı kısa kestirip gözlük </a:t>
            </a:r>
            <a:r>
              <a:rPr lang="tr-TR" sz="2400" dirty="0" smtClean="0">
                <a:latin typeface="mHelvetica"/>
              </a:rPr>
              <a:t>takmanıza benzer</a:t>
            </a:r>
            <a:r>
              <a:rPr lang="tr-TR" sz="2400" dirty="0">
                <a:latin typeface="mHelvetica"/>
              </a:rPr>
              <a:t>. Sizin kişiliğiniz değişmez sadece dış </a:t>
            </a:r>
            <a:r>
              <a:rPr lang="tr-TR" sz="2400" dirty="0" smtClean="0">
                <a:latin typeface="mHelvetica"/>
              </a:rPr>
              <a:t>görünüşünüz değişmiştir</a:t>
            </a:r>
            <a:r>
              <a:rPr lang="tr-TR" sz="2400" dirty="0">
                <a:latin typeface="mHelvetica"/>
              </a:rPr>
              <a:t>.</a:t>
            </a:r>
            <a:endParaRPr lang="tr-TR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857884" y="2286192"/>
            <a:ext cx="2946973" cy="312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9510" y="2564904"/>
            <a:ext cx="51125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Kırılma, ezilme, parçalanma, kesilme olayları maddelerin </a:t>
            </a:r>
            <a:r>
              <a:rPr lang="tr-TR" sz="2400" dirty="0" smtClean="0"/>
              <a:t>dış görünüşlerini </a:t>
            </a:r>
            <a:r>
              <a:rPr lang="tr-TR" sz="2400" dirty="0"/>
              <a:t>değiştirir. </a:t>
            </a:r>
          </a:p>
        </p:txBody>
      </p:sp>
    </p:spTree>
    <p:extLst>
      <p:ext uri="{BB962C8B-B14F-4D97-AF65-F5344CB8AC3E}">
        <p14:creationId xmlns:p14="http://schemas.microsoft.com/office/powerpoint/2010/main" val="92042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31998" y="3573016"/>
            <a:ext cx="86884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Buz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eridiğinde su olur. Suyu dondurduğunuzda, tekrar buza dönüşecektir. Suyu ısıttığınızda,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su buharı olur. Su buharını, soğuttuğunuzda, da tekrar suya dönüşebilir. Buna göre su kimliğini kaybetmemiştir.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Hâl değişimlerinde sadece maddeyi oluşturan tanecikler arasındaki boşluklar değişir.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059249" y="764704"/>
            <a:ext cx="4498594" cy="25860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60040" y="188640"/>
            <a:ext cx="86764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Maddelerin hâl değiştirmesi de fiziksel değişimdir.</a:t>
            </a:r>
          </a:p>
        </p:txBody>
      </p:sp>
    </p:spTree>
    <p:extLst>
      <p:ext uri="{BB962C8B-B14F-4D97-AF65-F5344CB8AC3E}">
        <p14:creationId xmlns:p14="http://schemas.microsoft.com/office/powerpoint/2010/main" val="1338035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9135" y="0"/>
            <a:ext cx="8905732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00694" y="642918"/>
            <a:ext cx="3476625" cy="4613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3585" y="692695"/>
            <a:ext cx="547652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Kullanılmış kâğıtlar, özel işlemlerden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geçirilerek tekrar kâğıt olarak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kullanılabilir hâle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getiriliyor. Buna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geri dönüşüm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deniliyor.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Bu şekilde 1 ton kullanılmış kâğıt geri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dönüştürüldüğünde 8 tane ağacın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kesilmekten kurtulduğunu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biliyor musunuz?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Kâğıt gibi geri dönüştürülebilen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maddelerden biri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 plastiktir. </a:t>
            </a:r>
          </a:p>
        </p:txBody>
      </p:sp>
    </p:spTree>
    <p:extLst>
      <p:ext uri="{BB962C8B-B14F-4D97-AF65-F5344CB8AC3E}">
        <p14:creationId xmlns:p14="http://schemas.microsoft.com/office/powerpoint/2010/main" val="499091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982" y="1567"/>
            <a:ext cx="9096018" cy="5610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37435" y="5613340"/>
            <a:ext cx="8856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Plastik atıklar,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kırma makinelerinde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kırılarak küçük parçalara ayrılır.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37435" y="6351711"/>
            <a:ext cx="873570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Bu parçalar, yeni imal edilen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plastikle karıştırılarak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kullanılır. </a:t>
            </a:r>
          </a:p>
        </p:txBody>
      </p:sp>
    </p:spTree>
    <p:extLst>
      <p:ext uri="{BB962C8B-B14F-4D97-AF65-F5344CB8AC3E}">
        <p14:creationId xmlns:p14="http://schemas.microsoft.com/office/powerpoint/2010/main" val="3353130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Bunların 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bir kısmı da tekrar eritilir ve katkı maddeleri eklenip tekrar kullanılabilir.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5657671"/>
            <a:ext cx="86409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Cam da eritilerek tekrar kullanılabilir. </a:t>
            </a:r>
            <a:r>
              <a:rPr lang="tr-TR" sz="2400" dirty="0" smtClean="0">
                <a:latin typeface="mHelvetica"/>
              </a:rPr>
              <a:t>Bu şekilde </a:t>
            </a:r>
            <a:r>
              <a:rPr lang="tr-TR" sz="2400" dirty="0">
                <a:latin typeface="mHelvetica"/>
              </a:rPr>
              <a:t>geri dönüştürülen 1 ton cam </a:t>
            </a:r>
            <a:r>
              <a:rPr lang="tr-TR" sz="2400" dirty="0" smtClean="0">
                <a:latin typeface="mHelvetica"/>
              </a:rPr>
              <a:t>sayesinde 100 </a:t>
            </a:r>
            <a:r>
              <a:rPr lang="tr-TR" sz="2400" dirty="0">
                <a:latin typeface="mHelvetica"/>
              </a:rPr>
              <a:t>litre benzin tasarrufu sağlanmaktadır.</a:t>
            </a:r>
            <a:endParaRPr lang="tr-TR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65771" y="790600"/>
            <a:ext cx="5815608" cy="477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197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5445224"/>
            <a:ext cx="89289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dirty="0">
                <a:latin typeface="Arial" pitchFamily="34" charset="0"/>
                <a:cs typeface="Arial" pitchFamily="34" charset="0"/>
              </a:rPr>
              <a:t>Beton da </a:t>
            </a:r>
            <a:r>
              <a:rPr lang="de-DE" sz="2400" dirty="0" err="1">
                <a:latin typeface="Arial" pitchFamily="34" charset="0"/>
                <a:cs typeface="Arial" pitchFamily="34" charset="0"/>
              </a:rPr>
              <a:t>geri</a:t>
            </a:r>
            <a:r>
              <a:rPr 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latin typeface="Arial" pitchFamily="34" charset="0"/>
                <a:cs typeface="Arial" pitchFamily="34" charset="0"/>
              </a:rPr>
              <a:t>dönüştürülen</a:t>
            </a:r>
            <a:r>
              <a:rPr lang="de-DE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>
                <a:latin typeface="Arial" pitchFamily="34" charset="0"/>
                <a:cs typeface="Arial" pitchFamily="34" charset="0"/>
              </a:rPr>
              <a:t>maddelerdendir</a:t>
            </a:r>
            <a:r>
              <a:rPr lang="de-DE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Yıkılan binalardan toplanan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beton, kırma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makinelerinde parçalanır. Bu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parçalar, çakıl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ya da harç olarak kullanılabilir.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5977" y="57757"/>
            <a:ext cx="8924241" cy="5157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481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725144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Fiziksel değişimde, madde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özelliklerini kaybetmediği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için tekrar tekrar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kullanılabilmektedir. Siz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 bunların dışında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hangi maddelerin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dönüştürülebildiğini araştırınız.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1401" y="391096"/>
            <a:ext cx="3733205" cy="3432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02" y="43796"/>
            <a:ext cx="5161804" cy="4126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9" y="47864"/>
            <a:ext cx="9016528" cy="4365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201559" y="43796"/>
            <a:ext cx="8829286" cy="4288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27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75196"/>
            <a:ext cx="3203847" cy="2317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141008"/>
            <a:ext cx="2665886" cy="25456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203920"/>
            <a:ext cx="2634589" cy="22169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2205" y="2996952"/>
            <a:ext cx="89945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Maddelerde meydana gelen değişimler, sadece fiziksel midir? Maddenin kimliğini değiştirmek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mümkün müdür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?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Masada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unuttuğunuz meyvelerin karardığını görmüşsünüzdür. Isırdığınızda acımsı bir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tat gelir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ağzınıza. Bu değişim, sadece dış görünüşte midir?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Meyvelerin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kimliğinde, nasıl bir değişim gerçekleşmiştir?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Bir deney yaparak maddelerin kimliklerinde değişim olup olmadığını inceleyiniz.</a:t>
            </a:r>
          </a:p>
        </p:txBody>
      </p:sp>
    </p:spTree>
    <p:extLst>
      <p:ext uri="{BB962C8B-B14F-4D97-AF65-F5344CB8AC3E}">
        <p14:creationId xmlns:p14="http://schemas.microsoft.com/office/powerpoint/2010/main" val="398060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088512" cy="548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04248" y="588470"/>
            <a:ext cx="217379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</a:t>
            </a:r>
            <a:r>
              <a:rPr lang="tr-TR" b="1" dirty="0">
                <a:solidFill>
                  <a:srgbClr val="FFFFFF"/>
                </a:solidFill>
                <a:latin typeface="OpenSans-Bold"/>
              </a:rPr>
              <a:t>Gereç</a:t>
            </a:r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6804248" y="972040"/>
            <a:ext cx="2339752" cy="304698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dirty="0"/>
              <a:t>• Kâğıt</a:t>
            </a:r>
          </a:p>
          <a:p>
            <a:r>
              <a:rPr lang="tr-TR" sz="2400" dirty="0"/>
              <a:t>• Limon</a:t>
            </a:r>
          </a:p>
          <a:p>
            <a:r>
              <a:rPr lang="tr-TR" sz="2400" dirty="0"/>
              <a:t>• Yemek sodası </a:t>
            </a:r>
            <a:endParaRPr lang="tr-TR" sz="2400" dirty="0" smtClean="0"/>
          </a:p>
          <a:p>
            <a:r>
              <a:rPr lang="tr-TR" sz="2400" dirty="0" smtClean="0"/>
              <a:t>(kabartma tozu</a:t>
            </a:r>
            <a:r>
              <a:rPr lang="tr-TR" sz="2400" dirty="0"/>
              <a:t>)</a:t>
            </a:r>
          </a:p>
          <a:p>
            <a:r>
              <a:rPr lang="tr-TR" sz="2400" dirty="0"/>
              <a:t>• Sirke</a:t>
            </a:r>
          </a:p>
          <a:p>
            <a:r>
              <a:rPr lang="tr-TR" sz="2400" dirty="0"/>
              <a:t>• Elma</a:t>
            </a:r>
          </a:p>
          <a:p>
            <a:r>
              <a:rPr lang="tr-TR" sz="2400" dirty="0"/>
              <a:t>• Yumurta</a:t>
            </a:r>
          </a:p>
          <a:p>
            <a:r>
              <a:rPr lang="tr-TR" sz="2400" dirty="0"/>
              <a:t>• Kibrit</a:t>
            </a:r>
          </a:p>
        </p:txBody>
      </p:sp>
      <p:sp>
        <p:nvSpPr>
          <p:cNvPr id="4" name="Dikdörtgen 3"/>
          <p:cNvSpPr/>
          <p:nvPr/>
        </p:nvSpPr>
        <p:spPr>
          <a:xfrm>
            <a:off x="32420" y="565650"/>
            <a:ext cx="67718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mHelvetica-Bold"/>
              </a:rPr>
              <a:t>Uyarı!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Kesici ve yanıcı aletlerle çalışılacağından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öğretmen gözetiminde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yapılmalıdır.</a:t>
            </a:r>
            <a:endParaRPr lang="tr-TR" sz="2400" dirty="0"/>
          </a:p>
        </p:txBody>
      </p:sp>
      <p:sp>
        <p:nvSpPr>
          <p:cNvPr id="5" name="Dikdörtgen 4"/>
          <p:cNvSpPr/>
          <p:nvPr/>
        </p:nvSpPr>
        <p:spPr>
          <a:xfrm>
            <a:off x="179512" y="1396647"/>
            <a:ext cx="64087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mHelvetica-Bold"/>
              </a:rPr>
              <a:t>Nasıl Yapalım?</a:t>
            </a:r>
          </a:p>
          <a:p>
            <a:r>
              <a:rPr lang="tr-TR" sz="2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Aşağıda verilen çizelgeyi defterinize çiziniz.</a:t>
            </a:r>
          </a:p>
          <a:p>
            <a:r>
              <a:rPr lang="tr-TR" sz="2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Çizelgede belirtilen işlemleri uygulayınız.</a:t>
            </a:r>
          </a:p>
          <a:p>
            <a:r>
              <a:rPr lang="tr-TR" sz="20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mHelvetica"/>
              </a:rPr>
              <a:t>Uygulanan işlemlere göre çizelgeyi doldurunuz.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-26764" y="2733227"/>
            <a:ext cx="7575078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Yorumlayalım, Sonuçlandıralım.</a:t>
            </a:r>
          </a:p>
          <a:p>
            <a:r>
              <a:rPr lang="nn-NO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nn-NO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Maddelerin ilk ve son durumları arasındaki farklar nelerdir</a:t>
            </a:r>
            <a:r>
              <a:rPr lang="nn-NO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nn-NO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2420" y="3410335"/>
            <a:ext cx="655580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Çizelgede belirtilen işlemleri uygularken maddelerde ne gibi değişimler gözlediniz?</a:t>
            </a:r>
          </a:p>
          <a:p>
            <a:r>
              <a:rPr lang="tr-TR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Çizelgede belirtilen işlemler sırasında, hangi maddelerde ışık, ısı, gaz çıkışı ve renk değişimi gözlemlediniz? Değişimleri sınıflandırınız.</a:t>
            </a:r>
          </a:p>
          <a:p>
            <a:r>
              <a:rPr lang="tr-TR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Maddelerde meydana gelen değişimlerin fiziksel değişimlerden farkı nedir?</a:t>
            </a:r>
          </a:p>
          <a:p>
            <a:r>
              <a:rPr lang="tr-TR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Maddelerin kimlik değişimleri hakkında ne söyleyebilirsiniz?</a:t>
            </a:r>
          </a:p>
          <a:p>
            <a:r>
              <a:rPr lang="tr-TR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Maddelerin başka maddelere dönüştüğü olaylara, başka örnekler veriniz.</a:t>
            </a:r>
            <a:endParaRPr lang="tr-TR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232" y="4293096"/>
            <a:ext cx="2517768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706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0247" name="ShockwaveFlash1" r:id="rId2" imgW="8964276" imgH="6219048"/>
        </mc:Choice>
        <mc:Fallback>
          <p:control name="ShockwaveFlash1" r:id="rId2" imgW="8964276" imgH="621904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964612" cy="6219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738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0"/>
            <a:ext cx="892899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“Hangi Madde Sıkışır” deneyinde katı, sıvı ve gaz maddeleri sıkıştırmayı denediniz. Taş ve suda </a:t>
            </a:r>
            <a:r>
              <a:rPr lang="tr-TR" sz="2400" dirty="0" smtClean="0"/>
              <a:t>hissedilir bir </a:t>
            </a:r>
            <a:r>
              <a:rPr lang="tr-TR" sz="2400" dirty="0"/>
              <a:t>sıkışma gözlemlenmezken havanın sıkıştığını gözlemlediniz. Bir maddenin sıkışabilmesi, </a:t>
            </a:r>
            <a:r>
              <a:rPr lang="tr-TR" sz="2400" dirty="0" smtClean="0"/>
              <a:t>neyi göstermektedir</a:t>
            </a:r>
            <a:r>
              <a:rPr lang="tr-TR" sz="2400" dirty="0"/>
              <a:t>? Gazın, katı ve sıvıdan farklı ne özelliği olabilir? Bu soruların cevabını verebilmek </a:t>
            </a:r>
            <a:r>
              <a:rPr lang="tr-TR" sz="2400" dirty="0" smtClean="0"/>
              <a:t>için durumu </a:t>
            </a:r>
            <a:r>
              <a:rPr lang="tr-TR" sz="2400" dirty="0"/>
              <a:t>bir benzetmeyle açıklayabilirsiniz. </a:t>
            </a:r>
            <a:endParaRPr lang="tr-TR" sz="2400" dirty="0" smtClean="0"/>
          </a:p>
          <a:p>
            <a:r>
              <a:rPr lang="tr-TR" sz="2400" dirty="0" smtClean="0"/>
              <a:t>Üç </a:t>
            </a:r>
            <a:r>
              <a:rPr lang="tr-TR" sz="2400" dirty="0"/>
              <a:t>otobüs olduğunu düşününüz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775" y="2827350"/>
            <a:ext cx="4557839" cy="20152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24040" y="341948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/>
              <a:t>Bu otobüslerden birinde </a:t>
            </a:r>
            <a:r>
              <a:rPr lang="tr-TR" sz="2400" dirty="0" smtClean="0"/>
              <a:t> </a:t>
            </a:r>
            <a:r>
              <a:rPr lang="tr-TR" sz="2400" dirty="0"/>
              <a:t> </a:t>
            </a:r>
            <a:r>
              <a:rPr lang="tr-TR" sz="2400" dirty="0" smtClean="0"/>
              <a:t>çok yolcu </a:t>
            </a:r>
            <a:r>
              <a:rPr lang="tr-TR" sz="2400" dirty="0"/>
              <a:t>olsun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104663" y="4793990"/>
            <a:ext cx="4308774" cy="197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427984" y="5355550"/>
            <a:ext cx="39070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.. İkinci otobüste tam kapasite</a:t>
            </a:r>
          </a:p>
        </p:txBody>
      </p:sp>
    </p:spTree>
    <p:extLst>
      <p:ext uri="{BB962C8B-B14F-4D97-AF65-F5344CB8AC3E}">
        <p14:creationId xmlns:p14="http://schemas.microsoft.com/office/powerpoint/2010/main" val="191464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6" y="-36612"/>
            <a:ext cx="9144000" cy="6836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619672" y="1340768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4" name="Dikdörtgen 3"/>
          <p:cNvSpPr/>
          <p:nvPr/>
        </p:nvSpPr>
        <p:spPr>
          <a:xfrm>
            <a:off x="4572000" y="1484784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6156176" y="147357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7531058" y="1142984"/>
            <a:ext cx="1612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Renk 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değişikliği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1643708" y="2564904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4572000" y="2579092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6156176" y="257909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7572396" y="2214554"/>
            <a:ext cx="161294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Gaz çıkışı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Renk 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değişikliği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1643708" y="3645024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sıvı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4615756" y="3671912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13" name="Dikdörtgen 12"/>
          <p:cNvSpPr/>
          <p:nvPr/>
        </p:nvSpPr>
        <p:spPr>
          <a:xfrm>
            <a:off x="6209757" y="3671912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sıvı</a:t>
            </a:r>
            <a:endParaRPr lang="tr-TR" sz="2000" b="1" dirty="0"/>
          </a:p>
        </p:txBody>
      </p:sp>
      <p:sp>
        <p:nvSpPr>
          <p:cNvPr id="14" name="Dikdörtgen 13"/>
          <p:cNvSpPr/>
          <p:nvPr/>
        </p:nvSpPr>
        <p:spPr>
          <a:xfrm>
            <a:off x="7715272" y="3429000"/>
            <a:ext cx="122341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Rengi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 değişti</a:t>
            </a:r>
            <a:endParaRPr lang="tr-TR" sz="2000" b="1" dirty="0"/>
          </a:p>
        </p:txBody>
      </p:sp>
      <p:sp>
        <p:nvSpPr>
          <p:cNvPr id="15" name="Dikdörtgen 14"/>
          <p:cNvSpPr/>
          <p:nvPr/>
        </p:nvSpPr>
        <p:spPr>
          <a:xfrm>
            <a:off x="1619672" y="4869160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16" name="Dikdörtgen 15"/>
          <p:cNvSpPr/>
          <p:nvPr/>
        </p:nvSpPr>
        <p:spPr>
          <a:xfrm>
            <a:off x="4644008" y="4861520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17" name="Dikdörtgen 16"/>
          <p:cNvSpPr/>
          <p:nvPr/>
        </p:nvSpPr>
        <p:spPr>
          <a:xfrm>
            <a:off x="6132193" y="4869160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18" name="Dikdörtgen 17"/>
          <p:cNvSpPr/>
          <p:nvPr/>
        </p:nvSpPr>
        <p:spPr>
          <a:xfrm>
            <a:off x="7660902" y="4714884"/>
            <a:ext cx="1612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Renk 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değişikliği</a:t>
            </a:r>
            <a:endParaRPr lang="tr-TR" sz="2000" b="1" dirty="0"/>
          </a:p>
        </p:txBody>
      </p:sp>
      <p:sp>
        <p:nvSpPr>
          <p:cNvPr id="19" name="Dikdörtgen 18"/>
          <p:cNvSpPr/>
          <p:nvPr/>
        </p:nvSpPr>
        <p:spPr>
          <a:xfrm>
            <a:off x="1643708" y="6021288"/>
            <a:ext cx="9280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20" name="Dikdörtgen 19"/>
          <p:cNvSpPr/>
          <p:nvPr/>
        </p:nvSpPr>
        <p:spPr>
          <a:xfrm>
            <a:off x="4615756" y="6021288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21" name="Dikdörtgen 20"/>
          <p:cNvSpPr/>
          <p:nvPr/>
        </p:nvSpPr>
        <p:spPr>
          <a:xfrm>
            <a:off x="6154812" y="6021288"/>
            <a:ext cx="7040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katı</a:t>
            </a:r>
            <a:endParaRPr lang="tr-TR" sz="2000" b="1" dirty="0"/>
          </a:p>
        </p:txBody>
      </p:sp>
      <p:sp>
        <p:nvSpPr>
          <p:cNvPr id="22" name="Dikdörtgen 21"/>
          <p:cNvSpPr/>
          <p:nvPr/>
        </p:nvSpPr>
        <p:spPr>
          <a:xfrm>
            <a:off x="7531058" y="5715016"/>
            <a:ext cx="1612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Renk 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değişikliği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4126196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21461"/>
            <a:ext cx="9036496" cy="652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latin typeface="Arial" pitchFamily="34" charset="0"/>
                <a:cs typeface="Arial" pitchFamily="34" charset="0"/>
              </a:rPr>
              <a:t>Deneyde kâğıdı yaktınız. Bu işlem sonunda kâğıdın ilk durumundan çok farklı bir maddeye, küle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dönüştüğünü gözlemlediniz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. Oluşan külleri, tekrar kâğıt hâline getirmeniz mümkün değildir. Bu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durumda, kâğıdın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kimlik değiştirdiği söylenebilir. Kabartma tozuna sirke damlattığınızda bir köpürme gözlediniz.</a:t>
            </a:r>
          </a:p>
          <a:p>
            <a:r>
              <a:rPr lang="tr-TR" sz="2200" dirty="0">
                <a:latin typeface="Arial" pitchFamily="34" charset="0"/>
                <a:cs typeface="Arial" pitchFamily="34" charset="0"/>
              </a:rPr>
              <a:t>Kesilmiş elmayı beklettiğinizde, karardığını yani çürüdüğünü gözlemlediniz. Tüm bu değişimlerde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maddelerin kimlik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değiştirdiğini gözlemlediniz. Bu şekilde bir maddenin çeşitli etkilerle başka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maddelere dönüşmesine </a:t>
            </a:r>
            <a:r>
              <a:rPr lang="tr-TR" sz="2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kimyasal değişim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denir. Etkinlikte olduğu gibi kimyasal değişimler sırasında, bazı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değişimler gözlemlenir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. Bu değişimler, ısı, ışık, gaz çıkışı ve renk değişimleridir. Metallerin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paslanması sürecinde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bu değişimler gözlemlenmese de paslanma olayı kimyasal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değişimdir. </a:t>
            </a:r>
          </a:p>
          <a:p>
            <a:r>
              <a:rPr lang="tr-TR" sz="2200" dirty="0" smtClean="0">
                <a:latin typeface="Arial" pitchFamily="34" charset="0"/>
                <a:cs typeface="Arial" pitchFamily="34" charset="0"/>
              </a:rPr>
              <a:t>Kimyasal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değişim, canlılar için hayati önem taşır. Bitkiler, besin ve oksijen üretmek için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kimyasal değişimler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gerçekleştirir. Solunum yaparken havadan aldığınız oksijen, vücutta kullanılır ve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kimyasal değişimler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sonucu karbondioksit üretilir. Sindirim olayı da bir kimyasal değişimdir. Yediğiniz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besinlerin vücuda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yararlı hâle gelmesi için kimyasal değişimler geçirmesi gerekir.</a:t>
            </a:r>
          </a:p>
        </p:txBody>
      </p:sp>
    </p:spTree>
    <p:extLst>
      <p:ext uri="{BB962C8B-B14F-4D97-AF65-F5344CB8AC3E}">
        <p14:creationId xmlns:p14="http://schemas.microsoft.com/office/powerpoint/2010/main" val="1603537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78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09534" y="857232"/>
            <a:ext cx="203252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756960"/>
            <a:ext cx="705678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/>
              <a:t>1. </a:t>
            </a:r>
            <a:r>
              <a:rPr lang="tr-TR" dirty="0"/>
              <a:t>Profesör, laboratuvarında bazı maddeler üzerinde incelemeler</a:t>
            </a:r>
          </a:p>
          <a:p>
            <a:r>
              <a:rPr lang="tr-TR" dirty="0"/>
              <a:t>yapıyor. Bu maddelerin fiziksel ve </a:t>
            </a:r>
            <a:r>
              <a:rPr lang="tr-TR" dirty="0" smtClean="0"/>
              <a:t>kimyasal değişimlerini </a:t>
            </a:r>
            <a:r>
              <a:rPr lang="tr-TR" dirty="0"/>
              <a:t>gözlemlemek istiyor. Sizce, hangi </a:t>
            </a:r>
            <a:r>
              <a:rPr lang="tr-TR" dirty="0" smtClean="0"/>
              <a:t>işlemleri yaparsa </a:t>
            </a:r>
            <a:r>
              <a:rPr lang="tr-TR" dirty="0"/>
              <a:t>aşağıdaki maddelerin fiziksel ve kimyasal </a:t>
            </a:r>
            <a:r>
              <a:rPr lang="tr-TR" dirty="0" smtClean="0"/>
              <a:t>değişimlerini gözlemleyebilir</a:t>
            </a:r>
            <a:r>
              <a:rPr lang="tr-TR" dirty="0"/>
              <a:t>. Bildiğiniz işlemleri çizelgeye </a:t>
            </a:r>
            <a:r>
              <a:rPr lang="tr-TR" dirty="0" smtClean="0"/>
              <a:t>yazarak profesöre </a:t>
            </a:r>
            <a:r>
              <a:rPr lang="tr-TR" dirty="0"/>
              <a:t>yardımcı olur musunuz?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10729" y="2234287"/>
            <a:ext cx="2873869" cy="1774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3571432" y="2374295"/>
            <a:ext cx="1569088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6012160" y="2446303"/>
            <a:ext cx="57606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4" name="Tablo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75403"/>
              </p:ext>
            </p:extLst>
          </p:nvPr>
        </p:nvGraphicFramePr>
        <p:xfrm>
          <a:off x="107505" y="4365104"/>
          <a:ext cx="8928990" cy="1965424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2976330"/>
                <a:gridCol w="2976330"/>
                <a:gridCol w="2976330"/>
              </a:tblGrid>
              <a:tr h="491356"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Madde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Fiziksel değişim </a:t>
                      </a:r>
                      <a:endParaRPr lang="tr-TR" sz="2400" b="1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b="1" dirty="0" smtClean="0">
                          <a:ln>
                            <a:solidFill>
                              <a:schemeClr val="bg1"/>
                            </a:solidFill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Kimyasal değişim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1356">
                <a:tc>
                  <a:txBody>
                    <a:bodyPr/>
                    <a:lstStyle/>
                    <a:p>
                      <a:endParaRPr lang="tr-TR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1356">
                <a:tc>
                  <a:txBody>
                    <a:bodyPr/>
                    <a:lstStyle/>
                    <a:p>
                      <a:endParaRPr lang="tr-TR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491356">
                <a:tc>
                  <a:txBody>
                    <a:bodyPr/>
                    <a:lstStyle/>
                    <a:p>
                      <a:endParaRPr lang="tr-TR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>
                        <a:ln>
                          <a:solidFill>
                            <a:schemeClr val="bg1"/>
                          </a:solidFill>
                        </a:ln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Dikdörtgen 8"/>
          <p:cNvSpPr/>
          <p:nvPr/>
        </p:nvSpPr>
        <p:spPr>
          <a:xfrm>
            <a:off x="332910" y="4918124"/>
            <a:ext cx="25218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  <a:latin typeface="MS Gothic"/>
              </a:rPr>
              <a:t>Kâğıtın</a:t>
            </a:r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 yırtılması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3203848" y="4918124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fiziksel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332910" y="5363612"/>
            <a:ext cx="239200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err="1" smtClean="0">
                <a:solidFill>
                  <a:srgbClr val="FF0000"/>
                </a:solidFill>
                <a:latin typeface="MS Gothic"/>
              </a:rPr>
              <a:t>Kağıtın</a:t>
            </a:r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 yakılması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6444379" y="5341278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  <p:sp>
        <p:nvSpPr>
          <p:cNvPr id="13" name="Dikdörtgen 12"/>
          <p:cNvSpPr/>
          <p:nvPr/>
        </p:nvSpPr>
        <p:spPr>
          <a:xfrm>
            <a:off x="343750" y="5836909"/>
            <a:ext cx="26516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Havucun kesilerek </a:t>
            </a:r>
          </a:p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açıkta bekletilmesi</a:t>
            </a:r>
            <a:endParaRPr lang="tr-TR" sz="2000" b="1" dirty="0"/>
          </a:p>
        </p:txBody>
      </p:sp>
      <p:sp>
        <p:nvSpPr>
          <p:cNvPr id="14" name="Dikdörtgen 13"/>
          <p:cNvSpPr/>
          <p:nvPr/>
        </p:nvSpPr>
        <p:spPr>
          <a:xfrm>
            <a:off x="6336176" y="5844518"/>
            <a:ext cx="12234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kimyasal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02603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42988" y="5939988"/>
            <a:ext cx="60324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Demirin değişik ortamlardaki değişmesini gözlemleyelim 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1511" name="ShockwaveFlash1" r:id="rId2" imgW="7201905" imgH="5733333"/>
        </mc:Choice>
        <mc:Fallback>
          <p:control name="ShockwaveFlash1" r:id="rId2" imgW="7201905" imgH="57333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0"/>
                  <a:ext cx="7200900" cy="573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24148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9937"/>
            <a:ext cx="892899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2. </a:t>
            </a:r>
            <a:r>
              <a:rPr lang="tr-TR" sz="2000" dirty="0"/>
              <a:t>Aşağıda verilen değişimlerin fiziksel veya kimyasal olay olarak sınıflandırınız. Açıklamalar </a:t>
            </a:r>
            <a:r>
              <a:rPr lang="tr-TR" sz="2000" dirty="0" smtClean="0"/>
              <a:t>sütununa da </a:t>
            </a:r>
            <a:r>
              <a:rPr lang="tr-TR" sz="2000" dirty="0"/>
              <a:t>sebebini yazınız. Değişimlerle ilgili bir tahminde bulunamıyorsanız bunun </a:t>
            </a:r>
            <a:r>
              <a:rPr lang="tr-TR" sz="2000" dirty="0" smtClean="0"/>
              <a:t>sebebini açıklamalar </a:t>
            </a:r>
            <a:r>
              <a:rPr lang="tr-TR" sz="2000" dirty="0"/>
              <a:t>sütununda belirtiniz.</a:t>
            </a: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324473"/>
              </p:ext>
            </p:extLst>
          </p:nvPr>
        </p:nvGraphicFramePr>
        <p:xfrm>
          <a:off x="35496" y="1082492"/>
          <a:ext cx="9001000" cy="5586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1440160"/>
                <a:gridCol w="1548680"/>
                <a:gridCol w="1440160"/>
              </a:tblGrid>
              <a:tr h="402292"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Değişim</a:t>
                      </a:r>
                      <a:endParaRPr lang="tr-TR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Fiziksel Olay</a:t>
                      </a:r>
                      <a:endParaRPr lang="tr-TR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Kimyasal Olay</a:t>
                      </a:r>
                      <a:endParaRPr lang="tr-TR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Açıklamalar</a:t>
                      </a:r>
                      <a:endParaRPr lang="tr-TR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16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Büyük bir kaya parçasının,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1 mm çaplı küresel tanecikler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oluşacak şekilde parçalanması.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16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Büyük bir kaya parçasının, çok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ince toz hâline gelinceye kadar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parçalanıp öğütülmesi.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3448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Kumun su ile ıslatılması.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16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Yeni dilimlenmiş elmanın, açık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havada bekletilince kesilmiş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yüzeylerinin kahverengi renk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alması.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16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Kum, çimento ve suyun karıştırılarak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beton yapılması.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9736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Yumurtanın, suda haşlanarak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katılaşması.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4160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Çatı saçağındaki karın, eriyip</a:t>
                      </a:r>
                    </a:p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akarken donup buza dönüşmesi.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8032">
                <a:tc>
                  <a:txBody>
                    <a:bodyPr/>
                    <a:lstStyle/>
                    <a:p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Hamurun, pişirilerek ekmek</a:t>
                      </a:r>
                      <a:r>
                        <a:rPr lang="tr-TR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tr-TR" dirty="0" smtClean="0">
                          <a:latin typeface="Arial" pitchFamily="34" charset="0"/>
                          <a:cs typeface="Arial" pitchFamily="34" charset="0"/>
                        </a:rPr>
                        <a:t>yapılması.</a:t>
                      </a:r>
                      <a:endParaRPr lang="tr-TR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4983474" y="162880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5" name="Dikdörtgen 4"/>
          <p:cNvSpPr/>
          <p:nvPr/>
        </p:nvSpPr>
        <p:spPr>
          <a:xfrm>
            <a:off x="4954502" y="25649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6" name="Dikdörtgen 5"/>
          <p:cNvSpPr/>
          <p:nvPr/>
        </p:nvSpPr>
        <p:spPr>
          <a:xfrm>
            <a:off x="4983474" y="31801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7" name="Dikdörtgen 6"/>
          <p:cNvSpPr/>
          <p:nvPr/>
        </p:nvSpPr>
        <p:spPr>
          <a:xfrm>
            <a:off x="6516216" y="393305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8" name="Dikdörtgen 7"/>
          <p:cNvSpPr/>
          <p:nvPr/>
        </p:nvSpPr>
        <p:spPr>
          <a:xfrm>
            <a:off x="6512644" y="4632632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9" name="Dikdörtgen 8"/>
          <p:cNvSpPr/>
          <p:nvPr/>
        </p:nvSpPr>
        <p:spPr>
          <a:xfrm>
            <a:off x="6516216" y="516154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10" name="Dikdörtgen 9"/>
          <p:cNvSpPr/>
          <p:nvPr/>
        </p:nvSpPr>
        <p:spPr>
          <a:xfrm>
            <a:off x="4925530" y="566124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11" name="Dikdörtgen 10"/>
          <p:cNvSpPr/>
          <p:nvPr/>
        </p:nvSpPr>
        <p:spPr>
          <a:xfrm>
            <a:off x="6372200" y="616530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MS Gothic"/>
                <a:cs typeface="MS Gothic"/>
              </a:rPr>
              <a:t>✔</a:t>
            </a:r>
            <a:endParaRPr lang="tr-TR" sz="3200" b="1" dirty="0"/>
          </a:p>
        </p:txBody>
      </p:sp>
      <p:sp>
        <p:nvSpPr>
          <p:cNvPr id="12" name="Dikdörtgen 11"/>
          <p:cNvSpPr/>
          <p:nvPr/>
        </p:nvSpPr>
        <p:spPr>
          <a:xfrm>
            <a:off x="7625278" y="1505688"/>
            <a:ext cx="13308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Madenin iç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yapısı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değişmedi</a:t>
            </a:r>
            <a:endParaRPr lang="tr-TR" sz="1600" b="1" dirty="0"/>
          </a:p>
        </p:txBody>
      </p:sp>
      <p:sp>
        <p:nvSpPr>
          <p:cNvPr id="13" name="Dikdörtgen 12"/>
          <p:cNvSpPr/>
          <p:nvPr/>
        </p:nvSpPr>
        <p:spPr>
          <a:xfrm>
            <a:off x="7625278" y="2349142"/>
            <a:ext cx="133081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Madenin iç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yapısı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değişmedi</a:t>
            </a:r>
            <a:endParaRPr lang="tr-TR" sz="1600" b="1" dirty="0"/>
          </a:p>
        </p:txBody>
      </p:sp>
      <p:sp>
        <p:nvSpPr>
          <p:cNvPr id="14" name="Dikdörtgen 13"/>
          <p:cNvSpPr/>
          <p:nvPr/>
        </p:nvSpPr>
        <p:spPr>
          <a:xfrm>
            <a:off x="7602234" y="3349415"/>
            <a:ext cx="1643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Değişiklik yok</a:t>
            </a:r>
            <a:endParaRPr lang="tr-TR" sz="1600" b="1" dirty="0"/>
          </a:p>
        </p:txBody>
      </p:sp>
      <p:sp>
        <p:nvSpPr>
          <p:cNvPr id="15" name="Dikdörtgen 14"/>
          <p:cNvSpPr/>
          <p:nvPr/>
        </p:nvSpPr>
        <p:spPr>
          <a:xfrm>
            <a:off x="7602233" y="3714394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Yeni madde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oluştu</a:t>
            </a:r>
            <a:endParaRPr lang="tr-TR" sz="1600" b="1" dirty="0"/>
          </a:p>
        </p:txBody>
      </p:sp>
      <p:sp>
        <p:nvSpPr>
          <p:cNvPr id="16" name="Dikdörtgen 15"/>
          <p:cNvSpPr/>
          <p:nvPr/>
        </p:nvSpPr>
        <p:spPr>
          <a:xfrm>
            <a:off x="7705682" y="4632632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Yeni madde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oluştu</a:t>
            </a:r>
            <a:endParaRPr lang="tr-TR" sz="1600" b="1" dirty="0"/>
          </a:p>
        </p:txBody>
      </p:sp>
      <p:sp>
        <p:nvSpPr>
          <p:cNvPr id="17" name="Dikdörtgen 16"/>
          <p:cNvSpPr/>
          <p:nvPr/>
        </p:nvSpPr>
        <p:spPr>
          <a:xfrm>
            <a:off x="7705682" y="5217407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Yeni madde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oluştu</a:t>
            </a:r>
            <a:endParaRPr lang="tr-TR" sz="1600" b="1" dirty="0"/>
          </a:p>
        </p:txBody>
      </p:sp>
      <p:sp>
        <p:nvSpPr>
          <p:cNvPr id="18" name="Dikdörtgen 17"/>
          <p:cNvSpPr/>
          <p:nvPr/>
        </p:nvSpPr>
        <p:spPr>
          <a:xfrm>
            <a:off x="7656854" y="6296248"/>
            <a:ext cx="133081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Yeni madde </a:t>
            </a:r>
          </a:p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oluştu</a:t>
            </a:r>
            <a:endParaRPr lang="tr-TR" sz="1600" b="1" dirty="0"/>
          </a:p>
        </p:txBody>
      </p:sp>
      <p:sp>
        <p:nvSpPr>
          <p:cNvPr id="19" name="Dikdörtgen 18"/>
          <p:cNvSpPr/>
          <p:nvPr/>
        </p:nvSpPr>
        <p:spPr>
          <a:xfrm>
            <a:off x="7621729" y="5713936"/>
            <a:ext cx="164339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600" b="1" dirty="0" smtClean="0">
                <a:solidFill>
                  <a:srgbClr val="FF0000"/>
                </a:solidFill>
                <a:latin typeface="MS Gothic"/>
              </a:rPr>
              <a:t>Değişiklik yok</a:t>
            </a:r>
            <a:endParaRPr lang="tr-TR" sz="1600" b="1" dirty="0"/>
          </a:p>
        </p:txBody>
      </p:sp>
    </p:spTree>
    <p:extLst>
      <p:ext uri="{BB962C8B-B14F-4D97-AF65-F5344CB8AC3E}">
        <p14:creationId xmlns:p14="http://schemas.microsoft.com/office/powerpoint/2010/main" val="1921696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57" name="ShockwaveFlash1" r:id="rId2" imgW="8890418" imgH="6350701"/>
        </mc:Choice>
        <mc:Fallback>
          <p:control name="ShockwaveFlash1" r:id="rId2" imgW="8890418" imgH="635070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4613" y="0"/>
                  <a:ext cx="8890000" cy="635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98686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81" name="ShockwaveFlash1" r:id="rId2" imgW="8714286" imgH="5904762"/>
        </mc:Choice>
        <mc:Fallback>
          <p:control name="ShockwaveFlash1" r:id="rId2" imgW="8714286" imgH="590476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44450"/>
                  <a:ext cx="8713787" cy="590391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86365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4103" name="ShockwaveFlash1" r:id="rId2" imgW="8209524" imgH="6049219"/>
        </mc:Choice>
        <mc:Fallback>
          <p:control name="ShockwaveFlash1" r:id="rId2" imgW="8209524" imgH="6049219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39750" y="115888"/>
                  <a:ext cx="8208963" cy="60499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18621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YOĞUNLUK</a:t>
            </a:r>
            <a:endParaRPr lang="tr-TR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07504" y="611754"/>
            <a:ext cx="892899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err="1"/>
              <a:t>Robinson</a:t>
            </a:r>
            <a:r>
              <a:rPr lang="tr-TR" b="1" dirty="0"/>
              <a:t> </a:t>
            </a:r>
            <a:r>
              <a:rPr lang="tr-TR" b="1" dirty="0" err="1"/>
              <a:t>Crusoe</a:t>
            </a:r>
            <a:endParaRPr lang="tr-TR" b="1" dirty="0"/>
          </a:p>
          <a:p>
            <a:r>
              <a:rPr lang="tr-TR" dirty="0"/>
              <a:t>– Şimdi ne yapacağız kaptan?</a:t>
            </a:r>
          </a:p>
          <a:p>
            <a:r>
              <a:rPr lang="tr-TR" dirty="0"/>
              <a:t>– En iyisi Brezilya'ya dönmek efendim.</a:t>
            </a:r>
          </a:p>
          <a:p>
            <a:r>
              <a:rPr lang="tr-TR" dirty="0"/>
              <a:t>–Bana kalırsa bunu başaramayız. En iyisi, yakın bir karaya çıkalım.</a:t>
            </a:r>
          </a:p>
          <a:p>
            <a:r>
              <a:rPr lang="tr-TR" dirty="0"/>
              <a:t>Rüzgâr hep çılgınca esip durdu. Gün ağarmaya başlarken tayfalardan biri “Kara!” diye bağırdı. </a:t>
            </a:r>
            <a:r>
              <a:rPr lang="tr-TR" dirty="0" smtClean="0"/>
              <a:t>Hepimiz geminin </a:t>
            </a:r>
            <a:r>
              <a:rPr lang="tr-TR" dirty="0"/>
              <a:t>burnuna koştuk. Ellerimizi gözlerimize siper ederek baktık. Gerçekten de denizle </a:t>
            </a:r>
            <a:r>
              <a:rPr lang="tr-TR" dirty="0" smtClean="0"/>
              <a:t>gökyüzünün birleştiği </a:t>
            </a:r>
            <a:r>
              <a:rPr lang="tr-TR" dirty="0"/>
              <a:t>yerde bıçak sırtı gibi ışıldayan ince, aydınlık bir çizgi uzanıyordu.</a:t>
            </a:r>
          </a:p>
          <a:p>
            <a:r>
              <a:rPr lang="tr-TR" dirty="0"/>
              <a:t>7-8 km kadar kürek çektikten sonra azgın bir dalganın üstümüze doğru geldiğini gördük. Artık </a:t>
            </a:r>
            <a:r>
              <a:rPr lang="tr-TR" dirty="0" smtClean="0"/>
              <a:t>sonumuz gelmişti</a:t>
            </a:r>
            <a:r>
              <a:rPr lang="tr-TR" dirty="0"/>
              <a:t>. “Eyvah!” demeye vakit bulamadan hepimiz sulara gömüldük.</a:t>
            </a:r>
          </a:p>
          <a:p>
            <a:r>
              <a:rPr lang="tr-TR" dirty="0" smtClean="0"/>
              <a:t>    Gözlerimi </a:t>
            </a:r>
            <a:r>
              <a:rPr lang="tr-TR" dirty="0"/>
              <a:t>açıp kendimi güvende hissedince bakışlarımı göğe çevirip hayatımı bağışladığı için </a:t>
            </a:r>
            <a:r>
              <a:rPr lang="tr-TR" dirty="0" smtClean="0"/>
              <a:t>Tanrı’ya şükrettim</a:t>
            </a:r>
            <a:r>
              <a:rPr lang="tr-TR" dirty="0"/>
              <a:t>. Bütün arkadaşlarımın boğulduğunu sanıyordum çünkü onlardan hiçbirini </a:t>
            </a:r>
            <a:r>
              <a:rPr lang="tr-TR" dirty="0" smtClean="0"/>
              <a:t>görememiştim. Gördüğüm</a:t>
            </a:r>
            <a:r>
              <a:rPr lang="tr-TR" dirty="0"/>
              <a:t>, üç şapka, bir başlık ve iki ayakkabıdan başka bir şey değildi. Kuma oturan gemi çok </a:t>
            </a:r>
            <a:r>
              <a:rPr lang="tr-TR" dirty="0" smtClean="0"/>
              <a:t>uzaktaydı ve </a:t>
            </a:r>
            <a:r>
              <a:rPr lang="tr-TR" dirty="0"/>
              <a:t>bir gölge gibi görünüyordu.</a:t>
            </a:r>
          </a:p>
          <a:p>
            <a:r>
              <a:rPr lang="tr-TR" dirty="0"/>
              <a:t>Öğleden sonra hava sakinleşmişti. Deniz durgundu. Gemiye bir çeyrek mili kadar yüzdüm.</a:t>
            </a:r>
          </a:p>
          <a:p>
            <a:r>
              <a:rPr lang="tr-TR" dirty="0"/>
              <a:t>Geminin çevresini dolaştım. Ön taraftan aşağıya sarkan ipi gördüm. İpi yakalayıp geminin burnuna çıktım.</a:t>
            </a:r>
          </a:p>
          <a:p>
            <a:r>
              <a:rPr lang="tr-TR" dirty="0"/>
              <a:t>Gemide büyük, küçük birçok direk ve tahta vardı. Hemen bunlardan yararlanmayı düşündüm.</a:t>
            </a:r>
          </a:p>
          <a:p>
            <a:r>
              <a:rPr lang="tr-TR" dirty="0"/>
              <a:t>Ağır olmayan bir ipe bağlayarak suya attım. Sonra bunları birbirine bağlayarak bir sal yaptım. Salı </a:t>
            </a:r>
            <a:r>
              <a:rPr lang="tr-TR" dirty="0" smtClean="0"/>
              <a:t>bir iki </a:t>
            </a:r>
            <a:r>
              <a:rPr lang="tr-TR" dirty="0"/>
              <a:t>sıra tahta döşedim. Üzerinde yürüyebiliyordum. Ağır direkler bularak bunları da sala ekledim. </a:t>
            </a:r>
            <a:r>
              <a:rPr lang="tr-TR" dirty="0" smtClean="0"/>
              <a:t>Böylece salım </a:t>
            </a:r>
            <a:r>
              <a:rPr lang="tr-TR" dirty="0"/>
              <a:t>ağır olmayan yükü taşıyacak hâle gelmişti.</a:t>
            </a:r>
          </a:p>
          <a:p>
            <a:r>
              <a:rPr lang="tr-TR" dirty="0" smtClean="0"/>
              <a:t>                                                                                                                                Daniel </a:t>
            </a:r>
            <a:r>
              <a:rPr lang="tr-TR" dirty="0"/>
              <a:t>De </a:t>
            </a:r>
            <a:r>
              <a:rPr lang="tr-TR" dirty="0" err="1"/>
              <a:t>Foe</a:t>
            </a:r>
            <a:endParaRPr lang="tr-TR" dirty="0"/>
          </a:p>
          <a:p>
            <a:r>
              <a:rPr lang="tr-TR" dirty="0" smtClean="0"/>
              <a:t>                                                                                                                                 (</a:t>
            </a:r>
            <a:r>
              <a:rPr lang="tr-TR" dirty="0"/>
              <a:t>Kısaltılmıştır.)</a:t>
            </a:r>
          </a:p>
        </p:txBody>
      </p:sp>
    </p:spTree>
    <p:extLst>
      <p:ext uri="{BB962C8B-B14F-4D97-AF65-F5344CB8AC3E}">
        <p14:creationId xmlns:p14="http://schemas.microsoft.com/office/powerpoint/2010/main" val="315188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065" y="0"/>
            <a:ext cx="8916033" cy="5661248"/>
          </a:xfrm>
          <a:prstGeom prst="rect">
            <a:avLst/>
          </a:prstGeom>
        </p:spPr>
      </p:pic>
      <p:sp>
        <p:nvSpPr>
          <p:cNvPr id="3" name="Dikdörtgen 2"/>
          <p:cNvSpPr/>
          <p:nvPr/>
        </p:nvSpPr>
        <p:spPr>
          <a:xfrm>
            <a:off x="105668" y="0"/>
            <a:ext cx="66985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Sizce, </a:t>
            </a:r>
            <a:r>
              <a:rPr lang="tr-TR" dirty="0" err="1"/>
              <a:t>Robinson</a:t>
            </a:r>
            <a:r>
              <a:rPr lang="tr-TR" dirty="0"/>
              <a:t> </a:t>
            </a:r>
            <a:r>
              <a:rPr lang="tr-TR" dirty="0" err="1"/>
              <a:t>Crusoe</a:t>
            </a:r>
            <a:r>
              <a:rPr lang="tr-TR" dirty="0"/>
              <a:t> (</a:t>
            </a:r>
            <a:r>
              <a:rPr lang="tr-TR" dirty="0" err="1"/>
              <a:t>Robinson</a:t>
            </a:r>
            <a:r>
              <a:rPr lang="tr-TR" dirty="0"/>
              <a:t> </a:t>
            </a:r>
            <a:r>
              <a:rPr lang="tr-TR" dirty="0" err="1"/>
              <a:t>Kuruzo</a:t>
            </a:r>
            <a:r>
              <a:rPr lang="tr-TR" dirty="0"/>
              <a:t>), sal yapmak için neden</a:t>
            </a:r>
          </a:p>
          <a:p>
            <a:r>
              <a:rPr lang="tr-TR" dirty="0"/>
              <a:t>tahtaları kullandı? Siz olsaydınız, sal yapmak için başka hangi </a:t>
            </a:r>
            <a:r>
              <a:rPr lang="tr-TR" dirty="0" smtClean="0"/>
              <a:t>maddeleri kullanabilirdiniz</a:t>
            </a:r>
            <a:r>
              <a:rPr lang="tr-TR" dirty="0"/>
              <a:t>? Neden?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5668" y="5666928"/>
            <a:ext cx="90383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Hikâyedeki kahraman tahtalardan yaptığı sal ile eşyalarını taşıyabiliyor. Salın yüzmesi için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kahraman uygun </a:t>
            </a:r>
            <a:r>
              <a:rPr lang="tr-TR" dirty="0">
                <a:latin typeface="Arial" pitchFamily="34" charset="0"/>
                <a:cs typeface="Arial" pitchFamily="34" charset="0"/>
              </a:rPr>
              <a:t>maddeleri kullanıyor. Bir maddenin yüzebilmesi maddenin hangi özelliklerine bağlıdır? Her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madde yüzebilir </a:t>
            </a:r>
            <a:r>
              <a:rPr lang="tr-TR" dirty="0">
                <a:latin typeface="Arial" pitchFamily="34" charset="0"/>
                <a:cs typeface="Arial" pitchFamily="34" charset="0"/>
              </a:rPr>
              <a:t>mi? Arkadaşlarınızla aşağıdaki deneyi yapabilirsiniz.</a:t>
            </a:r>
          </a:p>
        </p:txBody>
      </p:sp>
    </p:spTree>
    <p:extLst>
      <p:ext uri="{BB962C8B-B14F-4D97-AF65-F5344CB8AC3E}">
        <p14:creationId xmlns:p14="http://schemas.microsoft.com/office/powerpoint/2010/main" val="25613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975" y="404664"/>
            <a:ext cx="4212011" cy="1992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90664" y="4797152"/>
            <a:ext cx="86160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Tam </a:t>
            </a:r>
            <a:r>
              <a:rPr lang="tr-TR" sz="2400" dirty="0"/>
              <a:t>dolu otobüste yolcular arasında boşluk olmadığı için yolcular, arkaya ilerleyemez. Buna rağmen her yolcu bulunduğu yerde titreme veya etrafında dönme hareketi yapabilir. Çok yolcu bulunan </a:t>
            </a:r>
            <a:r>
              <a:rPr lang="tr-TR" sz="2400" dirty="0" smtClean="0"/>
              <a:t>otobüste de </a:t>
            </a:r>
            <a:r>
              <a:rPr lang="tr-TR" sz="2400" dirty="0"/>
              <a:t>benzer bir durum vardır. </a:t>
            </a:r>
            <a:endParaRPr lang="tr-TR" sz="2400" dirty="0" smtClean="0"/>
          </a:p>
        </p:txBody>
      </p:sp>
      <p:sp>
        <p:nvSpPr>
          <p:cNvPr id="3" name="Dikdörtgen 2"/>
          <p:cNvSpPr/>
          <p:nvPr/>
        </p:nvSpPr>
        <p:spPr>
          <a:xfrm>
            <a:off x="4248513" y="1216273"/>
            <a:ext cx="4763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dirty="0"/>
              <a:t>üçüncüde ise çok az yolcu bulunsun. 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98090" y="3353615"/>
            <a:ext cx="3226425" cy="1431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4286933" y="3378023"/>
            <a:ext cx="3091889" cy="14191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0443" y="2269920"/>
            <a:ext cx="87600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Bu otobüslerden hangilerinde, yolcuların arkaya doğru daha kolay ilerlemesini sağlayabilirsiniz? Yolcular, hangi otobüslerdeyken olduğu yerde daha kolay sallanabilir ya da dönebilir?</a:t>
            </a:r>
          </a:p>
        </p:txBody>
      </p:sp>
    </p:spTree>
    <p:extLst>
      <p:ext uri="{BB962C8B-B14F-4D97-AF65-F5344CB8AC3E}">
        <p14:creationId xmlns:p14="http://schemas.microsoft.com/office/powerpoint/2010/main" val="262209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5756" y="0"/>
            <a:ext cx="8665696" cy="5884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62703" y="620688"/>
            <a:ext cx="217379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</a:t>
            </a:r>
            <a:r>
              <a:rPr lang="tr-TR" b="1" dirty="0">
                <a:solidFill>
                  <a:srgbClr val="FFFFFF"/>
                </a:solidFill>
                <a:latin typeface="OpenSans-Bold"/>
              </a:rPr>
              <a:t>Gereç</a:t>
            </a:r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7124733" y="990019"/>
            <a:ext cx="1885762" cy="313932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>
                <a:latin typeface="Arial" pitchFamily="34" charset="0"/>
                <a:cs typeface="Arial" pitchFamily="34" charset="0"/>
              </a:rPr>
              <a:t>• Plastik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Tahta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Demir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Taş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Mum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Silgi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Su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Eşit kollu terazi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Tartım takımı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Bıçak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Geniş bir kap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9511" y="588470"/>
            <a:ext cx="694522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Nasıl Yapacağız?</a:t>
            </a:r>
          </a:p>
          <a:p>
            <a:r>
              <a:rPr lang="tr-TR" sz="2400" dirty="0"/>
              <a:t>• Geniş kabı yarısına kadar su ile doldurunuz.</a:t>
            </a:r>
          </a:p>
          <a:p>
            <a:r>
              <a:rPr lang="tr-TR" sz="2400" dirty="0"/>
              <a:t>• Farklı kütlelerdeki plastik, tahta, cam, taş parçalarını </a:t>
            </a:r>
            <a:r>
              <a:rPr lang="tr-TR" sz="2400" dirty="0" smtClean="0"/>
              <a:t>suya atalım</a:t>
            </a:r>
            <a:r>
              <a:rPr lang="tr-TR" sz="2400" dirty="0"/>
              <a:t>. Batan ve yüzenleri gözleyelim.</a:t>
            </a:r>
          </a:p>
          <a:p>
            <a:r>
              <a:rPr lang="tr-TR" sz="2400" dirty="0"/>
              <a:t>Etkinliği bundan sonra iki gruba ayrılarak yapalım. </a:t>
            </a:r>
            <a:endParaRPr lang="tr-TR" sz="2400" dirty="0" smtClean="0"/>
          </a:p>
          <a:p>
            <a:r>
              <a:rPr lang="tr-TR" sz="2400" dirty="0" smtClean="0"/>
              <a:t>Etkinlik sonunda sonuçları </a:t>
            </a:r>
            <a:r>
              <a:rPr lang="tr-TR" sz="2400" dirty="0"/>
              <a:t>paylaşalım.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92953" y="2703016"/>
            <a:ext cx="6945223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I. Grup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Bir demir parçası ile demire göre daha ağır bir tahta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parçasını su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dolu kaba atarak gözlemleyiniz.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II. Grup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Kütleleri eşit olacak şekilde mum ve silgiden parçalar keselim.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Kesilen parçaların dereceli silindir yardımıyla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hacimlerini bulalım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Mum ve silgi parçalarını suya atarak bu parçalardan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batan ve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yüzenleri gözleyelim.</a:t>
            </a: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578364" y="4357694"/>
            <a:ext cx="2422233" cy="223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68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4582" name="ShockwaveFlash1" r:id="rId2" imgW="8425735" imgH="6093626"/>
        </mc:Choice>
        <mc:Fallback>
          <p:control name="ShockwaveFlash1" r:id="rId2" imgW="8425735" imgH="609362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0"/>
                  <a:ext cx="8424862" cy="60928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1261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60648"/>
            <a:ext cx="872348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Yorumlayalım, Sonuçlandıralım.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Her madde suya atıldığında yüzebilir mi?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Suya atılan maddelerden hangileri yüzdü hangileri battı?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I. grup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Demir ve demirden daha ağır bir tahta suya atılınca hangisi battı?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Kütlesi artırılan bir madde yüzebilir mi?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Kütle, yüzme ve batma olayında tek başına etkili midir? Yorumlayınız.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II. Grup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Suya atılan silgi mi mum mu yüzdü?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Hacim, yüzme ve batma olayında etkili midir? Yorumlayınız.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251520" y="4784963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Deneyde, suya atılan plastik, tahta ve mum parçalarının yüzdüğünü; demir, cam, taş ve silgi 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parçalarının battığını 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gözlemlediniz. Buna göre suda çözünmeyen katı maddelerin 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battığı  veya batmadığı  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sonucuna ulaştınız.</a:t>
            </a:r>
          </a:p>
        </p:txBody>
      </p:sp>
    </p:spTree>
    <p:extLst>
      <p:ext uri="{BB962C8B-B14F-4D97-AF65-F5344CB8AC3E}">
        <p14:creationId xmlns:p14="http://schemas.microsoft.com/office/powerpoint/2010/main" val="380029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5606" name="ShockwaveFlash1" r:id="rId2" imgW="9142857" imgH="5334745"/>
        </mc:Choice>
        <mc:Fallback>
          <p:control name="ShockwaveFlash1" r:id="rId2" imgW="9142857" imgH="533474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188913"/>
                  <a:ext cx="9144000" cy="5334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41598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7655" name="ShockwaveFlash1" r:id="rId2" imgW="9142857" imgH="6238095"/>
        </mc:Choice>
        <mc:Fallback>
          <p:control name="ShockwaveFlash1" r:id="rId2" imgW="9142857" imgH="62380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46079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372" y="0"/>
            <a:ext cx="903649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sonuca bakarak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grup yüzme batma olayının kütleyle ilişkisini araştırdı. Demirin tahtaya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göre hafif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olmasına rağmen battığı gözlemlendi. Bu gözlem, maddenin kütlesinin tek başına yüzme ve batma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olayı da etkili olmadığını ispatladı. Demirin daha hafifi, tahtanın daha ağırı suya atıldığında demir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yine battı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tahta yüzdü. Bu da kütlesi artırılan maddenin batmayacağını, kütlesi azaltılanın da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yüzmeyeceğini gösterdi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II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grup eşit kütleli silgi ve mumu suya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atttı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Kütleler aynı iken hacmi büyük olan mum yüzdü.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Buna göre hacmin, tek başına yüzme ve batma olayını etkileyemeyeceği ispatlandı.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53380" y="4524315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Bazen anne, baba ya da arkadaşlarınız işlerinin çok yoğun olduğunu sizin için zaman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ayıramayacaklarını söylerler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Bu yoğunluk, kısa zaman içinde çok fazla iş yapmaları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gerektiğin-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dendir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Örneğin, arkadaşınızın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on sayfa araştırma ödevini bir günde yapması gerekirse işi çok yoğundur.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Aynı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ödevi bir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haftada yapacaksa yoğun değildir.</a:t>
            </a:r>
          </a:p>
        </p:txBody>
      </p:sp>
    </p:spTree>
    <p:extLst>
      <p:ext uri="{BB962C8B-B14F-4D97-AF65-F5344CB8AC3E}">
        <p14:creationId xmlns:p14="http://schemas.microsoft.com/office/powerpoint/2010/main" val="413865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6630" name="ShockwaveFlash1" r:id="rId2" imgW="8785601" imgH="4896533"/>
        </mc:Choice>
        <mc:Fallback>
          <p:control name="ShockwaveFlash1" r:id="rId2" imgW="8785601" imgH="48965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785225" cy="48958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9313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903" y="20836"/>
            <a:ext cx="4336170" cy="366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17388" y="3682172"/>
            <a:ext cx="47334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Sabahları okula gittiğiniz saatte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trafik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yoğundur.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581893" y="20836"/>
            <a:ext cx="4470257" cy="3661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596760" y="3718412"/>
            <a:ext cx="43681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Gece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aynı yolda trafik daha az yoğundur.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77675" y="5013176"/>
            <a:ext cx="888436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Trafiğe yoğun dememizin nedeni aynı yolda daha çok araç bulunmasıdır. Sizce, yukarıda verilen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fotoğraflardaki caddelerden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hangisinde trafik daha yoğundur?</a:t>
            </a:r>
          </a:p>
        </p:txBody>
      </p:sp>
    </p:spTree>
    <p:extLst>
      <p:ext uri="{BB962C8B-B14F-4D97-AF65-F5344CB8AC3E}">
        <p14:creationId xmlns:p14="http://schemas.microsoft.com/office/powerpoint/2010/main" val="1599191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11433" y="116632"/>
            <a:ext cx="3594562" cy="241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5513225" y="116632"/>
            <a:ext cx="3511354" cy="241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0013" y="2924944"/>
            <a:ext cx="89296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Sinemaya gittiğinizde, salonda boş yer bulamazsanız, filme ilginin yoğun olduğunu söylersiniz.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Aynı sinema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salonunda 5 kişi olsa filme seyircilerin ilgisinin az olduğunu düşünürsünüz. Sizce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fotoğraflardaki sinemalardan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hangisinde filme daha yoğun bir ilgi vardır?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Yoğunluk, günlük hayatta çok kullandığımız bir kavramdır. Bu kavramın fen bilimlerindeki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anlamı da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günlük dildeki kullanımınıza benzemektedir. Yoğunluğun ne olduğunu, deney yaparak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anlamaya çalışınız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445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93781" y="1"/>
            <a:ext cx="8956438" cy="6926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6876256" y="683404"/>
            <a:ext cx="217379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</a:t>
            </a:r>
            <a:r>
              <a:rPr lang="tr-TR" b="1" dirty="0">
                <a:solidFill>
                  <a:srgbClr val="FFFFFF"/>
                </a:solidFill>
                <a:latin typeface="OpenSans-Bold"/>
              </a:rPr>
              <a:t>Gereç</a:t>
            </a:r>
            <a:endParaRPr lang="tr-TR" dirty="0"/>
          </a:p>
        </p:txBody>
      </p:sp>
      <p:sp>
        <p:nvSpPr>
          <p:cNvPr id="2" name="Dikdörtgen 1"/>
          <p:cNvSpPr/>
          <p:nvPr/>
        </p:nvSpPr>
        <p:spPr>
          <a:xfrm>
            <a:off x="6876256" y="1053074"/>
            <a:ext cx="2267744" cy="304698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dirty="0"/>
              <a:t>• Mum</a:t>
            </a:r>
          </a:p>
          <a:p>
            <a:r>
              <a:rPr lang="tr-TR" sz="2400" dirty="0"/>
              <a:t>• Silgi</a:t>
            </a:r>
          </a:p>
          <a:p>
            <a:r>
              <a:rPr lang="tr-TR" sz="2400" dirty="0"/>
              <a:t>• Bıçak</a:t>
            </a:r>
          </a:p>
          <a:p>
            <a:r>
              <a:rPr lang="tr-TR" sz="2400" dirty="0"/>
              <a:t>• Eşit kollu terazi</a:t>
            </a:r>
          </a:p>
          <a:p>
            <a:r>
              <a:rPr lang="tr-TR" sz="2400" dirty="0"/>
              <a:t>• Su</a:t>
            </a:r>
          </a:p>
          <a:p>
            <a:r>
              <a:rPr lang="tr-TR" sz="2400" dirty="0"/>
              <a:t>• Tartım takımı</a:t>
            </a:r>
          </a:p>
          <a:p>
            <a:r>
              <a:rPr lang="tr-TR" sz="2400" dirty="0"/>
              <a:t>• Dereceli silindir</a:t>
            </a:r>
          </a:p>
        </p:txBody>
      </p:sp>
      <p:sp>
        <p:nvSpPr>
          <p:cNvPr id="4" name="Dikdörtgen 3"/>
          <p:cNvSpPr/>
          <p:nvPr/>
        </p:nvSpPr>
        <p:spPr>
          <a:xfrm>
            <a:off x="7888" y="716539"/>
            <a:ext cx="686836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Nasıl Yapacağız?</a:t>
            </a:r>
          </a:p>
          <a:p>
            <a:r>
              <a:rPr lang="tr-TR" sz="2000" dirty="0"/>
              <a:t>• Silgiden ve beyaz mumdan bıçak yardımıyla birer parça</a:t>
            </a:r>
          </a:p>
          <a:p>
            <a:r>
              <a:rPr lang="tr-TR" sz="2000" dirty="0"/>
              <a:t>kesiniz.</a:t>
            </a:r>
          </a:p>
          <a:p>
            <a:r>
              <a:rPr lang="tr-TR" sz="2000" dirty="0"/>
              <a:t>• Dereceli silindir kabı kullanarak bu parçaların eşit hacimde</a:t>
            </a:r>
          </a:p>
          <a:p>
            <a:r>
              <a:rPr lang="tr-TR" sz="2000" dirty="0"/>
              <a:t>olmalarını sağlayınız.</a:t>
            </a:r>
          </a:p>
          <a:p>
            <a:r>
              <a:rPr lang="tr-TR" sz="2000" dirty="0"/>
              <a:t>• Eşit hacimdeki iki parçayı suya atınız.</a:t>
            </a:r>
          </a:p>
          <a:p>
            <a:r>
              <a:rPr lang="tr-TR" sz="2000" dirty="0"/>
              <a:t>• Hangisinin battığını, hangisinin yüzdüğünü gözlemleyiniz.</a:t>
            </a:r>
          </a:p>
          <a:p>
            <a:r>
              <a:rPr lang="tr-TR" sz="2000" dirty="0"/>
              <a:t>• Silgi ve mum parçalarının kütlelerini tahmin ediniz ve bunlarla</a:t>
            </a:r>
          </a:p>
          <a:p>
            <a:r>
              <a:rPr lang="tr-TR" sz="2000" dirty="0"/>
              <a:t>ilgili not alınız.</a:t>
            </a:r>
          </a:p>
          <a:p>
            <a:r>
              <a:rPr lang="tr-TR" sz="2000" dirty="0"/>
              <a:t>• Parçaları sudan çıkarınız. Kurulayıp tartınız ve elde ettiğiniz</a:t>
            </a:r>
          </a:p>
          <a:p>
            <a:r>
              <a:rPr lang="tr-TR" sz="2000" dirty="0"/>
              <a:t>sonuçlarla ilgili not alınız.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5496" y="4250830"/>
            <a:ext cx="6840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• Tartma sonuçları ile tahminlerinizi karşılaştırınız.</a:t>
            </a:r>
          </a:p>
          <a:p>
            <a:r>
              <a:rPr lang="tr-TR" sz="2000" dirty="0"/>
              <a:t>• Mumdan, silgiye göre kütlesi daha büyük bir parça kesiniz ve bunu </a:t>
            </a:r>
            <a:r>
              <a:rPr lang="tr-TR" sz="2000" dirty="0" smtClean="0"/>
              <a:t>terazide tartınız</a:t>
            </a:r>
            <a:r>
              <a:rPr lang="tr-TR" sz="2000" dirty="0"/>
              <a:t>. Mumun kütlesinin silgininkinden büyük olduğunu, tartım </a:t>
            </a:r>
            <a:r>
              <a:rPr lang="tr-TR" sz="2000" dirty="0" smtClean="0"/>
              <a:t>sonuçlarını karşılaştırarak </a:t>
            </a:r>
            <a:r>
              <a:rPr lang="tr-TR" sz="2000" dirty="0"/>
              <a:t>doğrulayınız.</a:t>
            </a:r>
          </a:p>
          <a:p>
            <a:r>
              <a:rPr lang="tr-TR" sz="2000" dirty="0"/>
              <a:t>• Kütlesi büyük olan bu parçanın suda yüzüp yüzmeyeceğini tahmin ediniz.</a:t>
            </a:r>
          </a:p>
          <a:p>
            <a:r>
              <a:rPr lang="tr-TR" sz="2000" dirty="0"/>
              <a:t>• Kütlesi büyük olan mumu ve kütlesi küçük olan silgiyi kaptaki suya atınız.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6876256" y="4143380"/>
            <a:ext cx="2267744" cy="2551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783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67142" y="0"/>
            <a:ext cx="3758795" cy="19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188640"/>
            <a:ext cx="82501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Oysaki az yolcu olanda büyük </a:t>
            </a:r>
            <a:r>
              <a:rPr lang="tr-TR" sz="2400" dirty="0" smtClean="0"/>
              <a:t>boşluklar</a:t>
            </a:r>
          </a:p>
          <a:p>
            <a:r>
              <a:rPr lang="tr-TR" sz="2400" dirty="0" smtClean="0"/>
              <a:t> </a:t>
            </a:r>
            <a:r>
              <a:rPr lang="tr-TR" sz="2400" dirty="0"/>
              <a:t>vardır. Yolcular, bu boşluklara doğru </a:t>
            </a:r>
            <a:endParaRPr lang="tr-TR" sz="2400" dirty="0" smtClean="0"/>
          </a:p>
          <a:p>
            <a:r>
              <a:rPr lang="tr-TR" sz="2400" dirty="0" smtClean="0"/>
              <a:t>ilerleyebilir</a:t>
            </a:r>
            <a:r>
              <a:rPr lang="tr-TR" sz="2400" dirty="0"/>
              <a:t>. Aynı zamanda </a:t>
            </a:r>
            <a:r>
              <a:rPr lang="tr-TR" sz="2400" dirty="0" smtClean="0"/>
              <a:t>titreyebilir</a:t>
            </a:r>
          </a:p>
          <a:p>
            <a:r>
              <a:rPr lang="tr-TR" sz="2400" dirty="0" smtClean="0"/>
              <a:t> </a:t>
            </a:r>
            <a:r>
              <a:rPr lang="tr-TR" sz="2400" dirty="0"/>
              <a:t>ya da kendi etrafında da </a:t>
            </a:r>
            <a:r>
              <a:rPr lang="tr-TR" sz="2400" dirty="0" smtClean="0"/>
              <a:t>dönebilirler</a:t>
            </a:r>
          </a:p>
          <a:p>
            <a:r>
              <a:rPr lang="tr-TR" sz="2400" dirty="0" smtClean="0"/>
              <a:t>Otobüste </a:t>
            </a:r>
            <a:r>
              <a:rPr lang="tr-TR" sz="2400" dirty="0"/>
              <a:t>yolcular, boşluklara  </a:t>
            </a:r>
            <a:r>
              <a:rPr lang="tr-TR" sz="2400" dirty="0" smtClean="0"/>
              <a:t>ilerleyerek </a:t>
            </a:r>
            <a:r>
              <a:rPr lang="tr-TR" sz="2400" dirty="0"/>
              <a:t>hareket edebilir.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0" y="2515524"/>
            <a:ext cx="2088232" cy="4072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099072" y="2137217"/>
            <a:ext cx="7044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Benzer </a:t>
            </a:r>
            <a:r>
              <a:rPr lang="tr-TR" sz="2400" dirty="0" smtClean="0"/>
              <a:t>şekilde havanın </a:t>
            </a:r>
            <a:r>
              <a:rPr lang="tr-TR" sz="2400" dirty="0"/>
              <a:t>sıkıştırılabilmesi taneciklerin bir noktadan başka bir </a:t>
            </a:r>
            <a:r>
              <a:rPr lang="tr-TR" sz="2400" dirty="0" smtClean="0"/>
              <a:t>noktaya hareket </a:t>
            </a:r>
            <a:r>
              <a:rPr lang="tr-TR" sz="2400" dirty="0"/>
              <a:t>edebildiğini gösterir. Taneciklerin bir noktadan başka bir </a:t>
            </a:r>
            <a:r>
              <a:rPr lang="tr-TR" sz="2400" dirty="0" smtClean="0"/>
              <a:t>noktaya hareket </a:t>
            </a:r>
            <a:r>
              <a:rPr lang="tr-TR" sz="2400" dirty="0"/>
              <a:t>edebilmesine, </a:t>
            </a:r>
            <a:r>
              <a:rPr lang="tr-TR" sz="2400" b="1" dirty="0"/>
              <a:t>öteleme </a:t>
            </a:r>
            <a:r>
              <a:rPr lang="tr-TR" sz="2400" dirty="0"/>
              <a:t>hareketi denir. 5. Sınıf Fen Bilimleri </a:t>
            </a:r>
            <a:r>
              <a:rPr lang="tr-TR" sz="2400" dirty="0" smtClean="0"/>
              <a:t>dersinde maddelerin </a:t>
            </a:r>
            <a:r>
              <a:rPr lang="tr-TR" sz="2400" dirty="0"/>
              <a:t>hâl değiştirebildiğini görmüştünüz. Buzu ısıtarak </a:t>
            </a:r>
            <a:r>
              <a:rPr lang="tr-TR" sz="2400" dirty="0" smtClean="0"/>
              <a:t>suya, suyu </a:t>
            </a:r>
            <a:r>
              <a:rPr lang="tr-TR" sz="2400" dirty="0"/>
              <a:t>ısıtarak su buharına dönüştürebilirsiniz. Buna göre ters işlemle </a:t>
            </a:r>
            <a:r>
              <a:rPr lang="tr-TR" sz="2400" dirty="0" smtClean="0"/>
              <a:t>havayı soğutarak </a:t>
            </a:r>
            <a:r>
              <a:rPr lang="tr-TR" sz="2400" dirty="0"/>
              <a:t>sıvıya, daha soğutarak katıya dönüştürebilirsiniz</a:t>
            </a:r>
            <a:r>
              <a:rPr lang="tr-TR" sz="2400" dirty="0" smtClean="0"/>
              <a:t>.</a:t>
            </a:r>
          </a:p>
          <a:p>
            <a:r>
              <a:rPr lang="tr-TR" sz="2400" dirty="0" smtClean="0"/>
              <a:t> Kısacası aynı </a:t>
            </a:r>
            <a:r>
              <a:rPr lang="tr-TR" sz="2400" dirty="0"/>
              <a:t>madde üç hâlde de bulunabilmektedir. Buna göre gazlar, </a:t>
            </a:r>
            <a:r>
              <a:rPr lang="tr-TR" sz="2400" dirty="0" smtClean="0"/>
              <a:t>taneciklerden oluşuyorsa tüm maddelerin  taneciklerden </a:t>
            </a:r>
            <a:r>
              <a:rPr lang="tr-TR" sz="2400" dirty="0"/>
              <a:t>oluştuğu </a:t>
            </a:r>
            <a:r>
              <a:rPr lang="tr-TR" sz="2400" dirty="0" smtClean="0"/>
              <a:t>sonucu çıkartılabilir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43413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6129614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Yoğunlukları farklı hacimleri aynı olan maddelerin  suda ve tuzlu suda batma</a:t>
            </a:r>
          </a:p>
          <a:p>
            <a:r>
              <a:rPr lang="tr-TR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yüzmelerini izleyelim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28680" name="ShockwaveFlash1" r:id="rId2" imgW="9142857" imgH="6192114"/>
        </mc:Choice>
        <mc:Fallback>
          <p:control name="ShockwaveFlash1" r:id="rId2" imgW="9142857" imgH="619211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1928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35652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latin typeface="Arial" pitchFamily="34" charset="0"/>
                <a:cs typeface="Arial" pitchFamily="34" charset="0"/>
              </a:rPr>
              <a:t>Yorumlayalım, Sonuçlandıralım.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1.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Eşit hacimde oldukları hâlde silgi ve mumdan hangisi battı?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2.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Kütlesi büyük mum ve küçük kütleli silgi, suya atıldığında, mumun kütlesinin silgiden büyük</a:t>
            </a:r>
          </a:p>
          <a:p>
            <a:r>
              <a:rPr lang="sv-SE" sz="2400" dirty="0">
                <a:latin typeface="Arial" pitchFamily="34" charset="0"/>
                <a:cs typeface="Arial" pitchFamily="34" charset="0"/>
              </a:rPr>
              <a:t>olmasına rağmen neden mum suda silgi gibi durmadı?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3.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Cisimlerin yüzme ve batma durumları için tek başına kütle ya da hacim etkili midir?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4.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Benzer sonuçları hangi maddeleri kullanarak elde edebilirsiniz? Listeleyiniz.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06016" y="4437112"/>
            <a:ext cx="87129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Kütlenin veya hacmin, tek başına bir maddenin yüzme ve batma durumunu etkileyemediğini öğrenmiştiniz.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Yüzen bir maddenin kütlesi artırıldığında yüzmeye devam eder. Batan bir maddenin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kütlesi </a:t>
            </a:r>
            <a:r>
              <a:rPr lang="pt-BR" sz="2400" dirty="0" smtClean="0">
                <a:latin typeface="Arial" pitchFamily="34" charset="0"/>
                <a:cs typeface="Arial" pitchFamily="34" charset="0"/>
              </a:rPr>
              <a:t>azaltılsa </a:t>
            </a:r>
            <a:r>
              <a:rPr lang="pt-BR" sz="2400" dirty="0">
                <a:latin typeface="Arial" pitchFamily="34" charset="0"/>
                <a:cs typeface="Arial" pitchFamily="34" charset="0"/>
              </a:rPr>
              <a:t>da o madde, batmaya devam eder.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7459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16632"/>
            <a:ext cx="871296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“Hangisi Daha Yoğundur?” deneyinde eşit hacimdeki silgi ve mum parçalarını suya attığınızda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kütlesi büyük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olanın battığını gözlemlediniz. Bunun, nedeni aynı hacim içinde daha büyük kütlede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madde bulunduranın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yoğun olmasıdır. Bu gözlem, sinema salonuna çok seyirci gelince yoğun, az seyirci gelince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az yoğun olduğu duruma benzer. Aynı hacimdeki silgi ve mumdan, kütlesi fazla olana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yoğun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madde d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enir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Bunu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tersinden söylemek gerekirse aynı hacimde iki farklı maddeden daha yoğun olanın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kütlesi daha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fazladır. Çünkü aynı hacim içinde daha çok madde sıkışmıştır. Buna göre hangi maddelerin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yüzeceğini, hangi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maddelerin batacağını belirlemek için kütle ve </a:t>
            </a:r>
            <a:r>
              <a:rPr lang="tr-TR" sz="2400" dirty="0" err="1">
                <a:latin typeface="Arial" pitchFamily="34" charset="0"/>
                <a:cs typeface="Arial" pitchFamily="34" charset="0"/>
              </a:rPr>
              <a:t>hacimin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birlikte meydana getirdiği bir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etkiyi yani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yoğunluğu anlamak gerekir.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8068" y="5373216"/>
            <a:ext cx="90364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Daha önce yoğunluğun anlaşılabilmesi için trafikteki arabalar örneği verilmişti. Bu örneği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açıklayarak yoğunluğu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tanımlayabilirsiniz.</a:t>
            </a:r>
          </a:p>
        </p:txBody>
      </p:sp>
    </p:spTree>
    <p:extLst>
      <p:ext uri="{BB962C8B-B14F-4D97-AF65-F5344CB8AC3E}">
        <p14:creationId xmlns:p14="http://schemas.microsoft.com/office/powerpoint/2010/main" val="1383021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521" y="-27384"/>
            <a:ext cx="4308591" cy="2045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793476" y="-27384"/>
            <a:ext cx="4157399" cy="1854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0764" y="1844824"/>
            <a:ext cx="41311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Yukarıdaki resimlerde görüldüğü gibi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yolun 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belli </a:t>
            </a:r>
            <a:r>
              <a:rPr lang="it-IT" sz="2000" dirty="0">
                <a:latin typeface="Arial" pitchFamily="34" charset="0"/>
                <a:cs typeface="Arial" pitchFamily="34" charset="0"/>
              </a:rPr>
              <a:t>bir kısmında üç araba varsa trafik </a:t>
            </a:r>
            <a:r>
              <a:rPr lang="it-IT" sz="2000" dirty="0" smtClean="0">
                <a:latin typeface="Arial" pitchFamily="34" charset="0"/>
                <a:cs typeface="Arial" pitchFamily="34" charset="0"/>
              </a:rPr>
              <a:t>burada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az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yoğundur.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860032" y="1700808"/>
            <a:ext cx="39522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Yolun aynı kısmında sekiz araba varsa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burada trafik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çok yoğundur.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852383" y="2901137"/>
            <a:ext cx="5561276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80763" y="6025539"/>
            <a:ext cx="887556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Sekiz araba daha geniş bir yolda bulunsaydı trafiğin az yoğun olduğu söylenirdi.</a:t>
            </a:r>
          </a:p>
        </p:txBody>
      </p:sp>
    </p:spTree>
    <p:extLst>
      <p:ext uri="{BB962C8B-B14F-4D97-AF65-F5344CB8AC3E}">
        <p14:creationId xmlns:p14="http://schemas.microsoft.com/office/powerpoint/2010/main" val="2818375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5496" y="50443"/>
            <a:ext cx="9001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Yolun büyüklüğünü cismin </a:t>
            </a:r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hacmi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olarak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araba sayısını da cismin </a:t>
            </a:r>
            <a:r>
              <a:rPr lang="tr-TR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kütlesi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olarak düşününüz.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Aynı yolda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araba sayısı üçten sekize çıkarsa trafik yoğunluğu artar. Aynı hacimde ve daha büyük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kütleye sahip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olan cisimler, daha yoğundur.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Aynı kütleye sahip cisimlerden hacmi büyük olanın yoğunluğu azdır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Örneğin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geniş bir yolda sekiz araba bulunsaydı trafiğin az yoğun olduğu söylenirdi.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Buna göre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bir maddenin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yoğunluğunu anlamak için yalnız kütleye ve hacme bakmak yeterli değildir</a:t>
            </a:r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. İkisinin birlikte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tek özellik </a:t>
            </a:r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olarak incelenmesiyle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maddenin </a:t>
            </a:r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yoğunluğu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 anlaşılabilir.</a:t>
            </a:r>
          </a:p>
        </p:txBody>
      </p:sp>
    </p:spTree>
    <p:extLst>
      <p:ext uri="{BB962C8B-B14F-4D97-AF65-F5344CB8AC3E}">
        <p14:creationId xmlns:p14="http://schemas.microsoft.com/office/powerpoint/2010/main" val="375443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856984" cy="2419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Yoğunluk: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Bir maddenin birim hacmindeki kütlesidir. Başka bir ifadeyle bir cismin kütlesinin cismin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hacmine oranıdır. Bir maddenin yoğunluğu bulunurken aşağıdaki eşitlik formülü kullanılır.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sz="2400" dirty="0">
                <a:latin typeface="Arial" pitchFamily="34" charset="0"/>
                <a:cs typeface="Arial" pitchFamily="34" charset="0"/>
              </a:rPr>
              <a:t>Kütlenin birimi gram (g), hacmin birimi </a:t>
            </a:r>
            <a:r>
              <a:rPr lang="tr-TR" sz="2400" dirty="0" smtClean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cm</a:t>
            </a:r>
            <a:r>
              <a:rPr lang="tr-TR" sz="2400" baseline="30000" dirty="0" smtClean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3</a:t>
            </a:r>
            <a:r>
              <a:rPr lang="tr-TR" sz="1100" dirty="0" smtClean="0">
                <a:ea typeface="Calibri"/>
                <a:cs typeface="Times New Roman"/>
              </a:rPr>
              <a:t> 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olarak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alınırsa yoğunluk birimi </a:t>
            </a:r>
            <a:r>
              <a:rPr lang="tr-TR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g/</a:t>
            </a:r>
            <a:r>
              <a:rPr lang="tr-TR" sz="2400" b="1" dirty="0" smtClean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cm</a:t>
            </a:r>
            <a:r>
              <a:rPr lang="tr-TR" sz="2400" b="1" baseline="30000" dirty="0" smtClean="0">
                <a:solidFill>
                  <a:srgbClr val="FF0000"/>
                </a:solidFill>
                <a:latin typeface="Arial"/>
                <a:ea typeface="Calibri"/>
                <a:cs typeface="Times New Roman"/>
              </a:rPr>
              <a:t>3</a:t>
            </a:r>
            <a:r>
              <a:rPr lang="tr-TR" sz="1100" dirty="0" smtClean="0">
                <a:ea typeface="Calibri"/>
                <a:cs typeface="Times New Roman"/>
              </a:rPr>
              <a:t>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olur.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8566598" y="2535756"/>
            <a:ext cx="577402" cy="410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tr-TR" dirty="0">
                <a:latin typeface="Arial"/>
                <a:ea typeface="Calibri"/>
                <a:cs typeface="Times New Roman"/>
              </a:rPr>
              <a:t>cm</a:t>
            </a:r>
            <a:r>
              <a:rPr lang="tr-TR" baseline="30000" dirty="0">
                <a:latin typeface="Arial"/>
                <a:ea typeface="Calibri"/>
                <a:cs typeface="Times New Roman"/>
              </a:rPr>
              <a:t>3</a:t>
            </a:r>
            <a:endParaRPr lang="tr-TR" sz="1000" dirty="0">
              <a:ea typeface="Calibri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213753" y="2535756"/>
            <a:ext cx="6515827" cy="1613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505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0603" y="116632"/>
            <a:ext cx="317309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86444" y="260648"/>
            <a:ext cx="5352087" cy="1124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r-TR" sz="2000" dirty="0">
                <a:latin typeface="Arial" pitchFamily="34" charset="0"/>
                <a:cs typeface="Arial" pitchFamily="34" charset="0"/>
              </a:rPr>
              <a:t>Kütlesi 210 g ve hacmi 30 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olan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bir küp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şeklindeki maddenin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yoğunluğunu birlikte hesaplayalım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3606304" y="1371591"/>
            <a:ext cx="3559734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sv-SE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Çözüm için soruda verilenleri belirleyelim.</a:t>
            </a:r>
          </a:p>
          <a:p>
            <a:pPr lvl="0"/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Kütle = 210 g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Hacim = 30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endParaRPr lang="tr-TR" sz="2000" dirty="0">
              <a:solidFill>
                <a:prstClr val="black"/>
              </a:solidFill>
              <a:latin typeface="Arial" pitchFamily="34" charset="0"/>
              <a:ea typeface="Calibri"/>
              <a:cs typeface="Arial" pitchFamily="34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3606304" y="2741197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Yoğunluğun tanımına göre maddenin kütlesini hacmine oranlayalım.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569636" y="3730040"/>
            <a:ext cx="27863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Maddenin yoğunluğu =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4358750" y="3449083"/>
            <a:ext cx="1242226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816837" y="3506232"/>
            <a:ext cx="912934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558558" y="3730040"/>
            <a:ext cx="33374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=</a:t>
            </a:r>
          </a:p>
        </p:txBody>
      </p:sp>
      <p:sp>
        <p:nvSpPr>
          <p:cNvPr id="8" name="Dikdörtgen 7"/>
          <p:cNvSpPr/>
          <p:nvPr/>
        </p:nvSpPr>
        <p:spPr>
          <a:xfrm>
            <a:off x="6860669" y="3635732"/>
            <a:ext cx="1095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OLUR </a:t>
            </a:r>
            <a:endParaRPr lang="tr-TR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2548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6664" y="116632"/>
            <a:ext cx="886782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Yoğunluk, maddeler için ayırt edici bir özelliktir. </a:t>
            </a:r>
            <a:endParaRPr lang="tr-TR" sz="24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Her </a:t>
            </a:r>
            <a:r>
              <a:rPr lang="tr-TR" sz="2400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saf maddenin belli bir yoğunluk değeri vardır?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Aşağıdaki tabloda bazı maddelerin 100 </a:t>
            </a:r>
            <a:r>
              <a:rPr lang="tr-TR" sz="24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cm</a:t>
            </a:r>
            <a:r>
              <a:rPr lang="tr-TR" sz="2400" baseline="30000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3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kütlesi ve yoğunluk değerleri verilmiştir.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Yoğunluğu hesaplanan bir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madde 7,80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g/</a:t>
            </a:r>
            <a:r>
              <a:rPr lang="tr-TR" sz="24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cm</a:t>
            </a:r>
            <a:r>
              <a:rPr lang="tr-TR" sz="2400" baseline="300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3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bulunuyorsa bu madde demirdir.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Yoğunluklarını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bildiğimizde,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maddeleri tanıyabiliriz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Örneğin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, yukarıda küp şeklindeki maddenin yoğunluğunu 7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g/</a:t>
            </a:r>
            <a:r>
              <a:rPr lang="tr-TR" sz="24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cm</a:t>
            </a:r>
            <a:r>
              <a:rPr lang="tr-TR" sz="2400" baseline="30000" dirty="0" smtClean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3</a:t>
            </a:r>
            <a:r>
              <a:rPr lang="tr-TR" sz="1000" dirty="0" smtClean="0">
                <a:solidFill>
                  <a:prstClr val="black"/>
                </a:solidFill>
                <a:ea typeface="Calibri"/>
                <a:cs typeface="Times New Roman"/>
              </a:rPr>
              <a:t>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bulmuştunuz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Buna göre aşağıdaki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tabloda yoğunluklar listesini kullanarak bu maddenin ne olduğunu bulunuz.</a:t>
            </a:r>
          </a:p>
        </p:txBody>
      </p:sp>
    </p:spTree>
    <p:extLst>
      <p:ext uri="{BB962C8B-B14F-4D97-AF65-F5344CB8AC3E}">
        <p14:creationId xmlns:p14="http://schemas.microsoft.com/office/powerpoint/2010/main" val="232278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598" y="1"/>
            <a:ext cx="8959292" cy="5953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5496" y="6021288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Seçtiğiniz maddeleri, yoğunluklarına bakarak ayırt edebilir misiniz? Bunu aşağıdaki deneyi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yaparak gözlemleyebilirsiniz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079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0750" y="-27384"/>
            <a:ext cx="8725104" cy="502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496" y="476672"/>
            <a:ext cx="568863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Nasıl Yapacağız?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Defterinize, aşağıdaki tabloyu çiziniz.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Cisimlerin hacimlerini ölçebilmek için dereceli silindire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bir miktar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su koyunuz.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Taş, demir ve mumun hacmini dereceli silindir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yardımıyla kütlelerini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tartı yardımıyla ölçünüz.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Ölçüm sonuçlarınızı çizelgeye not alınız.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Maddelere ait kaydedilen değerleri kullanarak,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maddelerin yoğunluklarını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hesaplayınız.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012160" y="836712"/>
            <a:ext cx="3097932" cy="2862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Dereceli silindir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Su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Eşit kollu terazi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Tartım takımı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Taş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Demir gibi maddeler ya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da bu maddelerden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yapılmış cisimler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Mum</a:t>
            </a:r>
          </a:p>
        </p:txBody>
      </p:sp>
      <p:sp>
        <p:nvSpPr>
          <p:cNvPr id="7" name="Dikdörtgen 6"/>
          <p:cNvSpPr/>
          <p:nvPr/>
        </p:nvSpPr>
        <p:spPr>
          <a:xfrm>
            <a:off x="6372200" y="476672"/>
            <a:ext cx="217379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Gereç </a:t>
            </a:r>
            <a:endParaRPr lang="tr-TR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932" y="3286124"/>
            <a:ext cx="5919091" cy="2669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Dikdörtgen 7"/>
          <p:cNvSpPr/>
          <p:nvPr/>
        </p:nvSpPr>
        <p:spPr>
          <a:xfrm>
            <a:off x="53380" y="5877272"/>
            <a:ext cx="89111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latin typeface="Arial" pitchFamily="34" charset="0"/>
                <a:cs typeface="Arial" pitchFamily="34" charset="0"/>
              </a:rPr>
              <a:t>Yorumlayalım, Sonuçlandıralım.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Elde ettiğiniz sonuçlar ile maddelerin gerçek yoğunluklarını karşılaştırınız. Arada bir fark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varsa bunun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nedenini açıklayınız.</a:t>
            </a:r>
          </a:p>
        </p:txBody>
      </p:sp>
    </p:spTree>
    <p:extLst>
      <p:ext uri="{BB962C8B-B14F-4D97-AF65-F5344CB8AC3E}">
        <p14:creationId xmlns:p14="http://schemas.microsoft.com/office/powerpoint/2010/main" val="288195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2295" name="ShockwaveFlash1" r:id="rId2" imgW="7489677" imgH="5950807"/>
        </mc:Choice>
        <mc:Fallback>
          <p:control name="ShockwaveFlash1" r:id="rId2" imgW="7489677" imgH="595080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088" y="0"/>
                  <a:ext cx="7489825" cy="59499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132773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0487" name="ShockwaveFlash1" r:id="rId2" imgW="7704762" imgH="5517205"/>
        </mc:Choice>
        <mc:Fallback>
          <p:control name="ShockwaveFlash1" r:id="rId2" imgW="7704762" imgH="551720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4213" y="0"/>
                  <a:ext cx="7704137" cy="551656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7080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8928992" cy="1831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tr-TR" sz="2000" dirty="0">
                <a:latin typeface="Arial" pitchFamily="34" charset="0"/>
                <a:cs typeface="Arial" pitchFamily="34" charset="0"/>
              </a:rPr>
              <a:t>Yoğunluklar listesinde suyun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yoğunluğunun 1 g/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olduğu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görülür. Demir,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suda batar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. Demirin yoğunluğu 7,80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g/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’</a:t>
            </a:r>
            <a:r>
              <a:rPr lang="tr-TR" sz="2000" dirty="0" err="1" smtClean="0">
                <a:latin typeface="Arial" pitchFamily="34" charset="0"/>
                <a:cs typeface="Arial" pitchFamily="34" charset="0"/>
              </a:rPr>
              <a:t>dir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. Suda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batmayan mumun yoğunluğu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ise </a:t>
            </a:r>
            <a:r>
              <a:rPr lang="sv-SE" sz="2000" dirty="0" smtClean="0">
                <a:latin typeface="Arial" pitchFamily="34" charset="0"/>
                <a:cs typeface="Arial" pitchFamily="34" charset="0"/>
              </a:rPr>
              <a:t>0,8 g/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 </a:t>
            </a:r>
            <a:r>
              <a:rPr lang="sv-SE" sz="2000" dirty="0" smtClean="0">
                <a:latin typeface="Arial" pitchFamily="34" charset="0"/>
                <a:cs typeface="Arial" pitchFamily="34" charset="0"/>
              </a:rPr>
              <a:t>’dir</a:t>
            </a:r>
            <a:r>
              <a:rPr lang="sv-SE" sz="2000" dirty="0">
                <a:latin typeface="Arial" pitchFamily="34" charset="0"/>
                <a:cs typeface="Arial" pitchFamily="34" charset="0"/>
              </a:rPr>
              <a:t>. Buna göre suda batan </a:t>
            </a:r>
            <a:r>
              <a:rPr lang="sv-SE" sz="2000" dirty="0" smtClean="0">
                <a:latin typeface="Arial" pitchFamily="34" charset="0"/>
                <a:cs typeface="Arial" pitchFamily="34" charset="0"/>
              </a:rPr>
              <a:t>cisimlerin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yoğunluğu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suyun yoğunluğundan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büyüktür.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Bir </a:t>
            </a:r>
            <a:r>
              <a:rPr lang="es-ES" sz="2000" dirty="0">
                <a:latin typeface="Arial" pitchFamily="34" charset="0"/>
                <a:cs typeface="Arial" pitchFamily="34" charset="0"/>
              </a:rPr>
              <a:t>cismin suda batması ya da </a:t>
            </a:r>
            <a:r>
              <a:rPr lang="es-ES" sz="2000" dirty="0" smtClean="0">
                <a:latin typeface="Arial" pitchFamily="34" charset="0"/>
                <a:cs typeface="Arial" pitchFamily="34" charset="0"/>
              </a:rPr>
              <a:t>yüzmesi,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cismin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yoğunluğunun, suyunkine göre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büyük ya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da küçük olmasına bağlıdır.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566211" y="2935251"/>
            <a:ext cx="4491449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-14188" y="3933056"/>
            <a:ext cx="40101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Buna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göre yoğunluğu 13,6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g/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olarak verilen cıvanın 1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hacminin kütlesi 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13,6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g’dır.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107504" y="1919588"/>
            <a:ext cx="89174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000" dirty="0">
                <a:solidFill>
                  <a:prstClr val="black"/>
                </a:solidFill>
                <a:latin typeface="mHelvetica"/>
              </a:rPr>
              <a:t>Yoğunluklar listesine bakarak farklı maddelerden </a:t>
            </a:r>
            <a:r>
              <a:rPr lang="sv-SE" sz="2000" dirty="0">
                <a:solidFill>
                  <a:prstClr val="black"/>
                </a:solidFill>
                <a:latin typeface="mHelvetica"/>
              </a:rPr>
              <a:t>yapılmış eşit </a:t>
            </a:r>
            <a:r>
              <a:rPr lang="sv-SE" sz="2000" dirty="0" smtClean="0">
                <a:solidFill>
                  <a:prstClr val="black"/>
                </a:solidFill>
                <a:latin typeface="mHelvetica"/>
              </a:rPr>
              <a:t>hacimli</a:t>
            </a:r>
            <a:r>
              <a:rPr lang="tr-TR" sz="2000" dirty="0" smtClean="0">
                <a:solidFill>
                  <a:prstClr val="black"/>
                </a:solidFill>
                <a:latin typeface="mHelvetica"/>
              </a:rPr>
              <a:t> </a:t>
            </a:r>
            <a:r>
              <a:rPr lang="sv-SE" sz="2000" dirty="0" smtClean="0">
                <a:solidFill>
                  <a:prstClr val="black"/>
                </a:solidFill>
                <a:latin typeface="mHelvetica"/>
              </a:rPr>
              <a:t>cisimlerin kütleleri</a:t>
            </a:r>
            <a:r>
              <a:rPr lang="tr-TR" sz="2000" dirty="0" smtClean="0">
                <a:solidFill>
                  <a:prstClr val="black"/>
                </a:solidFill>
                <a:latin typeface="mHelvetica"/>
              </a:rPr>
              <a:t> karşılaştırılabilir</a:t>
            </a:r>
            <a:r>
              <a:rPr lang="tr-TR" sz="2000" dirty="0">
                <a:solidFill>
                  <a:prstClr val="black"/>
                </a:solidFill>
                <a:latin typeface="mHelvetica"/>
              </a:rPr>
              <a:t>. Listede verilen yoğunluklar, maddelerin </a:t>
            </a:r>
            <a:endParaRPr lang="tr-TR" sz="2000" dirty="0" smtClean="0">
              <a:solidFill>
                <a:prstClr val="black"/>
              </a:solidFill>
              <a:latin typeface="mHelvetica"/>
            </a:endParaRPr>
          </a:p>
          <a:p>
            <a:pPr lvl="0"/>
            <a:r>
              <a:rPr lang="tr-TR" sz="2000" dirty="0" smtClean="0">
                <a:solidFill>
                  <a:prstClr val="black"/>
                </a:solidFill>
                <a:latin typeface="mHelvetica"/>
              </a:rPr>
              <a:t>1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solidFill>
                  <a:prstClr val="black"/>
                </a:solidFill>
                <a:latin typeface="mHelvetica"/>
              </a:rPr>
              <a:t> </a:t>
            </a:r>
            <a:r>
              <a:rPr lang="tr-TR" sz="2000" dirty="0">
                <a:solidFill>
                  <a:prstClr val="black"/>
                </a:solidFill>
                <a:latin typeface="mHelvetica"/>
              </a:rPr>
              <a:t>hacmindeki kütlelerini göstermektedir.</a:t>
            </a:r>
          </a:p>
        </p:txBody>
      </p:sp>
    </p:spTree>
    <p:extLst>
      <p:ext uri="{BB962C8B-B14F-4D97-AF65-F5344CB8AC3E}">
        <p14:creationId xmlns:p14="http://schemas.microsoft.com/office/powerpoint/2010/main" val="106747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6790" y="3696"/>
            <a:ext cx="9110420" cy="4145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512" y="4293096"/>
            <a:ext cx="878497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Salataya yağ döktüğünüzde, yağın suyun üstünde yüzdüğünü fark ettiniz mi? Bunun nedeni sizce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ne olabilir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? Acaba sıvı maddelerin de yoğunlukları hesaplanabilir mi? Birbiri içinde çözünmeyen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sıvıların yoğunluklarını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Bir deney yaparak karşılaştıralım.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995609" y="2082423"/>
            <a:ext cx="1180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2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6995609" y="2482533"/>
            <a:ext cx="156966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20/3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6995609" y="2780928"/>
            <a:ext cx="13099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10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6995609" y="3176608"/>
            <a:ext cx="1180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2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2411760" y="3572288"/>
            <a:ext cx="34307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A ile D aynı maddelerdir 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1670969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652120" y="6309320"/>
            <a:ext cx="2993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latin typeface="mHelvetica"/>
              </a:rPr>
              <a:t>Fareyi sağ tıkla </a:t>
            </a:r>
            <a:r>
              <a:rPr lang="tr-TR" dirty="0" err="1" smtClean="0">
                <a:latin typeface="mHelvetica"/>
              </a:rPr>
              <a:t>oynatı</a:t>
            </a:r>
            <a:r>
              <a:rPr lang="tr-TR" dirty="0" smtClean="0">
                <a:latin typeface="mHelvetica"/>
              </a:rPr>
              <a:t> tıkla.</a:t>
            </a:r>
            <a:endParaRPr lang="tr-TR" dirty="0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9463" name="ShockwaveFlash1" r:id="rId2" imgW="8819048" imgH="5977790"/>
        </mc:Choice>
        <mc:Fallback>
          <p:control name="ShockwaveFlash1" r:id="rId2" imgW="8819048" imgH="597779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23850" y="0"/>
                  <a:ext cx="8820150" cy="597693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491061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57863" y="0"/>
            <a:ext cx="8828274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69528" y="520229"/>
            <a:ext cx="601464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Nasıl Yapacağız?</a:t>
            </a:r>
          </a:p>
          <a:p>
            <a:r>
              <a:rPr lang="tr-TR" sz="2000" dirty="0"/>
              <a:t>• Beherglasın birini boş olarak tartınız. Elde ettiğiniz </a:t>
            </a:r>
            <a:r>
              <a:rPr lang="tr-TR" sz="2000" dirty="0" smtClean="0"/>
              <a:t>değeri, dara </a:t>
            </a:r>
            <a:r>
              <a:rPr lang="tr-TR" sz="2000" dirty="0"/>
              <a:t>olarak not alınız.</a:t>
            </a:r>
          </a:p>
          <a:p>
            <a:r>
              <a:rPr lang="tr-TR" sz="2000" dirty="0"/>
              <a:t>• Her bir beherglasa yüzer santimetreküp su ve </a:t>
            </a:r>
            <a:r>
              <a:rPr lang="tr-TR" sz="2000" dirty="0" smtClean="0"/>
              <a:t>zeytinyağı koyunuz</a:t>
            </a:r>
            <a:r>
              <a:rPr lang="tr-TR" sz="2000" dirty="0"/>
              <a:t>.</a:t>
            </a:r>
          </a:p>
          <a:p>
            <a:r>
              <a:rPr lang="tr-TR" sz="2000" dirty="0"/>
              <a:t>• İki beherglası da ayrı ayrı tartınız. Bu değerleri tabloya</a:t>
            </a:r>
          </a:p>
          <a:p>
            <a:r>
              <a:rPr lang="tr-TR" sz="2000" dirty="0"/>
              <a:t>yazınız.</a:t>
            </a:r>
          </a:p>
          <a:p>
            <a:r>
              <a:rPr lang="tr-TR" sz="2000" dirty="0"/>
              <a:t>• Tartarak bulduğunuz değerlerden, daranın değerini çıkartınız.</a:t>
            </a:r>
          </a:p>
          <a:p>
            <a:r>
              <a:rPr lang="tr-TR" sz="2000" dirty="0"/>
              <a:t>Bu deneyle, bu şekilde suyun ve zeytinyağının net</a:t>
            </a:r>
          </a:p>
          <a:p>
            <a:r>
              <a:rPr lang="tr-TR" sz="2000" dirty="0"/>
              <a:t>kütlelerini bulmuş olacaksınız.</a:t>
            </a:r>
          </a:p>
          <a:p>
            <a:r>
              <a:rPr lang="tr-TR" sz="2000" dirty="0"/>
              <a:t>• Net kütle değerlerini, tabloya yazınız.</a:t>
            </a:r>
          </a:p>
          <a:p>
            <a:r>
              <a:rPr lang="tr-TR" sz="2000" dirty="0"/>
              <a:t>• Su ve zeytinyağının yoğunluklarını hesaplayınız.</a:t>
            </a:r>
          </a:p>
          <a:p>
            <a:r>
              <a:rPr lang="tr-TR" sz="2000" dirty="0"/>
              <a:t>• Zeytinyağının bir miktarını su bulunan beherglasa dökünüz. İki sıvının durumlarını gözleyiniz</a:t>
            </a:r>
            <a:r>
              <a:rPr lang="tr-TR" dirty="0"/>
              <a:t>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084168" y="882740"/>
            <a:ext cx="2843808" cy="2554545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Dereceli silindir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Su (100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Zeytinyağı (100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İspirto (100 </a:t>
            </a:r>
            <a:r>
              <a:rPr lang="tr-TR" sz="2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cm</a:t>
            </a:r>
            <a:r>
              <a:rPr lang="tr-TR" sz="2000" baseline="30000" dirty="0">
                <a:solidFill>
                  <a:prstClr val="black"/>
                </a:solidFill>
                <a:latin typeface="Arial" pitchFamily="34" charset="0"/>
                <a:ea typeface="Calibri"/>
                <a:cs typeface="Arial" pitchFamily="34" charset="0"/>
              </a:rPr>
              <a:t>3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)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fi-FI" sz="2000" dirty="0">
                <a:latin typeface="Arial" pitchFamily="34" charset="0"/>
                <a:cs typeface="Arial" pitchFamily="34" charset="0"/>
              </a:rPr>
              <a:t>• Eşit kollu terazi ve </a:t>
            </a:r>
            <a:r>
              <a:rPr lang="fi-FI" sz="2000" dirty="0" smtClean="0">
                <a:latin typeface="Arial" pitchFamily="34" charset="0"/>
                <a:cs typeface="Arial" pitchFamily="34" charset="0"/>
              </a:rPr>
              <a:t>tartı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 takımı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• 250 ml Beherglas</a:t>
            </a: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(2 adet)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372200" y="476672"/>
            <a:ext cx="2173793" cy="369332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FFFF"/>
                </a:solidFill>
                <a:latin typeface="OpenSans-Bold"/>
              </a:rPr>
              <a:t>Araç ve  Gereç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635865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951" y="116632"/>
            <a:ext cx="9050672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41647" y="2276872"/>
            <a:ext cx="911542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Yorumlayalım, Sonuçlandıralım.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Zeytinyağı ve suyun yoğunluklarını karşılaştırınız.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Suyun içine zeytinyağı döküldüğünde, sıvıların birbirine göre durumlarını karşılaştırınız.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• </a:t>
            </a:r>
            <a:r>
              <a:rPr lang="tr-TR" sz="24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İki sıvının durumları ile yoğunlukları arasında nasıl bir ilişki vardır?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915816" y="836712"/>
            <a:ext cx="963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150 gr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2915816" y="1690250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50 gr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4283968" y="836712"/>
            <a:ext cx="963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100 gr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7524328" y="836712"/>
            <a:ext cx="11801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MS Gothic"/>
              </a:rPr>
              <a:t>1</a:t>
            </a:r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2830543" y="1290140"/>
            <a:ext cx="963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140 gr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4413810" y="1248237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90 gr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4348888" y="1690250"/>
            <a:ext cx="8338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50 gr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7561521" y="1236822"/>
            <a:ext cx="14398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0,9 gr/</a:t>
            </a:r>
            <a:r>
              <a:rPr lang="tr-TR" sz="2000" b="1" dirty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12" name="Dikdörtgen 11"/>
          <p:cNvSpPr/>
          <p:nvPr/>
        </p:nvSpPr>
        <p:spPr>
          <a:xfrm>
            <a:off x="6084510" y="1662415"/>
            <a:ext cx="10502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100 </a:t>
            </a:r>
            <a:r>
              <a:rPr lang="tr-TR" sz="2000" b="1" dirty="0" smtClean="0">
                <a:solidFill>
                  <a:srgbClr val="FF0000"/>
                </a:solidFill>
                <a:latin typeface="MS Gothic"/>
                <a:cs typeface="MS Gothic"/>
              </a:rPr>
              <a:t>cm</a:t>
            </a:r>
            <a:r>
              <a:rPr lang="tr-TR" sz="2000" b="1" baseline="30000" dirty="0" smtClean="0">
                <a:solidFill>
                  <a:srgbClr val="FF0000"/>
                </a:solidFill>
                <a:latin typeface="MS Gothic"/>
                <a:cs typeface="MS Gothic"/>
              </a:rPr>
              <a:t>3</a:t>
            </a:r>
            <a:endParaRPr lang="tr-TR" sz="2000" b="1" dirty="0"/>
          </a:p>
        </p:txBody>
      </p:sp>
      <p:sp>
        <p:nvSpPr>
          <p:cNvPr id="13" name="Dikdörtgen 12"/>
          <p:cNvSpPr/>
          <p:nvPr/>
        </p:nvSpPr>
        <p:spPr>
          <a:xfrm>
            <a:off x="611560" y="4941168"/>
            <a:ext cx="766987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Zeytinyağının yoğunluğu sudan az olduğu </a:t>
            </a:r>
            <a:r>
              <a:rPr lang="tr-TR" sz="2000" b="1" smtClean="0">
                <a:solidFill>
                  <a:srgbClr val="FF0000"/>
                </a:solidFill>
                <a:latin typeface="MS Gothic"/>
              </a:rPr>
              <a:t>için suyun </a:t>
            </a:r>
            <a:r>
              <a:rPr lang="tr-TR" sz="2000" b="1" dirty="0" smtClean="0">
                <a:solidFill>
                  <a:srgbClr val="FF0000"/>
                </a:solidFill>
                <a:latin typeface="MS Gothic"/>
              </a:rPr>
              <a:t>üstünde kalmıştır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233302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30723" name="ShockwaveFlash1" r:id="rId2" imgW="9142857" imgH="5688724"/>
        </mc:Choice>
        <mc:Fallback>
          <p:control name="ShockwaveFlash1" r:id="rId2" imgW="9142857" imgH="56887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568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2015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313217" y="188640"/>
            <a:ext cx="48307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“Sıvı Yoğunluklarını Bulalım” deneyinde, zeytinyağı ve suyun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yoğunluklarını hesapladınız. Suyun yoğunluğunun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zeytinyağının yoğunluğundan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büyük olduğunu gözlediniz.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Zeytinyağı ve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su birbirine karışmayan sıvılardır. Bu nedenle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aynı kaba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konulduklarında farklı konumlarda bulunur. Etkinlikte,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zeytinyağının suyun üstünde bulunduğunu fark etmişsinizdir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668" y="161382"/>
            <a:ext cx="4280548" cy="4310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07504" y="4738151"/>
            <a:ext cx="8640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Bu durum, zeytinyağının yoğunluğunun suya göre küçük olmasındandır.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Sonuç olarak birbirine karışmayan sıvılar, </a:t>
            </a:r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aynı kaba </a:t>
            </a:r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konulduğunda yoğunluğu büyük olan en altta olacaktır.</a:t>
            </a:r>
          </a:p>
        </p:txBody>
      </p:sp>
    </p:spTree>
    <p:extLst>
      <p:ext uri="{BB962C8B-B14F-4D97-AF65-F5344CB8AC3E}">
        <p14:creationId xmlns:p14="http://schemas.microsoft.com/office/powerpoint/2010/main" val="414132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499992" y="116631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Buzdolabınızda içecek soğuk su yoksa suyu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soğutmak için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buz kullanırsınız. Suyun içine attığınız buzun yüzdüğünü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görürsünüz. Bu durum, buzun yoğunluğunun suyunkinden az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olduğunu gösterir. Saf suyun yoğunluğu 1 g/cm3 iken suyun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donmasıyla oluşan buzun yoğunluğu 0,9 g/cm3’tür. Buz,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suyun hâl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değiştirmesiyle oluşur ve kendi sıvısı içinde yüzer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2188" y="0"/>
            <a:ext cx="4416412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61232" y="5348932"/>
            <a:ext cx="8677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Buzun su içinde yüzmesi, günlük hayatta karşılaşabileceğiniz</a:t>
            </a:r>
          </a:p>
          <a:p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basit bir olay gibi görünse de canlılar için çok önemlidir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3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0"/>
            <a:ext cx="478802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Bazı canlılar, suda yaşamaktadır. Özellikle soğuk bölgelerde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ve kutuplarda su donmaktadır. Suyun donmasına rağmen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canlılar yaşamlarını sürdürür. Bunun nasıl gerçekleştiğini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anlamak için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küçük bir deney yapabilirsiniz.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İçine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su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doldurduğunuz bardağı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buzdolabının buzluğuna koyunuz. Bardaktaki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suyun nereden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donmaya başladığını 15 dakikada bir gözlemleyiniz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5" y="3356991"/>
            <a:ext cx="4323711" cy="291623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3135" y="3356991"/>
            <a:ext cx="4351939" cy="293414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3869" y="0"/>
            <a:ext cx="42418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422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476672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Maddeler, bütünsel bir yapıya sahip değildir. Katı ve sıvı maddeler çok yolcusu olan otobüslere </a:t>
            </a:r>
            <a:r>
              <a:rPr lang="tr-TR" sz="2400" dirty="0" smtClean="0"/>
              <a:t>benzer. Otobüste </a:t>
            </a:r>
            <a:r>
              <a:rPr lang="tr-TR" sz="2400" dirty="0"/>
              <a:t>boşluk yoksa kimse ilerleyemez. Sadece olduğu yerde kıpırdayabilir ya da dönebilir. </a:t>
            </a:r>
            <a:r>
              <a:rPr lang="tr-TR" sz="2400" dirty="0" smtClean="0"/>
              <a:t>Şırıngada bulunan </a:t>
            </a:r>
            <a:r>
              <a:rPr lang="tr-TR" sz="2400" dirty="0"/>
              <a:t>su ve taş sıkıştırılamadığını hatırlayınız. </a:t>
            </a:r>
            <a:endParaRPr lang="tr-TR" sz="2400" dirty="0" smtClean="0"/>
          </a:p>
          <a:p>
            <a:r>
              <a:rPr lang="tr-TR" sz="2400" dirty="0" smtClean="0"/>
              <a:t>Bu </a:t>
            </a:r>
            <a:r>
              <a:rPr lang="tr-TR" sz="2400" dirty="0"/>
              <a:t>durum, katı ve sıvıların tanecikleri </a:t>
            </a:r>
            <a:r>
              <a:rPr lang="tr-TR" sz="2400" dirty="0" smtClean="0"/>
              <a:t>arasında yok </a:t>
            </a:r>
            <a:r>
              <a:rPr lang="tr-TR" sz="2400" dirty="0"/>
              <a:t>denecek kadar az boşluk olduğunu gösterir. </a:t>
            </a:r>
            <a:endParaRPr lang="tr-TR" sz="2400" dirty="0" smtClean="0"/>
          </a:p>
          <a:p>
            <a:r>
              <a:rPr lang="tr-TR" sz="2400" dirty="0" smtClean="0"/>
              <a:t>Katı </a:t>
            </a:r>
            <a:r>
              <a:rPr lang="tr-TR" sz="2400" dirty="0"/>
              <a:t>tanecikleri birbirine o kadar yakındır ki </a:t>
            </a:r>
            <a:r>
              <a:rPr lang="tr-TR" sz="2400" dirty="0" smtClean="0"/>
              <a:t>tanecikler, öteleme </a:t>
            </a:r>
            <a:r>
              <a:rPr lang="tr-TR" sz="2400" dirty="0"/>
              <a:t>hareketi yapamaz. Sadece bulundukları yerde titreşim ve dönme hareketi yapabilir. </a:t>
            </a:r>
            <a:endParaRPr lang="tr-TR" sz="2400" dirty="0" smtClean="0"/>
          </a:p>
          <a:p>
            <a:r>
              <a:rPr lang="tr-TR" sz="2400" dirty="0" smtClean="0"/>
              <a:t>Sıvılar da titreşim </a:t>
            </a:r>
            <a:r>
              <a:rPr lang="tr-TR" sz="2400" dirty="0"/>
              <a:t>ve dönme hareketi yapabilir.</a:t>
            </a:r>
          </a:p>
        </p:txBody>
      </p:sp>
    </p:spTree>
    <p:extLst>
      <p:ext uri="{BB962C8B-B14F-4D97-AF65-F5344CB8AC3E}">
        <p14:creationId xmlns:p14="http://schemas.microsoft.com/office/powerpoint/2010/main" val="37217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8842" y="0"/>
            <a:ext cx="8710291" cy="5803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5803981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Gözlemleriniz sonucunda, donma olayının suyun yüzeyinden</a:t>
            </a:r>
          </a:p>
          <a:p>
            <a:pPr lvl="0"/>
            <a:r>
              <a:rPr lang="tr-TR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başladığını fark edebilirsiniz.</a:t>
            </a:r>
          </a:p>
        </p:txBody>
      </p:sp>
    </p:spTree>
    <p:extLst>
      <p:ext uri="{BB962C8B-B14F-4D97-AF65-F5344CB8AC3E}">
        <p14:creationId xmlns:p14="http://schemas.microsoft.com/office/powerpoint/2010/main" val="298420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-17264" y="5530433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Suyun yüzeyinde, donmanın başlamasıyla buz tabakası oluşacaktır. Buz, su üstünde yüzdüğü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için denizlerin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ve göllerin dip kısımları, yaşam için uygun sıcaklıkta kalır. Bu nedenle su altındaki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canlılar, soğuk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havalarda da diplerde yaşamlarını sürdürebilir.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98252" y="117702"/>
            <a:ext cx="8712968" cy="541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4991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81231" y="67692"/>
            <a:ext cx="9022936" cy="4873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-22572" y="5750004"/>
            <a:ext cx="91665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200" dirty="0">
                <a:latin typeface="Arial" pitchFamily="34" charset="0"/>
                <a:cs typeface="Arial" pitchFamily="34" charset="0"/>
              </a:rPr>
              <a:t>Suyu diğer maddelerden ayıran özelliklerden biri sıvıdan katı hâle geçtiğinde hacminin 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büyümesidir. Oysaki </a:t>
            </a:r>
            <a:r>
              <a:rPr lang="tr-TR" sz="2200" dirty="0">
                <a:latin typeface="Arial" pitchFamily="34" charset="0"/>
                <a:cs typeface="Arial" pitchFamily="34" charset="0"/>
              </a:rPr>
              <a:t>diğer maddelerin hacimleri, sıvıdan katı hâle geçtiğinde küçülür ve yoğunlukları artar</a:t>
            </a:r>
            <a:r>
              <a:rPr lang="tr-TR" sz="22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2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764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42298" y="6648"/>
            <a:ext cx="8875058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42298" y="646679"/>
            <a:ext cx="88750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1. Gemiler, tonlarca ağırlıkta oldukları hâlde yüzer. Oysaki geminin üzerinden bir vida söküp denize atsanız batar. Bunun nedenini açıklayınız.</a:t>
            </a: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" y="6213524"/>
            <a:ext cx="8620125" cy="49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31747" name="ShockwaveFlash1" r:id="rId2" imgW="7059010" imgH="4751124"/>
        </mc:Choice>
        <mc:Fallback>
          <p:control name="ShockwaveFlash1" r:id="rId2" imgW="7059010" imgH="4751124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1341438"/>
                  <a:ext cx="7058025" cy="475138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13582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283968" y="206555"/>
            <a:ext cx="475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2. Denizaltının suya batması istendiğinde özel tanklarına su doldurulur. Denizaltıyı su yüzeyine çıkarmak için tanklarındaki su boşaltılır. Bunun nedenini açıklayınız.</a:t>
            </a:r>
          </a:p>
        </p:txBody>
      </p:sp>
      <p:sp>
        <p:nvSpPr>
          <p:cNvPr id="3" name="4 Dikdörtgen"/>
          <p:cNvSpPr/>
          <p:nvPr/>
        </p:nvSpPr>
        <p:spPr>
          <a:xfrm>
            <a:off x="205402" y="5527676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mHelvetica"/>
              </a:rPr>
              <a:t> Deniz altını batırmak istediğimizde yoğunluğunu artırarak (su alma)  su yüzüne çıkarmak istediğimizde yoğunluğunu azaltırız(su boşaltma) </a:t>
            </a:r>
            <a:endParaRPr lang="tr-TR" sz="2400" dirty="0">
              <a:solidFill>
                <a:srgbClr val="FF0000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32771" name="ShockwaveFlash1" r:id="rId2" imgW="3673275" imgH="5328038"/>
        </mc:Choice>
        <mc:Fallback>
          <p:control name="ShockwaveFlash1" r:id="rId2" imgW="3673275" imgH="532803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188913"/>
                  <a:ext cx="3673475" cy="53276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28572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42298" y="6648"/>
            <a:ext cx="8875058" cy="62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4534" y="635298"/>
            <a:ext cx="912834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. Balık adamlar, denize dalarken sırtlarına içi hava dolu tüp, bellerine kurşun kemer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takarlar. Bunun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nedenini açıklayınız.</a:t>
            </a:r>
          </a:p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……………………………………………………………………………………………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……………………………………………………………………………………………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>
                <a:latin typeface="Arial" pitchFamily="34" charset="0"/>
                <a:cs typeface="Arial" pitchFamily="34" charset="0"/>
              </a:rPr>
              <a:t>4. Gemilerde kullanılan yakıtın yoğunluğu, deniz suyundan küçüktür. Buna göre batan bir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gemiden denize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dökülen yakıtın çevreye zarar vermemesi için yakıtı yayılmadan toplamanız gerekiyor. </a:t>
            </a:r>
            <a:r>
              <a:rPr lang="tr-TR" sz="2000" dirty="0" smtClean="0">
                <a:latin typeface="Arial" pitchFamily="34" charset="0"/>
                <a:cs typeface="Arial" pitchFamily="34" charset="0"/>
              </a:rPr>
              <a:t>Bunun için </a:t>
            </a:r>
            <a:r>
              <a:rPr lang="tr-TR" sz="2000" dirty="0">
                <a:latin typeface="Arial" pitchFamily="34" charset="0"/>
                <a:cs typeface="Arial" pitchFamily="34" charset="0"/>
              </a:rPr>
              <a:t>nasıl bir araçlar kullanmak gerekir? Açıklayınız.</a:t>
            </a:r>
          </a:p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……………………………………………………………………………………………</a:t>
            </a:r>
            <a:endParaRPr lang="tr-TR" sz="2000" dirty="0">
              <a:latin typeface="Arial" pitchFamily="34" charset="0"/>
              <a:cs typeface="Arial" pitchFamily="34" charset="0"/>
            </a:endParaRPr>
          </a:p>
          <a:p>
            <a:r>
              <a:rPr lang="tr-TR" sz="2000" dirty="0" smtClean="0">
                <a:latin typeface="Arial" pitchFamily="34" charset="0"/>
                <a:cs typeface="Arial" pitchFamily="34" charset="0"/>
              </a:rPr>
              <a:t>……………………………………………………………………………………………</a:t>
            </a:r>
            <a:endParaRPr lang="tr-TR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14282" y="1285860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Geminin yoğunluğu vidanın yoğunluğundan küçük olduğundan su yüzünde yüzer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07150" y="3200358"/>
            <a:ext cx="878533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Su yüzünde yüzebilen araçlarla havuz oluşturup yakıtın dağılmasını önleyebilir sora    yakıtı  toplamalıyız…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186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09583" y="0"/>
            <a:ext cx="9033353" cy="733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9649" y="2780928"/>
            <a:ext cx="89353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Maddeler…………………………….den oluşmuştur.</a:t>
            </a:r>
          </a:p>
          <a:p>
            <a:r>
              <a:rPr lang="nn-NO" sz="2400" dirty="0">
                <a:latin typeface="Arial" pitchFamily="34" charset="0"/>
                <a:cs typeface="Arial" pitchFamily="34" charset="0"/>
              </a:rPr>
              <a:t>• Katı maddelerin tanecikleri arasındaki…………………….. yok denecek kadar azdır.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Gazların tanecikleri arasında boşluklar olduğu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için …………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ler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Katı maddelerin tanecikleri sadece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  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hareketi yapabilir.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Sıvıların belli bir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………………yoktur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fakat belli bir hacmi vardır.</a:t>
            </a:r>
          </a:p>
          <a:p>
            <a:r>
              <a:rPr lang="tr-TR" sz="2400" dirty="0">
                <a:latin typeface="Arial" pitchFamily="34" charset="0"/>
                <a:cs typeface="Arial" pitchFamily="34" charset="0"/>
              </a:rPr>
              <a:t>• Demirin paslanması …………………………… değişimdir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4932" y="724362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Aşağıdaki tabloda verilen kavramları, boş bırakılan uygun yerlere yazınız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Tablo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9310956"/>
              </p:ext>
            </p:extLst>
          </p:nvPr>
        </p:nvGraphicFramePr>
        <p:xfrm>
          <a:off x="248457" y="1821687"/>
          <a:ext cx="8604956" cy="937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3839"/>
                <a:gridCol w="1765119"/>
                <a:gridCol w="1765119"/>
                <a:gridCol w="2114080"/>
                <a:gridCol w="1636799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şekli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kimyasal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boşluklar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titreşim 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fiziksel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41297"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yoğunluk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tanecikler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küçük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sıkıştırılabilir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Ayırt edici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5 Dikdörtgen"/>
          <p:cNvSpPr/>
          <p:nvPr/>
        </p:nvSpPr>
        <p:spPr>
          <a:xfrm>
            <a:off x="2214546" y="2786058"/>
            <a:ext cx="16850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mHelvetica"/>
              </a:rPr>
              <a:t> </a:t>
            </a:r>
            <a:r>
              <a:rPr lang="tr-TR" dirty="0" smtClean="0">
                <a:solidFill>
                  <a:srgbClr val="FF00FF"/>
                </a:solidFill>
                <a:latin typeface="mHelvetica"/>
              </a:rPr>
              <a:t>taneciklerden 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5786446" y="3214686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mHelvetica"/>
              </a:rPr>
              <a:t> </a:t>
            </a:r>
            <a:r>
              <a:rPr lang="tr-TR" dirty="0" smtClean="0">
                <a:solidFill>
                  <a:srgbClr val="FF00FF"/>
                </a:solidFill>
                <a:latin typeface="mHelvetica"/>
              </a:rPr>
              <a:t>boşluklar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7143768" y="3929066"/>
            <a:ext cx="1467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sıkıştırılabilir</a:t>
            </a:r>
            <a:endParaRPr lang="tr-TR" dirty="0"/>
          </a:p>
        </p:txBody>
      </p:sp>
      <p:sp>
        <p:nvSpPr>
          <p:cNvPr id="9" name="8 Dikdörtgen"/>
          <p:cNvSpPr/>
          <p:nvPr/>
        </p:nvSpPr>
        <p:spPr>
          <a:xfrm>
            <a:off x="5500694" y="4286256"/>
            <a:ext cx="9284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titreşim</a:t>
            </a:r>
            <a:endParaRPr lang="tr-TR" dirty="0"/>
          </a:p>
        </p:txBody>
      </p:sp>
      <p:sp>
        <p:nvSpPr>
          <p:cNvPr id="10" name="9 Dikdörtgen"/>
          <p:cNvSpPr/>
          <p:nvPr/>
        </p:nvSpPr>
        <p:spPr>
          <a:xfrm>
            <a:off x="3428992" y="500063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şekli</a:t>
            </a:r>
            <a:endParaRPr lang="tr-TR" dirty="0"/>
          </a:p>
        </p:txBody>
      </p:sp>
      <p:sp>
        <p:nvSpPr>
          <p:cNvPr id="11" name="10 Dikdörtgen"/>
          <p:cNvSpPr/>
          <p:nvPr/>
        </p:nvSpPr>
        <p:spPr>
          <a:xfrm>
            <a:off x="3929058" y="5357826"/>
            <a:ext cx="11464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kimyasal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651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Aşağıdaki tabloda verilen kavramları, boş bırakılan uygun yerlere yazınız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Tablo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5433707"/>
              </p:ext>
            </p:extLst>
          </p:nvPr>
        </p:nvGraphicFramePr>
        <p:xfrm>
          <a:off x="287524" y="980728"/>
          <a:ext cx="8604956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3839"/>
                <a:gridCol w="1765119"/>
                <a:gridCol w="1765119"/>
                <a:gridCol w="2114080"/>
                <a:gridCol w="1636799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şekli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kimyasal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boşluklar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titreşim 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fiziksel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yoğunluk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tanecikler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küçük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sıkıştırılabilir</a:t>
                      </a:r>
                      <a:endParaRPr lang="tr-TR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tr-T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Ayırt edici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Dikdörtgen 3"/>
          <p:cNvSpPr/>
          <p:nvPr/>
        </p:nvSpPr>
        <p:spPr>
          <a:xfrm>
            <a:off x="92944" y="2276872"/>
            <a:ext cx="90364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• Maddenin kimliğini kaybetmeden geçirdiği değişime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…………… ………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değişim denir.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• Belli bir hacim içindeki 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madde miktarına………………denir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• Mantar suda yüzer. Bunun nedeni mantarın yoğunluğunun suyunkinden 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………  olmasıdır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lvl="0"/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• Yoğunluk maddeler için </a:t>
            </a:r>
            <a:r>
              <a:rPr lang="tr-TR" sz="24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……………… </a:t>
            </a:r>
            <a:r>
              <a:rPr lang="tr-TR" sz="24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bir özelliktir.</a:t>
            </a:r>
          </a:p>
        </p:txBody>
      </p:sp>
      <p:sp>
        <p:nvSpPr>
          <p:cNvPr id="5" name="4 Dikdörtgen"/>
          <p:cNvSpPr/>
          <p:nvPr/>
        </p:nvSpPr>
        <p:spPr>
          <a:xfrm>
            <a:off x="7429520" y="2285992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mHelvetica"/>
              </a:rPr>
              <a:t> </a:t>
            </a:r>
            <a:r>
              <a:rPr lang="tr-TR" dirty="0" smtClean="0">
                <a:solidFill>
                  <a:srgbClr val="FF00FF"/>
                </a:solidFill>
                <a:latin typeface="mHelvetica"/>
              </a:rPr>
              <a:t>fiziksel 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5929322" y="30718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yoğunluk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2071670" y="3714752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000000"/>
                </a:solidFill>
                <a:latin typeface="mHelvetica"/>
              </a:rPr>
              <a:t> </a:t>
            </a:r>
            <a:r>
              <a:rPr lang="tr-TR" dirty="0" smtClean="0">
                <a:solidFill>
                  <a:srgbClr val="FF00FF"/>
                </a:solidFill>
                <a:latin typeface="mHelvetica"/>
              </a:rPr>
              <a:t>küçük 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3929058" y="4143380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>
                <a:solidFill>
                  <a:srgbClr val="FF00FF"/>
                </a:solidFill>
                <a:latin typeface="mHelvetica"/>
              </a:rPr>
              <a:t>ayırt edici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1481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58847"/>
            <a:ext cx="8856984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B. Aşağıdaki ifadelerden doğru olanlarının başına “D” yanlış olanların başına “Y” harfini yazınız.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Maddeler, taneciklerden oluşur.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Gazlar, sadece öteleme ve titreşim hareketi yapar.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Katıların belli bir hacmi vardır ama belli bir şekli yoktur.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Bir maddenin sıkıştırılabilmesi için tanecikleri arasında boşluk olması gerekir.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Taneciklerin arasındaki boşluk ile maddenin hâlleri arasında ilişki vardır.</a:t>
            </a:r>
          </a:p>
          <a:p>
            <a:r>
              <a:rPr lang="tr-TR" sz="2400" b="1" dirty="0">
                <a:latin typeface="Arial" pitchFamily="34" charset="0"/>
                <a:cs typeface="Arial" pitchFamily="34" charset="0"/>
              </a:rPr>
              <a:t>( 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 ) </a:t>
            </a:r>
            <a:r>
              <a:rPr lang="tr-TR" sz="2400" b="1" dirty="0">
                <a:latin typeface="Arial" pitchFamily="34" charset="0"/>
                <a:cs typeface="Arial" pitchFamily="34" charset="0"/>
              </a:rPr>
              <a:t>Mumun erimesi kimyasal bir değişimdir</a:t>
            </a:r>
            <a:r>
              <a:rPr lang="tr-TR" sz="2400" b="1" dirty="0" smtClean="0">
                <a:latin typeface="Arial" pitchFamily="34" charset="0"/>
                <a:cs typeface="Arial" pitchFamily="34" charset="0"/>
              </a:rPr>
              <a:t>.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35426" y="928670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D</a:t>
            </a:r>
            <a:endParaRPr lang="tr-TR" sz="2400" dirty="0"/>
          </a:p>
        </p:txBody>
      </p:sp>
      <p:sp>
        <p:nvSpPr>
          <p:cNvPr id="4" name="3 Dikdörtgen"/>
          <p:cNvSpPr/>
          <p:nvPr/>
        </p:nvSpPr>
        <p:spPr>
          <a:xfrm>
            <a:off x="253060" y="128586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Y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53060" y="1643050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Y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35426" y="203864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D</a:t>
            </a:r>
            <a:endParaRPr lang="tr-TR" dirty="0"/>
          </a:p>
        </p:txBody>
      </p:sp>
      <p:sp>
        <p:nvSpPr>
          <p:cNvPr id="7" name="6 Dikdörtgen"/>
          <p:cNvSpPr/>
          <p:nvPr/>
        </p:nvSpPr>
        <p:spPr>
          <a:xfrm>
            <a:off x="235426" y="2786058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D</a:t>
            </a:r>
            <a:endParaRPr lang="tr-TR" dirty="0"/>
          </a:p>
        </p:txBody>
      </p:sp>
      <p:sp>
        <p:nvSpPr>
          <p:cNvPr id="8" name="7 Dikdörtgen"/>
          <p:cNvSpPr/>
          <p:nvPr/>
        </p:nvSpPr>
        <p:spPr>
          <a:xfrm>
            <a:off x="285720" y="3500438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Y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866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14282" y="1285860"/>
            <a:ext cx="86439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(  ) Fiziksel değişimlerde, madde bir daha eski hâline dönemez.</a:t>
            </a: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(  ) Maddede değişim sırasında, renk değişimi, gaz ve koku çıkışı olmuşsa madde kimyasal değişim</a:t>
            </a: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geçirmiştir.</a:t>
            </a: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(  ) Bir maddenin kütlesi hacmine oranlanırsa o maddenin yoğunluğu bulunur.</a:t>
            </a:r>
          </a:p>
          <a:p>
            <a:r>
              <a:rPr lang="tr-TR" sz="2400" b="1" dirty="0" smtClean="0">
                <a:latin typeface="Arial" pitchFamily="34" charset="0"/>
                <a:cs typeface="Arial" pitchFamily="34" charset="0"/>
              </a:rPr>
              <a:t>(  ) Zeytinyağının yoğunluğu sudan büyük olduğu için zeytinyağı suyun üstünde kalır.</a:t>
            </a:r>
            <a:endParaRPr lang="tr-TR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285720" y="1324261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Y</a:t>
            </a:r>
            <a:endParaRPr lang="tr-TR" dirty="0"/>
          </a:p>
        </p:txBody>
      </p:sp>
      <p:sp>
        <p:nvSpPr>
          <p:cNvPr id="4" name="3 Dikdörtgen"/>
          <p:cNvSpPr/>
          <p:nvPr/>
        </p:nvSpPr>
        <p:spPr>
          <a:xfrm>
            <a:off x="285720" y="3896029"/>
            <a:ext cx="38985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Y</a:t>
            </a:r>
            <a:endParaRPr lang="tr-TR" dirty="0"/>
          </a:p>
        </p:txBody>
      </p:sp>
      <p:sp>
        <p:nvSpPr>
          <p:cNvPr id="5" name="4 Dikdörtgen"/>
          <p:cNvSpPr/>
          <p:nvPr/>
        </p:nvSpPr>
        <p:spPr>
          <a:xfrm>
            <a:off x="285720" y="2110079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D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285720" y="3110211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FF"/>
                </a:solidFill>
                <a:latin typeface="mHelvetica-Bold"/>
              </a:rPr>
              <a:t>D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3443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e395fc68ba55bfb2411c73ef8146f3cc88cf77"/>
  <p:tag name="ISPRING_RESOURCE_PATHS_HASH_PRESENTER" val="4e602daf2e31cb6a78b2e696e3e3a3ba8f66bf6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1610</TotalTime>
  <Words>5538</Words>
  <Application>Microsoft Office PowerPoint</Application>
  <PresentationFormat>Ekran Gösterisi (4:3)</PresentationFormat>
  <Paragraphs>767</Paragraphs>
  <Slides>106</Slides>
  <Notes>106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106</vt:i4>
      </vt:variant>
    </vt:vector>
  </HeadingPairs>
  <TitlesOfParts>
    <vt:vector size="107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143</cp:revision>
  <dcterms:created xsi:type="dcterms:W3CDTF">2014-12-03T21:13:01Z</dcterms:created>
  <dcterms:modified xsi:type="dcterms:W3CDTF">2014-12-10T23:23:13Z</dcterms:modified>
</cp:coreProperties>
</file>