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  <p:sldMasterId id="2147484633" r:id="rId2"/>
    <p:sldMasterId id="2147484645" r:id="rId3"/>
  </p:sldMasterIdLst>
  <p:notesMasterIdLst>
    <p:notesMasterId r:id="rId96"/>
  </p:notesMasterIdLst>
  <p:sldIdLst>
    <p:sldId id="409" r:id="rId4"/>
    <p:sldId id="268" r:id="rId5"/>
    <p:sldId id="257" r:id="rId6"/>
    <p:sldId id="269" r:id="rId7"/>
    <p:sldId id="270" r:id="rId8"/>
    <p:sldId id="258" r:id="rId9"/>
    <p:sldId id="405" r:id="rId10"/>
    <p:sldId id="262" r:id="rId11"/>
    <p:sldId id="263" r:id="rId12"/>
    <p:sldId id="264" r:id="rId13"/>
    <p:sldId id="271" r:id="rId14"/>
    <p:sldId id="406" r:id="rId15"/>
    <p:sldId id="274" r:id="rId16"/>
    <p:sldId id="275" r:id="rId17"/>
    <p:sldId id="276" r:id="rId18"/>
    <p:sldId id="277" r:id="rId19"/>
    <p:sldId id="371" r:id="rId20"/>
    <p:sldId id="322" r:id="rId21"/>
    <p:sldId id="378" r:id="rId22"/>
    <p:sldId id="333" r:id="rId23"/>
    <p:sldId id="279" r:id="rId24"/>
    <p:sldId id="363" r:id="rId25"/>
    <p:sldId id="364" r:id="rId26"/>
    <p:sldId id="366" r:id="rId27"/>
    <p:sldId id="369" r:id="rId28"/>
    <p:sldId id="370" r:id="rId29"/>
    <p:sldId id="338" r:id="rId30"/>
    <p:sldId id="335" r:id="rId31"/>
    <p:sldId id="280" r:id="rId32"/>
    <p:sldId id="372" r:id="rId33"/>
    <p:sldId id="353" r:id="rId34"/>
    <p:sldId id="404" r:id="rId35"/>
    <p:sldId id="337" r:id="rId36"/>
    <p:sldId id="281" r:id="rId37"/>
    <p:sldId id="356" r:id="rId38"/>
    <p:sldId id="358" r:id="rId39"/>
    <p:sldId id="360" r:id="rId40"/>
    <p:sldId id="361" r:id="rId41"/>
    <p:sldId id="362" r:id="rId42"/>
    <p:sldId id="334" r:id="rId43"/>
    <p:sldId id="284" r:id="rId44"/>
    <p:sldId id="329" r:id="rId45"/>
    <p:sldId id="285" r:id="rId46"/>
    <p:sldId id="407" r:id="rId47"/>
    <p:sldId id="286" r:id="rId48"/>
    <p:sldId id="412" r:id="rId49"/>
    <p:sldId id="289" r:id="rId50"/>
    <p:sldId id="287" r:id="rId51"/>
    <p:sldId id="408" r:id="rId52"/>
    <p:sldId id="411" r:id="rId53"/>
    <p:sldId id="288" r:id="rId54"/>
    <p:sldId id="410" r:id="rId55"/>
    <p:sldId id="382" r:id="rId56"/>
    <p:sldId id="413" r:id="rId57"/>
    <p:sldId id="383" r:id="rId58"/>
    <p:sldId id="384" r:id="rId59"/>
    <p:sldId id="385" r:id="rId60"/>
    <p:sldId id="386" r:id="rId61"/>
    <p:sldId id="414" r:id="rId62"/>
    <p:sldId id="381" r:id="rId63"/>
    <p:sldId id="293" r:id="rId64"/>
    <p:sldId id="295" r:id="rId65"/>
    <p:sldId id="296" r:id="rId66"/>
    <p:sldId id="297" r:id="rId67"/>
    <p:sldId id="415" r:id="rId68"/>
    <p:sldId id="298" r:id="rId69"/>
    <p:sldId id="416" r:id="rId70"/>
    <p:sldId id="388" r:id="rId71"/>
    <p:sldId id="387" r:id="rId72"/>
    <p:sldId id="389" r:id="rId73"/>
    <p:sldId id="299" r:id="rId74"/>
    <p:sldId id="390" r:id="rId75"/>
    <p:sldId id="300" r:id="rId76"/>
    <p:sldId id="417" r:id="rId77"/>
    <p:sldId id="301" r:id="rId78"/>
    <p:sldId id="302" r:id="rId79"/>
    <p:sldId id="306" r:id="rId80"/>
    <p:sldId id="308" r:id="rId81"/>
    <p:sldId id="391" r:id="rId82"/>
    <p:sldId id="393" r:id="rId83"/>
    <p:sldId id="392" r:id="rId84"/>
    <p:sldId id="307" r:id="rId85"/>
    <p:sldId id="394" r:id="rId86"/>
    <p:sldId id="395" r:id="rId87"/>
    <p:sldId id="396" r:id="rId88"/>
    <p:sldId id="397" r:id="rId89"/>
    <p:sldId id="398" r:id="rId90"/>
    <p:sldId id="399" r:id="rId91"/>
    <p:sldId id="400" r:id="rId92"/>
    <p:sldId id="402" r:id="rId93"/>
    <p:sldId id="403" r:id="rId94"/>
    <p:sldId id="401" r:id="rId95"/>
  </p:sldIdLst>
  <p:sldSz cx="12192000" cy="6858000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99"/>
    <a:srgbClr val="00FF00"/>
    <a:srgbClr val="9F9F90"/>
    <a:srgbClr val="B5E0CA"/>
    <a:srgbClr val="CCCCCC"/>
    <a:srgbClr val="FFFFFF"/>
    <a:srgbClr val="FF3300"/>
    <a:srgbClr val="0000FF"/>
    <a:srgbClr val="4B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74" autoAdjust="0"/>
  </p:normalViewPr>
  <p:slideViewPr>
    <p:cSldViewPr>
      <p:cViewPr varScale="1">
        <p:scale>
          <a:sx n="78" d="100"/>
          <a:sy n="78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97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C912E8-7FC5-49D9-B31C-C80179DF737B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5E4E5D02-7D53-433E-8C70-A212D2516C32}">
      <dgm:prSet phldrT="[Metin]" custT="1"/>
      <dgm:spPr/>
      <dgm:t>
        <a:bodyPr/>
        <a:lstStyle/>
        <a:p>
          <a:r>
            <a:rPr lang="tr-TR" sz="4400" b="1" cap="none" spc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Kaldıraçlar </a:t>
          </a:r>
          <a:endParaRPr lang="tr-TR" sz="4400" b="1" cap="none" spc="0" dirty="0">
            <a:ln w="18000">
              <a:solidFill>
                <a:sysClr val="windowText" lastClr="000000"/>
              </a:solidFill>
              <a:prstDash val="solid"/>
              <a:miter lim="800000"/>
            </a:ln>
            <a:solidFill>
              <a:srgbClr val="FFC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A604AB14-8CFC-4BD8-8696-5B50F3B77E3B}" type="parTrans" cxnId="{93BB6090-198D-4748-A718-6DB28210B11C}">
      <dgm:prSet/>
      <dgm:spPr/>
      <dgm:t>
        <a:bodyPr/>
        <a:lstStyle/>
        <a:p>
          <a:endParaRPr lang="tr-TR"/>
        </a:p>
      </dgm:t>
    </dgm:pt>
    <dgm:pt modelId="{4C28E8A9-AC05-4C45-9368-9E5EA18AF82F}" type="sibTrans" cxnId="{93BB6090-198D-4748-A718-6DB28210B11C}">
      <dgm:prSet/>
      <dgm:spPr/>
      <dgm:t>
        <a:bodyPr/>
        <a:lstStyle/>
        <a:p>
          <a:endParaRPr lang="tr-TR"/>
        </a:p>
      </dgm:t>
    </dgm:pt>
    <dgm:pt modelId="{7F561A3F-7EC2-47D1-BD89-5ECBA993FA52}">
      <dgm:prSet phldrT="[Metin]" custT="1"/>
      <dgm:spPr/>
      <dgm:t>
        <a:bodyPr/>
        <a:lstStyle/>
        <a:p>
          <a:r>
            <a:rPr lang="tr-TR" sz="2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Çift taraflı kaldıraçlar</a:t>
          </a:r>
        </a:p>
        <a:p>
          <a:r>
            <a:rPr lang="tr-TR" sz="2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1.tip </a:t>
          </a:r>
        </a:p>
      </dgm:t>
    </dgm:pt>
    <dgm:pt modelId="{E60347AA-45DC-4E60-BB74-942B78BCB1C1}" type="parTrans" cxnId="{43A980FF-2CB4-4874-9FAD-51ED97BE2476}">
      <dgm:prSet/>
      <dgm:spPr/>
      <dgm:t>
        <a:bodyPr/>
        <a:lstStyle/>
        <a:p>
          <a:endParaRPr lang="tr-TR"/>
        </a:p>
      </dgm:t>
    </dgm:pt>
    <dgm:pt modelId="{C659D651-AE81-4458-A6F1-14D79489B5A2}" type="sibTrans" cxnId="{43A980FF-2CB4-4874-9FAD-51ED97BE2476}">
      <dgm:prSet/>
      <dgm:spPr/>
      <dgm:t>
        <a:bodyPr/>
        <a:lstStyle/>
        <a:p>
          <a:endParaRPr lang="tr-TR"/>
        </a:p>
      </dgm:t>
    </dgm:pt>
    <dgm:pt modelId="{D2609DCC-F37A-4265-A202-36B7EEF7FFF1}">
      <dgm:prSet phldrT="[Metin]"/>
      <dgm:spPr/>
      <dgm:t>
        <a:bodyPr/>
        <a:lstStyle/>
        <a:p>
          <a:r>
            <a:rPr lang="tr-TR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99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Tek taraflı kaldıraçlar</a:t>
          </a:r>
        </a:p>
      </dgm:t>
    </dgm:pt>
    <dgm:pt modelId="{7698F789-9DFB-404C-850C-3C4E3C6AD5D0}" type="parTrans" cxnId="{877F664C-6C9A-49BE-AB22-0C73FD76F3A5}">
      <dgm:prSet/>
      <dgm:spPr/>
      <dgm:t>
        <a:bodyPr/>
        <a:lstStyle/>
        <a:p>
          <a:endParaRPr lang="tr-TR"/>
        </a:p>
      </dgm:t>
    </dgm:pt>
    <dgm:pt modelId="{6685AB4C-F278-47E4-A7C4-BA2B30BA6956}" type="sibTrans" cxnId="{877F664C-6C9A-49BE-AB22-0C73FD76F3A5}">
      <dgm:prSet/>
      <dgm:spPr/>
      <dgm:t>
        <a:bodyPr/>
        <a:lstStyle/>
        <a:p>
          <a:endParaRPr lang="tr-TR"/>
        </a:p>
      </dgm:t>
    </dgm:pt>
    <dgm:pt modelId="{D8EF3A27-DC44-44E9-86D3-CE1D12E44ED3}">
      <dgm:prSet custT="1"/>
      <dgm:spPr/>
      <dgm:t>
        <a:bodyPr/>
        <a:lstStyle/>
        <a:p>
          <a:r>
            <a: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Şekildeki gibi olanlar</a:t>
          </a:r>
        </a:p>
        <a:p>
          <a:r>
            <a: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2.tip</a:t>
          </a:r>
        </a:p>
      </dgm:t>
    </dgm:pt>
    <dgm:pt modelId="{7350418A-EF25-4A88-8A82-4A96611E75A6}" type="parTrans" cxnId="{EE700F93-8F11-489C-9902-9993775D0410}">
      <dgm:prSet/>
      <dgm:spPr/>
      <dgm:t>
        <a:bodyPr/>
        <a:lstStyle/>
        <a:p>
          <a:endParaRPr lang="tr-TR"/>
        </a:p>
      </dgm:t>
    </dgm:pt>
    <dgm:pt modelId="{8E4BC3CB-EA45-42EE-9364-08A43BC26CC2}" type="sibTrans" cxnId="{EE700F93-8F11-489C-9902-9993775D0410}">
      <dgm:prSet/>
      <dgm:spPr/>
      <dgm:t>
        <a:bodyPr/>
        <a:lstStyle/>
        <a:p>
          <a:endParaRPr lang="tr-TR"/>
        </a:p>
      </dgm:t>
    </dgm:pt>
    <dgm:pt modelId="{6B559322-6FE8-4AEE-9604-16FA5D315459}">
      <dgm:prSet/>
      <dgm:spPr/>
      <dgm:t>
        <a:bodyPr/>
        <a:lstStyle/>
        <a:p>
          <a:r>
            <a:rPr lang="tr-TR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Şekildeki gibi olanlar</a:t>
          </a:r>
        </a:p>
        <a:p>
          <a:r>
            <a:rPr lang="tr-TR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3.tip</a:t>
          </a:r>
        </a:p>
      </dgm:t>
    </dgm:pt>
    <dgm:pt modelId="{9CAAB1A8-98DF-447A-80D3-99C92E165C3E}" type="parTrans" cxnId="{4B70BE0E-FA65-408C-A24C-EFD952F4E49C}">
      <dgm:prSet/>
      <dgm:spPr/>
      <dgm:t>
        <a:bodyPr/>
        <a:lstStyle/>
        <a:p>
          <a:endParaRPr lang="tr-TR"/>
        </a:p>
      </dgm:t>
    </dgm:pt>
    <dgm:pt modelId="{DCB48706-61BC-4D9A-B597-4330A796D1CD}" type="sibTrans" cxnId="{4B70BE0E-FA65-408C-A24C-EFD952F4E49C}">
      <dgm:prSet/>
      <dgm:spPr/>
      <dgm:t>
        <a:bodyPr/>
        <a:lstStyle/>
        <a:p>
          <a:endParaRPr lang="tr-TR"/>
        </a:p>
      </dgm:t>
    </dgm:pt>
    <dgm:pt modelId="{4BE7B645-49CA-46D8-868A-5D4527DED555}" type="pres">
      <dgm:prSet presAssocID="{D0C912E8-7FC5-49D9-B31C-C80179DF737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DCBED95-E832-483D-8E94-5A686C9F4A1B}" type="pres">
      <dgm:prSet presAssocID="{5E4E5D02-7D53-433E-8C70-A212D2516C32}" presName="hierRoot1" presStyleCnt="0"/>
      <dgm:spPr/>
    </dgm:pt>
    <dgm:pt modelId="{6CBA203B-151F-4EBA-B6E7-0090EC1D09DD}" type="pres">
      <dgm:prSet presAssocID="{5E4E5D02-7D53-433E-8C70-A212D2516C32}" presName="composite" presStyleCnt="0"/>
      <dgm:spPr/>
    </dgm:pt>
    <dgm:pt modelId="{CF7B8915-2652-4A2C-9385-5E16F86BECD6}" type="pres">
      <dgm:prSet presAssocID="{5E4E5D02-7D53-433E-8C70-A212D2516C32}" presName="background" presStyleLbl="node0" presStyleIdx="0" presStyleCnt="1"/>
      <dgm:spPr/>
    </dgm:pt>
    <dgm:pt modelId="{6B2D5F0D-D1B9-470A-B50F-9A9623795B14}" type="pres">
      <dgm:prSet presAssocID="{5E4E5D02-7D53-433E-8C70-A212D2516C32}" presName="text" presStyleLbl="fgAcc0" presStyleIdx="0" presStyleCnt="1" custScaleX="183149" custScaleY="166350">
        <dgm:presLayoutVars>
          <dgm:chPref val="3"/>
        </dgm:presLayoutVars>
      </dgm:prSet>
      <dgm:spPr/>
    </dgm:pt>
    <dgm:pt modelId="{2383F166-4A78-4464-A223-73F6AFE8313A}" type="pres">
      <dgm:prSet presAssocID="{5E4E5D02-7D53-433E-8C70-A212D2516C32}" presName="hierChild2" presStyleCnt="0"/>
      <dgm:spPr/>
    </dgm:pt>
    <dgm:pt modelId="{B7C6003E-C93D-4686-B284-2DEDA6571F8C}" type="pres">
      <dgm:prSet presAssocID="{E60347AA-45DC-4E60-BB74-942B78BCB1C1}" presName="Name10" presStyleLbl="parChTrans1D2" presStyleIdx="0" presStyleCnt="2"/>
      <dgm:spPr/>
    </dgm:pt>
    <dgm:pt modelId="{C1E9C2ED-E144-486D-8EFC-36840247C8B9}" type="pres">
      <dgm:prSet presAssocID="{7F561A3F-7EC2-47D1-BD89-5ECBA993FA52}" presName="hierRoot2" presStyleCnt="0"/>
      <dgm:spPr/>
    </dgm:pt>
    <dgm:pt modelId="{968813EC-F07A-4CA0-9141-91442B4E87B4}" type="pres">
      <dgm:prSet presAssocID="{7F561A3F-7EC2-47D1-BD89-5ECBA993FA52}" presName="composite2" presStyleCnt="0"/>
      <dgm:spPr/>
    </dgm:pt>
    <dgm:pt modelId="{9A2F9284-1B8E-4403-A090-0D79408125D9}" type="pres">
      <dgm:prSet presAssocID="{7F561A3F-7EC2-47D1-BD89-5ECBA993FA52}" presName="background2" presStyleLbl="node2" presStyleIdx="0" presStyleCnt="2"/>
      <dgm:spPr/>
    </dgm:pt>
    <dgm:pt modelId="{C56EF3F3-99ED-443F-8D11-266B9487B60A}" type="pres">
      <dgm:prSet presAssocID="{7F561A3F-7EC2-47D1-BD89-5ECBA993FA52}" presName="text2" presStyleLbl="fgAcc2" presStyleIdx="0" presStyleCnt="2" custScaleX="151814">
        <dgm:presLayoutVars>
          <dgm:chPref val="3"/>
        </dgm:presLayoutVars>
      </dgm:prSet>
      <dgm:spPr>
        <a:prstGeom prst="flowChartAlternateProcess">
          <a:avLst/>
        </a:prstGeom>
      </dgm:spPr>
    </dgm:pt>
    <dgm:pt modelId="{97AE8F02-B5A5-4A58-B770-829E5BDBF0FD}" type="pres">
      <dgm:prSet presAssocID="{7F561A3F-7EC2-47D1-BD89-5ECBA993FA52}" presName="hierChild3" presStyleCnt="0"/>
      <dgm:spPr/>
    </dgm:pt>
    <dgm:pt modelId="{B47361EB-150F-4585-B8AE-B56C788F9A1A}" type="pres">
      <dgm:prSet presAssocID="{7698F789-9DFB-404C-850C-3C4E3C6AD5D0}" presName="Name10" presStyleLbl="parChTrans1D2" presStyleIdx="1" presStyleCnt="2"/>
      <dgm:spPr/>
    </dgm:pt>
    <dgm:pt modelId="{B8B7210E-4EED-4DE2-9712-7B57E7A5FABC}" type="pres">
      <dgm:prSet presAssocID="{D2609DCC-F37A-4265-A202-36B7EEF7FFF1}" presName="hierRoot2" presStyleCnt="0"/>
      <dgm:spPr/>
    </dgm:pt>
    <dgm:pt modelId="{1924C383-D3FA-47E9-826B-4040CA6017F2}" type="pres">
      <dgm:prSet presAssocID="{D2609DCC-F37A-4265-A202-36B7EEF7FFF1}" presName="composite2" presStyleCnt="0"/>
      <dgm:spPr/>
    </dgm:pt>
    <dgm:pt modelId="{64FD4E27-215E-40A4-8517-95587D661295}" type="pres">
      <dgm:prSet presAssocID="{D2609DCC-F37A-4265-A202-36B7EEF7FFF1}" presName="background2" presStyleLbl="node2" presStyleIdx="1" presStyleCnt="2"/>
      <dgm:spPr/>
    </dgm:pt>
    <dgm:pt modelId="{1457BF58-FCD4-467C-935B-680A8343DFEB}" type="pres">
      <dgm:prSet presAssocID="{D2609DCC-F37A-4265-A202-36B7EEF7FFF1}" presName="text2" presStyleLbl="fgAcc2" presStyleIdx="1" presStyleCnt="2" custScaleX="150825">
        <dgm:presLayoutVars>
          <dgm:chPref val="3"/>
        </dgm:presLayoutVars>
      </dgm:prSet>
      <dgm:spPr/>
    </dgm:pt>
    <dgm:pt modelId="{EADBBCDE-6FCE-46C3-BEDE-9D26B20BA3F8}" type="pres">
      <dgm:prSet presAssocID="{D2609DCC-F37A-4265-A202-36B7EEF7FFF1}" presName="hierChild3" presStyleCnt="0"/>
      <dgm:spPr/>
    </dgm:pt>
    <dgm:pt modelId="{6FFBF541-30A3-41B8-B13E-6B69E9254F78}" type="pres">
      <dgm:prSet presAssocID="{7350418A-EF25-4A88-8A82-4A96611E75A6}" presName="Name17" presStyleLbl="parChTrans1D3" presStyleIdx="0" presStyleCnt="2"/>
      <dgm:spPr/>
    </dgm:pt>
    <dgm:pt modelId="{5228C6F8-366F-4A35-A4C6-CC7A691AFFD2}" type="pres">
      <dgm:prSet presAssocID="{D8EF3A27-DC44-44E9-86D3-CE1D12E44ED3}" presName="hierRoot3" presStyleCnt="0"/>
      <dgm:spPr/>
    </dgm:pt>
    <dgm:pt modelId="{FAB92BA0-8C98-4EF9-8687-5DAB2CD215D4}" type="pres">
      <dgm:prSet presAssocID="{D8EF3A27-DC44-44E9-86D3-CE1D12E44ED3}" presName="composite3" presStyleCnt="0"/>
      <dgm:spPr/>
    </dgm:pt>
    <dgm:pt modelId="{154F28CF-AE69-4C8D-8F62-50EFE5C661D7}" type="pres">
      <dgm:prSet presAssocID="{D8EF3A27-DC44-44E9-86D3-CE1D12E44ED3}" presName="background3" presStyleLbl="node3" presStyleIdx="0" presStyleCnt="2"/>
      <dgm:spPr/>
    </dgm:pt>
    <dgm:pt modelId="{758E3E7F-5B23-4E90-B161-76EEB7A21073}" type="pres">
      <dgm:prSet presAssocID="{D8EF3A27-DC44-44E9-86D3-CE1D12E44ED3}" presName="text3" presStyleLbl="fgAcc3" presStyleIdx="0" presStyleCnt="2" custScaleX="185556">
        <dgm:presLayoutVars>
          <dgm:chPref val="3"/>
        </dgm:presLayoutVars>
      </dgm:prSet>
      <dgm:spPr/>
    </dgm:pt>
    <dgm:pt modelId="{73E47A3B-E757-450E-B10D-D42FC321CDB9}" type="pres">
      <dgm:prSet presAssocID="{D8EF3A27-DC44-44E9-86D3-CE1D12E44ED3}" presName="hierChild4" presStyleCnt="0"/>
      <dgm:spPr/>
    </dgm:pt>
    <dgm:pt modelId="{21F9BC22-BF73-420B-B692-4E38BC72C3A5}" type="pres">
      <dgm:prSet presAssocID="{9CAAB1A8-98DF-447A-80D3-99C92E165C3E}" presName="Name17" presStyleLbl="parChTrans1D3" presStyleIdx="1" presStyleCnt="2"/>
      <dgm:spPr/>
    </dgm:pt>
    <dgm:pt modelId="{9C10E1B1-19E2-4710-8C79-1149AF68FA2A}" type="pres">
      <dgm:prSet presAssocID="{6B559322-6FE8-4AEE-9604-16FA5D315459}" presName="hierRoot3" presStyleCnt="0"/>
      <dgm:spPr/>
    </dgm:pt>
    <dgm:pt modelId="{B375278D-3A33-48D0-8476-38CF254B2942}" type="pres">
      <dgm:prSet presAssocID="{6B559322-6FE8-4AEE-9604-16FA5D315459}" presName="composite3" presStyleCnt="0"/>
      <dgm:spPr/>
    </dgm:pt>
    <dgm:pt modelId="{86E40111-946B-443C-9729-BA14C3CE363F}" type="pres">
      <dgm:prSet presAssocID="{6B559322-6FE8-4AEE-9604-16FA5D315459}" presName="background3" presStyleLbl="node3" presStyleIdx="1" presStyleCnt="2"/>
      <dgm:spPr/>
    </dgm:pt>
    <dgm:pt modelId="{7F15617C-493C-46EC-BF66-04C28A0D560A}" type="pres">
      <dgm:prSet presAssocID="{6B559322-6FE8-4AEE-9604-16FA5D315459}" presName="text3" presStyleLbl="fgAcc3" presStyleIdx="1" presStyleCnt="2" custScaleX="209048">
        <dgm:presLayoutVars>
          <dgm:chPref val="3"/>
        </dgm:presLayoutVars>
      </dgm:prSet>
      <dgm:spPr/>
    </dgm:pt>
    <dgm:pt modelId="{458496E6-E403-4678-B0EE-88D878391F08}" type="pres">
      <dgm:prSet presAssocID="{6B559322-6FE8-4AEE-9604-16FA5D315459}" presName="hierChild4" presStyleCnt="0"/>
      <dgm:spPr/>
    </dgm:pt>
  </dgm:ptLst>
  <dgm:cxnLst>
    <dgm:cxn modelId="{4B70BE0E-FA65-408C-A24C-EFD952F4E49C}" srcId="{D2609DCC-F37A-4265-A202-36B7EEF7FFF1}" destId="{6B559322-6FE8-4AEE-9604-16FA5D315459}" srcOrd="1" destOrd="0" parTransId="{9CAAB1A8-98DF-447A-80D3-99C92E165C3E}" sibTransId="{DCB48706-61BC-4D9A-B597-4330A796D1CD}"/>
    <dgm:cxn modelId="{877F664C-6C9A-49BE-AB22-0C73FD76F3A5}" srcId="{5E4E5D02-7D53-433E-8C70-A212D2516C32}" destId="{D2609DCC-F37A-4265-A202-36B7EEF7FFF1}" srcOrd="1" destOrd="0" parTransId="{7698F789-9DFB-404C-850C-3C4E3C6AD5D0}" sibTransId="{6685AB4C-F278-47E4-A7C4-BA2B30BA6956}"/>
    <dgm:cxn modelId="{D7874678-786D-459D-B86D-06787BB41F75}" type="presOf" srcId="{D0C912E8-7FC5-49D9-B31C-C80179DF737B}" destId="{4BE7B645-49CA-46D8-868A-5D4527DED555}" srcOrd="0" destOrd="0" presId="urn:microsoft.com/office/officeart/2005/8/layout/hierarchy1"/>
    <dgm:cxn modelId="{93BB6090-198D-4748-A718-6DB28210B11C}" srcId="{D0C912E8-7FC5-49D9-B31C-C80179DF737B}" destId="{5E4E5D02-7D53-433E-8C70-A212D2516C32}" srcOrd="0" destOrd="0" parTransId="{A604AB14-8CFC-4BD8-8696-5B50F3B77E3B}" sibTransId="{4C28E8A9-AC05-4C45-9368-9E5EA18AF82F}"/>
    <dgm:cxn modelId="{EE700F93-8F11-489C-9902-9993775D0410}" srcId="{D2609DCC-F37A-4265-A202-36B7EEF7FFF1}" destId="{D8EF3A27-DC44-44E9-86D3-CE1D12E44ED3}" srcOrd="0" destOrd="0" parTransId="{7350418A-EF25-4A88-8A82-4A96611E75A6}" sibTransId="{8E4BC3CB-EA45-42EE-9364-08A43BC26CC2}"/>
    <dgm:cxn modelId="{01A3DBA5-CB5D-4AC4-B48F-844150116EAF}" type="presOf" srcId="{5E4E5D02-7D53-433E-8C70-A212D2516C32}" destId="{6B2D5F0D-D1B9-470A-B50F-9A9623795B14}" srcOrd="0" destOrd="0" presId="urn:microsoft.com/office/officeart/2005/8/layout/hierarchy1"/>
    <dgm:cxn modelId="{18A7F4A8-914E-41AF-A349-6F709B2674E9}" type="presOf" srcId="{D8EF3A27-DC44-44E9-86D3-CE1D12E44ED3}" destId="{758E3E7F-5B23-4E90-B161-76EEB7A21073}" srcOrd="0" destOrd="0" presId="urn:microsoft.com/office/officeart/2005/8/layout/hierarchy1"/>
    <dgm:cxn modelId="{A2E181C7-1D87-4CA2-9CC5-0295AC3C3E63}" type="presOf" srcId="{7698F789-9DFB-404C-850C-3C4E3C6AD5D0}" destId="{B47361EB-150F-4585-B8AE-B56C788F9A1A}" srcOrd="0" destOrd="0" presId="urn:microsoft.com/office/officeart/2005/8/layout/hierarchy1"/>
    <dgm:cxn modelId="{38ABF0CC-2989-46D0-9E5D-CB40FBB9FC05}" type="presOf" srcId="{D2609DCC-F37A-4265-A202-36B7EEF7FFF1}" destId="{1457BF58-FCD4-467C-935B-680A8343DFEB}" srcOrd="0" destOrd="0" presId="urn:microsoft.com/office/officeart/2005/8/layout/hierarchy1"/>
    <dgm:cxn modelId="{9DCDDED8-1E00-4788-918B-59ABBE4F87D6}" type="presOf" srcId="{9CAAB1A8-98DF-447A-80D3-99C92E165C3E}" destId="{21F9BC22-BF73-420B-B692-4E38BC72C3A5}" srcOrd="0" destOrd="0" presId="urn:microsoft.com/office/officeart/2005/8/layout/hierarchy1"/>
    <dgm:cxn modelId="{FF831BE0-CE26-47B5-9B8C-72030723668D}" type="presOf" srcId="{7350418A-EF25-4A88-8A82-4A96611E75A6}" destId="{6FFBF541-30A3-41B8-B13E-6B69E9254F78}" srcOrd="0" destOrd="0" presId="urn:microsoft.com/office/officeart/2005/8/layout/hierarchy1"/>
    <dgm:cxn modelId="{309CE6EB-93DC-494C-813B-578DCFBC9C9F}" type="presOf" srcId="{6B559322-6FE8-4AEE-9604-16FA5D315459}" destId="{7F15617C-493C-46EC-BF66-04C28A0D560A}" srcOrd="0" destOrd="0" presId="urn:microsoft.com/office/officeart/2005/8/layout/hierarchy1"/>
    <dgm:cxn modelId="{CF22A0F6-BB43-474B-914A-68F53B7EACBB}" type="presOf" srcId="{7F561A3F-7EC2-47D1-BD89-5ECBA993FA52}" destId="{C56EF3F3-99ED-443F-8D11-266B9487B60A}" srcOrd="0" destOrd="0" presId="urn:microsoft.com/office/officeart/2005/8/layout/hierarchy1"/>
    <dgm:cxn modelId="{089FFEFA-6CD3-4818-9954-6A309E8422C2}" type="presOf" srcId="{E60347AA-45DC-4E60-BB74-942B78BCB1C1}" destId="{B7C6003E-C93D-4686-B284-2DEDA6571F8C}" srcOrd="0" destOrd="0" presId="urn:microsoft.com/office/officeart/2005/8/layout/hierarchy1"/>
    <dgm:cxn modelId="{43A980FF-2CB4-4874-9FAD-51ED97BE2476}" srcId="{5E4E5D02-7D53-433E-8C70-A212D2516C32}" destId="{7F561A3F-7EC2-47D1-BD89-5ECBA993FA52}" srcOrd="0" destOrd="0" parTransId="{E60347AA-45DC-4E60-BB74-942B78BCB1C1}" sibTransId="{C659D651-AE81-4458-A6F1-14D79489B5A2}"/>
    <dgm:cxn modelId="{FCFEC776-3F3D-4FCF-9D04-9CB5633370E2}" type="presParOf" srcId="{4BE7B645-49CA-46D8-868A-5D4527DED555}" destId="{9DCBED95-E832-483D-8E94-5A686C9F4A1B}" srcOrd="0" destOrd="0" presId="urn:microsoft.com/office/officeart/2005/8/layout/hierarchy1"/>
    <dgm:cxn modelId="{44847C24-9D0E-45B0-9040-E4A14624EEE2}" type="presParOf" srcId="{9DCBED95-E832-483D-8E94-5A686C9F4A1B}" destId="{6CBA203B-151F-4EBA-B6E7-0090EC1D09DD}" srcOrd="0" destOrd="0" presId="urn:microsoft.com/office/officeart/2005/8/layout/hierarchy1"/>
    <dgm:cxn modelId="{C6B83E52-518D-4194-A195-B260CAA89F91}" type="presParOf" srcId="{6CBA203B-151F-4EBA-B6E7-0090EC1D09DD}" destId="{CF7B8915-2652-4A2C-9385-5E16F86BECD6}" srcOrd="0" destOrd="0" presId="urn:microsoft.com/office/officeart/2005/8/layout/hierarchy1"/>
    <dgm:cxn modelId="{517EA0FA-D43B-408D-8E31-4A7A96C446DB}" type="presParOf" srcId="{6CBA203B-151F-4EBA-B6E7-0090EC1D09DD}" destId="{6B2D5F0D-D1B9-470A-B50F-9A9623795B14}" srcOrd="1" destOrd="0" presId="urn:microsoft.com/office/officeart/2005/8/layout/hierarchy1"/>
    <dgm:cxn modelId="{0891DCFC-8695-455E-9F40-C79E88F0EE92}" type="presParOf" srcId="{9DCBED95-E832-483D-8E94-5A686C9F4A1B}" destId="{2383F166-4A78-4464-A223-73F6AFE8313A}" srcOrd="1" destOrd="0" presId="urn:microsoft.com/office/officeart/2005/8/layout/hierarchy1"/>
    <dgm:cxn modelId="{38976025-95DC-442E-A36A-D25919717DFA}" type="presParOf" srcId="{2383F166-4A78-4464-A223-73F6AFE8313A}" destId="{B7C6003E-C93D-4686-B284-2DEDA6571F8C}" srcOrd="0" destOrd="0" presId="urn:microsoft.com/office/officeart/2005/8/layout/hierarchy1"/>
    <dgm:cxn modelId="{D060CC4F-E5C0-4D42-9E28-22715E3FB0E8}" type="presParOf" srcId="{2383F166-4A78-4464-A223-73F6AFE8313A}" destId="{C1E9C2ED-E144-486D-8EFC-36840247C8B9}" srcOrd="1" destOrd="0" presId="urn:microsoft.com/office/officeart/2005/8/layout/hierarchy1"/>
    <dgm:cxn modelId="{9FCA5E91-498F-486E-B138-6E24D15B5C49}" type="presParOf" srcId="{C1E9C2ED-E144-486D-8EFC-36840247C8B9}" destId="{968813EC-F07A-4CA0-9141-91442B4E87B4}" srcOrd="0" destOrd="0" presId="urn:microsoft.com/office/officeart/2005/8/layout/hierarchy1"/>
    <dgm:cxn modelId="{069EE553-7D25-46BD-B1E2-303873C9B37F}" type="presParOf" srcId="{968813EC-F07A-4CA0-9141-91442B4E87B4}" destId="{9A2F9284-1B8E-4403-A090-0D79408125D9}" srcOrd="0" destOrd="0" presId="urn:microsoft.com/office/officeart/2005/8/layout/hierarchy1"/>
    <dgm:cxn modelId="{8E52A2D0-365D-47A4-87E2-A0102781B225}" type="presParOf" srcId="{968813EC-F07A-4CA0-9141-91442B4E87B4}" destId="{C56EF3F3-99ED-443F-8D11-266B9487B60A}" srcOrd="1" destOrd="0" presId="urn:microsoft.com/office/officeart/2005/8/layout/hierarchy1"/>
    <dgm:cxn modelId="{923009D7-7EAA-49A9-BED3-60000B8ECF77}" type="presParOf" srcId="{C1E9C2ED-E144-486D-8EFC-36840247C8B9}" destId="{97AE8F02-B5A5-4A58-B770-829E5BDBF0FD}" srcOrd="1" destOrd="0" presId="urn:microsoft.com/office/officeart/2005/8/layout/hierarchy1"/>
    <dgm:cxn modelId="{428864E3-4B2D-4D55-8BF2-548EBC42504F}" type="presParOf" srcId="{2383F166-4A78-4464-A223-73F6AFE8313A}" destId="{B47361EB-150F-4585-B8AE-B56C788F9A1A}" srcOrd="2" destOrd="0" presId="urn:microsoft.com/office/officeart/2005/8/layout/hierarchy1"/>
    <dgm:cxn modelId="{CE9CCBA2-39D1-429B-8410-7801F22CEF46}" type="presParOf" srcId="{2383F166-4A78-4464-A223-73F6AFE8313A}" destId="{B8B7210E-4EED-4DE2-9712-7B57E7A5FABC}" srcOrd="3" destOrd="0" presId="urn:microsoft.com/office/officeart/2005/8/layout/hierarchy1"/>
    <dgm:cxn modelId="{14A167A9-EBA3-4B5C-A84A-3435407F6835}" type="presParOf" srcId="{B8B7210E-4EED-4DE2-9712-7B57E7A5FABC}" destId="{1924C383-D3FA-47E9-826B-4040CA6017F2}" srcOrd="0" destOrd="0" presId="urn:microsoft.com/office/officeart/2005/8/layout/hierarchy1"/>
    <dgm:cxn modelId="{E06B60B3-DDBF-45C4-804A-D18D1FB82820}" type="presParOf" srcId="{1924C383-D3FA-47E9-826B-4040CA6017F2}" destId="{64FD4E27-215E-40A4-8517-95587D661295}" srcOrd="0" destOrd="0" presId="urn:microsoft.com/office/officeart/2005/8/layout/hierarchy1"/>
    <dgm:cxn modelId="{BEC6B556-9D6F-48B7-9DF3-3428A0215CB7}" type="presParOf" srcId="{1924C383-D3FA-47E9-826B-4040CA6017F2}" destId="{1457BF58-FCD4-467C-935B-680A8343DFEB}" srcOrd="1" destOrd="0" presId="urn:microsoft.com/office/officeart/2005/8/layout/hierarchy1"/>
    <dgm:cxn modelId="{9E327E1A-EC63-4C3A-BFB6-6D9FBAF48A55}" type="presParOf" srcId="{B8B7210E-4EED-4DE2-9712-7B57E7A5FABC}" destId="{EADBBCDE-6FCE-46C3-BEDE-9D26B20BA3F8}" srcOrd="1" destOrd="0" presId="urn:microsoft.com/office/officeart/2005/8/layout/hierarchy1"/>
    <dgm:cxn modelId="{2E88F354-73A7-4005-8AD3-4CB252DF08E3}" type="presParOf" srcId="{EADBBCDE-6FCE-46C3-BEDE-9D26B20BA3F8}" destId="{6FFBF541-30A3-41B8-B13E-6B69E9254F78}" srcOrd="0" destOrd="0" presId="urn:microsoft.com/office/officeart/2005/8/layout/hierarchy1"/>
    <dgm:cxn modelId="{B5726481-3F82-4247-9A53-7C3F1C1CC2ED}" type="presParOf" srcId="{EADBBCDE-6FCE-46C3-BEDE-9D26B20BA3F8}" destId="{5228C6F8-366F-4A35-A4C6-CC7A691AFFD2}" srcOrd="1" destOrd="0" presId="urn:microsoft.com/office/officeart/2005/8/layout/hierarchy1"/>
    <dgm:cxn modelId="{74D976DA-AA94-4C37-B7B6-6CDF69ACB43E}" type="presParOf" srcId="{5228C6F8-366F-4A35-A4C6-CC7A691AFFD2}" destId="{FAB92BA0-8C98-4EF9-8687-5DAB2CD215D4}" srcOrd="0" destOrd="0" presId="urn:microsoft.com/office/officeart/2005/8/layout/hierarchy1"/>
    <dgm:cxn modelId="{93B4FF6B-F23C-4412-A646-1FB72374F886}" type="presParOf" srcId="{FAB92BA0-8C98-4EF9-8687-5DAB2CD215D4}" destId="{154F28CF-AE69-4C8D-8F62-50EFE5C661D7}" srcOrd="0" destOrd="0" presId="urn:microsoft.com/office/officeart/2005/8/layout/hierarchy1"/>
    <dgm:cxn modelId="{C2CA5E13-AD38-4EA8-A3A3-7E6ABA0B71CB}" type="presParOf" srcId="{FAB92BA0-8C98-4EF9-8687-5DAB2CD215D4}" destId="{758E3E7F-5B23-4E90-B161-76EEB7A21073}" srcOrd="1" destOrd="0" presId="urn:microsoft.com/office/officeart/2005/8/layout/hierarchy1"/>
    <dgm:cxn modelId="{9365A5A2-4153-4413-A37F-95FD20576E51}" type="presParOf" srcId="{5228C6F8-366F-4A35-A4C6-CC7A691AFFD2}" destId="{73E47A3B-E757-450E-B10D-D42FC321CDB9}" srcOrd="1" destOrd="0" presId="urn:microsoft.com/office/officeart/2005/8/layout/hierarchy1"/>
    <dgm:cxn modelId="{D3280A10-47C9-4D34-BEA5-3B10B76289A2}" type="presParOf" srcId="{EADBBCDE-6FCE-46C3-BEDE-9D26B20BA3F8}" destId="{21F9BC22-BF73-420B-B692-4E38BC72C3A5}" srcOrd="2" destOrd="0" presId="urn:microsoft.com/office/officeart/2005/8/layout/hierarchy1"/>
    <dgm:cxn modelId="{4231C839-6795-42E3-B53D-499C4D646312}" type="presParOf" srcId="{EADBBCDE-6FCE-46C3-BEDE-9D26B20BA3F8}" destId="{9C10E1B1-19E2-4710-8C79-1149AF68FA2A}" srcOrd="3" destOrd="0" presId="urn:microsoft.com/office/officeart/2005/8/layout/hierarchy1"/>
    <dgm:cxn modelId="{624A460E-1D89-4CA2-9930-4CD8DB999F79}" type="presParOf" srcId="{9C10E1B1-19E2-4710-8C79-1149AF68FA2A}" destId="{B375278D-3A33-48D0-8476-38CF254B2942}" srcOrd="0" destOrd="0" presId="urn:microsoft.com/office/officeart/2005/8/layout/hierarchy1"/>
    <dgm:cxn modelId="{596F838F-6B78-49C8-B58E-CBA807DA3A4A}" type="presParOf" srcId="{B375278D-3A33-48D0-8476-38CF254B2942}" destId="{86E40111-946B-443C-9729-BA14C3CE363F}" srcOrd="0" destOrd="0" presId="urn:microsoft.com/office/officeart/2005/8/layout/hierarchy1"/>
    <dgm:cxn modelId="{96FA4E26-FEFC-4818-B358-529BE650B43F}" type="presParOf" srcId="{B375278D-3A33-48D0-8476-38CF254B2942}" destId="{7F15617C-493C-46EC-BF66-04C28A0D560A}" srcOrd="1" destOrd="0" presId="urn:microsoft.com/office/officeart/2005/8/layout/hierarchy1"/>
    <dgm:cxn modelId="{CAF61F67-A8C2-450A-B842-C52A5E43CAE3}" type="presParOf" srcId="{9C10E1B1-19E2-4710-8C79-1149AF68FA2A}" destId="{458496E6-E403-4678-B0EE-88D878391F0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7DCE3B-58FC-4B1A-884C-6D6AB5F4693D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77CBB84-0977-4876-93CA-E18825A0351C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tr-TR" sz="6000" b="1" dirty="0">
              <a:ln>
                <a:solidFill>
                  <a:sysClr val="windowText" lastClr="000000"/>
                </a:solidFill>
              </a:ln>
            </a:rPr>
            <a:t>Tek Taraflı Kaldıraçlar</a:t>
          </a:r>
        </a:p>
      </dgm:t>
    </dgm:pt>
    <dgm:pt modelId="{9A86DBB7-44B1-4F0D-BF01-A6447B316226}" type="parTrans" cxnId="{EC0B2EA5-D68D-4C75-AA00-635E1CC47511}">
      <dgm:prSet/>
      <dgm:spPr/>
      <dgm:t>
        <a:bodyPr/>
        <a:lstStyle/>
        <a:p>
          <a:endParaRPr lang="tr-TR" sz="2800"/>
        </a:p>
      </dgm:t>
    </dgm:pt>
    <dgm:pt modelId="{8979ED4A-DF0E-486B-8A12-8E2AACBA9D80}" type="sibTrans" cxnId="{EC0B2EA5-D68D-4C75-AA00-635E1CC47511}">
      <dgm:prSet/>
      <dgm:spPr/>
      <dgm:t>
        <a:bodyPr/>
        <a:lstStyle/>
        <a:p>
          <a:endParaRPr lang="tr-TR" sz="2800"/>
        </a:p>
      </dgm:t>
    </dgm:pt>
    <dgm:pt modelId="{902A1765-69CF-4921-B602-B24D83ABCE00}" type="pres">
      <dgm:prSet presAssocID="{F77DCE3B-58FC-4B1A-884C-6D6AB5F4693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CB9727B-9E4B-444C-B1C1-1C73F8EDB92F}" type="pres">
      <dgm:prSet presAssocID="{F77DCE3B-58FC-4B1A-884C-6D6AB5F4693D}" presName="hierFlow" presStyleCnt="0"/>
      <dgm:spPr/>
    </dgm:pt>
    <dgm:pt modelId="{CECE2021-C5D4-47D6-8F3C-726D72D234AD}" type="pres">
      <dgm:prSet presAssocID="{F77DCE3B-58FC-4B1A-884C-6D6AB5F4693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FF5A242-D53F-4D2A-A414-55CD0E9939FE}" type="pres">
      <dgm:prSet presAssocID="{977CBB84-0977-4876-93CA-E18825A0351C}" presName="Name17" presStyleCnt="0"/>
      <dgm:spPr/>
    </dgm:pt>
    <dgm:pt modelId="{0A5B0942-A162-4064-8B19-21F7F23B97B0}" type="pres">
      <dgm:prSet presAssocID="{977CBB84-0977-4876-93CA-E18825A0351C}" presName="level1Shape" presStyleLbl="node0" presStyleIdx="0" presStyleCnt="1" custScaleX="174689">
        <dgm:presLayoutVars>
          <dgm:chPref val="3"/>
        </dgm:presLayoutVars>
      </dgm:prSet>
      <dgm:spPr/>
    </dgm:pt>
    <dgm:pt modelId="{7216B30C-830D-4E23-9DF6-444DB45121C8}" type="pres">
      <dgm:prSet presAssocID="{977CBB84-0977-4876-93CA-E18825A0351C}" presName="hierChild2" presStyleCnt="0"/>
      <dgm:spPr/>
    </dgm:pt>
    <dgm:pt modelId="{5106F99B-1693-4A9F-96C3-BE16133DBDD1}" type="pres">
      <dgm:prSet presAssocID="{F77DCE3B-58FC-4B1A-884C-6D6AB5F4693D}" presName="bgShapesFlow" presStyleCnt="0"/>
      <dgm:spPr/>
    </dgm:pt>
  </dgm:ptLst>
  <dgm:cxnLst>
    <dgm:cxn modelId="{9F75991A-40D5-437C-BABB-D00EC092D517}" type="presOf" srcId="{F77DCE3B-58FC-4B1A-884C-6D6AB5F4693D}" destId="{902A1765-69CF-4921-B602-B24D83ABCE00}" srcOrd="0" destOrd="0" presId="urn:microsoft.com/office/officeart/2005/8/layout/hierarchy5"/>
    <dgm:cxn modelId="{EC0B2EA5-D68D-4C75-AA00-635E1CC47511}" srcId="{F77DCE3B-58FC-4B1A-884C-6D6AB5F4693D}" destId="{977CBB84-0977-4876-93CA-E18825A0351C}" srcOrd="0" destOrd="0" parTransId="{9A86DBB7-44B1-4F0D-BF01-A6447B316226}" sibTransId="{8979ED4A-DF0E-486B-8A12-8E2AACBA9D80}"/>
    <dgm:cxn modelId="{56672ABB-6B7B-4AC0-9D33-49E231E8DE14}" type="presOf" srcId="{977CBB84-0977-4876-93CA-E18825A0351C}" destId="{0A5B0942-A162-4064-8B19-21F7F23B97B0}" srcOrd="0" destOrd="0" presId="urn:microsoft.com/office/officeart/2005/8/layout/hierarchy5"/>
    <dgm:cxn modelId="{360BCEBD-5699-4DD3-9811-81291201F01D}" type="presParOf" srcId="{902A1765-69CF-4921-B602-B24D83ABCE00}" destId="{0CB9727B-9E4B-444C-B1C1-1C73F8EDB92F}" srcOrd="0" destOrd="0" presId="urn:microsoft.com/office/officeart/2005/8/layout/hierarchy5"/>
    <dgm:cxn modelId="{70E47120-9ABE-49FC-AC7A-96C6EF06985C}" type="presParOf" srcId="{0CB9727B-9E4B-444C-B1C1-1C73F8EDB92F}" destId="{CECE2021-C5D4-47D6-8F3C-726D72D234AD}" srcOrd="0" destOrd="0" presId="urn:microsoft.com/office/officeart/2005/8/layout/hierarchy5"/>
    <dgm:cxn modelId="{99264134-578F-4513-BE4F-59F8517C9F48}" type="presParOf" srcId="{CECE2021-C5D4-47D6-8F3C-726D72D234AD}" destId="{DFF5A242-D53F-4D2A-A414-55CD0E9939FE}" srcOrd="0" destOrd="0" presId="urn:microsoft.com/office/officeart/2005/8/layout/hierarchy5"/>
    <dgm:cxn modelId="{5E0BF7D9-FCEA-4A90-BB42-012343745EFD}" type="presParOf" srcId="{DFF5A242-D53F-4D2A-A414-55CD0E9939FE}" destId="{0A5B0942-A162-4064-8B19-21F7F23B97B0}" srcOrd="0" destOrd="0" presId="urn:microsoft.com/office/officeart/2005/8/layout/hierarchy5"/>
    <dgm:cxn modelId="{494277C3-7651-42EE-9524-A3BEAF1386B2}" type="presParOf" srcId="{DFF5A242-D53F-4D2A-A414-55CD0E9939FE}" destId="{7216B30C-830D-4E23-9DF6-444DB45121C8}" srcOrd="1" destOrd="0" presId="urn:microsoft.com/office/officeart/2005/8/layout/hierarchy5"/>
    <dgm:cxn modelId="{D03C79DF-F8B7-4561-B7A2-ABCCE706F0B8}" type="presParOf" srcId="{902A1765-69CF-4921-B602-B24D83ABCE00}" destId="{5106F99B-1693-4A9F-96C3-BE16133DBDD1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F9BC22-BF73-420B-B692-4E38BC72C3A5}">
      <dsp:nvSpPr>
        <dsp:cNvPr id="0" name=""/>
        <dsp:cNvSpPr/>
      </dsp:nvSpPr>
      <dsp:spPr>
        <a:xfrm>
          <a:off x="4180457" y="3669787"/>
          <a:ext cx="1740309" cy="48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007"/>
              </a:lnTo>
              <a:lnTo>
                <a:pt x="1740309" y="332007"/>
              </a:lnTo>
              <a:lnTo>
                <a:pt x="1740309" y="4871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FBF541-30A3-41B8-B13E-6B69E9254F78}">
      <dsp:nvSpPr>
        <dsp:cNvPr id="0" name=""/>
        <dsp:cNvSpPr/>
      </dsp:nvSpPr>
      <dsp:spPr>
        <a:xfrm>
          <a:off x="2243383" y="3669787"/>
          <a:ext cx="1937074" cy="487192"/>
        </a:xfrm>
        <a:custGeom>
          <a:avLst/>
          <a:gdLst/>
          <a:ahLst/>
          <a:cxnLst/>
          <a:rect l="0" t="0" r="0" b="0"/>
          <a:pathLst>
            <a:path>
              <a:moveTo>
                <a:pt x="1937074" y="0"/>
              </a:moveTo>
              <a:lnTo>
                <a:pt x="1937074" y="332007"/>
              </a:lnTo>
              <a:lnTo>
                <a:pt x="0" y="332007"/>
              </a:lnTo>
              <a:lnTo>
                <a:pt x="0" y="4871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7361EB-150F-4585-B8AE-B56C788F9A1A}">
      <dsp:nvSpPr>
        <dsp:cNvPr id="0" name=""/>
        <dsp:cNvSpPr/>
      </dsp:nvSpPr>
      <dsp:spPr>
        <a:xfrm>
          <a:off x="2722764" y="2118867"/>
          <a:ext cx="1457693" cy="48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007"/>
              </a:lnTo>
              <a:lnTo>
                <a:pt x="1457693" y="332007"/>
              </a:lnTo>
              <a:lnTo>
                <a:pt x="1457693" y="4871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C6003E-C93D-4686-B284-2DEDA6571F8C}">
      <dsp:nvSpPr>
        <dsp:cNvPr id="0" name=""/>
        <dsp:cNvSpPr/>
      </dsp:nvSpPr>
      <dsp:spPr>
        <a:xfrm>
          <a:off x="1273354" y="2118867"/>
          <a:ext cx="1449409" cy="487192"/>
        </a:xfrm>
        <a:custGeom>
          <a:avLst/>
          <a:gdLst/>
          <a:ahLst/>
          <a:cxnLst/>
          <a:rect l="0" t="0" r="0" b="0"/>
          <a:pathLst>
            <a:path>
              <a:moveTo>
                <a:pt x="1449409" y="0"/>
              </a:moveTo>
              <a:lnTo>
                <a:pt x="1449409" y="332007"/>
              </a:lnTo>
              <a:lnTo>
                <a:pt x="0" y="332007"/>
              </a:lnTo>
              <a:lnTo>
                <a:pt x="0" y="4871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7B8915-2652-4A2C-9385-5E16F86BECD6}">
      <dsp:nvSpPr>
        <dsp:cNvPr id="0" name=""/>
        <dsp:cNvSpPr/>
      </dsp:nvSpPr>
      <dsp:spPr>
        <a:xfrm>
          <a:off x="1188744" y="349357"/>
          <a:ext cx="3068040" cy="17695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2D5F0D-D1B9-470A-B50F-9A9623795B14}">
      <dsp:nvSpPr>
        <dsp:cNvPr id="0" name=""/>
        <dsp:cNvSpPr/>
      </dsp:nvSpPr>
      <dsp:spPr>
        <a:xfrm>
          <a:off x="1374873" y="526180"/>
          <a:ext cx="3068040" cy="17695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400" b="1" kern="1200" cap="none" spc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Kaldıraçlar </a:t>
          </a:r>
          <a:endParaRPr lang="tr-TR" sz="4400" b="1" kern="1200" cap="none" spc="0" dirty="0">
            <a:ln w="18000">
              <a:solidFill>
                <a:sysClr val="windowText" lastClr="000000"/>
              </a:solidFill>
              <a:prstDash val="solid"/>
              <a:miter lim="800000"/>
            </a:ln>
            <a:solidFill>
              <a:srgbClr val="FFC000"/>
            </a:solidFill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sp:txBody>
      <dsp:txXfrm>
        <a:off x="1426700" y="578007"/>
        <a:ext cx="2964386" cy="1665856"/>
      </dsp:txXfrm>
    </dsp:sp>
    <dsp:sp modelId="{9A2F9284-1B8E-4403-A090-0D79408125D9}">
      <dsp:nvSpPr>
        <dsp:cNvPr id="0" name=""/>
        <dsp:cNvSpPr/>
      </dsp:nvSpPr>
      <dsp:spPr>
        <a:xfrm>
          <a:off x="1790" y="2606060"/>
          <a:ext cx="2543128" cy="10637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6EF3F3-99ED-443F-8D11-266B9487B60A}">
      <dsp:nvSpPr>
        <dsp:cNvPr id="0" name=""/>
        <dsp:cNvSpPr/>
      </dsp:nvSpPr>
      <dsp:spPr>
        <a:xfrm>
          <a:off x="187919" y="2782882"/>
          <a:ext cx="2543128" cy="1063727"/>
        </a:xfrm>
        <a:prstGeom prst="flowChartAlternateProcess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Çift taraflı kaldıraçlar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1.tip </a:t>
          </a:r>
        </a:p>
      </dsp:txBody>
      <dsp:txXfrm>
        <a:off x="239845" y="2834808"/>
        <a:ext cx="2439276" cy="959875"/>
      </dsp:txXfrm>
    </dsp:sp>
    <dsp:sp modelId="{64FD4E27-215E-40A4-8517-95587D661295}">
      <dsp:nvSpPr>
        <dsp:cNvPr id="0" name=""/>
        <dsp:cNvSpPr/>
      </dsp:nvSpPr>
      <dsp:spPr>
        <a:xfrm>
          <a:off x="2917177" y="2606060"/>
          <a:ext cx="2526561" cy="10637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57BF58-FCD4-467C-935B-680A8343DFEB}">
      <dsp:nvSpPr>
        <dsp:cNvPr id="0" name=""/>
        <dsp:cNvSpPr/>
      </dsp:nvSpPr>
      <dsp:spPr>
        <a:xfrm>
          <a:off x="3103306" y="2782882"/>
          <a:ext cx="2526561" cy="10637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99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Tek taraflı kaldıraçlar</a:t>
          </a:r>
        </a:p>
      </dsp:txBody>
      <dsp:txXfrm>
        <a:off x="3134462" y="2814038"/>
        <a:ext cx="2464249" cy="1001415"/>
      </dsp:txXfrm>
    </dsp:sp>
    <dsp:sp modelId="{154F28CF-AE69-4C8D-8F62-50EFE5C661D7}">
      <dsp:nvSpPr>
        <dsp:cNvPr id="0" name=""/>
        <dsp:cNvSpPr/>
      </dsp:nvSpPr>
      <dsp:spPr>
        <a:xfrm>
          <a:off x="689202" y="4156979"/>
          <a:ext cx="3108361" cy="10637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8E3E7F-5B23-4E90-B161-76EEB7A21073}">
      <dsp:nvSpPr>
        <dsp:cNvPr id="0" name=""/>
        <dsp:cNvSpPr/>
      </dsp:nvSpPr>
      <dsp:spPr>
        <a:xfrm>
          <a:off x="875331" y="4333802"/>
          <a:ext cx="3108361" cy="10637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Şekildeki gibi olanlar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2.tip</a:t>
          </a:r>
        </a:p>
      </dsp:txBody>
      <dsp:txXfrm>
        <a:off x="906487" y="4364958"/>
        <a:ext cx="3046049" cy="1001415"/>
      </dsp:txXfrm>
    </dsp:sp>
    <dsp:sp modelId="{86E40111-946B-443C-9729-BA14C3CE363F}">
      <dsp:nvSpPr>
        <dsp:cNvPr id="0" name=""/>
        <dsp:cNvSpPr/>
      </dsp:nvSpPr>
      <dsp:spPr>
        <a:xfrm>
          <a:off x="4169822" y="4156979"/>
          <a:ext cx="3501890" cy="106372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15617C-493C-46EC-BF66-04C28A0D560A}">
      <dsp:nvSpPr>
        <dsp:cNvPr id="0" name=""/>
        <dsp:cNvSpPr/>
      </dsp:nvSpPr>
      <dsp:spPr>
        <a:xfrm>
          <a:off x="4355951" y="4333802"/>
          <a:ext cx="3501890" cy="10637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Şekildeki gibi olanlar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400" b="1" kern="12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rPr>
            <a:t>3.tip</a:t>
          </a:r>
        </a:p>
      </dsp:txBody>
      <dsp:txXfrm>
        <a:off x="4387107" y="4364958"/>
        <a:ext cx="3439578" cy="10014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5B0942-A162-4064-8B19-21F7F23B97B0}">
      <dsp:nvSpPr>
        <dsp:cNvPr id="0" name=""/>
        <dsp:cNvSpPr/>
      </dsp:nvSpPr>
      <dsp:spPr>
        <a:xfrm>
          <a:off x="287" y="87527"/>
          <a:ext cx="5410369" cy="154857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6000" b="1" kern="1200" dirty="0">
              <a:ln>
                <a:solidFill>
                  <a:sysClr val="windowText" lastClr="000000"/>
                </a:solidFill>
              </a:ln>
            </a:rPr>
            <a:t>Tek Taraflı Kaldıraçlar</a:t>
          </a:r>
        </a:p>
      </dsp:txBody>
      <dsp:txXfrm>
        <a:off x="45643" y="132883"/>
        <a:ext cx="5319657" cy="14578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769B2-4363-4C48-B5F5-C760D9AE7A61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C8C4BC-602D-4301-A1E6-9D046C41B5A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1151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8C4BC-602D-4301-A1E6-9D046C41B5A3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3543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8C4BC-602D-4301-A1E6-9D046C41B5A3}" type="slidenum">
              <a:rPr lang="tr-TR" smtClean="0"/>
              <a:pPr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011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2DD71-F646-4AD2-9C00-E64D854248D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D528F-A50C-4403-924D-C3AC9CBE0EB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1328E-F6D1-491D-B75B-B4F7167EEAB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6146800" y="1828800"/>
            <a:ext cx="5029200" cy="17526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6146800" y="3733800"/>
            <a:ext cx="5029200" cy="17526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22DA7-47EB-4315-AF4F-6BECE883F58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1" y="244476"/>
            <a:ext cx="11180233" cy="14319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1117601" y="1905000"/>
            <a:ext cx="5236633" cy="41910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557434" y="1905000"/>
            <a:ext cx="5236633" cy="419100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464F4-A6F7-407D-AD6B-BA7AFC9315A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72DD71-F646-4AD2-9C00-E64D854248D0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6A031-0088-4D02-9647-89AE3D2B62B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44CDD8-4279-4432-AABD-D93AF38FB70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184AA-B6DB-4B96-ACCB-C5E927B28A6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EC6E1-ADF3-41D4-BF81-F9B282005916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BA582-F13E-4990-8B5F-14484865886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6A031-0088-4D02-9647-89AE3D2B62B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AC358E-FE18-4234-8CC0-5F0395B4F79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9ED9D-D2C8-45C9-8728-475E490A847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0AB1-305D-4205-BAF5-9A63EB35237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D528F-A50C-4403-924D-C3AC9CBE0EB8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E1328E-F6D1-491D-B75B-B4F7167EEAB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72DD71-F646-4AD2-9C00-E64D854248D0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6A031-0088-4D02-9647-89AE3D2B62B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44CDD8-4279-4432-AABD-D93AF38FB70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184AA-B6DB-4B96-ACCB-C5E927B28A6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EC6E1-ADF3-41D4-BF81-F9B282005916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4CDD8-4279-4432-AABD-D93AF38FB7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BA582-F13E-4990-8B5F-14484865886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AC358E-FE18-4234-8CC0-5F0395B4F79F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9ED9D-D2C8-45C9-8728-475E490A847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10AB1-305D-4205-BAF5-9A63EB352373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D528F-A50C-4403-924D-C3AC9CBE0EB8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E1328E-F6D1-491D-B75B-B4F7167EEAB2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184AA-B6DB-4B96-ACCB-C5E927B28A6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EC6E1-ADF3-41D4-BF81-F9B28200591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BA582-F13E-4990-8B5F-14484865886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C358E-FE18-4234-8CC0-5F0395B4F79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9ED9D-D2C8-45C9-8728-475E490A847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10AB1-305D-4205-BAF5-9A63EB35237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başlık stili için tıklatın</a:t>
            </a:r>
          </a:p>
        </p:txBody>
      </p:sp>
      <p:sp>
        <p:nvSpPr>
          <p:cNvPr id="1126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16357322-B83A-41CC-82DB-961CC11A54E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19" r:id="rId1"/>
    <p:sldLayoutId id="2147484620" r:id="rId2"/>
    <p:sldLayoutId id="2147484621" r:id="rId3"/>
    <p:sldLayoutId id="2147484622" r:id="rId4"/>
    <p:sldLayoutId id="2147484623" r:id="rId5"/>
    <p:sldLayoutId id="2147484624" r:id="rId6"/>
    <p:sldLayoutId id="2147484625" r:id="rId7"/>
    <p:sldLayoutId id="2147484626" r:id="rId8"/>
    <p:sldLayoutId id="2147484627" r:id="rId9"/>
    <p:sldLayoutId id="2147484628" r:id="rId10"/>
    <p:sldLayoutId id="2147484629" r:id="rId11"/>
    <p:sldLayoutId id="2147484630" r:id="rId12"/>
    <p:sldLayoutId id="214748463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6357322-B83A-41CC-82DB-961CC11A54E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34" r:id="rId1"/>
    <p:sldLayoutId id="2147484635" r:id="rId2"/>
    <p:sldLayoutId id="2147484636" r:id="rId3"/>
    <p:sldLayoutId id="2147484637" r:id="rId4"/>
    <p:sldLayoutId id="2147484638" r:id="rId5"/>
    <p:sldLayoutId id="2147484639" r:id="rId6"/>
    <p:sldLayoutId id="2147484640" r:id="rId7"/>
    <p:sldLayoutId id="2147484641" r:id="rId8"/>
    <p:sldLayoutId id="2147484642" r:id="rId9"/>
    <p:sldLayoutId id="2147484643" r:id="rId10"/>
    <p:sldLayoutId id="214748464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6357322-B83A-41CC-82DB-961CC11A54E5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6" r:id="rId1"/>
    <p:sldLayoutId id="2147484647" r:id="rId2"/>
    <p:sldLayoutId id="2147484648" r:id="rId3"/>
    <p:sldLayoutId id="2147484649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7.gif"/><Relationship Id="rId7" Type="http://schemas.openxmlformats.org/officeDocument/2006/relationships/diagramColors" Target="../diagrams/colors1.xml"/><Relationship Id="rId12" Type="http://schemas.openxmlformats.org/officeDocument/2006/relationships/image" Target="../media/image5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50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49.jpeg"/><Relationship Id="rId4" Type="http://schemas.openxmlformats.org/officeDocument/2006/relationships/diagramData" Target="../diagrams/data1.xml"/><Relationship Id="rId9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5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6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6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jpeg"/><Relationship Id="rId4" Type="http://schemas.openxmlformats.org/officeDocument/2006/relationships/image" Target="../media/image8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g"/><Relationship Id="rId4" Type="http://schemas.openxmlformats.org/officeDocument/2006/relationships/image" Target="../media/image9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gi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gif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gif"/><Relationship Id="rId2" Type="http://schemas.openxmlformats.org/officeDocument/2006/relationships/image" Target="../media/image10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4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gif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7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gif"/><Relationship Id="rId2" Type="http://schemas.openxmlformats.org/officeDocument/2006/relationships/image" Target="../media/image108.gif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7.gif"/><Relationship Id="rId4" Type="http://schemas.openxmlformats.org/officeDocument/2006/relationships/image" Target="../media/image11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gif"/><Relationship Id="rId2" Type="http://schemas.openxmlformats.org/officeDocument/2006/relationships/image" Target="../media/image118.gif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gif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gif"/><Relationship Id="rId2" Type="http://schemas.openxmlformats.org/officeDocument/2006/relationships/image" Target="../media/image129.gi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gi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7" Type="http://schemas.openxmlformats.org/officeDocument/2006/relationships/image" Target="../media/image141.jpeg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0.jpeg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jpeg"/><Relationship Id="rId3" Type="http://schemas.openxmlformats.org/officeDocument/2006/relationships/image" Target="../media/image153.jpeg"/><Relationship Id="rId7" Type="http://schemas.openxmlformats.org/officeDocument/2006/relationships/image" Target="../media/image157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65.jpeg"/><Relationship Id="rId4" Type="http://schemas.openxmlformats.org/officeDocument/2006/relationships/image" Target="../media/image164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2.jpeg"/><Relationship Id="rId5" Type="http://schemas.openxmlformats.org/officeDocument/2006/relationships/image" Target="../media/image171.jpeg"/><Relationship Id="rId4" Type="http://schemas.openxmlformats.org/officeDocument/2006/relationships/image" Target="../media/image170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gif"/><Relationship Id="rId2" Type="http://schemas.openxmlformats.org/officeDocument/2006/relationships/image" Target="../media/image174.gif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gif"/><Relationship Id="rId2" Type="http://schemas.openxmlformats.org/officeDocument/2006/relationships/image" Target="../media/image176.gif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gif"/><Relationship Id="rId2" Type="http://schemas.openxmlformats.org/officeDocument/2006/relationships/image" Target="../media/image178.gif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gif"/><Relationship Id="rId2" Type="http://schemas.openxmlformats.org/officeDocument/2006/relationships/image" Target="../media/image18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gi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gi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jpeg"/><Relationship Id="rId3" Type="http://schemas.openxmlformats.org/officeDocument/2006/relationships/image" Target="../media/image186.jpeg"/><Relationship Id="rId7" Type="http://schemas.openxmlformats.org/officeDocument/2006/relationships/image" Target="../media/image190.gif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9.gif"/><Relationship Id="rId11" Type="http://schemas.openxmlformats.org/officeDocument/2006/relationships/image" Target="../media/image194.jpeg"/><Relationship Id="rId5" Type="http://schemas.openxmlformats.org/officeDocument/2006/relationships/image" Target="../media/image188.jpeg"/><Relationship Id="rId10" Type="http://schemas.openxmlformats.org/officeDocument/2006/relationships/image" Target="../media/image193.jpeg"/><Relationship Id="rId4" Type="http://schemas.openxmlformats.org/officeDocument/2006/relationships/image" Target="../media/image187.jpeg"/><Relationship Id="rId9" Type="http://schemas.openxmlformats.org/officeDocument/2006/relationships/image" Target="../media/image192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gif"/><Relationship Id="rId2" Type="http://schemas.openxmlformats.org/officeDocument/2006/relationships/image" Target="../media/image19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gif"/><Relationship Id="rId2" Type="http://schemas.openxmlformats.org/officeDocument/2006/relationships/image" Target="../media/image20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2.gif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jpeg"/><Relationship Id="rId3" Type="http://schemas.openxmlformats.org/officeDocument/2006/relationships/image" Target="../media/image204.jpeg"/><Relationship Id="rId7" Type="http://schemas.openxmlformats.org/officeDocument/2006/relationships/image" Target="../media/image208.jpeg"/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jpeg"/><Relationship Id="rId5" Type="http://schemas.openxmlformats.org/officeDocument/2006/relationships/image" Target="../media/image206.jpeg"/><Relationship Id="rId4" Type="http://schemas.openxmlformats.org/officeDocument/2006/relationships/image" Target="../media/image205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2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jpeg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gi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jpeg"/><Relationship Id="rId3" Type="http://schemas.openxmlformats.org/officeDocument/2006/relationships/image" Target="../media/image220.png"/><Relationship Id="rId7" Type="http://schemas.openxmlformats.org/officeDocument/2006/relationships/image" Target="../media/image224.jpeg"/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3.jpeg"/><Relationship Id="rId5" Type="http://schemas.openxmlformats.org/officeDocument/2006/relationships/image" Target="../media/image222.jpeg"/><Relationship Id="rId4" Type="http://schemas.openxmlformats.org/officeDocument/2006/relationships/image" Target="../media/image221.jpeg"/><Relationship Id="rId9" Type="http://schemas.openxmlformats.org/officeDocument/2006/relationships/image" Target="../media/image2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E0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imple machines by Lara Belaeva on Dribbble">
            <a:extLst>
              <a:ext uri="{FF2B5EF4-FFF2-40B4-BE49-F238E27FC236}">
                <a16:creationId xmlns:a16="http://schemas.microsoft.com/office/drawing/2014/main" id="{9D055BE8-A187-411A-A7D6-7118E8DDFA3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9" y="-32724"/>
            <a:ext cx="9263245" cy="6947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F1CFFFF2-1590-4CD0-ABA3-5AFAD030E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de-DE" sz="6600" b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Bas</a:t>
            </a:r>
            <a:r>
              <a:rPr lang="tr-TR" sz="6600" b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i</a:t>
            </a:r>
            <a:r>
              <a:rPr lang="de-DE" sz="6600" b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t Mak</a:t>
            </a:r>
            <a:r>
              <a:rPr lang="tr-TR" sz="6600" b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i</a:t>
            </a:r>
            <a:r>
              <a:rPr lang="de-DE" sz="6600" b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neler</a:t>
            </a:r>
            <a:endParaRPr lang="de-DE" sz="6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8128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3"/>
          <p:cNvSpPr>
            <a:spLocks noGrp="1" noChangeArrowheads="1"/>
          </p:cNvSpPr>
          <p:nvPr>
            <p:ph idx="1"/>
          </p:nvPr>
        </p:nvSpPr>
        <p:spPr>
          <a:xfrm>
            <a:off x="7464152" y="-6178"/>
            <a:ext cx="4727848" cy="3397315"/>
          </a:xfrm>
          <a:noFill/>
          <a:ln w="257175">
            <a:noFill/>
          </a:ln>
        </p:spPr>
        <p:txBody>
          <a:bodyPr/>
          <a:lstStyle/>
          <a:p>
            <a:pPr marL="0" indent="0" algn="ctr" eaLnBrk="1" hangingPunct="1">
              <a:buNone/>
            </a:pP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Bisiklette olduğu gibi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tüm makinelerde </a:t>
            </a:r>
            <a:r>
              <a:rPr lang="tr-TR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geçerli olan mekaniğin altın bir kuralı vardır.</a:t>
            </a:r>
            <a:endParaRPr lang="de-DE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" name="Dikdörtgen 1"/>
          <p:cNvSpPr/>
          <p:nvPr/>
        </p:nvSpPr>
        <p:spPr>
          <a:xfrm>
            <a:off x="0" y="4077072"/>
            <a:ext cx="5879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Kuvvetten Kazan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ç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Varsa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Yoldan Kay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p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,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endParaRPr lang="tr-TR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  <a:p>
            <a:pPr algn="ctr"/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Yoldan Kazan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ç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Varsa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Kuvveten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Kay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p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Vard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r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.</a:t>
            </a:r>
            <a:endParaRPr lang="tr-TR" sz="3600" dirty="0">
              <a:solidFill>
                <a:srgbClr val="FFC000"/>
              </a:solidFill>
              <a:latin typeface="+mn-lt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4" name="Picture 14" descr="http://t1.gstatic.com/images?q=tbn:ANd9GcRXqODrv1D9jvZ5KI2S40yPgj28RGM9ESQRunsS2dnoI7Uqj4Kgo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501169">
            <a:off x="3901830" y="3984228"/>
            <a:ext cx="2528289" cy="2528289"/>
          </a:xfrm>
          <a:prstGeom prst="rect">
            <a:avLst/>
          </a:prstGeom>
          <a:noFill/>
        </p:spPr>
      </p:pic>
      <p:pic>
        <p:nvPicPr>
          <p:cNvPr id="30" name="Picture 2" descr="hand ile ilgili görsel sonuc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4948">
            <a:off x="4457431" y="3159478"/>
            <a:ext cx="3696345" cy="207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çivi ile ilgili görsel sonucu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37819">
            <a:off x="3423625" y="5514873"/>
            <a:ext cx="987401" cy="150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explosiv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527" y="4837364"/>
            <a:ext cx="1053348" cy="71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explosiv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360" y="3334148"/>
            <a:ext cx="1714500" cy="116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explosiv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28" y="5315894"/>
            <a:ext cx="1018416" cy="69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xplosiv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90" y="3283675"/>
            <a:ext cx="1714500" cy="116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and ile ilgili görsel sonuc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8129">
            <a:off x="115174" y="4508911"/>
            <a:ext cx="3696345" cy="207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02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0"/>
            <a:ext cx="12192000" cy="3189606"/>
          </a:xfrm>
          <a:noFill/>
          <a:ln w="384175"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Makineler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bize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yapma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kolayl</a:t>
            </a:r>
            <a:r>
              <a:rPr lang="tr-TR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fakat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kazan</a:t>
            </a:r>
            <a:r>
              <a:rPr lang="tr-TR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yoktur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(hiç bir zaman)</a:t>
            </a:r>
          </a:p>
          <a:p>
            <a:pPr algn="ctr" eaLnBrk="1" hangingPunct="1">
              <a:buNone/>
            </a:pP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ünkü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makinelerin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kendi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</a:t>
            </a:r>
            <a:r>
              <a:rPr lang="tr-TR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tr-TR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na 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enerjileri</a:t>
            </a:r>
            <a:r>
              <a:rPr lang="tr-TR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yoktur. 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kadar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enerji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verirseniz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o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kadar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yaparlar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18" name="17 Düz Ok Bağlayıcısı"/>
          <p:cNvCxnSpPr/>
          <p:nvPr/>
        </p:nvCxnSpPr>
        <p:spPr>
          <a:xfrm rot="5400000">
            <a:off x="4839897" y="4689452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19 Dikdörtgen"/>
          <p:cNvSpPr/>
          <p:nvPr/>
        </p:nvSpPr>
        <p:spPr>
          <a:xfrm>
            <a:off x="3776394" y="3841573"/>
            <a:ext cx="836710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5407690" y="5068400"/>
            <a:ext cx="571504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Enerji 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95240" y="2343939"/>
            <a:ext cx="657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Örne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iviyi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elle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sökseniz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pense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ile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sökseniz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ayn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yapm</a:t>
            </a:r>
            <a:r>
              <a:rPr lang="tr-TR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ış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2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olursunuz</a:t>
            </a:r>
            <a:r>
              <a:rPr lang="de-DE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26" name="25 Dikdörtgen"/>
          <p:cNvSpPr/>
          <p:nvPr/>
        </p:nvSpPr>
        <p:spPr>
          <a:xfrm>
            <a:off x="1038675" y="3824745"/>
            <a:ext cx="931452" cy="243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Enerji </a:t>
            </a:r>
          </a:p>
        </p:txBody>
      </p:sp>
      <p:sp>
        <p:nvSpPr>
          <p:cNvPr id="28" name="27 Dikdörtgen"/>
          <p:cNvSpPr/>
          <p:nvPr/>
        </p:nvSpPr>
        <p:spPr>
          <a:xfrm>
            <a:off x="326378" y="5623792"/>
            <a:ext cx="571504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Enerji </a:t>
            </a:r>
          </a:p>
        </p:txBody>
      </p:sp>
      <p:pic>
        <p:nvPicPr>
          <p:cNvPr id="7176" name="Picture 8" descr="çivi ile ilgili görsel sonucu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37819">
            <a:off x="489597" y="5527301"/>
            <a:ext cx="987401" cy="150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Metin kutusu 18">
            <a:extLst>
              <a:ext uri="{FF2B5EF4-FFF2-40B4-BE49-F238E27FC236}">
                <a16:creationId xmlns:a16="http://schemas.microsoft.com/office/drawing/2014/main" id="{61B14BE2-B2CC-4C52-B7C3-D0CA981643BA}"/>
              </a:ext>
            </a:extLst>
          </p:cNvPr>
          <p:cNvSpPr txBox="1"/>
          <p:nvPr/>
        </p:nvSpPr>
        <p:spPr>
          <a:xfrm>
            <a:off x="7418781" y="3129204"/>
            <a:ext cx="477321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Herhangi bir işi elle de yapsanız makine ile de yapsanız </a:t>
            </a:r>
            <a:r>
              <a:rPr kumimoji="0" lang="tr-TR" sz="36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aynı işi yapmış 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ve </a:t>
            </a:r>
            <a:r>
              <a:rPr kumimoji="0" lang="tr-TR" sz="36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aynı enerjiyi harcamış 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olursunuz.</a:t>
            </a:r>
            <a:endParaRPr kumimoji="0" lang="de-DE" sz="3600" b="1" i="0" u="none" strike="noStrike" kern="1200" cap="none" spc="0" normalizeH="0" baseline="0" noProof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şittir 3">
            <a:extLst>
              <a:ext uri="{FF2B5EF4-FFF2-40B4-BE49-F238E27FC236}">
                <a16:creationId xmlns:a16="http://schemas.microsoft.com/office/drawing/2014/main" id="{CCDA06D8-E4D2-428C-9BCD-A4E125D68DB7}"/>
              </a:ext>
            </a:extLst>
          </p:cNvPr>
          <p:cNvSpPr/>
          <p:nvPr/>
        </p:nvSpPr>
        <p:spPr>
          <a:xfrm>
            <a:off x="2405095" y="3605833"/>
            <a:ext cx="987778" cy="576064"/>
          </a:xfrm>
          <a:prstGeom prst="mathEqual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Eşittir 4">
            <a:extLst>
              <a:ext uri="{FF2B5EF4-FFF2-40B4-BE49-F238E27FC236}">
                <a16:creationId xmlns:a16="http://schemas.microsoft.com/office/drawing/2014/main" id="{8F3F37E1-1708-4908-8BB3-7C41D9018105}"/>
              </a:ext>
            </a:extLst>
          </p:cNvPr>
          <p:cNvSpPr/>
          <p:nvPr/>
        </p:nvSpPr>
        <p:spPr>
          <a:xfrm>
            <a:off x="3090991" y="4976740"/>
            <a:ext cx="987778" cy="576064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lever png - With The Use Of The Lever, People Can Lift A Resistance -  Simple Machine First Class Lever | #3430079 - Vippng">
            <a:extLst>
              <a:ext uri="{FF2B5EF4-FFF2-40B4-BE49-F238E27FC236}">
                <a16:creationId xmlns:a16="http://schemas.microsoft.com/office/drawing/2014/main" id="{9E943D56-5697-43AA-9590-E485C2746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0" y="967404"/>
            <a:ext cx="9724628" cy="579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C581CE12-E9AD-4F5C-BF51-19AD68300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0"/>
            <a:ext cx="9144000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de-DE" sz="8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sz="8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8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sz="8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8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endParaRPr lang="de-DE" sz="8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8167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evers: Intro">
            <a:extLst>
              <a:ext uri="{FF2B5EF4-FFF2-40B4-BE49-F238E27FC236}">
                <a16:creationId xmlns:a16="http://schemas.microsoft.com/office/drawing/2014/main" id="{89C9301E-F4D5-4CB6-9110-2B8EA1A049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5" y="1940559"/>
            <a:ext cx="6674369" cy="336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leve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00" y="1991580"/>
            <a:ext cx="3414967" cy="268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144000" cy="9567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60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60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60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endParaRPr lang="de-DE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0" y="908269"/>
            <a:ext cx="12192000" cy="1519231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noktası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etrafında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dönebilen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sağlam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yapılı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çubuktan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oluşan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düzeneğe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kaldıraç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denir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de-DE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831379" y="3082183"/>
            <a:ext cx="114300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Çubuk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2207568" y="4659170"/>
            <a:ext cx="114300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  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0" y="5301209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Kald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ra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ç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lar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genellikle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az kuvvet uygulayarak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yük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ü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herhangi bir yere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kald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rmak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amac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yla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kullan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ı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lan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basit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makinelerdir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2" name="8 Dikdörtgen">
            <a:extLst>
              <a:ext uri="{FF2B5EF4-FFF2-40B4-BE49-F238E27FC236}">
                <a16:creationId xmlns:a16="http://schemas.microsoft.com/office/drawing/2014/main" id="{D9633F0D-E18D-4205-879C-BA25BE1FBAD6}"/>
              </a:ext>
            </a:extLst>
          </p:cNvPr>
          <p:cNvSpPr/>
          <p:nvPr/>
        </p:nvSpPr>
        <p:spPr>
          <a:xfrm>
            <a:off x="6960096" y="3900162"/>
            <a:ext cx="114300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</a:p>
        </p:txBody>
      </p:sp>
      <p:sp>
        <p:nvSpPr>
          <p:cNvPr id="3" name="8 Dikdörtgen">
            <a:extLst>
              <a:ext uri="{FF2B5EF4-FFF2-40B4-BE49-F238E27FC236}">
                <a16:creationId xmlns:a16="http://schemas.microsoft.com/office/drawing/2014/main" id="{5052B22E-822D-42B2-9AA4-D2B18152F96B}"/>
              </a:ext>
            </a:extLst>
          </p:cNvPr>
          <p:cNvSpPr/>
          <p:nvPr/>
        </p:nvSpPr>
        <p:spPr>
          <a:xfrm>
            <a:off x="9958678" y="3874791"/>
            <a:ext cx="1143008" cy="2767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 </a:t>
            </a:r>
          </a:p>
        </p:txBody>
      </p:sp>
      <p:sp>
        <p:nvSpPr>
          <p:cNvPr id="5" name="9 Dikdörtgen">
            <a:extLst>
              <a:ext uri="{FF2B5EF4-FFF2-40B4-BE49-F238E27FC236}">
                <a16:creationId xmlns:a16="http://schemas.microsoft.com/office/drawing/2014/main" id="{49AF0DAF-F66E-41E5-9B66-7B971E726977}"/>
              </a:ext>
            </a:extLst>
          </p:cNvPr>
          <p:cNvSpPr/>
          <p:nvPr/>
        </p:nvSpPr>
        <p:spPr>
          <a:xfrm>
            <a:off x="8400256" y="5001073"/>
            <a:ext cx="1143008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laza.ufl.edu/luzmaria/LEVERS/leverA-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692" y="136262"/>
            <a:ext cx="6757960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6" name="Rectangle 3"/>
          <p:cNvSpPr>
            <a:spLocks noGrp="1" noChangeArrowheads="1"/>
          </p:cNvSpPr>
          <p:nvPr>
            <p:ph idx="1"/>
          </p:nvPr>
        </p:nvSpPr>
        <p:spPr>
          <a:xfrm>
            <a:off x="13763" y="1642884"/>
            <a:ext cx="5461118" cy="1990495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uygulanan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yönünü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ve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büyüklüğünü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tirir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9" name="8 Dikdörtgen"/>
          <p:cNvSpPr/>
          <p:nvPr/>
        </p:nvSpPr>
        <p:spPr>
          <a:xfrm>
            <a:off x="8130963" y="3434301"/>
            <a:ext cx="1532838" cy="8225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4945626" y="1421735"/>
            <a:ext cx="1755270" cy="487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 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9650833" y="1649119"/>
            <a:ext cx="1532838" cy="666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  </a:t>
            </a:r>
          </a:p>
        </p:txBody>
      </p:sp>
      <p:sp>
        <p:nvSpPr>
          <p:cNvPr id="2" name="Aşağı Ok 1"/>
          <p:cNvSpPr/>
          <p:nvPr/>
        </p:nvSpPr>
        <p:spPr>
          <a:xfrm>
            <a:off x="5525157" y="1847264"/>
            <a:ext cx="849639" cy="158173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şağı Ok 14"/>
          <p:cNvSpPr/>
          <p:nvPr/>
        </p:nvSpPr>
        <p:spPr>
          <a:xfrm rot="10800000">
            <a:off x="10772153" y="355742"/>
            <a:ext cx="1044622" cy="1716701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290" name="Picture 2" descr="simple machine ile ilgili görsel sonucu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" y="3292978"/>
            <a:ext cx="6518034" cy="342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sichicago.org/fileadmin/Activities/Howtos/Build_a_Lever/lever_drawin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1988840"/>
            <a:ext cx="9505055" cy="42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2135560" y="288664"/>
            <a:ext cx="8229600" cy="714356"/>
          </a:xfrm>
        </p:spPr>
        <p:txBody>
          <a:bodyPr/>
          <a:lstStyle/>
          <a:p>
            <a:r>
              <a:rPr lang="tr-TR" sz="6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Kaldıracı Tanıyalım</a:t>
            </a:r>
          </a:p>
        </p:txBody>
      </p:sp>
      <p:sp>
        <p:nvSpPr>
          <p:cNvPr id="9" name="8 Dikdörtgen"/>
          <p:cNvSpPr/>
          <p:nvPr/>
        </p:nvSpPr>
        <p:spPr>
          <a:xfrm>
            <a:off x="8599171" y="2059564"/>
            <a:ext cx="1525866" cy="5725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1608531" y="2220405"/>
            <a:ext cx="1788062" cy="7724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4726126" y="5587223"/>
            <a:ext cx="2499402" cy="5380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6" name="15 Sol Ayraç"/>
          <p:cNvSpPr/>
          <p:nvPr/>
        </p:nvSpPr>
        <p:spPr>
          <a:xfrm rot="4477244">
            <a:off x="3855119" y="2324778"/>
            <a:ext cx="630276" cy="3441924"/>
          </a:xfrm>
          <a:prstGeom prst="leftBrace">
            <a:avLst>
              <a:gd name="adj1" fmla="val 0"/>
              <a:gd name="adj2" fmla="val 49952"/>
            </a:avLst>
          </a:prstGeom>
          <a:ln>
            <a:solidFill>
              <a:srgbClr val="00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 rot="20862657">
            <a:off x="5993261" y="2225505"/>
            <a:ext cx="2574475" cy="5725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</a:p>
        </p:txBody>
      </p:sp>
      <p:sp>
        <p:nvSpPr>
          <p:cNvPr id="18" name="17 Sol Ayraç"/>
          <p:cNvSpPr/>
          <p:nvPr/>
        </p:nvSpPr>
        <p:spPr>
          <a:xfrm rot="4578227">
            <a:off x="7132604" y="1410031"/>
            <a:ext cx="778767" cy="3443572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00FF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Dikdörtgen"/>
          <p:cNvSpPr/>
          <p:nvPr/>
        </p:nvSpPr>
        <p:spPr>
          <a:xfrm rot="20754526">
            <a:off x="2973664" y="3170676"/>
            <a:ext cx="1904227" cy="5725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kolu   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4234620" y="2469407"/>
            <a:ext cx="1433839" cy="5725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2" name="Dikdörtgen 1"/>
          <p:cNvSpPr/>
          <p:nvPr/>
        </p:nvSpPr>
        <p:spPr>
          <a:xfrm>
            <a:off x="1847527" y="5287196"/>
            <a:ext cx="3134546" cy="545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6977039" y="3931169"/>
            <a:ext cx="3705605" cy="53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/>
          </a:p>
        </p:txBody>
      </p:sp>
      <p:sp>
        <p:nvSpPr>
          <p:cNvPr id="107523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12192000" cy="177281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</a:pP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genellikle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kuvvetten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kazan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lamak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amac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yla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lm</a:t>
            </a:r>
            <a:r>
              <a:rPr lang="tr-TR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ış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  <a:p>
            <a:pPr algn="ctr" eaLnBrk="1" hangingPunct="1">
              <a:lnSpc>
                <a:spcPct val="90000"/>
              </a:lnSpc>
            </a:pP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kuvvetten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kazan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öyle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olur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de-DE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0" y="5445224"/>
            <a:ext cx="12192000" cy="14127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Kuvvetten Kazan</a:t>
            </a:r>
            <a:r>
              <a:rPr lang="tr-TR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Varsa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Yoldan Kay</a:t>
            </a:r>
            <a:r>
              <a:rPr lang="tr-TR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 ; Yoldan Kazan</a:t>
            </a:r>
            <a:r>
              <a:rPr lang="tr-TR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Varsa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Kuvveten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Kay</a:t>
            </a:r>
            <a:r>
              <a:rPr lang="tr-TR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 </a:t>
            </a:r>
            <a:r>
              <a:rPr lang="de-DE" sz="3600" b="1" i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Vard</a:t>
            </a:r>
            <a:r>
              <a:rPr lang="tr-TR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</p:txBody>
      </p:sp>
      <p:pic>
        <p:nvPicPr>
          <p:cNvPr id="107524" name="Picture 5" descr="http://www.karmabilgi.net/images/kaldirac-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650" t="1882" r="5916" b="72023"/>
          <a:stretch/>
        </p:blipFill>
        <p:spPr bwMode="auto">
          <a:xfrm>
            <a:off x="1931504" y="1944667"/>
            <a:ext cx="8064896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38" name="Picture 2" descr="lever ile ilgili görsel sonucu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2" y="3230978"/>
            <a:ext cx="4320479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 rot="19313821">
            <a:off x="105584" y="987552"/>
            <a:ext cx="3329074" cy="1143000"/>
          </a:xfrm>
        </p:spPr>
        <p:txBody>
          <a:bodyPr/>
          <a:lstStyle/>
          <a:p>
            <a:r>
              <a:rPr lang="tr-TR" sz="80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Örnek:</a:t>
            </a:r>
          </a:p>
        </p:txBody>
      </p:sp>
      <p:pic>
        <p:nvPicPr>
          <p:cNvPr id="15364" name="Picture 4" descr="http://www.ninetyeast.net/content/1-physics/1-grade-9-10-gcse-hsc/2-forces/5-different-types-of-forces/1-contact-forces/4-turning-forces/2-levers/1-different-types-of-levers/First-class-lever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7" y="188640"/>
            <a:ext cx="7289353" cy="220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www.ninetyeast.net/content/1-physics/1-grade-9-10-gcse-hsc/2-forces/5-different-types-of-forces/1-contact-forces/4-turning-forces/2-levers/1-different-types-of-levers/First-class-lever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664" y="2617781"/>
            <a:ext cx="6667500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www.ninetyeast.net/content/1-physics/1-grade-9-10-gcse-hsc/2-forces/5-different-types-of-forces/1-contact-forces/4-turning-forces/2-levers/1-different-types-of-levers/First-class-lever-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6" y="4858589"/>
            <a:ext cx="6667500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087888" y="2132856"/>
            <a:ext cx="864096" cy="19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608168" y="2132856"/>
            <a:ext cx="864096" cy="19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4813521" y="4389137"/>
            <a:ext cx="864096" cy="248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7752184" y="4389136"/>
            <a:ext cx="864096" cy="19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799856" y="6666590"/>
            <a:ext cx="864096" cy="19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8803060" y="6629400"/>
            <a:ext cx="878351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3000563" y="6669037"/>
            <a:ext cx="864096" cy="191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1C30B6F-3C68-4C66-8A57-1B8E770D5DC1}"/>
              </a:ext>
            </a:extLst>
          </p:cNvPr>
          <p:cNvSpPr/>
          <p:nvPr/>
        </p:nvSpPr>
        <p:spPr>
          <a:xfrm>
            <a:off x="6502514" y="302669"/>
            <a:ext cx="2819224" cy="21944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A026E2F-0271-4FD1-93C6-22B47F0A6DC8}"/>
              </a:ext>
            </a:extLst>
          </p:cNvPr>
          <p:cNvSpPr/>
          <p:nvPr/>
        </p:nvSpPr>
        <p:spPr>
          <a:xfrm>
            <a:off x="6413276" y="2611112"/>
            <a:ext cx="3571156" cy="21367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85A6141-1496-4D9F-BBF8-34799DD60499}"/>
              </a:ext>
            </a:extLst>
          </p:cNvPr>
          <p:cNvSpPr/>
          <p:nvPr/>
        </p:nvSpPr>
        <p:spPr>
          <a:xfrm>
            <a:off x="6161766" y="4857013"/>
            <a:ext cx="5118809" cy="19772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16 Dikdörtgen">
            <a:extLst>
              <a:ext uri="{FF2B5EF4-FFF2-40B4-BE49-F238E27FC236}">
                <a16:creationId xmlns:a16="http://schemas.microsoft.com/office/drawing/2014/main" id="{38F6AC19-DA22-44BE-BAC1-96BA77380B6B}"/>
              </a:ext>
            </a:extLst>
          </p:cNvPr>
          <p:cNvSpPr/>
          <p:nvPr/>
        </p:nvSpPr>
        <p:spPr>
          <a:xfrm>
            <a:off x="6593417" y="604964"/>
            <a:ext cx="2021198" cy="415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</a:p>
        </p:txBody>
      </p:sp>
      <p:sp>
        <p:nvSpPr>
          <p:cNvPr id="8" name="16 Dikdörtgen">
            <a:extLst>
              <a:ext uri="{FF2B5EF4-FFF2-40B4-BE49-F238E27FC236}">
                <a16:creationId xmlns:a16="http://schemas.microsoft.com/office/drawing/2014/main" id="{5953CF80-E7E9-4B1E-9C34-C63BAD8EDEE2}"/>
              </a:ext>
            </a:extLst>
          </p:cNvPr>
          <p:cNvSpPr/>
          <p:nvPr/>
        </p:nvSpPr>
        <p:spPr>
          <a:xfrm>
            <a:off x="6632443" y="2828321"/>
            <a:ext cx="2021198" cy="415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</a:p>
        </p:txBody>
      </p:sp>
      <p:sp>
        <p:nvSpPr>
          <p:cNvPr id="17" name="16 Dikdörtgen">
            <a:extLst>
              <a:ext uri="{FF2B5EF4-FFF2-40B4-BE49-F238E27FC236}">
                <a16:creationId xmlns:a16="http://schemas.microsoft.com/office/drawing/2014/main" id="{343EFC50-B057-4B00-860C-D5E1DC6AD10D}"/>
              </a:ext>
            </a:extLst>
          </p:cNvPr>
          <p:cNvSpPr/>
          <p:nvPr/>
        </p:nvSpPr>
        <p:spPr>
          <a:xfrm>
            <a:off x="6883114" y="5066859"/>
            <a:ext cx="2021198" cy="415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</a:p>
        </p:txBody>
      </p:sp>
      <p:sp>
        <p:nvSpPr>
          <p:cNvPr id="19" name="16 Dikdörtgen">
            <a:extLst>
              <a:ext uri="{FF2B5EF4-FFF2-40B4-BE49-F238E27FC236}">
                <a16:creationId xmlns:a16="http://schemas.microsoft.com/office/drawing/2014/main" id="{48435C41-FDF6-47EB-BA45-59A5D902F692}"/>
              </a:ext>
            </a:extLst>
          </p:cNvPr>
          <p:cNvSpPr/>
          <p:nvPr/>
        </p:nvSpPr>
        <p:spPr>
          <a:xfrm>
            <a:off x="7029616" y="2041593"/>
            <a:ext cx="2021198" cy="415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</a:p>
        </p:txBody>
      </p:sp>
      <p:sp>
        <p:nvSpPr>
          <p:cNvPr id="21" name="16 Dikdörtgen">
            <a:extLst>
              <a:ext uri="{FF2B5EF4-FFF2-40B4-BE49-F238E27FC236}">
                <a16:creationId xmlns:a16="http://schemas.microsoft.com/office/drawing/2014/main" id="{6041EE2D-A9C0-40EE-A78D-1F7C6E32CE5D}"/>
              </a:ext>
            </a:extLst>
          </p:cNvPr>
          <p:cNvSpPr/>
          <p:nvPr/>
        </p:nvSpPr>
        <p:spPr>
          <a:xfrm>
            <a:off x="7300540" y="4306004"/>
            <a:ext cx="2021198" cy="415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</a:p>
        </p:txBody>
      </p:sp>
      <p:sp>
        <p:nvSpPr>
          <p:cNvPr id="23" name="16 Dikdörtgen">
            <a:extLst>
              <a:ext uri="{FF2B5EF4-FFF2-40B4-BE49-F238E27FC236}">
                <a16:creationId xmlns:a16="http://schemas.microsoft.com/office/drawing/2014/main" id="{53C0D417-78BF-4B3D-B18B-1179E5A0AFFE}"/>
              </a:ext>
            </a:extLst>
          </p:cNvPr>
          <p:cNvSpPr/>
          <p:nvPr/>
        </p:nvSpPr>
        <p:spPr>
          <a:xfrm>
            <a:off x="8267812" y="6528206"/>
            <a:ext cx="2021198" cy="415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</a:p>
        </p:txBody>
      </p:sp>
    </p:spTree>
    <p:extLst>
      <p:ext uri="{BB962C8B-B14F-4D97-AF65-F5344CB8AC3E}">
        <p14:creationId xmlns:p14="http://schemas.microsoft.com/office/powerpoint/2010/main" val="595592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1 Başlık"/>
          <p:cNvSpPr>
            <a:spLocks noGrp="1"/>
          </p:cNvSpPr>
          <p:nvPr>
            <p:ph type="title"/>
          </p:nvPr>
        </p:nvSpPr>
        <p:spPr>
          <a:xfrm>
            <a:off x="1869801" y="-54461"/>
            <a:ext cx="9184534" cy="1143000"/>
          </a:xfrm>
        </p:spPr>
        <p:txBody>
          <a:bodyPr/>
          <a:lstStyle/>
          <a:p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Eğer şekildeki gibi olursa; </a:t>
            </a:r>
          </a:p>
        </p:txBody>
      </p:sp>
      <p:pic>
        <p:nvPicPr>
          <p:cNvPr id="108548" name="Picture 2" descr="http://www.karmabilgi.net/images/kaldirac-6.jpg"/>
          <p:cNvPicPr>
            <a:picLocks noChangeAspect="1" noChangeArrowheads="1"/>
          </p:cNvPicPr>
          <p:nvPr/>
        </p:nvPicPr>
        <p:blipFill rotWithShape="1">
          <a:blip r:embed="rId2" cstate="print"/>
          <a:srcRect l="1564" t="72987" r="1562" b="2380"/>
          <a:stretch/>
        </p:blipFill>
        <p:spPr bwMode="auto">
          <a:xfrm>
            <a:off x="1869801" y="2904378"/>
            <a:ext cx="8813378" cy="1755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Yuvarlatılmış Dikdörtgen"/>
          <p:cNvSpPr/>
          <p:nvPr/>
        </p:nvSpPr>
        <p:spPr>
          <a:xfrm>
            <a:off x="0" y="4929188"/>
            <a:ext cx="12192000" cy="19288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Wingdings" pitchFamily="2" charset="2"/>
              <a:buNone/>
              <a:defRPr/>
            </a:pP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Kuvvetten Kazan</a:t>
            </a:r>
            <a:r>
              <a:rPr lang="tr-TR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Varsa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Yoldan </a:t>
            </a:r>
            <a:r>
              <a:rPr lang="de-DE" sz="3600" b="1" i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Kayip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; Yoldan Kazan</a:t>
            </a:r>
            <a:r>
              <a:rPr lang="tr-TR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Varsa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Kuvveten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Kayip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Vardir</a:t>
            </a:r>
            <a:r>
              <a:rPr lang="de-DE" sz="3600" b="1" i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17410" name="Picture 2" descr="lever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32"/>
          <a:stretch/>
        </p:blipFill>
        <p:spPr bwMode="auto">
          <a:xfrm>
            <a:off x="4583832" y="1109809"/>
            <a:ext cx="2448272" cy="15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mass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5721">
            <a:off x="4112523" y="1972415"/>
            <a:ext cx="942621" cy="62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şağı Ok 1"/>
          <p:cNvSpPr/>
          <p:nvPr/>
        </p:nvSpPr>
        <p:spPr>
          <a:xfrm>
            <a:off x="6672064" y="964303"/>
            <a:ext cx="360040" cy="57150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188640"/>
            <a:ext cx="12192000" cy="2362274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Kuvvetten kazanç veya kayıp olduğu aşağıdaki formülle hesaplanır:</a:t>
            </a:r>
          </a:p>
        </p:txBody>
      </p:sp>
      <p:pic>
        <p:nvPicPr>
          <p:cNvPr id="3074" name="Picture 2" descr="kuvvetten kazanç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2270574"/>
            <a:ext cx="7920880" cy="4366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155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simple machin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40"/>
            <a:ext cx="6863740" cy="686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960096" y="98410"/>
            <a:ext cx="5231904" cy="22504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6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Bas</a:t>
            </a:r>
            <a:r>
              <a:rPr lang="tr-TR" sz="6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i</a:t>
            </a:r>
            <a:r>
              <a:rPr lang="de-DE" sz="6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t Mak</a:t>
            </a:r>
            <a:r>
              <a:rPr lang="tr-TR" sz="6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i</a:t>
            </a:r>
            <a:r>
              <a:rPr lang="de-DE" sz="6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neler</a:t>
            </a:r>
            <a:endParaRPr lang="de-DE" sz="6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6759590" y="2348880"/>
            <a:ext cx="5432410" cy="450912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ctr" fontAlgn="auto" latinLnBrk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de-DE" sz="3600" b="1" kern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Kald</a:t>
            </a:r>
            <a:r>
              <a:rPr lang="tr-TR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ı</a:t>
            </a:r>
            <a:r>
              <a:rPr lang="de-DE" sz="3600" b="1" kern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ra</a:t>
            </a:r>
            <a:r>
              <a:rPr lang="tr-TR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ç</a:t>
            </a:r>
          </a:p>
          <a:p>
            <a:pPr algn="ctr" fontAlgn="auto" latinLnBrk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de-DE" sz="3600" b="1" kern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Makara</a:t>
            </a:r>
            <a:endParaRPr lang="tr-TR" sz="3600" b="1" kern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 latinLnBrk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tr-TR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Palanga</a:t>
            </a:r>
          </a:p>
          <a:p>
            <a:pPr algn="ctr" fontAlgn="auto" latinLnBrk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de-DE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E</a:t>
            </a:r>
            <a:r>
              <a:rPr lang="tr-TR" sz="3600" b="1" kern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ği</a:t>
            </a:r>
            <a:r>
              <a:rPr lang="de-DE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k </a:t>
            </a:r>
            <a:r>
              <a:rPr lang="de-DE" sz="3600" b="1" kern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Düzlem</a:t>
            </a:r>
            <a:endParaRPr lang="tr-TR" sz="3600" b="1" kern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 latinLnBrk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de-DE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D</a:t>
            </a:r>
            <a:r>
              <a:rPr lang="tr-TR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iş</a:t>
            </a:r>
            <a:r>
              <a:rPr lang="de-DE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l</a:t>
            </a:r>
            <a:r>
              <a:rPr lang="tr-TR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i</a:t>
            </a:r>
          </a:p>
          <a:p>
            <a:pPr algn="ctr" fontAlgn="auto" latinLnBrk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tr-TR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Kasnak</a:t>
            </a:r>
          </a:p>
          <a:p>
            <a:pPr algn="ctr" fontAlgn="auto" latinLnBrk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de-DE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V</a:t>
            </a:r>
            <a:r>
              <a:rPr lang="tr-TR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i</a:t>
            </a:r>
            <a:r>
              <a:rPr lang="de-DE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da</a:t>
            </a:r>
            <a:endParaRPr lang="tr-TR" sz="3600" b="1" kern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 latinLnBrk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tr-TR" sz="3600" b="1" kern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Çıkrık</a:t>
            </a:r>
            <a:endParaRPr lang="de-DE" sz="3600" b="1" kern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ever ile ilgili görsel sonucu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237" y="763480"/>
            <a:ext cx="3258777" cy="180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3 Diyagram"/>
          <p:cNvGraphicFramePr/>
          <p:nvPr>
            <p:extLst>
              <p:ext uri="{D42A27DB-BD31-4B8C-83A1-F6EECF244321}">
                <p14:modId xmlns:p14="http://schemas.microsoft.com/office/powerpoint/2010/main" val="2807192114"/>
              </p:ext>
            </p:extLst>
          </p:nvPr>
        </p:nvGraphicFramePr>
        <p:xfrm>
          <a:off x="3974382" y="202392"/>
          <a:ext cx="7859632" cy="57468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7" name="Picture 2" descr="http://media.learn.uci.edu/cat/media/OC08/11004/OC0811004_L6Lever1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42" b="44358"/>
          <a:stretch/>
        </p:blipFill>
        <p:spPr bwMode="auto">
          <a:xfrm>
            <a:off x="91279" y="3731763"/>
            <a:ext cx="3918831" cy="846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media.learn.uci.edu/cat/media/OC08/11004/OC0811004_L6Lever3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3" b="43528"/>
          <a:stretch/>
        </p:blipFill>
        <p:spPr bwMode="auto">
          <a:xfrm flipH="1">
            <a:off x="8303929" y="5785482"/>
            <a:ext cx="3801391" cy="846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media.learn.uci.edu/cat/media/OC08/11004/OC0811004_L6Lever2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0" t="36720" r="1180" b="43841"/>
          <a:stretch/>
        </p:blipFill>
        <p:spPr bwMode="auto">
          <a:xfrm>
            <a:off x="3678359" y="5809151"/>
            <a:ext cx="4354264" cy="846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lever ile ilgili görsel sonucu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177762"/>
            <a:ext cx="3252300" cy="232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www.technologystudent.com/forcmom/lever3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516" y="3838018"/>
            <a:ext cx="8231731" cy="295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lipart scissors first class lever, Picture #659067 clipart scissors first  class lever">
            <a:extLst>
              <a:ext uri="{FF2B5EF4-FFF2-40B4-BE49-F238E27FC236}">
                <a16:creationId xmlns:a16="http://schemas.microsoft.com/office/drawing/2014/main" id="{55195F8B-9F62-446E-91B8-892F6FDDE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868" y="1130077"/>
            <a:ext cx="7412323" cy="373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-56982" y="49434"/>
            <a:ext cx="7485583" cy="1431925"/>
          </a:xfrm>
        </p:spPr>
        <p:txBody>
          <a:bodyPr/>
          <a:lstStyle/>
          <a:p>
            <a:pPr eaLnBrk="1" hangingPunct="1"/>
            <a:r>
              <a:rPr lang="tr-TR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5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ift</a:t>
            </a:r>
            <a:r>
              <a:rPr lang="de-DE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5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Tarafl</a:t>
            </a:r>
            <a:r>
              <a:rPr lang="tr-TR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5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</a:t>
            </a:r>
            <a:r>
              <a:rPr lang="tr-TR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5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ra</a:t>
            </a:r>
            <a:r>
              <a:rPr lang="tr-TR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54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endParaRPr lang="de-DE" sz="54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8616280" y="4524687"/>
            <a:ext cx="1509775" cy="5189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6682394" y="5153533"/>
            <a:ext cx="4176464" cy="8038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6844568" y="3276674"/>
            <a:ext cx="1307880" cy="5189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2973866" y="4761040"/>
            <a:ext cx="1185915" cy="3522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5" name="14 Dikdörtgen"/>
          <p:cNvSpPr/>
          <p:nvPr/>
        </p:nvSpPr>
        <p:spPr>
          <a:xfrm>
            <a:off x="5330679" y="5123259"/>
            <a:ext cx="100013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 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4212381" y="5865717"/>
            <a:ext cx="1296144" cy="2520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10488488" y="3276674"/>
            <a:ext cx="1307880" cy="4151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8" name="11 Dikdörtgen"/>
          <p:cNvSpPr/>
          <p:nvPr/>
        </p:nvSpPr>
        <p:spPr>
          <a:xfrm>
            <a:off x="96516" y="6212834"/>
            <a:ext cx="3407196" cy="6257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904" y="1945860"/>
            <a:ext cx="5803841" cy="1821669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sz="36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 </a:t>
            </a:r>
            <a:r>
              <a:rPr lang="de-DE" sz="36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noktası</a:t>
            </a:r>
            <a:r>
              <a:rPr lang="de-DE" sz="36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ortada</a:t>
            </a:r>
            <a:r>
              <a:rPr lang="de-DE" sz="36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yükün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farklı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uçlarda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olduğu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kaldıraç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tipidir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2327129"/>
            <a:ext cx="4176464" cy="4077963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450" y="416396"/>
            <a:ext cx="5074431" cy="2392607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540180" y="647149"/>
            <a:ext cx="226139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pic>
        <p:nvPicPr>
          <p:cNvPr id="8194" name="Picture 2" descr="Pe GIF - Find on GIFER">
            <a:extLst>
              <a:ext uri="{FF2B5EF4-FFF2-40B4-BE49-F238E27FC236}">
                <a16:creationId xmlns:a16="http://schemas.microsoft.com/office/drawing/2014/main" id="{DDA9CA28-CC45-470C-917C-2ABA0952F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46" y="2717491"/>
            <a:ext cx="6048672" cy="3659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22DF05F9-4DA4-4C8A-84DF-5DE0CB044A75}"/>
              </a:ext>
            </a:extLst>
          </p:cNvPr>
          <p:cNvSpPr/>
          <p:nvPr/>
        </p:nvSpPr>
        <p:spPr>
          <a:xfrm>
            <a:off x="2135560" y="2717491"/>
            <a:ext cx="2088232" cy="56749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B014BED0-F958-4B98-AED3-F1B96D030CD3}"/>
              </a:ext>
            </a:extLst>
          </p:cNvPr>
          <p:cNvSpPr/>
          <p:nvPr/>
        </p:nvSpPr>
        <p:spPr>
          <a:xfrm>
            <a:off x="227365" y="3284985"/>
            <a:ext cx="2088232" cy="85552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5DAB0E51-8CB5-4910-847D-C72E8E2179D6}"/>
              </a:ext>
            </a:extLst>
          </p:cNvPr>
          <p:cNvSpPr/>
          <p:nvPr/>
        </p:nvSpPr>
        <p:spPr>
          <a:xfrm>
            <a:off x="1862310" y="3837140"/>
            <a:ext cx="2088232" cy="7100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233D58BC-62BD-4D48-BE0E-4F26C846CD83}"/>
              </a:ext>
            </a:extLst>
          </p:cNvPr>
          <p:cNvSpPr/>
          <p:nvPr/>
        </p:nvSpPr>
        <p:spPr>
          <a:xfrm>
            <a:off x="1271481" y="5343237"/>
            <a:ext cx="2088232" cy="56749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B742C0C-C030-4908-916B-DC138ABE8A11}"/>
              </a:ext>
            </a:extLst>
          </p:cNvPr>
          <p:cNvSpPr/>
          <p:nvPr/>
        </p:nvSpPr>
        <p:spPr>
          <a:xfrm>
            <a:off x="5015880" y="4293096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>
            <a:extLst>
              <a:ext uri="{FF2B5EF4-FFF2-40B4-BE49-F238E27FC236}">
                <a16:creationId xmlns:a16="http://schemas.microsoft.com/office/drawing/2014/main" id="{86C93234-E19A-4E5C-B56E-8CBE768BD0EA}"/>
              </a:ext>
            </a:extLst>
          </p:cNvPr>
          <p:cNvSpPr/>
          <p:nvPr/>
        </p:nvSpPr>
        <p:spPr>
          <a:xfrm>
            <a:off x="4577964" y="3715572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3" name="16 Dikdörtgen">
            <a:extLst>
              <a:ext uri="{FF2B5EF4-FFF2-40B4-BE49-F238E27FC236}">
                <a16:creationId xmlns:a16="http://schemas.microsoft.com/office/drawing/2014/main" id="{F3D7F5CB-36F7-4AEE-8854-82C8F2FFB012}"/>
              </a:ext>
            </a:extLst>
          </p:cNvPr>
          <p:cNvSpPr/>
          <p:nvPr/>
        </p:nvSpPr>
        <p:spPr>
          <a:xfrm>
            <a:off x="3887431" y="5254477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4" name="12 Dikdörtgen">
            <a:extLst>
              <a:ext uri="{FF2B5EF4-FFF2-40B4-BE49-F238E27FC236}">
                <a16:creationId xmlns:a16="http://schemas.microsoft.com/office/drawing/2014/main" id="{CFB91386-D54E-40E5-B2C7-768EA7F1EB3F}"/>
              </a:ext>
            </a:extLst>
          </p:cNvPr>
          <p:cNvSpPr/>
          <p:nvPr/>
        </p:nvSpPr>
        <p:spPr>
          <a:xfrm>
            <a:off x="5716368" y="4460238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8156131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riko ile ilgili görsel sonucu">
            <a:extLst>
              <a:ext uri="{FF2B5EF4-FFF2-40B4-BE49-F238E27FC236}">
                <a16:creationId xmlns:a16="http://schemas.microsoft.com/office/drawing/2014/main" id="{6350BC34-268E-44B6-B917-2F2E6D7CF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510" y="2413999"/>
            <a:ext cx="5023490" cy="442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0 Dikdörtgen">
            <a:extLst>
              <a:ext uri="{FF2B5EF4-FFF2-40B4-BE49-F238E27FC236}">
                <a16:creationId xmlns:a16="http://schemas.microsoft.com/office/drawing/2014/main" id="{22A744BD-1205-4FA7-9A8B-44E628C07DDE}"/>
              </a:ext>
            </a:extLst>
          </p:cNvPr>
          <p:cNvSpPr/>
          <p:nvPr/>
        </p:nvSpPr>
        <p:spPr>
          <a:xfrm>
            <a:off x="9604477" y="4946314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5" name="16 Dikdörtgen">
            <a:extLst>
              <a:ext uri="{FF2B5EF4-FFF2-40B4-BE49-F238E27FC236}">
                <a16:creationId xmlns:a16="http://schemas.microsoft.com/office/drawing/2014/main" id="{7BF5761F-D0E5-424B-A440-DE47C32A8A0E}"/>
              </a:ext>
            </a:extLst>
          </p:cNvPr>
          <p:cNvSpPr/>
          <p:nvPr/>
        </p:nvSpPr>
        <p:spPr>
          <a:xfrm>
            <a:off x="11004502" y="5050114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pic>
        <p:nvPicPr>
          <p:cNvPr id="2" name="Picture 5" descr="tahteravalli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2248447"/>
            <a:ext cx="6110623" cy="458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109474"/>
            <a:ext cx="4536504" cy="2138973"/>
          </a:xfrm>
          <a:prstGeom prst="rect">
            <a:avLst/>
          </a:prstGeom>
        </p:spPr>
      </p:pic>
      <p:sp>
        <p:nvSpPr>
          <p:cNvPr id="5" name="10 Dikdörtgen"/>
          <p:cNvSpPr/>
          <p:nvPr/>
        </p:nvSpPr>
        <p:spPr>
          <a:xfrm>
            <a:off x="2440981" y="5569389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6" name="12 Dikdörtgen"/>
          <p:cNvSpPr/>
          <p:nvPr/>
        </p:nvSpPr>
        <p:spPr>
          <a:xfrm>
            <a:off x="261502" y="3481157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7" name="16 Dikdörtgen"/>
          <p:cNvSpPr/>
          <p:nvPr/>
        </p:nvSpPr>
        <p:spPr>
          <a:xfrm>
            <a:off x="5260005" y="4335700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 rot="19313821">
            <a:off x="337851" y="708537"/>
            <a:ext cx="2691149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sp>
        <p:nvSpPr>
          <p:cNvPr id="13" name="12 Dikdörtgen">
            <a:extLst>
              <a:ext uri="{FF2B5EF4-FFF2-40B4-BE49-F238E27FC236}">
                <a16:creationId xmlns:a16="http://schemas.microsoft.com/office/drawing/2014/main" id="{30E70288-7433-4A46-A544-699B969A0EB4}"/>
              </a:ext>
            </a:extLst>
          </p:cNvPr>
          <p:cNvSpPr/>
          <p:nvPr/>
        </p:nvSpPr>
        <p:spPr>
          <a:xfrm>
            <a:off x="6173133" y="2724078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7347471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116632"/>
            <a:ext cx="5803370" cy="2736304"/>
          </a:xfrm>
          <a:prstGeom prst="rect">
            <a:avLst/>
          </a:prstGeom>
        </p:spPr>
      </p:pic>
      <p:pic>
        <p:nvPicPr>
          <p:cNvPr id="20482" name="Picture 2" descr="lever first types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3" b="18088"/>
          <a:stretch/>
        </p:blipFill>
        <p:spPr bwMode="auto">
          <a:xfrm>
            <a:off x="241820" y="2648640"/>
            <a:ext cx="3938901" cy="398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10 Dikdörtgen"/>
          <p:cNvSpPr/>
          <p:nvPr/>
        </p:nvSpPr>
        <p:spPr>
          <a:xfrm>
            <a:off x="2251260" y="4025263"/>
            <a:ext cx="96253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7" name="12 Dikdörtgen"/>
          <p:cNvSpPr/>
          <p:nvPr/>
        </p:nvSpPr>
        <p:spPr>
          <a:xfrm>
            <a:off x="5824770" y="4631512"/>
            <a:ext cx="999154" cy="289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8" name="16 Dikdörtgen"/>
          <p:cNvSpPr/>
          <p:nvPr/>
        </p:nvSpPr>
        <p:spPr>
          <a:xfrm>
            <a:off x="2775328" y="3479022"/>
            <a:ext cx="962534" cy="249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" name="Oval 4"/>
          <p:cNvSpPr/>
          <p:nvPr/>
        </p:nvSpPr>
        <p:spPr>
          <a:xfrm>
            <a:off x="4090168" y="4071620"/>
            <a:ext cx="558311" cy="3393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306366" y="2700745"/>
            <a:ext cx="1930998" cy="664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Unvan 1"/>
          <p:cNvSpPr txBox="1">
            <a:spLocks/>
          </p:cNvSpPr>
          <p:nvPr/>
        </p:nvSpPr>
        <p:spPr>
          <a:xfrm rot="19313821">
            <a:off x="176871" y="631733"/>
            <a:ext cx="2315722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pic>
        <p:nvPicPr>
          <p:cNvPr id="2" name="Picture 2" descr="keser ile ilgili görsel sonucu">
            <a:extLst>
              <a:ext uri="{FF2B5EF4-FFF2-40B4-BE49-F238E27FC236}">
                <a16:creationId xmlns:a16="http://schemas.microsoft.com/office/drawing/2014/main" id="{6275DC5D-FCAF-4AB3-9E86-7130B8421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2212">
            <a:off x="5691661" y="2956044"/>
            <a:ext cx="6107268" cy="224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10 Dikdörtgen">
            <a:extLst>
              <a:ext uri="{FF2B5EF4-FFF2-40B4-BE49-F238E27FC236}">
                <a16:creationId xmlns:a16="http://schemas.microsoft.com/office/drawing/2014/main" id="{264166B1-2C67-42A6-9DC1-661BBBD141E2}"/>
              </a:ext>
            </a:extLst>
          </p:cNvPr>
          <p:cNvSpPr/>
          <p:nvPr/>
        </p:nvSpPr>
        <p:spPr>
          <a:xfrm>
            <a:off x="5670407" y="5942671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0" name="12 Dikdörtgen">
            <a:extLst>
              <a:ext uri="{FF2B5EF4-FFF2-40B4-BE49-F238E27FC236}">
                <a16:creationId xmlns:a16="http://schemas.microsoft.com/office/drawing/2014/main" id="{DF9CCF13-CB4D-43C6-87E3-119FA31C45E8}"/>
              </a:ext>
            </a:extLst>
          </p:cNvPr>
          <p:cNvSpPr/>
          <p:nvPr/>
        </p:nvSpPr>
        <p:spPr>
          <a:xfrm>
            <a:off x="10803324" y="2729740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4" name="16 Dikdörtgen">
            <a:extLst>
              <a:ext uri="{FF2B5EF4-FFF2-40B4-BE49-F238E27FC236}">
                <a16:creationId xmlns:a16="http://schemas.microsoft.com/office/drawing/2014/main" id="{856457F1-6851-4A15-84CA-31132F499C23}"/>
              </a:ext>
            </a:extLst>
          </p:cNvPr>
          <p:cNvSpPr/>
          <p:nvPr/>
        </p:nvSpPr>
        <p:spPr>
          <a:xfrm>
            <a:off x="1313726" y="4241287"/>
            <a:ext cx="1376217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pic>
        <p:nvPicPr>
          <p:cNvPr id="16" name="Picture 2" descr="second class lever gif ile ilgili görsel sonucu">
            <a:extLst>
              <a:ext uri="{FF2B5EF4-FFF2-40B4-BE49-F238E27FC236}">
                <a16:creationId xmlns:a16="http://schemas.microsoft.com/office/drawing/2014/main" id="{6C474264-1D6A-47D3-9B91-887E85B53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4099" y="4384698"/>
            <a:ext cx="28384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6 Dikdörtgen">
            <a:extLst>
              <a:ext uri="{FF2B5EF4-FFF2-40B4-BE49-F238E27FC236}">
                <a16:creationId xmlns:a16="http://schemas.microsoft.com/office/drawing/2014/main" id="{36C2515F-B3CF-4181-AADC-8C499D6A0058}"/>
              </a:ext>
            </a:extLst>
          </p:cNvPr>
          <p:cNvSpPr/>
          <p:nvPr/>
        </p:nvSpPr>
        <p:spPr>
          <a:xfrm>
            <a:off x="5375751" y="5016636"/>
            <a:ext cx="1376217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8534552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Gusül Abdestinden Önce Tırnak vs. Kesmek | Göynem - Beyşehir">
            <a:extLst>
              <a:ext uri="{FF2B5EF4-FFF2-40B4-BE49-F238E27FC236}">
                <a16:creationId xmlns:a16="http://schemas.microsoft.com/office/drawing/2014/main" id="{4FD8A55B-6C85-4277-8E87-F36C34A6E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877" y="2795597"/>
            <a:ext cx="4783643" cy="372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odel: A548 Rıo Cebi Kapı Kolu I projefiyat.com">
            <a:extLst>
              <a:ext uri="{FF2B5EF4-FFF2-40B4-BE49-F238E27FC236}">
                <a16:creationId xmlns:a16="http://schemas.microsoft.com/office/drawing/2014/main" id="{E8421EE6-8F96-48DB-93EE-4DE417772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79" y="2994928"/>
            <a:ext cx="6276295" cy="353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32656"/>
            <a:ext cx="5039769" cy="2376264"/>
          </a:xfrm>
          <a:prstGeom prst="rect">
            <a:avLst/>
          </a:prstGeom>
        </p:spPr>
      </p:pic>
      <p:sp>
        <p:nvSpPr>
          <p:cNvPr id="8" name="Unvan 1"/>
          <p:cNvSpPr txBox="1">
            <a:spLocks/>
          </p:cNvSpPr>
          <p:nvPr/>
        </p:nvSpPr>
        <p:spPr>
          <a:xfrm rot="19313821">
            <a:off x="426352" y="696247"/>
            <a:ext cx="244101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sp>
        <p:nvSpPr>
          <p:cNvPr id="5" name="10 Dikdörtgen">
            <a:extLst>
              <a:ext uri="{FF2B5EF4-FFF2-40B4-BE49-F238E27FC236}">
                <a16:creationId xmlns:a16="http://schemas.microsoft.com/office/drawing/2014/main" id="{194284B7-FFF8-4686-B990-17E488EC0B4B}"/>
              </a:ext>
            </a:extLst>
          </p:cNvPr>
          <p:cNvSpPr/>
          <p:nvPr/>
        </p:nvSpPr>
        <p:spPr>
          <a:xfrm>
            <a:off x="8112224" y="3693619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1" name="12 Dikdörtgen">
            <a:extLst>
              <a:ext uri="{FF2B5EF4-FFF2-40B4-BE49-F238E27FC236}">
                <a16:creationId xmlns:a16="http://schemas.microsoft.com/office/drawing/2014/main" id="{E6DDF332-8694-4A63-AD78-91D51DC94D2C}"/>
              </a:ext>
            </a:extLst>
          </p:cNvPr>
          <p:cNvSpPr/>
          <p:nvPr/>
        </p:nvSpPr>
        <p:spPr>
          <a:xfrm>
            <a:off x="9307760" y="2536099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3" name="16 Dikdörtgen">
            <a:extLst>
              <a:ext uri="{FF2B5EF4-FFF2-40B4-BE49-F238E27FC236}">
                <a16:creationId xmlns:a16="http://schemas.microsoft.com/office/drawing/2014/main" id="{BEA27383-1AA6-4D56-BBE5-99DE71C3A276}"/>
              </a:ext>
            </a:extLst>
          </p:cNvPr>
          <p:cNvSpPr/>
          <p:nvPr/>
        </p:nvSpPr>
        <p:spPr>
          <a:xfrm>
            <a:off x="8118416" y="4344939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2" name="10 Dikdörtgen">
            <a:extLst>
              <a:ext uri="{FF2B5EF4-FFF2-40B4-BE49-F238E27FC236}">
                <a16:creationId xmlns:a16="http://schemas.microsoft.com/office/drawing/2014/main" id="{96445DEE-7548-4672-A62F-74B9E9721C95}"/>
              </a:ext>
            </a:extLst>
          </p:cNvPr>
          <p:cNvSpPr/>
          <p:nvPr/>
        </p:nvSpPr>
        <p:spPr>
          <a:xfrm>
            <a:off x="1670800" y="3302876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4" name="12 Dikdörtgen">
            <a:extLst>
              <a:ext uri="{FF2B5EF4-FFF2-40B4-BE49-F238E27FC236}">
                <a16:creationId xmlns:a16="http://schemas.microsoft.com/office/drawing/2014/main" id="{85851C00-67E5-4B85-BF36-02F872E0F7FF}"/>
              </a:ext>
            </a:extLst>
          </p:cNvPr>
          <p:cNvSpPr/>
          <p:nvPr/>
        </p:nvSpPr>
        <p:spPr>
          <a:xfrm>
            <a:off x="4036859" y="2985014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5" name="16 Dikdörtgen">
            <a:extLst>
              <a:ext uri="{FF2B5EF4-FFF2-40B4-BE49-F238E27FC236}">
                <a16:creationId xmlns:a16="http://schemas.microsoft.com/office/drawing/2014/main" id="{1642128D-2548-427B-9BBA-F3334840530C}"/>
              </a:ext>
            </a:extLst>
          </p:cNvPr>
          <p:cNvSpPr/>
          <p:nvPr/>
        </p:nvSpPr>
        <p:spPr>
          <a:xfrm>
            <a:off x="479376" y="4224374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1259368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and Holding Scissors One - Scissor In Hand Png | Full Size PNG Download |  SeekPNG">
            <a:extLst>
              <a:ext uri="{FF2B5EF4-FFF2-40B4-BE49-F238E27FC236}">
                <a16:creationId xmlns:a16="http://schemas.microsoft.com/office/drawing/2014/main" id="{1D1C2BE0-09F7-49FB-AA4B-0A0827D28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2" y="3299423"/>
            <a:ext cx="7469809" cy="331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544" y="77569"/>
            <a:ext cx="5703494" cy="2689212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860054" y="510380"/>
            <a:ext cx="244378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sp>
        <p:nvSpPr>
          <p:cNvPr id="7" name="10 Dikdörtgen"/>
          <p:cNvSpPr/>
          <p:nvPr/>
        </p:nvSpPr>
        <p:spPr>
          <a:xfrm>
            <a:off x="4404583" y="6097197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8" name="12 Dikdörtgen"/>
          <p:cNvSpPr/>
          <p:nvPr/>
        </p:nvSpPr>
        <p:spPr>
          <a:xfrm>
            <a:off x="2856051" y="4055977"/>
            <a:ext cx="158417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0" name="16 Dikdörtgen"/>
          <p:cNvSpPr/>
          <p:nvPr/>
        </p:nvSpPr>
        <p:spPr>
          <a:xfrm>
            <a:off x="3168351" y="4716925"/>
            <a:ext cx="689284" cy="289241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Yük </a:t>
            </a:r>
            <a:r>
              <a:rPr lang="tr-TR" sz="20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 </a:t>
            </a:r>
          </a:p>
        </p:txBody>
      </p:sp>
      <p:sp>
        <p:nvSpPr>
          <p:cNvPr id="14" name="16 Dikdörtgen"/>
          <p:cNvSpPr/>
          <p:nvPr/>
        </p:nvSpPr>
        <p:spPr>
          <a:xfrm>
            <a:off x="6232069" y="5854031"/>
            <a:ext cx="978636" cy="355122"/>
          </a:xfrm>
          <a:prstGeom prst="rect">
            <a:avLst/>
          </a:prstGeom>
          <a:noFill/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 w="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Yük </a:t>
            </a:r>
            <a:r>
              <a:rPr lang="tr-TR" sz="3200" dirty="0">
                <a:ln w="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</a:p>
        </p:txBody>
      </p:sp>
      <p:pic>
        <p:nvPicPr>
          <p:cNvPr id="3" name="Picture 2" descr="third class lever  ile ilgili görsel sonucu">
            <a:extLst>
              <a:ext uri="{FF2B5EF4-FFF2-40B4-BE49-F238E27FC236}">
                <a16:creationId xmlns:a16="http://schemas.microsoft.com/office/drawing/2014/main" id="{86CA81A1-E53F-4586-B649-DAB7B939B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133" y="3202327"/>
            <a:ext cx="3550369" cy="366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10 Dikdörtgen">
            <a:extLst>
              <a:ext uri="{FF2B5EF4-FFF2-40B4-BE49-F238E27FC236}">
                <a16:creationId xmlns:a16="http://schemas.microsoft.com/office/drawing/2014/main" id="{6A01CC9A-CC9E-4973-98F4-B3DD569C7FC5}"/>
              </a:ext>
            </a:extLst>
          </p:cNvPr>
          <p:cNvSpPr/>
          <p:nvPr/>
        </p:nvSpPr>
        <p:spPr>
          <a:xfrm>
            <a:off x="9336360" y="6362251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6" name="12 Dikdörtgen">
            <a:extLst>
              <a:ext uri="{FF2B5EF4-FFF2-40B4-BE49-F238E27FC236}">
                <a16:creationId xmlns:a16="http://schemas.microsoft.com/office/drawing/2014/main" id="{AED301BF-03E0-4ABA-B0B6-9CF2451F568A}"/>
              </a:ext>
            </a:extLst>
          </p:cNvPr>
          <p:cNvSpPr/>
          <p:nvPr/>
        </p:nvSpPr>
        <p:spPr>
          <a:xfrm>
            <a:off x="8161465" y="2683331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9" name="16 Dikdörtgen">
            <a:extLst>
              <a:ext uri="{FF2B5EF4-FFF2-40B4-BE49-F238E27FC236}">
                <a16:creationId xmlns:a16="http://schemas.microsoft.com/office/drawing/2014/main" id="{BB18B32D-239F-4A27-83A9-3962F0526D33}"/>
              </a:ext>
            </a:extLst>
          </p:cNvPr>
          <p:cNvSpPr/>
          <p:nvPr/>
        </p:nvSpPr>
        <p:spPr>
          <a:xfrm>
            <a:off x="11115290" y="6466050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4400110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417638"/>
          </a:xfrm>
        </p:spPr>
        <p:txBody>
          <a:bodyPr>
            <a:normAutofit/>
          </a:bodyPr>
          <a:lstStyle/>
          <a:p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Çift Taraflı Kaldıraçlarda Kuvvet Kazancı </a:t>
            </a:r>
          </a:p>
        </p:txBody>
      </p:sp>
      <p:pic>
        <p:nvPicPr>
          <p:cNvPr id="9" name="Picture 5" descr="http://www.karmabilgi.net/images/kaldirac-6.jpg"/>
          <p:cNvPicPr>
            <a:picLocks noChangeAspect="1" noChangeArrowheads="1"/>
          </p:cNvPicPr>
          <p:nvPr/>
        </p:nvPicPr>
        <p:blipFill rotWithShape="1">
          <a:blip r:embed="rId2" cstate="print"/>
          <a:srcRect l="1181" t="2407" r="1051" b="52812"/>
          <a:stretch/>
        </p:blipFill>
        <p:spPr bwMode="auto">
          <a:xfrm>
            <a:off x="2927648" y="1417638"/>
            <a:ext cx="6768752" cy="2314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http://www.karmabilgi.net/images/kaldirac-6.jpg"/>
          <p:cNvPicPr>
            <a:picLocks noChangeAspect="1" noChangeArrowheads="1"/>
          </p:cNvPicPr>
          <p:nvPr/>
        </p:nvPicPr>
        <p:blipFill>
          <a:blip r:embed="rId2" cstate="print"/>
          <a:srcRect l="1563" t="51862" r="1562" b="2380"/>
          <a:stretch>
            <a:fillRect/>
          </a:stretch>
        </p:blipFill>
        <p:spPr bwMode="auto">
          <a:xfrm>
            <a:off x="2927648" y="4041159"/>
            <a:ext cx="6768752" cy="2504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13 Diyagram"/>
          <p:cNvGraphicFramePr/>
          <p:nvPr>
            <p:extLst>
              <p:ext uri="{D42A27DB-BD31-4B8C-83A1-F6EECF244321}">
                <p14:modId xmlns:p14="http://schemas.microsoft.com/office/powerpoint/2010/main" val="1692251291"/>
              </p:ext>
            </p:extLst>
          </p:nvPr>
        </p:nvGraphicFramePr>
        <p:xfrm>
          <a:off x="3734399" y="314540"/>
          <a:ext cx="5410944" cy="1723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http://www.yourdictionary.com/images/main/A4lever.jpg"/>
          <p:cNvPicPr>
            <a:picLocks noChangeAspect="1" noChangeArrowheads="1"/>
          </p:cNvPicPr>
          <p:nvPr/>
        </p:nvPicPr>
        <p:blipFill>
          <a:blip r:embed="rId7" cstate="print"/>
          <a:srcRect t="67126" b="3183"/>
          <a:stretch>
            <a:fillRect/>
          </a:stretch>
        </p:blipFill>
        <p:spPr bwMode="auto">
          <a:xfrm>
            <a:off x="8031224" y="3426973"/>
            <a:ext cx="3732028" cy="1646494"/>
          </a:xfrm>
          <a:prstGeom prst="rect">
            <a:avLst/>
          </a:prstGeom>
          <a:noFill/>
        </p:spPr>
      </p:pic>
      <p:pic>
        <p:nvPicPr>
          <p:cNvPr id="5" name="Picture 2" descr="http://www.yourdictionary.com/images/main/A4lever.jpg"/>
          <p:cNvPicPr>
            <a:picLocks noChangeAspect="1" noChangeArrowheads="1"/>
          </p:cNvPicPr>
          <p:nvPr/>
        </p:nvPicPr>
        <p:blipFill>
          <a:blip r:embed="rId7" cstate="print"/>
          <a:srcRect t="33563" b="35455"/>
          <a:stretch>
            <a:fillRect/>
          </a:stretch>
        </p:blipFill>
        <p:spPr bwMode="auto">
          <a:xfrm>
            <a:off x="391814" y="3284984"/>
            <a:ext cx="4204668" cy="193566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27164" y="4777508"/>
            <a:ext cx="1434900" cy="4121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7" name="6 Dikdörtgen"/>
          <p:cNvSpPr/>
          <p:nvPr/>
        </p:nvSpPr>
        <p:spPr>
          <a:xfrm>
            <a:off x="10773209" y="4834790"/>
            <a:ext cx="1228126" cy="4486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1466525" y="3337087"/>
            <a:ext cx="1434900" cy="3490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8205875" y="3374871"/>
            <a:ext cx="1085250" cy="5464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3482749" y="3337087"/>
            <a:ext cx="1446870" cy="3490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9673557" y="3398369"/>
            <a:ext cx="1356182" cy="4486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2" name="11 Aşağı Ok"/>
          <p:cNvSpPr/>
          <p:nvPr/>
        </p:nvSpPr>
        <p:spPr>
          <a:xfrm>
            <a:off x="2094063" y="1466668"/>
            <a:ext cx="2070714" cy="184181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/>
              <a:t>2. Tip </a:t>
            </a:r>
          </a:p>
        </p:txBody>
      </p:sp>
      <p:sp>
        <p:nvSpPr>
          <p:cNvPr id="13" name="12 Aşağı Ok"/>
          <p:cNvSpPr/>
          <p:nvPr/>
        </p:nvSpPr>
        <p:spPr>
          <a:xfrm>
            <a:off x="8748500" y="1435040"/>
            <a:ext cx="2024158" cy="1670516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/>
              <a:t>3. Tip </a:t>
            </a:r>
          </a:p>
        </p:txBody>
      </p:sp>
      <p:pic>
        <p:nvPicPr>
          <p:cNvPr id="5124" name="Picture 4" descr="http://media.learn.uci.edu/cat/media/OC08/11004/OC0811004_L6Lever3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3" b="43528"/>
          <a:stretch/>
        </p:blipFill>
        <p:spPr bwMode="auto">
          <a:xfrm flipH="1">
            <a:off x="6810009" y="5563611"/>
            <a:ext cx="5281927" cy="1176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media.learn.uci.edu/cat/media/OC08/11004/OC0811004_L6Lever2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0" t="36720" r="1180" b="43841"/>
          <a:stretch/>
        </p:blipFill>
        <p:spPr bwMode="auto">
          <a:xfrm>
            <a:off x="13328" y="5563611"/>
            <a:ext cx="5776194" cy="1122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Second Class Lever Diagram | Quizlet">
            <a:extLst>
              <a:ext uri="{FF2B5EF4-FFF2-40B4-BE49-F238E27FC236}">
                <a16:creationId xmlns:a16="http://schemas.microsoft.com/office/drawing/2014/main" id="{F5FC5810-A454-40DA-B342-A28C631A6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51" y="3917666"/>
            <a:ext cx="6842726" cy="285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Dikdörtgen"/>
          <p:cNvSpPr/>
          <p:nvPr/>
        </p:nvSpPr>
        <p:spPr>
          <a:xfrm>
            <a:off x="8359" y="48330"/>
            <a:ext cx="1219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de-DE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Yükün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, </a:t>
            </a:r>
            <a:r>
              <a:rPr lang="de-DE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kuvvet</a:t>
            </a:r>
            <a:r>
              <a:rPr lang="de-DE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ile</a:t>
            </a:r>
            <a:r>
              <a:rPr lang="de-DE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destek</a:t>
            </a:r>
            <a:r>
              <a:rPr lang="de-DE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arasında</a:t>
            </a:r>
            <a:r>
              <a:rPr lang="de-DE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olduğu</a:t>
            </a:r>
            <a:r>
              <a:rPr lang="de-DE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de-DE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kaldıraçlar</a:t>
            </a:r>
            <a:r>
              <a:rPr lang="de-DE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;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(2.tip)</a:t>
            </a:r>
            <a:endParaRPr lang="de-DE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Picture 10" descr="http://www.karmabilgi.net/images/kaldirac-2.jpg"/>
          <p:cNvPicPr>
            <a:picLocks noChangeAspect="1" noChangeArrowheads="1"/>
          </p:cNvPicPr>
          <p:nvPr/>
        </p:nvPicPr>
        <p:blipFill>
          <a:blip r:embed="rId3" cstate="print"/>
          <a:srcRect b="69832"/>
          <a:stretch>
            <a:fillRect/>
          </a:stretch>
        </p:blipFill>
        <p:spPr bwMode="auto">
          <a:xfrm>
            <a:off x="2639617" y="1988840"/>
            <a:ext cx="713581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2711054" y="3774790"/>
            <a:ext cx="114300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ol Ayraç"/>
          <p:cNvSpPr/>
          <p:nvPr/>
        </p:nvSpPr>
        <p:spPr>
          <a:xfrm rot="16200000">
            <a:off x="5782888" y="345766"/>
            <a:ext cx="642942" cy="5929354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ağ Ayraç"/>
          <p:cNvSpPr/>
          <p:nvPr/>
        </p:nvSpPr>
        <p:spPr>
          <a:xfrm rot="16200000">
            <a:off x="7606837" y="1312459"/>
            <a:ext cx="642942" cy="2281456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5568574" y="3703352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7497400" y="1560212"/>
            <a:ext cx="1317548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kolu   </a:t>
            </a:r>
          </a:p>
        </p:txBody>
      </p:sp>
      <p:pic>
        <p:nvPicPr>
          <p:cNvPr id="9220" name="Picture 4" descr="http://www.talkingelectronics.com/projects/LinearActuator/images/Class2-Anim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112" y="4248925"/>
            <a:ext cx="4967982" cy="233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dişli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1" y="239663"/>
            <a:ext cx="2475836" cy="246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kaldıraç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49980"/>
            <a:ext cx="4671594" cy="280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eğik düzlem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1" y="3368202"/>
            <a:ext cx="324036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çıkrık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517" y="136433"/>
            <a:ext cx="2572487" cy="257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çivi ile ilgili görsel sonuc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385" y="3429000"/>
            <a:ext cx="4104764" cy="307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tornavida ile ilgili görsel sonuc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4265391"/>
            <a:ext cx="4115564" cy="214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140" name="Rectangle 3"/>
          <p:cNvSpPr>
            <a:spLocks noGrp="1" noChangeArrowheads="1"/>
          </p:cNvSpPr>
          <p:nvPr>
            <p:ph idx="1"/>
          </p:nvPr>
        </p:nvSpPr>
        <p:spPr>
          <a:xfrm>
            <a:off x="0" y="2440068"/>
            <a:ext cx="12192000" cy="1768294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Günlük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ant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zda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baz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leri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yapmak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ara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gere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lerden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yararlanmaktay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lever ile ilgili görsel sonucu">
            <a:extLst>
              <a:ext uri="{FF2B5EF4-FFF2-40B4-BE49-F238E27FC236}">
                <a16:creationId xmlns:a16="http://schemas.microsoft.com/office/drawing/2014/main" id="{6A7E432C-18DB-4DC2-B4A0-7B56FD213AA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22595" y="3089417"/>
            <a:ext cx="3338127" cy="352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sites.sinauer.com/animalcommunication2e/images/03/WT03.04.Fig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194" y="897893"/>
            <a:ext cx="5510386" cy="285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 Dikdörtgen"/>
          <p:cNvSpPr/>
          <p:nvPr/>
        </p:nvSpPr>
        <p:spPr>
          <a:xfrm>
            <a:off x="7439610" y="3089417"/>
            <a:ext cx="17659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6431498" y="965168"/>
            <a:ext cx="1368152" cy="481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9" name="9 Dikdörtgen"/>
          <p:cNvSpPr/>
          <p:nvPr/>
        </p:nvSpPr>
        <p:spPr>
          <a:xfrm>
            <a:off x="3833989" y="2738253"/>
            <a:ext cx="1229357" cy="387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2701071" y="5236459"/>
            <a:ext cx="2088232" cy="641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14893A31-8096-489A-B687-3A9CB4DA4B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206" y="3225208"/>
            <a:ext cx="4755292" cy="3481118"/>
          </a:xfrm>
          <a:prstGeom prst="rect">
            <a:avLst/>
          </a:prstGeom>
        </p:spPr>
      </p:pic>
      <p:sp>
        <p:nvSpPr>
          <p:cNvPr id="3" name="Unvan 1">
            <a:extLst>
              <a:ext uri="{FF2B5EF4-FFF2-40B4-BE49-F238E27FC236}">
                <a16:creationId xmlns:a16="http://schemas.microsoft.com/office/drawing/2014/main" id="{6839F63D-8428-4D1E-8549-D8A1DE4730F4}"/>
              </a:ext>
            </a:extLst>
          </p:cNvPr>
          <p:cNvSpPr txBox="1">
            <a:spLocks/>
          </p:cNvSpPr>
          <p:nvPr/>
        </p:nvSpPr>
        <p:spPr>
          <a:xfrm rot="19313821">
            <a:off x="759195" y="894030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</p:spTree>
    <p:extLst>
      <p:ext uri="{BB962C8B-B14F-4D97-AF65-F5344CB8AC3E}">
        <p14:creationId xmlns:p14="http://schemas.microsoft.com/office/powerpoint/2010/main" val="24444425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oor ile ilgili görsel sonucu">
            <a:extLst>
              <a:ext uri="{FF2B5EF4-FFF2-40B4-BE49-F238E27FC236}">
                <a16:creationId xmlns:a16="http://schemas.microsoft.com/office/drawing/2014/main" id="{CF3C4924-F253-4B48-A2B7-ECDDE57DAB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15"/>
          <a:stretch/>
        </p:blipFill>
        <p:spPr bwMode="auto">
          <a:xfrm>
            <a:off x="7632616" y="1960524"/>
            <a:ext cx="4464496" cy="4861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10 Dikdörtgen">
            <a:extLst>
              <a:ext uri="{FF2B5EF4-FFF2-40B4-BE49-F238E27FC236}">
                <a16:creationId xmlns:a16="http://schemas.microsoft.com/office/drawing/2014/main" id="{10D23C19-3B31-4556-82E4-78E27E901E95}"/>
              </a:ext>
            </a:extLst>
          </p:cNvPr>
          <p:cNvSpPr/>
          <p:nvPr/>
        </p:nvSpPr>
        <p:spPr>
          <a:xfrm>
            <a:off x="9041609" y="4039515"/>
            <a:ext cx="1152128" cy="488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6" name="12 Dikdörtgen">
            <a:extLst>
              <a:ext uri="{FF2B5EF4-FFF2-40B4-BE49-F238E27FC236}">
                <a16:creationId xmlns:a16="http://schemas.microsoft.com/office/drawing/2014/main" id="{76E1D7E5-94F8-4718-ACEB-16D49343D9B8}"/>
              </a:ext>
            </a:extLst>
          </p:cNvPr>
          <p:cNvSpPr/>
          <p:nvPr/>
        </p:nvSpPr>
        <p:spPr>
          <a:xfrm>
            <a:off x="11101100" y="3435178"/>
            <a:ext cx="1072697" cy="419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4" name="16 Dikdörtgen">
            <a:extLst>
              <a:ext uri="{FF2B5EF4-FFF2-40B4-BE49-F238E27FC236}">
                <a16:creationId xmlns:a16="http://schemas.microsoft.com/office/drawing/2014/main" id="{B6124528-E0A3-4D19-AB98-D506CB851534}"/>
              </a:ext>
            </a:extLst>
          </p:cNvPr>
          <p:cNvSpPr/>
          <p:nvPr/>
        </p:nvSpPr>
        <p:spPr>
          <a:xfrm>
            <a:off x="10056440" y="5013176"/>
            <a:ext cx="912967" cy="319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508" y="104809"/>
            <a:ext cx="4781888" cy="2475579"/>
          </a:xfrm>
          <a:prstGeom prst="rect">
            <a:avLst/>
          </a:prstGeom>
        </p:spPr>
      </p:pic>
      <p:pic>
        <p:nvPicPr>
          <p:cNvPr id="24578" name="Picture 2" descr="second class lever  ile ilgili görsel sonucu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0" r="51020"/>
          <a:stretch/>
        </p:blipFill>
        <p:spPr bwMode="auto">
          <a:xfrm>
            <a:off x="119336" y="2619479"/>
            <a:ext cx="3960440" cy="423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87688" y="6021287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10 Dikdörtgen"/>
          <p:cNvSpPr/>
          <p:nvPr/>
        </p:nvSpPr>
        <p:spPr>
          <a:xfrm>
            <a:off x="767408" y="6350942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8" name="12 Dikdörtgen"/>
          <p:cNvSpPr/>
          <p:nvPr/>
        </p:nvSpPr>
        <p:spPr>
          <a:xfrm>
            <a:off x="2956504" y="4277612"/>
            <a:ext cx="1307880" cy="518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9" name="16 Dikdörtgen"/>
          <p:cNvSpPr/>
          <p:nvPr/>
        </p:nvSpPr>
        <p:spPr>
          <a:xfrm>
            <a:off x="2017041" y="4277612"/>
            <a:ext cx="1307880" cy="415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0" name="Unvan 1"/>
          <p:cNvSpPr txBox="1">
            <a:spLocks/>
          </p:cNvSpPr>
          <p:nvPr/>
        </p:nvSpPr>
        <p:spPr>
          <a:xfrm rot="19313821">
            <a:off x="906251" y="525705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</p:spTree>
    <p:extLst>
      <p:ext uri="{BB962C8B-B14F-4D97-AF65-F5344CB8AC3E}">
        <p14:creationId xmlns:p14="http://schemas.microsoft.com/office/powerpoint/2010/main" val="15109596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Vida-Gazoz Açacak – Tasarım">
            <a:extLst>
              <a:ext uri="{FF2B5EF4-FFF2-40B4-BE49-F238E27FC236}">
                <a16:creationId xmlns:a16="http://schemas.microsoft.com/office/drawing/2014/main" id="{3E9C2AF2-2977-4239-97F7-D7C4EEEB28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71"/>
          <a:stretch/>
        </p:blipFill>
        <p:spPr bwMode="auto">
          <a:xfrm>
            <a:off x="-15600" y="2373784"/>
            <a:ext cx="5788483" cy="448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7 Dikdörtgen"/>
          <p:cNvSpPr/>
          <p:nvPr/>
        </p:nvSpPr>
        <p:spPr>
          <a:xfrm>
            <a:off x="839416" y="3194136"/>
            <a:ext cx="1206712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" name="8 Dikdörtgen"/>
          <p:cNvSpPr/>
          <p:nvPr/>
        </p:nvSpPr>
        <p:spPr>
          <a:xfrm>
            <a:off x="1317458" y="3673731"/>
            <a:ext cx="1768950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Yük</a:t>
            </a:r>
            <a:r>
              <a:rPr lang="tr-TR" sz="16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tr-TR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</a:t>
            </a:r>
          </a:p>
        </p:txBody>
      </p:sp>
      <p:sp>
        <p:nvSpPr>
          <p:cNvPr id="6" name="9 Dikdörtgen"/>
          <p:cNvSpPr/>
          <p:nvPr/>
        </p:nvSpPr>
        <p:spPr>
          <a:xfrm>
            <a:off x="2952328" y="4581128"/>
            <a:ext cx="1240544" cy="508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094" y="147190"/>
            <a:ext cx="5843771" cy="3025315"/>
          </a:xfrm>
          <a:prstGeom prst="rect">
            <a:avLst/>
          </a:prstGeom>
        </p:spPr>
      </p:pic>
      <p:sp>
        <p:nvSpPr>
          <p:cNvPr id="8" name="Unvan 1"/>
          <p:cNvSpPr txBox="1">
            <a:spLocks/>
          </p:cNvSpPr>
          <p:nvPr/>
        </p:nvSpPr>
        <p:spPr>
          <a:xfrm rot="19313821">
            <a:off x="847352" y="672896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pic>
        <p:nvPicPr>
          <p:cNvPr id="2" name="Picture 2" descr="third class lever  ile ilgili görsel sonucu">
            <a:extLst>
              <a:ext uri="{FF2B5EF4-FFF2-40B4-BE49-F238E27FC236}">
                <a16:creationId xmlns:a16="http://schemas.microsoft.com/office/drawing/2014/main" id="{45FC8E5E-5C95-4EDD-8F6A-40BE82BABF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" t="7560" r="2981" b="9281"/>
          <a:stretch/>
        </p:blipFill>
        <p:spPr bwMode="auto">
          <a:xfrm>
            <a:off x="7727504" y="3099117"/>
            <a:ext cx="4464496" cy="398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7 Dikdörtgen">
            <a:extLst>
              <a:ext uri="{FF2B5EF4-FFF2-40B4-BE49-F238E27FC236}">
                <a16:creationId xmlns:a16="http://schemas.microsoft.com/office/drawing/2014/main" id="{88AFC266-44F0-400C-B715-12E217ECC840}"/>
              </a:ext>
            </a:extLst>
          </p:cNvPr>
          <p:cNvSpPr/>
          <p:nvPr/>
        </p:nvSpPr>
        <p:spPr>
          <a:xfrm>
            <a:off x="6647384" y="5576990"/>
            <a:ext cx="1206712" cy="3816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1" name="8 Dikdörtgen">
            <a:extLst>
              <a:ext uri="{FF2B5EF4-FFF2-40B4-BE49-F238E27FC236}">
                <a16:creationId xmlns:a16="http://schemas.microsoft.com/office/drawing/2014/main" id="{DBCE9827-D4AB-4384-A86A-FD8F51758D55}"/>
              </a:ext>
            </a:extLst>
          </p:cNvPr>
          <p:cNvSpPr/>
          <p:nvPr/>
        </p:nvSpPr>
        <p:spPr>
          <a:xfrm>
            <a:off x="8015536" y="4381053"/>
            <a:ext cx="1768950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3" name="9 Dikdörtgen">
            <a:extLst>
              <a:ext uri="{FF2B5EF4-FFF2-40B4-BE49-F238E27FC236}">
                <a16:creationId xmlns:a16="http://schemas.microsoft.com/office/drawing/2014/main" id="{73097C44-0BBF-4A7B-AE25-2D7746DC3780}"/>
              </a:ext>
            </a:extLst>
          </p:cNvPr>
          <p:cNvSpPr/>
          <p:nvPr/>
        </p:nvSpPr>
        <p:spPr>
          <a:xfrm>
            <a:off x="10951456" y="4214782"/>
            <a:ext cx="1240544" cy="508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551599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dtzone.com/systems/systems_images/lever_2nd/2ND_LOA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653" y="2701163"/>
            <a:ext cx="3583029" cy="404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Dikdörtgen"/>
          <p:cNvSpPr/>
          <p:nvPr/>
        </p:nvSpPr>
        <p:spPr>
          <a:xfrm>
            <a:off x="0" y="1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Yükün;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kuvvet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ile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destek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arasında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olduğu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28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kaldıraçlar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 kuvvet kazancı</a:t>
            </a:r>
            <a:r>
              <a:rPr lang="de-DE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;</a:t>
            </a:r>
          </a:p>
        </p:txBody>
      </p:sp>
      <p:pic>
        <p:nvPicPr>
          <p:cNvPr id="8" name="Picture 10" descr="http://www.karmabilgi.net/images/kaldirac-2.jpg"/>
          <p:cNvPicPr>
            <a:picLocks noChangeAspect="1" noChangeArrowheads="1"/>
          </p:cNvPicPr>
          <p:nvPr/>
        </p:nvPicPr>
        <p:blipFill>
          <a:blip r:embed="rId3" cstate="print"/>
          <a:srcRect b="69832"/>
          <a:stretch>
            <a:fillRect/>
          </a:stretch>
        </p:blipFill>
        <p:spPr bwMode="auto">
          <a:xfrm>
            <a:off x="2567609" y="1484784"/>
            <a:ext cx="713581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2567608" y="3212976"/>
            <a:ext cx="114300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ol Ayraç"/>
          <p:cNvSpPr/>
          <p:nvPr/>
        </p:nvSpPr>
        <p:spPr>
          <a:xfrm rot="16200000">
            <a:off x="5702521" y="-137961"/>
            <a:ext cx="642942" cy="6048672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ağ Ayraç"/>
          <p:cNvSpPr/>
          <p:nvPr/>
        </p:nvSpPr>
        <p:spPr>
          <a:xfrm rot="16200000">
            <a:off x="7610733" y="834147"/>
            <a:ext cx="642942" cy="2232248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809862" y="3233987"/>
            <a:ext cx="2253652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7210865" y="982528"/>
            <a:ext cx="1800200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kolu   </a:t>
            </a:r>
          </a:p>
        </p:txBody>
      </p:sp>
      <p:pic>
        <p:nvPicPr>
          <p:cNvPr id="14" name="Picture 5" descr="http://www.karmabilgi.net/images/kaldirac-6.jpg"/>
          <p:cNvPicPr>
            <a:picLocks noChangeAspect="1" noChangeArrowheads="1"/>
          </p:cNvPicPr>
          <p:nvPr/>
        </p:nvPicPr>
        <p:blipFill>
          <a:blip r:embed="rId4" cstate="print"/>
          <a:srcRect b="52365"/>
          <a:stretch>
            <a:fillRect/>
          </a:stretch>
        </p:blipFill>
        <p:spPr bwMode="auto">
          <a:xfrm>
            <a:off x="316165" y="3999934"/>
            <a:ext cx="6764967" cy="2431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yourdictionary.com/images/main/A4lever.jpg"/>
          <p:cNvPicPr>
            <a:picLocks noChangeAspect="1" noChangeArrowheads="1"/>
          </p:cNvPicPr>
          <p:nvPr/>
        </p:nvPicPr>
        <p:blipFill>
          <a:blip r:embed="rId2" cstate="print"/>
          <a:srcRect t="67126" b="3183"/>
          <a:stretch>
            <a:fillRect/>
          </a:stretch>
        </p:blipFill>
        <p:spPr bwMode="auto">
          <a:xfrm>
            <a:off x="2999656" y="1484784"/>
            <a:ext cx="5715008" cy="2521344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7142727" y="1835734"/>
            <a:ext cx="2238852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</a:p>
        </p:txBody>
      </p:sp>
      <p:pic>
        <p:nvPicPr>
          <p:cNvPr id="2" name="Picture 2" descr="Clipart Scissors First Class Lever - Graphic Design, HD Png Download -  kindpng">
            <a:extLst>
              <a:ext uri="{FF2B5EF4-FFF2-40B4-BE49-F238E27FC236}">
                <a16:creationId xmlns:a16="http://schemas.microsoft.com/office/drawing/2014/main" id="{9D5FBF57-1363-427F-B134-A5DA8177A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734" y="3403982"/>
            <a:ext cx="6972901" cy="345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12192000" cy="1143000"/>
          </a:xfrm>
        </p:spPr>
        <p:txBody>
          <a:bodyPr/>
          <a:lstStyle/>
          <a:p>
            <a:pPr eaLnBrk="1" hangingPunct="1"/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arasında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</a:t>
            </a:r>
            <a:r>
              <a:rPr lang="tr-TR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duğu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kaldıraçlar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3.tip 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7149331" y="3635334"/>
            <a:ext cx="1905023" cy="3816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3063789" y="1769280"/>
            <a:ext cx="1768950" cy="3816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5870626" y="1618695"/>
            <a:ext cx="1500199" cy="5089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1" name="10 Sol Ayraç"/>
          <p:cNvSpPr/>
          <p:nvPr/>
        </p:nvSpPr>
        <p:spPr>
          <a:xfrm rot="16200000">
            <a:off x="5714300" y="1199032"/>
            <a:ext cx="642942" cy="407196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ağ Ayraç"/>
          <p:cNvSpPr/>
          <p:nvPr/>
        </p:nvSpPr>
        <p:spPr>
          <a:xfrm rot="16200000">
            <a:off x="7000184" y="1841974"/>
            <a:ext cx="642942" cy="1500198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5262226" y="3629790"/>
            <a:ext cx="1730786" cy="5294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kolu   </a:t>
            </a:r>
          </a:p>
        </p:txBody>
      </p:sp>
      <p:pic>
        <p:nvPicPr>
          <p:cNvPr id="15" name="Picture 2" descr="http://www.talkingelectronics.com/projects/LinearActuator/images/Class3-Anim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992" y="4232263"/>
            <a:ext cx="5178828" cy="243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66069C9D-0D1B-4639-AF7D-45197BA992DE}"/>
              </a:ext>
            </a:extLst>
          </p:cNvPr>
          <p:cNvSpPr/>
          <p:nvPr/>
        </p:nvSpPr>
        <p:spPr>
          <a:xfrm>
            <a:off x="2868033" y="5543798"/>
            <a:ext cx="707688" cy="189458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4111F15E-0926-4946-8589-30FDFF19329F}"/>
              </a:ext>
            </a:extLst>
          </p:cNvPr>
          <p:cNvSpPr/>
          <p:nvPr/>
        </p:nvSpPr>
        <p:spPr>
          <a:xfrm>
            <a:off x="1271464" y="5085184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1118C261-9A69-4C0B-8827-B1012127BFD4}"/>
              </a:ext>
            </a:extLst>
          </p:cNvPr>
          <p:cNvSpPr/>
          <p:nvPr/>
        </p:nvSpPr>
        <p:spPr>
          <a:xfrm>
            <a:off x="4470582" y="5525616"/>
            <a:ext cx="1049353" cy="279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607" y="242131"/>
            <a:ext cx="5065776" cy="2487168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435921" y="660332"/>
            <a:ext cx="2936912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pic>
        <p:nvPicPr>
          <p:cNvPr id="2" name="Picture 2" descr="bahçe süpürge ile ilgili görsel sonucu">
            <a:extLst>
              <a:ext uri="{FF2B5EF4-FFF2-40B4-BE49-F238E27FC236}">
                <a16:creationId xmlns:a16="http://schemas.microsoft.com/office/drawing/2014/main" id="{99027406-7A52-425B-81BE-EB1CBABC4A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r="28112" b="9489"/>
          <a:stretch/>
        </p:blipFill>
        <p:spPr bwMode="auto">
          <a:xfrm>
            <a:off x="116244" y="1792225"/>
            <a:ext cx="2307705" cy="458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7 Dikdörtgen">
            <a:extLst>
              <a:ext uri="{FF2B5EF4-FFF2-40B4-BE49-F238E27FC236}">
                <a16:creationId xmlns:a16="http://schemas.microsoft.com/office/drawing/2014/main" id="{AC608FEE-A537-439A-88D1-D91860EA4771}"/>
              </a:ext>
            </a:extLst>
          </p:cNvPr>
          <p:cNvSpPr/>
          <p:nvPr/>
        </p:nvSpPr>
        <p:spPr>
          <a:xfrm>
            <a:off x="-49264" y="2396877"/>
            <a:ext cx="1250880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6" name="8 Dikdörtgen">
            <a:extLst>
              <a:ext uri="{FF2B5EF4-FFF2-40B4-BE49-F238E27FC236}">
                <a16:creationId xmlns:a16="http://schemas.microsoft.com/office/drawing/2014/main" id="{3B2E0FB6-683A-44F6-B444-36574D9C5D2A}"/>
              </a:ext>
            </a:extLst>
          </p:cNvPr>
          <p:cNvSpPr/>
          <p:nvPr/>
        </p:nvSpPr>
        <p:spPr>
          <a:xfrm>
            <a:off x="675858" y="6377311"/>
            <a:ext cx="864096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3" name="9 Dikdörtgen">
            <a:extLst>
              <a:ext uri="{FF2B5EF4-FFF2-40B4-BE49-F238E27FC236}">
                <a16:creationId xmlns:a16="http://schemas.microsoft.com/office/drawing/2014/main" id="{63CBD339-4CF7-4A42-9F69-0B5A79371E29}"/>
              </a:ext>
            </a:extLst>
          </p:cNvPr>
          <p:cNvSpPr/>
          <p:nvPr/>
        </p:nvSpPr>
        <p:spPr>
          <a:xfrm>
            <a:off x="1199457" y="3240491"/>
            <a:ext cx="1441156" cy="5849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pic>
        <p:nvPicPr>
          <p:cNvPr id="15" name="Picture 2" descr="third class lever ile ilgili görsel sonucu">
            <a:extLst>
              <a:ext uri="{FF2B5EF4-FFF2-40B4-BE49-F238E27FC236}">
                <a16:creationId xmlns:a16="http://schemas.microsoft.com/office/drawing/2014/main" id="{443EF43C-B1D5-4C59-956D-D3DD05055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247" y="2679722"/>
            <a:ext cx="589156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7 Dikdörtgen">
            <a:extLst>
              <a:ext uri="{FF2B5EF4-FFF2-40B4-BE49-F238E27FC236}">
                <a16:creationId xmlns:a16="http://schemas.microsoft.com/office/drawing/2014/main" id="{78D2C069-CD0B-4F4A-AA84-58C2B756AA07}"/>
              </a:ext>
            </a:extLst>
          </p:cNvPr>
          <p:cNvSpPr/>
          <p:nvPr/>
        </p:nvSpPr>
        <p:spPr>
          <a:xfrm>
            <a:off x="10790134" y="3215829"/>
            <a:ext cx="1431351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9" name="8 Dikdörtgen">
            <a:extLst>
              <a:ext uri="{FF2B5EF4-FFF2-40B4-BE49-F238E27FC236}">
                <a16:creationId xmlns:a16="http://schemas.microsoft.com/office/drawing/2014/main" id="{168C4E1E-D978-4208-9EB8-02CFC05A63BF}"/>
              </a:ext>
            </a:extLst>
          </p:cNvPr>
          <p:cNvSpPr/>
          <p:nvPr/>
        </p:nvSpPr>
        <p:spPr>
          <a:xfrm>
            <a:off x="5330043" y="5344019"/>
            <a:ext cx="864096" cy="3816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21" name="9 Dikdörtgen">
            <a:extLst>
              <a:ext uri="{FF2B5EF4-FFF2-40B4-BE49-F238E27FC236}">
                <a16:creationId xmlns:a16="http://schemas.microsoft.com/office/drawing/2014/main" id="{129285AB-E820-426C-AFAF-0E79FE03D086}"/>
              </a:ext>
            </a:extLst>
          </p:cNvPr>
          <p:cNvSpPr/>
          <p:nvPr/>
        </p:nvSpPr>
        <p:spPr>
          <a:xfrm>
            <a:off x="6952773" y="3831851"/>
            <a:ext cx="1505790" cy="5089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pic>
        <p:nvPicPr>
          <p:cNvPr id="6146" name="Picture 2" descr="temzilik yapan çocuk">
            <a:extLst>
              <a:ext uri="{FF2B5EF4-FFF2-40B4-BE49-F238E27FC236}">
                <a16:creationId xmlns:a16="http://schemas.microsoft.com/office/drawing/2014/main" id="{62622FAB-E3C1-4461-B282-1B7CFA0AC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712" y="2294345"/>
            <a:ext cx="3118680" cy="311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9 Dikdörtgen">
            <a:extLst>
              <a:ext uri="{FF2B5EF4-FFF2-40B4-BE49-F238E27FC236}">
                <a16:creationId xmlns:a16="http://schemas.microsoft.com/office/drawing/2014/main" id="{BFDC8571-751C-4128-ABE4-2F963C6E415F}"/>
              </a:ext>
            </a:extLst>
          </p:cNvPr>
          <p:cNvSpPr/>
          <p:nvPr/>
        </p:nvSpPr>
        <p:spPr>
          <a:xfrm>
            <a:off x="2878927" y="3868475"/>
            <a:ext cx="783703" cy="432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05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11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6" name="7 Dikdörtgen">
            <a:extLst>
              <a:ext uri="{FF2B5EF4-FFF2-40B4-BE49-F238E27FC236}">
                <a16:creationId xmlns:a16="http://schemas.microsoft.com/office/drawing/2014/main" id="{8EC99C9F-E43D-4412-BB9D-07802D7BB519}"/>
              </a:ext>
            </a:extLst>
          </p:cNvPr>
          <p:cNvSpPr/>
          <p:nvPr/>
        </p:nvSpPr>
        <p:spPr>
          <a:xfrm>
            <a:off x="2157926" y="3215829"/>
            <a:ext cx="1250880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sz="105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8" name="8 Dikdörtgen">
            <a:extLst>
              <a:ext uri="{FF2B5EF4-FFF2-40B4-BE49-F238E27FC236}">
                <a16:creationId xmlns:a16="http://schemas.microsoft.com/office/drawing/2014/main" id="{CE308CFA-FD86-4E03-A4C9-319087E629C4}"/>
              </a:ext>
            </a:extLst>
          </p:cNvPr>
          <p:cNvSpPr/>
          <p:nvPr/>
        </p:nvSpPr>
        <p:spPr>
          <a:xfrm>
            <a:off x="2153285" y="5132045"/>
            <a:ext cx="864096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05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11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pic>
        <p:nvPicPr>
          <p:cNvPr id="6148" name="Picture 4" descr="Antistatik Cımbız ESD-12-14 İkili Set Fiyatları ve Özellikleri">
            <a:extLst>
              <a:ext uri="{FF2B5EF4-FFF2-40B4-BE49-F238E27FC236}">
                <a16:creationId xmlns:a16="http://schemas.microsoft.com/office/drawing/2014/main" id="{60EDDB70-0AB6-47F6-BCAB-E2812EE2CB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6"/>
          <a:stretch/>
        </p:blipFill>
        <p:spPr bwMode="auto">
          <a:xfrm>
            <a:off x="9347011" y="4797152"/>
            <a:ext cx="2861357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3235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332656"/>
            <a:ext cx="5065776" cy="2487168"/>
          </a:xfrm>
          <a:prstGeom prst="rect">
            <a:avLst/>
          </a:prstGeom>
        </p:spPr>
      </p:pic>
      <p:pic>
        <p:nvPicPr>
          <p:cNvPr id="34818" name="Picture 2" descr="third class lever 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3140968"/>
            <a:ext cx="5044175" cy="353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7 Dikdörtgen"/>
          <p:cNvSpPr/>
          <p:nvPr/>
        </p:nvSpPr>
        <p:spPr>
          <a:xfrm>
            <a:off x="4167402" y="6124314"/>
            <a:ext cx="1431351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7" name="8 Dikdörtgen"/>
          <p:cNvSpPr/>
          <p:nvPr/>
        </p:nvSpPr>
        <p:spPr>
          <a:xfrm>
            <a:off x="889822" y="3697786"/>
            <a:ext cx="864096" cy="3816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8" name="9 Dikdörtgen"/>
          <p:cNvSpPr/>
          <p:nvPr/>
        </p:nvSpPr>
        <p:spPr>
          <a:xfrm>
            <a:off x="3050062" y="4106345"/>
            <a:ext cx="1505790" cy="508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 rot="19313821">
            <a:off x="1328516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pic>
        <p:nvPicPr>
          <p:cNvPr id="2" name="Picture 2" descr="third class lever  ile ilgili görsel sonucu">
            <a:extLst>
              <a:ext uri="{FF2B5EF4-FFF2-40B4-BE49-F238E27FC236}">
                <a16:creationId xmlns:a16="http://schemas.microsoft.com/office/drawing/2014/main" id="{6539AD08-C084-432B-82E4-1FCD9BBCD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040" y="2568715"/>
            <a:ext cx="3888432" cy="409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7 Dikdörtgen">
            <a:extLst>
              <a:ext uri="{FF2B5EF4-FFF2-40B4-BE49-F238E27FC236}">
                <a16:creationId xmlns:a16="http://schemas.microsoft.com/office/drawing/2014/main" id="{40921422-DE07-4A0C-8AB1-A576C12BA8FB}"/>
              </a:ext>
            </a:extLst>
          </p:cNvPr>
          <p:cNvSpPr/>
          <p:nvPr/>
        </p:nvSpPr>
        <p:spPr>
          <a:xfrm>
            <a:off x="6109905" y="5977986"/>
            <a:ext cx="1431351" cy="3816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" name="8 Dikdörtgen">
            <a:extLst>
              <a:ext uri="{FF2B5EF4-FFF2-40B4-BE49-F238E27FC236}">
                <a16:creationId xmlns:a16="http://schemas.microsoft.com/office/drawing/2014/main" id="{ED4705B7-58B2-4B19-82EB-78EB253E44B2}"/>
              </a:ext>
            </a:extLst>
          </p:cNvPr>
          <p:cNvSpPr/>
          <p:nvPr/>
        </p:nvSpPr>
        <p:spPr>
          <a:xfrm>
            <a:off x="11255287" y="6168808"/>
            <a:ext cx="864096" cy="3816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3" name="9 Dikdörtgen">
            <a:extLst>
              <a:ext uri="{FF2B5EF4-FFF2-40B4-BE49-F238E27FC236}">
                <a16:creationId xmlns:a16="http://schemas.microsoft.com/office/drawing/2014/main" id="{2CEF8EDB-5D15-4BCA-AC06-466AE9C20A7E}"/>
              </a:ext>
            </a:extLst>
          </p:cNvPr>
          <p:cNvSpPr/>
          <p:nvPr/>
        </p:nvSpPr>
        <p:spPr>
          <a:xfrm>
            <a:off x="7190024" y="4360802"/>
            <a:ext cx="1505790" cy="5089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pic>
        <p:nvPicPr>
          <p:cNvPr id="4102" name="Picture 6" descr="Download Free png Man Fishing PNG, Transparent Man Fishing PNG Image Free  Download ... - DLPNG.com">
            <a:extLst>
              <a:ext uri="{FF2B5EF4-FFF2-40B4-BE49-F238E27FC236}">
                <a16:creationId xmlns:a16="http://schemas.microsoft.com/office/drawing/2014/main" id="{CB9C22BF-6906-4D89-98CF-C571F5257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0" y="1196460"/>
            <a:ext cx="285750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895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335" y="27516"/>
            <a:ext cx="5065776" cy="2487168"/>
          </a:xfrm>
          <a:prstGeom prst="rect">
            <a:avLst/>
          </a:prstGeom>
        </p:spPr>
      </p:pic>
      <p:pic>
        <p:nvPicPr>
          <p:cNvPr id="7172" name="Picture 4" descr="Baseball Player PNG Image - PurePNG | Free transparent CC0 PNG Image Library">
            <a:extLst>
              <a:ext uri="{FF2B5EF4-FFF2-40B4-BE49-F238E27FC236}">
                <a16:creationId xmlns:a16="http://schemas.microsoft.com/office/drawing/2014/main" id="{320C6443-5EF7-4BED-B08D-59304D555A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57" y="2300032"/>
            <a:ext cx="3741163" cy="447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ownload Woman play Golf PNG Image for Free">
            <a:extLst>
              <a:ext uri="{FF2B5EF4-FFF2-40B4-BE49-F238E27FC236}">
                <a16:creationId xmlns:a16="http://schemas.microsoft.com/office/drawing/2014/main" id="{25310DD8-85D0-4179-AE59-25829BCDB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455" y="451805"/>
            <a:ext cx="47990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third class lever ile ilgili görsel sonucu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76"/>
          <a:stretch/>
        </p:blipFill>
        <p:spPr bwMode="auto">
          <a:xfrm rot="1634408">
            <a:off x="2313437" y="3534794"/>
            <a:ext cx="5783368" cy="176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7 Dikdörtgen"/>
          <p:cNvSpPr/>
          <p:nvPr/>
        </p:nvSpPr>
        <p:spPr>
          <a:xfrm rot="1701109">
            <a:off x="6437086" y="4775814"/>
            <a:ext cx="1905023" cy="3816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7" name="8 Dikdörtgen"/>
          <p:cNvSpPr/>
          <p:nvPr/>
        </p:nvSpPr>
        <p:spPr>
          <a:xfrm rot="1852092">
            <a:off x="2533985" y="3774287"/>
            <a:ext cx="1411075" cy="2357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8" name="9 Dikdörtgen"/>
          <p:cNvSpPr/>
          <p:nvPr/>
        </p:nvSpPr>
        <p:spPr>
          <a:xfrm rot="1668215">
            <a:off x="4989020" y="5500098"/>
            <a:ext cx="1905023" cy="5089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 rot="19313821">
            <a:off x="14824" y="403493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sp>
        <p:nvSpPr>
          <p:cNvPr id="3" name="7 Dikdörtgen">
            <a:extLst>
              <a:ext uri="{FF2B5EF4-FFF2-40B4-BE49-F238E27FC236}">
                <a16:creationId xmlns:a16="http://schemas.microsoft.com/office/drawing/2014/main" id="{F95B1698-535D-40C4-8255-6D2FA70F3990}"/>
              </a:ext>
            </a:extLst>
          </p:cNvPr>
          <p:cNvSpPr/>
          <p:nvPr/>
        </p:nvSpPr>
        <p:spPr>
          <a:xfrm>
            <a:off x="10856377" y="787360"/>
            <a:ext cx="1245628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5" name="8 Dikdörtgen">
            <a:extLst>
              <a:ext uri="{FF2B5EF4-FFF2-40B4-BE49-F238E27FC236}">
                <a16:creationId xmlns:a16="http://schemas.microsoft.com/office/drawing/2014/main" id="{EB7260D5-0390-4DEC-A1E9-720309D04A08}"/>
              </a:ext>
            </a:extLst>
          </p:cNvPr>
          <p:cNvSpPr/>
          <p:nvPr/>
        </p:nvSpPr>
        <p:spPr>
          <a:xfrm>
            <a:off x="7247041" y="1249831"/>
            <a:ext cx="1768950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2" name="9 Dikdörtgen">
            <a:extLst>
              <a:ext uri="{FF2B5EF4-FFF2-40B4-BE49-F238E27FC236}">
                <a16:creationId xmlns:a16="http://schemas.microsoft.com/office/drawing/2014/main" id="{5B781195-666C-4FD0-870B-FD7CB8DCE50D}"/>
              </a:ext>
            </a:extLst>
          </p:cNvPr>
          <p:cNvSpPr/>
          <p:nvPr/>
        </p:nvSpPr>
        <p:spPr>
          <a:xfrm>
            <a:off x="9471817" y="835462"/>
            <a:ext cx="1384560" cy="2928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9339797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econd class lever gif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479" y="-36836"/>
            <a:ext cx="5347522" cy="323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2640518"/>
            <a:ext cx="4765997" cy="3803028"/>
          </a:xfrm>
          <a:prstGeom prst="rect">
            <a:avLst/>
          </a:prstGeom>
        </p:spPr>
      </p:pic>
      <p:pic>
        <p:nvPicPr>
          <p:cNvPr id="28674" name="Picture 2" descr="third class lever 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3429000"/>
            <a:ext cx="3672408" cy="271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063552" y="4077071"/>
            <a:ext cx="67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1014627" y="6011288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1410671" y="5085183"/>
            <a:ext cx="648072" cy="2520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3287688" y="5445223"/>
            <a:ext cx="864096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Unvan 1"/>
          <p:cNvSpPr txBox="1">
            <a:spLocks/>
          </p:cNvSpPr>
          <p:nvPr/>
        </p:nvSpPr>
        <p:spPr>
          <a:xfrm rot="19313821">
            <a:off x="1328516" y="104109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sp>
        <p:nvSpPr>
          <p:cNvPr id="3" name="Dikdörtgen 2"/>
          <p:cNvSpPr/>
          <p:nvPr/>
        </p:nvSpPr>
        <p:spPr>
          <a:xfrm>
            <a:off x="6372908" y="258542"/>
            <a:ext cx="1723383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7823915" y="1980687"/>
            <a:ext cx="930125" cy="6793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6600056" y="-243408"/>
            <a:ext cx="2592288" cy="600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7834123" y="1772816"/>
            <a:ext cx="472862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737" y="356755"/>
            <a:ext cx="4620603" cy="226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304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Ofix.com: Mas Zımba No:10 Prime 760">
            <a:extLst>
              <a:ext uri="{FF2B5EF4-FFF2-40B4-BE49-F238E27FC236}">
                <a16:creationId xmlns:a16="http://schemas.microsoft.com/office/drawing/2014/main" id="{AD57B4B9-93B2-4A94-852A-1DA27FE47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648" y="209550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610" y="188640"/>
            <a:ext cx="5065776" cy="2487168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 rot="19313821">
            <a:off x="1447952" y="286904"/>
            <a:ext cx="2098577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Örnek:</a:t>
            </a:r>
          </a:p>
        </p:txBody>
      </p:sp>
      <p:sp>
        <p:nvSpPr>
          <p:cNvPr id="16" name="7 Dikdörtgen">
            <a:extLst>
              <a:ext uri="{FF2B5EF4-FFF2-40B4-BE49-F238E27FC236}">
                <a16:creationId xmlns:a16="http://schemas.microsoft.com/office/drawing/2014/main" id="{CDFAD6AF-EE47-4A2B-88B3-F61B2DD83284}"/>
              </a:ext>
            </a:extLst>
          </p:cNvPr>
          <p:cNvSpPr/>
          <p:nvPr/>
        </p:nvSpPr>
        <p:spPr>
          <a:xfrm rot="833369">
            <a:off x="10300244" y="6039923"/>
            <a:ext cx="1905023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8" name="8 Dikdörtgen">
            <a:extLst>
              <a:ext uri="{FF2B5EF4-FFF2-40B4-BE49-F238E27FC236}">
                <a16:creationId xmlns:a16="http://schemas.microsoft.com/office/drawing/2014/main" id="{77143A6B-5F6F-4E17-87B2-883A831251AB}"/>
              </a:ext>
            </a:extLst>
          </p:cNvPr>
          <p:cNvSpPr/>
          <p:nvPr/>
        </p:nvSpPr>
        <p:spPr>
          <a:xfrm>
            <a:off x="6465498" y="4382376"/>
            <a:ext cx="1768950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20" name="9 Dikdörtgen">
            <a:extLst>
              <a:ext uri="{FF2B5EF4-FFF2-40B4-BE49-F238E27FC236}">
                <a16:creationId xmlns:a16="http://schemas.microsoft.com/office/drawing/2014/main" id="{CAE74BEB-9506-4F82-A0FB-8E60E2E1506A}"/>
              </a:ext>
            </a:extLst>
          </p:cNvPr>
          <p:cNvSpPr/>
          <p:nvPr/>
        </p:nvSpPr>
        <p:spPr>
          <a:xfrm rot="1078514">
            <a:off x="8251852" y="3021488"/>
            <a:ext cx="1905023" cy="508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pic>
        <p:nvPicPr>
          <p:cNvPr id="5122" name="Picture 2" descr="Mandible - Wikipedia">
            <a:extLst>
              <a:ext uri="{FF2B5EF4-FFF2-40B4-BE49-F238E27FC236}">
                <a16:creationId xmlns:a16="http://schemas.microsoft.com/office/drawing/2014/main" id="{B2B82AD3-62C4-44A0-8856-042BE55B8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3" y="2544035"/>
            <a:ext cx="5237036" cy="411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7 Dikdörtgen">
            <a:extLst>
              <a:ext uri="{FF2B5EF4-FFF2-40B4-BE49-F238E27FC236}">
                <a16:creationId xmlns:a16="http://schemas.microsoft.com/office/drawing/2014/main" id="{5D325F7B-217B-4C25-B904-10A8445C5751}"/>
              </a:ext>
            </a:extLst>
          </p:cNvPr>
          <p:cNvSpPr/>
          <p:nvPr/>
        </p:nvSpPr>
        <p:spPr>
          <a:xfrm>
            <a:off x="19762" y="5205282"/>
            <a:ext cx="1431351" cy="381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1" name="8 Dikdörtgen">
            <a:extLst>
              <a:ext uri="{FF2B5EF4-FFF2-40B4-BE49-F238E27FC236}">
                <a16:creationId xmlns:a16="http://schemas.microsoft.com/office/drawing/2014/main" id="{E16F7BE8-5605-4B49-AF64-9EDCBAB0DDD3}"/>
              </a:ext>
            </a:extLst>
          </p:cNvPr>
          <p:cNvSpPr/>
          <p:nvPr/>
        </p:nvSpPr>
        <p:spPr>
          <a:xfrm>
            <a:off x="3935155" y="3872256"/>
            <a:ext cx="864096" cy="3816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2" name="9 Dikdörtgen">
            <a:extLst>
              <a:ext uri="{FF2B5EF4-FFF2-40B4-BE49-F238E27FC236}">
                <a16:creationId xmlns:a16="http://schemas.microsoft.com/office/drawing/2014/main" id="{71CA82AE-EC1D-4FCC-9CDA-534994CD9FBF}"/>
              </a:ext>
            </a:extLst>
          </p:cNvPr>
          <p:cNvSpPr/>
          <p:nvPr/>
        </p:nvSpPr>
        <p:spPr>
          <a:xfrm>
            <a:off x="1946366" y="5562397"/>
            <a:ext cx="1505790" cy="508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28745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5" descr="000cfcb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6632"/>
            <a:ext cx="5406309" cy="484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6565" y="5019543"/>
            <a:ext cx="12125435" cy="2357437"/>
          </a:xfrm>
          <a:noFill/>
          <a:ln>
            <a:noFill/>
          </a:ln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Burada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kullad</a:t>
            </a:r>
            <a:r>
              <a:rPr lang="tr-TR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ara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en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fazla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veya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3 par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adan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meydana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gelmi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lerdir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2DBD48FA-633C-4702-8F22-064814F13D8D}"/>
              </a:ext>
            </a:extLst>
          </p:cNvPr>
          <p:cNvSpPr txBox="1"/>
          <p:nvPr/>
        </p:nvSpPr>
        <p:spPr>
          <a:xfrm>
            <a:off x="5410368" y="764704"/>
            <a:ext cx="678163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Bir i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ş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yaparken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bazen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kas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kuvvetimiz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yetersiz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kal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ve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 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kerpeten, kaldıraç, el arabası, palanga, makas, vida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tornavida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gibi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ş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itli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ara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lar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kullan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z.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lever  ile ilgili görsel sonuc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199" y="2664887"/>
            <a:ext cx="3554053" cy="401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www.karmabilgi.net/images/kaldirac-6.jpg"/>
          <p:cNvPicPr>
            <a:picLocks noChangeAspect="1" noChangeArrowheads="1"/>
          </p:cNvPicPr>
          <p:nvPr/>
        </p:nvPicPr>
        <p:blipFill>
          <a:blip r:embed="rId3" cstate="print"/>
          <a:srcRect l="1563" t="51862" r="1562" b="2380"/>
          <a:stretch>
            <a:fillRect/>
          </a:stretch>
        </p:blipFill>
        <p:spPr bwMode="auto">
          <a:xfrm>
            <a:off x="335360" y="4154396"/>
            <a:ext cx="6547528" cy="2422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Tek Taraflı Kaldıraçlarda Kuvvet Kazancı </a:t>
            </a:r>
          </a:p>
        </p:txBody>
      </p:sp>
      <p:pic>
        <p:nvPicPr>
          <p:cNvPr id="10" name="Picture 2" descr="http://www.yourdictionary.com/images/main/A4lever.jpg"/>
          <p:cNvPicPr>
            <a:picLocks noChangeAspect="1" noChangeArrowheads="1"/>
          </p:cNvPicPr>
          <p:nvPr/>
        </p:nvPicPr>
        <p:blipFill>
          <a:blip r:embed="rId4" cstate="print"/>
          <a:srcRect t="67126" b="3183"/>
          <a:stretch>
            <a:fillRect/>
          </a:stretch>
        </p:blipFill>
        <p:spPr bwMode="auto">
          <a:xfrm>
            <a:off x="3167042" y="1285860"/>
            <a:ext cx="5715008" cy="2521344"/>
          </a:xfrm>
          <a:prstGeom prst="rect">
            <a:avLst/>
          </a:prstGeom>
          <a:noFill/>
        </p:spPr>
      </p:pic>
      <p:sp>
        <p:nvSpPr>
          <p:cNvPr id="17" name="16 Dikdörtgen"/>
          <p:cNvSpPr/>
          <p:nvPr/>
        </p:nvSpPr>
        <p:spPr>
          <a:xfrm>
            <a:off x="7294476" y="3451425"/>
            <a:ext cx="1905023" cy="381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3381356" y="1571613"/>
            <a:ext cx="1768950" cy="381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6024563" y="1428737"/>
            <a:ext cx="1905023" cy="508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20" name="19 Sol Ayraç"/>
          <p:cNvSpPr/>
          <p:nvPr/>
        </p:nvSpPr>
        <p:spPr>
          <a:xfrm rot="16200000">
            <a:off x="5881686" y="1000108"/>
            <a:ext cx="642942" cy="407196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Sağ Ayraç"/>
          <p:cNvSpPr/>
          <p:nvPr/>
        </p:nvSpPr>
        <p:spPr>
          <a:xfrm rot="16200000">
            <a:off x="7167570" y="1643050"/>
            <a:ext cx="642942" cy="1500198"/>
          </a:xfrm>
          <a:prstGeom prst="righ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7578800" y="1775670"/>
            <a:ext cx="1768950" cy="52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kolu  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327997" y="3429000"/>
            <a:ext cx="1514047" cy="529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kolu  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ulley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6"/>
          <a:stretch/>
        </p:blipFill>
        <p:spPr bwMode="auto">
          <a:xfrm>
            <a:off x="142278" y="257177"/>
            <a:ext cx="2641353" cy="423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ulley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1238" y="0"/>
            <a:ext cx="2344166" cy="459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738" name="Picture 11" descr="http://www.karmabilgi.net/images/makara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4921" y="4690848"/>
            <a:ext cx="6902969" cy="1928802"/>
          </a:xfrm>
          <a:prstGeom prst="rect">
            <a:avLst/>
          </a:prstGeom>
          <a:noFill/>
          <a:ln>
            <a:noFill/>
          </a:ln>
        </p:spPr>
      </p:pic>
      <p:sp>
        <p:nvSpPr>
          <p:cNvPr id="116740" name="Rectangle 2"/>
          <p:cNvSpPr>
            <a:spLocks noGrp="1" noChangeArrowheads="1"/>
          </p:cNvSpPr>
          <p:nvPr>
            <p:ph type="title"/>
          </p:nvPr>
        </p:nvSpPr>
        <p:spPr>
          <a:xfrm>
            <a:off x="2783632" y="0"/>
            <a:ext cx="5744338" cy="1600200"/>
          </a:xfrm>
        </p:spPr>
        <p:txBody>
          <a:bodyPr/>
          <a:lstStyle/>
          <a:p>
            <a:pPr eaLnBrk="1" hangingPunct="1"/>
            <a:r>
              <a:rPr lang="de-DE" sz="6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Makaralar</a:t>
            </a:r>
            <a:endParaRPr lang="de-DE" sz="6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674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08350" y="1760858"/>
            <a:ext cx="6805612" cy="2187554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Makaralar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iş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yaparken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kuvvetin yönünü, doğrultusunu, büyüklüğünü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değiştirebilen basit makinelerdir.	</a:t>
            </a:r>
            <a:endParaRPr lang="de-DE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5DEF033E-6A9B-4BEF-8E39-1AD7C2A4E166}"/>
              </a:ext>
            </a:extLst>
          </p:cNvPr>
          <p:cNvSpPr txBox="1"/>
          <p:nvPr/>
        </p:nvSpPr>
        <p:spPr>
          <a:xfrm>
            <a:off x="0" y="4924440"/>
            <a:ext cx="517310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Günlük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yaşamda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genellikle cisimleri(yükü) kaldırmak için kullanmaktayız.</a:t>
            </a:r>
            <a:endParaRPr lang="tr-TR" sz="2000" dirty="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0" y="7260"/>
            <a:ext cx="12192000" cy="15716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9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Makaralar</a:t>
            </a:r>
          </a:p>
        </p:txBody>
      </p:sp>
      <p:sp>
        <p:nvSpPr>
          <p:cNvPr id="9" name="8 Oval"/>
          <p:cNvSpPr/>
          <p:nvPr/>
        </p:nvSpPr>
        <p:spPr>
          <a:xfrm>
            <a:off x="517885" y="1891519"/>
            <a:ext cx="3168350" cy="185737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/>
              <a:t>Sabit Makara</a:t>
            </a:r>
          </a:p>
        </p:txBody>
      </p:sp>
      <p:sp>
        <p:nvSpPr>
          <p:cNvPr id="10" name="9 Oval"/>
          <p:cNvSpPr/>
          <p:nvPr/>
        </p:nvSpPr>
        <p:spPr>
          <a:xfrm>
            <a:off x="8770511" y="1808692"/>
            <a:ext cx="3240360" cy="194020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/>
              <a:t>Hareketli Makara</a:t>
            </a:r>
          </a:p>
        </p:txBody>
      </p:sp>
      <p:pic>
        <p:nvPicPr>
          <p:cNvPr id="117771" name="Picture 2" descr="http://www.the-office.com/summerlift/pulley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3857624"/>
            <a:ext cx="1905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772" name="Picture 4" descr="http://www.the-office.com/summerlift/pulley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1464" y="4000499"/>
            <a:ext cx="1809750" cy="2714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4" descr="movable pulley gif ile ilgili görsel sonuc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515" y="3876244"/>
            <a:ext cx="1905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4655840" y="1746563"/>
            <a:ext cx="3168351" cy="196200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/>
              <a:t>Palanga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ulley ile ilgili görsel sonucu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FF2FB"/>
              </a:clrFrom>
              <a:clrTo>
                <a:srgbClr val="EFF2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5845661" cy="290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7032104" y="0"/>
            <a:ext cx="4508996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</a:t>
            </a:r>
            <a:r>
              <a:rPr lang="de-DE" sz="5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abit</a:t>
            </a:r>
            <a:r>
              <a:rPr lang="de-DE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54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Makara</a:t>
            </a:r>
            <a:endParaRPr lang="de-DE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33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38" name="Picture 2" descr="http://shop.pitsco.com/sharedimages/content/Large/L_Pulley_dia1_fixe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448" y="3001603"/>
            <a:ext cx="5146886" cy="3767522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1127448" y="4577157"/>
            <a:ext cx="10001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3684620" y="4840323"/>
            <a:ext cx="2013063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4473548" y="3537505"/>
            <a:ext cx="2435162" cy="6027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Sabit makara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1305196" y="6337647"/>
            <a:ext cx="1512168" cy="428628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100 N</a:t>
            </a:r>
          </a:p>
        </p:txBody>
      </p:sp>
      <p:pic>
        <p:nvPicPr>
          <p:cNvPr id="2050" name="Picture 2" descr="Costa XXI. Conocimiento del Medio. Los Seres Vivos. Segundo Ciclo de  Primaria">
            <a:extLst>
              <a:ext uri="{FF2B5EF4-FFF2-40B4-BE49-F238E27FC236}">
                <a16:creationId xmlns:a16="http://schemas.microsoft.com/office/drawing/2014/main" id="{F9FD9489-EB4B-40F4-A494-A72E5232631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6440" y="3403518"/>
            <a:ext cx="2869028" cy="344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>
          <a:xfrm>
            <a:off x="5591944" y="1071269"/>
            <a:ext cx="6600056" cy="1977628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</a:pP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Sabit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noktaya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as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lan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dönerek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cisimlerin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yer değiştirmesini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kolayla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ı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ran 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makaray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sabit makara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r>
              <a:rPr lang="de-DE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enir</a:t>
            </a:r>
            <a:r>
              <a:rPr lang="de-DE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ulleys - Lessons - Tes Teach">
            <a:extLst>
              <a:ext uri="{FF2B5EF4-FFF2-40B4-BE49-F238E27FC236}">
                <a16:creationId xmlns:a16="http://schemas.microsoft.com/office/drawing/2014/main" id="{82DD9577-E8A9-426F-B7DA-DE48534DE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657" y="0"/>
            <a:ext cx="4525343" cy="553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D4E5E19-6EA8-4088-AE12-B499001A4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67" y="1136941"/>
            <a:ext cx="8064896" cy="30550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Sabit makaraların üzerinde hareket eden ipin bir ucu aşağı doğru çekildiğinde ipin diğer ucundaki yük, yukarı doğru çıkar.</a:t>
            </a:r>
          </a:p>
        </p:txBody>
      </p:sp>
      <p:sp>
        <p:nvSpPr>
          <p:cNvPr id="4" name="Ok: Sağ 3">
            <a:extLst>
              <a:ext uri="{FF2B5EF4-FFF2-40B4-BE49-F238E27FC236}">
                <a16:creationId xmlns:a16="http://schemas.microsoft.com/office/drawing/2014/main" id="{DA48E62B-659F-4396-9B17-6AC8D9CC5E73}"/>
              </a:ext>
            </a:extLst>
          </p:cNvPr>
          <p:cNvSpPr/>
          <p:nvPr/>
        </p:nvSpPr>
        <p:spPr>
          <a:xfrm rot="3105722">
            <a:off x="10212913" y="2312949"/>
            <a:ext cx="1368152" cy="512144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Ok: Yukarı 4">
            <a:extLst>
              <a:ext uri="{FF2B5EF4-FFF2-40B4-BE49-F238E27FC236}">
                <a16:creationId xmlns:a16="http://schemas.microsoft.com/office/drawing/2014/main" id="{B42F3C11-9778-483E-ABEC-BEDF8EB060BB}"/>
              </a:ext>
            </a:extLst>
          </p:cNvPr>
          <p:cNvSpPr/>
          <p:nvPr/>
        </p:nvSpPr>
        <p:spPr>
          <a:xfrm>
            <a:off x="8574997" y="2664476"/>
            <a:ext cx="576064" cy="1200681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8" name="Picture 6" descr="movable pulley gif ile ilgili görsel sonucu">
            <a:extLst>
              <a:ext uri="{FF2B5EF4-FFF2-40B4-BE49-F238E27FC236}">
                <a16:creationId xmlns:a16="http://schemas.microsoft.com/office/drawing/2014/main" id="{C9E36B6A-0245-475F-AAAF-32E53E2B868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816" y="2910964"/>
            <a:ext cx="3157628" cy="3947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417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tin kutusu 10">
            <a:extLst>
              <a:ext uri="{FF2B5EF4-FFF2-40B4-BE49-F238E27FC236}">
                <a16:creationId xmlns:a16="http://schemas.microsoft.com/office/drawing/2014/main" id="{3AE35408-5ECE-43F6-90A7-D13B6699E18F}"/>
              </a:ext>
            </a:extLst>
          </p:cNvPr>
          <p:cNvSpPr txBox="1"/>
          <p:nvPr/>
        </p:nvSpPr>
        <p:spPr>
          <a:xfrm>
            <a:off x="-17829" y="5690887"/>
            <a:ext cx="609805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Yani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cisim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ne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kadar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a</a:t>
            </a:r>
            <a:r>
              <a:rPr kumimoji="0" lang="tr-TR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ğı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</a:t>
            </a:r>
            <a:r>
              <a:rPr kumimoji="0" lang="tr-TR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lıkta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ise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o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kadar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kuvvet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uygulars</a:t>
            </a: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</a:t>
            </a: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z</a:t>
            </a: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de-DE" sz="3200" b="1" i="0" u="none" strike="noStrike" kern="1200" cap="none" spc="0" normalizeH="0" baseline="0" noProof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316" name="Picture 4" descr="http://t3.gstatic.com/images?q=tbn:ANd9GcRM5F5FUJl7u1we6vkuCDWc6ijyZFLXWE5NWtBdLzmTleTPkEvwH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3792" y="785520"/>
            <a:ext cx="2946776" cy="4293426"/>
          </a:xfrm>
          <a:prstGeom prst="rect">
            <a:avLst/>
          </a:prstGeom>
          <a:noFill/>
        </p:spPr>
      </p:pic>
      <p:pic>
        <p:nvPicPr>
          <p:cNvPr id="10" name="Picture 6" descr="http://gb.fotolibra.com/images/previews/49428-pulley-system-illustration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833" y="722461"/>
            <a:ext cx="2618144" cy="456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petervaldivia.com/technology/mechanisms/image/Pulle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45" y="640322"/>
            <a:ext cx="4750357" cy="505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4" name="Rectangle 3"/>
          <p:cNvSpPr>
            <a:spLocks noGrp="1" noChangeArrowheads="1"/>
          </p:cNvSpPr>
          <p:nvPr>
            <p:ph idx="1"/>
          </p:nvPr>
        </p:nvSpPr>
        <p:spPr>
          <a:xfrm>
            <a:off x="0" y="8508"/>
            <a:ext cx="12192000" cy="142790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Sabit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makaralarda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kuvvetten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kazan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yoldan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kazan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yoktur.</a:t>
            </a:r>
          </a:p>
        </p:txBody>
      </p:sp>
      <p:sp>
        <p:nvSpPr>
          <p:cNvPr id="8" name="7 Dikdörtgen"/>
          <p:cNvSpPr/>
          <p:nvPr/>
        </p:nvSpPr>
        <p:spPr>
          <a:xfrm>
            <a:off x="8570969" y="3833534"/>
            <a:ext cx="1633543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2m çekersek</a:t>
            </a:r>
          </a:p>
        </p:txBody>
      </p:sp>
      <p:sp>
        <p:nvSpPr>
          <p:cNvPr id="9" name="8 Dikdörtgen"/>
          <p:cNvSpPr/>
          <p:nvPr/>
        </p:nvSpPr>
        <p:spPr>
          <a:xfrm>
            <a:off x="5828174" y="3836474"/>
            <a:ext cx="1504295" cy="5715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2m yükselir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4A066C4B-BD92-49D0-87A4-D55D5452A883}"/>
              </a:ext>
            </a:extLst>
          </p:cNvPr>
          <p:cNvSpPr txBox="1"/>
          <p:nvPr/>
        </p:nvSpPr>
        <p:spPr>
          <a:xfrm>
            <a:off x="6035777" y="5760502"/>
            <a:ext cx="61722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Ve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</a:t>
            </a: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m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ipi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ekerseniz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cisim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o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kadar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yükselir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24FD060-70AD-4F32-A2CB-4867DCDFA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7659" y="-256439"/>
            <a:ext cx="5610708" cy="1542482"/>
          </a:xfrm>
        </p:spPr>
        <p:txBody>
          <a:bodyPr/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de-DE" sz="48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Sabit </a:t>
            </a:r>
            <a:r>
              <a:rPr kumimoji="0" lang="de-DE" sz="48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makaralarda</a:t>
            </a:r>
            <a:r>
              <a:rPr lang="tr-TR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ea typeface="+mn-ea"/>
                <a:cs typeface="+mn-cs"/>
              </a:rPr>
              <a:t>;</a:t>
            </a:r>
            <a:r>
              <a:rPr kumimoji="0" lang="de-DE" sz="48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lang="tr-TR" sz="6000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771C88BF-809A-4E6B-94E8-ADBFD6AFE3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787" t="20898" r="44676" b="12992"/>
          <a:stretch/>
        </p:blipFill>
        <p:spPr>
          <a:xfrm>
            <a:off x="836524" y="1271504"/>
            <a:ext cx="2352491" cy="5287432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8F5DBF47-BF1F-4A5F-8706-3D9C93EEAB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85" t="20657" r="32281" b="14283"/>
          <a:stretch/>
        </p:blipFill>
        <p:spPr>
          <a:xfrm>
            <a:off x="6698162" y="1766725"/>
            <a:ext cx="5493838" cy="4792211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FDB43A14-8A6C-4EFC-81AA-E0170D86A561}"/>
              </a:ext>
            </a:extLst>
          </p:cNvPr>
          <p:cNvSpPr/>
          <p:nvPr/>
        </p:nvSpPr>
        <p:spPr>
          <a:xfrm>
            <a:off x="7896200" y="5589240"/>
            <a:ext cx="3024336" cy="837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5 metre ip çekmeli 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BAB4152D-3A18-4435-95B2-FC97271A8BD4}"/>
              </a:ext>
            </a:extLst>
          </p:cNvPr>
          <p:cNvSpPr/>
          <p:nvPr/>
        </p:nvSpPr>
        <p:spPr>
          <a:xfrm>
            <a:off x="6816080" y="1295930"/>
            <a:ext cx="4781854" cy="837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Yükü 5 metre yükseltmek için 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15313B1-B99E-4D8A-B2B0-0D7876737357}"/>
              </a:ext>
            </a:extLst>
          </p:cNvPr>
          <p:cNvSpPr/>
          <p:nvPr/>
        </p:nvSpPr>
        <p:spPr>
          <a:xfrm>
            <a:off x="1476593" y="6145897"/>
            <a:ext cx="504056" cy="5124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N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F6B11BD-60CF-46AD-BF07-BD2263D0974C}"/>
              </a:ext>
            </a:extLst>
          </p:cNvPr>
          <p:cNvSpPr/>
          <p:nvPr/>
        </p:nvSpPr>
        <p:spPr>
          <a:xfrm>
            <a:off x="2636724" y="3449011"/>
            <a:ext cx="552291" cy="5124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N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3105BB1C-8D71-431D-B60D-6530CDD7F27A}"/>
              </a:ext>
            </a:extLst>
          </p:cNvPr>
          <p:cNvSpPr txBox="1"/>
          <p:nvPr/>
        </p:nvSpPr>
        <p:spPr>
          <a:xfrm>
            <a:off x="2156546" y="1574481"/>
            <a:ext cx="306705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de-DE" sz="44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Kuvvetten Kazan</a:t>
            </a:r>
            <a:r>
              <a:rPr kumimoji="0" lang="tr-TR" sz="44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ç</a:t>
            </a:r>
            <a:r>
              <a:rPr kumimoji="0" lang="de-DE" sz="44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 </a:t>
            </a:r>
            <a:endParaRPr lang="tr-TR" sz="2400" dirty="0">
              <a:solidFill>
                <a:srgbClr val="FFFF00"/>
              </a:solidFill>
            </a:endParaRP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D0DFB2F-05B8-4E55-A68C-93E819161733}"/>
              </a:ext>
            </a:extLst>
          </p:cNvPr>
          <p:cNvSpPr txBox="1"/>
          <p:nvPr/>
        </p:nvSpPr>
        <p:spPr>
          <a:xfrm>
            <a:off x="2801727" y="5917769"/>
            <a:ext cx="268806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de-DE" sz="54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yoktur.</a:t>
            </a:r>
            <a:endParaRPr lang="tr-TR" sz="3200" dirty="0"/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8626AC65-A99C-4150-A687-B69CF043D7A3}"/>
              </a:ext>
            </a:extLst>
          </p:cNvPr>
          <p:cNvSpPr/>
          <p:nvPr/>
        </p:nvSpPr>
        <p:spPr>
          <a:xfrm>
            <a:off x="6816080" y="3985895"/>
            <a:ext cx="288032" cy="1027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id="{6AB01354-D23C-430F-B7D3-E21C0B754E3B}"/>
              </a:ext>
            </a:extLst>
          </p:cNvPr>
          <p:cNvSpPr/>
          <p:nvPr/>
        </p:nvSpPr>
        <p:spPr>
          <a:xfrm rot="20338085">
            <a:off x="10983758" y="4082010"/>
            <a:ext cx="449828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BEE64EFD-7E83-466C-A612-F92938C93136}"/>
              </a:ext>
            </a:extLst>
          </p:cNvPr>
          <p:cNvSpPr txBox="1"/>
          <p:nvPr/>
        </p:nvSpPr>
        <p:spPr>
          <a:xfrm>
            <a:off x="4661153" y="3939646"/>
            <a:ext cx="273630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de-DE" sz="44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Yoldan Kazan</a:t>
            </a:r>
            <a:r>
              <a:rPr kumimoji="0" lang="tr-TR" sz="44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ç</a:t>
            </a:r>
            <a:r>
              <a:rPr kumimoji="0" lang="de-DE" sz="44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0347882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img.bhs4.com/37/2/3723a8885c926f45a7917d89b3502c47312353bb_lar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2" r="19698"/>
          <a:stretch/>
        </p:blipFill>
        <p:spPr bwMode="auto">
          <a:xfrm>
            <a:off x="9408368" y="2622099"/>
            <a:ext cx="2484277" cy="408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1" y="216024"/>
            <a:ext cx="9131747" cy="2067756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Sabit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makaralar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sadece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yönünü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do</a:t>
            </a:r>
            <a:r>
              <a:rPr lang="tr-TR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rultusunu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tirebilir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sayede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yapma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kolayl</a:t>
            </a:r>
            <a:r>
              <a:rPr lang="tr-TR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  <a:p>
            <a:pPr algn="ctr" eaLnBrk="1" hangingPunct="1"/>
            <a:endParaRPr lang="de-DE" sz="4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21859" name="Picture 8" descr="cep_fi6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746" y="2859045"/>
            <a:ext cx="2249885" cy="395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://www.leos-bridge.org/images/pulle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312" y="0"/>
            <a:ext cx="3157680" cy="242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etc.usf.edu/clipart/53300/53371/53371_pulley_lg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056" y="2708920"/>
            <a:ext cx="3495196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4832176" y="3933056"/>
            <a:ext cx="504056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Oval 2"/>
          <p:cNvSpPr/>
          <p:nvPr/>
        </p:nvSpPr>
        <p:spPr>
          <a:xfrm>
            <a:off x="6848400" y="4365104"/>
            <a:ext cx="288032" cy="4115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7441661" y="463665"/>
            <a:ext cx="4753642" cy="792088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6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Hareketli </a:t>
            </a:r>
            <a:r>
              <a:rPr lang="de-DE" sz="6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Makara</a:t>
            </a:r>
            <a:endParaRPr lang="de-DE" sz="6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" y="4640331"/>
            <a:ext cx="8400256" cy="2086047"/>
          </a:xfrm>
        </p:spPr>
        <p:txBody>
          <a:bodyPr/>
          <a:lstStyle/>
          <a:p>
            <a:pPr marL="0" indent="-273050" algn="ctr" eaLnBrk="1" hangingPunct="1">
              <a:spcBef>
                <a:spcPct val="0"/>
              </a:spcBef>
              <a:buNone/>
            </a:pP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Kendi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çevresinde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dönerken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aynı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zamanda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beraber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hareket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eden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makaralar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hareketli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makara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denir.</a:t>
            </a:r>
            <a:endParaRPr lang="de-DE" sz="4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4" name="Picture 4" descr="movable pulley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60" y="567760"/>
            <a:ext cx="5040560" cy="375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7 Dikdörtgen"/>
          <p:cNvSpPr/>
          <p:nvPr/>
        </p:nvSpPr>
        <p:spPr>
          <a:xfrm>
            <a:off x="2113117" y="4002879"/>
            <a:ext cx="1559464" cy="374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1" name="8 Dikdörtgen"/>
          <p:cNvSpPr/>
          <p:nvPr/>
        </p:nvSpPr>
        <p:spPr>
          <a:xfrm>
            <a:off x="4544480" y="345602"/>
            <a:ext cx="1602908" cy="54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2" name="9 Dikdörtgen"/>
          <p:cNvSpPr/>
          <p:nvPr/>
        </p:nvSpPr>
        <p:spPr>
          <a:xfrm>
            <a:off x="2113117" y="650300"/>
            <a:ext cx="2069760" cy="54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Hareketli  makara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3" name="11 Dikdörtgen"/>
          <p:cNvSpPr/>
          <p:nvPr/>
        </p:nvSpPr>
        <p:spPr>
          <a:xfrm>
            <a:off x="2279576" y="3545525"/>
            <a:ext cx="1383677" cy="374646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100 N</a:t>
            </a:r>
          </a:p>
        </p:txBody>
      </p:sp>
      <p:pic>
        <p:nvPicPr>
          <p:cNvPr id="4098" name="Picture 2" descr="Pulleys and Lifting - 2">
            <a:extLst>
              <a:ext uri="{FF2B5EF4-FFF2-40B4-BE49-F238E27FC236}">
                <a16:creationId xmlns:a16="http://schemas.microsoft.com/office/drawing/2014/main" id="{A77D3535-88A6-4957-B1A8-C374ADB8D9E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010" y="1592636"/>
            <a:ext cx="2994683" cy="513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8 Dikdörtgen">
            <a:extLst>
              <a:ext uri="{FF2B5EF4-FFF2-40B4-BE49-F238E27FC236}">
                <a16:creationId xmlns:a16="http://schemas.microsoft.com/office/drawing/2014/main" id="{0CAD98F0-A11E-49A0-9AAE-E8E40779A1CC}"/>
              </a:ext>
            </a:extLst>
          </p:cNvPr>
          <p:cNvSpPr/>
          <p:nvPr/>
        </p:nvSpPr>
        <p:spPr>
          <a:xfrm>
            <a:off x="8780063" y="5085184"/>
            <a:ext cx="142039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 </a:t>
            </a:r>
          </a:p>
        </p:txBody>
      </p:sp>
      <p:sp>
        <p:nvSpPr>
          <p:cNvPr id="15" name="8 Dikdörtgen">
            <a:extLst>
              <a:ext uri="{FF2B5EF4-FFF2-40B4-BE49-F238E27FC236}">
                <a16:creationId xmlns:a16="http://schemas.microsoft.com/office/drawing/2014/main" id="{BD48E63A-8891-4839-9436-65ABB3AEC093}"/>
              </a:ext>
            </a:extLst>
          </p:cNvPr>
          <p:cNvSpPr/>
          <p:nvPr/>
        </p:nvSpPr>
        <p:spPr>
          <a:xfrm>
            <a:off x="7536161" y="1916831"/>
            <a:ext cx="1800199" cy="2086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</a:p>
        </p:txBody>
      </p:sp>
      <p:sp>
        <p:nvSpPr>
          <p:cNvPr id="16" name="8 Dikdörtgen">
            <a:extLst>
              <a:ext uri="{FF2B5EF4-FFF2-40B4-BE49-F238E27FC236}">
                <a16:creationId xmlns:a16="http://schemas.microsoft.com/office/drawing/2014/main" id="{17B061EA-1268-4291-8167-BB1EF370E7F1}"/>
              </a:ext>
            </a:extLst>
          </p:cNvPr>
          <p:cNvSpPr/>
          <p:nvPr/>
        </p:nvSpPr>
        <p:spPr>
          <a:xfrm>
            <a:off x="11071049" y="2492474"/>
            <a:ext cx="1120951" cy="936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 </a:t>
            </a:r>
          </a:p>
        </p:txBody>
      </p:sp>
      <p:sp>
        <p:nvSpPr>
          <p:cNvPr id="17" name="8 Dikdörtgen">
            <a:extLst>
              <a:ext uri="{FF2B5EF4-FFF2-40B4-BE49-F238E27FC236}">
                <a16:creationId xmlns:a16="http://schemas.microsoft.com/office/drawing/2014/main" id="{8BD96961-8E61-4D91-A48D-168652743ABE}"/>
              </a:ext>
            </a:extLst>
          </p:cNvPr>
          <p:cNvSpPr/>
          <p:nvPr/>
        </p:nvSpPr>
        <p:spPr>
          <a:xfrm>
            <a:off x="148606" y="1588906"/>
            <a:ext cx="1602908" cy="54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tr-TR" sz="2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://upload.wikimedia.org/wikipedia/commons/c/c6/Polea-simple-movil2.jpg">
            <a:extLst>
              <a:ext uri="{FF2B5EF4-FFF2-40B4-BE49-F238E27FC236}">
                <a16:creationId xmlns:a16="http://schemas.microsoft.com/office/drawing/2014/main" id="{5CE55C36-6045-4DA0-BF56-1F6D4FA31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216" y="116631"/>
            <a:ext cx="4147283" cy="65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1D382CD4-C084-4CB9-BCBC-8457F9FC70BE}"/>
              </a:ext>
            </a:extLst>
          </p:cNvPr>
          <p:cNvSpPr txBox="1"/>
          <p:nvPr/>
        </p:nvSpPr>
        <p:spPr>
          <a:xfrm>
            <a:off x="407368" y="1844824"/>
            <a:ext cx="837766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-2730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Hareketli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makarada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yükün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a</a:t>
            </a:r>
            <a:r>
              <a:rPr kumimoji="0" lang="tr-TR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ğı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rl</a:t>
            </a:r>
            <a:r>
              <a:rPr kumimoji="0" lang="tr-TR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ığı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her </a:t>
            </a:r>
            <a:r>
              <a:rPr kumimoji="0" lang="de-DE" sz="40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iki</a:t>
            </a:r>
            <a:r>
              <a:rPr kumimoji="0" lang="de-DE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ipe</a:t>
            </a:r>
            <a:r>
              <a:rPr kumimoji="0" lang="de-DE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e</a:t>
            </a:r>
            <a:r>
              <a:rPr kumimoji="0" lang="tr-TR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ş</a:t>
            </a:r>
            <a:r>
              <a:rPr kumimoji="0" lang="de-DE" sz="40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it</a:t>
            </a:r>
            <a:r>
              <a:rPr kumimoji="0" lang="de-DE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olarak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payla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ş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l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r.</a:t>
            </a:r>
          </a:p>
          <a:p>
            <a:pPr marL="0" marR="0" lvl="0" indent="-2730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Bu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iplerdeki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her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bir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kuvvet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yükün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a</a:t>
            </a:r>
            <a:r>
              <a:rPr kumimoji="0" lang="tr-TR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ğı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rl</a:t>
            </a:r>
            <a:r>
              <a:rPr kumimoji="0" lang="tr-TR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ığının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yar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kadard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r.</a:t>
            </a:r>
          </a:p>
        </p:txBody>
      </p:sp>
    </p:spTree>
    <p:extLst>
      <p:ext uri="{BB962C8B-B14F-4D97-AF65-F5344CB8AC3E}">
        <p14:creationId xmlns:p14="http://schemas.microsoft.com/office/powerpoint/2010/main" val="11608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8" name="Picture 14" descr="pulley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703" y="-1"/>
            <a:ext cx="2223312" cy="387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simple machine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4" y="-44030"/>
            <a:ext cx="2338044" cy="327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00770" y="27125"/>
            <a:ext cx="8965435" cy="1143000"/>
          </a:xfrm>
        </p:spPr>
        <p:txBody>
          <a:bodyPr/>
          <a:lstStyle/>
          <a:p>
            <a:pPr eaLnBrk="1" hangingPunct="1"/>
            <a:r>
              <a:rPr lang="tr-TR" sz="6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 Makine</a:t>
            </a:r>
          </a:p>
        </p:txBody>
      </p:sp>
      <p:sp>
        <p:nvSpPr>
          <p:cNvPr id="10137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4512" y="4006667"/>
            <a:ext cx="12192000" cy="909924"/>
          </a:xfrm>
          <a:noFill/>
          <a:ln>
            <a:noFill/>
          </a:ln>
        </p:spPr>
        <p:txBody>
          <a:bodyPr/>
          <a:lstStyle/>
          <a:p>
            <a:pPr marL="0" indent="0" algn="ctr" eaLnBrk="1" hangingPunct="1">
              <a:buNone/>
            </a:pPr>
            <a:r>
              <a:rPr lang="de-DE" sz="3600" b="1" i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</a:t>
            </a:r>
            <a:r>
              <a:rPr lang="de-DE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makinelerin</a:t>
            </a:r>
            <a:r>
              <a:rPr lang="de-DE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</a:t>
            </a:r>
            <a:r>
              <a:rPr lang="tr-TR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 </a:t>
            </a:r>
            <a:r>
              <a:rPr lang="de-DE" sz="3600" b="1" i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amac</a:t>
            </a:r>
            <a:r>
              <a:rPr lang="tr-TR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kuvvetten </a:t>
            </a:r>
            <a:r>
              <a:rPr lang="de-DE" sz="3600" b="1" i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kazan</a:t>
            </a:r>
            <a:r>
              <a:rPr lang="tr-TR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i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</a:t>
            </a:r>
            <a:r>
              <a:rPr lang="tr-TR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3600" b="1" i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lamakt</a:t>
            </a:r>
            <a:r>
              <a:rPr lang="tr-TR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</p:txBody>
      </p:sp>
      <p:pic>
        <p:nvPicPr>
          <p:cNvPr id="6146" name="Picture 2" descr="simple machine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33" y="5125899"/>
            <a:ext cx="2390775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simple machin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71" y="5153591"/>
            <a:ext cx="2390775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simple machine ile ilgili görsel sonuc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262" y="5129725"/>
            <a:ext cx="2390775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simple machine ile ilgili görsel sonuc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9781" y="5125899"/>
            <a:ext cx="2390775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561020" y="5180716"/>
            <a:ext cx="1036861" cy="333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3458950" y="6423434"/>
            <a:ext cx="2106872" cy="360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6389230" y="5220161"/>
            <a:ext cx="1169424" cy="333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10229737" y="5191100"/>
            <a:ext cx="1278812" cy="360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558E44BD-D0EB-4FED-B865-EA7F8A35B1C2}"/>
              </a:ext>
            </a:extLst>
          </p:cNvPr>
          <p:cNvSpPr txBox="1"/>
          <p:nvPr/>
        </p:nvSpPr>
        <p:spPr>
          <a:xfrm>
            <a:off x="1998272" y="1592601"/>
            <a:ext cx="79704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ok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az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par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adan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olu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ş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an 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ve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tek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bir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kuvvet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ş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idin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 göre çalışan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makinelere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Bas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 Mak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neler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denir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99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E73774C2-673D-474F-BF7A-2EDD373BE6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778" t="20656" r="44094" b="12183"/>
          <a:stretch/>
        </p:blipFill>
        <p:spPr>
          <a:xfrm>
            <a:off x="609600" y="209773"/>
            <a:ext cx="2920505" cy="6438453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id="{4FED8969-420C-4004-AD70-A3814B3BC3D8}"/>
              </a:ext>
            </a:extLst>
          </p:cNvPr>
          <p:cNvSpPr txBox="1"/>
          <p:nvPr/>
        </p:nvSpPr>
        <p:spPr>
          <a:xfrm>
            <a:off x="5500474" y="4512715"/>
            <a:ext cx="609399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Bu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da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demek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oluyor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ki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kuvvette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iki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kat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kazan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vard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r. 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84FF3FB3-E552-4F39-9432-C60A0403347C}"/>
              </a:ext>
            </a:extLst>
          </p:cNvPr>
          <p:cNvSpPr txBox="1"/>
          <p:nvPr/>
        </p:nvSpPr>
        <p:spPr>
          <a:xfrm>
            <a:off x="5375920" y="590959"/>
            <a:ext cx="609399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-2730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Hareketli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makarada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yükün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 a</a:t>
            </a:r>
            <a:r>
              <a:rPr kumimoji="0" lang="tr-TR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ğı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rl</a:t>
            </a:r>
            <a:r>
              <a:rPr kumimoji="0" lang="tr-TR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ığı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de-DE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her </a:t>
            </a:r>
            <a:r>
              <a:rPr kumimoji="0" lang="de-DE" sz="40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iki</a:t>
            </a:r>
            <a:r>
              <a:rPr kumimoji="0" lang="de-DE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de-DE" sz="40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ipe</a:t>
            </a:r>
            <a:r>
              <a:rPr kumimoji="0" lang="de-DE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 e</a:t>
            </a:r>
            <a:r>
              <a:rPr kumimoji="0" lang="tr-TR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ş</a:t>
            </a:r>
            <a:r>
              <a:rPr kumimoji="0" lang="de-DE" sz="40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it</a:t>
            </a:r>
            <a:r>
              <a:rPr kumimoji="0" lang="de-DE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olarak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payla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ş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t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r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l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ı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r.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1BFCB39-F7EC-42D7-87F7-EB12C0589E65}"/>
              </a:ext>
            </a:extLst>
          </p:cNvPr>
          <p:cNvSpPr/>
          <p:nvPr/>
        </p:nvSpPr>
        <p:spPr>
          <a:xfrm>
            <a:off x="1415480" y="1551871"/>
            <a:ext cx="432048" cy="5124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N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1CD7591-2577-434F-9CD3-9DD0E4980519}"/>
              </a:ext>
            </a:extLst>
          </p:cNvPr>
          <p:cNvSpPr/>
          <p:nvPr/>
        </p:nvSpPr>
        <p:spPr>
          <a:xfrm>
            <a:off x="2567608" y="6151233"/>
            <a:ext cx="504056" cy="5124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40774996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t3.gstatic.com/images?q=tbn:ANd9GcQ2M2NXzShvIOSj6xs4gl0kTbIIw76TwPQPgrJ51ZtYZP1aFRvp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2104" y="19345"/>
            <a:ext cx="2963224" cy="6371902"/>
          </a:xfrm>
          <a:prstGeom prst="rect">
            <a:avLst/>
          </a:prstGeom>
          <a:noFill/>
        </p:spPr>
      </p:pic>
      <p:sp>
        <p:nvSpPr>
          <p:cNvPr id="12595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92193"/>
            <a:ext cx="7176119" cy="462542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</a:pP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Kuvvetten iki kat kazanç olduğuna göre;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yolda</a:t>
            </a:r>
            <a:r>
              <a:rPr lang="tr-TR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iki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kat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kay</a:t>
            </a:r>
            <a:r>
              <a:rPr lang="tr-TR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olacakt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9245244" y="620688"/>
            <a:ext cx="2611395" cy="57150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2m çekersek</a:t>
            </a:r>
          </a:p>
        </p:txBody>
      </p:sp>
      <p:sp>
        <p:nvSpPr>
          <p:cNvPr id="7" name="6 Dikdörtgen"/>
          <p:cNvSpPr/>
          <p:nvPr/>
        </p:nvSpPr>
        <p:spPr>
          <a:xfrm>
            <a:off x="9460507" y="5013176"/>
            <a:ext cx="2367750" cy="57150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1m yükselir.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C31C67F3-4937-468B-A436-217AC6049738}"/>
              </a:ext>
            </a:extLst>
          </p:cNvPr>
          <p:cNvSpPr txBox="1"/>
          <p:nvPr/>
        </p:nvSpPr>
        <p:spPr>
          <a:xfrm>
            <a:off x="-96688" y="5023549"/>
            <a:ext cx="7128792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Yani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bir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cismi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1 m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yukar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kald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rmak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i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in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ipi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2 m 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ekmemiz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gerekecektir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)</a:t>
            </a:r>
            <a:endParaRPr kumimoji="0" lang="de-DE" sz="3600" b="1" i="0" u="none" strike="noStrike" kern="1200" cap="none" spc="0" normalizeH="0" baseline="0" noProof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>
            <a:extLst>
              <a:ext uri="{FF2B5EF4-FFF2-40B4-BE49-F238E27FC236}">
                <a16:creationId xmlns:a16="http://schemas.microsoft.com/office/drawing/2014/main" id="{2FD18A45-A542-40E8-A0D1-EF53D35A9C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7"/>
          <a:stretch/>
        </p:blipFill>
        <p:spPr bwMode="auto">
          <a:xfrm>
            <a:off x="6345645" y="712819"/>
            <a:ext cx="5821421" cy="527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Metin kutusu 11">
            <a:extLst>
              <a:ext uri="{FF2B5EF4-FFF2-40B4-BE49-F238E27FC236}">
                <a16:creationId xmlns:a16="http://schemas.microsoft.com/office/drawing/2014/main" id="{EA14ABD1-D02A-41F9-B6E7-6E06AFF1A993}"/>
              </a:ext>
            </a:extLst>
          </p:cNvPr>
          <p:cNvSpPr txBox="1"/>
          <p:nvPr/>
        </p:nvSpPr>
        <p:spPr>
          <a:xfrm>
            <a:off x="24934" y="2227475"/>
            <a:ext cx="700541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Hareketli makaralarda yoldan 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iki kat kayıp 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vardır.</a:t>
            </a:r>
          </a:p>
          <a:p>
            <a:pPr algn="ctr"/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cs typeface="+mn-cs"/>
              </a:rPr>
              <a:t>(bu daha fazla ip çekmeniz anlamına geliyor.)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B44AF750-F8E8-4A9B-8D0B-59F3406A0C3D}"/>
              </a:ext>
            </a:extLst>
          </p:cNvPr>
          <p:cNvSpPr/>
          <p:nvPr/>
        </p:nvSpPr>
        <p:spPr>
          <a:xfrm>
            <a:off x="7392144" y="5229200"/>
            <a:ext cx="864096" cy="360040"/>
          </a:xfrm>
          <a:prstGeom prst="rect">
            <a:avLst/>
          </a:prstGeom>
          <a:solidFill>
            <a:srgbClr val="9F9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Yük 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5B3D056B-5083-457C-A7BD-9AF7ADEAFCDC}"/>
              </a:ext>
            </a:extLst>
          </p:cNvPr>
          <p:cNvSpPr/>
          <p:nvPr/>
        </p:nvSpPr>
        <p:spPr>
          <a:xfrm>
            <a:off x="10920536" y="2988141"/>
            <a:ext cx="864096" cy="360040"/>
          </a:xfrm>
          <a:prstGeom prst="rect">
            <a:avLst/>
          </a:prstGeom>
          <a:solidFill>
            <a:srgbClr val="9F9F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Yük </a:t>
            </a:r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EFF73D34-BE32-4556-8989-A4CC53DA516B}"/>
              </a:ext>
            </a:extLst>
          </p:cNvPr>
          <p:cNvSpPr/>
          <p:nvPr/>
        </p:nvSpPr>
        <p:spPr>
          <a:xfrm>
            <a:off x="9984432" y="3743816"/>
            <a:ext cx="1944216" cy="837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10 metre ip çekmeli 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60D24C94-F569-4D8E-80B0-B894A3DE2CDF}"/>
              </a:ext>
            </a:extLst>
          </p:cNvPr>
          <p:cNvSpPr/>
          <p:nvPr/>
        </p:nvSpPr>
        <p:spPr>
          <a:xfrm>
            <a:off x="3935760" y="188640"/>
            <a:ext cx="3132348" cy="837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Yükü 5 metre yükseltmek için 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70538D8B-84E3-4FCD-A14D-AC16610A1EA1}"/>
              </a:ext>
            </a:extLst>
          </p:cNvPr>
          <p:cNvSpPr/>
          <p:nvPr/>
        </p:nvSpPr>
        <p:spPr>
          <a:xfrm rot="21281516">
            <a:off x="7075120" y="2072647"/>
            <a:ext cx="382875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3A71E7F7-2869-4713-B44E-7432338711D6}"/>
              </a:ext>
            </a:extLst>
          </p:cNvPr>
          <p:cNvSpPr/>
          <p:nvPr/>
        </p:nvSpPr>
        <p:spPr>
          <a:xfrm>
            <a:off x="8236610" y="2230458"/>
            <a:ext cx="382875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09448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Learn How a Pulley Works: Guide to Simple Machines - BrightHub Education">
            <a:extLst>
              <a:ext uri="{FF2B5EF4-FFF2-40B4-BE49-F238E27FC236}">
                <a16:creationId xmlns:a16="http://schemas.microsoft.com/office/drawing/2014/main" id="{DEB01160-6394-4D79-866F-668CE9C78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2" y="1425241"/>
            <a:ext cx="54006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FEF5EFEF-E386-4307-987C-C67AB9E16BF6}"/>
              </a:ext>
            </a:extLst>
          </p:cNvPr>
          <p:cNvSpPr txBox="1"/>
          <p:nvPr/>
        </p:nvSpPr>
        <p:spPr>
          <a:xfrm>
            <a:off x="-168696" y="212526"/>
            <a:ext cx="1219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Hareketli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makarada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kuvvetin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yönünde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bir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de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ğ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ş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iklik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40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olmaz</a:t>
            </a:r>
            <a:r>
              <a:rPr kumimoji="0" lang="de-DE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3" name="Ok: Yukarı 2">
            <a:extLst>
              <a:ext uri="{FF2B5EF4-FFF2-40B4-BE49-F238E27FC236}">
                <a16:creationId xmlns:a16="http://schemas.microsoft.com/office/drawing/2014/main" id="{43994895-E9FF-4463-8C50-02C3BCD87709}"/>
              </a:ext>
            </a:extLst>
          </p:cNvPr>
          <p:cNvSpPr/>
          <p:nvPr/>
        </p:nvSpPr>
        <p:spPr>
          <a:xfrm>
            <a:off x="4007768" y="5301209"/>
            <a:ext cx="1008112" cy="1492948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Ok: Yukarı 11">
            <a:extLst>
              <a:ext uri="{FF2B5EF4-FFF2-40B4-BE49-F238E27FC236}">
                <a16:creationId xmlns:a16="http://schemas.microsoft.com/office/drawing/2014/main" id="{A16DD80D-0D65-4C6A-9012-8937ECE88FB5}"/>
              </a:ext>
            </a:extLst>
          </p:cNvPr>
          <p:cNvSpPr/>
          <p:nvPr/>
        </p:nvSpPr>
        <p:spPr>
          <a:xfrm>
            <a:off x="6744072" y="2607840"/>
            <a:ext cx="792088" cy="1685256"/>
          </a:xfrm>
          <a:prstGeom prst="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040173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n on Physics">
            <a:extLst>
              <a:ext uri="{FF2B5EF4-FFF2-40B4-BE49-F238E27FC236}">
                <a16:creationId xmlns:a16="http://schemas.microsoft.com/office/drawing/2014/main" id="{150205DE-5969-4905-9864-B114390AD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0"/>
            <a:ext cx="32273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5897D64C-7140-4C29-A010-9273CE054AD3}"/>
              </a:ext>
            </a:extLst>
          </p:cNvPr>
          <p:cNvSpPr/>
          <p:nvPr/>
        </p:nvSpPr>
        <p:spPr>
          <a:xfrm rot="19809307">
            <a:off x="321885" y="561995"/>
            <a:ext cx="1840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Örnek:</a:t>
            </a:r>
            <a:endParaRPr lang="tr-TR" sz="3200" dirty="0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EC486554-9953-4C7C-B530-9DAB4F80A46D}"/>
              </a:ext>
            </a:extLst>
          </p:cNvPr>
          <p:cNvSpPr/>
          <p:nvPr/>
        </p:nvSpPr>
        <p:spPr>
          <a:xfrm>
            <a:off x="2698651" y="6033426"/>
            <a:ext cx="864096" cy="504056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2000 N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F590B255-0596-4641-9925-6FAFE4CBFAF6}"/>
              </a:ext>
            </a:extLst>
          </p:cNvPr>
          <p:cNvSpPr/>
          <p:nvPr/>
        </p:nvSpPr>
        <p:spPr>
          <a:xfrm>
            <a:off x="5044441" y="4377242"/>
            <a:ext cx="2190714" cy="1008112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/>
              <a:t>P kuvveti=?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258A68B3-3891-4184-9141-8ADEB4E3C3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387" y="0"/>
            <a:ext cx="2129730" cy="6858000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CE5AF660-AF4A-4ED9-9CA1-591214EE2D94}"/>
              </a:ext>
            </a:extLst>
          </p:cNvPr>
          <p:cNvSpPr/>
          <p:nvPr/>
        </p:nvSpPr>
        <p:spPr>
          <a:xfrm>
            <a:off x="10344472" y="6351094"/>
            <a:ext cx="792088" cy="504056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600 N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69E865CB-A999-4F40-9E34-0F9F1C6FFCC2}"/>
              </a:ext>
            </a:extLst>
          </p:cNvPr>
          <p:cNvSpPr/>
          <p:nvPr/>
        </p:nvSpPr>
        <p:spPr>
          <a:xfrm>
            <a:off x="10756368" y="5694385"/>
            <a:ext cx="1434035" cy="504056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/>
              <a:t>P kuvveti=?</a:t>
            </a: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BAA5A975-CD1E-4C68-AF4D-661742E51948}"/>
              </a:ext>
            </a:extLst>
          </p:cNvPr>
          <p:cNvSpPr/>
          <p:nvPr/>
        </p:nvSpPr>
        <p:spPr>
          <a:xfrm rot="19809307">
            <a:off x="6714230" y="468776"/>
            <a:ext cx="1840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Örnek: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3608132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iagram of compound pulley system | Block and tackle, Pulley, Simple  machines">
            <a:extLst>
              <a:ext uri="{FF2B5EF4-FFF2-40B4-BE49-F238E27FC236}">
                <a16:creationId xmlns:a16="http://schemas.microsoft.com/office/drawing/2014/main" id="{58AB66C9-7F62-40AC-8DDC-A722D435F9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" t="13456" r="-194" b="5966"/>
          <a:stretch/>
        </p:blipFill>
        <p:spPr bwMode="auto">
          <a:xfrm>
            <a:off x="8099811" y="308520"/>
            <a:ext cx="3816569" cy="549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What is a Pulley | Pulleys for Kids | DK Find Out">
            <a:extLst>
              <a:ext uri="{FF2B5EF4-FFF2-40B4-BE49-F238E27FC236}">
                <a16:creationId xmlns:a16="http://schemas.microsoft.com/office/drawing/2014/main" id="{68FF1581-86B5-4DFC-B590-9C91AB8CA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822" y="308520"/>
            <a:ext cx="3725916" cy="573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577" y="85438"/>
            <a:ext cx="11562201" cy="1564533"/>
          </a:xfrm>
        </p:spPr>
        <p:txBody>
          <a:bodyPr/>
          <a:lstStyle/>
          <a:p>
            <a:r>
              <a:rPr lang="tr-TR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Palanga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883445" y="1915038"/>
            <a:ext cx="6425109" cy="1949065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Sabit ve hareketli makaraların birleştirilmesi sonucu elde edilmiş olan basit makinedir. </a:t>
            </a:r>
          </a:p>
        </p:txBody>
      </p:sp>
      <p:sp>
        <p:nvSpPr>
          <p:cNvPr id="4" name="Dikdörtgen 3"/>
          <p:cNvSpPr/>
          <p:nvPr/>
        </p:nvSpPr>
        <p:spPr>
          <a:xfrm>
            <a:off x="8544272" y="53182"/>
            <a:ext cx="2049016" cy="351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-23983" y="5833141"/>
            <a:ext cx="122159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/>
                <a:cs typeface="+mn-cs"/>
              </a:rPr>
              <a:t>Palangalar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Calibri"/>
                <a:cs typeface="+mn-cs"/>
              </a:rPr>
              <a:t>kuvvetten kazanç sağlamak ve kuvvetin yönünü değiştirmek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/>
                <a:cs typeface="+mn-cs"/>
              </a:rPr>
              <a:t> için kullanılabilir.</a:t>
            </a:r>
          </a:p>
        </p:txBody>
      </p:sp>
      <p:sp>
        <p:nvSpPr>
          <p:cNvPr id="11" name="7 Dikdörtgen"/>
          <p:cNvSpPr/>
          <p:nvPr/>
        </p:nvSpPr>
        <p:spPr>
          <a:xfrm>
            <a:off x="10431889" y="5429892"/>
            <a:ext cx="772655" cy="464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tr-TR" sz="1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12" name="8 Dikdörtgen"/>
          <p:cNvSpPr/>
          <p:nvPr/>
        </p:nvSpPr>
        <p:spPr>
          <a:xfrm>
            <a:off x="8802143" y="4162585"/>
            <a:ext cx="89959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</a:t>
            </a:r>
          </a:p>
        </p:txBody>
      </p:sp>
      <p:sp>
        <p:nvSpPr>
          <p:cNvPr id="13" name="8 Dikdörtgen">
            <a:extLst>
              <a:ext uri="{FF2B5EF4-FFF2-40B4-BE49-F238E27FC236}">
                <a16:creationId xmlns:a16="http://schemas.microsoft.com/office/drawing/2014/main" id="{C9601E37-FED6-4575-8F4C-32748ED729C1}"/>
              </a:ext>
            </a:extLst>
          </p:cNvPr>
          <p:cNvSpPr/>
          <p:nvPr/>
        </p:nvSpPr>
        <p:spPr>
          <a:xfrm>
            <a:off x="1559496" y="442528"/>
            <a:ext cx="1080120" cy="6639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Sabit makara </a:t>
            </a:r>
          </a:p>
        </p:txBody>
      </p:sp>
      <p:sp>
        <p:nvSpPr>
          <p:cNvPr id="14" name="8 Dikdörtgen">
            <a:extLst>
              <a:ext uri="{FF2B5EF4-FFF2-40B4-BE49-F238E27FC236}">
                <a16:creationId xmlns:a16="http://schemas.microsoft.com/office/drawing/2014/main" id="{5F5724EA-0F62-4097-9EFE-13F8590A6CB4}"/>
              </a:ext>
            </a:extLst>
          </p:cNvPr>
          <p:cNvSpPr/>
          <p:nvPr/>
        </p:nvSpPr>
        <p:spPr>
          <a:xfrm>
            <a:off x="1785181" y="3514504"/>
            <a:ext cx="1224136" cy="6639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Hareketli  makara 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D31CFEC5-8E0B-44A1-B144-BFEDDBE2065F}"/>
              </a:ext>
            </a:extLst>
          </p:cNvPr>
          <p:cNvSpPr/>
          <p:nvPr/>
        </p:nvSpPr>
        <p:spPr>
          <a:xfrm>
            <a:off x="7824192" y="3864103"/>
            <a:ext cx="577072" cy="298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46051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568"/>
            <a:ext cx="12192000" cy="2332312"/>
          </a:xfrm>
        </p:spPr>
        <p:txBody>
          <a:bodyPr/>
          <a:lstStyle/>
          <a:p>
            <a:pPr marL="0" indent="0" algn="ctr">
              <a:buNone/>
            </a:pP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Palangalarda kullanılan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hareketli makara sayısı ve hareketli makaraya bağlı ip sayısı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arttıkça kuvvetten kazanç da o oranda artacaktır.</a:t>
            </a:r>
          </a:p>
          <a:p>
            <a:pPr marL="0" indent="0" algn="ctr">
              <a:buNone/>
            </a:pPr>
            <a:endParaRPr lang="tr-TR" sz="4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7" name="Picture 2" descr="palanga sistemi ile ilgili görsel sonuc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628" y="2482858"/>
            <a:ext cx="2956479" cy="406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palanga sistemi ile ilgili görsel sonucu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735" y="2508736"/>
            <a:ext cx="2434517" cy="372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211331" y="6316867"/>
            <a:ext cx="1296144" cy="432048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150 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7936051" y="6289911"/>
            <a:ext cx="1296144" cy="432048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150 N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3718790" y="3782592"/>
            <a:ext cx="801674" cy="432048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75 N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9913771" y="3823971"/>
            <a:ext cx="758584" cy="432048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50 N</a:t>
            </a:r>
          </a:p>
        </p:txBody>
      </p:sp>
      <p:sp>
        <p:nvSpPr>
          <p:cNvPr id="13" name="Unvan 3"/>
          <p:cNvSpPr>
            <a:spLocks noGrp="1"/>
          </p:cNvSpPr>
          <p:nvPr>
            <p:ph type="title"/>
          </p:nvPr>
        </p:nvSpPr>
        <p:spPr>
          <a:xfrm>
            <a:off x="2182" y="4762298"/>
            <a:ext cx="4761463" cy="1780791"/>
          </a:xfrm>
        </p:spPr>
        <p:txBody>
          <a:bodyPr/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</a:rPr>
              <a:t>Palangada </a:t>
            </a:r>
            <a:r>
              <a:rPr lang="tr-TR" sz="32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hareketli makaralara bağlı  ip sayısı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</a:rPr>
              <a:t>artarsa kuvvetten kazanç da artar. </a:t>
            </a:r>
          </a:p>
        </p:txBody>
      </p:sp>
    </p:spTree>
    <p:extLst>
      <p:ext uri="{BB962C8B-B14F-4D97-AF65-F5344CB8AC3E}">
        <p14:creationId xmlns:p14="http://schemas.microsoft.com/office/powerpoint/2010/main" val="226875747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/>
          <p:cNvSpPr/>
          <p:nvPr/>
        </p:nvSpPr>
        <p:spPr>
          <a:xfrm rot="19809307">
            <a:off x="300858" y="1752693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Örnek:</a:t>
            </a:r>
            <a:endParaRPr lang="tr-TR" sz="3200" dirty="0"/>
          </a:p>
        </p:txBody>
      </p:sp>
      <p:sp>
        <p:nvSpPr>
          <p:cNvPr id="12" name="Unvan 3"/>
          <p:cNvSpPr>
            <a:spLocks noGrp="1"/>
          </p:cNvSpPr>
          <p:nvPr>
            <p:ph type="title"/>
          </p:nvPr>
        </p:nvSpPr>
        <p:spPr>
          <a:xfrm>
            <a:off x="0" y="238125"/>
            <a:ext cx="12192000" cy="1143000"/>
          </a:xfrm>
        </p:spPr>
        <p:txBody>
          <a:bodyPr/>
          <a:lstStyle/>
          <a:p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</a:rPr>
              <a:t>Palangada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hareketli makara sayısı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</a:rPr>
              <a:t>ve </a:t>
            </a:r>
            <a:r>
              <a:rPr lang="tr-TR" sz="40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makaralara bağlı ip sayısı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</a:rPr>
              <a:t>artarsa kuvvetten kazanç da artar. </a:t>
            </a:r>
          </a:p>
        </p:txBody>
      </p:sp>
      <p:pic>
        <p:nvPicPr>
          <p:cNvPr id="4098" name="Picture 2" descr="Examples of rope and pulley systems illustrating mechanical advantage. |  Mechanical advantage, Pulley, Block and tackle">
            <a:extLst>
              <a:ext uri="{FF2B5EF4-FFF2-40B4-BE49-F238E27FC236}">
                <a16:creationId xmlns:a16="http://schemas.microsoft.com/office/drawing/2014/main" id="{02A3B4D4-ECFA-4C92-BB73-750B0E5646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1" r="104" b="8603"/>
          <a:stretch/>
        </p:blipFill>
        <p:spPr bwMode="auto">
          <a:xfrm>
            <a:off x="1559496" y="1654954"/>
            <a:ext cx="10081120" cy="520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>
            <a:extLst>
              <a:ext uri="{FF2B5EF4-FFF2-40B4-BE49-F238E27FC236}">
                <a16:creationId xmlns:a16="http://schemas.microsoft.com/office/drawing/2014/main" id="{CFC1E83D-78DB-4706-A656-7D874470DB11}"/>
              </a:ext>
            </a:extLst>
          </p:cNvPr>
          <p:cNvSpPr/>
          <p:nvPr/>
        </p:nvSpPr>
        <p:spPr>
          <a:xfrm>
            <a:off x="1343472" y="3212976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127997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pulley system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064" y="260648"/>
            <a:ext cx="7790937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189378" y="4943053"/>
            <a:ext cx="5292321" cy="1688502"/>
          </a:xfrm>
        </p:spPr>
        <p:txBody>
          <a:bodyPr/>
          <a:lstStyle/>
          <a:p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Palangada hareketli makara sayısı artarsa kuvvetten kazanç da artar.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575721" y="3463071"/>
            <a:ext cx="854307" cy="432048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100 N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231904" y="3679095"/>
            <a:ext cx="616864" cy="432048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50 N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600056" y="4869160"/>
            <a:ext cx="792088" cy="432048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33,3 N</a:t>
            </a:r>
          </a:p>
        </p:txBody>
      </p:sp>
      <p:sp>
        <p:nvSpPr>
          <p:cNvPr id="9" name="Dikdörtgen 8"/>
          <p:cNvSpPr/>
          <p:nvPr/>
        </p:nvSpPr>
        <p:spPr>
          <a:xfrm>
            <a:off x="8328248" y="3895119"/>
            <a:ext cx="616864" cy="43204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25 N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9912424" y="5157192"/>
            <a:ext cx="797102" cy="432048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16,6 N</a:t>
            </a:r>
          </a:p>
        </p:txBody>
      </p:sp>
      <p:sp>
        <p:nvSpPr>
          <p:cNvPr id="11" name="Dikdörtgen 10"/>
          <p:cNvSpPr/>
          <p:nvPr/>
        </p:nvSpPr>
        <p:spPr>
          <a:xfrm rot="19809307">
            <a:off x="1527743" y="584977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Örnek:</a:t>
            </a:r>
            <a:endParaRPr lang="tr-TR" sz="3200" dirty="0"/>
          </a:p>
        </p:txBody>
      </p:sp>
      <p:sp>
        <p:nvSpPr>
          <p:cNvPr id="12" name="Dikdörtgen 11"/>
          <p:cNvSpPr/>
          <p:nvPr/>
        </p:nvSpPr>
        <p:spPr>
          <a:xfrm>
            <a:off x="3494649" y="103069"/>
            <a:ext cx="508225" cy="260648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1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4655841" y="103069"/>
            <a:ext cx="508225" cy="260648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2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5964079" y="120571"/>
            <a:ext cx="508225" cy="260648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3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7511472" y="120571"/>
            <a:ext cx="508225" cy="260648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4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9157494" y="120571"/>
            <a:ext cx="508225" cy="260648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2134164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ompound Pulley | ClipArt ETC">
            <a:extLst>
              <a:ext uri="{FF2B5EF4-FFF2-40B4-BE49-F238E27FC236}">
                <a16:creationId xmlns:a16="http://schemas.microsoft.com/office/drawing/2014/main" id="{DB593AFE-CC54-4FF9-9F3B-7A1FD7065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0"/>
            <a:ext cx="1714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5C915006-780D-4149-A970-79559ADDAF0D}"/>
              </a:ext>
            </a:extLst>
          </p:cNvPr>
          <p:cNvSpPr/>
          <p:nvPr/>
        </p:nvSpPr>
        <p:spPr>
          <a:xfrm rot="19809307">
            <a:off x="42590" y="553750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Örnek:</a:t>
            </a:r>
            <a:endParaRPr lang="tr-TR" sz="3200" dirty="0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7CB7926A-B0FB-40A2-9178-94DAA870CDE8}"/>
              </a:ext>
            </a:extLst>
          </p:cNvPr>
          <p:cNvSpPr/>
          <p:nvPr/>
        </p:nvSpPr>
        <p:spPr>
          <a:xfrm>
            <a:off x="2596766" y="6381328"/>
            <a:ext cx="792088" cy="32554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800 N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2479229F-154C-4C88-8FB0-8D0A2C2D11EF}"/>
              </a:ext>
            </a:extLst>
          </p:cNvPr>
          <p:cNvSpPr/>
          <p:nvPr/>
        </p:nvSpPr>
        <p:spPr>
          <a:xfrm>
            <a:off x="3647728" y="2276872"/>
            <a:ext cx="792088" cy="504056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.....N</a:t>
            </a:r>
          </a:p>
        </p:txBody>
      </p:sp>
      <p:pic>
        <p:nvPicPr>
          <p:cNvPr id="3076" name="Picture 4" descr="57.—Second Pulley System.">
            <a:extLst>
              <a:ext uri="{FF2B5EF4-FFF2-40B4-BE49-F238E27FC236}">
                <a16:creationId xmlns:a16="http://schemas.microsoft.com/office/drawing/2014/main" id="{A0E3AEDF-0BEA-47B6-AA54-5A2DE67877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6"/>
          <a:stretch/>
        </p:blipFill>
        <p:spPr bwMode="auto">
          <a:xfrm>
            <a:off x="8112224" y="34778"/>
            <a:ext cx="23042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3955C824-CC4D-4C7F-9A97-1A2F6E003F94}"/>
              </a:ext>
            </a:extLst>
          </p:cNvPr>
          <p:cNvSpPr/>
          <p:nvPr/>
        </p:nvSpPr>
        <p:spPr>
          <a:xfrm>
            <a:off x="9408368" y="6055787"/>
            <a:ext cx="1008112" cy="325541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1600 N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E526641F-D925-4FD4-BA25-260F6E29906F}"/>
              </a:ext>
            </a:extLst>
          </p:cNvPr>
          <p:cNvSpPr/>
          <p:nvPr/>
        </p:nvSpPr>
        <p:spPr>
          <a:xfrm>
            <a:off x="9912424" y="3717032"/>
            <a:ext cx="792088" cy="504056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.....N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9D177790-8A63-485C-991A-7B9BC69D0ABC}"/>
              </a:ext>
            </a:extLst>
          </p:cNvPr>
          <p:cNvSpPr/>
          <p:nvPr/>
        </p:nvSpPr>
        <p:spPr>
          <a:xfrm rot="19809307">
            <a:off x="5778550" y="553751"/>
            <a:ext cx="15520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Örnek: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4218867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id="{D55CC3FE-4209-460D-A713-438B2D2CE286}"/>
              </a:ext>
            </a:extLst>
          </p:cNvPr>
          <p:cNvSpPr/>
          <p:nvPr/>
        </p:nvSpPr>
        <p:spPr>
          <a:xfrm>
            <a:off x="3705133" y="4757281"/>
            <a:ext cx="4458959" cy="635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10000"/>
                  </a:schemeClr>
                </a:solidFill>
              </a:rPr>
              <a:t>Kuvvetin yönü ve büyüklüğü değişiyor</a:t>
            </a:r>
          </a:p>
        </p:txBody>
      </p:sp>
      <p:pic>
        <p:nvPicPr>
          <p:cNvPr id="9220" name="Picture 4" descr="simple machin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497" y="78186"/>
            <a:ext cx="3704172" cy="236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makas ile ilgili görsel sonucu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48" y="4203024"/>
            <a:ext cx="3443334" cy="188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kerpeten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77" y="122387"/>
            <a:ext cx="3417628" cy="220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0" y="2478157"/>
            <a:ext cx="12192000" cy="1886947"/>
          </a:xfrm>
          <a:noFill/>
          <a:ln w="152400">
            <a:noFill/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 makineler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uygulad</a:t>
            </a:r>
            <a:r>
              <a:rPr lang="tr-TR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kuvvetin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yönünü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 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 büyüklüğünü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tirerek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bize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yapma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kolayl</a:t>
            </a:r>
            <a:r>
              <a:rPr lang="tr-TR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ığı</a:t>
            </a:r>
            <a:r>
              <a:rPr lang="de-DE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lamaktad</a:t>
            </a:r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</p:txBody>
      </p:sp>
      <p:sp>
        <p:nvSpPr>
          <p:cNvPr id="8" name="7 Aşağı Ok"/>
          <p:cNvSpPr/>
          <p:nvPr/>
        </p:nvSpPr>
        <p:spPr>
          <a:xfrm rot="10800000">
            <a:off x="3718678" y="1478612"/>
            <a:ext cx="357187" cy="785813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1" name="10 Aşağı Ok"/>
          <p:cNvSpPr/>
          <p:nvPr/>
        </p:nvSpPr>
        <p:spPr>
          <a:xfrm>
            <a:off x="3741912" y="173913"/>
            <a:ext cx="357187" cy="785813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2" name="11 Yukarı Ok"/>
          <p:cNvSpPr/>
          <p:nvPr/>
        </p:nvSpPr>
        <p:spPr>
          <a:xfrm rot="10800000">
            <a:off x="502877" y="403627"/>
            <a:ext cx="357188" cy="571500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3" name="12 Aşağı Ok"/>
          <p:cNvSpPr/>
          <p:nvPr/>
        </p:nvSpPr>
        <p:spPr>
          <a:xfrm>
            <a:off x="1124588" y="3523456"/>
            <a:ext cx="357187" cy="78581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4" name="13 Aşağı Ok"/>
          <p:cNvSpPr/>
          <p:nvPr/>
        </p:nvSpPr>
        <p:spPr>
          <a:xfrm flipV="1">
            <a:off x="3544864" y="5417144"/>
            <a:ext cx="357187" cy="57150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5" name="14 Yukarı Ok"/>
          <p:cNvSpPr/>
          <p:nvPr/>
        </p:nvSpPr>
        <p:spPr>
          <a:xfrm>
            <a:off x="945993" y="5837070"/>
            <a:ext cx="357190" cy="785818"/>
          </a:xfrm>
          <a:prstGeom prst="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6" name="15 Yukarı Ok"/>
          <p:cNvSpPr/>
          <p:nvPr/>
        </p:nvSpPr>
        <p:spPr>
          <a:xfrm rot="10800000">
            <a:off x="3682459" y="3805457"/>
            <a:ext cx="357188" cy="571500"/>
          </a:xfrm>
          <a:prstGeom prst="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2" name="13 Aşağı Ok"/>
          <p:cNvSpPr/>
          <p:nvPr/>
        </p:nvSpPr>
        <p:spPr>
          <a:xfrm flipV="1">
            <a:off x="351418" y="1874924"/>
            <a:ext cx="357187" cy="57150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9222" name="Picture 6" descr="levy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6121">
            <a:off x="7446986" y="3963912"/>
            <a:ext cx="4057267" cy="218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12 Aşağı Ok"/>
          <p:cNvSpPr/>
          <p:nvPr/>
        </p:nvSpPr>
        <p:spPr>
          <a:xfrm>
            <a:off x="11169319" y="3417211"/>
            <a:ext cx="357187" cy="785813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6" name="13 Aşağı Ok"/>
          <p:cNvSpPr/>
          <p:nvPr/>
        </p:nvSpPr>
        <p:spPr>
          <a:xfrm flipV="1">
            <a:off x="8057974" y="4821402"/>
            <a:ext cx="357187" cy="571504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1A9873C1-DFC9-4B4D-BDA1-C395C94926E8}"/>
              </a:ext>
            </a:extLst>
          </p:cNvPr>
          <p:cNvSpPr/>
          <p:nvPr/>
        </p:nvSpPr>
        <p:spPr>
          <a:xfrm>
            <a:off x="4224144" y="1007028"/>
            <a:ext cx="4047353" cy="635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10000"/>
                  </a:schemeClr>
                </a:solidFill>
              </a:rPr>
              <a:t>Kuvvetin yönü ve büyüklüğü  değişiyor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4019480" y="147814"/>
            <a:ext cx="8184232" cy="4525963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Palangalar kuvvetten kazanç sağlandığı için </a:t>
            </a:r>
            <a:r>
              <a:rPr lang="tr-TR" sz="36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yoldan da kayıp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sağlanacaktır. </a:t>
            </a:r>
          </a:p>
          <a:p>
            <a:pPr algn="ctr"/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Kuvvetten kaç kat kazanç varsa yoldan da o oranda kayıp olacaktır.</a:t>
            </a:r>
          </a:p>
        </p:txBody>
      </p:sp>
      <p:pic>
        <p:nvPicPr>
          <p:cNvPr id="8198" name="Picture 6" descr="movable pulley gif ile ilgili görsel sonucu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CC99"/>
              </a:clrFrom>
              <a:clrTo>
                <a:srgbClr val="FFCC9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0"/>
            <a:ext cx="5032640" cy="671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4739560" y="4282313"/>
            <a:ext cx="7464152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/>
                <a:cs typeface="+mn-cs"/>
              </a:rPr>
              <a:t>Örneğin 4 kat kuvvetten kazanç sağlanan bir düzenekte yoldan 4 kat kayıp olacaktır. </a:t>
            </a:r>
          </a:p>
          <a:p>
            <a:pPr lvl="0" algn="ctr" eaLnBrk="0" hangingPunct="0">
              <a:spcBef>
                <a:spcPct val="20000"/>
              </a:spcBef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alibri"/>
                <a:cs typeface="+mn-cs"/>
              </a:rPr>
              <a:t>Yani 4 kat fazla ip çekeceksiniz…</a:t>
            </a:r>
          </a:p>
        </p:txBody>
      </p:sp>
    </p:spTree>
    <p:extLst>
      <p:ext uri="{BB962C8B-B14F-4D97-AF65-F5344CB8AC3E}">
        <p14:creationId xmlns:p14="http://schemas.microsoft.com/office/powerpoint/2010/main" val="310128273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ınclined plane ile ilgili görsel sonucu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345" y="4797152"/>
            <a:ext cx="4264861" cy="2466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999657" y="2626599"/>
            <a:ext cx="6762681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8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</a:t>
            </a:r>
            <a:r>
              <a:rPr lang="tr-TR" sz="8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ği</a:t>
            </a:r>
            <a:r>
              <a:rPr lang="de-DE" sz="8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 </a:t>
            </a:r>
            <a:r>
              <a:rPr lang="de-DE" sz="8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Düzlem</a:t>
            </a:r>
            <a:endParaRPr lang="de-DE" sz="8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100" name="Picture 4" descr="http://staff.harrisonburg.k12.va.us/~mwampole/1-resources/simple-machines/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214" y="92591"/>
            <a:ext cx="3213027" cy="2409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ınclined plane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66" y="4006134"/>
            <a:ext cx="2728722" cy="2728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ınclined plane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3987" y="4006134"/>
            <a:ext cx="2794661" cy="2688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mg.ehowcdn.com/article-new/ehow/images/a08/87/n1/make-inclined-planes-800x8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58925"/>
            <a:ext cx="3645915" cy="2433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swe.org/iac/images/Inclined_lift_rock_l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6189" y="92591"/>
            <a:ext cx="3192459" cy="2416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4583832" y="4002588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122" name="Picture 2" descr="ınclined plane slop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732748" cy="403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>
          <a:xfrm>
            <a:off x="16269" y="4116098"/>
            <a:ext cx="6703611" cy="1964293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Eğimli her yüzey eğik düzlemdir.</a:t>
            </a:r>
          </a:p>
          <a:p>
            <a:pPr algn="ctr" eaLnBrk="1" hangingPunct="1">
              <a:buNone/>
            </a:pP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Eğik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düzlemin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en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önemli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farkı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hareketsiz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olma</a:t>
            </a:r>
            <a:r>
              <a:rPr lang="tr-TR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sıdır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7C7A9284-17BF-448A-A213-BBDE6BA76102}"/>
              </a:ext>
            </a:extLst>
          </p:cNvPr>
          <p:cNvSpPr txBox="1"/>
          <p:nvPr/>
        </p:nvSpPr>
        <p:spPr>
          <a:xfrm>
            <a:off x="6719880" y="380642"/>
            <a:ext cx="5459252" cy="2973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Bir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ucu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diğerinden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daha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yüksekte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olan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eğimli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yüzeyler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eğik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düzlem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rampa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)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olarak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adlandırılır</a:t>
            </a:r>
            <a:r>
              <a:rPr kumimoji="0" lang="de-DE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pic>
        <p:nvPicPr>
          <p:cNvPr id="4" name="Picture 2" descr="Copy Of Simple Machines - Lessons - Tes Teach">
            <a:extLst>
              <a:ext uri="{FF2B5EF4-FFF2-40B4-BE49-F238E27FC236}">
                <a16:creationId xmlns:a16="http://schemas.microsoft.com/office/drawing/2014/main" id="{E2A48F27-8318-4B5E-A5BE-739A412AA3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3" b="10670"/>
          <a:stretch/>
        </p:blipFill>
        <p:spPr bwMode="auto">
          <a:xfrm>
            <a:off x="6732748" y="3338490"/>
            <a:ext cx="5456130" cy="351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Simple Machines - Lessons - Tes Teach">
            <a:extLst>
              <a:ext uri="{FF2B5EF4-FFF2-40B4-BE49-F238E27FC236}">
                <a16:creationId xmlns:a16="http://schemas.microsoft.com/office/drawing/2014/main" id="{E0400F60-2D26-41D7-B20B-0534CFB8DC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1" b="15350"/>
          <a:stretch/>
        </p:blipFill>
        <p:spPr bwMode="auto">
          <a:xfrm>
            <a:off x="0" y="-30915"/>
            <a:ext cx="12192000" cy="690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72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6384032" cy="2124704"/>
          </a:xfrm>
          <a:noFill/>
          <a:ln w="301625"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Eğik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yüzey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boyunca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itilen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da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çekilen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yük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istenilen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r>
              <a:rPr lang="de-DE" sz="36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az</a:t>
            </a:r>
            <a:r>
              <a:rPr lang="de-DE" sz="36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kuvvetle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çıkarılabilir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</a:p>
          <a:p>
            <a:pPr algn="ctr" eaLnBrk="1" hangingPunct="1">
              <a:buFont typeface="Wingdings" pitchFamily="2" charset="2"/>
              <a:buChar char=""/>
            </a:pPr>
            <a:endParaRPr lang="de-DE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Sağ Ayraç 2"/>
          <p:cNvSpPr/>
          <p:nvPr/>
        </p:nvSpPr>
        <p:spPr>
          <a:xfrm rot="14489843">
            <a:off x="3032004" y="815836"/>
            <a:ext cx="1224136" cy="5736119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 rot="19704625">
            <a:off x="2651955" y="2693948"/>
            <a:ext cx="1080120" cy="5760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4 metre</a:t>
            </a:r>
          </a:p>
        </p:txBody>
      </p:sp>
      <p:sp>
        <p:nvSpPr>
          <p:cNvPr id="10" name="Sağ Ayraç 9"/>
          <p:cNvSpPr/>
          <p:nvPr/>
        </p:nvSpPr>
        <p:spPr>
          <a:xfrm rot="10800000" flipH="1">
            <a:off x="8618852" y="3933056"/>
            <a:ext cx="720801" cy="2664296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9350162" y="4955053"/>
            <a:ext cx="1080120" cy="5760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2 metre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DF09E501-BE40-4FF4-A397-D6CEE01F6042}"/>
              </a:ext>
            </a:extLst>
          </p:cNvPr>
          <p:cNvSpPr txBox="1"/>
          <p:nvPr/>
        </p:nvSpPr>
        <p:spPr>
          <a:xfrm>
            <a:off x="731" y="5754548"/>
            <a:ext cx="832824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Ancak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aynı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yük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de-DE" sz="32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çok</a:t>
            </a:r>
            <a:r>
              <a:rPr kumimoji="0" lang="de-DE" sz="32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daha</a:t>
            </a:r>
            <a:r>
              <a:rPr kumimoji="0" lang="de-DE" sz="32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uzun</a:t>
            </a:r>
            <a:r>
              <a:rPr kumimoji="0" lang="de-DE" sz="32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bir</a:t>
            </a:r>
            <a:r>
              <a:rPr kumimoji="0" lang="de-DE" sz="32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sng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mesafe</a:t>
            </a:r>
            <a:r>
              <a:rPr kumimoji="0" lang="de-DE" sz="32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taşınmış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olur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6D29B4F7-F01F-4549-82AA-8A7099BB11D4}"/>
              </a:ext>
            </a:extLst>
          </p:cNvPr>
          <p:cNvSpPr/>
          <p:nvPr/>
        </p:nvSpPr>
        <p:spPr>
          <a:xfrm>
            <a:off x="9048328" y="2453727"/>
            <a:ext cx="720801" cy="471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100N</a:t>
            </a: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BBDAB196-7371-40E0-9DC7-FD89693653A5}"/>
              </a:ext>
            </a:extLst>
          </p:cNvPr>
          <p:cNvSpPr/>
          <p:nvPr/>
        </p:nvSpPr>
        <p:spPr>
          <a:xfrm>
            <a:off x="8719932" y="1369384"/>
            <a:ext cx="720801" cy="471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50N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Inclined Plane">
            <a:extLst>
              <a:ext uri="{FF2B5EF4-FFF2-40B4-BE49-F238E27FC236}">
                <a16:creationId xmlns:a16="http://schemas.microsoft.com/office/drawing/2014/main" id="{4DE6EFEE-9469-4864-A7CE-FCB1EE965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522" y="1550020"/>
            <a:ext cx="5451398" cy="390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>
          <a:xfrm>
            <a:off x="139080" y="1995611"/>
            <a:ext cx="6621266" cy="3312369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Eğik düzlemde yoldan ne kadar kayıp varsa kuvvetten de o oranda kazanç vardır. </a:t>
            </a:r>
          </a:p>
          <a:p>
            <a:pPr marL="0" indent="0" algn="ctr" eaLnBrk="1" hangingPunct="1">
              <a:buNone/>
              <a:defRPr/>
            </a:pPr>
            <a:r>
              <a:rPr lang="tr-TR" sz="3600" b="1" i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Yani eğik düzlemin yolu uzadıkça daha az kuvvet harcarsınız.</a:t>
            </a:r>
          </a:p>
          <a:p>
            <a:pPr marL="0" indent="0" algn="ctr" eaLnBrk="1" hangingPunct="1">
              <a:buNone/>
              <a:defRPr/>
            </a:pPr>
            <a:endParaRPr lang="de-DE" sz="3600" b="1" u="sng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de-DE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CC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3" name="Düz Ok Bağlayıcısı 2">
            <a:extLst>
              <a:ext uri="{FF2B5EF4-FFF2-40B4-BE49-F238E27FC236}">
                <a16:creationId xmlns:a16="http://schemas.microsoft.com/office/drawing/2014/main" id="{3AA94424-23C2-4CB9-AFA6-C5CCAFB9338C}"/>
              </a:ext>
            </a:extLst>
          </p:cNvPr>
          <p:cNvCxnSpPr>
            <a:cxnSpLocks/>
          </p:cNvCxnSpPr>
          <p:nvPr/>
        </p:nvCxnSpPr>
        <p:spPr>
          <a:xfrm flipH="1" flipV="1">
            <a:off x="7536160" y="3933056"/>
            <a:ext cx="3456384" cy="7200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2623FEF6-83E3-4A73-B890-2B4745754756}"/>
              </a:ext>
            </a:extLst>
          </p:cNvPr>
          <p:cNvCxnSpPr>
            <a:cxnSpLocks/>
          </p:cNvCxnSpPr>
          <p:nvPr/>
        </p:nvCxnSpPr>
        <p:spPr>
          <a:xfrm flipV="1">
            <a:off x="7752184" y="3429000"/>
            <a:ext cx="1575037" cy="2227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FAB4CF8-9E94-4689-96E4-A149839E5599}"/>
              </a:ext>
            </a:extLst>
          </p:cNvPr>
          <p:cNvCxnSpPr>
            <a:cxnSpLocks/>
          </p:cNvCxnSpPr>
          <p:nvPr/>
        </p:nvCxnSpPr>
        <p:spPr>
          <a:xfrm flipH="1" flipV="1">
            <a:off x="8539702" y="3068960"/>
            <a:ext cx="1372722" cy="2880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Düz Ok Bağlayıcısı 14">
            <a:extLst>
              <a:ext uri="{FF2B5EF4-FFF2-40B4-BE49-F238E27FC236}">
                <a16:creationId xmlns:a16="http://schemas.microsoft.com/office/drawing/2014/main" id="{05BADB57-68C6-43ED-AA18-D90F6EEE9A0F}"/>
              </a:ext>
            </a:extLst>
          </p:cNvPr>
          <p:cNvCxnSpPr>
            <a:cxnSpLocks/>
          </p:cNvCxnSpPr>
          <p:nvPr/>
        </p:nvCxnSpPr>
        <p:spPr>
          <a:xfrm flipV="1">
            <a:off x="7968208" y="2787700"/>
            <a:ext cx="1440160" cy="1406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nclined Plane Set | Experiment Manual Included | HST">
            <a:extLst>
              <a:ext uri="{FF2B5EF4-FFF2-40B4-BE49-F238E27FC236}">
                <a16:creationId xmlns:a16="http://schemas.microsoft.com/office/drawing/2014/main" id="{1AAECF3D-C837-4B1F-9425-4E52E17625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8" y="23540"/>
            <a:ext cx="9177776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6AD8F13D-BB60-4460-9C56-721964BB88B2}"/>
              </a:ext>
            </a:extLst>
          </p:cNvPr>
          <p:cNvSpPr txBox="1"/>
          <p:nvPr/>
        </p:nvSpPr>
        <p:spPr>
          <a:xfrm>
            <a:off x="-25648" y="6196017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Ayrıca yüksekliği azaltarak da eğimi azaltabilirsiniz.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F7AD3171-92F5-457E-B969-B4ED0B97B08B}"/>
              </a:ext>
            </a:extLst>
          </p:cNvPr>
          <p:cNvSpPr txBox="1"/>
          <p:nvPr/>
        </p:nvSpPr>
        <p:spPr>
          <a:xfrm>
            <a:off x="6096000" y="116632"/>
            <a:ext cx="609805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Yolun uzaması aynı zamanda </a:t>
            </a:r>
            <a:r>
              <a:rPr kumimoji="0" lang="tr-TR" sz="4000" b="1" i="0" u="sng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eğimin azalması </a:t>
            </a:r>
            <a:r>
              <a:rPr kumimoji="0" lang="tr-TR" sz="4000" b="1" i="0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(yükseklik sabit kalmak şartıyla) 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demektir. </a:t>
            </a:r>
          </a:p>
        </p:txBody>
      </p:sp>
    </p:spTree>
    <p:extLst>
      <p:ext uri="{BB962C8B-B14F-4D97-AF65-F5344CB8AC3E}">
        <p14:creationId xmlns:p14="http://schemas.microsoft.com/office/powerpoint/2010/main" val="228546860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0" y="249650"/>
            <a:ext cx="12192000" cy="1143008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tr-TR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Eğime Bağlı Olarak Kuvvetin Değişimi</a:t>
            </a:r>
            <a:endParaRPr lang="de-DE" sz="4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37220" name="Picture 5" descr="egik%20duzle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448" y="1775689"/>
            <a:ext cx="10411949" cy="472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1703512" y="5036715"/>
            <a:ext cx="1177746" cy="3571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</a:t>
            </a:r>
          </a:p>
        </p:txBody>
      </p:sp>
      <p:sp>
        <p:nvSpPr>
          <p:cNvPr id="7" name="6 Dikdörtgen"/>
          <p:cNvSpPr/>
          <p:nvPr/>
        </p:nvSpPr>
        <p:spPr>
          <a:xfrm>
            <a:off x="5051405" y="5034045"/>
            <a:ext cx="1308992" cy="3571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</a:t>
            </a:r>
          </a:p>
        </p:txBody>
      </p:sp>
      <p:sp>
        <p:nvSpPr>
          <p:cNvPr id="8" name="7 Dikdörtgen"/>
          <p:cNvSpPr/>
          <p:nvPr/>
        </p:nvSpPr>
        <p:spPr>
          <a:xfrm>
            <a:off x="8460118" y="5108152"/>
            <a:ext cx="1243469" cy="3571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1381060" y="5465342"/>
            <a:ext cx="1906628" cy="46398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Alınan yol  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4920589" y="5518739"/>
            <a:ext cx="1906627" cy="3571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Alınan yol  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8298459" y="5489294"/>
            <a:ext cx="1906627" cy="40405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Alınan yol  </a:t>
            </a:r>
          </a:p>
        </p:txBody>
      </p:sp>
      <p:sp>
        <p:nvSpPr>
          <p:cNvPr id="12" name="11 Dikdörtgen"/>
          <p:cNvSpPr/>
          <p:nvPr/>
        </p:nvSpPr>
        <p:spPr>
          <a:xfrm>
            <a:off x="1943323" y="6010285"/>
            <a:ext cx="1000132" cy="28575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</a:t>
            </a:r>
          </a:p>
        </p:txBody>
      </p:sp>
      <p:sp>
        <p:nvSpPr>
          <p:cNvPr id="13" name="12 Dikdörtgen"/>
          <p:cNvSpPr/>
          <p:nvPr/>
        </p:nvSpPr>
        <p:spPr>
          <a:xfrm>
            <a:off x="5519936" y="5994237"/>
            <a:ext cx="1000132" cy="28575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</a:t>
            </a:r>
          </a:p>
        </p:txBody>
      </p:sp>
      <p:sp>
        <p:nvSpPr>
          <p:cNvPr id="14" name="13 Dikdörtgen"/>
          <p:cNvSpPr/>
          <p:nvPr/>
        </p:nvSpPr>
        <p:spPr>
          <a:xfrm>
            <a:off x="8904312" y="5976195"/>
            <a:ext cx="1000132" cy="28575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İş</a:t>
            </a:r>
          </a:p>
        </p:txBody>
      </p:sp>
      <p:sp>
        <p:nvSpPr>
          <p:cNvPr id="15" name="5 Dikdörtgen">
            <a:extLst>
              <a:ext uri="{FF2B5EF4-FFF2-40B4-BE49-F238E27FC236}">
                <a16:creationId xmlns:a16="http://schemas.microsoft.com/office/drawing/2014/main" id="{B3A44CFA-C1EF-4321-9E3B-DA23DA226D75}"/>
              </a:ext>
            </a:extLst>
          </p:cNvPr>
          <p:cNvSpPr/>
          <p:nvPr/>
        </p:nvSpPr>
        <p:spPr>
          <a:xfrm>
            <a:off x="1265643" y="1856444"/>
            <a:ext cx="1177746" cy="3571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Eğim  </a:t>
            </a:r>
          </a:p>
        </p:txBody>
      </p:sp>
      <p:sp>
        <p:nvSpPr>
          <p:cNvPr id="16" name="5 Dikdörtgen">
            <a:extLst>
              <a:ext uri="{FF2B5EF4-FFF2-40B4-BE49-F238E27FC236}">
                <a16:creationId xmlns:a16="http://schemas.microsoft.com/office/drawing/2014/main" id="{3BC5E65F-B539-4ABA-848A-8D8DBC14E296}"/>
              </a:ext>
            </a:extLst>
          </p:cNvPr>
          <p:cNvSpPr/>
          <p:nvPr/>
        </p:nvSpPr>
        <p:spPr>
          <a:xfrm>
            <a:off x="5285028" y="1892658"/>
            <a:ext cx="1177746" cy="3571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Eğim  </a:t>
            </a:r>
          </a:p>
        </p:txBody>
      </p:sp>
      <p:sp>
        <p:nvSpPr>
          <p:cNvPr id="17" name="5 Dikdörtgen">
            <a:extLst>
              <a:ext uri="{FF2B5EF4-FFF2-40B4-BE49-F238E27FC236}">
                <a16:creationId xmlns:a16="http://schemas.microsoft.com/office/drawing/2014/main" id="{544D24CA-CF90-4DD7-94BF-DC11369A0A4B}"/>
              </a:ext>
            </a:extLst>
          </p:cNvPr>
          <p:cNvSpPr/>
          <p:nvPr/>
        </p:nvSpPr>
        <p:spPr>
          <a:xfrm>
            <a:off x="8544583" y="1892658"/>
            <a:ext cx="1177746" cy="3571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Eğim 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etal Inclined Plane with Pulley and Roller | Force &amp; Motion | Physical  Science | Science | Education Supplies | Nasco">
            <a:extLst>
              <a:ext uri="{FF2B5EF4-FFF2-40B4-BE49-F238E27FC236}">
                <a16:creationId xmlns:a16="http://schemas.microsoft.com/office/drawing/2014/main" id="{ED020CB3-BE6E-4DD2-8700-43CE17E330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82"/>
          <a:stretch/>
        </p:blipFill>
        <p:spPr bwMode="auto">
          <a:xfrm>
            <a:off x="24787" y="362848"/>
            <a:ext cx="6858000" cy="613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ISCO Basic Inclined Plane - Steel — Eisco Labs">
            <a:extLst>
              <a:ext uri="{FF2B5EF4-FFF2-40B4-BE49-F238E27FC236}">
                <a16:creationId xmlns:a16="http://schemas.microsoft.com/office/drawing/2014/main" id="{583B18ED-402E-4375-83B6-2804CFC63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619" y="908720"/>
            <a:ext cx="4263510" cy="280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4DCA52BB-1AAB-491B-A10B-D08D758891A1}"/>
              </a:ext>
            </a:extLst>
          </p:cNvPr>
          <p:cNvSpPr txBox="1"/>
          <p:nvPr/>
        </p:nvSpPr>
        <p:spPr>
          <a:xfrm>
            <a:off x="1127448" y="31557"/>
            <a:ext cx="813690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Eğik düzlemin yüzey ile yaptığı açı ne kadar azalırsa(yükseklik sabit) eğim de o oranda azalır fakat 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eğik düzlemin boyu 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Arial" pitchFamily="34" charset="0"/>
              </a:rPr>
              <a:t>da o oranda uzayacaktır.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A75E33E-F2E3-4852-A043-33B9F8AF0293}"/>
              </a:ext>
            </a:extLst>
          </p:cNvPr>
          <p:cNvSpPr/>
          <p:nvPr/>
        </p:nvSpPr>
        <p:spPr>
          <a:xfrm>
            <a:off x="10367647" y="2290477"/>
            <a:ext cx="1411675" cy="14011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2D375FEB-A092-4714-892F-E9A03632C0F2}"/>
              </a:ext>
            </a:extLst>
          </p:cNvPr>
          <p:cNvSpPr txBox="1"/>
          <p:nvPr/>
        </p:nvSpPr>
        <p:spPr>
          <a:xfrm>
            <a:off x="6440887" y="4437112"/>
            <a:ext cx="569124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</a:rPr>
              <a:t>Bunun anlamı da yoldan kayıp varsa kuvvetten kazanç olacağıdır.</a:t>
            </a:r>
          </a:p>
        </p:txBody>
      </p:sp>
    </p:spTree>
    <p:extLst>
      <p:ext uri="{BB962C8B-B14F-4D97-AF65-F5344CB8AC3E}">
        <p14:creationId xmlns:p14="http://schemas.microsoft.com/office/powerpoint/2010/main" val="22437574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988" y="953839"/>
            <a:ext cx="6096000" cy="1621655"/>
          </a:xfrm>
        </p:spPr>
        <p:txBody>
          <a:bodyPr/>
          <a:lstStyle/>
          <a:p>
            <a:pPr marL="0" indent="0" algn="ctr">
              <a:buNone/>
            </a:pPr>
            <a:r>
              <a:rPr lang="tr-TR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ğik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düzlem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kullanıldığında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yapılan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iş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miktarı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u="sng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azalmaz</a:t>
            </a:r>
            <a:r>
              <a:rPr lang="de-DE" sz="4000" b="1" u="sng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  <a:endParaRPr lang="tr-TR" sz="4000" dirty="0"/>
          </a:p>
        </p:txBody>
      </p:sp>
      <p:pic>
        <p:nvPicPr>
          <p:cNvPr id="1028" name="Picture 4" descr="eşya taşıma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9" r="21978" b="46876"/>
          <a:stretch/>
        </p:blipFill>
        <p:spPr bwMode="auto">
          <a:xfrm flipH="1">
            <a:off x="7032104" y="3468589"/>
            <a:ext cx="4797533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nclined plane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2383"/>
            <a:ext cx="6408712" cy="427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6F688142-DE2F-4596-AB29-A17EC50D8367}"/>
              </a:ext>
            </a:extLst>
          </p:cNvPr>
          <p:cNvSpPr txBox="1"/>
          <p:nvPr/>
        </p:nvSpPr>
        <p:spPr>
          <a:xfrm>
            <a:off x="6354116" y="966539"/>
            <a:ext cx="581089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Eğik düzlem kullansanız da kullanmasanız da 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aynı işi </a:t>
            </a:r>
            <a:r>
              <a:rPr kumimoji="0" lang="tr-TR" sz="40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yaparsınız.</a:t>
            </a:r>
          </a:p>
        </p:txBody>
      </p:sp>
    </p:spTree>
    <p:extLst>
      <p:ext uri="{BB962C8B-B14F-4D97-AF65-F5344CB8AC3E}">
        <p14:creationId xmlns:p14="http://schemas.microsoft.com/office/powerpoint/2010/main" val="15952996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Kuvvet Kazancı Hesaplama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3352" y="1600202"/>
            <a:ext cx="11809312" cy="1313132"/>
          </a:xfrm>
        </p:spPr>
        <p:txBody>
          <a:bodyPr/>
          <a:lstStyle/>
          <a:p>
            <a:pPr marL="0" indent="0" algn="ctr">
              <a:buNone/>
            </a:pP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Kuvvet      </a:t>
            </a:r>
            <a:r>
              <a:rPr lang="tr-TR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Kuvvet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yolu= Yük      Yük yolu</a:t>
            </a:r>
          </a:p>
        </p:txBody>
      </p:sp>
      <p:pic>
        <p:nvPicPr>
          <p:cNvPr id="4098" name="Picture 2" descr="ınclined plane gif ile ilgili görsel sonucu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8" y="1600203"/>
            <a:ext cx="9345910" cy="524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Çarpma 3"/>
          <p:cNvSpPr/>
          <p:nvPr/>
        </p:nvSpPr>
        <p:spPr>
          <a:xfrm>
            <a:off x="3647728" y="1712445"/>
            <a:ext cx="504056" cy="504056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Çarpma 5"/>
          <p:cNvSpPr/>
          <p:nvPr/>
        </p:nvSpPr>
        <p:spPr>
          <a:xfrm>
            <a:off x="7968208" y="1752712"/>
            <a:ext cx="504056" cy="504056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Ayraç 6"/>
          <p:cNvSpPr/>
          <p:nvPr/>
        </p:nvSpPr>
        <p:spPr>
          <a:xfrm rot="17651551">
            <a:off x="7408189" y="2322044"/>
            <a:ext cx="1224136" cy="3466374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 rot="1135723">
            <a:off x="7498816" y="2844618"/>
            <a:ext cx="2317092" cy="60911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Kuvvet yolu</a:t>
            </a:r>
          </a:p>
        </p:txBody>
      </p:sp>
      <p:sp>
        <p:nvSpPr>
          <p:cNvPr id="9" name="Sağ Ayraç 8"/>
          <p:cNvSpPr/>
          <p:nvPr/>
        </p:nvSpPr>
        <p:spPr>
          <a:xfrm rot="10800000">
            <a:off x="2416785" y="4060945"/>
            <a:ext cx="755576" cy="1817052"/>
          </a:xfrm>
          <a:prstGeom prst="rightBrace">
            <a:avLst/>
          </a:prstGeom>
          <a:ln>
            <a:solidFill>
              <a:srgbClr val="0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235348" y="4674093"/>
            <a:ext cx="2066601" cy="5760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Yük yolu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8472264" y="5625196"/>
            <a:ext cx="1080120" cy="5760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Yük 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0416480" y="6007298"/>
            <a:ext cx="1432596" cy="57606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Kuvvet </a:t>
            </a:r>
          </a:p>
        </p:txBody>
      </p:sp>
    </p:spTree>
    <p:extLst>
      <p:ext uri="{BB962C8B-B14F-4D97-AF65-F5344CB8AC3E}">
        <p14:creationId xmlns:p14="http://schemas.microsoft.com/office/powerpoint/2010/main" val="2420922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umans and machines can improve accuracy when they work together">
            <a:extLst>
              <a:ext uri="{FF2B5EF4-FFF2-40B4-BE49-F238E27FC236}">
                <a16:creationId xmlns:a16="http://schemas.microsoft.com/office/drawing/2014/main" id="{D28A2932-8081-497C-818D-94078F3B8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36712"/>
            <a:ext cx="12191999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6548180-C7CD-4C3C-9CD5-C71278C90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29198"/>
            <a:ext cx="12192000" cy="2044823"/>
          </a:xfrm>
        </p:spPr>
        <p:txBody>
          <a:bodyPr/>
          <a:lstStyle/>
          <a:p>
            <a:pPr marL="0" indent="0" algn="ctr">
              <a:buNone/>
            </a:pPr>
            <a:r>
              <a:rPr lang="tr-TR" sz="4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Tüm Makineler İçin Geçerli Kural</a:t>
            </a:r>
          </a:p>
        </p:txBody>
      </p:sp>
    </p:spTree>
    <p:extLst>
      <p:ext uri="{BB962C8B-B14F-4D97-AF65-F5344CB8AC3E}">
        <p14:creationId xmlns:p14="http://schemas.microsoft.com/office/powerpoint/2010/main" val="384858809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inclined plane in life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740" y="935514"/>
            <a:ext cx="4350825" cy="314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nclined plane in life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" y="4086717"/>
            <a:ext cx="2358717" cy="314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inclined plane in life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688" y="4061934"/>
            <a:ext cx="4035414" cy="299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nclined plane in life ile ilgili görsel sonucu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61"/>
          <a:stretch/>
        </p:blipFill>
        <p:spPr bwMode="auto">
          <a:xfrm>
            <a:off x="2337979" y="3995499"/>
            <a:ext cx="2749909" cy="374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Simple Machines: Inclined Plane, Wedge And Screw">
            <a:extLst>
              <a:ext uri="{FF2B5EF4-FFF2-40B4-BE49-F238E27FC236}">
                <a16:creationId xmlns:a16="http://schemas.microsoft.com/office/drawing/2014/main" id="{C869B5D8-D8B5-4BE5-8572-480CBC56D1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8"/>
          <a:stretch/>
        </p:blipFill>
        <p:spPr bwMode="auto">
          <a:xfrm>
            <a:off x="3126762" y="956262"/>
            <a:ext cx="5338594" cy="311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-20738" y="-1"/>
            <a:ext cx="12212738" cy="94455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sz="6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Günlük Hayatta Eğik Düzlem</a:t>
            </a:r>
          </a:p>
        </p:txBody>
      </p:sp>
      <p:pic>
        <p:nvPicPr>
          <p:cNvPr id="2064" name="Picture 16" descr="dağ yolu ile ilgili görsel sonuc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579" y="4061934"/>
            <a:ext cx="4227987" cy="280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nclined plane in life ile ilgili görsel sonucu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2"/>
          <a:stretch/>
        </p:blipFill>
        <p:spPr bwMode="auto">
          <a:xfrm>
            <a:off x="-20738" y="944554"/>
            <a:ext cx="3895373" cy="314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16220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vida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333" y="53020"/>
            <a:ext cx="3786390" cy="3808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vida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40"/>
          <a:stretch/>
        </p:blipFill>
        <p:spPr bwMode="auto">
          <a:xfrm>
            <a:off x="479376" y="220786"/>
            <a:ext cx="4291515" cy="227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14413" y="286645"/>
            <a:ext cx="6472254" cy="1143000"/>
          </a:xfrm>
        </p:spPr>
        <p:txBody>
          <a:bodyPr/>
          <a:lstStyle/>
          <a:p>
            <a:pPr eaLnBrk="1" hangingPunct="1"/>
            <a:r>
              <a:rPr lang="de-DE" sz="7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C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Vida 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0" y="1918745"/>
            <a:ext cx="8904312" cy="1180730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Silindirin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etraf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na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sar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ik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düzlemdir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080" name="Picture 8" descr="vidalamak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1036"/>
            <a:ext cx="5123456" cy="356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132597" y="4437112"/>
            <a:ext cx="7068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None/>
            </a:pP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Cisimleri birbirine 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kuvvetten kazanç sağlayarak 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tutturmaya yarayan basit makinedir.</a:t>
            </a:r>
            <a:endParaRPr lang="de-DE" sz="4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eğik düzlem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637" y="25455"/>
            <a:ext cx="4032448" cy="232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merdiven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78"/>
          <a:stretch/>
        </p:blipFill>
        <p:spPr bwMode="auto">
          <a:xfrm>
            <a:off x="6714372" y="3488786"/>
            <a:ext cx="4566204" cy="3314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16184" y="2243312"/>
            <a:ext cx="12192000" cy="1385886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  <a:buNone/>
            </a:pP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merdivenle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sarmal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merdiven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aras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ndaki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benzerlik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ida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ile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e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ik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düzlem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aras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nda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vard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r.</a:t>
            </a:r>
          </a:p>
          <a:p>
            <a:endParaRPr lang="tr-TR" sz="4000" dirty="0"/>
          </a:p>
        </p:txBody>
      </p:sp>
      <p:pic>
        <p:nvPicPr>
          <p:cNvPr id="4" name="Picture 6" descr="sarmal merdiven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3488786"/>
            <a:ext cx="4955403" cy="3305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nclined plane ile ilgili görsel sonucu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30" y="260648"/>
            <a:ext cx="4954725" cy="207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28122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Vida İle Çivi Arasındaki Fark 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idx="1"/>
          </p:nvPr>
        </p:nvSpPr>
        <p:spPr>
          <a:xfrm>
            <a:off x="0" y="1020808"/>
            <a:ext cx="12192000" cy="2185990"/>
          </a:xfrm>
        </p:spPr>
        <p:txBody>
          <a:bodyPr>
            <a:normAutofit lnSpcReduction="10000"/>
          </a:bodyPr>
          <a:lstStyle/>
          <a:p>
            <a:pPr algn="ctr" eaLnBrk="1" hangingPunct="1">
              <a:buNone/>
              <a:defRPr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9CC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çiviyi çakarken veya sökerken, vidayı takıp sökmemizden daha fazla kuvvet harcarız.</a:t>
            </a:r>
          </a:p>
          <a:p>
            <a:pPr algn="ctr" eaLnBrk="1" hangingPunct="1">
              <a:buNone/>
              <a:defRPr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Yani bir vidayı vidalarken kuvvetten kazanç yoldan kayıp çivide ise kuvvetten kayıp yoldan kazanç vardır.</a:t>
            </a:r>
          </a:p>
        </p:txBody>
      </p:sp>
      <p:pic>
        <p:nvPicPr>
          <p:cNvPr id="5122" name="Picture 2" descr="tornavida ile vidalamak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4" r="18081"/>
          <a:stretch/>
        </p:blipFill>
        <p:spPr bwMode="auto">
          <a:xfrm>
            <a:off x="407368" y="3212976"/>
            <a:ext cx="4245461" cy="3535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çivi çakmak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21"/>
          <a:stretch/>
        </p:blipFill>
        <p:spPr bwMode="auto">
          <a:xfrm>
            <a:off x="6456040" y="3239981"/>
            <a:ext cx="5078832" cy="3535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RUSTİK FİLAMENT LED AMPUL 4W avize ampul edison E27 DUY KingLED Fiyatları  ve Özellikleri">
            <a:extLst>
              <a:ext uri="{FF2B5EF4-FFF2-40B4-BE49-F238E27FC236}">
                <a16:creationId xmlns:a16="http://schemas.microsoft.com/office/drawing/2014/main" id="{CC9A433E-5BA0-4BAA-8BC6-A9005AD10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934573" y="1560488"/>
            <a:ext cx="5243636" cy="524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reality Ender 3 Trapez Somunu POM - Rhino3D Printer">
            <a:extLst>
              <a:ext uri="{FF2B5EF4-FFF2-40B4-BE49-F238E27FC236}">
                <a16:creationId xmlns:a16="http://schemas.microsoft.com/office/drawing/2014/main" id="{02FAEEFD-B142-4C55-B876-0A80722F7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47584" y="708818"/>
            <a:ext cx="3744416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Kilitli Şişe Kapağı 28mm, 25/Paket Fiyatları ve Özellikleri">
            <a:extLst>
              <a:ext uri="{FF2B5EF4-FFF2-40B4-BE49-F238E27FC236}">
                <a16:creationId xmlns:a16="http://schemas.microsoft.com/office/drawing/2014/main" id="{49B14FC5-2A15-47EA-9644-0A92E83A6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6" y="692696"/>
            <a:ext cx="4902799" cy="490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Unvan 1">
            <a:extLst>
              <a:ext uri="{FF2B5EF4-FFF2-40B4-BE49-F238E27FC236}">
                <a16:creationId xmlns:a16="http://schemas.microsoft.com/office/drawing/2014/main" id="{ABF80C03-715A-4B0A-BA81-3C25BFE7175F}"/>
              </a:ext>
            </a:extLst>
          </p:cNvPr>
          <p:cNvSpPr txBox="1">
            <a:spLocks/>
          </p:cNvSpPr>
          <p:nvPr/>
        </p:nvSpPr>
        <p:spPr>
          <a:xfrm>
            <a:off x="-20738" y="-1"/>
            <a:ext cx="12212738" cy="14176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tr-TR" sz="6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Günlük Hayatta Vida</a:t>
            </a:r>
          </a:p>
        </p:txBody>
      </p:sp>
      <p:pic>
        <p:nvPicPr>
          <p:cNvPr id="1028" name="Picture 4" descr="Vidalar ve vida çeşitleri | Makine Eğitimi">
            <a:extLst>
              <a:ext uri="{FF2B5EF4-FFF2-40B4-BE49-F238E27FC236}">
                <a16:creationId xmlns:a16="http://schemas.microsoft.com/office/drawing/2014/main" id="{67C0BBB6-8CDE-4608-8A92-DFE73B96A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97" y="4680049"/>
            <a:ext cx="4295775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ir ağaç vidaları - fikstür fikstür uyuşmazlığı! Yarım daire biçimli kafalı  kendinden diş açan vidalar">
            <a:extLst>
              <a:ext uri="{FF2B5EF4-FFF2-40B4-BE49-F238E27FC236}">
                <a16:creationId xmlns:a16="http://schemas.microsoft.com/office/drawing/2014/main" id="{210C1A17-5C61-42B4-85FA-D04892F79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294" y="3760014"/>
            <a:ext cx="3074995" cy="307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7132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0" y="3429000"/>
            <a:ext cx="6096000" cy="2808312"/>
          </a:xfrm>
        </p:spPr>
        <p:txBody>
          <a:bodyPr/>
          <a:lstStyle/>
          <a:p>
            <a:pPr eaLnBrk="1" hangingPunct="1"/>
            <a:r>
              <a:rPr lang="de-DE" sz="9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tr-TR" sz="9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iş</a:t>
            </a:r>
            <a:r>
              <a:rPr lang="de-DE" sz="9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</a:t>
            </a:r>
            <a:r>
              <a:rPr lang="tr-TR" sz="9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de-DE" sz="9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ler</a:t>
            </a:r>
            <a:endParaRPr lang="de-DE" sz="9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gear physics ile ilgili görsel sonuc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188" y="-35974"/>
            <a:ext cx="4959350" cy="33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32656"/>
            <a:ext cx="7104112" cy="2592288"/>
          </a:xfrm>
          <a:noFill/>
          <a:ln w="292100">
            <a:noFill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None/>
            </a:pP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Uygulanan 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kuvvetin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yönünü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yerini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h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tirmek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kullan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lan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bir eksen etrafında dönebilen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basit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makinelerdir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6240016" y="4293096"/>
            <a:ext cx="5951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Di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lilerde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kuvvetten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kazan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ç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veya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yoldan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kazan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ç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sa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lanabilir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.</a:t>
            </a:r>
          </a:p>
        </p:txBody>
      </p:sp>
      <p:pic>
        <p:nvPicPr>
          <p:cNvPr id="2050" name="Picture 2" descr="Compound Gears">
            <a:extLst>
              <a:ext uri="{FF2B5EF4-FFF2-40B4-BE49-F238E27FC236}">
                <a16:creationId xmlns:a16="http://schemas.microsoft.com/office/drawing/2014/main" id="{60EC9CC0-8757-49A6-81A0-79AC6E6A6BF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5" y="3027284"/>
            <a:ext cx="6192688" cy="450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>
            <a:extLst>
              <a:ext uri="{FF2B5EF4-FFF2-40B4-BE49-F238E27FC236}">
                <a16:creationId xmlns:a16="http://schemas.microsoft.com/office/drawing/2014/main" id="{669C2A87-6D11-441D-B070-C95F2159C76F}"/>
              </a:ext>
            </a:extLst>
          </p:cNvPr>
          <p:cNvSpPr/>
          <p:nvPr/>
        </p:nvSpPr>
        <p:spPr>
          <a:xfrm>
            <a:off x="685133" y="6605972"/>
            <a:ext cx="49685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8" descr="http://facweb.cs.depaul.edu/sgrais/images/Automaton/gears_animated_whit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864395" y="-235656"/>
            <a:ext cx="10953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8" descr="http://facweb.cs.depaul.edu/sgrais/images/Automaton/gears_animated_whit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5725" y="-182403"/>
            <a:ext cx="109537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3701" y="16757"/>
            <a:ext cx="8385175" cy="1431925"/>
          </a:xfrm>
        </p:spPr>
        <p:txBody>
          <a:bodyPr/>
          <a:lstStyle/>
          <a:p>
            <a:pPr eaLnBrk="1" hangingPunct="1"/>
            <a:r>
              <a:rPr lang="de-DE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</a:t>
            </a:r>
            <a:r>
              <a:rPr lang="tr-TR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4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liler</a:t>
            </a:r>
            <a:r>
              <a:rPr lang="de-DE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4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Kuvveti</a:t>
            </a:r>
            <a:r>
              <a:rPr lang="de-DE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Nas</a:t>
            </a:r>
            <a:r>
              <a:rPr lang="tr-TR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 </a:t>
            </a:r>
            <a:r>
              <a:rPr lang="de-DE" sz="48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Aktar</a:t>
            </a:r>
            <a:r>
              <a:rPr lang="tr-TR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ı</a:t>
            </a:r>
            <a:r>
              <a:rPr lang="de-DE" sz="48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r?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507" y="1464825"/>
            <a:ext cx="12192000" cy="2073982"/>
          </a:xfrm>
          <a:noFill/>
          <a:ln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Bir di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ş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li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kendisine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uygulanan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bir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kuvvetin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etkisiyle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ç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ap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na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ba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ğ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l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olarak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döner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ve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ald</a:t>
            </a:r>
            <a:r>
              <a:rPr lang="tr-TR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ığı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bu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kuvveti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dönerek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yandaki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di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ş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liye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aktar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r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bu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kuvveti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alan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di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ş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li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de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ç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ap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na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ba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ğ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l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olarak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(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az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veya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ç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ok)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döner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ve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ald</a:t>
            </a:r>
            <a:r>
              <a:rPr lang="tr-TR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ığı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bu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kuvveti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ba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ş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ka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bir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yere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aktar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0297893" y="6356600"/>
            <a:ext cx="1047297" cy="459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8680893" y="5879927"/>
            <a:ext cx="1224136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30A770AE-FA39-4039-AFE8-B99A3A186B6F}"/>
              </a:ext>
            </a:extLst>
          </p:cNvPr>
          <p:cNvSpPr txBox="1"/>
          <p:nvPr/>
        </p:nvSpPr>
        <p:spPr>
          <a:xfrm>
            <a:off x="-441174" y="4565809"/>
            <a:ext cx="67712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de-DE" sz="3600" b="1" i="1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Bir</a:t>
            </a:r>
            <a:r>
              <a:rPr kumimoji="0" lang="de-DE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tr-TR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  <a:r>
              <a:rPr kumimoji="0" lang="de-DE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</a:t>
            </a:r>
            <a:r>
              <a:rPr kumimoji="0" lang="tr-TR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ş</a:t>
            </a:r>
            <a:r>
              <a:rPr kumimoji="0" lang="de-DE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 </a:t>
            </a:r>
            <a:r>
              <a:rPr kumimoji="0" lang="de-DE" sz="3600" b="1" i="1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dönerken</a:t>
            </a:r>
            <a:r>
              <a:rPr kumimoji="0" lang="de-DE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1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yan</a:t>
            </a:r>
            <a:r>
              <a:rPr kumimoji="0" lang="tr-TR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3600" b="1" i="1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ndaki</a:t>
            </a:r>
            <a:r>
              <a:rPr kumimoji="0" lang="de-DE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di</a:t>
            </a:r>
            <a:r>
              <a:rPr kumimoji="0" lang="tr-TR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ş</a:t>
            </a:r>
            <a:r>
              <a:rPr kumimoji="0" lang="de-DE" sz="3600" b="1" i="1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linin</a:t>
            </a:r>
            <a:r>
              <a:rPr kumimoji="0" lang="de-DE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1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tersi</a:t>
            </a:r>
            <a:r>
              <a:rPr kumimoji="0" lang="de-DE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1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yönde</a:t>
            </a:r>
            <a:r>
              <a:rPr kumimoji="0" lang="de-DE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600" b="1" i="1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döner</a:t>
            </a:r>
            <a:r>
              <a:rPr kumimoji="0" lang="tr-TR" sz="3600" b="1" i="1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de-DE" sz="3600" b="1" i="1" u="none" strike="noStrike" kern="1200" cap="none" spc="0" normalizeH="0" baseline="0" noProof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074" name="Picture 2" descr="Gear Trains and Idler Gears">
            <a:extLst>
              <a:ext uri="{FF2B5EF4-FFF2-40B4-BE49-F238E27FC236}">
                <a16:creationId xmlns:a16="http://schemas.microsoft.com/office/drawing/2014/main" id="{EA0FE144-52FC-4594-9E5E-9C3F4E20C73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261" y="3652349"/>
            <a:ext cx="6341832" cy="288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id="{5D274DC3-E3AE-49E7-97AB-E485303499CC}"/>
              </a:ext>
            </a:extLst>
          </p:cNvPr>
          <p:cNvSpPr/>
          <p:nvPr/>
        </p:nvSpPr>
        <p:spPr>
          <a:xfrm>
            <a:off x="6528048" y="6118263"/>
            <a:ext cx="5184576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12192000" cy="2060848"/>
          </a:xfrm>
        </p:spPr>
        <p:txBody>
          <a:bodyPr/>
          <a:lstStyle/>
          <a:p>
            <a:pPr algn="ctr" eaLnBrk="1" hangingPunct="1">
              <a:buNone/>
            </a:pP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Bir di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ş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linin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tur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say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s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ç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ap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na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veya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di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ş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say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s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na </a:t>
            </a:r>
            <a:r>
              <a:rPr lang="de-DE" sz="40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ba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ğ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l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d</a:t>
            </a: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ı</a:t>
            </a:r>
            <a:r>
              <a:rPr lang="de-DE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r.</a:t>
            </a:r>
            <a:endParaRPr lang="tr-TR" sz="4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</a:endParaRPr>
          </a:p>
          <a:p>
            <a:pPr algn="ctr" eaLnBrk="1" hangingPunct="1">
              <a:buNone/>
            </a:pPr>
            <a:r>
              <a:rPr lang="tr-TR" sz="40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Diş sayısı veya çapı ne kadar fazla ise dişli o oranda az dönecektir.</a:t>
            </a:r>
          </a:p>
          <a:p>
            <a:pPr algn="ctr" eaLnBrk="1" hangingPunct="1">
              <a:buNone/>
            </a:pPr>
            <a:endParaRPr lang="tr-TR" sz="4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</a:endParaRPr>
          </a:p>
          <a:p>
            <a:pPr algn="ctr" eaLnBrk="1" hangingPunct="1">
              <a:buNone/>
            </a:pPr>
            <a:endParaRPr lang="de-DE" sz="4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</a:endParaRPr>
          </a:p>
        </p:txBody>
      </p:sp>
      <p:pic>
        <p:nvPicPr>
          <p:cNvPr id="8" name="Picture 8" descr="http://facweb.cs.depaul.edu/sgrais/images/Automaton/gr1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2060849"/>
            <a:ext cx="3168352" cy="303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847528" y="2060848"/>
            <a:ext cx="1368152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60 diş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3507160" y="2348882"/>
            <a:ext cx="1368152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30 diş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19536" y="4503077"/>
            <a:ext cx="1368152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50722" y="4379910"/>
            <a:ext cx="1368152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</a:endParaRPr>
          </a:p>
        </p:txBody>
      </p:sp>
      <p:pic>
        <p:nvPicPr>
          <p:cNvPr id="14" name="Picture 10" descr="http://facweb.cs.depaul.edu/sgrais/images/Automaton/gr4a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861" y="1876202"/>
            <a:ext cx="4348708" cy="295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6218184" y="4379910"/>
            <a:ext cx="1368152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968208" y="1876202"/>
            <a:ext cx="1368152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Çapı 60 cm</a:t>
            </a:r>
          </a:p>
        </p:txBody>
      </p:sp>
      <p:sp>
        <p:nvSpPr>
          <p:cNvPr id="17" name="Dikdörtgen 16"/>
          <p:cNvSpPr/>
          <p:nvPr/>
        </p:nvSpPr>
        <p:spPr>
          <a:xfrm>
            <a:off x="9513511" y="2418621"/>
            <a:ext cx="1086935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Çapı 10 cm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5951984" y="2094584"/>
            <a:ext cx="1806061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Çapı 20 cm</a:t>
            </a:r>
          </a:p>
        </p:txBody>
      </p:sp>
      <p:sp>
        <p:nvSpPr>
          <p:cNvPr id="3" name="Dikdörtgen 2"/>
          <p:cNvSpPr/>
          <p:nvPr/>
        </p:nvSpPr>
        <p:spPr>
          <a:xfrm>
            <a:off x="0" y="5014825"/>
            <a:ext cx="1219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+mj-lt"/>
              </a:rPr>
              <a:t>Dişlinin dönme sayısı çap veya diş sayısı ile ters orantılıdır.</a:t>
            </a:r>
          </a:p>
          <a:p>
            <a:pPr algn="ctr" eaLnBrk="1" hangingPunct="1"/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latin typeface="+mj-lt"/>
              </a:rPr>
              <a:t>Diş sayısı veya çapı bilinen bir dişlinin dönme sayısı ters orantı kurularak bulunur.</a:t>
            </a:r>
            <a:endParaRPr lang="de-DE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FF00"/>
              </a:solidFill>
              <a:latin typeface="+mj-lt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ear physics ile ilgili görsel sonuc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129" y="-453501"/>
            <a:ext cx="5272284" cy="424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337865" y="2678058"/>
            <a:ext cx="21602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119336" y="2"/>
            <a:ext cx="7704856" cy="3068959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</a:rPr>
              <a:t>Dişlilerde bazı durumlarda kuvvetten kazanç sağlarken bazı durumlarda ise yoldan kazanç sağlayabiliriz. </a:t>
            </a:r>
          </a:p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Bu dişlinin çapına veya diş sayısına göre değişir.</a:t>
            </a:r>
          </a:p>
        </p:txBody>
      </p:sp>
      <p:pic>
        <p:nvPicPr>
          <p:cNvPr id="4100" name="Picture 4" descr="Category:Animations of gears and gearboxes - Wikimedia Commons | Gear  train, Middle school science experiments, Gears">
            <a:extLst>
              <a:ext uri="{FF2B5EF4-FFF2-40B4-BE49-F238E27FC236}">
                <a16:creationId xmlns:a16="http://schemas.microsoft.com/office/drawing/2014/main" id="{B06D0AC5-D1A5-4D7E-9CA5-F0B22915F8C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" y="3214694"/>
            <a:ext cx="6726051" cy="346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Tommaso Imola Lightweight Aluminum Sport Road Bike – Italian Heritage and  Craftsmenship, Upgraded Shimano Gears – Fixie Cycles">
            <a:extLst>
              <a:ext uri="{FF2B5EF4-FFF2-40B4-BE49-F238E27FC236}">
                <a16:creationId xmlns:a16="http://schemas.microsoft.com/office/drawing/2014/main" id="{03058A13-A11D-4210-B70F-CF1E91987C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657" y="3104107"/>
            <a:ext cx="5272284" cy="353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847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bisiklet sürmek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65" y="3787769"/>
            <a:ext cx="4552936" cy="309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bisiklet sürmek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654" y="1242072"/>
            <a:ext cx="5635346" cy="254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bisiklet sürmek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633"/>
            <a:ext cx="4724155" cy="265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4501081" y="131204"/>
            <a:ext cx="7690919" cy="2021472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Bisiklet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kullananlar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bisikletle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giderken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zaman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zaman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vites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de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</a:t>
            </a:r>
            <a:r>
              <a:rPr lang="de-DE" sz="3600" b="1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tirirler</a:t>
            </a:r>
            <a:r>
              <a:rPr lang="de-DE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</a:t>
            </a:r>
            <a:endParaRPr lang="tr-TR" sz="36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50" name="Picture 10" descr="bisiklet sürmek ile ilgili görsel sonucu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1246"/>
          <a:stretch/>
        </p:blipFill>
        <p:spPr bwMode="auto">
          <a:xfrm>
            <a:off x="2185859" y="2523485"/>
            <a:ext cx="4370794" cy="234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1DA403A8-9CCD-4D89-9FB8-D54A86C508B3}"/>
              </a:ext>
            </a:extLst>
          </p:cNvPr>
          <p:cNvSpPr txBox="1"/>
          <p:nvPr/>
        </p:nvSpPr>
        <p:spPr>
          <a:xfrm>
            <a:off x="-32093" y="4774372"/>
            <a:ext cx="7671158" cy="2160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Bu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vites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de</a:t>
            </a: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ğ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i</a:t>
            </a: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ş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tirmeleri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onlar</a:t>
            </a: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ı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uygulayaca</a:t>
            </a:r>
            <a:r>
              <a:rPr kumimoji="0" lang="tr-TR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ğı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kuvveti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de </a:t>
            </a:r>
            <a:r>
              <a:rPr kumimoji="0" lang="de-DE" sz="3200" b="1" i="0" u="none" strike="noStrike" kern="1200" cap="none" spc="0" normalizeH="0" baseline="0" noProof="0" dirty="0" err="1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belirler</a:t>
            </a:r>
            <a:r>
              <a:rPr kumimoji="0" lang="de-DE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Buna bağlı olarak da pedal çevirme sayıları değişir.</a:t>
            </a:r>
            <a:endParaRPr kumimoji="0" lang="de-DE" sz="3200" b="1" i="0" u="none" strike="noStrike" kern="1200" cap="none" spc="0" normalizeH="0" baseline="0" noProof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-30675"/>
            <a:ext cx="12192000" cy="2055520"/>
          </a:xfrm>
        </p:spPr>
        <p:txBody>
          <a:bodyPr/>
          <a:lstStyle/>
          <a:p>
            <a:pPr marL="0" indent="0" algn="ctr">
              <a:buNone/>
            </a:pP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Birbirlerine ortalarından monte edilmiş dişlilerin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dönme yönü ve dönme miktarları aynıdır…</a:t>
            </a:r>
          </a:p>
        </p:txBody>
      </p:sp>
      <p:pic>
        <p:nvPicPr>
          <p:cNvPr id="4" name="Picture 14" descr="http://facweb.cs.depaul.edu/sgrais/images/Automaton/gr6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1700808"/>
            <a:ext cx="7992888" cy="417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431704" y="1376772"/>
            <a:ext cx="1800200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A dişlisi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581800" y="1772817"/>
            <a:ext cx="1368152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C dişlisi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744073" y="3284986"/>
            <a:ext cx="1016257" cy="252029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 dişlisi</a:t>
            </a:r>
          </a:p>
        </p:txBody>
      </p:sp>
      <p:sp>
        <p:nvSpPr>
          <p:cNvPr id="8" name="Dikdörtgen 7"/>
          <p:cNvSpPr/>
          <p:nvPr/>
        </p:nvSpPr>
        <p:spPr>
          <a:xfrm>
            <a:off x="8777536" y="2564905"/>
            <a:ext cx="1368152" cy="648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rgbClr val="000000"/>
                </a:solidFill>
              </a:rPr>
              <a:t>D dişlisi</a:t>
            </a:r>
          </a:p>
        </p:txBody>
      </p:sp>
    </p:spTree>
    <p:extLst>
      <p:ext uri="{BB962C8B-B14F-4D97-AF65-F5344CB8AC3E}">
        <p14:creationId xmlns:p14="http://schemas.microsoft.com/office/powerpoint/2010/main" val="213037625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gear physics ile ilgili görsel sonuc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566" y="933356"/>
            <a:ext cx="7812868" cy="585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711624" y="933356"/>
            <a:ext cx="7290810" cy="1487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999656" y="5850786"/>
            <a:ext cx="7002778" cy="987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5807968" y="5085184"/>
            <a:ext cx="45365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6475168" y="4869160"/>
            <a:ext cx="531059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328248" y="4869160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2189566" y="2420888"/>
            <a:ext cx="522058" cy="441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9408368" y="4005064"/>
            <a:ext cx="28803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305653"/>
            <a:ext cx="12192000" cy="1323148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Yan yana olan dişliler birbirlerine zıt yönde dönmektedir. </a:t>
            </a:r>
          </a:p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Dönme sayıları çap ve diş sayısıyla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ters orantılıdır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F73950DB-D5D1-4FE5-B830-737F0304C90D}"/>
              </a:ext>
            </a:extLst>
          </p:cNvPr>
          <p:cNvSpPr txBox="1"/>
          <p:nvPr/>
        </p:nvSpPr>
        <p:spPr>
          <a:xfrm>
            <a:off x="71076" y="5794242"/>
            <a:ext cx="1212092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Orta kısımlarından monte edilen dişliler ise aynı yönde dönmektedir. Dönme sayıları ise aynıdır.</a:t>
            </a:r>
          </a:p>
        </p:txBody>
      </p:sp>
    </p:spTree>
    <p:extLst>
      <p:ext uri="{BB962C8B-B14F-4D97-AF65-F5344CB8AC3E}">
        <p14:creationId xmlns:p14="http://schemas.microsoft.com/office/powerpoint/2010/main" val="18565672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vites dişlileri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" r="8208"/>
          <a:stretch/>
        </p:blipFill>
        <p:spPr bwMode="auto">
          <a:xfrm>
            <a:off x="7237274" y="2189019"/>
            <a:ext cx="2666884" cy="227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araba motoru ile ilgili görsel sonuc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023" y="1853715"/>
            <a:ext cx="4281453" cy="257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isiklet dişlileri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009" y="4429724"/>
            <a:ext cx="2721483" cy="235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mikser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0673" y="4123855"/>
            <a:ext cx="2563033" cy="256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dişliler gif ile ilgili görsel sonucu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046" y="-47009"/>
            <a:ext cx="3833346" cy="257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gear physics gif ile ilgili görsel sonucu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8" y="15544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0" y="644983"/>
            <a:ext cx="9144000" cy="127184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tr-TR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Nerede Kullanırız?</a:t>
            </a:r>
            <a:endParaRPr lang="de-DE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saat içi dişlileri ile ilgili görsel sonuc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46" y="4565584"/>
            <a:ext cx="2276872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yuncak dişlileri ile ilgili g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26" y="2684034"/>
            <a:ext cx="2282231" cy="1821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otor dişlileri ile ilgili görsel sonucu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EFEFED"/>
              </a:clrFrom>
              <a:clrTo>
                <a:srgbClr val="EFEF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802" y="4429724"/>
            <a:ext cx="2035082" cy="225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el matkabı ile ilgili görsel sonucu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574" y="2399823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id="{08684AF9-3844-4BD7-A688-AA5895A1C38E}"/>
              </a:ext>
            </a:extLst>
          </p:cNvPr>
          <p:cNvSpPr/>
          <p:nvPr/>
        </p:nvSpPr>
        <p:spPr>
          <a:xfrm>
            <a:off x="2567608" y="2529000"/>
            <a:ext cx="1245055" cy="138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kayış kasnak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835" y="4134880"/>
            <a:ext cx="3793930" cy="272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ayış kasnak ile ilgili görsel sonuc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3" y="-166318"/>
            <a:ext cx="7372410" cy="562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4"/>
          <p:cNvSpPr>
            <a:spLocks noGrp="1"/>
          </p:cNvSpPr>
          <p:nvPr>
            <p:ph type="title"/>
          </p:nvPr>
        </p:nvSpPr>
        <p:spPr>
          <a:xfrm>
            <a:off x="6888088" y="751922"/>
            <a:ext cx="5219677" cy="1143000"/>
          </a:xfrm>
        </p:spPr>
        <p:txBody>
          <a:bodyPr/>
          <a:lstStyle/>
          <a:p>
            <a:r>
              <a:rPr lang="tr-TR" sz="7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Kasnaklar 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-1023" y="5148322"/>
            <a:ext cx="8545295" cy="1556792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Birbirlerine kayış veya iple bağlanmış dişli veya makaralardan oluşan basit makineye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kasnak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val="187452018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0" descr="movable pulley gif ile ilgili görsel sonuc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186" y="2762091"/>
            <a:ext cx="7367322" cy="368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9748"/>
            <a:ext cx="6086476" cy="1971676"/>
          </a:xfrm>
        </p:spPr>
        <p:txBody>
          <a:bodyPr/>
          <a:lstStyle/>
          <a:p>
            <a:pPr marL="0" indent="0" algn="ctr">
              <a:buNone/>
            </a:pP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Kasnakların kullanım amacına göre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kuvvetin yönü ve dönme hızı </a:t>
            </a:r>
            <a:r>
              <a:rPr lang="tr-TR" sz="40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değiştirelebilir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247830" y="6320901"/>
            <a:ext cx="1440160" cy="108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Picture 22" descr="movable pulley gif ile ilgili görsel sonucu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606" y="2767336"/>
            <a:ext cx="4950394" cy="3647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8085121" y="6306981"/>
            <a:ext cx="1368152" cy="1219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 descr="kayış kasnak mekanizmaları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476" y="117164"/>
            <a:ext cx="6001803" cy="258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22021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26115" y="275640"/>
            <a:ext cx="7896200" cy="2615180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Kasnaklarda dönme sayısı çap ile ters orantılıdır. </a:t>
            </a:r>
          </a:p>
          <a:p>
            <a:pPr marL="0" indent="0" algn="ctr">
              <a:buNone/>
            </a:pPr>
            <a:r>
              <a:rPr lang="tr-TR" sz="3600" b="1" u="sng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Yani çap büyüdükçe dönüş sayısı azalmaktadır.</a:t>
            </a:r>
          </a:p>
        </p:txBody>
      </p:sp>
      <p:pic>
        <p:nvPicPr>
          <p:cNvPr id="4102" name="Picture 6" descr="http://wsdt.wellingboroughschool.org/resources/DTonCD1/school/mechanisms/pulleys/toothedbeltanimation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EC8"/>
              </a:clrFrom>
              <a:clrTo>
                <a:srgbClr val="FEFEC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070" y="323090"/>
            <a:ext cx="422393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belt pulley ile ilgili görsel sonucu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55833"/>
            <a:ext cx="4248472" cy="218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dtzone.com/systems/systems_images/gear_pulley/REV-PU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754" y="4297092"/>
            <a:ext cx="4391574" cy="235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525918" y="3668204"/>
            <a:ext cx="1944216" cy="482892"/>
          </a:xfrm>
          <a:prstGeom prst="rect">
            <a:avLst/>
          </a:prstGeom>
          <a:solidFill>
            <a:srgbClr val="4B4B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Bağlanma şekli 1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6312024" y="3668204"/>
            <a:ext cx="1944216" cy="482892"/>
          </a:xfrm>
          <a:prstGeom prst="rect">
            <a:avLst/>
          </a:prstGeom>
          <a:solidFill>
            <a:srgbClr val="4B4B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Bağlanma şekli 2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B4A1D845-8AE3-4AC3-B41B-4ED1D2933C7F}"/>
              </a:ext>
            </a:extLst>
          </p:cNvPr>
          <p:cNvSpPr txBox="1"/>
          <p:nvPr/>
        </p:nvSpPr>
        <p:spPr>
          <a:xfrm>
            <a:off x="8951341" y="4151096"/>
            <a:ext cx="321568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Dönme yönü ise kasnakların bağlanma şekline göre değişir.</a:t>
            </a:r>
          </a:p>
        </p:txBody>
      </p:sp>
    </p:spTree>
    <p:extLst>
      <p:ext uri="{BB962C8B-B14F-4D97-AF65-F5344CB8AC3E}">
        <p14:creationId xmlns:p14="http://schemas.microsoft.com/office/powerpoint/2010/main" val="53045745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 descr="kasnaklı araba motoru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9"/>
          <a:stretch/>
        </p:blipFill>
        <p:spPr bwMode="auto">
          <a:xfrm>
            <a:off x="8072584" y="1985064"/>
            <a:ext cx="2722258" cy="255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belt pulley ile ilgili görsel sonucu">
            <a:extLst>
              <a:ext uri="{FF2B5EF4-FFF2-40B4-BE49-F238E27FC236}">
                <a16:creationId xmlns:a16="http://schemas.microsoft.com/office/drawing/2014/main" id="{7C804186-DB40-4CE0-9C68-7419AFAD6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35239" y="30321"/>
            <a:ext cx="3139497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belt pulley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" y="68233"/>
            <a:ext cx="3333750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kasnaklı aletler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918" y="2183726"/>
            <a:ext cx="2684637" cy="228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394972" y="242122"/>
            <a:ext cx="5686134" cy="1066130"/>
          </a:xfrm>
        </p:spPr>
        <p:txBody>
          <a:bodyPr/>
          <a:lstStyle/>
          <a:p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Nerede Kullanırız?</a:t>
            </a:r>
          </a:p>
        </p:txBody>
      </p:sp>
      <p:pic>
        <p:nvPicPr>
          <p:cNvPr id="5124" name="Picture 4" descr="dikiş makinesi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4" y="1985064"/>
            <a:ext cx="2684636" cy="268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patoz makinesi ile ilgili görsel sonuc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946" y="4245213"/>
            <a:ext cx="3412327" cy="255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vinç ile ilgili görsel sonucu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23693" y="3054255"/>
            <a:ext cx="4963357" cy="384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kasnaklı aletleri ile ilgili görsel sonucu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81" y="4977565"/>
            <a:ext cx="2595822" cy="192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92780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0" descr="wheel and axl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20" y="271725"/>
            <a:ext cx="4029122" cy="369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Dikdörtgen 21"/>
          <p:cNvSpPr/>
          <p:nvPr/>
        </p:nvSpPr>
        <p:spPr>
          <a:xfrm>
            <a:off x="8307838" y="500313"/>
            <a:ext cx="1192947" cy="274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Silindir</a:t>
            </a:r>
          </a:p>
        </p:txBody>
      </p:sp>
      <p:sp>
        <p:nvSpPr>
          <p:cNvPr id="23" name="Dikdörtgen 22"/>
          <p:cNvSpPr/>
          <p:nvPr/>
        </p:nvSpPr>
        <p:spPr>
          <a:xfrm>
            <a:off x="10034586" y="3372336"/>
            <a:ext cx="1396681" cy="290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Silindir</a:t>
            </a:r>
          </a:p>
        </p:txBody>
      </p:sp>
      <p:pic>
        <p:nvPicPr>
          <p:cNvPr id="6152" name="Picture 8" descr="windlass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8" y="2460019"/>
            <a:ext cx="5289702" cy="437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821796"/>
            <a:ext cx="8307838" cy="1711282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Dönme eksenleri aynı yarıçapları farklı olan iç içe geçmiş silindirlerden oluşan sisteme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çıkrık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denir.</a:t>
            </a:r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942565" y="-31390"/>
            <a:ext cx="5122912" cy="1072287"/>
          </a:xfrm>
        </p:spPr>
        <p:txBody>
          <a:bodyPr/>
          <a:lstStyle/>
          <a:p>
            <a:r>
              <a:rPr lang="tr-TR" sz="6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Çıkrık 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140880" y="3404756"/>
            <a:ext cx="1863208" cy="394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Döndürme kolu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511904" y="4124836"/>
            <a:ext cx="1258571" cy="394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Silindir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3229112" y="5204955"/>
            <a:ext cx="11876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2053376" y="6194581"/>
            <a:ext cx="1846475" cy="349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2053375" y="5603328"/>
            <a:ext cx="732216" cy="527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865751" y="6544173"/>
            <a:ext cx="11876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785496" y="6470266"/>
            <a:ext cx="1258571" cy="394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Yük 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3158166" y="5131291"/>
            <a:ext cx="1258571" cy="394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Silindir</a:t>
            </a:r>
          </a:p>
        </p:txBody>
      </p:sp>
      <p:cxnSp>
        <p:nvCxnSpPr>
          <p:cNvPr id="6" name="Düz Ok Bağlayıcısı 5"/>
          <p:cNvCxnSpPr/>
          <p:nvPr/>
        </p:nvCxnSpPr>
        <p:spPr>
          <a:xfrm flipH="1" flipV="1">
            <a:off x="3158166" y="5059284"/>
            <a:ext cx="286970" cy="340359"/>
          </a:xfrm>
          <a:prstGeom prst="straightConnector1">
            <a:avLst/>
          </a:prstGeom>
          <a:ln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windlass ile ilgili görsel sonucu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223" y="3404756"/>
            <a:ext cx="2963759" cy="339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341041" y="6538545"/>
            <a:ext cx="11876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079245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752"/>
            <a:ext cx="12192000" cy="1427383"/>
          </a:xfrm>
        </p:spPr>
        <p:txBody>
          <a:bodyPr/>
          <a:lstStyle/>
          <a:p>
            <a:pPr marL="0" indent="0" algn="ctr">
              <a:buNone/>
            </a:pP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Çıkrıklar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kuvvetten kazanç sağlamak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için yapılmıştır.</a:t>
            </a:r>
          </a:p>
          <a:p>
            <a:pPr algn="ctr"/>
            <a:endParaRPr lang="tr-TR" sz="4000" dirty="0"/>
          </a:p>
        </p:txBody>
      </p:sp>
      <p:pic>
        <p:nvPicPr>
          <p:cNvPr id="7170" name="Picture 2" descr="windlas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7" t="13745" b="34023"/>
          <a:stretch/>
        </p:blipFill>
        <p:spPr bwMode="auto">
          <a:xfrm>
            <a:off x="609904" y="880591"/>
            <a:ext cx="3447405" cy="3881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43393" y="2245553"/>
            <a:ext cx="1642345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</a:rPr>
              <a:t>Döndürme  kolu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0" y="2417046"/>
            <a:ext cx="1221911" cy="394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Silindir</a:t>
            </a:r>
          </a:p>
        </p:txBody>
      </p:sp>
      <p:pic>
        <p:nvPicPr>
          <p:cNvPr id="7172" name="Picture 4" descr="windlass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269" y="1061267"/>
            <a:ext cx="6010792" cy="3881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İçerik Yer Tutucusu 2"/>
          <p:cNvSpPr txBox="1">
            <a:spLocks/>
          </p:cNvSpPr>
          <p:nvPr/>
        </p:nvSpPr>
        <p:spPr bwMode="auto">
          <a:xfrm>
            <a:off x="0" y="5273336"/>
            <a:ext cx="12192000" cy="158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Döndürme kolunun bağlı bulunduğu silindirin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dönme yarıçapı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diğer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silindirin yarıçapından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ne kadar büyük olursa o oranda kuvvetten kazanç sağlanır.</a:t>
            </a:r>
          </a:p>
          <a:p>
            <a:pPr algn="ctr"/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616448" y="3674281"/>
            <a:ext cx="1071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+mn-lt"/>
              </a:rPr>
              <a:t>Silindir</a:t>
            </a:r>
            <a:endParaRPr lang="tr-TR" sz="2400" dirty="0">
              <a:latin typeface="+mn-lt"/>
            </a:endParaRPr>
          </a:p>
        </p:txBody>
      </p:sp>
      <p:cxnSp>
        <p:nvCxnSpPr>
          <p:cNvPr id="9" name="Düz Bağlayıcı 8"/>
          <p:cNvCxnSpPr>
            <a:cxnSpLocks/>
          </p:cNvCxnSpPr>
          <p:nvPr/>
        </p:nvCxnSpPr>
        <p:spPr>
          <a:xfrm>
            <a:off x="2868944" y="2726318"/>
            <a:ext cx="747504" cy="1025957"/>
          </a:xfrm>
          <a:prstGeom prst="line">
            <a:avLst/>
          </a:prstGeom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81647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indlas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64" y="291505"/>
            <a:ext cx="5468898" cy="484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167" y="2381838"/>
            <a:ext cx="1470481" cy="394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Silindir 1</a:t>
            </a:r>
          </a:p>
        </p:txBody>
      </p:sp>
      <p:sp>
        <p:nvSpPr>
          <p:cNvPr id="6" name="Dikdörtgen 5"/>
          <p:cNvSpPr/>
          <p:nvPr/>
        </p:nvSpPr>
        <p:spPr>
          <a:xfrm>
            <a:off x="767408" y="1141908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+mn-lt"/>
              </a:rPr>
              <a:t>Silindir 2</a:t>
            </a:r>
            <a:endParaRPr lang="tr-TR" sz="2400" dirty="0">
              <a:latin typeface="+mn-lt"/>
            </a:endParaRPr>
          </a:p>
        </p:txBody>
      </p:sp>
      <p:sp>
        <p:nvSpPr>
          <p:cNvPr id="7" name="İçerik Yer Tutucusu 2"/>
          <p:cNvSpPr txBox="1">
            <a:spLocks noGrp="1"/>
          </p:cNvSpPr>
          <p:nvPr>
            <p:ph idx="1"/>
          </p:nvPr>
        </p:nvSpPr>
        <p:spPr bwMode="auto">
          <a:xfrm>
            <a:off x="0" y="4865688"/>
            <a:ext cx="12192000" cy="170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Döndürme kolunun bağlı bulunduğu silindirin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dönme yarıçapı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diğer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silindirin yarıçapından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ne kadar büyük olursa o oranda kuvvetten kazanç sağlanır.</a:t>
            </a:r>
          </a:p>
          <a:p>
            <a:pPr algn="ctr"/>
            <a:endParaRPr lang="tr-TR" sz="3600" dirty="0"/>
          </a:p>
        </p:txBody>
      </p:sp>
      <p:pic>
        <p:nvPicPr>
          <p:cNvPr id="8196" name="Picture 4" descr="windlass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24487" r="24150" b="28263"/>
          <a:stretch/>
        </p:blipFill>
        <p:spPr bwMode="auto">
          <a:xfrm>
            <a:off x="7867427" y="1721745"/>
            <a:ext cx="4324573" cy="313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7435582" y="1658267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+mn-lt"/>
              </a:rPr>
              <a:t>Silindir 2</a:t>
            </a:r>
            <a:endParaRPr lang="tr-TR" sz="2400" dirty="0">
              <a:latin typeface="+mn-lt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416481" y="3436260"/>
            <a:ext cx="1775520" cy="3895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Silindir 1</a:t>
            </a:r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 bwMode="auto">
          <a:xfrm>
            <a:off x="5303913" y="94702"/>
            <a:ext cx="6888088" cy="170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Dönme yarıçapının büyüklüğü kuvvetten kazancı arttıracaktır.</a:t>
            </a:r>
          </a:p>
          <a:p>
            <a:pPr algn="ctr"/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1444131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imple machine ile ilgili görsel sonucu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144" y="2780928"/>
            <a:ext cx="4448872" cy="419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>
          <a:xfrm>
            <a:off x="4504284" y="814400"/>
            <a:ext cx="7704856" cy="2746648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Yokuş çıkarken zinciri öndeki küçük dişli çarka veya arkadaki büyük çarka takarız bu şekilde daha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çok pedal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çeviririz ama 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az kuvvet uygularız</a:t>
            </a:r>
            <a:r>
              <a:rPr lang="tr-TR" sz="36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  <a:p>
            <a:pPr algn="ctr" eaLnBrk="1" hangingPunct="1">
              <a:buFont typeface="Arial" pitchFamily="34" charset="0"/>
              <a:buNone/>
            </a:pP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Picture 4" descr="bike gear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4"/>
          <a:stretch/>
        </p:blipFill>
        <p:spPr bwMode="auto">
          <a:xfrm>
            <a:off x="0" y="643714"/>
            <a:ext cx="5203237" cy="308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A861A4DB-D6EE-410A-9390-4689F7640382}"/>
              </a:ext>
            </a:extLst>
          </p:cNvPr>
          <p:cNvSpPr txBox="1"/>
          <p:nvPr/>
        </p:nvSpPr>
        <p:spPr>
          <a:xfrm>
            <a:off x="7640" y="4149080"/>
            <a:ext cx="709823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2- Düz yolda zinciri öndeki büyük dişli çarka takarız bu sefer de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az pedal 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çevirip 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çok kuvvet uygularız</a:t>
            </a:r>
            <a:r>
              <a:rPr kumimoji="0" lang="tr-TR" sz="36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D0611C71-7969-4019-A24B-AE226EB18163}"/>
              </a:ext>
            </a:extLst>
          </p:cNvPr>
          <p:cNvSpPr txBox="1"/>
          <p:nvPr/>
        </p:nvSpPr>
        <p:spPr>
          <a:xfrm>
            <a:off x="2495600" y="108900"/>
            <a:ext cx="77048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Bisiklette vites 2 şekilde ayarlanabilir: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2"/>
          <p:cNvSpPr txBox="1">
            <a:spLocks noGrp="1"/>
          </p:cNvSpPr>
          <p:nvPr>
            <p:ph idx="1"/>
          </p:nvPr>
        </p:nvSpPr>
        <p:spPr bwMode="auto">
          <a:xfrm>
            <a:off x="0" y="4888611"/>
            <a:ext cx="12192000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Döndürme kolunun bağlı bulunduğu silindirin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dönme yarıçapı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diğer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silindirin yarıçapından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ne kadar büyük olursa o oranda kuvvetten kazanç sağlanır.</a:t>
            </a:r>
          </a:p>
          <a:p>
            <a:pPr algn="ctr"/>
            <a:endParaRPr lang="tr-TR" sz="3600" dirty="0"/>
          </a:p>
        </p:txBody>
      </p:sp>
      <p:pic>
        <p:nvPicPr>
          <p:cNvPr id="10244" name="Picture 4" descr="wheell and axle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56350"/>
            <a:ext cx="5904656" cy="410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windlass ile ilgili görsel sonuc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7" t="24487" r="24150" b="28263"/>
          <a:stretch/>
        </p:blipFill>
        <p:spPr bwMode="auto">
          <a:xfrm>
            <a:off x="7608168" y="1308290"/>
            <a:ext cx="4655840" cy="338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6960096" y="1046680"/>
            <a:ext cx="1484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+mn-lt"/>
              </a:rPr>
              <a:t>Silindir 2</a:t>
            </a:r>
            <a:endParaRPr lang="tr-TR" sz="2800" dirty="0">
              <a:latin typeface="+mn-lt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344472" y="3212976"/>
            <a:ext cx="1919536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Silindir 1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91344" y="1819691"/>
            <a:ext cx="1619672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n>
                  <a:solidFill>
                    <a:sysClr val="windowText" lastClr="000000"/>
                  </a:solidFill>
                </a:ln>
                <a:solidFill>
                  <a:schemeClr val="bg2">
                    <a:lumMod val="10000"/>
                  </a:schemeClr>
                </a:solidFill>
              </a:rPr>
              <a:t>Silindir 1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339215" y="4041503"/>
            <a:ext cx="1484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latin typeface="+mn-lt"/>
              </a:rPr>
              <a:t>Silindir 2</a:t>
            </a:r>
            <a:endParaRPr lang="tr-TR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707685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"/>
            <a:ext cx="12192000" cy="2996951"/>
          </a:xfrm>
        </p:spPr>
        <p:txBody>
          <a:bodyPr/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Çıkrık sisteminde kuvvetten kazanç sağlamak isteniyorsa;</a:t>
            </a:r>
          </a:p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Döndürme kolunun dönme yarıçapı arttırılır.(kolu uzatmakla </a:t>
            </a:r>
            <a:r>
              <a:rPr lang="tr-TR" sz="3600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münkündür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)</a:t>
            </a:r>
          </a:p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00FF"/>
                </a:solidFill>
              </a:rPr>
              <a:t>İpin sarılacağı silindirin yarıçapı azaltılır.</a:t>
            </a:r>
          </a:p>
        </p:txBody>
      </p:sp>
      <p:pic>
        <p:nvPicPr>
          <p:cNvPr id="11266" name="Picture 2" descr="wheel and axl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2712080"/>
            <a:ext cx="6561602" cy="412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00263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tornavida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70" y="3578183"/>
            <a:ext cx="2936587" cy="293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masa kalemtraşı ile ilgili görsel sonuc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154" y="1268760"/>
            <a:ext cx="3628863" cy="362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kapı kolu ile ilgili görsel sonucu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583" y="1976819"/>
            <a:ext cx="2904361" cy="290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musluk başı ile ilgili görsel sonuc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6" y="-19004"/>
            <a:ext cx="2098360" cy="209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kapı anahtarı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942" y="4625432"/>
            <a:ext cx="3196274" cy="217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ingiliz anahtarı ile ilgili görsel sonuc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908" y="34494"/>
            <a:ext cx="3986886" cy="209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99456" y="324150"/>
            <a:ext cx="8229600" cy="1143000"/>
          </a:xfrm>
        </p:spPr>
        <p:txBody>
          <a:bodyPr/>
          <a:lstStyle/>
          <a:p>
            <a:r>
              <a:rPr lang="tr-TR" sz="5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Nerede Kullanılır?</a:t>
            </a:r>
          </a:p>
        </p:txBody>
      </p:sp>
      <p:pic>
        <p:nvPicPr>
          <p:cNvPr id="9238" name="Picture 22" descr="wheell and axle ile ilgili görsel sonucu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26" y="4353489"/>
            <a:ext cx="2603949" cy="2281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el mikseri ile ilgili görsel sonucu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1761601"/>
            <a:ext cx="2591888" cy="259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978722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Özel 8">
      <a:dk1>
        <a:srgbClr val="FFFFFF"/>
      </a:dk1>
      <a:lt1>
        <a:sysClr val="window" lastClr="FFFFFF"/>
      </a:lt1>
      <a:dk2>
        <a:srgbClr val="FFFFFF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4665</TotalTime>
  <Words>2199</Words>
  <Application>Microsoft Office PowerPoint</Application>
  <PresentationFormat>Geniş ekran</PresentationFormat>
  <Paragraphs>410</Paragraphs>
  <Slides>92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3</vt:i4>
      </vt:variant>
      <vt:variant>
        <vt:lpstr>Slayt Başlıkları</vt:lpstr>
      </vt:variant>
      <vt:variant>
        <vt:i4>92</vt:i4>
      </vt:variant>
    </vt:vector>
  </HeadingPairs>
  <TitlesOfParts>
    <vt:vector size="99" baseType="lpstr">
      <vt:lpstr>Arial</vt:lpstr>
      <vt:lpstr>Calibri</vt:lpstr>
      <vt:lpstr>Comic Sans MS</vt:lpstr>
      <vt:lpstr>Wingdings</vt:lpstr>
      <vt:lpstr>Ofis Teması</vt:lpstr>
      <vt:lpstr>1_Ofis Teması</vt:lpstr>
      <vt:lpstr>2_Ofis Teması</vt:lpstr>
      <vt:lpstr>PowerPoint Sunusu</vt:lpstr>
      <vt:lpstr>Basit Makineler</vt:lpstr>
      <vt:lpstr>PowerPoint Sunusu</vt:lpstr>
      <vt:lpstr>PowerPoint Sunusu</vt:lpstr>
      <vt:lpstr>Basit Makine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Kaldıraçlar</vt:lpstr>
      <vt:lpstr>PowerPoint Sunusu</vt:lpstr>
      <vt:lpstr>Kaldıracı Tanıyalım</vt:lpstr>
      <vt:lpstr>PowerPoint Sunusu</vt:lpstr>
      <vt:lpstr>Örnek:</vt:lpstr>
      <vt:lpstr>Eğer şekildeki gibi olursa; </vt:lpstr>
      <vt:lpstr>Kuvvetten kazanç veya kayıp olduğu aşağıdaki formülle hesaplanır:</vt:lpstr>
      <vt:lpstr>PowerPoint Sunusu</vt:lpstr>
      <vt:lpstr>Çift Taraflı Kaldıraçlar</vt:lpstr>
      <vt:lpstr>PowerPoint Sunusu</vt:lpstr>
      <vt:lpstr>PowerPoint Sunusu</vt:lpstr>
      <vt:lpstr>PowerPoint Sunusu</vt:lpstr>
      <vt:lpstr>PowerPoint Sunusu</vt:lpstr>
      <vt:lpstr>PowerPoint Sunusu</vt:lpstr>
      <vt:lpstr>Çift Taraflı Kaldıraçlarda Kuvvet Kazancı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Kuvvetin; yük ile destek arasında olduğu kaldıraçlar 3.tip  </vt:lpstr>
      <vt:lpstr>PowerPoint Sunusu</vt:lpstr>
      <vt:lpstr>PowerPoint Sunusu</vt:lpstr>
      <vt:lpstr>PowerPoint Sunusu</vt:lpstr>
      <vt:lpstr>PowerPoint Sunusu</vt:lpstr>
      <vt:lpstr>PowerPoint Sunusu</vt:lpstr>
      <vt:lpstr>Tek Taraflı Kaldıraçlarda Kuvvet Kazancı </vt:lpstr>
      <vt:lpstr>Makaralar</vt:lpstr>
      <vt:lpstr>PowerPoint Sunusu</vt:lpstr>
      <vt:lpstr>Sabit Makara</vt:lpstr>
      <vt:lpstr>PowerPoint Sunusu</vt:lpstr>
      <vt:lpstr>PowerPoint Sunusu</vt:lpstr>
      <vt:lpstr>Sabit makaralarda; </vt:lpstr>
      <vt:lpstr>PowerPoint Sunusu</vt:lpstr>
      <vt:lpstr>Hareketli Makara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Palanga </vt:lpstr>
      <vt:lpstr>Palangada hareketli makaralara bağlı  ip sayısı artarsa kuvvetten kazanç da artar. </vt:lpstr>
      <vt:lpstr>Palangada hareketli makara sayısı ve makaralara bağlı ip sayısı artarsa kuvvetten kazanç da artar. </vt:lpstr>
      <vt:lpstr>Palangada hareketli makara sayısı artarsa kuvvetten kazanç da artar. </vt:lpstr>
      <vt:lpstr>PowerPoint Sunusu</vt:lpstr>
      <vt:lpstr>PowerPoint Sunusu</vt:lpstr>
      <vt:lpstr>Eğik Düzlem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Kuvvet Kazancı Hesaplama</vt:lpstr>
      <vt:lpstr>Günlük Hayatta Eğik Düzlem</vt:lpstr>
      <vt:lpstr>Vida </vt:lpstr>
      <vt:lpstr>PowerPoint Sunusu</vt:lpstr>
      <vt:lpstr>Vida İle Çivi Arasındaki Fark </vt:lpstr>
      <vt:lpstr>PowerPoint Sunusu</vt:lpstr>
      <vt:lpstr>Dişliler</vt:lpstr>
      <vt:lpstr>PowerPoint Sunusu</vt:lpstr>
      <vt:lpstr>Dişliler Kuvveti Nasıl Aktarır?</vt:lpstr>
      <vt:lpstr>PowerPoint Sunusu</vt:lpstr>
      <vt:lpstr>PowerPoint Sunusu</vt:lpstr>
      <vt:lpstr>PowerPoint Sunusu</vt:lpstr>
      <vt:lpstr>PowerPoint Sunusu</vt:lpstr>
      <vt:lpstr>PowerPoint Sunusu</vt:lpstr>
      <vt:lpstr>Kasnaklar </vt:lpstr>
      <vt:lpstr>PowerPoint Sunusu</vt:lpstr>
      <vt:lpstr>PowerPoint Sunusu</vt:lpstr>
      <vt:lpstr>Nerede Kullanırız?</vt:lpstr>
      <vt:lpstr>Çıkrık </vt:lpstr>
      <vt:lpstr>PowerPoint Sunusu</vt:lpstr>
      <vt:lpstr>PowerPoint Sunusu</vt:lpstr>
      <vt:lpstr>PowerPoint Sunusu</vt:lpstr>
      <vt:lpstr>PowerPoint Sunusu</vt:lpstr>
      <vt:lpstr>Nerede Kullanılır?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BASIT MAKINELER</dc:title>
  <dc:creator>yasin anayurt</dc:creator>
  <cp:lastModifiedBy>yasin anayurt</cp:lastModifiedBy>
  <cp:revision>279</cp:revision>
  <dcterms:created xsi:type="dcterms:W3CDTF">2008-11-30T18:19:27Z</dcterms:created>
  <dcterms:modified xsi:type="dcterms:W3CDTF">2021-01-03T20:10:41Z</dcterms:modified>
</cp:coreProperties>
</file>