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</p:sldIdLst>
  <p:sldSz cx="9144000" cy="6858000" type="screen4x3"/>
  <p:notesSz cx="6858000" cy="9144000"/>
  <p:custDataLst>
    <p:tags r:id="rId43"/>
  </p:custDataLst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0" d="100"/>
          <a:sy n="60" d="100"/>
        </p:scale>
        <p:origin x="-161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0136827-4B1D-438E-9F2C-B3113F9E000C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27FEB78-48E4-444B-A2BE-9941F4E9DA8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65B8D-16F6-4289-B98F-7650460A089B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68CCF-2C6E-4097-A7D6-F9A32FCEFD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5022A-5995-453C-B7FE-1A6D9AB6910D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D5E83-682C-4F89-8DB8-BE178656961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85589-3257-4218-AE7A-F7C3D637D0F0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65E95-DBB4-4B7D-94AE-986DB849444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D8549-ED50-4795-8476-604CB7759D60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AA521-B4AE-4C31-B339-F7BBAD3885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41110-FC2E-4658-93A5-B0680A3F457C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F643A-31B5-4426-8F0E-453EEACFEDD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03DDB-1BA2-4E67-B9CC-C1C6BF32B26D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2C807-E673-4D5F-B8FE-B7A0EA3B63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2CB2D-D136-48CE-9B74-062792F95B9B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EEC42-56EB-46D0-AF4B-9D99AA763F2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BE12-8DB4-4FBE-A07D-4E0ED5B53C25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3F09-EAA0-4283-A50C-18CF38ACC52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5A80-BAE3-41E6-90B9-78B56C274A87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E668-DD85-4EA5-8852-A2A1B8A6B2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291E5-D30C-4DD2-9537-1403598E5F0D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53CA-8B8A-44C5-AC58-0F1156E9AF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3C27A-3C68-40E9-AB35-B3B9C6951092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05D3F-197F-4DF0-B913-F3F665EFE0E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5C789D-9C65-40E5-BB12-DDEF252B6126}" type="datetimeFigureOut">
              <a:rPr lang="tr-TR"/>
              <a:pPr>
                <a:defRPr/>
              </a:pPr>
              <a:t>22.02.2015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A06EC6-74E7-4351-A6B0-95E1996DDB2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64704"/>
            <a:ext cx="9144000" cy="76470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800" dirty="0" smtClean="0"/>
              <a:t>CANLILAR DÜNYASINI GEZELİM ve TANIYALIM</a:t>
            </a:r>
            <a:endParaRPr lang="tr-TR" sz="4800" dirty="0"/>
          </a:p>
        </p:txBody>
      </p:sp>
      <p:sp>
        <p:nvSpPr>
          <p:cNvPr id="14338" name="2 Alt Başlık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tr-TR" smtClean="0"/>
          </a:p>
        </p:txBody>
      </p:sp>
      <p:pic>
        <p:nvPicPr>
          <p:cNvPr id="14339" name="Picture 3" descr="C:\Users\MUSTAFA\Desktop\f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28775"/>
            <a:ext cx="91440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28775"/>
            <a:ext cx="91440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28775"/>
            <a:ext cx="91440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3754438" cy="5086350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>
                <a:solidFill>
                  <a:srgbClr val="FF0000"/>
                </a:solidFill>
              </a:rPr>
              <a:t>Gövde: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Toprak üstünde bulunan, dal, yaprak ve çiçeği taşıyan kısımdır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Bitkinin dik durmasını sağlar.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Topraktan alınan su ve minerallerin yapraklara iletilmesini sağlar.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Bitkinin dik durmasını sağlar.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Bazı bitkilerde sert ve kalın, bazı bitkilerde yumuşak ve incedir.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 </a:t>
            </a:r>
            <a:endParaRPr lang="tr-TR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endParaRPr lang="tr-TR" dirty="0"/>
          </a:p>
        </p:txBody>
      </p:sp>
      <p:pic>
        <p:nvPicPr>
          <p:cNvPr id="23554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6100" y="1125538"/>
            <a:ext cx="4679950" cy="5399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2 İçerik Yer Tutucusu"/>
          <p:cNvSpPr>
            <a:spLocks noGrp="1"/>
          </p:cNvSpPr>
          <p:nvPr>
            <p:ph sz="half" idx="1"/>
          </p:nvPr>
        </p:nvSpPr>
        <p:spPr>
          <a:xfrm>
            <a:off x="250825" y="1484313"/>
            <a:ext cx="4038600" cy="44354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b="1" smtClean="0">
                <a:solidFill>
                  <a:srgbClr val="FF0000"/>
                </a:solidFill>
              </a:rPr>
              <a:t>	Yaprak:</a:t>
            </a:r>
            <a:r>
              <a:rPr lang="tr-TR" smtClean="0">
                <a:solidFill>
                  <a:srgbClr val="FF0000"/>
                </a:solidFill>
              </a:rPr>
              <a:t> </a:t>
            </a:r>
            <a:r>
              <a:rPr lang="tr-TR" smtClean="0"/>
              <a:t>Bitkinin yeşil renkli kısmıdır.</a:t>
            </a:r>
          </a:p>
          <a:p>
            <a:r>
              <a:rPr lang="tr-TR" smtClean="0"/>
              <a:t>Fotosentez ile besin üretilmesini sağlar.</a:t>
            </a:r>
          </a:p>
          <a:p>
            <a:r>
              <a:rPr lang="tr-TR" smtClean="0"/>
              <a:t>Solunum ve boşaltıma yardımcı olur.</a:t>
            </a:r>
          </a:p>
          <a:p>
            <a:pPr>
              <a:buFont typeface="Wingdings 2" pitchFamily="18" charset="2"/>
              <a:buNone/>
            </a:pPr>
            <a:r>
              <a:rPr lang="tr-TR" b="1" smtClean="0"/>
              <a:t> </a:t>
            </a: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b="1" smtClean="0"/>
              <a:t>	</a:t>
            </a:r>
            <a:endParaRPr lang="tr-TR" smtClean="0"/>
          </a:p>
          <a:p>
            <a:endParaRPr lang="tr-TR" smtClean="0"/>
          </a:p>
        </p:txBody>
      </p:sp>
      <p:pic>
        <p:nvPicPr>
          <p:cNvPr id="24578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6100" y="1125538"/>
            <a:ext cx="4679950" cy="5399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b="1" smtClean="0">
                <a:solidFill>
                  <a:srgbClr val="FF0000"/>
                </a:solidFill>
              </a:rPr>
              <a:t>	Çiçek:</a:t>
            </a:r>
            <a:r>
              <a:rPr lang="tr-TR" smtClean="0">
                <a:solidFill>
                  <a:srgbClr val="FF0000"/>
                </a:solidFill>
              </a:rPr>
              <a:t> </a:t>
            </a:r>
            <a:r>
              <a:rPr lang="tr-TR" smtClean="0"/>
              <a:t>Bitkinin üreme organıdır.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	Elma, armut, papatya, lale, domates, çam, kavak, elma, kayısı, zeytin vb. çiçekli bitkilerdir.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</p:txBody>
      </p:sp>
      <p:pic>
        <p:nvPicPr>
          <p:cNvPr id="25602" name="6 Resim" descr="C:\Users\MUSTAFA\Desktop\çiçe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700213"/>
            <a:ext cx="4532313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038600" cy="5373688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Taç yapraklar: </a:t>
            </a:r>
            <a:r>
              <a:rPr lang="tr-TR" dirty="0" smtClean="0"/>
              <a:t>Çiçeğin dikkat çeken renkli ve kokulu yapraklarıdır. Bu özellikleriyle böcekleri ve arıları kendilerine çeker.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Çanak yaprak: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Çiçeğin yeşil renkli kısmıdır. Tomurcuk halindeyken çiçeği korur. Yeşil renkli çanak yapraklar fotosentez de yapar.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Erkek organ: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Çiçek tozlarının (polen) üretildiği kısımdır. Sayıları dişi organdan fazladır.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Dişi organ: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Çiçeğin ortasında bulunan, yumurtanın bulunduğu kısımdır. Tohum burada oluşur. Etrafında erkek organ bulunur.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Çiçek sapı: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Çiçeğin gövdeye bağlandığı kısımdır.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26626" name="4 Resim" descr="C:\Users\MUSTAFA\Desktop\çiçe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700213"/>
            <a:ext cx="4532313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90805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93750"/>
          </a:xfrm>
        </p:spPr>
        <p:txBody>
          <a:bodyPr/>
          <a:lstStyle/>
          <a:p>
            <a:r>
              <a:rPr lang="tr-TR" sz="4000" b="1" smtClean="0"/>
              <a:t>3. Hayvanları Sınıflandıralım</a:t>
            </a:r>
            <a:endParaRPr lang="tr-TR" sz="4000" smtClean="0"/>
          </a:p>
        </p:txBody>
      </p:sp>
      <p:sp>
        <p:nvSpPr>
          <p:cNvPr id="28674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3933825"/>
            <a:ext cx="8147050" cy="2420938"/>
          </a:xfrm>
        </p:spPr>
        <p:txBody>
          <a:bodyPr/>
          <a:lstStyle/>
          <a:p>
            <a:r>
              <a:rPr lang="tr-TR" smtClean="0"/>
              <a:t>Vücudumuza şekil veren, dik durmasını sağlayan ve iç organlarımızı koruyan yapıya iskelet denir. Kemikten veya kıkırdaktan bir iskeleti olan hayvanlara omurgalı hayvanlar, iskeleti bulunmayan hayvanlara ise omurgasız hayvanlar denir.</a:t>
            </a:r>
          </a:p>
          <a:p>
            <a:endParaRPr lang="tr-TR" smtClean="0"/>
          </a:p>
        </p:txBody>
      </p:sp>
      <p:pic>
        <p:nvPicPr>
          <p:cNvPr id="28675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484313"/>
            <a:ext cx="7273925" cy="2232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22313"/>
          </a:xfrm>
        </p:spPr>
        <p:txBody>
          <a:bodyPr/>
          <a:lstStyle/>
          <a:p>
            <a:r>
              <a:rPr lang="tr-TR" sz="4000" b="1" smtClean="0"/>
              <a:t>Omurgasız Hayvanlar: </a:t>
            </a:r>
            <a:endParaRPr lang="tr-TR" sz="40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Vücutlarında iskelet bulunmaz. Omurgalı canlılara göre daha basit canlılardır. Karada ve suda yaşayanları vardır.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Midye, denizyıldızı ve yengeç suda, toprak solucanı, uğur böceği, kelebek, sinek, çekirge, örümcek, akrep ve karınca karada yaşayan omurgasız canlılardır. Altı grupta incelenirler: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57338"/>
            <a:ext cx="23891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557338"/>
            <a:ext cx="165576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379788"/>
            <a:ext cx="23764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5488" y="3379788"/>
            <a:ext cx="19240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157788"/>
            <a:ext cx="237648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75500" y="5157788"/>
            <a:ext cx="1824038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4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24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5950" y="44450"/>
            <a:ext cx="1152525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95950" y="1196975"/>
            <a:ext cx="11525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1196975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01000" y="1196975"/>
            <a:ext cx="11144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0238" y="234950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7050" y="2349500"/>
            <a:ext cx="10795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01000" y="2349500"/>
            <a:ext cx="109378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24525" y="3455988"/>
            <a:ext cx="1079500" cy="9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75463" y="3455988"/>
            <a:ext cx="1081087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994650" y="3443288"/>
            <a:ext cx="10795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26113" y="4611688"/>
            <a:ext cx="10731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75463" y="4508500"/>
            <a:ext cx="10810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1000" y="4508500"/>
            <a:ext cx="10795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724525" y="5661025"/>
            <a:ext cx="10795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1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875463" y="5661025"/>
            <a:ext cx="10810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7" name="Picture 1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008938" y="5661025"/>
            <a:ext cx="10795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Başlık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795338"/>
          </a:xfrm>
        </p:spPr>
        <p:txBody>
          <a:bodyPr/>
          <a:lstStyle/>
          <a:p>
            <a:r>
              <a:rPr lang="tr-TR" sz="4000" b="1" smtClean="0"/>
              <a:t>Omurgalı hayvanlar:</a:t>
            </a:r>
            <a:r>
              <a:rPr lang="tr-TR" sz="4000" smtClean="0"/>
              <a:t> </a:t>
            </a:r>
          </a:p>
        </p:txBody>
      </p:sp>
      <p:sp>
        <p:nvSpPr>
          <p:cNvPr id="31746" name="2 İçerik Yer Tutucusu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8289925" cy="1004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	Omurgasızlara göre gelişmiş yapıya sahip olan omurgalılar beş gruba ayrılır.</a:t>
            </a:r>
          </a:p>
          <a:p>
            <a:endParaRPr lang="tr-TR" smtClean="0"/>
          </a:p>
        </p:txBody>
      </p:sp>
      <p:pic>
        <p:nvPicPr>
          <p:cNvPr id="31747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852738"/>
            <a:ext cx="7991475" cy="2808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Başlık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865188"/>
          </a:xfrm>
        </p:spPr>
        <p:txBody>
          <a:bodyPr/>
          <a:lstStyle/>
          <a:p>
            <a:r>
              <a:rPr lang="tr-TR" sz="3600" b="1" smtClean="0"/>
              <a:t>Balıklar</a:t>
            </a:r>
            <a:r>
              <a:rPr lang="tr-TR" sz="4000" b="1" smtClean="0"/>
              <a:t>:</a:t>
            </a:r>
          </a:p>
        </p:txBody>
      </p:sp>
      <p:sp>
        <p:nvSpPr>
          <p:cNvPr id="32770" name="2 İçerik Yer Tutucusu"/>
          <p:cNvSpPr>
            <a:spLocks noGrp="1"/>
          </p:cNvSpPr>
          <p:nvPr>
            <p:ph sz="half" idx="1"/>
          </p:nvPr>
        </p:nvSpPr>
        <p:spPr>
          <a:xfrm>
            <a:off x="250825" y="1628775"/>
            <a:ext cx="4038600" cy="4824413"/>
          </a:xfrm>
        </p:spPr>
        <p:txBody>
          <a:bodyPr/>
          <a:lstStyle/>
          <a:p>
            <a:r>
              <a:rPr lang="tr-TR" smtClean="0"/>
              <a:t>Tatlı ya da tuzlu sularda yaşarlar.</a:t>
            </a:r>
          </a:p>
          <a:p>
            <a:r>
              <a:rPr lang="tr-TR" smtClean="0"/>
              <a:t>Solungaç solunumu yaparlar. </a:t>
            </a:r>
          </a:p>
          <a:p>
            <a:r>
              <a:rPr lang="tr-TR" smtClean="0"/>
              <a:t>Yüzgeç ve kuyrukları ile hareket ederler.</a:t>
            </a:r>
          </a:p>
          <a:p>
            <a:r>
              <a:rPr lang="tr-TR" smtClean="0"/>
              <a:t>Vücutları koruyucu pullarla kaplıdır.</a:t>
            </a:r>
          </a:p>
          <a:p>
            <a:r>
              <a:rPr lang="tr-TR" smtClean="0"/>
              <a:t>Yumurta ile çoğalırlar.</a:t>
            </a:r>
          </a:p>
          <a:p>
            <a:endParaRPr lang="tr-TR" smtClean="0"/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1916113"/>
            <a:ext cx="4392612" cy="3168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5 Başlık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793750"/>
          </a:xfrm>
        </p:spPr>
        <p:txBody>
          <a:bodyPr/>
          <a:lstStyle/>
          <a:p>
            <a:pPr algn="ctr"/>
            <a:r>
              <a:rPr lang="tr-TR" sz="4000" b="1" smtClean="0"/>
              <a:t>A) CANLILARI TANIYALIM</a:t>
            </a: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250825" y="5516563"/>
            <a:ext cx="8713788" cy="1341437"/>
          </a:xfrm>
        </p:spPr>
        <p:txBody>
          <a:bodyPr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sz="6500" i="1" baseline="-25000" dirty="0" smtClean="0"/>
              <a:t>Fotoğraflardaki canlıları sınıflandırmanız istenseydi hangi özelliklerini</a:t>
            </a:r>
            <a:r>
              <a:rPr lang="tr-TR" sz="6500" i="1" dirty="0" smtClean="0"/>
              <a:t> </a:t>
            </a:r>
            <a:r>
              <a:rPr lang="tr-TR" sz="6500" i="1" baseline="-25000" dirty="0" smtClean="0"/>
              <a:t>dikkate</a:t>
            </a:r>
            <a:r>
              <a:rPr lang="tr-TR" sz="6500" i="1" dirty="0" smtClean="0"/>
              <a:t> </a:t>
            </a:r>
            <a:r>
              <a:rPr lang="tr-TR" sz="6500" i="1" baseline="-25000" dirty="0" smtClean="0"/>
              <a:t>alırdınız?  Neden?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981075"/>
            <a:ext cx="6408737" cy="4386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636588"/>
          </a:xfrm>
        </p:spPr>
        <p:txBody>
          <a:bodyPr/>
          <a:lstStyle/>
          <a:p>
            <a:r>
              <a:rPr lang="tr-TR" sz="3600" b="1" smtClean="0"/>
              <a:t>Kurbağalar: </a:t>
            </a:r>
            <a:endParaRPr lang="tr-TR" sz="3600" smtClean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87045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Göl ve nehir kenarlarında yaşarlar.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Yaşamlarının bir kısmını suda bir kısmını kara da geçirirler. Bu nedenle </a:t>
            </a:r>
            <a:r>
              <a:rPr lang="tr-TR" b="1" dirty="0" smtClean="0">
                <a:solidFill>
                  <a:srgbClr val="FF0000"/>
                </a:solidFill>
              </a:rPr>
              <a:t>iki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yaşamlılar</a:t>
            </a:r>
            <a:r>
              <a:rPr lang="tr-TR" dirty="0" smtClean="0"/>
              <a:t> olarak bilinir.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Suda yaşarken solungaç solunumu, karaya çıktıklarında akciğer ve deri solunumu yaparlar.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Derileri nemli ve kaygandır.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Yumurta ile çoğalırlar. Yumurtadan yeni çıkan yavrulara </a:t>
            </a:r>
            <a:r>
              <a:rPr lang="tr-TR" b="1" dirty="0" smtClean="0">
                <a:solidFill>
                  <a:srgbClr val="FF0000"/>
                </a:solidFill>
              </a:rPr>
              <a:t>larva(iribaş)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denir.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b="1" dirty="0" smtClean="0">
                <a:solidFill>
                  <a:srgbClr val="FF0000"/>
                </a:solidFill>
              </a:rPr>
              <a:t>Başkalaşım</a:t>
            </a:r>
            <a:r>
              <a:rPr lang="tr-TR" dirty="0" smtClean="0"/>
              <a:t> geçirirler.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33795" name="4 İçerik Yer Tutucusu" descr="C:\Users\MUSTAFA\Desktop\1_457603524536b3eb83038c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263650"/>
            <a:ext cx="4038600" cy="2814638"/>
          </a:xfrm>
        </p:spPr>
      </p:pic>
      <p:pic>
        <p:nvPicPr>
          <p:cNvPr id="33796" name="5 Res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143375"/>
            <a:ext cx="403225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93750"/>
          </a:xfrm>
        </p:spPr>
        <p:txBody>
          <a:bodyPr/>
          <a:lstStyle/>
          <a:p>
            <a:r>
              <a:rPr lang="tr-TR" sz="3600" b="1" smtClean="0"/>
              <a:t>Sürüngenler:</a:t>
            </a:r>
            <a:endParaRPr lang="tr-TR" sz="36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0825" y="1557338"/>
            <a:ext cx="4038600" cy="4433887"/>
          </a:xfrm>
        </p:spPr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Büyük bir çoğunluğu karada yaşayan sürüngenlerin suda yaşayanları da vardır.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Akciğer solunumu yaparlar.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Sürünerek hareket ederler.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Vücutları sert kemik veya pullarla kaplıdır.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Yumurta ile çoğalırlar.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Kaplumbağa, timsah, kertenkele, yılan, su kaplumbağası vb. sürüngenlere örnektir.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1844675"/>
            <a:ext cx="4422775" cy="3168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93750"/>
          </a:xfrm>
        </p:spPr>
        <p:txBody>
          <a:bodyPr/>
          <a:lstStyle/>
          <a:p>
            <a:r>
              <a:rPr lang="tr-TR" sz="3600" b="1" smtClean="0"/>
              <a:t>Kuşlar:</a:t>
            </a:r>
            <a:endParaRPr lang="tr-TR" sz="3600" smtClean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171950" cy="4433888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Yaşam alanları çok geniştir.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Akciğer solunumu yaparlar.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Kanatları sayesinde uçabilirler. Ancak deve kuşu, penguen, tavuk, hindi gibi kuşların uçmaları sınırlı şekildedir.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Vücutları tüylerle kaplıdır.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Yumurta ile çoğalırlar.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989138"/>
            <a:ext cx="4294188" cy="3743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1 Başlık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866775"/>
          </a:xfrm>
        </p:spPr>
        <p:txBody>
          <a:bodyPr/>
          <a:lstStyle/>
          <a:p>
            <a:r>
              <a:rPr lang="tr-TR" sz="3600" b="1" smtClean="0"/>
              <a:t>Memeliler:</a:t>
            </a:r>
            <a:endParaRPr lang="tr-TR" sz="36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038600" cy="4797425"/>
          </a:xfrm>
        </p:spPr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Çoğunluğu karada olmakla birlikte suda yaşayanları da vardır.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Akciğer solunumu yaparlar.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Omurgalı hayvanların en gelişmişleridir.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Vücutları genellikle kıllarla kaplıdır.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Doğurarak çoğalırlar ve yavrularını sütle beslerler.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İnsan, deve, kedi, köpek, fare, zürafa, aslan, kaplan, yunus, fok, balina ve yarasa memeli hayvanlara örnektir.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13275" y="2349500"/>
            <a:ext cx="4403725" cy="2808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1 Başlık"/>
          <p:cNvSpPr>
            <a:spLocks noGrp="1"/>
          </p:cNvSpPr>
          <p:nvPr>
            <p:ph type="title"/>
          </p:nvPr>
        </p:nvSpPr>
        <p:spPr>
          <a:xfrm>
            <a:off x="539750" y="549275"/>
            <a:ext cx="8229600" cy="865188"/>
          </a:xfrm>
        </p:spPr>
        <p:txBody>
          <a:bodyPr/>
          <a:lstStyle/>
          <a:p>
            <a:r>
              <a:rPr lang="tr-TR" sz="4000" b="1" smtClean="0"/>
              <a:t>4. Mantarları Tanıyalım</a:t>
            </a:r>
            <a:endParaRPr lang="tr-TR" sz="4000" smtClean="0"/>
          </a:p>
        </p:txBody>
      </p:sp>
      <p:sp>
        <p:nvSpPr>
          <p:cNvPr id="37890" name="2 İçerik Yer Tutucusu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8074025" cy="15081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	Kendi besinlerini kendisi üretemeyen basit yapılı canlılardır. Nemli, ılık, az ışık alan yerler ile orman ve çayırlarda yaşarlar. 4 grupta incelenirler:</a:t>
            </a:r>
          </a:p>
          <a:p>
            <a:endParaRPr lang="tr-TR" smtClean="0"/>
          </a:p>
        </p:txBody>
      </p:sp>
      <p:pic>
        <p:nvPicPr>
          <p:cNvPr id="37891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3357563"/>
            <a:ext cx="6769100" cy="23749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1 Başlık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866775"/>
          </a:xfrm>
        </p:spPr>
        <p:txBody>
          <a:bodyPr/>
          <a:lstStyle/>
          <a:p>
            <a:r>
              <a:rPr lang="tr-TR" sz="3600" b="1" smtClean="0"/>
              <a:t>Küf mantarları:</a:t>
            </a:r>
          </a:p>
        </p:txBody>
      </p:sp>
      <p:sp>
        <p:nvSpPr>
          <p:cNvPr id="38914" name="2 İçerik Yer Tutucusu"/>
          <p:cNvSpPr>
            <a:spLocks noGrp="1"/>
          </p:cNvSpPr>
          <p:nvPr>
            <p:ph sz="half" idx="1"/>
          </p:nvPr>
        </p:nvSpPr>
        <p:spPr>
          <a:xfrm>
            <a:off x="250825" y="1484313"/>
            <a:ext cx="4038600" cy="2733675"/>
          </a:xfrm>
        </p:spPr>
        <p:txBody>
          <a:bodyPr/>
          <a:lstStyle/>
          <a:p>
            <a:r>
              <a:rPr lang="tr-TR" smtClean="0"/>
              <a:t>Canlı kalıntılarını çürüterek yaşarlar.</a:t>
            </a:r>
          </a:p>
          <a:p>
            <a:r>
              <a:rPr lang="tr-TR" smtClean="0"/>
              <a:t>Açıkta kalmış ekmek, peynir ve meyvelerin üzerinde çoğalabilir. </a:t>
            </a:r>
          </a:p>
          <a:p>
            <a:endParaRPr lang="tr-TR" smtClean="0"/>
          </a:p>
        </p:txBody>
      </p:sp>
      <p:pic>
        <p:nvPicPr>
          <p:cNvPr id="38915" name="4 İçerik Yer Tutucusu" descr="C:\Users\MUSTAFA\Desktop\bayat Kopie.gif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427538" y="1412875"/>
            <a:ext cx="4176712" cy="2520950"/>
          </a:xfrm>
        </p:spPr>
      </p:pic>
      <p:sp>
        <p:nvSpPr>
          <p:cNvPr id="38916" name="Text Box 2"/>
          <p:cNvSpPr txBox="1">
            <a:spLocks noChangeArrowheads="1"/>
          </p:cNvSpPr>
          <p:nvPr/>
        </p:nvSpPr>
        <p:spPr bwMode="auto">
          <a:xfrm>
            <a:off x="539750" y="4149725"/>
            <a:ext cx="8064500" cy="1800225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tr-TR" sz="2400" b="1">
                <a:solidFill>
                  <a:srgbClr val="FF0000"/>
                </a:solidFill>
                <a:latin typeface="Comic Sans MS" pitchFamily="66" charset="0"/>
              </a:rPr>
              <a:t>Penisilin</a:t>
            </a:r>
            <a:r>
              <a:rPr lang="tr-TR" sz="2400">
                <a:latin typeface="Comic Sans MS" pitchFamily="66" charset="0"/>
              </a:rPr>
              <a:t> adı verilen antibiyotik 1928 yılında Alexander Fleming tarafından küf mantarından elde edilmiştir.  Alexander Fleming  ve iki arkadaşı, bu çalışma ile 1945 yılında </a:t>
            </a:r>
            <a:r>
              <a:rPr lang="tr-TR" sz="2400" b="1">
                <a:solidFill>
                  <a:srgbClr val="FF0000"/>
                </a:solidFill>
                <a:latin typeface="Comic Sans MS" pitchFamily="66" charset="0"/>
              </a:rPr>
              <a:t>Nobel</a:t>
            </a:r>
            <a:r>
              <a:rPr lang="tr-TR" sz="2400" b="1">
                <a:latin typeface="Comic Sans MS" pitchFamily="66" charset="0"/>
              </a:rPr>
              <a:t> </a:t>
            </a:r>
            <a:r>
              <a:rPr lang="tr-TR" sz="2400" b="1">
                <a:solidFill>
                  <a:srgbClr val="FF0000"/>
                </a:solidFill>
                <a:latin typeface="Comic Sans MS" pitchFamily="66" charset="0"/>
              </a:rPr>
              <a:t>Tıp Ödülü</a:t>
            </a:r>
            <a:r>
              <a:rPr lang="tr-TR" sz="2400">
                <a:latin typeface="Comic Sans MS" pitchFamily="66" charset="0"/>
              </a:rPr>
              <a:t>’nü kazanmıştır.</a:t>
            </a:r>
            <a:endParaRPr lang="tr-TR" sz="2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388" y="704850"/>
            <a:ext cx="8713787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000" b="1" dirty="0" smtClean="0"/>
              <a:t>Parazit Mantarlar(Hastalık Yapıcı Mantarlar):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39750" y="1412875"/>
            <a:ext cx="8075613" cy="1944688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Mantar hastalığına neden olurlar.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İnsan, hayvan ve bitkilerin üzerinde yaşayabilirler.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El ve ayak tırnaklarında şekil bozukluklarına, çocukların ağzında oluşan pamukçuk hastalığına ve saç kıran hastalığına parazit mantarlar neden olur.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3993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3429000"/>
            <a:ext cx="7777162" cy="3081338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93750"/>
          </a:xfrm>
        </p:spPr>
        <p:txBody>
          <a:bodyPr/>
          <a:lstStyle/>
          <a:p>
            <a:r>
              <a:rPr lang="tr-TR" sz="3600" b="1" smtClean="0"/>
              <a:t>Maya Mantarları:</a:t>
            </a:r>
          </a:p>
        </p:txBody>
      </p:sp>
      <p:sp>
        <p:nvSpPr>
          <p:cNvPr id="40962" name="2 İçerik Yer Tutucusu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8289925" cy="1368425"/>
          </a:xfrm>
        </p:spPr>
        <p:txBody>
          <a:bodyPr/>
          <a:lstStyle/>
          <a:p>
            <a:r>
              <a:rPr lang="tr-TR" smtClean="0"/>
              <a:t>Çıplak gözle görülemezler.</a:t>
            </a:r>
          </a:p>
          <a:p>
            <a:r>
              <a:rPr lang="tr-TR" smtClean="0"/>
              <a:t>Hamurun mayalanması, yoğurt ve peynir yapılmasında maya mantarları rol alır.</a:t>
            </a:r>
          </a:p>
          <a:p>
            <a:endParaRPr lang="tr-TR" smtClean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213100"/>
            <a:ext cx="82883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1 Başlık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722313"/>
          </a:xfrm>
        </p:spPr>
        <p:txBody>
          <a:bodyPr/>
          <a:lstStyle/>
          <a:p>
            <a:r>
              <a:rPr lang="tr-TR" sz="3600" b="1" smtClean="0"/>
              <a:t>Şapkalı Mantarlar: </a:t>
            </a:r>
            <a:endParaRPr lang="tr-TR" sz="36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3644900"/>
            <a:ext cx="8002588" cy="270986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Vitamin ve protein bakımından zengin ve %90’ı su olan besin madde sidir.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İhtiyaç duydukları besinleri başka canlılardan hazır olarak ya da topraktan alırlar.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İnsanlar tarafından yenilebilen mantarlara </a:t>
            </a:r>
            <a:r>
              <a:rPr lang="tr-TR" b="1" dirty="0" smtClean="0">
                <a:solidFill>
                  <a:srgbClr val="FF0000"/>
                </a:solidFill>
              </a:rPr>
              <a:t>kültür mantarları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denir. Bazı şapkalı mantarlar zehirlidir. Bu nedenle kültür mantarları dışındakileri yemememiz gerekir.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4198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341438"/>
            <a:ext cx="7345363" cy="215900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1 Başlık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866775"/>
          </a:xfrm>
        </p:spPr>
        <p:txBody>
          <a:bodyPr/>
          <a:lstStyle/>
          <a:p>
            <a:r>
              <a:rPr lang="tr-TR" sz="4000" b="1" smtClean="0"/>
              <a:t>5. Mikroskobik Canlılar</a:t>
            </a:r>
            <a:endParaRPr lang="tr-TR" sz="40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23850" y="1700213"/>
            <a:ext cx="4038600" cy="443547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	Suda, havada, toprakta ve diğer canlıların vücudunda yaşayabilirler. Çıplak gözle görülemezler. </a:t>
            </a:r>
            <a:r>
              <a:rPr lang="tr-TR" b="1" dirty="0" smtClean="0">
                <a:solidFill>
                  <a:srgbClr val="FF0000"/>
                </a:solidFill>
              </a:rPr>
              <a:t>Mikroskop</a:t>
            </a:r>
            <a:r>
              <a:rPr lang="tr-TR" dirty="0" smtClean="0"/>
              <a:t> adı verilen araçla görülürler. Mikroskop 17. yüzyılda Hollandalı </a:t>
            </a:r>
            <a:r>
              <a:rPr lang="tr-TR" dirty="0" err="1" smtClean="0"/>
              <a:t>Anton</a:t>
            </a:r>
            <a:r>
              <a:rPr lang="tr-TR" dirty="0" smtClean="0"/>
              <a:t> </a:t>
            </a:r>
            <a:r>
              <a:rPr lang="tr-TR" dirty="0" err="1" smtClean="0"/>
              <a:t>van</a:t>
            </a:r>
            <a:r>
              <a:rPr lang="tr-TR" dirty="0" smtClean="0"/>
              <a:t> </a:t>
            </a:r>
            <a:r>
              <a:rPr lang="tr-TR" dirty="0" err="1" smtClean="0"/>
              <a:t>Leeuwenhoek</a:t>
            </a:r>
            <a:r>
              <a:rPr lang="tr-TR" dirty="0" smtClean="0"/>
              <a:t> ve İngiliz Robert </a:t>
            </a:r>
            <a:r>
              <a:rPr lang="tr-TR" dirty="0" err="1" smtClean="0"/>
              <a:t>Hooke</a:t>
            </a:r>
            <a:r>
              <a:rPr lang="tr-TR" dirty="0" smtClean="0"/>
              <a:t> tarafından geliştirilmiştir.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43011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1844675"/>
            <a:ext cx="3816350" cy="417671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08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b="1" dirty="0" smtClean="0"/>
              <a:t>1. Çevremizdeki Varlıklar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95288" y="4221163"/>
            <a:ext cx="8220075" cy="1871662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Çevremizdeki canlıları incelemeyi kolaylaştırmak için bilim insanları, varlıkların benzer ve farklı özelliklerine göre </a:t>
            </a:r>
            <a:r>
              <a:rPr lang="tr-TR" b="1" dirty="0" smtClean="0">
                <a:solidFill>
                  <a:srgbClr val="FF0000"/>
                </a:solidFill>
              </a:rPr>
              <a:t>sınıflandırma</a:t>
            </a:r>
            <a:r>
              <a:rPr lang="tr-TR" dirty="0" smtClean="0"/>
              <a:t> yapmışlardır. Çevremizdeki varlıklar </a:t>
            </a:r>
            <a:r>
              <a:rPr lang="tr-TR" b="1" dirty="0" smtClean="0">
                <a:solidFill>
                  <a:srgbClr val="FF0000"/>
                </a:solidFill>
              </a:rPr>
              <a:t>canlılar</a:t>
            </a:r>
            <a:r>
              <a:rPr lang="tr-TR" dirty="0" smtClean="0"/>
              <a:t> ve </a:t>
            </a:r>
            <a:r>
              <a:rPr lang="tr-TR" b="1" dirty="0" smtClean="0">
                <a:solidFill>
                  <a:srgbClr val="FF0000"/>
                </a:solidFill>
              </a:rPr>
              <a:t>cansızlar</a:t>
            </a:r>
            <a:r>
              <a:rPr lang="tr-TR" dirty="0" smtClean="0"/>
              <a:t> olmak üzere sınıflandırılabilir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484313"/>
            <a:ext cx="8610600" cy="2160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2 İçerik Yer Tutucusu"/>
          <p:cNvSpPr>
            <a:spLocks noGrp="1"/>
          </p:cNvSpPr>
          <p:nvPr>
            <p:ph sz="half" idx="1"/>
          </p:nvPr>
        </p:nvSpPr>
        <p:spPr>
          <a:xfrm>
            <a:off x="539750" y="1052513"/>
            <a:ext cx="7715250" cy="1223962"/>
          </a:xfrm>
        </p:spPr>
        <p:txBody>
          <a:bodyPr/>
          <a:lstStyle/>
          <a:p>
            <a:r>
              <a:rPr lang="tr-TR" smtClean="0"/>
              <a:t>Amip, öglena, paramesyum (terliksi hayvan), bakteri vb. mikroskobik canlılara örnektir.</a:t>
            </a:r>
          </a:p>
          <a:p>
            <a:endParaRPr lang="tr-TR" smtClean="0"/>
          </a:p>
        </p:txBody>
      </p:sp>
      <p:pic>
        <p:nvPicPr>
          <p:cNvPr id="44034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2636838"/>
            <a:ext cx="6119812" cy="338455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1 Başlık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722313"/>
          </a:xfrm>
        </p:spPr>
        <p:txBody>
          <a:bodyPr/>
          <a:lstStyle/>
          <a:p>
            <a:r>
              <a:rPr lang="tr-TR" sz="3600" b="1" smtClean="0"/>
              <a:t>Yararlı Mikroorganizmalar: </a:t>
            </a:r>
            <a:endParaRPr lang="tr-TR" sz="36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31788" y="1920875"/>
            <a:ext cx="4038600" cy="4433888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İnsanlar için faydalı olan mikroorganizmalardır.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Sütten yoğurt ve peynir oluşumu, üzümden sirke yapılması yararlı mikroorganizmalar sayesinde gerçekleşir.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Topraktaki atıkların çürümesini sağlayarak toprağın verimini artırırlar.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495800" y="1989138"/>
            <a:ext cx="4495800" cy="381635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1 Başlık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722313"/>
          </a:xfrm>
        </p:spPr>
        <p:txBody>
          <a:bodyPr/>
          <a:lstStyle/>
          <a:p>
            <a:r>
              <a:rPr lang="tr-TR" sz="3600" b="1" smtClean="0"/>
              <a:t>Zararlı Mikroorganizmalar:</a:t>
            </a:r>
            <a:endParaRPr lang="tr-TR" sz="36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Çeşitli hastalıklara sebep olan mikroorganizmalardır.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Verem, </a:t>
            </a:r>
            <a:r>
              <a:rPr lang="tr-TR" dirty="0" err="1" smtClean="0"/>
              <a:t>zatürre</a:t>
            </a:r>
            <a:r>
              <a:rPr lang="tr-TR" dirty="0" smtClean="0"/>
              <a:t>, kolera, tifo, dizanteri, </a:t>
            </a:r>
            <a:r>
              <a:rPr lang="tr-TR" dirty="0" err="1" smtClean="0"/>
              <a:t>tetanoz</a:t>
            </a:r>
            <a:r>
              <a:rPr lang="tr-TR" dirty="0" smtClean="0"/>
              <a:t> gibi hastalıkları mikroskobik canlılar yapar.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Zararlı mikroorganizmalar besinlerde bozulmasına neden olur.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Dişlerimizin çürümesine neden olurlar.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4608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1989138"/>
            <a:ext cx="3744913" cy="38608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algn="ctr"/>
            <a:r>
              <a:rPr lang="tr-TR" sz="4000" b="1" smtClean="0"/>
              <a:t>B) İNSAN ve ÇEVRE İLİŞKİSİ</a:t>
            </a:r>
            <a:endParaRPr lang="tr-TR" sz="4000" smtClean="0"/>
          </a:p>
        </p:txBody>
      </p:sp>
      <p:sp>
        <p:nvSpPr>
          <p:cNvPr id="47106" name="5 İçerik Yer Tutucusu"/>
          <p:cNvSpPr>
            <a:spLocks noGrp="1"/>
          </p:cNvSpPr>
          <p:nvPr>
            <p:ph sz="half" idx="1"/>
          </p:nvPr>
        </p:nvSpPr>
        <p:spPr>
          <a:xfrm>
            <a:off x="468313" y="6165850"/>
            <a:ext cx="8289925" cy="5492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i="1" smtClean="0"/>
              <a:t>Sizce hangi çevre sorunları insan kaynaklıdır?</a:t>
            </a: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513"/>
            <a:ext cx="9144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3 İçerik Yer Tutucusu"/>
          <p:cNvSpPr>
            <a:spLocks noGrp="1"/>
          </p:cNvSpPr>
          <p:nvPr>
            <p:ph sz="half" idx="2"/>
          </p:nvPr>
        </p:nvSpPr>
        <p:spPr>
          <a:xfrm>
            <a:off x="755650" y="4221163"/>
            <a:ext cx="7859713" cy="15843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	Çevre canlı ve cansız varlıkların bir arada etkileşim halinde olduğu ortamdır. İnsanların doğaya olumlu ve olumsuz etkileri vardır.</a:t>
            </a:r>
          </a:p>
          <a:p>
            <a:endParaRPr lang="tr-TR" smtClean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125538"/>
            <a:ext cx="8062912" cy="2663825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93750"/>
          </a:xfrm>
        </p:spPr>
        <p:txBody>
          <a:bodyPr/>
          <a:lstStyle/>
          <a:p>
            <a:r>
              <a:rPr lang="tr-TR" sz="3600" b="1" smtClean="0"/>
              <a:t>İnsanların Çevreye Olumsuz Etkileri:</a:t>
            </a:r>
            <a:endParaRPr lang="tr-TR" sz="36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8313" y="1700213"/>
            <a:ext cx="4038600" cy="443547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Hızlı nüfus artışıyla gelişen düzensiz yapılaşma ve orman alanlarının yok olması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Sanayileşmenin artması nedeni ile oluşan hava kirliliği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Tarımda kullanılan kimyasal ilaçların toprak ve su kirliliğine neden olması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Gelişigüzel atılan çöplerin toprak ve su kirliliğine neden olması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Orman tahribi ve orman yangınları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491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1844675"/>
            <a:ext cx="3830638" cy="403225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79388" y="1268413"/>
            <a:ext cx="4038600" cy="443547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İnsanların kullandığı parfüm ve deodorantlar ile ev ve taşıtlarda kullanılan yakıtların havayı kirletmesi ve bunun sonucunda </a:t>
            </a:r>
            <a:r>
              <a:rPr lang="tr-TR" b="1" dirty="0" smtClean="0"/>
              <a:t>küresel ısınma</a:t>
            </a:r>
            <a:r>
              <a:rPr lang="tr-TR" dirty="0" smtClean="0"/>
              <a:t> oluşması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Çevredeki bozulmalar nedeni ile bazı canlıların neslinin tükenme tehlikesi altına girmesi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Çevre kirliliği nedeni ile kunduz, Anadolu leoparı, Akdeniz foku, kelaynak, orkide gibi canlıların nesli tükenme tehlikesi altındadır.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1844675"/>
            <a:ext cx="4625975" cy="295275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1 Başlık"/>
          <p:cNvSpPr>
            <a:spLocks noGrp="1"/>
          </p:cNvSpPr>
          <p:nvPr>
            <p:ph type="title"/>
          </p:nvPr>
        </p:nvSpPr>
        <p:spPr>
          <a:xfrm>
            <a:off x="395288" y="476250"/>
            <a:ext cx="8507412" cy="1143000"/>
          </a:xfrm>
        </p:spPr>
        <p:txBody>
          <a:bodyPr/>
          <a:lstStyle/>
          <a:p>
            <a:r>
              <a:rPr lang="tr-TR" sz="4000" b="1" smtClean="0"/>
              <a:t>Çevre Kirliliğini Önlemek İçin Neler Yapılabilir:</a:t>
            </a:r>
            <a:endParaRPr lang="tr-TR" sz="4000" smtClean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Yakın çevreden başlayacak olursak kâğıt israfını azaltarak ağaçların kesilmesi engellenmelidir.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En yakınımızdaki sınıftan başlayarak yerlere çöp atılmamalı, görülen çöpler ise alınarak çöp kovasına atılmalıdır.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5120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2276475"/>
            <a:ext cx="4262437" cy="2881313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2 İçerik Yer Tutucusu"/>
          <p:cNvSpPr>
            <a:spLocks noGrp="1"/>
          </p:cNvSpPr>
          <p:nvPr>
            <p:ph sz="half" idx="1"/>
          </p:nvPr>
        </p:nvSpPr>
        <p:spPr>
          <a:xfrm>
            <a:off x="250825" y="1916113"/>
            <a:ext cx="3816350" cy="3097212"/>
          </a:xfrm>
        </p:spPr>
        <p:txBody>
          <a:bodyPr/>
          <a:lstStyle/>
          <a:p>
            <a:r>
              <a:rPr lang="tr-TR" smtClean="0"/>
              <a:t>Güneş enerjisi, rüzgâr enerjisi gibi temiz enerji kaynakları kullanılmalıdır.</a:t>
            </a:r>
          </a:p>
          <a:p>
            <a:r>
              <a:rPr lang="tr-TR" smtClean="0"/>
              <a:t>Özel araç yerine toplu taşıma araçları kullanılmalıdır.</a:t>
            </a:r>
          </a:p>
          <a:p>
            <a:endParaRPr lang="tr-TR" smtClean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11638" y="1844675"/>
            <a:ext cx="4822825" cy="316865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tr-TR" smtClean="0"/>
              <a:t>Fabrika bacalarına filtre takılmalıdır.</a:t>
            </a:r>
          </a:p>
          <a:p>
            <a:r>
              <a:rPr lang="tr-TR" smtClean="0"/>
              <a:t>Tarım ilaçları ve gübreler bilinçli kullanılmalıdır.</a:t>
            </a:r>
          </a:p>
          <a:p>
            <a:r>
              <a:rPr lang="tr-TR" smtClean="0"/>
              <a:t>Ormanlar korunmalı ve ağaç dikilmelidir.</a:t>
            </a:r>
          </a:p>
          <a:p>
            <a:endParaRPr lang="tr-TR" smtClean="0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6825" y="1844675"/>
            <a:ext cx="3311525" cy="337978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3 İçerik Yer Tutucusu"/>
          <p:cNvSpPr>
            <a:spLocks noGrp="1"/>
          </p:cNvSpPr>
          <p:nvPr>
            <p:ph sz="half" idx="2"/>
          </p:nvPr>
        </p:nvSpPr>
        <p:spPr>
          <a:xfrm>
            <a:off x="0" y="260350"/>
            <a:ext cx="9144000" cy="11525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baseline="-25000" smtClean="0"/>
              <a:t>	</a:t>
            </a:r>
            <a:r>
              <a:rPr lang="tr-TR" sz="3200" i="1" baseline="-25000" smtClean="0"/>
              <a:t>Çevrenizde gördüğünüz çiçekler, ağaçlar, bütün hayvanlar canlı varlıklar sınıfına girer. Bir bilim insanı olduğunuzu düşününüz. Bu durumda aşağıdaki fotoğraflarda yer alan canlı varlıkları nasıl sınıflandırırdınız?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512888"/>
            <a:ext cx="6756400" cy="5229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2 İçerik Yer Tutucusu"/>
          <p:cNvSpPr>
            <a:spLocks noGrp="1"/>
          </p:cNvSpPr>
          <p:nvPr>
            <p:ph idx="1"/>
          </p:nvPr>
        </p:nvSpPr>
        <p:spPr>
          <a:xfrm>
            <a:off x="0" y="3068638"/>
            <a:ext cx="9144000" cy="3789362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tr-TR" sz="4800" b="1" i="1" smtClean="0"/>
              <a:t>Mustafa ÇELİK</a:t>
            </a:r>
          </a:p>
          <a:p>
            <a:pPr algn="ctr">
              <a:buFont typeface="Wingdings 2" pitchFamily="18" charset="2"/>
              <a:buNone/>
            </a:pPr>
            <a:r>
              <a:rPr lang="tr-TR" sz="4800" b="1" i="1" smtClean="0"/>
              <a:t>Fen BilimleriÖğretmeni</a:t>
            </a:r>
          </a:p>
          <a:p>
            <a:pPr algn="ctr">
              <a:buFont typeface="Wingdings 2" pitchFamily="18" charset="2"/>
              <a:buNone/>
            </a:pPr>
            <a:r>
              <a:rPr lang="tr-TR" sz="4800" b="1" i="1" smtClean="0"/>
              <a:t>Yahya Kaptan Ortaokulu</a:t>
            </a:r>
          </a:p>
          <a:p>
            <a:pPr algn="ctr">
              <a:buFont typeface="Wingdings 2" pitchFamily="18" charset="2"/>
              <a:buNone/>
            </a:pPr>
            <a:r>
              <a:rPr lang="tr-TR" sz="4800" b="1" i="1" smtClean="0"/>
              <a:t>İzmit/KOCAELİ</a:t>
            </a:r>
          </a:p>
        </p:txBody>
      </p:sp>
      <p:pic>
        <p:nvPicPr>
          <p:cNvPr id="5" name="4 Resim" descr="logooooooooooooooooooooooooooooooooooooooooooooooooooooooooooooooooooooooooooooo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764704"/>
            <a:ext cx="2448272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8362950" cy="14398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	Solunum, boşaltım, hareket etme, beslenme, büyüme ve üreme gibi özelliklere sahip olan varlıklara </a:t>
            </a:r>
            <a:r>
              <a:rPr lang="tr-TR" b="1" smtClean="0">
                <a:solidFill>
                  <a:srgbClr val="FF0000"/>
                </a:solidFill>
              </a:rPr>
              <a:t>canlı</a:t>
            </a:r>
            <a:r>
              <a:rPr lang="tr-TR" smtClean="0"/>
              <a:t> denir. Bu özellikler canlıların ortak özellikleridir.</a:t>
            </a:r>
          </a:p>
          <a:p>
            <a:endParaRPr lang="tr-TR" smtClean="0"/>
          </a:p>
        </p:txBody>
      </p:sp>
      <p:pic>
        <p:nvPicPr>
          <p:cNvPr id="18434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2924175"/>
            <a:ext cx="7058025" cy="30972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Başlık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22313"/>
          </a:xfrm>
        </p:spPr>
        <p:txBody>
          <a:bodyPr/>
          <a:lstStyle/>
          <a:p>
            <a:r>
              <a:rPr lang="tr-TR" sz="4000" b="1" smtClean="0"/>
              <a:t>2. Bitkileri Sınıflandıralım</a:t>
            </a:r>
            <a:endParaRPr lang="tr-TR" sz="4000" smtClean="0"/>
          </a:p>
        </p:txBody>
      </p:sp>
      <p:sp>
        <p:nvSpPr>
          <p:cNvPr id="19458" name="2 İçerik Yer Tutucusu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8002587" cy="18684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	Bitkiler kendi besinlerini kendileri üretirler. Diğer canlıların besin ve oksijen kaynağıdır. Suda ya da karada yaşayabilirler. 2’ye ayrılırlar:</a:t>
            </a:r>
          </a:p>
          <a:p>
            <a:endParaRPr lang="tr-TR" smtClean="0"/>
          </a:p>
        </p:txBody>
      </p:sp>
      <p:pic>
        <p:nvPicPr>
          <p:cNvPr id="19459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2708275"/>
            <a:ext cx="5616575" cy="1584325"/>
          </a:xfrm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4292600"/>
            <a:ext cx="6264275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Başlık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722312"/>
          </a:xfrm>
        </p:spPr>
        <p:txBody>
          <a:bodyPr/>
          <a:lstStyle/>
          <a:p>
            <a:r>
              <a:rPr lang="tr-TR" sz="3600" b="1" smtClean="0"/>
              <a:t>Çiçeksiz Bitkiler: </a:t>
            </a:r>
            <a:endParaRPr lang="tr-TR" sz="3600" smtClean="0"/>
          </a:p>
        </p:txBody>
      </p:sp>
      <p:sp>
        <p:nvSpPr>
          <p:cNvPr id="20482" name="2 İçerik Yer Tutucusu"/>
          <p:cNvSpPr>
            <a:spLocks noGrp="1"/>
          </p:cNvSpPr>
          <p:nvPr>
            <p:ph sz="half" idx="1"/>
          </p:nvPr>
        </p:nvSpPr>
        <p:spPr>
          <a:xfrm>
            <a:off x="179388" y="1773238"/>
            <a:ext cx="3313112" cy="44338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	Çiçeği bulunmayan, az gelişmiş bitkilerdir. Karayosunları, su yosunları, eğrelti otu, at kuyruğu, ciğer otu ve kibrit otu çiçeksiz bitkilere örnektir.</a:t>
            </a:r>
          </a:p>
          <a:p>
            <a:endParaRPr lang="tr-TR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196975"/>
            <a:ext cx="229393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8450" y="1196975"/>
            <a:ext cx="226853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3068638"/>
            <a:ext cx="23034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3068638"/>
            <a:ext cx="223361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941888"/>
            <a:ext cx="230346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64325" y="4941888"/>
            <a:ext cx="22288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Başlık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793750"/>
          </a:xfrm>
        </p:spPr>
        <p:txBody>
          <a:bodyPr/>
          <a:lstStyle/>
          <a:p>
            <a:r>
              <a:rPr lang="tr-TR" sz="3600" b="1" smtClean="0"/>
              <a:t>Çiçekli Bitkiler:</a:t>
            </a:r>
            <a:r>
              <a:rPr lang="tr-TR" sz="3600" smtClean="0"/>
              <a:t> </a:t>
            </a:r>
          </a:p>
        </p:txBody>
      </p:sp>
      <p:sp>
        <p:nvSpPr>
          <p:cNvPr id="21506" name="2 İçerik Yer Tutucusu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3095625" cy="41052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	Çiçek, kök, gövde ve yaprak gibi kısımları bulunan gelişmiş bitkilerdir. </a:t>
            </a:r>
          </a:p>
          <a:p>
            <a:endParaRPr lang="tr-TR" smtClean="0"/>
          </a:p>
        </p:txBody>
      </p:sp>
      <p:pic>
        <p:nvPicPr>
          <p:cNvPr id="21507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6100" y="1125538"/>
            <a:ext cx="4679950" cy="5399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0825" y="1125538"/>
            <a:ext cx="4105275" cy="52292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Kök: </a:t>
            </a:r>
            <a:r>
              <a:rPr lang="tr-TR" dirty="0" smtClean="0"/>
              <a:t>Toprak altında bulunan, bitkiyi toprağa bağlayan kısımdır.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Bitkinin toprağa tutunmasını sağlar.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Su ve suda çözünmüş maddeleri alır.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Turp, havuç gibi bazı bitkilerin kökleri besinleri depolar.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 </a:t>
            </a:r>
            <a:endParaRPr lang="tr-TR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/>
              <a:t>	</a:t>
            </a:r>
            <a:endParaRPr lang="tr-TR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22530" name="4 İçerik Yer Tutucusu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6100" y="1125538"/>
            <a:ext cx="4679950" cy="5399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2f6bced183abbd445e3975ab4abd052ca3c51a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144</TotalTime>
  <Words>998</Words>
  <Application>Microsoft Office PowerPoint</Application>
  <PresentationFormat>Ekran Gösterisi (4:3)</PresentationFormat>
  <Paragraphs>130</Paragraphs>
  <Slides>40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Tasarım Şablonu</vt:lpstr>
      </vt:variant>
      <vt:variant>
        <vt:i4>4</vt:i4>
      </vt:variant>
      <vt:variant>
        <vt:lpstr>Slayt Başlıkları</vt:lpstr>
      </vt:variant>
      <vt:variant>
        <vt:i4>40</vt:i4>
      </vt:variant>
    </vt:vector>
  </HeadingPairs>
  <TitlesOfParts>
    <vt:vector size="49" baseType="lpstr">
      <vt:lpstr>Constantia</vt:lpstr>
      <vt:lpstr>Arial</vt:lpstr>
      <vt:lpstr>Calibri</vt:lpstr>
      <vt:lpstr>Wingdings 2</vt:lpstr>
      <vt:lpstr>Comic Sans MS</vt:lpstr>
      <vt:lpstr>Akış</vt:lpstr>
      <vt:lpstr>Akış</vt:lpstr>
      <vt:lpstr>Akış</vt:lpstr>
      <vt:lpstr>Akış</vt:lpstr>
      <vt:lpstr>Slayt 1</vt:lpstr>
      <vt:lpstr>A) CANLILARI TANIYALIM</vt:lpstr>
      <vt:lpstr>1. Çevremizdeki Varlıklar</vt:lpstr>
      <vt:lpstr>Slayt 4</vt:lpstr>
      <vt:lpstr>Slayt 5</vt:lpstr>
      <vt:lpstr>2. Bitkileri Sınıflandıralım</vt:lpstr>
      <vt:lpstr>Çiçeksiz Bitkiler: </vt:lpstr>
      <vt:lpstr>Çiçekli Bitkiler: </vt:lpstr>
      <vt:lpstr>Slayt 9</vt:lpstr>
      <vt:lpstr>Slayt 10</vt:lpstr>
      <vt:lpstr>Slayt 11</vt:lpstr>
      <vt:lpstr>Slayt 12</vt:lpstr>
      <vt:lpstr>Slayt 13</vt:lpstr>
      <vt:lpstr>Slayt 14</vt:lpstr>
      <vt:lpstr>3. Hayvanları Sınıflandıralım</vt:lpstr>
      <vt:lpstr>Omurgasız Hayvanlar: </vt:lpstr>
      <vt:lpstr>Slayt 17</vt:lpstr>
      <vt:lpstr>Omurgalı hayvanlar: </vt:lpstr>
      <vt:lpstr>Balıklar:</vt:lpstr>
      <vt:lpstr>Kurbağalar: </vt:lpstr>
      <vt:lpstr>Sürüngenler:</vt:lpstr>
      <vt:lpstr>Kuşlar:</vt:lpstr>
      <vt:lpstr>Memeliler:</vt:lpstr>
      <vt:lpstr>4. Mantarları Tanıyalım</vt:lpstr>
      <vt:lpstr>Küf mantarları:</vt:lpstr>
      <vt:lpstr>Parazit Mantarlar(Hastalık Yapıcı Mantarlar):  </vt:lpstr>
      <vt:lpstr>Maya Mantarları:</vt:lpstr>
      <vt:lpstr>Şapkalı Mantarlar: </vt:lpstr>
      <vt:lpstr>5. Mikroskobik Canlılar</vt:lpstr>
      <vt:lpstr>Slayt 30</vt:lpstr>
      <vt:lpstr>Yararlı Mikroorganizmalar: </vt:lpstr>
      <vt:lpstr>Zararlı Mikroorganizmalar:</vt:lpstr>
      <vt:lpstr>B) İNSAN ve ÇEVRE İLİŞKİSİ</vt:lpstr>
      <vt:lpstr>Slayt 34</vt:lpstr>
      <vt:lpstr>İnsanların Çevreye Olumsuz Etkileri:</vt:lpstr>
      <vt:lpstr>Slayt 36</vt:lpstr>
      <vt:lpstr>Çevre Kirliliğini Önlemek İçin Neler Yapılabilir:</vt:lpstr>
      <vt:lpstr>Slayt 38</vt:lpstr>
      <vt:lpstr>Slayt 39</vt:lpstr>
      <vt:lpstr>Slayt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MUSTAFA</dc:creator>
  <cp:lastModifiedBy>fatih</cp:lastModifiedBy>
  <cp:revision>28</cp:revision>
  <dcterms:created xsi:type="dcterms:W3CDTF">2015-02-22T16:23:01Z</dcterms:created>
  <dcterms:modified xsi:type="dcterms:W3CDTF">2015-02-22T19:59:55Z</dcterms:modified>
</cp:coreProperties>
</file>