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ctiveX/activeX1.xml" ContentType="application/vnd.ms-office.activeX+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2.xml" ContentType="application/vnd.ms-office.activeX+xml"/>
  <Override PartName="/ppt/notesSlides/notesSlide5.xml" ContentType="application/vnd.openxmlformats-officedocument.presentationml.notesSlide+xml"/>
  <Override PartName="/ppt/activeX/activeX3.xml" ContentType="application/vnd.ms-office.activeX+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4.xml" ContentType="application/vnd.ms-office.activeX+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ctiveX/activeX5.xml" ContentType="application/vnd.ms-office.activeX+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ctiveX/activeX6.xml" ContentType="application/vnd.ms-office.activeX+xml"/>
  <Override PartName="/ppt/notesSlides/notesSlide17.xml" ContentType="application/vnd.openxmlformats-officedocument.presentationml.notesSlide+xml"/>
  <Override PartName="/ppt/activeX/activeX7.xml" ContentType="application/vnd.ms-office.activeX+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ctiveX/activeX8.xml" ContentType="application/vnd.ms-office.activeX+xml"/>
  <Override PartName="/ppt/notesSlides/notesSlide20.xml" ContentType="application/vnd.openxmlformats-officedocument.presentationml.notesSlide+xml"/>
  <Override PartName="/ppt/activeX/activeX9.xml" ContentType="application/vnd.ms-office.activeX+xml"/>
  <Override PartName="/ppt/notesSlides/notesSlide21.xml" ContentType="application/vnd.openxmlformats-officedocument.presentationml.notesSlide+xml"/>
  <Override PartName="/ppt/activeX/activeX10.xml" ContentType="application/vnd.ms-office.activeX+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ctiveX/activeX11.xml" ContentType="application/vnd.ms-office.activeX+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8" r:id="rId2"/>
    <p:sldId id="338" r:id="rId3"/>
    <p:sldId id="289" r:id="rId4"/>
    <p:sldId id="290" r:id="rId5"/>
    <p:sldId id="291" r:id="rId6"/>
    <p:sldId id="346" r:id="rId7"/>
    <p:sldId id="332" r:id="rId8"/>
    <p:sldId id="339" r:id="rId9"/>
    <p:sldId id="292" r:id="rId10"/>
    <p:sldId id="293" r:id="rId11"/>
    <p:sldId id="337" r:id="rId12"/>
    <p:sldId id="294" r:id="rId13"/>
    <p:sldId id="312" r:id="rId14"/>
    <p:sldId id="296" r:id="rId15"/>
    <p:sldId id="297" r:id="rId16"/>
    <p:sldId id="298" r:id="rId17"/>
    <p:sldId id="341" r:id="rId18"/>
    <p:sldId id="344" r:id="rId19"/>
    <p:sldId id="299" r:id="rId20"/>
    <p:sldId id="342" r:id="rId21"/>
    <p:sldId id="343" r:id="rId22"/>
    <p:sldId id="345" r:id="rId23"/>
    <p:sldId id="300" r:id="rId24"/>
    <p:sldId id="301" r:id="rId25"/>
    <p:sldId id="302" r:id="rId26"/>
    <p:sldId id="303" r:id="rId27"/>
    <p:sldId id="304" r:id="rId28"/>
    <p:sldId id="306" r:id="rId29"/>
    <p:sldId id="307" r:id="rId30"/>
    <p:sldId id="308" r:id="rId31"/>
    <p:sldId id="309" r:id="rId32"/>
    <p:sldId id="311" r:id="rId33"/>
    <p:sldId id="316" r:id="rId34"/>
  </p:sldIdLst>
  <p:sldSz cx="9144000" cy="6858000" type="screen4x3"/>
  <p:notesSz cx="6858000" cy="9144000"/>
  <p:custDataLst>
    <p:tags r:id="rId36"/>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9" d="100"/>
          <a:sy n="59" d="100"/>
        </p:scale>
        <p:origin x="-3114" y="-12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B4EE42-7421-432C-8DBF-2276E88DBE2F}" type="datetimeFigureOut">
              <a:rPr lang="tr-TR" smtClean="0"/>
              <a:t>13.02.2015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97E4D-19B3-4EF2-BAF4-FBAA1ACBC05E}" type="slidenum">
              <a:rPr lang="tr-TR" smtClean="0"/>
              <a:t>‹#›</a:t>
            </a:fld>
            <a:endParaRPr lang="tr-TR"/>
          </a:p>
        </p:txBody>
      </p:sp>
    </p:spTree>
    <p:extLst>
      <p:ext uri="{BB962C8B-B14F-4D97-AF65-F5344CB8AC3E}">
        <p14:creationId xmlns:p14="http://schemas.microsoft.com/office/powerpoint/2010/main" val="70174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a:t>
            </a:fld>
            <a:endParaRPr lang="tr-TR"/>
          </a:p>
        </p:txBody>
      </p:sp>
    </p:spTree>
    <p:extLst>
      <p:ext uri="{BB962C8B-B14F-4D97-AF65-F5344CB8AC3E}">
        <p14:creationId xmlns:p14="http://schemas.microsoft.com/office/powerpoint/2010/main" val="2509874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10</a:t>
            </a:fld>
            <a:endParaRPr lang="tr-TR"/>
          </a:p>
        </p:txBody>
      </p:sp>
    </p:spTree>
    <p:extLst>
      <p:ext uri="{BB962C8B-B14F-4D97-AF65-F5344CB8AC3E}">
        <p14:creationId xmlns:p14="http://schemas.microsoft.com/office/powerpoint/2010/main" val="2270696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11</a:t>
            </a:fld>
            <a:endParaRPr lang="tr-TR"/>
          </a:p>
        </p:txBody>
      </p:sp>
    </p:spTree>
    <p:extLst>
      <p:ext uri="{BB962C8B-B14F-4D97-AF65-F5344CB8AC3E}">
        <p14:creationId xmlns:p14="http://schemas.microsoft.com/office/powerpoint/2010/main" val="912261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12</a:t>
            </a:fld>
            <a:endParaRPr lang="tr-TR"/>
          </a:p>
        </p:txBody>
      </p:sp>
    </p:spTree>
    <p:extLst>
      <p:ext uri="{BB962C8B-B14F-4D97-AF65-F5344CB8AC3E}">
        <p14:creationId xmlns:p14="http://schemas.microsoft.com/office/powerpoint/2010/main" val="3135209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13</a:t>
            </a:fld>
            <a:endParaRPr lang="tr-TR"/>
          </a:p>
        </p:txBody>
      </p:sp>
    </p:spTree>
    <p:extLst>
      <p:ext uri="{BB962C8B-B14F-4D97-AF65-F5344CB8AC3E}">
        <p14:creationId xmlns:p14="http://schemas.microsoft.com/office/powerpoint/2010/main" val="1898188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14</a:t>
            </a:fld>
            <a:endParaRPr lang="tr-TR"/>
          </a:p>
        </p:txBody>
      </p:sp>
    </p:spTree>
    <p:extLst>
      <p:ext uri="{BB962C8B-B14F-4D97-AF65-F5344CB8AC3E}">
        <p14:creationId xmlns:p14="http://schemas.microsoft.com/office/powerpoint/2010/main" val="207629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15</a:t>
            </a:fld>
            <a:endParaRPr lang="tr-TR"/>
          </a:p>
        </p:txBody>
      </p:sp>
    </p:spTree>
    <p:extLst>
      <p:ext uri="{BB962C8B-B14F-4D97-AF65-F5344CB8AC3E}">
        <p14:creationId xmlns:p14="http://schemas.microsoft.com/office/powerpoint/2010/main" val="2361257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16</a:t>
            </a:fld>
            <a:endParaRPr lang="tr-TR"/>
          </a:p>
        </p:txBody>
      </p:sp>
    </p:spTree>
    <p:extLst>
      <p:ext uri="{BB962C8B-B14F-4D97-AF65-F5344CB8AC3E}">
        <p14:creationId xmlns:p14="http://schemas.microsoft.com/office/powerpoint/2010/main" val="897115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17</a:t>
            </a:fld>
            <a:endParaRPr lang="tr-TR"/>
          </a:p>
        </p:txBody>
      </p:sp>
    </p:spTree>
    <p:extLst>
      <p:ext uri="{BB962C8B-B14F-4D97-AF65-F5344CB8AC3E}">
        <p14:creationId xmlns:p14="http://schemas.microsoft.com/office/powerpoint/2010/main" val="3424369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18</a:t>
            </a:fld>
            <a:endParaRPr lang="tr-TR"/>
          </a:p>
        </p:txBody>
      </p:sp>
    </p:spTree>
    <p:extLst>
      <p:ext uri="{BB962C8B-B14F-4D97-AF65-F5344CB8AC3E}">
        <p14:creationId xmlns:p14="http://schemas.microsoft.com/office/powerpoint/2010/main" val="4120468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19</a:t>
            </a:fld>
            <a:endParaRPr lang="tr-TR"/>
          </a:p>
        </p:txBody>
      </p:sp>
    </p:spTree>
    <p:extLst>
      <p:ext uri="{BB962C8B-B14F-4D97-AF65-F5344CB8AC3E}">
        <p14:creationId xmlns:p14="http://schemas.microsoft.com/office/powerpoint/2010/main" val="3580476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a:t>
            </a:fld>
            <a:endParaRPr lang="tr-TR"/>
          </a:p>
        </p:txBody>
      </p:sp>
    </p:spTree>
    <p:extLst>
      <p:ext uri="{BB962C8B-B14F-4D97-AF65-F5344CB8AC3E}">
        <p14:creationId xmlns:p14="http://schemas.microsoft.com/office/powerpoint/2010/main" val="138513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20</a:t>
            </a:fld>
            <a:endParaRPr lang="tr-TR"/>
          </a:p>
        </p:txBody>
      </p:sp>
    </p:spTree>
    <p:extLst>
      <p:ext uri="{BB962C8B-B14F-4D97-AF65-F5344CB8AC3E}">
        <p14:creationId xmlns:p14="http://schemas.microsoft.com/office/powerpoint/2010/main" val="1360486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21</a:t>
            </a:fld>
            <a:endParaRPr lang="tr-TR"/>
          </a:p>
        </p:txBody>
      </p:sp>
    </p:spTree>
    <p:extLst>
      <p:ext uri="{BB962C8B-B14F-4D97-AF65-F5344CB8AC3E}">
        <p14:creationId xmlns:p14="http://schemas.microsoft.com/office/powerpoint/2010/main" val="1945030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22</a:t>
            </a:fld>
            <a:endParaRPr lang="tr-TR"/>
          </a:p>
        </p:txBody>
      </p:sp>
    </p:spTree>
    <p:extLst>
      <p:ext uri="{BB962C8B-B14F-4D97-AF65-F5344CB8AC3E}">
        <p14:creationId xmlns:p14="http://schemas.microsoft.com/office/powerpoint/2010/main" val="11137859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23</a:t>
            </a:fld>
            <a:endParaRPr lang="tr-TR"/>
          </a:p>
        </p:txBody>
      </p:sp>
    </p:spTree>
    <p:extLst>
      <p:ext uri="{BB962C8B-B14F-4D97-AF65-F5344CB8AC3E}">
        <p14:creationId xmlns:p14="http://schemas.microsoft.com/office/powerpoint/2010/main" val="2209930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24</a:t>
            </a:fld>
            <a:endParaRPr lang="tr-TR"/>
          </a:p>
        </p:txBody>
      </p:sp>
    </p:spTree>
    <p:extLst>
      <p:ext uri="{BB962C8B-B14F-4D97-AF65-F5344CB8AC3E}">
        <p14:creationId xmlns:p14="http://schemas.microsoft.com/office/powerpoint/2010/main" val="1187973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25</a:t>
            </a:fld>
            <a:endParaRPr lang="tr-TR"/>
          </a:p>
        </p:txBody>
      </p:sp>
    </p:spTree>
    <p:extLst>
      <p:ext uri="{BB962C8B-B14F-4D97-AF65-F5344CB8AC3E}">
        <p14:creationId xmlns:p14="http://schemas.microsoft.com/office/powerpoint/2010/main" val="9221384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26</a:t>
            </a:fld>
            <a:endParaRPr lang="tr-TR"/>
          </a:p>
        </p:txBody>
      </p:sp>
    </p:spTree>
    <p:extLst>
      <p:ext uri="{BB962C8B-B14F-4D97-AF65-F5344CB8AC3E}">
        <p14:creationId xmlns:p14="http://schemas.microsoft.com/office/powerpoint/2010/main" val="2550605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27</a:t>
            </a:fld>
            <a:endParaRPr lang="tr-TR"/>
          </a:p>
        </p:txBody>
      </p:sp>
    </p:spTree>
    <p:extLst>
      <p:ext uri="{BB962C8B-B14F-4D97-AF65-F5344CB8AC3E}">
        <p14:creationId xmlns:p14="http://schemas.microsoft.com/office/powerpoint/2010/main" val="1565815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28</a:t>
            </a:fld>
            <a:endParaRPr lang="tr-TR"/>
          </a:p>
        </p:txBody>
      </p:sp>
    </p:spTree>
    <p:extLst>
      <p:ext uri="{BB962C8B-B14F-4D97-AF65-F5344CB8AC3E}">
        <p14:creationId xmlns:p14="http://schemas.microsoft.com/office/powerpoint/2010/main" val="1740193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29</a:t>
            </a:fld>
            <a:endParaRPr lang="tr-TR"/>
          </a:p>
        </p:txBody>
      </p:sp>
    </p:spTree>
    <p:extLst>
      <p:ext uri="{BB962C8B-B14F-4D97-AF65-F5344CB8AC3E}">
        <p14:creationId xmlns:p14="http://schemas.microsoft.com/office/powerpoint/2010/main" val="3984893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3</a:t>
            </a:fld>
            <a:endParaRPr lang="tr-TR"/>
          </a:p>
        </p:txBody>
      </p:sp>
    </p:spTree>
    <p:extLst>
      <p:ext uri="{BB962C8B-B14F-4D97-AF65-F5344CB8AC3E}">
        <p14:creationId xmlns:p14="http://schemas.microsoft.com/office/powerpoint/2010/main" val="40763459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30</a:t>
            </a:fld>
            <a:endParaRPr lang="tr-TR"/>
          </a:p>
        </p:txBody>
      </p:sp>
    </p:spTree>
    <p:extLst>
      <p:ext uri="{BB962C8B-B14F-4D97-AF65-F5344CB8AC3E}">
        <p14:creationId xmlns:p14="http://schemas.microsoft.com/office/powerpoint/2010/main" val="27652782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31</a:t>
            </a:fld>
            <a:endParaRPr lang="tr-TR"/>
          </a:p>
        </p:txBody>
      </p:sp>
    </p:spTree>
    <p:extLst>
      <p:ext uri="{BB962C8B-B14F-4D97-AF65-F5344CB8AC3E}">
        <p14:creationId xmlns:p14="http://schemas.microsoft.com/office/powerpoint/2010/main" val="20623850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32</a:t>
            </a:fld>
            <a:endParaRPr lang="tr-TR"/>
          </a:p>
        </p:txBody>
      </p:sp>
    </p:spTree>
    <p:extLst>
      <p:ext uri="{BB962C8B-B14F-4D97-AF65-F5344CB8AC3E}">
        <p14:creationId xmlns:p14="http://schemas.microsoft.com/office/powerpoint/2010/main" val="41187077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33</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4</a:t>
            </a:fld>
            <a:endParaRPr lang="tr-TR"/>
          </a:p>
        </p:txBody>
      </p:sp>
    </p:spTree>
    <p:extLst>
      <p:ext uri="{BB962C8B-B14F-4D97-AF65-F5344CB8AC3E}">
        <p14:creationId xmlns:p14="http://schemas.microsoft.com/office/powerpoint/2010/main" val="4090785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5</a:t>
            </a:fld>
            <a:endParaRPr lang="tr-TR"/>
          </a:p>
        </p:txBody>
      </p:sp>
    </p:spTree>
    <p:extLst>
      <p:ext uri="{BB962C8B-B14F-4D97-AF65-F5344CB8AC3E}">
        <p14:creationId xmlns:p14="http://schemas.microsoft.com/office/powerpoint/2010/main" val="261244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6</a:t>
            </a:fld>
            <a:endParaRPr lang="tr-TR"/>
          </a:p>
        </p:txBody>
      </p:sp>
    </p:spTree>
    <p:extLst>
      <p:ext uri="{BB962C8B-B14F-4D97-AF65-F5344CB8AC3E}">
        <p14:creationId xmlns:p14="http://schemas.microsoft.com/office/powerpoint/2010/main" val="1334027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7</a:t>
            </a:fld>
            <a:endParaRPr lang="tr-TR"/>
          </a:p>
        </p:txBody>
      </p:sp>
    </p:spTree>
    <p:extLst>
      <p:ext uri="{BB962C8B-B14F-4D97-AF65-F5344CB8AC3E}">
        <p14:creationId xmlns:p14="http://schemas.microsoft.com/office/powerpoint/2010/main" val="371864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8</a:t>
            </a:fld>
            <a:endParaRPr lang="tr-TR"/>
          </a:p>
        </p:txBody>
      </p:sp>
    </p:spTree>
    <p:extLst>
      <p:ext uri="{BB962C8B-B14F-4D97-AF65-F5344CB8AC3E}">
        <p14:creationId xmlns:p14="http://schemas.microsoft.com/office/powerpoint/2010/main" val="2512269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FF97E4D-19B3-4EF2-BAF4-FBAA1ACBC05E}" type="slidenum">
              <a:rPr lang="tr-TR" smtClean="0"/>
              <a:t>9</a:t>
            </a:fld>
            <a:endParaRPr lang="tr-TR"/>
          </a:p>
        </p:txBody>
      </p:sp>
    </p:spTree>
    <p:extLst>
      <p:ext uri="{BB962C8B-B14F-4D97-AF65-F5344CB8AC3E}">
        <p14:creationId xmlns:p14="http://schemas.microsoft.com/office/powerpoint/2010/main" val="4124670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13.02.2015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13.02.2015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1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24.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5" Type="http://schemas.openxmlformats.org/officeDocument/2006/relationships/image" Target="../media/image26.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30.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32.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34.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9.jpg"/><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47.png"/><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4103" y="140425"/>
            <a:ext cx="8496944" cy="1200329"/>
          </a:xfrm>
          <a:prstGeom prst="rect">
            <a:avLst/>
          </a:prstGeom>
          <a:solidFill>
            <a:schemeClr val="tx2"/>
          </a:solidFill>
        </p:spPr>
        <p:txBody>
          <a:bodyPr wrap="square">
            <a:spAutoFit/>
          </a:bodyPr>
          <a:lstStyle/>
          <a:p>
            <a:pPr algn="ctr"/>
            <a:r>
              <a:rPr lang="tr-TR" sz="2400" dirty="0" smtClean="0">
                <a:solidFill>
                  <a:schemeClr val="bg1">
                    <a:lumMod val="95000"/>
                  </a:schemeClr>
                </a:solidFill>
              </a:rPr>
              <a:t> </a:t>
            </a:r>
          </a:p>
          <a:p>
            <a:pPr algn="ctr"/>
            <a:r>
              <a:rPr lang="tr-TR" sz="2400" dirty="0" smtClean="0">
                <a:solidFill>
                  <a:schemeClr val="bg1">
                    <a:lumMod val="95000"/>
                  </a:schemeClr>
                </a:solidFill>
              </a:rPr>
              <a:t>BİTKİ </a:t>
            </a:r>
            <a:r>
              <a:rPr lang="tr-TR" sz="2400" dirty="0">
                <a:solidFill>
                  <a:schemeClr val="bg1">
                    <a:lumMod val="95000"/>
                  </a:schemeClr>
                </a:solidFill>
              </a:rPr>
              <a:t>VE HAYVANLARDA, BÜYÜME VE </a:t>
            </a:r>
            <a:r>
              <a:rPr lang="tr-TR" sz="2400" dirty="0" smtClean="0">
                <a:solidFill>
                  <a:schemeClr val="bg1">
                    <a:lumMod val="95000"/>
                  </a:schemeClr>
                </a:solidFill>
              </a:rPr>
              <a:t>GELİŞME</a:t>
            </a:r>
          </a:p>
          <a:p>
            <a:pPr algn="ctr"/>
            <a:endParaRPr lang="tr-TR" sz="2400" dirty="0">
              <a:solidFill>
                <a:schemeClr val="bg1">
                  <a:lumMod val="95000"/>
                </a:schemeClr>
              </a:solidFill>
            </a:endParaRPr>
          </a:p>
        </p:txBody>
      </p:sp>
      <p:sp>
        <p:nvSpPr>
          <p:cNvPr id="3" name="Dikdörtgen 2"/>
          <p:cNvSpPr/>
          <p:nvPr/>
        </p:nvSpPr>
        <p:spPr>
          <a:xfrm>
            <a:off x="307706" y="4653136"/>
            <a:ext cx="8463341" cy="1938992"/>
          </a:xfrm>
          <a:prstGeom prst="rect">
            <a:avLst/>
          </a:prstGeom>
        </p:spPr>
        <p:txBody>
          <a:bodyPr wrap="square">
            <a:spAutoFit/>
          </a:bodyPr>
          <a:lstStyle/>
          <a:p>
            <a:r>
              <a:rPr lang="tr-TR" sz="2400" dirty="0"/>
              <a:t>Bitki ve hayvanlarda, dişi ve erkek üreme hücrelerinin birleşerek </a:t>
            </a:r>
            <a:r>
              <a:rPr lang="tr-TR" sz="2400" dirty="0" smtClean="0"/>
              <a:t>döllenmeyi gerçekleştiğini </a:t>
            </a:r>
            <a:r>
              <a:rPr lang="tr-TR" sz="2400" dirty="0"/>
              <a:t>öğrendiniz. Gözle görülmeyecek kadar küçük iki hücreden, </a:t>
            </a:r>
            <a:r>
              <a:rPr lang="tr-TR" sz="2400" dirty="0" smtClean="0"/>
              <a:t>karmaşık işler </a:t>
            </a:r>
            <a:r>
              <a:rPr lang="tr-TR" sz="2400" dirty="0"/>
              <a:t>yapan canlılar meydana gelmektedir. Döllenmeden sonra bitki ve </a:t>
            </a:r>
            <a:r>
              <a:rPr lang="tr-TR" sz="2400" dirty="0" smtClean="0"/>
              <a:t>hayvanlar hangi </a:t>
            </a:r>
            <a:r>
              <a:rPr lang="tr-TR" sz="2400" dirty="0"/>
              <a:t>evreleri geçirerek büyüyüp gelişmektedirler?</a:t>
            </a:r>
          </a:p>
        </p:txBody>
      </p:sp>
      <p:pic>
        <p:nvPicPr>
          <p:cNvPr id="1029" name="Picture 5" descr="C:\Users\su\Desktop\Ekran Alıntısı.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878" y="2197646"/>
            <a:ext cx="7583562" cy="221073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4111" y="1387972"/>
            <a:ext cx="1967509" cy="161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91228" y="1759452"/>
            <a:ext cx="1472062" cy="122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ltıgen 6"/>
          <p:cNvSpPr/>
          <p:nvPr/>
        </p:nvSpPr>
        <p:spPr>
          <a:xfrm>
            <a:off x="251520" y="153827"/>
            <a:ext cx="1152128" cy="1114933"/>
          </a:xfrm>
          <a:prstGeom prst="hexagon">
            <a:avLst/>
          </a:prstGeom>
          <a:ln w="76200">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tr-TR" sz="2400" b="1" dirty="0" smtClean="0">
                <a:solidFill>
                  <a:srgbClr val="00B050"/>
                </a:solidFill>
              </a:rPr>
              <a:t>5.</a:t>
            </a:r>
          </a:p>
          <a:p>
            <a:pPr algn="ctr"/>
            <a:r>
              <a:rPr lang="tr-TR" b="1" dirty="0" smtClean="0">
                <a:solidFill>
                  <a:srgbClr val="00B050"/>
                </a:solidFill>
              </a:rPr>
              <a:t>ÜNİTE</a:t>
            </a:r>
            <a:endParaRPr lang="tr-TR" b="1" dirty="0">
              <a:solidFill>
                <a:srgbClr val="00B050"/>
              </a:solidFill>
            </a:endParaRPr>
          </a:p>
        </p:txBody>
      </p:sp>
    </p:spTree>
    <p:extLst>
      <p:ext uri="{BB962C8B-B14F-4D97-AF65-F5344CB8AC3E}">
        <p14:creationId xmlns:p14="http://schemas.microsoft.com/office/powerpoint/2010/main" val="1662286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7775"/>
            <a:ext cx="8856984" cy="2246769"/>
          </a:xfrm>
          <a:prstGeom prst="rect">
            <a:avLst/>
          </a:prstGeom>
        </p:spPr>
        <p:txBody>
          <a:bodyPr wrap="square">
            <a:spAutoFit/>
          </a:bodyPr>
          <a:lstStyle/>
          <a:p>
            <a:r>
              <a:rPr lang="tr-TR" sz="2000" b="1" dirty="0"/>
              <a:t>3. </a:t>
            </a:r>
            <a:r>
              <a:rPr lang="tr-TR" sz="2000" dirty="0"/>
              <a:t>Aşağıdaki bulmacayı çözünüz.</a:t>
            </a:r>
          </a:p>
          <a:p>
            <a:r>
              <a:rPr lang="tr-TR" sz="2000" b="1" dirty="0"/>
              <a:t>Tanımlar</a:t>
            </a:r>
          </a:p>
          <a:p>
            <a:r>
              <a:rPr lang="tr-TR" sz="2000" b="1" dirty="0"/>
              <a:t>1. </a:t>
            </a:r>
            <a:r>
              <a:rPr lang="tr-TR" sz="2000" dirty="0"/>
              <a:t>Yumurtalıkta dişi ve erkek üreme hücresinin birleşerek oluşturduğu yapıdır.</a:t>
            </a:r>
          </a:p>
          <a:p>
            <a:r>
              <a:rPr lang="tr-TR" sz="2000" b="1" dirty="0"/>
              <a:t>2. </a:t>
            </a:r>
            <a:r>
              <a:rPr lang="tr-TR" sz="2000" dirty="0"/>
              <a:t>Başçıkta bulunan erkek üreme hücresidir.</a:t>
            </a:r>
          </a:p>
          <a:p>
            <a:r>
              <a:rPr lang="tr-TR" sz="2000" b="1" dirty="0"/>
              <a:t>3. </a:t>
            </a:r>
            <a:r>
              <a:rPr lang="tr-TR" sz="2000" dirty="0"/>
              <a:t>Tozlaşmayı sağlayan etkenlerden birisidir.</a:t>
            </a:r>
          </a:p>
          <a:p>
            <a:r>
              <a:rPr lang="tr-TR" sz="2000" b="1" dirty="0"/>
              <a:t>4. </a:t>
            </a:r>
            <a:r>
              <a:rPr lang="tr-TR" sz="2000" dirty="0"/>
              <a:t>Çiçekte dişi üreme organının üst kısmıdır.</a:t>
            </a:r>
          </a:p>
          <a:p>
            <a:r>
              <a:rPr lang="tr-TR" sz="2000" b="1" dirty="0"/>
              <a:t>5. </a:t>
            </a:r>
            <a:r>
              <a:rPr lang="tr-TR" sz="2000" dirty="0"/>
              <a:t>Üreme hücrelerinin birleşmesi ile gerçekleşen olayıdır</a:t>
            </a:r>
            <a:r>
              <a:rPr lang="tr-TR" sz="2000" dirty="0" smtClean="0"/>
              <a:t>.</a:t>
            </a:r>
            <a:endParaRPr lang="tr-TR"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6596" y="2212671"/>
            <a:ext cx="6819900" cy="4648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04055" y="2212671"/>
            <a:ext cx="1962507" cy="2246769"/>
          </a:xfrm>
          <a:prstGeom prst="rect">
            <a:avLst/>
          </a:prstGeom>
        </p:spPr>
        <p:txBody>
          <a:bodyPr wrap="square">
            <a:spAutoFit/>
          </a:bodyPr>
          <a:lstStyle/>
          <a:p>
            <a:r>
              <a:rPr lang="tr-TR" sz="2000" b="1" dirty="0"/>
              <a:t>6. </a:t>
            </a:r>
            <a:r>
              <a:rPr lang="tr-TR" sz="2000" dirty="0"/>
              <a:t>Polenlerin </a:t>
            </a:r>
            <a:r>
              <a:rPr lang="tr-TR" sz="2000" dirty="0" err="1"/>
              <a:t>dişicik</a:t>
            </a:r>
            <a:r>
              <a:rPr lang="tr-TR" sz="2000" dirty="0"/>
              <a:t> tepesine ulaşması olayıdır.</a:t>
            </a:r>
          </a:p>
          <a:p>
            <a:r>
              <a:rPr lang="tr-TR" sz="2000" b="1" dirty="0"/>
              <a:t>7. </a:t>
            </a:r>
            <a:r>
              <a:rPr lang="tr-TR" sz="2000" dirty="0"/>
              <a:t>Yumurtalığın gelişerek oluşturduğu yapıdır.</a:t>
            </a:r>
          </a:p>
        </p:txBody>
      </p:sp>
      <p:sp>
        <p:nvSpPr>
          <p:cNvPr id="4" name="Dikdörtgen 3"/>
          <p:cNvSpPr/>
          <p:nvPr/>
        </p:nvSpPr>
        <p:spPr>
          <a:xfrm>
            <a:off x="2843808" y="3356992"/>
            <a:ext cx="2592288" cy="461665"/>
          </a:xfrm>
          <a:prstGeom prst="rect">
            <a:avLst/>
          </a:prstGeom>
        </p:spPr>
        <p:txBody>
          <a:bodyPr wrap="square">
            <a:spAutoFit/>
          </a:bodyPr>
          <a:lstStyle/>
          <a:p>
            <a:r>
              <a:rPr lang="tr-TR" sz="2400" b="1" dirty="0" smtClean="0">
                <a:solidFill>
                  <a:srgbClr val="FF0000"/>
                </a:solidFill>
              </a:rPr>
              <a:t>Z      İ      Ğ     O      T </a:t>
            </a:r>
            <a:endParaRPr lang="tr-TR" sz="2400" b="1" dirty="0">
              <a:solidFill>
                <a:srgbClr val="FF0000"/>
              </a:solidFill>
            </a:endParaRPr>
          </a:p>
        </p:txBody>
      </p:sp>
      <p:sp>
        <p:nvSpPr>
          <p:cNvPr id="6" name="Dikdörtgen 5"/>
          <p:cNvSpPr/>
          <p:nvPr/>
        </p:nvSpPr>
        <p:spPr>
          <a:xfrm>
            <a:off x="3851920" y="4551511"/>
            <a:ext cx="2808312" cy="461665"/>
          </a:xfrm>
          <a:prstGeom prst="rect">
            <a:avLst/>
          </a:prstGeom>
        </p:spPr>
        <p:txBody>
          <a:bodyPr wrap="square">
            <a:spAutoFit/>
          </a:bodyPr>
          <a:lstStyle/>
          <a:p>
            <a:r>
              <a:rPr lang="tr-TR" sz="2400" b="1" dirty="0" smtClean="0">
                <a:solidFill>
                  <a:srgbClr val="FF0000"/>
                </a:solidFill>
              </a:rPr>
              <a:t>P       O     L     E      N</a:t>
            </a:r>
            <a:endParaRPr lang="tr-TR" sz="2400" b="1" dirty="0">
              <a:solidFill>
                <a:srgbClr val="FF0000"/>
              </a:solidFill>
            </a:endParaRPr>
          </a:p>
        </p:txBody>
      </p:sp>
      <p:sp>
        <p:nvSpPr>
          <p:cNvPr id="7" name="Dikdörtgen 6"/>
          <p:cNvSpPr/>
          <p:nvPr/>
        </p:nvSpPr>
        <p:spPr>
          <a:xfrm>
            <a:off x="2915816" y="6165304"/>
            <a:ext cx="3168352" cy="461665"/>
          </a:xfrm>
          <a:prstGeom prst="rect">
            <a:avLst/>
          </a:prstGeom>
        </p:spPr>
        <p:txBody>
          <a:bodyPr wrap="square">
            <a:spAutoFit/>
          </a:bodyPr>
          <a:lstStyle/>
          <a:p>
            <a:r>
              <a:rPr lang="tr-TR" sz="2400" b="1" dirty="0" smtClean="0">
                <a:solidFill>
                  <a:srgbClr val="FF0000"/>
                </a:solidFill>
              </a:rPr>
              <a:t>R      Ü     Z     G      A   R</a:t>
            </a:r>
            <a:endParaRPr lang="tr-TR" sz="2400" b="1" dirty="0">
              <a:solidFill>
                <a:srgbClr val="FF0000"/>
              </a:solidFill>
            </a:endParaRPr>
          </a:p>
        </p:txBody>
      </p:sp>
      <p:sp>
        <p:nvSpPr>
          <p:cNvPr id="8" name="Dikdörtgen 7"/>
          <p:cNvSpPr/>
          <p:nvPr/>
        </p:nvSpPr>
        <p:spPr>
          <a:xfrm>
            <a:off x="8244408" y="3825877"/>
            <a:ext cx="396552" cy="2677656"/>
          </a:xfrm>
          <a:prstGeom prst="rect">
            <a:avLst/>
          </a:prstGeom>
        </p:spPr>
        <p:txBody>
          <a:bodyPr wrap="square">
            <a:spAutoFit/>
          </a:bodyPr>
          <a:lstStyle/>
          <a:p>
            <a:r>
              <a:rPr lang="tr-TR" sz="2400" b="1" dirty="0">
                <a:solidFill>
                  <a:srgbClr val="FF0000"/>
                </a:solidFill>
              </a:rPr>
              <a:t>T</a:t>
            </a:r>
            <a:r>
              <a:rPr lang="tr-TR" sz="2400" b="1" dirty="0" smtClean="0">
                <a:solidFill>
                  <a:srgbClr val="FF0000"/>
                </a:solidFill>
              </a:rPr>
              <a:t>      E     P     E      C   İ</a:t>
            </a:r>
          </a:p>
          <a:p>
            <a:r>
              <a:rPr lang="tr-TR" sz="2400" b="1" dirty="0">
                <a:solidFill>
                  <a:srgbClr val="FF0000"/>
                </a:solidFill>
              </a:rPr>
              <a:t>K</a:t>
            </a:r>
          </a:p>
        </p:txBody>
      </p:sp>
      <p:sp>
        <p:nvSpPr>
          <p:cNvPr id="9" name="Dikdörtgen 8"/>
          <p:cNvSpPr/>
          <p:nvPr/>
        </p:nvSpPr>
        <p:spPr>
          <a:xfrm>
            <a:off x="6084168" y="2727498"/>
            <a:ext cx="396552" cy="3077766"/>
          </a:xfrm>
          <a:prstGeom prst="rect">
            <a:avLst/>
          </a:prstGeom>
        </p:spPr>
        <p:txBody>
          <a:bodyPr wrap="square">
            <a:spAutoFit/>
          </a:bodyPr>
          <a:lstStyle/>
          <a:p>
            <a:r>
              <a:rPr lang="tr-TR" sz="2400" b="1" dirty="0" smtClean="0">
                <a:solidFill>
                  <a:srgbClr val="FF0000"/>
                </a:solidFill>
              </a:rPr>
              <a:t>D      Ö     L</a:t>
            </a:r>
          </a:p>
          <a:p>
            <a:r>
              <a:rPr lang="tr-TR" sz="2400" b="1" dirty="0">
                <a:solidFill>
                  <a:srgbClr val="FF0000"/>
                </a:solidFill>
              </a:rPr>
              <a:t>L</a:t>
            </a:r>
            <a:r>
              <a:rPr lang="tr-TR" sz="2400" b="1" dirty="0" smtClean="0">
                <a:solidFill>
                  <a:srgbClr val="FF0000"/>
                </a:solidFill>
              </a:rPr>
              <a:t>           E</a:t>
            </a:r>
          </a:p>
          <a:p>
            <a:r>
              <a:rPr lang="tr-TR" sz="2400" b="1" dirty="0" smtClean="0">
                <a:solidFill>
                  <a:srgbClr val="FF0000"/>
                </a:solidFill>
              </a:rPr>
              <a:t>   </a:t>
            </a:r>
            <a:endParaRPr lang="tr-TR" sz="800" b="1" dirty="0" smtClean="0">
              <a:solidFill>
                <a:srgbClr val="FF0000"/>
              </a:solidFill>
            </a:endParaRPr>
          </a:p>
          <a:p>
            <a:r>
              <a:rPr lang="tr-TR" sz="2400" b="1" dirty="0" smtClean="0">
                <a:solidFill>
                  <a:srgbClr val="FF0000"/>
                </a:solidFill>
              </a:rPr>
              <a:t>M</a:t>
            </a:r>
          </a:p>
          <a:p>
            <a:endParaRPr lang="tr-TR" sz="200" b="1" dirty="0" smtClean="0">
              <a:solidFill>
                <a:srgbClr val="FF0000"/>
              </a:solidFill>
            </a:endParaRPr>
          </a:p>
          <a:p>
            <a:r>
              <a:rPr lang="tr-TR" sz="2400" b="1" dirty="0" smtClean="0">
                <a:solidFill>
                  <a:srgbClr val="FF0000"/>
                </a:solidFill>
              </a:rPr>
              <a:t>E</a:t>
            </a:r>
            <a:endParaRPr lang="tr-TR" sz="2400" b="1" dirty="0">
              <a:solidFill>
                <a:srgbClr val="FF0000"/>
              </a:solidFill>
            </a:endParaRPr>
          </a:p>
        </p:txBody>
      </p:sp>
      <p:sp>
        <p:nvSpPr>
          <p:cNvPr id="10" name="Dikdörtgen 9"/>
          <p:cNvSpPr/>
          <p:nvPr/>
        </p:nvSpPr>
        <p:spPr>
          <a:xfrm>
            <a:off x="5039544" y="3436153"/>
            <a:ext cx="396552" cy="2708434"/>
          </a:xfrm>
          <a:prstGeom prst="rect">
            <a:avLst/>
          </a:prstGeom>
        </p:spPr>
        <p:txBody>
          <a:bodyPr wrap="square">
            <a:spAutoFit/>
          </a:bodyPr>
          <a:lstStyle/>
          <a:p>
            <a:r>
              <a:rPr lang="tr-TR" sz="2400" b="1" dirty="0" smtClean="0">
                <a:solidFill>
                  <a:srgbClr val="FF0000"/>
                </a:solidFill>
              </a:rPr>
              <a:t>      O     Z</a:t>
            </a:r>
          </a:p>
          <a:p>
            <a:r>
              <a:rPr lang="tr-TR" sz="2400" b="1" dirty="0" smtClean="0">
                <a:solidFill>
                  <a:srgbClr val="FF0000"/>
                </a:solidFill>
              </a:rPr>
              <a:t>           A</a:t>
            </a:r>
          </a:p>
          <a:p>
            <a:r>
              <a:rPr lang="tr-TR" sz="2400" b="1" dirty="0" smtClean="0">
                <a:solidFill>
                  <a:srgbClr val="FF0000"/>
                </a:solidFill>
              </a:rPr>
              <a:t> Ş </a:t>
            </a:r>
            <a:endParaRPr lang="tr-TR" sz="800" b="1" dirty="0" smtClean="0">
              <a:solidFill>
                <a:srgbClr val="FF0000"/>
              </a:solidFill>
            </a:endParaRPr>
          </a:p>
          <a:p>
            <a:r>
              <a:rPr lang="tr-TR" sz="2400" b="1" dirty="0" smtClean="0">
                <a:solidFill>
                  <a:srgbClr val="FF0000"/>
                </a:solidFill>
              </a:rPr>
              <a:t>M</a:t>
            </a:r>
          </a:p>
          <a:p>
            <a:endParaRPr lang="tr-TR" sz="200" b="1" dirty="0" smtClean="0">
              <a:solidFill>
                <a:srgbClr val="FF0000"/>
              </a:solidFill>
            </a:endParaRPr>
          </a:p>
        </p:txBody>
      </p:sp>
      <p:sp>
        <p:nvSpPr>
          <p:cNvPr id="11" name="Dikdörtgen 10"/>
          <p:cNvSpPr/>
          <p:nvPr/>
        </p:nvSpPr>
        <p:spPr>
          <a:xfrm>
            <a:off x="6087888" y="4970836"/>
            <a:ext cx="2592288" cy="461665"/>
          </a:xfrm>
          <a:prstGeom prst="rect">
            <a:avLst/>
          </a:prstGeom>
        </p:spPr>
        <p:txBody>
          <a:bodyPr wrap="square">
            <a:spAutoFit/>
          </a:bodyPr>
          <a:lstStyle/>
          <a:p>
            <a:r>
              <a:rPr lang="tr-TR" sz="2400" b="1" dirty="0" smtClean="0">
                <a:solidFill>
                  <a:srgbClr val="FF0000"/>
                </a:solidFill>
              </a:rPr>
              <a:t>       E      Y      V</a:t>
            </a:r>
            <a:endParaRPr lang="tr-TR" sz="2400" b="1" dirty="0">
              <a:solidFill>
                <a:srgbClr val="FF0000"/>
              </a:solidFill>
            </a:endParaRPr>
          </a:p>
        </p:txBody>
      </p:sp>
    </p:spTree>
    <p:extLst>
      <p:ext uri="{BB962C8B-B14F-4D97-AF65-F5344CB8AC3E}">
        <p14:creationId xmlns:p14="http://schemas.microsoft.com/office/powerpoint/2010/main" val="66951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6868"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2413" y="0"/>
                  <a:ext cx="9677401"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24157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3892" y="1340768"/>
            <a:ext cx="8873415" cy="5265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19" y="116632"/>
            <a:ext cx="5074659" cy="523220"/>
          </a:xfrm>
          <a:prstGeom prst="rect">
            <a:avLst/>
          </a:prstGeom>
        </p:spPr>
        <p:txBody>
          <a:bodyPr wrap="none">
            <a:spAutoFit/>
          </a:bodyPr>
          <a:lstStyle/>
          <a:p>
            <a:r>
              <a:rPr lang="tr-TR" sz="2800" b="1" dirty="0"/>
              <a:t>Hayvanlarda Büyüme ve Gelişme</a:t>
            </a:r>
            <a:endParaRPr lang="tr-TR" sz="2800" dirty="0"/>
          </a:p>
        </p:txBody>
      </p:sp>
      <p:sp>
        <p:nvSpPr>
          <p:cNvPr id="3" name="Dikdörtgen 2"/>
          <p:cNvSpPr/>
          <p:nvPr/>
        </p:nvSpPr>
        <p:spPr>
          <a:xfrm>
            <a:off x="107504" y="639852"/>
            <a:ext cx="8856983" cy="707886"/>
          </a:xfrm>
          <a:prstGeom prst="rect">
            <a:avLst/>
          </a:prstGeom>
        </p:spPr>
        <p:txBody>
          <a:bodyPr wrap="square">
            <a:spAutoFit/>
          </a:bodyPr>
          <a:lstStyle/>
          <a:p>
            <a:r>
              <a:rPr lang="tr-TR" sz="2000" dirty="0"/>
              <a:t>Bitkiler gibi hayvanların da bir yaşam döngüsü vardır. Birbirinden farklı olan canlıların yaşam </a:t>
            </a:r>
            <a:r>
              <a:rPr lang="tr-TR" sz="2000" dirty="0" smtClean="0"/>
              <a:t>döngüleri de </a:t>
            </a:r>
            <a:r>
              <a:rPr lang="tr-TR" sz="2000" dirty="0"/>
              <a:t>farklı farklıdır.</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503" y="1340768"/>
            <a:ext cx="8856984" cy="529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0241" y="1340768"/>
            <a:ext cx="8851508" cy="527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7503" y="1340768"/>
            <a:ext cx="8856984" cy="5299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07504" y="1340768"/>
            <a:ext cx="8881040" cy="5276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08545" y="1340768"/>
            <a:ext cx="8884109" cy="524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529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fade">
                                      <p:cBhvr>
                                        <p:cTn id="17" dur="500"/>
                                        <p:tgtEl>
                                          <p:spTgt spid="307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8"/>
                                        </p:tgtEl>
                                        <p:attrNameLst>
                                          <p:attrName>style.visibility</p:attrName>
                                        </p:attrNameLst>
                                      </p:cBhvr>
                                      <p:to>
                                        <p:strVal val="visible"/>
                                      </p:to>
                                    </p:set>
                                    <p:animEffect transition="in" filter="fade">
                                      <p:cBhvr>
                                        <p:cTn id="22" dur="500"/>
                                        <p:tgtEl>
                                          <p:spTgt spid="307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9"/>
                                        </p:tgtEl>
                                        <p:attrNameLst>
                                          <p:attrName>style.visibility</p:attrName>
                                        </p:attrNameLst>
                                      </p:cBhvr>
                                      <p:to>
                                        <p:strVal val="visible"/>
                                      </p:to>
                                    </p:set>
                                    <p:animEffect transition="in" filter="fade">
                                      <p:cBhvr>
                                        <p:cTn id="27"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226" y="58011"/>
            <a:ext cx="9001270" cy="1938992"/>
          </a:xfrm>
          <a:prstGeom prst="rect">
            <a:avLst/>
          </a:prstGeom>
        </p:spPr>
        <p:txBody>
          <a:bodyPr wrap="square">
            <a:spAutoFit/>
          </a:bodyPr>
          <a:lstStyle/>
          <a:p>
            <a:r>
              <a:rPr lang="tr-TR" sz="2400" dirty="0"/>
              <a:t>Balıklar, ürettikleri sperm ve yumurtalarını suda belirli bir yere bırakır. Balık yumurtaları, vücut </a:t>
            </a:r>
            <a:r>
              <a:rPr lang="tr-TR" sz="2400" dirty="0" smtClean="0"/>
              <a:t>dışında suda </a:t>
            </a:r>
            <a:r>
              <a:rPr lang="tr-TR" sz="2400" dirty="0"/>
              <a:t>döllenir. Balıklar, döllenme ve üreme şansını artırabilmek için çok sayıda yumurta ve </a:t>
            </a:r>
            <a:r>
              <a:rPr lang="tr-TR" sz="2400" dirty="0" smtClean="0"/>
              <a:t>sperm üretirler</a:t>
            </a:r>
            <a:r>
              <a:rPr lang="tr-TR" sz="2400" dirty="0"/>
              <a:t>. Suyun durgun olduğu bir yere çok sayıda üreme hücresi bırakırlar. Böylece döllenmiş </a:t>
            </a:r>
            <a:r>
              <a:rPr lang="tr-TR" sz="2400" dirty="0" smtClean="0"/>
              <a:t>olan yumurta </a:t>
            </a:r>
            <a:r>
              <a:rPr lang="tr-TR" sz="2400" dirty="0"/>
              <a:t>sayısı, artırılmış olur.</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969" y="1997002"/>
            <a:ext cx="7317451" cy="4672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2850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8357" y="4797152"/>
            <a:ext cx="8784976" cy="1938992"/>
          </a:xfrm>
          <a:prstGeom prst="rect">
            <a:avLst/>
          </a:prstGeom>
        </p:spPr>
        <p:txBody>
          <a:bodyPr wrap="square">
            <a:spAutoFit/>
          </a:bodyPr>
          <a:lstStyle/>
          <a:p>
            <a:r>
              <a:rPr lang="tr-TR" sz="2400" dirty="0"/>
              <a:t>Yumurta içinde, balığın </a:t>
            </a:r>
            <a:r>
              <a:rPr lang="tr-TR" sz="2400" dirty="0" smtClean="0"/>
              <a:t>gelişmesine yetecek </a:t>
            </a:r>
            <a:r>
              <a:rPr lang="tr-TR" sz="2400" dirty="0"/>
              <a:t>kadar besin bulunur. </a:t>
            </a:r>
            <a:r>
              <a:rPr lang="tr-TR" sz="2400" dirty="0" smtClean="0"/>
              <a:t>Balık yavrusu</a:t>
            </a:r>
            <a:r>
              <a:rPr lang="tr-TR" sz="2400" dirty="0"/>
              <a:t>, yumurta içinde </a:t>
            </a:r>
            <a:r>
              <a:rPr lang="tr-TR" sz="2400" dirty="0" smtClean="0"/>
              <a:t>gelişmesini tamamlayarak </a:t>
            </a:r>
            <a:r>
              <a:rPr lang="tr-TR" sz="2400" dirty="0"/>
              <a:t>dışarı çıkar. </a:t>
            </a:r>
            <a:r>
              <a:rPr lang="tr-TR" sz="2400" dirty="0" smtClean="0"/>
              <a:t>Yumurtadan </a:t>
            </a:r>
            <a:r>
              <a:rPr lang="sv-SE" sz="2400" dirty="0" smtClean="0"/>
              <a:t>çıkan </a:t>
            </a:r>
            <a:r>
              <a:rPr lang="sv-SE" sz="2400" dirty="0"/>
              <a:t>balıklar ana canlıya </a:t>
            </a:r>
            <a:r>
              <a:rPr lang="sv-SE" sz="2400" dirty="0" smtClean="0"/>
              <a:t>benzer.</a:t>
            </a:r>
            <a:r>
              <a:rPr lang="tr-TR" sz="2400" dirty="0" smtClean="0"/>
              <a:t> Balıklarda </a:t>
            </a:r>
            <a:r>
              <a:rPr lang="tr-TR" sz="2400" dirty="0"/>
              <a:t>yavru bakımı özelliği </a:t>
            </a:r>
            <a:r>
              <a:rPr lang="tr-TR" sz="2400" dirty="0" smtClean="0"/>
              <a:t>yoktur. Balıklar</a:t>
            </a:r>
            <a:r>
              <a:rPr lang="tr-TR" sz="2400" dirty="0"/>
              <a:t>, solungaçları ile soluk alıp </a:t>
            </a:r>
            <a:r>
              <a:rPr lang="tr-TR" sz="2400" dirty="0" smtClean="0"/>
              <a:t>verirken yüzgeç </a:t>
            </a:r>
            <a:r>
              <a:rPr lang="tr-TR" sz="2400" dirty="0"/>
              <a:t>ve kuyrukları ile </a:t>
            </a:r>
            <a:r>
              <a:rPr lang="tr-TR" sz="2400" dirty="0" smtClean="0"/>
              <a:t>hareket eder</a:t>
            </a:r>
            <a:r>
              <a:rPr lang="tr-TR" sz="2400" dirty="0"/>
              <a:t>. Vücutları onları koruyan </a:t>
            </a:r>
            <a:r>
              <a:rPr lang="tr-TR" sz="2400" dirty="0" smtClean="0"/>
              <a:t>pullarla kaplıdır</a:t>
            </a:r>
            <a:r>
              <a:rPr lang="tr-TR" sz="2400" dirty="0"/>
              <a:t>.</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643" y="111299"/>
            <a:ext cx="7113041" cy="454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92342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8835" y="117693"/>
            <a:ext cx="8784976" cy="6001643"/>
          </a:xfrm>
          <a:prstGeom prst="rect">
            <a:avLst/>
          </a:prstGeom>
        </p:spPr>
        <p:txBody>
          <a:bodyPr wrap="square">
            <a:spAutoFit/>
          </a:bodyPr>
          <a:lstStyle/>
          <a:p>
            <a:r>
              <a:rPr lang="tr-TR" sz="2400" dirty="0"/>
              <a:t>Kurbağalarda, hem erkek hem de dişi bireyler, üreme hücrelerini sudaki belli yerlere bırakır. </a:t>
            </a:r>
            <a:r>
              <a:rPr lang="tr-TR" sz="2400" dirty="0" smtClean="0"/>
              <a:t>Yumurta ile </a:t>
            </a:r>
            <a:r>
              <a:rPr lang="tr-TR" sz="2400" dirty="0"/>
              <a:t>sperm suda birleşir. Döllenme suda gerçekleşir. Bunun için çok sayıda sperm ve yumurta </a:t>
            </a:r>
            <a:r>
              <a:rPr lang="tr-TR" sz="2400" dirty="0" smtClean="0"/>
              <a:t>üretimi yapılır</a:t>
            </a:r>
            <a:r>
              <a:rPr lang="tr-TR" sz="2400" dirty="0"/>
              <a:t>.</a:t>
            </a:r>
          </a:p>
          <a:p>
            <a:r>
              <a:rPr lang="tr-TR" sz="2400" dirty="0"/>
              <a:t>Yumurta içindeki yavru bir miktar gelişerek dışarı çıkar. Yumurtadan çıkan yarı gelişmiş </a:t>
            </a:r>
            <a:r>
              <a:rPr lang="tr-TR" sz="2400" dirty="0" smtClean="0"/>
              <a:t>hâldeki yavruya</a:t>
            </a:r>
            <a:r>
              <a:rPr lang="tr-TR" sz="2400" dirty="0"/>
              <a:t>, </a:t>
            </a:r>
            <a:r>
              <a:rPr lang="tr-TR" sz="2400" b="1" dirty="0"/>
              <a:t>iribaş </a:t>
            </a:r>
            <a:r>
              <a:rPr lang="tr-TR" sz="2400" dirty="0"/>
              <a:t>denir. İribaş, balık görünümünde larva canlıdır. Bu sırada solungaçları yardımıyla </a:t>
            </a:r>
            <a:r>
              <a:rPr lang="tr-TR" sz="2400" dirty="0" smtClean="0"/>
              <a:t>soluk alıp </a:t>
            </a:r>
            <a:r>
              <a:rPr lang="tr-TR" sz="2400" dirty="0"/>
              <a:t>verir.</a:t>
            </a:r>
          </a:p>
          <a:p>
            <a:r>
              <a:rPr lang="tr-TR" sz="2400" dirty="0"/>
              <a:t>Larva, çevresinden besin maddeleri alarak gelişimini sürdürür ve erginleşir. Larvanın değişerek </a:t>
            </a:r>
            <a:r>
              <a:rPr lang="tr-TR" sz="2400" dirty="0" smtClean="0"/>
              <a:t>erginleşmesi sürecine</a:t>
            </a:r>
            <a:r>
              <a:rPr lang="tr-TR" sz="2400" dirty="0"/>
              <a:t>, </a:t>
            </a:r>
            <a:r>
              <a:rPr lang="tr-TR" sz="2400" b="1" dirty="0"/>
              <a:t>başkalaşım </a:t>
            </a:r>
            <a:r>
              <a:rPr lang="tr-TR" sz="2400" dirty="0"/>
              <a:t>denir.  </a:t>
            </a:r>
            <a:r>
              <a:rPr lang="tr-TR" sz="2400" dirty="0" smtClean="0"/>
              <a:t>Kurbağalarda </a:t>
            </a:r>
            <a:r>
              <a:rPr lang="tr-TR" sz="2400" dirty="0"/>
              <a:t>döllenmiş yumurtanın gelişmesi sonucu </a:t>
            </a:r>
            <a:r>
              <a:rPr lang="tr-TR" sz="2400" dirty="0" smtClean="0"/>
              <a:t>larvalar oluşur</a:t>
            </a:r>
            <a:r>
              <a:rPr lang="tr-TR" sz="2400" dirty="0"/>
              <a:t>. Balık biçiminde olan larvaların zamanla ön ve arka ayakları gelişir. Larvanın kuyruğunun </a:t>
            </a:r>
            <a:r>
              <a:rPr lang="tr-TR" sz="2400" dirty="0" smtClean="0"/>
              <a:t>kaybolmasıyla beraber </a:t>
            </a:r>
            <a:r>
              <a:rPr lang="tr-TR" sz="2400" dirty="0"/>
              <a:t>genç kurbağa meydana gelir. Artık akciğerleri de gelişmiştir. Genç kurbağa, karaya</a:t>
            </a:r>
          </a:p>
          <a:p>
            <a:r>
              <a:rPr lang="tr-TR" sz="2400" dirty="0"/>
              <a:t>çıkarak gelişmesine sürdürür. Kelebekler de kurbağalar gibi başkalaşım geçiren hayvanlardandır</a:t>
            </a:r>
            <a:r>
              <a:rPr lang="tr-TR" sz="2400" dirty="0" smtClean="0"/>
              <a:t>.</a:t>
            </a:r>
            <a:endParaRPr lang="tr-TR" sz="2400" dirty="0"/>
          </a:p>
        </p:txBody>
      </p:sp>
    </p:spTree>
    <p:extLst>
      <p:ext uri="{BB962C8B-B14F-4D97-AF65-F5344CB8AC3E}">
        <p14:creationId xmlns:p14="http://schemas.microsoft.com/office/powerpoint/2010/main" val="26328088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2553" y="0"/>
            <a:ext cx="8710901" cy="5595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39552" y="3429000"/>
            <a:ext cx="979179" cy="369332"/>
          </a:xfrm>
          <a:prstGeom prst="rect">
            <a:avLst/>
          </a:prstGeom>
        </p:spPr>
        <p:txBody>
          <a:bodyPr wrap="none">
            <a:spAutoFit/>
          </a:bodyPr>
          <a:lstStyle/>
          <a:p>
            <a:r>
              <a:rPr lang="tr-TR" dirty="0"/>
              <a:t>Yumurta</a:t>
            </a:r>
          </a:p>
        </p:txBody>
      </p:sp>
      <p:sp>
        <p:nvSpPr>
          <p:cNvPr id="3" name="Dikdörtgen 2"/>
          <p:cNvSpPr/>
          <p:nvPr/>
        </p:nvSpPr>
        <p:spPr>
          <a:xfrm>
            <a:off x="4201482" y="4638334"/>
            <a:ext cx="813043" cy="369332"/>
          </a:xfrm>
          <a:prstGeom prst="rect">
            <a:avLst/>
          </a:prstGeom>
        </p:spPr>
        <p:txBody>
          <a:bodyPr wrap="none">
            <a:spAutoFit/>
          </a:bodyPr>
          <a:lstStyle/>
          <a:p>
            <a:r>
              <a:rPr lang="tr-TR" dirty="0"/>
              <a:t> </a:t>
            </a:r>
            <a:r>
              <a:rPr lang="tr-TR" b="1" dirty="0"/>
              <a:t>iribaş </a:t>
            </a:r>
            <a:endParaRPr lang="tr-TR" dirty="0"/>
          </a:p>
        </p:txBody>
      </p:sp>
      <p:sp>
        <p:nvSpPr>
          <p:cNvPr id="5" name="Dikdörtgen 4"/>
          <p:cNvSpPr/>
          <p:nvPr/>
        </p:nvSpPr>
        <p:spPr>
          <a:xfrm>
            <a:off x="7039835" y="3798332"/>
            <a:ext cx="813043" cy="369332"/>
          </a:xfrm>
          <a:prstGeom prst="rect">
            <a:avLst/>
          </a:prstGeom>
        </p:spPr>
        <p:txBody>
          <a:bodyPr wrap="none">
            <a:spAutoFit/>
          </a:bodyPr>
          <a:lstStyle/>
          <a:p>
            <a:r>
              <a:rPr lang="tr-TR" dirty="0"/>
              <a:t> </a:t>
            </a:r>
            <a:r>
              <a:rPr lang="tr-TR" b="1" dirty="0"/>
              <a:t>iribaş </a:t>
            </a:r>
            <a:endParaRPr lang="tr-TR" dirty="0"/>
          </a:p>
        </p:txBody>
      </p:sp>
      <p:sp>
        <p:nvSpPr>
          <p:cNvPr id="4" name="Dikdörtgen 3"/>
          <p:cNvSpPr/>
          <p:nvPr/>
        </p:nvSpPr>
        <p:spPr>
          <a:xfrm>
            <a:off x="7446357" y="332656"/>
            <a:ext cx="1489126" cy="369332"/>
          </a:xfrm>
          <a:prstGeom prst="rect">
            <a:avLst/>
          </a:prstGeom>
        </p:spPr>
        <p:txBody>
          <a:bodyPr wrap="none">
            <a:spAutoFit/>
          </a:bodyPr>
          <a:lstStyle/>
          <a:p>
            <a:r>
              <a:rPr lang="tr-TR" b="1" dirty="0"/>
              <a:t>Genç kurbağa</a:t>
            </a:r>
            <a:endParaRPr lang="tr-TR" dirty="0"/>
          </a:p>
        </p:txBody>
      </p:sp>
      <p:sp>
        <p:nvSpPr>
          <p:cNvPr id="7" name="Dikdörtgen 6"/>
          <p:cNvSpPr/>
          <p:nvPr/>
        </p:nvSpPr>
        <p:spPr>
          <a:xfrm>
            <a:off x="4860032" y="147990"/>
            <a:ext cx="1489126" cy="369332"/>
          </a:xfrm>
          <a:prstGeom prst="rect">
            <a:avLst/>
          </a:prstGeom>
        </p:spPr>
        <p:txBody>
          <a:bodyPr wrap="none">
            <a:spAutoFit/>
          </a:bodyPr>
          <a:lstStyle/>
          <a:p>
            <a:r>
              <a:rPr lang="tr-TR" b="1" dirty="0"/>
              <a:t>Genç kurbağa</a:t>
            </a:r>
            <a:endParaRPr lang="tr-TR" dirty="0"/>
          </a:p>
        </p:txBody>
      </p:sp>
      <p:sp>
        <p:nvSpPr>
          <p:cNvPr id="6" name="Dikdörtgen 5"/>
          <p:cNvSpPr/>
          <p:nvPr/>
        </p:nvSpPr>
        <p:spPr>
          <a:xfrm>
            <a:off x="2267743" y="404664"/>
            <a:ext cx="1638205" cy="369332"/>
          </a:xfrm>
          <a:prstGeom prst="rect">
            <a:avLst/>
          </a:prstGeom>
        </p:spPr>
        <p:txBody>
          <a:bodyPr wrap="none">
            <a:spAutoFit/>
          </a:bodyPr>
          <a:lstStyle/>
          <a:p>
            <a:r>
              <a:rPr lang="tr-TR" b="1" dirty="0"/>
              <a:t>Erişkin kurbağa</a:t>
            </a:r>
            <a:endParaRPr lang="tr-TR" dirty="0"/>
          </a:p>
        </p:txBody>
      </p:sp>
      <p:sp>
        <p:nvSpPr>
          <p:cNvPr id="9" name="Dikdörtgen 8"/>
          <p:cNvSpPr/>
          <p:nvPr/>
        </p:nvSpPr>
        <p:spPr>
          <a:xfrm>
            <a:off x="251520" y="5517232"/>
            <a:ext cx="8640960" cy="523220"/>
          </a:xfrm>
          <a:prstGeom prst="rect">
            <a:avLst/>
          </a:prstGeom>
          <a:solidFill>
            <a:srgbClr val="FF0000"/>
          </a:solidFill>
        </p:spPr>
        <p:txBody>
          <a:bodyPr wrap="square">
            <a:spAutoFit/>
          </a:bodyPr>
          <a:lstStyle/>
          <a:p>
            <a:r>
              <a:rPr lang="tr-TR" sz="2800" b="1" dirty="0">
                <a:solidFill>
                  <a:schemeClr val="bg1">
                    <a:lumMod val="95000"/>
                  </a:schemeClr>
                </a:solidFill>
              </a:rPr>
              <a:t>Ara, Bul ve Hazırlan</a:t>
            </a:r>
            <a:endParaRPr lang="tr-TR" sz="2800" dirty="0">
              <a:solidFill>
                <a:schemeClr val="bg1">
                  <a:lumMod val="95000"/>
                </a:schemeClr>
              </a:solidFill>
            </a:endParaRPr>
          </a:p>
        </p:txBody>
      </p:sp>
      <p:sp>
        <p:nvSpPr>
          <p:cNvPr id="10" name="Dikdörtgen 9"/>
          <p:cNvSpPr/>
          <p:nvPr/>
        </p:nvSpPr>
        <p:spPr>
          <a:xfrm>
            <a:off x="251520" y="6040452"/>
            <a:ext cx="8640960" cy="646331"/>
          </a:xfrm>
          <a:prstGeom prst="rect">
            <a:avLst/>
          </a:prstGeom>
        </p:spPr>
        <p:txBody>
          <a:bodyPr wrap="square">
            <a:spAutoFit/>
          </a:bodyPr>
          <a:lstStyle/>
          <a:p>
            <a:r>
              <a:rPr lang="tr-TR" dirty="0"/>
              <a:t>Başkalaşım geçiren hayvanları araştırınız. Bulduğunuz hayvanların resimleriyle poster </a:t>
            </a:r>
            <a:r>
              <a:rPr lang="tr-TR" dirty="0" smtClean="0"/>
              <a:t>hazırlayarak bilgilerinizi </a:t>
            </a:r>
            <a:r>
              <a:rPr lang="tr-TR" dirty="0"/>
              <a:t>arkadaşlarınızla paylaşınız.</a:t>
            </a:r>
          </a:p>
        </p:txBody>
      </p:sp>
    </p:spTree>
    <p:extLst>
      <p:ext uri="{BB962C8B-B14F-4D97-AF65-F5344CB8AC3E}">
        <p14:creationId xmlns:p14="http://schemas.microsoft.com/office/powerpoint/2010/main" val="617659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P spid="7" grpId="0"/>
      <p:bldP spid="6" grpId="0"/>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0965" name="ShockwaveFlash1" r:id="rId2" imgW="8254959" imgH="5714286"/>
        </mc:Choice>
        <mc:Fallback>
          <p:control name="ShockwaveFlash1" r:id="rId2" imgW="8254959" imgH="57142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0"/>
                  <a:ext cx="8255000" cy="5715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934150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5060" name="ShockwaveFlash1" r:id="rId2" imgW="8569162" imgH="6165167"/>
        </mc:Choice>
        <mc:Fallback>
          <p:control name="ShockwaveFlash1" r:id="rId2" imgW="8569162" imgH="616516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0825" y="0"/>
                  <a:ext cx="8569325" cy="616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990012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60" y="0"/>
            <a:ext cx="9125339"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17241" y="5310855"/>
            <a:ext cx="9125541" cy="1569660"/>
          </a:xfrm>
          <a:prstGeom prst="rect">
            <a:avLst/>
          </a:prstGeom>
        </p:spPr>
        <p:txBody>
          <a:bodyPr wrap="square">
            <a:spAutoFit/>
          </a:bodyPr>
          <a:lstStyle/>
          <a:p>
            <a:r>
              <a:rPr lang="tr-TR" sz="2400" dirty="0"/>
              <a:t>Acaba balık ve kelebek neden başkalaşım </a:t>
            </a:r>
            <a:r>
              <a:rPr lang="tr-TR" sz="2400" dirty="0" smtClean="0"/>
              <a:t>geçirir? Yumurtada </a:t>
            </a:r>
            <a:r>
              <a:rPr lang="tr-TR" sz="2400" dirty="0"/>
              <a:t>yeterli besin olmadığı için </a:t>
            </a:r>
            <a:r>
              <a:rPr lang="tr-TR" sz="2400" dirty="0" smtClean="0"/>
              <a:t>yavru canlı </a:t>
            </a:r>
            <a:r>
              <a:rPr lang="tr-TR" sz="2400" dirty="0"/>
              <a:t>gelişmesini tamamlayamadan dışarı çıkar.</a:t>
            </a:r>
          </a:p>
          <a:p>
            <a:r>
              <a:rPr lang="tr-TR" sz="2400" dirty="0"/>
              <a:t>Yumurtadan çıkan yavrunun bazı yapısal </a:t>
            </a:r>
            <a:r>
              <a:rPr lang="tr-TR" sz="2400" dirty="0" smtClean="0"/>
              <a:t>değişiklikler geçirerek </a:t>
            </a:r>
            <a:r>
              <a:rPr lang="tr-TR" sz="2400" dirty="0"/>
              <a:t>ana canlıya benzer hâle </a:t>
            </a:r>
            <a:r>
              <a:rPr lang="tr-TR" sz="2400" dirty="0" smtClean="0"/>
              <a:t>gelmesine </a:t>
            </a:r>
            <a:r>
              <a:rPr lang="tr-TR" sz="2400" b="1" dirty="0" smtClean="0"/>
              <a:t>başkalaşım </a:t>
            </a:r>
            <a:r>
              <a:rPr lang="tr-TR" sz="2400" dirty="0"/>
              <a:t>denir.</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241" y="23529"/>
            <a:ext cx="9019195" cy="5356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095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7892" name="ShockwaveFlash1" r:id="rId2" imgW="9142857" imgH="5661636"/>
        </mc:Choice>
        <mc:Fallback>
          <p:control name="ShockwaveFlash1" r:id="rId2" imgW="9142857" imgH="566163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6610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406135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989" name="ShockwaveFlash1" r:id="rId2" imgW="8495238" imgH="5904762"/>
        </mc:Choice>
        <mc:Fallback>
          <p:control name="ShockwaveFlash1" r:id="rId2" imgW="8495238" imgH="5904762">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23850" y="188913"/>
                  <a:ext cx="8496300" cy="59039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27667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4036" name="ShockwaveFlash1" r:id="rId2" imgW="8714286" imgH="6165167"/>
        </mc:Choice>
        <mc:Fallback>
          <p:control name="ShockwaveFlash1" r:id="rId2" imgW="8714286" imgH="616516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0"/>
                  <a:ext cx="8713787" cy="616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9135122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6084" name="ShockwaveFlash1" r:id="rId2" imgW="8676190" imgH="6020640"/>
        </mc:Choice>
        <mc:Fallback>
          <p:control name="ShockwaveFlash1" r:id="rId2" imgW="8676190" imgH="602064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0825" y="0"/>
                  <a:ext cx="8675688" cy="60213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3705835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9038" y="130612"/>
            <a:ext cx="3809420" cy="3802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5685" y="144623"/>
            <a:ext cx="4025077" cy="371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3752" y="4005064"/>
            <a:ext cx="9036496" cy="2677656"/>
          </a:xfrm>
          <a:prstGeom prst="rect">
            <a:avLst/>
          </a:prstGeom>
        </p:spPr>
        <p:txBody>
          <a:bodyPr wrap="square">
            <a:spAutoFit/>
          </a:bodyPr>
          <a:lstStyle/>
          <a:p>
            <a:r>
              <a:rPr lang="tr-TR" sz="2400" dirty="0"/>
              <a:t>Sürüngenler, genellikle karada yaşayan </a:t>
            </a:r>
            <a:r>
              <a:rPr lang="tr-TR" sz="2400" dirty="0" smtClean="0"/>
              <a:t>hayvanlardır. Sürüngenlerde </a:t>
            </a:r>
            <a:r>
              <a:rPr lang="tr-TR" sz="2400" dirty="0"/>
              <a:t>döllenme anne vücudu içinde </a:t>
            </a:r>
            <a:r>
              <a:rPr lang="tr-TR" sz="2400" dirty="0" smtClean="0"/>
              <a:t>oluşur. Döllenmiş </a:t>
            </a:r>
            <a:r>
              <a:rPr lang="tr-TR" sz="2400" dirty="0"/>
              <a:t>yumurta, belli bir süreden sonra kabuklu </a:t>
            </a:r>
            <a:r>
              <a:rPr lang="tr-TR" sz="2400" dirty="0" smtClean="0"/>
              <a:t>olarak anne </a:t>
            </a:r>
            <a:r>
              <a:rPr lang="tr-TR" sz="2400" dirty="0"/>
              <a:t>vücudundan çıkar. Anne, yumurtaları </a:t>
            </a:r>
            <a:r>
              <a:rPr lang="tr-TR" sz="2400" dirty="0" smtClean="0"/>
              <a:t>korumak için </a:t>
            </a:r>
            <a:r>
              <a:rPr lang="tr-TR" sz="2400" dirty="0"/>
              <a:t>uygun bulduğu yere yumurtalarını gömer ve </a:t>
            </a:r>
            <a:r>
              <a:rPr lang="tr-TR" sz="2400" dirty="0" smtClean="0"/>
              <a:t>bırakır. Yavrular </a:t>
            </a:r>
            <a:r>
              <a:rPr lang="tr-TR" sz="2400" dirty="0"/>
              <a:t>yumurtanın içindeki yeterli besin ile gelişimlerini</a:t>
            </a:r>
          </a:p>
          <a:p>
            <a:r>
              <a:rPr lang="tr-TR" sz="2400" dirty="0"/>
              <a:t>tamamlar. Zaman geldiğinde yumurtadan çıkarak </a:t>
            </a:r>
            <a:r>
              <a:rPr lang="tr-TR" sz="2400" dirty="0" smtClean="0"/>
              <a:t>yaşam mücadelesine </a:t>
            </a:r>
            <a:r>
              <a:rPr lang="tr-TR" sz="2400" dirty="0"/>
              <a:t>başlar.</a:t>
            </a:r>
          </a:p>
        </p:txBody>
      </p:sp>
    </p:spTree>
    <p:extLst>
      <p:ext uri="{BB962C8B-B14F-4D97-AF65-F5344CB8AC3E}">
        <p14:creationId xmlns:p14="http://schemas.microsoft.com/office/powerpoint/2010/main" val="20132643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7962" y="116632"/>
            <a:ext cx="3023419" cy="3029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166120" y="117733"/>
            <a:ext cx="3076043" cy="302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65507" y="126705"/>
            <a:ext cx="2879143" cy="301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74982" y="3356992"/>
            <a:ext cx="9036496" cy="2308324"/>
          </a:xfrm>
          <a:prstGeom prst="rect">
            <a:avLst/>
          </a:prstGeom>
        </p:spPr>
        <p:txBody>
          <a:bodyPr wrap="square">
            <a:spAutoFit/>
          </a:bodyPr>
          <a:lstStyle/>
          <a:p>
            <a:r>
              <a:rPr lang="tr-TR" sz="2400" dirty="0"/>
              <a:t>Kuşlarda yumurta ve sperm dişi canlının vücudunda birleşir. Dişi kuşun vücudunda döllenme </a:t>
            </a:r>
            <a:r>
              <a:rPr lang="tr-TR" sz="2400" dirty="0" smtClean="0"/>
              <a:t>sonucunda yumurta </a:t>
            </a:r>
            <a:r>
              <a:rPr lang="tr-TR" sz="2400" dirty="0"/>
              <a:t>oluşur. Oluşan yumurta, yumurtlama olayıyla dışarı çıkar. Kuşlar, üreme dönemlerinde</a:t>
            </a:r>
          </a:p>
          <a:p>
            <a:r>
              <a:rPr lang="tr-TR" sz="2400" dirty="0"/>
              <a:t>ürettikleri yumurtaların üzerine kuluçkaya yatar. Kuluçkaya yatma, yumurta içindeki embriyonun </a:t>
            </a:r>
            <a:r>
              <a:rPr lang="tr-TR" sz="2400" dirty="0" smtClean="0"/>
              <a:t>gelişmesi için </a:t>
            </a:r>
            <a:r>
              <a:rPr lang="tr-TR" sz="2400" dirty="0"/>
              <a:t>uygun sıcaklığın oluşmasını sağlar.</a:t>
            </a:r>
          </a:p>
        </p:txBody>
      </p:sp>
    </p:spTree>
    <p:extLst>
      <p:ext uri="{BB962C8B-B14F-4D97-AF65-F5344CB8AC3E}">
        <p14:creationId xmlns:p14="http://schemas.microsoft.com/office/powerpoint/2010/main" val="9638269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858" y="116632"/>
            <a:ext cx="9003637" cy="1938992"/>
          </a:xfrm>
          <a:prstGeom prst="rect">
            <a:avLst/>
          </a:prstGeom>
        </p:spPr>
        <p:txBody>
          <a:bodyPr wrap="square">
            <a:spAutoFit/>
          </a:bodyPr>
          <a:lstStyle/>
          <a:p>
            <a:r>
              <a:rPr lang="tr-TR" sz="2400" dirty="0"/>
              <a:t>Kuşlarda, yavru bakımı vardır. Kuşlar yumurtadan çıkan yavruların kendi başlarına </a:t>
            </a:r>
            <a:r>
              <a:rPr lang="tr-TR" sz="2400" dirty="0" smtClean="0"/>
              <a:t>yaşayabilecekleri sürece </a:t>
            </a:r>
            <a:r>
              <a:rPr lang="tr-TR" sz="2400" dirty="0"/>
              <a:t>kadar besler ve onları korurlar. Kuşlar dışarıdan buldukları besinlerle yavruların </a:t>
            </a:r>
            <a:r>
              <a:rPr lang="tr-TR" sz="2400" dirty="0" smtClean="0"/>
              <a:t>beslenmesini sağlarlar</a:t>
            </a:r>
            <a:r>
              <a:rPr lang="tr-TR" sz="2400" dirty="0"/>
              <a:t>. Kuş yavruları bazı yaşam ve beslenme özelliklerini ebeveynlerinden öğrenirler.</a:t>
            </a:r>
          </a:p>
        </p:txBody>
      </p:sp>
      <p:sp>
        <p:nvSpPr>
          <p:cNvPr id="3" name="Dikdörtgen 2"/>
          <p:cNvSpPr/>
          <p:nvPr/>
        </p:nvSpPr>
        <p:spPr>
          <a:xfrm>
            <a:off x="104866" y="2091736"/>
            <a:ext cx="8859622" cy="1200329"/>
          </a:xfrm>
          <a:prstGeom prst="rect">
            <a:avLst/>
          </a:prstGeom>
        </p:spPr>
        <p:txBody>
          <a:bodyPr wrap="square">
            <a:spAutoFit/>
          </a:bodyPr>
          <a:lstStyle/>
          <a:p>
            <a:r>
              <a:rPr lang="tr-TR" sz="2400" dirty="0"/>
              <a:t>Uçabilen kuşlar yumurtadan çıktıklarında hemen uçamazlar. Kanatları bunun için yeterli </a:t>
            </a:r>
            <a:r>
              <a:rPr lang="tr-TR" sz="2400" dirty="0" smtClean="0"/>
              <a:t>değildir. Anne </a:t>
            </a:r>
            <a:r>
              <a:rPr lang="tr-TR" sz="2400" dirty="0"/>
              <a:t>ve babasının bakımı </a:t>
            </a:r>
            <a:r>
              <a:rPr lang="tr-TR" sz="2400" dirty="0" smtClean="0"/>
              <a:t>ile güçlenir ,tüyleri </a:t>
            </a:r>
            <a:r>
              <a:rPr lang="tr-TR" sz="2400" dirty="0"/>
              <a:t>çıkar ve artık uçabilir.</a:t>
            </a:r>
          </a:p>
        </p:txBody>
      </p:sp>
    </p:spTree>
    <p:extLst>
      <p:ext uri="{BB962C8B-B14F-4D97-AF65-F5344CB8AC3E}">
        <p14:creationId xmlns:p14="http://schemas.microsoft.com/office/powerpoint/2010/main" val="37712495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512" y="111369"/>
            <a:ext cx="4214757" cy="2594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02555" y="99323"/>
            <a:ext cx="4531378" cy="2609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79511" y="86882"/>
            <a:ext cx="4214757" cy="2600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0" name="Picture 10"/>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14836" y="79929"/>
            <a:ext cx="4506815" cy="264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00404" y="2887682"/>
            <a:ext cx="8764083" cy="3046988"/>
          </a:xfrm>
          <a:prstGeom prst="rect">
            <a:avLst/>
          </a:prstGeom>
        </p:spPr>
        <p:txBody>
          <a:bodyPr wrap="square">
            <a:spAutoFit/>
          </a:bodyPr>
          <a:lstStyle/>
          <a:p>
            <a:r>
              <a:rPr lang="tr-TR" sz="2400" dirty="0"/>
              <a:t>Memelilerde, yumurta ve spermin birleşmesi dişi canlının vücudunda gerçekleşir. Döllenme </a:t>
            </a:r>
            <a:r>
              <a:rPr lang="tr-TR" sz="2400" dirty="0" smtClean="0"/>
              <a:t>sonucu zigot </a:t>
            </a:r>
            <a:r>
              <a:rPr lang="tr-TR" sz="2400" dirty="0"/>
              <a:t>oluşur ve zigottan embriyo meydana gelir. Embriyo, dişi canlının döl yatağında gelişmesini sürdürür.</a:t>
            </a:r>
          </a:p>
          <a:p>
            <a:r>
              <a:rPr lang="tr-TR" sz="2400" dirty="0"/>
              <a:t>Anne karnında gelişimini tamamlayan yavru doğar. Yavru, anne veya babasına benzer. </a:t>
            </a:r>
            <a:r>
              <a:rPr lang="tr-TR" sz="2400" dirty="0" smtClean="0"/>
              <a:t>Yavrular kendilerine </a:t>
            </a:r>
            <a:r>
              <a:rPr lang="tr-TR" sz="2400" dirty="0"/>
              <a:t>bakamadıkları için ebeveynleri tarafından kendilerine yetebilecek süreye kadar beslenir ve</a:t>
            </a:r>
          </a:p>
          <a:p>
            <a:r>
              <a:rPr lang="tr-TR" sz="2400" dirty="0"/>
              <a:t>korunur. Yavrunun beslenmesi anne sütü ile sağlanır.</a:t>
            </a:r>
          </a:p>
        </p:txBody>
      </p:sp>
    </p:spTree>
    <p:extLst>
      <p:ext uri="{BB962C8B-B14F-4D97-AF65-F5344CB8AC3E}">
        <p14:creationId xmlns:p14="http://schemas.microsoft.com/office/powerpoint/2010/main" val="7120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fade">
                                      <p:cBhvr>
                                        <p:cTn id="7" dur="500"/>
                                        <p:tgtEl>
                                          <p:spTgt spid="10248"/>
                                        </p:tgtEl>
                                      </p:cBhvr>
                                    </p:animEffect>
                                  </p:childTnLst>
                                </p:cTn>
                              </p:par>
                              <p:par>
                                <p:cTn id="8" presetID="10" presetClass="entr" presetSubtype="0" fill="hold" nodeType="withEffect">
                                  <p:stCondLst>
                                    <p:cond delay="0"/>
                                  </p:stCondLst>
                                  <p:childTnLst>
                                    <p:set>
                                      <p:cBhvr>
                                        <p:cTn id="9" dur="1" fill="hold">
                                          <p:stCondLst>
                                            <p:cond delay="0"/>
                                          </p:stCondLst>
                                        </p:cTn>
                                        <p:tgtEl>
                                          <p:spTgt spid="10250"/>
                                        </p:tgtEl>
                                        <p:attrNameLst>
                                          <p:attrName>style.visibility</p:attrName>
                                        </p:attrNameLst>
                                      </p:cBhvr>
                                      <p:to>
                                        <p:strVal val="visible"/>
                                      </p:to>
                                    </p:set>
                                    <p:animEffect transition="in" filter="fade">
                                      <p:cBhvr>
                                        <p:cTn id="10"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36240"/>
            <a:ext cx="8856984" cy="461665"/>
          </a:xfrm>
          <a:prstGeom prst="rect">
            <a:avLst/>
          </a:prstGeom>
          <a:solidFill>
            <a:schemeClr val="accent2">
              <a:lumMod val="75000"/>
            </a:schemeClr>
          </a:solidFill>
        </p:spPr>
        <p:txBody>
          <a:bodyPr wrap="square">
            <a:spAutoFit/>
          </a:bodyPr>
          <a:lstStyle/>
          <a:p>
            <a:r>
              <a:rPr lang="tr-TR" sz="2400" b="1" dirty="0">
                <a:solidFill>
                  <a:schemeClr val="bg1">
                    <a:lumMod val="95000"/>
                  </a:schemeClr>
                </a:solidFill>
              </a:rPr>
              <a:t>Etkinlik / Bitki Günlüğü</a:t>
            </a:r>
            <a:endParaRPr lang="tr-TR" sz="2400" dirty="0">
              <a:solidFill>
                <a:schemeClr val="bg1">
                  <a:lumMod val="95000"/>
                </a:schemeClr>
              </a:solidFill>
            </a:endParaRPr>
          </a:p>
        </p:txBody>
      </p:sp>
      <p:sp>
        <p:nvSpPr>
          <p:cNvPr id="3" name="Dikdörtgen 2"/>
          <p:cNvSpPr/>
          <p:nvPr/>
        </p:nvSpPr>
        <p:spPr>
          <a:xfrm>
            <a:off x="107504" y="497905"/>
            <a:ext cx="5544616" cy="4832092"/>
          </a:xfrm>
          <a:prstGeom prst="rect">
            <a:avLst/>
          </a:prstGeom>
        </p:spPr>
        <p:txBody>
          <a:bodyPr wrap="square">
            <a:spAutoFit/>
          </a:bodyPr>
          <a:lstStyle/>
          <a:p>
            <a:r>
              <a:rPr lang="tr-TR" sz="2200" dirty="0"/>
              <a:t>Evde bitki yetiştirmeye ne dersiniz? Şifalı </a:t>
            </a:r>
            <a:r>
              <a:rPr lang="tr-TR" sz="2200" dirty="0" smtClean="0"/>
              <a:t>bitki-</a:t>
            </a:r>
            <a:r>
              <a:rPr lang="tr-TR" sz="2200" dirty="0" err="1" smtClean="0"/>
              <a:t>lerden</a:t>
            </a:r>
            <a:r>
              <a:rPr lang="tr-TR" sz="2200" dirty="0" smtClean="0"/>
              <a:t> maydanoz, nane </a:t>
            </a:r>
            <a:r>
              <a:rPr lang="tr-TR" sz="2200" dirty="0"/>
              <a:t>ya da kekik </a:t>
            </a:r>
            <a:r>
              <a:rPr lang="tr-TR" sz="2200" dirty="0" smtClean="0"/>
              <a:t>yetiştire-bilirsiniz</a:t>
            </a:r>
            <a:r>
              <a:rPr lang="tr-TR" sz="2200" dirty="0"/>
              <a:t>. Bitkinizi tohumdan </a:t>
            </a:r>
            <a:r>
              <a:rPr lang="tr-TR" sz="2200" dirty="0" smtClean="0"/>
              <a:t>yetiştirebilirsiniz ya </a:t>
            </a:r>
            <a:r>
              <a:rPr lang="tr-TR" sz="2200" dirty="0"/>
              <a:t>da isterseniz bir fidanlığa giderek bir fide </a:t>
            </a:r>
            <a:r>
              <a:rPr lang="tr-TR" sz="2200" dirty="0" smtClean="0"/>
              <a:t>demeti satın </a:t>
            </a:r>
            <a:r>
              <a:rPr lang="tr-TR" sz="2200" dirty="0"/>
              <a:t>alabilirsiniz. Bitkinizi koymak için saksınız da olmalıdır.</a:t>
            </a:r>
          </a:p>
          <a:p>
            <a:r>
              <a:rPr lang="tr-TR" sz="2200" dirty="0"/>
              <a:t>Bitki yetiştirmek için uygun miktarda ışık alan bir yer </a:t>
            </a:r>
            <a:r>
              <a:rPr lang="tr-TR" sz="2200" dirty="0" smtClean="0"/>
              <a:t>seçmelisiniz. Her </a:t>
            </a:r>
            <a:r>
              <a:rPr lang="tr-TR" sz="2200" dirty="0"/>
              <a:t>bitki aynı miktar ışığa ihtiyaç duymaz. Bitki </a:t>
            </a:r>
            <a:r>
              <a:rPr lang="tr-TR" sz="2200" dirty="0" smtClean="0"/>
              <a:t>için en </a:t>
            </a:r>
            <a:r>
              <a:rPr lang="tr-TR" sz="2200" dirty="0"/>
              <a:t>önemli şeylerden biri topraktır. Bitkiyi iyi besleyen ve </a:t>
            </a:r>
            <a:r>
              <a:rPr lang="tr-TR" sz="2200" dirty="0" smtClean="0"/>
              <a:t>suyu emen </a:t>
            </a:r>
            <a:r>
              <a:rPr lang="tr-TR" sz="2200" dirty="0"/>
              <a:t>bir toprak türü seçmelisiniz. Saksınızın altında bir </a:t>
            </a:r>
            <a:r>
              <a:rPr lang="tr-TR" sz="2200" dirty="0" smtClean="0"/>
              <a:t>delik olmalıdır</a:t>
            </a:r>
            <a:r>
              <a:rPr lang="tr-TR" sz="2200" dirty="0"/>
              <a:t>. Bitkinizi suladığınızda </a:t>
            </a:r>
            <a:r>
              <a:rPr lang="tr-TR" sz="2200" dirty="0" err="1" smtClean="0"/>
              <a:t>süzü-len</a:t>
            </a:r>
            <a:r>
              <a:rPr lang="tr-TR" sz="2200" dirty="0" smtClean="0"/>
              <a:t> </a:t>
            </a:r>
            <a:r>
              <a:rPr lang="tr-TR" sz="2200" dirty="0"/>
              <a:t>su, bu delikten </a:t>
            </a:r>
            <a:r>
              <a:rPr lang="tr-TR" sz="2200" dirty="0" smtClean="0"/>
              <a:t>çıkıp saksı </a:t>
            </a:r>
            <a:r>
              <a:rPr lang="tr-TR" sz="2200" dirty="0"/>
              <a:t>altındaki tabakta toplanmalıdır. </a:t>
            </a:r>
            <a:endParaRPr lang="tr-TR" sz="2200" dirty="0"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674500" y="623607"/>
            <a:ext cx="3289987" cy="4386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07504" y="5229200"/>
            <a:ext cx="8856984" cy="1323439"/>
          </a:xfrm>
          <a:prstGeom prst="rect">
            <a:avLst/>
          </a:prstGeom>
        </p:spPr>
        <p:txBody>
          <a:bodyPr wrap="square">
            <a:spAutoFit/>
          </a:bodyPr>
          <a:lstStyle/>
          <a:p>
            <a:r>
              <a:rPr lang="tr-TR" sz="2000" dirty="0"/>
              <a:t>Hazırlıklarınız bittiğinde bitkinizi yetiştirmeye başlayabilirsiniz. Bitkinizde, tohumdan bitki olana kadar geçen sürede meydana gelen değişimleri bir günlükte toplayınız. İsterseniz bitki yerine bir tırtıl besleyebilir, tırtılın nasıl önce kozaya sonra da kelebeğe dönüştüğünü gözlemleyebilirsiniz.</a:t>
            </a:r>
          </a:p>
        </p:txBody>
      </p:sp>
    </p:spTree>
    <p:extLst>
      <p:ext uri="{BB962C8B-B14F-4D97-AF65-F5344CB8AC3E}">
        <p14:creationId xmlns:p14="http://schemas.microsoft.com/office/powerpoint/2010/main" val="10224397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613680110"/>
              </p:ext>
            </p:extLst>
          </p:nvPr>
        </p:nvGraphicFramePr>
        <p:xfrm>
          <a:off x="189608" y="772448"/>
          <a:ext cx="8746014" cy="1194859"/>
        </p:xfrm>
        <a:graphic>
          <a:graphicData uri="http://schemas.openxmlformats.org/drawingml/2006/table">
            <a:tbl>
              <a:tblPr firstRow="1" bandRow="1">
                <a:tableStyleId>{5940675A-B579-460E-94D1-54222C63F5DA}</a:tableStyleId>
              </a:tblPr>
              <a:tblGrid>
                <a:gridCol w="1457669"/>
                <a:gridCol w="1243206"/>
                <a:gridCol w="1368152"/>
                <a:gridCol w="1761649"/>
                <a:gridCol w="1457669"/>
                <a:gridCol w="1457669"/>
              </a:tblGrid>
              <a:tr h="352246">
                <a:tc>
                  <a:txBody>
                    <a:bodyPr/>
                    <a:lstStyle/>
                    <a:p>
                      <a:r>
                        <a:rPr lang="tr-TR" dirty="0" smtClean="0"/>
                        <a:t>eşeyli</a:t>
                      </a:r>
                    </a:p>
                    <a:p>
                      <a:r>
                        <a:rPr lang="tr-TR" dirty="0" smtClean="0"/>
                        <a:t>üreme </a:t>
                      </a:r>
                      <a:endParaRPr lang="tr-TR" dirty="0"/>
                    </a:p>
                  </a:txBody>
                  <a:tcPr/>
                </a:tc>
                <a:tc>
                  <a:txBody>
                    <a:bodyPr/>
                    <a:lstStyle/>
                    <a:p>
                      <a:r>
                        <a:rPr lang="tr-TR" dirty="0" smtClean="0"/>
                        <a:t>meyve</a:t>
                      </a:r>
                      <a:endParaRPr lang="tr-TR" dirty="0"/>
                    </a:p>
                  </a:txBody>
                  <a:tcPr/>
                </a:tc>
                <a:tc>
                  <a:txBody>
                    <a:bodyPr/>
                    <a:lstStyle/>
                    <a:p>
                      <a:r>
                        <a:rPr lang="tr-TR" dirty="0" smtClean="0"/>
                        <a:t>üreme</a:t>
                      </a:r>
                    </a:p>
                    <a:p>
                      <a:r>
                        <a:rPr lang="tr-TR" dirty="0" smtClean="0"/>
                        <a:t>hücreleri </a:t>
                      </a:r>
                      <a:endParaRPr lang="tr-TR" dirty="0"/>
                    </a:p>
                  </a:txBody>
                  <a:tcPr/>
                </a:tc>
                <a:tc>
                  <a:txBody>
                    <a:bodyPr/>
                    <a:lstStyle/>
                    <a:p>
                      <a:r>
                        <a:rPr lang="tr-TR" dirty="0" smtClean="0"/>
                        <a:t>hava</a:t>
                      </a:r>
                      <a:endParaRPr lang="tr-TR" dirty="0"/>
                    </a:p>
                  </a:txBody>
                  <a:tcPr/>
                </a:tc>
                <a:tc>
                  <a:txBody>
                    <a:bodyPr/>
                    <a:lstStyle/>
                    <a:p>
                      <a:r>
                        <a:rPr lang="tr-TR" dirty="0" smtClean="0"/>
                        <a:t>döllenme</a:t>
                      </a:r>
                      <a:endParaRPr lang="tr-T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başkalaşım</a:t>
                      </a:r>
                    </a:p>
                    <a:p>
                      <a:endParaRPr lang="tr-TR" dirty="0"/>
                    </a:p>
                  </a:txBody>
                  <a:tcPr/>
                </a:tc>
              </a:tr>
              <a:tr h="554779">
                <a:tc>
                  <a:txBody>
                    <a:bodyPr/>
                    <a:lstStyle/>
                    <a:p>
                      <a:r>
                        <a:rPr lang="tr-TR" dirty="0" smtClean="0"/>
                        <a:t>dış</a:t>
                      </a:r>
                      <a:endParaRPr lang="tr-TR" dirty="0"/>
                    </a:p>
                  </a:txBody>
                  <a:tcPr/>
                </a:tc>
                <a:tc>
                  <a:txBody>
                    <a:bodyPr/>
                    <a:lstStyle/>
                    <a:p>
                      <a:r>
                        <a:rPr lang="tr-TR" dirty="0" smtClean="0"/>
                        <a:t>polen </a:t>
                      </a:r>
                      <a:endParaRPr lang="tr-TR" dirty="0"/>
                    </a:p>
                  </a:txBody>
                  <a:tcPr/>
                </a:tc>
                <a:tc>
                  <a:txBody>
                    <a:bodyPr/>
                    <a:lstStyle/>
                    <a:p>
                      <a:r>
                        <a:rPr lang="tr-TR" dirty="0" smtClean="0"/>
                        <a:t>sperm</a:t>
                      </a:r>
                      <a:endParaRPr lang="tr-TR" dirty="0"/>
                    </a:p>
                  </a:txBody>
                  <a:tcPr/>
                </a:tc>
                <a:tc>
                  <a:txBody>
                    <a:bodyPr/>
                    <a:lstStyle/>
                    <a:p>
                      <a:r>
                        <a:rPr lang="tr-TR" dirty="0" smtClean="0"/>
                        <a:t>tomurcuklanma</a:t>
                      </a:r>
                      <a:endParaRPr lang="tr-TR" dirty="0"/>
                    </a:p>
                  </a:txBody>
                  <a:tcPr/>
                </a:tc>
                <a:tc>
                  <a:txBody>
                    <a:bodyPr/>
                    <a:lstStyle/>
                    <a:p>
                      <a:r>
                        <a:rPr lang="tr-TR" dirty="0" smtClean="0"/>
                        <a:t>üreme</a:t>
                      </a:r>
                      <a:endParaRPr lang="tr-T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eşeysiz</a:t>
                      </a:r>
                    </a:p>
                  </a:txBody>
                  <a:tcPr/>
                </a:tc>
              </a:tr>
            </a:tbl>
          </a:graphicData>
        </a:graphic>
      </p:graphicFrame>
      <p:sp>
        <p:nvSpPr>
          <p:cNvPr id="3" name="Dikdörtgen 2"/>
          <p:cNvSpPr/>
          <p:nvPr/>
        </p:nvSpPr>
        <p:spPr>
          <a:xfrm>
            <a:off x="214941" y="2067650"/>
            <a:ext cx="8856984" cy="2308324"/>
          </a:xfrm>
          <a:prstGeom prst="rect">
            <a:avLst/>
          </a:prstGeom>
        </p:spPr>
        <p:txBody>
          <a:bodyPr wrap="square">
            <a:spAutoFit/>
          </a:bodyPr>
          <a:lstStyle/>
          <a:p>
            <a:r>
              <a:rPr lang="tr-TR" sz="2400" dirty="0" smtClean="0"/>
              <a:t>• </a:t>
            </a:r>
            <a:r>
              <a:rPr lang="tr-TR" sz="2400" dirty="0"/>
              <a:t>Tohumun etrafında besin biriktirmesi ile </a:t>
            </a:r>
            <a:r>
              <a:rPr lang="tr-TR" sz="2400" dirty="0" smtClean="0"/>
              <a:t>……………… </a:t>
            </a:r>
            <a:r>
              <a:rPr lang="tr-TR" sz="2400" dirty="0"/>
              <a:t>oluşur.</a:t>
            </a:r>
          </a:p>
          <a:p>
            <a:r>
              <a:rPr lang="tr-TR" sz="2400" dirty="0" smtClean="0"/>
              <a:t>• </a:t>
            </a:r>
            <a:r>
              <a:rPr lang="tr-TR" sz="2400" dirty="0"/>
              <a:t>Bitkilerin çimlenmesi için</a:t>
            </a:r>
            <a:r>
              <a:rPr lang="tr-TR" sz="2400" dirty="0" smtClean="0"/>
              <a:t>…………, </a:t>
            </a:r>
            <a:r>
              <a:rPr lang="tr-TR" sz="2400" dirty="0"/>
              <a:t>su ve sıcaklık gereklidir.</a:t>
            </a:r>
          </a:p>
          <a:p>
            <a:r>
              <a:rPr lang="tr-TR" sz="2400" dirty="0"/>
              <a:t>• Yavru canlıların ana canlıya benzemek için geçirdiği değişime </a:t>
            </a:r>
            <a:r>
              <a:rPr lang="tr-TR" sz="2400" dirty="0" smtClean="0"/>
              <a:t>…………………… </a:t>
            </a:r>
            <a:r>
              <a:rPr lang="tr-TR" sz="2400" dirty="0"/>
              <a:t>denir.</a:t>
            </a:r>
          </a:p>
          <a:p>
            <a:r>
              <a:rPr lang="tr-TR" sz="2400" dirty="0"/>
              <a:t>• Balıklar, sperm ve yumurtaları canlı vücudu dışında birleştiği için ……………. döllenme yaparlar.</a:t>
            </a:r>
          </a:p>
        </p:txBody>
      </p:sp>
      <p:sp>
        <p:nvSpPr>
          <p:cNvPr id="5" name="Dikdörtgen 4"/>
          <p:cNvSpPr/>
          <p:nvPr/>
        </p:nvSpPr>
        <p:spPr>
          <a:xfrm>
            <a:off x="5580112" y="1988840"/>
            <a:ext cx="1033937" cy="461665"/>
          </a:xfrm>
          <a:prstGeom prst="rect">
            <a:avLst/>
          </a:prstGeom>
        </p:spPr>
        <p:txBody>
          <a:bodyPr wrap="none">
            <a:spAutoFit/>
          </a:bodyPr>
          <a:lstStyle/>
          <a:p>
            <a:pPr lvl="0"/>
            <a:r>
              <a:rPr lang="tr-TR" sz="2400" b="1" dirty="0">
                <a:solidFill>
                  <a:srgbClr val="FF0000"/>
                </a:solidFill>
              </a:rPr>
              <a:t>meyve</a:t>
            </a:r>
          </a:p>
        </p:txBody>
      </p:sp>
      <p:sp>
        <p:nvSpPr>
          <p:cNvPr id="7" name="Dikdörtgen 6"/>
          <p:cNvSpPr/>
          <p:nvPr/>
        </p:nvSpPr>
        <p:spPr>
          <a:xfrm>
            <a:off x="3668706" y="2439670"/>
            <a:ext cx="791370" cy="461665"/>
          </a:xfrm>
          <a:prstGeom prst="rect">
            <a:avLst/>
          </a:prstGeom>
        </p:spPr>
        <p:txBody>
          <a:bodyPr wrap="none">
            <a:spAutoFit/>
          </a:bodyPr>
          <a:lstStyle/>
          <a:p>
            <a:pPr lvl="0"/>
            <a:r>
              <a:rPr lang="tr-TR" sz="2400" b="1" dirty="0">
                <a:solidFill>
                  <a:srgbClr val="FF0000"/>
                </a:solidFill>
              </a:rPr>
              <a:t>hava</a:t>
            </a:r>
          </a:p>
        </p:txBody>
      </p:sp>
      <p:sp>
        <p:nvSpPr>
          <p:cNvPr id="8" name="Dikdörtgen 7"/>
          <p:cNvSpPr/>
          <p:nvPr/>
        </p:nvSpPr>
        <p:spPr>
          <a:xfrm>
            <a:off x="344466" y="3193120"/>
            <a:ext cx="1597938" cy="461665"/>
          </a:xfrm>
          <a:prstGeom prst="rect">
            <a:avLst/>
          </a:prstGeom>
        </p:spPr>
        <p:txBody>
          <a:bodyPr wrap="none">
            <a:spAutoFit/>
          </a:bodyPr>
          <a:lstStyle/>
          <a:p>
            <a:pPr lvl="0">
              <a:defRPr/>
            </a:pPr>
            <a:r>
              <a:rPr lang="tr-TR" sz="2400" b="1" dirty="0">
                <a:solidFill>
                  <a:srgbClr val="FF0000"/>
                </a:solidFill>
              </a:rPr>
              <a:t>başkalaşım</a:t>
            </a:r>
          </a:p>
        </p:txBody>
      </p:sp>
      <p:sp>
        <p:nvSpPr>
          <p:cNvPr id="9" name="Dikdörtgen 8"/>
          <p:cNvSpPr/>
          <p:nvPr/>
        </p:nvSpPr>
        <p:spPr>
          <a:xfrm>
            <a:off x="594887" y="3914309"/>
            <a:ext cx="548548" cy="461665"/>
          </a:xfrm>
          <a:prstGeom prst="rect">
            <a:avLst/>
          </a:prstGeom>
        </p:spPr>
        <p:txBody>
          <a:bodyPr wrap="none">
            <a:spAutoFit/>
          </a:bodyPr>
          <a:lstStyle/>
          <a:p>
            <a:pPr lvl="0"/>
            <a:r>
              <a:rPr lang="tr-TR" sz="2400" b="1" dirty="0">
                <a:solidFill>
                  <a:srgbClr val="FF0000"/>
                </a:solidFill>
              </a:rPr>
              <a:t>dış</a:t>
            </a:r>
          </a:p>
        </p:txBody>
      </p:sp>
      <p:sp>
        <p:nvSpPr>
          <p:cNvPr id="10" name="Dikdörtgen 9"/>
          <p:cNvSpPr/>
          <p:nvPr/>
        </p:nvSpPr>
        <p:spPr>
          <a:xfrm>
            <a:off x="-10164" y="345934"/>
            <a:ext cx="8853449" cy="400110"/>
          </a:xfrm>
          <a:prstGeom prst="rect">
            <a:avLst/>
          </a:prstGeom>
        </p:spPr>
        <p:txBody>
          <a:bodyPr wrap="square">
            <a:spAutoFit/>
          </a:bodyPr>
          <a:lstStyle/>
          <a:p>
            <a:r>
              <a:rPr lang="tr-TR" sz="2000" b="1" dirty="0"/>
              <a:t>A. Aşağıdaki tabloda verilen kavramları, boş bırakılan uygun yerlere yazınız.</a:t>
            </a:r>
            <a:endParaRPr lang="tr-TR" sz="2000" dirty="0"/>
          </a:p>
        </p:txBody>
      </p:sp>
      <p:sp>
        <p:nvSpPr>
          <p:cNvPr id="11" name="Dikdörtgen 10"/>
          <p:cNvSpPr/>
          <p:nvPr/>
        </p:nvSpPr>
        <p:spPr>
          <a:xfrm>
            <a:off x="214941" y="14469"/>
            <a:ext cx="8389507" cy="523220"/>
          </a:xfrm>
          <a:prstGeom prst="rect">
            <a:avLst/>
          </a:prstGeom>
        </p:spPr>
        <p:txBody>
          <a:bodyPr wrap="square">
            <a:spAutoFit/>
          </a:bodyPr>
          <a:lstStyle/>
          <a:p>
            <a:r>
              <a:rPr lang="tr-TR" sz="2800" b="1" dirty="0" smtClean="0"/>
              <a:t>Konu </a:t>
            </a:r>
            <a:r>
              <a:rPr lang="tr-TR" sz="2800" b="1" dirty="0"/>
              <a:t>Sonu Değerlendirme Soruları</a:t>
            </a:r>
            <a:endParaRPr lang="tr-TR" sz="2800" dirty="0"/>
          </a:p>
        </p:txBody>
      </p:sp>
    </p:spTree>
    <p:extLst>
      <p:ext uri="{BB962C8B-B14F-4D97-AF65-F5344CB8AC3E}">
        <p14:creationId xmlns:p14="http://schemas.microsoft.com/office/powerpoint/2010/main" val="258511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4624"/>
            <a:ext cx="8856984" cy="830997"/>
          </a:xfrm>
          <a:prstGeom prst="rect">
            <a:avLst/>
          </a:prstGeom>
        </p:spPr>
        <p:txBody>
          <a:bodyPr wrap="square">
            <a:spAutoFit/>
          </a:bodyPr>
          <a:lstStyle/>
          <a:p>
            <a:r>
              <a:rPr lang="tr-TR" sz="2400" b="1" dirty="0"/>
              <a:t>B. </a:t>
            </a:r>
            <a:r>
              <a:rPr lang="tr-TR" sz="2400" dirty="0"/>
              <a:t>Aşağıdaki ifadelerden doğru olanlarının başına “</a:t>
            </a:r>
            <a:r>
              <a:rPr lang="tr-TR" sz="2400" b="1" dirty="0">
                <a:solidFill>
                  <a:srgbClr val="FF0000"/>
                </a:solidFill>
              </a:rPr>
              <a:t>D</a:t>
            </a:r>
            <a:r>
              <a:rPr lang="tr-TR" sz="2400" dirty="0"/>
              <a:t>” yanlış olanların başına “</a:t>
            </a:r>
            <a:r>
              <a:rPr lang="tr-TR" sz="2400" b="1" dirty="0">
                <a:solidFill>
                  <a:srgbClr val="FF0000"/>
                </a:solidFill>
              </a:rPr>
              <a:t>Y</a:t>
            </a:r>
            <a:r>
              <a:rPr lang="tr-TR" sz="2400" dirty="0"/>
              <a:t>” harfini yazınız.</a:t>
            </a:r>
          </a:p>
        </p:txBody>
      </p:sp>
      <p:sp>
        <p:nvSpPr>
          <p:cNvPr id="3" name="Dikdörtgen 2"/>
          <p:cNvSpPr/>
          <p:nvPr/>
        </p:nvSpPr>
        <p:spPr>
          <a:xfrm>
            <a:off x="107504" y="1052736"/>
            <a:ext cx="8856984" cy="4154984"/>
          </a:xfrm>
          <a:prstGeom prst="rect">
            <a:avLst/>
          </a:prstGeom>
        </p:spPr>
        <p:txBody>
          <a:bodyPr wrap="square">
            <a:spAutoFit/>
          </a:bodyPr>
          <a:lstStyle/>
          <a:p>
            <a:r>
              <a:rPr lang="tr-TR" sz="2400" dirty="0" smtClean="0"/>
              <a:t>(  </a:t>
            </a:r>
            <a:r>
              <a:rPr lang="tr-TR" sz="2400" dirty="0" smtClean="0"/>
              <a:t>) </a:t>
            </a:r>
            <a:r>
              <a:rPr lang="tr-TR" sz="2400" dirty="0"/>
              <a:t>Çiçeğin polenlerinin yumurtayla birleşmesi sonucu tozlaşma olayı gerçekleşir.</a:t>
            </a:r>
          </a:p>
          <a:p>
            <a:r>
              <a:rPr lang="tr-TR" sz="2400" dirty="0"/>
              <a:t>( </a:t>
            </a:r>
            <a:r>
              <a:rPr lang="tr-TR" sz="2400" dirty="0" smtClean="0"/>
              <a:t> ) </a:t>
            </a:r>
            <a:r>
              <a:rPr lang="tr-TR" sz="2400" dirty="0"/>
              <a:t>Bitkilerin dal, yaprak gibi kısımlarından yeni bitki meydana getirmesine yenilenme denir.</a:t>
            </a:r>
          </a:p>
          <a:p>
            <a:r>
              <a:rPr lang="tr-TR" sz="2400" dirty="0"/>
              <a:t>( </a:t>
            </a:r>
            <a:r>
              <a:rPr lang="tr-TR" sz="2400" dirty="0" smtClean="0"/>
              <a:t> ) </a:t>
            </a:r>
            <a:r>
              <a:rPr lang="tr-TR" sz="2400" dirty="0"/>
              <a:t>Tek hücreli canlılarda üreme bölünerek olur.</a:t>
            </a:r>
          </a:p>
          <a:p>
            <a:r>
              <a:rPr lang="tr-TR" sz="2400" dirty="0"/>
              <a:t>( </a:t>
            </a:r>
            <a:r>
              <a:rPr lang="tr-TR" sz="2400" dirty="0" smtClean="0"/>
              <a:t> ) </a:t>
            </a:r>
            <a:r>
              <a:rPr lang="tr-TR" sz="2400" dirty="0"/>
              <a:t>Bitkilerde üreme olayı, döllenme, tozlaşma, embriyo, tohum, yeni bitki sırasıyla gerçekleşir.</a:t>
            </a:r>
          </a:p>
          <a:p>
            <a:r>
              <a:rPr lang="tr-TR" sz="2400" dirty="0"/>
              <a:t>( </a:t>
            </a:r>
            <a:r>
              <a:rPr lang="tr-TR" sz="2400" dirty="0" smtClean="0"/>
              <a:t> ) </a:t>
            </a:r>
            <a:r>
              <a:rPr lang="tr-TR" sz="2400" dirty="0"/>
              <a:t>Yumurtlayarak çoğalan canlılarda iç döllenme dış gelişim görülür.</a:t>
            </a:r>
          </a:p>
          <a:p>
            <a:r>
              <a:rPr lang="tr-TR" sz="2400" dirty="0"/>
              <a:t>( </a:t>
            </a:r>
            <a:r>
              <a:rPr lang="tr-TR" sz="2400" dirty="0" smtClean="0"/>
              <a:t> ) </a:t>
            </a:r>
            <a:r>
              <a:rPr lang="tr-TR" sz="2400" dirty="0"/>
              <a:t>Balina ve yunus suda yaşadığı hâlde doğurarak ürerler.</a:t>
            </a:r>
          </a:p>
          <a:p>
            <a:r>
              <a:rPr lang="tr-TR" sz="2400" dirty="0"/>
              <a:t>( </a:t>
            </a:r>
            <a:r>
              <a:rPr lang="tr-TR" sz="2400" dirty="0" smtClean="0"/>
              <a:t> ) </a:t>
            </a:r>
            <a:r>
              <a:rPr lang="tr-TR" sz="2400" dirty="0"/>
              <a:t>Bütün kuşlar doğurarak ürerler.</a:t>
            </a:r>
          </a:p>
          <a:p>
            <a:r>
              <a:rPr lang="tr-TR" sz="2400" dirty="0"/>
              <a:t>( </a:t>
            </a:r>
            <a:r>
              <a:rPr lang="tr-TR" sz="2400" dirty="0" smtClean="0"/>
              <a:t> ) </a:t>
            </a:r>
            <a:r>
              <a:rPr lang="tr-TR" sz="2400" dirty="0"/>
              <a:t>Yılanlar iç döllenme, dış gelişme yapar.</a:t>
            </a:r>
          </a:p>
        </p:txBody>
      </p:sp>
      <p:sp>
        <p:nvSpPr>
          <p:cNvPr id="7" name="Dikdörtgen 6"/>
          <p:cNvSpPr/>
          <p:nvPr/>
        </p:nvSpPr>
        <p:spPr>
          <a:xfrm>
            <a:off x="131244" y="2535287"/>
            <a:ext cx="378630" cy="461665"/>
          </a:xfrm>
          <a:prstGeom prst="rect">
            <a:avLst/>
          </a:prstGeom>
        </p:spPr>
        <p:txBody>
          <a:bodyPr wrap="none">
            <a:spAutoFit/>
          </a:bodyPr>
          <a:lstStyle/>
          <a:p>
            <a:r>
              <a:rPr lang="tr-TR" sz="2400" b="1" dirty="0">
                <a:solidFill>
                  <a:srgbClr val="FF0000"/>
                </a:solidFill>
              </a:rPr>
              <a:t>D</a:t>
            </a:r>
            <a:endParaRPr lang="tr-TR" dirty="0"/>
          </a:p>
        </p:txBody>
      </p:sp>
      <p:sp>
        <p:nvSpPr>
          <p:cNvPr id="8" name="Dikdörtgen 7"/>
          <p:cNvSpPr/>
          <p:nvPr/>
        </p:nvSpPr>
        <p:spPr>
          <a:xfrm>
            <a:off x="179512" y="2899395"/>
            <a:ext cx="378630" cy="461665"/>
          </a:xfrm>
          <a:prstGeom prst="rect">
            <a:avLst/>
          </a:prstGeom>
        </p:spPr>
        <p:txBody>
          <a:bodyPr wrap="none">
            <a:spAutoFit/>
          </a:bodyPr>
          <a:lstStyle/>
          <a:p>
            <a:r>
              <a:rPr lang="tr-TR" sz="2400" b="1" dirty="0">
                <a:solidFill>
                  <a:srgbClr val="FF0000"/>
                </a:solidFill>
              </a:rPr>
              <a:t>D</a:t>
            </a:r>
            <a:endParaRPr lang="tr-TR" dirty="0"/>
          </a:p>
        </p:txBody>
      </p:sp>
      <p:sp>
        <p:nvSpPr>
          <p:cNvPr id="10" name="Dikdörtgen 9"/>
          <p:cNvSpPr/>
          <p:nvPr/>
        </p:nvSpPr>
        <p:spPr>
          <a:xfrm>
            <a:off x="179512" y="3645024"/>
            <a:ext cx="378630" cy="461665"/>
          </a:xfrm>
          <a:prstGeom prst="rect">
            <a:avLst/>
          </a:prstGeom>
        </p:spPr>
        <p:txBody>
          <a:bodyPr wrap="none">
            <a:spAutoFit/>
          </a:bodyPr>
          <a:lstStyle/>
          <a:p>
            <a:r>
              <a:rPr lang="tr-TR" sz="2400" b="1" dirty="0">
                <a:solidFill>
                  <a:srgbClr val="FF0000"/>
                </a:solidFill>
              </a:rPr>
              <a:t>D</a:t>
            </a:r>
            <a:endParaRPr lang="tr-TR" dirty="0"/>
          </a:p>
        </p:txBody>
      </p:sp>
      <p:sp>
        <p:nvSpPr>
          <p:cNvPr id="11" name="Dikdörtgen 10"/>
          <p:cNvSpPr/>
          <p:nvPr/>
        </p:nvSpPr>
        <p:spPr>
          <a:xfrm>
            <a:off x="179512" y="4005064"/>
            <a:ext cx="378630" cy="461665"/>
          </a:xfrm>
          <a:prstGeom prst="rect">
            <a:avLst/>
          </a:prstGeom>
        </p:spPr>
        <p:txBody>
          <a:bodyPr wrap="none">
            <a:spAutoFit/>
          </a:bodyPr>
          <a:lstStyle/>
          <a:p>
            <a:r>
              <a:rPr lang="tr-TR" sz="2400" b="1" dirty="0">
                <a:solidFill>
                  <a:srgbClr val="FF0000"/>
                </a:solidFill>
              </a:rPr>
              <a:t>D</a:t>
            </a:r>
            <a:endParaRPr lang="tr-TR" dirty="0"/>
          </a:p>
        </p:txBody>
      </p:sp>
      <p:sp>
        <p:nvSpPr>
          <p:cNvPr id="12" name="Dikdörtgen 11"/>
          <p:cNvSpPr/>
          <p:nvPr/>
        </p:nvSpPr>
        <p:spPr>
          <a:xfrm>
            <a:off x="145848" y="4731228"/>
            <a:ext cx="378630" cy="461665"/>
          </a:xfrm>
          <a:prstGeom prst="rect">
            <a:avLst/>
          </a:prstGeom>
        </p:spPr>
        <p:txBody>
          <a:bodyPr wrap="none">
            <a:spAutoFit/>
          </a:bodyPr>
          <a:lstStyle/>
          <a:p>
            <a:r>
              <a:rPr lang="tr-TR" sz="2400" b="1" dirty="0">
                <a:solidFill>
                  <a:srgbClr val="FF0000"/>
                </a:solidFill>
              </a:rPr>
              <a:t>D</a:t>
            </a:r>
            <a:endParaRPr lang="tr-TR" dirty="0"/>
          </a:p>
        </p:txBody>
      </p:sp>
      <p:sp>
        <p:nvSpPr>
          <p:cNvPr id="13" name="Dikdörtgen 12"/>
          <p:cNvSpPr/>
          <p:nvPr/>
        </p:nvSpPr>
        <p:spPr>
          <a:xfrm>
            <a:off x="179512" y="1167135"/>
            <a:ext cx="344966" cy="461665"/>
          </a:xfrm>
          <a:prstGeom prst="rect">
            <a:avLst/>
          </a:prstGeom>
        </p:spPr>
        <p:txBody>
          <a:bodyPr wrap="none">
            <a:spAutoFit/>
          </a:bodyPr>
          <a:lstStyle/>
          <a:p>
            <a:r>
              <a:rPr lang="tr-TR" sz="2400" b="1" dirty="0">
                <a:solidFill>
                  <a:srgbClr val="FF0000"/>
                </a:solidFill>
              </a:rPr>
              <a:t>Y</a:t>
            </a:r>
            <a:endParaRPr lang="tr-TR" dirty="0"/>
          </a:p>
        </p:txBody>
      </p:sp>
      <p:sp>
        <p:nvSpPr>
          <p:cNvPr id="14" name="Dikdörtgen 13"/>
          <p:cNvSpPr/>
          <p:nvPr/>
        </p:nvSpPr>
        <p:spPr>
          <a:xfrm>
            <a:off x="179512" y="1844824"/>
            <a:ext cx="344966" cy="461665"/>
          </a:xfrm>
          <a:prstGeom prst="rect">
            <a:avLst/>
          </a:prstGeom>
        </p:spPr>
        <p:txBody>
          <a:bodyPr wrap="none">
            <a:spAutoFit/>
          </a:bodyPr>
          <a:lstStyle/>
          <a:p>
            <a:r>
              <a:rPr lang="tr-TR" sz="2400" b="1" dirty="0">
                <a:solidFill>
                  <a:srgbClr val="FF0000"/>
                </a:solidFill>
              </a:rPr>
              <a:t>Y</a:t>
            </a:r>
            <a:endParaRPr lang="tr-TR" dirty="0"/>
          </a:p>
        </p:txBody>
      </p:sp>
      <p:sp>
        <p:nvSpPr>
          <p:cNvPr id="15" name="Dikdörtgen 14"/>
          <p:cNvSpPr/>
          <p:nvPr/>
        </p:nvSpPr>
        <p:spPr>
          <a:xfrm>
            <a:off x="194586" y="4365104"/>
            <a:ext cx="344966" cy="461665"/>
          </a:xfrm>
          <a:prstGeom prst="rect">
            <a:avLst/>
          </a:prstGeom>
        </p:spPr>
        <p:txBody>
          <a:bodyPr wrap="none">
            <a:spAutoFit/>
          </a:bodyPr>
          <a:lstStyle/>
          <a:p>
            <a:r>
              <a:rPr lang="tr-TR" sz="2400" b="1" dirty="0">
                <a:solidFill>
                  <a:srgbClr val="FF0000"/>
                </a:solidFill>
              </a:rPr>
              <a:t>Y</a:t>
            </a:r>
            <a:endParaRPr lang="tr-TR" dirty="0"/>
          </a:p>
        </p:txBody>
      </p:sp>
    </p:spTree>
    <p:extLst>
      <p:ext uri="{BB962C8B-B14F-4D97-AF65-F5344CB8AC3E}">
        <p14:creationId xmlns:p14="http://schemas.microsoft.com/office/powerpoint/2010/main" val="418896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71046"/>
            <a:ext cx="7560840" cy="523220"/>
          </a:xfrm>
          <a:prstGeom prst="rect">
            <a:avLst/>
          </a:prstGeom>
        </p:spPr>
        <p:txBody>
          <a:bodyPr wrap="square">
            <a:spAutoFit/>
          </a:bodyPr>
          <a:lstStyle/>
          <a:p>
            <a:r>
              <a:rPr lang="tr-TR" sz="2800" b="1" dirty="0"/>
              <a:t>Çiçekli Bitkilerde Büyüme ve Gelişme</a:t>
            </a:r>
            <a:endParaRPr lang="tr-TR" sz="2800" dirty="0"/>
          </a:p>
        </p:txBody>
      </p:sp>
      <p:sp>
        <p:nvSpPr>
          <p:cNvPr id="3" name="Dikdörtgen 2"/>
          <p:cNvSpPr/>
          <p:nvPr/>
        </p:nvSpPr>
        <p:spPr>
          <a:xfrm>
            <a:off x="107504" y="764704"/>
            <a:ext cx="8964488" cy="2308324"/>
          </a:xfrm>
          <a:prstGeom prst="rect">
            <a:avLst/>
          </a:prstGeom>
        </p:spPr>
        <p:txBody>
          <a:bodyPr wrap="square">
            <a:spAutoFit/>
          </a:bodyPr>
          <a:lstStyle/>
          <a:p>
            <a:r>
              <a:rPr lang="tr-TR" sz="2400" dirty="0"/>
              <a:t>Çiçekli bitkilerde, döllenmenin tozlaşma yoluyla gerçekleştiğini</a:t>
            </a:r>
          </a:p>
          <a:p>
            <a:r>
              <a:rPr lang="tr-TR" sz="2400" dirty="0"/>
              <a:t>öğrenmiştiniz. Tozlaşma sonucunda embriyo, </a:t>
            </a:r>
            <a:r>
              <a:rPr lang="tr-TR" sz="2400" dirty="0" smtClean="0"/>
              <a:t>sonra da </a:t>
            </a:r>
            <a:r>
              <a:rPr lang="tr-TR" sz="2400" dirty="0"/>
              <a:t>tohumun oluşumu üremeyi gerçekleştirir. Tohumun </a:t>
            </a:r>
            <a:r>
              <a:rPr lang="tr-TR" sz="2400" dirty="0" smtClean="0"/>
              <a:t>toprağa düşmesinden </a:t>
            </a:r>
            <a:r>
              <a:rPr lang="tr-TR" sz="2400" dirty="0"/>
              <a:t>sonra, yeni bir bitkinin oluşması için nasıl </a:t>
            </a:r>
            <a:r>
              <a:rPr lang="tr-TR" sz="2400" dirty="0" smtClean="0"/>
              <a:t>bir büyüme </a:t>
            </a:r>
            <a:r>
              <a:rPr lang="tr-TR" sz="2400" dirty="0"/>
              <a:t>ve gelişme dönemi geçirmektedir?</a:t>
            </a:r>
          </a:p>
          <a:p>
            <a:r>
              <a:rPr lang="tr-TR" sz="2400" dirty="0"/>
              <a:t>Çiçekli bitkinin büyüme ve gelişme evrelerini bir </a:t>
            </a:r>
            <a:r>
              <a:rPr lang="tr-TR" sz="2400" dirty="0" smtClean="0"/>
              <a:t>deneyle inceleyiniz</a:t>
            </a:r>
            <a:r>
              <a:rPr lang="tr-TR" sz="2400" dirty="0"/>
              <a:t>.</a:t>
            </a:r>
          </a:p>
        </p:txBody>
      </p:sp>
    </p:spTree>
    <p:extLst>
      <p:ext uri="{BB962C8B-B14F-4D97-AF65-F5344CB8AC3E}">
        <p14:creationId xmlns:p14="http://schemas.microsoft.com/office/powerpoint/2010/main" val="34853403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136904" cy="461665"/>
          </a:xfrm>
          <a:prstGeom prst="rect">
            <a:avLst/>
          </a:prstGeom>
        </p:spPr>
        <p:txBody>
          <a:bodyPr wrap="square">
            <a:spAutoFit/>
          </a:bodyPr>
          <a:lstStyle/>
          <a:p>
            <a:r>
              <a:rPr lang="tr-TR" sz="2400" b="1" dirty="0"/>
              <a:t>C. </a:t>
            </a:r>
            <a:r>
              <a:rPr lang="tr-TR" sz="2400" dirty="0"/>
              <a:t>Aşağıdaki çoktan seçmeli soruları cevaplayınız.</a:t>
            </a:r>
          </a:p>
        </p:txBody>
      </p:sp>
      <p:sp>
        <p:nvSpPr>
          <p:cNvPr id="3" name="Dikdörtgen 2"/>
          <p:cNvSpPr/>
          <p:nvPr/>
        </p:nvSpPr>
        <p:spPr>
          <a:xfrm>
            <a:off x="251520" y="650305"/>
            <a:ext cx="8640960" cy="523220"/>
          </a:xfrm>
          <a:prstGeom prst="rect">
            <a:avLst/>
          </a:prstGeom>
        </p:spPr>
        <p:txBody>
          <a:bodyPr wrap="square">
            <a:spAutoFit/>
          </a:bodyPr>
          <a:lstStyle/>
          <a:p>
            <a:r>
              <a:rPr lang="tr-TR" sz="2800" b="1" dirty="0">
                <a:solidFill>
                  <a:srgbClr val="FF33FF"/>
                </a:solidFill>
                <a:latin typeface="mHelvetica-Bold"/>
              </a:rPr>
              <a:t>1. </a:t>
            </a:r>
            <a:r>
              <a:rPr lang="tr-TR" sz="2400" dirty="0">
                <a:solidFill>
                  <a:srgbClr val="000000"/>
                </a:solidFill>
                <a:latin typeface="mHelvetica"/>
              </a:rPr>
              <a:t>Aşağıda verilen canlılardan hangisi başkalaşım geçirir?</a:t>
            </a:r>
            <a:endParaRPr lang="tr-TR" sz="2400"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53" y="1230373"/>
            <a:ext cx="8875173" cy="1803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5-Nokta Yıldız 5"/>
          <p:cNvSpPr/>
          <p:nvPr/>
        </p:nvSpPr>
        <p:spPr>
          <a:xfrm>
            <a:off x="7164288" y="134076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D</a:t>
            </a:r>
            <a:endParaRPr lang="tr-TR" dirty="0">
              <a:solidFill>
                <a:srgbClr val="FF0000"/>
              </a:solidFill>
            </a:endParaRPr>
          </a:p>
        </p:txBody>
      </p:sp>
    </p:spTree>
    <p:extLst>
      <p:ext uri="{BB962C8B-B14F-4D97-AF65-F5344CB8AC3E}">
        <p14:creationId xmlns:p14="http://schemas.microsoft.com/office/powerpoint/2010/main" val="393050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640960" cy="4216539"/>
          </a:xfrm>
          <a:prstGeom prst="rect">
            <a:avLst/>
          </a:prstGeom>
        </p:spPr>
        <p:txBody>
          <a:bodyPr wrap="square">
            <a:spAutoFit/>
          </a:bodyPr>
          <a:lstStyle/>
          <a:p>
            <a:r>
              <a:rPr lang="tr-TR" sz="2800" b="1" dirty="0" smtClean="0">
                <a:solidFill>
                  <a:srgbClr val="FF33FF"/>
                </a:solidFill>
                <a:latin typeface="mHelvetica-Bold"/>
              </a:rPr>
              <a:t>2.  </a:t>
            </a:r>
            <a:r>
              <a:rPr lang="tr-TR" sz="2400" dirty="0" smtClean="0">
                <a:solidFill>
                  <a:srgbClr val="000000"/>
                </a:solidFill>
                <a:latin typeface="mHelvetica"/>
              </a:rPr>
              <a:t>I</a:t>
            </a:r>
            <a:r>
              <a:rPr lang="tr-TR" sz="2400" dirty="0">
                <a:solidFill>
                  <a:srgbClr val="000000"/>
                </a:solidFill>
                <a:latin typeface="mHelvetica"/>
              </a:rPr>
              <a:t>. tozlaşma</a:t>
            </a:r>
          </a:p>
          <a:p>
            <a:r>
              <a:rPr lang="tr-TR" sz="2400" dirty="0" smtClean="0">
                <a:solidFill>
                  <a:srgbClr val="000000"/>
                </a:solidFill>
                <a:latin typeface="mHelvetica"/>
              </a:rPr>
              <a:t>     II</a:t>
            </a:r>
            <a:r>
              <a:rPr lang="tr-TR" sz="2400" dirty="0">
                <a:solidFill>
                  <a:srgbClr val="000000"/>
                </a:solidFill>
                <a:latin typeface="mHelvetica"/>
              </a:rPr>
              <a:t>. döllenme</a:t>
            </a:r>
          </a:p>
          <a:p>
            <a:r>
              <a:rPr lang="tr-TR" sz="2400" dirty="0" smtClean="0">
                <a:solidFill>
                  <a:srgbClr val="000000"/>
                </a:solidFill>
                <a:latin typeface="mHelvetica"/>
              </a:rPr>
              <a:t>    III</a:t>
            </a:r>
            <a:r>
              <a:rPr lang="tr-TR" sz="2400" dirty="0">
                <a:solidFill>
                  <a:srgbClr val="000000"/>
                </a:solidFill>
                <a:latin typeface="mHelvetica"/>
              </a:rPr>
              <a:t>. çimlenme</a:t>
            </a:r>
          </a:p>
          <a:p>
            <a:r>
              <a:rPr lang="tr-TR" sz="2400" dirty="0" smtClean="0">
                <a:solidFill>
                  <a:srgbClr val="000000"/>
                </a:solidFill>
                <a:latin typeface="mHelvetica"/>
              </a:rPr>
              <a:t>    </a:t>
            </a:r>
            <a:r>
              <a:rPr lang="es-ES" sz="2400" dirty="0" smtClean="0">
                <a:solidFill>
                  <a:srgbClr val="000000"/>
                </a:solidFill>
                <a:latin typeface="mHelvetica"/>
              </a:rPr>
              <a:t>IV</a:t>
            </a:r>
            <a:r>
              <a:rPr lang="es-ES" sz="2400" dirty="0">
                <a:solidFill>
                  <a:srgbClr val="000000"/>
                </a:solidFill>
                <a:latin typeface="mHelvetica"/>
              </a:rPr>
              <a:t>. genç ve olgun bitki</a:t>
            </a:r>
          </a:p>
          <a:p>
            <a:r>
              <a:rPr lang="tr-TR" sz="2400" dirty="0" smtClean="0">
                <a:solidFill>
                  <a:srgbClr val="000000"/>
                </a:solidFill>
                <a:latin typeface="mHelvetica"/>
              </a:rPr>
              <a:t>     V</a:t>
            </a:r>
            <a:r>
              <a:rPr lang="tr-TR" sz="2400" dirty="0">
                <a:solidFill>
                  <a:srgbClr val="000000"/>
                </a:solidFill>
                <a:latin typeface="mHelvetica"/>
              </a:rPr>
              <a:t>. tohum ve meyve</a:t>
            </a:r>
          </a:p>
          <a:p>
            <a:r>
              <a:rPr lang="tr-TR" sz="2400" dirty="0">
                <a:solidFill>
                  <a:srgbClr val="000000"/>
                </a:solidFill>
                <a:latin typeface="mHelvetica"/>
              </a:rPr>
              <a:t>Bitkinin hayat döngüsü ile ilgili yukarıda verilenler aşağıdakilerden hangisinde doğru sıralanmıştır?</a:t>
            </a:r>
          </a:p>
          <a:p>
            <a:r>
              <a:rPr lang="tr-TR" sz="2400" dirty="0">
                <a:solidFill>
                  <a:srgbClr val="000000"/>
                </a:solidFill>
                <a:latin typeface="mHelvetica"/>
              </a:rPr>
              <a:t>A) II – I – III – V – IV</a:t>
            </a:r>
          </a:p>
          <a:p>
            <a:r>
              <a:rPr lang="tr-TR" sz="2400" dirty="0">
                <a:solidFill>
                  <a:srgbClr val="000000"/>
                </a:solidFill>
                <a:latin typeface="mHelvetica"/>
              </a:rPr>
              <a:t>B) II – I – V – III – IV</a:t>
            </a:r>
          </a:p>
          <a:p>
            <a:r>
              <a:rPr lang="nn-NO" sz="2400" dirty="0">
                <a:solidFill>
                  <a:srgbClr val="000000"/>
                </a:solidFill>
                <a:latin typeface="mHelvetica"/>
              </a:rPr>
              <a:t>C) I – II – V – III – IV</a:t>
            </a:r>
          </a:p>
          <a:p>
            <a:r>
              <a:rPr lang="nn-NO" sz="2400" dirty="0">
                <a:solidFill>
                  <a:srgbClr val="000000"/>
                </a:solidFill>
                <a:latin typeface="mHelvetica"/>
              </a:rPr>
              <a:t>D) IV – I – III – II – V</a:t>
            </a:r>
            <a:endParaRPr lang="tr-TR" sz="2400" dirty="0"/>
          </a:p>
        </p:txBody>
      </p:sp>
      <p:sp>
        <p:nvSpPr>
          <p:cNvPr id="3" name="5-Nokta Yıldız 2"/>
          <p:cNvSpPr/>
          <p:nvPr/>
        </p:nvSpPr>
        <p:spPr>
          <a:xfrm>
            <a:off x="107504" y="350100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D</a:t>
            </a:r>
            <a:endParaRPr lang="tr-TR" dirty="0">
              <a:solidFill>
                <a:srgbClr val="FF0000"/>
              </a:solidFill>
            </a:endParaRPr>
          </a:p>
        </p:txBody>
      </p:sp>
    </p:spTree>
    <p:extLst>
      <p:ext uri="{BB962C8B-B14F-4D97-AF65-F5344CB8AC3E}">
        <p14:creationId xmlns:p14="http://schemas.microsoft.com/office/powerpoint/2010/main" val="203742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61764" y="268179"/>
            <a:ext cx="8784976" cy="1631216"/>
          </a:xfrm>
          <a:prstGeom prst="rect">
            <a:avLst/>
          </a:prstGeom>
        </p:spPr>
        <p:txBody>
          <a:bodyPr wrap="square">
            <a:spAutoFit/>
          </a:bodyPr>
          <a:lstStyle/>
          <a:p>
            <a:r>
              <a:rPr lang="tr-TR" sz="2800" b="1" dirty="0" smtClean="0">
                <a:solidFill>
                  <a:srgbClr val="FF33FF"/>
                </a:solidFill>
                <a:latin typeface="mHelvetica-Bold"/>
              </a:rPr>
              <a:t>3. </a:t>
            </a:r>
            <a:r>
              <a:rPr lang="tr-TR" sz="2400" dirty="0">
                <a:solidFill>
                  <a:srgbClr val="000000"/>
                </a:solidFill>
                <a:latin typeface="mHelvetica"/>
              </a:rPr>
              <a:t>Kurbağa, yılan, güvercin, balina, tavuk, koyun</a:t>
            </a:r>
          </a:p>
          <a:p>
            <a:r>
              <a:rPr lang="tr-TR" sz="2400" dirty="0">
                <a:solidFill>
                  <a:srgbClr val="000000"/>
                </a:solidFill>
                <a:latin typeface="mHelvetica"/>
              </a:rPr>
              <a:t>Yukarıda verilen canlılardan kaç tanesi iç gelişme geçirir</a:t>
            </a:r>
            <a:r>
              <a:rPr lang="tr-TR" sz="2400" dirty="0" smtClean="0">
                <a:solidFill>
                  <a:srgbClr val="000000"/>
                </a:solidFill>
                <a:latin typeface="mHelvetica"/>
              </a:rPr>
              <a:t>?</a:t>
            </a:r>
          </a:p>
          <a:p>
            <a:endParaRPr lang="tr-TR" sz="2400" dirty="0">
              <a:solidFill>
                <a:srgbClr val="000000"/>
              </a:solidFill>
              <a:latin typeface="mHelvetica"/>
            </a:endParaRPr>
          </a:p>
          <a:p>
            <a:r>
              <a:rPr lang="pt-BR" sz="2400" dirty="0">
                <a:solidFill>
                  <a:srgbClr val="000000"/>
                </a:solidFill>
                <a:latin typeface="mHelvetica"/>
              </a:rPr>
              <a:t>A) 2 </a:t>
            </a:r>
            <a:r>
              <a:rPr lang="tr-TR" sz="2400" dirty="0" smtClean="0">
                <a:solidFill>
                  <a:srgbClr val="000000"/>
                </a:solidFill>
                <a:latin typeface="mHelvetica"/>
              </a:rPr>
              <a:t>            </a:t>
            </a:r>
            <a:r>
              <a:rPr lang="pt-BR" sz="2400" dirty="0" smtClean="0">
                <a:solidFill>
                  <a:srgbClr val="000000"/>
                </a:solidFill>
                <a:latin typeface="mHelvetica"/>
              </a:rPr>
              <a:t>B</a:t>
            </a:r>
            <a:r>
              <a:rPr lang="pt-BR" sz="2400" dirty="0">
                <a:solidFill>
                  <a:srgbClr val="000000"/>
                </a:solidFill>
                <a:latin typeface="mHelvetica"/>
              </a:rPr>
              <a:t>) 3 </a:t>
            </a:r>
            <a:r>
              <a:rPr lang="tr-TR" sz="2400" dirty="0" smtClean="0">
                <a:solidFill>
                  <a:srgbClr val="000000"/>
                </a:solidFill>
                <a:latin typeface="mHelvetica"/>
              </a:rPr>
              <a:t>                   </a:t>
            </a:r>
            <a:r>
              <a:rPr lang="pt-BR" sz="2400" dirty="0" smtClean="0">
                <a:solidFill>
                  <a:srgbClr val="000000"/>
                </a:solidFill>
                <a:latin typeface="mHelvetica"/>
              </a:rPr>
              <a:t>C</a:t>
            </a:r>
            <a:r>
              <a:rPr lang="pt-BR" sz="2400" dirty="0">
                <a:solidFill>
                  <a:srgbClr val="000000"/>
                </a:solidFill>
                <a:latin typeface="mHelvetica"/>
              </a:rPr>
              <a:t>) 4 </a:t>
            </a:r>
            <a:r>
              <a:rPr lang="tr-TR" sz="2400" dirty="0" smtClean="0">
                <a:solidFill>
                  <a:srgbClr val="000000"/>
                </a:solidFill>
                <a:latin typeface="mHelvetica"/>
              </a:rPr>
              <a:t>                  </a:t>
            </a:r>
            <a:r>
              <a:rPr lang="pt-BR" sz="2400" dirty="0" smtClean="0">
                <a:solidFill>
                  <a:srgbClr val="000000"/>
                </a:solidFill>
                <a:latin typeface="mHelvetica"/>
              </a:rPr>
              <a:t>D</a:t>
            </a:r>
            <a:r>
              <a:rPr lang="pt-BR" sz="2400" dirty="0">
                <a:solidFill>
                  <a:srgbClr val="000000"/>
                </a:solidFill>
                <a:latin typeface="mHelvetica"/>
              </a:rPr>
              <a:t>) 5</a:t>
            </a:r>
            <a:endParaRPr lang="tr-TR" sz="2400" dirty="0"/>
          </a:p>
        </p:txBody>
      </p:sp>
      <p:sp>
        <p:nvSpPr>
          <p:cNvPr id="4" name="Dikdörtgen 3"/>
          <p:cNvSpPr/>
          <p:nvPr/>
        </p:nvSpPr>
        <p:spPr>
          <a:xfrm>
            <a:off x="72008" y="2420888"/>
            <a:ext cx="8964488" cy="1631216"/>
          </a:xfrm>
          <a:prstGeom prst="rect">
            <a:avLst/>
          </a:prstGeom>
        </p:spPr>
        <p:txBody>
          <a:bodyPr wrap="square">
            <a:spAutoFit/>
          </a:bodyPr>
          <a:lstStyle/>
          <a:p>
            <a:r>
              <a:rPr lang="tr-TR" sz="2800" b="1" dirty="0" smtClean="0">
                <a:solidFill>
                  <a:srgbClr val="FF33FF"/>
                </a:solidFill>
                <a:latin typeface="mHelvetica-Bold"/>
              </a:rPr>
              <a:t>4. </a:t>
            </a:r>
            <a:r>
              <a:rPr lang="tr-TR" sz="2400" dirty="0">
                <a:solidFill>
                  <a:srgbClr val="000000"/>
                </a:solidFill>
                <a:latin typeface="mHelvetica"/>
              </a:rPr>
              <a:t>Aşağıdaki canlılardan hangisi, diğerlerinden farklı bir döllenme şekline sahiptir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Balina </a:t>
            </a:r>
            <a:r>
              <a:rPr lang="tr-TR" sz="2400" dirty="0" smtClean="0">
                <a:solidFill>
                  <a:srgbClr val="000000"/>
                </a:solidFill>
                <a:latin typeface="mHelvetica"/>
              </a:rPr>
              <a:t>                B</a:t>
            </a:r>
            <a:r>
              <a:rPr lang="tr-TR" sz="2400" dirty="0">
                <a:solidFill>
                  <a:srgbClr val="000000"/>
                </a:solidFill>
                <a:latin typeface="mHelvetica"/>
              </a:rPr>
              <a:t>) Yarasa </a:t>
            </a:r>
            <a:r>
              <a:rPr lang="tr-TR" sz="2400" dirty="0" smtClean="0">
                <a:solidFill>
                  <a:srgbClr val="000000"/>
                </a:solidFill>
                <a:latin typeface="mHelvetica"/>
              </a:rPr>
              <a:t>            C</a:t>
            </a:r>
            <a:r>
              <a:rPr lang="tr-TR" sz="2400" dirty="0">
                <a:solidFill>
                  <a:srgbClr val="000000"/>
                </a:solidFill>
                <a:latin typeface="mHelvetica"/>
              </a:rPr>
              <a:t>) Hamsi </a:t>
            </a:r>
            <a:r>
              <a:rPr lang="tr-TR" sz="2400" dirty="0" smtClean="0">
                <a:solidFill>
                  <a:srgbClr val="000000"/>
                </a:solidFill>
                <a:latin typeface="mHelvetica"/>
              </a:rPr>
              <a:t>             D</a:t>
            </a:r>
            <a:r>
              <a:rPr lang="tr-TR" sz="2400" dirty="0">
                <a:solidFill>
                  <a:srgbClr val="000000"/>
                </a:solidFill>
                <a:latin typeface="mHelvetica"/>
              </a:rPr>
              <a:t>) Kedi</a:t>
            </a:r>
            <a:endParaRPr lang="tr-TR" sz="2400" dirty="0"/>
          </a:p>
        </p:txBody>
      </p:sp>
      <p:sp>
        <p:nvSpPr>
          <p:cNvPr id="6" name="5-Nokta Yıldız 5"/>
          <p:cNvSpPr/>
          <p:nvPr/>
        </p:nvSpPr>
        <p:spPr>
          <a:xfrm>
            <a:off x="72008" y="134076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D</a:t>
            </a:r>
            <a:endParaRPr lang="tr-TR" dirty="0">
              <a:solidFill>
                <a:srgbClr val="FF0000"/>
              </a:solidFill>
            </a:endParaRPr>
          </a:p>
        </p:txBody>
      </p:sp>
      <p:sp>
        <p:nvSpPr>
          <p:cNvPr id="7" name="5-Nokta Yıldız 6"/>
          <p:cNvSpPr/>
          <p:nvPr/>
        </p:nvSpPr>
        <p:spPr>
          <a:xfrm>
            <a:off x="5076056" y="350100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D</a:t>
            </a:r>
            <a:endParaRPr lang="tr-TR" dirty="0">
              <a:solidFill>
                <a:srgbClr val="FF0000"/>
              </a:solidFill>
            </a:endParaRPr>
          </a:p>
        </p:txBody>
      </p:sp>
      <p:sp>
        <p:nvSpPr>
          <p:cNvPr id="8" name="Dikdörtgen 7"/>
          <p:cNvSpPr/>
          <p:nvPr/>
        </p:nvSpPr>
        <p:spPr>
          <a:xfrm>
            <a:off x="107504" y="4246056"/>
            <a:ext cx="8928992" cy="1631216"/>
          </a:xfrm>
          <a:prstGeom prst="rect">
            <a:avLst/>
          </a:prstGeom>
        </p:spPr>
        <p:txBody>
          <a:bodyPr wrap="square">
            <a:spAutoFit/>
          </a:bodyPr>
          <a:lstStyle/>
          <a:p>
            <a:r>
              <a:rPr lang="tr-TR" sz="2800" b="1" dirty="0" smtClean="0">
                <a:solidFill>
                  <a:srgbClr val="FF33FF"/>
                </a:solidFill>
                <a:latin typeface="mHelvetica-Bold"/>
              </a:rPr>
              <a:t>5. </a:t>
            </a:r>
            <a:r>
              <a:rPr lang="tr-TR" sz="2400" dirty="0">
                <a:solidFill>
                  <a:srgbClr val="000000"/>
                </a:solidFill>
                <a:latin typeface="mHelvetica"/>
              </a:rPr>
              <a:t>Aşağıdakilerden hangisi, kurbağanın başkalaşım evrelerinden değildir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Pupa </a:t>
            </a:r>
            <a:r>
              <a:rPr lang="tr-TR" sz="2400" dirty="0" smtClean="0">
                <a:solidFill>
                  <a:srgbClr val="000000"/>
                </a:solidFill>
                <a:latin typeface="mHelvetica"/>
              </a:rPr>
              <a:t>      B</a:t>
            </a:r>
            <a:r>
              <a:rPr lang="tr-TR" sz="2400" dirty="0">
                <a:solidFill>
                  <a:srgbClr val="000000"/>
                </a:solidFill>
                <a:latin typeface="mHelvetica"/>
              </a:rPr>
              <a:t>) Larva </a:t>
            </a:r>
            <a:r>
              <a:rPr lang="tr-TR" sz="2400" dirty="0" smtClean="0">
                <a:solidFill>
                  <a:srgbClr val="000000"/>
                </a:solidFill>
                <a:latin typeface="mHelvetica"/>
              </a:rPr>
              <a:t>             C</a:t>
            </a:r>
            <a:r>
              <a:rPr lang="tr-TR" sz="2400" dirty="0">
                <a:solidFill>
                  <a:srgbClr val="000000"/>
                </a:solidFill>
                <a:latin typeface="mHelvetica"/>
              </a:rPr>
              <a:t>) İribaş </a:t>
            </a:r>
            <a:r>
              <a:rPr lang="tr-TR" sz="2400" dirty="0" smtClean="0">
                <a:solidFill>
                  <a:srgbClr val="000000"/>
                </a:solidFill>
                <a:latin typeface="mHelvetica"/>
              </a:rPr>
              <a:t>          D</a:t>
            </a:r>
            <a:r>
              <a:rPr lang="tr-TR" sz="2400" dirty="0">
                <a:solidFill>
                  <a:srgbClr val="000000"/>
                </a:solidFill>
                <a:latin typeface="mHelvetica"/>
              </a:rPr>
              <a:t>) Ergin kurbağa</a:t>
            </a:r>
            <a:endParaRPr lang="tr-TR" sz="2400" dirty="0"/>
          </a:p>
        </p:txBody>
      </p:sp>
      <p:sp>
        <p:nvSpPr>
          <p:cNvPr id="9" name="5-Nokta Yıldız 8"/>
          <p:cNvSpPr/>
          <p:nvPr/>
        </p:nvSpPr>
        <p:spPr>
          <a:xfrm>
            <a:off x="0" y="537321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D</a:t>
            </a:r>
            <a:endParaRPr lang="tr-TR" dirty="0">
              <a:solidFill>
                <a:srgbClr val="FF0000"/>
              </a:solidFill>
            </a:endParaRPr>
          </a:p>
        </p:txBody>
      </p:sp>
    </p:spTree>
    <p:extLst>
      <p:ext uri="{BB962C8B-B14F-4D97-AF65-F5344CB8AC3E}">
        <p14:creationId xmlns:p14="http://schemas.microsoft.com/office/powerpoint/2010/main" val="182323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Fenokulu.net </a:t>
            </a:r>
            <a:r>
              <a:rPr lang="tr-TR" b="1" i="1" dirty="0">
                <a:solidFill>
                  <a:prstClr val="black"/>
                </a:solidFill>
              </a:rPr>
              <a:t>,</a:t>
            </a:r>
            <a:r>
              <a:rPr lang="tr-TR" b="1" i="1" dirty="0" smtClean="0">
                <a:solidFill>
                  <a:prstClr val="black"/>
                </a:solidFill>
              </a:rPr>
              <a:t> www.fatihgizligider com </a:t>
            </a:r>
            <a:r>
              <a:rPr lang="tr-TR" b="1" i="1" dirty="0">
                <a:solidFill>
                  <a:prstClr val="black"/>
                </a:solidFill>
              </a:rPr>
              <a:t> </a:t>
            </a:r>
            <a:r>
              <a:rPr lang="tr-TR" b="1" i="1" dirty="0" smtClean="0">
                <a:solidFill>
                  <a:prstClr val="black"/>
                </a:solidFill>
              </a:rPr>
              <a:t> dosyasından  yararlanılmıştır.</a:t>
            </a:r>
          </a:p>
          <a:p>
            <a:r>
              <a:rPr lang="tr-TR" b="1" i="1" dirty="0" smtClean="0">
                <a:solidFill>
                  <a:prstClr val="black"/>
                </a:solidFill>
              </a:rPr>
              <a:t>13/02/2015</a:t>
            </a:r>
            <a:endParaRPr lang="tr-TR" b="1" i="1" dirty="0">
              <a:solidFill>
                <a:prstClr val="black"/>
              </a:solidFill>
            </a:endParaRPr>
          </a:p>
        </p:txBody>
      </p:sp>
    </p:spTree>
    <p:controls>
      <mc:AlternateContent xmlns:mc="http://schemas.openxmlformats.org/markup-compatibility/2006">
        <mc:Choice xmlns:v="urn:schemas-microsoft-com:vml" Requires="v">
          <p:control spid="16392"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4303017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o 6"/>
          <p:cNvGraphicFramePr>
            <a:graphicFrameLocks noGrp="1"/>
          </p:cNvGraphicFramePr>
          <p:nvPr>
            <p:extLst>
              <p:ext uri="{D42A27DB-BD31-4B8C-83A1-F6EECF244321}">
                <p14:modId xmlns:p14="http://schemas.microsoft.com/office/powerpoint/2010/main" val="3414080749"/>
              </p:ext>
            </p:extLst>
          </p:nvPr>
        </p:nvGraphicFramePr>
        <p:xfrm>
          <a:off x="179512" y="2462552"/>
          <a:ext cx="8856984" cy="4089681"/>
        </p:xfrm>
        <a:graphic>
          <a:graphicData uri="http://schemas.openxmlformats.org/drawingml/2006/table">
            <a:tbl>
              <a:tblPr firstRow="1" bandRow="1">
                <a:tableStyleId>{5940675A-B579-460E-94D1-54222C63F5DA}</a:tableStyleId>
              </a:tblPr>
              <a:tblGrid>
                <a:gridCol w="1296144"/>
                <a:gridCol w="7560840"/>
              </a:tblGrid>
              <a:tr h="871025">
                <a:tc>
                  <a:txBody>
                    <a:bodyPr/>
                    <a:lstStyle/>
                    <a:p>
                      <a:r>
                        <a:rPr lang="tr-TR" dirty="0" smtClean="0"/>
                        <a:t>A bardağı:</a:t>
                      </a:r>
                    </a:p>
                  </a:txBody>
                  <a:tcPr/>
                </a:tc>
                <a:tc>
                  <a:txBody>
                    <a:bodyPr/>
                    <a:lstStyle/>
                    <a:p>
                      <a:r>
                        <a:rPr lang="tr-TR" dirty="0" smtClean="0"/>
                        <a:t>3-4 tane fasulye tohumunu ıslattığınız bir</a:t>
                      </a:r>
                      <a:r>
                        <a:rPr lang="tr-TR" baseline="0" dirty="0" smtClean="0"/>
                        <a:t> </a:t>
                      </a:r>
                      <a:r>
                        <a:rPr lang="tr-TR" dirty="0" smtClean="0"/>
                        <a:t>pamuğun arasına koyunuz. Bardağın ağzını</a:t>
                      </a:r>
                      <a:r>
                        <a:rPr lang="tr-TR" baseline="0" dirty="0" smtClean="0"/>
                        <a:t> </a:t>
                      </a:r>
                      <a:r>
                        <a:rPr lang="tr-TR" dirty="0" smtClean="0"/>
                        <a:t>pamukla kapatarak bardağı evin içinde güneş</a:t>
                      </a:r>
                      <a:r>
                        <a:rPr lang="tr-TR" baseline="0" dirty="0" smtClean="0"/>
                        <a:t> </a:t>
                      </a:r>
                      <a:r>
                        <a:rPr lang="tr-TR" dirty="0" smtClean="0"/>
                        <a:t>gören bir cam kenarına bakınız.</a:t>
                      </a:r>
                    </a:p>
                  </a:txBody>
                  <a:tcPr/>
                </a:tc>
              </a:tr>
              <a:tr h="8768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B bardağı:</a:t>
                      </a:r>
                    </a:p>
                  </a:txBody>
                  <a:tcPr/>
                </a:tc>
                <a:tc>
                  <a:txBody>
                    <a:bodyPr/>
                    <a:lstStyle/>
                    <a:p>
                      <a:r>
                        <a:rPr lang="tr-TR" dirty="0" smtClean="0"/>
                        <a:t>3-4 tane fasulye tohumunu ıslattığınız bir</a:t>
                      </a:r>
                      <a:r>
                        <a:rPr lang="tr-TR" baseline="0" dirty="0" smtClean="0"/>
                        <a:t> </a:t>
                      </a:r>
                      <a:r>
                        <a:rPr lang="tr-TR" dirty="0" smtClean="0"/>
                        <a:t>pamuğun arasına koyunuz. Bardağın</a:t>
                      </a:r>
                      <a:r>
                        <a:rPr lang="tr-TR" baseline="0" dirty="0" smtClean="0"/>
                        <a:t> </a:t>
                      </a:r>
                      <a:r>
                        <a:rPr lang="tr-TR" dirty="0" smtClean="0"/>
                        <a:t>ağzını,</a:t>
                      </a:r>
                      <a:r>
                        <a:rPr lang="tr-TR" baseline="0" dirty="0" smtClean="0"/>
                        <a:t> </a:t>
                      </a:r>
                      <a:r>
                        <a:rPr lang="tr-TR" dirty="0" smtClean="0"/>
                        <a:t>pamukla kapatarak bardağı evin içinde güneş</a:t>
                      </a:r>
                      <a:r>
                        <a:rPr lang="tr-TR" baseline="0" dirty="0" smtClean="0"/>
                        <a:t> </a:t>
                      </a:r>
                      <a:r>
                        <a:rPr lang="tr-TR" dirty="0" smtClean="0"/>
                        <a:t>görmeyen karanlık bir yere bırakınız.</a:t>
                      </a:r>
                    </a:p>
                  </a:txBody>
                  <a:tcPr/>
                </a:tc>
              </a:tr>
              <a:tr h="6104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C bardağı:</a:t>
                      </a:r>
                    </a:p>
                    <a:p>
                      <a:endParaRPr lang="tr-TR" dirty="0"/>
                    </a:p>
                  </a:txBody>
                  <a:tcPr/>
                </a:tc>
                <a:tc>
                  <a:txBody>
                    <a:bodyPr/>
                    <a:lstStyle/>
                    <a:p>
                      <a:r>
                        <a:rPr lang="tr-TR" dirty="0" smtClean="0"/>
                        <a:t>3-4 tane fasulye tohumunu ıslattığınız bir</a:t>
                      </a:r>
                      <a:r>
                        <a:rPr lang="tr-TR" baseline="0" dirty="0" smtClean="0"/>
                        <a:t> </a:t>
                      </a:r>
                      <a:r>
                        <a:rPr lang="tr-TR" dirty="0" smtClean="0"/>
                        <a:t>pamuğun arasına koyunuz. Bardağın ağzını</a:t>
                      </a:r>
                      <a:r>
                        <a:rPr lang="tr-TR" baseline="0" dirty="0" smtClean="0"/>
                        <a:t> </a:t>
                      </a:r>
                      <a:r>
                        <a:rPr lang="tr-TR" dirty="0" smtClean="0"/>
                        <a:t>pamukla kapatarak bardağı buzdolabına bırakınız.</a:t>
                      </a:r>
                    </a:p>
                  </a:txBody>
                  <a:tcPr/>
                </a:tc>
              </a:tr>
              <a:tr h="706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D bardağı:</a:t>
                      </a:r>
                    </a:p>
                  </a:txBody>
                  <a:tcPr/>
                </a:tc>
                <a:tc>
                  <a:txBody>
                    <a:bodyPr/>
                    <a:lstStyle/>
                    <a:p>
                      <a:r>
                        <a:rPr lang="tr-TR" dirty="0" smtClean="0"/>
                        <a:t>3-4 tane fasulye tohumunu kuru pamuğun</a:t>
                      </a:r>
                      <a:r>
                        <a:rPr lang="tr-TR" baseline="0" dirty="0" smtClean="0"/>
                        <a:t> </a:t>
                      </a:r>
                      <a:r>
                        <a:rPr lang="tr-TR" dirty="0" smtClean="0"/>
                        <a:t>arasına koyunuz. Bardağın ağzın pamukla kapatarak</a:t>
                      </a:r>
                      <a:r>
                        <a:rPr lang="tr-TR" baseline="0" dirty="0" smtClean="0"/>
                        <a:t> </a:t>
                      </a:r>
                      <a:r>
                        <a:rPr lang="tr-TR" dirty="0" smtClean="0"/>
                        <a:t>evin içinde güneş gören bir cam kenarına</a:t>
                      </a:r>
                      <a:r>
                        <a:rPr lang="tr-TR" baseline="0" dirty="0" smtClean="0"/>
                        <a:t> </a:t>
                      </a:r>
                      <a:r>
                        <a:rPr lang="tr-TR" dirty="0" smtClean="0"/>
                        <a:t>bırakınız.</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E bardağı:</a:t>
                      </a:r>
                    </a:p>
                  </a:txBody>
                  <a:tcPr/>
                </a:tc>
                <a:tc>
                  <a:txBody>
                    <a:bodyPr/>
                    <a:lstStyle/>
                    <a:p>
                      <a:r>
                        <a:rPr lang="tr-TR" dirty="0" smtClean="0"/>
                        <a:t>3-4 tane fasulye tohumunu ıslattığınız bir</a:t>
                      </a:r>
                      <a:r>
                        <a:rPr lang="tr-TR" baseline="0" dirty="0" smtClean="0"/>
                        <a:t> </a:t>
                      </a:r>
                      <a:r>
                        <a:rPr lang="tr-TR" dirty="0" smtClean="0"/>
                        <a:t>pamuğun arasına koyunuz. Bardağın ağzın</a:t>
                      </a:r>
                      <a:r>
                        <a:rPr lang="tr-TR" baseline="0" dirty="0" smtClean="0"/>
                        <a:t> </a:t>
                      </a:r>
                      <a:r>
                        <a:rPr lang="tr-TR" dirty="0" smtClean="0"/>
                        <a:t>hava almayacak şekilde bir kapakla kapatıp bir</a:t>
                      </a:r>
                      <a:r>
                        <a:rPr lang="tr-TR" baseline="0" dirty="0" smtClean="0"/>
                        <a:t> </a:t>
                      </a:r>
                      <a:r>
                        <a:rPr lang="tr-TR" dirty="0" smtClean="0"/>
                        <a:t>poşetin içine koyunuz. Bardağı evin içinde güneş</a:t>
                      </a:r>
                      <a:r>
                        <a:rPr lang="tr-TR" baseline="0" dirty="0" smtClean="0"/>
                        <a:t> </a:t>
                      </a:r>
                      <a:r>
                        <a:rPr lang="tr-TR" dirty="0" smtClean="0"/>
                        <a:t>gören bir cam kenarına koyunuz.</a:t>
                      </a:r>
                    </a:p>
                  </a:txBody>
                  <a:tcPr/>
                </a:tc>
              </a:tr>
            </a:tbl>
          </a:graphicData>
        </a:graphic>
      </p:graphicFrame>
      <p:sp>
        <p:nvSpPr>
          <p:cNvPr id="2" name="Dikdörtgen 1"/>
          <p:cNvSpPr/>
          <p:nvPr/>
        </p:nvSpPr>
        <p:spPr>
          <a:xfrm>
            <a:off x="207166" y="44624"/>
            <a:ext cx="8568952" cy="461665"/>
          </a:xfrm>
          <a:prstGeom prst="rect">
            <a:avLst/>
          </a:prstGeom>
          <a:solidFill>
            <a:schemeClr val="tx2"/>
          </a:solidFill>
        </p:spPr>
        <p:txBody>
          <a:bodyPr wrap="square">
            <a:spAutoFit/>
          </a:bodyPr>
          <a:lstStyle/>
          <a:p>
            <a:r>
              <a:rPr lang="tr-TR" sz="2400" b="1" dirty="0">
                <a:solidFill>
                  <a:schemeClr val="bg1">
                    <a:lumMod val="95000"/>
                  </a:schemeClr>
                </a:solidFill>
              </a:rPr>
              <a:t>DENEY / Tohumun Çimlenmesi İçin Ne Gereklidir?</a:t>
            </a:r>
            <a:endParaRPr lang="tr-TR" sz="2400" dirty="0">
              <a:solidFill>
                <a:schemeClr val="bg1">
                  <a:lumMod val="95000"/>
                </a:schemeClr>
              </a:solidFill>
            </a:endParaRPr>
          </a:p>
        </p:txBody>
      </p:sp>
      <p:sp>
        <p:nvSpPr>
          <p:cNvPr id="3" name="Dikdörtgen 2"/>
          <p:cNvSpPr/>
          <p:nvPr/>
        </p:nvSpPr>
        <p:spPr>
          <a:xfrm>
            <a:off x="246584" y="701443"/>
            <a:ext cx="5261520" cy="1569660"/>
          </a:xfrm>
          <a:prstGeom prst="rect">
            <a:avLst/>
          </a:prstGeom>
        </p:spPr>
        <p:txBody>
          <a:bodyPr wrap="square">
            <a:spAutoFit/>
          </a:bodyPr>
          <a:lstStyle/>
          <a:p>
            <a:r>
              <a:rPr lang="tr-TR" sz="2400" b="1" dirty="0"/>
              <a:t>Nasıl Yapmalıyız?</a:t>
            </a:r>
          </a:p>
          <a:p>
            <a:r>
              <a:rPr lang="tr-TR" dirty="0"/>
              <a:t>• Pet bardakların üzerine, kâğıt bant yapıştırarak sırayla </a:t>
            </a:r>
            <a:r>
              <a:rPr lang="tr-TR" dirty="0" smtClean="0"/>
              <a:t>A, B</a:t>
            </a:r>
            <a:r>
              <a:rPr lang="tr-TR" dirty="0"/>
              <a:t>, C, D, E şeklinde isimlendiriniz.</a:t>
            </a:r>
          </a:p>
          <a:p>
            <a:r>
              <a:rPr lang="tr-TR" dirty="0"/>
              <a:t>• A, B, C, D, E bardakları için tabloda düzenlenmiş </a:t>
            </a:r>
            <a:r>
              <a:rPr lang="tr-TR" dirty="0" smtClean="0"/>
              <a:t>işlemleri yapınız</a:t>
            </a:r>
            <a:r>
              <a:rPr lang="tr-TR" dirty="0"/>
              <a:t>.</a:t>
            </a:r>
          </a:p>
        </p:txBody>
      </p:sp>
      <p:sp>
        <p:nvSpPr>
          <p:cNvPr id="4" name="Dikdörtgen 3"/>
          <p:cNvSpPr/>
          <p:nvPr/>
        </p:nvSpPr>
        <p:spPr>
          <a:xfrm>
            <a:off x="5724128" y="514337"/>
            <a:ext cx="3096344" cy="461665"/>
          </a:xfrm>
          <a:prstGeom prst="rect">
            <a:avLst/>
          </a:prstGeom>
          <a:solidFill>
            <a:srgbClr val="FF0000"/>
          </a:solidFill>
        </p:spPr>
        <p:txBody>
          <a:bodyPr wrap="square">
            <a:spAutoFit/>
          </a:bodyPr>
          <a:lstStyle/>
          <a:p>
            <a:pPr algn="ctr"/>
            <a:r>
              <a:rPr lang="tr-TR" sz="2400" b="1" dirty="0">
                <a:solidFill>
                  <a:schemeClr val="bg1">
                    <a:lumMod val="95000"/>
                  </a:schemeClr>
                </a:solidFill>
              </a:rPr>
              <a:t>Araç ve Gereç</a:t>
            </a:r>
            <a:endParaRPr lang="tr-TR" sz="2400" dirty="0">
              <a:solidFill>
                <a:schemeClr val="bg1">
                  <a:lumMod val="95000"/>
                </a:schemeClr>
              </a:solidFill>
            </a:endParaRPr>
          </a:p>
        </p:txBody>
      </p:sp>
      <p:sp>
        <p:nvSpPr>
          <p:cNvPr id="5" name="Dikdörtgen 4"/>
          <p:cNvSpPr/>
          <p:nvPr/>
        </p:nvSpPr>
        <p:spPr>
          <a:xfrm>
            <a:off x="5832140" y="985224"/>
            <a:ext cx="2880320" cy="1477328"/>
          </a:xfrm>
          <a:prstGeom prst="rect">
            <a:avLst/>
          </a:prstGeom>
          <a:solidFill>
            <a:schemeClr val="accent2">
              <a:lumMod val="20000"/>
              <a:lumOff val="80000"/>
            </a:schemeClr>
          </a:solidFill>
        </p:spPr>
        <p:txBody>
          <a:bodyPr wrap="square">
            <a:spAutoFit/>
          </a:bodyPr>
          <a:lstStyle/>
          <a:p>
            <a:r>
              <a:rPr lang="tr-TR" dirty="0"/>
              <a:t>• Fasulye tohumları</a:t>
            </a:r>
          </a:p>
          <a:p>
            <a:r>
              <a:rPr lang="tr-TR" dirty="0"/>
              <a:t>• 5 adet pet bardak</a:t>
            </a:r>
          </a:p>
          <a:p>
            <a:r>
              <a:rPr lang="tr-TR" dirty="0"/>
              <a:t>• Pamuk</a:t>
            </a:r>
          </a:p>
          <a:p>
            <a:r>
              <a:rPr lang="tr-TR" dirty="0"/>
              <a:t>• Su</a:t>
            </a:r>
          </a:p>
          <a:p>
            <a:r>
              <a:rPr lang="tr-TR" dirty="0"/>
              <a:t>• Kâğıt bant</a:t>
            </a:r>
          </a:p>
        </p:txBody>
      </p:sp>
    </p:spTree>
    <p:extLst>
      <p:ext uri="{BB962C8B-B14F-4D97-AF65-F5344CB8AC3E}">
        <p14:creationId xmlns:p14="http://schemas.microsoft.com/office/powerpoint/2010/main" val="3064483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5534561"/>
            <a:ext cx="8928992" cy="1323439"/>
          </a:xfrm>
          <a:prstGeom prst="rect">
            <a:avLst/>
          </a:prstGeom>
        </p:spPr>
        <p:txBody>
          <a:bodyPr wrap="square">
            <a:spAutoFit/>
          </a:bodyPr>
          <a:lstStyle/>
          <a:p>
            <a:r>
              <a:rPr lang="tr-TR" sz="2000" b="1" dirty="0"/>
              <a:t>• 1-1,5 hafta kadar bekleyip sonuçları gözlemleyiniz.</a:t>
            </a:r>
          </a:p>
          <a:p>
            <a:r>
              <a:rPr lang="tr-TR" sz="2000" b="1" dirty="0"/>
              <a:t>Yorumlayalım, Sonuçlandıralım.</a:t>
            </a:r>
          </a:p>
          <a:p>
            <a:r>
              <a:rPr lang="tr-TR" sz="2000" b="1" dirty="0"/>
              <a:t>• Etkinlikte hangi şartların, tohumun çimlenmesine etkisi olduğunu incelediniz?</a:t>
            </a:r>
          </a:p>
          <a:p>
            <a:r>
              <a:rPr lang="tr-TR" sz="2000" b="1" dirty="0"/>
              <a:t>• Tohum hangi şartlarda bekletildiğinde yaprak çıkarttığı gözlendi? Neden?</a:t>
            </a:r>
          </a:p>
        </p:txBody>
      </p:sp>
    </p:spTree>
    <p:controls>
      <mc:AlternateContent xmlns:mc="http://schemas.openxmlformats.org/markup-compatibility/2006">
        <mc:Choice xmlns:v="urn:schemas-microsoft-com:vml" Requires="v">
          <p:control spid="30725" name="ShockwaveFlash1" r:id="rId2" imgW="7777601" imgH="5636604"/>
        </mc:Choice>
        <mc:Fallback>
          <p:control name="ShockwaveFlash1" r:id="rId2" imgW="7777601" imgH="5636604">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0"/>
                  <a:ext cx="7777163" cy="56372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69443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9154" name="ShockwaveFlash1" r:id="rId2" imgW="9142857" imgH="5517205"/>
        </mc:Choice>
        <mc:Fallback>
          <p:control name="ShockwaveFlash1" r:id="rId2" imgW="9142857" imgH="551720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5165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945357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1507" y="433988"/>
            <a:ext cx="8928992" cy="2677656"/>
          </a:xfrm>
          <a:prstGeom prst="rect">
            <a:avLst/>
          </a:prstGeom>
        </p:spPr>
        <p:txBody>
          <a:bodyPr wrap="square">
            <a:spAutoFit/>
          </a:bodyPr>
          <a:lstStyle/>
          <a:p>
            <a:r>
              <a:rPr lang="tr-TR" sz="2400" dirty="0"/>
              <a:t>Deneyde de gözlemlediğiniz gibi çimlenme olması için bazı şartların gerçekleşmesi gerekir. </a:t>
            </a:r>
            <a:r>
              <a:rPr lang="tr-TR" sz="2400" dirty="0" smtClean="0"/>
              <a:t>Tohum çimlenmeden </a:t>
            </a:r>
            <a:r>
              <a:rPr lang="tr-TR" sz="2400" dirty="0"/>
              <a:t>önce embriyo tohum içinde uyku hâlindedir. Tohumun çimlenmesi için mutlaka;</a:t>
            </a:r>
          </a:p>
          <a:p>
            <a:r>
              <a:rPr lang="tr-TR" sz="2400" dirty="0"/>
              <a:t>1. Su (nem),</a:t>
            </a:r>
          </a:p>
          <a:p>
            <a:r>
              <a:rPr lang="tr-TR" sz="2400" dirty="0"/>
              <a:t>2. Hava (O</a:t>
            </a:r>
            <a:r>
              <a:rPr lang="tr-TR" sz="1600" dirty="0"/>
              <a:t>2</a:t>
            </a:r>
            <a:r>
              <a:rPr lang="tr-TR" sz="2400" dirty="0"/>
              <a:t>),</a:t>
            </a:r>
          </a:p>
          <a:p>
            <a:r>
              <a:rPr lang="tr-TR" sz="2400" dirty="0"/>
              <a:t>3. Uygun sıcaklık olmalıdır.</a:t>
            </a:r>
          </a:p>
          <a:p>
            <a:r>
              <a:rPr lang="tr-TR" sz="2400" dirty="0"/>
              <a:t>Bu faktörlerden biri eksik olursa tohum çimlenmez.</a:t>
            </a:r>
          </a:p>
        </p:txBody>
      </p:sp>
      <p:sp>
        <p:nvSpPr>
          <p:cNvPr id="4" name="Dikdörtgen 3"/>
          <p:cNvSpPr/>
          <p:nvPr/>
        </p:nvSpPr>
        <p:spPr>
          <a:xfrm>
            <a:off x="133501" y="3861048"/>
            <a:ext cx="8876998" cy="1938992"/>
          </a:xfrm>
          <a:prstGeom prst="rect">
            <a:avLst/>
          </a:prstGeom>
        </p:spPr>
        <p:txBody>
          <a:bodyPr wrap="square">
            <a:spAutoFit/>
          </a:bodyPr>
          <a:lstStyle/>
          <a:p>
            <a:r>
              <a:rPr lang="tr-TR" sz="2400" dirty="0"/>
              <a:t>Tohum, çimlenmeden önce, içinde depolanan besini kullanır. Tohumun yaprakları, tohum </a:t>
            </a:r>
            <a:r>
              <a:rPr lang="tr-TR" sz="2400" dirty="0" smtClean="0"/>
              <a:t>çimlendikten sonra </a:t>
            </a:r>
            <a:r>
              <a:rPr lang="tr-TR" sz="2400" dirty="0"/>
              <a:t>çıkar. Yapraklar, genç bitkinin besin üretmesini sağlar. Çimlenme için gerekmeyen ışık, artık</a:t>
            </a:r>
          </a:p>
          <a:p>
            <a:r>
              <a:rPr lang="tr-TR" sz="2400" dirty="0"/>
              <a:t>büyümek için gerekmektedir. Tohum, çimlenerek genç bitki hâline geldikten sonra sıcaklık, su ve </a:t>
            </a:r>
            <a:r>
              <a:rPr lang="tr-TR" sz="2400" dirty="0" smtClean="0"/>
              <a:t>hava dışında </a:t>
            </a:r>
            <a:r>
              <a:rPr lang="tr-TR" sz="2400" dirty="0"/>
              <a:t>ışığa da ihtiyaç duyar.</a:t>
            </a:r>
          </a:p>
        </p:txBody>
      </p:sp>
    </p:spTree>
    <p:extLst>
      <p:ext uri="{BB962C8B-B14F-4D97-AF65-F5344CB8AC3E}">
        <p14:creationId xmlns:p14="http://schemas.microsoft.com/office/powerpoint/2010/main" val="3081581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8916" name="ShockwaveFlash1" r:id="rId2" imgW="9142857" imgH="5880858"/>
        </mc:Choice>
        <mc:Fallback>
          <p:control name="ShockwaveFlash1" r:id="rId2" imgW="9142857"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75147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784976" cy="369332"/>
          </a:xfrm>
          <a:prstGeom prst="rect">
            <a:avLst/>
          </a:prstGeom>
          <a:solidFill>
            <a:schemeClr val="accent2">
              <a:lumMod val="75000"/>
            </a:schemeClr>
          </a:solidFill>
        </p:spPr>
        <p:txBody>
          <a:bodyPr wrap="square">
            <a:spAutoFit/>
          </a:bodyPr>
          <a:lstStyle/>
          <a:p>
            <a:r>
              <a:rPr lang="tr-TR" b="1" dirty="0">
                <a:solidFill>
                  <a:schemeClr val="bg1">
                    <a:lumMod val="95000"/>
                  </a:schemeClr>
                </a:solidFill>
              </a:rPr>
              <a:t>Etkinlik / Bitkiler Nasıl Büyür, Nasıl Gelişir?</a:t>
            </a:r>
            <a:endParaRPr lang="tr-TR" dirty="0">
              <a:solidFill>
                <a:schemeClr val="bg1">
                  <a:lumMod val="95000"/>
                </a:schemeClr>
              </a:solidFill>
            </a:endParaRPr>
          </a:p>
        </p:txBody>
      </p:sp>
      <p:sp>
        <p:nvSpPr>
          <p:cNvPr id="3" name="Dikdörtgen 2"/>
          <p:cNvSpPr/>
          <p:nvPr/>
        </p:nvSpPr>
        <p:spPr>
          <a:xfrm>
            <a:off x="107504" y="836712"/>
            <a:ext cx="8856984" cy="5262979"/>
          </a:xfrm>
          <a:prstGeom prst="rect">
            <a:avLst/>
          </a:prstGeom>
        </p:spPr>
        <p:txBody>
          <a:bodyPr wrap="square">
            <a:spAutoFit/>
          </a:bodyPr>
          <a:lstStyle/>
          <a:p>
            <a:r>
              <a:rPr lang="tr-TR" sz="2400" b="1" dirty="0"/>
              <a:t>1. </a:t>
            </a:r>
            <a:r>
              <a:rPr lang="tr-TR" sz="2400" dirty="0"/>
              <a:t>Nohut bitkisinin gelişimine sıcaklığın etkisini araştırmak isteyen bir öğrenci aşağıdaki </a:t>
            </a:r>
            <a:r>
              <a:rPr lang="tr-TR" sz="2400" dirty="0" smtClean="0"/>
              <a:t>deney malzemelerini </a:t>
            </a:r>
            <a:r>
              <a:rPr lang="tr-TR" sz="2400" dirty="0"/>
              <a:t>kullanarak nasıl bir deney tasarlamalıdır?</a:t>
            </a:r>
          </a:p>
          <a:p>
            <a:r>
              <a:rPr lang="tr-TR" sz="2400" dirty="0"/>
              <a:t>3 adet benzer saksı, 3 nohut, toprak, su, termometre</a:t>
            </a:r>
          </a:p>
          <a:p>
            <a:r>
              <a:rPr lang="tr-TR" sz="2400" dirty="0" smtClean="0"/>
              <a:t>………………………………………………………………… ………………………………………</a:t>
            </a:r>
            <a:endParaRPr lang="tr-TR" sz="2400" dirty="0"/>
          </a:p>
          <a:p>
            <a:r>
              <a:rPr lang="tr-TR" sz="2400" dirty="0" smtClean="0"/>
              <a:t>…………………………………………………………………………………………………………</a:t>
            </a:r>
            <a:endParaRPr lang="tr-TR" sz="2400" dirty="0"/>
          </a:p>
          <a:p>
            <a:r>
              <a:rPr lang="tr-TR" sz="2400" dirty="0" smtClean="0"/>
              <a:t>…………………………………………………………………………………………………………</a:t>
            </a:r>
            <a:endParaRPr lang="tr-TR" sz="2400" dirty="0"/>
          </a:p>
          <a:p>
            <a:r>
              <a:rPr lang="tr-TR" sz="2400" dirty="0" smtClean="0"/>
              <a:t>…………………………………………………………………………………………………………</a:t>
            </a:r>
            <a:endParaRPr lang="tr-TR" sz="2400" dirty="0"/>
          </a:p>
          <a:p>
            <a:r>
              <a:rPr lang="tr-TR" sz="2400" b="1" dirty="0"/>
              <a:t>2. </a:t>
            </a:r>
            <a:r>
              <a:rPr lang="tr-TR" sz="2400" dirty="0"/>
              <a:t>Ay’da bir şehir kurulacak. Burada yaşam için bitki yetiştirmek gerekecek. Ay’a götürülen tohumlardan</a:t>
            </a:r>
          </a:p>
          <a:p>
            <a:r>
              <a:rPr lang="tr-TR" sz="2400" dirty="0"/>
              <a:t>bitki elde etmek için hangi şartların sağlanması gerekir?</a:t>
            </a:r>
          </a:p>
          <a:p>
            <a:r>
              <a:rPr lang="tr-TR" sz="2400" dirty="0" smtClean="0"/>
              <a:t>…………………………………………………………………………………………………………</a:t>
            </a:r>
            <a:endParaRPr lang="tr-TR" sz="2400" dirty="0"/>
          </a:p>
          <a:p>
            <a:r>
              <a:rPr lang="tr-TR" sz="2400" dirty="0" smtClean="0"/>
              <a:t>…………………………………………………………………………………………………………</a:t>
            </a:r>
            <a:endParaRPr lang="tr-TR" sz="2400" dirty="0"/>
          </a:p>
          <a:p>
            <a:r>
              <a:rPr lang="tr-TR" sz="2400" dirty="0" smtClean="0"/>
              <a:t>……………………………………………………………………………………………………………</a:t>
            </a:r>
            <a:endParaRPr lang="tr-TR" sz="2400" dirty="0"/>
          </a:p>
        </p:txBody>
      </p:sp>
      <p:sp>
        <p:nvSpPr>
          <p:cNvPr id="4" name="Dikdörtgen 3"/>
          <p:cNvSpPr/>
          <p:nvPr/>
        </p:nvSpPr>
        <p:spPr>
          <a:xfrm>
            <a:off x="107504" y="2420888"/>
            <a:ext cx="8424936" cy="1200329"/>
          </a:xfrm>
          <a:prstGeom prst="rect">
            <a:avLst/>
          </a:prstGeom>
        </p:spPr>
        <p:txBody>
          <a:bodyPr wrap="square">
            <a:spAutoFit/>
          </a:bodyPr>
          <a:lstStyle/>
          <a:p>
            <a:r>
              <a:rPr lang="tr-TR" b="1" dirty="0" smtClean="0">
                <a:solidFill>
                  <a:srgbClr val="FF0000"/>
                </a:solidFill>
                <a:latin typeface="mHelvetica"/>
              </a:rPr>
              <a:t>3 adet saksıya aynı ölçekte toprak ve su koyarak  birer tane nohut dikilir ve aynı ortamda çimlendirilir sonra üç saksıyı farklı sıcaklıktaki yerlere konur. Ve aynı oranda ışık ve su verilir.  Belirli süre sonra bitkilerdeki gelişme gözlenir.</a:t>
            </a:r>
            <a:endParaRPr lang="tr-TR" b="1" dirty="0">
              <a:solidFill>
                <a:srgbClr val="FF0000"/>
              </a:solidFill>
            </a:endParaRPr>
          </a:p>
        </p:txBody>
      </p:sp>
      <p:sp>
        <p:nvSpPr>
          <p:cNvPr id="5" name="Dikdörtgen 4"/>
          <p:cNvSpPr/>
          <p:nvPr/>
        </p:nvSpPr>
        <p:spPr>
          <a:xfrm>
            <a:off x="251520" y="5085184"/>
            <a:ext cx="8136904" cy="369332"/>
          </a:xfrm>
          <a:prstGeom prst="rect">
            <a:avLst/>
          </a:prstGeom>
        </p:spPr>
        <p:txBody>
          <a:bodyPr wrap="square">
            <a:spAutoFit/>
          </a:bodyPr>
          <a:lstStyle/>
          <a:p>
            <a:r>
              <a:rPr lang="tr-TR" b="1" dirty="0" smtClean="0">
                <a:solidFill>
                  <a:srgbClr val="FF0000"/>
                </a:solidFill>
                <a:latin typeface="mHelvetica"/>
              </a:rPr>
              <a:t>Isı , Su ve karbondioksit sağlanması gerekir.</a:t>
            </a:r>
            <a:endParaRPr lang="tr-TR" b="1" dirty="0">
              <a:solidFill>
                <a:srgbClr val="FF0000"/>
              </a:solidFill>
            </a:endParaRPr>
          </a:p>
        </p:txBody>
      </p:sp>
    </p:spTree>
    <p:extLst>
      <p:ext uri="{BB962C8B-B14F-4D97-AF65-F5344CB8AC3E}">
        <p14:creationId xmlns:p14="http://schemas.microsoft.com/office/powerpoint/2010/main" val="119288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516a1b24ef18e9aa7d21deaf0c4dbccf35587e"/>
  <p:tag name="ISPRING_RESOURCE_PATHS_HASH_PRESENTER" val="91fd865892c6f6bd1153183285f358aaca2c11a"/>
  <p:tag name="ISPRING_SCORM_RATE_SLIDES" val="1"/>
  <p:tag name="ISPRING_SCORM_RATE_QUIZZES" val="0"/>
  <p:tag name="ISPRING_SCORM_PASSING_SCORE" val="100.0000000000"/>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1371</TotalTime>
  <Words>1837</Words>
  <Application>Microsoft Office PowerPoint</Application>
  <PresentationFormat>Ekran Gösterisi (4:3)</PresentationFormat>
  <Paragraphs>217</Paragraphs>
  <Slides>33</Slides>
  <Notes>33</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121</cp:revision>
  <dcterms:created xsi:type="dcterms:W3CDTF">2015-01-28T12:11:01Z</dcterms:created>
  <dcterms:modified xsi:type="dcterms:W3CDTF">2015-02-13T20:58:53Z</dcterms:modified>
</cp:coreProperties>
</file>