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ctiveX/activeX1.xml" ContentType="application/vnd.ms-office.activeX+xml"/>
  <Override PartName="/ppt/notesSlides/notesSlide3.xml" ContentType="application/vnd.openxmlformats-officedocument.presentationml.notesSlide+xml"/>
  <Override PartName="/ppt/activeX/activeX2.xml" ContentType="application/vnd.ms-office.activeX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ctiveX/activeX3.xml" ContentType="application/vnd.ms-office.activeX+xml"/>
  <Override PartName="/ppt/notesSlides/notesSlide9.xml" ContentType="application/vnd.openxmlformats-officedocument.presentationml.notesSlide+xml"/>
  <Override PartName="/ppt/activeX/activeX4.xml" ContentType="application/vnd.ms-office.activeX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activeX/activeX5.xml" ContentType="application/vnd.ms-office.activeX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ctiveX/activeX6.xml" ContentType="application/vnd.ms-office.activeX+xml"/>
  <Override PartName="/ppt/notesSlides/notesSlide21.xml" ContentType="application/vnd.openxmlformats-officedocument.presentationml.notesSlide+xml"/>
  <Override PartName="/ppt/activeX/activeX7.xml" ContentType="application/vnd.ms-office.activeX+xml"/>
  <Override PartName="/ppt/notesSlides/notesSlide22.xml" ContentType="application/vnd.openxmlformats-officedocument.presentationml.notesSlide+xml"/>
  <Override PartName="/ppt/activeX/activeX8.xml" ContentType="application/vnd.ms-office.activeX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activeX/activeX9.xml" ContentType="application/vnd.ms-office.activeX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activeX/activeX10.xml" ContentType="application/vnd.ms-office.activeX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ctiveX/activeX11.xml" ContentType="application/vnd.ms-office.activeX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activeX/activeX12.xml" ContentType="application/vnd.ms-office.activeX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activeX/activeX13.xml" ContentType="application/vnd.ms-office.activeX+xml"/>
  <Override PartName="/ppt/notesSlides/notesSlide39.xml" ContentType="application/vnd.openxmlformats-officedocument.presentationml.notesSlide+xml"/>
  <Override PartName="/ppt/activeX/activeX14.xml" ContentType="application/vnd.ms-office.activeX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activeX/activeX15.xml" ContentType="application/vnd.ms-office.activeX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334" r:id="rId4"/>
    <p:sldId id="347" r:id="rId5"/>
    <p:sldId id="258" r:id="rId6"/>
    <p:sldId id="259" r:id="rId7"/>
    <p:sldId id="285" r:id="rId8"/>
    <p:sldId id="286" r:id="rId9"/>
    <p:sldId id="335" r:id="rId10"/>
    <p:sldId id="324" r:id="rId11"/>
    <p:sldId id="348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351" r:id="rId20"/>
    <p:sldId id="268" r:id="rId21"/>
    <p:sldId id="269" r:id="rId22"/>
    <p:sldId id="346" r:id="rId23"/>
    <p:sldId id="270" r:id="rId24"/>
    <p:sldId id="350" r:id="rId25"/>
    <p:sldId id="336" r:id="rId26"/>
    <p:sldId id="320" r:id="rId27"/>
    <p:sldId id="271" r:id="rId28"/>
    <p:sldId id="272" r:id="rId29"/>
    <p:sldId id="273" r:id="rId30"/>
    <p:sldId id="274" r:id="rId31"/>
    <p:sldId id="275" r:id="rId32"/>
    <p:sldId id="327" r:id="rId33"/>
    <p:sldId id="276" r:id="rId34"/>
    <p:sldId id="328" r:id="rId35"/>
    <p:sldId id="277" r:id="rId36"/>
    <p:sldId id="329" r:id="rId37"/>
    <p:sldId id="278" r:id="rId38"/>
    <p:sldId id="279" r:id="rId39"/>
    <p:sldId id="333" r:id="rId40"/>
    <p:sldId id="284" r:id="rId41"/>
    <p:sldId id="280" r:id="rId42"/>
    <p:sldId id="330" r:id="rId43"/>
    <p:sldId id="349" r:id="rId44"/>
    <p:sldId id="281" r:id="rId45"/>
    <p:sldId id="282" r:id="rId46"/>
    <p:sldId id="283" r:id="rId47"/>
    <p:sldId id="305" r:id="rId48"/>
    <p:sldId id="306" r:id="rId49"/>
    <p:sldId id="307" r:id="rId50"/>
    <p:sldId id="308" r:id="rId51"/>
    <p:sldId id="310" r:id="rId52"/>
    <p:sldId id="311" r:id="rId53"/>
    <p:sldId id="313" r:id="rId54"/>
    <p:sldId id="314" r:id="rId55"/>
    <p:sldId id="316" r:id="rId56"/>
  </p:sldIdLst>
  <p:sldSz cx="9144000" cy="6858000" type="screen4x3"/>
  <p:notesSz cx="6858000" cy="9144000"/>
  <p:custDataLst>
    <p:tags r:id="rId58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3114" y="-1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4EE42-7421-432C-8DBF-2276E88DBE2F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97E4D-19B3-4EF2-BAF4-FBAA1ACBC05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74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366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8315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5792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7926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5947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1661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756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364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2400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804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538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7871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7936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2797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3743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5333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84461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33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33989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6304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1123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59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73960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54461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68347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55235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31037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5932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92808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49039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954892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74876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203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254896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71642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79406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27767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74556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63511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98725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55513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41206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992212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2131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732228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497839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74224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417597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55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468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6576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385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97E4D-19B3-4EF2-BAF4-FBAA1ACBC05E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639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13.02.2015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6.png"/><Relationship Id="rId4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8.png"/><Relationship Id="rId5" Type="http://schemas.openxmlformats.org/officeDocument/2006/relationships/image" Target="../media/image67.jpg"/><Relationship Id="rId4" Type="http://schemas.openxmlformats.org/officeDocument/2006/relationships/notesSlide" Target="../notesSlides/notes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70.png"/><Relationship Id="rId4" Type="http://schemas.openxmlformats.org/officeDocument/2006/relationships/notesSlide" Target="../notesSlides/notesSlide4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6.png"/><Relationship Id="rId4" Type="http://schemas.openxmlformats.org/officeDocument/2006/relationships/notesSlide" Target="../notesSlides/notesSlide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1089" cy="686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771800" y="36814"/>
            <a:ext cx="4680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BİTKİ VE HAYVANLARDA</a:t>
            </a:r>
          </a:p>
          <a:p>
            <a:pPr algn="ctr"/>
            <a:r>
              <a:rPr lang="tr-TR" sz="2800" b="1" dirty="0">
                <a:solidFill>
                  <a:schemeClr val="bg1"/>
                </a:solidFill>
              </a:rPr>
              <a:t>ÜREME, BÜYÜME VE GELİŞME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3" name="Altıgen 2"/>
          <p:cNvSpPr/>
          <p:nvPr/>
        </p:nvSpPr>
        <p:spPr>
          <a:xfrm>
            <a:off x="467544" y="44624"/>
            <a:ext cx="1152128" cy="1114933"/>
          </a:xfrm>
          <a:prstGeom prst="hexagon">
            <a:avLst/>
          </a:prstGeom>
          <a:ln w="762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00B050"/>
                </a:solidFill>
              </a:rPr>
              <a:t>5.</a:t>
            </a:r>
          </a:p>
          <a:p>
            <a:pPr algn="ctr"/>
            <a:r>
              <a:rPr lang="tr-TR" b="1" dirty="0" smtClean="0">
                <a:solidFill>
                  <a:srgbClr val="00B050"/>
                </a:solidFill>
              </a:rPr>
              <a:t>ÜNİTE</a:t>
            </a:r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386" y="5380672"/>
            <a:ext cx="88895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BU ÜNİTEDE NELER ÖĞRENECEKSİNİZ?</a:t>
            </a:r>
          </a:p>
          <a:p>
            <a:r>
              <a:rPr lang="tr-TR" sz="2000" b="1" dirty="0">
                <a:solidFill>
                  <a:schemeClr val="bg1"/>
                </a:solidFill>
              </a:rPr>
              <a:t>• </a:t>
            </a:r>
            <a:r>
              <a:rPr lang="tr-TR" sz="2000" dirty="0">
                <a:solidFill>
                  <a:schemeClr val="bg1"/>
                </a:solidFill>
              </a:rPr>
              <a:t>Bitki ve hayvanlardaki üreme çeşitlerini karşılaştıracaksınız.</a:t>
            </a:r>
          </a:p>
          <a:p>
            <a:r>
              <a:rPr lang="tr-TR" sz="2000" dirty="0">
                <a:solidFill>
                  <a:schemeClr val="bg1"/>
                </a:solidFill>
              </a:rPr>
              <a:t>• Bitki ve hayvanlardaki büyüme ve gelişme süreçlerini ve bu süreçlere etki eden faktörleri </a:t>
            </a:r>
            <a:r>
              <a:rPr lang="tr-TR" sz="2000" dirty="0" smtClean="0">
                <a:solidFill>
                  <a:schemeClr val="bg1"/>
                </a:solidFill>
              </a:rPr>
              <a:t>öğreneceksiniz</a:t>
            </a:r>
            <a:r>
              <a:rPr lang="tr-TR" sz="2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283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3564" name="ShockwaveFlash1" r:id="rId2" imgW="9935962" imgH="5255752"/>
        </mc:Choice>
        <mc:Fallback>
          <p:control name="ShockwaveFlash1" r:id="rId2" imgW="9935962" imgH="525575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23850" y="0"/>
                  <a:ext cx="9936163" cy="6237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621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692696"/>
            <a:ext cx="90007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mHelvetica"/>
              </a:rPr>
              <a:t>Bazı canlılar, üreme hücreleri olmadan üreyebilir. Bu üreme şekline de</a:t>
            </a:r>
          </a:p>
          <a:p>
            <a:r>
              <a:rPr lang="tr-TR" sz="2800" b="1" dirty="0">
                <a:solidFill>
                  <a:srgbClr val="FF0000"/>
                </a:solidFill>
                <a:latin typeface="mHelvetica-Bold"/>
              </a:rPr>
              <a:t>eşeysiz üreme </a:t>
            </a:r>
            <a:r>
              <a:rPr lang="tr-TR" sz="2800" dirty="0">
                <a:latin typeface="mHelvetica"/>
              </a:rPr>
              <a:t>denir. İnsan, kedi, tavşan, yılan, balık, kuş gibi canlılar </a:t>
            </a:r>
            <a:r>
              <a:rPr lang="tr-TR" sz="2800" dirty="0">
                <a:solidFill>
                  <a:srgbClr val="FF0000"/>
                </a:solidFill>
                <a:latin typeface="mHelvetica"/>
              </a:rPr>
              <a:t>eşeyli </a:t>
            </a:r>
            <a:r>
              <a:rPr lang="tr-TR" sz="2800" dirty="0">
                <a:latin typeface="mHelvetica"/>
              </a:rPr>
              <a:t>ürer. Mikroorganizmalar, güller, toprak solucanları, hidra gibi canlılar </a:t>
            </a:r>
            <a:r>
              <a:rPr lang="tr-TR" sz="2800" dirty="0">
                <a:solidFill>
                  <a:srgbClr val="FF0000"/>
                </a:solidFill>
                <a:latin typeface="mHelvetica"/>
              </a:rPr>
              <a:t>eşeysiz </a:t>
            </a:r>
            <a:r>
              <a:rPr lang="tr-TR" sz="2800" dirty="0">
                <a:latin typeface="mHelvetica"/>
              </a:rPr>
              <a:t>üreyen canlılardır. Canlıların nasıl ürediğini anlamak için eşeyli ve eşeysiz üremeyi inceleyiniz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42718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9964"/>
            <a:ext cx="90364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2680FF"/>
                </a:solidFill>
                <a:latin typeface="OpenSans-Bold"/>
              </a:rPr>
              <a:t>Eşeyli Üreme</a:t>
            </a:r>
          </a:p>
          <a:p>
            <a:pPr lvl="0"/>
            <a:r>
              <a:rPr lang="tr-TR" sz="2400" dirty="0">
                <a:solidFill>
                  <a:srgbClr val="000000"/>
                </a:solidFill>
                <a:latin typeface="mHelvetica"/>
              </a:rPr>
              <a:t>Eşeyli üremenin gerçekleşmesi için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yumurtanın çekirdeği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ile spermin çekirdeğinin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birleşmesi gerekir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Bu birleşme olayına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döllenme</a:t>
            </a:r>
            <a:r>
              <a:rPr lang="tr-TR" sz="2400" b="1" dirty="0">
                <a:solidFill>
                  <a:srgbClr val="000000"/>
                </a:solidFill>
                <a:latin typeface="mHelvetica-Bold"/>
              </a:rPr>
              <a:t>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denir. </a:t>
            </a:r>
            <a:r>
              <a:rPr lang="sv-SE" sz="2400" dirty="0" smtClean="0">
                <a:solidFill>
                  <a:srgbClr val="000000"/>
                </a:solidFill>
                <a:latin typeface="mHelvetica"/>
              </a:rPr>
              <a:t>Sperm </a:t>
            </a:r>
            <a:r>
              <a:rPr lang="sv-SE" sz="2400" dirty="0">
                <a:solidFill>
                  <a:srgbClr val="000000"/>
                </a:solidFill>
                <a:latin typeface="mHelvetica"/>
              </a:rPr>
              <a:t>ve yumurta bazı hayvanlarda </a:t>
            </a:r>
            <a:r>
              <a:rPr lang="sv-SE" sz="2400" dirty="0" smtClean="0">
                <a:solidFill>
                  <a:srgbClr val="000000"/>
                </a:solidFill>
                <a:latin typeface="mHelvetica"/>
              </a:rPr>
              <a:t>anne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vücudunda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birleşirken bazıları dış ortamda birleşir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..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pPr lvl="0"/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Karada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yaşayan canlılarda ise döllenme anne vücudu içinde olur. Bu döllenmeye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iç döllenme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denir. Kedi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,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insan , at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, yılan, kuş gibi karada yaşayan canlılar iç döllenme yapar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.</a:t>
            </a:r>
            <a:endParaRPr lang="tr-TR" sz="2400" dirty="0">
              <a:solidFill>
                <a:srgbClr val="000000"/>
              </a:solidFill>
              <a:latin typeface="mHelvetica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6" y="3081266"/>
            <a:ext cx="273532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5991" y="2800937"/>
            <a:ext cx="2917917" cy="405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0312" y="4053942"/>
            <a:ext cx="3840162" cy="2627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6" y="3013386"/>
            <a:ext cx="9177536" cy="387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63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43513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srgbClr val="000000"/>
                </a:solidFill>
                <a:latin typeface="mHelvetica"/>
              </a:rPr>
              <a:t>Suda yaşayan </a:t>
            </a:r>
            <a:r>
              <a:rPr lang="nn-NO" sz="2400" dirty="0">
                <a:solidFill>
                  <a:srgbClr val="000000"/>
                </a:solidFill>
                <a:latin typeface="mHelvetica"/>
              </a:rPr>
              <a:t>canlılarda ve kurbağalarda yumurta ve sperm anne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 vücudu dışında birleşerek döllenme gerçekleştirir. Bu olaya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dış döllenme</a:t>
            </a:r>
            <a:r>
              <a:rPr lang="tr-TR" sz="2400" b="1" dirty="0">
                <a:solidFill>
                  <a:srgbClr val="000000"/>
                </a:solidFill>
                <a:latin typeface="mHelvetica-Bold"/>
              </a:rPr>
              <a:t>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denir.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256" y="1556792"/>
            <a:ext cx="4243000" cy="283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2008" y="4626511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srgbClr val="000000"/>
                </a:solidFill>
                <a:latin typeface="mHelvetica"/>
              </a:rPr>
              <a:t>Bitkilerde de sperm ve yumurta var mıdır? Bitkilerin nasıl ürediğini anlamak için bir etkinlikle bitkinin kısımlarını inceleyiniz</a:t>
            </a: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617" y="1556793"/>
            <a:ext cx="4395188" cy="2830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0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529"/>
            <a:ext cx="9144000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DENEY / Çiçeğin Kısımları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6084730" y="476672"/>
            <a:ext cx="3059270" cy="46166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FFFF"/>
                </a:solidFill>
                <a:latin typeface="OpenSans-Bold"/>
              </a:rPr>
              <a:t>Araç ve </a:t>
            </a:r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Gereç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6075321" y="938337"/>
            <a:ext cx="3078088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dirty="0"/>
              <a:t>• </a:t>
            </a:r>
            <a:r>
              <a:rPr lang="tr-TR" sz="2400" dirty="0" err="1"/>
              <a:t>Bistüri</a:t>
            </a:r>
            <a:endParaRPr lang="tr-TR" sz="2400" dirty="0"/>
          </a:p>
          <a:p>
            <a:r>
              <a:rPr lang="tr-TR" sz="2400" dirty="0"/>
              <a:t>• Büyüteç</a:t>
            </a:r>
          </a:p>
          <a:p>
            <a:r>
              <a:rPr lang="tr-TR" sz="2400" dirty="0"/>
              <a:t>• Farklı çiçekler (gül, </a:t>
            </a:r>
            <a:r>
              <a:rPr lang="tr-TR" sz="2400" dirty="0" smtClean="0"/>
              <a:t>sardunya, zambak</a:t>
            </a:r>
            <a:r>
              <a:rPr lang="tr-TR" sz="2400" dirty="0"/>
              <a:t>, gelincik gibi …)</a:t>
            </a:r>
          </a:p>
          <a:p>
            <a:r>
              <a:rPr lang="tr-TR" sz="2400" dirty="0"/>
              <a:t>• Kağıt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1" y="548680"/>
            <a:ext cx="6768753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Nasıl Yapalım?</a:t>
            </a:r>
          </a:p>
          <a:p>
            <a:r>
              <a:rPr lang="tr-TR" sz="2000" dirty="0"/>
              <a:t>• 4-5 kişilik gruplar oluşturunuz.</a:t>
            </a:r>
          </a:p>
          <a:p>
            <a:r>
              <a:rPr lang="tr-TR" sz="2000" dirty="0"/>
              <a:t>• Çiçeğinizin kısımlarını büyüteçle inceleyiniz.</a:t>
            </a:r>
          </a:p>
          <a:p>
            <a:r>
              <a:rPr lang="tr-TR" sz="2000" dirty="0"/>
              <a:t>• Çiçeği ters tutarak beyaz kağıt üzerine silkeleyiniz.</a:t>
            </a:r>
          </a:p>
          <a:p>
            <a:r>
              <a:rPr lang="tr-TR" sz="2000" dirty="0"/>
              <a:t>• Kağıt üzerine düşen tozları, büyüteçle inceleyiniz.</a:t>
            </a:r>
          </a:p>
          <a:p>
            <a:r>
              <a:rPr lang="tr-TR" sz="2000" dirty="0"/>
              <a:t>• Çiçeğin kısımlarını en dıştan başlayarak ayırınız.</a:t>
            </a:r>
          </a:p>
          <a:p>
            <a:r>
              <a:rPr lang="tr-TR" sz="2000" dirty="0"/>
              <a:t>• Ayırdığınız kısımları büyüteçle inceleyiniz.</a:t>
            </a:r>
          </a:p>
          <a:p>
            <a:r>
              <a:rPr lang="tr-TR" sz="2000" dirty="0"/>
              <a:t>• Çiçeğin tam ortasında yer alan dişi organı </a:t>
            </a:r>
            <a:r>
              <a:rPr lang="tr-TR" sz="2000" dirty="0" err="1"/>
              <a:t>bistüri</a:t>
            </a:r>
            <a:r>
              <a:rPr lang="tr-TR" sz="2000" dirty="0"/>
              <a:t> ile </a:t>
            </a:r>
            <a:endParaRPr lang="tr-TR" sz="2000" dirty="0" smtClean="0"/>
          </a:p>
          <a:p>
            <a:r>
              <a:rPr lang="tr-TR" sz="2000" dirty="0" smtClean="0"/>
              <a:t>boyuna kesiniz</a:t>
            </a:r>
            <a:r>
              <a:rPr lang="tr-TR" sz="2000" dirty="0"/>
              <a:t>.</a:t>
            </a:r>
          </a:p>
          <a:p>
            <a:r>
              <a:rPr lang="tr-TR" sz="2000" dirty="0"/>
              <a:t>• Dişi organın ayırdığınız parçalarını, büyüteçle inceleyiniz.</a:t>
            </a:r>
          </a:p>
          <a:p>
            <a:r>
              <a:rPr lang="tr-TR" sz="2000" dirty="0"/>
              <a:t>• Büyüteçle incelediğiniz yapıların görevlerini, tahmin etmeye çalışınız.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43507" y="4365104"/>
            <a:ext cx="88569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Yorumlayalım, Sonuçlandıralım.</a:t>
            </a:r>
          </a:p>
          <a:p>
            <a:r>
              <a:rPr lang="tr-TR" sz="2000" dirty="0"/>
              <a:t>• Çiçek tozları çiçeğin neresinden döküldü?</a:t>
            </a:r>
          </a:p>
          <a:p>
            <a:r>
              <a:rPr lang="tr-TR" sz="2000" dirty="0"/>
              <a:t>• Çiçek tozlarının görevi sizce ne olabilir?</a:t>
            </a:r>
          </a:p>
          <a:p>
            <a:r>
              <a:rPr lang="tr-TR" sz="2000" dirty="0"/>
              <a:t>• Çiçeğin taç yaprakları ile çanak yaprakları arasında hangi farkları gözlemlediniz?</a:t>
            </a:r>
          </a:p>
          <a:p>
            <a:r>
              <a:rPr lang="tr-TR" sz="2000" dirty="0"/>
              <a:t>• Taç yaprakların renkli ve kokulu olmasının bitkiye yararı ne olabilir?</a:t>
            </a:r>
          </a:p>
          <a:p>
            <a:r>
              <a:rPr lang="tr-TR" sz="2000" dirty="0"/>
              <a:t>• Çiçeğin dişi ve erkek organları arasında nasıl bir fark gözlemlediniz?</a:t>
            </a:r>
          </a:p>
        </p:txBody>
      </p:sp>
    </p:spTree>
    <p:extLst>
      <p:ext uri="{BB962C8B-B14F-4D97-AF65-F5344CB8AC3E}">
        <p14:creationId xmlns:p14="http://schemas.microsoft.com/office/powerpoint/2010/main" val="152402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2854" y="116632"/>
            <a:ext cx="8914264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Meraklısına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8835" y="737424"/>
            <a:ext cx="3108283" cy="27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3492" y="639852"/>
            <a:ext cx="58986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Zooloji, biyolojinin hayvanları çeşitli yönleriyle inceleyen </a:t>
            </a:r>
            <a:r>
              <a:rPr lang="tr-TR" sz="2400" dirty="0" smtClean="0"/>
              <a:t>bilim dalıdır</a:t>
            </a:r>
            <a:r>
              <a:rPr lang="tr-TR" sz="2400" dirty="0"/>
              <a:t>. Eski çağlarda yaşamış, soyu tükenmiş olan hayvanlar </a:t>
            </a:r>
            <a:r>
              <a:rPr lang="tr-TR" sz="2400" dirty="0" smtClean="0"/>
              <a:t>ile günümüzde </a:t>
            </a:r>
            <a:r>
              <a:rPr lang="tr-TR" sz="2400" dirty="0"/>
              <a:t>yaşamakta olan hayvanların üreme, büyüme, </a:t>
            </a:r>
            <a:r>
              <a:rPr lang="tr-TR" sz="2400" dirty="0" smtClean="0"/>
              <a:t>gelişme özellikleri</a:t>
            </a:r>
            <a:r>
              <a:rPr lang="tr-TR" sz="2400" dirty="0"/>
              <a:t>, beslenme biçimleri, davranışları, sağlığı gibi pek çok </a:t>
            </a:r>
            <a:r>
              <a:rPr lang="tr-TR" sz="2400" dirty="0" smtClean="0"/>
              <a:t>konuyla ilgilenmektedir</a:t>
            </a:r>
            <a:r>
              <a:rPr lang="tr-TR" sz="2400" dirty="0"/>
              <a:t>. Uzmanlık alanı zooloji olan bilim </a:t>
            </a:r>
            <a:r>
              <a:rPr lang="tr-TR" sz="2400" dirty="0" smtClean="0"/>
              <a:t>insanlarına </a:t>
            </a:r>
            <a:r>
              <a:rPr lang="tr-TR" sz="2400" b="1" dirty="0" smtClean="0"/>
              <a:t>zoolog </a:t>
            </a:r>
            <a:r>
              <a:rPr lang="tr-TR" sz="2400" dirty="0"/>
              <a:t>adı verilir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0" y="3686840"/>
            <a:ext cx="90271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Hayvan sağlığının korunması için önlemler alan, hayvan hastalıklarının</a:t>
            </a:r>
          </a:p>
          <a:p>
            <a:r>
              <a:rPr lang="tr-TR" sz="2400" dirty="0"/>
              <a:t>teşhis ve tedavisini yapan, cerrahi bazı </a:t>
            </a:r>
            <a:r>
              <a:rPr lang="tr-TR" sz="2400" dirty="0" smtClean="0"/>
              <a:t>uygulamalarda bulunan </a:t>
            </a:r>
            <a:r>
              <a:rPr lang="tr-TR" sz="2400" dirty="0"/>
              <a:t>hekimler ise veterinerlerdir. Büyük ve küçük baş hayvanların, su canlılarının, arıların, </a:t>
            </a:r>
            <a:r>
              <a:rPr lang="tr-TR" sz="2400" dirty="0" smtClean="0"/>
              <a:t>kümes hayvanlarının </a:t>
            </a:r>
            <a:r>
              <a:rPr lang="tr-TR" sz="2400" dirty="0"/>
              <a:t>vb. pek çok hayvan türünün beslenmesi, üretimi, yetiştirilmesi, ıslahı, verimliliklerinin</a:t>
            </a:r>
          </a:p>
          <a:p>
            <a:r>
              <a:rPr lang="tr-TR" sz="2400" dirty="0"/>
              <a:t>artırılması veterinerlik mesleğinin çalışma alanına girer. Ayrıca hayvansal ürünlerin insan </a:t>
            </a:r>
            <a:r>
              <a:rPr lang="tr-TR" sz="2400" dirty="0" smtClean="0"/>
              <a:t>tüketimine uygunluğunun </a:t>
            </a:r>
            <a:r>
              <a:rPr lang="tr-TR" sz="2400" dirty="0"/>
              <a:t>denetlenmesi de veterinerliğin uygulama alanlarına girmektedir.</a:t>
            </a:r>
          </a:p>
        </p:txBody>
      </p:sp>
    </p:spTree>
    <p:extLst>
      <p:ext uri="{BB962C8B-B14F-4D97-AF65-F5344CB8AC3E}">
        <p14:creationId xmlns:p14="http://schemas.microsoft.com/office/powerpoint/2010/main" val="370395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Bitkilerin üreme organları, çiçek kısmındadır. Çiçek, aşağıdaki resimlerde görüldüğü gibi çiçek </a:t>
            </a:r>
            <a:r>
              <a:rPr lang="tr-TR" sz="2400" dirty="0" smtClean="0"/>
              <a:t>sapı, çiçek </a:t>
            </a:r>
            <a:r>
              <a:rPr lang="tr-TR" sz="2400" dirty="0"/>
              <a:t>tablası, çanak yaprak, taç yaprak, erkek organ ve dişi organdan oluşur.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304595"/>
            <a:ext cx="8280920" cy="503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494" y="332656"/>
            <a:ext cx="853449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0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012" y="4632"/>
            <a:ext cx="8731176" cy="674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03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9155" name="ShockwaveFlash1" r:id="rId2" imgW="9142857" imgH="6238095"/>
        </mc:Choice>
        <mc:Fallback>
          <p:control name="ShockwaveFlash1" r:id="rId2" imgW="9142857" imgH="62380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237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7431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5007"/>
            <a:ext cx="8856984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BİTKİ VE HAYVANLAR NASIL ÜRER , BÜYÜR VE GELİŞİR ?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2" y="404664"/>
            <a:ext cx="3733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00B0F0"/>
                </a:solidFill>
              </a:rPr>
              <a:t>Bitki ve Hayvanlarda Üreme</a:t>
            </a:r>
            <a:endParaRPr lang="tr-TR" sz="2400" dirty="0">
              <a:solidFill>
                <a:srgbClr val="00B0F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764704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Fotoğraflarda gördüğünüz canlıların hepsinin yavrusu olduğunu fark ettiniz mi? Üreme </a:t>
            </a:r>
            <a:r>
              <a:rPr lang="tr-TR" sz="2400" dirty="0" smtClean="0"/>
              <a:t>canlıların ortak </a:t>
            </a:r>
            <a:r>
              <a:rPr lang="tr-TR" sz="2400" dirty="0"/>
              <a:t>özelliğidir. Acaba canlılar yavrularını nasıl meydana getirmektedir? Her canlı aynı şekilde mi üremektedir?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9231" y="1916832"/>
            <a:ext cx="6635137" cy="3884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3241" y="1916832"/>
            <a:ext cx="6610987" cy="405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1001" y="1916832"/>
            <a:ext cx="6634006" cy="403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6714" y="1901658"/>
            <a:ext cx="6635137" cy="404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9231" y="1925930"/>
            <a:ext cx="6610105" cy="402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2895" y="1919487"/>
            <a:ext cx="6635135" cy="4029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39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335846"/>
            <a:ext cx="88569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Bitkideki erkek üreme hücresine </a:t>
            </a:r>
            <a:r>
              <a:rPr lang="tr-TR" sz="2800" b="1" dirty="0"/>
              <a:t>polen </a:t>
            </a:r>
            <a:r>
              <a:rPr lang="tr-TR" sz="2800" dirty="0"/>
              <a:t>denir. Bitkiler, hem erkek hem de dişi üreme hücresini </a:t>
            </a:r>
            <a:r>
              <a:rPr lang="tr-TR" sz="2800" dirty="0" smtClean="0"/>
              <a:t>üzerinde taşır</a:t>
            </a:r>
            <a:r>
              <a:rPr lang="tr-TR" sz="2800" dirty="0"/>
              <a:t>. Bitkilerin üreyebilmesi için polenlerin yumurtaya ulaşması gerekir.</a:t>
            </a:r>
          </a:p>
          <a:p>
            <a:r>
              <a:rPr lang="tr-TR" sz="2800" dirty="0"/>
              <a:t>Çiçekte bulunan erkek organda polenlerin, dişi organda ise yumurtaların üretildiğini öğrendiniz. </a:t>
            </a:r>
            <a:r>
              <a:rPr lang="tr-TR" sz="2800" dirty="0" smtClean="0"/>
              <a:t>Bitkilerde üreme</a:t>
            </a:r>
            <a:r>
              <a:rPr lang="tr-TR" sz="2800" dirty="0"/>
              <a:t>, erkek organdaki polenlerin serbest kalması ile başlar. Polenler rüzgar, su ve </a:t>
            </a:r>
            <a:r>
              <a:rPr lang="tr-TR" sz="2800" dirty="0" smtClean="0"/>
              <a:t>hayvanlar aracılığı </a:t>
            </a:r>
            <a:r>
              <a:rPr lang="tr-TR" sz="2800" dirty="0"/>
              <a:t>ile taşınarak dişi tepeciğe yapışır. Polenlerin dişi organın tepeciğine taşınmasına </a:t>
            </a:r>
            <a:r>
              <a:rPr lang="tr-TR" sz="2800" b="1" dirty="0" smtClean="0"/>
              <a:t>tozlaşma </a:t>
            </a:r>
            <a:r>
              <a:rPr lang="tr-TR" sz="2800" dirty="0" smtClean="0"/>
              <a:t>denir</a:t>
            </a:r>
            <a:r>
              <a:rPr lang="tr-TR" sz="2800" dirty="0"/>
              <a:t>. Dişi organın tepeciği nemli olduğu için buraya ulaşan polenlerin zarı, su alarak şişer ve çatlar.</a:t>
            </a:r>
          </a:p>
          <a:p>
            <a:r>
              <a:rPr lang="tr-TR" sz="2800" dirty="0"/>
              <a:t>Polenden yumurtalığa doğru </a:t>
            </a:r>
            <a:r>
              <a:rPr lang="tr-TR" sz="2800" b="1" dirty="0"/>
              <a:t>polen tüpü </a:t>
            </a:r>
            <a:r>
              <a:rPr lang="tr-TR" sz="2800" dirty="0"/>
              <a:t>adı verilen bir borucuk oluşur. Polen içindeki üreme </a:t>
            </a:r>
            <a:r>
              <a:rPr lang="tr-TR" sz="2800" dirty="0" smtClean="0"/>
              <a:t>hücreleri (spermler</a:t>
            </a:r>
            <a:r>
              <a:rPr lang="tr-TR" sz="2800" dirty="0"/>
              <a:t>), polen tüpünden geçerek yumurtalığa ulaşır.</a:t>
            </a:r>
          </a:p>
        </p:txBody>
      </p:sp>
    </p:spTree>
    <p:extLst>
      <p:ext uri="{BB962C8B-B14F-4D97-AF65-F5344CB8AC3E}">
        <p14:creationId xmlns:p14="http://schemas.microsoft.com/office/powerpoint/2010/main" val="248849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39185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Yumurtalıktaki yumurtanın çekirdeği ile sperm hücresinin çekirdeği kaynaşır. Bu olaya </a:t>
            </a:r>
            <a:r>
              <a:rPr lang="tr-TR" sz="2400" b="1" dirty="0">
                <a:latin typeface="mHelvetica-Bold"/>
              </a:rPr>
              <a:t>döllenme </a:t>
            </a:r>
            <a:r>
              <a:rPr lang="tr-TR" sz="2400" dirty="0" smtClean="0">
                <a:latin typeface="mHelvetica"/>
              </a:rPr>
              <a:t>denir. Bu </a:t>
            </a:r>
            <a:r>
              <a:rPr lang="tr-TR" sz="2400" dirty="0">
                <a:latin typeface="mHelvetica"/>
              </a:rPr>
              <a:t>olay sonucunda </a:t>
            </a:r>
            <a:r>
              <a:rPr lang="tr-TR" sz="2400" b="1" dirty="0">
                <a:latin typeface="mHelvetica-Bold"/>
              </a:rPr>
              <a:t>zigot </a:t>
            </a:r>
            <a:r>
              <a:rPr lang="tr-TR" sz="2400" dirty="0">
                <a:latin typeface="mHelvetica"/>
              </a:rPr>
              <a:t>denilen döllenmiş yumurta oluşur. Kısa sürede zigot bitkinin küçük </a:t>
            </a:r>
            <a:r>
              <a:rPr lang="tr-TR" sz="2400" dirty="0" smtClean="0">
                <a:latin typeface="mHelvetica"/>
              </a:rPr>
              <a:t>taslağı olan </a:t>
            </a:r>
            <a:r>
              <a:rPr lang="tr-TR" sz="2400" dirty="0">
                <a:latin typeface="mHelvetica"/>
              </a:rPr>
              <a:t>embriyoyu meydana getirir. Embriyonun etrafı sert bir kabukla çevrilir. Böylece tohum adı </a:t>
            </a:r>
            <a:r>
              <a:rPr lang="tr-TR" sz="2400" dirty="0" smtClean="0">
                <a:latin typeface="mHelvetica"/>
              </a:rPr>
              <a:t>verilen yapı </a:t>
            </a:r>
            <a:r>
              <a:rPr lang="tr-TR" sz="2400" dirty="0">
                <a:latin typeface="mHelvetica"/>
              </a:rPr>
              <a:t>oluşur. Tohumun içinde bulunduğu yumurtalık etlenip sulanarak gelişir ve meyveyi oluşturur.</a:t>
            </a:r>
            <a:endParaRPr lang="tr-TR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52" y="2853907"/>
            <a:ext cx="9036496" cy="344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14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092280" y="6309320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prstClr val="black"/>
                </a:solidFill>
                <a:latin typeface="mHelvetica"/>
              </a:rPr>
              <a:t>Sağ tıkla oynat. 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7112" name="ShockwaveFlash1" r:id="rId2" imgW="9142857" imgH="5517205"/>
        </mc:Choice>
        <mc:Fallback>
          <p:control name="ShockwaveFlash1" r:id="rId2" imgW="9142857" imgH="551720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5165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77028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3018" name="ShockwaveFlash2" r:id="rId2" imgW="8569162" imgH="6165167"/>
        </mc:Choice>
        <mc:Fallback>
          <p:control name="ShockwaveFlash2" r:id="rId2" imgW="8569162" imgH="6165167">
            <p:pic>
              <p:nvPicPr>
                <p:cNvPr id="0" name="ShockwaveFlash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0"/>
                  <a:ext cx="8569325" cy="61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4630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996952"/>
            <a:ext cx="89289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latin typeface="mHelvetica"/>
              </a:rPr>
              <a:t>Böylece</a:t>
            </a:r>
            <a:r>
              <a:rPr lang="tr-TR" sz="2800" dirty="0">
                <a:latin typeface="mHelvetica"/>
              </a:rPr>
              <a:t>, bitki için büyüme ve gelişme evreleri başlamış olur. </a:t>
            </a:r>
            <a:r>
              <a:rPr lang="tr-TR" sz="2800" dirty="0" smtClean="0">
                <a:latin typeface="mHelvetica"/>
              </a:rPr>
              <a:t>Hayvanlarda da </a:t>
            </a:r>
            <a:r>
              <a:rPr lang="tr-TR" sz="2800" dirty="0">
                <a:latin typeface="mHelvetica"/>
              </a:rPr>
              <a:t>döllenme olayı, büyüme ve gelişme evrelerinin başlangıcıdır. Bitkinin bundan sonra </a:t>
            </a:r>
            <a:r>
              <a:rPr lang="tr-TR" sz="2800" dirty="0" smtClean="0">
                <a:latin typeface="mHelvetica"/>
              </a:rPr>
              <a:t>geçirdiği  evreleri </a:t>
            </a:r>
            <a:r>
              <a:rPr lang="tr-TR" sz="2800" dirty="0">
                <a:latin typeface="mHelvetica"/>
              </a:rPr>
              <a:t>ileriki bölümde inceleyeceksiniz</a:t>
            </a:r>
            <a:r>
              <a:rPr lang="tr-TR" sz="2800" dirty="0" smtClean="0">
                <a:latin typeface="mHelvetica"/>
              </a:rPr>
              <a:t>.</a:t>
            </a:r>
          </a:p>
          <a:p>
            <a:endParaRPr lang="tr-TR" sz="2800" dirty="0">
              <a:latin typeface="mHelvetica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4664"/>
            <a:ext cx="89289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prstClr val="black"/>
                </a:solidFill>
                <a:latin typeface="mHelvetica"/>
              </a:rPr>
              <a:t>Polenler, değişik yollarla kendi bitkisinin ya da başka bitkilerin t</a:t>
            </a:r>
            <a:r>
              <a:rPr lang="tr-TR" sz="2800" dirty="0" smtClean="0">
                <a:solidFill>
                  <a:prstClr val="black"/>
                </a:solidFill>
                <a:latin typeface="mHelvetica"/>
              </a:rPr>
              <a:t>epeciğine  </a:t>
            </a:r>
            <a:r>
              <a:rPr lang="tr-TR" sz="2800" dirty="0">
                <a:solidFill>
                  <a:prstClr val="black"/>
                </a:solidFill>
                <a:latin typeface="mHelvetica"/>
              </a:rPr>
              <a:t>ulaşır. </a:t>
            </a:r>
            <a:r>
              <a:rPr lang="tr-TR" sz="2800" dirty="0" smtClean="0">
                <a:solidFill>
                  <a:prstClr val="black"/>
                </a:solidFill>
                <a:latin typeface="mHelvetica"/>
              </a:rPr>
              <a:t>Spermler yumurtalığa ulaştığında  yumurtayla birleşerek döllenme </a:t>
            </a:r>
            <a:r>
              <a:rPr lang="tr-TR" sz="2800" dirty="0">
                <a:solidFill>
                  <a:prstClr val="black"/>
                </a:solidFill>
                <a:latin typeface="mHelvetica"/>
              </a:rPr>
              <a:t>gerçekleşir.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7776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5848" name="ShockwaveFlash1" r:id="rId2" imgW="8128110" imgH="6095238"/>
        </mc:Choice>
        <mc:Fallback>
          <p:control name="ShockwaveFlash1" r:id="rId2" imgW="8128110" imgH="60952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0"/>
                  <a:ext cx="8128000" cy="6096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056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1444" y="44624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>
              <a:latin typeface="mHelvetica"/>
            </a:endParaRPr>
          </a:p>
          <a:p>
            <a:r>
              <a:rPr lang="tr-TR" sz="2400" dirty="0">
                <a:latin typeface="mHelvetica"/>
              </a:rPr>
              <a:t>Hayvanlar çoğunlukla çiçekli bitkilere benzer şekilde eşeyli üreme ile nesillerinin devamını </a:t>
            </a:r>
            <a:r>
              <a:rPr lang="tr-TR" sz="2400" dirty="0" smtClean="0">
                <a:latin typeface="mHelvetica"/>
              </a:rPr>
              <a:t>sağlar. Dişi </a:t>
            </a:r>
            <a:r>
              <a:rPr lang="tr-TR" sz="2400" dirty="0">
                <a:latin typeface="mHelvetica"/>
              </a:rPr>
              <a:t>bireyin ürettiği yumurta ve erkek bireyin ürettiği spermler, üremede kullanılır. Hayvanlarda </a:t>
            </a:r>
            <a:r>
              <a:rPr lang="tr-TR" sz="2400" dirty="0" smtClean="0">
                <a:latin typeface="mHelvetica"/>
              </a:rPr>
              <a:t>bitkilerden farklı </a:t>
            </a:r>
            <a:r>
              <a:rPr lang="tr-TR" sz="2400" dirty="0">
                <a:latin typeface="mHelvetica"/>
              </a:rPr>
              <a:t>olarak döllenme olayı, anne vücudu içinde ya da dışında </a:t>
            </a:r>
            <a:r>
              <a:rPr lang="tr-TR" sz="2400" dirty="0" smtClean="0">
                <a:latin typeface="mHelvetica"/>
              </a:rPr>
              <a:t>olabilmektedir.</a:t>
            </a:r>
          </a:p>
          <a:p>
            <a:endParaRPr lang="tr-TR" sz="2400" dirty="0">
              <a:latin typeface="mHelvetica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0" y="2996952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>
              <a:latin typeface="mHelvetica"/>
            </a:endParaRPr>
          </a:p>
          <a:p>
            <a:r>
              <a:rPr lang="tr-TR" sz="2400" dirty="0">
                <a:latin typeface="mHelvetica"/>
              </a:rPr>
              <a:t>Kurbağa, balık ve suda yaşayan omurgasızların üremesi suda olur. Sperm ve yumurtalar suda </a:t>
            </a:r>
            <a:r>
              <a:rPr lang="tr-TR" sz="2400" dirty="0" smtClean="0">
                <a:latin typeface="mHelvetica"/>
              </a:rPr>
              <a:t>korunmasızdır. Bu </a:t>
            </a:r>
            <a:r>
              <a:rPr lang="tr-TR" sz="2400" dirty="0">
                <a:latin typeface="mHelvetica"/>
              </a:rPr>
              <a:t>hayvanlar yavru olma ihtimalini artırmak için çok fazla üreme hücresi üretirler. </a:t>
            </a:r>
            <a:r>
              <a:rPr lang="tr-TR" sz="2400" dirty="0" smtClean="0">
                <a:latin typeface="mHelvetica"/>
              </a:rPr>
              <a:t>Kuşlar , sürüngenler </a:t>
            </a:r>
            <a:r>
              <a:rPr lang="tr-TR" sz="2400" dirty="0">
                <a:latin typeface="mHelvetica"/>
              </a:rPr>
              <a:t>ve memelilerde yavru oluşumu anne karnında olur.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71216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0474"/>
            <a:ext cx="2359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2680FF"/>
                </a:solidFill>
                <a:latin typeface="OpenSans-Bold"/>
              </a:rPr>
              <a:t>Eşeysiz Üreme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79511" y="2492896"/>
            <a:ext cx="87461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mHelvetica"/>
              </a:rPr>
              <a:t>Bazen </a:t>
            </a:r>
            <a:r>
              <a:rPr lang="tr-TR" sz="2400" dirty="0">
                <a:latin typeface="mHelvetica"/>
              </a:rPr>
              <a:t>de mutfağınızda bulunan </a:t>
            </a:r>
            <a:r>
              <a:rPr lang="tr-TR" sz="2400" dirty="0" smtClean="0">
                <a:latin typeface="mHelvetica"/>
              </a:rPr>
              <a:t>patates ve </a:t>
            </a:r>
            <a:r>
              <a:rPr lang="tr-TR" sz="2400" dirty="0">
                <a:latin typeface="mHelvetica"/>
              </a:rPr>
              <a:t>kuru soğanların üzerinde filizlerin çıktığını görürsünüz. Bu filizler, </a:t>
            </a:r>
            <a:r>
              <a:rPr lang="tr-TR" sz="2400" dirty="0" smtClean="0">
                <a:latin typeface="mHelvetica"/>
              </a:rPr>
              <a:t>yeni bir </a:t>
            </a:r>
            <a:r>
              <a:rPr lang="tr-TR" sz="2400" dirty="0">
                <a:latin typeface="mHelvetica"/>
              </a:rPr>
              <a:t>canlı mıdır? Canlılar sperm ve yumurta olmadan nasıl üreyebilir?</a:t>
            </a:r>
          </a:p>
          <a:p>
            <a:endParaRPr lang="tr-TR" sz="2400" dirty="0" smtClean="0">
              <a:latin typeface="mHelvetica"/>
            </a:endParaRPr>
          </a:p>
          <a:p>
            <a:r>
              <a:rPr lang="tr-TR" sz="2400" dirty="0" smtClean="0">
                <a:latin typeface="mHelvetica"/>
              </a:rPr>
              <a:t>Bazı </a:t>
            </a:r>
            <a:r>
              <a:rPr lang="tr-TR" sz="2400" dirty="0">
                <a:latin typeface="mHelvetica"/>
              </a:rPr>
              <a:t>canlılar, sperm ve yumurtanın birleşmesine gerek olmadan </a:t>
            </a:r>
            <a:r>
              <a:rPr lang="tr-TR" sz="2400" dirty="0" smtClean="0">
                <a:latin typeface="mHelvetica"/>
              </a:rPr>
              <a:t>farklı yöntemlerle </a:t>
            </a:r>
            <a:r>
              <a:rPr lang="tr-TR" sz="2400" dirty="0">
                <a:latin typeface="mHelvetica"/>
              </a:rPr>
              <a:t>üreyebilir. Bu yöntemleri bir deney yaparak incelemeye</a:t>
            </a:r>
          </a:p>
          <a:p>
            <a:r>
              <a:rPr lang="tr-TR" sz="2400" dirty="0">
                <a:latin typeface="mHelvetica"/>
              </a:rPr>
              <a:t>başlayınız.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79512" y="764704"/>
            <a:ext cx="56240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prstClr val="black"/>
                </a:solidFill>
                <a:latin typeface="mHelvetica"/>
              </a:rPr>
              <a:t>Sıcak ortamda, kapalı bir poşetin içinde ekmeğin küflendiğini, yoğurdun bozulduğunu görürsünüz. </a:t>
            </a:r>
            <a:endParaRPr lang="tr-TR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171048"/>
            <a:ext cx="305752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663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2" y="1125570"/>
            <a:ext cx="9073008" cy="573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Belirtme Çizgisi 1"/>
          <p:cNvSpPr/>
          <p:nvPr/>
        </p:nvSpPr>
        <p:spPr>
          <a:xfrm>
            <a:off x="3419872" y="188640"/>
            <a:ext cx="4680520" cy="2880320"/>
          </a:xfrm>
          <a:prstGeom prst="wedgeEllipseCallout">
            <a:avLst>
              <a:gd name="adj1" fmla="val -60308"/>
              <a:gd name="adj2" fmla="val 51734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>
                <a:solidFill>
                  <a:schemeClr val="tx1"/>
                </a:solidFill>
              </a:rPr>
              <a:t>Dedeme, yardım etmek için bahçeye gittim. Dedemin, </a:t>
            </a:r>
            <a:r>
              <a:rPr lang="tr-TR" dirty="0" smtClean="0">
                <a:solidFill>
                  <a:schemeClr val="tx1"/>
                </a:solidFill>
              </a:rPr>
              <a:t>patatesleri  toprağa </a:t>
            </a:r>
            <a:r>
              <a:rPr lang="tr-TR" dirty="0">
                <a:solidFill>
                  <a:schemeClr val="tx1"/>
                </a:solidFill>
              </a:rPr>
              <a:t>gömdüğünü görünce çok şaşırdım. Acaba dedem, </a:t>
            </a:r>
            <a:r>
              <a:rPr lang="tr-TR" dirty="0" smtClean="0">
                <a:solidFill>
                  <a:schemeClr val="tx1"/>
                </a:solidFill>
              </a:rPr>
              <a:t>patatesleri neden </a:t>
            </a:r>
            <a:r>
              <a:rPr lang="tr-TR" dirty="0">
                <a:solidFill>
                  <a:schemeClr val="tx1"/>
                </a:solidFill>
              </a:rPr>
              <a:t>toprağa gömüyor?</a:t>
            </a:r>
          </a:p>
        </p:txBody>
      </p:sp>
    </p:spTree>
    <p:extLst>
      <p:ext uri="{BB962C8B-B14F-4D97-AF65-F5344CB8AC3E}">
        <p14:creationId xmlns:p14="http://schemas.microsoft.com/office/powerpoint/2010/main" val="163350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-12642" y="589412"/>
            <a:ext cx="9049138" cy="41703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  <a:latin typeface="mHelvetica"/>
              </a:rPr>
              <a:t>Patatesin 3 ya da 4 yanına kürdanları batırınız.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Cam kavanoza su koyunuz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.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Kürdan batırdığınız patatesleri su koyduğunuz </a:t>
            </a:r>
            <a:endParaRPr lang="tr-TR" sz="20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tr-TR" sz="2000" dirty="0" smtClean="0">
                <a:solidFill>
                  <a:srgbClr val="000000"/>
                </a:solidFill>
                <a:latin typeface="mHelvetica"/>
              </a:rPr>
              <a:t>Kavanozun üzerine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fotoğraftaki gibi yerleştiriniz.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2-3 gün patateslerdeki değişimleri gözlemleyiniz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.</a:t>
            </a:r>
          </a:p>
          <a:p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Yorumlayalım, Sonuçlandıralım.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Patateslerde nasıl değişimler gözlediniz?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Deneyinizin sonucunda, yeni bir patates bitkisi oluştuğunu söyleyebilir misiniz? Neden?</a:t>
            </a:r>
            <a:endParaRPr lang="tr-TR" sz="2000" dirty="0"/>
          </a:p>
        </p:txBody>
      </p:sp>
      <p:sp>
        <p:nvSpPr>
          <p:cNvPr id="3" name="Dikdörtgen 2"/>
          <p:cNvSpPr/>
          <p:nvPr/>
        </p:nvSpPr>
        <p:spPr>
          <a:xfrm>
            <a:off x="107504" y="116632"/>
            <a:ext cx="892899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DENEY / Patates-soğan ekme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6516216" y="578297"/>
            <a:ext cx="2520280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FFFFFF"/>
                </a:solidFill>
                <a:latin typeface="OpenSans-Bold"/>
              </a:rPr>
              <a:t>Araç ve Gereç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516216" y="968771"/>
            <a:ext cx="2532922" cy="28315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Patates</a:t>
            </a:r>
          </a:p>
          <a:p>
            <a:r>
              <a:rPr lang="tr-TR" sz="4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3-4 kürdan</a:t>
            </a:r>
          </a:p>
          <a:p>
            <a:r>
              <a:rPr lang="tr-TR" sz="4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Plastik bardak ya da </a:t>
            </a:r>
            <a:r>
              <a:rPr lang="tr-TR" dirty="0" smtClean="0">
                <a:solidFill>
                  <a:srgbClr val="000000"/>
                </a:solidFill>
                <a:latin typeface="mHelvetica"/>
              </a:rPr>
              <a:t>cam kavanoz</a:t>
            </a:r>
            <a:endParaRPr lang="tr-TR" dirty="0">
              <a:solidFill>
                <a:srgbClr val="000000"/>
              </a:solidFill>
              <a:latin typeface="mHelvetica"/>
            </a:endParaRPr>
          </a:p>
          <a:p>
            <a:r>
              <a:rPr lang="tr-TR" sz="4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Su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43508" y="5356666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Deneyde gözlemlediğiniz gibi mutfakta bulunan patateslerin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de üzerinde bazen filizlerin oluştuğu görülür.</a:t>
            </a:r>
          </a:p>
        </p:txBody>
      </p:sp>
    </p:spTree>
    <p:extLst>
      <p:ext uri="{BB962C8B-B14F-4D97-AF65-F5344CB8AC3E}">
        <p14:creationId xmlns:p14="http://schemas.microsoft.com/office/powerpoint/2010/main" val="215323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3801" name="ShockwaveFlash1" r:id="rId2" imgW="8892885" imgH="4941550"/>
        </mc:Choice>
        <mc:Fallback>
          <p:control name="ShockwaveFlash1" r:id="rId2" imgW="8892885" imgH="494155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8769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1682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4572" y="4653136"/>
            <a:ext cx="89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mHelvetica"/>
              </a:rPr>
              <a:t>Bu </a:t>
            </a:r>
            <a:r>
              <a:rPr lang="tr-TR" sz="2400" dirty="0">
                <a:latin typeface="mHelvetica"/>
              </a:rPr>
              <a:t>filizler, zamanla gelişerek yeni filizler </a:t>
            </a:r>
            <a:r>
              <a:rPr lang="tr-TR" sz="2400" dirty="0" smtClean="0">
                <a:latin typeface="mHelvetica"/>
              </a:rPr>
              <a:t>oluşturabilir mi</a:t>
            </a:r>
            <a:r>
              <a:rPr lang="tr-TR" sz="2400" dirty="0">
                <a:latin typeface="mHelvetica"/>
              </a:rPr>
              <a:t>? Kuru soğanın da sıcak ve nemli bir ortamda </a:t>
            </a:r>
            <a:r>
              <a:rPr lang="tr-TR" sz="2400" dirty="0" smtClean="0">
                <a:latin typeface="mHelvetica"/>
              </a:rPr>
              <a:t>patates gibi </a:t>
            </a:r>
            <a:r>
              <a:rPr lang="tr-TR" sz="2400" dirty="0">
                <a:latin typeface="mHelvetica"/>
              </a:rPr>
              <a:t>yeni filizler çıkardığı görülebilir.  </a:t>
            </a:r>
            <a:r>
              <a:rPr lang="tr-TR" sz="2400" dirty="0" smtClean="0">
                <a:latin typeface="mHelvetica"/>
              </a:rPr>
              <a:t>Bitkilerin dal , yaprak </a:t>
            </a:r>
            <a:r>
              <a:rPr lang="tr-TR" sz="2400" dirty="0">
                <a:latin typeface="mHelvetica"/>
              </a:rPr>
              <a:t>gibi kısımlarından yeni bitki meydana </a:t>
            </a:r>
            <a:r>
              <a:rPr lang="tr-TR" sz="2400" dirty="0" smtClean="0">
                <a:latin typeface="mHelvetica"/>
              </a:rPr>
              <a:t>getirmesine </a:t>
            </a:r>
            <a:r>
              <a:rPr lang="tr-TR" sz="2400" b="1" dirty="0" err="1" smtClean="0">
                <a:latin typeface="mHelvetica-Bold"/>
              </a:rPr>
              <a:t>vejetatif</a:t>
            </a:r>
            <a:r>
              <a:rPr lang="tr-TR" sz="2400" b="1" dirty="0" smtClean="0">
                <a:latin typeface="mHelvetica-Bold"/>
              </a:rPr>
              <a:t> </a:t>
            </a:r>
            <a:r>
              <a:rPr lang="tr-TR" sz="2400" b="1" dirty="0">
                <a:latin typeface="mHelvetica-Bold"/>
              </a:rPr>
              <a:t>üreme </a:t>
            </a:r>
            <a:r>
              <a:rPr lang="tr-TR" sz="2400" dirty="0">
                <a:latin typeface="mHelvetica"/>
              </a:rPr>
              <a:t>denir. </a:t>
            </a:r>
            <a:endParaRPr lang="tr-TR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68810"/>
            <a:ext cx="6123200" cy="438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66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979712" y="184068"/>
            <a:ext cx="70375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Bu üreme şekline gül, </a:t>
            </a:r>
            <a:r>
              <a:rPr lang="tr-TR" sz="2400" dirty="0" smtClean="0">
                <a:latin typeface="mHelvetica"/>
              </a:rPr>
              <a:t>söğüt ve </a:t>
            </a:r>
            <a:r>
              <a:rPr lang="tr-TR" sz="2400" dirty="0">
                <a:latin typeface="mHelvetica"/>
              </a:rPr>
              <a:t>kavak örnek verilebilir. </a:t>
            </a:r>
            <a:r>
              <a:rPr lang="tr-TR" sz="2400" dirty="0" smtClean="0">
                <a:latin typeface="mHelvetica"/>
              </a:rPr>
              <a:t>Bunlardan alınan </a:t>
            </a:r>
            <a:r>
              <a:rPr lang="tr-TR" sz="2400" dirty="0">
                <a:latin typeface="mHelvetica"/>
              </a:rPr>
              <a:t>dalların toprağa </a:t>
            </a:r>
            <a:r>
              <a:rPr lang="tr-TR" sz="2400" dirty="0" smtClean="0">
                <a:latin typeface="mHelvetica"/>
              </a:rPr>
              <a:t>dikilmesi ile </a:t>
            </a:r>
            <a:r>
              <a:rPr lang="tr-TR" sz="2400" dirty="0">
                <a:latin typeface="mHelvetica"/>
              </a:rPr>
              <a:t>yeni </a:t>
            </a:r>
            <a:r>
              <a:rPr lang="tr-TR" sz="2400" b="1" dirty="0">
                <a:latin typeface="mHelvetica"/>
              </a:rPr>
              <a:t>g</a:t>
            </a:r>
            <a:r>
              <a:rPr lang="tr-TR" sz="2400" b="1" dirty="0" smtClean="0">
                <a:latin typeface="mHelvetica"/>
              </a:rPr>
              <a:t>ül</a:t>
            </a:r>
            <a:r>
              <a:rPr lang="tr-TR" sz="2400" b="1" dirty="0">
                <a:latin typeface="mHelvetica"/>
              </a:rPr>
              <a:t>, söğüt ve kavak</a:t>
            </a:r>
          </a:p>
          <a:p>
            <a:r>
              <a:rPr lang="tr-TR" sz="2400" dirty="0">
                <a:latin typeface="mHelvetica"/>
              </a:rPr>
              <a:t>bitkileri oluşur. </a:t>
            </a:r>
            <a:endParaRPr lang="tr-TR" sz="2400" dirty="0" smtClean="0">
              <a:latin typeface="mHelvetica"/>
            </a:endParaRPr>
          </a:p>
          <a:p>
            <a:r>
              <a:rPr lang="tr-TR" sz="2400" dirty="0" smtClean="0">
                <a:latin typeface="mHelvetica"/>
              </a:rPr>
              <a:t>Örneğin</a:t>
            </a:r>
            <a:r>
              <a:rPr lang="tr-TR" sz="2400" dirty="0">
                <a:latin typeface="mHelvetica"/>
              </a:rPr>
              <a:t>, başka bir bahçede gördüğünüz begonya çiçeğini siz </a:t>
            </a:r>
            <a:r>
              <a:rPr lang="tr-TR" sz="2400" dirty="0" smtClean="0">
                <a:latin typeface="mHelvetica"/>
              </a:rPr>
              <a:t>de evde </a:t>
            </a:r>
            <a:r>
              <a:rPr lang="tr-TR" sz="2400" dirty="0">
                <a:latin typeface="mHelvetica"/>
              </a:rPr>
              <a:t>yetiştirmek istediniz mi? Bunun için yapmanız gereken sadece </a:t>
            </a:r>
            <a:r>
              <a:rPr lang="tr-TR" sz="2400" b="1" dirty="0" smtClean="0">
                <a:latin typeface="mHelvetica"/>
              </a:rPr>
              <a:t>begonyanın</a:t>
            </a:r>
            <a:r>
              <a:rPr lang="tr-TR" sz="2400" dirty="0" smtClean="0">
                <a:latin typeface="mHelvetica"/>
              </a:rPr>
              <a:t> yapraklarından </a:t>
            </a:r>
            <a:r>
              <a:rPr lang="tr-TR" sz="2400" dirty="0">
                <a:latin typeface="mHelvetica"/>
              </a:rPr>
              <a:t>bir iki tane alıp toprağa dikmektir. Uygun şartlarda, o </a:t>
            </a:r>
            <a:r>
              <a:rPr lang="tr-TR" sz="2400" dirty="0" smtClean="0">
                <a:latin typeface="mHelvetica"/>
              </a:rPr>
              <a:t>dallardan yetişen </a:t>
            </a:r>
            <a:r>
              <a:rPr lang="tr-TR" sz="2400" dirty="0">
                <a:latin typeface="mHelvetica"/>
              </a:rPr>
              <a:t>bir begonya bitkiniz olacaktır.</a:t>
            </a:r>
            <a:endParaRPr lang="tr-TR" sz="2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22" y="546"/>
            <a:ext cx="1981334" cy="357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3969799"/>
            <a:ext cx="6840760" cy="275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65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5609" name="ShockwaveFlash1" r:id="rId2" imgW="9678751" imgH="5866667"/>
        </mc:Choice>
        <mc:Fallback>
          <p:control name="ShockwaveFlash1" r:id="rId2" imgW="9678751" imgH="586666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867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34874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678" y="26795"/>
            <a:ext cx="9026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Bazı canlıların vücutlarında bir çıkıntı oluşur. Bu çıkıntı büyüyerek ana canlıdan kopar ve yeni </a:t>
            </a:r>
            <a:r>
              <a:rPr lang="tr-TR" sz="2400" dirty="0" smtClean="0">
                <a:latin typeface="mHelvetica"/>
              </a:rPr>
              <a:t>bir canlıyı </a:t>
            </a:r>
            <a:r>
              <a:rPr lang="tr-TR" sz="2400" dirty="0">
                <a:latin typeface="mHelvetica"/>
              </a:rPr>
              <a:t>meydana getirir. Hidra, bira mayası, sünger gibi bazı canlılarda görülen bu üreme şekline </a:t>
            </a:r>
            <a:r>
              <a:rPr lang="tr-TR" sz="2400" b="1" dirty="0" smtClean="0">
                <a:latin typeface="mHelvetica-Bold"/>
              </a:rPr>
              <a:t>tomurcuklanma </a:t>
            </a:r>
            <a:r>
              <a:rPr lang="tr-TR" sz="2400" dirty="0" smtClean="0">
                <a:latin typeface="mHelvetica"/>
              </a:rPr>
              <a:t>denir</a:t>
            </a:r>
            <a:r>
              <a:rPr lang="tr-TR" sz="2400" dirty="0">
                <a:latin typeface="mHelvetica"/>
              </a:rPr>
              <a:t>.</a:t>
            </a:r>
            <a:endParaRPr lang="tr-TR" sz="24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83" y="1625942"/>
            <a:ext cx="2640713" cy="388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483768" y="4077072"/>
            <a:ext cx="1895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Hidra vücudundan</a:t>
            </a:r>
          </a:p>
          <a:p>
            <a:r>
              <a:rPr lang="tr-TR" dirty="0"/>
              <a:t>çıkan tomurcuk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5855" y="1843929"/>
            <a:ext cx="4311915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22" y="1727176"/>
            <a:ext cx="8548510" cy="40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27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6633" name="ShockwaveFlash1" r:id="rId2" imgW="9678751" imgH="5866667"/>
        </mc:Choice>
        <mc:Fallback>
          <p:control name="ShockwaveFlash1" r:id="rId2" imgW="9678751" imgH="586666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58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279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1" y="213531"/>
            <a:ext cx="90196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Bazı canlılar, </a:t>
            </a:r>
            <a:r>
              <a:rPr lang="tr-TR" sz="2400" b="1" dirty="0">
                <a:latin typeface="mHelvetica"/>
              </a:rPr>
              <a:t>bölünerek</a:t>
            </a:r>
            <a:r>
              <a:rPr lang="tr-TR" sz="2400" dirty="0">
                <a:latin typeface="mHelvetica"/>
              </a:rPr>
              <a:t> kendine benzer canlılar meydana getirir. Bu bölünme, canlının </a:t>
            </a:r>
            <a:r>
              <a:rPr lang="tr-TR" sz="2400" dirty="0" smtClean="0">
                <a:latin typeface="mHelvetica"/>
              </a:rPr>
              <a:t>üremesidir . </a:t>
            </a:r>
            <a:r>
              <a:rPr lang="tr-TR" sz="2400" b="1" dirty="0" smtClean="0">
                <a:latin typeface="mHelvetica"/>
              </a:rPr>
              <a:t>Amip</a:t>
            </a:r>
            <a:r>
              <a:rPr lang="tr-TR" sz="2400" b="1" dirty="0">
                <a:latin typeface="mHelvetica"/>
              </a:rPr>
              <a:t>, terliksi hayvan </a:t>
            </a:r>
            <a:r>
              <a:rPr lang="tr-TR" sz="2400" dirty="0">
                <a:latin typeface="mHelvetica"/>
              </a:rPr>
              <a:t>(</a:t>
            </a:r>
            <a:r>
              <a:rPr lang="tr-TR" sz="2400" dirty="0" err="1">
                <a:latin typeface="mHelvetica"/>
              </a:rPr>
              <a:t>paramesyum</a:t>
            </a:r>
            <a:r>
              <a:rPr lang="tr-TR" sz="2400" dirty="0">
                <a:latin typeface="mHelvetica"/>
              </a:rPr>
              <a:t>), </a:t>
            </a:r>
            <a:r>
              <a:rPr lang="tr-TR" sz="2400" b="1" dirty="0">
                <a:latin typeface="mHelvetica"/>
              </a:rPr>
              <a:t>bakteri </a:t>
            </a:r>
            <a:r>
              <a:rPr lang="tr-TR" sz="2400" dirty="0">
                <a:latin typeface="mHelvetica"/>
              </a:rPr>
              <a:t>gibi bazı tek hücreli canlılar bölünerek çoğalır.</a:t>
            </a:r>
            <a:endParaRPr lang="tr-TR" sz="24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610" y="1808074"/>
            <a:ext cx="8860390" cy="227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4436" y="4054096"/>
            <a:ext cx="7222453" cy="257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846" y="4035163"/>
            <a:ext cx="7236043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3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7657" name="ShockwaveFlash1" r:id="rId2" imgW="9678751" imgH="5866667"/>
        </mc:Choice>
        <mc:Fallback>
          <p:control name="ShockwaveFlash1" r:id="rId2" imgW="9678751" imgH="586666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15888"/>
                  <a:ext cx="9144000" cy="57610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1861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2060" y="38742"/>
            <a:ext cx="8884435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FFFF"/>
                </a:solidFill>
                <a:latin typeface="OpenSans-Bold"/>
              </a:rPr>
              <a:t>Meraklısına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152061" y="57139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Bitkiler sağlığımız için çok önem taşımaktadır. Bitkileri oluşturan kısımların her birinin ayrı bir </a:t>
            </a:r>
            <a:r>
              <a:rPr lang="tr-TR" sz="2400" dirty="0" smtClean="0"/>
              <a:t>ilaç yapımı </a:t>
            </a:r>
            <a:r>
              <a:rPr lang="tr-TR" sz="2400" dirty="0"/>
              <a:t>için kullanılabildiğini biliyor muydunuz?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442" y="1780923"/>
            <a:ext cx="3448282" cy="222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52061" y="4149080"/>
            <a:ext cx="87849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Bitkilerin çiçek kısımları, bazı işlemlerden geçirilerek ilaç </a:t>
            </a:r>
            <a:r>
              <a:rPr lang="tr-TR" sz="2400" dirty="0" smtClean="0"/>
              <a:t>yapımında kullanılır</a:t>
            </a:r>
            <a:r>
              <a:rPr lang="tr-TR" sz="2400" dirty="0"/>
              <a:t>. Ayrıca günlük hayatta da bitkilerin yaprakları </a:t>
            </a:r>
            <a:r>
              <a:rPr lang="tr-TR" sz="2400" dirty="0" smtClean="0"/>
              <a:t>ya da </a:t>
            </a:r>
            <a:r>
              <a:rPr lang="tr-TR" sz="2400" dirty="0"/>
              <a:t>çiçekleri kaynatılarak soğuk algınlığı, yaraların </a:t>
            </a:r>
            <a:r>
              <a:rPr lang="tr-TR" sz="2400" dirty="0" smtClean="0"/>
              <a:t>iyileştirilmesi, yorgunlukların </a:t>
            </a:r>
            <a:r>
              <a:rPr lang="tr-TR" sz="2400" dirty="0"/>
              <a:t>giderilmesi </a:t>
            </a:r>
            <a:r>
              <a:rPr lang="tr-TR" sz="2400" dirty="0" smtClean="0"/>
              <a:t>gibi amaçlarla </a:t>
            </a:r>
            <a:r>
              <a:rPr lang="tr-TR" sz="2400" dirty="0"/>
              <a:t>kullanılmaktadır. </a:t>
            </a:r>
            <a:endParaRPr lang="tr-TR" sz="2400" dirty="0" smtClean="0"/>
          </a:p>
          <a:p>
            <a:r>
              <a:rPr lang="tr-TR" sz="2400" dirty="0" smtClean="0"/>
              <a:t>Örneğin</a:t>
            </a:r>
            <a:endParaRPr lang="tr-TR" sz="2400" dirty="0"/>
          </a:p>
          <a:p>
            <a:r>
              <a:rPr lang="tr-TR" sz="2400" dirty="0"/>
              <a:t>zencefil, soğuk </a:t>
            </a:r>
            <a:r>
              <a:rPr lang="tr-TR" sz="2400" dirty="0" smtClean="0"/>
              <a:t>algınlığı, üşütme </a:t>
            </a:r>
            <a:r>
              <a:rPr lang="tr-TR" sz="2400" dirty="0"/>
              <a:t>gibi rahatsızlıkların </a:t>
            </a:r>
            <a:r>
              <a:rPr lang="tr-TR" sz="2400" dirty="0" smtClean="0"/>
              <a:t>iyileşmesine yardımcı </a:t>
            </a:r>
            <a:r>
              <a:rPr lang="tr-TR" sz="2400" dirty="0"/>
              <a:t>olur.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9487" y="1707131"/>
            <a:ext cx="32575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936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6290" y="99457"/>
            <a:ext cx="3081172" cy="232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79512" y="620688"/>
            <a:ext cx="5234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prstClr val="black"/>
                </a:solidFill>
              </a:rPr>
              <a:t>Toprak solucanı denilen solucan türü kesildiğinde, her parçası yeni bir solucan meydana getirebilmektedir. </a:t>
            </a:r>
            <a:endParaRPr lang="tr-TR" dirty="0"/>
          </a:p>
        </p:txBody>
      </p:sp>
      <p:grpSp>
        <p:nvGrpSpPr>
          <p:cNvPr id="3" name="Grup 2"/>
          <p:cNvGrpSpPr/>
          <p:nvPr/>
        </p:nvGrpSpPr>
        <p:grpSpPr>
          <a:xfrm>
            <a:off x="683568" y="5013176"/>
            <a:ext cx="8439552" cy="1487363"/>
            <a:chOff x="683568" y="5013176"/>
            <a:chExt cx="8439552" cy="1487363"/>
          </a:xfrm>
        </p:grpSpPr>
        <p:sp>
          <p:nvSpPr>
            <p:cNvPr id="9" name="Dikdörtgen 8"/>
            <p:cNvSpPr/>
            <p:nvPr/>
          </p:nvSpPr>
          <p:spPr>
            <a:xfrm>
              <a:off x="683568" y="5341358"/>
              <a:ext cx="4572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tr-TR" sz="2400" dirty="0">
                  <a:solidFill>
                    <a:prstClr val="black"/>
                  </a:solidFill>
                </a:rPr>
                <a:t>Bir kertenkelenin kopan kuyruğu yeniden oluşabilir. </a:t>
              </a:r>
              <a:endParaRPr lang="tr-TR" dirty="0"/>
            </a:p>
          </p:txBody>
        </p:sp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47951" y="5013176"/>
              <a:ext cx="3375169" cy="1487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Dikdörtgen 1"/>
          <p:cNvSpPr/>
          <p:nvPr/>
        </p:nvSpPr>
        <p:spPr>
          <a:xfrm>
            <a:off x="199863" y="111327"/>
            <a:ext cx="3972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err="1" smtClean="0">
                <a:solidFill>
                  <a:prstClr val="black"/>
                </a:solidFill>
              </a:rPr>
              <a:t>Rejenerasyon</a:t>
            </a:r>
            <a:r>
              <a:rPr lang="tr-TR" sz="2800" b="1" dirty="0" smtClean="0">
                <a:solidFill>
                  <a:prstClr val="black"/>
                </a:solidFill>
              </a:rPr>
              <a:t>(Yenilenme</a:t>
            </a:r>
            <a:r>
              <a:rPr lang="tr-TR" sz="2800" b="1" dirty="0">
                <a:solidFill>
                  <a:prstClr val="black"/>
                </a:solidFill>
              </a:rPr>
              <a:t>)</a:t>
            </a:r>
            <a:endParaRPr lang="tr-TR" sz="2800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2420888"/>
            <a:ext cx="55054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47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2777" name="ShockwaveFlash1" r:id="rId2" imgW="8280572" imgH="6453728"/>
        </mc:Choice>
        <mc:Fallback>
          <p:control name="ShockwaveFlash1" r:id="rId2" imgW="8280572" imgH="645372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0113" y="0"/>
                  <a:ext cx="7559675" cy="58054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9338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8136" name="ShockwaveFlash1" r:id="rId2" imgW="8209524" imgH="5229955"/>
        </mc:Choice>
        <mc:Fallback>
          <p:control name="ShockwaveFlash1" r:id="rId2" imgW="8209524" imgH="522995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0"/>
                  <a:ext cx="8208962" cy="60213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8823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1863" y="1124744"/>
            <a:ext cx="3980549" cy="245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199863" y="126876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>
                <a:solidFill>
                  <a:prstClr val="black"/>
                </a:solidFill>
              </a:rPr>
              <a:t>Denizyıldızı kopan kolunu yeniden tamamlayabilir. Bir denizyıldızı ortadan kesildiğinde iki denizyıldızı oluşur</a:t>
            </a:r>
            <a:r>
              <a:rPr lang="tr-TR" sz="2400" dirty="0" smtClean="0">
                <a:solidFill>
                  <a:prstClr val="black"/>
                </a:solidFill>
              </a:rPr>
              <a:t>.</a:t>
            </a:r>
            <a:endParaRPr lang="tr-TR" sz="2400" dirty="0">
              <a:solidFill>
                <a:prstClr val="black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99863" y="111327"/>
            <a:ext cx="3972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err="1" smtClean="0">
                <a:solidFill>
                  <a:prstClr val="black"/>
                </a:solidFill>
              </a:rPr>
              <a:t>Rejenerasyon</a:t>
            </a:r>
            <a:r>
              <a:rPr lang="tr-TR" sz="2800" b="1" dirty="0" smtClean="0">
                <a:solidFill>
                  <a:prstClr val="black"/>
                </a:solidFill>
              </a:rPr>
              <a:t>(Yenilenme</a:t>
            </a:r>
            <a:r>
              <a:rPr lang="tr-TR" sz="2800" b="1" dirty="0">
                <a:solidFill>
                  <a:prstClr val="black"/>
                </a:solidFill>
              </a:rPr>
              <a:t>)</a:t>
            </a:r>
            <a:endParaRPr lang="tr-TR" sz="28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1" y="3554784"/>
            <a:ext cx="76104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12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93" y="377450"/>
            <a:ext cx="49494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</a:rPr>
              <a:t>İnsanlarda kemik iliğinden yeni </a:t>
            </a:r>
            <a:endParaRPr lang="tr-TR" sz="2400" dirty="0" smtClean="0">
              <a:solidFill>
                <a:prstClr val="black"/>
              </a:solidFill>
            </a:endParaRPr>
          </a:p>
          <a:p>
            <a:pPr lvl="0"/>
            <a:r>
              <a:rPr lang="tr-TR" sz="2400" dirty="0" smtClean="0">
                <a:solidFill>
                  <a:prstClr val="black"/>
                </a:solidFill>
              </a:rPr>
              <a:t>kan </a:t>
            </a:r>
            <a:r>
              <a:rPr lang="tr-TR" sz="2400" dirty="0">
                <a:solidFill>
                  <a:prstClr val="black"/>
                </a:solidFill>
              </a:rPr>
              <a:t>hücrelerinin oluşması, kırılan kemiklerin kendini onarması, </a:t>
            </a:r>
            <a:endParaRPr lang="tr-TR" sz="2400" dirty="0" smtClean="0">
              <a:solidFill>
                <a:prstClr val="black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86828"/>
            <a:ext cx="3048474" cy="228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9200" y="6211669"/>
            <a:ext cx="8745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</a:rPr>
              <a:t>yaraların zamanla iyileşmesi de </a:t>
            </a:r>
            <a:r>
              <a:rPr lang="tr-TR" sz="2400" dirty="0" smtClean="0">
                <a:solidFill>
                  <a:prstClr val="black"/>
                </a:solidFill>
              </a:rPr>
              <a:t> bir </a:t>
            </a:r>
            <a:r>
              <a:rPr lang="tr-TR" sz="2400" dirty="0">
                <a:solidFill>
                  <a:prstClr val="black"/>
                </a:solidFill>
              </a:rPr>
              <a:t>çeşit yenilenme değil midir?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1753" name="ShockwaveFlash1" r:id="rId2" imgW="6731552" imgH="3720856"/>
        </mc:Choice>
        <mc:Fallback>
          <p:control name="ShockwaveFlash1" r:id="rId2" imgW="6731552" imgH="372085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213" y="2420938"/>
                  <a:ext cx="6731000" cy="3721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1451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8681" name="ShockwaveFlash1" r:id="rId2" imgW="8207353" imgH="5013503"/>
        </mc:Choice>
        <mc:Fallback>
          <p:control name="ShockwaveFlash1" r:id="rId2" imgW="8207353" imgH="501350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66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3817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591" y="404664"/>
            <a:ext cx="884620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Bu </a:t>
            </a:r>
            <a:r>
              <a:rPr lang="tr-TR" sz="2800" dirty="0"/>
              <a:t>şekilde bazı canlıların vücut parçalarını </a:t>
            </a:r>
            <a:r>
              <a:rPr lang="tr-TR" sz="2800" dirty="0" smtClean="0"/>
              <a:t>tekrar oluşturabilmesine</a:t>
            </a:r>
            <a:r>
              <a:rPr lang="tr-TR" sz="2800" dirty="0"/>
              <a:t>, </a:t>
            </a:r>
            <a:r>
              <a:rPr lang="tr-TR" sz="2800" b="1" dirty="0"/>
              <a:t>yenilenme</a:t>
            </a:r>
            <a:r>
              <a:rPr lang="tr-TR" sz="2800" dirty="0"/>
              <a:t> </a:t>
            </a:r>
            <a:r>
              <a:rPr lang="tr-TR" sz="2800" dirty="0" smtClean="0"/>
              <a:t>(</a:t>
            </a:r>
            <a:r>
              <a:rPr lang="tr-TR" sz="2800" dirty="0" err="1" smtClean="0"/>
              <a:t>Rejenerasyon</a:t>
            </a:r>
            <a:r>
              <a:rPr lang="tr-TR" sz="2800" dirty="0" smtClean="0"/>
              <a:t>) denir</a:t>
            </a:r>
            <a:r>
              <a:rPr lang="tr-TR" sz="2800" dirty="0"/>
              <a:t>. Denizyıldızı, toprak </a:t>
            </a:r>
            <a:r>
              <a:rPr lang="tr-TR" sz="2800" dirty="0" smtClean="0"/>
              <a:t>solucanı kopan </a:t>
            </a:r>
            <a:r>
              <a:rPr lang="tr-TR" sz="2800" dirty="0"/>
              <a:t>parçalarını tamamlarken aynı zamanda yeni bir canlı </a:t>
            </a:r>
            <a:r>
              <a:rPr lang="tr-TR" sz="2800" dirty="0" smtClean="0"/>
              <a:t>da meydana </a:t>
            </a:r>
            <a:r>
              <a:rPr lang="tr-TR" sz="2800" dirty="0"/>
              <a:t>getirmiş olur. </a:t>
            </a:r>
            <a:endParaRPr lang="tr-TR" sz="2800" dirty="0" smtClean="0"/>
          </a:p>
          <a:p>
            <a:r>
              <a:rPr lang="tr-TR" sz="2800" dirty="0" smtClean="0"/>
              <a:t>Bu </a:t>
            </a:r>
            <a:r>
              <a:rPr lang="tr-TR" sz="2800" dirty="0"/>
              <a:t>olay canlının üremesi anlamına gelir</a:t>
            </a:r>
            <a:r>
              <a:rPr lang="tr-TR" sz="2800" dirty="0" smtClean="0"/>
              <a:t>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27914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594254"/>
            <a:ext cx="901026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Kanser Hücreleri</a:t>
            </a:r>
          </a:p>
          <a:p>
            <a:r>
              <a:rPr lang="tr-TR" sz="2400" dirty="0"/>
              <a:t>Kanser, günümüzde çok sık görülen bir hastalıktır. </a:t>
            </a:r>
            <a:endParaRPr lang="tr-TR" sz="2400" dirty="0" smtClean="0"/>
          </a:p>
          <a:p>
            <a:r>
              <a:rPr lang="tr-TR" sz="2400" dirty="0" smtClean="0"/>
              <a:t>Hücrelerin normalden fazla </a:t>
            </a:r>
            <a:r>
              <a:rPr lang="tr-TR" sz="2400" dirty="0"/>
              <a:t>çoğalması, kontrolsüz </a:t>
            </a:r>
            <a:endParaRPr lang="tr-TR" sz="2400" dirty="0" smtClean="0"/>
          </a:p>
          <a:p>
            <a:r>
              <a:rPr lang="tr-TR" sz="2400" dirty="0" smtClean="0"/>
              <a:t>büyümesi </a:t>
            </a:r>
            <a:r>
              <a:rPr lang="tr-TR" sz="2400" dirty="0"/>
              <a:t>ve şekil </a:t>
            </a:r>
            <a:r>
              <a:rPr lang="tr-TR" sz="2400" dirty="0" smtClean="0"/>
              <a:t>bozukluklarının olması durumu-</a:t>
            </a:r>
          </a:p>
          <a:p>
            <a:r>
              <a:rPr lang="tr-TR" sz="2400" dirty="0" err="1" smtClean="0"/>
              <a:t>na</a:t>
            </a:r>
            <a:r>
              <a:rPr lang="tr-TR" sz="2400" dirty="0" smtClean="0"/>
              <a:t> kanser </a:t>
            </a:r>
            <a:r>
              <a:rPr lang="tr-TR" sz="2400" dirty="0"/>
              <a:t>denir. Bu hastalık hücrelerin komşu </a:t>
            </a:r>
            <a:r>
              <a:rPr lang="tr-TR" sz="2400" dirty="0" err="1" smtClean="0"/>
              <a:t>hüc</a:t>
            </a:r>
            <a:r>
              <a:rPr lang="tr-TR" sz="2400" dirty="0" smtClean="0"/>
              <a:t>-</a:t>
            </a:r>
          </a:p>
          <a:p>
            <a:r>
              <a:rPr lang="tr-TR" sz="2400" dirty="0" err="1" smtClean="0"/>
              <a:t>relere</a:t>
            </a:r>
            <a:r>
              <a:rPr lang="tr-TR" sz="2400" dirty="0" smtClean="0"/>
              <a:t> göre </a:t>
            </a:r>
            <a:r>
              <a:rPr lang="tr-TR" sz="2400" dirty="0"/>
              <a:t>daha hızlı büyümesi ile </a:t>
            </a:r>
            <a:r>
              <a:rPr lang="tr-TR" sz="2400" dirty="0" smtClean="0"/>
              <a:t>gerçekleşir. </a:t>
            </a:r>
          </a:p>
          <a:p>
            <a:r>
              <a:rPr lang="tr-TR" sz="2400" dirty="0" smtClean="0"/>
              <a:t>Hücreler</a:t>
            </a:r>
            <a:r>
              <a:rPr lang="tr-TR" sz="2400" dirty="0"/>
              <a:t>, </a:t>
            </a:r>
            <a:r>
              <a:rPr lang="tr-TR" sz="2400" dirty="0" smtClean="0"/>
              <a:t>belli  </a:t>
            </a:r>
            <a:r>
              <a:rPr lang="tr-TR" sz="2400" dirty="0"/>
              <a:t>bir hızla bölünerek çoğalan yapılardır. Her </a:t>
            </a:r>
            <a:r>
              <a:rPr lang="tr-TR" sz="2400" dirty="0" smtClean="0"/>
              <a:t>normal hücrenin </a:t>
            </a:r>
            <a:r>
              <a:rPr lang="tr-TR" sz="2400" dirty="0"/>
              <a:t>büyüme evreleri vardır. Hücreler, yetişkinliğe ulaşınca </a:t>
            </a:r>
            <a:r>
              <a:rPr lang="tr-TR" sz="2400" dirty="0" smtClean="0"/>
              <a:t>büyümeleri durur</a:t>
            </a:r>
            <a:r>
              <a:rPr lang="tr-TR" sz="2400" dirty="0"/>
              <a:t>. Kanser hücreleri ise besin kaynağı buldukları sürece, </a:t>
            </a:r>
            <a:r>
              <a:rPr lang="tr-TR" sz="2400" dirty="0" smtClean="0"/>
              <a:t>hiçbir zaman </a:t>
            </a:r>
            <a:r>
              <a:rPr lang="tr-TR" sz="2400" dirty="0"/>
              <a:t>bölünmeyi durdurmaz. Bu yapılar, çevresindeki </a:t>
            </a:r>
            <a:r>
              <a:rPr lang="tr-TR" sz="2400" dirty="0" smtClean="0"/>
              <a:t>hücrelerden daha </a:t>
            </a:r>
            <a:r>
              <a:rPr lang="tr-TR" sz="2400" dirty="0"/>
              <a:t>hızlı bölündüklerinden bulundukları bölgede birikmeye ve oranın çalışmasını bozmaya </a:t>
            </a:r>
            <a:r>
              <a:rPr lang="tr-TR" sz="2400" dirty="0" smtClean="0"/>
              <a:t>başlar. Bu </a:t>
            </a:r>
            <a:r>
              <a:rPr lang="tr-TR" sz="2400" dirty="0"/>
              <a:t>durum trafiğin tıkanmasına benzetilebilir. Caddeden az araba geçerse trafikte bir sorun </a:t>
            </a:r>
            <a:r>
              <a:rPr lang="tr-TR" sz="2400" dirty="0" smtClean="0"/>
              <a:t>olmaz. Birçok </a:t>
            </a:r>
            <a:r>
              <a:rPr lang="tr-TR" sz="2400" dirty="0"/>
              <a:t>araba aynı anda geçmeye başlarsa trafik tıkanır ve arabalar gitmeleri gereken yere </a:t>
            </a:r>
            <a:r>
              <a:rPr lang="tr-TR" sz="2400" dirty="0" smtClean="0"/>
              <a:t>ulaşamaz. Tıp </a:t>
            </a:r>
            <a:r>
              <a:rPr lang="tr-TR" sz="2400" dirty="0"/>
              <a:t>bilimi, kanser hücresi ile normal hücreyi ayıran özelliği keşfetmeye ve bu hastalığa çözüm </a:t>
            </a:r>
            <a:r>
              <a:rPr lang="tr-TR" sz="2400" dirty="0" smtClean="0"/>
              <a:t>bulmaya çalışmaktadır</a:t>
            </a:r>
            <a:r>
              <a:rPr lang="tr-TR" sz="2400" dirty="0"/>
              <a:t>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4266" y="116632"/>
            <a:ext cx="9103500" cy="461665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Bilgiden Üretilen Teknoloji</a:t>
            </a:r>
            <a:endParaRPr lang="tr-TR" sz="24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200" y="562469"/>
            <a:ext cx="2745566" cy="236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72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12442" y="7557"/>
            <a:ext cx="9156441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FFFF"/>
                </a:solidFill>
                <a:latin typeface="OpenSans-Bold"/>
              </a:rPr>
              <a:t>Etkinlik / Üreme Çeşitleri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2703" y="509208"/>
            <a:ext cx="91412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1.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Resimde numaralandırılarak gösterilen çiçeğin kısımlarının isim ve görevlerini tabloya yazınız.</a:t>
            </a:r>
            <a:endParaRPr lang="tr-TR" sz="2400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530343"/>
              </p:ext>
            </p:extLst>
          </p:nvPr>
        </p:nvGraphicFramePr>
        <p:xfrm>
          <a:off x="251520" y="4077072"/>
          <a:ext cx="8270034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44"/>
                <a:gridCol w="2456984"/>
                <a:gridCol w="3517506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tr-TR" sz="2000" b="1" i="0" u="none" strike="noStrike" baseline="0" dirty="0" smtClean="0">
                          <a:solidFill>
                            <a:schemeClr val="tx1"/>
                          </a:solidFill>
                          <a:latin typeface="mHelvetica-Bold"/>
                        </a:rPr>
                        <a:t>Yapının numarası</a:t>
                      </a:r>
                      <a:endParaRPr lang="tr-T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Yapının adı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Yapının görevi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648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1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648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2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648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3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9736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4</a:t>
                      </a:r>
                      <a:endParaRPr lang="tr-T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1371239"/>
            <a:ext cx="3657600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987824" y="4509120"/>
            <a:ext cx="1364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Yumurtalık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3855" y="48801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  <a:latin typeface="mHelvetica"/>
              </a:rPr>
              <a:t>Dişicik</a:t>
            </a:r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 Borusu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070330" y="5249436"/>
            <a:ext cx="1026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Tepecik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140224" y="5620420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  <a:latin typeface="mHelvetica"/>
              </a:rPr>
              <a:t>Başcık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076056" y="4510772"/>
            <a:ext cx="3211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Yumurta üretilmesini sağlar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76056" y="4878452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Polenleri yumurtalığa taşımak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228456" y="5219908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Polenleri tutmak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8456" y="5620420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Polenleri üretmek 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6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6814" y="188640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2.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Aşağıdaki soruların cevaplarını tablodan bulunuz. Bulduğunuz cevapların numaralarını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soruların altlarındaki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boşluklara yazınız.</a:t>
            </a:r>
            <a:endParaRPr lang="tr-TR" sz="2400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956690"/>
              </p:ext>
            </p:extLst>
          </p:nvPr>
        </p:nvGraphicFramePr>
        <p:xfrm>
          <a:off x="323529" y="980728"/>
          <a:ext cx="8496942" cy="141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4"/>
                <a:gridCol w="2832314"/>
                <a:gridCol w="2832314"/>
              </a:tblGrid>
              <a:tr h="504056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1. eşeysiz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2. yenilenme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3. sperm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730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4. </a:t>
                      </a:r>
                      <a:r>
                        <a:rPr lang="tr-TR" sz="2400" b="1" dirty="0" err="1" smtClean="0">
                          <a:solidFill>
                            <a:schemeClr val="tx1"/>
                          </a:solidFill>
                        </a:rPr>
                        <a:t>dişicik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 borusu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5. eşeyli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6. </a:t>
                      </a:r>
                      <a:r>
                        <a:rPr lang="tr-TR" sz="2400" b="1" dirty="0" err="1" smtClean="0">
                          <a:solidFill>
                            <a:schemeClr val="tx1"/>
                          </a:solidFill>
                        </a:rPr>
                        <a:t>vejetatif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730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7. tozlaşma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8. polen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9. zigot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179512" y="2564904"/>
            <a:ext cx="88362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UcPeriod"/>
            </a:pPr>
            <a:r>
              <a:rPr lang="tr-TR" sz="2400" dirty="0" smtClean="0"/>
              <a:t>Hangileri </a:t>
            </a:r>
            <a:r>
              <a:rPr lang="tr-TR" sz="2400" dirty="0"/>
              <a:t>üreme çeşitleridir</a:t>
            </a:r>
            <a:r>
              <a:rPr lang="tr-TR" sz="2400" dirty="0" smtClean="0"/>
              <a:t>?..............................................................</a:t>
            </a:r>
          </a:p>
          <a:p>
            <a:r>
              <a:rPr lang="tr-TR" sz="2400" dirty="0"/>
              <a:t>B. Hangileri bitkide üremeyi sağlayan yapılardandır</a:t>
            </a:r>
            <a:r>
              <a:rPr lang="tr-TR" sz="2400" dirty="0" smtClean="0"/>
              <a:t>?. .................... ...... C</a:t>
            </a:r>
            <a:r>
              <a:rPr lang="tr-TR" sz="2400" dirty="0"/>
              <a:t>. Hangileri eşeyli üremede görevli yapılardandır</a:t>
            </a:r>
            <a:r>
              <a:rPr lang="tr-TR" sz="2400" dirty="0" smtClean="0"/>
              <a:t>? ................................</a:t>
            </a:r>
          </a:p>
          <a:p>
            <a:r>
              <a:rPr lang="tr-TR" sz="2400" dirty="0"/>
              <a:t>D. Bir bitkinin dalının koparılıp ekilmesiyle yeni bir bitki oluşmasına verilen isim hangisidir</a:t>
            </a:r>
            <a:r>
              <a:rPr lang="tr-TR" sz="2400" dirty="0" smtClean="0"/>
              <a:t>?  ………………………………………… ……………… ………… </a:t>
            </a:r>
          </a:p>
          <a:p>
            <a:r>
              <a:rPr lang="tr-TR" sz="2400" dirty="0"/>
              <a:t>E. Hangileri döllenmeden sonra gerçekleşen olaydır</a:t>
            </a:r>
            <a:r>
              <a:rPr lang="tr-TR" sz="2400" dirty="0" smtClean="0"/>
              <a:t>? ....................... ... </a:t>
            </a:r>
          </a:p>
          <a:p>
            <a:r>
              <a:rPr lang="tr-TR" sz="2400" dirty="0"/>
              <a:t>F. Hangileri döllenmeden sonra gerçekleşen yapıdır</a:t>
            </a:r>
            <a:r>
              <a:rPr lang="tr-TR" sz="2400" dirty="0" smtClean="0"/>
              <a:t>?  …………………… … </a:t>
            </a:r>
          </a:p>
          <a:p>
            <a:r>
              <a:rPr lang="tr-TR" sz="2400" dirty="0"/>
              <a:t>G. Hangileri erkek organlar tarafından üretilir</a:t>
            </a:r>
            <a:r>
              <a:rPr lang="tr-TR" sz="2400" dirty="0" smtClean="0"/>
              <a:t>? …………………… ……… …… H</a:t>
            </a:r>
            <a:r>
              <a:rPr lang="tr-TR" sz="2400" dirty="0"/>
              <a:t>. Hangileri dişi organa ait bir yapıdır</a:t>
            </a:r>
            <a:r>
              <a:rPr lang="tr-TR" sz="2400" dirty="0" smtClean="0"/>
              <a:t>? ……………………………… ……… ……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4523869" y="2503446"/>
            <a:ext cx="40805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1 ve 5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63950" y="2897476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4 ve 8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675727" y="3311181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3 ,4 ve 8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47943" y="4088398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mHelvetica"/>
              </a:rPr>
              <a:t>6</a:t>
            </a:r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852006" y="4457730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mHelvetica"/>
              </a:rPr>
              <a:t>9</a:t>
            </a:r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852006" y="4817647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mHelvetica"/>
              </a:rPr>
              <a:t>9</a:t>
            </a:r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235800" y="5186979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3 ve 8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64088" y="5611892"/>
            <a:ext cx="215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mHelvetica"/>
              </a:rPr>
              <a:t>4</a:t>
            </a:r>
            <a:r>
              <a:rPr lang="tr-TR" b="1" dirty="0" smtClean="0">
                <a:solidFill>
                  <a:srgbClr val="FF0000"/>
                </a:solidFill>
                <a:latin typeface="mHelvetica"/>
              </a:rPr>
              <a:t> 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21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4941" y="14469"/>
            <a:ext cx="5336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/>
              <a:t>Konu </a:t>
            </a:r>
            <a:r>
              <a:rPr lang="tr-TR" sz="2800" b="1" dirty="0"/>
              <a:t>Sonu Değerlendirme Soruları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107504" y="436602"/>
            <a:ext cx="88534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A. Aşağıdaki tabloda verilen kavramları, boş bırakılan uygun yerlere yazınız.</a:t>
            </a:r>
            <a:endParaRPr lang="tr-TR" sz="2000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49660"/>
              </p:ext>
            </p:extLst>
          </p:nvPr>
        </p:nvGraphicFramePr>
        <p:xfrm>
          <a:off x="214941" y="836712"/>
          <a:ext cx="8746014" cy="11441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7669"/>
                <a:gridCol w="1243206"/>
                <a:gridCol w="1368152"/>
                <a:gridCol w="1761649"/>
                <a:gridCol w="1457669"/>
                <a:gridCol w="1457669"/>
              </a:tblGrid>
              <a:tr h="504056">
                <a:tc>
                  <a:txBody>
                    <a:bodyPr/>
                    <a:lstStyle/>
                    <a:p>
                      <a:r>
                        <a:rPr lang="tr-TR" dirty="0" smtClean="0"/>
                        <a:t>eşeyli</a:t>
                      </a:r>
                    </a:p>
                    <a:p>
                      <a:r>
                        <a:rPr lang="tr-TR" dirty="0" smtClean="0"/>
                        <a:t>üreme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meyve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üreme</a:t>
                      </a:r>
                    </a:p>
                    <a:p>
                      <a:r>
                        <a:rPr lang="tr-TR" dirty="0" smtClean="0"/>
                        <a:t>hücreleri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hava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döllenme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başkalaşım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tr-TR" dirty="0" smtClean="0"/>
                        <a:t>dış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polen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sperm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tomurcuklanma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üreme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eşeysiz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07505" y="2204864"/>
            <a:ext cx="8853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Canlıların neslinin devamı için kendine benzer canlılar </a:t>
            </a:r>
            <a:r>
              <a:rPr lang="tr-TR" sz="2400" dirty="0" smtClean="0"/>
              <a:t>oluşturmasına …………………………. </a:t>
            </a:r>
            <a:r>
              <a:rPr lang="tr-TR" sz="2400" dirty="0"/>
              <a:t>denir.</a:t>
            </a:r>
          </a:p>
          <a:p>
            <a:r>
              <a:rPr lang="tr-TR" sz="2400" dirty="0"/>
              <a:t>• Canlıların üremelerini sağlayan hücrelere, </a:t>
            </a:r>
            <a:r>
              <a:rPr lang="tr-TR" sz="2400" dirty="0" smtClean="0"/>
              <a:t>………………………        denir</a:t>
            </a:r>
            <a:r>
              <a:rPr lang="tr-TR" sz="2400" dirty="0"/>
              <a:t>.</a:t>
            </a:r>
          </a:p>
          <a:p>
            <a:r>
              <a:rPr lang="tr-TR" sz="2400" dirty="0"/>
              <a:t>• Erkek üreme hücresine</a:t>
            </a:r>
            <a:r>
              <a:rPr lang="tr-TR" sz="2400" dirty="0" smtClean="0"/>
              <a:t>……………., </a:t>
            </a:r>
            <a:r>
              <a:rPr lang="tr-TR" sz="2400" dirty="0"/>
              <a:t>dişi üreme hücresine yumurta denir.</a:t>
            </a:r>
          </a:p>
          <a:p>
            <a:r>
              <a:rPr lang="tr-TR" sz="2400" dirty="0"/>
              <a:t>• Eşey hücreleri ile gerçekleşen üremeye </a:t>
            </a:r>
            <a:r>
              <a:rPr lang="tr-TR" sz="2400" dirty="0" smtClean="0"/>
              <a:t>……………….….              denir</a:t>
            </a:r>
            <a:r>
              <a:rPr lang="tr-TR" sz="2400" dirty="0"/>
              <a:t>.</a:t>
            </a:r>
          </a:p>
          <a:p>
            <a:r>
              <a:rPr lang="tr-TR" sz="2400" dirty="0"/>
              <a:t>• Eşey hücrelerinin çekirdeklerinin birleşmesine </a:t>
            </a:r>
            <a:r>
              <a:rPr lang="tr-TR" sz="2400" dirty="0" smtClean="0"/>
              <a:t>……………………  </a:t>
            </a:r>
            <a:r>
              <a:rPr lang="tr-TR" sz="2400" dirty="0"/>
              <a:t>denir.</a:t>
            </a:r>
          </a:p>
          <a:p>
            <a:r>
              <a:rPr lang="tr-TR" sz="2400" dirty="0"/>
              <a:t>• Bitkide erkek üreme hücresine </a:t>
            </a:r>
            <a:r>
              <a:rPr lang="tr-TR" sz="2400" dirty="0" smtClean="0"/>
              <a:t>……………… </a:t>
            </a:r>
            <a:r>
              <a:rPr lang="tr-TR" sz="2400" dirty="0"/>
              <a:t>denir.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11560" y="2564904"/>
            <a:ext cx="1016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FF0000"/>
                </a:solidFill>
              </a:rPr>
              <a:t>üreme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663614" y="2934236"/>
            <a:ext cx="2508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b="1" dirty="0" smtClean="0">
                <a:solidFill>
                  <a:srgbClr val="FF0000"/>
                </a:solidFill>
              </a:rPr>
              <a:t>Üreme hücreleri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19872" y="3319457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FF0000"/>
                </a:solidFill>
              </a:rPr>
              <a:t>sperm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364088" y="4017476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Eşeyli üreme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228184" y="4410135"/>
            <a:ext cx="1391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döllenme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4355976" y="4779467"/>
            <a:ext cx="910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polen</a:t>
            </a:r>
          </a:p>
        </p:txBody>
      </p:sp>
    </p:spTree>
    <p:extLst>
      <p:ext uri="{BB962C8B-B14F-4D97-AF65-F5344CB8AC3E}">
        <p14:creationId xmlns:p14="http://schemas.microsoft.com/office/powerpoint/2010/main" val="104529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122333"/>
              </p:ext>
            </p:extLst>
          </p:nvPr>
        </p:nvGraphicFramePr>
        <p:xfrm>
          <a:off x="179512" y="188640"/>
          <a:ext cx="8746014" cy="1152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7669"/>
                <a:gridCol w="1243206"/>
                <a:gridCol w="1368152"/>
                <a:gridCol w="1761649"/>
                <a:gridCol w="1457669"/>
                <a:gridCol w="1457669"/>
              </a:tblGrid>
              <a:tr h="648072">
                <a:tc>
                  <a:txBody>
                    <a:bodyPr/>
                    <a:lstStyle/>
                    <a:p>
                      <a:r>
                        <a:rPr lang="tr-TR" dirty="0" smtClean="0"/>
                        <a:t>eşeyli</a:t>
                      </a:r>
                    </a:p>
                    <a:p>
                      <a:r>
                        <a:rPr lang="tr-TR" dirty="0" smtClean="0"/>
                        <a:t>üreme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meyve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üreme</a:t>
                      </a:r>
                    </a:p>
                    <a:p>
                      <a:r>
                        <a:rPr lang="tr-TR" dirty="0" smtClean="0"/>
                        <a:t>hücreleri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hava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döllenme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başkalaşım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tr-TR" dirty="0" smtClean="0"/>
                        <a:t>dış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polen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sperm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tomurcuklanma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üreme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eşeysiz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Dikdörtgen 2"/>
          <p:cNvSpPr/>
          <p:nvPr/>
        </p:nvSpPr>
        <p:spPr>
          <a:xfrm>
            <a:off x="179512" y="1844824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Eşey hücreleri olmadan gerçekleşen üremeye </a:t>
            </a:r>
            <a:r>
              <a:rPr lang="tr-TR" sz="2400" dirty="0" smtClean="0"/>
              <a:t>………………üreme </a:t>
            </a:r>
            <a:r>
              <a:rPr lang="tr-TR" sz="2400" dirty="0"/>
              <a:t>denir.</a:t>
            </a:r>
          </a:p>
          <a:p>
            <a:r>
              <a:rPr lang="tr-TR" sz="2400" dirty="0"/>
              <a:t>• Tohumun etrafında besin biriktirmesi ile </a:t>
            </a:r>
            <a:r>
              <a:rPr lang="tr-TR" sz="2400" dirty="0" smtClean="0"/>
              <a:t>……………… </a:t>
            </a:r>
            <a:r>
              <a:rPr lang="tr-TR" sz="2400" dirty="0"/>
              <a:t>oluşur.</a:t>
            </a:r>
          </a:p>
          <a:p>
            <a:r>
              <a:rPr lang="tr-TR" sz="2400" dirty="0"/>
              <a:t>• Canlının vücudundan oluşan çıkıntıların kopmasıyla oluşan üremeye, ………………………… denir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6156176" y="1844824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tr-TR" sz="2400" b="1" dirty="0">
                <a:solidFill>
                  <a:srgbClr val="FF0000"/>
                </a:solidFill>
              </a:rPr>
              <a:t>eşeysiz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580112" y="2564904"/>
            <a:ext cx="1033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FF0000"/>
                </a:solidFill>
              </a:rPr>
              <a:t>meyve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51520" y="3275985"/>
            <a:ext cx="2209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FF0000"/>
                </a:solidFill>
              </a:rPr>
              <a:t>tomurcuklanma</a:t>
            </a:r>
          </a:p>
        </p:txBody>
      </p:sp>
    </p:spTree>
    <p:extLst>
      <p:ext uri="{BB962C8B-B14F-4D97-AF65-F5344CB8AC3E}">
        <p14:creationId xmlns:p14="http://schemas.microsoft.com/office/powerpoint/2010/main" val="258511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4624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B. </a:t>
            </a:r>
            <a:r>
              <a:rPr lang="tr-TR" sz="2400" dirty="0"/>
              <a:t>Aşağıdaki ifadelerden doğru olanlarının başına “</a:t>
            </a:r>
            <a:r>
              <a:rPr lang="tr-TR" sz="2400" b="1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” yanlış olanların başına “</a:t>
            </a:r>
            <a:r>
              <a:rPr lang="tr-TR" sz="2400" b="1" dirty="0">
                <a:solidFill>
                  <a:srgbClr val="FF0000"/>
                </a:solidFill>
              </a:rPr>
              <a:t>Y</a:t>
            </a:r>
            <a:r>
              <a:rPr lang="tr-TR" sz="2400" dirty="0"/>
              <a:t>” harfini yazınız.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1052736"/>
            <a:ext cx="88569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Sperm hareketli, yumurta hareketsizdir.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Kedi, köpek, balık eşeyli üreyen canlılardır.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Çiçeğin polenlerinin yumurtayla birleşmesi sonucu tozlaşma olayı gerçekleşir.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Bitkilerin dal, yaprak gibi kısımlarından yeni bitki meydana getirmesine yenilenme denir.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Tek hücreli canlılarda üreme bölünerek olur.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Bitkilerde üreme olayı, döllenme, tozlaşma, embriyo, tohum, yeni bitki sırasıyla gerçekleşir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60922" y="1095127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79512" y="1455167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79512" y="3268726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160922" y="3645024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179512" y="1844824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endParaRPr lang="tr-TR" dirty="0"/>
          </a:p>
        </p:txBody>
      </p:sp>
      <p:sp>
        <p:nvSpPr>
          <p:cNvPr id="14" name="Dikdörtgen 13"/>
          <p:cNvSpPr/>
          <p:nvPr/>
        </p:nvSpPr>
        <p:spPr>
          <a:xfrm>
            <a:off x="196344" y="2564904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8896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91344" y="2081466"/>
            <a:ext cx="895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Canlıların nesillerini devam ettirmesi için kendilerine benzer yapılar oluşturmasına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üreme</a:t>
            </a:r>
            <a:r>
              <a:rPr lang="tr-TR" sz="2400" b="1" dirty="0">
                <a:latin typeface="mHelvetica-Bold"/>
              </a:rPr>
              <a:t> </a:t>
            </a:r>
            <a:r>
              <a:rPr lang="tr-TR" sz="2400" dirty="0" smtClean="0">
                <a:latin typeface="mHelvetica"/>
              </a:rPr>
              <a:t>denir. Üreme</a:t>
            </a:r>
            <a:r>
              <a:rPr lang="tr-TR" sz="2400" dirty="0">
                <a:latin typeface="mHelvetica"/>
              </a:rPr>
              <a:t>, canlıların ortak özelliklerinden biridir. Etrafımıza baktığımızda pek çok canlı görürüz ama </a:t>
            </a:r>
            <a:r>
              <a:rPr lang="tr-TR" sz="2400" dirty="0" smtClean="0">
                <a:latin typeface="mHelvetica"/>
              </a:rPr>
              <a:t>bu canlıların </a:t>
            </a:r>
            <a:r>
              <a:rPr lang="tr-TR" sz="2400" dirty="0">
                <a:latin typeface="mHelvetica"/>
              </a:rPr>
              <a:t>birçoğunun nasıl yavru meydana getirdiğini bilemeyiz. Bu bölümde bitki ve hayvanların </a:t>
            </a:r>
            <a:r>
              <a:rPr lang="tr-TR" sz="2400" dirty="0" smtClean="0">
                <a:latin typeface="mHelvetica"/>
              </a:rPr>
              <a:t>nasıl ürediklerini </a:t>
            </a:r>
            <a:r>
              <a:rPr lang="tr-TR" sz="2400" dirty="0">
                <a:latin typeface="mHelvetica"/>
              </a:rPr>
              <a:t>inceleyeceksiniz.</a:t>
            </a:r>
          </a:p>
          <a:p>
            <a:r>
              <a:rPr lang="tr-TR" sz="2400" dirty="0">
                <a:latin typeface="mHelvetica"/>
              </a:rPr>
              <a:t>1.Ünitede hücreyi tanımıştınız. Farklı görevleri yerine getiren farklı özellikte hücreler olduğunu </a:t>
            </a:r>
            <a:r>
              <a:rPr lang="tr-TR" sz="2400" dirty="0" smtClean="0">
                <a:latin typeface="mHelvetica"/>
              </a:rPr>
              <a:t>öğrenmiştiniz. Bazı </a:t>
            </a:r>
            <a:r>
              <a:rPr lang="tr-TR" sz="2400" dirty="0">
                <a:latin typeface="mHelvetica"/>
              </a:rPr>
              <a:t>hücrelerin görevleri de canlıların üremesini sağlamaktır. Bu hücrelere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üreme </a:t>
            </a:r>
            <a:r>
              <a:rPr lang="tr-TR" sz="2400" b="1" dirty="0" smtClean="0">
                <a:solidFill>
                  <a:srgbClr val="FF0000"/>
                </a:solidFill>
                <a:latin typeface="mHelvetica-Bold"/>
              </a:rPr>
              <a:t>hücreleri (eşey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hücreler</a:t>
            </a:r>
            <a:r>
              <a:rPr lang="tr-TR" sz="2400" b="1" dirty="0">
                <a:latin typeface="mHelvetica-Bold"/>
              </a:rPr>
              <a:t>) </a:t>
            </a:r>
            <a:r>
              <a:rPr lang="tr-TR" sz="2400" dirty="0">
                <a:latin typeface="mHelvetica"/>
              </a:rPr>
              <a:t>denir. 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00234" y="260648"/>
            <a:ext cx="90304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Doğada yaşayan canlıların doğmasını, büyümesini, gelişmesini, üremesini ve ölmesini </a:t>
            </a:r>
            <a:r>
              <a:rPr lang="tr-TR" sz="2400" dirty="0" smtClean="0"/>
              <a:t>kapsayan sürece</a:t>
            </a:r>
            <a:r>
              <a:rPr lang="tr-TR" sz="2400" dirty="0">
                <a:solidFill>
                  <a:srgbClr val="FF0000"/>
                </a:solidFill>
              </a:rPr>
              <a:t>, </a:t>
            </a:r>
            <a:r>
              <a:rPr lang="tr-TR" sz="2400" b="1" dirty="0">
                <a:solidFill>
                  <a:srgbClr val="FF0000"/>
                </a:solidFill>
              </a:rPr>
              <a:t>hayat döngüsü </a:t>
            </a:r>
            <a:r>
              <a:rPr lang="tr-TR" sz="2400" dirty="0"/>
              <a:t>denir. Hayat döngüsü, üreme ile başlar.</a:t>
            </a:r>
          </a:p>
        </p:txBody>
      </p:sp>
    </p:spTree>
    <p:extLst>
      <p:ext uri="{BB962C8B-B14F-4D97-AF65-F5344CB8AC3E}">
        <p14:creationId xmlns:p14="http://schemas.microsoft.com/office/powerpoint/2010/main" val="262238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C. </a:t>
            </a:r>
            <a:r>
              <a:rPr lang="tr-TR" sz="2400" dirty="0"/>
              <a:t>Aşağıdaki çoktan seçmeli soruları cevaplayınız.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62989" y="836712"/>
            <a:ext cx="878497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1.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I. Hareket edebilmeleri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II. Çekirdek, hücre zarı ve sitoplazma içermeleri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III. Kamçılı hücreler olmaları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Yukarıda verilen özelliklerden hangileri yumurta ve sperm hücrelerinde ortaktır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es-ES" sz="2400" dirty="0">
                <a:solidFill>
                  <a:srgbClr val="000000"/>
                </a:solidFill>
                <a:latin typeface="mHelvetica"/>
              </a:rPr>
              <a:t>A) Yalnız II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B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) I ve II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C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) II ve III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D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) I, II ve III</a:t>
            </a:r>
            <a:endParaRPr lang="tr-TR" sz="2400" dirty="0"/>
          </a:p>
        </p:txBody>
      </p:sp>
      <p:sp>
        <p:nvSpPr>
          <p:cNvPr id="7" name="5-Nokta Yıldız 6"/>
          <p:cNvSpPr/>
          <p:nvPr/>
        </p:nvSpPr>
        <p:spPr>
          <a:xfrm>
            <a:off x="107504" y="3105014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50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327855"/>
            <a:ext cx="89289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2</a:t>
            </a:r>
            <a:r>
              <a:rPr lang="tr-TR" sz="2400" b="1" dirty="0" smtClean="0">
                <a:solidFill>
                  <a:srgbClr val="FF33FF"/>
                </a:solidFill>
                <a:latin typeface="mHelvetica-Bold"/>
              </a:rPr>
              <a:t>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Mert, resimdeki düzenekleri kuruyor. İki kaba da eşit miktarda su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veriyor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İkisini de ışıklı ve 25°C</a:t>
            </a:r>
            <a:r>
              <a:rPr lang="tr-TR" sz="2400" dirty="0">
                <a:solidFill>
                  <a:srgbClr val="000000"/>
                </a:solidFill>
                <a:latin typeface="Times-Roman"/>
              </a:rPr>
              <a:t>’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lik sıcaklıktaki ortamda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bekletiyor. Kaplardan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birinin ağzını açık diğerini kapalı tutuyor. Mert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bu düzeneklerle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aşağıdaki soruların hangisine cevap arıyor olabilir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A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Tozlaşma için hangi şartlar gereklidir?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B) Tohumlar nasıl beslenir?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C) Hava çimlenme için gerekli midir?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D) Tohumlar nasıl oluşur?</a:t>
            </a:r>
            <a:endParaRPr lang="tr-TR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7479" y="1909034"/>
            <a:ext cx="31623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8384" y="4725144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43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0648"/>
            <a:ext cx="878497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3.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Aşağıdakilerden hangisi bitkinin üremesine doğrudan katkı sağlamaz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pPr marL="457200" indent="-457200">
              <a:buAutoNum type="alphaUcParenR"/>
            </a:pP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Çanak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yaprak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B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</a:t>
            </a:r>
            <a:r>
              <a:rPr lang="tr-TR" sz="2400" dirty="0" err="1">
                <a:solidFill>
                  <a:srgbClr val="000000"/>
                </a:solidFill>
                <a:latin typeface="mHelvetica"/>
              </a:rPr>
              <a:t>Dişicik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 borusu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</a:t>
            </a:r>
          </a:p>
          <a:p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C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Polen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           D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Taç yaprak</a:t>
            </a:r>
            <a:endParaRPr lang="tr-TR" sz="2400" dirty="0"/>
          </a:p>
        </p:txBody>
      </p:sp>
      <p:sp>
        <p:nvSpPr>
          <p:cNvPr id="5" name="5-Nokta Yıldız 4"/>
          <p:cNvSpPr/>
          <p:nvPr/>
        </p:nvSpPr>
        <p:spPr>
          <a:xfrm>
            <a:off x="223055" y="1378563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3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89289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4.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Aşağıdakilerden hangisi, kurbağanın başkalaşım evrelerinden değildir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A) Pupa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B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Larva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C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İribaş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D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Ergin kurbağa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611560" y="2132856"/>
            <a:ext cx="792088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5. 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I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döllenme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II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</a:t>
            </a:r>
            <a:r>
              <a:rPr lang="tr-TR" sz="2400" dirty="0" err="1">
                <a:solidFill>
                  <a:srgbClr val="000000"/>
                </a:solidFill>
                <a:latin typeface="mHelvetica"/>
              </a:rPr>
              <a:t>vejetatif</a:t>
            </a:r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III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zigot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IV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tomurcuklanma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Yukarıda verilenlerden hangileri, eşeysiz üremeye ait kavramlardır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pPr marL="457200" indent="-457200">
              <a:buAutoNum type="alphaUcPeriod"/>
            </a:pP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I 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ve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III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 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B. II ve III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C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. II ve IV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D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. II, III ve IV</a:t>
            </a:r>
            <a:endParaRPr lang="tr-TR" sz="2400" dirty="0"/>
          </a:p>
        </p:txBody>
      </p:sp>
      <p:sp>
        <p:nvSpPr>
          <p:cNvPr id="4" name="5-Nokta Yıldız 3"/>
          <p:cNvSpPr/>
          <p:nvPr/>
        </p:nvSpPr>
        <p:spPr>
          <a:xfrm>
            <a:off x="467544" y="5476007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0" y="131580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02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6</a:t>
            </a:r>
            <a:r>
              <a:rPr lang="tr-TR" sz="2400" b="1" dirty="0" smtClean="0">
                <a:solidFill>
                  <a:srgbClr val="FF33FF"/>
                </a:solidFill>
                <a:latin typeface="mHelvetica-Bold"/>
              </a:rPr>
              <a:t>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Aşağıdaki canlılardan hangisinde, eşeysiz üreme görülür?</a:t>
            </a:r>
            <a:endParaRPr lang="tr-TR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560865"/>
            <a:ext cx="8640960" cy="234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5148064" y="1844824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179388" y="5298896"/>
            <a:ext cx="8856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eba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taki</a:t>
            </a:r>
            <a:r>
              <a:rPr lang="tr-TR" b="1" i="1" dirty="0" smtClean="0">
                <a:solidFill>
                  <a:prstClr val="black"/>
                </a:solidFill>
              </a:rPr>
              <a:t> sunulardan , </a:t>
            </a:r>
            <a:r>
              <a:rPr lang="tr-TR" b="1" i="1" dirty="0">
                <a:solidFill>
                  <a:prstClr val="black"/>
                </a:solidFill>
              </a:rPr>
              <a:t>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www. Fenokulu.net </a:t>
            </a:r>
            <a:r>
              <a:rPr lang="tr-TR" b="1" i="1" dirty="0">
                <a:solidFill>
                  <a:prstClr val="black"/>
                </a:solidFill>
              </a:rPr>
              <a:t>,</a:t>
            </a:r>
            <a:r>
              <a:rPr lang="tr-TR" b="1" i="1" dirty="0" smtClean="0">
                <a:solidFill>
                  <a:prstClr val="black"/>
                </a:solidFill>
              </a:rPr>
              <a:t> www.fatihgizligider com </a:t>
            </a:r>
            <a:r>
              <a:rPr lang="tr-TR" b="1" i="1" dirty="0">
                <a:solidFill>
                  <a:prstClr val="black"/>
                </a:solidFill>
              </a:rPr>
              <a:t> </a:t>
            </a:r>
            <a:r>
              <a:rPr lang="tr-TR" b="1" i="1" dirty="0" smtClean="0">
                <a:solidFill>
                  <a:prstClr val="black"/>
                </a:solidFill>
              </a:rPr>
              <a:t> dosyasından  yararlanılmıştır.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13/02/2015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6396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3030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dirty="0">
                <a:latin typeface="mHelvetica"/>
              </a:rPr>
              <a:t>Eşeyli üreme, eşey </a:t>
            </a:r>
            <a:r>
              <a:rPr lang="tr-TR" sz="2000" b="1" dirty="0">
                <a:solidFill>
                  <a:srgbClr val="FF0000"/>
                </a:solidFill>
                <a:latin typeface="mHelvetica-Bold"/>
              </a:rPr>
              <a:t>(üreme) </a:t>
            </a:r>
            <a:r>
              <a:rPr lang="tr-TR" sz="2000" dirty="0">
                <a:latin typeface="mHelvetica"/>
              </a:rPr>
              <a:t>hücreleri ile olur. Eşey hücreleri,</a:t>
            </a:r>
          </a:p>
          <a:p>
            <a:r>
              <a:rPr lang="tr-TR" sz="2000" dirty="0">
                <a:latin typeface="mHelvetica"/>
              </a:rPr>
              <a:t>dişi ve erkek canlılarda farklı yapıdadır. Erkek üreme</a:t>
            </a:r>
          </a:p>
          <a:p>
            <a:r>
              <a:rPr lang="tr-TR" sz="2000" dirty="0">
                <a:latin typeface="mHelvetica"/>
              </a:rPr>
              <a:t>hücresine </a:t>
            </a:r>
            <a:r>
              <a:rPr lang="tr-TR" sz="2000" b="1" dirty="0">
                <a:solidFill>
                  <a:srgbClr val="FF0000"/>
                </a:solidFill>
                <a:latin typeface="mHelvetica-Bold"/>
              </a:rPr>
              <a:t>sperm</a:t>
            </a:r>
            <a:r>
              <a:rPr lang="tr-TR" sz="2000" b="1" dirty="0">
                <a:latin typeface="mHelvetica-Bold"/>
              </a:rPr>
              <a:t> </a:t>
            </a:r>
            <a:r>
              <a:rPr lang="tr-TR" sz="2000" dirty="0">
                <a:latin typeface="mHelvetica"/>
              </a:rPr>
              <a:t>dişi üreme hücresine </a:t>
            </a:r>
            <a:r>
              <a:rPr lang="tr-TR" sz="2000" b="1" dirty="0">
                <a:solidFill>
                  <a:srgbClr val="FF0000"/>
                </a:solidFill>
                <a:latin typeface="mHelvetica-Bold"/>
              </a:rPr>
              <a:t>yumurta</a:t>
            </a:r>
            <a:r>
              <a:rPr lang="tr-TR" sz="2000" b="1" dirty="0">
                <a:latin typeface="mHelvetica-Bold"/>
              </a:rPr>
              <a:t> </a:t>
            </a:r>
            <a:r>
              <a:rPr lang="tr-TR" sz="2000" dirty="0">
                <a:latin typeface="mHelvetica"/>
              </a:rPr>
              <a:t>denir.</a:t>
            </a:r>
          </a:p>
          <a:p>
            <a:r>
              <a:rPr lang="tr-TR" sz="2000" dirty="0">
                <a:latin typeface="mHelvetica"/>
              </a:rPr>
              <a:t>Hayvanlarda sperm ve yumurtanın yapı özellikleri </a:t>
            </a:r>
            <a:r>
              <a:rPr lang="tr-TR" sz="2000" dirty="0" smtClean="0">
                <a:latin typeface="mHelvetica"/>
              </a:rPr>
              <a:t>aşağıda gösterildiği </a:t>
            </a:r>
            <a:r>
              <a:rPr lang="tr-TR" sz="2000" dirty="0">
                <a:latin typeface="mHelvetica"/>
              </a:rPr>
              <a:t>gibidir.</a:t>
            </a:r>
            <a:endParaRPr lang="tr-TR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17324"/>
            <a:ext cx="4233093" cy="301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26734" y="3923580"/>
            <a:ext cx="153016" cy="207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23" y="2933945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12213" y="4953083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sperm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673321" y="6462337"/>
            <a:ext cx="981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yumurta</a:t>
            </a:r>
          </a:p>
        </p:txBody>
      </p:sp>
    </p:spTree>
    <p:extLst>
      <p:ext uri="{BB962C8B-B14F-4D97-AF65-F5344CB8AC3E}">
        <p14:creationId xmlns:p14="http://schemas.microsoft.com/office/powerpoint/2010/main" val="34858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755576" y="387560"/>
            <a:ext cx="7883946" cy="4823776"/>
            <a:chOff x="927111" y="188640"/>
            <a:chExt cx="7568395" cy="482377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188640"/>
              <a:ext cx="2987402" cy="4823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Dikdörtgen 1"/>
            <p:cNvSpPr/>
            <p:nvPr/>
          </p:nvSpPr>
          <p:spPr>
            <a:xfrm>
              <a:off x="927111" y="1556927"/>
              <a:ext cx="4220953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b="1" dirty="0" smtClean="0">
                  <a:solidFill>
                    <a:srgbClr val="40C0FF"/>
                  </a:solidFill>
                  <a:latin typeface="Swis721BT,Bold"/>
                </a:rPr>
                <a:t>Dişi </a:t>
              </a:r>
              <a:r>
                <a:rPr lang="tr-TR" b="1" dirty="0">
                  <a:solidFill>
                    <a:srgbClr val="40C0FF"/>
                  </a:solidFill>
                  <a:latin typeface="Swis721BT,Bold"/>
                </a:rPr>
                <a:t>Üreme Hücresi (Yumurta)</a:t>
              </a:r>
            </a:p>
            <a:p>
              <a:r>
                <a:rPr lang="tr-TR" b="1" dirty="0">
                  <a:solidFill>
                    <a:srgbClr val="000000"/>
                  </a:solidFill>
                  <a:latin typeface="Swis721BT,Bold"/>
                </a:rPr>
                <a:t>Özellikleri: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Büyüktür.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Hareketsizdir.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Genellikle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gelişen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yumurta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sayısı tektir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Hücre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zarı,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sitoplazma ve çekirdekten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oluşur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.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Sitoplazması</a:t>
              </a:r>
              <a:endParaRPr lang="tr-TR" dirty="0">
                <a:solidFill>
                  <a:srgbClr val="000000"/>
                </a:solidFill>
                <a:latin typeface="Swis721BT"/>
              </a:endParaRPr>
            </a:p>
            <a:p>
              <a:r>
                <a:rPr lang="tr-TR" dirty="0">
                  <a:solidFill>
                    <a:srgbClr val="000000"/>
                  </a:solidFill>
                  <a:latin typeface="Swis721BT"/>
                </a:rPr>
                <a:t>besince zengindir.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Yumurtalıkta oluşur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.</a:t>
              </a:r>
              <a:endParaRPr lang="tr-TR" dirty="0"/>
            </a:p>
          </p:txBody>
        </p:sp>
      </p:grpSp>
    </p:spTree>
    <p:extLst>
      <p:ext uri="{BB962C8B-B14F-4D97-AF65-F5344CB8AC3E}">
        <p14:creationId xmlns:p14="http://schemas.microsoft.com/office/powerpoint/2010/main" val="83699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/>
          <p:cNvGrpSpPr/>
          <p:nvPr/>
        </p:nvGrpSpPr>
        <p:grpSpPr>
          <a:xfrm>
            <a:off x="589857" y="-21771"/>
            <a:ext cx="8283141" cy="6305550"/>
            <a:chOff x="469837" y="-3588593"/>
            <a:chExt cx="8001300" cy="630555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37" y="-3588593"/>
              <a:ext cx="3828166" cy="6305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Dikdörtgen 7"/>
            <p:cNvSpPr/>
            <p:nvPr/>
          </p:nvSpPr>
          <p:spPr>
            <a:xfrm>
              <a:off x="3899137" y="-470078"/>
              <a:ext cx="4572000" cy="23083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tr-TR" b="1" dirty="0">
                  <a:solidFill>
                    <a:srgbClr val="00B3FF"/>
                  </a:solidFill>
                  <a:latin typeface="Swis721BT,Bold"/>
                </a:rPr>
                <a:t>Erkek Üreme Hücresi (Sperm)</a:t>
              </a:r>
            </a:p>
            <a:p>
              <a:r>
                <a:rPr lang="tr-TR" b="1" dirty="0">
                  <a:solidFill>
                    <a:srgbClr val="000000"/>
                  </a:solidFill>
                  <a:latin typeface="Swis721BT,Bold"/>
                </a:rPr>
                <a:t>Özellikleri: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Küçüktür.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Kuyruğuyla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hareket eder.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Sayıca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çoktur.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Baş,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orta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kısım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ve kuyruk olmak üzere 3 bölümden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meydana gelir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.</a:t>
              </a:r>
            </a:p>
            <a:p>
              <a:r>
                <a:rPr lang="tr-TR" sz="800" dirty="0">
                  <a:solidFill>
                    <a:srgbClr val="FF5F00"/>
                  </a:solidFill>
                  <a:latin typeface="ZapfDingbatsBT"/>
                </a:rPr>
                <a:t>􀁏 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Testislerde </a:t>
              </a:r>
              <a:r>
                <a:rPr lang="tr-TR" dirty="0" smtClean="0">
                  <a:solidFill>
                    <a:srgbClr val="000000"/>
                  </a:solidFill>
                  <a:latin typeface="Swis721BT"/>
                </a:rPr>
                <a:t>oluşur</a:t>
              </a:r>
              <a:r>
                <a:rPr lang="tr-TR" dirty="0">
                  <a:solidFill>
                    <a:srgbClr val="000000"/>
                  </a:solidFill>
                  <a:latin typeface="Swis721BT"/>
                </a:rPr>
                <a:t>.</a:t>
              </a:r>
              <a:endParaRPr lang="tr-TR" dirty="0"/>
            </a:p>
          </p:txBody>
        </p:sp>
      </p:grpSp>
    </p:spTree>
    <p:extLst>
      <p:ext uri="{BB962C8B-B14F-4D97-AF65-F5344CB8AC3E}">
        <p14:creationId xmlns:p14="http://schemas.microsoft.com/office/powerpoint/2010/main" val="4506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784" y="5805264"/>
            <a:ext cx="9117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Canlıların bazıları bu üreme hücreleri ile ürer. Üreme hücreleri ile meydana gelen üremeye </a:t>
            </a:r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eşeyli üreme </a:t>
            </a:r>
            <a:r>
              <a:rPr lang="tr-TR" sz="2400" dirty="0">
                <a:latin typeface="mHelvetica"/>
              </a:rPr>
              <a:t>denir..</a:t>
            </a:r>
            <a:endParaRPr lang="tr-TR" sz="24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4825" name="ShockwaveFlash1" r:id="rId2" imgW="9142857" imgH="5157839"/>
        </mc:Choice>
        <mc:Fallback>
          <p:control name="ShockwaveFlash1" r:id="rId2" imgW="9142857" imgH="5157839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260350"/>
                  <a:ext cx="9144000" cy="51577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3987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PATHS_HASH_2" val="686a3a3837397da2d9c887664af13e870c5345"/>
  <p:tag name="ISPRING_RESOURCE_PATHS_HASH_PRESENTER" val="f2dca21b8928adac381fd21a29254d7aed19ca32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2533</Words>
  <Application>Microsoft Office PowerPoint</Application>
  <PresentationFormat>Ekran Gösterisi (4:3)</PresentationFormat>
  <Paragraphs>338</Paragraphs>
  <Slides>55</Slides>
  <Notes>53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133</cp:revision>
  <dcterms:created xsi:type="dcterms:W3CDTF">2015-01-28T12:11:01Z</dcterms:created>
  <dcterms:modified xsi:type="dcterms:W3CDTF">2015-02-13T20:07:11Z</dcterms:modified>
</cp:coreProperties>
</file>