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797" r:id="rId2"/>
    <p:sldMasterId id="2147483932" r:id="rId3"/>
    <p:sldMasterId id="2147484619" r:id="rId4"/>
    <p:sldMasterId id="2147484637" r:id="rId5"/>
    <p:sldMasterId id="2147484655" r:id="rId6"/>
  </p:sldMasterIdLst>
  <p:notesMasterIdLst>
    <p:notesMasterId r:id="rId96"/>
  </p:notesMasterIdLst>
  <p:sldIdLst>
    <p:sldId id="258" r:id="rId7"/>
    <p:sldId id="416" r:id="rId8"/>
    <p:sldId id="417" r:id="rId9"/>
    <p:sldId id="418" r:id="rId10"/>
    <p:sldId id="419" r:id="rId11"/>
    <p:sldId id="263" r:id="rId12"/>
    <p:sldId id="265" r:id="rId13"/>
    <p:sldId id="266" r:id="rId14"/>
    <p:sldId id="288" r:id="rId15"/>
    <p:sldId id="267" r:id="rId16"/>
    <p:sldId id="268" r:id="rId17"/>
    <p:sldId id="269" r:id="rId18"/>
    <p:sldId id="344" r:id="rId19"/>
    <p:sldId id="420" r:id="rId20"/>
    <p:sldId id="421" r:id="rId21"/>
    <p:sldId id="422" r:id="rId22"/>
    <p:sldId id="423" r:id="rId23"/>
    <p:sldId id="389" r:id="rId24"/>
    <p:sldId id="390" r:id="rId25"/>
    <p:sldId id="393" r:id="rId26"/>
    <p:sldId id="271" r:id="rId27"/>
    <p:sldId id="297" r:id="rId28"/>
    <p:sldId id="278" r:id="rId29"/>
    <p:sldId id="303" r:id="rId30"/>
    <p:sldId id="426" r:id="rId31"/>
    <p:sldId id="424" r:id="rId32"/>
    <p:sldId id="425" r:id="rId33"/>
    <p:sldId id="394" r:id="rId34"/>
    <p:sldId id="304" r:id="rId35"/>
    <p:sldId id="305" r:id="rId36"/>
    <p:sldId id="327" r:id="rId37"/>
    <p:sldId id="345" r:id="rId38"/>
    <p:sldId id="346" r:id="rId39"/>
    <p:sldId id="347" r:id="rId40"/>
    <p:sldId id="348" r:id="rId41"/>
    <p:sldId id="349" r:id="rId42"/>
    <p:sldId id="402" r:id="rId43"/>
    <p:sldId id="407" r:id="rId44"/>
    <p:sldId id="285" r:id="rId45"/>
    <p:sldId id="283" r:id="rId46"/>
    <p:sldId id="404" r:id="rId47"/>
    <p:sldId id="403" r:id="rId48"/>
    <p:sldId id="405" r:id="rId49"/>
    <p:sldId id="406" r:id="rId50"/>
    <p:sldId id="352" r:id="rId51"/>
    <p:sldId id="337" r:id="rId52"/>
    <p:sldId id="408" r:id="rId53"/>
    <p:sldId id="415" r:id="rId54"/>
    <p:sldId id="353" r:id="rId55"/>
    <p:sldId id="354" r:id="rId56"/>
    <p:sldId id="409" r:id="rId57"/>
    <p:sldId id="324" r:id="rId58"/>
    <p:sldId id="356" r:id="rId59"/>
    <p:sldId id="410" r:id="rId60"/>
    <p:sldId id="325" r:id="rId61"/>
    <p:sldId id="322" r:id="rId62"/>
    <p:sldId id="358" r:id="rId63"/>
    <p:sldId id="411" r:id="rId64"/>
    <p:sldId id="326" r:id="rId65"/>
    <p:sldId id="359" r:id="rId66"/>
    <p:sldId id="412" r:id="rId67"/>
    <p:sldId id="367" r:id="rId68"/>
    <p:sldId id="380" r:id="rId69"/>
    <p:sldId id="366" r:id="rId70"/>
    <p:sldId id="360" r:id="rId71"/>
    <p:sldId id="413" r:id="rId72"/>
    <p:sldId id="414" r:id="rId73"/>
    <p:sldId id="368" r:id="rId74"/>
    <p:sldId id="363" r:id="rId75"/>
    <p:sldId id="362" r:id="rId76"/>
    <p:sldId id="369" r:id="rId77"/>
    <p:sldId id="382" r:id="rId78"/>
    <p:sldId id="365" r:id="rId79"/>
    <p:sldId id="370" r:id="rId80"/>
    <p:sldId id="371" r:id="rId81"/>
    <p:sldId id="372" r:id="rId82"/>
    <p:sldId id="379" r:id="rId83"/>
    <p:sldId id="373" r:id="rId84"/>
    <p:sldId id="383" r:id="rId85"/>
    <p:sldId id="377" r:id="rId86"/>
    <p:sldId id="378" r:id="rId87"/>
    <p:sldId id="364" r:id="rId88"/>
    <p:sldId id="381" r:id="rId89"/>
    <p:sldId id="376" r:id="rId90"/>
    <p:sldId id="374" r:id="rId91"/>
    <p:sldId id="375" r:id="rId92"/>
    <p:sldId id="384" r:id="rId93"/>
    <p:sldId id="385" r:id="rId94"/>
    <p:sldId id="386" r:id="rId9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D8EA"/>
    <a:srgbClr val="EED9C8"/>
    <a:srgbClr val="FFFF00"/>
    <a:srgbClr val="00CC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10" autoAdjust="0"/>
    <p:restoredTop sz="94533" autoAdjust="0"/>
  </p:normalViewPr>
  <p:slideViewPr>
    <p:cSldViewPr>
      <p:cViewPr varScale="1">
        <p:scale>
          <a:sx n="80" d="100"/>
          <a:sy n="80" d="100"/>
        </p:scale>
        <p:origin x="95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16" Type="http://schemas.openxmlformats.org/officeDocument/2006/relationships/slide" Target="slides/slide10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slide" Target="slides/slide85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slide" Target="slides/slide88.xml"/><Relationship Id="rId9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presProps" Target="presProps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Relationship Id="rId100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93" Type="http://schemas.openxmlformats.org/officeDocument/2006/relationships/slide" Target="slides/slide87.xml"/><Relationship Id="rId98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79954C-FA80-4F3F-9221-CF59094CFE56}" type="doc">
      <dgm:prSet loTypeId="urn:microsoft.com/office/officeart/2005/8/layout/hierarchy1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8867C8BF-5E52-4313-AF6A-9F178ED19271}">
      <dgm:prSet phldrT="[Metin]"/>
      <dgm:spPr/>
      <dgm:t>
        <a:bodyPr/>
        <a:lstStyle/>
        <a:p>
          <a:r>
            <a:rPr lang="tr-TR" dirty="0" smtClean="0"/>
            <a:t>Kuvvet çeşitleri</a:t>
          </a:r>
          <a:endParaRPr lang="tr-TR" dirty="0"/>
        </a:p>
      </dgm:t>
    </dgm:pt>
    <dgm:pt modelId="{4E1E4D87-1171-496E-AB4A-1D59DDE577F3}" type="parTrans" cxnId="{7063BCCC-94A4-4360-BFAB-56DCB52B7BE2}">
      <dgm:prSet/>
      <dgm:spPr/>
      <dgm:t>
        <a:bodyPr/>
        <a:lstStyle/>
        <a:p>
          <a:endParaRPr lang="tr-TR"/>
        </a:p>
      </dgm:t>
    </dgm:pt>
    <dgm:pt modelId="{620C04EE-A5E5-4E5D-BE89-BB61728F9131}" type="sibTrans" cxnId="{7063BCCC-94A4-4360-BFAB-56DCB52B7BE2}">
      <dgm:prSet/>
      <dgm:spPr/>
      <dgm:t>
        <a:bodyPr/>
        <a:lstStyle/>
        <a:p>
          <a:endParaRPr lang="tr-TR"/>
        </a:p>
      </dgm:t>
    </dgm:pt>
    <dgm:pt modelId="{82E7B98B-1CF3-40C6-BC21-62B66365E388}">
      <dgm:prSet phldrT="[Metin]"/>
      <dgm:spPr/>
      <dgm:t>
        <a:bodyPr/>
        <a:lstStyle/>
        <a:p>
          <a:r>
            <a:rPr lang="tr-TR" dirty="0" smtClean="0"/>
            <a:t>Temas gerektiren  kuvvetler </a:t>
          </a:r>
          <a:endParaRPr lang="tr-TR" dirty="0"/>
        </a:p>
      </dgm:t>
    </dgm:pt>
    <dgm:pt modelId="{2BFB9361-A2A6-4489-8737-9839F1C90CF4}" type="parTrans" cxnId="{0A3A8555-E778-48AD-9F7D-6D391D33E6D3}">
      <dgm:prSet/>
      <dgm:spPr/>
      <dgm:t>
        <a:bodyPr/>
        <a:lstStyle/>
        <a:p>
          <a:endParaRPr lang="tr-TR"/>
        </a:p>
      </dgm:t>
    </dgm:pt>
    <dgm:pt modelId="{43AA8887-A86A-4241-9570-4E9A26C6AE7E}" type="sibTrans" cxnId="{0A3A8555-E778-48AD-9F7D-6D391D33E6D3}">
      <dgm:prSet/>
      <dgm:spPr/>
      <dgm:t>
        <a:bodyPr/>
        <a:lstStyle/>
        <a:p>
          <a:endParaRPr lang="tr-TR"/>
        </a:p>
      </dgm:t>
    </dgm:pt>
    <dgm:pt modelId="{5EFAC30E-CD22-4754-B3FB-6268981B3F59}">
      <dgm:prSet/>
      <dgm:spPr/>
      <dgm:t>
        <a:bodyPr/>
        <a:lstStyle/>
        <a:p>
          <a:r>
            <a:rPr lang="tr-TR" dirty="0" smtClean="0"/>
            <a:t>Temas gerektirmeyen kuvvetler</a:t>
          </a:r>
          <a:endParaRPr lang="tr-TR" dirty="0"/>
        </a:p>
      </dgm:t>
    </dgm:pt>
    <dgm:pt modelId="{305BA16D-254F-43D1-8224-2E92D48B4627}" type="parTrans" cxnId="{9755F86A-2958-4B83-9254-19CBBE280087}">
      <dgm:prSet/>
      <dgm:spPr/>
      <dgm:t>
        <a:bodyPr/>
        <a:lstStyle/>
        <a:p>
          <a:endParaRPr lang="tr-TR"/>
        </a:p>
      </dgm:t>
    </dgm:pt>
    <dgm:pt modelId="{A648D849-0224-4BF4-BF93-37ED19AD5024}" type="sibTrans" cxnId="{9755F86A-2958-4B83-9254-19CBBE280087}">
      <dgm:prSet/>
      <dgm:spPr/>
      <dgm:t>
        <a:bodyPr/>
        <a:lstStyle/>
        <a:p>
          <a:endParaRPr lang="tr-TR"/>
        </a:p>
      </dgm:t>
    </dgm:pt>
    <dgm:pt modelId="{6ADDB748-7CBF-4C5D-B0C6-1B1B160C0337}" type="pres">
      <dgm:prSet presAssocID="{E479954C-FA80-4F3F-9221-CF59094CFE5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3235629C-6BBB-493F-949B-9A3361DE5910}" type="pres">
      <dgm:prSet presAssocID="{8867C8BF-5E52-4313-AF6A-9F178ED19271}" presName="hierRoot1" presStyleCnt="0"/>
      <dgm:spPr/>
    </dgm:pt>
    <dgm:pt modelId="{02B6EBFF-56EA-41E5-AA8A-2FB64A5B351B}" type="pres">
      <dgm:prSet presAssocID="{8867C8BF-5E52-4313-AF6A-9F178ED19271}" presName="composite" presStyleCnt="0"/>
      <dgm:spPr/>
    </dgm:pt>
    <dgm:pt modelId="{8AF11AC7-4588-4858-9AC7-5D2D1A9BA397}" type="pres">
      <dgm:prSet presAssocID="{8867C8BF-5E52-4313-AF6A-9F178ED19271}" presName="background" presStyleLbl="node0" presStyleIdx="0" presStyleCnt="1"/>
      <dgm:spPr/>
    </dgm:pt>
    <dgm:pt modelId="{968EBDB8-1771-4422-BB2B-01540536DFC3}" type="pres">
      <dgm:prSet presAssocID="{8867C8BF-5E52-4313-AF6A-9F178ED1927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D278D2D-7834-42AF-9C3A-D634C6F60A8C}" type="pres">
      <dgm:prSet presAssocID="{8867C8BF-5E52-4313-AF6A-9F178ED19271}" presName="hierChild2" presStyleCnt="0"/>
      <dgm:spPr/>
    </dgm:pt>
    <dgm:pt modelId="{DF79E155-27DC-48B9-8893-196B43108362}" type="pres">
      <dgm:prSet presAssocID="{2BFB9361-A2A6-4489-8737-9839F1C90CF4}" presName="Name10" presStyleLbl="parChTrans1D2" presStyleIdx="0" presStyleCnt="2"/>
      <dgm:spPr/>
      <dgm:t>
        <a:bodyPr/>
        <a:lstStyle/>
        <a:p>
          <a:endParaRPr lang="tr-TR"/>
        </a:p>
      </dgm:t>
    </dgm:pt>
    <dgm:pt modelId="{436A29BD-5AAF-4FA2-85F6-B641FEF0E380}" type="pres">
      <dgm:prSet presAssocID="{82E7B98B-1CF3-40C6-BC21-62B66365E388}" presName="hierRoot2" presStyleCnt="0"/>
      <dgm:spPr/>
    </dgm:pt>
    <dgm:pt modelId="{BE828C9A-4854-4207-A308-9A4C8BE70673}" type="pres">
      <dgm:prSet presAssocID="{82E7B98B-1CF3-40C6-BC21-62B66365E388}" presName="composite2" presStyleCnt="0"/>
      <dgm:spPr/>
    </dgm:pt>
    <dgm:pt modelId="{D9E04A3D-7239-4DE0-98C4-B613CC367E7C}" type="pres">
      <dgm:prSet presAssocID="{82E7B98B-1CF3-40C6-BC21-62B66365E388}" presName="background2" presStyleLbl="node2" presStyleIdx="0" presStyleCnt="2"/>
      <dgm:spPr/>
    </dgm:pt>
    <dgm:pt modelId="{FC903E24-6E86-4475-A14D-7087B15574EC}" type="pres">
      <dgm:prSet presAssocID="{82E7B98B-1CF3-40C6-BC21-62B66365E38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C0B8C03-F2CE-4FE4-A6E0-C20C5D2B31B2}" type="pres">
      <dgm:prSet presAssocID="{82E7B98B-1CF3-40C6-BC21-62B66365E388}" presName="hierChild3" presStyleCnt="0"/>
      <dgm:spPr/>
    </dgm:pt>
    <dgm:pt modelId="{75AD27AC-38FF-4A66-9DE3-5D89DCE504B2}" type="pres">
      <dgm:prSet presAssocID="{305BA16D-254F-43D1-8224-2E92D48B4627}" presName="Name10" presStyleLbl="parChTrans1D2" presStyleIdx="1" presStyleCnt="2"/>
      <dgm:spPr/>
      <dgm:t>
        <a:bodyPr/>
        <a:lstStyle/>
        <a:p>
          <a:endParaRPr lang="tr-TR"/>
        </a:p>
      </dgm:t>
    </dgm:pt>
    <dgm:pt modelId="{B868C7EB-A611-4FD0-B170-67FE4618457C}" type="pres">
      <dgm:prSet presAssocID="{5EFAC30E-CD22-4754-B3FB-6268981B3F59}" presName="hierRoot2" presStyleCnt="0"/>
      <dgm:spPr/>
    </dgm:pt>
    <dgm:pt modelId="{C9B21820-D53E-43F6-9412-1C91C5530D4E}" type="pres">
      <dgm:prSet presAssocID="{5EFAC30E-CD22-4754-B3FB-6268981B3F59}" presName="composite2" presStyleCnt="0"/>
      <dgm:spPr/>
    </dgm:pt>
    <dgm:pt modelId="{C677186B-EAB1-4698-A585-3395DEAB0FC5}" type="pres">
      <dgm:prSet presAssocID="{5EFAC30E-CD22-4754-B3FB-6268981B3F59}" presName="background2" presStyleLbl="node2" presStyleIdx="1" presStyleCnt="2"/>
      <dgm:spPr/>
    </dgm:pt>
    <dgm:pt modelId="{9F678553-40F4-4C63-BACB-440472D09CFB}" type="pres">
      <dgm:prSet presAssocID="{5EFAC30E-CD22-4754-B3FB-6268981B3F5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8A996D0-3B54-4E1D-B2C9-C2A613E699F6}" type="pres">
      <dgm:prSet presAssocID="{5EFAC30E-CD22-4754-B3FB-6268981B3F59}" presName="hierChild3" presStyleCnt="0"/>
      <dgm:spPr/>
    </dgm:pt>
  </dgm:ptLst>
  <dgm:cxnLst>
    <dgm:cxn modelId="{B9BFD144-7A12-4CF8-9811-E3B513668B21}" type="presOf" srcId="{305BA16D-254F-43D1-8224-2E92D48B4627}" destId="{75AD27AC-38FF-4A66-9DE3-5D89DCE504B2}" srcOrd="0" destOrd="0" presId="urn:microsoft.com/office/officeart/2005/8/layout/hierarchy1"/>
    <dgm:cxn modelId="{17EAB766-B5C7-48DF-B351-DDFC20B663D7}" type="presOf" srcId="{2BFB9361-A2A6-4489-8737-9839F1C90CF4}" destId="{DF79E155-27DC-48B9-8893-196B43108362}" srcOrd="0" destOrd="0" presId="urn:microsoft.com/office/officeart/2005/8/layout/hierarchy1"/>
    <dgm:cxn modelId="{0A3A8555-E778-48AD-9F7D-6D391D33E6D3}" srcId="{8867C8BF-5E52-4313-AF6A-9F178ED19271}" destId="{82E7B98B-1CF3-40C6-BC21-62B66365E388}" srcOrd="0" destOrd="0" parTransId="{2BFB9361-A2A6-4489-8737-9839F1C90CF4}" sibTransId="{43AA8887-A86A-4241-9570-4E9A26C6AE7E}"/>
    <dgm:cxn modelId="{3D97F1E4-9F44-4D30-9B27-97438EC3C327}" type="presOf" srcId="{8867C8BF-5E52-4313-AF6A-9F178ED19271}" destId="{968EBDB8-1771-4422-BB2B-01540536DFC3}" srcOrd="0" destOrd="0" presId="urn:microsoft.com/office/officeart/2005/8/layout/hierarchy1"/>
    <dgm:cxn modelId="{02247F7A-E33D-4577-91E4-940881762B3E}" type="presOf" srcId="{E479954C-FA80-4F3F-9221-CF59094CFE56}" destId="{6ADDB748-7CBF-4C5D-B0C6-1B1B160C0337}" srcOrd="0" destOrd="0" presId="urn:microsoft.com/office/officeart/2005/8/layout/hierarchy1"/>
    <dgm:cxn modelId="{05B8A98D-7509-4B8A-B6B8-F4F2C82DA9A5}" type="presOf" srcId="{5EFAC30E-CD22-4754-B3FB-6268981B3F59}" destId="{9F678553-40F4-4C63-BACB-440472D09CFB}" srcOrd="0" destOrd="0" presId="urn:microsoft.com/office/officeart/2005/8/layout/hierarchy1"/>
    <dgm:cxn modelId="{1EA9366A-A8FA-4B9D-A955-E88A9A2E24FB}" type="presOf" srcId="{82E7B98B-1CF3-40C6-BC21-62B66365E388}" destId="{FC903E24-6E86-4475-A14D-7087B15574EC}" srcOrd="0" destOrd="0" presId="urn:microsoft.com/office/officeart/2005/8/layout/hierarchy1"/>
    <dgm:cxn modelId="{7063BCCC-94A4-4360-BFAB-56DCB52B7BE2}" srcId="{E479954C-FA80-4F3F-9221-CF59094CFE56}" destId="{8867C8BF-5E52-4313-AF6A-9F178ED19271}" srcOrd="0" destOrd="0" parTransId="{4E1E4D87-1171-496E-AB4A-1D59DDE577F3}" sibTransId="{620C04EE-A5E5-4E5D-BE89-BB61728F9131}"/>
    <dgm:cxn modelId="{9755F86A-2958-4B83-9254-19CBBE280087}" srcId="{8867C8BF-5E52-4313-AF6A-9F178ED19271}" destId="{5EFAC30E-CD22-4754-B3FB-6268981B3F59}" srcOrd="1" destOrd="0" parTransId="{305BA16D-254F-43D1-8224-2E92D48B4627}" sibTransId="{A648D849-0224-4BF4-BF93-37ED19AD5024}"/>
    <dgm:cxn modelId="{51F1D355-F7DE-463E-A5AC-9488F3100E30}" type="presParOf" srcId="{6ADDB748-7CBF-4C5D-B0C6-1B1B160C0337}" destId="{3235629C-6BBB-493F-949B-9A3361DE5910}" srcOrd="0" destOrd="0" presId="urn:microsoft.com/office/officeart/2005/8/layout/hierarchy1"/>
    <dgm:cxn modelId="{3DE689F6-91ED-4AA0-9263-44F7423486F9}" type="presParOf" srcId="{3235629C-6BBB-493F-949B-9A3361DE5910}" destId="{02B6EBFF-56EA-41E5-AA8A-2FB64A5B351B}" srcOrd="0" destOrd="0" presId="urn:microsoft.com/office/officeart/2005/8/layout/hierarchy1"/>
    <dgm:cxn modelId="{298E1089-BE7F-4F29-8E17-129351F91E80}" type="presParOf" srcId="{02B6EBFF-56EA-41E5-AA8A-2FB64A5B351B}" destId="{8AF11AC7-4588-4858-9AC7-5D2D1A9BA397}" srcOrd="0" destOrd="0" presId="urn:microsoft.com/office/officeart/2005/8/layout/hierarchy1"/>
    <dgm:cxn modelId="{3D17003B-D06A-4023-8F2F-974657016C73}" type="presParOf" srcId="{02B6EBFF-56EA-41E5-AA8A-2FB64A5B351B}" destId="{968EBDB8-1771-4422-BB2B-01540536DFC3}" srcOrd="1" destOrd="0" presId="urn:microsoft.com/office/officeart/2005/8/layout/hierarchy1"/>
    <dgm:cxn modelId="{357E77BD-F8C3-4210-A38B-417E68C4FB7A}" type="presParOf" srcId="{3235629C-6BBB-493F-949B-9A3361DE5910}" destId="{ED278D2D-7834-42AF-9C3A-D634C6F60A8C}" srcOrd="1" destOrd="0" presId="urn:microsoft.com/office/officeart/2005/8/layout/hierarchy1"/>
    <dgm:cxn modelId="{69E4BBA8-BCBF-45EA-BB59-16D6CA773BF1}" type="presParOf" srcId="{ED278D2D-7834-42AF-9C3A-D634C6F60A8C}" destId="{DF79E155-27DC-48B9-8893-196B43108362}" srcOrd="0" destOrd="0" presId="urn:microsoft.com/office/officeart/2005/8/layout/hierarchy1"/>
    <dgm:cxn modelId="{0F2E243E-4C20-4708-A7A2-1025B3208359}" type="presParOf" srcId="{ED278D2D-7834-42AF-9C3A-D634C6F60A8C}" destId="{436A29BD-5AAF-4FA2-85F6-B641FEF0E380}" srcOrd="1" destOrd="0" presId="urn:microsoft.com/office/officeart/2005/8/layout/hierarchy1"/>
    <dgm:cxn modelId="{B9B306A7-CBE0-4C38-83EA-CDAC3EC83294}" type="presParOf" srcId="{436A29BD-5AAF-4FA2-85F6-B641FEF0E380}" destId="{BE828C9A-4854-4207-A308-9A4C8BE70673}" srcOrd="0" destOrd="0" presId="urn:microsoft.com/office/officeart/2005/8/layout/hierarchy1"/>
    <dgm:cxn modelId="{91B1EA19-27C1-445D-AF97-1371BE8885E3}" type="presParOf" srcId="{BE828C9A-4854-4207-A308-9A4C8BE70673}" destId="{D9E04A3D-7239-4DE0-98C4-B613CC367E7C}" srcOrd="0" destOrd="0" presId="urn:microsoft.com/office/officeart/2005/8/layout/hierarchy1"/>
    <dgm:cxn modelId="{DD567A10-9283-42EC-8CB6-7678ED48B95F}" type="presParOf" srcId="{BE828C9A-4854-4207-A308-9A4C8BE70673}" destId="{FC903E24-6E86-4475-A14D-7087B15574EC}" srcOrd="1" destOrd="0" presId="urn:microsoft.com/office/officeart/2005/8/layout/hierarchy1"/>
    <dgm:cxn modelId="{1B374E33-496C-4DF2-8F92-A396D5F01A0B}" type="presParOf" srcId="{436A29BD-5AAF-4FA2-85F6-B641FEF0E380}" destId="{DC0B8C03-F2CE-4FE4-A6E0-C20C5D2B31B2}" srcOrd="1" destOrd="0" presId="urn:microsoft.com/office/officeart/2005/8/layout/hierarchy1"/>
    <dgm:cxn modelId="{0DE7DE94-088C-4914-BC97-0B44D06AFE1F}" type="presParOf" srcId="{ED278D2D-7834-42AF-9C3A-D634C6F60A8C}" destId="{75AD27AC-38FF-4A66-9DE3-5D89DCE504B2}" srcOrd="2" destOrd="0" presId="urn:microsoft.com/office/officeart/2005/8/layout/hierarchy1"/>
    <dgm:cxn modelId="{8A65A150-B54C-4CD0-8464-8ADCB038A68E}" type="presParOf" srcId="{ED278D2D-7834-42AF-9C3A-D634C6F60A8C}" destId="{B868C7EB-A611-4FD0-B170-67FE4618457C}" srcOrd="3" destOrd="0" presId="urn:microsoft.com/office/officeart/2005/8/layout/hierarchy1"/>
    <dgm:cxn modelId="{AF2A1568-6330-4D90-AF70-6E5EFA8CAAB0}" type="presParOf" srcId="{B868C7EB-A611-4FD0-B170-67FE4618457C}" destId="{C9B21820-D53E-43F6-9412-1C91C5530D4E}" srcOrd="0" destOrd="0" presId="urn:microsoft.com/office/officeart/2005/8/layout/hierarchy1"/>
    <dgm:cxn modelId="{09DDC268-0E35-494B-8E07-3BE2F95EF673}" type="presParOf" srcId="{C9B21820-D53E-43F6-9412-1C91C5530D4E}" destId="{C677186B-EAB1-4698-A585-3395DEAB0FC5}" srcOrd="0" destOrd="0" presId="urn:microsoft.com/office/officeart/2005/8/layout/hierarchy1"/>
    <dgm:cxn modelId="{0AA1E8B1-D33B-412D-AC74-1131EF37745B}" type="presParOf" srcId="{C9B21820-D53E-43F6-9412-1C91C5530D4E}" destId="{9F678553-40F4-4C63-BACB-440472D09CFB}" srcOrd="1" destOrd="0" presId="urn:microsoft.com/office/officeart/2005/8/layout/hierarchy1"/>
    <dgm:cxn modelId="{9C4D9750-90B5-458C-AC85-A1C1B1C1DBA5}" type="presParOf" srcId="{B868C7EB-A611-4FD0-B170-67FE4618457C}" destId="{48A996D0-3B54-4E1D-B2C9-C2A613E699F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AD27AC-38FF-4A66-9DE3-5D89DCE504B2}">
      <dsp:nvSpPr>
        <dsp:cNvPr id="0" name=""/>
        <dsp:cNvSpPr/>
      </dsp:nvSpPr>
      <dsp:spPr>
        <a:xfrm>
          <a:off x="2868390" y="1372307"/>
          <a:ext cx="1319360" cy="627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7892"/>
              </a:lnTo>
              <a:lnTo>
                <a:pt x="1319360" y="427892"/>
              </a:lnTo>
              <a:lnTo>
                <a:pt x="1319360" y="62789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79E155-27DC-48B9-8893-196B43108362}">
      <dsp:nvSpPr>
        <dsp:cNvPr id="0" name=""/>
        <dsp:cNvSpPr/>
      </dsp:nvSpPr>
      <dsp:spPr>
        <a:xfrm>
          <a:off x="1549029" y="1372307"/>
          <a:ext cx="1319360" cy="627895"/>
        </a:xfrm>
        <a:custGeom>
          <a:avLst/>
          <a:gdLst/>
          <a:ahLst/>
          <a:cxnLst/>
          <a:rect l="0" t="0" r="0" b="0"/>
          <a:pathLst>
            <a:path>
              <a:moveTo>
                <a:pt x="1319360" y="0"/>
              </a:moveTo>
              <a:lnTo>
                <a:pt x="1319360" y="427892"/>
              </a:lnTo>
              <a:lnTo>
                <a:pt x="0" y="427892"/>
              </a:lnTo>
              <a:lnTo>
                <a:pt x="0" y="62789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F11AC7-4588-4858-9AC7-5D2D1A9BA397}">
      <dsp:nvSpPr>
        <dsp:cNvPr id="0" name=""/>
        <dsp:cNvSpPr/>
      </dsp:nvSpPr>
      <dsp:spPr>
        <a:xfrm>
          <a:off x="1788913" y="1372"/>
          <a:ext cx="2158953" cy="13709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8EBDB8-1771-4422-BB2B-01540536DFC3}">
      <dsp:nvSpPr>
        <dsp:cNvPr id="0" name=""/>
        <dsp:cNvSpPr/>
      </dsp:nvSpPr>
      <dsp:spPr>
        <a:xfrm>
          <a:off x="2028797" y="229261"/>
          <a:ext cx="2158953" cy="1370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Kuvvet çeşitleri</a:t>
          </a:r>
          <a:endParaRPr lang="tr-TR" sz="2500" kern="1200" dirty="0"/>
        </a:p>
      </dsp:txBody>
      <dsp:txXfrm>
        <a:off x="2068950" y="269414"/>
        <a:ext cx="2078647" cy="1290629"/>
      </dsp:txXfrm>
    </dsp:sp>
    <dsp:sp modelId="{D9E04A3D-7239-4DE0-98C4-B613CC367E7C}">
      <dsp:nvSpPr>
        <dsp:cNvPr id="0" name=""/>
        <dsp:cNvSpPr/>
      </dsp:nvSpPr>
      <dsp:spPr>
        <a:xfrm>
          <a:off x="469553" y="2000203"/>
          <a:ext cx="2158953" cy="13709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903E24-6E86-4475-A14D-7087B15574EC}">
      <dsp:nvSpPr>
        <dsp:cNvPr id="0" name=""/>
        <dsp:cNvSpPr/>
      </dsp:nvSpPr>
      <dsp:spPr>
        <a:xfrm>
          <a:off x="709437" y="2228092"/>
          <a:ext cx="2158953" cy="1370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Temas gerektiren  kuvvetler </a:t>
          </a:r>
          <a:endParaRPr lang="tr-TR" sz="2500" kern="1200" dirty="0"/>
        </a:p>
      </dsp:txBody>
      <dsp:txXfrm>
        <a:off x="749590" y="2268245"/>
        <a:ext cx="2078647" cy="1290629"/>
      </dsp:txXfrm>
    </dsp:sp>
    <dsp:sp modelId="{C677186B-EAB1-4698-A585-3395DEAB0FC5}">
      <dsp:nvSpPr>
        <dsp:cNvPr id="0" name=""/>
        <dsp:cNvSpPr/>
      </dsp:nvSpPr>
      <dsp:spPr>
        <a:xfrm>
          <a:off x="3108273" y="2000203"/>
          <a:ext cx="2158953" cy="13709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678553-40F4-4C63-BACB-440472D09CFB}">
      <dsp:nvSpPr>
        <dsp:cNvPr id="0" name=""/>
        <dsp:cNvSpPr/>
      </dsp:nvSpPr>
      <dsp:spPr>
        <a:xfrm>
          <a:off x="3348157" y="2228092"/>
          <a:ext cx="2158953" cy="1370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Temas gerektirmeyen kuvvetler</a:t>
          </a:r>
          <a:endParaRPr lang="tr-TR" sz="2500" kern="1200" dirty="0"/>
        </a:p>
      </dsp:txBody>
      <dsp:txXfrm>
        <a:off x="3388310" y="2268245"/>
        <a:ext cx="2078647" cy="1290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D62E5-BB99-4D3E-A821-824603AE64BF}" type="datetimeFigureOut">
              <a:rPr lang="tr-TR" smtClean="0"/>
              <a:pPr/>
              <a:t>30.11.2015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EADB3-4B79-4EC6-9297-DF38F22C0F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33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EEADB3-4B79-4EC6-9297-DF38F22C0FD0}" type="slidenum">
              <a:rPr lang="tr-TR" smtClean="0"/>
              <a:pPr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909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de-DE"/>
              <a:t>Asıl başlık stili için tıklatın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de-DE"/>
              <a:t>Asıl alt başlık stilini düzenlemek için tıklatın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07889-0923-436D-9E13-22E71BEFECF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5D6F5-2F8D-4D66-8ECE-7451EDE4143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A7325-F57B-44F6-84D2-929EAEB99C5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36B80-4320-4965-B042-534F7E7AE54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EEE6F-F1BE-4954-8431-43431361A6F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3C8C7-1BFF-4625-BA2F-42D863CBE08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B4AB7-BF19-4F7B-8989-B6449551AD0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45F32-AB36-4C22-BC5B-2F0E1693385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9736D-6B90-4687-93C8-1DB33F78C18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CE6D0-9F26-46EE-9C00-422ECD18CE6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09336-F831-4362-9E5A-57BE4FBBED6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50B88-D40C-419B-960E-D48C2E15DF4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15187-58C7-46E2-8D54-3D0C3F7E194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27D46-7B6F-43A2-9743-14D4BA836BB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ECF7A-AEAE-4164-8D16-E1673F2FE18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8ADC5-ADCF-41BB-851B-0A3B12AA3C5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57712-782C-4801-BC44-671DEE348C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7178A-E76A-4243-9687-5A98F1EF4BB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06925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5948B-5BA8-4F61-AC28-6AE684F10CA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7F404-AE46-4940-AFF1-E2959F158B6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40A00-699C-4DBB-9350-6860F0864BA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2500F-20F1-439B-96E6-758800F8101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7B910-1CF0-4889-8B6B-2D930269BED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1023C-DE13-4603-B423-B3807EAE3FB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C33A0-605F-444C-86F8-9579650AC21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14468-F442-4584-B9FD-8D71112096B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775E6-22CA-4187-B0F0-6A3E3EA6B27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0D3AB-B808-4A99-BA79-CBF02F18426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78D3A-A0AD-409A-957D-01003FEB13B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05218-0293-41A3-8D18-7B4E1F9C514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7178A-E76A-4243-9687-5A98F1EF4BB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87699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2CAEEE6F-F1BE-4954-8431-43431361A6F1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0732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A3C8C7-1BFF-4625-BA2F-42D863CBE08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7791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DEA3C-4754-46B6-8606-046FC781E69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1B4AB7-BF19-4F7B-8989-B6449551AD07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53523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C45F32-AB36-4C22-BC5B-2F0E1693385B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09500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99736D-6B90-4687-93C8-1DB33F78C18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03840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CCE6D0-9F26-46EE-9C00-422ECD18CE6B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98376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309336-F831-4362-9E5A-57BE4FBBED6E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838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15187-58C7-46E2-8D54-3D0C3F7E1947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4907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C27D46-7B6F-43A2-9743-14D4BA836BB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003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99641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9210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3822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731E9-A68E-457D-BC49-5A21B9AFED5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57556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4783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06299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ECF7A-AEAE-4164-8D16-E1673F2FE180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5184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08ADC5-ADCF-41BB-851B-0A3B12AA3C5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8828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2CAEEE6F-F1BE-4954-8431-43431361A6F1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525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A3C8C7-1BFF-4625-BA2F-42D863CBE08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44831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1B4AB7-BF19-4F7B-8989-B6449551AD07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5358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C45F32-AB36-4C22-BC5B-2F0E1693385B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46397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99736D-6B90-4687-93C8-1DB33F78C18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749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7BADD-8172-4338-B979-FC801BFCD76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CCE6D0-9F26-46EE-9C00-422ECD18CE6B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0300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309336-F831-4362-9E5A-57BE4FBBED6E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767279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15187-58C7-46E2-8D54-3D0C3F7E1947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482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C27D46-7B6F-43A2-9743-14D4BA836BB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025110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032804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9912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313106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63630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5152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8D6EED-4391-44E8-97C5-5049A6CABC8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324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04A64-FB1F-41E0-AF91-E516F34DAF5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ECF7A-AEAE-4164-8D16-E1673F2FE180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66616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08ADC5-ADCF-41BB-851B-0A3B12AA3C5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4628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607889-0923-436D-9E13-22E71BEFECFE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199507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F50B88-D40C-419B-960E-D48C2E15DF41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82124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87B910-1CF0-4889-8B6B-2D930269BED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814636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2DEA3C-4754-46B6-8606-046FC781E696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329049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D731E9-A68E-457D-BC49-5A21B9AFED5E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955737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47BADD-8172-4338-B979-FC801BFCD76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737231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604A64-FB1F-41E0-AF91-E516F34DAF58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48119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A1BDE6-3C22-468D-B3CA-AFBB4260C581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9984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1BDE6-3C22-468D-B3CA-AFBB4260C58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8EA04F-A52B-4707-BC43-FE230EBE678E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70714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43E17-7A4C-4273-BFEF-224B8ABA3FB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8842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43E17-7A4C-4273-BFEF-224B8ABA3FB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026499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43E17-7A4C-4273-BFEF-224B8ABA3FB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627907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43E17-7A4C-4273-BFEF-224B8ABA3FB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307537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43E17-7A4C-4273-BFEF-224B8ABA3FB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572389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65D6F5-2F8D-4D66-8ECE-7451EDE41439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23431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9A7325-F57B-44F6-84D2-929EAEB99C5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1636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EA04F-A52B-4707-BC43-FE230EBE678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Asıl başlık stili için tıklatın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Asıl metin stillerini düzenlemek için tıklatın</a:t>
            </a:r>
          </a:p>
          <a:p>
            <a:pPr lvl="1"/>
            <a:r>
              <a:rPr lang="de-DE" smtClean="0"/>
              <a:t>İkinci düzey</a:t>
            </a:r>
          </a:p>
          <a:p>
            <a:pPr lvl="2"/>
            <a:r>
              <a:rPr lang="de-DE" smtClean="0"/>
              <a:t>Üçüncü düzey</a:t>
            </a:r>
          </a:p>
          <a:p>
            <a:pPr lvl="3"/>
            <a:r>
              <a:rPr lang="de-DE" smtClean="0"/>
              <a:t>Dördüncü düzey</a:t>
            </a:r>
          </a:p>
          <a:p>
            <a:pPr lvl="4"/>
            <a:r>
              <a:rPr lang="de-DE" smtClean="0"/>
              <a:t>Beşinci düzey</a:t>
            </a: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</a:defRPr>
            </a:lvl1pPr>
          </a:lstStyle>
          <a:p>
            <a:pPr>
              <a:defRPr/>
            </a:pPr>
            <a:fld id="{84043E17-7A4C-4273-BFEF-224B8ABA3FB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1332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332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r-TR"/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332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332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332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332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332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332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332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333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333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333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3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3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sp>
            <p:nvSpPr>
              <p:cNvPr id="13337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338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339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3341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42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43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44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45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46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47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48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335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335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3354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3356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57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7" y="323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58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7" y="173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59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60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6" y="888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61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97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62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363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6" y="133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sp>
          <p:nvSpPr>
            <p:cNvPr id="1336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8" r:id="rId1"/>
    <p:sldLayoutId id="2147484463" r:id="rId2"/>
    <p:sldLayoutId id="2147484464" r:id="rId3"/>
    <p:sldLayoutId id="2147484465" r:id="rId4"/>
    <p:sldLayoutId id="2147484466" r:id="rId5"/>
    <p:sldLayoutId id="2147484467" r:id="rId6"/>
    <p:sldLayoutId id="2147484468" r:id="rId7"/>
    <p:sldLayoutId id="2147484469" r:id="rId8"/>
    <p:sldLayoutId id="2147484470" r:id="rId9"/>
    <p:sldLayoutId id="2147484471" r:id="rId10"/>
    <p:sldLayoutId id="2147484472" r:id="rId11"/>
    <p:sldLayoutId id="21474844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099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9A8D6EED-4391-44E8-97C5-5049A6CABC8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5" r:id="rId1"/>
    <p:sldLayoutId id="2147484486" r:id="rId2"/>
    <p:sldLayoutId id="2147484487" r:id="rId3"/>
    <p:sldLayoutId id="2147484488" r:id="rId4"/>
    <p:sldLayoutId id="2147484489" r:id="rId5"/>
    <p:sldLayoutId id="2147484490" r:id="rId6"/>
    <p:sldLayoutId id="2147484491" r:id="rId7"/>
    <p:sldLayoutId id="2147484492" r:id="rId8"/>
    <p:sldLayoutId id="2147484493" r:id="rId9"/>
    <p:sldLayoutId id="2147484494" r:id="rId10"/>
    <p:sldLayoutId id="2147484495" r:id="rId11"/>
    <p:sldLayoutId id="2147484520" r:id="rId12"/>
    <p:sldLayoutId id="214748453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614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65B56145-6D7B-4FCF-AE6C-715AEB2B7F7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0" r:id="rId1"/>
    <p:sldLayoutId id="2147484501" r:id="rId2"/>
    <p:sldLayoutId id="2147484502" r:id="rId3"/>
    <p:sldLayoutId id="2147484503" r:id="rId4"/>
    <p:sldLayoutId id="2147484504" r:id="rId5"/>
    <p:sldLayoutId id="2147484505" r:id="rId6"/>
    <p:sldLayoutId id="2147484506" r:id="rId7"/>
    <p:sldLayoutId id="2147484507" r:id="rId8"/>
    <p:sldLayoutId id="2147484508" r:id="rId9"/>
    <p:sldLayoutId id="2147484509" r:id="rId10"/>
    <p:sldLayoutId id="2147484510" r:id="rId11"/>
    <p:sldLayoutId id="214748452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84043E17-7A4C-4273-BFEF-224B8ABA3FB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987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0" r:id="rId1"/>
    <p:sldLayoutId id="2147484621" r:id="rId2"/>
    <p:sldLayoutId id="2147484622" r:id="rId3"/>
    <p:sldLayoutId id="2147484623" r:id="rId4"/>
    <p:sldLayoutId id="2147484624" r:id="rId5"/>
    <p:sldLayoutId id="2147484625" r:id="rId6"/>
    <p:sldLayoutId id="2147484626" r:id="rId7"/>
    <p:sldLayoutId id="2147484627" r:id="rId8"/>
    <p:sldLayoutId id="2147484628" r:id="rId9"/>
    <p:sldLayoutId id="2147484629" r:id="rId10"/>
    <p:sldLayoutId id="2147484630" r:id="rId11"/>
    <p:sldLayoutId id="2147484631" r:id="rId12"/>
    <p:sldLayoutId id="2147484632" r:id="rId13"/>
    <p:sldLayoutId id="2147484633" r:id="rId14"/>
    <p:sldLayoutId id="2147484634" r:id="rId15"/>
    <p:sldLayoutId id="2147484635" r:id="rId16"/>
    <p:sldLayoutId id="214748463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id="8" name="Picture 7" descr="S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84043E17-7A4C-4273-BFEF-224B8ABA3FB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6194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38" r:id="rId1"/>
    <p:sldLayoutId id="2147484639" r:id="rId2"/>
    <p:sldLayoutId id="2147484640" r:id="rId3"/>
    <p:sldLayoutId id="2147484641" r:id="rId4"/>
    <p:sldLayoutId id="2147484642" r:id="rId5"/>
    <p:sldLayoutId id="2147484643" r:id="rId6"/>
    <p:sldLayoutId id="2147484644" r:id="rId7"/>
    <p:sldLayoutId id="2147484645" r:id="rId8"/>
    <p:sldLayoutId id="2147484646" r:id="rId9"/>
    <p:sldLayoutId id="2147484647" r:id="rId10"/>
    <p:sldLayoutId id="2147484648" r:id="rId11"/>
    <p:sldLayoutId id="2147484649" r:id="rId12"/>
    <p:sldLayoutId id="2147484650" r:id="rId13"/>
    <p:sldLayoutId id="2147484651" r:id="rId14"/>
    <p:sldLayoutId id="2147484652" r:id="rId15"/>
    <p:sldLayoutId id="2147484653" r:id="rId16"/>
    <p:sldLayoutId id="214748465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84043E17-7A4C-4273-BFEF-224B8ABA3FB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600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6" r:id="rId1"/>
    <p:sldLayoutId id="2147484657" r:id="rId2"/>
    <p:sldLayoutId id="2147484658" r:id="rId3"/>
    <p:sldLayoutId id="2147484659" r:id="rId4"/>
    <p:sldLayoutId id="2147484660" r:id="rId5"/>
    <p:sldLayoutId id="2147484661" r:id="rId6"/>
    <p:sldLayoutId id="2147484662" r:id="rId7"/>
    <p:sldLayoutId id="2147484663" r:id="rId8"/>
    <p:sldLayoutId id="2147484664" r:id="rId9"/>
    <p:sldLayoutId id="2147484665" r:id="rId10"/>
    <p:sldLayoutId id="2147484666" r:id="rId11"/>
    <p:sldLayoutId id="2147484667" r:id="rId12"/>
    <p:sldLayoutId id="2147484668" r:id="rId13"/>
    <p:sldLayoutId id="2147484669" r:id="rId14"/>
    <p:sldLayoutId id="2147484670" r:id="rId15"/>
    <p:sldLayoutId id="214748467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1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gif"/><Relationship Id="rId3" Type="http://schemas.openxmlformats.org/officeDocument/2006/relationships/image" Target="../media/image63.gif"/><Relationship Id="rId7" Type="http://schemas.openxmlformats.org/officeDocument/2006/relationships/image" Target="../media/image67.gif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6.gi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70.jpeg"/><Relationship Id="rId7" Type="http://schemas.openxmlformats.org/officeDocument/2006/relationships/image" Target="../media/image73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62.gif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80.jpeg"/><Relationship Id="rId4" Type="http://schemas.openxmlformats.org/officeDocument/2006/relationships/image" Target="../media/image7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80.jpeg"/><Relationship Id="rId5" Type="http://schemas.openxmlformats.org/officeDocument/2006/relationships/image" Target="../media/image81.jpeg"/><Relationship Id="rId4" Type="http://schemas.openxmlformats.org/officeDocument/2006/relationships/image" Target="../media/image7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8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7" Type="http://schemas.openxmlformats.org/officeDocument/2006/relationships/image" Target="../media/image87.png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9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microsoft.com/office/2007/relationships/hdphoto" Target="../media/hdphoto2.wd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9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07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106.png"/><Relationship Id="rId4" Type="http://schemas.openxmlformats.org/officeDocument/2006/relationships/diagramData" Target="../diagrams/data1.xml"/><Relationship Id="rId9" Type="http://schemas.openxmlformats.org/officeDocument/2006/relationships/image" Target="../media/image10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7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1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4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gif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4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4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4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29.png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44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44.xml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4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6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4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979712" y="332656"/>
            <a:ext cx="5572125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</a:t>
            </a:r>
            <a:endParaRPr kumimoji="0" lang="tr-TR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dscn04514n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221088"/>
            <a:ext cx="9144000" cy="2636912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Her öl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ün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birimi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vard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r.</a:t>
            </a:r>
            <a:endParaRPr lang="tr-T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Örne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5 kg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elma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burda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birim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nedir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  <a:p>
            <a:pPr algn="ctr" eaLnBrk="1" hangingPunct="1">
              <a:buNone/>
            </a:pP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Veya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saat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 3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metre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 10 s? 20 km?</a:t>
            </a:r>
          </a:p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Öyleyse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süratin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birimi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olacakt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0"/>
            <a:ext cx="8964488" cy="3429000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Uluslararas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sistemine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göre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zaman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temel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birimi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saniye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uzunlu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metredir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  <a:p>
            <a:pPr algn="ctr" eaLnBrk="1" hangingPunct="1"/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Günlük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hayatta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uzun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zaman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dilimleri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saat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uzunluklar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de km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kullan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z…</a:t>
            </a:r>
          </a:p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göre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birimini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bulabilir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misiniz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www.ogretmenx.com/wp-content/uploads/hiz_gosterg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9727"/>
            <a:ext cx="9144000" cy="6967728"/>
          </a:xfrm>
          <a:prstGeom prst="rect">
            <a:avLst/>
          </a:prstGeom>
          <a:noFill/>
        </p:spPr>
      </p:pic>
      <p:pic>
        <p:nvPicPr>
          <p:cNvPr id="7" name="Picture 6" descr="surat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6552" t="15636" r="36155" b="66122"/>
          <a:stretch>
            <a:fillRect/>
          </a:stretch>
        </p:blipFill>
        <p:spPr>
          <a:xfrm>
            <a:off x="3275856" y="2492896"/>
            <a:ext cx="2520280" cy="1008112"/>
          </a:xfrm>
          <a:prstGeom prst="rect">
            <a:avLst/>
          </a:prstGeom>
          <a:noFill/>
        </p:spPr>
      </p:pic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1331640" y="5757312"/>
          <a:ext cx="6744072" cy="110068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48024"/>
                <a:gridCol w="2248024"/>
                <a:gridCol w="2248024"/>
              </a:tblGrid>
              <a:tr h="366896">
                <a:tc>
                  <a:txBody>
                    <a:bodyPr/>
                    <a:lstStyle/>
                    <a:p>
                      <a:r>
                        <a:rPr lang="tr-TR" dirty="0" smtClean="0"/>
                        <a:t>Alınan</a:t>
                      </a:r>
                      <a:r>
                        <a:rPr lang="tr-TR" baseline="0" dirty="0" smtClean="0"/>
                        <a:t> Yol</a:t>
                      </a:r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Geçen Zaman</a:t>
                      </a:r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Sürat </a:t>
                      </a:r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66896">
                <a:tc>
                  <a:txBody>
                    <a:bodyPr/>
                    <a:lstStyle/>
                    <a:p>
                      <a:r>
                        <a:rPr lang="tr-TR" dirty="0" smtClean="0"/>
                        <a:t>m</a:t>
                      </a:r>
                      <a:r>
                        <a:rPr lang="tr-TR" baseline="0" dirty="0" smtClean="0"/>
                        <a:t> (metre)</a:t>
                      </a:r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</a:t>
                      </a:r>
                      <a:r>
                        <a:rPr lang="tr-TR" baseline="0" dirty="0" smtClean="0"/>
                        <a:t> (saniye)</a:t>
                      </a:r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m/s (metre/saniye)</a:t>
                      </a:r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66896">
                <a:tc>
                  <a:txBody>
                    <a:bodyPr/>
                    <a:lstStyle/>
                    <a:p>
                      <a:r>
                        <a:rPr lang="tr-TR" dirty="0" smtClean="0"/>
                        <a:t>km (kilometre)</a:t>
                      </a:r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</a:t>
                      </a:r>
                      <a:r>
                        <a:rPr lang="tr-TR" baseline="0" dirty="0" smtClean="0"/>
                        <a:t> (saat)</a:t>
                      </a:r>
                      <a:endParaRPr lang="tr-TR" dirty="0" smtClean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km/h(kilometre/ saat</a:t>
                      </a:r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Dikkat !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3809" y="1522225"/>
            <a:ext cx="9074224" cy="2589960"/>
            <a:chOff x="-432" y="1077"/>
            <a:chExt cx="6624" cy="2166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-432" y="1077"/>
              <a:ext cx="6624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8197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32" y="1077"/>
              <a:ext cx="6630" cy="2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8"/>
          <p:cNvGrpSpPr>
            <a:grpSpLocks noChangeAspect="1"/>
          </p:cNvGrpSpPr>
          <p:nvPr/>
        </p:nvGrpSpPr>
        <p:grpSpPr bwMode="auto">
          <a:xfrm>
            <a:off x="-39886" y="4255141"/>
            <a:ext cx="9183886" cy="2274856"/>
            <a:chOff x="-478" y="1203"/>
            <a:chExt cx="6716" cy="1914"/>
          </a:xfrm>
        </p:grpSpPr>
        <p:sp>
          <p:nvSpPr>
            <p:cNvPr id="9" name="AutoShape 7"/>
            <p:cNvSpPr>
              <a:spLocks noChangeAspect="1" noChangeArrowheads="1" noTextEdit="1"/>
            </p:cNvSpPr>
            <p:nvPr/>
          </p:nvSpPr>
          <p:spPr bwMode="auto">
            <a:xfrm>
              <a:off x="-478" y="1203"/>
              <a:ext cx="6716" cy="1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8201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78" y="1203"/>
              <a:ext cx="6722" cy="1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Çevirmeler </a:t>
            </a:r>
            <a:b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</a:b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Yol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grpSp>
        <p:nvGrpSpPr>
          <p:cNvPr id="38" name="Group 51"/>
          <p:cNvGrpSpPr>
            <a:grpSpLocks noChangeAspect="1"/>
          </p:cNvGrpSpPr>
          <p:nvPr/>
        </p:nvGrpSpPr>
        <p:grpSpPr bwMode="auto">
          <a:xfrm>
            <a:off x="638175" y="1103313"/>
            <a:ext cx="7958138" cy="5114925"/>
            <a:chOff x="402" y="695"/>
            <a:chExt cx="5013" cy="3222"/>
          </a:xfrm>
        </p:grpSpPr>
        <p:sp>
          <p:nvSpPr>
            <p:cNvPr id="39" name="AutoShape 50"/>
            <p:cNvSpPr>
              <a:spLocks noChangeAspect="1" noChangeArrowheads="1" noTextEdit="1"/>
            </p:cNvSpPr>
            <p:nvPr/>
          </p:nvSpPr>
          <p:spPr bwMode="auto">
            <a:xfrm>
              <a:off x="402" y="695"/>
              <a:ext cx="4956" cy="2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6196" name="Picture 5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" y="981"/>
              <a:ext cx="4962" cy="2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58642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Çevirmeler </a:t>
            </a:r>
            <a:b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Zaman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4591" y="1628800"/>
            <a:ext cx="9212373" cy="4581153"/>
            <a:chOff x="-432" y="513"/>
            <a:chExt cx="6624" cy="3294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-432" y="513"/>
              <a:ext cx="6624" cy="3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32" y="513"/>
              <a:ext cx="6630" cy="3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67016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39552" y="548680"/>
            <a:ext cx="7157693" cy="2389039"/>
            <a:chOff x="1361" y="1653"/>
            <a:chExt cx="3038" cy="1014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61" y="1653"/>
              <a:ext cx="3038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1" y="1653"/>
              <a:ext cx="3044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0" y="3212976"/>
            <a:ext cx="8521700" cy="2162175"/>
            <a:chOff x="196" y="1479"/>
            <a:chExt cx="5368" cy="1362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96" y="1479"/>
              <a:ext cx="5368" cy="1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" y="1479"/>
              <a:ext cx="5374" cy="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1831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D9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6350" y="1196752"/>
            <a:ext cx="9137650" cy="4006850"/>
            <a:chOff x="2" y="898"/>
            <a:chExt cx="5756" cy="2524"/>
          </a:xfrm>
        </p:grpSpPr>
        <p:sp>
          <p:nvSpPr>
            <p:cNvPr id="7" name="AutoShape 7"/>
            <p:cNvSpPr>
              <a:spLocks noChangeAspect="1" noChangeArrowheads="1" noTextEdit="1"/>
            </p:cNvSpPr>
            <p:nvPr/>
          </p:nvSpPr>
          <p:spPr bwMode="auto">
            <a:xfrm>
              <a:off x="2" y="898"/>
              <a:ext cx="5756" cy="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0249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" y="898"/>
              <a:ext cx="5762" cy="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329748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2195736" y="13816"/>
            <a:ext cx="5166091" cy="663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78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2123728" y="332656"/>
            <a:ext cx="5254763" cy="629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231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Picture 19" descr="http://www.vitaminegitim.com/EXTERNAL/BASE_URL/VIT_LO/UPLOADS/bfddf8a5d5a30148f6df3b068b25ffa1/images/2612080fb7ee82e8938cc729fe3a14fc.jpg?x=670&amp;y=-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98" r="37992" b="14003"/>
          <a:stretch/>
        </p:blipFill>
        <p:spPr bwMode="auto">
          <a:xfrm rot="1026119">
            <a:off x="5138232" y="3282492"/>
            <a:ext cx="3957169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://www.ismailyucel.com.tr/wp-content/uploads/2011/06/jeopolitik_konu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5197">
            <a:off x="2483768" y="304278"/>
            <a:ext cx="3350817" cy="222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://3.bp.blogspot.com/_yTX3eX8rEUM/TNHY5WBGCmI/AAAAAAAAAE0/KE76-MvIqxo/s1600/co%C4%9Frafi+konum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C2402"/>
              </a:clrFrom>
              <a:clrTo>
                <a:srgbClr val="1C24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369" y="-31376"/>
            <a:ext cx="3480321" cy="261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6493">
            <a:off x="160903" y="3138203"/>
            <a:ext cx="3021462" cy="200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2303">
            <a:off x="5871927" y="235556"/>
            <a:ext cx="3017838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287350" y="427018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Konum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8875" y="2621885"/>
            <a:ext cx="9144000" cy="2548879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 varlığın yerini, referans noktasına göre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söylemeye,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konum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denir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</a:p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Konum değişimi,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hareket ettiğinizi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gösterir.</a:t>
            </a:r>
          </a:p>
        </p:txBody>
      </p:sp>
      <p:pic>
        <p:nvPicPr>
          <p:cNvPr id="1035" name="Picture 11" descr="http://www.temelaksoy.com/wp-content/uploads/2008/11/yontemi-ise-yariyor-1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6318">
            <a:off x="2196282" y="4390288"/>
            <a:ext cx="3277350" cy="184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70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2450476" y="-44330"/>
            <a:ext cx="4425779" cy="690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3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Sabit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Süratli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</a:t>
            </a:r>
            <a:endParaRPr lang="de-DE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1"/>
            <a:ext cx="9144000" cy="2188839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cisim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zamanlarda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miktarda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yol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yorsa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hep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olmu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olur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algn="ctr" eaLnBrk="1" hangingPunct="1"/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Böyle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hareketli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cisimlerin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tlerine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sabit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süratli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hareket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Picture 4" descr="kaplan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252536" y="5841331"/>
            <a:ext cx="2372228" cy="1016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8" descr="http://gifarsivim.sitemynet.com/mynet_resimlerim/gif150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3212976"/>
            <a:ext cx="1259632" cy="184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1.07518 -0.0060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00" y="-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0.45104 0.5377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571625"/>
            <a:ext cx="759301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95375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tr-TR" b="1" dirty="0" smtClean="0">
                <a:solidFill>
                  <a:schemeClr val="bg1"/>
                </a:solidFill>
              </a:rPr>
              <a:t>Grafik Çizme</a:t>
            </a:r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 flipV="1">
            <a:off x="468313" y="1557338"/>
            <a:ext cx="0" cy="2735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468313" y="4292600"/>
            <a:ext cx="2735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 flipV="1">
            <a:off x="5148263" y="1484313"/>
            <a:ext cx="0" cy="2808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5148263" y="4292600"/>
            <a:ext cx="3024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592138" y="1365250"/>
            <a:ext cx="9255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>
                <a:latin typeface="Comic Sans MS" pitchFamily="66" charset="0"/>
              </a:rPr>
              <a:t>Yol (m)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7667625" y="4441825"/>
            <a:ext cx="11636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>
                <a:latin typeface="Comic Sans MS" pitchFamily="66" charset="0"/>
              </a:rPr>
              <a:t>Süre (sn)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771775" y="4441825"/>
            <a:ext cx="11636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>
                <a:latin typeface="Comic Sans MS" pitchFamily="66" charset="0"/>
              </a:rPr>
              <a:t>Süre (sn)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148263" y="1273175"/>
            <a:ext cx="155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>
                <a:latin typeface="Comic Sans MS" pitchFamily="66" charset="0"/>
              </a:rPr>
              <a:t>Sürat (m/sn)</a:t>
            </a:r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179388" y="5516563"/>
            <a:ext cx="3600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931863" y="4868863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55563" y="4970463"/>
            <a:ext cx="841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 sz="1600">
                <a:latin typeface="Comic Sans MS" pitchFamily="66" charset="0"/>
              </a:rPr>
              <a:t>Yol (m)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1109663" y="4965700"/>
            <a:ext cx="2255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>
                <a:latin typeface="Comic Sans MS" pitchFamily="66" charset="0"/>
              </a:rPr>
              <a:t>4       8        12	16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-47625" y="5762625"/>
            <a:ext cx="10556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 sz="1600">
                <a:latin typeface="Comic Sans MS" pitchFamily="66" charset="0"/>
              </a:rPr>
              <a:t>Süre (sn)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1108075" y="5699125"/>
            <a:ext cx="22209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>
                <a:latin typeface="Comic Sans MS" pitchFamily="66" charset="0"/>
              </a:rPr>
              <a:t>2       4         6	 8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341313" y="4365625"/>
            <a:ext cx="2159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tr-TR" sz="1200">
                <a:latin typeface="Comic Sans MS" pitchFamily="66" charset="0"/>
              </a:rPr>
              <a:t>0       2       4         6        8</a:t>
            </a: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153988" y="1646238"/>
            <a:ext cx="354012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tr-TR" sz="1200">
              <a:latin typeface="Comic Sans MS" pitchFamily="66" charset="0"/>
            </a:endParaRPr>
          </a:p>
          <a:p>
            <a:r>
              <a:rPr kumimoji="0" lang="tr-TR" sz="1200">
                <a:latin typeface="Comic Sans MS" pitchFamily="66" charset="0"/>
              </a:rPr>
              <a:t>      16</a:t>
            </a:r>
          </a:p>
          <a:p>
            <a:r>
              <a:rPr kumimoji="0" lang="tr-TR" sz="1200">
                <a:latin typeface="Comic Sans MS" pitchFamily="66" charset="0"/>
              </a:rPr>
              <a:t> </a:t>
            </a:r>
          </a:p>
          <a:p>
            <a:r>
              <a:rPr kumimoji="0" lang="tr-TR" sz="1200">
                <a:latin typeface="Comic Sans MS" pitchFamily="66" charset="0"/>
              </a:rPr>
              <a:t> </a:t>
            </a:r>
          </a:p>
          <a:p>
            <a:r>
              <a:rPr kumimoji="0" lang="tr-TR" sz="1200">
                <a:latin typeface="Comic Sans MS" pitchFamily="66" charset="0"/>
              </a:rPr>
              <a:t>12</a:t>
            </a:r>
          </a:p>
          <a:p>
            <a:r>
              <a:rPr kumimoji="0" lang="tr-TR" sz="1200">
                <a:latin typeface="Comic Sans MS" pitchFamily="66" charset="0"/>
              </a:rPr>
              <a:t>      </a:t>
            </a:r>
          </a:p>
          <a:p>
            <a:r>
              <a:rPr kumimoji="0" lang="tr-TR" sz="1200">
                <a:latin typeface="Comic Sans MS" pitchFamily="66" charset="0"/>
              </a:rPr>
              <a:t>        8 </a:t>
            </a:r>
          </a:p>
          <a:p>
            <a:endParaRPr kumimoji="0" lang="tr-TR" sz="1200">
              <a:latin typeface="Comic Sans MS" pitchFamily="66" charset="0"/>
            </a:endParaRPr>
          </a:p>
          <a:p>
            <a:r>
              <a:rPr kumimoji="0" lang="tr-TR" sz="1200">
                <a:latin typeface="Comic Sans MS" pitchFamily="66" charset="0"/>
              </a:rPr>
              <a:t>       4</a:t>
            </a:r>
          </a:p>
          <a:p>
            <a:endParaRPr kumimoji="0" lang="tr-TR" sz="1200">
              <a:latin typeface="Comic Sans MS" pitchFamily="66" charset="0"/>
            </a:endParaRPr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 flipV="1">
            <a:off x="900113" y="3789363"/>
            <a:ext cx="0" cy="503237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>
            <a:off x="468313" y="3789363"/>
            <a:ext cx="431800" cy="0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827088" y="3716338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6886" name="Line 22"/>
          <p:cNvSpPr>
            <a:spLocks noChangeShapeType="1"/>
          </p:cNvSpPr>
          <p:nvPr/>
        </p:nvSpPr>
        <p:spPr bwMode="auto">
          <a:xfrm flipV="1">
            <a:off x="1306513" y="3213100"/>
            <a:ext cx="0" cy="1079500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>
            <a:off x="468313" y="3213100"/>
            <a:ext cx="863600" cy="0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1227138" y="3141663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6889" name="Line 25"/>
          <p:cNvSpPr>
            <a:spLocks noChangeShapeType="1"/>
          </p:cNvSpPr>
          <p:nvPr/>
        </p:nvSpPr>
        <p:spPr bwMode="auto">
          <a:xfrm flipV="1">
            <a:off x="1763713" y="2636838"/>
            <a:ext cx="0" cy="1655762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90" name="Line 26"/>
          <p:cNvSpPr>
            <a:spLocks noChangeShapeType="1"/>
          </p:cNvSpPr>
          <p:nvPr/>
        </p:nvSpPr>
        <p:spPr bwMode="auto">
          <a:xfrm>
            <a:off x="468313" y="2708275"/>
            <a:ext cx="1295400" cy="0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91" name="Oval 27"/>
          <p:cNvSpPr>
            <a:spLocks noChangeArrowheads="1"/>
          </p:cNvSpPr>
          <p:nvPr/>
        </p:nvSpPr>
        <p:spPr bwMode="auto">
          <a:xfrm>
            <a:off x="1692275" y="2636838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6892" name="Line 28"/>
          <p:cNvSpPr>
            <a:spLocks noChangeShapeType="1"/>
          </p:cNvSpPr>
          <p:nvPr/>
        </p:nvSpPr>
        <p:spPr bwMode="auto">
          <a:xfrm flipV="1">
            <a:off x="2268538" y="2060575"/>
            <a:ext cx="0" cy="2232025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93" name="Line 29"/>
          <p:cNvSpPr>
            <a:spLocks noChangeShapeType="1"/>
          </p:cNvSpPr>
          <p:nvPr/>
        </p:nvSpPr>
        <p:spPr bwMode="auto">
          <a:xfrm flipV="1">
            <a:off x="468313" y="2060575"/>
            <a:ext cx="1871662" cy="9525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94" name="Oval 30"/>
          <p:cNvSpPr>
            <a:spLocks noChangeArrowheads="1"/>
          </p:cNvSpPr>
          <p:nvPr/>
        </p:nvSpPr>
        <p:spPr bwMode="auto">
          <a:xfrm>
            <a:off x="2195513" y="1989138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6895" name="Oval 31"/>
          <p:cNvSpPr>
            <a:spLocks noChangeArrowheads="1"/>
          </p:cNvSpPr>
          <p:nvPr/>
        </p:nvSpPr>
        <p:spPr bwMode="auto">
          <a:xfrm>
            <a:off x="995363" y="4868863"/>
            <a:ext cx="576262" cy="13684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6896" name="Line 32"/>
          <p:cNvSpPr>
            <a:spLocks noChangeShapeType="1"/>
          </p:cNvSpPr>
          <p:nvPr/>
        </p:nvSpPr>
        <p:spPr bwMode="auto">
          <a:xfrm>
            <a:off x="5537200" y="4941888"/>
            <a:ext cx="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97" name="Line 33"/>
          <p:cNvSpPr>
            <a:spLocks noChangeShapeType="1"/>
          </p:cNvSpPr>
          <p:nvPr/>
        </p:nvSpPr>
        <p:spPr bwMode="auto">
          <a:xfrm>
            <a:off x="4572000" y="5516563"/>
            <a:ext cx="39608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898" name="Text Box 34"/>
          <p:cNvSpPr txBox="1">
            <a:spLocks noChangeArrowheads="1"/>
          </p:cNvSpPr>
          <p:nvPr/>
        </p:nvSpPr>
        <p:spPr bwMode="auto">
          <a:xfrm>
            <a:off x="4205288" y="5013325"/>
            <a:ext cx="1406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 sz="1600">
                <a:latin typeface="Comic Sans MS" pitchFamily="66" charset="0"/>
              </a:rPr>
              <a:t>Sürat (m/sn)</a:t>
            </a:r>
          </a:p>
        </p:txBody>
      </p:sp>
      <p:sp>
        <p:nvSpPr>
          <p:cNvPr id="36899" name="Text Box 35"/>
          <p:cNvSpPr txBox="1">
            <a:spLocks noChangeArrowheads="1"/>
          </p:cNvSpPr>
          <p:nvPr/>
        </p:nvSpPr>
        <p:spPr bwMode="auto">
          <a:xfrm>
            <a:off x="4535488" y="5734050"/>
            <a:ext cx="10556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 sz="1600">
                <a:latin typeface="Comic Sans MS" pitchFamily="66" charset="0"/>
              </a:rPr>
              <a:t>Süre (sn)</a:t>
            </a:r>
          </a:p>
        </p:txBody>
      </p:sp>
      <p:sp>
        <p:nvSpPr>
          <p:cNvPr id="36900" name="Text Box 36"/>
          <p:cNvSpPr txBox="1">
            <a:spLocks noChangeArrowheads="1"/>
          </p:cNvSpPr>
          <p:nvPr/>
        </p:nvSpPr>
        <p:spPr bwMode="auto">
          <a:xfrm>
            <a:off x="5724525" y="5661025"/>
            <a:ext cx="22209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>
                <a:latin typeface="Comic Sans MS" pitchFamily="66" charset="0"/>
              </a:rPr>
              <a:t>2       4         6	 8</a:t>
            </a:r>
          </a:p>
        </p:txBody>
      </p:sp>
      <p:sp>
        <p:nvSpPr>
          <p:cNvPr id="36901" name="Text Box 37"/>
          <p:cNvSpPr txBox="1">
            <a:spLocks noChangeArrowheads="1"/>
          </p:cNvSpPr>
          <p:nvPr/>
        </p:nvSpPr>
        <p:spPr bwMode="auto">
          <a:xfrm>
            <a:off x="5711825" y="49657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 b="1">
                <a:solidFill>
                  <a:srgbClr val="FF0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36902" name="Text Box 38"/>
          <p:cNvSpPr txBox="1">
            <a:spLocks noChangeArrowheads="1"/>
          </p:cNvSpPr>
          <p:nvPr/>
        </p:nvSpPr>
        <p:spPr bwMode="auto">
          <a:xfrm>
            <a:off x="6332538" y="497363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 b="1">
                <a:solidFill>
                  <a:srgbClr val="FF0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36903" name="Text Box 39"/>
          <p:cNvSpPr txBox="1">
            <a:spLocks noChangeArrowheads="1"/>
          </p:cNvSpPr>
          <p:nvPr/>
        </p:nvSpPr>
        <p:spPr bwMode="auto">
          <a:xfrm>
            <a:off x="7092950" y="49657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 b="1">
                <a:solidFill>
                  <a:srgbClr val="FF0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36904" name="Text Box 40"/>
          <p:cNvSpPr txBox="1">
            <a:spLocks noChangeArrowheads="1"/>
          </p:cNvSpPr>
          <p:nvPr/>
        </p:nvSpPr>
        <p:spPr bwMode="auto">
          <a:xfrm>
            <a:off x="7667625" y="49657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 b="1">
                <a:solidFill>
                  <a:srgbClr val="FF0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36905" name="Text Box 41"/>
          <p:cNvSpPr txBox="1">
            <a:spLocks noChangeArrowheads="1"/>
          </p:cNvSpPr>
          <p:nvPr/>
        </p:nvSpPr>
        <p:spPr bwMode="auto">
          <a:xfrm>
            <a:off x="5029200" y="4437063"/>
            <a:ext cx="2159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tr-TR" sz="1200">
                <a:latin typeface="Comic Sans MS" pitchFamily="66" charset="0"/>
              </a:rPr>
              <a:t>0       2       4         6        8</a:t>
            </a:r>
          </a:p>
        </p:txBody>
      </p:sp>
      <p:sp>
        <p:nvSpPr>
          <p:cNvPr id="36906" name="Text Box 42"/>
          <p:cNvSpPr txBox="1">
            <a:spLocks noChangeArrowheads="1"/>
          </p:cNvSpPr>
          <p:nvPr/>
        </p:nvSpPr>
        <p:spPr bwMode="auto">
          <a:xfrm>
            <a:off x="4849813" y="3460750"/>
            <a:ext cx="3540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tr-TR" sz="1200">
              <a:latin typeface="Comic Sans MS" pitchFamily="66" charset="0"/>
            </a:endParaRPr>
          </a:p>
          <a:p>
            <a:r>
              <a:rPr kumimoji="0" lang="tr-TR" sz="1200">
                <a:latin typeface="Comic Sans MS" pitchFamily="66" charset="0"/>
              </a:rPr>
              <a:t>2</a:t>
            </a:r>
          </a:p>
          <a:p>
            <a:endParaRPr kumimoji="0" lang="tr-TR" sz="1200">
              <a:latin typeface="Comic Sans MS" pitchFamily="66" charset="0"/>
            </a:endParaRPr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 flipV="1">
            <a:off x="5580063" y="3716338"/>
            <a:ext cx="0" cy="576262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908" name="Line 44"/>
          <p:cNvSpPr>
            <a:spLocks noChangeShapeType="1"/>
          </p:cNvSpPr>
          <p:nvPr/>
        </p:nvSpPr>
        <p:spPr bwMode="auto">
          <a:xfrm flipV="1">
            <a:off x="6011863" y="3716338"/>
            <a:ext cx="0" cy="576262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909" name="Line 45"/>
          <p:cNvSpPr>
            <a:spLocks noChangeShapeType="1"/>
          </p:cNvSpPr>
          <p:nvPr/>
        </p:nvSpPr>
        <p:spPr bwMode="auto">
          <a:xfrm flipV="1">
            <a:off x="6443663" y="3716338"/>
            <a:ext cx="0" cy="576262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910" name="Line 46"/>
          <p:cNvSpPr>
            <a:spLocks noChangeShapeType="1"/>
          </p:cNvSpPr>
          <p:nvPr/>
        </p:nvSpPr>
        <p:spPr bwMode="auto">
          <a:xfrm flipV="1">
            <a:off x="6948488" y="3716338"/>
            <a:ext cx="0" cy="576262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>
            <a:off x="5148263" y="3789363"/>
            <a:ext cx="431800" cy="0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912" name="Line 48"/>
          <p:cNvSpPr>
            <a:spLocks noChangeShapeType="1"/>
          </p:cNvSpPr>
          <p:nvPr/>
        </p:nvSpPr>
        <p:spPr bwMode="auto">
          <a:xfrm>
            <a:off x="5580063" y="3789363"/>
            <a:ext cx="504825" cy="0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913" name="Line 49"/>
          <p:cNvSpPr>
            <a:spLocks noChangeShapeType="1"/>
          </p:cNvSpPr>
          <p:nvPr/>
        </p:nvSpPr>
        <p:spPr bwMode="auto">
          <a:xfrm>
            <a:off x="6011863" y="3789363"/>
            <a:ext cx="431800" cy="0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914" name="Line 50"/>
          <p:cNvSpPr>
            <a:spLocks noChangeShapeType="1"/>
          </p:cNvSpPr>
          <p:nvPr/>
        </p:nvSpPr>
        <p:spPr bwMode="auto">
          <a:xfrm>
            <a:off x="6443663" y="3789363"/>
            <a:ext cx="504825" cy="0"/>
          </a:xfrm>
          <a:prstGeom prst="line">
            <a:avLst/>
          </a:prstGeom>
          <a:noFill/>
          <a:ln w="9525" cap="rnd">
            <a:solidFill>
              <a:srgbClr val="9900CC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6915" name="Oval 51"/>
          <p:cNvSpPr>
            <a:spLocks noChangeArrowheads="1"/>
          </p:cNvSpPr>
          <p:nvPr/>
        </p:nvSpPr>
        <p:spPr bwMode="auto">
          <a:xfrm>
            <a:off x="6869113" y="3716338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6916" name="Oval 52"/>
          <p:cNvSpPr>
            <a:spLocks noChangeArrowheads="1"/>
          </p:cNvSpPr>
          <p:nvPr/>
        </p:nvSpPr>
        <p:spPr bwMode="auto">
          <a:xfrm>
            <a:off x="6372225" y="3716338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6917" name="Oval 53"/>
          <p:cNvSpPr>
            <a:spLocks noChangeArrowheads="1"/>
          </p:cNvSpPr>
          <p:nvPr/>
        </p:nvSpPr>
        <p:spPr bwMode="auto">
          <a:xfrm>
            <a:off x="5940425" y="3716338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6918" name="Oval 54"/>
          <p:cNvSpPr>
            <a:spLocks noChangeArrowheads="1"/>
          </p:cNvSpPr>
          <p:nvPr/>
        </p:nvSpPr>
        <p:spPr bwMode="auto">
          <a:xfrm>
            <a:off x="5508625" y="3716338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6919" name="Text Box 55"/>
          <p:cNvSpPr txBox="1">
            <a:spLocks noChangeArrowheads="1"/>
          </p:cNvSpPr>
          <p:nvPr/>
        </p:nvSpPr>
        <p:spPr bwMode="auto">
          <a:xfrm>
            <a:off x="5724525" y="2420938"/>
            <a:ext cx="2505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tr-TR" sz="2000" b="1">
                <a:solidFill>
                  <a:srgbClr val="FF0000"/>
                </a:solidFill>
                <a:latin typeface="Comic Sans MS" pitchFamily="66" charset="0"/>
              </a:rPr>
              <a:t>Sabit sürat grafiği</a:t>
            </a:r>
          </a:p>
        </p:txBody>
      </p:sp>
      <p:cxnSp>
        <p:nvCxnSpPr>
          <p:cNvPr id="57" name="56 Düz Ok Bağlayıcısı"/>
          <p:cNvCxnSpPr/>
          <p:nvPr/>
        </p:nvCxnSpPr>
        <p:spPr bwMode="auto">
          <a:xfrm rot="5400000" flipH="1" flipV="1">
            <a:off x="298450" y="2058988"/>
            <a:ext cx="2363788" cy="196056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58 Düz Ok Bağlayıcısı"/>
          <p:cNvCxnSpPr/>
          <p:nvPr/>
        </p:nvCxnSpPr>
        <p:spPr bwMode="auto">
          <a:xfrm>
            <a:off x="5143500" y="3786188"/>
            <a:ext cx="2143125" cy="158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8" name="Picture 4" descr="kapla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180528" y="6286500"/>
            <a:ext cx="1333500" cy="57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8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51520" y="692696"/>
            <a:ext cx="8566095" cy="6007943"/>
            <a:chOff x="459" y="462"/>
            <a:chExt cx="4842" cy="3396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59" y="462"/>
              <a:ext cx="4842" cy="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3317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" y="462"/>
              <a:ext cx="4848" cy="3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0" y="-29925"/>
            <a:ext cx="9120844" cy="6946994"/>
            <a:chOff x="459" y="351"/>
            <a:chExt cx="4842" cy="3618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59" y="351"/>
              <a:ext cx="4842" cy="3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434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" y="351"/>
              <a:ext cx="4848" cy="3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924900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Grafik çizme örnek</a:t>
            </a:r>
            <a:endParaRPr lang="tr-TR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103176" y="1268760"/>
            <a:ext cx="9029700" cy="2505075"/>
            <a:chOff x="36" y="1371"/>
            <a:chExt cx="5688" cy="1578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" y="1371"/>
              <a:ext cx="5688" cy="1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126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" y="1371"/>
              <a:ext cx="5694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119200" y="4077072"/>
            <a:ext cx="3806825" cy="2570163"/>
            <a:chOff x="204" y="2574"/>
            <a:chExt cx="2398" cy="1619"/>
          </a:xfrm>
        </p:grpSpPr>
        <p:sp>
          <p:nvSpPr>
            <p:cNvPr id="10" name="AutoShape 7"/>
            <p:cNvSpPr>
              <a:spLocks noChangeAspect="1" noChangeArrowheads="1" noTextEdit="1"/>
            </p:cNvSpPr>
            <p:nvPr/>
          </p:nvSpPr>
          <p:spPr bwMode="auto">
            <a:xfrm>
              <a:off x="204" y="2574"/>
              <a:ext cx="2398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1273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2574"/>
              <a:ext cx="2404" cy="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Sağ Ok 10"/>
          <p:cNvSpPr/>
          <p:nvPr/>
        </p:nvSpPr>
        <p:spPr>
          <a:xfrm>
            <a:off x="2915816" y="4777482"/>
            <a:ext cx="1872208" cy="81175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oup 12"/>
          <p:cNvGrpSpPr>
            <a:grpSpLocks noChangeAspect="1"/>
          </p:cNvGrpSpPr>
          <p:nvPr/>
        </p:nvGrpSpPr>
        <p:grpSpPr bwMode="auto">
          <a:xfrm>
            <a:off x="5076056" y="3699031"/>
            <a:ext cx="3843337" cy="2957513"/>
            <a:chOff x="3243" y="2078"/>
            <a:chExt cx="2421" cy="1863"/>
          </a:xfrm>
        </p:grpSpPr>
        <p:sp>
          <p:nvSpPr>
            <p:cNvPr id="14" name="AutoShape 11"/>
            <p:cNvSpPr>
              <a:spLocks noChangeAspect="1" noChangeArrowheads="1" noTextEdit="1"/>
            </p:cNvSpPr>
            <p:nvPr/>
          </p:nvSpPr>
          <p:spPr bwMode="auto">
            <a:xfrm>
              <a:off x="3243" y="2078"/>
              <a:ext cx="2421" cy="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1277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2078"/>
              <a:ext cx="2427" cy="1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12849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0" y="1803185"/>
            <a:ext cx="8775700" cy="1952625"/>
            <a:chOff x="116" y="1545"/>
            <a:chExt cx="5528" cy="1230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6" y="1545"/>
              <a:ext cx="5528" cy="1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229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" y="1545"/>
              <a:ext cx="5534" cy="1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251520" y="0"/>
            <a:ext cx="6499692" cy="1803185"/>
            <a:chOff x="36" y="1371"/>
            <a:chExt cx="5688" cy="1578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" y="1371"/>
              <a:ext cx="5688" cy="1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" y="1371"/>
              <a:ext cx="5694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2267744" y="3861048"/>
            <a:ext cx="3662363" cy="2740025"/>
            <a:chOff x="1052" y="2478"/>
            <a:chExt cx="2307" cy="1726"/>
          </a:xfrm>
        </p:grpSpPr>
        <p:sp>
          <p:nvSpPr>
            <p:cNvPr id="11" name="AutoShape 7"/>
            <p:cNvSpPr>
              <a:spLocks noChangeAspect="1" noChangeArrowheads="1" noTextEdit="1"/>
            </p:cNvSpPr>
            <p:nvPr/>
          </p:nvSpPr>
          <p:spPr bwMode="auto">
            <a:xfrm>
              <a:off x="1052" y="2478"/>
              <a:ext cx="2307" cy="1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2297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" y="2478"/>
              <a:ext cx="2313" cy="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860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8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439" y="1844824"/>
            <a:ext cx="9388367" cy="5019656"/>
            <a:chOff x="82" y="664"/>
            <a:chExt cx="5596" cy="299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82" y="664"/>
              <a:ext cx="5596" cy="2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5365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" y="664"/>
              <a:ext cx="5602" cy="2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039872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  Enerjisi	</a:t>
            </a:r>
          </a:p>
        </p:txBody>
      </p:sp>
      <p:sp>
        <p:nvSpPr>
          <p:cNvPr id="60419" name="2 İçerik Yer Tutucusu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964703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Hareket eden her canlının bir hareket enerjisi vardır!</a:t>
            </a:r>
          </a:p>
        </p:txBody>
      </p:sp>
      <p:pic>
        <p:nvPicPr>
          <p:cNvPr id="604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7200" y="2564904"/>
            <a:ext cx="8043664" cy="3706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teknokedi.com/wp-content/uploads/2011/10/time-z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158" y="-819472"/>
            <a:ext cx="5734372" cy="394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genctime.com/wp-content/uploads/2013/08/zama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08920"/>
            <a:ext cx="4968552" cy="3699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Zaman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2476871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Canlı ve cansız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varlıklar, hareket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ederlerken zaman hep ilerler. Varlıklar konumlarını değiştirirken zaman da akmaktadır.</a:t>
            </a:r>
          </a:p>
        </p:txBody>
      </p:sp>
    </p:spTree>
    <p:extLst>
      <p:ext uri="{BB962C8B-B14F-4D97-AF65-F5344CB8AC3E}">
        <p14:creationId xmlns:p14="http://schemas.microsoft.com/office/powerpoint/2010/main" val="208899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yenigif27b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6015727" cy="2393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420888"/>
            <a:ext cx="8229600" cy="1143000"/>
          </a:xfrm>
        </p:spPr>
        <p:txBody>
          <a:bodyPr/>
          <a:lstStyle/>
          <a:p>
            <a:pPr eaLnBrk="1" hangingPunct="1"/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0" y="3573016"/>
            <a:ext cx="9144000" cy="1656184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Duran cismi hareket ettiren, hareketli cismi durduran ,cisimlerin hızını ,yönünü ve şeklini değiştiren etkiye kuvvet denir.</a:t>
            </a:r>
            <a:r>
              <a:rPr lang="de-DE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61444" name="Picture 9" descr=" 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8840"/>
            <a:ext cx="1871663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4" descr="j02153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73663"/>
            <a:ext cx="1905000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5" descr="j023206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0" y="5046785"/>
            <a:ext cx="1426468" cy="181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Picture 6" descr="j030049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1700808"/>
            <a:ext cx="2051720" cy="2013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8" name="Picture 7" descr="j0282865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4843691"/>
            <a:ext cx="2411760" cy="2014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animals_18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4941168"/>
            <a:ext cx="2169343" cy="216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http://images.tutorvista.com/content/force-laws-motion/hitting-a-ball-apply-of-forc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33611">
            <a:off x="3131840" y="3429000"/>
            <a:ext cx="2066925" cy="25241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7346" name="Picture 2" descr="http://www.devildroid.com/image.axd?picture=2009%2F12%2FForceTrain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4892" y="260648"/>
            <a:ext cx="3979108" cy="2134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986" name="Picture 2" descr="http://t0.gstatic.com/images?q=tbn:ANd9GcS6-NyC1gV1lNEhEgmyUjaaGEDKChLGU8qka48ZFzCUpYPcRjq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2656"/>
            <a:ext cx="1990725" cy="22955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990" name="Picture 6" descr="http://t1.gstatic.com/images?q=tbn:ANd9GcSsMhgtqAvtOiG5YqoKM6ciGkdJfDraz7iPMAhgpucobkqMbxB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429000"/>
            <a:ext cx="2825778" cy="3230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3" descr="yenigif27bp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940088">
            <a:off x="4953296" y="4874981"/>
            <a:ext cx="4032448" cy="20472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994" name="Picture 10" descr="http://t0.gstatic.com/images?q=tbn:ANd9GcR4fDBN1OBYsDUXFFdwgfHyBJfw1X_G2QxzgpUP8y3DlFAbywkbg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83040">
            <a:off x="2499262" y="175101"/>
            <a:ext cx="2592288" cy="2674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92" name="Picture 8" descr="http://t0.gstatic.com/images?q=tbn:ANd9GcQnkiu6Y5qC9wCerN2zVPQ4mJLCE8BTBuS-PH652EFXC7o9MnEFjA"/>
          <p:cNvPicPr>
            <a:picLocks noChangeAspect="1" noChangeArrowheads="1"/>
          </p:cNvPicPr>
          <p:nvPr/>
        </p:nvPicPr>
        <p:blipFill>
          <a:blip r:embed="rId8" cstate="print"/>
          <a:srcRect t="11812" b="20267"/>
          <a:stretch>
            <a:fillRect/>
          </a:stretch>
        </p:blipFill>
        <p:spPr bwMode="auto">
          <a:xfrm rot="1059983">
            <a:off x="6096007" y="2420247"/>
            <a:ext cx="2745081" cy="24228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7355160" cy="1143000"/>
          </a:xfrm>
          <a:noFill/>
        </p:spPr>
        <p:txBody>
          <a:bodyPr/>
          <a:lstStyle/>
          <a:p>
            <a:pPr eaLnBrk="1" hangingPunct="1"/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 Tanıyalım Ve Ölçelim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0" y="2745630"/>
            <a:ext cx="9144000" cy="820688"/>
          </a:xfrm>
          <a:noFill/>
        </p:spPr>
        <p:txBody>
          <a:bodyPr/>
          <a:lstStyle/>
          <a:p>
            <a:pPr algn="ctr" eaLnBrk="1" hangingPunct="1">
              <a:buNone/>
            </a:pP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 göremeyiz ancak etkileri ile varlığını anlayabiliriz.</a:t>
            </a:r>
          </a:p>
          <a:p>
            <a:pPr algn="ctr" eaLnBrk="1" hangingPunct="1">
              <a:buNone/>
            </a:pPr>
            <a:endParaRPr lang="tr-TR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 eaLnBrk="1" hangingPunct="1"/>
            <a:endParaRPr lang="tr-TR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build="p" autoUpdateAnimBg="0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Kuvvet; </a:t>
            </a:r>
          </a:p>
        </p:txBody>
      </p:sp>
      <p:sp>
        <p:nvSpPr>
          <p:cNvPr id="112643" name="2 İçerik Yer Tutucusu"/>
          <p:cNvSpPr>
            <a:spLocks noGrp="1"/>
          </p:cNvSpPr>
          <p:nvPr>
            <p:ph idx="1"/>
          </p:nvPr>
        </p:nvSpPr>
        <p:spPr>
          <a:xfrm>
            <a:off x="1" y="1928813"/>
            <a:ext cx="6228184" cy="636091"/>
          </a:xfrm>
        </p:spPr>
        <p:txBody>
          <a:bodyPr>
            <a:normAutofit/>
          </a:bodyPr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Duran bir cismi hareket ettirebilir.</a:t>
            </a:r>
          </a:p>
        </p:txBody>
      </p:sp>
      <p:sp>
        <p:nvSpPr>
          <p:cNvPr id="7" name="6 Dikdörtgen"/>
          <p:cNvSpPr/>
          <p:nvPr/>
        </p:nvSpPr>
        <p:spPr>
          <a:xfrm>
            <a:off x="8244408" y="18864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692" name="AutoShape 20" descr="http://t3.gstatic.com/images?q=tbn:ANd9GcQzt7epI9e-bqGoyMYB9SbeT0N2H07j0US3KbfpxatlBBjOufA&amp;t=1&amp;usg=___nVBI1PtYlsXljkZfJWX7rDskv8=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96" name="Picture 24" descr="http://t0.gstatic.com/images?q=tbn:ANd9GcSYhE53GmU0VPnY7pqqppl5g-u8WbOWTij81lCZaGCCxmO4gV0&amp;t=1&amp;h=167&amp;w=223&amp;usg=__MEuLqPtfJEUYXL0QFMbJa9A1E90=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86" b="27586"/>
          <a:stretch>
            <a:fillRect/>
          </a:stretch>
        </p:blipFill>
        <p:spPr bwMode="auto">
          <a:xfrm rot="21313830" flipH="1">
            <a:off x="0" y="4221088"/>
            <a:ext cx="3085147" cy="936104"/>
          </a:xfrm>
          <a:prstGeom prst="rect">
            <a:avLst/>
          </a:prstGeom>
          <a:noFill/>
        </p:spPr>
      </p:pic>
      <p:pic>
        <p:nvPicPr>
          <p:cNvPr id="28698" name="Picture 26" descr="http://t0.gstatic.com/images?q=tbn:ANd9GcSBvDWezq7IlUAyj1MjzWvHTXt9V6QD_FVzLa3-mZ-SSsjz9ZA&amp;t=1&amp;usg=__2zNYHMSkqKyvx8bGXv1bnlF6WWY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rcRect l="21319" r="20052"/>
          <a:stretch>
            <a:fillRect/>
          </a:stretch>
        </p:blipFill>
        <p:spPr bwMode="auto">
          <a:xfrm>
            <a:off x="5364088" y="3861048"/>
            <a:ext cx="792088" cy="1351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6 L 0.41805 -0.0157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0" y="-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6287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Kuvvet; </a:t>
            </a:r>
          </a:p>
        </p:txBody>
      </p:sp>
      <p:sp>
        <p:nvSpPr>
          <p:cNvPr id="113668" name="2 İçerik Yer Tutucusu"/>
          <p:cNvSpPr>
            <a:spLocks noGrp="1"/>
          </p:cNvSpPr>
          <p:nvPr>
            <p:ph idx="1"/>
          </p:nvPr>
        </p:nvSpPr>
        <p:spPr>
          <a:xfrm>
            <a:off x="0" y="1628800"/>
            <a:ext cx="8068444" cy="705247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cismin hızını arttırabilir!</a:t>
            </a:r>
          </a:p>
        </p:txBody>
      </p:sp>
      <p:pic>
        <p:nvPicPr>
          <p:cNvPr id="27652" name="Picture 4" descr="http://t3.gstatic.com/images?q=tbn:ANd9GcTaW9yC0jLnSBSWfceZZjst5UTSbiKeiucuulNMEQyVXl8Jl3E&amp;t=1&amp;usg=__rQlNKgTzB9BrkxLNYoNJ4dzoRwo=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691" b="22063"/>
          <a:stretch>
            <a:fillRect/>
          </a:stretch>
        </p:blipFill>
        <p:spPr bwMode="auto">
          <a:xfrm rot="20809603" flipH="1">
            <a:off x="2647318" y="4611821"/>
            <a:ext cx="2928906" cy="1141564"/>
          </a:xfrm>
          <a:prstGeom prst="rect">
            <a:avLst/>
          </a:prstGeom>
          <a:noFill/>
        </p:spPr>
      </p:pic>
      <p:pic>
        <p:nvPicPr>
          <p:cNvPr id="9" name="Picture 24" descr="http://t0.gstatic.com/images?q=tbn:ANd9GcSYhE53GmU0VPnY7pqqppl5g-u8WbOWTij81lCZaGCCxmO4gV0&amp;t=1&amp;h=167&amp;w=223&amp;usg=__MEuLqPtfJEUYXL0QFMbJa9A1E90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86" b="27586"/>
          <a:stretch>
            <a:fillRect/>
          </a:stretch>
        </p:blipFill>
        <p:spPr bwMode="auto">
          <a:xfrm rot="20917415" flipH="1">
            <a:off x="-1054614" y="5626814"/>
            <a:ext cx="3085147" cy="936104"/>
          </a:xfrm>
          <a:prstGeom prst="rect">
            <a:avLst/>
          </a:prstGeom>
          <a:noFill/>
        </p:spPr>
      </p:pic>
      <p:pic>
        <p:nvPicPr>
          <p:cNvPr id="14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020" y="2348880"/>
            <a:ext cx="1860207" cy="2232248"/>
          </a:xfrm>
          <a:prstGeom prst="rect">
            <a:avLst/>
          </a:prstGeom>
          <a:noFill/>
        </p:spPr>
      </p:pic>
      <p:pic>
        <p:nvPicPr>
          <p:cNvPr id="15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3655" y="2564904"/>
            <a:ext cx="1620180" cy="1944216"/>
          </a:xfrm>
          <a:prstGeom prst="rect">
            <a:avLst/>
          </a:prstGeom>
          <a:noFill/>
        </p:spPr>
      </p:pic>
      <p:pic>
        <p:nvPicPr>
          <p:cNvPr id="16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2608108"/>
            <a:ext cx="1464163" cy="1756995"/>
          </a:xfrm>
          <a:prstGeom prst="rect">
            <a:avLst/>
          </a:prstGeom>
          <a:noFill/>
        </p:spPr>
      </p:pic>
      <p:pic>
        <p:nvPicPr>
          <p:cNvPr id="17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7" y="2708920"/>
            <a:ext cx="1320147" cy="1584176"/>
          </a:xfrm>
          <a:prstGeom prst="rect">
            <a:avLst/>
          </a:prstGeom>
          <a:noFill/>
        </p:spPr>
      </p:pic>
      <p:pic>
        <p:nvPicPr>
          <p:cNvPr id="18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2752124"/>
            <a:ext cx="1104123" cy="1324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0.37587 -0.10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00" y="-5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40741E-7 L 0.23941 -0.0560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0" y="-2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3941 -0.05602 L 0.39687 -0.0979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-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 ;</a:t>
            </a:r>
          </a:p>
        </p:txBody>
      </p:sp>
      <p:sp>
        <p:nvSpPr>
          <p:cNvPr id="114690" name="2 İçerik Yer Tutucusu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1036712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rgbClr val="3333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cismin şeklini değiştirebilir.</a:t>
            </a:r>
          </a:p>
        </p:txBody>
      </p:sp>
      <p:pic>
        <p:nvPicPr>
          <p:cNvPr id="9" name="Picture 24" descr="http://t0.gstatic.com/images?q=tbn:ANd9GcSYhE53GmU0VPnY7pqqppl5g-u8WbOWTij81lCZaGCCxmO4gV0&amp;t=1&amp;h=167&amp;w=223&amp;usg=__MEuLqPtfJEUYXL0QFMbJa9A1E90=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86" b="27586"/>
          <a:stretch>
            <a:fillRect/>
          </a:stretch>
        </p:blipFill>
        <p:spPr bwMode="auto">
          <a:xfrm rot="20847070" flipH="1">
            <a:off x="244356" y="4977112"/>
            <a:ext cx="3085147" cy="9361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etal"/>
        </p:spPr>
      </p:pic>
      <p:pic>
        <p:nvPicPr>
          <p:cNvPr id="10" name="Picture 26" descr="http://t0.gstatic.com/images?q=tbn:ANd9GcSBvDWezq7IlUAyj1MjzWvHTXt9V6QD_FVzLa3-mZ-SSsjz9ZA&amp;t=1&amp;usg=__2zNYHMSkqKyvx8bGXv1bnlF6WWY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21319" r="20052"/>
          <a:stretch>
            <a:fillRect/>
          </a:stretch>
        </p:blipFill>
        <p:spPr bwMode="auto">
          <a:xfrm>
            <a:off x="6156176" y="3717032"/>
            <a:ext cx="792088" cy="1351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/>
        </p:spPr>
      </p:pic>
      <p:pic>
        <p:nvPicPr>
          <p:cNvPr id="26628" name="Picture 4" descr="C:\Users\ANAYURT\Pictures\varil 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28184" y="3861048"/>
            <a:ext cx="792088" cy="1101195"/>
          </a:xfrm>
          <a:prstGeom prst="rect">
            <a:avLst/>
          </a:prstGeom>
          <a:noFill/>
        </p:spPr>
      </p:pic>
      <p:pic>
        <p:nvPicPr>
          <p:cNvPr id="14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40026" y="2276872"/>
            <a:ext cx="1920214" cy="2304256"/>
          </a:xfrm>
          <a:prstGeom prst="rect">
            <a:avLst/>
          </a:prstGeom>
          <a:noFill/>
        </p:spPr>
      </p:pic>
      <p:pic>
        <p:nvPicPr>
          <p:cNvPr id="15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2593707"/>
            <a:ext cx="1596178" cy="1915413"/>
          </a:xfrm>
          <a:prstGeom prst="rect">
            <a:avLst/>
          </a:prstGeom>
          <a:noFill/>
        </p:spPr>
      </p:pic>
      <p:pic>
        <p:nvPicPr>
          <p:cNvPr id="16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2852936"/>
            <a:ext cx="1320147" cy="1584176"/>
          </a:xfrm>
          <a:prstGeom prst="rect">
            <a:avLst/>
          </a:prstGeom>
          <a:noFill/>
        </p:spPr>
      </p:pic>
      <p:pic>
        <p:nvPicPr>
          <p:cNvPr id="17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2924944"/>
            <a:ext cx="1176131" cy="1411357"/>
          </a:xfrm>
          <a:prstGeom prst="rect">
            <a:avLst/>
          </a:prstGeom>
          <a:noFill/>
        </p:spPr>
      </p:pic>
      <p:pic>
        <p:nvPicPr>
          <p:cNvPr id="18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2924944"/>
            <a:ext cx="1080120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0.38594 -0.11019 " pathEditMode="relative" rAng="0" ptsTypes="AA">
                                      <p:cBhvr>
                                        <p:cTn id="6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0" y="-5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3333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Kuvvet; </a:t>
            </a:r>
          </a:p>
        </p:txBody>
      </p:sp>
      <p:sp>
        <p:nvSpPr>
          <p:cNvPr id="115715" name="2 İçerik Yer Tutucusu"/>
          <p:cNvSpPr>
            <a:spLocks noGrp="1"/>
          </p:cNvSpPr>
          <p:nvPr>
            <p:ph idx="1"/>
          </p:nvPr>
        </p:nvSpPr>
        <p:spPr>
          <a:xfrm>
            <a:off x="0" y="1556792"/>
            <a:ext cx="8326760" cy="604664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rgbClr val="CC66FF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Hareket eden bir cismi durdurabilir…</a:t>
            </a:r>
          </a:p>
        </p:txBody>
      </p:sp>
      <p:pic>
        <p:nvPicPr>
          <p:cNvPr id="7" name="Picture 4" descr="http://t3.gstatic.com/images?q=tbn:ANd9GcTaW9yC0jLnSBSWfceZZjst5UTSbiKeiucuulNMEQyVXl8Jl3E&amp;t=1&amp;usg=__rQlNKgTzB9BrkxLNYoNJ4dzoRwo=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691" b="22063"/>
          <a:stretch>
            <a:fillRect/>
          </a:stretch>
        </p:blipFill>
        <p:spPr bwMode="auto">
          <a:xfrm rot="21438079" flipH="1">
            <a:off x="91543" y="4899853"/>
            <a:ext cx="2928906" cy="1141564"/>
          </a:xfrm>
          <a:prstGeom prst="rect">
            <a:avLst/>
          </a:prstGeom>
          <a:noFill/>
        </p:spPr>
      </p:pic>
      <p:pic>
        <p:nvPicPr>
          <p:cNvPr id="25604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2708920"/>
            <a:ext cx="2520280" cy="3024336"/>
          </a:xfrm>
          <a:prstGeom prst="rect">
            <a:avLst/>
          </a:prstGeom>
          <a:noFill/>
        </p:spPr>
      </p:pic>
      <p:pic>
        <p:nvPicPr>
          <p:cNvPr id="9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020" y="2348880"/>
            <a:ext cx="1860207" cy="2232248"/>
          </a:xfrm>
          <a:prstGeom prst="rect">
            <a:avLst/>
          </a:prstGeom>
          <a:noFill/>
        </p:spPr>
      </p:pic>
      <p:pic>
        <p:nvPicPr>
          <p:cNvPr id="10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3655" y="2564904"/>
            <a:ext cx="1620180" cy="1944216"/>
          </a:xfrm>
          <a:prstGeom prst="rect">
            <a:avLst/>
          </a:prstGeom>
          <a:noFill/>
        </p:spPr>
      </p:pic>
      <p:pic>
        <p:nvPicPr>
          <p:cNvPr id="11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2608108"/>
            <a:ext cx="1464163" cy="1756995"/>
          </a:xfrm>
          <a:prstGeom prst="rect">
            <a:avLst/>
          </a:prstGeom>
          <a:noFill/>
        </p:spPr>
      </p:pic>
      <p:pic>
        <p:nvPicPr>
          <p:cNvPr id="12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7" y="2708920"/>
            <a:ext cx="1320147" cy="1584176"/>
          </a:xfrm>
          <a:prstGeom prst="rect">
            <a:avLst/>
          </a:prstGeom>
          <a:noFill/>
        </p:spPr>
      </p:pic>
      <p:pic>
        <p:nvPicPr>
          <p:cNvPr id="13" name="Picture 4" descr="http://t3.gstatic.com/images?q=tbn:ANd9GcTOi4-wqW60lseuM4fSK7wHBddltvo9jKGylttem9hkqAEuRZY&amp;t=1&amp;usg=__exH-o_7VNd41tiswlAdCg7OaBuA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2752124"/>
            <a:ext cx="1104123" cy="1324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81481E-6 L 0.40868 -0.045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t3.gstatic.com/images?q=tbn:ANd9GcTaW9yC0jLnSBSWfceZZjst5UTSbiKeiucuulNMEQyVXl8Jl3E&amp;t=1&amp;usg=__rQlNKgTzB9BrkxLNYoNJ4dzoRwo=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691" b="22063"/>
          <a:stretch>
            <a:fillRect/>
          </a:stretch>
        </p:blipFill>
        <p:spPr bwMode="auto">
          <a:xfrm rot="21021839">
            <a:off x="6281670" y="3287361"/>
            <a:ext cx="1929784" cy="797003"/>
          </a:xfrm>
          <a:prstGeom prst="rect">
            <a:avLst/>
          </a:prstGeom>
          <a:noFill/>
        </p:spPr>
      </p:pic>
      <p:sp>
        <p:nvSpPr>
          <p:cNvPr id="11673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rgbClr val="FFFF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 ;</a:t>
            </a:r>
          </a:p>
        </p:txBody>
      </p:sp>
      <p:sp>
        <p:nvSpPr>
          <p:cNvPr id="116739" name="2 İçerik Yer Tutucusu"/>
          <p:cNvSpPr>
            <a:spLocks noGrp="1"/>
          </p:cNvSpPr>
          <p:nvPr>
            <p:ph idx="1"/>
          </p:nvPr>
        </p:nvSpPr>
        <p:spPr>
          <a:xfrm>
            <a:off x="0" y="1412776"/>
            <a:ext cx="8122742" cy="992138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Cismin yönünü değiştirebilir…</a:t>
            </a:r>
          </a:p>
        </p:txBody>
      </p:sp>
      <p:pic>
        <p:nvPicPr>
          <p:cNvPr id="9" name="Picture 24" descr="http://t0.gstatic.com/images?q=tbn:ANd9GcSYhE53GmU0VPnY7pqqppl5g-u8WbOWTij81lCZaGCCxmO4gV0&amp;t=1&amp;h=167&amp;w=223&amp;usg=__MEuLqPtfJEUYXL0QFMbJa9A1E90=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86" b="27586"/>
          <a:stretch>
            <a:fillRect/>
          </a:stretch>
        </p:blipFill>
        <p:spPr bwMode="auto">
          <a:xfrm rot="19897522" flipH="1">
            <a:off x="210089" y="5714899"/>
            <a:ext cx="2542076" cy="771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etal"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8 -0.02778 L 0.23282 -0.1432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18 0.04653 L -0.28472 0.0990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26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28472 0.09907 L -0.34774 0.04653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4794673" y="4450396"/>
            <a:ext cx="4349327" cy="238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/>
          <a:srcRect r="14851" b="18111"/>
          <a:stretch/>
        </p:blipFill>
        <p:spPr>
          <a:xfrm rot="20626291">
            <a:off x="1500705" y="4078623"/>
            <a:ext cx="3034945" cy="1317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4">
            <a:lum bright="-20000" contrast="40000"/>
          </a:blip>
          <a:srcRect r="4631"/>
          <a:stretch/>
        </p:blipFill>
        <p:spPr>
          <a:xfrm>
            <a:off x="1619673" y="776242"/>
            <a:ext cx="7459939" cy="2043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7767" name="Picture 7" descr="http://www.educa.madrid.org/web/ies.alpajes.aranjuez/concursos/concurso2009/eso/astronomos/Imagenes/newt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12776"/>
            <a:ext cx="2427625" cy="25511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35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3200" b="1" u="sng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Kuvvetin</a:t>
            </a:r>
            <a:r>
              <a:rPr lang="de-DE" sz="32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u="sng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Gösterimi</a:t>
            </a:r>
            <a:r>
              <a:rPr lang="tr-TR" sz="32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  <a:r>
              <a:rPr lang="de-DE" sz="32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200" b="1" u="sng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Birimi</a:t>
            </a:r>
            <a:r>
              <a:rPr lang="de-DE" sz="32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3200" b="1" u="sng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de-DE" sz="32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 Öl</a:t>
            </a:r>
            <a:r>
              <a:rPr lang="tr-TR" sz="32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3200" b="1" u="sng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ülmesi</a:t>
            </a:r>
            <a:endParaRPr lang="de-DE" sz="3200" b="1" u="sng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2210226" y="2639420"/>
            <a:ext cx="6716375" cy="2045023"/>
          </a:xfrm>
        </p:spPr>
        <p:txBody>
          <a:bodyPr>
            <a:noAutofit/>
          </a:bodyPr>
          <a:lstStyle/>
          <a:p>
            <a:pPr eaLnBrk="1" hangingPunct="1"/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F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force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harfi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gösterilir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CC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/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Birimi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Newton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(N)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</a:p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inamometre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öl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ülür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117764" name="Picture 5" descr="image00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97CCEE"/>
              </a:clrFrom>
              <a:clrTo>
                <a:srgbClr val="97CC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68560" y="3556005"/>
            <a:ext cx="2088233" cy="3487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 rot="333702">
            <a:off x="1007869" y="5949071"/>
            <a:ext cx="3637789" cy="664166"/>
            <a:chOff x="114" y="1655"/>
            <a:chExt cx="5532" cy="101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4" y="1655"/>
              <a:ext cx="5532" cy="1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" y="1655"/>
              <a:ext cx="5538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1243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116013" y="-7938"/>
            <a:ext cx="7132637" cy="6865938"/>
            <a:chOff x="703" y="-5"/>
            <a:chExt cx="4493" cy="4325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703" y="-5"/>
              <a:ext cx="4493" cy="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0245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" y="-5"/>
              <a:ext cx="4498" cy="4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923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00.i.aliimg.com/photo/v0/287398142/TRANSPRENT_DYNAMOMET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38"/>
          <a:stretch/>
        </p:blipFill>
        <p:spPr bwMode="auto">
          <a:xfrm>
            <a:off x="434821" y="1052736"/>
            <a:ext cx="8560014" cy="564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Dinamometre</a:t>
            </a:r>
            <a:endParaRPr lang="de-DE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://www.canankaratay.net/wp-content/uploads/2013/04/spor-harek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9728">
            <a:off x="5335704" y="4047267"/>
            <a:ext cx="4036941" cy="269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derindusunce.org/wp-content/uploads/2011/01/hareket_dans_zaman_ned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0508">
            <a:off x="1884046" y="3825998"/>
            <a:ext cx="3913022" cy="293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fourfourtwo.com.tr/wp-content/uploads/2013/11/Neymar+Switzerland+v+Brazil+yH1AvgiMUeOl-555x4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0186">
            <a:off x="5592056" y="382373"/>
            <a:ext cx="3438473" cy="262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gencgelecek.com/Files/slen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5037">
            <a:off x="151823" y="250088"/>
            <a:ext cx="3351329" cy="219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27297" y="694230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Hareket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9903" y="2328223"/>
            <a:ext cx="9144000" cy="1828799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Bu nedenle bir varlığın sabit olduğu noktadan zamanla yer değiştirip başka bir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noktaya gitmesine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hareket denir.</a:t>
            </a:r>
          </a:p>
        </p:txBody>
      </p:sp>
      <p:pic>
        <p:nvPicPr>
          <p:cNvPr id="3080" name="Picture 8" descr="http://www.akenna.net/wp-content/themes/Akenna/timthumb.php?src=http://www.akenna.net/wp-content/plugins/HTSaglikBotu/resimler/16b7ea67afd2ca626a3d0014f676a298.jpg&amp;h=250&amp;w=250&amp;zc=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6958">
            <a:off x="-250039" y="3550935"/>
            <a:ext cx="2729429" cy="272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7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http://www.a3bs.com/imagelibrary/U40812/U40812_02_Dynamometer-1-kg-10-N-Colour-Cod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7149"/>
            <a:ext cx="4870851" cy="4870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-25693" y="404664"/>
            <a:ext cx="5724128" cy="2569536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Kuvvetin büyüklüğü, sarmal yayların esneklik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özelliklerinden yararlanılarak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yapılan dinamometre ile ölçülür. 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83972" name="Picture 5" descr="http://img2.blogcu.com/images/n/e/d/nedretfen/cekme_20grup_20yayla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0"/>
            <a:ext cx="3419872" cy="450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>
            <a:grpSpLocks noChangeAspect="1"/>
          </p:cNvGrpSpPr>
          <p:nvPr/>
        </p:nvGrpSpPr>
        <p:grpSpPr bwMode="auto">
          <a:xfrm>
            <a:off x="1733363" y="2445766"/>
            <a:ext cx="5574941" cy="4407163"/>
            <a:chOff x="1486" y="1058"/>
            <a:chExt cx="2788" cy="2204"/>
          </a:xfrm>
        </p:grpSpPr>
        <p:sp>
          <p:nvSpPr>
            <p:cNvPr id="9" name="AutoShape 7"/>
            <p:cNvSpPr>
              <a:spLocks noChangeAspect="1" noChangeArrowheads="1" noTextEdit="1"/>
            </p:cNvSpPr>
            <p:nvPr/>
          </p:nvSpPr>
          <p:spPr bwMode="auto">
            <a:xfrm>
              <a:off x="1486" y="1058"/>
              <a:ext cx="2788" cy="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5129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6" y="1058"/>
              <a:ext cx="2794" cy="2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359" y="-79513"/>
            <a:ext cx="9132641" cy="2520280"/>
          </a:xfrm>
        </p:spPr>
        <p:txBody>
          <a:bodyPr/>
          <a:lstStyle/>
          <a:p>
            <a:pPr marL="0" indent="0"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Dinamometre, üzerinde ölçeklendirilmiş skala duyarlılığına göre numaralandırılır. </a:t>
            </a: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Dinamometrenin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duyarlılığı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yayın cinsine, kalınlığına ve uzunluğuna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bağlı olarak değişebilir. </a:t>
            </a: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Bazı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dinamometreler daha büyük kuvvetleri bazıları ise daha küçük kuvvetleri ölçmek için yapılır.</a:t>
            </a:r>
            <a:endParaRPr lang="de-DE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CC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17291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492896"/>
            <a:ext cx="4211960" cy="4365104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Comic Sans MS" pitchFamily="66" charset="0"/>
              </a:rPr>
              <a:t>Başlangıç noktası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Comic Sans MS" pitchFamily="66" charset="0"/>
              </a:rPr>
              <a:t>   (cisme etki ettiği nokta)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Yönü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   (kuvvetin cismin hareket etmesine neden olan taraf)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latin typeface="Comic Sans MS" pitchFamily="66" charset="0"/>
              </a:rPr>
              <a:t>Doğrultusu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latin typeface="Comic Sans MS" pitchFamily="66" charset="0"/>
              </a:rPr>
              <a:t>  (cismin hareket ettiği doğrultu)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latin typeface="Comic Sans MS" pitchFamily="66" charset="0"/>
              </a:rPr>
              <a:t>Şiddeti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latin typeface="Comic Sans MS" pitchFamily="66" charset="0"/>
              </a:rPr>
              <a:t>  (</a:t>
            </a:r>
            <a:r>
              <a:rPr lang="tr-TR" sz="2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latin typeface="Comic Sans MS" pitchFamily="66" charset="0"/>
              </a:rPr>
              <a:t>newton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  <a:latin typeface="Comic Sans MS" pitchFamily="66" charset="0"/>
              </a:rPr>
              <a:t> olarak belirtilen büyüklüğü ) vardır.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tr-TR" sz="2400" b="1" dirty="0" smtClean="0">
              <a:ln w="12700">
                <a:solidFill>
                  <a:sysClr val="windowText" lastClr="000000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Comic Sans MS" pitchFamily="66" charset="0"/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4262327" y="2085914"/>
            <a:ext cx="4588870" cy="4772086"/>
            <a:chOff x="2971" y="1139"/>
            <a:chExt cx="2705" cy="2813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71" y="1139"/>
              <a:ext cx="2705" cy="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1139"/>
              <a:ext cx="2712" cy="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tx1"/>
          </a:solidFill>
        </p:spPr>
        <p:txBody>
          <a:bodyPr/>
          <a:lstStyle/>
          <a:p>
            <a:pPr algn="l" eaLnBrk="1" hangingPunct="1">
              <a:defRPr/>
            </a:pPr>
            <a:r>
              <a:rPr lang="de-DE" b="0" dirty="0" err="1" smtClean="0">
                <a:solidFill>
                  <a:schemeClr val="bg1"/>
                </a:solidFill>
                <a:latin typeface="Comic Sans MS" pitchFamily="66" charset="0"/>
              </a:rPr>
              <a:t>Kuvvetin</a:t>
            </a:r>
            <a:r>
              <a:rPr lang="de-DE" b="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b="0" dirty="0" smtClean="0">
                <a:solidFill>
                  <a:schemeClr val="bg1"/>
                </a:solidFill>
                <a:latin typeface="Comic Sans MS" pitchFamily="66" charset="0"/>
              </a:rPr>
              <a:t>Ö</a:t>
            </a:r>
            <a:r>
              <a:rPr lang="de-DE" b="0" dirty="0" err="1" smtClean="0">
                <a:solidFill>
                  <a:schemeClr val="bg1"/>
                </a:solidFill>
                <a:latin typeface="Comic Sans MS" pitchFamily="66" charset="0"/>
              </a:rPr>
              <a:t>zellikleri</a:t>
            </a:r>
            <a:r>
              <a:rPr lang="de-DE" b="0" dirty="0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  <a:endParaRPr lang="tr-TR" b="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395536" y="1124744"/>
            <a:ext cx="2664296" cy="13681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kuvvetin;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460432" y="3429000"/>
            <a:ext cx="529807" cy="2180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783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8"/>
          <p:cNvGrpSpPr>
            <a:grpSpLocks noChangeAspect="1"/>
          </p:cNvGrpSpPr>
          <p:nvPr/>
        </p:nvGrpSpPr>
        <p:grpSpPr bwMode="auto">
          <a:xfrm>
            <a:off x="7113775" y="125557"/>
            <a:ext cx="2001761" cy="1663640"/>
            <a:chOff x="1915" y="1358"/>
            <a:chExt cx="1930" cy="1604"/>
          </a:xfrm>
        </p:grpSpPr>
        <p:sp>
          <p:nvSpPr>
            <p:cNvPr id="17" name="AutoShape 7"/>
            <p:cNvSpPr>
              <a:spLocks noChangeAspect="1" noChangeArrowheads="1" noTextEdit="1"/>
            </p:cNvSpPr>
            <p:nvPr/>
          </p:nvSpPr>
          <p:spPr bwMode="auto">
            <a:xfrm>
              <a:off x="1915" y="1358"/>
              <a:ext cx="1930" cy="1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5" y="1358"/>
              <a:ext cx="1936" cy="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Unvan 4"/>
          <p:cNvSpPr>
            <a:spLocks noGrp="1"/>
          </p:cNvSpPr>
          <p:nvPr>
            <p:ph type="title"/>
          </p:nvPr>
        </p:nvSpPr>
        <p:spPr>
          <a:xfrm>
            <a:off x="1436338" y="301244"/>
            <a:ext cx="6779096" cy="906582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CC00"/>
                </a:solidFill>
              </a:rPr>
              <a:t>Doğrultu ve Yön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CC00"/>
              </a:solidFill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-1" y="1196752"/>
            <a:ext cx="7759324" cy="903625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Cisimlere uyguladığımız kuvvetlerin yönleri ve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doğrultuları vardır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.</a:t>
            </a: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43607" y="2339752"/>
            <a:ext cx="6705592" cy="4515391"/>
            <a:chOff x="893" y="1480"/>
            <a:chExt cx="3974" cy="2676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3" y="1480"/>
              <a:ext cx="3974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3" y="1480"/>
              <a:ext cx="3980" cy="2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Sağ Ok 11"/>
          <p:cNvSpPr/>
          <p:nvPr/>
        </p:nvSpPr>
        <p:spPr>
          <a:xfrm>
            <a:off x="5508104" y="5156248"/>
            <a:ext cx="1224136" cy="504056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Ok 12"/>
          <p:cNvSpPr/>
          <p:nvPr/>
        </p:nvSpPr>
        <p:spPr>
          <a:xfrm>
            <a:off x="1801652" y="5264563"/>
            <a:ext cx="1224136" cy="432048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Sağ Ok 13"/>
          <p:cNvSpPr/>
          <p:nvPr/>
        </p:nvSpPr>
        <p:spPr>
          <a:xfrm>
            <a:off x="1804019" y="2152350"/>
            <a:ext cx="5069569" cy="909538"/>
          </a:xfrm>
          <a:prstGeom prst="left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Doğrultu </a:t>
            </a:r>
            <a:endParaRPr lang="tr-TR" dirty="0"/>
          </a:p>
        </p:txBody>
      </p:sp>
      <p:grpSp>
        <p:nvGrpSpPr>
          <p:cNvPr id="19" name="Group 12"/>
          <p:cNvGrpSpPr>
            <a:grpSpLocks noChangeAspect="1"/>
          </p:cNvGrpSpPr>
          <p:nvPr/>
        </p:nvGrpSpPr>
        <p:grpSpPr bwMode="auto">
          <a:xfrm>
            <a:off x="21433" y="55105"/>
            <a:ext cx="2508250" cy="1201737"/>
            <a:chOff x="-48" y="35"/>
            <a:chExt cx="1580" cy="757"/>
          </a:xfrm>
        </p:grpSpPr>
        <p:sp>
          <p:nvSpPr>
            <p:cNvPr id="20" name="AutoShape 11"/>
            <p:cNvSpPr>
              <a:spLocks noChangeAspect="1" noChangeArrowheads="1" noTextEdit="1"/>
            </p:cNvSpPr>
            <p:nvPr/>
          </p:nvSpPr>
          <p:spPr bwMode="auto">
            <a:xfrm>
              <a:off x="-48" y="35"/>
              <a:ext cx="1580" cy="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6157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8" y="35"/>
              <a:ext cx="1586" cy="7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968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11651" y="1313767"/>
            <a:ext cx="8951387" cy="2034271"/>
            <a:chOff x="33" y="1534"/>
            <a:chExt cx="6046" cy="1374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" y="1534"/>
              <a:ext cx="5694" cy="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9221" name="Picture 5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56"/>
            <a:stretch/>
          </p:blipFill>
          <p:spPr bwMode="auto">
            <a:xfrm>
              <a:off x="33" y="1534"/>
              <a:ext cx="6046" cy="1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8"/>
          <p:cNvGrpSpPr>
            <a:grpSpLocks noChangeAspect="1"/>
          </p:cNvGrpSpPr>
          <p:nvPr/>
        </p:nvGrpSpPr>
        <p:grpSpPr bwMode="auto">
          <a:xfrm>
            <a:off x="84138" y="3357563"/>
            <a:ext cx="8969375" cy="2049462"/>
            <a:chOff x="53" y="2115"/>
            <a:chExt cx="5650" cy="1291"/>
          </a:xfrm>
        </p:grpSpPr>
        <p:sp>
          <p:nvSpPr>
            <p:cNvPr id="9" name="AutoShape 7"/>
            <p:cNvSpPr>
              <a:spLocks noChangeAspect="1" noChangeArrowheads="1" noTextEdit="1"/>
            </p:cNvSpPr>
            <p:nvPr/>
          </p:nvSpPr>
          <p:spPr bwMode="auto">
            <a:xfrm>
              <a:off x="53" y="2115"/>
              <a:ext cx="5650" cy="1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922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" y="2115"/>
              <a:ext cx="5656" cy="1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8"/>
          <p:cNvGrpSpPr>
            <a:grpSpLocks noChangeAspect="1"/>
          </p:cNvGrpSpPr>
          <p:nvPr/>
        </p:nvGrpSpPr>
        <p:grpSpPr bwMode="auto">
          <a:xfrm>
            <a:off x="3347864" y="195104"/>
            <a:ext cx="2001761" cy="1663640"/>
            <a:chOff x="1915" y="1358"/>
            <a:chExt cx="1930" cy="1604"/>
          </a:xfrm>
        </p:grpSpPr>
        <p:sp>
          <p:nvSpPr>
            <p:cNvPr id="13" name="AutoShape 7"/>
            <p:cNvSpPr>
              <a:spLocks noChangeAspect="1" noChangeArrowheads="1" noTextEdit="1"/>
            </p:cNvSpPr>
            <p:nvPr/>
          </p:nvSpPr>
          <p:spPr bwMode="auto">
            <a:xfrm>
              <a:off x="1915" y="1358"/>
              <a:ext cx="1930" cy="1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5" y="1358"/>
              <a:ext cx="1936" cy="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7350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1 Başlık"/>
          <p:cNvSpPr>
            <a:spLocks noGrp="1"/>
          </p:cNvSpPr>
          <p:nvPr>
            <p:ph type="title"/>
          </p:nvPr>
        </p:nvSpPr>
        <p:spPr>
          <a:xfrm>
            <a:off x="0" y="571500"/>
            <a:ext cx="9144000" cy="1345332"/>
          </a:xfrm>
        </p:spPr>
        <p:txBody>
          <a:bodyPr>
            <a:noAutofit/>
          </a:bodyPr>
          <a:lstStyle/>
          <a:p>
            <a:r>
              <a:rPr lang="tr-TR" sz="40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cisme etki eden kuvvetler oklar ile gösterilir. </a:t>
            </a:r>
            <a:r>
              <a:rPr lang="tr-TR" sz="40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Okun yönü kuvvetin ne tarafa doğru uygulandığını gösterir.</a:t>
            </a:r>
          </a:p>
        </p:txBody>
      </p:sp>
      <p:sp>
        <p:nvSpPr>
          <p:cNvPr id="49154" name="AutoShape 2" descr="http://www.bbc.co.uk/schools/gcsebitesize/science/images/carforces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9156" name="Picture 4" descr="http://www.bbc.co.uk/schools/gcsebitesize/science/images/carforc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b="31865"/>
          <a:stretch>
            <a:fillRect/>
          </a:stretch>
        </p:blipFill>
        <p:spPr bwMode="auto">
          <a:xfrm>
            <a:off x="554711" y="2636912"/>
            <a:ext cx="8034577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05" t="12023" r="5054" b="7659"/>
          <a:stretch/>
        </p:blipFill>
        <p:spPr bwMode="auto">
          <a:xfrm>
            <a:off x="755576" y="764704"/>
            <a:ext cx="770485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473" y="0"/>
            <a:ext cx="9271917" cy="3963185"/>
            <a:chOff x="103" y="973"/>
            <a:chExt cx="5554" cy="2374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3" y="973"/>
              <a:ext cx="5554" cy="2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126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" y="973"/>
              <a:ext cx="5560" cy="2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0" y="4221088"/>
            <a:ext cx="9188450" cy="2306637"/>
            <a:chOff x="26" y="2659"/>
            <a:chExt cx="5788" cy="1453"/>
          </a:xfrm>
        </p:grpSpPr>
        <p:sp>
          <p:nvSpPr>
            <p:cNvPr id="7" name="AutoShape 7"/>
            <p:cNvSpPr>
              <a:spLocks noChangeAspect="1" noChangeArrowheads="1" noTextEdit="1"/>
            </p:cNvSpPr>
            <p:nvPr/>
          </p:nvSpPr>
          <p:spPr bwMode="auto">
            <a:xfrm>
              <a:off x="26" y="2659"/>
              <a:ext cx="5788" cy="1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1273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" y="2659"/>
              <a:ext cx="5794" cy="1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4760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5591175"/>
            <a:ext cx="18097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149080"/>
            <a:ext cx="16954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3 Diyagram"/>
          <p:cNvGraphicFramePr/>
          <p:nvPr/>
        </p:nvGraphicFramePr>
        <p:xfrm>
          <a:off x="1547664" y="260648"/>
          <a:ext cx="5976664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51557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0072" y="4221088"/>
            <a:ext cx="192021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9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76056" y="5949280"/>
            <a:ext cx="1313427" cy="3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61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80312" y="5949280"/>
            <a:ext cx="1396752" cy="37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Sol Sağ Ok"/>
          <p:cNvSpPr/>
          <p:nvPr/>
        </p:nvSpPr>
        <p:spPr>
          <a:xfrm>
            <a:off x="6516216" y="5949280"/>
            <a:ext cx="720080" cy="288032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759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18872" y="1700808"/>
            <a:ext cx="4276725" cy="3919538"/>
            <a:chOff x="66" y="1188"/>
            <a:chExt cx="2694" cy="2469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6" y="1188"/>
              <a:ext cx="2694" cy="2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" y="1188"/>
              <a:ext cx="2703" cy="24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1796" name="Picture 4" descr="Bileşke Kuvve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12600"/>
          <a:stretch>
            <a:fillRect/>
          </a:stretch>
        </p:blipFill>
        <p:spPr bwMode="auto">
          <a:xfrm>
            <a:off x="4462150" y="3789040"/>
            <a:ext cx="4681850" cy="306896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9724" y="620688"/>
            <a:ext cx="2627784" cy="1210146"/>
          </a:xfrm>
        </p:spPr>
        <p:txBody>
          <a:bodyPr/>
          <a:lstStyle/>
          <a:p>
            <a:pPr>
              <a:defRPr/>
            </a:pPr>
            <a:r>
              <a:rPr lang="tr-TR" sz="54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Bileşke Kuvvet	</a:t>
            </a:r>
            <a:endParaRPr lang="tr-TR" sz="54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9811" name="2 İçerik Yer Tutucusu"/>
          <p:cNvSpPr>
            <a:spLocks noGrp="1"/>
          </p:cNvSpPr>
          <p:nvPr>
            <p:ph idx="1"/>
          </p:nvPr>
        </p:nvSpPr>
        <p:spPr>
          <a:xfrm>
            <a:off x="4427984" y="116632"/>
            <a:ext cx="4716016" cy="4709119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İki veya daha çok kuvvetin yaptığı etkiyi tek başına yapabilen kuvvete BİLEŞKE KUVVET denir.</a:t>
            </a:r>
          </a:p>
          <a:p>
            <a:pPr>
              <a:buFontTx/>
              <a:buNone/>
            </a:pP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Yani cisme uygulanan toplam kuvvettir. (Net kuvvet)</a:t>
            </a:r>
          </a:p>
        </p:txBody>
      </p:sp>
      <p:sp>
        <p:nvSpPr>
          <p:cNvPr id="8" name="7 Dikdörtgen"/>
          <p:cNvSpPr/>
          <p:nvPr/>
        </p:nvSpPr>
        <p:spPr>
          <a:xfrm>
            <a:off x="5652120" y="6021288"/>
            <a:ext cx="2339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 harfi ile gösterilir.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58"/>
          <a:stretch/>
        </p:blipFill>
        <p:spPr bwMode="auto">
          <a:xfrm>
            <a:off x="10475" y="2276872"/>
            <a:ext cx="907122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899592" y="908720"/>
            <a:ext cx="6870700" cy="1600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kumimoji="0"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Sürat</a:t>
            </a:r>
            <a:r>
              <a:rPr kumimoji="0"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grpSp>
        <p:nvGrpSpPr>
          <p:cNvPr id="10" name="Group 8"/>
          <p:cNvGrpSpPr>
            <a:grpSpLocks noChangeAspect="1"/>
          </p:cNvGrpSpPr>
          <p:nvPr/>
        </p:nvGrpSpPr>
        <p:grpSpPr bwMode="auto">
          <a:xfrm>
            <a:off x="107504" y="193180"/>
            <a:ext cx="3082925" cy="1917700"/>
            <a:chOff x="1909" y="1556"/>
            <a:chExt cx="1942" cy="1208"/>
          </a:xfrm>
        </p:grpSpPr>
        <p:sp>
          <p:nvSpPr>
            <p:cNvPr id="11" name="AutoShape 7"/>
            <p:cNvSpPr>
              <a:spLocks noChangeAspect="1" noChangeArrowheads="1" noTextEdit="1"/>
            </p:cNvSpPr>
            <p:nvPr/>
          </p:nvSpPr>
          <p:spPr bwMode="auto">
            <a:xfrm>
              <a:off x="1909" y="1556"/>
              <a:ext cx="1942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9" y="1556"/>
              <a:ext cx="1948" cy="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/>
          <p:cNvGrpSpPr>
            <a:grpSpLocks noChangeAspect="1"/>
          </p:cNvGrpSpPr>
          <p:nvPr/>
        </p:nvGrpSpPr>
        <p:grpSpPr bwMode="auto">
          <a:xfrm>
            <a:off x="5890824" y="181592"/>
            <a:ext cx="3190875" cy="1962150"/>
            <a:chOff x="1875" y="1542"/>
            <a:chExt cx="2010" cy="1236"/>
          </a:xfrm>
        </p:grpSpPr>
        <p:sp>
          <p:nvSpPr>
            <p:cNvPr id="14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875" y="1542"/>
              <a:ext cx="2010" cy="1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4109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5" y="1542"/>
              <a:ext cx="2016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045991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4797152"/>
            <a:ext cx="29527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Aynı Yönlü Kuvvetlerin Bileşkesi</a:t>
            </a:r>
          </a:p>
        </p:txBody>
      </p:sp>
      <p:sp>
        <p:nvSpPr>
          <p:cNvPr id="120835" name="2 İçerik Yer Tutucusu"/>
          <p:cNvSpPr>
            <a:spLocks noGrp="1"/>
          </p:cNvSpPr>
          <p:nvPr>
            <p:ph idx="1"/>
          </p:nvPr>
        </p:nvSpPr>
        <p:spPr>
          <a:xfrm>
            <a:off x="-63933" y="1677220"/>
            <a:ext cx="3879416" cy="3318557"/>
          </a:xfrm>
        </p:spPr>
        <p:txBody>
          <a:bodyPr>
            <a:noAutofit/>
          </a:bodyPr>
          <a:lstStyle/>
          <a:p>
            <a:pPr eaLnBrk="1" hangingPunct="1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Aynı yönlü kuvvetlerin bileşkesi bulunurken kuvvetler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toplanır.</a:t>
            </a:r>
          </a:p>
          <a:p>
            <a:pPr marL="0" indent="0" eaLnBrk="1" hangingPunct="1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 bileşke kuvvetin(net kuvvet) yönü toplanan kuvvetlerin yönündedir. </a:t>
            </a:r>
          </a:p>
        </p:txBody>
      </p:sp>
      <p:sp>
        <p:nvSpPr>
          <p:cNvPr id="5" name="4 Sağ Ok"/>
          <p:cNvSpPr/>
          <p:nvPr/>
        </p:nvSpPr>
        <p:spPr>
          <a:xfrm>
            <a:off x="971600" y="4797152"/>
            <a:ext cx="1071563" cy="3571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827584" y="5517232"/>
            <a:ext cx="1872208" cy="35718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411760" y="4725144"/>
            <a:ext cx="571500" cy="35718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3N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411760" y="5949280"/>
            <a:ext cx="571500" cy="3571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4N</a:t>
            </a:r>
          </a:p>
        </p:txBody>
      </p:sp>
      <p:sp>
        <p:nvSpPr>
          <p:cNvPr id="9" name="8 Sağ Ok"/>
          <p:cNvSpPr/>
          <p:nvPr/>
        </p:nvSpPr>
        <p:spPr>
          <a:xfrm>
            <a:off x="3143250" y="5429251"/>
            <a:ext cx="3588990" cy="376014"/>
          </a:xfrm>
          <a:prstGeom prst="rightArrow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7072312" y="5229200"/>
            <a:ext cx="812055" cy="55723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7N</a:t>
            </a: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211960" y="1481126"/>
            <a:ext cx="4709419" cy="1294879"/>
            <a:chOff x="2880" y="1474"/>
            <a:chExt cx="1673" cy="460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80" y="1474"/>
              <a:ext cx="1673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819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474"/>
              <a:ext cx="1679" cy="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8"/>
          <p:cNvGrpSpPr>
            <a:grpSpLocks noChangeAspect="1"/>
          </p:cNvGrpSpPr>
          <p:nvPr/>
        </p:nvGrpSpPr>
        <p:grpSpPr bwMode="auto">
          <a:xfrm>
            <a:off x="3535977" y="2856383"/>
            <a:ext cx="5608023" cy="1915855"/>
            <a:chOff x="2343" y="1771"/>
            <a:chExt cx="3416" cy="1167"/>
          </a:xfrm>
        </p:grpSpPr>
        <p:sp>
          <p:nvSpPr>
            <p:cNvPr id="13" name="AutoShape 7"/>
            <p:cNvSpPr>
              <a:spLocks noChangeAspect="1" noChangeArrowheads="1" noTextEdit="1"/>
            </p:cNvSpPr>
            <p:nvPr/>
          </p:nvSpPr>
          <p:spPr bwMode="auto">
            <a:xfrm>
              <a:off x="2343" y="1771"/>
              <a:ext cx="3416" cy="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8201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3" y="1771"/>
              <a:ext cx="3422" cy="11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0.18107 0.10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5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0.18907 0.0810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4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4.44444E-6 3.33333E-6 L -0.00138 -0.1548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547664" y="225586"/>
            <a:ext cx="5819031" cy="4077569"/>
            <a:chOff x="1020" y="300"/>
            <a:chExt cx="2603" cy="1824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20" y="300"/>
              <a:ext cx="2603" cy="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229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0" y="300"/>
              <a:ext cx="2609" cy="183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8"/>
          <p:cNvGrpSpPr>
            <a:grpSpLocks noChangeAspect="1"/>
          </p:cNvGrpSpPr>
          <p:nvPr/>
        </p:nvGrpSpPr>
        <p:grpSpPr bwMode="auto">
          <a:xfrm>
            <a:off x="1864891" y="4517433"/>
            <a:ext cx="5184576" cy="2340567"/>
            <a:chOff x="1706" y="1630"/>
            <a:chExt cx="2348" cy="1060"/>
          </a:xfrm>
        </p:grpSpPr>
        <p:sp>
          <p:nvSpPr>
            <p:cNvPr id="9" name="AutoShape 7"/>
            <p:cNvSpPr>
              <a:spLocks noChangeAspect="1" noChangeArrowheads="1" noTextEdit="1"/>
            </p:cNvSpPr>
            <p:nvPr/>
          </p:nvSpPr>
          <p:spPr bwMode="auto">
            <a:xfrm>
              <a:off x="1706" y="1630"/>
              <a:ext cx="2348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2297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6" y="1630"/>
              <a:ext cx="2354" cy="10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475404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5" name="Picture 40"/>
          <p:cNvPicPr>
            <a:picLocks noChangeAspect="1" noChangeArrowheads="1"/>
          </p:cNvPicPr>
          <p:nvPr/>
        </p:nvPicPr>
        <p:blipFill rotWithShape="1">
          <a:blip r:embed="rId2" cstate="print"/>
          <a:srcRect l="6141" t="6244" r="5263" b="8832"/>
          <a:stretch/>
        </p:blipFill>
        <p:spPr bwMode="auto">
          <a:xfrm>
            <a:off x="971600" y="980728"/>
            <a:ext cx="7272808" cy="4896544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6666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2"/>
          <p:cNvGrpSpPr>
            <a:grpSpLocks noChangeAspect="1"/>
          </p:cNvGrpSpPr>
          <p:nvPr/>
        </p:nvGrpSpPr>
        <p:grpSpPr bwMode="auto">
          <a:xfrm>
            <a:off x="5402150" y="4189362"/>
            <a:ext cx="3741850" cy="513889"/>
            <a:chOff x="3559" y="2783"/>
            <a:chExt cx="2432" cy="334"/>
          </a:xfrm>
        </p:grpSpPr>
        <p:sp>
          <p:nvSpPr>
            <p:cNvPr id="18" name="AutoShape 11"/>
            <p:cNvSpPr>
              <a:spLocks noChangeAspect="1" noChangeArrowheads="1" noTextEdit="1"/>
            </p:cNvSpPr>
            <p:nvPr/>
          </p:nvSpPr>
          <p:spPr bwMode="auto">
            <a:xfrm>
              <a:off x="3559" y="2783"/>
              <a:ext cx="2432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3325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9" y="2783"/>
              <a:ext cx="2440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1858" name="1 Başlık"/>
          <p:cNvSpPr>
            <a:spLocks noGrp="1"/>
          </p:cNvSpPr>
          <p:nvPr>
            <p:ph type="title"/>
          </p:nvPr>
        </p:nvSpPr>
        <p:spPr>
          <a:xfrm>
            <a:off x="467544" y="54547"/>
            <a:ext cx="8229600" cy="773683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Zıt Yönlü Kuvvetlerin Bileşkesi</a:t>
            </a:r>
          </a:p>
        </p:txBody>
      </p:sp>
      <p:sp>
        <p:nvSpPr>
          <p:cNvPr id="121859" name="2 İçerik Yer Tutucusu"/>
          <p:cNvSpPr>
            <a:spLocks noGrp="1"/>
          </p:cNvSpPr>
          <p:nvPr>
            <p:ph idx="1"/>
          </p:nvPr>
        </p:nvSpPr>
        <p:spPr>
          <a:xfrm>
            <a:off x="22853" y="2888509"/>
            <a:ext cx="9121147" cy="1857374"/>
          </a:xfrm>
        </p:spPr>
        <p:txBody>
          <a:bodyPr>
            <a:normAutofit lnSpcReduction="10000"/>
          </a:bodyPr>
          <a:lstStyle/>
          <a:p>
            <a:pPr algn="ctr" eaLnBrk="1" hangingPunct="1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Zıt yönlü kuvvetlerin bileşkesi bulunurken büyük kuvvetten küçük kuvvet çıkarılır.</a:t>
            </a:r>
          </a:p>
          <a:p>
            <a:pPr marL="0" indent="0" algn="ctr" eaLnBrk="1" hangingPunct="1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 bileşke kuvvetin(net kuvvet) yönü büyük kuvvetin yönündedir.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286000" y="5214938"/>
            <a:ext cx="3357563" cy="1143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5" name="4 Sol Ok"/>
          <p:cNvSpPr/>
          <p:nvPr/>
        </p:nvSpPr>
        <p:spPr>
          <a:xfrm>
            <a:off x="1331640" y="5589240"/>
            <a:ext cx="1214437" cy="35718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" name="5 Sol Ok"/>
          <p:cNvSpPr/>
          <p:nvPr/>
        </p:nvSpPr>
        <p:spPr>
          <a:xfrm flipH="1">
            <a:off x="5508104" y="5517232"/>
            <a:ext cx="2071687" cy="357188"/>
          </a:xfrm>
          <a:prstGeom prst="lef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1428750" y="5000625"/>
            <a:ext cx="642938" cy="35718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 smtClean="0"/>
              <a:t>2N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6072188" y="5072063"/>
            <a:ext cx="642937" cy="35718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/>
              <a:t>5N</a:t>
            </a:r>
          </a:p>
        </p:txBody>
      </p:sp>
      <p:sp>
        <p:nvSpPr>
          <p:cNvPr id="9" name="8 Sol Ok"/>
          <p:cNvSpPr/>
          <p:nvPr/>
        </p:nvSpPr>
        <p:spPr>
          <a:xfrm flipH="1">
            <a:off x="5643563" y="5572125"/>
            <a:ext cx="776287" cy="357188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6091903" y="5085184"/>
            <a:ext cx="571500" cy="35718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 smtClean="0"/>
              <a:t>3N</a:t>
            </a:r>
            <a:endParaRPr lang="tr-TR" dirty="0"/>
          </a:p>
        </p:txBody>
      </p:sp>
      <p:pic>
        <p:nvPicPr>
          <p:cNvPr id="11" name="Picture 12" descr="http://www.hendekcumhuriyet.k12.tr/toyotaproje/toyota-fen/websitesi/hareket/denge4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83497" y="5085184"/>
            <a:ext cx="3240351" cy="1440160"/>
          </a:xfrm>
          <a:prstGeom prst="rect">
            <a:avLst/>
          </a:prstGeom>
          <a:noFill/>
        </p:spPr>
      </p:pic>
      <p:grpSp>
        <p:nvGrpSpPr>
          <p:cNvPr id="14" name="Group 8"/>
          <p:cNvGrpSpPr>
            <a:grpSpLocks noChangeAspect="1"/>
          </p:cNvGrpSpPr>
          <p:nvPr/>
        </p:nvGrpSpPr>
        <p:grpSpPr bwMode="auto">
          <a:xfrm>
            <a:off x="0" y="828230"/>
            <a:ext cx="9226675" cy="1995897"/>
            <a:chOff x="-37" y="1529"/>
            <a:chExt cx="5834" cy="1262"/>
          </a:xfrm>
        </p:grpSpPr>
        <p:sp>
          <p:nvSpPr>
            <p:cNvPr id="15" name="AutoShape 7"/>
            <p:cNvSpPr>
              <a:spLocks noChangeAspect="1" noChangeArrowheads="1" noTextEdit="1"/>
            </p:cNvSpPr>
            <p:nvPr/>
          </p:nvSpPr>
          <p:spPr bwMode="auto">
            <a:xfrm>
              <a:off x="-37" y="1529"/>
              <a:ext cx="5834" cy="1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3321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7" y="1529"/>
              <a:ext cx="5840" cy="12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11111E-6 L 0.51979 -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0.50556 -0.0555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" y="-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0" nodeType="withEffect" nodePh="1">
                                  <p:stCondLst>
                                    <p:cond delay="39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4.72222E-6 -3.7037E-6 L 0.31961 0.00162 " pathEditMode="relative" rAng="0" ptsTypes="AA">
                                      <p:cBhvr>
                                        <p:cTn id="33" dur="2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6" grpId="0" animBg="1"/>
      <p:bldP spid="7" grpId="0" animBg="1"/>
      <p:bldP spid="7" grpId="1" animBg="1"/>
      <p:bldP spid="8" grpId="0" animBg="1"/>
      <p:bldP spid="9" grpId="0" animBg="1"/>
      <p:bldP spid="9" grpId="1" animBg="1"/>
      <p:bldP spid="10" grpId="0" animBg="1"/>
      <p:bldP spid="10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>
            <a:grpSpLocks noChangeAspect="1"/>
          </p:cNvGrpSpPr>
          <p:nvPr/>
        </p:nvGrpSpPr>
        <p:grpSpPr bwMode="auto">
          <a:xfrm>
            <a:off x="2523464" y="4890445"/>
            <a:ext cx="4771038" cy="1563161"/>
            <a:chOff x="1125" y="1585"/>
            <a:chExt cx="3510" cy="1150"/>
          </a:xfrm>
        </p:grpSpPr>
        <p:sp>
          <p:nvSpPr>
            <p:cNvPr id="9" name="AutoShape 7"/>
            <p:cNvSpPr>
              <a:spLocks noChangeAspect="1" noChangeArrowheads="1" noTextEdit="1"/>
            </p:cNvSpPr>
            <p:nvPr/>
          </p:nvSpPr>
          <p:spPr bwMode="auto">
            <a:xfrm>
              <a:off x="1125" y="1585"/>
              <a:ext cx="3510" cy="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5" y="1585"/>
              <a:ext cx="3516" cy="1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771028" y="476672"/>
            <a:ext cx="4275910" cy="4413773"/>
            <a:chOff x="1020" y="73"/>
            <a:chExt cx="3970" cy="4098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20" y="73"/>
              <a:ext cx="3970" cy="4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434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0" y="73"/>
              <a:ext cx="3978" cy="41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774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7" name="Picture 5"/>
          <p:cNvPicPr>
            <a:picLocks noChangeAspect="1" noChangeArrowheads="1"/>
          </p:cNvPicPr>
          <p:nvPr/>
        </p:nvPicPr>
        <p:blipFill rotWithShape="1">
          <a:blip r:embed="rId2" cstate="print"/>
          <a:srcRect l="3774" t="6933" r="3774" b="7096"/>
          <a:stretch/>
        </p:blipFill>
        <p:spPr bwMode="auto">
          <a:xfrm>
            <a:off x="1043608" y="1052736"/>
            <a:ext cx="7056784" cy="4464496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6666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932" y="399693"/>
            <a:ext cx="8291512" cy="777875"/>
          </a:xfrm>
          <a:solidFill>
            <a:srgbClr val="FF9933"/>
          </a:solidFill>
        </p:spPr>
        <p:txBody>
          <a:bodyPr/>
          <a:lstStyle/>
          <a:p>
            <a:pPr algn="l" eaLnBrk="1" hangingPunct="1"/>
            <a:r>
              <a:rPr lang="tr-TR" b="1" smtClean="0">
                <a:solidFill>
                  <a:schemeClr val="bg1"/>
                </a:solidFill>
                <a:latin typeface="Comic Sans MS" pitchFamily="66" charset="0"/>
              </a:rPr>
              <a:t>Soru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96975"/>
            <a:ext cx="8374062" cy="1439863"/>
          </a:xfrm>
          <a:solidFill>
            <a:srgbClr val="009900"/>
          </a:solidFill>
        </p:spPr>
        <p:txBody>
          <a:bodyPr>
            <a:normAutofit lnSpcReduction="10000"/>
          </a:bodyPr>
          <a:lstStyle/>
          <a:p>
            <a:pPr marL="609600" indent="-609600" eaLnBrk="1" hangingPunct="1">
              <a:buFontTx/>
              <a:buNone/>
            </a:pPr>
            <a:r>
              <a:rPr lang="tr-TR" sz="2400" b="1" smtClean="0">
                <a:solidFill>
                  <a:schemeClr val="bg1"/>
                </a:solidFill>
                <a:latin typeface="Comic Sans MS" pitchFamily="66" charset="0"/>
              </a:rPr>
              <a:t>İple bağlanmış bir cisim 4 öğrenci tarafından</a:t>
            </a:r>
          </a:p>
          <a:p>
            <a:pPr marL="609600" indent="-609600" eaLnBrk="1" hangingPunct="1">
              <a:buFontTx/>
              <a:buNone/>
            </a:pPr>
            <a:r>
              <a:rPr lang="tr-TR" sz="2400" b="1" smtClean="0">
                <a:solidFill>
                  <a:schemeClr val="bg1"/>
                </a:solidFill>
                <a:latin typeface="Comic Sans MS" pitchFamily="66" charset="0"/>
              </a:rPr>
              <a:t>aşağıdaki kuvvetler eşliğinde çekilmektedir. Cisim</a:t>
            </a:r>
          </a:p>
          <a:p>
            <a:pPr marL="609600" indent="-609600" eaLnBrk="1" hangingPunct="1">
              <a:buFontTx/>
              <a:buNone/>
            </a:pPr>
            <a:r>
              <a:rPr lang="tr-TR" sz="2400" b="1" smtClean="0">
                <a:solidFill>
                  <a:schemeClr val="bg1"/>
                </a:solidFill>
                <a:latin typeface="Comic Sans MS" pitchFamily="66" charset="0"/>
              </a:rPr>
              <a:t>hangi yönde hareket eder? Net kuvvet kaç N dur? </a:t>
            </a:r>
          </a:p>
        </p:txBody>
      </p:sp>
      <p:sp>
        <p:nvSpPr>
          <p:cNvPr id="96260" name="Oval 4"/>
          <p:cNvSpPr>
            <a:spLocks noChangeArrowheads="1"/>
          </p:cNvSpPr>
          <p:nvPr/>
        </p:nvSpPr>
        <p:spPr bwMode="auto">
          <a:xfrm>
            <a:off x="3851275" y="4365625"/>
            <a:ext cx="433388" cy="431800"/>
          </a:xfrm>
          <a:prstGeom prst="ellipse">
            <a:avLst/>
          </a:prstGeom>
          <a:solidFill>
            <a:srgbClr val="B4F400"/>
          </a:solidFill>
          <a:ln w="9525">
            <a:solidFill>
              <a:srgbClr val="B4F4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96261" name="Line 5"/>
          <p:cNvSpPr>
            <a:spLocks noChangeShapeType="1"/>
          </p:cNvSpPr>
          <p:nvPr/>
        </p:nvSpPr>
        <p:spPr bwMode="auto">
          <a:xfrm>
            <a:off x="4067175" y="4581525"/>
            <a:ext cx="2160588" cy="0"/>
          </a:xfrm>
          <a:prstGeom prst="line">
            <a:avLst/>
          </a:prstGeom>
          <a:noFill/>
          <a:ln w="38100">
            <a:solidFill>
              <a:srgbClr val="B4F4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96262" name="Line 6"/>
          <p:cNvSpPr>
            <a:spLocks noChangeShapeType="1"/>
          </p:cNvSpPr>
          <p:nvPr/>
        </p:nvSpPr>
        <p:spPr bwMode="auto">
          <a:xfrm flipH="1">
            <a:off x="2268538" y="4581525"/>
            <a:ext cx="1798637" cy="0"/>
          </a:xfrm>
          <a:prstGeom prst="line">
            <a:avLst/>
          </a:prstGeom>
          <a:noFill/>
          <a:ln w="38100">
            <a:solidFill>
              <a:srgbClr val="B4F4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96263" name="Line 7"/>
          <p:cNvSpPr>
            <a:spLocks noChangeShapeType="1"/>
          </p:cNvSpPr>
          <p:nvPr/>
        </p:nvSpPr>
        <p:spPr bwMode="auto">
          <a:xfrm flipV="1">
            <a:off x="4067175" y="3357563"/>
            <a:ext cx="0" cy="1223962"/>
          </a:xfrm>
          <a:prstGeom prst="line">
            <a:avLst/>
          </a:prstGeom>
          <a:noFill/>
          <a:ln w="38100">
            <a:solidFill>
              <a:srgbClr val="B4F4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96264" name="Line 8"/>
          <p:cNvSpPr>
            <a:spLocks noChangeShapeType="1"/>
          </p:cNvSpPr>
          <p:nvPr/>
        </p:nvSpPr>
        <p:spPr bwMode="auto">
          <a:xfrm>
            <a:off x="4067175" y="4581525"/>
            <a:ext cx="0" cy="1152525"/>
          </a:xfrm>
          <a:prstGeom prst="line">
            <a:avLst/>
          </a:prstGeom>
          <a:noFill/>
          <a:ln w="38100">
            <a:solidFill>
              <a:srgbClr val="B4F4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3635375" y="2924175"/>
            <a:ext cx="1008063" cy="342900"/>
          </a:xfrm>
          <a:prstGeom prst="rect">
            <a:avLst/>
          </a:prstGeom>
          <a:solidFill>
            <a:srgbClr val="FF9900">
              <a:alpha val="58823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r-TR" sz="1400" b="1">
                <a:solidFill>
                  <a:schemeClr val="bg1"/>
                </a:solidFill>
                <a:latin typeface="Comic Sans MS" pitchFamily="66" charset="0"/>
              </a:rPr>
              <a:t>F1= 40N</a:t>
            </a:r>
          </a:p>
        </p:txBody>
      </p:sp>
      <p:sp>
        <p:nvSpPr>
          <p:cNvPr id="96266" name="Text Box 13"/>
          <p:cNvSpPr txBox="1">
            <a:spLocks noChangeArrowheads="1"/>
          </p:cNvSpPr>
          <p:nvPr/>
        </p:nvSpPr>
        <p:spPr bwMode="auto">
          <a:xfrm>
            <a:off x="1258888" y="4437063"/>
            <a:ext cx="1008062" cy="342900"/>
          </a:xfrm>
          <a:prstGeom prst="rect">
            <a:avLst/>
          </a:prstGeom>
          <a:solidFill>
            <a:srgbClr val="FF9900">
              <a:alpha val="58823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r-TR" sz="1400" b="1">
                <a:solidFill>
                  <a:schemeClr val="bg1"/>
                </a:solidFill>
                <a:latin typeface="Comic Sans MS" pitchFamily="66" charset="0"/>
              </a:rPr>
              <a:t>F2= 70N</a:t>
            </a:r>
          </a:p>
        </p:txBody>
      </p:sp>
      <p:sp>
        <p:nvSpPr>
          <p:cNvPr id="96267" name="Text Box 14"/>
          <p:cNvSpPr txBox="1">
            <a:spLocks noChangeArrowheads="1"/>
          </p:cNvSpPr>
          <p:nvPr/>
        </p:nvSpPr>
        <p:spPr bwMode="auto">
          <a:xfrm>
            <a:off x="3635375" y="5734050"/>
            <a:ext cx="1008063" cy="342900"/>
          </a:xfrm>
          <a:prstGeom prst="rect">
            <a:avLst/>
          </a:prstGeom>
          <a:solidFill>
            <a:srgbClr val="FF9900">
              <a:alpha val="58823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r-TR" sz="1400" b="1">
                <a:solidFill>
                  <a:schemeClr val="bg1"/>
                </a:solidFill>
                <a:latin typeface="Comic Sans MS" pitchFamily="66" charset="0"/>
              </a:rPr>
              <a:t>F4= 40N</a:t>
            </a:r>
          </a:p>
        </p:txBody>
      </p:sp>
      <p:sp>
        <p:nvSpPr>
          <p:cNvPr id="96268" name="Text Box 15"/>
          <p:cNvSpPr txBox="1">
            <a:spLocks noChangeArrowheads="1"/>
          </p:cNvSpPr>
          <p:nvPr/>
        </p:nvSpPr>
        <p:spPr bwMode="auto">
          <a:xfrm>
            <a:off x="6300788" y="4365625"/>
            <a:ext cx="1008062" cy="342900"/>
          </a:xfrm>
          <a:prstGeom prst="rect">
            <a:avLst/>
          </a:prstGeom>
          <a:solidFill>
            <a:srgbClr val="FF9900">
              <a:alpha val="58823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r-TR" sz="1400" b="1" dirty="0">
                <a:solidFill>
                  <a:schemeClr val="bg1"/>
                </a:solidFill>
                <a:latin typeface="Comic Sans MS" pitchFamily="66" charset="0"/>
              </a:rPr>
              <a:t>F3= 90N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 </a:t>
            </a:r>
            <a:endParaRPr lang="tr-TR" dirty="0"/>
          </a:p>
        </p:txBody>
      </p:sp>
      <p:pic>
        <p:nvPicPr>
          <p:cNvPr id="166914" name="Picture 2" descr="http://www.karmabilgi.net/images/bileske-kuvvet-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5576" y="2492896"/>
            <a:ext cx="7704856" cy="2092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67543" y="2420888"/>
            <a:ext cx="8328028" cy="2807975"/>
            <a:chOff x="405" y="1411"/>
            <a:chExt cx="4950" cy="1669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05" y="1411"/>
              <a:ext cx="4950" cy="1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6389" name="Picture 5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5" r="5004"/>
            <a:stretch/>
          </p:blipFill>
          <p:spPr bwMode="auto">
            <a:xfrm>
              <a:off x="421" y="1411"/>
              <a:ext cx="4894" cy="1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Unvan 4"/>
          <p:cNvSpPr>
            <a:spLocks noGrp="1"/>
          </p:cNvSpPr>
          <p:nvPr>
            <p:ph type="title"/>
          </p:nvPr>
        </p:nvSpPr>
        <p:spPr>
          <a:xfrm>
            <a:off x="1232190" y="548680"/>
            <a:ext cx="6798735" cy="1303867"/>
          </a:xfrm>
        </p:spPr>
        <p:txBody>
          <a:bodyPr/>
          <a:lstStyle/>
          <a:p>
            <a:r>
              <a:rPr lang="tr-TR" dirty="0" smtClean="0"/>
              <a:t>Bileşke Kuvvetleri Bulalım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662545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3" name="Picture 4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61" t="3595" r="5554" b="6666"/>
          <a:stretch/>
        </p:blipFill>
        <p:spPr bwMode="auto">
          <a:xfrm>
            <a:off x="1043608" y="692697"/>
            <a:ext cx="691276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46336" y="193180"/>
            <a:ext cx="6870700" cy="1600200"/>
          </a:xfrm>
        </p:spPr>
        <p:txBody>
          <a:bodyPr/>
          <a:lstStyle/>
          <a:p>
            <a:pPr eaLnBrk="1" hangingPunct="1"/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Sürat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2500313"/>
            <a:ext cx="7696200" cy="1504950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dirty="0" err="1" smtClean="0"/>
              <a:t>Hareketli</a:t>
            </a:r>
            <a:r>
              <a:rPr lang="de-DE" dirty="0" smtClean="0"/>
              <a:t> </a:t>
            </a:r>
            <a:r>
              <a:rPr lang="de-DE" dirty="0" err="1" smtClean="0"/>
              <a:t>bir</a:t>
            </a:r>
            <a:r>
              <a:rPr lang="de-DE" dirty="0" smtClean="0"/>
              <a:t> </a:t>
            </a:r>
            <a:r>
              <a:rPr lang="de-DE" dirty="0" err="1" smtClean="0"/>
              <a:t>cismin</a:t>
            </a:r>
            <a:r>
              <a:rPr lang="de-DE" dirty="0" smtClean="0"/>
              <a:t> </a:t>
            </a:r>
            <a:r>
              <a:rPr lang="de-DE" dirty="0" err="1" smtClean="0">
                <a:solidFill>
                  <a:srgbClr val="FF0000"/>
                </a:solidFill>
              </a:rPr>
              <a:t>belirli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bir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yolu</a:t>
            </a:r>
            <a:r>
              <a:rPr lang="de-DE" dirty="0" smtClean="0">
                <a:solidFill>
                  <a:srgbClr val="FF0000"/>
                </a:solidFill>
              </a:rPr>
              <a:t> ne </a:t>
            </a:r>
            <a:r>
              <a:rPr lang="de-DE" dirty="0" err="1" smtClean="0">
                <a:solidFill>
                  <a:srgbClr val="FF0000"/>
                </a:solidFill>
              </a:rPr>
              <a:t>kadar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zamanda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/>
              <a:t>aldığını</a:t>
            </a:r>
            <a:r>
              <a:rPr lang="de-DE" dirty="0" smtClean="0"/>
              <a:t> </a:t>
            </a:r>
            <a:r>
              <a:rPr lang="de-DE" dirty="0" err="1" smtClean="0"/>
              <a:t>gösteren</a:t>
            </a:r>
            <a:r>
              <a:rPr lang="de-DE" dirty="0" smtClean="0"/>
              <a:t> </a:t>
            </a:r>
            <a:r>
              <a:rPr lang="de-DE" dirty="0" err="1" smtClean="0"/>
              <a:t>büyüklüğe</a:t>
            </a:r>
            <a:r>
              <a:rPr lang="de-DE" dirty="0" smtClean="0"/>
              <a:t> </a:t>
            </a:r>
            <a:r>
              <a:rPr lang="de-DE" dirty="0" err="1" smtClean="0"/>
              <a:t>sürat</a:t>
            </a:r>
            <a:r>
              <a:rPr lang="de-DE" dirty="0" smtClean="0"/>
              <a:t> </a:t>
            </a:r>
            <a:r>
              <a:rPr lang="de-DE" dirty="0" err="1" smtClean="0"/>
              <a:t>denir</a:t>
            </a:r>
            <a:r>
              <a:rPr lang="de-DE" dirty="0" smtClean="0"/>
              <a:t>. </a:t>
            </a:r>
          </a:p>
        </p:txBody>
      </p:sp>
      <p:pic>
        <p:nvPicPr>
          <p:cNvPr id="31748" name="Picture 7" descr="kadran9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419872" cy="2564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9" name="Picture 9" descr="http://i43.tinypic.com/2hs9oiu.jpg"/>
          <p:cNvPicPr>
            <a:picLocks noChangeAspect="1" noChangeArrowheads="1"/>
          </p:cNvPicPr>
          <p:nvPr/>
        </p:nvPicPr>
        <p:blipFill>
          <a:blip r:embed="rId4" cstate="print"/>
          <a:srcRect b="8710"/>
          <a:stretch>
            <a:fillRect/>
          </a:stretch>
        </p:blipFill>
        <p:spPr bwMode="auto">
          <a:xfrm>
            <a:off x="4929188" y="4071938"/>
            <a:ext cx="4214812" cy="2786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11" descr="http://www.supercars.dk/images/products/Veyron-2.gif"/>
          <p:cNvPicPr>
            <a:picLocks noChangeAspect="1" noChangeArrowheads="1"/>
          </p:cNvPicPr>
          <p:nvPr/>
        </p:nvPicPr>
        <p:blipFill>
          <a:blip r:embed="rId5" cstate="print"/>
          <a:srcRect t="14912" b="14969"/>
          <a:stretch>
            <a:fillRect/>
          </a:stretch>
        </p:blipFill>
        <p:spPr bwMode="auto">
          <a:xfrm>
            <a:off x="0" y="4071938"/>
            <a:ext cx="4929188" cy="2786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1" name="Picture 13" descr="dsc08955smallvs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0" y="0"/>
            <a:ext cx="4000500" cy="2500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6444208" cy="90872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Dengelenmiş Kuvvetler</a:t>
            </a:r>
          </a:p>
        </p:txBody>
      </p:sp>
      <p:sp>
        <p:nvSpPr>
          <p:cNvPr id="122883" name="2 İçerik Yer Tutucusu"/>
          <p:cNvSpPr>
            <a:spLocks noGrp="1"/>
          </p:cNvSpPr>
          <p:nvPr>
            <p:ph idx="1"/>
          </p:nvPr>
        </p:nvSpPr>
        <p:spPr>
          <a:xfrm>
            <a:off x="0" y="908719"/>
            <a:ext cx="6156176" cy="2966439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cismin üzerindeki bileşke kuvvet(net kuvvet) 0 ise o cisim dengelenmiş kuvvetlerin etkisi altındadır.</a:t>
            </a:r>
          </a:p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durumda; cisim duruyorsa durmaya devam eder.</a:t>
            </a:r>
          </a:p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Veya cismin bir hızı varsa o hızda sabit bir şekilde hareket eder.</a:t>
            </a: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229929" y="596563"/>
            <a:ext cx="2757637" cy="2640953"/>
            <a:chOff x="4197" y="572"/>
            <a:chExt cx="1418" cy="1358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197" y="572"/>
              <a:ext cx="1418" cy="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5365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7" y="572"/>
              <a:ext cx="1424" cy="1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0" y="3875159"/>
            <a:ext cx="9144000" cy="1887509"/>
            <a:chOff x="97" y="2144"/>
            <a:chExt cx="5113" cy="1071"/>
          </a:xfrm>
        </p:grpSpPr>
        <p:sp>
          <p:nvSpPr>
            <p:cNvPr id="11" name="AutoShape 7"/>
            <p:cNvSpPr>
              <a:spLocks noChangeAspect="1" noChangeArrowheads="1" noTextEdit="1"/>
            </p:cNvSpPr>
            <p:nvPr/>
          </p:nvSpPr>
          <p:spPr bwMode="auto">
            <a:xfrm>
              <a:off x="97" y="2144"/>
              <a:ext cx="5113" cy="1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5369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" y="2144"/>
              <a:ext cx="5119" cy="1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Sol Ok 15"/>
          <p:cNvSpPr/>
          <p:nvPr/>
        </p:nvSpPr>
        <p:spPr>
          <a:xfrm>
            <a:off x="1619672" y="5773242"/>
            <a:ext cx="1800200" cy="648072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5N</a:t>
            </a:r>
            <a:endParaRPr lang="tr-TR" dirty="0"/>
          </a:p>
        </p:txBody>
      </p:sp>
      <p:sp>
        <p:nvSpPr>
          <p:cNvPr id="17" name="Sağ Ok 16"/>
          <p:cNvSpPr/>
          <p:nvPr/>
        </p:nvSpPr>
        <p:spPr>
          <a:xfrm>
            <a:off x="5321879" y="5773242"/>
            <a:ext cx="1842410" cy="615401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5N</a:t>
            </a:r>
            <a:endParaRPr lang="tr-TR" dirty="0"/>
          </a:p>
        </p:txBody>
      </p:sp>
      <p:sp>
        <p:nvSpPr>
          <p:cNvPr id="18" name="Dikdörtgen 17"/>
          <p:cNvSpPr/>
          <p:nvPr/>
        </p:nvSpPr>
        <p:spPr>
          <a:xfrm>
            <a:off x="3650795" y="5946109"/>
            <a:ext cx="1440160" cy="8674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Bileşke kuvvet=0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http://medya.buldumbuldum.com/cerceveli_saatler-142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255" y="908720"/>
            <a:ext cx="4071532" cy="4071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http://www.dekorasyonsitem.com/wp-content/uploads/2010/08/masa-%C3%A7i%C3%A7ekleri-225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33056"/>
            <a:ext cx="1765083" cy="2353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8" r="8501"/>
          <a:stretch/>
        </p:blipFill>
        <p:spPr bwMode="auto">
          <a:xfrm>
            <a:off x="683568" y="908720"/>
            <a:ext cx="2592687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024446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709743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07704" y="692696"/>
            <a:ext cx="5384018" cy="548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733728" cy="498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1 Başlık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Dengelenmemiş Kuvvetler		</a:t>
            </a:r>
          </a:p>
        </p:txBody>
      </p:sp>
      <p:sp>
        <p:nvSpPr>
          <p:cNvPr id="123907" name="2 İçerik Yer Tutucusu"/>
          <p:cNvSpPr>
            <a:spLocks noGrp="1"/>
          </p:cNvSpPr>
          <p:nvPr>
            <p:ph sz="quarter" idx="1"/>
          </p:nvPr>
        </p:nvSpPr>
        <p:spPr>
          <a:xfrm>
            <a:off x="35767" y="1340768"/>
            <a:ext cx="9144000" cy="1440160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Cisme etki eden kuvvetlerin bileşkesi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(net kuvvet) 0 dan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farklı ise bu cisim dengelenmemiş kuvvetlerin etkisi altındadır.</a:t>
            </a: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47664" y="2780928"/>
            <a:ext cx="6408712" cy="3792731"/>
            <a:chOff x="2064" y="2172"/>
            <a:chExt cx="2881" cy="1705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64" y="2172"/>
              <a:ext cx="2881" cy="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2172"/>
              <a:ext cx="2887" cy="1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Sol Ok 9"/>
          <p:cNvSpPr/>
          <p:nvPr/>
        </p:nvSpPr>
        <p:spPr>
          <a:xfrm>
            <a:off x="1683440" y="2694774"/>
            <a:ext cx="1800200" cy="648072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5N</a:t>
            </a:r>
            <a:endParaRPr lang="tr-TR" dirty="0"/>
          </a:p>
        </p:txBody>
      </p:sp>
      <p:sp>
        <p:nvSpPr>
          <p:cNvPr id="11" name="Sağ Ok 10"/>
          <p:cNvSpPr/>
          <p:nvPr/>
        </p:nvSpPr>
        <p:spPr>
          <a:xfrm>
            <a:off x="5691751" y="2694774"/>
            <a:ext cx="1842410" cy="615401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15N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3816029" y="2721922"/>
            <a:ext cx="1440160" cy="8674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Bileşke kuvvet=10N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ankarapinarspor.com/wp-content/uploads/2013/08/football-deportes-f-tbol-jugando-vista-completa-200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7889">
            <a:off x="4592415" y="752201"/>
            <a:ext cx="4023245" cy="3017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210" y="12035"/>
            <a:ext cx="9144000" cy="3052935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Dengelenmemiş kuvvetlerin etkisi altındaki bir cismin</a:t>
            </a:r>
          </a:p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Hızlanabilir,</a:t>
            </a:r>
          </a:p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Yavaşlayabilir,</a:t>
            </a:r>
          </a:p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Yön değiştirebilir.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dirty="0"/>
          </a:p>
        </p:txBody>
      </p:sp>
      <p:pic>
        <p:nvPicPr>
          <p:cNvPr id="19458" name="Picture 2" descr="http://www.resimseli.net/data/media/125/Lionel-Messi-Sut-Cekerken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1972">
            <a:off x="675786" y="3028477"/>
            <a:ext cx="2959653" cy="3601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i.tr.eurosport.com/2012/12/03/919759-15272997-640-3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2975">
            <a:off x="4213831" y="4138652"/>
            <a:ext cx="4273455" cy="2403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85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68313" y="908050"/>
            <a:ext cx="8226425" cy="5165725"/>
            <a:chOff x="295" y="572"/>
            <a:chExt cx="5182" cy="3254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5" y="572"/>
              <a:ext cx="5182" cy="3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2150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572"/>
              <a:ext cx="5188" cy="3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750077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7148745" cy="3797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475656" y="1196752"/>
            <a:ext cx="6579897" cy="3960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http://www.fikirle.com/blog/wp-content/NFS_resim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Sürati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hesaplamak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geçen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zamana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cismin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ald</a:t>
            </a:r>
            <a:r>
              <a:rPr lang="tr-TR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ığı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yola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ihtiyac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vard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de-DE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Yani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cismin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sürati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belli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zamanda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ne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kadar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yol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ald</a:t>
            </a:r>
            <a:r>
              <a:rPr lang="tr-TR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ığı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yla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bulunur</a:t>
            </a:r>
            <a:r>
              <a:rPr lang="de-DE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062038"/>
            <a:ext cx="83439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755576" y="836712"/>
            <a:ext cx="8004374" cy="4853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764704"/>
            <a:ext cx="6038749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835696" y="1484784"/>
            <a:ext cx="6161013" cy="38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595336" cy="3275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2115612" y="0"/>
            <a:ext cx="506604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475656" y="620688"/>
            <a:ext cx="6359544" cy="538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397641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040916" cy="35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92696"/>
            <a:ext cx="6376140" cy="506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ı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cxnSp>
        <p:nvCxnSpPr>
          <p:cNvPr id="9" name="8 Düz Bağlayıcı"/>
          <p:cNvCxnSpPr/>
          <p:nvPr/>
        </p:nvCxnSpPr>
        <p:spPr>
          <a:xfrm>
            <a:off x="1115616" y="2060848"/>
            <a:ext cx="93610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6" descr="surat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16552" t="15636" r="36155" b="66122"/>
          <a:stretch>
            <a:fillRect/>
          </a:stretch>
        </p:blipFill>
        <p:spPr>
          <a:xfrm>
            <a:off x="0" y="1484784"/>
            <a:ext cx="2880320" cy="1296144"/>
          </a:xfrm>
          <a:prstGeom prst="rect">
            <a:avLst/>
          </a:prstGeom>
          <a:noFill/>
        </p:spPr>
      </p:pic>
      <p:sp>
        <p:nvSpPr>
          <p:cNvPr id="14" name="1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Sürati Hesaplamak için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7843937" cy="386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20688"/>
            <a:ext cx="6214496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115616" y="1988840"/>
            <a:ext cx="6892783" cy="3390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692696"/>
            <a:ext cx="5854158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691680" y="1052736"/>
            <a:ext cx="6574654" cy="4611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403648" y="1628800"/>
            <a:ext cx="6398843" cy="399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7136808" cy="424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7028790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20688"/>
            <a:ext cx="7168691" cy="539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7338506" cy="452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44655" y="1772816"/>
            <a:ext cx="9033988" cy="4570859"/>
            <a:chOff x="-55" y="675"/>
            <a:chExt cx="5870" cy="2970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-55" y="675"/>
              <a:ext cx="5870" cy="2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5" y="675"/>
              <a:ext cx="5876" cy="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7" name="Picture 7" descr="http://www.masternewmedia.org/images/one_finger_350o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2373">
            <a:off x="4162571" y="4434898"/>
            <a:ext cx="1492007" cy="221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3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kumimoji="0" lang="tr-TR" sz="4800" b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C000"/>
                </a:solidFill>
              </a:rPr>
              <a:t>Sürati Hesaplamak için</a:t>
            </a:r>
            <a:endParaRPr kumimoji="0" lang="tr-TR" sz="48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yalı Kalemler">
  <a:themeElements>
    <a:clrScheme name="Boyalı Kalemler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Boyalı Kalemler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oyalı Kalemler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is Teması">
  <a:themeElements>
    <a:clrScheme name="Özel 5">
      <a:dk1>
        <a:srgbClr val="FFFFFF"/>
      </a:dk1>
      <a:lt1>
        <a:sysClr val="window" lastClr="FFFFFF"/>
      </a:lt1>
      <a:dk2>
        <a:srgbClr val="FFFFF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k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ppt/theme/theme5.xml><?xml version="1.0" encoding="utf-8"?>
<a:theme xmlns:a="http://schemas.openxmlformats.org/drawingml/2006/main" name="1_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k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6.xml><?xml version="1.0" encoding="utf-8"?>
<a:theme xmlns:a="http://schemas.openxmlformats.org/drawingml/2006/main" name="Kristal">
  <a:themeElements>
    <a:clrScheme name="Kristal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Kristal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istal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7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lebration">
    <a:dk1>
      <a:srgbClr val="49345F"/>
    </a:dk1>
    <a:lt1>
      <a:srgbClr val="DDD9C3"/>
    </a:lt1>
    <a:dk2>
      <a:srgbClr val="000000"/>
    </a:dk2>
    <a:lt2>
      <a:srgbClr val="FFFFFF"/>
    </a:lt2>
    <a:accent1>
      <a:srgbClr val="310095"/>
    </a:accent1>
    <a:accent2>
      <a:srgbClr val="886286"/>
    </a:accent2>
    <a:accent3>
      <a:srgbClr val="A082F5"/>
    </a:accent3>
    <a:accent4>
      <a:srgbClr val="5061C8"/>
    </a:accent4>
    <a:accent5>
      <a:srgbClr val="00AAAA"/>
    </a:accent5>
    <a:accent6>
      <a:srgbClr val="008040"/>
    </a:accent6>
    <a:hlink>
      <a:srgbClr val="A2A2FF"/>
    </a:hlink>
    <a:folHlink>
      <a:srgbClr val="CF9BF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2177</TotalTime>
  <Words>805</Words>
  <Application>Microsoft Office PowerPoint</Application>
  <PresentationFormat>Ekran Gösterisi (4:3)</PresentationFormat>
  <Paragraphs>154</Paragraphs>
  <Slides>89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6</vt:i4>
      </vt:variant>
      <vt:variant>
        <vt:lpstr>Slayt Başlıkları</vt:lpstr>
      </vt:variant>
      <vt:variant>
        <vt:i4>89</vt:i4>
      </vt:variant>
    </vt:vector>
  </HeadingPairs>
  <TitlesOfParts>
    <vt:vector size="102" baseType="lpstr">
      <vt:lpstr>Arial</vt:lpstr>
      <vt:lpstr>Calibri</vt:lpstr>
      <vt:lpstr>Comic Sans MS</vt:lpstr>
      <vt:lpstr>Garamond</vt:lpstr>
      <vt:lpstr>Trebuchet MS</vt:lpstr>
      <vt:lpstr>Wingdings</vt:lpstr>
      <vt:lpstr>Wingdings 3</vt:lpstr>
      <vt:lpstr>Boyalı Kalemler</vt:lpstr>
      <vt:lpstr>Ofis Teması</vt:lpstr>
      <vt:lpstr>1_Ofis Teması</vt:lpstr>
      <vt:lpstr>Organik</vt:lpstr>
      <vt:lpstr>1_Organik</vt:lpstr>
      <vt:lpstr>Kristal</vt:lpstr>
      <vt:lpstr>PowerPoint Sunusu</vt:lpstr>
      <vt:lpstr>Konum </vt:lpstr>
      <vt:lpstr>Zaman </vt:lpstr>
      <vt:lpstr>Hareket </vt:lpstr>
      <vt:lpstr>PowerPoint Sunusu</vt:lpstr>
      <vt:lpstr>Sürat </vt:lpstr>
      <vt:lpstr>PowerPoint Sunusu</vt:lpstr>
      <vt:lpstr>Sürati Hesaplamak için</vt:lpstr>
      <vt:lpstr>PowerPoint Sunusu</vt:lpstr>
      <vt:lpstr>PowerPoint Sunusu</vt:lpstr>
      <vt:lpstr>PowerPoint Sunusu</vt:lpstr>
      <vt:lpstr>PowerPoint Sunusu</vt:lpstr>
      <vt:lpstr>Dikkat !</vt:lpstr>
      <vt:lpstr>Çevirmeler  Yol </vt:lpstr>
      <vt:lpstr>Çevirmeler  Zaman</vt:lpstr>
      <vt:lpstr>PowerPoint Sunusu</vt:lpstr>
      <vt:lpstr>PowerPoint Sunusu</vt:lpstr>
      <vt:lpstr>PowerPoint Sunusu</vt:lpstr>
      <vt:lpstr>PowerPoint Sunusu</vt:lpstr>
      <vt:lpstr>PowerPoint Sunusu</vt:lpstr>
      <vt:lpstr>Sabit Süratli Hareket</vt:lpstr>
      <vt:lpstr>PowerPoint Sunusu</vt:lpstr>
      <vt:lpstr>Grafik Çizme</vt:lpstr>
      <vt:lpstr>PowerPoint Sunusu</vt:lpstr>
      <vt:lpstr>PowerPoint Sunusu</vt:lpstr>
      <vt:lpstr>Grafik çizme örnek</vt:lpstr>
      <vt:lpstr>PowerPoint Sunusu</vt:lpstr>
      <vt:lpstr>Soru </vt:lpstr>
      <vt:lpstr>Hareket  Enerjisi </vt:lpstr>
      <vt:lpstr>Kuvvet </vt:lpstr>
      <vt:lpstr>Kuvveti Tanıyalım Ve Ölçelim</vt:lpstr>
      <vt:lpstr>Kuvvet; </vt:lpstr>
      <vt:lpstr>Kuvvet; </vt:lpstr>
      <vt:lpstr>Kuvvet ;</vt:lpstr>
      <vt:lpstr>Kuvvet; </vt:lpstr>
      <vt:lpstr>Kuvvet ;</vt:lpstr>
      <vt:lpstr>Kuvvetin Gösterimi, Birimi ve Ölçülmesi</vt:lpstr>
      <vt:lpstr>PowerPoint Sunusu</vt:lpstr>
      <vt:lpstr>Dinamometre</vt:lpstr>
      <vt:lpstr>PowerPoint Sunusu</vt:lpstr>
      <vt:lpstr>PowerPoint Sunusu</vt:lpstr>
      <vt:lpstr>Kuvvetin Özellikleri:</vt:lpstr>
      <vt:lpstr>Doğrultu ve Yön</vt:lpstr>
      <vt:lpstr>PowerPoint Sunusu</vt:lpstr>
      <vt:lpstr>Bir cisme etki eden kuvvetler oklar ile gösterilir. Okun yönü kuvvetin ne tarafa doğru uygulandığını gösterir.</vt:lpstr>
      <vt:lpstr>PowerPoint Sunusu</vt:lpstr>
      <vt:lpstr>PowerPoint Sunusu</vt:lpstr>
      <vt:lpstr>PowerPoint Sunusu</vt:lpstr>
      <vt:lpstr>Bileşke Kuvvet </vt:lpstr>
      <vt:lpstr>Aynı Yönlü Kuvvetlerin Bileşkesi</vt:lpstr>
      <vt:lpstr>PowerPoint Sunusu</vt:lpstr>
      <vt:lpstr>PowerPoint Sunusu</vt:lpstr>
      <vt:lpstr>Zıt Yönlü Kuvvetlerin Bileşkesi</vt:lpstr>
      <vt:lpstr>PowerPoint Sunusu</vt:lpstr>
      <vt:lpstr>PowerPoint Sunusu</vt:lpstr>
      <vt:lpstr>Soru</vt:lpstr>
      <vt:lpstr>Örnek </vt:lpstr>
      <vt:lpstr>Bileşke Kuvvetleri Bulalım</vt:lpstr>
      <vt:lpstr>PowerPoint Sunusu</vt:lpstr>
      <vt:lpstr>Dengelenmiş Kuvvetler</vt:lpstr>
      <vt:lpstr>PowerPoint Sunusu</vt:lpstr>
      <vt:lpstr>PowerPoint Sunusu</vt:lpstr>
      <vt:lpstr>PowerPoint Sunusu</vt:lpstr>
      <vt:lpstr>PowerPoint Sunusu</vt:lpstr>
      <vt:lpstr>Dengelenmemiş Kuvvetler 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Anayurt</dc:creator>
  <cp:lastModifiedBy>yasin anayurt</cp:lastModifiedBy>
  <cp:revision>79</cp:revision>
  <dcterms:created xsi:type="dcterms:W3CDTF">1601-01-01T00:00:00Z</dcterms:created>
  <dcterms:modified xsi:type="dcterms:W3CDTF">2015-11-30T21:01:09Z</dcterms:modified>
</cp:coreProperties>
</file>