
<file path=[Content_Types].xml><?xml version="1.0" encoding="utf-8"?>
<Types xmlns="http://schemas.openxmlformats.org/package/2006/content-types">
  <Default Extension="png" ContentType="image/png"/>
  <Default Extension="bin" ContentType="application/vnd.ms-office.activeX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activeX/activeX1.xml" ContentType="application/vnd.ms-office.activeX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tags/tag2.xml" ContentType="application/vnd.openxmlformats-officedocument.presentationml.tags+xml"/>
  <Override PartName="/ppt/activeX/activeX2.xml" ContentType="application/vnd.ms-office.activeX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activeX/activeX3.xml" ContentType="application/vnd.ms-office.activeX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activeX/activeX4.xml" ContentType="application/vnd.ms-office.activeX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activeX/activeX5.xml" ContentType="application/vnd.ms-office.activeX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activeX/activeX6.xml" ContentType="application/vnd.ms-office.activeX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activeX/activeX7.xml" ContentType="application/vnd.ms-office.activeX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tags/tag3.xml" ContentType="application/vnd.openxmlformats-officedocument.presentationml.tags+xml"/>
  <Override PartName="/ppt/activeX/activeX8.xml" ContentType="application/vnd.ms-office.activeX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activeX/activeX9.xml" ContentType="application/vnd.ms-office.activeX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activeX/activeX10.xml" ContentType="application/vnd.ms-office.activeX+xml"/>
  <Override PartName="/ppt/notesSlides/notesSlide35.xml" ContentType="application/vnd.openxmlformats-officedocument.presentationml.notesSlide+xml"/>
  <Override PartName="/ppt/activeX/activeX11.xml" ContentType="application/vnd.ms-office.activeX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activeX/activeX12.xml" ContentType="application/vnd.ms-office.activeX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activeX/activeX13.xml" ContentType="application/vnd.ms-office.activeX+xml"/>
  <Override PartName="/ppt/notesSlides/notesSlide5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7"/>
  </p:notesMasterIdLst>
  <p:sldIdLst>
    <p:sldId id="256" r:id="rId2"/>
    <p:sldId id="257" r:id="rId3"/>
    <p:sldId id="305" r:id="rId4"/>
    <p:sldId id="258" r:id="rId5"/>
    <p:sldId id="292" r:id="rId6"/>
    <p:sldId id="259" r:id="rId7"/>
    <p:sldId id="260" r:id="rId8"/>
    <p:sldId id="261" r:id="rId9"/>
    <p:sldId id="262" r:id="rId10"/>
    <p:sldId id="294" r:id="rId11"/>
    <p:sldId id="263" r:id="rId12"/>
    <p:sldId id="264" r:id="rId13"/>
    <p:sldId id="295" r:id="rId14"/>
    <p:sldId id="311" r:id="rId15"/>
    <p:sldId id="265" r:id="rId16"/>
    <p:sldId id="266" r:id="rId17"/>
    <p:sldId id="296" r:id="rId18"/>
    <p:sldId id="267" r:id="rId19"/>
    <p:sldId id="268" r:id="rId20"/>
    <p:sldId id="269" r:id="rId21"/>
    <p:sldId id="299" r:id="rId22"/>
    <p:sldId id="270" r:id="rId23"/>
    <p:sldId id="271" r:id="rId24"/>
    <p:sldId id="327" r:id="rId25"/>
    <p:sldId id="272" r:id="rId26"/>
    <p:sldId id="273" r:id="rId27"/>
    <p:sldId id="301" r:id="rId28"/>
    <p:sldId id="274" r:id="rId29"/>
    <p:sldId id="297" r:id="rId30"/>
    <p:sldId id="275" r:id="rId31"/>
    <p:sldId id="309" r:id="rId32"/>
    <p:sldId id="313" r:id="rId33"/>
    <p:sldId id="314" r:id="rId34"/>
    <p:sldId id="315" r:id="rId35"/>
    <p:sldId id="303" r:id="rId36"/>
    <p:sldId id="304" r:id="rId37"/>
    <p:sldId id="276" r:id="rId38"/>
    <p:sldId id="277" r:id="rId39"/>
    <p:sldId id="278" r:id="rId40"/>
    <p:sldId id="279" r:id="rId41"/>
    <p:sldId id="280" r:id="rId42"/>
    <p:sldId id="302" r:id="rId43"/>
    <p:sldId id="281" r:id="rId44"/>
    <p:sldId id="318" r:id="rId45"/>
    <p:sldId id="319" r:id="rId46"/>
    <p:sldId id="320" r:id="rId47"/>
    <p:sldId id="321" r:id="rId48"/>
    <p:sldId id="322" r:id="rId49"/>
    <p:sldId id="326" r:id="rId50"/>
    <p:sldId id="316" r:id="rId51"/>
    <p:sldId id="317" r:id="rId52"/>
    <p:sldId id="306" r:id="rId53"/>
    <p:sldId id="307" r:id="rId54"/>
    <p:sldId id="308" r:id="rId55"/>
    <p:sldId id="289" r:id="rId56"/>
  </p:sldIdLst>
  <p:sldSz cx="9144000" cy="6858000" type="screen4x3"/>
  <p:notesSz cx="6858000" cy="9144000"/>
  <p:custDataLst>
    <p:tags r:id="rId58"/>
  </p:custDataLst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514" autoAdjust="0"/>
  </p:normalViewPr>
  <p:slideViewPr>
    <p:cSldViewPr>
      <p:cViewPr>
        <p:scale>
          <a:sx n="95" d="100"/>
          <a:sy n="95" d="100"/>
        </p:scale>
        <p:origin x="-125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notesMaster" Target="notesMasters/notesMaster1.xml"/><Relationship Id="rId61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presProps" Target="presProp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10.xml.rels><?xml version="1.0" encoding="UTF-8" standalone="yes"?>
<Relationships xmlns="http://schemas.openxmlformats.org/package/2006/relationships"><Relationship Id="rId1" Type="http://schemas.microsoft.com/office/2006/relationships/activeXControlBinary" Target="activeX10.bin"/></Relationships>
</file>

<file path=ppt/activeX/_rels/activeX11.xml.rels><?xml version="1.0" encoding="UTF-8" standalone="yes"?>
<Relationships xmlns="http://schemas.openxmlformats.org/package/2006/relationships"><Relationship Id="rId1" Type="http://schemas.microsoft.com/office/2006/relationships/activeXControlBinary" Target="activeX11.bin"/></Relationships>
</file>

<file path=ppt/activeX/_rels/activeX12.xml.rels><?xml version="1.0" encoding="UTF-8" standalone="yes"?>
<Relationships xmlns="http://schemas.openxmlformats.org/package/2006/relationships"><Relationship Id="rId1" Type="http://schemas.microsoft.com/office/2006/relationships/activeXControlBinary" Target="activeX12.bin"/></Relationships>
</file>

<file path=ppt/activeX/_rels/activeX13.xml.rels><?xml version="1.0" encoding="UTF-8" standalone="yes"?>
<Relationships xmlns="http://schemas.openxmlformats.org/package/2006/relationships"><Relationship Id="rId1" Type="http://schemas.microsoft.com/office/2006/relationships/activeXControlBinary" Target="activeX13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_rels/activeX8.xml.rels><?xml version="1.0" encoding="UTF-8" standalone="yes"?>
<Relationships xmlns="http://schemas.openxmlformats.org/package/2006/relationships"><Relationship Id="rId1" Type="http://schemas.microsoft.com/office/2006/relationships/activeXControlBinary" Target="activeX8.bin"/></Relationships>
</file>

<file path=ppt/activeX/_rels/activeX9.xml.rels><?xml version="1.0" encoding="UTF-8" standalone="yes"?>
<Relationships xmlns="http://schemas.openxmlformats.org/package/2006/relationships"><Relationship Id="rId1" Type="http://schemas.microsoft.com/office/2006/relationships/activeXControlBinary" Target="activeX9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0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1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8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activeX/activeX9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png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png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png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8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ACBE04-30C0-4FD8-8A60-214A90614EF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7CC366C-8332-4630-B15B-2DD045184F3C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838260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55323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5880088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9927174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4347230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8004903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0628796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090637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4434483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6935921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9527827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19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24161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761344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6079997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6354025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6094855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35818997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9418271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338299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0857872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3C9B2C-551C-4F8C-A7FD-DE317AE50625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2004273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5862016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6465334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4085670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734063332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049987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36396118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662828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8908175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598483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8134788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411951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156760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39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7878122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552357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9316830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2596102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064206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642959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06616079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25410399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245171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8303719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9763379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49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982192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D3CD92-6D6A-4020-AE6E-E466F3830E89}" type="slidenum">
              <a:rPr lang="tr-TR" smtClean="0"/>
              <a:pPr/>
              <a:t>5</a:t>
            </a:fld>
            <a:endParaRPr lang="tr-TR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30115605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51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3403311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52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7545111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53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66930006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54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5954283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F6D31E-CE34-4DB5-BBF1-C19EAB527C5C}" type="slidenum">
              <a:rPr lang="tr-TR" smtClean="0">
                <a:solidFill>
                  <a:prstClr val="black"/>
                </a:solidFill>
              </a:rPr>
              <a:pPr/>
              <a:t>55</a:t>
            </a:fld>
            <a:endParaRPr lang="tr-TR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16162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22949390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868074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83606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7CC366C-8332-4630-B15B-2DD045184F3C}" type="slidenum">
              <a:rPr lang="tr-TR" smtClean="0"/>
              <a:t>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20123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07.01.2015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2.pn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g"/><Relationship Id="rId4" Type="http://schemas.openxmlformats.org/officeDocument/2006/relationships/image" Target="../media/image1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4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9.png"/><Relationship Id="rId4" Type="http://schemas.openxmlformats.org/officeDocument/2006/relationships/notesSlide" Target="../notesSlides/notesSl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5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25.png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30.png"/><Relationship Id="rId4" Type="http://schemas.openxmlformats.org/officeDocument/2006/relationships/notesSlide" Target="../notesSlides/notesSl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34.png"/><Relationship Id="rId4" Type="http://schemas.openxmlformats.org/officeDocument/2006/relationships/notesSlide" Target="../notesSlides/notesSlide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8.xml"/><Relationship Id="rId2" Type="http://schemas.openxmlformats.org/officeDocument/2006/relationships/tags" Target="../tags/tag3.xml"/><Relationship Id="rId1" Type="http://schemas.openxmlformats.org/officeDocument/2006/relationships/vmlDrawing" Target="../drawings/vmlDrawing8.vml"/><Relationship Id="rId6" Type="http://schemas.openxmlformats.org/officeDocument/2006/relationships/image" Target="../media/image37.png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9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40.png"/><Relationship Id="rId4" Type="http://schemas.openxmlformats.org/officeDocument/2006/relationships/notesSlide" Target="../notesSlides/notesSlide2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2.jp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0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48.png"/><Relationship Id="rId4" Type="http://schemas.openxmlformats.org/officeDocument/2006/relationships/notesSlide" Target="../notesSlides/notesSlide3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1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50.png"/><Relationship Id="rId4" Type="http://schemas.openxmlformats.org/officeDocument/2006/relationships/notesSlide" Target="../notesSlides/notesSlide3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4.jp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2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58.png"/><Relationship Id="rId4" Type="http://schemas.openxmlformats.org/officeDocument/2006/relationships/notesSlide" Target="../notesSlides/notesSlide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2.jpg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jpg"/><Relationship Id="rId5" Type="http://schemas.openxmlformats.org/officeDocument/2006/relationships/image" Target="../media/image65.jpg"/><Relationship Id="rId4" Type="http://schemas.openxmlformats.org/officeDocument/2006/relationships/image" Target="../media/image64.jp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0.jpg"/><Relationship Id="rId5" Type="http://schemas.openxmlformats.org/officeDocument/2006/relationships/image" Target="../media/image69.jpg"/><Relationship Id="rId4" Type="http://schemas.openxmlformats.org/officeDocument/2006/relationships/image" Target="../media/image68.jp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7" Type="http://schemas.openxmlformats.org/officeDocument/2006/relationships/image" Target="../media/image75.jp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g"/><Relationship Id="rId5" Type="http://schemas.openxmlformats.org/officeDocument/2006/relationships/image" Target="../media/image73.jpg"/><Relationship Id="rId4" Type="http://schemas.openxmlformats.org/officeDocument/2006/relationships/image" Target="../media/image72.jp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G"/><Relationship Id="rId7" Type="http://schemas.openxmlformats.org/officeDocument/2006/relationships/image" Target="../media/image80.jp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9.jpg"/><Relationship Id="rId5" Type="http://schemas.openxmlformats.org/officeDocument/2006/relationships/image" Target="../media/image78.jpg"/><Relationship Id="rId4" Type="http://schemas.openxmlformats.org/officeDocument/2006/relationships/image" Target="../media/image77.jpg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6.JPG"/><Relationship Id="rId3" Type="http://schemas.openxmlformats.org/officeDocument/2006/relationships/image" Target="../media/image81.JPG"/><Relationship Id="rId7" Type="http://schemas.openxmlformats.org/officeDocument/2006/relationships/image" Target="../media/image85.jp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4.jpg"/><Relationship Id="rId5" Type="http://schemas.openxmlformats.org/officeDocument/2006/relationships/image" Target="../media/image83.jpg"/><Relationship Id="rId4" Type="http://schemas.openxmlformats.org/officeDocument/2006/relationships/image" Target="../media/image82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2.xml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7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g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control" Target="../activeX/activeX13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90.png"/><Relationship Id="rId4" Type="http://schemas.openxmlformats.org/officeDocument/2006/relationships/notesSlide" Target="../notesSlides/notesSlide5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403648" y="116632"/>
            <a:ext cx="6126322" cy="5158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Altıgen 1"/>
          <p:cNvSpPr/>
          <p:nvPr/>
        </p:nvSpPr>
        <p:spPr>
          <a:xfrm>
            <a:off x="1435899" y="116632"/>
            <a:ext cx="1224136" cy="1008112"/>
          </a:xfrm>
          <a:prstGeom prst="hexagon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4.</a:t>
            </a:r>
          </a:p>
          <a:p>
            <a:pPr algn="ctr"/>
            <a:r>
              <a:rPr lang="tr-TR" sz="240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ünite</a:t>
            </a:r>
            <a:endParaRPr lang="tr-TR" sz="24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241580" y="5368981"/>
            <a:ext cx="8866924" cy="1508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Arial" pitchFamily="34" charset="0"/>
                <a:cs typeface="Arial" pitchFamily="34" charset="0"/>
              </a:rPr>
              <a:t>BU ÜNİTEDE NELER ÖĞRENECEKSİNİZ?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Işığın düzgün ve pürüzlü yüzeylerden yansımasındaki 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farkları keşfedeceksiniz</a:t>
            </a:r>
            <a:r>
              <a:rPr lang="tr-TR" dirty="0">
                <a:latin typeface="Arial" pitchFamily="34" charset="0"/>
                <a:cs typeface="Arial" pitchFamily="34" charset="0"/>
              </a:rPr>
              <a:t>.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Işığın yansımasının hangi kuralla gerçekleştiğini öğreneceksiniz.</a:t>
            </a:r>
          </a:p>
          <a:p>
            <a:r>
              <a:rPr lang="tr-TR" dirty="0">
                <a:latin typeface="Arial" pitchFamily="34" charset="0"/>
                <a:cs typeface="Arial" pitchFamily="34" charset="0"/>
              </a:rPr>
              <a:t>• Sesin madde ile etkileşimini ve yayılmasını önlemek için geliştirilen teknolojileri öğreneceksiniz</a:t>
            </a:r>
            <a:r>
              <a:rPr lang="tr-TR" dirty="0" smtClean="0">
                <a:latin typeface="Arial" pitchFamily="34" charset="0"/>
                <a:cs typeface="Arial" pitchFamily="34" charset="0"/>
              </a:rPr>
              <a:t>.</a:t>
            </a:r>
            <a:endParaRPr lang="tr-TR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2587198" y="116632"/>
            <a:ext cx="175849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dirty="0">
                <a:solidFill>
                  <a:schemeClr val="bg1"/>
                </a:solidFill>
              </a:rPr>
              <a:t>IŞIK VE SES</a:t>
            </a:r>
          </a:p>
        </p:txBody>
      </p:sp>
    </p:spTree>
    <p:extLst>
      <p:ext uri="{BB962C8B-B14F-4D97-AF65-F5344CB8AC3E}">
        <p14:creationId xmlns:p14="http://schemas.microsoft.com/office/powerpoint/2010/main" val="832435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6150" name="ShockwaveFlash1" r:id="rId2" imgW="7775543" imgH="6119142"/>
        </mc:Choice>
        <mc:Fallback>
          <p:control name="ShockwaveFlash1" r:id="rId2" imgW="7775543" imgH="611914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188913"/>
                  <a:ext cx="7775575" cy="61198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55953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95536" y="6182"/>
            <a:ext cx="532318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>
                <a:solidFill>
                  <a:srgbClr val="2680FF"/>
                </a:solidFill>
                <a:latin typeface="OpenSans-Bold"/>
              </a:rPr>
              <a:t>Farklı Yüzeyler Farklı Yansıma</a:t>
            </a:r>
            <a:endParaRPr lang="tr-TR" sz="28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5587" y="620688"/>
            <a:ext cx="4453807" cy="31246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6016" y="628344"/>
            <a:ext cx="4320480" cy="3134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16024" y="3933056"/>
            <a:ext cx="882047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Yukarıda fotoğraflarda göl ve ağaçların su üzerindeki yansımaları görülmektedir. Su üstündeki </a:t>
            </a:r>
            <a:r>
              <a:rPr lang="tr-TR" sz="2400" dirty="0" smtClean="0"/>
              <a:t>yansımaları incelediğinizde </a:t>
            </a:r>
            <a:r>
              <a:rPr lang="tr-TR" sz="2400" dirty="0"/>
              <a:t>hangisinde ağaçlar daha net görülmektedir? Görüntülerden birinin diğerinden</a:t>
            </a:r>
          </a:p>
          <a:p>
            <a:r>
              <a:rPr lang="tr-TR" sz="2400" dirty="0"/>
              <a:t>daha net olmasını sağlayan nedir? Bunu açıklayabilmek için aşağıdaki etkinliği yapınız.</a:t>
            </a:r>
          </a:p>
        </p:txBody>
      </p:sp>
    </p:spTree>
    <p:extLst>
      <p:ext uri="{BB962C8B-B14F-4D97-AF65-F5344CB8AC3E}">
        <p14:creationId xmlns:p14="http://schemas.microsoft.com/office/powerpoint/2010/main" val="1475981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323528" y="188640"/>
            <a:ext cx="8208912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DENEY / İyi Ayna Kötü Ayna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6444208" y="1275250"/>
            <a:ext cx="2430016" cy="230832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Alüminyum folyo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Mukavva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Yapıştırıcı</a:t>
            </a:r>
          </a:p>
          <a:p>
            <a:r>
              <a:rPr lang="tr-TR" sz="36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Makas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299592" y="764703"/>
            <a:ext cx="5856584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Nasıl Yapalım?</a:t>
            </a:r>
          </a:p>
          <a:p>
            <a:r>
              <a:rPr lang="tr-TR" dirty="0"/>
              <a:t>• Ders kitabınızın büyüklüğünde, iki parça mukavva kesiniz.</a:t>
            </a:r>
          </a:p>
          <a:p>
            <a:r>
              <a:rPr lang="tr-TR" dirty="0"/>
              <a:t>• Birinci mukavva üzerine alüminyum folyoyu düzgün hâlde</a:t>
            </a:r>
          </a:p>
          <a:p>
            <a:r>
              <a:rPr lang="tr-TR" dirty="0"/>
              <a:t>yapıştırınız.</a:t>
            </a:r>
          </a:p>
          <a:p>
            <a:r>
              <a:rPr lang="tr-TR" dirty="0"/>
              <a:t>• İkinci mukavva parçası üzerine buruşturulmuş alüminyum</a:t>
            </a:r>
          </a:p>
          <a:p>
            <a:r>
              <a:rPr lang="tr-TR" dirty="0"/>
              <a:t>folyo yapıştırınız.</a:t>
            </a:r>
          </a:p>
          <a:p>
            <a:r>
              <a:rPr lang="tr-TR" dirty="0"/>
              <a:t>• İki alüminyum folyonun ayrı ayrı durarak görüntünüzü inceleyiniz.</a:t>
            </a:r>
          </a:p>
          <a:p>
            <a:r>
              <a:rPr lang="tr-TR" dirty="0">
                <a:solidFill>
                  <a:srgbClr val="FF0000"/>
                </a:solidFill>
              </a:rPr>
              <a:t>Yorumlayalım Sonuçlandıralım.</a:t>
            </a:r>
          </a:p>
          <a:p>
            <a:r>
              <a:rPr lang="tr-TR" dirty="0"/>
              <a:t>• Düz ve buruşuk yüzeyli alüminyum folyolarda oluşan</a:t>
            </a:r>
          </a:p>
          <a:p>
            <a:r>
              <a:rPr lang="tr-TR" dirty="0"/>
              <a:t>görüntünüz arasında ne fark vardır?</a:t>
            </a:r>
          </a:p>
          <a:p>
            <a:r>
              <a:rPr lang="tr-TR" dirty="0"/>
              <a:t>• Varsa iki görüntü arasındaki farkın neden </a:t>
            </a:r>
            <a:endParaRPr lang="tr-TR" dirty="0" smtClean="0"/>
          </a:p>
          <a:p>
            <a:r>
              <a:rPr lang="tr-TR" dirty="0" smtClean="0"/>
              <a:t>Kaynaklandığını açıklayınız</a:t>
            </a:r>
            <a:r>
              <a:rPr lang="tr-TR" dirty="0"/>
              <a:t>.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260798" y="3584253"/>
            <a:ext cx="1896908" cy="17566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07270" y="3574721"/>
            <a:ext cx="1906711" cy="176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92087" y="4438527"/>
            <a:ext cx="4911961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latin typeface="mHelvetica"/>
              </a:rPr>
              <a:t>Yaptığınız deneyde, iki farklı yüzeye sahip basit </a:t>
            </a:r>
            <a:r>
              <a:rPr lang="tr-TR" dirty="0" smtClean="0">
                <a:latin typeface="mHelvetica"/>
              </a:rPr>
              <a:t>aynaların birinde </a:t>
            </a:r>
            <a:r>
              <a:rPr lang="tr-TR" dirty="0">
                <a:latin typeface="mHelvetica"/>
              </a:rPr>
              <a:t>diğerine göre daha net görüntü oluştuğunu </a:t>
            </a:r>
            <a:r>
              <a:rPr lang="tr-TR" dirty="0" smtClean="0">
                <a:latin typeface="mHelvetica"/>
              </a:rPr>
              <a:t>fark etmişsinizdir</a:t>
            </a:r>
            <a:r>
              <a:rPr lang="tr-TR" dirty="0">
                <a:latin typeface="mHelvetica"/>
              </a:rPr>
              <a:t>. İki yüzey arasındaki fark görüntüyü de </a:t>
            </a:r>
            <a:r>
              <a:rPr lang="tr-TR" dirty="0" smtClean="0">
                <a:latin typeface="mHelvetica"/>
              </a:rPr>
              <a:t>etkilemektedir. Biri </a:t>
            </a:r>
            <a:r>
              <a:rPr lang="tr-TR" dirty="0">
                <a:latin typeface="mHelvetica"/>
              </a:rPr>
              <a:t>buruşuk, diğeri düz olan alüminyum folyo </a:t>
            </a:r>
            <a:r>
              <a:rPr lang="tr-TR" dirty="0" smtClean="0">
                <a:latin typeface="mHelvetica"/>
              </a:rPr>
              <a:t>yüzeylerinden aynı </a:t>
            </a:r>
            <a:r>
              <a:rPr lang="tr-TR" dirty="0">
                <a:latin typeface="mHelvetica"/>
              </a:rPr>
              <a:t>görüntü yansıyamaz. Bu durumu, bir </a:t>
            </a:r>
            <a:r>
              <a:rPr lang="tr-TR" dirty="0" smtClean="0">
                <a:latin typeface="mHelvetica"/>
              </a:rPr>
              <a:t>topun zıplamasına </a:t>
            </a:r>
            <a:r>
              <a:rPr lang="tr-TR" dirty="0">
                <a:latin typeface="mHelvetica"/>
              </a:rPr>
              <a:t>benzeterek daha iyi anlayabilirsiniz.</a:t>
            </a:r>
            <a:endParaRPr lang="tr-TR" dirty="0"/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221602" y="5467243"/>
            <a:ext cx="1872208" cy="1237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Dikdörtgen 10"/>
          <p:cNvSpPr/>
          <p:nvPr/>
        </p:nvSpPr>
        <p:spPr>
          <a:xfrm>
            <a:off x="6444208" y="908720"/>
            <a:ext cx="2430016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Araç ve Gereç</a:t>
            </a:r>
          </a:p>
        </p:txBody>
      </p:sp>
    </p:spTree>
    <p:extLst>
      <p:ext uri="{BB962C8B-B14F-4D97-AF65-F5344CB8AC3E}">
        <p14:creationId xmlns:p14="http://schemas.microsoft.com/office/powerpoint/2010/main" val="35759348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8198" name="ShockwaveFlash1" r:id="rId2" imgW="7849696" imgH="5661636"/>
        </mc:Choice>
        <mc:Fallback>
          <p:control name="ShockwaveFlash1" r:id="rId2" imgW="7849696" imgH="5661636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827088" y="0"/>
                  <a:ext cx="7848600" cy="56610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5236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66675"/>
            <a:ext cx="8136903" cy="6724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7524328" y="6237312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7409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9755" y="4293096"/>
            <a:ext cx="9094245" cy="24314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dirty="0">
                <a:latin typeface="mHelvetica"/>
              </a:rPr>
              <a:t>Bir spor salonunun düz zemininde, </a:t>
            </a:r>
            <a:r>
              <a:rPr lang="tr-TR" sz="1900" dirty="0" smtClean="0">
                <a:latin typeface="mHelvetica"/>
              </a:rPr>
              <a:t>basketbol topunu </a:t>
            </a:r>
            <a:r>
              <a:rPr lang="tr-TR" sz="1900" dirty="0">
                <a:latin typeface="mHelvetica"/>
              </a:rPr>
              <a:t>zıplattığınızı düşünün. Topun</a:t>
            </a:r>
          </a:p>
          <a:p>
            <a:r>
              <a:rPr lang="tr-TR" sz="1900" dirty="0">
                <a:latin typeface="mHelvetica"/>
              </a:rPr>
              <a:t>aynı yöne zıpladığını gözlemlersiniz. </a:t>
            </a:r>
            <a:r>
              <a:rPr lang="tr-TR" sz="1900" dirty="0" smtClean="0">
                <a:latin typeface="mHelvetica"/>
              </a:rPr>
              <a:t>Oysaki aynı </a:t>
            </a:r>
            <a:r>
              <a:rPr lang="tr-TR" sz="1900" dirty="0">
                <a:latin typeface="mHelvetica"/>
              </a:rPr>
              <a:t>topun çakıllı ve taşlı bir zeminde, </a:t>
            </a:r>
            <a:r>
              <a:rPr lang="tr-TR" sz="1900" dirty="0" smtClean="0">
                <a:latin typeface="mHelvetica"/>
              </a:rPr>
              <a:t>nereye zıplayacağını </a:t>
            </a:r>
            <a:r>
              <a:rPr lang="tr-TR" sz="1900" dirty="0">
                <a:latin typeface="mHelvetica"/>
              </a:rPr>
              <a:t>tahmin edemezsiniz. Topu, </a:t>
            </a:r>
            <a:r>
              <a:rPr lang="tr-TR" sz="1900" dirty="0" smtClean="0">
                <a:latin typeface="mHelvetica"/>
              </a:rPr>
              <a:t>her zıplattığınızda </a:t>
            </a:r>
            <a:r>
              <a:rPr lang="tr-TR" sz="1900" dirty="0">
                <a:latin typeface="mHelvetica"/>
              </a:rPr>
              <a:t>farklı bir yöne doğru </a:t>
            </a:r>
            <a:r>
              <a:rPr lang="tr-TR" sz="1900" dirty="0" smtClean="0">
                <a:latin typeface="mHelvetica"/>
              </a:rPr>
              <a:t>gidecektir . Bunun </a:t>
            </a:r>
            <a:r>
              <a:rPr lang="tr-TR" sz="1900" dirty="0">
                <a:latin typeface="mHelvetica"/>
              </a:rPr>
              <a:t>nedeni zemindeki taşların </a:t>
            </a:r>
            <a:r>
              <a:rPr lang="tr-TR" sz="1900" dirty="0" smtClean="0">
                <a:latin typeface="mHelvetica"/>
              </a:rPr>
              <a:t>düzgün şekilde </a:t>
            </a:r>
            <a:r>
              <a:rPr lang="tr-TR" sz="1900" dirty="0">
                <a:latin typeface="mHelvetica"/>
              </a:rPr>
              <a:t>olmamasıdır. Etkinlikteki düz </a:t>
            </a:r>
            <a:r>
              <a:rPr lang="tr-TR" sz="1900" dirty="0" smtClean="0">
                <a:latin typeface="mHelvetica"/>
              </a:rPr>
              <a:t>yüzeyli alüminyum </a:t>
            </a:r>
            <a:r>
              <a:rPr lang="tr-TR" sz="1900" dirty="0">
                <a:latin typeface="mHelvetica"/>
              </a:rPr>
              <a:t>folyo, spor salonunun zemini </a:t>
            </a:r>
            <a:r>
              <a:rPr lang="tr-TR" sz="1900" dirty="0" smtClean="0">
                <a:latin typeface="mHelvetica"/>
              </a:rPr>
              <a:t>gibi düzdür</a:t>
            </a:r>
            <a:r>
              <a:rPr lang="tr-TR" sz="1900" dirty="0">
                <a:latin typeface="mHelvetica"/>
              </a:rPr>
              <a:t>. Bu nedenle alüminyum folyoya </a:t>
            </a:r>
            <a:r>
              <a:rPr lang="tr-TR" sz="1900" dirty="0" smtClean="0">
                <a:latin typeface="mHelvetica"/>
              </a:rPr>
              <a:t>çarpan ışık </a:t>
            </a:r>
            <a:r>
              <a:rPr lang="tr-TR" sz="1900" dirty="0">
                <a:latin typeface="mHelvetica"/>
              </a:rPr>
              <a:t>ışınlarının hepsi aynı açıyla yansıyabilir.</a:t>
            </a:r>
          </a:p>
          <a:p>
            <a:r>
              <a:rPr lang="tr-TR" sz="1900" dirty="0">
                <a:latin typeface="mHelvetica"/>
              </a:rPr>
              <a:t>Buruşuk alüminyumun yüzeyi ise çakıllı </a:t>
            </a:r>
            <a:r>
              <a:rPr lang="tr-TR" sz="1900" dirty="0" smtClean="0">
                <a:latin typeface="mHelvetica"/>
              </a:rPr>
              <a:t>zemine benzer</a:t>
            </a:r>
            <a:r>
              <a:rPr lang="tr-TR" sz="1900" dirty="0">
                <a:latin typeface="mHelvetica"/>
              </a:rPr>
              <a:t>. Yüzeye gelen ışık ışınlarının </a:t>
            </a:r>
            <a:r>
              <a:rPr lang="tr-TR" sz="1900" dirty="0" smtClean="0">
                <a:latin typeface="mHelvetica"/>
              </a:rPr>
              <a:t>her biri</a:t>
            </a:r>
            <a:r>
              <a:rPr lang="tr-TR" sz="1900" dirty="0">
                <a:latin typeface="mHelvetica"/>
              </a:rPr>
              <a:t>, çarptığı noktanın durumuna göre farklı </a:t>
            </a:r>
            <a:r>
              <a:rPr lang="tr-TR" sz="1900" dirty="0" smtClean="0">
                <a:latin typeface="mHelvetica"/>
              </a:rPr>
              <a:t>bir açıdan </a:t>
            </a:r>
            <a:r>
              <a:rPr lang="tr-TR" sz="1900" dirty="0">
                <a:latin typeface="mHelvetica"/>
              </a:rPr>
              <a:t>yansıyabilir.</a:t>
            </a:r>
            <a:endParaRPr lang="tr-TR" sz="19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3771" y="-5418"/>
            <a:ext cx="8698709" cy="4297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4710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6631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mHelvetica"/>
              </a:rPr>
              <a:t>Işık ışınlarının düzgün </a:t>
            </a:r>
            <a:r>
              <a:rPr lang="tr-TR" sz="2000" dirty="0" smtClean="0">
                <a:latin typeface="mHelvetica"/>
              </a:rPr>
              <a:t>ve dağınık </a:t>
            </a:r>
            <a:r>
              <a:rPr lang="tr-TR" sz="2000" dirty="0">
                <a:latin typeface="mHelvetica"/>
              </a:rPr>
              <a:t>yüzeylerdeki yansımasını, </a:t>
            </a:r>
            <a:r>
              <a:rPr lang="tr-TR" sz="2000" dirty="0" smtClean="0">
                <a:latin typeface="mHelvetica"/>
              </a:rPr>
              <a:t>aşağıdaki şekillerde </a:t>
            </a:r>
            <a:r>
              <a:rPr lang="tr-TR" sz="2000" dirty="0">
                <a:latin typeface="mHelvetica"/>
              </a:rPr>
              <a:t>inceleyiniz..</a:t>
            </a:r>
            <a:endParaRPr lang="tr-TR" sz="20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285" y="908720"/>
            <a:ext cx="4623943" cy="20882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37758" y="826636"/>
            <a:ext cx="4699072" cy="21681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58441" y="3861048"/>
            <a:ext cx="8827117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mHelvetica"/>
              </a:rPr>
              <a:t>Düzgün yüzeyler, düzgün yansımaya neden oldukları için net görüntü oluşturur. Dağınık </a:t>
            </a:r>
            <a:r>
              <a:rPr lang="tr-TR" sz="2000" dirty="0" smtClean="0">
                <a:latin typeface="mHelvetica"/>
              </a:rPr>
              <a:t>yüzeylerde ise </a:t>
            </a:r>
            <a:r>
              <a:rPr lang="tr-TR" sz="2000" dirty="0">
                <a:latin typeface="mHelvetica"/>
              </a:rPr>
              <a:t>görüntü net değildir. Fotoğrafçılar, resimlerin yerleştirileceği çerçevelerde yansıtmaz cam kullanırlar.</a:t>
            </a:r>
          </a:p>
          <a:p>
            <a:r>
              <a:rPr lang="tr-TR" sz="2000" dirty="0">
                <a:latin typeface="mHelvetica"/>
              </a:rPr>
              <a:t>Bu camın yüzeyi gözle zor görülen pürüzlere sahiptir. Bu pürüzler çevredeki ışıkların cam üzerinden </a:t>
            </a:r>
            <a:r>
              <a:rPr lang="tr-TR" sz="2000" dirty="0" smtClean="0">
                <a:latin typeface="mHelvetica"/>
              </a:rPr>
              <a:t>dağınık yansımasını </a:t>
            </a:r>
            <a:r>
              <a:rPr lang="tr-TR" sz="2000" dirty="0">
                <a:latin typeface="mHelvetica"/>
              </a:rPr>
              <a:t>sağlar. Işık parlak bir şekilde yansıyamayacağı için resimleri daha rahat görebilirsiniz.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1224703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9223" name="ShockwaveFlash1" r:id="rId2" imgW="7704762" imgH="5987308"/>
        </mc:Choice>
        <mc:Fallback>
          <p:control name="ShockwaveFlash1" r:id="rId2" imgW="7704762" imgH="598730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0"/>
                  <a:ext cx="7704138" cy="5988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5013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31840" y="980728"/>
            <a:ext cx="5924550" cy="3124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7504" y="28523"/>
            <a:ext cx="8948886" cy="461665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Bilgiden Üretilen Teknoloji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179511" y="490188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latin typeface="mHelvetica-Bold"/>
              </a:rPr>
              <a:t>Cam Kablolarla İletişim</a:t>
            </a:r>
            <a:endParaRPr lang="tr-TR" sz="2400" dirty="0"/>
          </a:p>
        </p:txBody>
      </p:sp>
      <p:sp>
        <p:nvSpPr>
          <p:cNvPr id="4" name="Dikdörtgen 3"/>
          <p:cNvSpPr/>
          <p:nvPr/>
        </p:nvSpPr>
        <p:spPr>
          <a:xfrm>
            <a:off x="179511" y="1006315"/>
            <a:ext cx="2867839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sz="2000" dirty="0">
                <a:latin typeface="mHelvetica"/>
              </a:rPr>
              <a:t>Sizce, camdan ya da plastikten yapılmış</a:t>
            </a:r>
          </a:p>
          <a:p>
            <a:r>
              <a:rPr lang="tr-TR" sz="2000" dirty="0">
                <a:latin typeface="mHelvetica"/>
              </a:rPr>
              <a:t>kablolardan ışık ışınları geçirilerek bilgi</a:t>
            </a:r>
          </a:p>
          <a:p>
            <a:r>
              <a:rPr lang="tr-TR" sz="2000" dirty="0">
                <a:latin typeface="mHelvetica"/>
              </a:rPr>
              <a:t>gönderilebilir mi?</a:t>
            </a:r>
            <a:endParaRPr lang="tr-TR" sz="2000" dirty="0"/>
          </a:p>
        </p:txBody>
      </p:sp>
      <p:sp>
        <p:nvSpPr>
          <p:cNvPr id="5" name="Dikdörtgen 4"/>
          <p:cNvSpPr/>
          <p:nvPr/>
        </p:nvSpPr>
        <p:spPr>
          <a:xfrm>
            <a:off x="126719" y="4104928"/>
            <a:ext cx="892967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>
                <a:latin typeface="mHelvetica"/>
              </a:rPr>
              <a:t>Camdan yapılmış özel kablolar, </a:t>
            </a:r>
            <a:r>
              <a:rPr lang="tr-TR" sz="2000" dirty="0" smtClean="0">
                <a:latin typeface="mHelvetica"/>
              </a:rPr>
              <a:t>içinden ilerleyen </a:t>
            </a:r>
            <a:r>
              <a:rPr lang="tr-TR" sz="2000" dirty="0">
                <a:latin typeface="mHelvetica"/>
              </a:rPr>
              <a:t>ışık ile bilgi gönderilmesini </a:t>
            </a:r>
            <a:r>
              <a:rPr lang="tr-TR" sz="2000" dirty="0" smtClean="0">
                <a:latin typeface="mHelvetica"/>
              </a:rPr>
              <a:t>sağlar . Bu </a:t>
            </a:r>
            <a:r>
              <a:rPr lang="tr-TR" sz="2000" dirty="0">
                <a:latin typeface="mHelvetica"/>
              </a:rPr>
              <a:t>kablolara </a:t>
            </a:r>
            <a:r>
              <a:rPr lang="tr-TR" sz="2000" b="1" dirty="0">
                <a:latin typeface="mHelvetica-Bold"/>
              </a:rPr>
              <a:t>fiber optik kablo </a:t>
            </a:r>
            <a:r>
              <a:rPr lang="tr-TR" sz="2000" dirty="0">
                <a:latin typeface="mHelvetica"/>
              </a:rPr>
              <a:t>denir. </a:t>
            </a:r>
            <a:r>
              <a:rPr lang="tr-TR" sz="2000" dirty="0" smtClean="0">
                <a:latin typeface="mHelvetica"/>
              </a:rPr>
              <a:t>Bu kabloların </a:t>
            </a:r>
            <a:r>
              <a:rPr lang="tr-TR" sz="2000" dirty="0">
                <a:latin typeface="mHelvetica"/>
              </a:rPr>
              <a:t>içinde ışık çok hızlı </a:t>
            </a:r>
            <a:r>
              <a:rPr lang="tr-TR" sz="2000" dirty="0" smtClean="0">
                <a:latin typeface="mHelvetica"/>
              </a:rPr>
              <a:t>ilerlediğinden bilgiyi </a:t>
            </a:r>
            <a:r>
              <a:rPr lang="tr-TR" sz="2000" dirty="0">
                <a:latin typeface="mHelvetica"/>
              </a:rPr>
              <a:t>de çok kablolar hızlı </a:t>
            </a:r>
            <a:r>
              <a:rPr lang="tr-TR" sz="2000" dirty="0" smtClean="0">
                <a:latin typeface="mHelvetica"/>
              </a:rPr>
              <a:t>taşıyabilmektedir. Peki</a:t>
            </a:r>
            <a:r>
              <a:rPr lang="tr-TR" sz="2000" dirty="0">
                <a:latin typeface="mHelvetica"/>
              </a:rPr>
              <a:t>, ışığın bir kablo içinde </a:t>
            </a:r>
            <a:r>
              <a:rPr lang="tr-TR" sz="2000" dirty="0" smtClean="0">
                <a:latin typeface="mHelvetica"/>
              </a:rPr>
              <a:t>ilerlemesi nasıl </a:t>
            </a:r>
            <a:r>
              <a:rPr lang="tr-TR" sz="2000" dirty="0">
                <a:latin typeface="mHelvetica"/>
              </a:rPr>
              <a:t>sağlanıyor? </a:t>
            </a:r>
            <a:endParaRPr lang="tr-TR" sz="2000" dirty="0" smtClean="0">
              <a:latin typeface="mHelvetica"/>
            </a:endParaRPr>
          </a:p>
          <a:p>
            <a:r>
              <a:rPr lang="tr-TR" sz="2000" dirty="0" smtClean="0">
                <a:latin typeface="mHelvetica"/>
              </a:rPr>
              <a:t>Cam </a:t>
            </a:r>
            <a:r>
              <a:rPr lang="tr-TR" sz="2000" dirty="0">
                <a:latin typeface="mHelvetica"/>
              </a:rPr>
              <a:t>kablonun bir ucundan giren ışık, kablo içinde yandaki şekildeki gibi yansıyarak ilerliyor. </a:t>
            </a:r>
            <a:r>
              <a:rPr lang="tr-TR" sz="2000" dirty="0" smtClean="0">
                <a:latin typeface="mHelvetica"/>
              </a:rPr>
              <a:t>Işıkla gönderilen </a:t>
            </a:r>
            <a:r>
              <a:rPr lang="tr-TR" sz="2000" dirty="0">
                <a:latin typeface="mHelvetica"/>
              </a:rPr>
              <a:t>bilgiler de cam kablo içinde aynı şekilde hızla ilerler.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val="346396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44624"/>
            <a:ext cx="8928992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Roboto-Bold"/>
              </a:rPr>
              <a:t>IŞIK </a:t>
            </a:r>
            <a:r>
              <a:rPr lang="tr-TR" sz="2400" b="1" dirty="0" smtClean="0">
                <a:solidFill>
                  <a:srgbClr val="FFFFFF"/>
                </a:solidFill>
                <a:latin typeface="Roboto-Bold"/>
              </a:rPr>
              <a:t>HANGİ </a:t>
            </a:r>
            <a:r>
              <a:rPr lang="tr-TR" sz="2400" b="1" dirty="0">
                <a:solidFill>
                  <a:srgbClr val="FFFFFF"/>
                </a:solidFill>
                <a:latin typeface="Roboto-Bold"/>
              </a:rPr>
              <a:t>KURALLA YANSIR ?</a:t>
            </a:r>
            <a:endParaRPr lang="tr-TR" sz="2400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549247"/>
            <a:ext cx="8973576" cy="6163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4680520" y="4869160"/>
            <a:ext cx="4355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latin typeface="mHelvetica-Bold"/>
              </a:rPr>
              <a:t>Denize yansıyan güneş ışığını</a:t>
            </a:r>
          </a:p>
          <a:p>
            <a:r>
              <a:rPr lang="tr-TR" b="1" dirty="0">
                <a:latin typeface="mHelvetica-Bold"/>
              </a:rPr>
              <a:t>izlediğinizde, gözünüze gelen ışığın</a:t>
            </a:r>
          </a:p>
          <a:p>
            <a:r>
              <a:rPr lang="tr-TR" b="1" dirty="0">
                <a:latin typeface="mHelvetica-Bold"/>
              </a:rPr>
              <a:t>kıpırdadığı hissine kapıldınız mı?</a:t>
            </a:r>
          </a:p>
          <a:p>
            <a:r>
              <a:rPr lang="nn-NO" b="1" dirty="0">
                <a:latin typeface="mHelvetica-Bold"/>
              </a:rPr>
              <a:t>Bunun nedeni ne olabilir? Bir etkinlik</a:t>
            </a:r>
          </a:p>
          <a:p>
            <a:r>
              <a:rPr lang="tr-TR" b="1" dirty="0">
                <a:latin typeface="mHelvetica-Bold"/>
              </a:rPr>
              <a:t>yaparak bunun nedenini anlamaya</a:t>
            </a:r>
          </a:p>
          <a:p>
            <a:r>
              <a:rPr lang="tr-TR" b="1" dirty="0">
                <a:latin typeface="mHelvetica-Bold"/>
              </a:rPr>
              <a:t>çalışınız.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680335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83568" y="9439"/>
            <a:ext cx="7200800" cy="523220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8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IŞIĞIN </a:t>
            </a:r>
            <a:r>
              <a:rPr lang="tr-TR" sz="2800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YANSIMASI</a:t>
            </a:r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09981" y="667576"/>
            <a:ext cx="4121415" cy="427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62525" y="667577"/>
            <a:ext cx="4351567" cy="42740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212355" y="5013176"/>
            <a:ext cx="88815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Sizce, yukarıdaki fotoğraflarda bir sihirbazlık mı var, yoksa sadece ışığın ve yüzeylerin bize </a:t>
            </a:r>
            <a:r>
              <a:rPr lang="tr-TR" sz="2000" dirty="0" smtClean="0"/>
              <a:t>yaptığı bir </a:t>
            </a:r>
            <a:r>
              <a:rPr lang="tr-TR" sz="2000" dirty="0"/>
              <a:t>gösteri mi? Işık ve yüzeyler arasındaki ilişki, büyülü görüntüler oluşturabiliyor. Bu görüntülerin </a:t>
            </a:r>
            <a:r>
              <a:rPr lang="tr-TR" sz="2000" dirty="0" smtClean="0"/>
              <a:t>nasıl oluştuğunu </a:t>
            </a:r>
            <a:r>
              <a:rPr lang="tr-TR" sz="2000" dirty="0"/>
              <a:t>öğrenmeye ne dersiniz? Belki siz de bu üniteden sonra, ilgi çekici benzer görüntüler oluşturabilirsiniz?</a:t>
            </a:r>
          </a:p>
        </p:txBody>
      </p:sp>
    </p:spTree>
    <p:extLst>
      <p:ext uri="{BB962C8B-B14F-4D97-AF65-F5344CB8AC3E}">
        <p14:creationId xmlns:p14="http://schemas.microsoft.com/office/powerpoint/2010/main" val="2093311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DENEY / Işık Yansırsa Hangi Yolu İzler?</a:t>
            </a:r>
            <a:endParaRPr lang="tr-TR" sz="2400" dirty="0"/>
          </a:p>
        </p:txBody>
      </p:sp>
      <p:sp>
        <p:nvSpPr>
          <p:cNvPr id="7" name="Dikdörtgen 6"/>
          <p:cNvSpPr/>
          <p:nvPr/>
        </p:nvSpPr>
        <p:spPr>
          <a:xfrm>
            <a:off x="0" y="580528"/>
            <a:ext cx="7704348" cy="3785652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Yeterince karanlık bir ortam oluşturunuz.</a:t>
            </a:r>
          </a:p>
          <a:p>
            <a:r>
              <a:rPr lang="tr-TR" dirty="0"/>
              <a:t>• Düz aynayı, masa üstüne yatay konumda olacak şekilde</a:t>
            </a:r>
          </a:p>
          <a:p>
            <a:r>
              <a:rPr lang="tr-TR" dirty="0"/>
              <a:t>yerleştiriniz.</a:t>
            </a:r>
          </a:p>
          <a:p>
            <a:r>
              <a:rPr lang="tr-TR" dirty="0"/>
              <a:t>• El fenerinin camını, alüminyum folyo ile sarınız.</a:t>
            </a:r>
          </a:p>
          <a:p>
            <a:r>
              <a:rPr lang="tr-TR" dirty="0"/>
              <a:t>• El fenerinin camına sardığınız alüminyum folyonun ortasına,</a:t>
            </a:r>
          </a:p>
          <a:p>
            <a:r>
              <a:rPr lang="tr-TR" dirty="0"/>
              <a:t>kurşun kalemle bir delik açınız. (bu sayede fenerden çıkan</a:t>
            </a:r>
          </a:p>
          <a:p>
            <a:r>
              <a:rPr lang="tr-TR" dirty="0"/>
              <a:t>ışınların sadece belli bir bölgeye doğru ilerlemesi sağlanmış olursunuz.)</a:t>
            </a:r>
          </a:p>
          <a:p>
            <a:r>
              <a:rPr lang="tr-TR" dirty="0"/>
              <a:t>• Delikten çıkan ışık ışınlarının, ayna üzerinden yansımalarını gözlemleyiniz.</a:t>
            </a:r>
          </a:p>
          <a:p>
            <a:r>
              <a:rPr lang="tr-TR" dirty="0"/>
              <a:t>• El fenerinin yatayla yaptığı açıyı değiştiriniz.</a:t>
            </a:r>
          </a:p>
          <a:p>
            <a:r>
              <a:rPr lang="tr-TR" dirty="0"/>
              <a:t>• Bu değişimden sonra, aynadan yansıyan ışığın duvarda oluşturduğu </a:t>
            </a:r>
            <a:endParaRPr lang="tr-TR" dirty="0" smtClean="0"/>
          </a:p>
          <a:p>
            <a:r>
              <a:rPr lang="tr-TR" dirty="0" smtClean="0"/>
              <a:t>Aydınlık bölgeyi</a:t>
            </a:r>
            <a:r>
              <a:rPr lang="tr-TR" dirty="0"/>
              <a:t>, takip ediniz.</a:t>
            </a:r>
          </a:p>
          <a:p>
            <a:r>
              <a:rPr lang="tr-TR" dirty="0"/>
              <a:t>• El fenerini hareket ettirmeden aynanın yatayla yaptığı açıyı </a:t>
            </a:r>
            <a:r>
              <a:rPr lang="tr-TR" dirty="0" smtClean="0"/>
              <a:t>değiştiriniz</a:t>
            </a:r>
          </a:p>
          <a:p>
            <a:r>
              <a:rPr lang="tr-TR" dirty="0" smtClean="0"/>
              <a:t> </a:t>
            </a:r>
            <a:r>
              <a:rPr lang="tr-TR" dirty="0"/>
              <a:t>ve ışığın izlediği </a:t>
            </a:r>
            <a:r>
              <a:rPr lang="tr-TR" dirty="0" smtClean="0"/>
              <a:t>yolu gözlemleyiniz.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6444208" y="1088359"/>
            <a:ext cx="2630422" cy="923330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•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El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feneri</a:t>
            </a:r>
          </a:p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•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Alüminyum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folyo</a:t>
            </a:r>
          </a:p>
          <a:p>
            <a:r>
              <a:rPr lang="tr-TR" dirty="0" smtClean="0">
                <a:solidFill>
                  <a:srgbClr val="FF0000"/>
                </a:solidFill>
                <a:latin typeface="mHelvetica"/>
              </a:rPr>
              <a:t>•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Düz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ayna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99593" y="4221088"/>
            <a:ext cx="9001000" cy="1569660"/>
          </a:xfrm>
          <a:prstGeom prst="rect">
            <a:avLst/>
          </a:prstGeom>
          <a:solidFill>
            <a:schemeClr val="bg2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Yorumlayalım, Sonuçlandıralım.</a:t>
            </a:r>
          </a:p>
          <a:p>
            <a:r>
              <a:rPr lang="tr-TR" dirty="0"/>
              <a:t>• El fenerinden çıkarak aynaya gelen ışın doğrultusu ile aynadan yansıyan ışığın doğrultusu</a:t>
            </a:r>
          </a:p>
          <a:p>
            <a:r>
              <a:rPr lang="tr-TR" dirty="0"/>
              <a:t>arasında nasıl bir ilişki vardır?</a:t>
            </a:r>
          </a:p>
          <a:p>
            <a:r>
              <a:rPr lang="tr-TR" dirty="0"/>
              <a:t>• Aynanın ya da el fenerinin konumunun değiştirilmesi, ışığın düştüğü yer konusunda fikir verdi</a:t>
            </a:r>
          </a:p>
          <a:p>
            <a:r>
              <a:rPr lang="tr-TR" dirty="0"/>
              <a:t>mi? Neden?</a:t>
            </a: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1791" y="1969903"/>
            <a:ext cx="2037556" cy="18911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99592" y="5788877"/>
            <a:ext cx="900100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Deneyde, ışığın izlediği yolu gözleyebilmek için </a:t>
            </a:r>
            <a:r>
              <a:rPr lang="tr-TR" sz="2000" dirty="0" smtClean="0"/>
              <a:t>aynayı ve </a:t>
            </a:r>
            <a:r>
              <a:rPr lang="tr-TR" sz="2000" dirty="0"/>
              <a:t>el fenerini hareket ettirdiniz. Bu hareketleri </a:t>
            </a:r>
            <a:r>
              <a:rPr lang="tr-TR" sz="2000" dirty="0" smtClean="0"/>
              <a:t>yaparken aslında </a:t>
            </a:r>
            <a:r>
              <a:rPr lang="tr-TR" sz="2000" dirty="0"/>
              <a:t>aynaya gelen ve yansıyan ışığın </a:t>
            </a:r>
            <a:r>
              <a:rPr lang="tr-TR" sz="2000" dirty="0" smtClean="0"/>
              <a:t>doğrultularını, değiştirmiş </a:t>
            </a:r>
            <a:r>
              <a:rPr lang="tr-TR" sz="2000" dirty="0"/>
              <a:t>olursunuz.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444208" y="602434"/>
            <a:ext cx="2520280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Araç ve Gereç</a:t>
            </a:r>
          </a:p>
        </p:txBody>
      </p:sp>
    </p:spTree>
    <p:extLst>
      <p:ext uri="{BB962C8B-B14F-4D97-AF65-F5344CB8AC3E}">
        <p14:creationId xmlns:p14="http://schemas.microsoft.com/office/powerpoint/2010/main" val="244509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2294" name="ShockwaveFlash1" r:id="rId2" imgW="7561905" imgH="5472458"/>
        </mc:Choice>
        <mc:Fallback>
          <p:control name="ShockwaveFlash1" r:id="rId2" imgW="7561905" imgH="5472458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115888"/>
                  <a:ext cx="7561262" cy="547211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577561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57402" y="5380672"/>
            <a:ext cx="878497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 smtClean="0">
                <a:latin typeface="mHelvetica"/>
              </a:rPr>
              <a:t>Deniz </a:t>
            </a:r>
            <a:r>
              <a:rPr lang="tr-TR" dirty="0">
                <a:latin typeface="mHelvetica"/>
              </a:rPr>
              <a:t>yüzeyinden de yansıyan </a:t>
            </a:r>
            <a:r>
              <a:rPr lang="tr-TR" dirty="0" smtClean="0">
                <a:latin typeface="mHelvetica"/>
              </a:rPr>
              <a:t>güneş ışığı </a:t>
            </a:r>
            <a:r>
              <a:rPr lang="tr-TR" dirty="0">
                <a:latin typeface="mHelvetica"/>
              </a:rPr>
              <a:t>için aynı durum geçerlidir. Denizin yüzeyi </a:t>
            </a:r>
            <a:r>
              <a:rPr lang="tr-TR" dirty="0" smtClean="0">
                <a:latin typeface="mHelvetica"/>
              </a:rPr>
              <a:t>dalgalandığında, ışığı </a:t>
            </a:r>
            <a:r>
              <a:rPr lang="tr-TR" dirty="0">
                <a:latin typeface="mHelvetica"/>
              </a:rPr>
              <a:t>yansıttığı yer sürekli değişir. Bu da </a:t>
            </a:r>
            <a:r>
              <a:rPr lang="tr-TR" dirty="0" smtClean="0">
                <a:latin typeface="mHelvetica"/>
              </a:rPr>
              <a:t>ışığın yanıp </a:t>
            </a:r>
            <a:r>
              <a:rPr lang="tr-TR" dirty="0">
                <a:latin typeface="mHelvetica"/>
              </a:rPr>
              <a:t>söndüğü ya da kıpırdadığı hissi uyandırır. </a:t>
            </a:r>
            <a:r>
              <a:rPr lang="tr-TR" dirty="0" smtClean="0">
                <a:latin typeface="mHelvetica"/>
              </a:rPr>
              <a:t>Yüzeye gelen </a:t>
            </a:r>
            <a:r>
              <a:rPr lang="tr-TR" dirty="0">
                <a:latin typeface="mHelvetica"/>
              </a:rPr>
              <a:t>ışıkla ve yansıyan ışık arasında nasıl bir ilişki vardır?</a:t>
            </a:r>
          </a:p>
          <a:p>
            <a:r>
              <a:rPr lang="tr-TR" dirty="0">
                <a:latin typeface="mHelvetica"/>
              </a:rPr>
              <a:t>Bu ilişkiyi inceleyebileceğiniz bir etkinlik yapınız.</a:t>
            </a:r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6" y="-1"/>
            <a:ext cx="8218506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2637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16632"/>
            <a:ext cx="8784976" cy="461665"/>
          </a:xfrm>
          <a:prstGeom prst="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DENEY / Işık Yansırsa Hangi Yolu İzler?</a:t>
            </a:r>
            <a:endParaRPr lang="tr-TR" sz="2400" dirty="0"/>
          </a:p>
        </p:txBody>
      </p:sp>
      <p:sp>
        <p:nvSpPr>
          <p:cNvPr id="3" name="Dikdörtgen 2"/>
          <p:cNvSpPr/>
          <p:nvPr/>
        </p:nvSpPr>
        <p:spPr>
          <a:xfrm>
            <a:off x="6444208" y="602434"/>
            <a:ext cx="2520280" cy="461665"/>
          </a:xfrm>
          <a:prstGeom prst="rect">
            <a:avLst/>
          </a:prstGeom>
          <a:solidFill>
            <a:srgbClr val="FF0000"/>
          </a:solidFill>
        </p:spPr>
        <p:txBody>
          <a:bodyPr wrap="square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Araç ve Gereç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442788" y="1064099"/>
            <a:ext cx="2521700" cy="2246769"/>
          </a:xfrm>
          <a:prstGeom prst="rect">
            <a:avLst/>
          </a:prstGeom>
          <a:solidFill>
            <a:schemeClr val="bg2">
              <a:lumMod val="90000"/>
            </a:schemeClr>
          </a:solidFill>
        </p:spPr>
        <p:txBody>
          <a:bodyPr wrap="square">
            <a:spAutoFit/>
          </a:bodyPr>
          <a:lstStyle/>
          <a:p>
            <a:r>
              <a:rPr lang="tr-TR" sz="2000" dirty="0"/>
              <a:t>• Düz ayna</a:t>
            </a:r>
          </a:p>
          <a:p>
            <a:r>
              <a:rPr lang="tr-TR" sz="2000" dirty="0"/>
              <a:t>• El feneri</a:t>
            </a:r>
          </a:p>
          <a:p>
            <a:r>
              <a:rPr lang="tr-TR" sz="2000" dirty="0"/>
              <a:t>• Alüminyum folyo</a:t>
            </a:r>
          </a:p>
          <a:p>
            <a:r>
              <a:rPr lang="tr-TR" sz="2000" dirty="0"/>
              <a:t>• Açıölçer</a:t>
            </a:r>
          </a:p>
          <a:p>
            <a:r>
              <a:rPr lang="tr-TR" sz="2000" dirty="0"/>
              <a:t>• Oyun hamuru</a:t>
            </a:r>
          </a:p>
          <a:p>
            <a:r>
              <a:rPr lang="tr-TR" sz="2000" dirty="0"/>
              <a:t>• Kareli kâğıt</a:t>
            </a:r>
          </a:p>
          <a:p>
            <a:r>
              <a:rPr lang="tr-TR" sz="2000" dirty="0"/>
              <a:t>• Maket bıçağı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9512" y="602434"/>
            <a:ext cx="7272808" cy="44781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900" b="1" dirty="0">
                <a:solidFill>
                  <a:srgbClr val="FF0000"/>
                </a:solidFill>
              </a:rPr>
              <a:t>Nasıl Yapalım?</a:t>
            </a:r>
          </a:p>
          <a:p>
            <a:r>
              <a:rPr lang="tr-TR" sz="1900" dirty="0"/>
              <a:t>Bu etkinliği bilimsel çalışma yöntemleri kullanarak yapacaksınız.</a:t>
            </a:r>
          </a:p>
          <a:p>
            <a:r>
              <a:rPr lang="tr-TR" sz="1900" b="1" dirty="0"/>
              <a:t>Araştırma sorusu: </a:t>
            </a:r>
            <a:r>
              <a:rPr lang="tr-TR" sz="1900" dirty="0"/>
              <a:t>Kaynaktan aynaya gelen ışık ışınının</a:t>
            </a:r>
          </a:p>
          <a:p>
            <a:r>
              <a:rPr lang="tr-TR" sz="1900" dirty="0"/>
              <a:t>geliş doğrultusu ile aynadan yansıyan ışığın doğrultusu arasında</a:t>
            </a:r>
          </a:p>
          <a:p>
            <a:r>
              <a:rPr lang="tr-TR" sz="1900" dirty="0"/>
              <a:t>nasıl bir ilişki vardır?</a:t>
            </a:r>
          </a:p>
          <a:p>
            <a:r>
              <a:rPr lang="tr-TR" sz="1900" b="1" dirty="0"/>
              <a:t>Hipotez: </a:t>
            </a:r>
            <a:r>
              <a:rPr lang="tr-TR" sz="1900" dirty="0"/>
              <a:t>Işınların aynaya geliş doğrultusu ile aynadan yansıma</a:t>
            </a:r>
          </a:p>
          <a:p>
            <a:r>
              <a:rPr lang="tr-TR" sz="1900" dirty="0"/>
              <a:t>doğrultuları arasında matematiksel bir ilişki vardır.</a:t>
            </a:r>
          </a:p>
          <a:p>
            <a:r>
              <a:rPr lang="tr-TR" sz="1900" b="1" dirty="0">
                <a:solidFill>
                  <a:srgbClr val="FF0000"/>
                </a:solidFill>
              </a:rPr>
              <a:t>Değişkenler:</a:t>
            </a:r>
          </a:p>
          <a:p>
            <a:r>
              <a:rPr lang="tr-TR" sz="1900" b="1" dirty="0"/>
              <a:t>Bağımsız değişken: </a:t>
            </a:r>
            <a:r>
              <a:rPr lang="tr-TR" sz="1900" dirty="0"/>
              <a:t>Aynaya gelen ışığın doğrultusu, (Işığın</a:t>
            </a:r>
          </a:p>
          <a:p>
            <a:r>
              <a:rPr lang="tr-TR" sz="1900" dirty="0"/>
              <a:t>doğrultusunu belirlemek için aynaya çizilen dikme ile gelen </a:t>
            </a:r>
            <a:endParaRPr lang="tr-TR" sz="1900" dirty="0" smtClean="0"/>
          </a:p>
          <a:p>
            <a:r>
              <a:rPr lang="tr-TR" sz="1900" dirty="0" smtClean="0"/>
              <a:t>Işının doğrultusu </a:t>
            </a:r>
            <a:r>
              <a:rPr lang="tr-TR" sz="1900" dirty="0"/>
              <a:t>arasındaki açı bulunmalıdır.)</a:t>
            </a:r>
          </a:p>
          <a:p>
            <a:r>
              <a:rPr lang="tr-TR" sz="1900" b="1" dirty="0"/>
              <a:t>Bağımlı değişken: </a:t>
            </a:r>
            <a:r>
              <a:rPr lang="tr-TR" sz="1900" dirty="0"/>
              <a:t>Yansıma açısı, (aynaya indirilen dikme</a:t>
            </a:r>
          </a:p>
          <a:p>
            <a:r>
              <a:rPr lang="tr-TR" sz="1900" dirty="0"/>
              <a:t>ile yansıyan ışın arasındaki açıdır.)</a:t>
            </a:r>
          </a:p>
          <a:p>
            <a:r>
              <a:rPr lang="tr-TR" sz="1900" b="1" dirty="0"/>
              <a:t>Sabit tutulan değişkenler: </a:t>
            </a:r>
            <a:r>
              <a:rPr lang="tr-TR" sz="1900" dirty="0"/>
              <a:t>Işık kaynağı, (ayna ve aynaların </a:t>
            </a:r>
            <a:endParaRPr lang="tr-TR" sz="1900" dirty="0" smtClean="0"/>
          </a:p>
          <a:p>
            <a:r>
              <a:rPr lang="tr-TR" sz="1900" dirty="0" smtClean="0"/>
              <a:t>Bulundukları konumlardır</a:t>
            </a:r>
            <a:r>
              <a:rPr lang="tr-TR" sz="1900" dirty="0"/>
              <a:t>.)</a:t>
            </a: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00192" y="3339905"/>
            <a:ext cx="2409347" cy="21625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9512" y="5103674"/>
            <a:ext cx="864096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000000"/>
                </a:solidFill>
                <a:latin typeface="mHelvetica-Bold"/>
              </a:rPr>
              <a:t>Hipotezin Test Edilmesi</a:t>
            </a:r>
          </a:p>
          <a:p>
            <a:r>
              <a:rPr lang="tr-TR" sz="2800" dirty="0">
                <a:solidFill>
                  <a:srgbClr val="FF0000"/>
                </a:solidFill>
                <a:latin typeface="mHelvetica"/>
              </a:rPr>
              <a:t>•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El fenerinin camını alüminyum folyoyla kaplayınız. Kapladığınız folyonun ortasından </a:t>
            </a:r>
            <a:r>
              <a:rPr lang="tr-TR" dirty="0" smtClean="0">
                <a:solidFill>
                  <a:srgbClr val="000000"/>
                </a:solidFill>
                <a:latin typeface="mHelvetica"/>
              </a:rPr>
              <a:t>maket bıçağı </a:t>
            </a:r>
            <a:r>
              <a:rPr lang="tr-TR" dirty="0">
                <a:solidFill>
                  <a:srgbClr val="000000"/>
                </a:solidFill>
                <a:latin typeface="mHelvetica"/>
              </a:rPr>
              <a:t>ile küçük bir yarık açınız.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25387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21506" name="ShockwaveFlash1" r:id="rId2" imgW="8642668" imgH="6238095"/>
        </mc:Choice>
        <mc:Fallback>
          <p:control name="ShockwaveFlash1" r:id="rId2" imgW="8642668" imgH="623809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50825" y="0"/>
                  <a:ext cx="8642350" cy="623728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556237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512" y="0"/>
            <a:ext cx="8712968" cy="67403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Hipotezin Test Edilmesi</a:t>
            </a:r>
          </a:p>
          <a:p>
            <a:r>
              <a:rPr lang="tr-TR" sz="2400" dirty="0"/>
              <a:t>• El fenerinin camını alüminyum folyoyla kaplayınız. Kapladığınız folyonun ortasından maket</a:t>
            </a:r>
          </a:p>
          <a:p>
            <a:r>
              <a:rPr lang="tr-TR" sz="2400" dirty="0"/>
              <a:t>bıçağı ile küçük bir yarık açınız.</a:t>
            </a:r>
          </a:p>
          <a:p>
            <a:r>
              <a:rPr lang="tr-TR" sz="2400" dirty="0"/>
              <a:t>• Kareli kâğıdı masaya yatay yerleştiriniz. Oyun hamurunu kullanarak aynayı kareli kâğıdın</a:t>
            </a:r>
          </a:p>
          <a:p>
            <a:r>
              <a:rPr lang="tr-TR" sz="2400" dirty="0"/>
              <a:t>üzerinde dik duracak şekilde tutturunuz.</a:t>
            </a:r>
          </a:p>
          <a:p>
            <a:r>
              <a:rPr lang="tr-TR" sz="2400" dirty="0"/>
              <a:t>• El fenerini, aynaya belirlediğiniz bir açıdan tutunuz.</a:t>
            </a:r>
          </a:p>
          <a:p>
            <a:r>
              <a:rPr lang="tr-TR" sz="2400" dirty="0"/>
              <a:t>• Aynaya gelen ve aynadan yansıyan ışığın yolunu kareli kâğıt üzerinde çiziniz.</a:t>
            </a:r>
          </a:p>
          <a:p>
            <a:r>
              <a:rPr lang="tr-TR" sz="2400" dirty="0"/>
              <a:t>• Çizdiğiniz iz üzerinden ışığın aynaya gelen ve aynadan yansıyan ışınların açılarını ölçünüz.</a:t>
            </a:r>
          </a:p>
          <a:p>
            <a:r>
              <a:rPr lang="tr-TR" sz="2400" dirty="0"/>
              <a:t>• Bu işlemi fenerin konumunu değiştirerek farklı açılarda gelen ışık için tekrarlayınız.</a:t>
            </a:r>
          </a:p>
          <a:p>
            <a:r>
              <a:rPr lang="tr-TR" sz="2400" b="1" dirty="0">
                <a:solidFill>
                  <a:srgbClr val="FF0000"/>
                </a:solidFill>
              </a:rPr>
              <a:t>Yorumlayalım, Sonuçlandıralım.</a:t>
            </a:r>
          </a:p>
          <a:p>
            <a:r>
              <a:rPr lang="tr-TR" sz="2400" dirty="0"/>
              <a:t>• Gelme açısı ile yansıma açısı arasında, nasıl bir matematiksel bağlantı vardır?</a:t>
            </a:r>
          </a:p>
          <a:p>
            <a:r>
              <a:rPr lang="tr-TR" sz="2400" dirty="0"/>
              <a:t>• Sonuçlarınızı değerlendirerek hipotezin doğruluğunu kontrol ediniz.</a:t>
            </a:r>
          </a:p>
        </p:txBody>
      </p:sp>
    </p:spTree>
    <p:extLst>
      <p:ext uri="{BB962C8B-B14F-4D97-AF65-F5344CB8AC3E}">
        <p14:creationId xmlns:p14="http://schemas.microsoft.com/office/powerpoint/2010/main" val="1957397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78295" y="124029"/>
            <a:ext cx="89289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Etkinlikte kullandığınız düz ayna, parlak yüzeye sahip bir cisimdir. Düz aynaya gelen ışın ile </a:t>
            </a:r>
            <a:r>
              <a:rPr lang="tr-TR" sz="2400" dirty="0" smtClean="0"/>
              <a:t>yansıyan ışının </a:t>
            </a:r>
            <a:r>
              <a:rPr lang="tr-TR" sz="2400" dirty="0"/>
              <a:t>bir kurala göre hareket ettiğini gözlediniz. Işık kaynağından yayılan ışığa, </a:t>
            </a:r>
            <a:r>
              <a:rPr lang="tr-TR" sz="2400" b="1" dirty="0"/>
              <a:t>ışık ışını </a:t>
            </a:r>
            <a:r>
              <a:rPr lang="tr-TR" sz="2400" dirty="0"/>
              <a:t>denir. Işık</a:t>
            </a:r>
          </a:p>
          <a:p>
            <a:r>
              <a:rPr lang="tr-TR" sz="2400" dirty="0"/>
              <a:t>ışınının gösterimi 2. ünitede öğrendiğiniz kuvvetin gösterimine benzer. Işık ışını da doğrusal bir </a:t>
            </a:r>
            <a:r>
              <a:rPr lang="tr-TR" sz="2400" dirty="0" smtClean="0"/>
              <a:t>çizgi ile </a:t>
            </a:r>
            <a:r>
              <a:rPr lang="tr-TR" sz="2400" dirty="0"/>
              <a:t>gösterilir. Işığın yayıldığı yönü göstermek için de çizgi üzerine ok konulur. Bir ışık ışınının yansıtıcı</a:t>
            </a:r>
          </a:p>
          <a:p>
            <a:r>
              <a:rPr lang="tr-TR" sz="2400" dirty="0"/>
              <a:t>yüzeyden yansıma kurallarını ve izlediği yolu aşağıdaki çizimde inceleyiniz.</a:t>
            </a:r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846710" y="2708920"/>
            <a:ext cx="3162547" cy="3436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27584" y="6093296"/>
            <a:ext cx="784887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Işık ışınları, yukardaki resimde görüldüğü gibi doğrusal çizgilerle gösterilebilir.</a:t>
            </a:r>
          </a:p>
        </p:txBody>
      </p:sp>
    </p:spTree>
    <p:extLst>
      <p:ext uri="{BB962C8B-B14F-4D97-AF65-F5344CB8AC3E}">
        <p14:creationId xmlns:p14="http://schemas.microsoft.com/office/powerpoint/2010/main" val="4090409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5152" y="5864498"/>
            <a:ext cx="901134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latin typeface="Arial" pitchFamily="34" charset="0"/>
                <a:cs typeface="Arial" pitchFamily="34" charset="0"/>
              </a:rPr>
              <a:t>Çevrenizdeki varlıkların görülmesi ışığın 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maddeyle etkileşiminin </a:t>
            </a:r>
            <a:r>
              <a:rPr lang="tr-TR" b="1" dirty="0">
                <a:latin typeface="Arial" pitchFamily="34" charset="0"/>
                <a:cs typeface="Arial" pitchFamily="34" charset="0"/>
              </a:rPr>
              <a:t>bir sonucudur. Cisimlerden çıkan ya </a:t>
            </a:r>
            <a:r>
              <a:rPr lang="tr-TR" b="1" dirty="0" smtClean="0">
                <a:latin typeface="Arial" pitchFamily="34" charset="0"/>
                <a:cs typeface="Arial" pitchFamily="34" charset="0"/>
              </a:rPr>
              <a:t>da yansıyan </a:t>
            </a:r>
            <a:r>
              <a:rPr lang="tr-TR" b="1" dirty="0">
                <a:latin typeface="Arial" pitchFamily="34" charset="0"/>
                <a:cs typeface="Arial" pitchFamily="34" charset="0"/>
              </a:rPr>
              <a:t>ışık ışınlarının gözümüze ulaşmasıyla görme olayı gerçekleşir.</a:t>
            </a: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15366" name="ShockwaveFlash1" r:id="rId3" imgW="8713544" imgH="5761055"/>
        </mc:Choice>
        <mc:Fallback>
          <p:control name="ShockwaveFlash1" r:id="rId3" imgW="8713544" imgH="5761055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0"/>
                  <a:ext cx="8713787" cy="576103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865173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2518" y="0"/>
            <a:ext cx="9138964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93274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9701"/>
            <a:ext cx="90364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Gelen ışının yansıtıcı yüzeye çarptığı noktadan yüzeye çizilen </a:t>
            </a:r>
            <a:r>
              <a:rPr lang="tr-TR" dirty="0" smtClean="0"/>
              <a:t>dik doğruya </a:t>
            </a:r>
            <a:r>
              <a:rPr lang="tr-TR" dirty="0"/>
              <a:t>yüzeyin </a:t>
            </a:r>
            <a:r>
              <a:rPr lang="tr-TR" dirty="0">
                <a:solidFill>
                  <a:srgbClr val="FF0000"/>
                </a:solidFill>
              </a:rPr>
              <a:t>normali</a:t>
            </a:r>
            <a:r>
              <a:rPr lang="tr-TR" dirty="0"/>
              <a:t> denir. Yüzeyin normali hayali bir çizgidir. </a:t>
            </a:r>
            <a:r>
              <a:rPr lang="tr-TR" dirty="0" smtClean="0"/>
              <a:t>Bu çizgi </a:t>
            </a:r>
            <a:r>
              <a:rPr lang="tr-TR" dirty="0"/>
              <a:t>sayesinde yansıyan ışının doğrultusu belirlenebilir.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0" y="836712"/>
            <a:ext cx="250194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Gelen Işın: </a:t>
            </a:r>
            <a:r>
              <a:rPr lang="tr-TR" dirty="0"/>
              <a:t>Yansıtıcı </a:t>
            </a:r>
            <a:r>
              <a:rPr lang="tr-TR" dirty="0" smtClean="0"/>
              <a:t>yüzeye çarpan </a:t>
            </a:r>
            <a:r>
              <a:rPr lang="tr-TR" dirty="0"/>
              <a:t>ışına gelen ışın denir. </a:t>
            </a:r>
            <a:r>
              <a:rPr lang="tr-TR" dirty="0" smtClean="0"/>
              <a:t>Gelen ışın </a:t>
            </a:r>
            <a:r>
              <a:rPr lang="tr-TR" dirty="0"/>
              <a:t>ile normal </a:t>
            </a:r>
            <a:r>
              <a:rPr lang="tr-TR" dirty="0" smtClean="0"/>
              <a:t>arasın-</a:t>
            </a:r>
            <a:r>
              <a:rPr lang="tr-TR" dirty="0" err="1" smtClean="0"/>
              <a:t>daki</a:t>
            </a:r>
            <a:r>
              <a:rPr lang="tr-TR" dirty="0" smtClean="0"/>
              <a:t> açıya </a:t>
            </a:r>
            <a:r>
              <a:rPr lang="tr-TR" dirty="0" smtClean="0">
                <a:solidFill>
                  <a:srgbClr val="FF0000"/>
                </a:solidFill>
              </a:rPr>
              <a:t>gelme </a:t>
            </a:r>
            <a:r>
              <a:rPr lang="tr-TR" dirty="0">
                <a:solidFill>
                  <a:srgbClr val="FF0000"/>
                </a:solidFill>
              </a:rPr>
              <a:t>açısı </a:t>
            </a:r>
            <a:r>
              <a:rPr lang="tr-TR" dirty="0"/>
              <a:t>denir.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6948264" y="804021"/>
            <a:ext cx="22860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Yansıyan Işın: </a:t>
            </a:r>
            <a:r>
              <a:rPr lang="tr-TR" dirty="0"/>
              <a:t>Yansıtıcı </a:t>
            </a:r>
            <a:r>
              <a:rPr lang="tr-TR" dirty="0" smtClean="0"/>
              <a:t>yüzeye çarptıktan </a:t>
            </a:r>
            <a:r>
              <a:rPr lang="tr-TR" dirty="0"/>
              <a:t>sonra aynı ortama </a:t>
            </a:r>
            <a:endParaRPr lang="tr-TR" dirty="0" smtClean="0"/>
          </a:p>
          <a:p>
            <a:r>
              <a:rPr lang="tr-TR" dirty="0" smtClean="0"/>
              <a:t>Geri dönen </a:t>
            </a:r>
            <a:r>
              <a:rPr lang="tr-TR" dirty="0"/>
              <a:t>ışına </a:t>
            </a:r>
            <a:r>
              <a:rPr lang="tr-TR" b="1" dirty="0">
                <a:solidFill>
                  <a:srgbClr val="FF0000"/>
                </a:solidFill>
              </a:rPr>
              <a:t>yansıyan ışın </a:t>
            </a:r>
            <a:r>
              <a:rPr lang="tr-TR" dirty="0"/>
              <a:t>denir.</a:t>
            </a:r>
          </a:p>
          <a:p>
            <a:r>
              <a:rPr lang="tr-TR" dirty="0"/>
              <a:t>Yansıyan ışın ile normal ışın arasındaki</a:t>
            </a:r>
          </a:p>
          <a:p>
            <a:r>
              <a:rPr lang="tr-TR" dirty="0"/>
              <a:t>açıya </a:t>
            </a:r>
            <a:r>
              <a:rPr lang="tr-TR" b="1" dirty="0"/>
              <a:t>yansıma açısı </a:t>
            </a:r>
            <a:r>
              <a:rPr lang="tr-TR" dirty="0"/>
              <a:t>denir.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1270" name="ShockwaveFlash1" r:id="rId2" imgW="4897830" imgH="5617561"/>
        </mc:Choice>
        <mc:Fallback>
          <p:control name="ShockwaveFlash1" r:id="rId2" imgW="4897830" imgH="5617561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124075" y="620713"/>
                  <a:ext cx="4824413" cy="5618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08252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9461" name="ShockwaveFlash1" r:id="rId2" imgW="8280572" imgH="6122190"/>
        </mc:Choice>
        <mc:Fallback>
          <p:control name="ShockwaveFlash1" r:id="rId2" imgW="8280572" imgH="612219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68313" y="115888"/>
                  <a:ext cx="8280400" cy="6121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616711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6632"/>
            <a:ext cx="9144000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Yaptığınız “Yansıma Hangi Kurallara Göre Gerçekleşir?” etkinliğini</a:t>
            </a:r>
          </a:p>
          <a:p>
            <a:r>
              <a:rPr lang="tr-TR" sz="2000" dirty="0"/>
              <a:t>de düşünerek yansıma kanunları aşağıdaki gibi yazılabilir.</a:t>
            </a:r>
          </a:p>
          <a:p>
            <a:r>
              <a:rPr lang="tr-TR" sz="2000" dirty="0"/>
              <a:t>• </a:t>
            </a:r>
            <a:r>
              <a:rPr lang="tr-TR" sz="2000" b="1" dirty="0"/>
              <a:t>Gelen ışın, yansıyan ışın ve yüzeyin normali, defter yüzeyine</a:t>
            </a:r>
          </a:p>
          <a:p>
            <a:r>
              <a:rPr lang="tr-TR" sz="2000" b="1" dirty="0"/>
              <a:t>çizildiğine göre üçü de aynı düzlemdedir.</a:t>
            </a:r>
          </a:p>
          <a:p>
            <a:r>
              <a:rPr lang="tr-TR" sz="2000" dirty="0"/>
              <a:t>• </a:t>
            </a:r>
            <a:r>
              <a:rPr lang="tr-TR" sz="2000" dirty="0">
                <a:solidFill>
                  <a:srgbClr val="FF0000"/>
                </a:solidFill>
              </a:rPr>
              <a:t>Etkinlikte ışık ışınını, hangi açıyla gönderirseniz gönderin yansıyan</a:t>
            </a:r>
          </a:p>
          <a:p>
            <a:r>
              <a:rPr lang="tr-TR" sz="2000" dirty="0">
                <a:solidFill>
                  <a:srgbClr val="FF0000"/>
                </a:solidFill>
              </a:rPr>
              <a:t>ışının yüzeyin normaliyle aynı açıyı yaptığını gözlemlediniz.</a:t>
            </a:r>
          </a:p>
          <a:p>
            <a:r>
              <a:rPr lang="tr-TR" sz="2000" b="1" dirty="0"/>
              <a:t>Buna göre gelme açısı yansıma açısına eşittir.</a:t>
            </a:r>
          </a:p>
          <a:p>
            <a:r>
              <a:rPr lang="tr-TR" sz="2000" dirty="0"/>
              <a:t>• </a:t>
            </a:r>
            <a:r>
              <a:rPr lang="tr-TR" sz="2000" b="1" dirty="0"/>
              <a:t>Yansıtıcı yüzeye dik (normalin üzerinden) ışın gönderilirse ışın,</a:t>
            </a:r>
          </a:p>
          <a:p>
            <a:r>
              <a:rPr lang="tr-TR" sz="2000" b="1" dirty="0"/>
              <a:t>kendi üzerinden geri yansır.</a:t>
            </a:r>
          </a:p>
          <a:p>
            <a:r>
              <a:rPr lang="tr-TR" sz="2000" dirty="0"/>
              <a:t>Bir ışığın yansıdıktan sonra izleyeceği yol, yansıma kuralları sayesinde önceden tahmin edilebilir.</a:t>
            </a:r>
          </a:p>
          <a:p>
            <a:r>
              <a:rPr lang="tr-TR" sz="2000" dirty="0"/>
              <a:t>Aşağıdaki şekillerde yansıma kurallarına göre ışık ışınlarının izlediği yollar görülmektedir.</a:t>
            </a:r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20326" y="476672"/>
            <a:ext cx="2045872" cy="20162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0" y="4205738"/>
            <a:ext cx="9143079" cy="2422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39883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9424" y="116632"/>
            <a:ext cx="8413143" cy="630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5076056" y="5685371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D</a:t>
            </a:r>
            <a:endParaRPr lang="tr-T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0799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1044" y="120527"/>
            <a:ext cx="8875452" cy="41956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2627784" y="355959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3782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81678" y="188640"/>
            <a:ext cx="8826641" cy="5301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323528" y="4869160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1899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25811" y="27679"/>
            <a:ext cx="7231183" cy="66229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5-Nokta Yıldız 2"/>
          <p:cNvSpPr/>
          <p:nvPr/>
        </p:nvSpPr>
        <p:spPr>
          <a:xfrm>
            <a:off x="1073215" y="4293096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13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7415" name="ShockwaveFlash1" r:id="rId2" imgW="6984648" imgH="5080222"/>
        </mc:Choice>
        <mc:Fallback>
          <p:control name="ShockwaveFlash1" r:id="rId2" imgW="6984648" imgH="5080222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042988" y="77788"/>
                  <a:ext cx="6985000" cy="5080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93123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8438" name="ShockwaveFlash1" r:id="rId2" imgW="7559905" imgH="5733333"/>
        </mc:Choice>
        <mc:Fallback>
          <p:control name="ShockwaveFlash1" r:id="rId2" imgW="7559905" imgH="573333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900113" y="0"/>
                  <a:ext cx="7559675" cy="573405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565548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73828" y="116632"/>
            <a:ext cx="6334243" cy="4778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09993" y="5084847"/>
            <a:ext cx="871296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Güneş pırıl </a:t>
            </a:r>
            <a:r>
              <a:rPr lang="tr-TR" dirty="0" err="1"/>
              <a:t>pırıl</a:t>
            </a:r>
            <a:r>
              <a:rPr lang="tr-TR" dirty="0"/>
              <a:t> ışığını saçarak Dünya’yı aydınlatır. Ay karanlık gecelerde, gökyüzünü </a:t>
            </a:r>
            <a:r>
              <a:rPr lang="tr-TR" dirty="0" smtClean="0"/>
              <a:t>aydınlatır. Ay’ın </a:t>
            </a:r>
            <a:r>
              <a:rPr lang="tr-TR" dirty="0"/>
              <a:t>parlaklığının Güneş’ten az olduğunu fark etmişsinizdir. Bunun nedeni Ay’ın ışık kaynağı </a:t>
            </a:r>
            <a:r>
              <a:rPr lang="tr-TR" dirty="0" smtClean="0"/>
              <a:t>olmamasındandır. Ay</a:t>
            </a:r>
            <a:r>
              <a:rPr lang="tr-TR" dirty="0"/>
              <a:t>, Güneş’in ışığını Dünya’ya yansıtarak etrafını aydınlatır. Bir cismin </a:t>
            </a:r>
            <a:r>
              <a:rPr lang="tr-TR" dirty="0" smtClean="0"/>
              <a:t>görülebilmesi için </a:t>
            </a:r>
            <a:r>
              <a:rPr lang="tr-TR" dirty="0"/>
              <a:t>o cismin yansıttığı ışığın gözünüze ulaşması gerekir. Bazı geceler, Ay görülmez. Bunun </a:t>
            </a:r>
            <a:r>
              <a:rPr lang="tr-TR" dirty="0" smtClean="0"/>
              <a:t>nedeni yansıttığı </a:t>
            </a:r>
            <a:r>
              <a:rPr lang="tr-TR" dirty="0"/>
              <a:t>ışığın Dünya’ya ulaşmamasıdır. Buna göre uzayın neden siyah göründüğünü </a:t>
            </a:r>
            <a:r>
              <a:rPr lang="tr-TR" dirty="0" smtClean="0"/>
              <a:t>açıklayabilir misiniz</a:t>
            </a:r>
            <a:r>
              <a:rPr lang="tr-TR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29580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9001000" cy="369332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FFFF"/>
                </a:solidFill>
                <a:latin typeface="OpenSans-Bold"/>
              </a:rPr>
              <a:t>Bilgiyi Kullanalım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107504" y="466714"/>
            <a:ext cx="9001000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Norveç’in başkenti Oslo’ya 175 kilometre uzaktaki </a:t>
            </a:r>
            <a:r>
              <a:rPr lang="tr-TR" dirty="0" err="1"/>
              <a:t>Rjukan</a:t>
            </a:r>
            <a:r>
              <a:rPr lang="tr-TR" dirty="0"/>
              <a:t> kenti, kışın 6 ay boyunca güneş </a:t>
            </a:r>
            <a:r>
              <a:rPr lang="tr-TR" dirty="0" smtClean="0"/>
              <a:t>görmüyor ve </a:t>
            </a:r>
            <a:r>
              <a:rPr lang="tr-TR" dirty="0"/>
              <a:t>gölgede yaşıyor. Çünkü kent derin bir vadinin dibinde kurulmuş. Şimdi, 100 yıllık bir </a:t>
            </a:r>
            <a:r>
              <a:rPr lang="tr-TR" dirty="0" smtClean="0"/>
              <a:t>rüya gerçek </a:t>
            </a:r>
            <a:r>
              <a:rPr lang="tr-TR" dirty="0"/>
              <a:t>oluyor ve kent kışın da güneşe kavuşmaya hazırlanıyor. Kent merkezinin 450 metre </a:t>
            </a:r>
            <a:r>
              <a:rPr lang="tr-TR" dirty="0" smtClean="0"/>
              <a:t>üstündeki tepelere </a:t>
            </a:r>
            <a:r>
              <a:rPr lang="tr-TR" dirty="0"/>
              <a:t>3 dev ayna yerleştirildi. Aynalar bilgisayar kontrollü olacak ve Güneşi takip edecek. </a:t>
            </a:r>
            <a:r>
              <a:rPr lang="tr-TR" dirty="0" smtClean="0"/>
              <a:t>Sizce, mühendisler</a:t>
            </a:r>
            <a:r>
              <a:rPr lang="tr-TR" dirty="0"/>
              <a:t>, hangi bilgiden yararlanarak kentin aydınlanma problemini çözmüşler?</a:t>
            </a:r>
          </a:p>
          <a:p>
            <a:r>
              <a:rPr lang="tr-TR" dirty="0"/>
              <a:t>……………………………………………………………………………………………………………………</a:t>
            </a:r>
          </a:p>
          <a:p>
            <a:r>
              <a:rPr lang="tr-TR" dirty="0"/>
              <a:t>……………………………………………………………………………………………………………………</a:t>
            </a:r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06942" y="2775604"/>
            <a:ext cx="6984776" cy="3945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735511" y="2060848"/>
            <a:ext cx="56130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AYNALARIN YANSITMA BİLGİSİNDEN YARARLANILMIŞTIR 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83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35636"/>
            <a:ext cx="9001000" cy="369332"/>
          </a:xfrm>
          <a:prstGeom prst="rect">
            <a:avLst/>
          </a:prstGeom>
          <a:solidFill>
            <a:schemeClr val="accent3">
              <a:lumMod val="75000"/>
            </a:schemeClr>
          </a:solidFill>
        </p:spPr>
        <p:txBody>
          <a:bodyPr wrap="square">
            <a:spAutoFit/>
          </a:bodyPr>
          <a:lstStyle/>
          <a:p>
            <a:r>
              <a:rPr lang="tr-TR" b="1" dirty="0">
                <a:solidFill>
                  <a:srgbClr val="FFFFFF"/>
                </a:solidFill>
                <a:latin typeface="OpenSans-Bold"/>
              </a:rPr>
              <a:t>Bilgiden Üretilen Teknoloji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90933" y="427637"/>
            <a:ext cx="90010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Günümüzde ışığı yansıtarak odaları aydınlatılan evler tasarlanmaktadır. Bu evlerde çatı üzerine</a:t>
            </a:r>
          </a:p>
          <a:p>
            <a:r>
              <a:rPr lang="tr-TR" dirty="0"/>
              <a:t>yerleştirilen özel akrilik kubbe, gün ışığını, yansıtıcı kanala aktarır. Yansıtıcı kanal sistemine giren </a:t>
            </a:r>
            <a:r>
              <a:rPr lang="tr-TR" dirty="0" smtClean="0"/>
              <a:t>gün ışığı</a:t>
            </a:r>
            <a:r>
              <a:rPr lang="tr-TR" dirty="0"/>
              <a:t>, kanalın yüksek yansıtma özelliği sayesinde ayna gibi yansıyarak ışığı içeri iletilir. Kanaldan </a:t>
            </a:r>
            <a:r>
              <a:rPr lang="tr-TR" dirty="0" smtClean="0"/>
              <a:t>içeri gelen </a:t>
            </a:r>
            <a:r>
              <a:rPr lang="tr-TR" dirty="0"/>
              <a:t>ışık, özel bir bölümden geçerek her ışığın yere eşit dağılmasını sağlar. Bu sayede binada </a:t>
            </a:r>
            <a:r>
              <a:rPr lang="tr-TR" dirty="0" smtClean="0"/>
              <a:t>doğal bir </a:t>
            </a:r>
            <a:r>
              <a:rPr lang="tr-TR" dirty="0"/>
              <a:t>aydınlatma sağlanmış olur.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79512" y="1906418"/>
            <a:ext cx="3900748" cy="46056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536376" y="1873898"/>
            <a:ext cx="4523394" cy="46395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30694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96144" y="332656"/>
            <a:ext cx="8928992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Arial" pitchFamily="34" charset="0"/>
                <a:cs typeface="Arial" pitchFamily="34" charset="0"/>
              </a:rPr>
              <a:t>Öncelikle görüntülerin nasıl oluştuğunu hatırlayalım. Işık kaynağı olmayan bir odanın karanlık </a:t>
            </a:r>
            <a:r>
              <a:rPr lang="tr-TR" sz="2400" dirty="0" err="1" smtClean="0">
                <a:latin typeface="Arial" pitchFamily="34" charset="0"/>
                <a:cs typeface="Arial" pitchFamily="34" charset="0"/>
              </a:rPr>
              <a:t>olacağını,hepiniz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tahmin edebilirsiniz.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nedenle oda da bulunan hiçbir eşyayı da görmeniz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mümkün olmayacaktır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Bir fener yaktığınızda eşyaları görmeye başlayabilirsiniz.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Fener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ışığı, eşyalara çarpıp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gözünüze ulaşmaya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başlamıştır artık. En temel ışık kaynağımız Güneş’in ışığı, yeryüzüne ulaşıp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varlıklara çarpar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. </a:t>
            </a:r>
            <a:endParaRPr lang="tr-TR" sz="2400" dirty="0" smtClean="0">
              <a:latin typeface="Arial" pitchFamily="34" charset="0"/>
              <a:cs typeface="Arial" pitchFamily="34" charset="0"/>
            </a:endParaRPr>
          </a:p>
          <a:p>
            <a:r>
              <a:rPr lang="tr-TR" sz="2400" dirty="0" smtClean="0">
                <a:latin typeface="Arial" pitchFamily="34" charset="0"/>
                <a:cs typeface="Arial" pitchFamily="34" charset="0"/>
              </a:rPr>
              <a:t>Bu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ışıklardan gözünüze ulaşanları görebilirsiniz. Buna göre bir varlığı nasıl gördüğünüz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ondan gelen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ışınlara bağlıdır. O zaman, fotoğraflardaki görüntüleri anlamak için ışığın cisimlere çarptıktan </a:t>
            </a:r>
            <a:r>
              <a:rPr lang="tr-TR" sz="2400" dirty="0" smtClean="0">
                <a:latin typeface="Arial" pitchFamily="34" charset="0"/>
                <a:cs typeface="Arial" pitchFamily="34" charset="0"/>
              </a:rPr>
              <a:t>sonraki yolunu </a:t>
            </a:r>
            <a:r>
              <a:rPr lang="tr-TR" sz="2400" dirty="0">
                <a:latin typeface="Arial" pitchFamily="34" charset="0"/>
                <a:cs typeface="Arial" pitchFamily="34" charset="0"/>
              </a:rPr>
              <a:t>takip etmeye ne dersiniz?</a:t>
            </a:r>
          </a:p>
        </p:txBody>
      </p:sp>
    </p:spTree>
    <p:extLst>
      <p:ext uri="{BB962C8B-B14F-4D97-AF65-F5344CB8AC3E}">
        <p14:creationId xmlns:p14="http://schemas.microsoft.com/office/powerpoint/2010/main" val="1862564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0" y="116632"/>
            <a:ext cx="9144000" cy="461665"/>
          </a:xfrm>
          <a:prstGeom prst="rect">
            <a:avLst/>
          </a:prstGeom>
          <a:solidFill>
            <a:schemeClr val="accent4"/>
          </a:solidFill>
        </p:spPr>
        <p:txBody>
          <a:bodyPr wrap="square">
            <a:spAutoFit/>
          </a:bodyPr>
          <a:lstStyle/>
          <a:p>
            <a:r>
              <a:rPr lang="tr-TR" sz="2400" b="1" dirty="0" smtClean="0">
                <a:solidFill>
                  <a:srgbClr val="FFFFFF"/>
                </a:solidFill>
                <a:latin typeface="OpenSans-Bold"/>
              </a:rPr>
              <a:t> Etkinlik </a:t>
            </a:r>
            <a:r>
              <a:rPr lang="tr-TR" sz="2400" b="1" dirty="0">
                <a:solidFill>
                  <a:srgbClr val="FFFFFF"/>
                </a:solidFill>
                <a:latin typeface="OpenSans-Bold"/>
              </a:rPr>
              <a:t>/ Işık Yansırsa Hangi Yolu İzler</a:t>
            </a:r>
            <a:r>
              <a:rPr lang="tr-TR" sz="2400" b="1" dirty="0" smtClean="0">
                <a:solidFill>
                  <a:srgbClr val="FFFFFF"/>
                </a:solidFill>
                <a:latin typeface="OpenSans-Bold"/>
              </a:rPr>
              <a:t>?</a:t>
            </a:r>
            <a:endParaRPr lang="tr-TR" sz="2400" b="1" dirty="0">
              <a:solidFill>
                <a:srgbClr val="FFFFFF"/>
              </a:solidFill>
              <a:latin typeface="OpenSans-Bold"/>
            </a:endParaRPr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8456" y="579543"/>
            <a:ext cx="9073823" cy="4093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8456" y="4667232"/>
            <a:ext cx="896855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1. </a:t>
            </a:r>
            <a:r>
              <a:rPr lang="tr-TR" sz="2000" dirty="0"/>
              <a:t>Yandaki labirentin içindeki kedinin çevresini görebilmesi için ışık gereklidir. İçeriyi sadece </a:t>
            </a:r>
            <a:r>
              <a:rPr lang="tr-TR" sz="2000" dirty="0" smtClean="0"/>
              <a:t>düz aynalar </a:t>
            </a:r>
            <a:r>
              <a:rPr lang="tr-TR" sz="2000" dirty="0"/>
              <a:t>yardımıyla aydınlatmak mümkündür. Buna göre güneşin ışınlarını, kediye </a:t>
            </a:r>
            <a:r>
              <a:rPr lang="tr-TR" sz="2000" dirty="0" smtClean="0"/>
              <a:t>ulaştırabilmek için </a:t>
            </a:r>
            <a:r>
              <a:rPr lang="tr-TR" sz="2000" dirty="0"/>
              <a:t>nerelere düz ayna konulmalıdır? Şeklin üzerinde çizerek gösteriniz.</a:t>
            </a:r>
          </a:p>
        </p:txBody>
      </p:sp>
      <p:cxnSp>
        <p:nvCxnSpPr>
          <p:cNvPr id="5" name="Düz Bağlayıcı 4"/>
          <p:cNvCxnSpPr/>
          <p:nvPr/>
        </p:nvCxnSpPr>
        <p:spPr>
          <a:xfrm flipH="1">
            <a:off x="5148064" y="1340768"/>
            <a:ext cx="432048" cy="576064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 flipH="1">
            <a:off x="5652120" y="3645024"/>
            <a:ext cx="432048" cy="576064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3275856" y="3861048"/>
            <a:ext cx="648072" cy="36004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4" name="Düz Bağlayıcı 13"/>
          <p:cNvCxnSpPr/>
          <p:nvPr/>
        </p:nvCxnSpPr>
        <p:spPr>
          <a:xfrm>
            <a:off x="3500264" y="1340768"/>
            <a:ext cx="576064" cy="360040"/>
          </a:xfrm>
          <a:prstGeom prst="line">
            <a:avLst/>
          </a:prstGeom>
          <a:ln w="76200"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Düz Ok Bağlayıcısı 15"/>
          <p:cNvCxnSpPr/>
          <p:nvPr/>
        </p:nvCxnSpPr>
        <p:spPr>
          <a:xfrm flipH="1">
            <a:off x="5580112" y="1520788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Ok Bağlayıcısı 18"/>
          <p:cNvCxnSpPr/>
          <p:nvPr/>
        </p:nvCxnSpPr>
        <p:spPr>
          <a:xfrm flipH="1">
            <a:off x="5076056" y="3933056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>
            <a:off x="5543195" y="1520788"/>
            <a:ext cx="36917" cy="73082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Düz Ok Bağlayıcısı 23"/>
          <p:cNvCxnSpPr/>
          <p:nvPr/>
        </p:nvCxnSpPr>
        <p:spPr>
          <a:xfrm>
            <a:off x="5831228" y="2921809"/>
            <a:ext cx="36916" cy="997366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Düz Ok Bağlayıcısı 27"/>
          <p:cNvCxnSpPr/>
          <p:nvPr/>
        </p:nvCxnSpPr>
        <p:spPr>
          <a:xfrm flipV="1">
            <a:off x="3778315" y="1531803"/>
            <a:ext cx="0" cy="8840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Düz Ok Bağlayıcısı 29"/>
          <p:cNvCxnSpPr/>
          <p:nvPr/>
        </p:nvCxnSpPr>
        <p:spPr>
          <a:xfrm flipH="1">
            <a:off x="3615742" y="3933056"/>
            <a:ext cx="792088" cy="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Ok Bağlayıcısı 30"/>
          <p:cNvCxnSpPr/>
          <p:nvPr/>
        </p:nvCxnSpPr>
        <p:spPr>
          <a:xfrm flipV="1">
            <a:off x="3585043" y="3035166"/>
            <a:ext cx="0" cy="88400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Ok Bağlayıcısı 31"/>
          <p:cNvCxnSpPr/>
          <p:nvPr/>
        </p:nvCxnSpPr>
        <p:spPr>
          <a:xfrm flipH="1">
            <a:off x="2574334" y="1531803"/>
            <a:ext cx="1203981" cy="1260140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Ok Bağlayıcısı 34"/>
          <p:cNvCxnSpPr/>
          <p:nvPr/>
        </p:nvCxnSpPr>
        <p:spPr>
          <a:xfrm flipH="1">
            <a:off x="1972345" y="2800451"/>
            <a:ext cx="601989" cy="628549"/>
          </a:xfrm>
          <a:prstGeom prst="straightConnector1">
            <a:avLst/>
          </a:prstGeom>
          <a:ln w="5715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68792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25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250"/>
                            </p:stCondLst>
                            <p:childTnLst>
                              <p:par>
                                <p:cTn id="3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75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25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75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10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16632"/>
            <a:ext cx="9001000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>
                <a:solidFill>
                  <a:srgbClr val="FF0000"/>
                </a:solidFill>
              </a:rPr>
              <a:t>2. </a:t>
            </a:r>
            <a:r>
              <a:rPr lang="tr-TR" sz="2000" dirty="0"/>
              <a:t>Aşağıda verilen soruları cevaplayınız.</a:t>
            </a:r>
          </a:p>
          <a:p>
            <a:r>
              <a:rPr lang="tr-TR" sz="2000" b="1" dirty="0"/>
              <a:t>A. </a:t>
            </a:r>
            <a:r>
              <a:rPr lang="tr-TR" sz="2000" dirty="0"/>
              <a:t>Aşağıdaki şekilde verilen açıların anlamlarını yazınız:</a:t>
            </a:r>
          </a:p>
          <a:p>
            <a:endParaRPr lang="tr-TR" sz="2000" dirty="0" smtClean="0"/>
          </a:p>
          <a:p>
            <a:endParaRPr lang="tr-TR" sz="2000" dirty="0"/>
          </a:p>
          <a:p>
            <a:r>
              <a:rPr lang="tr-TR" sz="2000" b="1" dirty="0" smtClean="0">
                <a:solidFill>
                  <a:srgbClr val="FF0000"/>
                </a:solidFill>
              </a:rPr>
              <a:t>a </a:t>
            </a:r>
            <a:r>
              <a:rPr lang="tr-TR" sz="2000" b="1" dirty="0">
                <a:solidFill>
                  <a:srgbClr val="FF0000"/>
                </a:solidFill>
              </a:rPr>
              <a:t>açısı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  <a:endParaRPr lang="tr-TR" sz="2000" dirty="0" smtClean="0"/>
          </a:p>
          <a:p>
            <a:endParaRPr lang="tr-TR" sz="2000" dirty="0"/>
          </a:p>
          <a:p>
            <a:endParaRPr lang="tr-TR" sz="2000" dirty="0" smtClean="0"/>
          </a:p>
          <a:p>
            <a:endParaRPr lang="tr-TR" sz="2000" dirty="0"/>
          </a:p>
          <a:p>
            <a:endParaRPr lang="tr-TR" sz="2000" dirty="0" smtClean="0"/>
          </a:p>
          <a:p>
            <a:r>
              <a:rPr lang="tr-TR" sz="2000" b="1" dirty="0" smtClean="0">
                <a:solidFill>
                  <a:srgbClr val="FF0000"/>
                </a:solidFill>
              </a:rPr>
              <a:t>b </a:t>
            </a:r>
            <a:r>
              <a:rPr lang="tr-TR" sz="2000" b="1" dirty="0">
                <a:solidFill>
                  <a:srgbClr val="FF0000"/>
                </a:solidFill>
              </a:rPr>
              <a:t>açısı</a:t>
            </a:r>
            <a:r>
              <a:rPr lang="tr-TR" sz="2000" b="1" dirty="0" smtClean="0">
                <a:solidFill>
                  <a:srgbClr val="FF0000"/>
                </a:solidFill>
              </a:rPr>
              <a:t>:</a:t>
            </a:r>
            <a:endParaRPr lang="tr-TR" sz="2000" b="1" dirty="0">
              <a:solidFill>
                <a:srgbClr val="FF0000"/>
              </a:solidFill>
            </a:endParaRPr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07904" y="811102"/>
            <a:ext cx="5324475" cy="296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971600" y="1361210"/>
            <a:ext cx="13986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GELME AÇISI</a:t>
            </a:r>
          </a:p>
        </p:txBody>
      </p:sp>
      <p:sp>
        <p:nvSpPr>
          <p:cNvPr id="4" name="Dikdörtgen 3"/>
          <p:cNvSpPr/>
          <p:nvPr/>
        </p:nvSpPr>
        <p:spPr>
          <a:xfrm>
            <a:off x="971600" y="2875002"/>
            <a:ext cx="16305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YANSIMA </a:t>
            </a:r>
            <a:r>
              <a:rPr lang="tr-TR" b="1" dirty="0" smtClean="0">
                <a:solidFill>
                  <a:srgbClr val="FF0000"/>
                </a:solidFill>
              </a:rPr>
              <a:t>AÇISI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77733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mc:AlternateContent xmlns:mc="http://schemas.openxmlformats.org/markup-compatibility/2006">
        <mc:Choice xmlns:v="urn:schemas-microsoft-com:vml" Requires="v">
          <p:control spid="16391" name="ShockwaveFlash1" r:id="rId2" imgW="7849696" imgH="5977790"/>
        </mc:Choice>
        <mc:Fallback>
          <p:control name="ShockwaveFlash1" r:id="rId2" imgW="7849696" imgH="5977790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755650" y="188913"/>
                  <a:ext cx="7848600" cy="5976937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4293234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188640"/>
            <a:ext cx="8784976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B. </a:t>
            </a:r>
            <a:r>
              <a:rPr lang="tr-TR" sz="2000" dirty="0"/>
              <a:t>Aşağıdaki görseldeki şehir, ayna kullanılarak aydınlatılmaktadır. </a:t>
            </a:r>
            <a:r>
              <a:rPr lang="tr-TR" sz="2000" dirty="0" err="1"/>
              <a:t>Şehire</a:t>
            </a:r>
            <a:r>
              <a:rPr lang="tr-TR" sz="2000" dirty="0"/>
              <a:t> gelen ışın, </a:t>
            </a:r>
            <a:r>
              <a:rPr lang="tr-TR" sz="2000" dirty="0" smtClean="0"/>
              <a:t>aynanın normali </a:t>
            </a:r>
            <a:r>
              <a:rPr lang="tr-TR" sz="2000" dirty="0"/>
              <a:t>ile 35°’lik açı yapıyorsa güneş ışını, aynaya kaç derecelik açı ile gelebilir?</a:t>
            </a:r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72035" y="1124744"/>
            <a:ext cx="7655912" cy="432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395536" y="5589240"/>
            <a:ext cx="83161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</a:rPr>
              <a:t>GELME AÇISI YANSIMA AÇISINA EŞİT OLACAĞINDAN YANSIMA AÇISIDA 35 DERECEDİR</a:t>
            </a:r>
            <a:endParaRPr lang="tr-TR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877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52055" y="1032578"/>
            <a:ext cx="4434772" cy="3585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76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9868" y="980728"/>
            <a:ext cx="4260485" cy="3619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132143" y="557972"/>
            <a:ext cx="883407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b="1" dirty="0"/>
              <a:t>Aşağıdaki ayna düzeneklerinde ışık ışınlarının izlediği yolları çizerek gösteriniz.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87624" y="0"/>
            <a:ext cx="56886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tr-TR" sz="2800" b="1" dirty="0">
                <a:solidFill>
                  <a:srgbClr val="FF33FF"/>
                </a:solidFill>
                <a:latin typeface="mHelvetica-Bold"/>
              </a:rPr>
              <a:t>KENDİMİZİ DEĞERLENDİRELİM</a:t>
            </a:r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47445" y="1052736"/>
            <a:ext cx="4290064" cy="3353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012376" y="1052736"/>
            <a:ext cx="3799767" cy="34821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70361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01899" y="1052736"/>
            <a:ext cx="4379762" cy="3729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6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68142" y="1249568"/>
            <a:ext cx="3115047" cy="35720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95537" y="1054655"/>
            <a:ext cx="4392488" cy="3596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50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67825" y="1127842"/>
            <a:ext cx="2755007" cy="3565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13235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7504" y="1098532"/>
            <a:ext cx="3816425" cy="3770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309710" y="1024576"/>
            <a:ext cx="4653167" cy="3844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9302" y="836712"/>
            <a:ext cx="3695345" cy="388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440247" y="908720"/>
            <a:ext cx="4583986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0964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5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53313"/>
            <a:ext cx="892899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Aşağıdaki yüzeylere gelen ışınlar nasıl yansır? </a:t>
            </a:r>
            <a:r>
              <a:rPr lang="tr-TR" dirty="0" smtClean="0"/>
              <a:t>Çizerek </a:t>
            </a:r>
            <a:r>
              <a:rPr lang="tr-TR" dirty="0"/>
              <a:t>gösteriniz.</a:t>
            </a:r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8" y="422645"/>
            <a:ext cx="9036496" cy="5984168"/>
          </a:xfrm>
          <a:prstGeom prst="rect">
            <a:avLst/>
          </a:prstGeom>
        </p:spPr>
      </p:pic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801570" y="3573016"/>
            <a:ext cx="2869451" cy="25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51030" y="3717032"/>
            <a:ext cx="2865476" cy="2346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4142" y="422645"/>
            <a:ext cx="3236316" cy="2700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773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043608" y="476876"/>
            <a:ext cx="2880320" cy="25198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351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6660"/>
            <a:ext cx="8784976" cy="6632700"/>
          </a:xfrm>
          <a:prstGeom prst="rect">
            <a:avLst/>
          </a:prstGeom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107433" y="3645024"/>
            <a:ext cx="252514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24128" y="3503633"/>
            <a:ext cx="2736304" cy="32351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655616" y="332656"/>
            <a:ext cx="3161360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262457" y="332656"/>
            <a:ext cx="2658646" cy="2808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9617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esim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5087" y="116632"/>
            <a:ext cx="8453918" cy="3096344"/>
          </a:xfrm>
          <a:prstGeom prst="rect">
            <a:avLst/>
          </a:prstGeom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822" y="3429000"/>
            <a:ext cx="8789477" cy="3024336"/>
          </a:xfrm>
          <a:prstGeom prst="rect">
            <a:avLst/>
          </a:prstGeom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15087" y="3285029"/>
            <a:ext cx="4226959" cy="25133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32234" y="3278134"/>
            <a:ext cx="4086031" cy="2679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24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443555" y="365980"/>
            <a:ext cx="3073297" cy="2715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4" y="373913"/>
            <a:ext cx="3490936" cy="255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167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59565" y="5949280"/>
            <a:ext cx="890492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latin typeface="Arial" pitchFamily="34" charset="0"/>
                <a:cs typeface="Arial" pitchFamily="34" charset="0"/>
              </a:rPr>
              <a:t>Daha önceki yıllarda gördüğümüz gibi ışık doğrusal olarak yayılır….</a:t>
            </a:r>
            <a:endParaRPr lang="tr-TR" b="1" dirty="0">
              <a:latin typeface="Arial" pitchFamily="34" charset="0"/>
              <a:cs typeface="Arial" pitchFamily="34" charset="0"/>
            </a:endParaRPr>
          </a:p>
        </p:txBody>
      </p:sp>
    </p:spTree>
    <p:custDataLst>
      <p:tags r:id="rId2"/>
    </p:custDataLst>
    <p:controls>
      <mc:AlternateContent xmlns:mc="http://schemas.openxmlformats.org/markup-compatibility/2006">
        <mc:Choice xmlns:v="urn:schemas-microsoft-com:vml" Requires="v">
          <p:control spid="4102" name="ShockwaveFlash1" r:id="rId3" imgW="8280094" imgH="5876877"/>
        </mc:Choice>
        <mc:Fallback>
          <p:control name="ShockwaveFlash1" r:id="rId3" imgW="8280094" imgH="5876877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95288" y="0"/>
                  <a:ext cx="8280400" cy="587692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9426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24292" y="89985"/>
            <a:ext cx="8949026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/>
              <a:t>Aşağıdaki cümlelerde bırakılan boşluklara </a:t>
            </a:r>
            <a:r>
              <a:rPr lang="tr-TR" sz="2800" b="1" dirty="0" smtClean="0"/>
              <a:t>uygun olan </a:t>
            </a:r>
            <a:r>
              <a:rPr lang="tr-TR" sz="2800" b="1" dirty="0"/>
              <a:t>sözcükleri yazınız</a:t>
            </a:r>
            <a:r>
              <a:rPr lang="tr-TR" sz="2800" b="1" dirty="0" smtClean="0"/>
              <a:t>.</a:t>
            </a:r>
          </a:p>
          <a:p>
            <a:endParaRPr lang="tr-TR" sz="2800" b="1" dirty="0"/>
          </a:p>
          <a:p>
            <a:r>
              <a:rPr lang="tr-TR" sz="2400" dirty="0" smtClean="0"/>
              <a:t>1.Işığın </a:t>
            </a:r>
            <a:r>
              <a:rPr lang="tr-TR" sz="2400" dirty="0"/>
              <a:t>bir yüzeye çarpıp geldiği ortama geri </a:t>
            </a:r>
            <a:r>
              <a:rPr lang="tr-TR" sz="2400" dirty="0" smtClean="0"/>
              <a:t>dönmesine……………..denir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2.Bir </a:t>
            </a:r>
            <a:r>
              <a:rPr lang="tr-TR" sz="2400" dirty="0"/>
              <a:t>yüzeye gelen </a:t>
            </a:r>
            <a:r>
              <a:rPr lang="tr-TR" sz="2400" dirty="0" smtClean="0"/>
              <a:t>ışığa      …………….. Yüzeyden yansıyan </a:t>
            </a:r>
            <a:r>
              <a:rPr lang="tr-TR" sz="2400" dirty="0"/>
              <a:t>ışığa </a:t>
            </a:r>
            <a:r>
              <a:rPr lang="tr-TR" sz="2400" dirty="0" smtClean="0"/>
              <a:t>ise ………………</a:t>
            </a:r>
            <a:r>
              <a:rPr lang="tr-TR" sz="2400" dirty="0"/>
              <a:t> </a:t>
            </a:r>
            <a:r>
              <a:rPr lang="tr-TR" sz="2400" dirty="0" smtClean="0"/>
              <a:t>   adı </a:t>
            </a:r>
            <a:r>
              <a:rPr lang="tr-TR" sz="2400" dirty="0"/>
              <a:t>verilir.</a:t>
            </a:r>
          </a:p>
          <a:p>
            <a:r>
              <a:rPr lang="tr-TR" sz="2400" dirty="0" smtClean="0"/>
              <a:t>3.Düzgün </a:t>
            </a:r>
            <a:r>
              <a:rPr lang="tr-TR" sz="2400" dirty="0"/>
              <a:t>ve parlak bir yüzeye gelen birbirine </a:t>
            </a:r>
            <a:r>
              <a:rPr lang="tr-TR" sz="2400" dirty="0" smtClean="0"/>
              <a:t>paralel </a:t>
            </a:r>
            <a:r>
              <a:rPr lang="tr-TR" sz="2400" dirty="0"/>
              <a:t>ışın demeti yüzeyden yansıdıktan </a:t>
            </a:r>
            <a:r>
              <a:rPr lang="tr-TR" sz="2400" dirty="0" smtClean="0"/>
              <a:t>sonra yine </a:t>
            </a:r>
            <a:r>
              <a:rPr lang="tr-TR" sz="2400" dirty="0"/>
              <a:t>birbirine paralel olarak gider. Bu tip </a:t>
            </a:r>
            <a:r>
              <a:rPr lang="tr-TR" sz="2400" dirty="0" smtClean="0"/>
              <a:t>yansımaya  ……………….            Adı verilir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4.Işık </a:t>
            </a:r>
            <a:r>
              <a:rPr lang="tr-TR" sz="2400" dirty="0"/>
              <a:t>pürüzlü bir yüzeye düşerse ışınlar farklı </a:t>
            </a:r>
            <a:r>
              <a:rPr lang="tr-TR" sz="2400" dirty="0" smtClean="0"/>
              <a:t>doğrultularda </a:t>
            </a:r>
            <a:r>
              <a:rPr lang="tr-TR" sz="2400" dirty="0"/>
              <a:t>yansır. Bu tip </a:t>
            </a:r>
            <a:r>
              <a:rPr lang="tr-TR" sz="2400" dirty="0" smtClean="0"/>
              <a:t>yansımaya ……………………… adı </a:t>
            </a:r>
            <a:r>
              <a:rPr lang="tr-TR" sz="2400" dirty="0"/>
              <a:t>verilir.</a:t>
            </a:r>
          </a:p>
          <a:p>
            <a:r>
              <a:rPr lang="tr-TR" sz="2400" dirty="0"/>
              <a:t>5.	Işığın yansıtıcı yüzeye değdiği noktadan </a:t>
            </a:r>
            <a:r>
              <a:rPr lang="tr-TR" sz="2400" dirty="0" smtClean="0"/>
              <a:t>yüzeye çizilen </a:t>
            </a:r>
            <a:r>
              <a:rPr lang="tr-TR" sz="2400" dirty="0"/>
              <a:t>dikmeye </a:t>
            </a:r>
            <a:r>
              <a:rPr lang="tr-TR" sz="2400" dirty="0" smtClean="0"/>
              <a:t>yüzeyin ……………………………… </a:t>
            </a:r>
            <a:r>
              <a:rPr lang="tr-TR" sz="2400" dirty="0"/>
              <a:t>	</a:t>
            </a:r>
            <a:r>
              <a:rPr lang="tr-TR" sz="2400" dirty="0" smtClean="0"/>
              <a:t>adı verilir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6.Yüzeyin </a:t>
            </a:r>
            <a:r>
              <a:rPr lang="tr-TR" sz="2400" dirty="0"/>
              <a:t>normali </a:t>
            </a:r>
            <a:r>
              <a:rPr lang="tr-TR" sz="2400" dirty="0" smtClean="0"/>
              <a:t>…… harfiyle </a:t>
            </a:r>
            <a:r>
              <a:rPr lang="tr-TR" sz="2400" dirty="0"/>
              <a:t>gösterilir.</a:t>
            </a:r>
          </a:p>
          <a:p>
            <a:r>
              <a:rPr lang="tr-TR" sz="2400" dirty="0" smtClean="0"/>
              <a:t>7.Gelme </a:t>
            </a:r>
            <a:r>
              <a:rPr lang="tr-TR" sz="2400" dirty="0"/>
              <a:t>açısı</a:t>
            </a:r>
            <a:r>
              <a:rPr lang="tr-TR" sz="2400" dirty="0" smtClean="0"/>
              <a:t>, …………………….. ……eşittir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8.Gelen </a:t>
            </a:r>
            <a:r>
              <a:rPr lang="tr-TR" sz="2400" dirty="0"/>
              <a:t>ışın, yansıyan ışın </a:t>
            </a:r>
            <a:r>
              <a:rPr lang="tr-TR" sz="2400" dirty="0" smtClean="0"/>
              <a:t>ve ……………………..</a:t>
            </a:r>
            <a:r>
              <a:rPr lang="tr-TR" sz="2400" dirty="0"/>
              <a:t>	</a:t>
            </a:r>
            <a:r>
              <a:rPr lang="tr-TR" sz="2400" dirty="0" smtClean="0"/>
              <a:t>aynı</a:t>
            </a:r>
            <a:r>
              <a:rPr lang="tr-TR" sz="2400" dirty="0"/>
              <a:t>	</a:t>
            </a:r>
            <a:r>
              <a:rPr lang="tr-TR" sz="2400" dirty="0" smtClean="0"/>
              <a:t>düzlemdedir</a:t>
            </a:r>
            <a:r>
              <a:rPr lang="tr-TR" sz="2400" dirty="0"/>
              <a:t>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7020272" y="1403484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yansıma</a:t>
            </a:r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3059832" y="1811726"/>
            <a:ext cx="165942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gelen	ışın</a:t>
            </a:r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251520" y="2161527"/>
            <a:ext cx="14350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yansıyan	ışın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547664" y="3275692"/>
            <a:ext cx="22322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912495" algn="ctr"/>
                <a:tab pos="1151890" algn="r"/>
                <a:tab pos="1325245" algn="r"/>
                <a:tab pos="1325245" algn="r"/>
                <a:tab pos="1526540" algn="ctr"/>
                <a:tab pos="1852930" algn="r"/>
                <a:tab pos="2366010" algn="r"/>
                <a:tab pos="2680970" algn="r"/>
                <a:tab pos="2982595" algn="r"/>
              </a:tabLst>
            </a:pPr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düzgün	</a:t>
            </a: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 yansıma</a:t>
            </a:r>
            <a:endParaRPr lang="tr-TR" sz="1100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088951" y="4715852"/>
            <a:ext cx="114967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normali</a:t>
            </a:r>
            <a:endParaRPr lang="tr-TR" dirty="0"/>
          </a:p>
        </p:txBody>
      </p:sp>
      <p:sp>
        <p:nvSpPr>
          <p:cNvPr id="8" name="Dikdörtgen 7"/>
          <p:cNvSpPr/>
          <p:nvPr/>
        </p:nvSpPr>
        <p:spPr>
          <a:xfrm>
            <a:off x="2458796" y="5075892"/>
            <a:ext cx="31177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N</a:t>
            </a:r>
            <a:endParaRPr lang="tr-TR" dirty="0"/>
          </a:p>
        </p:txBody>
      </p:sp>
      <p:sp>
        <p:nvSpPr>
          <p:cNvPr id="9" name="Dikdörtgen 8"/>
          <p:cNvSpPr/>
          <p:nvPr/>
        </p:nvSpPr>
        <p:spPr>
          <a:xfrm>
            <a:off x="2051720" y="4005064"/>
            <a:ext cx="17216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</a:rPr>
              <a:t>dağınık yansıma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10" name="Dikdörtgen 9"/>
          <p:cNvSpPr/>
          <p:nvPr/>
        </p:nvSpPr>
        <p:spPr>
          <a:xfrm>
            <a:off x="1979712" y="5445224"/>
            <a:ext cx="225254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Yansıma açısına</a:t>
            </a:r>
            <a:endParaRPr lang="tr-TR" dirty="0"/>
          </a:p>
        </p:txBody>
      </p:sp>
      <p:sp>
        <p:nvSpPr>
          <p:cNvPr id="11" name="Dikdörtgen 10"/>
          <p:cNvSpPr/>
          <p:nvPr/>
        </p:nvSpPr>
        <p:spPr>
          <a:xfrm>
            <a:off x="4092898" y="5795972"/>
            <a:ext cx="10118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normal</a:t>
            </a:r>
            <a:endParaRPr lang="tr-TR" dirty="0"/>
          </a:p>
        </p:txBody>
      </p:sp>
      <p:sp>
        <p:nvSpPr>
          <p:cNvPr id="12" name="Dikdörtgen 11"/>
          <p:cNvSpPr/>
          <p:nvPr/>
        </p:nvSpPr>
        <p:spPr>
          <a:xfrm>
            <a:off x="242321" y="664820"/>
            <a:ext cx="871296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  <a:tabLst>
                <a:tab pos="912495" algn="ctr"/>
                <a:tab pos="1151890" algn="r"/>
                <a:tab pos="1325245" algn="r"/>
                <a:tab pos="1325245" algn="r"/>
                <a:tab pos="1526540" algn="ctr"/>
                <a:tab pos="1852930" algn="r"/>
                <a:tab pos="2366010" algn="r"/>
                <a:tab pos="2680970" algn="r"/>
                <a:tab pos="2982595" algn="r"/>
              </a:tabLst>
            </a:pP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                      yansıma , gelen ışın , yansıyan ışın,</a:t>
            </a:r>
          </a:p>
          <a:p>
            <a:pPr>
              <a:spcAft>
                <a:spcPts val="0"/>
              </a:spcAft>
              <a:tabLst>
                <a:tab pos="912495" algn="ctr"/>
                <a:tab pos="1151890" algn="r"/>
                <a:tab pos="1325245" algn="r"/>
                <a:tab pos="1325245" algn="r"/>
                <a:tab pos="1526540" algn="ctr"/>
                <a:tab pos="1852930" algn="r"/>
                <a:tab pos="2366010" algn="r"/>
                <a:tab pos="2680970" algn="r"/>
                <a:tab pos="2982595" algn="r"/>
              </a:tabLst>
            </a:pP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düzgün yansıma, </a:t>
            </a:r>
            <a:r>
              <a:rPr lang="tr-TR" b="1" dirty="0" err="1" smtClean="0">
                <a:solidFill>
                  <a:srgbClr val="FF0000"/>
                </a:solidFill>
                <a:latin typeface="Courier New"/>
                <a:ea typeface="Courier New"/>
              </a:rPr>
              <a:t>Normali,N</a:t>
            </a: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 ,yansıma </a:t>
            </a:r>
            <a:r>
              <a:rPr lang="tr-TR" b="1" dirty="0" err="1" smtClean="0">
                <a:solidFill>
                  <a:srgbClr val="FF0000"/>
                </a:solidFill>
                <a:latin typeface="Courier New"/>
                <a:ea typeface="Courier New"/>
              </a:rPr>
              <a:t>açısına.normal</a:t>
            </a: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,</a:t>
            </a:r>
          </a:p>
          <a:p>
            <a:pPr>
              <a:spcAft>
                <a:spcPts val="0"/>
              </a:spcAft>
              <a:tabLst>
                <a:tab pos="912495" algn="ctr"/>
                <a:tab pos="1151890" algn="r"/>
                <a:tab pos="1325245" algn="r"/>
                <a:tab pos="1325245" algn="r"/>
                <a:tab pos="1526540" algn="ctr"/>
                <a:tab pos="1852930" algn="r"/>
                <a:tab pos="2366010" algn="r"/>
                <a:tab pos="2680970" algn="r"/>
                <a:tab pos="2982595" algn="r"/>
              </a:tabLst>
            </a:pPr>
            <a:r>
              <a:rPr lang="tr-TR" b="1" dirty="0" smtClean="0">
                <a:solidFill>
                  <a:srgbClr val="FF0000"/>
                </a:solidFill>
                <a:latin typeface="Courier New"/>
                <a:ea typeface="Courier New"/>
              </a:rPr>
              <a:t>dağınık </a:t>
            </a:r>
            <a:r>
              <a:rPr lang="tr-TR" b="1" dirty="0">
                <a:solidFill>
                  <a:srgbClr val="FF0000"/>
                </a:solidFill>
                <a:latin typeface="Courier New"/>
                <a:ea typeface="Courier New"/>
              </a:rPr>
              <a:t>yansıma</a:t>
            </a:r>
            <a:endParaRPr lang="tr-TR" sz="1100" dirty="0">
              <a:solidFill>
                <a:srgbClr val="000000"/>
              </a:solidFill>
              <a:effectLst/>
              <a:latin typeface="Courier New"/>
              <a:ea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228542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07504" y="260648"/>
            <a:ext cx="892899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b="1" dirty="0"/>
              <a:t>Aşağıdaki cümlelerden doğru olanların başına </a:t>
            </a:r>
            <a:r>
              <a:rPr lang="tr-TR" sz="2400" b="1" dirty="0" err="1"/>
              <a:t>D,yanlış</a:t>
            </a:r>
            <a:r>
              <a:rPr lang="tr-TR" sz="2400" b="1" dirty="0"/>
              <a:t> olanların başına Y yazınız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(  )</a:t>
            </a:r>
            <a:r>
              <a:rPr lang="tr-TR" sz="2400" dirty="0"/>
              <a:t>1. Işık bütün cisimlerden geçer.</a:t>
            </a:r>
          </a:p>
          <a:p>
            <a:r>
              <a:rPr lang="tr-TR" sz="2400" dirty="0" smtClean="0"/>
              <a:t>(  )2.Işık </a:t>
            </a:r>
            <a:r>
              <a:rPr lang="tr-TR" sz="2400" dirty="0"/>
              <a:t>bir enerji türüdür.</a:t>
            </a:r>
          </a:p>
          <a:p>
            <a:r>
              <a:rPr lang="tr-TR" sz="2400" dirty="0" smtClean="0"/>
              <a:t>(  )3.Gelme </a:t>
            </a:r>
            <a:r>
              <a:rPr lang="tr-TR" sz="2400" dirty="0"/>
              <a:t>açısı ve yansıma açısının toplamı daima 90° </a:t>
            </a:r>
            <a:r>
              <a:rPr lang="tr-TR" sz="2400" dirty="0" err="1"/>
              <a:t>dir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(  )4.Normal</a:t>
            </a:r>
            <a:r>
              <a:rPr lang="tr-TR" sz="2400" dirty="0"/>
              <a:t>, ışık ışınının aynaya değdiği noktadan çizilen dikmedir.</a:t>
            </a:r>
          </a:p>
          <a:p>
            <a:r>
              <a:rPr lang="tr-TR" sz="2400" dirty="0" smtClean="0"/>
              <a:t>(  )</a:t>
            </a:r>
            <a:r>
              <a:rPr lang="tr-TR" sz="2400" dirty="0"/>
              <a:t>5- Ay bir ışık kaynağıdır.</a:t>
            </a:r>
          </a:p>
          <a:p>
            <a:r>
              <a:rPr lang="tr-TR" sz="2400" dirty="0" smtClean="0"/>
              <a:t>(  )6.Düzgün </a:t>
            </a:r>
            <a:r>
              <a:rPr lang="tr-TR" sz="2400" dirty="0"/>
              <a:t>yansıma olayında birbirine paralel gelen ışınlar yansıdıktan sonra yine paralel olarak gider.</a:t>
            </a:r>
          </a:p>
          <a:p>
            <a:r>
              <a:rPr lang="tr-TR" sz="2400" dirty="0" smtClean="0"/>
              <a:t>(  )7.Bir </a:t>
            </a:r>
            <a:r>
              <a:rPr lang="tr-TR" sz="2400" dirty="0"/>
              <a:t>noktaya gelen ışının gelme açısı 45° </a:t>
            </a:r>
            <a:r>
              <a:rPr lang="tr-TR" sz="2400" dirty="0" smtClean="0"/>
              <a:t>ise yansıma </a:t>
            </a:r>
            <a:r>
              <a:rPr lang="tr-TR" sz="2400" dirty="0"/>
              <a:t>açısı da 45° </a:t>
            </a:r>
            <a:r>
              <a:rPr lang="tr-TR" sz="2400" dirty="0" err="1"/>
              <a:t>dir</a:t>
            </a:r>
            <a:r>
              <a:rPr lang="tr-TR" sz="2400" dirty="0"/>
              <a:t>.</a:t>
            </a:r>
          </a:p>
          <a:p>
            <a:r>
              <a:rPr lang="tr-TR" sz="2400" dirty="0" smtClean="0"/>
              <a:t>(  )</a:t>
            </a:r>
            <a:r>
              <a:rPr lang="tr-TR" sz="2400" dirty="0"/>
              <a:t>8. Bazı yüzeyler ışığı dağınık yansıttığı için mat görünür.</a:t>
            </a:r>
          </a:p>
          <a:p>
            <a:r>
              <a:rPr lang="tr-TR" sz="2400" dirty="0" smtClean="0"/>
              <a:t>(  )</a:t>
            </a:r>
            <a:r>
              <a:rPr lang="tr-TR" sz="2400" dirty="0"/>
              <a:t>9. Işığın bir yüzeye çarpıp yansıması belli </a:t>
            </a:r>
            <a:r>
              <a:rPr lang="tr-TR" sz="2400" dirty="0" smtClean="0"/>
              <a:t>bir kurala </a:t>
            </a:r>
            <a:r>
              <a:rPr lang="tr-TR" sz="2400" dirty="0"/>
              <a:t>göre olur.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174129" y="1383159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74129" y="2088664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74129" y="2852936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7" name="Dikdörtgen 6"/>
          <p:cNvSpPr/>
          <p:nvPr/>
        </p:nvSpPr>
        <p:spPr>
          <a:xfrm>
            <a:off x="180151" y="3573016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8" name="Dikdörtgen 7"/>
          <p:cNvSpPr/>
          <p:nvPr/>
        </p:nvSpPr>
        <p:spPr>
          <a:xfrm>
            <a:off x="144669" y="3933056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9" name="Dikdörtgen 8"/>
          <p:cNvSpPr/>
          <p:nvPr/>
        </p:nvSpPr>
        <p:spPr>
          <a:xfrm>
            <a:off x="180151" y="4323298"/>
            <a:ext cx="44755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rgbClr val="FF0000"/>
                </a:solidFill>
              </a:rPr>
              <a:t>D 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174129" y="1052736"/>
            <a:ext cx="413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159975" y="1772816"/>
            <a:ext cx="413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 </a:t>
            </a:r>
            <a:endParaRPr lang="tr-TR" sz="2400" b="1" dirty="0">
              <a:solidFill>
                <a:srgbClr val="FF0000"/>
              </a:solidFill>
            </a:endParaRPr>
          </a:p>
        </p:txBody>
      </p:sp>
      <p:sp>
        <p:nvSpPr>
          <p:cNvPr id="12" name="Dikdörtgen 11"/>
          <p:cNvSpPr/>
          <p:nvPr/>
        </p:nvSpPr>
        <p:spPr>
          <a:xfrm>
            <a:off x="202810" y="2522805"/>
            <a:ext cx="4138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 smtClean="0">
                <a:solidFill>
                  <a:srgbClr val="FF0000"/>
                </a:solidFill>
              </a:rPr>
              <a:t>Y </a:t>
            </a:r>
            <a:endParaRPr lang="tr-TR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49028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179636" y="1340768"/>
            <a:ext cx="8712968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1.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Bir öğrenci, ayna ve boru kullanarak elmayı 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görebileceği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şekilde düzenek yapıyor.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Buna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göre, bu öğrenci kaç ayna kullanmıştır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A) 2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        B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3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C) 4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                  D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) 5</a:t>
            </a:r>
            <a:endParaRPr lang="tr-TR" sz="2400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241738" y="836712"/>
            <a:ext cx="1794777" cy="39991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028384" y="5879261"/>
            <a:ext cx="338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>
                <a:latin typeface="mHelvetica"/>
              </a:rPr>
              <a:t>K</a:t>
            </a:r>
            <a:endParaRPr lang="tr-TR" dirty="0"/>
          </a:p>
        </p:txBody>
      </p:sp>
      <p:sp>
        <p:nvSpPr>
          <p:cNvPr id="6" name="5-Nokta Yıldız 5"/>
          <p:cNvSpPr/>
          <p:nvPr/>
        </p:nvSpPr>
        <p:spPr>
          <a:xfrm>
            <a:off x="35496" y="3212976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8490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907704" y="85725"/>
            <a:ext cx="5086349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323528" y="188640"/>
            <a:ext cx="5838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2. </a:t>
            </a:r>
            <a:endParaRPr lang="tr-TR" dirty="0"/>
          </a:p>
        </p:txBody>
      </p:sp>
      <p:sp>
        <p:nvSpPr>
          <p:cNvPr id="3" name="Dikdörtgen 2"/>
          <p:cNvSpPr/>
          <p:nvPr/>
        </p:nvSpPr>
        <p:spPr>
          <a:xfrm>
            <a:off x="354618" y="2492896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>
                <a:latin typeface="mHelvetica"/>
              </a:rPr>
              <a:t>Yukarıdaki deneyi yapan bir öğrenci aşağıdakilerden hangisine ulaşamaz</a:t>
            </a:r>
            <a:r>
              <a:rPr lang="tr-TR" sz="2400" dirty="0" smtClean="0">
                <a:latin typeface="mHelvetica"/>
              </a:rPr>
              <a:t>?</a:t>
            </a:r>
          </a:p>
          <a:p>
            <a:endParaRPr lang="tr-TR" sz="2400" dirty="0">
              <a:latin typeface="mHelvetica"/>
            </a:endParaRPr>
          </a:p>
          <a:p>
            <a:r>
              <a:rPr lang="tr-TR" sz="2400" dirty="0">
                <a:latin typeface="mHelvetica"/>
              </a:rPr>
              <a:t>A) Gelen ışın, yansıyan ışın ve normal aynı düzlemdedir.</a:t>
            </a:r>
          </a:p>
          <a:p>
            <a:r>
              <a:rPr lang="tr-TR" sz="2400" dirty="0">
                <a:latin typeface="mHelvetica"/>
              </a:rPr>
              <a:t>B) Işık soğurulabilir.</a:t>
            </a:r>
          </a:p>
          <a:p>
            <a:r>
              <a:rPr lang="tr-TR" sz="2400" dirty="0">
                <a:latin typeface="mHelvetica"/>
              </a:rPr>
              <a:t>C) Gelen ışın ile yansıyan ışının açıları eşittir.</a:t>
            </a:r>
          </a:p>
          <a:p>
            <a:r>
              <a:rPr lang="tr-TR" sz="2400" dirty="0">
                <a:latin typeface="mHelvetica"/>
              </a:rPr>
              <a:t>D) Işık parlak yüzeyden yansır.</a:t>
            </a:r>
            <a:endParaRPr lang="tr-TR" sz="2400" dirty="0"/>
          </a:p>
        </p:txBody>
      </p:sp>
      <p:sp>
        <p:nvSpPr>
          <p:cNvPr id="5" name="5-Nokta Yıldız 4"/>
          <p:cNvSpPr/>
          <p:nvPr/>
        </p:nvSpPr>
        <p:spPr>
          <a:xfrm>
            <a:off x="259270" y="3898521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42388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885698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800" b="1" dirty="0" smtClean="0">
                <a:solidFill>
                  <a:srgbClr val="FF33FF"/>
                </a:solidFill>
                <a:latin typeface="mHelvetica-Bold"/>
              </a:rPr>
              <a:t>3. 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I. Işığın engele çarparak kaynağına geri dönmesine soğurulma denir.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II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Gelen ışın ile yansıyan ışın eşittir.</a:t>
            </a:r>
          </a:p>
          <a:p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III</a:t>
            </a:r>
            <a:r>
              <a:rPr lang="tr-TR" sz="2400" dirty="0">
                <a:solidFill>
                  <a:srgbClr val="000000"/>
                </a:solidFill>
                <a:latin typeface="mHelvetica"/>
              </a:rPr>
              <a:t>. Normal üzerinden gelen ışın, kendi üzerinden geri döner.</a:t>
            </a:r>
          </a:p>
          <a:p>
            <a:r>
              <a:rPr lang="tr-TR" sz="2400" dirty="0">
                <a:solidFill>
                  <a:srgbClr val="000000"/>
                </a:solidFill>
                <a:latin typeface="mHelvetica"/>
              </a:rPr>
              <a:t>Yukarıdaki numaralanmış yargılardan hangileri doğrudur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?</a:t>
            </a:r>
          </a:p>
          <a:p>
            <a:endParaRPr lang="tr-TR" sz="2400" dirty="0">
              <a:solidFill>
                <a:srgbClr val="000000"/>
              </a:solidFill>
              <a:latin typeface="mHelvetica"/>
            </a:endParaRPr>
          </a:p>
          <a:p>
            <a:pPr marL="457200" indent="-457200">
              <a:buAutoNum type="alphaUcParenR"/>
            </a:pP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I 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ve 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B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II ve III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C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 ve III </a:t>
            </a:r>
            <a:r>
              <a:rPr lang="tr-TR" sz="2400" dirty="0" smtClean="0">
                <a:solidFill>
                  <a:srgbClr val="000000"/>
                </a:solidFill>
                <a:latin typeface="mHelvetica"/>
              </a:rPr>
              <a:t>      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D</a:t>
            </a:r>
            <a:r>
              <a:rPr lang="es-ES" sz="2400" dirty="0">
                <a:solidFill>
                  <a:srgbClr val="000000"/>
                </a:solidFill>
                <a:latin typeface="mHelvetica"/>
              </a:rPr>
              <a:t>) I, II ve </a:t>
            </a:r>
            <a:r>
              <a:rPr lang="es-ES" sz="2400" dirty="0" smtClean="0">
                <a:solidFill>
                  <a:srgbClr val="000000"/>
                </a:solidFill>
                <a:latin typeface="mHelvetica"/>
              </a:rPr>
              <a:t>III</a:t>
            </a:r>
            <a:endParaRPr lang="tr-TR" sz="2400" dirty="0" smtClean="0">
              <a:solidFill>
                <a:srgbClr val="000000"/>
              </a:solidFill>
              <a:latin typeface="mHelvetica"/>
            </a:endParaRPr>
          </a:p>
          <a:p>
            <a:endParaRPr lang="es-ES" sz="2000" dirty="0">
              <a:solidFill>
                <a:srgbClr val="000000"/>
              </a:solidFill>
              <a:latin typeface="mHelvetica"/>
            </a:endParaRPr>
          </a:p>
        </p:txBody>
      </p:sp>
      <p:sp>
        <p:nvSpPr>
          <p:cNvPr id="3" name="5-Nokta Yıldız 2"/>
          <p:cNvSpPr/>
          <p:nvPr/>
        </p:nvSpPr>
        <p:spPr>
          <a:xfrm>
            <a:off x="1907704" y="2420888"/>
            <a:ext cx="648072" cy="504056"/>
          </a:xfrm>
          <a:prstGeom prst="star5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2517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2 İçerik Yer Tutucusu"/>
          <p:cNvSpPr txBox="1">
            <a:spLocks/>
          </p:cNvSpPr>
          <p:nvPr/>
        </p:nvSpPr>
        <p:spPr bwMode="auto">
          <a:xfrm>
            <a:off x="107504" y="981075"/>
            <a:ext cx="8928992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Hidayet 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GÜNEŞ</a:t>
            </a:r>
          </a:p>
          <a:p>
            <a:pPr algn="ctr" eaLnBrk="1" hangingPunct="1">
              <a:spcBef>
                <a:spcPct val="20000"/>
              </a:spcBef>
            </a:pPr>
            <a:r>
              <a:rPr lang="tr-TR" sz="4800" b="1" i="1" dirty="0">
                <a:solidFill>
                  <a:prstClr val="black"/>
                </a:solidFill>
                <a:latin typeface="Calibri" pitchFamily="34" charset="0"/>
              </a:rPr>
              <a:t>Fen ve Teknoloji Öğretmeni</a:t>
            </a: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err="1" smtClean="0">
                <a:solidFill>
                  <a:prstClr val="black"/>
                </a:solidFill>
                <a:latin typeface="Calibri" pitchFamily="34" charset="0"/>
              </a:rPr>
              <a:t>Beşeylül</a:t>
            </a: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 Ortaokulu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  <a:p>
            <a:pPr algn="ctr" eaLnBrk="1" hangingPunct="1">
              <a:spcBef>
                <a:spcPct val="20000"/>
              </a:spcBef>
              <a:buFont typeface="Arial" charset="0"/>
              <a:buNone/>
            </a:pPr>
            <a:r>
              <a:rPr lang="tr-TR" sz="4800" b="1" i="1" dirty="0" smtClean="0">
                <a:solidFill>
                  <a:prstClr val="black"/>
                </a:solidFill>
                <a:latin typeface="Calibri" pitchFamily="34" charset="0"/>
              </a:rPr>
              <a:t>Nazilli/AYDIN </a:t>
            </a:r>
            <a:endParaRPr lang="tr-TR" sz="4800" b="1" i="1" dirty="0">
              <a:solidFill>
                <a:prstClr val="black"/>
              </a:solidFill>
              <a:latin typeface="Calibri" pitchFamily="34" charset="0"/>
            </a:endParaRPr>
          </a:p>
        </p:txBody>
      </p:sp>
      <p:sp>
        <p:nvSpPr>
          <p:cNvPr id="134147" name="2 Dikdörtgen"/>
          <p:cNvSpPr>
            <a:spLocks noChangeArrowheads="1"/>
          </p:cNvSpPr>
          <p:nvPr/>
        </p:nvSpPr>
        <p:spPr bwMode="auto">
          <a:xfrm>
            <a:off x="179388" y="5298896"/>
            <a:ext cx="885666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r-TR" b="1" i="1" dirty="0">
                <a:solidFill>
                  <a:prstClr val="black"/>
                </a:solidFill>
              </a:rPr>
              <a:t>KAYNAK: 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eba</a:t>
            </a:r>
            <a:r>
              <a:rPr lang="tr-TR" b="1" i="1" dirty="0" smtClean="0">
                <a:solidFill>
                  <a:prstClr val="black"/>
                </a:solidFill>
              </a:rPr>
              <a:t> </a:t>
            </a:r>
            <a:r>
              <a:rPr lang="tr-TR" b="1" i="1" dirty="0" err="1" smtClean="0">
                <a:solidFill>
                  <a:prstClr val="black"/>
                </a:solidFill>
              </a:rPr>
              <a:t>taki</a:t>
            </a:r>
            <a:r>
              <a:rPr lang="tr-TR" b="1" i="1" dirty="0" smtClean="0">
                <a:solidFill>
                  <a:prstClr val="black"/>
                </a:solidFill>
              </a:rPr>
              <a:t> sunulardan , </a:t>
            </a:r>
            <a:r>
              <a:rPr lang="tr-TR" b="1" i="1" dirty="0">
                <a:solidFill>
                  <a:prstClr val="black"/>
                </a:solidFill>
              </a:rPr>
              <a:t>Ders kitapları ve yardımcı </a:t>
            </a:r>
            <a:r>
              <a:rPr lang="tr-TR" b="1" i="1" dirty="0" smtClean="0">
                <a:solidFill>
                  <a:prstClr val="black"/>
                </a:solidFill>
              </a:rPr>
              <a:t>kitaplar www. </a:t>
            </a:r>
            <a:r>
              <a:rPr lang="tr-TR" b="1" i="1" smtClean="0">
                <a:solidFill>
                  <a:prstClr val="black"/>
                </a:solidFill>
              </a:rPr>
              <a:t>Fenokulu.net </a:t>
            </a:r>
            <a:r>
              <a:rPr lang="tr-TR" b="1" i="1" dirty="0">
                <a:solidFill>
                  <a:prstClr val="black"/>
                </a:solidFill>
              </a:rPr>
              <a:t>,</a:t>
            </a:r>
            <a:r>
              <a:rPr lang="tr-TR" b="1" i="1" dirty="0" smtClean="0">
                <a:solidFill>
                  <a:prstClr val="black"/>
                </a:solidFill>
              </a:rPr>
              <a:t> www.fatihgizligider com </a:t>
            </a:r>
            <a:r>
              <a:rPr lang="tr-TR" b="1" i="1" dirty="0">
                <a:solidFill>
                  <a:prstClr val="black"/>
                </a:solidFill>
              </a:rPr>
              <a:t> </a:t>
            </a:r>
            <a:r>
              <a:rPr lang="tr-TR" b="1" i="1" dirty="0" smtClean="0">
                <a:solidFill>
                  <a:prstClr val="black"/>
                </a:solidFill>
              </a:rPr>
              <a:t> dosyasından  yararlanılmıştır.</a:t>
            </a:r>
          </a:p>
          <a:p>
            <a:r>
              <a:rPr lang="tr-TR" b="1" i="1" dirty="0" smtClean="0">
                <a:solidFill>
                  <a:prstClr val="black"/>
                </a:solidFill>
              </a:rPr>
              <a:t>10/12/2014</a:t>
            </a:r>
            <a:endParaRPr lang="tr-TR" b="1" i="1" dirty="0">
              <a:solidFill>
                <a:prstClr val="black"/>
              </a:solidFill>
            </a:endParaRP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032" name="ShockwaveFlash1" r:id="rId2" imgW="8857143" imgH="791943"/>
        </mc:Choice>
        <mc:Fallback>
          <p:control name="ShockwaveFlash1" r:id="rId2" imgW="8857143" imgH="791943">
            <p:pic>
              <p:nvPicPr>
                <p:cNvPr id="0" name="ShockwaveFlash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79388" y="188913"/>
                  <a:ext cx="8856662" cy="792162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951180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179512" y="188640"/>
            <a:ext cx="4140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2400" b="1" dirty="0">
                <a:solidFill>
                  <a:schemeClr val="tx2">
                    <a:lumMod val="60000"/>
                    <a:lumOff val="40000"/>
                  </a:schemeClr>
                </a:solidFill>
              </a:rPr>
              <a:t>Farklı Maddelerle Etkileşen Işık</a:t>
            </a:r>
            <a:endParaRPr lang="tr-TR" sz="24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 rot="20720832">
            <a:off x="1231486" y="893565"/>
            <a:ext cx="6615371" cy="25916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Dikdörtgen 2"/>
          <p:cNvSpPr/>
          <p:nvPr/>
        </p:nvSpPr>
        <p:spPr>
          <a:xfrm rot="19653313">
            <a:off x="4859862" y="903729"/>
            <a:ext cx="28845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Sizce </a:t>
            </a:r>
            <a:r>
              <a:rPr lang="tr-TR" dirty="0" smtClean="0"/>
              <a:t>kaynağından çıkan </a:t>
            </a:r>
            <a:r>
              <a:rPr lang="tr-TR" dirty="0"/>
              <a:t>bu ışık </a:t>
            </a:r>
            <a:r>
              <a:rPr lang="tr-TR" dirty="0" smtClean="0"/>
              <a:t>nereye kadar </a:t>
            </a:r>
            <a:r>
              <a:rPr lang="tr-TR" dirty="0"/>
              <a:t>gidebilir?</a:t>
            </a:r>
          </a:p>
        </p:txBody>
      </p:sp>
      <p:sp>
        <p:nvSpPr>
          <p:cNvPr id="4" name="Dikdörtgen 3"/>
          <p:cNvSpPr/>
          <p:nvPr/>
        </p:nvSpPr>
        <p:spPr>
          <a:xfrm>
            <a:off x="262773" y="409913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400" dirty="0"/>
              <a:t>Bir ışık, kaynağından çıkıp her yöne doğrusal olarak yayılmaya başlar. Bu yayılma, yoluna bir </a:t>
            </a:r>
            <a:r>
              <a:rPr lang="tr-TR" sz="2400" dirty="0" smtClean="0"/>
              <a:t>engel çıkana </a:t>
            </a:r>
            <a:r>
              <a:rPr lang="tr-TR" sz="2400" dirty="0"/>
              <a:t>kadar devam eder. Engel saydamsa ışık yoluna devam eder. Engel saydam değilse ışık nasıl bir</a:t>
            </a:r>
          </a:p>
          <a:p>
            <a:r>
              <a:rPr lang="tr-TR" sz="2400" dirty="0"/>
              <a:t>yol izler? Bir etkinlik yaparak ışıkla maddenin etkileşimini inceleyiniz.</a:t>
            </a:r>
          </a:p>
        </p:txBody>
      </p:sp>
    </p:spTree>
    <p:extLst>
      <p:ext uri="{BB962C8B-B14F-4D97-AF65-F5344CB8AC3E}">
        <p14:creationId xmlns:p14="http://schemas.microsoft.com/office/powerpoint/2010/main" val="2365265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417706" y="188640"/>
            <a:ext cx="8402766" cy="461665"/>
          </a:xfrm>
          <a:prstGeom prst="rect">
            <a:avLst/>
          </a:prstGeom>
          <a:solidFill>
            <a:schemeClr val="accent1"/>
          </a:solidFill>
        </p:spPr>
        <p:txBody>
          <a:bodyPr wrap="square">
            <a:spAutoFit/>
          </a:bodyPr>
          <a:lstStyle/>
          <a:p>
            <a:r>
              <a:rPr lang="tr-TR" sz="2400" dirty="0">
                <a:solidFill>
                  <a:schemeClr val="bg1"/>
                </a:solidFill>
              </a:rPr>
              <a:t>DENEY / Işık Maddeyle Etkileşirse Ne Olur?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660232" y="908720"/>
            <a:ext cx="1904176" cy="461665"/>
          </a:xfrm>
          <a:prstGeom prst="rect">
            <a:avLst/>
          </a:prstGeom>
          <a:solidFill>
            <a:srgbClr val="FF0000"/>
          </a:solidFill>
        </p:spPr>
        <p:txBody>
          <a:bodyPr wrap="none">
            <a:spAutoFit/>
          </a:bodyPr>
          <a:lstStyle/>
          <a:p>
            <a:r>
              <a:rPr lang="tr-TR" sz="2400" dirty="0">
                <a:solidFill>
                  <a:schemeClr val="bg1"/>
                </a:solidFill>
              </a:rPr>
              <a:t>Araç ve Gereç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650305"/>
            <a:ext cx="63722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>
                <a:solidFill>
                  <a:srgbClr val="FF0000"/>
                </a:solidFill>
              </a:rPr>
              <a:t>Nasıl Yapalım?</a:t>
            </a:r>
          </a:p>
          <a:p>
            <a:r>
              <a:rPr lang="tr-TR" dirty="0"/>
              <a:t>• Karanlık bir ortam oluşturunuz.</a:t>
            </a:r>
          </a:p>
          <a:p>
            <a:r>
              <a:rPr lang="tr-TR" dirty="0"/>
              <a:t>• Düz aynayı masanın üzerine koyunuz.</a:t>
            </a:r>
          </a:p>
          <a:p>
            <a:r>
              <a:rPr lang="tr-TR" dirty="0"/>
              <a:t>• El fenerinin ışığını resimde görüldüğü gibi düz aynanın üzerine</a:t>
            </a:r>
          </a:p>
          <a:p>
            <a:r>
              <a:rPr lang="tr-TR" dirty="0"/>
              <a:t>gönderiniz.</a:t>
            </a:r>
          </a:p>
          <a:p>
            <a:r>
              <a:rPr lang="tr-TR" dirty="0"/>
              <a:t>• Aynaya çarpan ışığın izlediği yolu gözleyiniz.</a:t>
            </a:r>
          </a:p>
          <a:p>
            <a:r>
              <a:rPr lang="tr-TR" dirty="0"/>
              <a:t>• Düz ayna için yaptığınız işlemleri, CD, alüminyum folyo,</a:t>
            </a:r>
          </a:p>
          <a:p>
            <a:r>
              <a:rPr lang="tr-TR" dirty="0"/>
              <a:t>metal kaşık, beyaz ve siyah karton, tahta, kumaş ile ayrı ayrı</a:t>
            </a:r>
          </a:p>
          <a:p>
            <a:r>
              <a:rPr lang="tr-TR" dirty="0"/>
              <a:t>uygulayınız.</a:t>
            </a:r>
          </a:p>
          <a:p>
            <a:r>
              <a:rPr lang="tr-TR" dirty="0"/>
              <a:t>• Her cisim için gönderdiğiniz ışığın izlediği yolu gözlemleyiniz.</a:t>
            </a:r>
          </a:p>
          <a:p>
            <a:r>
              <a:rPr lang="tr-TR" dirty="0"/>
              <a:t>• Gözlem sonuçlarınızı defterinize yazınız.</a:t>
            </a:r>
          </a:p>
          <a:p>
            <a:endParaRPr lang="tr-TR" dirty="0" smtClean="0"/>
          </a:p>
          <a:p>
            <a:endParaRPr lang="tr-TR" dirty="0">
              <a:solidFill>
                <a:srgbClr val="FF0000"/>
              </a:solidFill>
            </a:endParaRPr>
          </a:p>
          <a:p>
            <a:r>
              <a:rPr lang="tr-TR" dirty="0" smtClean="0">
                <a:solidFill>
                  <a:srgbClr val="FF0000"/>
                </a:solidFill>
              </a:rPr>
              <a:t>Yorumlayalım</a:t>
            </a:r>
            <a:r>
              <a:rPr lang="tr-TR" dirty="0">
                <a:solidFill>
                  <a:srgbClr val="FF0000"/>
                </a:solidFill>
              </a:rPr>
              <a:t>, Sonuçlandıralım</a:t>
            </a:r>
            <a:r>
              <a:rPr lang="tr-TR" dirty="0"/>
              <a:t>.</a:t>
            </a:r>
          </a:p>
          <a:p>
            <a:r>
              <a:rPr lang="tr-TR" dirty="0"/>
              <a:t>• Hangi cisimler, ışığı geldiği ortama geri gönderdi?</a:t>
            </a:r>
          </a:p>
          <a:p>
            <a:r>
              <a:rPr lang="tr-TR" dirty="0"/>
              <a:t>• Hangi cisimler, ışığı diğer tarafa geçirdi?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6534472" y="1408919"/>
            <a:ext cx="2430016" cy="2308324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tr-TR" dirty="0"/>
              <a:t>• El feneri</a:t>
            </a:r>
          </a:p>
          <a:p>
            <a:r>
              <a:rPr lang="tr-TR" dirty="0"/>
              <a:t>• Alüminyum folyo</a:t>
            </a:r>
          </a:p>
          <a:p>
            <a:r>
              <a:rPr lang="tr-TR" dirty="0"/>
              <a:t>• Ayna</a:t>
            </a:r>
          </a:p>
          <a:p>
            <a:r>
              <a:rPr lang="tr-TR" dirty="0"/>
              <a:t>• CD</a:t>
            </a:r>
          </a:p>
          <a:p>
            <a:r>
              <a:rPr lang="tr-TR" dirty="0"/>
              <a:t>• Metal kaşık</a:t>
            </a:r>
          </a:p>
          <a:p>
            <a:r>
              <a:rPr lang="tr-TR" dirty="0"/>
              <a:t>• Siyah karton</a:t>
            </a:r>
          </a:p>
          <a:p>
            <a:r>
              <a:rPr lang="tr-TR" dirty="0"/>
              <a:t>• Beyaz karton</a:t>
            </a:r>
          </a:p>
          <a:p>
            <a:r>
              <a:rPr lang="tr-TR" dirty="0"/>
              <a:t>• Kumaş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193095" y="3998776"/>
            <a:ext cx="2838450" cy="2143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259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64807" y="429632"/>
            <a:ext cx="896448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Yaptığınız deneyde, fenerin ışığı </a:t>
            </a:r>
            <a:r>
              <a:rPr lang="tr-TR" sz="2000" dirty="0" smtClean="0"/>
              <a:t>tuttuğunuz kumaşa </a:t>
            </a:r>
            <a:r>
              <a:rPr lang="tr-TR" sz="2000" dirty="0"/>
              <a:t>çarptığında, geldiği ortama </a:t>
            </a:r>
            <a:r>
              <a:rPr lang="tr-TR" sz="2000" dirty="0" smtClean="0"/>
              <a:t>dönmediğini gözlemlediniz</a:t>
            </a:r>
            <a:r>
              <a:rPr lang="tr-TR" sz="2000" dirty="0"/>
              <a:t>. Işığın cd, düz </a:t>
            </a:r>
            <a:r>
              <a:rPr lang="tr-TR" sz="2000" dirty="0" smtClean="0"/>
              <a:t>ayna, metal </a:t>
            </a:r>
            <a:r>
              <a:rPr lang="tr-TR" sz="2000" dirty="0"/>
              <a:t>kaşık gibi engellere çarptığında, </a:t>
            </a:r>
            <a:r>
              <a:rPr lang="tr-TR" sz="2000" dirty="0" smtClean="0"/>
              <a:t>bu maddelerin </a:t>
            </a:r>
            <a:r>
              <a:rPr lang="tr-TR" sz="2000" dirty="0"/>
              <a:t>içinden geçemediği için aynı </a:t>
            </a:r>
            <a:r>
              <a:rPr lang="tr-TR" sz="2000" dirty="0" smtClean="0"/>
              <a:t>ortama geri </a:t>
            </a:r>
            <a:r>
              <a:rPr lang="tr-TR" sz="2000" dirty="0"/>
              <a:t>döndüğünü gözlemlediniz</a:t>
            </a:r>
            <a:r>
              <a:rPr lang="tr-TR" sz="2000" dirty="0" smtClean="0"/>
              <a:t>.</a:t>
            </a:r>
          </a:p>
          <a:p>
            <a:r>
              <a:rPr lang="tr-TR" sz="2000" dirty="0" smtClean="0"/>
              <a:t>İlerleyen ışık</a:t>
            </a:r>
            <a:r>
              <a:rPr lang="tr-TR" sz="2000" dirty="0"/>
              <a:t>, bir yüzeye çarpıp geldiği ortama geri </a:t>
            </a:r>
            <a:r>
              <a:rPr lang="tr-TR" sz="2000" dirty="0" smtClean="0"/>
              <a:t>dönüyorsa bu </a:t>
            </a:r>
            <a:r>
              <a:rPr lang="tr-TR" sz="2000" dirty="0"/>
              <a:t>olaya, </a:t>
            </a:r>
            <a:r>
              <a:rPr lang="tr-TR" sz="2000" dirty="0">
                <a:solidFill>
                  <a:srgbClr val="FF0000"/>
                </a:solidFill>
              </a:rPr>
              <a:t>yansıma</a:t>
            </a:r>
            <a:r>
              <a:rPr lang="tr-TR" sz="2000" dirty="0"/>
              <a:t> denir.</a:t>
            </a:r>
          </a:p>
        </p:txBody>
      </p:sp>
      <p:sp>
        <p:nvSpPr>
          <p:cNvPr id="3" name="Dikdörtgen 2"/>
          <p:cNvSpPr/>
          <p:nvPr/>
        </p:nvSpPr>
        <p:spPr>
          <a:xfrm>
            <a:off x="64807" y="2204864"/>
            <a:ext cx="875891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 smtClean="0"/>
              <a:t>Deneyde ayna </a:t>
            </a:r>
            <a:r>
              <a:rPr lang="tr-TR" sz="2000" dirty="0"/>
              <a:t>ile alüminyum folyoya aynı ışığı </a:t>
            </a:r>
            <a:r>
              <a:rPr lang="tr-TR" sz="2000" dirty="0" smtClean="0"/>
              <a:t>göndermenize rağmen </a:t>
            </a:r>
            <a:r>
              <a:rPr lang="tr-TR" sz="2000" dirty="0"/>
              <a:t>yansıyan ışıklar aynı </a:t>
            </a:r>
            <a:r>
              <a:rPr lang="tr-TR" sz="2000" dirty="0" smtClean="0"/>
              <a:t>değildir. Bu </a:t>
            </a:r>
            <a:r>
              <a:rPr lang="tr-TR" sz="2000" dirty="0"/>
              <a:t>farkı oluşturan etken yüzeylerin </a:t>
            </a:r>
            <a:r>
              <a:rPr lang="tr-TR" sz="2000" dirty="0" smtClean="0"/>
              <a:t>özelliğidir. Ayna</a:t>
            </a:r>
            <a:r>
              <a:rPr lang="tr-TR" sz="2000" dirty="0"/>
              <a:t>, alüminyum folyodan daha parlaktır.</a:t>
            </a:r>
          </a:p>
        </p:txBody>
      </p:sp>
      <p:sp>
        <p:nvSpPr>
          <p:cNvPr id="4" name="Dikdörtgen 3"/>
          <p:cNvSpPr/>
          <p:nvPr/>
        </p:nvSpPr>
        <p:spPr>
          <a:xfrm>
            <a:off x="0" y="3340317"/>
            <a:ext cx="8758910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Parlak yüzeyler, gelen ışığı az parlak ya da parlak olmayan yüzeylerden daha fazla yansıtır. </a:t>
            </a:r>
            <a:r>
              <a:rPr lang="tr-TR" sz="2000" dirty="0" smtClean="0"/>
              <a:t>Yansıma olayının</a:t>
            </a:r>
            <a:r>
              <a:rPr lang="tr-TR" sz="2000" dirty="0"/>
              <a:t>, ışığın yüzeyden geçemediği durumlarda meydana geldiğini fark etmişsinizdir. Buna göre, </a:t>
            </a:r>
            <a:r>
              <a:rPr lang="tr-TR" sz="2000" dirty="0" smtClean="0"/>
              <a:t>yüzey ne </a:t>
            </a:r>
            <a:r>
              <a:rPr lang="tr-TR" sz="2000" dirty="0"/>
              <a:t>kadar parlaksa yansıma da o kadar artar. </a:t>
            </a:r>
          </a:p>
        </p:txBody>
      </p:sp>
    </p:spTree>
    <p:extLst>
      <p:ext uri="{BB962C8B-B14F-4D97-AF65-F5344CB8AC3E}">
        <p14:creationId xmlns:p14="http://schemas.microsoft.com/office/powerpoint/2010/main" val="2997317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93102" y="4307055"/>
            <a:ext cx="8856984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2000" dirty="0"/>
              <a:t>Arabayı süren kişi, önünü rahatlıkla görebilir çünkü cam ışığın nerdeyse tamamını geçirir. Cam </a:t>
            </a:r>
            <a:r>
              <a:rPr lang="tr-TR" sz="2000" dirty="0" smtClean="0"/>
              <a:t>gibi maddeler </a:t>
            </a:r>
            <a:r>
              <a:rPr lang="tr-TR" sz="2000" dirty="0"/>
              <a:t>saydam maddelerdir. Buzlu cam net görüntüyü engeller. Bunun nedeni, buzlu camın ışığın </a:t>
            </a:r>
            <a:r>
              <a:rPr lang="tr-TR" sz="2000" dirty="0" smtClean="0"/>
              <a:t>bir kısmını </a:t>
            </a:r>
            <a:r>
              <a:rPr lang="tr-TR" sz="2000" dirty="0"/>
              <a:t>yansıtması, bir kısmını geçirmesidir. Böyle maddeler, yarı saydam maddelerdir. Sıvılarda da </a:t>
            </a:r>
            <a:r>
              <a:rPr lang="tr-TR" sz="2000" dirty="0" smtClean="0"/>
              <a:t>ışık geçirgenliği </a:t>
            </a:r>
            <a:r>
              <a:rPr lang="tr-TR" sz="2000" dirty="0"/>
              <a:t>farklılık gösterir. Örneğin, saf su ile yağın ışık geçirgenlikleri aynı değildir.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691679" y="25342"/>
            <a:ext cx="5612041" cy="3853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759104" y="3865685"/>
            <a:ext cx="5544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dirty="0"/>
              <a:t>Yukarıdaki fotoğrafta sizce, gökyüzü hangi taraftadır?</a:t>
            </a:r>
          </a:p>
        </p:txBody>
      </p:sp>
    </p:spTree>
    <p:extLst>
      <p:ext uri="{BB962C8B-B14F-4D97-AF65-F5344CB8AC3E}">
        <p14:creationId xmlns:p14="http://schemas.microsoft.com/office/powerpoint/2010/main" val="753033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CORM_RATE_SLIDES" val="1"/>
  <p:tag name="ISPRING_SCORM_RATE_QUIZZES" val="0"/>
  <p:tag name="ISPRING_SCORM_PASSING_SCORE" val="100.0000000000"/>
  <p:tag name="ISPRING_RESOURCE_PATHS_HASH_PRESENTER" val="72ae806971ef5354bf773143275cae676821a1fb"/>
  <p:tag name="ISPRING_RESOURCE_PATHS_HASH_2" val="9d96b5237d5caf995b745ce78d15ca3e1f29c22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BD7C3A7B-DFD7-4688-A175-F4ECFA500325}"/>
  <p:tag name="GENSWF_ADVANCE_TIME" val="14.15"/>
  <p:tag name="TIMING" val="|14.15"/>
  <p:tag name="ISPRING_CUSTOM_TIMING_USED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SLIDE_ID" val="{E1C19355-9F1C-4E49-8ACA-46C1CD6329C4}"/>
  <p:tag name="GENSWF_ADVANCE_TIME" val="15.383"/>
  <p:tag name="TIMING" val="|15.383"/>
  <p:tag name="ISPRING_CUSTOM_TIMING_USED" val="1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840</TotalTime>
  <Words>2706</Words>
  <Application>Microsoft Office PowerPoint</Application>
  <PresentationFormat>Ekran Gösterisi (4:3)</PresentationFormat>
  <Paragraphs>329</Paragraphs>
  <Slides>55</Slides>
  <Notes>55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55</vt:i4>
      </vt:variant>
    </vt:vector>
  </HeadingPairs>
  <TitlesOfParts>
    <vt:vector size="56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su</dc:creator>
  <cp:lastModifiedBy>su</cp:lastModifiedBy>
  <cp:revision>87</cp:revision>
  <dcterms:created xsi:type="dcterms:W3CDTF">2015-01-03T18:54:13Z</dcterms:created>
  <dcterms:modified xsi:type="dcterms:W3CDTF">2015-01-07T21:54:51Z</dcterms:modified>
</cp:coreProperties>
</file>