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lv" ContentType="video/unknown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tags/tag2.xml" ContentType="application/vnd.openxmlformats-officedocument.presentationml.tags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tags/tag3.xml" ContentType="application/vnd.openxmlformats-officedocument.presentationml.tags+xml"/>
  <Override PartName="/ppt/activeX/activeX18.xml" ContentType="application/vnd.ms-office.activeX+xml"/>
  <Override PartName="/ppt/activeX/activeX19.xml" ContentType="application/vnd.ms-office.activeX+xml"/>
  <Override PartName="/ppt/tags/tag4.xml" ContentType="application/vnd.openxmlformats-officedocument.presentationml.tags+xml"/>
  <Override PartName="/ppt/activeX/activeX20.xml" ContentType="application/vnd.ms-office.activeX+xml"/>
  <Override PartName="/ppt/activeX/activeX21.xml" ContentType="application/vnd.ms-office.activeX+xml"/>
  <Override PartName="/ppt/tags/tag5.xml" ContentType="application/vnd.openxmlformats-officedocument.presentationml.tags+xml"/>
  <Override PartName="/ppt/activeX/activeX22.xml" ContentType="application/vnd.ms-office.activeX+xml"/>
  <Override PartName="/ppt/activeX/activeX23.xml" ContentType="application/vnd.ms-office.activeX+xml"/>
  <Override PartName="/ppt/activeX/activeX24.xml" ContentType="application/vnd.ms-office.activeX+xml"/>
  <Override PartName="/ppt/activeX/activeX25.xml" ContentType="application/vnd.ms-office.activeX+xml"/>
  <Override PartName="/ppt/activeX/activeX26.xml" ContentType="application/vnd.ms-office.activeX+xml"/>
  <Override PartName="/ppt/notesSlides/notesSlide1.xml" ContentType="application/vnd.openxmlformats-officedocument.presentationml.notesSlide+xml"/>
  <Override PartName="/ppt/activeX/activeX27.xml" ContentType="application/vnd.ms-office.activeX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257" r:id="rId3"/>
    <p:sldId id="332" r:id="rId4"/>
    <p:sldId id="258" r:id="rId5"/>
    <p:sldId id="333" r:id="rId6"/>
    <p:sldId id="317" r:id="rId7"/>
    <p:sldId id="259" r:id="rId8"/>
    <p:sldId id="334" r:id="rId9"/>
    <p:sldId id="260" r:id="rId10"/>
    <p:sldId id="261" r:id="rId11"/>
    <p:sldId id="262" r:id="rId12"/>
    <p:sldId id="345" r:id="rId13"/>
    <p:sldId id="263" r:id="rId14"/>
    <p:sldId id="264" r:id="rId15"/>
    <p:sldId id="322" r:id="rId16"/>
    <p:sldId id="323" r:id="rId17"/>
    <p:sldId id="265" r:id="rId18"/>
    <p:sldId id="324" r:id="rId19"/>
    <p:sldId id="266" r:id="rId20"/>
    <p:sldId id="346" r:id="rId21"/>
    <p:sldId id="267" r:id="rId22"/>
    <p:sldId id="268" r:id="rId23"/>
    <p:sldId id="269" r:id="rId24"/>
    <p:sldId id="348" r:id="rId25"/>
    <p:sldId id="270" r:id="rId26"/>
    <p:sldId id="271" r:id="rId27"/>
    <p:sldId id="325" r:id="rId28"/>
    <p:sldId id="329" r:id="rId29"/>
    <p:sldId id="337" r:id="rId30"/>
    <p:sldId id="344" r:id="rId31"/>
    <p:sldId id="343" r:id="rId32"/>
    <p:sldId id="330" r:id="rId33"/>
    <p:sldId id="339" r:id="rId34"/>
    <p:sldId id="354" r:id="rId35"/>
    <p:sldId id="340" r:id="rId36"/>
    <p:sldId id="350" r:id="rId37"/>
    <p:sldId id="342" r:id="rId38"/>
    <p:sldId id="338" r:id="rId39"/>
    <p:sldId id="355" r:id="rId40"/>
    <p:sldId id="272" r:id="rId41"/>
    <p:sldId id="331" r:id="rId42"/>
    <p:sldId id="273" r:id="rId43"/>
    <p:sldId id="274" r:id="rId44"/>
    <p:sldId id="275" r:id="rId45"/>
    <p:sldId id="276" r:id="rId46"/>
    <p:sldId id="277" r:id="rId47"/>
    <p:sldId id="278" r:id="rId48"/>
    <p:sldId id="335" r:id="rId49"/>
    <p:sldId id="279" r:id="rId50"/>
    <p:sldId id="280" r:id="rId51"/>
    <p:sldId id="319" r:id="rId52"/>
    <p:sldId id="281" r:id="rId53"/>
    <p:sldId id="282" r:id="rId54"/>
    <p:sldId id="283" r:id="rId55"/>
    <p:sldId id="284" r:id="rId56"/>
    <p:sldId id="285" r:id="rId57"/>
    <p:sldId id="286" r:id="rId58"/>
    <p:sldId id="352" r:id="rId59"/>
    <p:sldId id="287" r:id="rId60"/>
    <p:sldId id="353" r:id="rId61"/>
    <p:sldId id="288" r:id="rId62"/>
    <p:sldId id="320" r:id="rId63"/>
    <p:sldId id="289" r:id="rId64"/>
    <p:sldId id="290" r:id="rId65"/>
    <p:sldId id="291" r:id="rId66"/>
    <p:sldId id="292" r:id="rId67"/>
    <p:sldId id="293" r:id="rId68"/>
    <p:sldId id="294" r:id="rId69"/>
    <p:sldId id="295" r:id="rId70"/>
    <p:sldId id="315" r:id="rId71"/>
    <p:sldId id="296" r:id="rId72"/>
    <p:sldId id="298" r:id="rId73"/>
    <p:sldId id="349" r:id="rId74"/>
    <p:sldId id="316" r:id="rId75"/>
  </p:sldIdLst>
  <p:sldSz cx="9144000" cy="6858000" type="screen4x3"/>
  <p:notesSz cx="6858000" cy="9144000"/>
  <p:custDataLst>
    <p:tags r:id="rId77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3114" y="-1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22.xml.rels><?xml version="1.0" encoding="UTF-8" standalone="yes"?>
<Relationships xmlns="http://schemas.openxmlformats.org/package/2006/relationships"><Relationship Id="rId1" Type="http://schemas.microsoft.com/office/2006/relationships/activeXControlBinary" Target="activeX22.bin"/></Relationships>
</file>

<file path=ppt/activeX/_rels/activeX23.xml.rels><?xml version="1.0" encoding="UTF-8" standalone="yes"?>
<Relationships xmlns="http://schemas.openxmlformats.org/package/2006/relationships"><Relationship Id="rId1" Type="http://schemas.microsoft.com/office/2006/relationships/activeXControlBinary" Target="activeX23.bin"/></Relationships>
</file>

<file path=ppt/activeX/_rels/activeX24.xml.rels><?xml version="1.0" encoding="UTF-8" standalone="yes"?>
<Relationships xmlns="http://schemas.openxmlformats.org/package/2006/relationships"><Relationship Id="rId1" Type="http://schemas.microsoft.com/office/2006/relationships/activeXControlBinary" Target="activeX24.bin"/></Relationships>
</file>

<file path=ppt/activeX/_rels/activeX25.xml.rels><?xml version="1.0" encoding="UTF-8" standalone="yes"?>
<Relationships xmlns="http://schemas.openxmlformats.org/package/2006/relationships"><Relationship Id="rId1" Type="http://schemas.microsoft.com/office/2006/relationships/activeXControlBinary" Target="activeX25.bin"/></Relationships>
</file>

<file path=ppt/activeX/_rels/activeX26.xml.rels><?xml version="1.0" encoding="UTF-8" standalone="yes"?>
<Relationships xmlns="http://schemas.openxmlformats.org/package/2006/relationships"><Relationship Id="rId1" Type="http://schemas.microsoft.com/office/2006/relationships/activeXControlBinary" Target="activeX26.bin"/></Relationships>
</file>

<file path=ppt/activeX/_rels/activeX27.xml.rels><?xml version="1.0" encoding="UTF-8" standalone="yes"?>
<Relationships xmlns="http://schemas.openxmlformats.org/package/2006/relationships"><Relationship Id="rId1" Type="http://schemas.microsoft.com/office/2006/relationships/activeXControlBinary" Target="activeX27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ACA83-3182-4BF2-ADB6-6ABFB9FEDFBD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9ED4E-8A48-49F6-AD54-15AF7FFCF5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2246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9ED4E-8A48-49F6-AD54-15AF7FFCF5F4}" type="slidenum">
              <a:rPr lang="tr-TR" smtClean="0"/>
              <a:t>64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0242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74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6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control" Target="../activeX/activeX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49.png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control" Target="../activeX/activeX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3.png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0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control" Target="../activeX/activeX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57.png"/><Relationship Id="rId4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flv"/><Relationship Id="rId1" Type="http://schemas.microsoft.com/office/2007/relationships/media" Target="../media/media1.flv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4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8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5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8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6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8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97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ıgen 1"/>
          <p:cNvSpPr/>
          <p:nvPr/>
        </p:nvSpPr>
        <p:spPr>
          <a:xfrm>
            <a:off x="539552" y="379512"/>
            <a:ext cx="1060704" cy="914400"/>
          </a:xfrm>
          <a:prstGeom prst="hexagon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</a:rPr>
              <a:t>6.</a:t>
            </a:r>
          </a:p>
          <a:p>
            <a:pPr algn="ctr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</a:rPr>
              <a:t>Ünite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0" y="2636912"/>
            <a:ext cx="57241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BU ÜNİTEDE NELER ÖĞRENECEKSİNİZ?</a:t>
            </a:r>
          </a:p>
          <a:p>
            <a:r>
              <a:rPr lang="tr-TR" sz="2400" b="1" dirty="0">
                <a:solidFill>
                  <a:schemeClr val="bg1"/>
                </a:solidFill>
              </a:rPr>
              <a:t>• Maddeleri ısı iletimi bakımından sınıflandıracaksınız.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• Binalarda ısı yalıtımının önemini ve ülke ekonomisine </a:t>
            </a:r>
            <a:r>
              <a:rPr lang="tr-TR" sz="2400" b="1" dirty="0" smtClean="0">
                <a:solidFill>
                  <a:srgbClr val="FF0000"/>
                </a:solidFill>
              </a:rPr>
              <a:t>etkisini belirleyeceksiniz</a:t>
            </a:r>
            <a:r>
              <a:rPr lang="tr-TR" sz="2400" b="1" dirty="0">
                <a:solidFill>
                  <a:srgbClr val="FF0000"/>
                </a:solidFill>
              </a:rPr>
              <a:t>.</a:t>
            </a:r>
          </a:p>
          <a:p>
            <a:r>
              <a:rPr lang="tr-TR" sz="2400" b="1" dirty="0">
                <a:solidFill>
                  <a:schemeClr val="bg1"/>
                </a:solidFill>
              </a:rPr>
              <a:t>• Isı yalıtım malzemelerini ve kullanım alanlarını araştıracaksınız.</a:t>
            </a:r>
          </a:p>
          <a:p>
            <a:r>
              <a:rPr lang="tr-TR" sz="2400" b="1" dirty="0">
                <a:solidFill>
                  <a:schemeClr val="bg1"/>
                </a:solidFill>
              </a:rPr>
              <a:t>• </a:t>
            </a:r>
            <a:r>
              <a:rPr lang="tr-TR" sz="2400" b="1" dirty="0">
                <a:solidFill>
                  <a:srgbClr val="FF0000"/>
                </a:solidFill>
              </a:rPr>
              <a:t>Soba ve doğalgaz zehirlenmeleri ile ilgili alınması gereken </a:t>
            </a:r>
            <a:r>
              <a:rPr lang="tr-TR" sz="2400" b="1" dirty="0" smtClean="0">
                <a:solidFill>
                  <a:srgbClr val="FF0000"/>
                </a:solidFill>
              </a:rPr>
              <a:t>önlemleri araştıracaksınız</a:t>
            </a:r>
            <a:r>
              <a:rPr lang="tr-TR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631571" y="533135"/>
            <a:ext cx="2940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</a:rPr>
              <a:t>MADDE VE </a:t>
            </a:r>
            <a:r>
              <a:rPr lang="tr-TR" sz="3600" b="1" dirty="0" smtClean="0">
                <a:solidFill>
                  <a:schemeClr val="bg1"/>
                </a:solidFill>
              </a:rPr>
              <a:t>ISI</a:t>
            </a:r>
            <a:endParaRPr lang="tr-TR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63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44624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Deneyde yaptığınız gözlem sonucu, yukarı çıkan pamukların bir süre sonra aşağıya doğru </a:t>
            </a:r>
            <a:r>
              <a:rPr lang="tr-TR" sz="2400" dirty="0" smtClean="0"/>
              <a:t>inmeye başladığını </a:t>
            </a:r>
            <a:r>
              <a:rPr lang="tr-TR" sz="2400" dirty="0"/>
              <a:t>fark etmişsinizdir. Bunun nedeni, yukarı çıkan hızlı taneciklerin yukarıdaki yavaş taneciklere</a:t>
            </a:r>
          </a:p>
          <a:p>
            <a:r>
              <a:rPr lang="tr-TR" sz="2400" dirty="0"/>
              <a:t>çarpmasıdır. Hızlı hareket eden tanecik yüksek enerjili, yavaş tanecik düşük enerjilidir. Çarpışma </a:t>
            </a:r>
            <a:r>
              <a:rPr lang="tr-TR" sz="2400" dirty="0" smtClean="0"/>
              <a:t>sırasında hızlı </a:t>
            </a:r>
            <a:r>
              <a:rPr lang="tr-TR" sz="2400" dirty="0"/>
              <a:t>tanecik yavaş olana enerji aktarır. Bu sırada, kendisi biraz yavaşlarken yavaş taneciği de</a:t>
            </a:r>
          </a:p>
          <a:p>
            <a:r>
              <a:rPr lang="tr-TR" sz="2400" dirty="0"/>
              <a:t>biraz hızlandırır. Enerji (ısı) kaybederek yavaşlayan tanecik, aşağıya doğru inerken küçük pamuk </a:t>
            </a:r>
            <a:r>
              <a:rPr lang="tr-TR" sz="2400" dirty="0" smtClean="0"/>
              <a:t>topları da </a:t>
            </a:r>
            <a:r>
              <a:rPr lang="tr-TR" sz="2400" dirty="0"/>
              <a:t>tanecik kümeleriyle aşağıya iner.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60" y="3112600"/>
            <a:ext cx="9129761" cy="314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67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2041" y="116632"/>
            <a:ext cx="8928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Sıcaklıkları farklı olan maddeler birbirlerine dokundurulduklarında sıcak olandan soğuk olana </a:t>
            </a:r>
            <a:r>
              <a:rPr lang="tr-TR" sz="2400" dirty="0" smtClean="0"/>
              <a:t>ısı enerjisi </a:t>
            </a:r>
            <a:r>
              <a:rPr lang="tr-TR" sz="2400" dirty="0"/>
              <a:t>akışı olur. Bu olay </a:t>
            </a:r>
            <a:r>
              <a:rPr lang="tr-TR" sz="2400" b="1" dirty="0"/>
              <a:t>ısı alış verişidir. </a:t>
            </a:r>
            <a:r>
              <a:rPr lang="tr-TR" sz="2400" dirty="0"/>
              <a:t>Maddeler arasında ısı alış verişi olabilmesi için maddelerin</a:t>
            </a:r>
          </a:p>
          <a:p>
            <a:r>
              <a:rPr lang="tr-TR" sz="2400" dirty="0"/>
              <a:t>taneciklerinin hızları farklı yani sıcakları farklı olmalıdır. Sıcaklıkları farklı iki madde </a:t>
            </a:r>
            <a:r>
              <a:rPr lang="tr-TR" sz="2400" dirty="0" smtClean="0"/>
              <a:t>dokundurulursa temas </a:t>
            </a:r>
            <a:r>
              <a:rPr lang="tr-TR" sz="2400" dirty="0"/>
              <a:t>eden bölgede tanecikler çarpışır. Bu çarpışma ısı aktarımını sağlar. Çarpışmadan sonra hızlı</a:t>
            </a:r>
          </a:p>
          <a:p>
            <a:r>
              <a:rPr lang="tr-TR" sz="2400" dirty="0"/>
              <a:t>hareket eden tanecikler yavaşlarken yavaş hareket eden tanecikler hızlanır. Tanecikler arasındaki </a:t>
            </a:r>
            <a:r>
              <a:rPr lang="tr-TR" sz="2400" dirty="0" smtClean="0"/>
              <a:t>ısı aktarımı</a:t>
            </a:r>
            <a:r>
              <a:rPr lang="tr-TR" sz="2400" dirty="0"/>
              <a:t>, taneciklerin hızları (sıcaklıkları) eşit oluncaya kadar devam eder. Taneciklerin hızları eşit </a:t>
            </a:r>
            <a:r>
              <a:rPr lang="tr-TR" sz="2400" dirty="0" smtClean="0"/>
              <a:t>olduğunda maddenin </a:t>
            </a:r>
            <a:r>
              <a:rPr lang="tr-TR" sz="2400" dirty="0"/>
              <a:t>sıcaklığı da her yerinde eşitlenmiş olur.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3906110"/>
            <a:ext cx="9144000" cy="283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18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4525" name="ShockwaveFlash1" r:id="rId2" imgW="8497486" imgH="6238095"/>
        </mc:Choice>
        <mc:Fallback>
          <p:control name="ShockwaveFlash1" r:id="rId2" imgW="8497486" imgH="62380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0"/>
                  <a:ext cx="8497887" cy="6237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480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16632"/>
            <a:ext cx="152400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Belirtme Çizgisi 1"/>
          <p:cNvSpPr/>
          <p:nvPr/>
        </p:nvSpPr>
        <p:spPr>
          <a:xfrm>
            <a:off x="3059832" y="410494"/>
            <a:ext cx="5112568" cy="1440160"/>
          </a:xfrm>
          <a:prstGeom prst="wedgeRectCallout">
            <a:avLst>
              <a:gd name="adj1" fmla="val -77083"/>
              <a:gd name="adj2" fmla="val -3679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/>
              <a:t>Isı alan maddenin taneciklerinin hızı (hareketliliği) </a:t>
            </a:r>
            <a:r>
              <a:rPr lang="tr-TR" sz="2400" dirty="0" smtClean="0"/>
              <a:t>artar. Isı </a:t>
            </a:r>
            <a:r>
              <a:rPr lang="tr-TR" sz="2400" dirty="0"/>
              <a:t>veren maddenin taneciklerinin hızı (</a:t>
            </a:r>
            <a:r>
              <a:rPr lang="tr-TR" sz="2400" dirty="0" smtClean="0"/>
              <a:t>hareketliliği) azalır</a:t>
            </a:r>
            <a:r>
              <a:rPr lang="tr-TR" sz="2400" dirty="0"/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03512" y="2708920"/>
            <a:ext cx="7188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Katı madde taneciklerinin arasında boşlukların yok denecek kadar az </a:t>
            </a:r>
            <a:r>
              <a:rPr lang="tr-TR" sz="2400" dirty="0" smtClean="0"/>
              <a:t>olduğunu 2</a:t>
            </a:r>
            <a:r>
              <a:rPr lang="tr-TR" sz="2400" dirty="0"/>
              <a:t>. Ünitede öğrenmiştiniz. Sadece titreşim hareketi yapabilen katı madde </a:t>
            </a:r>
            <a:r>
              <a:rPr lang="tr-TR" sz="2400" dirty="0" smtClean="0"/>
              <a:t>tanecikleri, kol </a:t>
            </a:r>
            <a:r>
              <a:rPr lang="tr-TR" sz="2400" dirty="0"/>
              <a:t>kola girmiş öğrencilere benzer. Öğrencilerin iletmek istediği silgiyi de </a:t>
            </a:r>
            <a:r>
              <a:rPr lang="tr-TR" sz="2400" dirty="0" smtClean="0"/>
              <a:t>ısıya benzetirseniz </a:t>
            </a:r>
            <a:r>
              <a:rPr lang="tr-TR" sz="2400" dirty="0"/>
              <a:t>ısıyı alan katı tanecikleri, ısıyı ancak kendi yanındakine iletebilecektir.</a:t>
            </a:r>
          </a:p>
          <a:p>
            <a:r>
              <a:rPr lang="tr-TR" sz="2400" dirty="0"/>
              <a:t>Aşağıda deneyi yaparak katılarda ısının iletimini gözleyebilirsiniz.</a:t>
            </a:r>
          </a:p>
        </p:txBody>
      </p:sp>
    </p:spTree>
    <p:extLst>
      <p:ext uri="{BB962C8B-B14F-4D97-AF65-F5344CB8AC3E}">
        <p14:creationId xmlns:p14="http://schemas.microsoft.com/office/powerpoint/2010/main" val="9689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72789" y="1340768"/>
            <a:ext cx="8856984" cy="42780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2800" b="1" dirty="0"/>
              <a:t>Nasıl Yapacağız?</a:t>
            </a:r>
          </a:p>
          <a:p>
            <a:r>
              <a:rPr lang="tr-TR" sz="2000" dirty="0"/>
              <a:t>• Şekildeki gibi bir demir çubuk üzerindeki üç </a:t>
            </a:r>
            <a:endParaRPr lang="tr-TR" sz="2000" dirty="0" smtClean="0"/>
          </a:p>
          <a:p>
            <a:r>
              <a:rPr lang="tr-TR" sz="2000" dirty="0" smtClean="0"/>
              <a:t>farklı noktaya mum </a:t>
            </a:r>
            <a:r>
              <a:rPr lang="tr-TR" sz="2000" dirty="0"/>
              <a:t>tutturunuz.</a:t>
            </a:r>
          </a:p>
          <a:p>
            <a:r>
              <a:rPr lang="tr-TR" sz="2000" dirty="0"/>
              <a:t>• Mumların üzerine toplu iğne batırarak mumların </a:t>
            </a:r>
            <a:endParaRPr lang="tr-TR" sz="2000" dirty="0" smtClean="0"/>
          </a:p>
          <a:p>
            <a:r>
              <a:rPr lang="tr-TR" sz="2000" dirty="0" smtClean="0"/>
              <a:t>dik durmasını sağlayınız</a:t>
            </a:r>
            <a:r>
              <a:rPr lang="tr-TR" sz="2000" dirty="0"/>
              <a:t>.</a:t>
            </a:r>
          </a:p>
          <a:p>
            <a:r>
              <a:rPr lang="tr-TR" sz="2000" dirty="0"/>
              <a:t>• Demir çubuğu, tahta maşa ile tutunuz.</a:t>
            </a:r>
          </a:p>
          <a:p>
            <a:r>
              <a:rPr lang="tr-TR" sz="2000" dirty="0"/>
              <a:t>• Demir çubuğun ucundan ısıtmaya başlayınız.</a:t>
            </a:r>
          </a:p>
          <a:p>
            <a:r>
              <a:rPr lang="tr-TR" sz="2000" dirty="0"/>
              <a:t>• Mumların durumlarını gözlemleyiniz.</a:t>
            </a:r>
          </a:p>
          <a:p>
            <a:r>
              <a:rPr lang="tr-TR" sz="2400" b="1" dirty="0"/>
              <a:t>Yorumlayalım, Sonuçlandıralım</a:t>
            </a:r>
          </a:p>
          <a:p>
            <a:r>
              <a:rPr lang="tr-TR" sz="2000" dirty="0"/>
              <a:t>• Mumların hangi sırayla eriyerek iğnelerin </a:t>
            </a:r>
            <a:endParaRPr lang="tr-TR" sz="2000" dirty="0" smtClean="0"/>
          </a:p>
          <a:p>
            <a:r>
              <a:rPr lang="tr-TR" sz="2000" dirty="0" smtClean="0"/>
              <a:t>Düştüğünü belirleyiniz</a:t>
            </a:r>
            <a:r>
              <a:rPr lang="tr-TR" sz="2000" dirty="0"/>
              <a:t>.</a:t>
            </a:r>
          </a:p>
          <a:p>
            <a:r>
              <a:rPr lang="tr-TR" sz="2000" dirty="0"/>
              <a:t>• Mumların erime zamanlarının ısı iletimi ile </a:t>
            </a:r>
            <a:endParaRPr lang="tr-TR" sz="2000" dirty="0" smtClean="0"/>
          </a:p>
          <a:p>
            <a:r>
              <a:rPr lang="tr-TR" sz="2000" dirty="0" smtClean="0"/>
              <a:t>ilişkisini </a:t>
            </a:r>
            <a:r>
              <a:rPr lang="tr-TR" sz="2000" dirty="0"/>
              <a:t> </a:t>
            </a:r>
            <a:r>
              <a:rPr lang="tr-TR" sz="2000" dirty="0" smtClean="0"/>
              <a:t>açıklayınız</a:t>
            </a:r>
            <a:r>
              <a:rPr lang="tr-TR" sz="2000" dirty="0"/>
              <a:t>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207241" y="770015"/>
            <a:ext cx="8856984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DENEY / Önce Hangi Mum </a:t>
            </a:r>
            <a:r>
              <a:rPr lang="tr-TR" sz="2800" b="1" dirty="0" smtClean="0">
                <a:solidFill>
                  <a:schemeClr val="bg1"/>
                </a:solidFill>
              </a:rPr>
              <a:t>Erir ?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6111897" y="1293235"/>
            <a:ext cx="2952328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dirty="0">
                <a:solidFill>
                  <a:schemeClr val="bg1"/>
                </a:solidFill>
              </a:rPr>
              <a:t>Araç ve Gereç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998047" y="1761669"/>
            <a:ext cx="2949730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dirty="0"/>
              <a:t>• İspirto ocağı</a:t>
            </a:r>
          </a:p>
          <a:p>
            <a:r>
              <a:rPr lang="tr-TR" sz="2000" dirty="0"/>
              <a:t>• Demir çubuk ya da tel</a:t>
            </a:r>
          </a:p>
          <a:p>
            <a:r>
              <a:rPr lang="tr-TR" sz="2000" dirty="0"/>
              <a:t>(15-25 cm arası olabilir)</a:t>
            </a:r>
          </a:p>
          <a:p>
            <a:r>
              <a:rPr lang="tr-TR" sz="2000" dirty="0"/>
              <a:t>• Mum</a:t>
            </a:r>
          </a:p>
          <a:p>
            <a:r>
              <a:rPr lang="tr-TR" sz="2000" dirty="0"/>
              <a:t>• Tahta maşa</a:t>
            </a:r>
          </a:p>
          <a:p>
            <a:r>
              <a:rPr lang="tr-TR" sz="2000" dirty="0"/>
              <a:t>• Toplu iğne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3753" y="3700661"/>
            <a:ext cx="2838318" cy="189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73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3025" name="ShockwaveFlash1" r:id="rId2" imgW="7874107" imgH="6350701"/>
        </mc:Choice>
        <mc:Fallback>
          <p:control name="ShockwaveFlash1" r:id="rId2" imgW="7874107" imgH="635070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1188" y="0"/>
                  <a:ext cx="7874000" cy="635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3220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0" y="476672"/>
            <a:ext cx="88175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“Önce Hangi Mum Erir?” deneyinde ilk düşen iğnenin ispirto ocağına en yakındaki olduğunu </a:t>
            </a:r>
            <a:r>
              <a:rPr lang="tr-TR" sz="2400" dirty="0" smtClean="0"/>
              <a:t>gözlemlemişsinizdir. Mumlardan </a:t>
            </a:r>
            <a:r>
              <a:rPr lang="tr-TR" sz="2400" dirty="0"/>
              <a:t>en uzaktaki ise en son erimiştir. Bu durum, ısının verildiği uçtan yayılmaya</a:t>
            </a:r>
          </a:p>
          <a:p>
            <a:r>
              <a:rPr lang="tr-TR" sz="2400" dirty="0"/>
              <a:t>başlayıp ilerlediğini göstermektedir.</a:t>
            </a:r>
          </a:p>
        </p:txBody>
      </p:sp>
    </p:spTree>
    <p:extLst>
      <p:ext uri="{BB962C8B-B14F-4D97-AF65-F5344CB8AC3E}">
        <p14:creationId xmlns:p14="http://schemas.microsoft.com/office/powerpoint/2010/main" val="366695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748" y="116632"/>
            <a:ext cx="90037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Demir çubuğun tanecikleri sadece titreşim hareketi yapmaktadır.</a:t>
            </a:r>
          </a:p>
          <a:p>
            <a:r>
              <a:rPr lang="tr-TR" sz="2400" dirty="0"/>
              <a:t>Demir çubuğun uç kısmına ocaktan ısı verildiğinde, uçtaki taneciklerin titreşimi hızlanır. Hızlı </a:t>
            </a:r>
            <a:r>
              <a:rPr lang="tr-TR" sz="2400" dirty="0" smtClean="0"/>
              <a:t>titreşen tanecikler</a:t>
            </a:r>
            <a:r>
              <a:rPr lang="tr-TR" sz="2400" dirty="0"/>
              <a:t>, öteleme hareketi yapamadığı için sadece yanlarındaki taneciklere çarpar ve onun </a:t>
            </a:r>
            <a:r>
              <a:rPr lang="tr-TR" sz="2400" dirty="0" smtClean="0"/>
              <a:t>titreşiminin de </a:t>
            </a:r>
            <a:r>
              <a:rPr lang="tr-TR" sz="2400" dirty="0"/>
              <a:t>hızlanmasına neden olur. Titreşimi hızlanan taneciklerde kendi yanındaki taneciklere çarparak </a:t>
            </a:r>
            <a:r>
              <a:rPr lang="tr-TR" sz="2400" dirty="0" smtClean="0"/>
              <a:t>onları hızlandırır</a:t>
            </a:r>
            <a:r>
              <a:rPr lang="tr-TR" sz="2400" dirty="0"/>
              <a:t>. Bu olay sondaki taneciğe gelene kadar devam eder. Böylece ısı aktarılmış olur.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67" y="2852936"/>
            <a:ext cx="899611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90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5075" name="ShockwaveFlash1" r:id="rId2" imgW="6857143" imgH="4331042"/>
        </mc:Choice>
        <mc:Fallback>
          <p:control name="ShockwaveFlash1" r:id="rId2" imgW="6857143" imgH="433104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6013" y="260350"/>
                  <a:ext cx="6858000" cy="43307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91753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76470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/>
              <a:t>Maddelerin ısı enerjisini iletme hızı ve zorluğu </a:t>
            </a:r>
            <a:r>
              <a:rPr lang="tr-TR" sz="2400" dirty="0" smtClean="0"/>
              <a:t>farklıdır. Bazıları </a:t>
            </a:r>
            <a:r>
              <a:rPr lang="tr-TR" sz="2400" dirty="0"/>
              <a:t>ısıyı çok kolay iletir. Bu şekilde ısıyı kolay </a:t>
            </a:r>
            <a:r>
              <a:rPr lang="tr-TR" sz="2400" dirty="0" smtClean="0"/>
              <a:t>ileten maddelere </a:t>
            </a:r>
            <a:r>
              <a:rPr lang="tr-TR" sz="2400" b="1" dirty="0"/>
              <a:t>ısı iletkeni </a:t>
            </a:r>
            <a:r>
              <a:rPr lang="tr-TR" sz="2400" dirty="0"/>
              <a:t>denir. Isı iletkenlerini oluşturan tanecikler,</a:t>
            </a:r>
          </a:p>
          <a:p>
            <a:r>
              <a:rPr lang="tr-TR" sz="2400" dirty="0"/>
              <a:t>düzenli ve aralarındaki boşluklar çok azdır. </a:t>
            </a:r>
            <a:r>
              <a:rPr lang="tr-TR" sz="2400" dirty="0" smtClean="0"/>
              <a:t>Isı iletkenleri</a:t>
            </a:r>
            <a:r>
              <a:rPr lang="tr-TR" sz="2400" dirty="0"/>
              <a:t>, büyük miktarda ısıyı kısa sürede iletir. </a:t>
            </a:r>
            <a:r>
              <a:rPr lang="tr-TR" sz="2400" dirty="0" smtClean="0"/>
              <a:t>Bakır, alüminyum</a:t>
            </a:r>
            <a:r>
              <a:rPr lang="tr-TR" sz="2400" dirty="0"/>
              <a:t>, demir gibi maddeler (metaller), diğer </a:t>
            </a:r>
            <a:r>
              <a:rPr lang="tr-TR" sz="2400" dirty="0" smtClean="0"/>
              <a:t>maddelere göre </a:t>
            </a:r>
            <a:r>
              <a:rPr lang="tr-TR" sz="2400" dirty="0"/>
              <a:t>ısıyı daha hızlı iletir. Metaller ısı iletkenidir.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6082" y="173815"/>
            <a:ext cx="2966115" cy="402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3541" y="2564904"/>
            <a:ext cx="3205599" cy="20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15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32656"/>
            <a:ext cx="5123518" cy="646331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MADDENİN </a:t>
            </a:r>
            <a:r>
              <a:rPr lang="tr-TR" sz="3600" dirty="0">
                <a:solidFill>
                  <a:schemeClr val="bg1"/>
                </a:solidFill>
              </a:rPr>
              <a:t>ISIYLA İLİŞKİSİ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74915" y="978987"/>
            <a:ext cx="2456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Isı Nasıl İletilir?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070" y="1502207"/>
            <a:ext cx="2524125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822194" y="2060848"/>
            <a:ext cx="63218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Yazın hava sıcaklığının 38°C olduğunu düşününüz. Serinlemek </a:t>
            </a:r>
            <a:r>
              <a:rPr lang="tr-TR" sz="2800" dirty="0" smtClean="0"/>
              <a:t>için bir </a:t>
            </a:r>
            <a:r>
              <a:rPr lang="tr-TR" sz="2800" dirty="0"/>
              <a:t>dondurma aldınız. Katı hâldeki dondurma bir süre sonra eriyip </a:t>
            </a:r>
            <a:r>
              <a:rPr lang="tr-TR" sz="2800" dirty="0" smtClean="0"/>
              <a:t>külahtan akmaya </a:t>
            </a:r>
            <a:r>
              <a:rPr lang="tr-TR" sz="2800" dirty="0"/>
              <a:t>başladı. Dondurma ile sıcak hava arasında </a:t>
            </a:r>
            <a:r>
              <a:rPr lang="tr-TR" sz="2800" dirty="0" smtClean="0"/>
              <a:t>gerçekleşen bu </a:t>
            </a:r>
            <a:r>
              <a:rPr lang="tr-TR" sz="2800" dirty="0"/>
              <a:t>olaya ne denir? </a:t>
            </a:r>
            <a:endParaRPr lang="tr-TR" sz="2800" dirty="0" smtClean="0"/>
          </a:p>
          <a:p>
            <a:r>
              <a:rPr lang="tr-TR" sz="2800" dirty="0" smtClean="0"/>
              <a:t>Dondurma </a:t>
            </a:r>
            <a:r>
              <a:rPr lang="tr-TR" sz="2800" dirty="0"/>
              <a:t>ve havanın tanecikleri bu olaylar </a:t>
            </a:r>
            <a:r>
              <a:rPr lang="tr-TR" sz="2800" dirty="0" smtClean="0"/>
              <a:t>nasıl etkilenmiştir</a:t>
            </a:r>
            <a:r>
              <a:rPr lang="tr-TR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8111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6572" name="ShockwaveFlash1" r:id="rId2" imgW="9907383" imgH="5714286"/>
        </mc:Choice>
        <mc:Fallback>
          <p:control name="ShockwaveFlash1" r:id="rId2" imgW="9907383" imgH="571428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438" y="0"/>
                  <a:ext cx="8964612" cy="5715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773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204" y="3428999"/>
            <a:ext cx="2808310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2427" y="116633"/>
            <a:ext cx="5663829" cy="101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97018" y="980728"/>
            <a:ext cx="87849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Hava, tahta, beton, ısı yalıtkanlarıdır. Isı yalıtımı için pamuk, plastik köpük, asbest, cam yünü, </a:t>
            </a:r>
            <a:r>
              <a:rPr lang="tr-TR" sz="2400" dirty="0" err="1" smtClean="0"/>
              <a:t>saman,çift</a:t>
            </a:r>
            <a:r>
              <a:rPr lang="tr-TR" sz="2400" dirty="0" smtClean="0"/>
              <a:t> </a:t>
            </a:r>
            <a:r>
              <a:rPr lang="tr-TR" sz="2400" dirty="0"/>
              <a:t>camlı pencerelerdeki hava boşluğu, termoslardaki iç ve dış yüzey arasında havasız ortam</a:t>
            </a:r>
          </a:p>
          <a:p>
            <a:r>
              <a:rPr lang="tr-TR" sz="2400" dirty="0"/>
              <a:t>(vakum) kullanılır.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8987" y="2483604"/>
            <a:ext cx="8734321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        Bilgiden </a:t>
            </a:r>
            <a:r>
              <a:rPr lang="tr-TR" b="1" dirty="0">
                <a:solidFill>
                  <a:schemeClr val="bg1"/>
                </a:solidFill>
              </a:rPr>
              <a:t>Üretilen Teknoloji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45482" y="2852936"/>
            <a:ext cx="64736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İşlemcilerin Soğutma Sistemleri</a:t>
            </a:r>
          </a:p>
          <a:p>
            <a:r>
              <a:rPr lang="tr-TR" sz="2000" dirty="0"/>
              <a:t>Bilgisayarda işlemciler çok ısınan parçalardandır. Oluşan ısı </a:t>
            </a:r>
            <a:r>
              <a:rPr lang="tr-TR" sz="2000" dirty="0" smtClean="0"/>
              <a:t>işlemcinin çalışmasını </a:t>
            </a:r>
            <a:r>
              <a:rPr lang="tr-TR" sz="2000" dirty="0"/>
              <a:t>olumsuz etkiler. Bu nedenle ısının işlemciden </a:t>
            </a:r>
            <a:r>
              <a:rPr lang="tr-TR" sz="2000" dirty="0" smtClean="0"/>
              <a:t>uzaklaştırılması gerekir</a:t>
            </a:r>
            <a:r>
              <a:rPr lang="tr-TR" sz="2000" dirty="0"/>
              <a:t>. Mühendisler, işlemcide oluşan ısıyı </a:t>
            </a:r>
            <a:r>
              <a:rPr lang="tr-TR" sz="2000" dirty="0" smtClean="0"/>
              <a:t>uzaklaştırmak için </a:t>
            </a:r>
            <a:r>
              <a:rPr lang="tr-TR" sz="2000" dirty="0"/>
              <a:t>iyi ısı ileten maddelerden yapılmış parçalar tasarlamışlardır. </a:t>
            </a:r>
            <a:r>
              <a:rPr lang="tr-TR" sz="2000" dirty="0" smtClean="0"/>
              <a:t>İşlemcinin üzerine </a:t>
            </a:r>
            <a:r>
              <a:rPr lang="tr-TR" sz="2000" dirty="0"/>
              <a:t>temas eden parça, işlemcinin ısısını alarak hızlı bir </a:t>
            </a:r>
            <a:r>
              <a:rPr lang="tr-TR" sz="2000" dirty="0" smtClean="0"/>
              <a:t>şekilde dışarı </a:t>
            </a:r>
            <a:r>
              <a:rPr lang="tr-TR" sz="2000" dirty="0"/>
              <a:t>iletir. Bu işlem için genelde bakır ya da alüminyum bakır </a:t>
            </a:r>
            <a:r>
              <a:rPr lang="tr-TR" sz="2000" dirty="0" smtClean="0"/>
              <a:t>karışımı maddeler </a:t>
            </a:r>
            <a:r>
              <a:rPr lang="tr-TR" sz="2000" dirty="0"/>
              <a:t>kullanılır. Bakır, ısıyı hızlı iletebilen bir maddedir. Bakırın </a:t>
            </a:r>
            <a:r>
              <a:rPr lang="tr-TR" sz="2000" dirty="0" smtClean="0"/>
              <a:t>ısıyı hızlı </a:t>
            </a:r>
            <a:r>
              <a:rPr lang="tr-TR" sz="2000" dirty="0"/>
              <a:t>iletebilmesi sayesinde bilgisayarlar daha sağlıklı çalışabilmektedir.</a:t>
            </a:r>
          </a:p>
        </p:txBody>
      </p:sp>
    </p:spTree>
    <p:extLst>
      <p:ext uri="{BB962C8B-B14F-4D97-AF65-F5344CB8AC3E}">
        <p14:creationId xmlns:p14="http://schemas.microsoft.com/office/powerpoint/2010/main" val="97031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6632"/>
            <a:ext cx="9108504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Bilgiyi Kullanalım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653727"/>
            <a:ext cx="9108504" cy="3046988"/>
          </a:xfrm>
          <a:prstGeom prst="rect">
            <a:avLst/>
          </a:prstGeom>
          <a:solidFill>
            <a:schemeClr val="accent1">
              <a:lumMod val="20000"/>
              <a:lumOff val="80000"/>
              <a:alpha val="26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dirty="0"/>
              <a:t>1. Kerem, parkta yan yana duran tahta ve metal banklara sırayla oturdu. Aynı sıcaklıkta </a:t>
            </a:r>
            <a:r>
              <a:rPr lang="tr-TR" sz="2400" dirty="0" smtClean="0"/>
              <a:t>olmalarına rağmen </a:t>
            </a:r>
            <a:r>
              <a:rPr lang="tr-TR" sz="2400" dirty="0"/>
              <a:t>metal bankı daha soğukmuş gibi hissetti. Bunun nedenini nasıl açıklarsınız?</a:t>
            </a:r>
          </a:p>
          <a:p>
            <a:r>
              <a:rPr lang="tr-TR" sz="24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r>
              <a:rPr lang="tr-TR" sz="2400" dirty="0" smtClean="0"/>
              <a:t>2</a:t>
            </a:r>
            <a:r>
              <a:rPr lang="tr-TR" sz="2400" dirty="0"/>
              <a:t>. Bir kap tasarlıyor olsanız kabın saplarını yapmak için hangi malzemeyi seçerdiniz? Neden?</a:t>
            </a:r>
          </a:p>
          <a:p>
            <a:r>
              <a:rPr lang="tr-TR" sz="2400" dirty="0" smtClean="0"/>
              <a:t>…………………………………………………………………………………………………………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1468" y="1887215"/>
            <a:ext cx="8881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Metal ısıyı iyi ilettiği için vücut ısısını direk alacağı için daha soğuk gelir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5226" y="3239050"/>
            <a:ext cx="88810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Yalıtkan maddeleri seçerim. Isının  saplarını tuttuğumuzda ellerimizin yanmaması için…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20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4205" y="332656"/>
            <a:ext cx="66247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Hava soğuduğunda, odanızın köşesinde duran elektrikli sobayı yaktığınızı </a:t>
            </a:r>
            <a:r>
              <a:rPr lang="tr-TR" sz="2400" dirty="0" smtClean="0"/>
              <a:t>düşünelim. Soba</a:t>
            </a:r>
            <a:r>
              <a:rPr lang="tr-TR" sz="2400" dirty="0"/>
              <a:t>, köşede olmasına rağmen bir süre sonra odanın tamamı ısınmış olacaktır. </a:t>
            </a:r>
            <a:r>
              <a:rPr lang="tr-TR" sz="2400" dirty="0" smtClean="0"/>
              <a:t>Bu durumu </a:t>
            </a:r>
            <a:r>
              <a:rPr lang="tr-TR" sz="2400" dirty="0"/>
              <a:t>nasıl açıklarsınız?</a:t>
            </a:r>
          </a:p>
          <a:p>
            <a:r>
              <a:rPr lang="tr-TR" sz="2400" dirty="0"/>
              <a:t>Soba ısındığında çevresindeki hava taneciklerini hızlandırır. Hızlanan tanecikler, </a:t>
            </a:r>
            <a:r>
              <a:rPr lang="tr-TR" sz="2400" dirty="0" smtClean="0"/>
              <a:t>öteleme hareketi </a:t>
            </a:r>
            <a:r>
              <a:rPr lang="tr-TR" sz="2400" dirty="0"/>
              <a:t>yapabildiğinden daha uzaktaki taneciklere çarpıp onları da hızlandırabilir.</a:t>
            </a:r>
          </a:p>
          <a:p>
            <a:r>
              <a:rPr lang="tr-TR" sz="2400" dirty="0"/>
              <a:t>Bu şekilde hava ısıyı iletebilir. Fakat hava, sıvı ve katılara göre ısıyı daha kötü iletir.</a:t>
            </a:r>
          </a:p>
          <a:p>
            <a:r>
              <a:rPr lang="tr-TR" sz="2400" dirty="0"/>
              <a:t>Tanecikleri arasındaki boşluklar en az olan katı en iyi ısı iletkenidir.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8672" y="1053979"/>
            <a:ext cx="2285447" cy="308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19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2008" y="5803900"/>
            <a:ext cx="90364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Konveksiyon yoluyla yayılma: </a:t>
            </a:r>
            <a:r>
              <a:rPr lang="tr-TR" dirty="0"/>
              <a:t>Ateşin etrafındaki hava ısınır ve yükselirken yukarıdaki soğuk hava aşağıya doğru hareket eder</a:t>
            </a:r>
            <a:r>
              <a:rPr lang="tr-TR" dirty="0" smtClean="0"/>
              <a:t>.  </a:t>
            </a:r>
            <a:r>
              <a:rPr lang="tr-TR" b="1" dirty="0" smtClean="0"/>
              <a:t>Evlerimizdeki odalarımız böyle ısınır…</a:t>
            </a:r>
            <a:endParaRPr lang="tr-TR" b="1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7596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8039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4841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856984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Bilgiden Üretilen Teknoloji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580329"/>
            <a:ext cx="8748464" cy="29238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/>
              <a:t>Yanmaz Elbiseler</a:t>
            </a:r>
          </a:p>
          <a:p>
            <a:r>
              <a:rPr lang="tr-TR" sz="2000" dirty="0"/>
              <a:t>İtfaiyecilerin yangınları söndürebilmeleri için ateşe çok </a:t>
            </a:r>
            <a:r>
              <a:rPr lang="tr-TR" sz="2000" dirty="0" smtClean="0"/>
              <a:t>yakın</a:t>
            </a:r>
          </a:p>
          <a:p>
            <a:r>
              <a:rPr lang="tr-TR" sz="2000" dirty="0" smtClean="0"/>
              <a:t> </a:t>
            </a:r>
            <a:r>
              <a:rPr lang="tr-TR" sz="2000" dirty="0"/>
              <a:t>olmaları gerekir. </a:t>
            </a:r>
            <a:r>
              <a:rPr lang="tr-TR" sz="2000" dirty="0" smtClean="0"/>
              <a:t>Bu nedenle</a:t>
            </a:r>
            <a:r>
              <a:rPr lang="tr-TR" sz="2000" dirty="0"/>
              <a:t>, elbiseleri yanmayan ve ısıyı </a:t>
            </a:r>
            <a:endParaRPr lang="tr-TR" sz="2000" dirty="0" smtClean="0"/>
          </a:p>
          <a:p>
            <a:r>
              <a:rPr lang="tr-TR" sz="2000" dirty="0" smtClean="0"/>
              <a:t>iletmeyen </a:t>
            </a:r>
            <a:r>
              <a:rPr lang="tr-TR" sz="2000" dirty="0"/>
              <a:t>malzemelerden yapılır. Ateşten </a:t>
            </a:r>
            <a:r>
              <a:rPr lang="tr-TR" sz="2000" dirty="0" smtClean="0"/>
              <a:t>yayılan ısı</a:t>
            </a:r>
            <a:r>
              <a:rPr lang="tr-TR" sz="2000" dirty="0"/>
              <a:t>, çevreye </a:t>
            </a:r>
            <a:endParaRPr lang="tr-TR" sz="2000" dirty="0" smtClean="0"/>
          </a:p>
          <a:p>
            <a:r>
              <a:rPr lang="tr-TR" sz="2000" dirty="0" smtClean="0"/>
              <a:t>yayılır</a:t>
            </a:r>
            <a:r>
              <a:rPr lang="tr-TR" sz="2000" dirty="0"/>
              <a:t>. Yayılan ısıdan itfaiyecinin korunması gerekir. Bu </a:t>
            </a:r>
            <a:r>
              <a:rPr lang="tr-TR" sz="2000" dirty="0" smtClean="0"/>
              <a:t>nedenle,</a:t>
            </a:r>
          </a:p>
          <a:p>
            <a:r>
              <a:rPr lang="tr-TR" sz="2000" dirty="0" smtClean="0"/>
              <a:t> itfaiyeci </a:t>
            </a:r>
            <a:r>
              <a:rPr lang="tr-TR" sz="2000" dirty="0"/>
              <a:t>elbiseleri ısıyı kötü ileten malzemeden yapılır. Yanmaz </a:t>
            </a:r>
            <a:endParaRPr lang="tr-TR" sz="2000" dirty="0" smtClean="0"/>
          </a:p>
          <a:p>
            <a:r>
              <a:rPr lang="tr-TR" sz="2000" dirty="0" smtClean="0"/>
              <a:t>elbiseleri</a:t>
            </a:r>
            <a:r>
              <a:rPr lang="tr-TR" sz="2000" dirty="0"/>
              <a:t>, pilotlar </a:t>
            </a:r>
            <a:r>
              <a:rPr lang="tr-TR" sz="2000" dirty="0" smtClean="0"/>
              <a:t>ve araba </a:t>
            </a:r>
            <a:r>
              <a:rPr lang="tr-TR" sz="2000" dirty="0"/>
              <a:t>yarışçıları da kullanmaktadır. </a:t>
            </a:r>
            <a:endParaRPr lang="tr-TR" sz="2000" dirty="0" smtClean="0"/>
          </a:p>
          <a:p>
            <a:r>
              <a:rPr lang="tr-TR" sz="2000" dirty="0" smtClean="0"/>
              <a:t>Bu </a:t>
            </a:r>
            <a:r>
              <a:rPr lang="tr-TR" sz="2000" dirty="0"/>
              <a:t>elbiseler, başka nerelerde kullanılıyor olabilir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4248" y="672788"/>
            <a:ext cx="1944216" cy="27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3933056"/>
            <a:ext cx="8856984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Meraklısına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7147" y="4646723"/>
            <a:ext cx="8856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Arial" pitchFamily="34" charset="0"/>
                <a:cs typeface="Arial" pitchFamily="34" charset="0"/>
              </a:rPr>
              <a:t>Isı üç yolla yayılır. Bu yollar iletim, konveksiyon ve ışımadır. Isının bir kamp ateşinden hangi yollarla</a:t>
            </a:r>
          </a:p>
          <a:p>
            <a:r>
              <a:rPr lang="tr-TR" sz="2800" dirty="0">
                <a:latin typeface="Arial" pitchFamily="34" charset="0"/>
                <a:cs typeface="Arial" pitchFamily="34" charset="0"/>
              </a:rPr>
              <a:t>yayıldığını öğrenmek ister misiniz?</a:t>
            </a:r>
          </a:p>
        </p:txBody>
      </p:sp>
    </p:spTree>
    <p:extLst>
      <p:ext uri="{BB962C8B-B14F-4D97-AF65-F5344CB8AC3E}">
        <p14:creationId xmlns:p14="http://schemas.microsoft.com/office/powerpoint/2010/main" val="375876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0582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Belirtme Çizgisi 1"/>
          <p:cNvSpPr/>
          <p:nvPr/>
        </p:nvSpPr>
        <p:spPr>
          <a:xfrm>
            <a:off x="5181895" y="1987920"/>
            <a:ext cx="3923928" cy="2587166"/>
          </a:xfrm>
          <a:prstGeom prst="wedgeRectCallout">
            <a:avLst>
              <a:gd name="adj1" fmla="val -85876"/>
              <a:gd name="adj2" fmla="val 22734"/>
            </a:avLst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/>
              <a:t>İletim yoluyla yayılma:</a:t>
            </a:r>
          </a:p>
          <a:p>
            <a:r>
              <a:rPr lang="tr-TR" dirty="0"/>
              <a:t>Demir maşanın ucundaki taneciklerin</a:t>
            </a:r>
          </a:p>
          <a:p>
            <a:r>
              <a:rPr lang="tr-TR" dirty="0"/>
              <a:t>çevresindeki taneciklere çarpmasıyla</a:t>
            </a:r>
          </a:p>
          <a:p>
            <a:r>
              <a:rPr lang="tr-TR" dirty="0"/>
              <a:t>ısı iletilir.</a:t>
            </a:r>
          </a:p>
          <a:p>
            <a:r>
              <a:rPr lang="tr-TR" dirty="0"/>
              <a:t>Isının katı maddelerde taneciklerin</a:t>
            </a:r>
          </a:p>
          <a:p>
            <a:r>
              <a:rPr lang="tr-TR" dirty="0"/>
              <a:t>birbirlerine çarpması ile yayılma şeklidir.</a:t>
            </a:r>
          </a:p>
          <a:p>
            <a:r>
              <a:rPr lang="tr-TR" b="1" dirty="0"/>
              <a:t>Örneğin</a:t>
            </a: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bakır, demir, </a:t>
            </a:r>
            <a:r>
              <a:rPr lang="tr-TR" dirty="0" smtClean="0">
                <a:solidFill>
                  <a:srgbClr val="FF0000"/>
                </a:solidFill>
              </a:rPr>
              <a:t>alüminyum </a:t>
            </a:r>
            <a:r>
              <a:rPr lang="tr-TR" dirty="0" smtClean="0"/>
              <a:t>gibi </a:t>
            </a:r>
            <a:r>
              <a:rPr lang="tr-TR" dirty="0"/>
              <a:t>katılarda olur.</a:t>
            </a:r>
          </a:p>
        </p:txBody>
      </p:sp>
      <p:sp>
        <p:nvSpPr>
          <p:cNvPr id="3" name="Dikdörtgen Belirtme Çizgisi 2"/>
          <p:cNvSpPr/>
          <p:nvPr/>
        </p:nvSpPr>
        <p:spPr>
          <a:xfrm>
            <a:off x="0" y="0"/>
            <a:ext cx="9105822" cy="1268760"/>
          </a:xfrm>
          <a:prstGeom prst="wedgeRectCallout">
            <a:avLst>
              <a:gd name="adj1" fmla="val -11811"/>
              <a:gd name="adj2" fmla="val 113938"/>
            </a:avLst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/>
              <a:t>Konveksiyon yoluyla yayılma: </a:t>
            </a:r>
            <a:r>
              <a:rPr lang="tr-TR" dirty="0"/>
              <a:t>Ateşin etrafındaki hava ısınır ve yükselirken </a:t>
            </a:r>
            <a:r>
              <a:rPr lang="tr-TR" dirty="0" smtClean="0"/>
              <a:t>yukarıdaki soğuk </a:t>
            </a:r>
            <a:r>
              <a:rPr lang="tr-TR" dirty="0"/>
              <a:t>hava aşağıya doğru hareket </a:t>
            </a:r>
            <a:r>
              <a:rPr lang="tr-TR" dirty="0" smtClean="0"/>
              <a:t>eder. Gaz </a:t>
            </a:r>
            <a:r>
              <a:rPr lang="tr-TR" dirty="0"/>
              <a:t>ve sıvı hâldeki maddelerin taneciklerinin yer değiştirmesi ile gerçekleşir.</a:t>
            </a:r>
          </a:p>
          <a:p>
            <a:r>
              <a:rPr lang="tr-TR" b="1" dirty="0">
                <a:solidFill>
                  <a:schemeClr val="tx1"/>
                </a:solidFill>
              </a:rPr>
              <a:t>Örnek</a:t>
            </a:r>
            <a:r>
              <a:rPr lang="tr-TR" dirty="0">
                <a:solidFill>
                  <a:schemeClr val="tx1"/>
                </a:solidFill>
              </a:rPr>
              <a:t>, bacadan çıkan dumanın yükselmesi, sütün ısınması, rüzgâr oluşumu</a:t>
            </a:r>
          </a:p>
        </p:txBody>
      </p:sp>
      <p:sp>
        <p:nvSpPr>
          <p:cNvPr id="4" name="Dikdörtgen Belirtme Çizgisi 3"/>
          <p:cNvSpPr/>
          <p:nvPr/>
        </p:nvSpPr>
        <p:spPr>
          <a:xfrm>
            <a:off x="38179" y="5499426"/>
            <a:ext cx="9105821" cy="1340768"/>
          </a:xfrm>
          <a:prstGeom prst="wedgeRectCallout">
            <a:avLst>
              <a:gd name="adj1" fmla="val -2094"/>
              <a:gd name="adj2" fmla="val -8727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/>
              <a:t>Işıma yoluyla yayılma:</a:t>
            </a:r>
          </a:p>
          <a:p>
            <a:r>
              <a:rPr lang="tr-TR" dirty="0"/>
              <a:t>Ateşten yayılan ışınlar ile ısı ateşin </a:t>
            </a:r>
            <a:r>
              <a:rPr lang="tr-TR" dirty="0" smtClean="0"/>
              <a:t>çevresindekilere ulaşır. Isının </a:t>
            </a:r>
            <a:r>
              <a:rPr lang="tr-TR" dirty="0"/>
              <a:t>boşlukta ve saydam ortamda yayılma </a:t>
            </a:r>
            <a:r>
              <a:rPr lang="tr-TR" dirty="0" smtClean="0"/>
              <a:t>şeklidir. Maddesel </a:t>
            </a:r>
            <a:r>
              <a:rPr lang="tr-TR" dirty="0"/>
              <a:t>bir ortama ihtiyaç </a:t>
            </a:r>
            <a:r>
              <a:rPr lang="tr-TR" dirty="0" smtClean="0"/>
              <a:t>duymadan  </a:t>
            </a:r>
            <a:r>
              <a:rPr lang="tr-TR" dirty="0"/>
              <a:t>gerçekleşebilir.</a:t>
            </a:r>
          </a:p>
          <a:p>
            <a:r>
              <a:rPr lang="tr-TR" b="1" dirty="0"/>
              <a:t>Örneğin</a:t>
            </a:r>
            <a:r>
              <a:rPr lang="tr-TR" dirty="0"/>
              <a:t> lambalardan, ocaktan ve Güneş’ten yayılır.</a:t>
            </a:r>
          </a:p>
        </p:txBody>
      </p:sp>
    </p:spTree>
    <p:extLst>
      <p:ext uri="{BB962C8B-B14F-4D97-AF65-F5344CB8AC3E}">
        <p14:creationId xmlns:p14="http://schemas.microsoft.com/office/powerpoint/2010/main" val="265051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36" y="5847019"/>
            <a:ext cx="90364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Konveksiyon yoluyla yayılma: </a:t>
            </a:r>
            <a:r>
              <a:rPr lang="tr-TR" dirty="0"/>
              <a:t>Ateşin etrafındaki hava ısınır ve yükselirken yukarıdaki soğuk hava aşağıya doğru hareket eder.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6097" name="ShockwaveFlash1" r:id="rId2" imgW="7704762" imgH="5688724"/>
        </mc:Choice>
        <mc:Fallback>
          <p:control name="ShockwaveFlash1" r:id="rId2" imgW="7704762" imgH="56887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1188" y="0"/>
                  <a:ext cx="7704137" cy="56880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066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5949280"/>
            <a:ext cx="90364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Konveksiyon yoluyla yayılma: </a:t>
            </a:r>
            <a:r>
              <a:rPr lang="tr-TR" dirty="0"/>
              <a:t>Ateşin etrafındaki hava ısınır ve yükselirken yukarıdaki soğuk hava aşağıya doğru hareket eder.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0193" name="ShockwaveFlash1" r:id="rId2" imgW="6984648" imgH="5080222"/>
        </mc:Choice>
        <mc:Fallback>
          <p:control name="ShockwaveFlash1" r:id="rId2" imgW="6984648" imgH="508022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6013" y="333375"/>
                  <a:ext cx="6985000" cy="508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968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752" y="5847019"/>
            <a:ext cx="90364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Konveksiyon yoluyla yayılma: </a:t>
            </a:r>
            <a:r>
              <a:rPr lang="tr-TR" dirty="0"/>
              <a:t>Ateşin etrafındaki hava ısınır ve yükselirken yukarıdaki soğuk hava aşağıya doğru hareket eder.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6336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8039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9022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216" name="ShockwaveFlash1" r:id="rId2" imgW="9142857" imgH="6093626"/>
        </mc:Choice>
        <mc:Fallback>
          <p:control name="ShockwaveFlash1" r:id="rId2" imgW="9142857" imgH="60936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092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9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558924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Konveksiyon yoluyla yayılma: </a:t>
            </a:r>
            <a:r>
              <a:rPr lang="tr-TR" dirty="0"/>
              <a:t>Ateşin etrafındaki hava ısınır ve yükselirken yukarıdaki soğuk hava aşağıya doğru hareket eder. Gaz ve sıvı hâldeki maddelerin taneciklerinin yer değiştirmesi ile </a:t>
            </a:r>
            <a:r>
              <a:rPr lang="tr-TR" dirty="0" smtClean="0"/>
              <a:t>gerçekleşir . </a:t>
            </a:r>
            <a:r>
              <a:rPr lang="tr-TR" b="1" dirty="0" smtClean="0"/>
              <a:t>Rüzgarın oluşması da bu şekildedir</a:t>
            </a:r>
            <a:endParaRPr lang="tr-TR" b="1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3501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17475"/>
                  <a:ext cx="9144000" cy="5256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474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6064260"/>
            <a:ext cx="87129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İletim yoluyla yayılma:</a:t>
            </a:r>
          </a:p>
          <a:p>
            <a:r>
              <a:rPr lang="tr-TR" dirty="0"/>
              <a:t>Demir maşanın ucundaki </a:t>
            </a:r>
            <a:r>
              <a:rPr lang="tr-TR" dirty="0" smtClean="0"/>
              <a:t>taneciklerin çevresindeki </a:t>
            </a:r>
            <a:r>
              <a:rPr lang="tr-TR" dirty="0"/>
              <a:t>taneciklere </a:t>
            </a:r>
            <a:r>
              <a:rPr lang="tr-TR" dirty="0" smtClean="0"/>
              <a:t>çarpmasıyla ısı </a:t>
            </a:r>
            <a:r>
              <a:rPr lang="tr-TR" dirty="0"/>
              <a:t>iletilir.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2477" name="ShockwaveFlash1" r:id="rId2" imgW="8495238" imgH="6192114"/>
        </mc:Choice>
        <mc:Fallback>
          <p:control name="ShockwaveFlash1" r:id="rId2" imgW="8495238" imgH="619211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144463"/>
                  <a:ext cx="8208962" cy="566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1380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95659" y="6309320"/>
            <a:ext cx="279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Mousu</a:t>
            </a:r>
            <a:r>
              <a:rPr lang="tr-TR" dirty="0" smtClean="0">
                <a:solidFill>
                  <a:srgbClr val="FF0000"/>
                </a:solidFill>
              </a:rPr>
              <a:t> sağ tıkla </a:t>
            </a:r>
            <a:r>
              <a:rPr lang="tr-TR" dirty="0" err="1" smtClean="0">
                <a:solidFill>
                  <a:srgbClr val="FF0000"/>
                </a:solidFill>
              </a:rPr>
              <a:t>oynatı</a:t>
            </a:r>
            <a:r>
              <a:rPr lang="tr-TR" dirty="0" smtClean="0">
                <a:solidFill>
                  <a:srgbClr val="FF0000"/>
                </a:solidFill>
              </a:rPr>
              <a:t> tıkla.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31032" y="5373688"/>
            <a:ext cx="87129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İletim yoluyla yayılma:</a:t>
            </a:r>
          </a:p>
          <a:p>
            <a:r>
              <a:rPr lang="tr-TR" dirty="0"/>
              <a:t>Demir maşanın ucundaki </a:t>
            </a:r>
            <a:r>
              <a:rPr lang="tr-TR" dirty="0" smtClean="0"/>
              <a:t>taneciklerin çevresindeki </a:t>
            </a:r>
            <a:r>
              <a:rPr lang="tr-TR" dirty="0"/>
              <a:t>taneciklere </a:t>
            </a:r>
            <a:r>
              <a:rPr lang="tr-TR" dirty="0" smtClean="0"/>
              <a:t>çarpmasıyla ısı </a:t>
            </a:r>
            <a:r>
              <a:rPr lang="tr-TR" dirty="0"/>
              <a:t>iletilir.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7360" name="ShockwaveFlash1" r:id="rId2" imgW="8064533" imgH="5374272"/>
        </mc:Choice>
        <mc:Fallback>
          <p:control name="ShockwaveFlash1" r:id="rId2" imgW="8064533" imgH="537427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0"/>
                  <a:ext cx="8064500" cy="53736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8316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95659" y="6309320"/>
            <a:ext cx="279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Mousu</a:t>
            </a:r>
            <a:r>
              <a:rPr lang="tr-TR" dirty="0" smtClean="0">
                <a:solidFill>
                  <a:srgbClr val="FF0000"/>
                </a:solidFill>
              </a:rPr>
              <a:t> sağ tıkla </a:t>
            </a:r>
            <a:r>
              <a:rPr lang="tr-TR" dirty="0" err="1" smtClean="0">
                <a:solidFill>
                  <a:srgbClr val="FF0000"/>
                </a:solidFill>
              </a:rPr>
              <a:t>oynatı</a:t>
            </a:r>
            <a:r>
              <a:rPr lang="tr-TR" dirty="0" smtClean="0">
                <a:solidFill>
                  <a:srgbClr val="FF0000"/>
                </a:solidFill>
              </a:rPr>
              <a:t> tıkla.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5726050"/>
            <a:ext cx="87129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İletim yoluyla yayılma:</a:t>
            </a:r>
          </a:p>
          <a:p>
            <a:r>
              <a:rPr lang="tr-TR" dirty="0"/>
              <a:t>Demir maşanın ucundaki </a:t>
            </a:r>
            <a:r>
              <a:rPr lang="tr-TR" dirty="0" smtClean="0"/>
              <a:t>taneciklerin çevresindeki </a:t>
            </a:r>
            <a:r>
              <a:rPr lang="tr-TR" dirty="0"/>
              <a:t>taneciklere </a:t>
            </a:r>
            <a:r>
              <a:rPr lang="tr-TR" dirty="0" smtClean="0"/>
              <a:t>çarpmasıyla ısı </a:t>
            </a:r>
            <a:r>
              <a:rPr lang="tr-TR" dirty="0"/>
              <a:t>iletilir.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9408" name="ShockwaveFlash2" r:id="rId2" imgW="8281333" imgH="5661636"/>
        </mc:Choice>
        <mc:Fallback>
          <p:control name="ShockwaveFlash2" r:id="rId2" imgW="8281333" imgH="5661636">
            <p:pic>
              <p:nvPicPr>
                <p:cNvPr id="0" name="ShockwaveFlash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0"/>
                  <a:ext cx="8281987" cy="566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418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7016" y="5934670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İletim yoluyla yayılma</a:t>
            </a:r>
            <a:r>
              <a:rPr lang="tr-TR" b="1" dirty="0" smtClean="0"/>
              <a:t>:</a:t>
            </a:r>
            <a:endParaRPr lang="tr-TR" dirty="0" smtClean="0"/>
          </a:p>
          <a:p>
            <a:r>
              <a:rPr lang="tr-TR" dirty="0" smtClean="0"/>
              <a:t>Isının </a:t>
            </a:r>
            <a:r>
              <a:rPr lang="tr-TR" dirty="0"/>
              <a:t>katı maddelerde </a:t>
            </a:r>
            <a:r>
              <a:rPr lang="tr-TR" dirty="0" smtClean="0"/>
              <a:t>taneciklerin birbirlerine </a:t>
            </a:r>
            <a:r>
              <a:rPr lang="tr-TR" dirty="0"/>
              <a:t>çarpması ile yayılma şeklidir.</a:t>
            </a:r>
          </a:p>
          <a:p>
            <a:r>
              <a:rPr lang="tr-TR" b="1" dirty="0"/>
              <a:t>Örneğin</a:t>
            </a: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bakır, demir, alüminyum </a:t>
            </a:r>
            <a:r>
              <a:rPr lang="tr-TR" dirty="0"/>
              <a:t>gibi katılarda olur.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6810" name="ShockwaveFlash1" r:id="rId2" imgW="8352381" imgH="4824153"/>
        </mc:Choice>
        <mc:Fallback>
          <p:control name="ShockwaveFlash1" r:id="rId2" imgW="8352381" imgH="482415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188913"/>
                  <a:ext cx="8353425" cy="48244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6052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84203" y="5877272"/>
            <a:ext cx="9024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İletim yoluyla yayılma</a:t>
            </a:r>
            <a:r>
              <a:rPr lang="tr-TR" b="1" dirty="0" smtClean="0"/>
              <a:t>:</a:t>
            </a:r>
            <a:endParaRPr lang="tr-TR" dirty="0" smtClean="0"/>
          </a:p>
          <a:p>
            <a:r>
              <a:rPr lang="tr-TR" dirty="0" smtClean="0"/>
              <a:t>Isının </a:t>
            </a:r>
            <a:r>
              <a:rPr lang="tr-TR" dirty="0"/>
              <a:t>katı maddelerde </a:t>
            </a:r>
            <a:r>
              <a:rPr lang="tr-TR" dirty="0" smtClean="0"/>
              <a:t>taneciklerin birbirlerine </a:t>
            </a:r>
            <a:r>
              <a:rPr lang="tr-TR" dirty="0"/>
              <a:t>çarpması ile yayılma şeklidir.</a:t>
            </a:r>
          </a:p>
          <a:p>
            <a:r>
              <a:rPr lang="tr-TR" b="1" dirty="0"/>
              <a:t>Örneğin</a:t>
            </a: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bakır, demir, alüminyum </a:t>
            </a:r>
            <a:r>
              <a:rPr lang="tr-TR" dirty="0"/>
              <a:t>gibi katılarda olur.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0432" name="ShockwaveFlash1" r:id="rId2" imgW="7272343" imgH="6122190"/>
        </mc:Choice>
        <mc:Fallback>
          <p:control name="ShockwaveFlash1" r:id="rId2" imgW="7272343" imgH="612219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2988" y="0"/>
                  <a:ext cx="7272337" cy="57610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4230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5275" y="6165304"/>
            <a:ext cx="9024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İletim yoluyla yayılma</a:t>
            </a:r>
            <a:r>
              <a:rPr lang="tr-TR" b="1" dirty="0" smtClean="0"/>
              <a:t>:</a:t>
            </a:r>
            <a:endParaRPr lang="tr-TR" dirty="0" smtClean="0"/>
          </a:p>
          <a:p>
            <a:r>
              <a:rPr lang="tr-TR" dirty="0" smtClean="0"/>
              <a:t>Her maddenin  ısıyı iletmesi birbirinden farklıdır..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2718" name="ShockwaveFlash1" r:id="rId2" imgW="8642668" imgH="5229955"/>
        </mc:Choice>
        <mc:Fallback>
          <p:control name="ShockwaveFlash1" r:id="rId2" imgW="8642668" imgH="522995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71438"/>
                  <a:ext cx="8642350" cy="52292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9038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4518" y="6093296"/>
            <a:ext cx="87179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Işıma yoluyla </a:t>
            </a:r>
            <a:r>
              <a:rPr lang="tr-TR" sz="2400" b="1" dirty="0" smtClean="0"/>
              <a:t>yayılma: </a:t>
            </a:r>
            <a:r>
              <a:rPr lang="tr-TR" dirty="0" smtClean="0"/>
              <a:t>Ateşten </a:t>
            </a:r>
            <a:r>
              <a:rPr lang="tr-TR" dirty="0"/>
              <a:t>yayılan ışınlar ile ısı ateşin çevresindekilere ulaşır. Isının boşlukta ve saydam ortamda yayılma şeklidir</a:t>
            </a:r>
            <a:r>
              <a:rPr lang="tr-TR" dirty="0" smtClean="0"/>
              <a:t>..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454" name="ShockwaveFlash1" r:id="rId2" imgW="7992591" imgH="6192114"/>
        </mc:Choice>
        <mc:Fallback>
          <p:control name="ShockwaveFlash1" r:id="rId2" imgW="7992591" imgH="619211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0113" y="0"/>
                  <a:ext cx="7488237" cy="61928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4532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95659" y="6309320"/>
            <a:ext cx="279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Mousu</a:t>
            </a:r>
            <a:r>
              <a:rPr lang="tr-TR" dirty="0" smtClean="0">
                <a:solidFill>
                  <a:srgbClr val="FF0000"/>
                </a:solidFill>
              </a:rPr>
              <a:t> sağ tıkla </a:t>
            </a:r>
            <a:r>
              <a:rPr lang="tr-TR" dirty="0" err="1" smtClean="0">
                <a:solidFill>
                  <a:srgbClr val="FF0000"/>
                </a:solidFill>
              </a:rPr>
              <a:t>oynatı</a:t>
            </a:r>
            <a:r>
              <a:rPr lang="tr-TR" dirty="0" smtClean="0">
                <a:solidFill>
                  <a:srgbClr val="FF0000"/>
                </a:solidFill>
              </a:rPr>
              <a:t> tıkla.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4518" y="5416096"/>
            <a:ext cx="87179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Işıma yoluyla </a:t>
            </a:r>
            <a:r>
              <a:rPr lang="tr-TR" sz="2400" b="1" dirty="0" smtClean="0"/>
              <a:t>yayılma: </a:t>
            </a:r>
            <a:r>
              <a:rPr lang="tr-TR" dirty="0" smtClean="0"/>
              <a:t>Ateşten </a:t>
            </a:r>
            <a:r>
              <a:rPr lang="tr-TR" dirty="0"/>
              <a:t>yayılan ışınlar ile ısı ateşin çevresindekilere ulaşır. Isının boşlukta ve saydam ortamda yayılma </a:t>
            </a:r>
            <a:r>
              <a:rPr lang="tr-TR" dirty="0" smtClean="0"/>
              <a:t>şeklidir.. Maddesel ortama ihtiyaç duymaz.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8386" name="ShockwaveFlash1" r:id="rId2" imgW="6857143" imgH="4279587"/>
        </mc:Choice>
        <mc:Fallback>
          <p:control name="ShockwaveFlash1" r:id="rId2" imgW="6857143" imgH="427958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6013" y="260350"/>
                  <a:ext cx="6858000" cy="42799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443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ının yayılması.fl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0"/>
            <a:ext cx="7992888" cy="557174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331640" y="6341240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ISININ YAYILMA YOLLARINI TETRARLAYALIM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557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496" y="116632"/>
            <a:ext cx="66967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/>
              <a:t>Hava soğuk, kar her yeri beyaz bir örtü gibi kaplamış, sokaktan </a:t>
            </a:r>
            <a:r>
              <a:rPr lang="tr-TR" sz="2600" dirty="0" smtClean="0"/>
              <a:t>eve girdiğinizde </a:t>
            </a:r>
            <a:r>
              <a:rPr lang="tr-TR" sz="2600" dirty="0"/>
              <a:t>evin çok </a:t>
            </a:r>
            <a:r>
              <a:rPr lang="tr-TR" sz="2600" dirty="0" smtClean="0"/>
              <a:t>soğuk olduğunu </a:t>
            </a:r>
            <a:r>
              <a:rPr lang="tr-TR" sz="2600" dirty="0"/>
              <a:t>nasıl hissettiniz. Sobayı </a:t>
            </a:r>
            <a:r>
              <a:rPr lang="tr-TR" sz="2600" dirty="0" smtClean="0"/>
              <a:t>yakarak sobanın </a:t>
            </a:r>
            <a:r>
              <a:rPr lang="tr-TR" sz="2600" dirty="0"/>
              <a:t>yanına oturdunuz. Isınmak için ellerinizi sobaya uzattınız. </a:t>
            </a:r>
            <a:r>
              <a:rPr lang="tr-TR" sz="2600" dirty="0" smtClean="0"/>
              <a:t>Henüz oda </a:t>
            </a:r>
            <a:r>
              <a:rPr lang="tr-TR" sz="2600" dirty="0"/>
              <a:t>ısınmadığı için paltonuzu çıkartmadınız. Bir süre sonra </a:t>
            </a:r>
            <a:r>
              <a:rPr lang="tr-TR" sz="2600" dirty="0" smtClean="0"/>
              <a:t>odanın her </a:t>
            </a:r>
            <a:r>
              <a:rPr lang="tr-TR" sz="2600" dirty="0"/>
              <a:t>yeri ısındı. Paltonuzu çıkarttınız. Sobayı yaktıktan sonra soba </a:t>
            </a:r>
            <a:r>
              <a:rPr lang="tr-TR" sz="2600" dirty="0" smtClean="0"/>
              <a:t>ile hava </a:t>
            </a:r>
            <a:r>
              <a:rPr lang="tr-TR" sz="2600" dirty="0"/>
              <a:t>tanecikleri arasında nasıl bir olay gerçekleşmiş olabilir? Soba </a:t>
            </a:r>
            <a:r>
              <a:rPr lang="tr-TR" sz="2600" dirty="0" smtClean="0"/>
              <a:t>tüm odayı</a:t>
            </a:r>
            <a:r>
              <a:rPr lang="tr-TR" sz="2600" dirty="0"/>
              <a:t>, nasıl ısıtmış olabilir?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224" y="188640"/>
            <a:ext cx="231457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5496" y="4437112"/>
            <a:ext cx="900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5. Sınıfta Fen Bilimleri </a:t>
            </a:r>
            <a:r>
              <a:rPr lang="tr-TR" sz="2400" b="1" dirty="0" smtClean="0"/>
              <a:t>dersinde ısının </a:t>
            </a:r>
            <a:r>
              <a:rPr lang="tr-TR" sz="2400" b="1" dirty="0"/>
              <a:t>bir </a:t>
            </a:r>
            <a:r>
              <a:rPr lang="tr-TR" sz="2400" b="1" dirty="0">
                <a:solidFill>
                  <a:srgbClr val="FF0000"/>
                </a:solidFill>
              </a:rPr>
              <a:t>enerji olduğunu ve sıcak olan maddeden </a:t>
            </a:r>
            <a:r>
              <a:rPr lang="tr-TR" sz="2400" b="1" dirty="0" smtClean="0">
                <a:solidFill>
                  <a:srgbClr val="FF0000"/>
                </a:solidFill>
              </a:rPr>
              <a:t>soğuk olana </a:t>
            </a:r>
            <a:r>
              <a:rPr lang="tr-TR" sz="2400" b="1" dirty="0">
                <a:solidFill>
                  <a:srgbClr val="FF0000"/>
                </a:solidFill>
              </a:rPr>
              <a:t>doğru akabildiğini öğrenmiştiniz.</a:t>
            </a:r>
            <a:r>
              <a:rPr lang="tr-TR" sz="2400" b="1" dirty="0"/>
              <a:t> Bu enerji akışı nasıl </a:t>
            </a:r>
            <a:r>
              <a:rPr lang="tr-TR" sz="2400" b="1" dirty="0" smtClean="0"/>
              <a:t>gerçekleşmektedir? </a:t>
            </a:r>
          </a:p>
          <a:p>
            <a:r>
              <a:rPr lang="tr-TR" sz="2400" b="1" dirty="0" smtClean="0"/>
              <a:t>Sıcak </a:t>
            </a:r>
            <a:r>
              <a:rPr lang="tr-TR" sz="2400" b="1" dirty="0"/>
              <a:t>ve soğuk maddelerin tanecikleri, </a:t>
            </a:r>
            <a:r>
              <a:rPr lang="tr-TR" sz="2400" b="1" dirty="0" smtClean="0"/>
              <a:t>hareketlilik bakımından </a:t>
            </a:r>
            <a:r>
              <a:rPr lang="tr-TR" sz="2400" b="1" dirty="0"/>
              <a:t>farklı mıdır?</a:t>
            </a:r>
          </a:p>
        </p:txBody>
      </p:sp>
    </p:spTree>
    <p:extLst>
      <p:ext uri="{BB962C8B-B14F-4D97-AF65-F5344CB8AC3E}">
        <p14:creationId xmlns:p14="http://schemas.microsoft.com/office/powerpoint/2010/main" val="247182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6118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/>
              <a:t>Binalarda Kullanılan Yalıtım Malzemeler</a:t>
            </a:r>
            <a:endParaRPr lang="tr-TR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95" y="2636912"/>
            <a:ext cx="9038709" cy="389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Belirtme Çizgisi 3"/>
          <p:cNvSpPr/>
          <p:nvPr/>
        </p:nvSpPr>
        <p:spPr>
          <a:xfrm>
            <a:off x="251520" y="1196752"/>
            <a:ext cx="3168352" cy="1224136"/>
          </a:xfrm>
          <a:prstGeom prst="wedgeRectCallout">
            <a:avLst>
              <a:gd name="adj1" fmla="val 41819"/>
              <a:gd name="adj2" fmla="val 14520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Ece, evimizin termal fotoğrafını</a:t>
            </a:r>
          </a:p>
          <a:p>
            <a:r>
              <a:rPr lang="tr-TR" dirty="0"/>
              <a:t>çektiler. Isı </a:t>
            </a:r>
            <a:r>
              <a:rPr lang="tr-TR" dirty="0" smtClean="0"/>
              <a:t>yalıtımının nasıl yapılacağını belirleyeceklermiş</a:t>
            </a:r>
            <a:r>
              <a:rPr lang="tr-TR" dirty="0"/>
              <a:t>.</a:t>
            </a:r>
          </a:p>
        </p:txBody>
      </p:sp>
      <p:sp>
        <p:nvSpPr>
          <p:cNvPr id="6" name="Dikdörtgen Belirtme Çizgisi 5"/>
          <p:cNvSpPr/>
          <p:nvPr/>
        </p:nvSpPr>
        <p:spPr>
          <a:xfrm>
            <a:off x="4716016" y="2132856"/>
            <a:ext cx="3744416" cy="720080"/>
          </a:xfrm>
          <a:prstGeom prst="wedgeRectCallout">
            <a:avLst>
              <a:gd name="adj1" fmla="val 16618"/>
              <a:gd name="adj2" fmla="val 12993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Isı yalıtımı için fotoğraf </a:t>
            </a:r>
            <a:r>
              <a:rPr lang="tr-TR" dirty="0" smtClean="0"/>
              <a:t>mı çektiler</a:t>
            </a:r>
            <a:r>
              <a:rPr lang="tr-TR" dirty="0"/>
              <a:t>? Bunu nasıl yaptılar?</a:t>
            </a:r>
          </a:p>
        </p:txBody>
      </p:sp>
    </p:spTree>
    <p:extLst>
      <p:ext uri="{BB962C8B-B14F-4D97-AF65-F5344CB8AC3E}">
        <p14:creationId xmlns:p14="http://schemas.microsoft.com/office/powerpoint/2010/main" val="205320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. sınıf ısı yalıtımı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4782" y="188640"/>
            <a:ext cx="8729133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2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824" y="104289"/>
            <a:ext cx="4269761" cy="381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104289"/>
            <a:ext cx="3724275" cy="382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54360" y="3933339"/>
            <a:ext cx="8764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Yukarıdaki görseller sizce sanat eseri mi? </a:t>
            </a:r>
            <a:endParaRPr lang="tr-TR" sz="2400" dirty="0" smtClean="0"/>
          </a:p>
          <a:p>
            <a:r>
              <a:rPr lang="tr-TR" sz="2400" dirty="0" smtClean="0"/>
              <a:t>Resimdeki </a:t>
            </a:r>
            <a:r>
              <a:rPr lang="tr-TR" sz="2400" dirty="0"/>
              <a:t>renkler ne anlama geliyor olabilir?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56491" y="4806342"/>
            <a:ext cx="88800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Gördüğünüz görseller, özel tekniklerle fotoğrafları çekilmiş evlerdir. Bu fotoğraflar, termal </a:t>
            </a:r>
            <a:r>
              <a:rPr lang="tr-TR" sz="2400" dirty="0" smtClean="0"/>
              <a:t>kameralarla çekilmektedir</a:t>
            </a:r>
            <a:r>
              <a:rPr lang="tr-TR" sz="2400" dirty="0"/>
              <a:t>. Bu kameraların özelliği ısıya duyarlı olmasıdır. Sıcak olan bölgeler </a:t>
            </a:r>
            <a:r>
              <a:rPr lang="tr-TR" sz="2400" b="1" dirty="0">
                <a:solidFill>
                  <a:srgbClr val="FF0000"/>
                </a:solidFill>
              </a:rPr>
              <a:t>kırmızı</a:t>
            </a:r>
            <a:r>
              <a:rPr lang="tr-TR" sz="2400" dirty="0"/>
              <a:t>, soğuk</a:t>
            </a:r>
          </a:p>
          <a:p>
            <a:r>
              <a:rPr lang="tr-TR" sz="2400" dirty="0"/>
              <a:t>olan bölgeler ise </a:t>
            </a:r>
            <a:r>
              <a:rPr lang="tr-TR" sz="2400" b="1" dirty="0">
                <a:solidFill>
                  <a:schemeClr val="accent1"/>
                </a:solidFill>
              </a:rPr>
              <a:t>mavi </a:t>
            </a:r>
            <a:r>
              <a:rPr lang="tr-TR" sz="2400" dirty="0"/>
              <a:t>olarak görülmektedir.</a:t>
            </a:r>
          </a:p>
        </p:txBody>
      </p:sp>
    </p:spTree>
    <p:extLst>
      <p:ext uri="{BB962C8B-B14F-4D97-AF65-F5344CB8AC3E}">
        <p14:creationId xmlns:p14="http://schemas.microsoft.com/office/powerpoint/2010/main" val="10194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Termal kameralarda, sıcaklığı azalan maddelerin </a:t>
            </a:r>
            <a:r>
              <a:rPr lang="tr-TR" sz="2400" dirty="0" smtClean="0"/>
              <a:t>renkleri sırasıyla </a:t>
            </a:r>
            <a:r>
              <a:rPr lang="tr-TR" sz="2400" b="1" dirty="0">
                <a:solidFill>
                  <a:srgbClr val="FF0000"/>
                </a:solidFill>
              </a:rPr>
              <a:t>kırmızı,</a:t>
            </a:r>
            <a:r>
              <a:rPr lang="tr-TR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turuncu</a:t>
            </a:r>
            <a:r>
              <a:rPr lang="tr-TR" sz="2400" b="1" dirty="0"/>
              <a:t>, </a:t>
            </a:r>
            <a:r>
              <a:rPr lang="tr-TR" sz="2400" b="1" dirty="0">
                <a:solidFill>
                  <a:srgbClr val="FFC000"/>
                </a:solidFill>
              </a:rPr>
              <a:t>sarı</a:t>
            </a:r>
            <a:r>
              <a:rPr lang="tr-TR" sz="2400" b="1" dirty="0"/>
              <a:t>,</a:t>
            </a:r>
            <a:r>
              <a:rPr lang="tr-TR" sz="2400" b="1" dirty="0">
                <a:solidFill>
                  <a:schemeClr val="accent3">
                    <a:lumMod val="75000"/>
                  </a:schemeClr>
                </a:solidFill>
              </a:rPr>
              <a:t> yeşil</a:t>
            </a:r>
            <a:r>
              <a:rPr lang="tr-TR" sz="2400" b="1" dirty="0"/>
              <a:t>, </a:t>
            </a:r>
            <a:r>
              <a:rPr lang="tr-TR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mavi</a:t>
            </a:r>
            <a:r>
              <a:rPr lang="tr-TR" sz="2400" b="1" dirty="0"/>
              <a:t> </a:t>
            </a:r>
            <a:r>
              <a:rPr lang="tr-TR" sz="2400" dirty="0"/>
              <a:t>tonlarında görülür. Örneğin, en sıcak yerler </a:t>
            </a:r>
            <a:r>
              <a:rPr lang="tr-TR" sz="2400" b="1" dirty="0"/>
              <a:t>kırmızı</a:t>
            </a:r>
            <a:r>
              <a:rPr lang="tr-TR" sz="2400" dirty="0"/>
              <a:t>, biraz </a:t>
            </a:r>
            <a:r>
              <a:rPr lang="tr-TR" sz="2400" dirty="0" smtClean="0"/>
              <a:t>sıcak olanlar </a:t>
            </a:r>
            <a:r>
              <a:rPr lang="tr-TR" sz="2400" b="1" dirty="0"/>
              <a:t>turuncu</a:t>
            </a:r>
            <a:r>
              <a:rPr lang="tr-TR" sz="2400" dirty="0"/>
              <a:t>, orta sıcaklık</a:t>
            </a:r>
            <a:r>
              <a:rPr lang="tr-TR" sz="2400" b="1" dirty="0"/>
              <a:t> yeşil</a:t>
            </a:r>
            <a:r>
              <a:rPr lang="tr-TR" sz="2400" dirty="0"/>
              <a:t>, soğuk yerler </a:t>
            </a:r>
            <a:r>
              <a:rPr lang="tr-TR" sz="2400" b="1" dirty="0"/>
              <a:t>mavi</a:t>
            </a:r>
            <a:r>
              <a:rPr lang="tr-TR" sz="2400" dirty="0"/>
              <a:t> görünür. Buna göre, ısı yayılan bölgeler </a:t>
            </a:r>
            <a:r>
              <a:rPr lang="tr-TR" sz="2400" dirty="0" smtClean="0"/>
              <a:t>daha sıcak </a:t>
            </a:r>
            <a:r>
              <a:rPr lang="tr-TR" sz="2400" dirty="0"/>
              <a:t>olacağından </a:t>
            </a:r>
            <a:r>
              <a:rPr lang="tr-TR" sz="2400" b="1" dirty="0"/>
              <a:t>kırmızı</a:t>
            </a:r>
            <a:r>
              <a:rPr lang="tr-TR" sz="2400" dirty="0"/>
              <a:t>, ısı yayılması engellenmiş olan bölgeler ise </a:t>
            </a:r>
            <a:r>
              <a:rPr lang="tr-TR" sz="2400" b="1" dirty="0"/>
              <a:t>mavi</a:t>
            </a:r>
            <a:r>
              <a:rPr lang="tr-TR" sz="2400" dirty="0"/>
              <a:t> görünecektir.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Fotoğrafları inceleyiniz</a:t>
            </a:r>
            <a:r>
              <a:rPr lang="tr-TR" sz="2400" dirty="0"/>
              <a:t>. Sizce, evlerin hangi bölgelerinde daha çok ısı yayılımı vardır? Hangi bölgelerde ısı </a:t>
            </a:r>
            <a:r>
              <a:rPr lang="tr-TR" sz="2400" dirty="0" smtClean="0"/>
              <a:t>yalıtımı yapılması </a:t>
            </a:r>
            <a:r>
              <a:rPr lang="tr-TR" sz="2400" dirty="0"/>
              <a:t>gerekeceğini belirleyebilir misiniz?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soruları cevaplayabilmek için önce yalıtımın ne </a:t>
            </a:r>
            <a:r>
              <a:rPr lang="tr-TR" sz="2400" dirty="0" smtClean="0"/>
              <a:t>anlama geldiğini </a:t>
            </a:r>
            <a:r>
              <a:rPr lang="tr-TR" sz="2400" dirty="0"/>
              <a:t>inceleyeceksiniz.</a:t>
            </a:r>
          </a:p>
        </p:txBody>
      </p:sp>
    </p:spTree>
    <p:extLst>
      <p:ext uri="{BB962C8B-B14F-4D97-AF65-F5344CB8AC3E}">
        <p14:creationId xmlns:p14="http://schemas.microsoft.com/office/powerpoint/2010/main" val="34003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1566" y="188640"/>
            <a:ext cx="88649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Bazı maddelerin bulunduğu ortama göre sıcak, bazılarının da soğuk tutulması gerekmektedir. </a:t>
            </a:r>
            <a:r>
              <a:rPr lang="tr-TR" sz="2400" dirty="0" smtClean="0"/>
              <a:t>Bunu sağlamak </a:t>
            </a:r>
            <a:r>
              <a:rPr lang="tr-TR" sz="2400" dirty="0"/>
              <a:t>için ısının yayılmasının yavaşlatılması veya önlenmesi gerekir. Maddelerdeki ısı akışını </a:t>
            </a:r>
            <a:r>
              <a:rPr lang="tr-TR" sz="2400" dirty="0" smtClean="0"/>
              <a:t>yavaşlatmak için </a:t>
            </a:r>
            <a:r>
              <a:rPr lang="tr-TR" sz="2400" dirty="0"/>
              <a:t>yalıtkan malzemeler kullanılmasına, </a:t>
            </a:r>
            <a:r>
              <a:rPr lang="tr-TR" sz="2400" b="1" dirty="0">
                <a:solidFill>
                  <a:srgbClr val="FF0000"/>
                </a:solidFill>
              </a:rPr>
              <a:t>ısı yalıtımı </a:t>
            </a:r>
            <a:r>
              <a:rPr lang="tr-TR" sz="2400" dirty="0"/>
              <a:t>denir. Binalarda yalıtım yapılması </a:t>
            </a:r>
            <a:r>
              <a:rPr lang="tr-TR" sz="2400" dirty="0" smtClean="0"/>
              <a:t>içerideki ısının </a:t>
            </a:r>
            <a:r>
              <a:rPr lang="tr-TR" sz="2400" dirty="0"/>
              <a:t>dışarı, dışarıdaki ısının da içeri girmesini önlemek için önemlidir. Bu nedenle bina yalıtımı</a:t>
            </a:r>
          </a:p>
          <a:p>
            <a:r>
              <a:rPr lang="tr-TR" sz="2400" dirty="0"/>
              <a:t>yapılırken malzemeler dikkatli seçilmelidir. Bina yalıtımı, hangi malzemeler kullanılarak yapılmaktadır?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86874" y="3429000"/>
            <a:ext cx="87776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Isının katılarda en hızlı, gazlarda ise en yavaş yayıldığını öğrenmiştiniz. </a:t>
            </a:r>
            <a:r>
              <a:rPr lang="tr-TR" sz="2400" b="1" dirty="0"/>
              <a:t>Bina yalıtımındaki en </a:t>
            </a:r>
            <a:r>
              <a:rPr lang="tr-TR" sz="2400" b="1" dirty="0" smtClean="0"/>
              <a:t>önemli nokta</a:t>
            </a:r>
            <a:r>
              <a:rPr lang="tr-TR" sz="2400" b="1" dirty="0"/>
              <a:t>, ısının yavaş yayılmasını sağlamaktır. </a:t>
            </a:r>
            <a:r>
              <a:rPr lang="tr-TR" sz="2400" dirty="0"/>
              <a:t>Buna göre bina yalıtımında hava boşlukları bulunan </a:t>
            </a:r>
            <a:r>
              <a:rPr lang="tr-TR" sz="2400" dirty="0" smtClean="0"/>
              <a:t>malzemeler kullanmak </a:t>
            </a:r>
            <a:r>
              <a:rPr lang="tr-TR" sz="2400" dirty="0"/>
              <a:t>önemlidir. Havayı oluşturan tanecikler arasındaki boşluk miktarı çok fazladır. </a:t>
            </a:r>
            <a:r>
              <a:rPr lang="tr-TR" sz="2400" dirty="0" smtClean="0"/>
              <a:t>Bu nedenle </a:t>
            </a:r>
            <a:r>
              <a:rPr lang="tr-TR" sz="2400" dirty="0"/>
              <a:t>havayı oluşturan tanecikler arasındaki ısı iletimi çok yavaş olur.</a:t>
            </a:r>
          </a:p>
        </p:txBody>
      </p:sp>
    </p:spTree>
    <p:extLst>
      <p:ext uri="{BB962C8B-B14F-4D97-AF65-F5344CB8AC3E}">
        <p14:creationId xmlns:p14="http://schemas.microsoft.com/office/powerpoint/2010/main" val="218723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944" y="161924"/>
            <a:ext cx="4924425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5496" y="476672"/>
            <a:ext cx="4032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Plastik köpüğün (strafor köpük) yapısında da </a:t>
            </a:r>
            <a:r>
              <a:rPr lang="tr-TR" sz="2400" dirty="0" smtClean="0"/>
              <a:t>hava boşlukları </a:t>
            </a:r>
            <a:r>
              <a:rPr lang="tr-TR" sz="2400" dirty="0"/>
              <a:t>bulunur. Bu nedenle plastik köpük de ısı </a:t>
            </a:r>
            <a:r>
              <a:rPr lang="tr-TR" sz="2400" dirty="0" smtClean="0"/>
              <a:t>yalıtkanı olarak </a:t>
            </a:r>
            <a:r>
              <a:rPr lang="tr-TR" sz="2400" dirty="0"/>
              <a:t>kullanılır ve ısı yalıtımı sağlanır.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416343"/>
            <a:ext cx="3096344" cy="432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74698" y="3428999"/>
            <a:ext cx="51607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Yalıtımın daha iyi olabilmesi için bazı yalıtım </a:t>
            </a:r>
            <a:r>
              <a:rPr lang="tr-TR" sz="2200" dirty="0" smtClean="0"/>
              <a:t>malzemelerinin içindeki </a:t>
            </a:r>
            <a:r>
              <a:rPr lang="tr-TR" sz="2200" dirty="0"/>
              <a:t>hava boşaltılır. İçinde tanecik </a:t>
            </a:r>
            <a:r>
              <a:rPr lang="tr-TR" sz="2200" dirty="0" smtClean="0"/>
              <a:t>bulunmayan yalıtım </a:t>
            </a:r>
            <a:r>
              <a:rPr lang="tr-TR" sz="2200" dirty="0"/>
              <a:t>malzemesi, ısı akışının </a:t>
            </a:r>
            <a:r>
              <a:rPr lang="tr-TR" sz="2200" dirty="0" smtClean="0"/>
              <a:t>gerçekleşmesini engellemiş </a:t>
            </a:r>
            <a:r>
              <a:rPr lang="tr-TR" sz="2200" dirty="0"/>
              <a:t>olur. Bu şekilde içindeki havası </a:t>
            </a:r>
            <a:r>
              <a:rPr lang="tr-TR" sz="2200" dirty="0" smtClean="0"/>
              <a:t>boşaltılmış ortamlara </a:t>
            </a:r>
            <a:r>
              <a:rPr lang="tr-TR" sz="2200" dirty="0"/>
              <a:t>vakum denir. Binalarda yalıtım </a:t>
            </a:r>
            <a:r>
              <a:rPr lang="tr-TR" sz="2200" dirty="0" smtClean="0"/>
              <a:t>yapılmasıyla %25-50 </a:t>
            </a:r>
            <a:r>
              <a:rPr lang="tr-TR" sz="2200" dirty="0"/>
              <a:t>oranında daha az yakıt kullanılarak aynı </a:t>
            </a:r>
            <a:r>
              <a:rPr lang="tr-TR" sz="2200" dirty="0" smtClean="0"/>
              <a:t>ısınma sağlanabilir</a:t>
            </a:r>
            <a:r>
              <a:rPr lang="tr-TR" sz="2200" dirty="0"/>
              <a:t>.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22" y="2464977"/>
            <a:ext cx="3603312" cy="4278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186" y="2479032"/>
            <a:ext cx="3595144" cy="4278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62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38884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Kapılar, pencereler, duvarlar, çatı gibi bölümler </a:t>
            </a:r>
            <a:r>
              <a:rPr lang="tr-TR" sz="2400" dirty="0" smtClean="0"/>
              <a:t>binanın  kışın </a:t>
            </a:r>
            <a:r>
              <a:rPr lang="tr-TR" sz="2400" dirty="0"/>
              <a:t>sıcak, yazın ise serin tutulmasını sağlar. </a:t>
            </a:r>
            <a:r>
              <a:rPr lang="tr-TR" sz="2400" dirty="0" smtClean="0"/>
              <a:t>Tüm dünyada </a:t>
            </a:r>
            <a:r>
              <a:rPr lang="tr-TR" sz="2400" dirty="0"/>
              <a:t>bina yalıtımının daha iyi olabilmesi için, </a:t>
            </a:r>
            <a:r>
              <a:rPr lang="tr-TR" sz="2400" dirty="0" smtClean="0"/>
              <a:t>birçok yöntem </a:t>
            </a:r>
            <a:r>
              <a:rPr lang="tr-TR" sz="2400" dirty="0"/>
              <a:t>ve malzemeden yararlanılmaktadır. Özel </a:t>
            </a:r>
            <a:r>
              <a:rPr lang="tr-TR" sz="2400" dirty="0" smtClean="0"/>
              <a:t>malzemeden yapılmış</a:t>
            </a:r>
            <a:r>
              <a:rPr lang="tr-TR" sz="2400" dirty="0"/>
              <a:t>, yalnızca gün ışığını geçiren fakat </a:t>
            </a:r>
            <a:r>
              <a:rPr lang="tr-TR" sz="2400" dirty="0" smtClean="0"/>
              <a:t>ısıyı geçirmeyen </a:t>
            </a:r>
            <a:r>
              <a:rPr lang="tr-TR" sz="2400" dirty="0"/>
              <a:t>pencere camları örnek olarak verilebilir.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222920"/>
            <a:ext cx="4953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7392" y="218656"/>
            <a:ext cx="4910087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3217" y="230810"/>
            <a:ext cx="460248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7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0648"/>
            <a:ext cx="46805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Evlerin duvarları içeri ve dışarı ile temas hâlindedir.</a:t>
            </a:r>
          </a:p>
          <a:p>
            <a:r>
              <a:rPr lang="tr-TR" sz="2400" dirty="0"/>
              <a:t>Bu nedenle duvarlar hızlı bir </a:t>
            </a:r>
            <a:endParaRPr lang="tr-TR" sz="2400" dirty="0" smtClean="0"/>
          </a:p>
          <a:p>
            <a:r>
              <a:rPr lang="tr-TR" sz="2400" dirty="0" smtClean="0"/>
              <a:t>şekilde </a:t>
            </a:r>
            <a:r>
              <a:rPr lang="tr-TR" sz="2400" dirty="0"/>
              <a:t>ısıyı iletebilir. </a:t>
            </a:r>
            <a:endParaRPr lang="tr-TR" sz="2400" dirty="0" smtClean="0"/>
          </a:p>
          <a:p>
            <a:r>
              <a:rPr lang="tr-TR" sz="2400" dirty="0" smtClean="0"/>
              <a:t>Bu da </a:t>
            </a:r>
            <a:r>
              <a:rPr lang="tr-TR" sz="2400" dirty="0"/>
              <a:t>ısı kaybına neden olabilir. Duvarlardaki ısı yayılımını</a:t>
            </a:r>
          </a:p>
          <a:p>
            <a:r>
              <a:rPr lang="tr-TR" sz="2400" dirty="0"/>
              <a:t>yavaşlatmak için bazı yöntemler kullanılır. </a:t>
            </a:r>
            <a:endParaRPr lang="tr-TR" sz="2400" dirty="0" smtClean="0"/>
          </a:p>
          <a:p>
            <a:r>
              <a:rPr lang="tr-TR" sz="2400" dirty="0" smtClean="0"/>
              <a:t>Bunlardan biri </a:t>
            </a:r>
            <a:r>
              <a:rPr lang="tr-TR" sz="2400" b="1" dirty="0" smtClean="0"/>
              <a:t>mantolama </a:t>
            </a:r>
            <a:r>
              <a:rPr lang="tr-TR" sz="2400" b="1" dirty="0"/>
              <a:t>yapılmasıdır</a:t>
            </a:r>
            <a:r>
              <a:rPr lang="tr-TR" sz="2400" dirty="0"/>
              <a:t>. Mantolama yapılırken bina </a:t>
            </a:r>
            <a:r>
              <a:rPr lang="tr-TR" sz="2400" dirty="0" smtClean="0"/>
              <a:t>ısı yalıtım </a:t>
            </a:r>
            <a:r>
              <a:rPr lang="tr-TR" sz="2400" dirty="0"/>
              <a:t>malzemeleri ile kaplanır. Kaplama için </a:t>
            </a:r>
            <a:r>
              <a:rPr lang="tr-TR" sz="2400" dirty="0" smtClean="0"/>
              <a:t>genellikle </a:t>
            </a:r>
            <a:r>
              <a:rPr lang="tr-TR" sz="2400" b="1" dirty="0" smtClean="0"/>
              <a:t>strafor </a:t>
            </a:r>
            <a:r>
              <a:rPr lang="tr-TR" sz="2400" b="1" dirty="0"/>
              <a:t>köpük kullanılır. </a:t>
            </a:r>
            <a:r>
              <a:rPr lang="tr-TR" sz="2400" dirty="0"/>
              <a:t>Bunun dışında ısı yalıtım </a:t>
            </a:r>
            <a:r>
              <a:rPr lang="tr-TR" sz="2400" dirty="0" smtClean="0"/>
              <a:t>sıvaları da </a:t>
            </a:r>
            <a:r>
              <a:rPr lang="tr-TR" sz="2400" dirty="0"/>
              <a:t>yeni teknoloji olarak kullanılmaya başlamıştır.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421196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2467" y="277372"/>
            <a:ext cx="406827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8412" y="294329"/>
            <a:ext cx="426071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70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4288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260350"/>
                  <a:ext cx="9144000" cy="52562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257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64096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Bilgiden Üretilen Teknoloji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751344"/>
            <a:ext cx="518457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Seramik </a:t>
            </a:r>
            <a:r>
              <a:rPr lang="tr-TR" sz="2800" b="1" dirty="0" err="1"/>
              <a:t>Kürecikli</a:t>
            </a:r>
            <a:r>
              <a:rPr lang="tr-TR" sz="2800" b="1" dirty="0"/>
              <a:t> Boyalar</a:t>
            </a:r>
          </a:p>
          <a:p>
            <a:r>
              <a:rPr lang="tr-TR" sz="2400" dirty="0"/>
              <a:t>Binalarda, mantolama denilen yöntemle ısı kaybı önlenmeye çalışılır. Bu yöntem, zaman alır </a:t>
            </a:r>
            <a:r>
              <a:rPr lang="tr-TR" sz="2400" dirty="0" smtClean="0"/>
              <a:t>ve maliyeti </a:t>
            </a:r>
            <a:r>
              <a:rPr lang="tr-TR" sz="2400" dirty="0"/>
              <a:t>yüksektir. Yeni geliştirilen bir dış cephe boyası, ısı yalıtımı sağlamaktadır. Bu boyanın </a:t>
            </a:r>
            <a:r>
              <a:rPr lang="tr-TR" sz="2400" dirty="0" smtClean="0"/>
              <a:t>özelliği, içinde </a:t>
            </a:r>
            <a:r>
              <a:rPr lang="tr-TR" sz="2400" dirty="0"/>
              <a:t>içi boş seramik küreciklerin bulunmasıdır. İçinde içi boş seramik kürecikleri bulunan </a:t>
            </a:r>
            <a:r>
              <a:rPr lang="tr-TR" sz="2400" dirty="0" smtClean="0"/>
              <a:t>boyayı ilk </a:t>
            </a:r>
            <a:r>
              <a:rPr lang="tr-TR" sz="2400" dirty="0"/>
              <a:t>olarak uzay araştırmaları kuruluşu olan NASA kullanmıştır.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0625" y="792735"/>
            <a:ext cx="376045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4845253"/>
            <a:ext cx="89535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Bu boyayı atmosfere </a:t>
            </a:r>
            <a:r>
              <a:rPr lang="tr-TR" sz="2400" dirty="0" smtClean="0"/>
              <a:t>girdiğinde sürtünmeden </a:t>
            </a:r>
            <a:r>
              <a:rPr lang="tr-TR" sz="2400" dirty="0"/>
              <a:t>ısınan mekikler için tasarlamışlardır. Seramik kürecikler ısıyı iletmeyip aynı </a:t>
            </a:r>
            <a:r>
              <a:rPr lang="tr-TR" sz="2400" dirty="0" smtClean="0"/>
              <a:t>zamanda yansıtmaktadır</a:t>
            </a:r>
            <a:r>
              <a:rPr lang="tr-TR" sz="2400" dirty="0"/>
              <a:t>. Bu sayede dış cepheye sürülen boya ile binalarda ısı yalıtımı sağlanabilmektedir.</a:t>
            </a:r>
          </a:p>
        </p:txBody>
      </p:sp>
    </p:spTree>
    <p:extLst>
      <p:ext uri="{BB962C8B-B14F-4D97-AF65-F5344CB8AC3E}">
        <p14:creationId xmlns:p14="http://schemas.microsoft.com/office/powerpoint/2010/main" val="406978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2240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58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36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3394" y="407276"/>
            <a:ext cx="72035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Binalarda ısı kaybının çok olduğu diğer yerler ise kapı ve pencerelerdir. Pencerelerde ısı yalıtımı, </a:t>
            </a:r>
            <a:r>
              <a:rPr lang="tr-TR" sz="2400" dirty="0" smtClean="0"/>
              <a:t>çift cam </a:t>
            </a:r>
            <a:r>
              <a:rPr lang="tr-TR" sz="2400" dirty="0"/>
              <a:t>kullanılarak sağlanmaktadır. Pencereler, arası vakumlanmış iki cam kullanılarak yapılır. Bu </a:t>
            </a:r>
            <a:r>
              <a:rPr lang="tr-TR" sz="2400" dirty="0" smtClean="0"/>
              <a:t>şekilde ısının </a:t>
            </a:r>
            <a:r>
              <a:rPr lang="tr-TR" sz="2400" dirty="0"/>
              <a:t>yayılması engellenmiş olur.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58953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03290" y="2679011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Yaygın ısı yalıtım malzemesi olarak </a:t>
            </a:r>
            <a:r>
              <a:rPr lang="tr-TR" sz="2400" b="1" dirty="0"/>
              <a:t>plastik köpük(strafor), ahşap, asbest, </a:t>
            </a:r>
            <a:r>
              <a:rPr lang="tr-TR" sz="2400" b="1" dirty="0" smtClean="0"/>
              <a:t>volkan tüfleri</a:t>
            </a:r>
            <a:r>
              <a:rPr lang="tr-TR" sz="2400" b="1" dirty="0"/>
              <a:t>, katran, fosfatlar, cam yünü, silikon yünü </a:t>
            </a:r>
            <a:r>
              <a:rPr lang="tr-TR" sz="2400" dirty="0"/>
              <a:t>vb. maddeler kullanılır. Her </a:t>
            </a:r>
            <a:r>
              <a:rPr lang="tr-TR" sz="2400" dirty="0" smtClean="0"/>
              <a:t>yalıtım malzemesinin </a:t>
            </a:r>
            <a:r>
              <a:rPr lang="tr-TR" sz="2400" dirty="0"/>
              <a:t>kullanım alanı farklıdır. Örneğin çatıda kullanılan yalıtım </a:t>
            </a:r>
            <a:r>
              <a:rPr lang="tr-TR" sz="2400" dirty="0" smtClean="0"/>
              <a:t>malzemeleri ile </a:t>
            </a:r>
            <a:r>
              <a:rPr lang="tr-TR" sz="2400" dirty="0"/>
              <a:t>camlarda kullanılan aynı değildir.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53394" y="4570547"/>
            <a:ext cx="88831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İnşaat duvarlarında, pencerelerde, tavanlarda, su depolarında, buhar </a:t>
            </a:r>
            <a:r>
              <a:rPr lang="tr-TR" sz="2400" dirty="0" err="1" smtClean="0"/>
              <a:t>borularında,kısa</a:t>
            </a:r>
            <a:r>
              <a:rPr lang="tr-TR" sz="2400" dirty="0" smtClean="0"/>
              <a:t> </a:t>
            </a:r>
            <a:r>
              <a:rPr lang="tr-TR" sz="2400" dirty="0"/>
              <a:t>süreli gıda paketlerinde ve soğuk hava depolarında hangi yalıtım </a:t>
            </a:r>
            <a:r>
              <a:rPr lang="tr-TR" sz="2400" dirty="0" smtClean="0"/>
              <a:t>malzemeleri kullanılmaktadır</a:t>
            </a:r>
            <a:r>
              <a:rPr lang="tr-TR" sz="2400" dirty="0"/>
              <a:t>? Değişik yalıtım uygulamalarında ısının hangi yönden </a:t>
            </a:r>
            <a:r>
              <a:rPr lang="tr-TR" sz="2400" dirty="0" smtClean="0"/>
              <a:t>hangi yöne </a:t>
            </a:r>
            <a:r>
              <a:rPr lang="tr-TR" sz="2400" dirty="0"/>
              <a:t>geçişinin engellendiğini düşünün.(Örneğin; Çift camlı pencere ısının evin </a:t>
            </a:r>
            <a:r>
              <a:rPr lang="tr-TR" sz="2400" dirty="0" smtClean="0"/>
              <a:t>içinden dışa </a:t>
            </a:r>
            <a:r>
              <a:rPr lang="tr-TR" sz="2400" dirty="0"/>
              <a:t>geçmesini engeller.)</a:t>
            </a:r>
          </a:p>
        </p:txBody>
      </p:sp>
    </p:spTree>
    <p:extLst>
      <p:ext uri="{BB962C8B-B14F-4D97-AF65-F5344CB8AC3E}">
        <p14:creationId xmlns:p14="http://schemas.microsoft.com/office/powerpoint/2010/main" val="39099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0978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50" y="188913"/>
                  <a:ext cx="8929688" cy="54721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7099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5387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2680FF"/>
                </a:solidFill>
                <a:latin typeface="OpenSans-Bold"/>
              </a:rPr>
              <a:t>Binalarda Isı Yalıtımı ve Önemi</a:t>
            </a:r>
            <a:endParaRPr lang="tr-TR" sz="28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9966"/>
            <a:ext cx="9144000" cy="621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220" y="673661"/>
            <a:ext cx="9133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FFFF"/>
                </a:solidFill>
                <a:latin typeface="mHelvetica-Bold"/>
              </a:rPr>
              <a:t>Eskimolar, sıcaklığın yaklaşık –70°C olduğu bölgelerde kardan yapılmış </a:t>
            </a:r>
            <a:r>
              <a:rPr lang="tr-TR" b="1" dirty="0" err="1">
                <a:solidFill>
                  <a:srgbClr val="FFFFFF"/>
                </a:solidFill>
                <a:latin typeface="mHelvetica-Bold"/>
              </a:rPr>
              <a:t>iglo</a:t>
            </a:r>
            <a:r>
              <a:rPr lang="tr-TR" b="1" dirty="0">
                <a:solidFill>
                  <a:srgbClr val="FFFFFF"/>
                </a:solidFill>
                <a:latin typeface="mHelvetica-Bold"/>
              </a:rPr>
              <a:t> denen </a:t>
            </a:r>
            <a:r>
              <a:rPr lang="tr-TR" b="1" dirty="0" smtClean="0">
                <a:solidFill>
                  <a:srgbClr val="FFFFFF"/>
                </a:solidFill>
                <a:latin typeface="mHelvetica-Bold"/>
              </a:rPr>
              <a:t>evlerde yaşamaktadırlar</a:t>
            </a:r>
            <a:r>
              <a:rPr lang="tr-TR" b="1" dirty="0">
                <a:solidFill>
                  <a:srgbClr val="FFFFFF"/>
                </a:solidFill>
                <a:latin typeface="mHelvetica-Bold"/>
              </a:rPr>
              <a:t>. Eskimolar, bu evlerin içinde bir mum yakarak üşümeden yaşayabilmektedirler.</a:t>
            </a:r>
          </a:p>
          <a:p>
            <a:r>
              <a:rPr lang="tr-TR" b="1" dirty="0">
                <a:solidFill>
                  <a:srgbClr val="FFFFFF"/>
                </a:solidFill>
                <a:latin typeface="mHelvetica-Bold"/>
              </a:rPr>
              <a:t>Bunun nedeni ne olabilir?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7230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0553" y="116632"/>
            <a:ext cx="89289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mHelvetica"/>
              </a:rPr>
              <a:t>Eskimoların soğuktan korunmak için kar kullanmaları size şaşırtıcı gelebilir. Oysaki </a:t>
            </a:r>
            <a:r>
              <a:rPr lang="tr-TR" sz="2800" dirty="0" smtClean="0">
                <a:latin typeface="mHelvetica"/>
              </a:rPr>
              <a:t>Eskimolar , farkında olmadan </a:t>
            </a:r>
            <a:r>
              <a:rPr lang="tr-TR" sz="2800" dirty="0">
                <a:latin typeface="mHelvetica"/>
              </a:rPr>
              <a:t>bilimsel bir yöntem kullanmaktadırlar. Eskimoların kullandığı yöntem ise ısının </a:t>
            </a:r>
            <a:r>
              <a:rPr lang="tr-TR" sz="2800" dirty="0" smtClean="0">
                <a:latin typeface="mHelvetica"/>
              </a:rPr>
              <a:t>yayılmasını engellemektir</a:t>
            </a:r>
            <a:r>
              <a:rPr lang="tr-TR" sz="2800" dirty="0">
                <a:latin typeface="mHelvetica"/>
              </a:rPr>
              <a:t>. Kar, kötü bir ısı iletkeni yani ısı yalıtkanıdır. Eskimolar, evlerinin içindeki ısının </a:t>
            </a:r>
            <a:r>
              <a:rPr lang="tr-TR" sz="2800" dirty="0" smtClean="0">
                <a:latin typeface="mHelvetica"/>
              </a:rPr>
              <a:t>yayılmasını en </a:t>
            </a:r>
            <a:r>
              <a:rPr lang="tr-TR" sz="2800" dirty="0">
                <a:latin typeface="mHelvetica"/>
              </a:rPr>
              <a:t>aza indirerek sıcak bir yaşam alanı oluşturmaktadırlar.</a:t>
            </a:r>
            <a:endParaRPr lang="tr-TR" sz="2800" dirty="0"/>
          </a:p>
        </p:txBody>
      </p:sp>
      <p:sp>
        <p:nvSpPr>
          <p:cNvPr id="4" name="Dikdörtgen 3"/>
          <p:cNvSpPr/>
          <p:nvPr/>
        </p:nvSpPr>
        <p:spPr>
          <a:xfrm>
            <a:off x="115197" y="3631030"/>
            <a:ext cx="89289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mHelvetica"/>
              </a:rPr>
              <a:t>Siz, Eskimoların yaşadığı kadar soğuk </a:t>
            </a:r>
            <a:r>
              <a:rPr lang="tr-TR" sz="2800" dirty="0" smtClean="0">
                <a:latin typeface="mHelvetica"/>
              </a:rPr>
              <a:t>ortamlarda yaşamamak-tasınız</a:t>
            </a:r>
            <a:r>
              <a:rPr lang="tr-TR" sz="2800" dirty="0">
                <a:latin typeface="mHelvetica"/>
              </a:rPr>
              <a:t>. Buna rağmen evlerinizde </a:t>
            </a:r>
            <a:r>
              <a:rPr lang="tr-TR" sz="2800" dirty="0" smtClean="0">
                <a:latin typeface="mHelvetica"/>
              </a:rPr>
              <a:t>konforlu bir </a:t>
            </a:r>
            <a:r>
              <a:rPr lang="tr-TR" sz="2800" dirty="0">
                <a:latin typeface="mHelvetica"/>
              </a:rPr>
              <a:t>sıcaklıkta yaşamak istersiniz. Kışın sıcak, yazın ise serin ortamları tercih edersiniz. Bunu </a:t>
            </a:r>
            <a:r>
              <a:rPr lang="tr-TR" sz="2800" dirty="0" smtClean="0">
                <a:latin typeface="mHelvetica"/>
              </a:rPr>
              <a:t>sağlamak için </a:t>
            </a:r>
            <a:r>
              <a:rPr lang="tr-TR" sz="2800" dirty="0">
                <a:latin typeface="mHelvetica"/>
              </a:rPr>
              <a:t>evlerinizde neler yapabilirsiniz?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413363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95914" y="44624"/>
            <a:ext cx="869656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latin typeface="mHelvetica"/>
              </a:rPr>
              <a:t>Yaşadığınız evler, </a:t>
            </a:r>
            <a:r>
              <a:rPr lang="tr-TR" sz="2600" dirty="0" err="1">
                <a:latin typeface="mHelvetica"/>
              </a:rPr>
              <a:t>iglolar</a:t>
            </a:r>
            <a:r>
              <a:rPr lang="tr-TR" sz="2600" dirty="0">
                <a:latin typeface="mHelvetica"/>
              </a:rPr>
              <a:t> kadar basit yapılı değillerdir. </a:t>
            </a:r>
            <a:r>
              <a:rPr lang="tr-TR" sz="2600" dirty="0" smtClean="0">
                <a:latin typeface="mHelvetica"/>
              </a:rPr>
              <a:t>Bu nedenle </a:t>
            </a:r>
            <a:r>
              <a:rPr lang="tr-TR" sz="2600" dirty="0">
                <a:latin typeface="mHelvetica"/>
              </a:rPr>
              <a:t>evlerinizde içerideki ısının </a:t>
            </a:r>
            <a:r>
              <a:rPr lang="tr-TR" sz="2600" dirty="0" smtClean="0">
                <a:latin typeface="mHelvetica"/>
              </a:rPr>
              <a:t>dışarı çıkabileceği </a:t>
            </a:r>
            <a:r>
              <a:rPr lang="tr-TR" sz="2600" dirty="0">
                <a:latin typeface="mHelvetica"/>
              </a:rPr>
              <a:t>ya da dışarıdaki ısının içeri girebileceği birçok farklı nokta bulunur. Kapılar, </a:t>
            </a:r>
            <a:r>
              <a:rPr lang="tr-TR" sz="2600" dirty="0" smtClean="0">
                <a:latin typeface="mHelvetica"/>
              </a:rPr>
              <a:t>pencereler, duvarlar</a:t>
            </a:r>
            <a:r>
              <a:rPr lang="tr-TR" sz="2600" dirty="0">
                <a:latin typeface="mHelvetica"/>
              </a:rPr>
              <a:t>, çatı, havalandırma kanalları, tesisat boruları, toprakla temas eden bölümler gibi yerlerden </a:t>
            </a:r>
            <a:r>
              <a:rPr lang="tr-TR" sz="2600" dirty="0" smtClean="0">
                <a:latin typeface="mHelvetica"/>
              </a:rPr>
              <a:t>ısı yayılabilir</a:t>
            </a:r>
            <a:r>
              <a:rPr lang="tr-TR" sz="2600" dirty="0">
                <a:latin typeface="mHelvetica"/>
              </a:rPr>
              <a:t>. Isı kışın içeriden dışarı, yazın dışarıdan içeri doğru hareket eder. Kışın sobayı </a:t>
            </a:r>
            <a:r>
              <a:rPr lang="tr-TR" sz="2600" dirty="0" smtClean="0">
                <a:latin typeface="mHelvetica"/>
              </a:rPr>
              <a:t>yaktığınızda içeride </a:t>
            </a:r>
            <a:r>
              <a:rPr lang="tr-TR" sz="2600" dirty="0">
                <a:latin typeface="mHelvetica"/>
              </a:rPr>
              <a:t>ısınan hava yükselecektir. Bu havanın yerine soğuk olan hava almak isteyecektir.</a:t>
            </a:r>
            <a:endParaRPr lang="tr-TR" sz="2600" dirty="0"/>
          </a:p>
        </p:txBody>
      </p:sp>
      <p:sp>
        <p:nvSpPr>
          <p:cNvPr id="4" name="Dikdörtgen 3"/>
          <p:cNvSpPr/>
          <p:nvPr/>
        </p:nvSpPr>
        <p:spPr>
          <a:xfrm>
            <a:off x="179512" y="3645024"/>
            <a:ext cx="87849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latin typeface="mHelvetica"/>
              </a:rPr>
              <a:t>Evin dışarıya temas eden duvarları ısıyı dışarıya </a:t>
            </a:r>
            <a:r>
              <a:rPr lang="tr-TR" sz="2600" dirty="0" smtClean="0">
                <a:latin typeface="mHelvetica"/>
              </a:rPr>
              <a:t>iletilecek-tir</a:t>
            </a:r>
            <a:r>
              <a:rPr lang="tr-TR" sz="2600" dirty="0">
                <a:latin typeface="mHelvetica"/>
              </a:rPr>
              <a:t>. Camlar da ısıyı aynı şekilde </a:t>
            </a:r>
            <a:r>
              <a:rPr lang="tr-TR" sz="2600" dirty="0" smtClean="0">
                <a:latin typeface="mHelvetica"/>
              </a:rPr>
              <a:t>dışarıya iletecektir</a:t>
            </a:r>
            <a:r>
              <a:rPr lang="tr-TR" sz="2600" dirty="0">
                <a:latin typeface="mHelvetica"/>
              </a:rPr>
              <a:t>. İçerideki sıcak hava dışarı iletildikçe, evin sıcaklığını korumak için daha uzun süre soba </a:t>
            </a:r>
            <a:r>
              <a:rPr lang="tr-TR" sz="2600" dirty="0" smtClean="0">
                <a:latin typeface="mHelvetica"/>
              </a:rPr>
              <a:t>yakılması gerekecektir</a:t>
            </a:r>
            <a:r>
              <a:rPr lang="tr-TR" sz="2600" dirty="0">
                <a:latin typeface="mHelvetica"/>
              </a:rPr>
              <a:t>. Bu durumda yakıt için hem daha çok para harcanacak hem de ülke kaynakları </a:t>
            </a:r>
            <a:r>
              <a:rPr lang="tr-TR" sz="2600" dirty="0" smtClean="0">
                <a:latin typeface="mHelvetica"/>
              </a:rPr>
              <a:t>israf edilmiş </a:t>
            </a:r>
            <a:r>
              <a:rPr lang="tr-TR" sz="2600" dirty="0">
                <a:latin typeface="mHelvetica"/>
              </a:rPr>
              <a:t>olacaktır. Sizce, bu durumun yaşanmaması için neler yapılmalıdır? </a:t>
            </a:r>
            <a:r>
              <a:rPr lang="tr-TR" sz="2600" dirty="0" smtClean="0">
                <a:latin typeface="mHelvetica"/>
              </a:rPr>
              <a:t>Arkadaşlarınızla </a:t>
            </a:r>
            <a:r>
              <a:rPr lang="tr-TR" sz="2600" dirty="0">
                <a:latin typeface="mHelvetica"/>
              </a:rPr>
              <a:t>tartışınız.</a:t>
            </a:r>
            <a:endParaRPr lang="tr-TR" sz="2600" dirty="0"/>
          </a:p>
        </p:txBody>
      </p:sp>
    </p:spTree>
    <p:extLst>
      <p:ext uri="{BB962C8B-B14F-4D97-AF65-F5344CB8AC3E}">
        <p14:creationId xmlns:p14="http://schemas.microsoft.com/office/powerpoint/2010/main" val="196052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51125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Ev ve iş yerlerinde kullanılan yalıtım malzemeleri </a:t>
            </a:r>
            <a:r>
              <a:rPr lang="tr-TR" sz="2400" dirty="0" smtClean="0"/>
              <a:t>enerji tüketimini </a:t>
            </a:r>
            <a:r>
              <a:rPr lang="tr-TR" sz="2400" dirty="0"/>
              <a:t>azaltır. Bu yalıtım, doğal kaynakların </a:t>
            </a:r>
            <a:r>
              <a:rPr lang="tr-TR" sz="2400" dirty="0" smtClean="0"/>
              <a:t>tüketilmesini önler</a:t>
            </a:r>
            <a:r>
              <a:rPr lang="tr-TR" sz="2400" dirty="0"/>
              <a:t>, doğanın dengesini korur. Doğal kaynakların </a:t>
            </a:r>
            <a:r>
              <a:rPr lang="tr-TR" sz="2400" dirty="0" smtClean="0"/>
              <a:t>tüketiminin azalması </a:t>
            </a:r>
            <a:r>
              <a:rPr lang="tr-TR" sz="2400" dirty="0"/>
              <a:t>ülke ekonomisine katkı sağlar. Isı </a:t>
            </a:r>
            <a:r>
              <a:rPr lang="tr-TR" sz="2400" dirty="0" smtClean="0"/>
              <a:t>yalıtımı sayesinde</a:t>
            </a:r>
            <a:r>
              <a:rPr lang="tr-TR" sz="2400" dirty="0"/>
              <a:t>, daha az yakıt daha az kullanılacak ve </a:t>
            </a:r>
            <a:r>
              <a:rPr lang="tr-TR" sz="2400" dirty="0" smtClean="0"/>
              <a:t>atmosfere daha </a:t>
            </a:r>
            <a:r>
              <a:rPr lang="tr-TR" sz="2400" dirty="0"/>
              <a:t>az karbondioksit ve zararlı gaz yayılacaktır. Bu </a:t>
            </a:r>
            <a:r>
              <a:rPr lang="tr-TR" sz="2400" dirty="0" smtClean="0"/>
              <a:t>sayede sera </a:t>
            </a:r>
            <a:r>
              <a:rPr lang="tr-TR" sz="2400" dirty="0"/>
              <a:t>etkisi azaltılacak ve küresel ısınma önlenmiş olacaktır.</a:t>
            </a:r>
          </a:p>
          <a:p>
            <a:r>
              <a:rPr lang="tr-TR" sz="2400" dirty="0"/>
              <a:t>Binalarda yapılan yalıtım, enerji tasarrufu sağlar. </a:t>
            </a:r>
            <a:r>
              <a:rPr lang="tr-TR" sz="2400" dirty="0" smtClean="0"/>
              <a:t>Enerji tasarrufu </a:t>
            </a:r>
            <a:r>
              <a:rPr lang="tr-TR" sz="2400" dirty="0"/>
              <a:t>sayesinde, rahat ve konfordan </a:t>
            </a:r>
            <a:r>
              <a:rPr lang="tr-TR" sz="2400" dirty="0" smtClean="0"/>
              <a:t>vazgeçmeden enerji </a:t>
            </a:r>
            <a:r>
              <a:rPr lang="tr-TR" sz="2400" dirty="0"/>
              <a:t>verimli şekilde kullanılacak ve israf edilmeyecektir.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0482" y="332656"/>
            <a:ext cx="3557752" cy="511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33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323789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Binalarda ısı yalıtımı yapılırken malzemeler kullanılacak yerin özelliğine göre seçilir. Örneğin </a:t>
            </a:r>
            <a:r>
              <a:rPr lang="tr-TR" sz="2400" dirty="0" smtClean="0"/>
              <a:t>binaların dış </a:t>
            </a:r>
            <a:r>
              <a:rPr lang="tr-TR" sz="2400" dirty="0"/>
              <a:t>kısımları rüzgârın, yağmurun, soğuğun, güneş sıcaklığının etkilerine maruz kalmaktadır. </a:t>
            </a:r>
            <a:r>
              <a:rPr lang="tr-TR" sz="2400" dirty="0" smtClean="0"/>
              <a:t>Bu nedenle </a:t>
            </a:r>
            <a:r>
              <a:rPr lang="tr-TR" sz="2400" dirty="0"/>
              <a:t>dış cephe yalıtımında dayanıklılık dikkate alınmalıdır. Bir yangın tehlikesine karşı yanmaz </a:t>
            </a:r>
            <a:r>
              <a:rPr lang="tr-TR" sz="2400" dirty="0" smtClean="0"/>
              <a:t>ısı yalıtım </a:t>
            </a:r>
            <a:r>
              <a:rPr lang="tr-TR" sz="2400" dirty="0"/>
              <a:t>malzemeleri tercih edilir. </a:t>
            </a:r>
            <a:endParaRPr lang="tr-TR" sz="2400" dirty="0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944" y="776677"/>
            <a:ext cx="5076056" cy="435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8581" y="776677"/>
            <a:ext cx="5070277" cy="435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2008" y="482015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</a:rPr>
              <a:t>Cam yünü, zor alev alma özelliği yüzünden çatı yalıtımında tercih edilmektedir.</a:t>
            </a:r>
          </a:p>
        </p:txBody>
      </p:sp>
    </p:spTree>
    <p:extLst>
      <p:ext uri="{BB962C8B-B14F-4D97-AF65-F5344CB8AC3E}">
        <p14:creationId xmlns:p14="http://schemas.microsoft.com/office/powerpoint/2010/main" val="167278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22" y="753073"/>
            <a:ext cx="9164653" cy="470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90581" y="5445224"/>
            <a:ext cx="9028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Yalıtım malzemeleri tercih edilirken kullanım ömrü, yanma özelliği, yoğunluğu gibi özelliklerine </a:t>
            </a:r>
            <a:r>
              <a:rPr lang="tr-TR" sz="2400" dirty="0" smtClean="0"/>
              <a:t>dikkat edilir</a:t>
            </a:r>
            <a:r>
              <a:rPr lang="tr-TR" sz="2400" dirty="0"/>
              <a:t>. Ayrıca kullanılan yalıtım malzemeleri çevreye zarar vermemeli ve ekonomik olmalıdır.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-26869" y="-4032"/>
            <a:ext cx="9145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Yalıtım malzemelerinin kullanıldıkları alanları belirlemek için aşağıdaki çizelgeyi inceleyiniz.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6894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74762" name="ShockwaveFlash1" r:id="rId2" imgW="9142857" imgH="6767848"/>
        </mc:Choice>
        <mc:Fallback>
          <p:control name="ShockwaveFlash1" r:id="rId2" imgW="9142857" imgH="676784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9483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666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856984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Etkinlik / Dondurmayı Koruyalım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79512" y="578297"/>
            <a:ext cx="885698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dirty="0">
                <a:latin typeface="Arial" pitchFamily="34" charset="0"/>
                <a:cs typeface="Arial" pitchFamily="34" charset="0"/>
              </a:rPr>
              <a:t>Çok sıcak yaz günlerinde buz gibi dondurma imdadınıza yetişir. Yediğiniz bu dondurmanın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dağıtımından sizin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sorumlu olduğunuzu düşünelim. Hazırlanan bu lezzetli dondurmaları, ülkemizin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her tarafına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dağıtmakla görevlisiniz. Dondurmanın tadını, soğukluğunu ve sertliğini kaybetmeden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tüketiciye en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iyi şekilde ulaşmasını sağlamak için neler yapabilirsiniz?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9512" y="2209513"/>
            <a:ext cx="8856984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Dondurmayı ilk yapıldığı gibi taşımak için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verilen adımları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takip ederek uygun çözümü bulunuz.</a:t>
            </a:r>
          </a:p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Bazı taşıma araçları soğutuculu şekilde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tasarlanmıştır. Bunun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nasıl yapıldığını araştırarak bilgi toplayınız.</a:t>
            </a:r>
          </a:p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Problemi çözmek için yaptığınız çalışmayı, diğer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arkadaşlarınızın yaptığı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çalışmalarla karşılaştırınız.</a:t>
            </a:r>
          </a:p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Seçtiğimiz çözüm yolunun ekonomik açıdan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uygun olup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olmadığını tartışınız.</a:t>
            </a:r>
          </a:p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Çevreye zarar vermeyecek çözüm yolları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bulmaya çalışınız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Seçtiğimiz çözüm yolunun uygun olmadığını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düşünüyorsanız, sebeplerini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belirtiniz.</a:t>
            </a:r>
          </a:p>
          <a:p>
            <a:r>
              <a:rPr lang="tr-TR" sz="1900" dirty="0">
                <a:latin typeface="Arial" pitchFamily="34" charset="0"/>
                <a:cs typeface="Arial" pitchFamily="34" charset="0"/>
              </a:rPr>
              <a:t>• Eğer, diğer arkadaşlarınızın yaptığı çalışma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problemi çözmeye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daha uygun ise planımızı yeniden </a:t>
            </a:r>
            <a:r>
              <a:rPr lang="tr-TR" sz="1900" dirty="0" smtClean="0">
                <a:latin typeface="Arial" pitchFamily="34" charset="0"/>
                <a:cs typeface="Arial" pitchFamily="34" charset="0"/>
              </a:rPr>
              <a:t>gözden geçirip </a:t>
            </a:r>
            <a:r>
              <a:rPr lang="tr-TR" sz="1900" dirty="0">
                <a:latin typeface="Arial" pitchFamily="34" charset="0"/>
                <a:cs typeface="Arial" pitchFamily="34" charset="0"/>
              </a:rPr>
              <a:t>gerekli değişiklikleri yapınız.</a:t>
            </a:r>
          </a:p>
          <a:p>
            <a:r>
              <a:rPr lang="tr-TR" sz="1900" b="1" dirty="0">
                <a:latin typeface="Arial" pitchFamily="34" charset="0"/>
                <a:cs typeface="Arial" pitchFamily="34" charset="0"/>
              </a:rPr>
              <a:t>Bildiğimiz gibi ısı akışı, her zaman sıcaklığı </a:t>
            </a:r>
            <a:r>
              <a:rPr lang="tr-TR" sz="1900" b="1" dirty="0" smtClean="0">
                <a:latin typeface="Arial" pitchFamily="34" charset="0"/>
                <a:cs typeface="Arial" pitchFamily="34" charset="0"/>
              </a:rPr>
              <a:t>yüksek olan </a:t>
            </a:r>
            <a:r>
              <a:rPr lang="tr-TR" sz="1900" b="1" dirty="0">
                <a:latin typeface="Arial" pitchFamily="34" charset="0"/>
                <a:cs typeface="Arial" pitchFamily="34" charset="0"/>
              </a:rPr>
              <a:t>maddeden sıcaklığı düşük olan maddeye </a:t>
            </a:r>
            <a:r>
              <a:rPr lang="tr-TR" sz="1900" b="1" dirty="0" smtClean="0">
                <a:latin typeface="Arial" pitchFamily="34" charset="0"/>
                <a:cs typeface="Arial" pitchFamily="34" charset="0"/>
              </a:rPr>
              <a:t>doğru olur</a:t>
            </a:r>
            <a:r>
              <a:rPr lang="tr-TR" sz="1900" b="1" dirty="0">
                <a:latin typeface="Arial" pitchFamily="34" charset="0"/>
                <a:cs typeface="Arial" pitchFamily="34" charset="0"/>
              </a:rPr>
              <a:t>. Dondurma naklinde, ısının hangi yöne akışını </a:t>
            </a:r>
            <a:r>
              <a:rPr lang="tr-TR" sz="1900" b="1" dirty="0" smtClean="0">
                <a:latin typeface="Arial" pitchFamily="34" charset="0"/>
                <a:cs typeface="Arial" pitchFamily="34" charset="0"/>
              </a:rPr>
              <a:t>engellemeyi amaçladınız</a:t>
            </a:r>
            <a:r>
              <a:rPr lang="tr-TR" sz="19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770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5858" name="ShockwaveFlash1" r:id="rId2" imgW="9035705" imgH="5663670"/>
        </mc:Choice>
        <mc:Fallback>
          <p:control name="ShockwaveFlash1" r:id="rId2" imgW="9035705" imgH="566367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925" y="69850"/>
                  <a:ext cx="9036050" cy="5664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5570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75785" name="ShockwaveFlash1" r:id="rId2" imgW="8569162" imgH="5111581"/>
        </mc:Choice>
        <mc:Fallback>
          <p:control name="ShockwaveFlash1" r:id="rId2" imgW="8569162" imgH="511158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404813"/>
                  <a:ext cx="8569325" cy="51117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013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54726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1. Adım: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Dondurmayı ilk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yapıldığı gibi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günlerce tutmak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için tüm önerilerinizi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belirtiniz.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2. Adım: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Kullanılabilecek çözümleri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yazınız.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3. Adım: Seçtiğimiz çözüm yolunu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uygulamak için planlarınızı yapınız.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4. Adım: Yaptığımız planın tasarımını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kâğıt üzerine çiziniz. İhtiyacınız olan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malzemelerin listesini yapınız.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5. Adım: Çözüm yolumuzun uygun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olup olmadığını tartışınız. Probleminiz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çözüldü mü?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Çözülmediyse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uygun çözüm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yolunu seçmek için ilk adıma dönünüz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192591"/>
            <a:ext cx="3481286" cy="50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38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2003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71438"/>
                  <a:ext cx="9144000" cy="53736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08137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856984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Bilgiyi Kullanalım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07504" y="656104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>
                <a:latin typeface="Arial" pitchFamily="34" charset="0"/>
                <a:cs typeface="Arial" pitchFamily="34" charset="0"/>
              </a:rPr>
              <a:t>1. Niçin soğuk günlerde tercih edilen yün kazaklar daha sıcak tutar?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 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. Binalar yapılırken araları boşluklu tuğlalar kullanılır. Bunun nedenini açıklayınız.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 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. Kaan, çay içmek istedi. Rafta cam, plastik ve köpük bardaklar durmaktaydı. Kaan, çayının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uzun süre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sıcak kalması için hangi bardağı tercih etmelidir? Nedenini açıklayınız.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 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. Buzdolabı, içindeki gıdaları soğuk tutmaya yarar. Buzdolaplarının içindeki soğuk havayı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korumak için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hangi önlemler alınmıştır?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.......................................................................................................</a:t>
            </a:r>
            <a:endParaRPr lang="tr-TR" sz="2200" dirty="0">
              <a:latin typeface="Arial" pitchFamily="34" charset="0"/>
              <a:cs typeface="Arial" pitchFamily="34" charset="0"/>
            </a:endParaRP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.......................................................................................................</a:t>
            </a:r>
            <a:endParaRPr lang="tr-TR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09881" y="1052736"/>
            <a:ext cx="8649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İyi bir yalıtkan olduğu ve arasında hava bulundurduğu  için ısı iletimini önleyerek vücut ısısını korur.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541" y="2492896"/>
            <a:ext cx="8881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Boşluğun iyi bir yalıtkan olması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4210" y="3933056"/>
            <a:ext cx="8649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Köpük bardakları kullanması gerekir çünkü  iyi bir yalıtkan olduğu için çay sıcaklığını daha uzun korur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2989" y="5694330"/>
            <a:ext cx="8881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Buzdolaplarının  duvarları taban ve tavını iki katlıdır içerisine yalıtkan maddeler konmuş ve havası alınmış plastikler kullanılarak ısı giriş ve çıkışları önlenmiştir.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1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9784" y="34404"/>
            <a:ext cx="892899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Bölüm Sonu </a:t>
            </a:r>
            <a:r>
              <a:rPr lang="tr-TR" sz="2800" dirty="0">
                <a:solidFill>
                  <a:schemeClr val="bg1"/>
                </a:solidFill>
              </a:rPr>
              <a:t>Değerlendirme Soruları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72063" y="557624"/>
            <a:ext cx="89289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A. Aşağıdaki tabloda verilen kavramları, boş bırakılan uygun yerlere yazınız.</a:t>
            </a: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19911"/>
              </p:ext>
            </p:extLst>
          </p:nvPr>
        </p:nvGraphicFramePr>
        <p:xfrm>
          <a:off x="233799" y="989535"/>
          <a:ext cx="8640962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8152"/>
                <a:gridCol w="1584176"/>
                <a:gridCol w="1440160"/>
                <a:gridCol w="1584176"/>
                <a:gridCol w="1368152"/>
                <a:gridCol w="129614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Isının</a:t>
                      </a:r>
                    </a:p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korunması 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ısı</a:t>
                      </a:r>
                    </a:p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alış verişi 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ısı </a:t>
                      </a:r>
                    </a:p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iletkeni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hareket</a:t>
                      </a:r>
                    </a:p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enerjisi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Isı</a:t>
                      </a:r>
                      <a:r>
                        <a:rPr lang="tr-TR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yalıtımı 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soğuk</a:t>
                      </a:r>
                    </a:p>
                    <a:p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jeotermal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mantolama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fosil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yenilenebilir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yakıtlar</a:t>
                      </a:r>
                      <a:endParaRPr lang="tr-T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Arial" pitchFamily="34" charset="0"/>
                          <a:cs typeface="Arial" pitchFamily="34" charset="0"/>
                        </a:rPr>
                        <a:t>sıcak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062" y="1971750"/>
            <a:ext cx="90719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Isı alan maddelerin taneciklerinin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……………….……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artar.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Isı akışı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maddelerden soğuk maddelere doğrudur.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Sıcaklığı farklı olan maddeler arasında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………………gözlenir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Isıyı kolay ileten maddelere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……………………………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denir.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Kışın üşümemek, yazın sıcaktan bunalmamak için binaların dışına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…………………  yapmalıyız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Binalardaki ısı kaybını yavaşlatma işlemine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………………denir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76056" y="2003816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Hareket enerjisi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62935" y="2404149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sıcak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731894" y="2769834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Isı alış verişi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788024" y="31233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Isı iletkenliği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86684" y="3861048"/>
            <a:ext cx="18486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mantolama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57684" y="4270141"/>
            <a:ext cx="1670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Isı </a:t>
            </a:r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yalıtımı 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89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2" grpId="0"/>
      <p:bldP spid="1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8569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B. Aşağıdaki ifadelerden doğru olanlarının başına “</a:t>
            </a:r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” yanlış olanların başına “</a:t>
            </a:r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” harfini yazınız.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Isı akışı, sıcak maddelerden soğuk maddelere doğrudur.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Isı alan taneciklerin hareket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enerjsi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d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artar.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Isı alan maddelerin yoğunlukları artar.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Aralarında ısı alış verişi olan iki maddenin son sıcaklıkları kesinlikle aynıdır.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Kışın oturulan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tahta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bank demir banktan daha soğuk hissedilir.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Binaların dış cepheleri demir olsaydı, ısı yalıtımı daha iyi olurdu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( 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Güneş’ten gelen ışınlar ısıyı Dünya’ya ulaştırır.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Tencereler metalden, sapları ısı yalıtımı için plastik ya da tahtadan yapılır.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31515" y="414908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59723" y="198884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9723" y="1239143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9723" y="90872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275765" y="450912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307849" y="342900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259723" y="2677619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268540" y="167119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001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84616"/>
            <a:ext cx="4166107" cy="310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69155" y="56495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1. Aynı ortama konulan maddeler arasında ısı akışı olur. Buna göre ısının akış yönü </a:t>
            </a:r>
            <a:r>
              <a:rPr lang="tr-TR" sz="2400" dirty="0" smtClean="0"/>
              <a:t>aşağıdaki seçeneklerin </a:t>
            </a:r>
            <a:r>
              <a:rPr lang="tr-TR" sz="2400" dirty="0"/>
              <a:t>hangisinde doğru olarak verilmiştir 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23528" y="91577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mHelvetica-Bold"/>
              </a:rPr>
              <a:t>C. Aşağıdaki çoktan seçmeli soruları cevaplayınız.</a:t>
            </a:r>
            <a:endParaRPr lang="tr-TR" sz="24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570" y="1784617"/>
            <a:ext cx="4119799" cy="310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Nokta Yıldız 5"/>
          <p:cNvSpPr/>
          <p:nvPr/>
        </p:nvSpPr>
        <p:spPr>
          <a:xfrm>
            <a:off x="4644008" y="162880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34788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581" y="123741"/>
            <a:ext cx="7558862" cy="17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2060848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2) Aylin</a:t>
            </a:r>
            <a:r>
              <a:rPr lang="tr-TR" sz="2400" dirty="0"/>
              <a:t>, aynı boyda demir ve bakır çubukların ucuna mum yerleştirerek şekildeki düzeneği kuruyor.</a:t>
            </a:r>
          </a:p>
          <a:p>
            <a:r>
              <a:rPr lang="tr-TR" sz="2400" dirty="0"/>
              <a:t>Çubukların diğer uçlarından özdeş ispirto ocakları ile ısıtılıyor. Buna göre Aylin </a:t>
            </a:r>
            <a:r>
              <a:rPr lang="tr-TR" sz="2400" dirty="0" smtClean="0"/>
              <a:t>aşağıdakilerden hangisinin </a:t>
            </a:r>
            <a:r>
              <a:rPr lang="tr-TR" sz="2400" dirty="0"/>
              <a:t>cevabını arıyor olmalıdır</a:t>
            </a:r>
            <a:r>
              <a:rPr lang="tr-TR" sz="2400" dirty="0" smtClean="0"/>
              <a:t>?</a:t>
            </a:r>
          </a:p>
          <a:p>
            <a:endParaRPr lang="tr-TR" sz="2400" dirty="0"/>
          </a:p>
          <a:p>
            <a:r>
              <a:rPr lang="tr-TR" sz="2400" dirty="0"/>
              <a:t>A) Katı, sıvı ve gaz maddelerden hangisi en iyi ısı yalıtkanıdır?</a:t>
            </a:r>
          </a:p>
          <a:p>
            <a:r>
              <a:rPr lang="tr-TR" sz="2400" dirty="0"/>
              <a:t>B) Mumların erime süresinin verilen ısı miktarı ile ilişkisi nedir?</a:t>
            </a:r>
          </a:p>
          <a:p>
            <a:r>
              <a:rPr lang="tr-TR" sz="2400" dirty="0"/>
              <a:t>C) Metallerin boylarının ısı iletimine etkisi nedir?</a:t>
            </a:r>
          </a:p>
          <a:p>
            <a:r>
              <a:rPr lang="tr-TR" sz="2400" dirty="0"/>
              <a:t>D) Metallerin cinsinin ısı iletkenliğine etkisi nedir?</a:t>
            </a:r>
          </a:p>
        </p:txBody>
      </p:sp>
      <p:sp>
        <p:nvSpPr>
          <p:cNvPr id="4" name="5-Nokta Yıldız 3"/>
          <p:cNvSpPr/>
          <p:nvPr/>
        </p:nvSpPr>
        <p:spPr>
          <a:xfrm>
            <a:off x="163878" y="4987539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176856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332656"/>
            <a:ext cx="540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3)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Havanın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sıcak olduğu bir günde Emre, üç kaba 4°C de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su koyarak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pikniğe götürüyor. Bu kaplardaki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sıcaklığın zamanla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değişimi grafikteki gibidir.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Buna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göre,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I. En iyi yalıtım A kabında yapılmıştır.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II. Isı alış verişi en az C kabındadır.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III. t süre sonra her üç kaptaki suların sıcaklıkları farklıdır.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yargılarından hangileri yanlıştır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endParaRPr lang="tr-TR" sz="24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lphaUcParenR"/>
            </a:pPr>
            <a:r>
              <a:rPr lang="tr-TR" sz="2400" dirty="0" smtClean="0">
                <a:latin typeface="Arial" pitchFamily="34" charset="0"/>
                <a:cs typeface="Arial" pitchFamily="34" charset="0"/>
              </a:rPr>
              <a:t>Yalnız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           B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) Yalnız II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) I ve III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             D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) I, II ve III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5677" y="764704"/>
            <a:ext cx="3623230" cy="272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15099" y="4725144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69609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51179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33FF"/>
                </a:solidFill>
                <a:latin typeface="mHelvetica-Bold"/>
              </a:rPr>
              <a:t>4.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Isı yalıtım malzemesi seçerken aşağıdakilerden hangisine dikkat edilmez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A) Çevreye zarar vermemeli.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B) Kolay yanma özelliği olmalı.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C) Zaman içinde bozularak çürümemeli.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D) Isı iletkenlik değerinde değişim olmamalı.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0" y="3645024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33FF"/>
                </a:solidFill>
                <a:latin typeface="mHelvetica-Bold"/>
              </a:rPr>
              <a:t>5.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Plastik köpük, Alüminyum, Ahşap, Demir, Taş yünü, Cam yünü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Yukarıda verilen maddelerin kaç tanesi ısı yalıtım için kullanılır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pt-BR" sz="2400" dirty="0">
                <a:solidFill>
                  <a:srgbClr val="000000"/>
                </a:solidFill>
                <a:latin typeface="mHelvetica"/>
              </a:rPr>
              <a:t>A) 2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  </a:t>
            </a:r>
            <a:r>
              <a:rPr lang="pt-BR" sz="2400" dirty="0" smtClean="0">
                <a:solidFill>
                  <a:srgbClr val="000000"/>
                </a:solidFill>
                <a:latin typeface="mHelvetica"/>
              </a:rPr>
              <a:t>B</a:t>
            </a:r>
            <a:r>
              <a:rPr lang="pt-BR" sz="2400" dirty="0">
                <a:solidFill>
                  <a:srgbClr val="000000"/>
                </a:solidFill>
                <a:latin typeface="mHelvetica"/>
              </a:rPr>
              <a:t>) 4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</a:t>
            </a:r>
            <a:r>
              <a:rPr lang="pt-BR" sz="2400" dirty="0" smtClean="0">
                <a:solidFill>
                  <a:srgbClr val="000000"/>
                </a:solidFill>
                <a:latin typeface="mHelvetica"/>
              </a:rPr>
              <a:t>C</a:t>
            </a:r>
            <a:r>
              <a:rPr lang="pt-BR" sz="2400" dirty="0">
                <a:solidFill>
                  <a:srgbClr val="000000"/>
                </a:solidFill>
                <a:latin typeface="mHelvetica"/>
              </a:rPr>
              <a:t>) 5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       </a:t>
            </a:r>
            <a:r>
              <a:rPr lang="pt-BR" sz="2400" dirty="0" smtClean="0">
                <a:solidFill>
                  <a:srgbClr val="000000"/>
                </a:solidFill>
                <a:latin typeface="mHelvetica"/>
              </a:rPr>
              <a:t>D</a:t>
            </a:r>
            <a:r>
              <a:rPr lang="pt-BR" sz="2400" dirty="0">
                <a:solidFill>
                  <a:srgbClr val="000000"/>
                </a:solidFill>
                <a:latin typeface="mHelvetica"/>
              </a:rPr>
              <a:t>) 6</a:t>
            </a:r>
            <a:endParaRPr lang="tr-TR" sz="2400" dirty="0"/>
          </a:p>
        </p:txBody>
      </p:sp>
      <p:sp>
        <p:nvSpPr>
          <p:cNvPr id="4" name="5-Nokta Yıldız 3"/>
          <p:cNvSpPr/>
          <p:nvPr/>
        </p:nvSpPr>
        <p:spPr>
          <a:xfrm>
            <a:off x="107068" y="1493816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1979712" y="4710628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390421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4624"/>
            <a:ext cx="7159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Isıtılan Maddenin Taneciklerinin Hareketi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91263" y="520083"/>
            <a:ext cx="89157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Maddelerin taneciklerden oluştuğunu ve hareketli olduklarını</a:t>
            </a:r>
          </a:p>
          <a:p>
            <a:r>
              <a:rPr lang="tr-TR" sz="2400" dirty="0"/>
              <a:t>öğrenmiştiniz. Maddeyi oluşturan tanecikler titreşim, öteleme ve</a:t>
            </a:r>
          </a:p>
          <a:p>
            <a:r>
              <a:rPr lang="tr-TR" sz="2400" dirty="0"/>
              <a:t>dönme hareketi yapabilmektedir. Isıtılan maddelerin taneciklerinin</a:t>
            </a:r>
          </a:p>
          <a:p>
            <a:r>
              <a:rPr lang="tr-TR" sz="2400" dirty="0"/>
              <a:t>hareketleri nasıl değişmektedir? Bir deney yaparak bu sorunun</a:t>
            </a:r>
          </a:p>
          <a:p>
            <a:r>
              <a:rPr lang="tr-TR" sz="2400" dirty="0"/>
              <a:t>cevabını vermeye çalışınız.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91263" y="2452246"/>
            <a:ext cx="9000999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DENEY / Hareketlenmenin Nedeni: Isı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56565" y="2821578"/>
            <a:ext cx="2232247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chemeClr val="bg1"/>
                </a:solidFill>
              </a:rPr>
              <a:t>Araç ve Gereç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947799" y="3178217"/>
            <a:ext cx="2160239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ES" sz="2400" dirty="0"/>
              <a:t>• İspirto ocağı</a:t>
            </a:r>
          </a:p>
          <a:p>
            <a:r>
              <a:rPr lang="es-ES" sz="2400" dirty="0"/>
              <a:t>• Beherglas</a:t>
            </a:r>
          </a:p>
          <a:p>
            <a:r>
              <a:rPr lang="es-ES" sz="2400" dirty="0"/>
              <a:t>• Su</a:t>
            </a:r>
          </a:p>
          <a:p>
            <a:r>
              <a:rPr lang="es-ES" sz="2400" dirty="0"/>
              <a:t>• Pamuk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-1" y="2869485"/>
            <a:ext cx="90888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Nasıl Yapacağız?</a:t>
            </a:r>
          </a:p>
          <a:p>
            <a:r>
              <a:rPr lang="tr-TR" sz="2000" dirty="0"/>
              <a:t>• Küçük pamuk parçalarını, top hâline getirerek </a:t>
            </a:r>
            <a:r>
              <a:rPr lang="tr-TR" sz="2000" dirty="0" smtClean="0"/>
              <a:t>beherin içine </a:t>
            </a:r>
            <a:r>
              <a:rPr lang="tr-TR" sz="2000" dirty="0"/>
              <a:t>atınız.</a:t>
            </a:r>
          </a:p>
          <a:p>
            <a:r>
              <a:rPr lang="tr-TR" sz="2000" dirty="0"/>
              <a:t>• Beherin üçte ikisine kadar su doldurup suyu yavaş </a:t>
            </a:r>
            <a:r>
              <a:rPr lang="tr-TR" sz="2000" dirty="0" smtClean="0"/>
              <a:t>yavaş ısıtınız</a:t>
            </a:r>
            <a:r>
              <a:rPr lang="tr-TR" sz="2000" dirty="0"/>
              <a:t>.</a:t>
            </a:r>
          </a:p>
          <a:p>
            <a:r>
              <a:rPr lang="tr-TR" sz="2000" dirty="0"/>
              <a:t>• Su içindeki küçük pamuk toplarının hareketlerini gözlemleyiniz.</a:t>
            </a:r>
          </a:p>
          <a:p>
            <a:r>
              <a:rPr lang="tr-TR" sz="2400" b="1" dirty="0"/>
              <a:t>Yorumlayalım, Sonuçlandıralım.</a:t>
            </a:r>
          </a:p>
          <a:p>
            <a:r>
              <a:rPr lang="tr-TR" sz="2400" dirty="0"/>
              <a:t>• Beherdeki suyun ısınması sırasında, sudaki hareket </a:t>
            </a:r>
            <a:endParaRPr lang="tr-TR" sz="2400" dirty="0" smtClean="0"/>
          </a:p>
          <a:p>
            <a:r>
              <a:rPr lang="tr-TR" sz="2400" dirty="0" smtClean="0"/>
              <a:t>nasıl </a:t>
            </a:r>
            <a:r>
              <a:rPr lang="tr-TR" sz="2400" dirty="0"/>
              <a:t>etkilendi?</a:t>
            </a:r>
          </a:p>
          <a:p>
            <a:r>
              <a:rPr lang="tr-TR" sz="2400" dirty="0"/>
              <a:t>• Hareket edenler tek bir molekül mü yoksa molekül </a:t>
            </a:r>
            <a:endParaRPr lang="tr-TR" sz="2400" dirty="0" smtClean="0"/>
          </a:p>
          <a:p>
            <a:r>
              <a:rPr lang="tr-TR" sz="2400" dirty="0" smtClean="0"/>
              <a:t>kümeleri </a:t>
            </a:r>
            <a:r>
              <a:rPr lang="tr-TR" sz="2400" dirty="0"/>
              <a:t>midir?</a:t>
            </a:r>
          </a:p>
          <a:p>
            <a:r>
              <a:rPr lang="tr-TR" sz="2400" dirty="0"/>
              <a:t>• Bu deneyde ısı veren ve ısı alan maddeler nelerdir?</a:t>
            </a:r>
          </a:p>
          <a:p>
            <a:r>
              <a:rPr lang="tr-TR" sz="2400" dirty="0"/>
              <a:t>• Su, ısı kaynağından ısıyı nasıl almış olabilir?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0303" y="4747878"/>
            <a:ext cx="1829871" cy="211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31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26876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6. Maddelerin ısı iletkenlikleri arasında “yeşil &gt; mavi &gt; kırmızı” bağıntısı vardır.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Buna göre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bu maddeler, sırasıyla aşağıdakilerden hangisi gibi olabilir ?</a:t>
            </a:r>
          </a:p>
        </p:txBody>
      </p:sp>
      <p:sp>
        <p:nvSpPr>
          <p:cNvPr id="3" name="Oval 2"/>
          <p:cNvSpPr/>
          <p:nvPr/>
        </p:nvSpPr>
        <p:spPr>
          <a:xfrm>
            <a:off x="1187624" y="692696"/>
            <a:ext cx="432048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1979712" y="692696"/>
            <a:ext cx="432048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2843808" y="692696"/>
            <a:ext cx="432048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1187624" y="2948139"/>
            <a:ext cx="432048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2627784" y="3015977"/>
            <a:ext cx="432048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4247964" y="3015977"/>
            <a:ext cx="432048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683568" y="344802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>
                <a:latin typeface="mHelvetica"/>
              </a:rPr>
              <a:t>A) Hava </a:t>
            </a:r>
            <a:r>
              <a:rPr lang="tr-TR" sz="2400" dirty="0" smtClean="0">
                <a:latin typeface="mHelvetica"/>
              </a:rPr>
              <a:t>       Su             Demir</a:t>
            </a:r>
            <a:endParaRPr lang="tr-TR" sz="2400" dirty="0">
              <a:latin typeface="mHelvetica"/>
            </a:endParaRPr>
          </a:p>
          <a:p>
            <a:r>
              <a:rPr lang="tr-TR" sz="2400" dirty="0">
                <a:latin typeface="mHelvetica"/>
              </a:rPr>
              <a:t>B) Su </a:t>
            </a:r>
            <a:r>
              <a:rPr lang="tr-TR" sz="2400" dirty="0" smtClean="0">
                <a:latin typeface="mHelvetica"/>
              </a:rPr>
              <a:t>           Hava         Demir</a:t>
            </a:r>
            <a:endParaRPr lang="tr-TR" sz="2400" dirty="0">
              <a:latin typeface="mHelvetica"/>
            </a:endParaRPr>
          </a:p>
          <a:p>
            <a:r>
              <a:rPr lang="tr-TR" sz="2400" dirty="0">
                <a:latin typeface="mHelvetica"/>
              </a:rPr>
              <a:t>C) Demir </a:t>
            </a:r>
            <a:r>
              <a:rPr lang="tr-TR" sz="2400" dirty="0" smtClean="0">
                <a:latin typeface="mHelvetica"/>
              </a:rPr>
              <a:t>     Su             Hava</a:t>
            </a:r>
            <a:endParaRPr lang="tr-TR" sz="2400" dirty="0">
              <a:latin typeface="mHelvetica"/>
            </a:endParaRPr>
          </a:p>
          <a:p>
            <a:r>
              <a:rPr lang="tr-TR" sz="2400" dirty="0">
                <a:latin typeface="mHelvetica"/>
              </a:rPr>
              <a:t>D) Demir </a:t>
            </a:r>
            <a:r>
              <a:rPr lang="tr-TR" sz="2400" dirty="0" smtClean="0">
                <a:latin typeface="mHelvetica"/>
              </a:rPr>
              <a:t>     Hava         Su</a:t>
            </a:r>
            <a:endParaRPr lang="tr-TR" sz="2400" dirty="0"/>
          </a:p>
        </p:txBody>
      </p:sp>
      <p:sp>
        <p:nvSpPr>
          <p:cNvPr id="10" name="5-Nokta Yıldız 9"/>
          <p:cNvSpPr/>
          <p:nvPr/>
        </p:nvSpPr>
        <p:spPr>
          <a:xfrm>
            <a:off x="539552" y="4215198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39557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51125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7. Yandaki şekilde boyları ve ilk sıcaklıkları eşit X, Y,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Z metalleri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verilmiştir. Metallerin ucunda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toplu iğne batırılmış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bal mumu bulunmaktadır. Bu metallere diğer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ucundan eşit miktarda ısı verildiğinde toplu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iğnelerin düşme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süreleri, t</a:t>
            </a:r>
            <a:r>
              <a:rPr lang="tr-TR" sz="1600" dirty="0">
                <a:latin typeface="Arial" pitchFamily="34" charset="0"/>
                <a:cs typeface="Arial" pitchFamily="34" charset="0"/>
              </a:rPr>
              <a:t>1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&gt; t</a:t>
            </a:r>
            <a:r>
              <a:rPr lang="tr-TR" sz="1600" dirty="0">
                <a:latin typeface="Arial" pitchFamily="34" charset="0"/>
                <a:cs typeface="Arial" pitchFamily="34" charset="0"/>
              </a:rPr>
              <a:t>2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&gt; t</a:t>
            </a:r>
            <a:r>
              <a:rPr lang="tr-TR" sz="1600" dirty="0">
                <a:latin typeface="Arial" pitchFamily="34" charset="0"/>
                <a:cs typeface="Arial" pitchFamily="34" charset="0"/>
              </a:rPr>
              <a:t>3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olduğuna göre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, Y,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Z maddelerinin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iletkenliklerinin büyükten küçüğe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t doğru sıralanışı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hangi seçenekte verilmiştir?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163" y="197846"/>
            <a:ext cx="3922635" cy="395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4557205"/>
            <a:ext cx="24660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A) X &gt; Y &gt; Z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B) Z &gt; X &gt; Y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C) Z &gt; Y &gt; X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D) X = Y = Z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755576" y="450912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384075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07504" y="188640"/>
            <a:ext cx="58326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33FF"/>
                </a:solidFill>
                <a:latin typeface="mHelvetica-Bold"/>
              </a:rPr>
              <a:t>8.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Sıcaklıkları farklı olan A ve B maddeleri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şekildeki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gibi 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üst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üste konuluyor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. 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Isı alış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verişi sadece A ve B maddeleri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arasında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olduğuna göre ;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I. Isı akış yönü A’dan B’ye doğrudur.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II. A ısı alır.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III. A ve B </a:t>
            </a:r>
            <a:r>
              <a:rPr lang="tr-TR" sz="2400" dirty="0" err="1">
                <a:solidFill>
                  <a:srgbClr val="000000"/>
                </a:solidFill>
                <a:latin typeface="mHelvetica"/>
              </a:rPr>
              <a:t>nın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 son sıcaklıkları eşit olur.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Yargılardan hangisi veya hangileri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tr-TR" sz="2400" b="1" dirty="0" smtClean="0">
                <a:solidFill>
                  <a:srgbClr val="000000"/>
                </a:solidFill>
                <a:latin typeface="mHelvetica"/>
              </a:rPr>
              <a:t>doğrudur </a:t>
            </a:r>
            <a:r>
              <a:rPr lang="tr-TR" sz="2400" b="1" dirty="0">
                <a:solidFill>
                  <a:srgbClr val="000000"/>
                </a:solidFill>
                <a:latin typeface="mHelvetica"/>
              </a:rPr>
              <a:t>?</a:t>
            </a:r>
            <a:endParaRPr lang="tr-TR" sz="2400" b="1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8184" y="476672"/>
            <a:ext cx="2733674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4509120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A)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I         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B) I ve II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           C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) I ve III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               D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) I, II ve III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3851920" y="4437112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1412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56834"/>
            <a:ext cx="4645322" cy="393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0" y="3997061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9-) </a:t>
            </a:r>
            <a:r>
              <a:rPr lang="tr-TR" sz="2400" dirty="0" smtClean="0"/>
              <a:t>Verilen </a:t>
            </a:r>
            <a:r>
              <a:rPr lang="tr-TR" sz="2400" dirty="0"/>
              <a:t>I, II, III ve IV maddelerinin sıcaklıklarına göre taneciklerinin hareket durumları şekildeki gibidir.</a:t>
            </a:r>
          </a:p>
          <a:p>
            <a:r>
              <a:rPr lang="tr-TR" sz="2400" dirty="0"/>
              <a:t>Buna göre bu maddelerin sıcaktan soğuğa doğru sıralaması aşağıdakilerden hangisinde verilmiştir</a:t>
            </a:r>
            <a:r>
              <a:rPr lang="tr-TR" sz="2400" dirty="0" smtClean="0"/>
              <a:t>?</a:t>
            </a:r>
          </a:p>
          <a:p>
            <a:endParaRPr lang="tr-TR" sz="2400" dirty="0"/>
          </a:p>
          <a:p>
            <a:r>
              <a:rPr lang="tr-TR" sz="2400" dirty="0"/>
              <a:t>A) III = II &gt; I &gt; IV </a:t>
            </a:r>
            <a:r>
              <a:rPr lang="tr-TR" sz="2400" dirty="0" smtClean="0"/>
              <a:t>   B</a:t>
            </a:r>
            <a:r>
              <a:rPr lang="tr-TR" sz="2400" dirty="0"/>
              <a:t>) IV &gt; III &gt; II &gt; I </a:t>
            </a:r>
            <a:r>
              <a:rPr lang="tr-TR" sz="2400" dirty="0" smtClean="0"/>
              <a:t>   C</a:t>
            </a:r>
            <a:r>
              <a:rPr lang="tr-TR" sz="2400" dirty="0"/>
              <a:t>) I &gt; II &gt; III &gt; IV </a:t>
            </a:r>
            <a:r>
              <a:rPr lang="tr-TR" sz="2400" dirty="0" smtClean="0"/>
              <a:t> D</a:t>
            </a:r>
            <a:r>
              <a:rPr lang="tr-TR" sz="2400" dirty="0"/>
              <a:t>) IV &gt; III = II &gt; I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6300192" y="5877272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421081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179388" y="5298896"/>
            <a:ext cx="8856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eba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taki</a:t>
            </a:r>
            <a:r>
              <a:rPr lang="tr-TR" b="1" i="1" dirty="0" smtClean="0">
                <a:solidFill>
                  <a:prstClr val="black"/>
                </a:solidFill>
              </a:rPr>
              <a:t> sunulardan , </a:t>
            </a:r>
            <a:r>
              <a:rPr lang="tr-TR" b="1" i="1" dirty="0">
                <a:solidFill>
                  <a:prstClr val="black"/>
                </a:solidFill>
              </a:rPr>
              <a:t>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www. Fenokulu.net </a:t>
            </a:r>
            <a:r>
              <a:rPr lang="tr-TR" b="1" i="1" dirty="0">
                <a:solidFill>
                  <a:prstClr val="black"/>
                </a:solidFill>
              </a:rPr>
              <a:t>,</a:t>
            </a:r>
            <a:r>
              <a:rPr lang="tr-TR" b="1" i="1" dirty="0" smtClean="0">
                <a:solidFill>
                  <a:prstClr val="black"/>
                </a:solidFill>
              </a:rPr>
              <a:t> www.fatihgizligider com </a:t>
            </a:r>
            <a:r>
              <a:rPr lang="tr-TR" b="1" i="1" dirty="0">
                <a:solidFill>
                  <a:prstClr val="black"/>
                </a:solidFill>
              </a:rPr>
              <a:t> </a:t>
            </a:r>
            <a:r>
              <a:rPr lang="tr-TR" b="1" i="1" dirty="0" smtClean="0">
                <a:solidFill>
                  <a:prstClr val="black"/>
                </a:solidFill>
              </a:rPr>
              <a:t> dosyasından  yararlanılmıştır.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13/03/2015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4836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90106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3264" name="ShockwaveFlash1" r:id="rId2" imgW="10159217" imgH="5804607"/>
        </mc:Choice>
        <mc:Fallback>
          <p:control name="ShockwaveFlash1" r:id="rId2" imgW="1015921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260350"/>
                  <a:ext cx="9144000" cy="5184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2424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“Hareketlenmenin Nedeni: Isı” deneyinde ısınan suyun içindeki küçük pamuk toplarının </a:t>
            </a:r>
            <a:r>
              <a:rPr lang="tr-TR" sz="2400" dirty="0" smtClean="0"/>
              <a:t>hareketini gözlemlediniz</a:t>
            </a:r>
            <a:r>
              <a:rPr lang="tr-TR" sz="2400" dirty="0"/>
              <a:t>. Suyun ısınmaya başlamasından bir süre sonra küçük pamuk toplarının yukarı doğru</a:t>
            </a:r>
          </a:p>
          <a:p>
            <a:r>
              <a:rPr lang="tr-TR" sz="2400" dirty="0"/>
              <a:t>hareket ettiğini gözlemlediniz. Bu durumda, pamuğun yukarı doğru hareketini sağlayan su </a:t>
            </a:r>
            <a:r>
              <a:rPr lang="tr-TR" sz="2400" dirty="0" smtClean="0"/>
              <a:t>tanecikleri olmalıdır</a:t>
            </a:r>
            <a:r>
              <a:rPr lang="tr-TR" sz="2400" dirty="0"/>
              <a:t>. Su taneciklerinin yukarı hareket etmesini sağlayan ise aldıkları ısıdır. Su tanecikleri, ısı alarak</a:t>
            </a:r>
          </a:p>
          <a:p>
            <a:r>
              <a:rPr lang="tr-TR" sz="2400" dirty="0"/>
              <a:t>yukarı hareket etmeye başlamışsa enerjilerinin arttığı söylenebilir. Isının bir enerji olduğunu ve </a:t>
            </a:r>
            <a:r>
              <a:rPr lang="tr-TR" sz="2400" dirty="0" smtClean="0"/>
              <a:t>sıcaktan soğuğa </a:t>
            </a:r>
            <a:r>
              <a:rPr lang="tr-TR" sz="2400" dirty="0"/>
              <a:t>doğru akabildiğini öğrenmiştiniz. Sonuç olarak ısı alan taneciklerin daha hızlı hareket </a:t>
            </a:r>
            <a:r>
              <a:rPr lang="tr-TR" sz="2400" dirty="0" smtClean="0"/>
              <a:t>ettikleri söylenebilir</a:t>
            </a:r>
            <a:r>
              <a:rPr lang="tr-TR" sz="2400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27" y="3833664"/>
            <a:ext cx="903824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77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8b6a9722fc1fb105f19c0867ed6e7916e787e6d"/>
  <p:tag name="ISPRING_RESOURCE_PATHS_HASH_PRESENTER" val="651e4668e2c4591bfcf851f8e96b15a34b2f5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LASH_SHOW_AFTER" val="0"/>
  <p:tag name="ISPRING_FLASH_START" val="auto"/>
  <p:tag name="ISPRING_FLASH_TYPE" val="sw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LASH_SHOW_AFTER" val="0"/>
  <p:tag name="ISPRING_FLASH_START" val="auto"/>
  <p:tag name="ISPRING_FLASH_TYPE" val="sw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LASH_SHOW_AFTER" val="0"/>
  <p:tag name="ISPRING_FLASH_START" val="auto"/>
  <p:tag name="ISPRING_FLASH_TYPE" val="sw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LASH_SHOW_AFTER" val="0"/>
  <p:tag name="ISPRING_FLASH_START" val="auto"/>
  <p:tag name="ISPRING_FLASH_TYPE" val="swf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4109</Words>
  <Application>Microsoft Office PowerPoint</Application>
  <PresentationFormat>Ekran Gösterisi (4:3)</PresentationFormat>
  <Paragraphs>346</Paragraphs>
  <Slides>74</Slides>
  <Notes>2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74</vt:i4>
      </vt:variant>
    </vt:vector>
  </HeadingPairs>
  <TitlesOfParts>
    <vt:vector size="7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127</cp:revision>
  <dcterms:created xsi:type="dcterms:W3CDTF">2015-03-02T16:01:01Z</dcterms:created>
  <dcterms:modified xsi:type="dcterms:W3CDTF">2015-03-07T23:25:01Z</dcterms:modified>
</cp:coreProperties>
</file>