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1.xml" ContentType="application/vnd.ms-office.activeX+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ctiveX/activeX2.xml" ContentType="application/vnd.ms-office.activeX+xml"/>
  <Override PartName="/ppt/notesSlides/notesSlide11.xml" ContentType="application/vnd.openxmlformats-officedocument.presentationml.notesSlide+xml"/>
  <Override PartName="/ppt/activeX/activeX3.xml" ContentType="application/vnd.ms-office.activeX+xml"/>
  <Override PartName="/ppt/notesSlides/notesSlide12.xml" ContentType="application/vnd.openxmlformats-officedocument.presentationml.notesSlide+xml"/>
  <Override PartName="/ppt/activeX/activeX4.xml" ContentType="application/vnd.ms-office.activeX+xml"/>
  <Override PartName="/ppt/tags/tag2.xml" ContentType="application/vnd.openxmlformats-officedocument.presentationml.tags+xml"/>
  <Override PartName="/ppt/notesSlides/notesSlide13.xml" ContentType="application/vnd.openxmlformats-officedocument.presentationml.notesSlide+xml"/>
  <Override PartName="/ppt/activeX/activeX5.xml" ContentType="application/vnd.ms-office.activeX+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ctiveX/activeX6.xml" ContentType="application/vnd.ms-office.activeX+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ctiveX/activeX7.xml" ContentType="application/vnd.ms-office.activeX+xml"/>
  <Override PartName="/ppt/notesSlides/notesSlide22.xml" ContentType="application/vnd.openxmlformats-officedocument.presentationml.notesSlide+xml"/>
  <Override PartName="/ppt/activeX/activeX8.xml" ContentType="application/vnd.ms-office.activeX+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ctiveX/activeX9.xml" ContentType="application/vnd.ms-office.activeX+xml"/>
  <Override PartName="/ppt/tags/tag5.xml" ContentType="application/vnd.openxmlformats-officedocument.presentationml.tags+xml"/>
  <Override PartName="/ppt/notesSlides/notesSlide25.xml" ContentType="application/vnd.openxmlformats-officedocument.presentationml.notesSlide+xml"/>
  <Override PartName="/ppt/activeX/activeX10.xml" ContentType="application/vnd.ms-office.activeX+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ctiveX/activeX11.xml" ContentType="application/vnd.ms-office.activeX+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ctiveX/activeX12.xml" ContentType="application/vnd.ms-office.activeX+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59" r:id="rId5"/>
    <p:sldId id="260" r:id="rId6"/>
    <p:sldId id="261" r:id="rId7"/>
    <p:sldId id="284" r:id="rId8"/>
    <p:sldId id="271" r:id="rId9"/>
    <p:sldId id="262" r:id="rId10"/>
    <p:sldId id="263" r:id="rId11"/>
    <p:sldId id="283" r:id="rId12"/>
    <p:sldId id="303" r:id="rId13"/>
    <p:sldId id="311" r:id="rId14"/>
    <p:sldId id="314" r:id="rId15"/>
    <p:sldId id="264" r:id="rId16"/>
    <p:sldId id="265" r:id="rId17"/>
    <p:sldId id="266" r:id="rId18"/>
    <p:sldId id="310" r:id="rId19"/>
    <p:sldId id="308" r:id="rId20"/>
    <p:sldId id="267" r:id="rId21"/>
    <p:sldId id="268" r:id="rId22"/>
    <p:sldId id="270" r:id="rId23"/>
    <p:sldId id="302" r:id="rId24"/>
    <p:sldId id="305" r:id="rId25"/>
    <p:sldId id="309" r:id="rId26"/>
    <p:sldId id="306" r:id="rId27"/>
    <p:sldId id="307" r:id="rId28"/>
    <p:sldId id="273" r:id="rId29"/>
    <p:sldId id="312" r:id="rId30"/>
    <p:sldId id="313" r:id="rId31"/>
    <p:sldId id="274" r:id="rId32"/>
    <p:sldId id="275" r:id="rId33"/>
    <p:sldId id="285" r:id="rId34"/>
    <p:sldId id="276" r:id="rId35"/>
    <p:sldId id="277" r:id="rId36"/>
    <p:sldId id="278" r:id="rId37"/>
    <p:sldId id="279" r:id="rId38"/>
    <p:sldId id="287" r:id="rId39"/>
    <p:sldId id="288" r:id="rId40"/>
    <p:sldId id="295" r:id="rId41"/>
    <p:sldId id="297" r:id="rId42"/>
    <p:sldId id="299" r:id="rId43"/>
    <p:sldId id="300" r:id="rId44"/>
    <p:sldId id="301" r:id="rId45"/>
  </p:sldIdLst>
  <p:sldSz cx="9144000" cy="6858000" type="screen4x3"/>
  <p:notesSz cx="6858000" cy="9144000"/>
  <p:custDataLst>
    <p:tags r:id="rId47"/>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2664" y="-8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EE04AA-DD80-4C11-A717-6F77199012B6}" type="datetimeFigureOut">
              <a:rPr lang="tr-TR" smtClean="0"/>
              <a:t>13.03.2015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89BC3C-4C9B-47FB-A087-33859FB2AC6C}" type="slidenum">
              <a:rPr lang="tr-TR" smtClean="0"/>
              <a:t>‹#›</a:t>
            </a:fld>
            <a:endParaRPr lang="tr-TR"/>
          </a:p>
        </p:txBody>
      </p:sp>
    </p:spTree>
    <p:extLst>
      <p:ext uri="{BB962C8B-B14F-4D97-AF65-F5344CB8AC3E}">
        <p14:creationId xmlns:p14="http://schemas.microsoft.com/office/powerpoint/2010/main" val="2897175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a:t>
            </a:fld>
            <a:endParaRPr lang="tr-TR"/>
          </a:p>
        </p:txBody>
      </p:sp>
    </p:spTree>
    <p:extLst>
      <p:ext uri="{BB962C8B-B14F-4D97-AF65-F5344CB8AC3E}">
        <p14:creationId xmlns:p14="http://schemas.microsoft.com/office/powerpoint/2010/main" val="273505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10</a:t>
            </a:fld>
            <a:endParaRPr lang="tr-TR"/>
          </a:p>
        </p:txBody>
      </p:sp>
    </p:spTree>
    <p:extLst>
      <p:ext uri="{BB962C8B-B14F-4D97-AF65-F5344CB8AC3E}">
        <p14:creationId xmlns:p14="http://schemas.microsoft.com/office/powerpoint/2010/main" val="1766285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11</a:t>
            </a:fld>
            <a:endParaRPr lang="tr-TR"/>
          </a:p>
        </p:txBody>
      </p:sp>
    </p:spTree>
    <p:extLst>
      <p:ext uri="{BB962C8B-B14F-4D97-AF65-F5344CB8AC3E}">
        <p14:creationId xmlns:p14="http://schemas.microsoft.com/office/powerpoint/2010/main" val="64055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12</a:t>
            </a:fld>
            <a:endParaRPr lang="tr-TR"/>
          </a:p>
        </p:txBody>
      </p:sp>
    </p:spTree>
    <p:extLst>
      <p:ext uri="{BB962C8B-B14F-4D97-AF65-F5344CB8AC3E}">
        <p14:creationId xmlns:p14="http://schemas.microsoft.com/office/powerpoint/2010/main" val="1504652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13</a:t>
            </a:fld>
            <a:endParaRPr lang="tr-TR"/>
          </a:p>
        </p:txBody>
      </p:sp>
    </p:spTree>
    <p:extLst>
      <p:ext uri="{BB962C8B-B14F-4D97-AF65-F5344CB8AC3E}">
        <p14:creationId xmlns:p14="http://schemas.microsoft.com/office/powerpoint/2010/main" val="2101952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15</a:t>
            </a:fld>
            <a:endParaRPr lang="tr-TR"/>
          </a:p>
        </p:txBody>
      </p:sp>
    </p:spTree>
    <p:extLst>
      <p:ext uri="{BB962C8B-B14F-4D97-AF65-F5344CB8AC3E}">
        <p14:creationId xmlns:p14="http://schemas.microsoft.com/office/powerpoint/2010/main" val="2951100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16</a:t>
            </a:fld>
            <a:endParaRPr lang="tr-TR"/>
          </a:p>
        </p:txBody>
      </p:sp>
    </p:spTree>
    <p:extLst>
      <p:ext uri="{BB962C8B-B14F-4D97-AF65-F5344CB8AC3E}">
        <p14:creationId xmlns:p14="http://schemas.microsoft.com/office/powerpoint/2010/main" val="4294688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17</a:t>
            </a:fld>
            <a:endParaRPr lang="tr-TR"/>
          </a:p>
        </p:txBody>
      </p:sp>
    </p:spTree>
    <p:extLst>
      <p:ext uri="{BB962C8B-B14F-4D97-AF65-F5344CB8AC3E}">
        <p14:creationId xmlns:p14="http://schemas.microsoft.com/office/powerpoint/2010/main" val="736332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18</a:t>
            </a:fld>
            <a:endParaRPr lang="tr-TR"/>
          </a:p>
        </p:txBody>
      </p:sp>
    </p:spTree>
    <p:extLst>
      <p:ext uri="{BB962C8B-B14F-4D97-AF65-F5344CB8AC3E}">
        <p14:creationId xmlns:p14="http://schemas.microsoft.com/office/powerpoint/2010/main" val="565862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19</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20</a:t>
            </a:fld>
            <a:endParaRPr lang="tr-TR"/>
          </a:p>
        </p:txBody>
      </p:sp>
    </p:spTree>
    <p:extLst>
      <p:ext uri="{BB962C8B-B14F-4D97-AF65-F5344CB8AC3E}">
        <p14:creationId xmlns:p14="http://schemas.microsoft.com/office/powerpoint/2010/main" val="832923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a:t>
            </a:fld>
            <a:endParaRPr lang="tr-TR"/>
          </a:p>
        </p:txBody>
      </p:sp>
    </p:spTree>
    <p:extLst>
      <p:ext uri="{BB962C8B-B14F-4D97-AF65-F5344CB8AC3E}">
        <p14:creationId xmlns:p14="http://schemas.microsoft.com/office/powerpoint/2010/main" val="14566557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21</a:t>
            </a:fld>
            <a:endParaRPr lang="tr-TR"/>
          </a:p>
        </p:txBody>
      </p:sp>
    </p:spTree>
    <p:extLst>
      <p:ext uri="{BB962C8B-B14F-4D97-AF65-F5344CB8AC3E}">
        <p14:creationId xmlns:p14="http://schemas.microsoft.com/office/powerpoint/2010/main" val="2477881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22</a:t>
            </a:fld>
            <a:endParaRPr lang="tr-TR"/>
          </a:p>
        </p:txBody>
      </p:sp>
    </p:spTree>
    <p:extLst>
      <p:ext uri="{BB962C8B-B14F-4D97-AF65-F5344CB8AC3E}">
        <p14:creationId xmlns:p14="http://schemas.microsoft.com/office/powerpoint/2010/main" val="3623072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23</a:t>
            </a:fld>
            <a:endParaRPr lang="tr-TR"/>
          </a:p>
        </p:txBody>
      </p:sp>
    </p:spTree>
    <p:extLst>
      <p:ext uri="{BB962C8B-B14F-4D97-AF65-F5344CB8AC3E}">
        <p14:creationId xmlns:p14="http://schemas.microsoft.com/office/powerpoint/2010/main" val="13460071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24</a:t>
            </a:fld>
            <a:endParaRPr lang="tr-TR"/>
          </a:p>
        </p:txBody>
      </p:sp>
    </p:spTree>
    <p:extLst>
      <p:ext uri="{BB962C8B-B14F-4D97-AF65-F5344CB8AC3E}">
        <p14:creationId xmlns:p14="http://schemas.microsoft.com/office/powerpoint/2010/main" val="1279441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789BC3C-4C9B-47FB-A087-33859FB2AC6C}" type="slidenum">
              <a:rPr lang="tr-TR" smtClean="0"/>
              <a:t>25</a:t>
            </a:fld>
            <a:endParaRPr lang="tr-TR"/>
          </a:p>
        </p:txBody>
      </p:sp>
    </p:spTree>
    <p:extLst>
      <p:ext uri="{BB962C8B-B14F-4D97-AF65-F5344CB8AC3E}">
        <p14:creationId xmlns:p14="http://schemas.microsoft.com/office/powerpoint/2010/main" val="643799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26</a:t>
            </a:fld>
            <a:endParaRPr lang="tr-TR"/>
          </a:p>
        </p:txBody>
      </p:sp>
    </p:spTree>
    <p:extLst>
      <p:ext uri="{BB962C8B-B14F-4D97-AF65-F5344CB8AC3E}">
        <p14:creationId xmlns:p14="http://schemas.microsoft.com/office/powerpoint/2010/main" val="5210349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27</a:t>
            </a:fld>
            <a:endParaRPr lang="tr-TR"/>
          </a:p>
        </p:txBody>
      </p:sp>
    </p:spTree>
    <p:extLst>
      <p:ext uri="{BB962C8B-B14F-4D97-AF65-F5344CB8AC3E}">
        <p14:creationId xmlns:p14="http://schemas.microsoft.com/office/powerpoint/2010/main" val="3249723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28</a:t>
            </a:fld>
            <a:endParaRPr lang="tr-TR"/>
          </a:p>
        </p:txBody>
      </p:sp>
    </p:spTree>
    <p:extLst>
      <p:ext uri="{BB962C8B-B14F-4D97-AF65-F5344CB8AC3E}">
        <p14:creationId xmlns:p14="http://schemas.microsoft.com/office/powerpoint/2010/main" val="2680737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29</a:t>
            </a:fld>
            <a:endParaRPr lang="tr-TR"/>
          </a:p>
        </p:txBody>
      </p:sp>
    </p:spTree>
    <p:extLst>
      <p:ext uri="{BB962C8B-B14F-4D97-AF65-F5344CB8AC3E}">
        <p14:creationId xmlns:p14="http://schemas.microsoft.com/office/powerpoint/2010/main" val="3475820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30</a:t>
            </a:fld>
            <a:endParaRPr lang="tr-TR"/>
          </a:p>
        </p:txBody>
      </p:sp>
    </p:spTree>
    <p:extLst>
      <p:ext uri="{BB962C8B-B14F-4D97-AF65-F5344CB8AC3E}">
        <p14:creationId xmlns:p14="http://schemas.microsoft.com/office/powerpoint/2010/main" val="294994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a:t>
            </a:fld>
            <a:endParaRPr lang="tr-TR"/>
          </a:p>
        </p:txBody>
      </p:sp>
    </p:spTree>
    <p:extLst>
      <p:ext uri="{BB962C8B-B14F-4D97-AF65-F5344CB8AC3E}">
        <p14:creationId xmlns:p14="http://schemas.microsoft.com/office/powerpoint/2010/main" val="2525265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31</a:t>
            </a:fld>
            <a:endParaRPr lang="tr-TR"/>
          </a:p>
        </p:txBody>
      </p:sp>
    </p:spTree>
    <p:extLst>
      <p:ext uri="{BB962C8B-B14F-4D97-AF65-F5344CB8AC3E}">
        <p14:creationId xmlns:p14="http://schemas.microsoft.com/office/powerpoint/2010/main" val="33105355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32</a:t>
            </a:fld>
            <a:endParaRPr lang="tr-TR"/>
          </a:p>
        </p:txBody>
      </p:sp>
    </p:spTree>
    <p:extLst>
      <p:ext uri="{BB962C8B-B14F-4D97-AF65-F5344CB8AC3E}">
        <p14:creationId xmlns:p14="http://schemas.microsoft.com/office/powerpoint/2010/main" val="11686518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33</a:t>
            </a:fld>
            <a:endParaRPr lang="tr-TR"/>
          </a:p>
        </p:txBody>
      </p:sp>
    </p:spTree>
    <p:extLst>
      <p:ext uri="{BB962C8B-B14F-4D97-AF65-F5344CB8AC3E}">
        <p14:creationId xmlns:p14="http://schemas.microsoft.com/office/powerpoint/2010/main" val="1574836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34</a:t>
            </a:fld>
            <a:endParaRPr lang="tr-TR"/>
          </a:p>
        </p:txBody>
      </p:sp>
    </p:spTree>
    <p:extLst>
      <p:ext uri="{BB962C8B-B14F-4D97-AF65-F5344CB8AC3E}">
        <p14:creationId xmlns:p14="http://schemas.microsoft.com/office/powerpoint/2010/main" val="21898109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35</a:t>
            </a:fld>
            <a:endParaRPr lang="tr-TR"/>
          </a:p>
        </p:txBody>
      </p:sp>
    </p:spTree>
    <p:extLst>
      <p:ext uri="{BB962C8B-B14F-4D97-AF65-F5344CB8AC3E}">
        <p14:creationId xmlns:p14="http://schemas.microsoft.com/office/powerpoint/2010/main" val="19501209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36</a:t>
            </a:fld>
            <a:endParaRPr lang="tr-TR"/>
          </a:p>
        </p:txBody>
      </p:sp>
    </p:spTree>
    <p:extLst>
      <p:ext uri="{BB962C8B-B14F-4D97-AF65-F5344CB8AC3E}">
        <p14:creationId xmlns:p14="http://schemas.microsoft.com/office/powerpoint/2010/main" val="5541923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37</a:t>
            </a:fld>
            <a:endParaRPr lang="tr-TR"/>
          </a:p>
        </p:txBody>
      </p:sp>
    </p:spTree>
    <p:extLst>
      <p:ext uri="{BB962C8B-B14F-4D97-AF65-F5344CB8AC3E}">
        <p14:creationId xmlns:p14="http://schemas.microsoft.com/office/powerpoint/2010/main" val="684525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3A9ED4E-8A48-49F6-AD54-15AF7FFCF5F4}" type="slidenum">
              <a:rPr lang="tr-TR" smtClean="0"/>
              <a:t>38</a:t>
            </a:fld>
            <a:endParaRPr lang="tr-TR"/>
          </a:p>
        </p:txBody>
      </p:sp>
    </p:spTree>
    <p:extLst>
      <p:ext uri="{BB962C8B-B14F-4D97-AF65-F5344CB8AC3E}">
        <p14:creationId xmlns:p14="http://schemas.microsoft.com/office/powerpoint/2010/main" val="36902427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39</a:t>
            </a:fld>
            <a:endParaRPr lang="tr-TR"/>
          </a:p>
        </p:txBody>
      </p:sp>
    </p:spTree>
    <p:extLst>
      <p:ext uri="{BB962C8B-B14F-4D97-AF65-F5344CB8AC3E}">
        <p14:creationId xmlns:p14="http://schemas.microsoft.com/office/powerpoint/2010/main" val="1901259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40</a:t>
            </a:fld>
            <a:endParaRPr lang="tr-TR"/>
          </a:p>
        </p:txBody>
      </p:sp>
    </p:spTree>
    <p:extLst>
      <p:ext uri="{BB962C8B-B14F-4D97-AF65-F5344CB8AC3E}">
        <p14:creationId xmlns:p14="http://schemas.microsoft.com/office/powerpoint/2010/main" val="1541310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4</a:t>
            </a:fld>
            <a:endParaRPr lang="tr-TR"/>
          </a:p>
        </p:txBody>
      </p:sp>
    </p:spTree>
    <p:extLst>
      <p:ext uri="{BB962C8B-B14F-4D97-AF65-F5344CB8AC3E}">
        <p14:creationId xmlns:p14="http://schemas.microsoft.com/office/powerpoint/2010/main" val="23465275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41</a:t>
            </a:fld>
            <a:endParaRPr lang="tr-TR"/>
          </a:p>
        </p:txBody>
      </p:sp>
    </p:spTree>
    <p:extLst>
      <p:ext uri="{BB962C8B-B14F-4D97-AF65-F5344CB8AC3E}">
        <p14:creationId xmlns:p14="http://schemas.microsoft.com/office/powerpoint/2010/main" val="29293602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42</a:t>
            </a:fld>
            <a:endParaRPr lang="tr-TR"/>
          </a:p>
        </p:txBody>
      </p:sp>
    </p:spTree>
    <p:extLst>
      <p:ext uri="{BB962C8B-B14F-4D97-AF65-F5344CB8AC3E}">
        <p14:creationId xmlns:p14="http://schemas.microsoft.com/office/powerpoint/2010/main" val="30121982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43</a:t>
            </a:fld>
            <a:endParaRPr lang="tr-TR"/>
          </a:p>
        </p:txBody>
      </p:sp>
    </p:spTree>
    <p:extLst>
      <p:ext uri="{BB962C8B-B14F-4D97-AF65-F5344CB8AC3E}">
        <p14:creationId xmlns:p14="http://schemas.microsoft.com/office/powerpoint/2010/main" val="3625343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44</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5</a:t>
            </a:fld>
            <a:endParaRPr lang="tr-TR"/>
          </a:p>
        </p:txBody>
      </p:sp>
    </p:spTree>
    <p:extLst>
      <p:ext uri="{BB962C8B-B14F-4D97-AF65-F5344CB8AC3E}">
        <p14:creationId xmlns:p14="http://schemas.microsoft.com/office/powerpoint/2010/main" val="1249165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6</a:t>
            </a:fld>
            <a:endParaRPr lang="tr-TR"/>
          </a:p>
        </p:txBody>
      </p:sp>
    </p:spTree>
    <p:extLst>
      <p:ext uri="{BB962C8B-B14F-4D97-AF65-F5344CB8AC3E}">
        <p14:creationId xmlns:p14="http://schemas.microsoft.com/office/powerpoint/2010/main" val="412210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7</a:t>
            </a:fld>
            <a:endParaRPr lang="tr-TR"/>
          </a:p>
        </p:txBody>
      </p:sp>
    </p:spTree>
    <p:extLst>
      <p:ext uri="{BB962C8B-B14F-4D97-AF65-F5344CB8AC3E}">
        <p14:creationId xmlns:p14="http://schemas.microsoft.com/office/powerpoint/2010/main" val="3279846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8</a:t>
            </a:fld>
            <a:endParaRPr lang="tr-TR"/>
          </a:p>
        </p:txBody>
      </p:sp>
    </p:spTree>
    <p:extLst>
      <p:ext uri="{BB962C8B-B14F-4D97-AF65-F5344CB8AC3E}">
        <p14:creationId xmlns:p14="http://schemas.microsoft.com/office/powerpoint/2010/main" val="338882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F789BC3C-4C9B-47FB-A087-33859FB2AC6C}" type="slidenum">
              <a:rPr lang="tr-TR" smtClean="0"/>
              <a:t>9</a:t>
            </a:fld>
            <a:endParaRPr lang="tr-TR"/>
          </a:p>
        </p:txBody>
      </p:sp>
    </p:spTree>
    <p:extLst>
      <p:ext uri="{BB962C8B-B14F-4D97-AF65-F5344CB8AC3E}">
        <p14:creationId xmlns:p14="http://schemas.microsoft.com/office/powerpoint/2010/main" val="470144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13.03.2015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13.03.2015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17.png"/><Relationship Id="rId5" Type="http://schemas.openxmlformats.org/officeDocument/2006/relationships/notesSlide" Target="../notesSlides/notesSlide13.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ontrol" Target="../activeX/activeX5.xml"/><Relationship Id="rId1" Type="http://schemas.openxmlformats.org/officeDocument/2006/relationships/vmlDrawing" Target="../drawings/vmlDrawing5.vml"/><Relationship Id="rId5" Type="http://schemas.openxmlformats.org/officeDocument/2006/relationships/image" Target="../media/image19.png"/><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3.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25.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9.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5" Type="http://schemas.openxmlformats.org/officeDocument/2006/relationships/image" Target="../media/image31.png"/><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33.png"/><Relationship Id="rId5" Type="http://schemas.openxmlformats.org/officeDocument/2006/relationships/notesSlide" Target="../notesSlides/notesSlide23.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control" Target="../activeX/activeX9.xml"/><Relationship Id="rId1" Type="http://schemas.openxmlformats.org/officeDocument/2006/relationships/vmlDrawing" Target="../drawings/vmlDrawing9.vml"/><Relationship Id="rId6" Type="http://schemas.openxmlformats.org/officeDocument/2006/relationships/image" Target="../media/image35.png"/><Relationship Id="rId5" Type="http://schemas.openxmlformats.org/officeDocument/2006/relationships/notesSlide" Target="../notesSlides/notesSlide25.xml"/><Relationship Id="rId4"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control" Target="../activeX/activeX10.xml"/><Relationship Id="rId1" Type="http://schemas.openxmlformats.org/officeDocument/2006/relationships/vmlDrawing" Target="../drawings/vmlDrawing10.vml"/><Relationship Id="rId6" Type="http://schemas.openxmlformats.org/officeDocument/2006/relationships/image" Target="../media/image37.png"/><Relationship Id="rId5" Type="http://schemas.openxmlformats.org/officeDocument/2006/relationships/notesSlide" Target="../notesSlides/notesSlide26.xml"/><Relationship Id="rId4"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8.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9.png"/><Relationship Id="rId4"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42.jpg"/><Relationship Id="rId4" Type="http://schemas.openxmlformats.org/officeDocument/2006/relationships/image" Target="../media/image41.jpg"/></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5" Type="http://schemas.openxmlformats.org/officeDocument/2006/relationships/image" Target="../media/image45.png"/><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54.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2.xml"/><Relationship Id="rId1" Type="http://schemas.openxmlformats.org/officeDocument/2006/relationships/vmlDrawing" Target="../drawings/vmlDrawing12.vml"/><Relationship Id="rId5" Type="http://schemas.openxmlformats.org/officeDocument/2006/relationships/image" Target="../media/image56.png"/><Relationship Id="rId4"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520" y="620883"/>
            <a:ext cx="8640960" cy="6086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5496" y="44624"/>
            <a:ext cx="9073008" cy="523220"/>
          </a:xfrm>
          <a:prstGeom prst="rect">
            <a:avLst/>
          </a:prstGeom>
          <a:solidFill>
            <a:srgbClr val="FF0000">
              <a:alpha val="29000"/>
            </a:srgbClr>
          </a:solidFill>
        </p:spPr>
        <p:txBody>
          <a:bodyPr wrap="square">
            <a:spAutoFit/>
          </a:bodyPr>
          <a:lstStyle/>
          <a:p>
            <a:r>
              <a:rPr lang="tr-TR" sz="2800" b="1" dirty="0" smtClean="0"/>
              <a:t>                                         </a:t>
            </a:r>
            <a:r>
              <a:rPr lang="tr-TR" sz="2800" b="1" dirty="0" smtClean="0">
                <a:solidFill>
                  <a:schemeClr val="bg1"/>
                </a:solidFill>
              </a:rPr>
              <a:t>YAKITLAR</a:t>
            </a:r>
            <a:endParaRPr lang="tr-TR" sz="2800" dirty="0">
              <a:solidFill>
                <a:schemeClr val="bg1"/>
              </a:solidFill>
            </a:endParaRPr>
          </a:p>
        </p:txBody>
      </p:sp>
    </p:spTree>
    <p:extLst>
      <p:ext uri="{BB962C8B-B14F-4D97-AF65-F5344CB8AC3E}">
        <p14:creationId xmlns:p14="http://schemas.microsoft.com/office/powerpoint/2010/main" val="38186775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370" y="5537"/>
            <a:ext cx="2215030" cy="523220"/>
          </a:xfrm>
          <a:prstGeom prst="rect">
            <a:avLst/>
          </a:prstGeom>
        </p:spPr>
        <p:txBody>
          <a:bodyPr wrap="none">
            <a:spAutoFit/>
          </a:bodyPr>
          <a:lstStyle/>
          <a:p>
            <a:r>
              <a:rPr lang="tr-TR" sz="2800" b="1" dirty="0">
                <a:solidFill>
                  <a:srgbClr val="2680FF"/>
                </a:solidFill>
                <a:latin typeface="OpenSans-Bold"/>
              </a:rPr>
              <a:t>Gaz Yakıtlar</a:t>
            </a:r>
            <a:endParaRPr lang="tr-TR" sz="2800" dirty="0"/>
          </a:p>
        </p:txBody>
      </p:sp>
      <p:sp>
        <p:nvSpPr>
          <p:cNvPr id="3" name="Dikdörtgen 2"/>
          <p:cNvSpPr/>
          <p:nvPr/>
        </p:nvSpPr>
        <p:spPr>
          <a:xfrm>
            <a:off x="123849" y="476672"/>
            <a:ext cx="8900896" cy="2123658"/>
          </a:xfrm>
          <a:prstGeom prst="rect">
            <a:avLst/>
          </a:prstGeom>
        </p:spPr>
        <p:txBody>
          <a:bodyPr wrap="square">
            <a:spAutoFit/>
          </a:bodyPr>
          <a:lstStyle/>
          <a:p>
            <a:r>
              <a:rPr lang="tr-TR" sz="2200" dirty="0">
                <a:latin typeface="mHelvetica"/>
              </a:rPr>
              <a:t>Doğal gaz, metan, </a:t>
            </a:r>
            <a:r>
              <a:rPr lang="tr-TR" sz="2200" dirty="0" err="1">
                <a:latin typeface="mHelvetica"/>
              </a:rPr>
              <a:t>etan</a:t>
            </a:r>
            <a:r>
              <a:rPr lang="tr-TR" sz="2200" dirty="0">
                <a:latin typeface="mHelvetica"/>
              </a:rPr>
              <a:t> gibi gazlar yakıt olarak kullanılır. Doğal gaz da petrol gibi karaların </a:t>
            </a:r>
            <a:r>
              <a:rPr lang="tr-TR" sz="2200" dirty="0" smtClean="0">
                <a:latin typeface="mHelvetica"/>
              </a:rPr>
              <a:t>altındaki boşluklarda </a:t>
            </a:r>
            <a:r>
              <a:rPr lang="tr-TR" sz="2200" dirty="0">
                <a:latin typeface="mHelvetica"/>
              </a:rPr>
              <a:t>ya da deniz altında bulunur. Renksiz, kokusuz bir gaz olan doğal gaz çok uzun </a:t>
            </a:r>
            <a:r>
              <a:rPr lang="tr-TR" sz="2200" dirty="0" smtClean="0">
                <a:latin typeface="mHelvetica"/>
              </a:rPr>
              <a:t>zamanda oluşur</a:t>
            </a:r>
            <a:r>
              <a:rPr lang="tr-TR" sz="2200" dirty="0">
                <a:latin typeface="mHelvetica"/>
              </a:rPr>
              <a:t>. Katı ve sıvılara göre daha fazla ısı enerjisi verebilir. Kül ve duman bırakmadıkları için diğer </a:t>
            </a:r>
            <a:r>
              <a:rPr lang="tr-TR" sz="2200" dirty="0" smtClean="0">
                <a:latin typeface="mHelvetica"/>
              </a:rPr>
              <a:t>yakıtlardan üstün </a:t>
            </a:r>
            <a:r>
              <a:rPr lang="tr-TR" sz="2200" dirty="0">
                <a:latin typeface="mHelvetica"/>
              </a:rPr>
              <a:t>özellikleri vardır. </a:t>
            </a:r>
            <a:r>
              <a:rPr lang="tr-TR" sz="2200" b="1" dirty="0">
                <a:latin typeface="mHelvetica-Bold"/>
              </a:rPr>
              <a:t>Doğal gaz </a:t>
            </a:r>
            <a:r>
              <a:rPr lang="tr-TR" sz="2200" dirty="0">
                <a:latin typeface="mHelvetica"/>
              </a:rPr>
              <a:t>da hızla tükenmekte olan enerji kaynaklarımızdandır.</a:t>
            </a:r>
            <a:endParaRPr lang="tr-TR" sz="2200" dirty="0"/>
          </a:p>
        </p:txBody>
      </p:sp>
      <p:sp>
        <p:nvSpPr>
          <p:cNvPr id="4" name="Dikdörtgen 3"/>
          <p:cNvSpPr/>
          <p:nvPr/>
        </p:nvSpPr>
        <p:spPr>
          <a:xfrm>
            <a:off x="106370" y="2492896"/>
            <a:ext cx="8900896" cy="4293483"/>
          </a:xfrm>
          <a:prstGeom prst="rect">
            <a:avLst/>
          </a:prstGeom>
        </p:spPr>
        <p:txBody>
          <a:bodyPr wrap="square">
            <a:spAutoFit/>
          </a:bodyPr>
          <a:lstStyle/>
          <a:p>
            <a:r>
              <a:rPr lang="tr-TR" sz="2100" dirty="0">
                <a:latin typeface="mHelvetica"/>
              </a:rPr>
              <a:t>Kömür, doğal gaz ve petrol canlı atıklarının toprak altında uzun zaman kalmasıyla oluşan </a:t>
            </a:r>
            <a:r>
              <a:rPr lang="tr-TR" sz="2100" dirty="0" smtClean="0">
                <a:latin typeface="mHelvetica"/>
              </a:rPr>
              <a:t>yakıtlardır. Bu </a:t>
            </a:r>
            <a:r>
              <a:rPr lang="tr-TR" sz="2100" dirty="0">
                <a:latin typeface="mHelvetica"/>
              </a:rPr>
              <a:t>nedenle bu yakıtlara </a:t>
            </a:r>
            <a:r>
              <a:rPr lang="tr-TR" sz="2100" b="1" dirty="0">
                <a:latin typeface="mHelvetica-Bold"/>
              </a:rPr>
              <a:t>fosil yakıtlar </a:t>
            </a:r>
            <a:r>
              <a:rPr lang="tr-TR" sz="2100" dirty="0">
                <a:latin typeface="mHelvetica"/>
              </a:rPr>
              <a:t>denir. Fosil yakıtlar, ısınma amacıyla kullanıldığı gibi termik </a:t>
            </a:r>
            <a:r>
              <a:rPr lang="tr-TR" sz="2100" dirty="0" smtClean="0">
                <a:latin typeface="mHelvetica"/>
              </a:rPr>
              <a:t>santrallerde elektrik </a:t>
            </a:r>
            <a:r>
              <a:rPr lang="tr-TR" sz="2100" dirty="0">
                <a:latin typeface="mHelvetica"/>
              </a:rPr>
              <a:t>üretmek için de kullanılır. Dünyada elektrik üretimi için en çok kullanılan yakıt </a:t>
            </a:r>
            <a:r>
              <a:rPr lang="tr-TR" sz="2100" dirty="0" smtClean="0">
                <a:latin typeface="mHelvetica"/>
              </a:rPr>
              <a:t>kömürdür. Petrol </a:t>
            </a:r>
            <a:r>
              <a:rPr lang="tr-TR" sz="2100" dirty="0">
                <a:latin typeface="mHelvetica"/>
              </a:rPr>
              <a:t>ise başta enerji üretimi olmak üzere plastik, boya, teflon gibi birçok alanda kullanılır. </a:t>
            </a:r>
            <a:r>
              <a:rPr lang="tr-TR" sz="2100" dirty="0" smtClean="0">
                <a:latin typeface="mHelvetica"/>
              </a:rPr>
              <a:t>Benzin, mazot </a:t>
            </a:r>
            <a:r>
              <a:rPr lang="tr-TR" sz="2100" dirty="0">
                <a:latin typeface="mHelvetica"/>
              </a:rPr>
              <a:t>ve LPG (likit petrol gazı) yaygın olarak kullanılan petrol ürünleridir. Fosil yakıtlar </a:t>
            </a:r>
            <a:r>
              <a:rPr lang="tr-TR" sz="2100" dirty="0" smtClean="0">
                <a:latin typeface="mHelvetica"/>
              </a:rPr>
              <a:t>günümüzdeki ihtiyaçları </a:t>
            </a:r>
            <a:r>
              <a:rPr lang="tr-TR" sz="2100" dirty="0">
                <a:latin typeface="mHelvetica"/>
              </a:rPr>
              <a:t>karşılayamadığı için hızla tükenmektedir. Bu nedenle fosil yakıtlara </a:t>
            </a:r>
            <a:r>
              <a:rPr lang="tr-TR" sz="2100" b="1" dirty="0">
                <a:latin typeface="mHelvetica-Bold"/>
              </a:rPr>
              <a:t>yenilenemez enerji </a:t>
            </a:r>
            <a:r>
              <a:rPr lang="tr-TR" sz="2100" b="1" dirty="0" smtClean="0">
                <a:latin typeface="mHelvetica-Bold"/>
              </a:rPr>
              <a:t>kaynakları </a:t>
            </a:r>
            <a:r>
              <a:rPr lang="tr-TR" sz="2100" dirty="0" smtClean="0">
                <a:latin typeface="mHelvetica"/>
              </a:rPr>
              <a:t>denir</a:t>
            </a:r>
            <a:r>
              <a:rPr lang="tr-TR" sz="2100" dirty="0">
                <a:latin typeface="mHelvetica"/>
              </a:rPr>
              <a:t>. Bu kaynakların dikkatli kullanılması gerekmektedir. Bu tür yakıtlar, hızla tükenmeleri </a:t>
            </a:r>
            <a:r>
              <a:rPr lang="tr-TR" sz="2100" dirty="0" smtClean="0">
                <a:latin typeface="mHelvetica"/>
              </a:rPr>
              <a:t>yanında, oluşturdukları </a:t>
            </a:r>
            <a:r>
              <a:rPr lang="tr-TR" sz="2100" dirty="0">
                <a:latin typeface="mHelvetica"/>
              </a:rPr>
              <a:t>atıklar ve oluşturdukları sera etkisiyle canlılara zarar vermektedir. Fosil </a:t>
            </a:r>
            <a:r>
              <a:rPr lang="tr-TR" sz="2100" dirty="0" smtClean="0">
                <a:latin typeface="mHelvetica"/>
              </a:rPr>
              <a:t>yakıtlardan başka </a:t>
            </a:r>
            <a:r>
              <a:rPr lang="tr-TR" sz="2100" dirty="0">
                <a:latin typeface="mHelvetica"/>
              </a:rPr>
              <a:t>tükenmeyen ve çevreye az zarar veren kaynaklar yok mudur?</a:t>
            </a:r>
            <a:endParaRPr lang="tr-TR" sz="2100" dirty="0"/>
          </a:p>
        </p:txBody>
      </p:sp>
    </p:spTree>
    <p:extLst>
      <p:ext uri="{BB962C8B-B14F-4D97-AF65-F5344CB8AC3E}">
        <p14:creationId xmlns:p14="http://schemas.microsoft.com/office/powerpoint/2010/main" val="2643220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3086"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1440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9190000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595565" y="6337300"/>
            <a:ext cx="2167581" cy="369332"/>
          </a:xfrm>
          <a:prstGeom prst="rect">
            <a:avLst/>
          </a:prstGeom>
        </p:spPr>
        <p:txBody>
          <a:bodyPr wrap="none">
            <a:spAutoFit/>
          </a:bodyPr>
          <a:lstStyle/>
          <a:p>
            <a:r>
              <a:rPr lang="tr-TR" b="1" dirty="0" smtClean="0">
                <a:latin typeface="Arial Narrow" pitchFamily="34" charset="0"/>
              </a:rPr>
              <a:t>Fareyi sağ tıkla oynat.</a:t>
            </a:r>
            <a:endParaRPr lang="tr-TR" b="1" dirty="0">
              <a:latin typeface="Arial Narrow" pitchFamily="34" charset="0"/>
            </a:endParaRPr>
          </a:p>
        </p:txBody>
      </p:sp>
    </p:spTree>
    <p:controls>
      <mc:AlternateContent xmlns:mc="http://schemas.openxmlformats.org/markup-compatibility/2006">
        <mc:Choice xmlns:v="urn:schemas-microsoft-com:vml" Requires="v">
          <p:control spid="8203" name="ShockwaveFlash1" r:id="rId2" imgW="9142857" imgH="6336686"/>
        </mc:Choice>
        <mc:Fallback>
          <p:control name="ShockwaveFlash1" r:id="rId2" imgW="9142857" imgH="63366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3373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8925787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5364" name="ShockwaveFlash1" r:id="rId2" imgW="6857143" imgH="4978318"/>
        </mc:Choice>
        <mc:Fallback>
          <p:control name="ShockwaveFlash1" r:id="rId2" imgW="6857143" imgH="4978318">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1116013" y="333375"/>
                  <a:ext cx="6858000" cy="4978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037031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6386" name="ShockwaveFlash1" r:id="rId2" imgW="9142857" imgH="5472458"/>
        </mc:Choice>
        <mc:Fallback>
          <p:control name="ShockwaveFlash1" r:id="rId2" imgW="9142857" imgH="5472458">
            <p:pic>
              <p:nvPicPr>
                <p:cNvPr id="0" name="ShockwaveFlash1"/>
                <p:cNvPicPr preferRelativeResize="0">
                  <a:picLocks noChangeArrowheads="1" noChangeShapeType="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47211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41437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5184576" cy="4093428"/>
          </a:xfrm>
          <a:prstGeom prst="rect">
            <a:avLst/>
          </a:prstGeom>
        </p:spPr>
        <p:txBody>
          <a:bodyPr wrap="square">
            <a:spAutoFit/>
          </a:bodyPr>
          <a:lstStyle/>
          <a:p>
            <a:r>
              <a:rPr lang="tr-TR" sz="2000" dirty="0">
                <a:latin typeface="mHelvetica"/>
              </a:rPr>
              <a:t>Güneş’in bir gün sönebileceğini düşünebilir misiniz? Dünya’da </a:t>
            </a:r>
            <a:r>
              <a:rPr lang="tr-TR" sz="2000" dirty="0" smtClean="0">
                <a:latin typeface="mHelvetica"/>
              </a:rPr>
              <a:t>bir gün </a:t>
            </a:r>
            <a:r>
              <a:rPr lang="tr-TR" sz="2000" dirty="0">
                <a:latin typeface="mHelvetica"/>
              </a:rPr>
              <a:t>rüzgârın hiç esmeyeceği aklınızdan geçti mi? Isınma enerjisi </a:t>
            </a:r>
            <a:r>
              <a:rPr lang="tr-TR" sz="2000" dirty="0" smtClean="0">
                <a:latin typeface="mHelvetica"/>
              </a:rPr>
              <a:t>elde etmenin </a:t>
            </a:r>
            <a:r>
              <a:rPr lang="tr-TR" sz="2000" dirty="0">
                <a:latin typeface="mHelvetica"/>
              </a:rPr>
              <a:t>tek yolu fosil yakıtlar mıdır?</a:t>
            </a:r>
          </a:p>
          <a:p>
            <a:r>
              <a:rPr lang="tr-TR" sz="2000" dirty="0">
                <a:latin typeface="mHelvetica"/>
              </a:rPr>
              <a:t>Fosil yakıtların bir gün biteceğini düşünen insanoğlu, farklı </a:t>
            </a:r>
            <a:r>
              <a:rPr lang="tr-TR" sz="2000" dirty="0" smtClean="0">
                <a:latin typeface="mHelvetica"/>
              </a:rPr>
              <a:t>kaynaklar aramaktadır</a:t>
            </a:r>
            <a:r>
              <a:rPr lang="tr-TR" sz="2000" dirty="0">
                <a:latin typeface="mHelvetica"/>
              </a:rPr>
              <a:t>. Bunların başında hidroelektrik santraller, rüzgâr, </a:t>
            </a:r>
            <a:r>
              <a:rPr lang="tr-TR" sz="2000" dirty="0" smtClean="0">
                <a:latin typeface="mHelvetica"/>
              </a:rPr>
              <a:t>jeotermal kaynaklar</a:t>
            </a:r>
            <a:r>
              <a:rPr lang="tr-TR" sz="2000" dirty="0">
                <a:latin typeface="mHelvetica"/>
              </a:rPr>
              <a:t>, </a:t>
            </a:r>
            <a:r>
              <a:rPr lang="tr-TR" sz="2000" dirty="0" err="1">
                <a:latin typeface="mHelvetica"/>
              </a:rPr>
              <a:t>biyokütle</a:t>
            </a:r>
            <a:r>
              <a:rPr lang="tr-TR" sz="2000" dirty="0">
                <a:latin typeface="mHelvetica"/>
              </a:rPr>
              <a:t> ve Güneş gelmektedir. Bu şekilde sürekli </a:t>
            </a:r>
            <a:r>
              <a:rPr lang="tr-TR" sz="2000" dirty="0" smtClean="0">
                <a:latin typeface="mHelvetica"/>
              </a:rPr>
              <a:t>kullanıldığı hâlde </a:t>
            </a:r>
            <a:r>
              <a:rPr lang="tr-TR" sz="2000" dirty="0">
                <a:latin typeface="mHelvetica"/>
              </a:rPr>
              <a:t>tükenmeyen enerji kaynaklarına, </a:t>
            </a:r>
            <a:r>
              <a:rPr lang="tr-TR" sz="2000" b="1" dirty="0">
                <a:latin typeface="mHelvetica-Bold"/>
              </a:rPr>
              <a:t>yenilenebilir enerji </a:t>
            </a:r>
            <a:r>
              <a:rPr lang="tr-TR" sz="2000" b="1" dirty="0" smtClean="0">
                <a:latin typeface="mHelvetica-Bold"/>
              </a:rPr>
              <a:t>kaynakları </a:t>
            </a:r>
            <a:r>
              <a:rPr lang="tr-TR" sz="2000" dirty="0" smtClean="0">
                <a:latin typeface="mHelvetica"/>
              </a:rPr>
              <a:t>denir</a:t>
            </a:r>
            <a:r>
              <a:rPr lang="tr-TR" sz="2000" dirty="0">
                <a:latin typeface="mHelvetica"/>
              </a:rPr>
              <a:t>.</a:t>
            </a:r>
            <a:endParaRPr lang="tr-TR" sz="200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064" y="116632"/>
            <a:ext cx="3924300"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20822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76672"/>
            <a:ext cx="4840188" cy="4031873"/>
          </a:xfrm>
          <a:prstGeom prst="rect">
            <a:avLst/>
          </a:prstGeom>
        </p:spPr>
        <p:txBody>
          <a:bodyPr wrap="square">
            <a:spAutoFit/>
          </a:bodyPr>
          <a:lstStyle/>
          <a:p>
            <a:r>
              <a:rPr lang="tr-TR" sz="3200" b="1" dirty="0">
                <a:latin typeface="mHelvetica-Bold"/>
              </a:rPr>
              <a:t>Jeotermal enerji: </a:t>
            </a:r>
            <a:r>
              <a:rPr lang="tr-TR" sz="3200" dirty="0">
                <a:latin typeface="mHelvetica"/>
              </a:rPr>
              <a:t>Yeryüzünün iç tabakasında bulunan sıcak </a:t>
            </a:r>
            <a:r>
              <a:rPr lang="tr-TR" sz="3200" dirty="0" smtClean="0">
                <a:latin typeface="mHelvetica"/>
              </a:rPr>
              <a:t>su ya </a:t>
            </a:r>
            <a:r>
              <a:rPr lang="tr-TR" sz="3200" dirty="0">
                <a:latin typeface="mHelvetica"/>
              </a:rPr>
              <a:t>da buhardan yararlanılarak elde edilir. Jeotermal enerjinin ilk </a:t>
            </a:r>
            <a:r>
              <a:rPr lang="tr-TR" sz="3200" dirty="0" smtClean="0">
                <a:latin typeface="mHelvetica"/>
              </a:rPr>
              <a:t>kullanım alanları </a:t>
            </a:r>
            <a:r>
              <a:rPr lang="tr-TR" sz="3200" dirty="0">
                <a:latin typeface="mHelvetica"/>
              </a:rPr>
              <a:t>kaplıcalardır.</a:t>
            </a:r>
            <a:endParaRPr lang="tr-TR" sz="32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13016" y="51683"/>
            <a:ext cx="3827040" cy="424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8793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772" y="116632"/>
            <a:ext cx="4813796" cy="5509200"/>
          </a:xfrm>
          <a:prstGeom prst="rect">
            <a:avLst/>
          </a:prstGeom>
        </p:spPr>
        <p:txBody>
          <a:bodyPr wrap="square">
            <a:spAutoFit/>
          </a:bodyPr>
          <a:lstStyle/>
          <a:p>
            <a:r>
              <a:rPr lang="tr-TR" sz="3200" b="1" dirty="0">
                <a:latin typeface="mHelvetica-Bold"/>
              </a:rPr>
              <a:t>Rüzgâr enerjisi: </a:t>
            </a:r>
            <a:r>
              <a:rPr lang="tr-TR" sz="3200" dirty="0">
                <a:latin typeface="mHelvetica"/>
              </a:rPr>
              <a:t>Rüzgârın hareket enerjisinden geçmişte </a:t>
            </a:r>
            <a:r>
              <a:rPr lang="tr-TR" sz="3200" dirty="0" smtClean="0">
                <a:latin typeface="mHelvetica"/>
              </a:rPr>
              <a:t>yel değirmeni </a:t>
            </a:r>
            <a:r>
              <a:rPr lang="tr-TR" sz="3200" dirty="0">
                <a:latin typeface="mHelvetica"/>
              </a:rPr>
              <a:t>ile yararlanıldı. Günümüzde ise rüzgar jeneratörleri </a:t>
            </a:r>
            <a:r>
              <a:rPr lang="tr-TR" sz="3200" dirty="0" smtClean="0">
                <a:latin typeface="mHelvetica"/>
              </a:rPr>
              <a:t>ile elektrik </a:t>
            </a:r>
            <a:r>
              <a:rPr lang="tr-TR" sz="3200" dirty="0">
                <a:latin typeface="mHelvetica"/>
              </a:rPr>
              <a:t>enerjisi üretilmektedir. Bir rüzgâr jeneratörü bir evin, bir </a:t>
            </a:r>
            <a:r>
              <a:rPr lang="tr-TR" sz="3200" dirty="0" smtClean="0">
                <a:latin typeface="mHelvetica"/>
              </a:rPr>
              <a:t>okulun hatta </a:t>
            </a:r>
            <a:r>
              <a:rPr lang="tr-TR" sz="3200" dirty="0">
                <a:latin typeface="mHelvetica"/>
              </a:rPr>
              <a:t>bir köyün elektrik enerji ihtiyacını karşılayabilir.</a:t>
            </a:r>
            <a:endParaRPr lang="tr-TR" sz="3200"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18744" y="116632"/>
            <a:ext cx="4225256" cy="5148100"/>
          </a:xfrm>
          <a:prstGeom prst="rect">
            <a:avLst/>
          </a:prstGeom>
          <a:noFill/>
          <a:ln w="9525">
            <a:noFill/>
            <a:miter lim="800000"/>
            <a:headEnd/>
            <a:tailEnd/>
          </a:ln>
        </p:spPr>
      </p:pic>
    </p:spTree>
    <p:extLst>
      <p:ext uri="{BB962C8B-B14F-4D97-AF65-F5344CB8AC3E}">
        <p14:creationId xmlns:p14="http://schemas.microsoft.com/office/powerpoint/2010/main" val="9580640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nerji kaynakları.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9512" y="0"/>
            <a:ext cx="8784976" cy="6165304"/>
          </a:xfrm>
          <a:prstGeom prst="rect">
            <a:avLst/>
          </a:prstGeom>
        </p:spPr>
      </p:pic>
    </p:spTree>
    <p:extLst>
      <p:ext uri="{BB962C8B-B14F-4D97-AF65-F5344CB8AC3E}">
        <p14:creationId xmlns:p14="http://schemas.microsoft.com/office/powerpoint/2010/main" val="350370443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5589240"/>
            <a:ext cx="9144000" cy="1200329"/>
          </a:xfrm>
          <a:prstGeom prst="rect">
            <a:avLst/>
          </a:prstGeom>
        </p:spPr>
        <p:txBody>
          <a:bodyPr wrap="square">
            <a:spAutoFit/>
          </a:bodyPr>
          <a:lstStyle/>
          <a:p>
            <a:r>
              <a:rPr lang="tr-TR" sz="2400" dirty="0" smtClean="0"/>
              <a:t>Elektrik enerjisi üreten güç santralleri çeşitlidir. Bu güç santralleri arasında hidroelektrik santraller, termik santraller, rüzgâr santralleri ve nükleer santraller vardır.</a:t>
            </a:r>
          </a:p>
        </p:txBody>
      </p:sp>
    </p:spTree>
    <p:controls>
      <mc:AlternateContent xmlns:mc="http://schemas.openxmlformats.org/markup-compatibility/2006">
        <mc:Choice xmlns:v="urn:schemas-microsoft-com:vml" Requires="v">
          <p:control spid="14345" name="ShockwaveFlash1" r:id="rId2" imgW="7777601" imgH="5517205"/>
        </mc:Choice>
        <mc:Fallback>
          <p:control name="ShockwaveFlash1" r:id="rId2" imgW="7777601" imgH="551720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611188" y="0"/>
                  <a:ext cx="7777162" cy="5516563"/>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67780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496" y="44624"/>
            <a:ext cx="9073008" cy="523220"/>
          </a:xfrm>
          <a:prstGeom prst="rect">
            <a:avLst/>
          </a:prstGeom>
          <a:solidFill>
            <a:schemeClr val="accent1"/>
          </a:solidFill>
        </p:spPr>
        <p:txBody>
          <a:bodyPr wrap="square">
            <a:spAutoFit/>
          </a:bodyPr>
          <a:lstStyle/>
          <a:p>
            <a:r>
              <a:rPr lang="tr-TR" sz="2800" b="1" dirty="0" smtClean="0"/>
              <a:t>                                         </a:t>
            </a:r>
            <a:r>
              <a:rPr lang="tr-TR" sz="2800" b="1" dirty="0" smtClean="0">
                <a:solidFill>
                  <a:schemeClr val="bg1"/>
                </a:solidFill>
              </a:rPr>
              <a:t>YAKITLAR</a:t>
            </a:r>
            <a:endParaRPr lang="tr-TR" sz="2800" dirty="0">
              <a:solidFill>
                <a:schemeClr val="bg1"/>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9" y="561726"/>
            <a:ext cx="9106585" cy="3247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70994" y="3717032"/>
            <a:ext cx="9037510" cy="3046988"/>
          </a:xfrm>
          <a:prstGeom prst="rect">
            <a:avLst/>
          </a:prstGeom>
        </p:spPr>
        <p:txBody>
          <a:bodyPr wrap="square">
            <a:spAutoFit/>
          </a:bodyPr>
          <a:lstStyle/>
          <a:p>
            <a:r>
              <a:rPr lang="tr-TR" sz="2400" dirty="0">
                <a:latin typeface="Arial Narrow" pitchFamily="34" charset="0"/>
              </a:rPr>
              <a:t>Bulunduğunuz ortamların ısıtılması soba, kalorifer gibi araçlarla gerçekleştirilir. Bu araçların ısı </a:t>
            </a:r>
            <a:r>
              <a:rPr lang="tr-TR" sz="2400" dirty="0" smtClean="0">
                <a:latin typeface="Arial Narrow" pitchFamily="34" charset="0"/>
              </a:rPr>
              <a:t>vermesi bazı </a:t>
            </a:r>
            <a:r>
              <a:rPr lang="tr-TR" sz="2400" dirty="0">
                <a:latin typeface="Arial Narrow" pitchFamily="34" charset="0"/>
              </a:rPr>
              <a:t>yakıt maddeleriyle sağlanır. Yanma özelliğine sahip çevresine ısı veren maddelere </a:t>
            </a:r>
            <a:r>
              <a:rPr lang="tr-TR" sz="2400" b="1" dirty="0" smtClean="0">
                <a:latin typeface="Arial Narrow" pitchFamily="34" charset="0"/>
              </a:rPr>
              <a:t>yakıt </a:t>
            </a:r>
            <a:r>
              <a:rPr lang="tr-TR" sz="2400" dirty="0" smtClean="0">
                <a:latin typeface="Arial Narrow" pitchFamily="34" charset="0"/>
              </a:rPr>
              <a:t>denir</a:t>
            </a:r>
            <a:r>
              <a:rPr lang="tr-TR" sz="2400" dirty="0">
                <a:latin typeface="Arial Narrow" pitchFamily="34" charset="0"/>
              </a:rPr>
              <a:t>. Yakıtları yakabilmek için oksijene ihtiyaç vardır. Yakıt, oksijen olmadan yanmaz. Bazı </a:t>
            </a:r>
            <a:r>
              <a:rPr lang="tr-TR" sz="2400" dirty="0" smtClean="0">
                <a:latin typeface="Arial Narrow" pitchFamily="34" charset="0"/>
              </a:rPr>
              <a:t>yakıtlar doğada </a:t>
            </a:r>
            <a:r>
              <a:rPr lang="tr-TR" sz="2400" dirty="0">
                <a:latin typeface="Arial Narrow" pitchFamily="34" charset="0"/>
              </a:rPr>
              <a:t>olduğu şekliyle bazıları da işlendikten sonra kullanılır. Linyit doğal olarak petrol ise </a:t>
            </a:r>
            <a:r>
              <a:rPr lang="tr-TR" sz="2400" dirty="0" smtClean="0">
                <a:latin typeface="Arial Narrow" pitchFamily="34" charset="0"/>
              </a:rPr>
              <a:t>işlendikten sonra </a:t>
            </a:r>
            <a:r>
              <a:rPr lang="tr-TR" sz="2400" dirty="0">
                <a:latin typeface="Arial Narrow" pitchFamily="34" charset="0"/>
              </a:rPr>
              <a:t>yakıt olarak kullanılır. Yakıtlardan sağlanan enerji, ısıtma, aydınlatma bazen de nesneleri </a:t>
            </a:r>
            <a:r>
              <a:rPr lang="tr-TR" sz="2400" dirty="0" smtClean="0">
                <a:latin typeface="Arial Narrow" pitchFamily="34" charset="0"/>
              </a:rPr>
              <a:t>hareket ettirme </a:t>
            </a:r>
            <a:r>
              <a:rPr lang="tr-TR" sz="2400" dirty="0">
                <a:latin typeface="Arial Narrow" pitchFamily="34" charset="0"/>
              </a:rPr>
              <a:t>amacıyla kullanılır. </a:t>
            </a:r>
            <a:r>
              <a:rPr lang="tr-TR" sz="2400" b="1" dirty="0">
                <a:latin typeface="Arial Narrow" pitchFamily="34" charset="0"/>
              </a:rPr>
              <a:t>Yeryüzündeki bütün yakıtların kaynağı </a:t>
            </a:r>
            <a:r>
              <a:rPr lang="tr-TR" sz="2400" b="1" dirty="0">
                <a:solidFill>
                  <a:srgbClr val="FF0000"/>
                </a:solidFill>
                <a:latin typeface="Arial Narrow" pitchFamily="34" charset="0"/>
              </a:rPr>
              <a:t>Güneş</a:t>
            </a:r>
            <a:r>
              <a:rPr lang="tr-TR" sz="2400" b="1" dirty="0">
                <a:latin typeface="Arial Narrow" pitchFamily="34" charset="0"/>
              </a:rPr>
              <a:t>’tir</a:t>
            </a:r>
            <a:r>
              <a:rPr lang="tr-TR" sz="2400" b="1" dirty="0" smtClean="0">
                <a:latin typeface="Arial Narrow" pitchFamily="34" charset="0"/>
              </a:rPr>
              <a:t>.</a:t>
            </a:r>
            <a:endParaRPr lang="tr-TR" sz="2400" b="1" dirty="0">
              <a:latin typeface="Arial Narrow" pitchFamily="34" charset="0"/>
            </a:endParaRPr>
          </a:p>
        </p:txBody>
      </p:sp>
    </p:spTree>
    <p:extLst>
      <p:ext uri="{BB962C8B-B14F-4D97-AF65-F5344CB8AC3E}">
        <p14:creationId xmlns:p14="http://schemas.microsoft.com/office/powerpoint/2010/main" val="14404043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692696"/>
            <a:ext cx="5060404" cy="4524315"/>
          </a:xfrm>
          <a:prstGeom prst="rect">
            <a:avLst/>
          </a:prstGeom>
        </p:spPr>
        <p:txBody>
          <a:bodyPr wrap="square">
            <a:spAutoFit/>
          </a:bodyPr>
          <a:lstStyle/>
          <a:p>
            <a:r>
              <a:rPr lang="tr-TR" sz="3200" b="1" dirty="0">
                <a:latin typeface="mHelvetica-Bold"/>
              </a:rPr>
              <a:t>Güneş enerjisi: </a:t>
            </a:r>
            <a:r>
              <a:rPr lang="tr-TR" sz="3200" dirty="0">
                <a:latin typeface="mHelvetica"/>
              </a:rPr>
              <a:t>Temiz ve ucuz olması günümüzde sınırlı </a:t>
            </a:r>
            <a:r>
              <a:rPr lang="tr-TR" sz="3200" dirty="0" smtClean="0">
                <a:latin typeface="mHelvetica"/>
              </a:rPr>
              <a:t>kullanılan güneş </a:t>
            </a:r>
            <a:r>
              <a:rPr lang="tr-TR" sz="3200" dirty="0">
                <a:latin typeface="mHelvetica"/>
              </a:rPr>
              <a:t>enerjisini, gelecek yıllarda ön plana çıkaracaktır. </a:t>
            </a:r>
            <a:r>
              <a:rPr lang="tr-TR" sz="3200" dirty="0" smtClean="0">
                <a:latin typeface="mHelvetica"/>
              </a:rPr>
              <a:t>Türkiye , coğrafik </a:t>
            </a:r>
            <a:r>
              <a:rPr lang="tr-TR" sz="3200" dirty="0">
                <a:latin typeface="mHelvetica"/>
              </a:rPr>
              <a:t>konumu itibariyle önemli güneş enerjisi </a:t>
            </a:r>
            <a:r>
              <a:rPr lang="tr-TR" sz="3200" dirty="0" smtClean="0">
                <a:latin typeface="mHelvetica"/>
              </a:rPr>
              <a:t>potansiyeline sahiptir</a:t>
            </a:r>
            <a:r>
              <a:rPr lang="tr-TR" sz="3200" dirty="0">
                <a:latin typeface="mHelvetica"/>
              </a:rPr>
              <a:t>.</a:t>
            </a:r>
            <a:endParaRPr lang="tr-TR" sz="3200"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31648" y="150407"/>
            <a:ext cx="4212352" cy="5066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23131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10116" y="262434"/>
            <a:ext cx="3654769" cy="322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60600" y="4149080"/>
            <a:ext cx="8891846" cy="1446550"/>
          </a:xfrm>
          <a:prstGeom prst="rect">
            <a:avLst/>
          </a:prstGeom>
        </p:spPr>
        <p:txBody>
          <a:bodyPr wrap="square">
            <a:spAutoFit/>
          </a:bodyPr>
          <a:lstStyle/>
          <a:p>
            <a:pPr lvl="0"/>
            <a:r>
              <a:rPr lang="tr-TR" sz="2200" dirty="0" err="1">
                <a:solidFill>
                  <a:prstClr val="black"/>
                </a:solidFill>
                <a:latin typeface="mHelvetica"/>
              </a:rPr>
              <a:t>Biyokütleden</a:t>
            </a:r>
            <a:r>
              <a:rPr lang="tr-TR" sz="2200" dirty="0">
                <a:solidFill>
                  <a:prstClr val="black"/>
                </a:solidFill>
                <a:latin typeface="mHelvetica"/>
              </a:rPr>
              <a:t> enerji elde etmenin bir başka yolu da atıkları tanklarında çürümeye bırakmaktır. Çürüyen atıklardan metan gazı üretilir. Bu gaz, daha sonra ısıtma amacıyla kullanılır. Aynı yöntem, hayvanların dışkılarına da uygulanır</a:t>
            </a:r>
            <a:endParaRPr lang="tr-TR" sz="2200" dirty="0">
              <a:solidFill>
                <a:prstClr val="black"/>
              </a:solidFill>
            </a:endParaRPr>
          </a:p>
        </p:txBody>
      </p:sp>
      <p:sp>
        <p:nvSpPr>
          <p:cNvPr id="2" name="Dikdörtgen 1"/>
          <p:cNvSpPr/>
          <p:nvPr/>
        </p:nvSpPr>
        <p:spPr>
          <a:xfrm>
            <a:off x="72642" y="116631"/>
            <a:ext cx="5579478" cy="4154984"/>
          </a:xfrm>
          <a:prstGeom prst="rect">
            <a:avLst/>
          </a:prstGeom>
        </p:spPr>
        <p:txBody>
          <a:bodyPr wrap="square">
            <a:spAutoFit/>
          </a:bodyPr>
          <a:lstStyle/>
          <a:p>
            <a:r>
              <a:rPr lang="tr-TR" sz="2200" b="1" dirty="0" err="1">
                <a:latin typeface="mHelvetica-Bold"/>
              </a:rPr>
              <a:t>Biyokütle</a:t>
            </a:r>
            <a:r>
              <a:rPr lang="tr-TR" sz="2200" b="1" dirty="0">
                <a:latin typeface="mHelvetica-Bold"/>
              </a:rPr>
              <a:t>: </a:t>
            </a:r>
            <a:r>
              <a:rPr lang="tr-TR" sz="2200" dirty="0">
                <a:latin typeface="mHelvetica"/>
              </a:rPr>
              <a:t>Bitkiler tarafından üretilen organik maddelerin </a:t>
            </a:r>
            <a:r>
              <a:rPr lang="tr-TR" sz="2200" dirty="0" smtClean="0">
                <a:latin typeface="mHelvetica"/>
              </a:rPr>
              <a:t>kütlesi, </a:t>
            </a:r>
            <a:r>
              <a:rPr lang="tr-TR" sz="2200" b="1" dirty="0" err="1" smtClean="0">
                <a:latin typeface="mHelvetica-Bold"/>
              </a:rPr>
              <a:t>biyokütle</a:t>
            </a:r>
            <a:r>
              <a:rPr lang="tr-TR" sz="2200" b="1" dirty="0" smtClean="0">
                <a:latin typeface="mHelvetica-Bold"/>
              </a:rPr>
              <a:t> </a:t>
            </a:r>
            <a:r>
              <a:rPr lang="tr-TR" sz="2200" dirty="0">
                <a:latin typeface="mHelvetica"/>
              </a:rPr>
              <a:t>olarak ifade edilir. Odun, tarımsal artıklar, canlı </a:t>
            </a:r>
            <a:r>
              <a:rPr lang="tr-TR" sz="2200" dirty="0" smtClean="0">
                <a:latin typeface="mHelvetica"/>
              </a:rPr>
              <a:t>artıkları ve </a:t>
            </a:r>
            <a:r>
              <a:rPr lang="tr-TR" sz="2200" dirty="0">
                <a:latin typeface="mHelvetica"/>
              </a:rPr>
              <a:t>çöplerdir. Bitkilerden modern yöntemlere </a:t>
            </a:r>
            <a:r>
              <a:rPr lang="tr-TR" sz="2200" dirty="0" err="1">
                <a:latin typeface="mHelvetica"/>
              </a:rPr>
              <a:t>biyodizel</a:t>
            </a:r>
            <a:r>
              <a:rPr lang="tr-TR" sz="2200" dirty="0">
                <a:latin typeface="mHelvetica"/>
              </a:rPr>
              <a:t> </a:t>
            </a:r>
            <a:r>
              <a:rPr lang="tr-TR" sz="2200" dirty="0" smtClean="0">
                <a:latin typeface="mHelvetica"/>
              </a:rPr>
              <a:t>ve </a:t>
            </a:r>
            <a:r>
              <a:rPr lang="tr-TR" sz="2200" b="1" dirty="0" err="1" smtClean="0">
                <a:latin typeface="mHelvetica"/>
              </a:rPr>
              <a:t>biyoetano</a:t>
            </a:r>
            <a:r>
              <a:rPr lang="tr-TR" sz="2200" dirty="0" err="1" smtClean="0">
                <a:latin typeface="mHelvetica"/>
              </a:rPr>
              <a:t>l</a:t>
            </a:r>
            <a:r>
              <a:rPr lang="tr-TR" sz="2200" dirty="0" smtClean="0">
                <a:latin typeface="mHelvetica"/>
              </a:rPr>
              <a:t> elde </a:t>
            </a:r>
            <a:r>
              <a:rPr lang="tr-TR" sz="2200" dirty="0">
                <a:latin typeface="mHelvetica"/>
              </a:rPr>
              <a:t>edilir. Bunun için </a:t>
            </a:r>
            <a:r>
              <a:rPr lang="tr-TR" sz="2200" dirty="0" err="1">
                <a:latin typeface="mHelvetica"/>
              </a:rPr>
              <a:t>biyokütle</a:t>
            </a:r>
            <a:r>
              <a:rPr lang="tr-TR" sz="2200" dirty="0">
                <a:latin typeface="mHelvetica"/>
              </a:rPr>
              <a:t> enerjisi elde edilecek </a:t>
            </a:r>
            <a:r>
              <a:rPr lang="tr-TR" sz="2200" dirty="0" smtClean="0">
                <a:latin typeface="mHelvetica"/>
              </a:rPr>
              <a:t>atıklar ve </a:t>
            </a:r>
            <a:r>
              <a:rPr lang="tr-TR" sz="2200" dirty="0">
                <a:latin typeface="mHelvetica"/>
              </a:rPr>
              <a:t>kalıntılar güç santrallerine getirilir. Burada atık çukuruna </a:t>
            </a:r>
            <a:r>
              <a:rPr lang="tr-TR" sz="2200" dirty="0" smtClean="0">
                <a:latin typeface="mHelvetica"/>
              </a:rPr>
              <a:t>atılır ve </a:t>
            </a:r>
            <a:r>
              <a:rPr lang="tr-TR" sz="2200" dirty="0">
                <a:latin typeface="mHelvetica"/>
              </a:rPr>
              <a:t>yakılır. Yanma sırasında açığa çıkan gazlar, çeşitli </a:t>
            </a:r>
            <a:r>
              <a:rPr lang="tr-TR" sz="2200" dirty="0" smtClean="0">
                <a:latin typeface="mHelvetica"/>
              </a:rPr>
              <a:t>işlemlerden geçirilerek </a:t>
            </a:r>
            <a:r>
              <a:rPr lang="tr-TR" sz="2200" dirty="0">
                <a:latin typeface="mHelvetica"/>
              </a:rPr>
              <a:t>elektrik enerjisi üretmek için </a:t>
            </a:r>
            <a:r>
              <a:rPr lang="tr-TR" sz="2200" dirty="0" smtClean="0">
                <a:latin typeface="mHelvetica"/>
              </a:rPr>
              <a:t>kullanılır. </a:t>
            </a:r>
          </a:p>
        </p:txBody>
      </p:sp>
    </p:spTree>
    <p:extLst>
      <p:ext uri="{BB962C8B-B14F-4D97-AF65-F5344CB8AC3E}">
        <p14:creationId xmlns:p14="http://schemas.microsoft.com/office/powerpoint/2010/main" val="1073894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5472608" cy="5262979"/>
          </a:xfrm>
          <a:prstGeom prst="rect">
            <a:avLst/>
          </a:prstGeom>
        </p:spPr>
        <p:txBody>
          <a:bodyPr wrap="square">
            <a:spAutoFit/>
          </a:bodyPr>
          <a:lstStyle/>
          <a:p>
            <a:r>
              <a:rPr lang="tr-TR" sz="2400" b="1" dirty="0">
                <a:latin typeface="mHelvetica-Bold"/>
              </a:rPr>
              <a:t>Hidroelektrik: </a:t>
            </a:r>
            <a:r>
              <a:rPr lang="tr-TR" sz="2400" dirty="0">
                <a:latin typeface="mHelvetica"/>
              </a:rPr>
              <a:t>Suyun hareketinden yararlanılarak enerji üreten santrallerdir. Akarsuların önü </a:t>
            </a:r>
            <a:r>
              <a:rPr lang="tr-TR" sz="2400" dirty="0" smtClean="0">
                <a:latin typeface="mHelvetica"/>
              </a:rPr>
              <a:t>baraj kurularak </a:t>
            </a:r>
            <a:r>
              <a:rPr lang="tr-TR" sz="2400" dirty="0">
                <a:latin typeface="mHelvetica"/>
              </a:rPr>
              <a:t>kesilir. Barajlarda biriken su, bir çarkın üzerine yüksekten dökülerek çarkın dönmesi </a:t>
            </a:r>
            <a:r>
              <a:rPr lang="tr-TR" sz="2400" dirty="0" smtClean="0">
                <a:latin typeface="mHelvetica"/>
              </a:rPr>
              <a:t>sağlanır. Bu </a:t>
            </a:r>
            <a:r>
              <a:rPr lang="tr-TR" sz="2400" dirty="0">
                <a:latin typeface="mHelvetica"/>
              </a:rPr>
              <a:t>çarkın döndürdüğü makine ise elektrik enerjisi üretir.</a:t>
            </a:r>
          </a:p>
          <a:p>
            <a:r>
              <a:rPr lang="tr-TR" sz="2400" dirty="0">
                <a:latin typeface="mHelvetica"/>
              </a:rPr>
              <a:t>Yenilenebilir enerji </a:t>
            </a:r>
            <a:r>
              <a:rPr lang="tr-TR" sz="2400" dirty="0" smtClean="0">
                <a:latin typeface="mHelvetica"/>
              </a:rPr>
              <a:t>kaynakları görüldüğü </a:t>
            </a:r>
            <a:r>
              <a:rPr lang="tr-TR" sz="2400" dirty="0">
                <a:latin typeface="mHelvetica"/>
              </a:rPr>
              <a:t>gibi tükenmeyecek olan ve çevreye zarar vermeyen </a:t>
            </a:r>
            <a:r>
              <a:rPr lang="tr-TR" sz="2400" dirty="0" smtClean="0">
                <a:latin typeface="mHelvetica"/>
              </a:rPr>
              <a:t>kaynaklardır. Bu </a:t>
            </a:r>
            <a:r>
              <a:rPr lang="tr-TR" sz="2400" dirty="0">
                <a:latin typeface="mHelvetica"/>
              </a:rPr>
              <a:t>nedenle fosil yakıtların kullanımı en aza indirgenip bu kaynakların tüketimi arttırılmalıdır.</a:t>
            </a:r>
            <a:endParaRPr lang="tr-TR" sz="2400"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0231" y="129456"/>
            <a:ext cx="3446265" cy="4127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26" y="0"/>
            <a:ext cx="9131548" cy="6237312"/>
          </a:xfrm>
          <a:prstGeom prst="rect">
            <a:avLst/>
          </a:prstGeom>
          <a:noFill/>
          <a:ln w="9525">
            <a:noFill/>
            <a:miter lim="800000"/>
            <a:headEnd/>
            <a:tailEnd/>
          </a:ln>
        </p:spPr>
      </p:pic>
    </p:spTree>
    <p:extLst>
      <p:ext uri="{BB962C8B-B14F-4D97-AF65-F5344CB8AC3E}">
        <p14:creationId xmlns:p14="http://schemas.microsoft.com/office/powerpoint/2010/main" val="395727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227"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0"/>
                  <a:ext cx="6985000" cy="558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262284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1275" name="ShockwaveFlash1" r:id="rId2" imgW="8388257" imgH="6308100"/>
        </mc:Choice>
        <mc:Fallback>
          <p:control name="ShockwaveFlash1" r:id="rId2" imgW="8388257" imgH="6308100">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287338" y="73025"/>
                  <a:ext cx="8388350" cy="63087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470861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523220"/>
          </a:xfrm>
          <a:prstGeom prst="rect">
            <a:avLst/>
          </a:prstGeom>
          <a:solidFill>
            <a:schemeClr val="accent2">
              <a:lumMod val="75000"/>
            </a:schemeClr>
          </a:solidFill>
        </p:spPr>
        <p:txBody>
          <a:bodyPr wrap="square">
            <a:spAutoFit/>
          </a:bodyPr>
          <a:lstStyle/>
          <a:p>
            <a:r>
              <a:rPr lang="tr-TR" sz="2800" b="1" dirty="0">
                <a:solidFill>
                  <a:srgbClr val="FFFFFF"/>
                </a:solidFill>
                <a:latin typeface="OpenSans-Bold"/>
              </a:rPr>
              <a:t>Bilgiyi Kullanalım</a:t>
            </a:r>
            <a:endParaRPr lang="tr-TR" sz="2800" dirty="0"/>
          </a:p>
        </p:txBody>
      </p:sp>
      <p:sp>
        <p:nvSpPr>
          <p:cNvPr id="3" name="Dikdörtgen 2"/>
          <p:cNvSpPr/>
          <p:nvPr/>
        </p:nvSpPr>
        <p:spPr>
          <a:xfrm>
            <a:off x="62346" y="661072"/>
            <a:ext cx="8974150" cy="6247864"/>
          </a:xfrm>
          <a:prstGeom prst="rect">
            <a:avLst/>
          </a:prstGeom>
        </p:spPr>
        <p:txBody>
          <a:bodyPr wrap="square">
            <a:spAutoFit/>
          </a:bodyPr>
          <a:lstStyle/>
          <a:p>
            <a:r>
              <a:rPr lang="tr-TR" sz="2000" dirty="0">
                <a:latin typeface="mHelvetica"/>
              </a:rPr>
              <a:t>1. İnşaat mühendisi, yapacağı binanın pencereleri için aşağıdakilerden hangisini seçmelidir?</a:t>
            </a:r>
          </a:p>
          <a:p>
            <a:r>
              <a:rPr lang="tr-TR" sz="2000" dirty="0">
                <a:latin typeface="mHelvetica"/>
              </a:rPr>
              <a:t>Neden?</a:t>
            </a:r>
          </a:p>
          <a:p>
            <a:r>
              <a:rPr lang="tr-TR" sz="2000" dirty="0">
                <a:latin typeface="mHelvetica"/>
              </a:rPr>
              <a:t>Alüminyum pencereler</a:t>
            </a:r>
          </a:p>
          <a:p>
            <a:r>
              <a:rPr lang="tr-TR" sz="2000" dirty="0">
                <a:latin typeface="mHelvetica"/>
              </a:rPr>
              <a:t>Ahşap pencereler</a:t>
            </a:r>
          </a:p>
          <a:p>
            <a:r>
              <a:rPr lang="da-DK" sz="2000" dirty="0">
                <a:latin typeface="mHelvetica"/>
              </a:rPr>
              <a:t>PVC plastik çift camlı </a:t>
            </a:r>
            <a:r>
              <a:rPr lang="da-DK" sz="2000" dirty="0" smtClean="0">
                <a:latin typeface="mHelvetica"/>
              </a:rPr>
              <a:t>pencereler</a:t>
            </a:r>
            <a:endParaRPr lang="da-DK" sz="2000" dirty="0">
              <a:latin typeface="mHelvetica"/>
            </a:endParaRPr>
          </a:p>
          <a:p>
            <a:r>
              <a:rPr lang="tr-TR" sz="2000" dirty="0" smtClean="0">
                <a:latin typeface="mHelvetica"/>
              </a:rPr>
              <a:t>…………………………………………………………………………………………</a:t>
            </a:r>
            <a:endParaRPr lang="tr-TR" sz="2000" dirty="0">
              <a:latin typeface="mHelvetica"/>
            </a:endParaRPr>
          </a:p>
          <a:p>
            <a:r>
              <a:rPr lang="tr-TR" sz="2000" dirty="0" smtClean="0">
                <a:latin typeface="mHelvetica"/>
              </a:rPr>
              <a:t>2</a:t>
            </a:r>
            <a:r>
              <a:rPr lang="tr-TR" sz="2000" dirty="0">
                <a:latin typeface="mHelvetica"/>
              </a:rPr>
              <a:t>. Kuzey Nijerya’da bir öğretmenin icat ettiği bir soğutucu yaygın olarak kullanılmaktadır. Bu </a:t>
            </a:r>
            <a:r>
              <a:rPr lang="tr-TR" sz="2000" dirty="0" smtClean="0">
                <a:latin typeface="mHelvetica"/>
              </a:rPr>
              <a:t>soğutucuda topraktan </a:t>
            </a:r>
            <a:r>
              <a:rPr lang="tr-TR" sz="2000" dirty="0">
                <a:latin typeface="mHelvetica"/>
              </a:rPr>
              <a:t>bir küp içine küçük bir küp yerleştirilerek arasına ıslak toprak konulmuştur. </a:t>
            </a:r>
            <a:r>
              <a:rPr lang="tr-TR" sz="2000" dirty="0" smtClean="0">
                <a:latin typeface="mHelvetica"/>
              </a:rPr>
              <a:t>Bu soğutucuda </a:t>
            </a:r>
            <a:r>
              <a:rPr lang="tr-TR" sz="2000" dirty="0">
                <a:latin typeface="mHelvetica"/>
              </a:rPr>
              <a:t>örneğin dışarıda 3 günde kuruyan patlıcanlar 27 gün taze kalabilmektedir. </a:t>
            </a:r>
            <a:endParaRPr lang="tr-TR" sz="2000" dirty="0" smtClean="0">
              <a:latin typeface="mHelvetica"/>
            </a:endParaRPr>
          </a:p>
          <a:p>
            <a:r>
              <a:rPr lang="tr-TR" sz="2000" dirty="0" smtClean="0">
                <a:latin typeface="mHelvetica"/>
              </a:rPr>
              <a:t>Bu soğutucu bunu </a:t>
            </a:r>
            <a:r>
              <a:rPr lang="tr-TR" sz="2000" dirty="0">
                <a:latin typeface="mHelvetica"/>
              </a:rPr>
              <a:t>nasıl başarmaktadır? Açıklayınız.</a:t>
            </a:r>
          </a:p>
          <a:p>
            <a:r>
              <a:rPr lang="tr-TR" sz="2000" dirty="0" smtClean="0">
                <a:latin typeface="mHelvetica"/>
              </a:rPr>
              <a:t>………………………………………………………………………………………</a:t>
            </a:r>
            <a:endParaRPr lang="tr-TR" sz="2000" dirty="0">
              <a:latin typeface="mHelvetica"/>
            </a:endParaRPr>
          </a:p>
          <a:p>
            <a:r>
              <a:rPr lang="tr-TR" sz="2000" dirty="0" smtClean="0">
                <a:latin typeface="mHelvetica"/>
              </a:rPr>
              <a:t>…………………………………………………………………………………………</a:t>
            </a:r>
            <a:endParaRPr lang="tr-TR" sz="2000" dirty="0">
              <a:latin typeface="mHelvetica"/>
            </a:endParaRPr>
          </a:p>
          <a:p>
            <a:endParaRPr lang="tr-TR" sz="2000" dirty="0" smtClean="0">
              <a:latin typeface="mHelvetica"/>
            </a:endParaRPr>
          </a:p>
          <a:p>
            <a:endParaRPr lang="tr-TR" sz="2000" dirty="0">
              <a:latin typeface="mHelvetica"/>
            </a:endParaRPr>
          </a:p>
          <a:p>
            <a:r>
              <a:rPr lang="tr-TR" sz="2000" dirty="0" smtClean="0">
                <a:latin typeface="mHelvetica"/>
              </a:rPr>
              <a:t>3</a:t>
            </a:r>
            <a:r>
              <a:rPr lang="tr-TR" sz="2000" dirty="0">
                <a:latin typeface="mHelvetica"/>
              </a:rPr>
              <a:t>. Çayınızın çok uzun bir süre sıcak kalmasını istiyorsunuz. Bunun için hangi malzemelerle </a:t>
            </a:r>
            <a:r>
              <a:rPr lang="tr-TR" sz="2000" dirty="0" smtClean="0">
                <a:latin typeface="mHelvetica"/>
              </a:rPr>
              <a:t>ve nasıl </a:t>
            </a:r>
            <a:r>
              <a:rPr lang="tr-TR" sz="2000" dirty="0">
                <a:latin typeface="mHelvetica"/>
              </a:rPr>
              <a:t>bir bardak tasarlarsınız?</a:t>
            </a:r>
          </a:p>
          <a:p>
            <a:r>
              <a:rPr lang="tr-TR" sz="2000" dirty="0" smtClean="0">
                <a:latin typeface="mHelvetica"/>
              </a:rPr>
              <a:t>………………………………………………………………………………………</a:t>
            </a:r>
            <a:endParaRPr lang="tr-TR" sz="2000" dirty="0">
              <a:latin typeface="mHelvetica"/>
            </a:endParaRPr>
          </a:p>
          <a:p>
            <a:r>
              <a:rPr lang="tr-TR" sz="2000" dirty="0" smtClean="0">
                <a:latin typeface="mHelvetica"/>
              </a:rPr>
              <a:t>…………………………………………………………………………………………</a:t>
            </a:r>
            <a:endParaRPr lang="tr-TR" sz="2000" dirty="0"/>
          </a:p>
        </p:txBody>
      </p:sp>
      <p:sp>
        <p:nvSpPr>
          <p:cNvPr id="4" name="Dikdörtgen 3"/>
          <p:cNvSpPr/>
          <p:nvPr/>
        </p:nvSpPr>
        <p:spPr>
          <a:xfrm>
            <a:off x="107504" y="2467281"/>
            <a:ext cx="8568952" cy="400110"/>
          </a:xfrm>
          <a:prstGeom prst="rect">
            <a:avLst/>
          </a:prstGeom>
        </p:spPr>
        <p:txBody>
          <a:bodyPr wrap="square">
            <a:spAutoFit/>
          </a:bodyPr>
          <a:lstStyle/>
          <a:p>
            <a:pPr lvl="0"/>
            <a:r>
              <a:rPr lang="da-DK" sz="2000" dirty="0">
                <a:solidFill>
                  <a:srgbClr val="FF0000"/>
                </a:solidFill>
                <a:latin typeface="mHelvetica"/>
              </a:rPr>
              <a:t>PVC plastik çift camlı </a:t>
            </a:r>
            <a:r>
              <a:rPr lang="da-DK" sz="2000" dirty="0" smtClean="0">
                <a:solidFill>
                  <a:srgbClr val="FF0000"/>
                </a:solidFill>
                <a:latin typeface="mHelvetica"/>
              </a:rPr>
              <a:t>pencereler</a:t>
            </a:r>
            <a:r>
              <a:rPr lang="tr-TR" sz="2000" dirty="0" smtClean="0">
                <a:solidFill>
                  <a:srgbClr val="FF0000"/>
                </a:solidFill>
                <a:latin typeface="mHelvetica"/>
              </a:rPr>
              <a:t> kullanmalıdır  .ısıyı iyi iletmediği için</a:t>
            </a:r>
            <a:endParaRPr lang="da-DK" sz="2000" dirty="0">
              <a:solidFill>
                <a:srgbClr val="FF0000"/>
              </a:solidFill>
              <a:latin typeface="mHelvetica"/>
            </a:endParaRPr>
          </a:p>
        </p:txBody>
      </p:sp>
      <p:sp>
        <p:nvSpPr>
          <p:cNvPr id="5" name="Dikdörtgen 4"/>
          <p:cNvSpPr/>
          <p:nvPr/>
        </p:nvSpPr>
        <p:spPr>
          <a:xfrm>
            <a:off x="107504" y="4437112"/>
            <a:ext cx="8568952" cy="1015663"/>
          </a:xfrm>
          <a:prstGeom prst="rect">
            <a:avLst/>
          </a:prstGeom>
        </p:spPr>
        <p:txBody>
          <a:bodyPr wrap="square">
            <a:spAutoFit/>
          </a:bodyPr>
          <a:lstStyle/>
          <a:p>
            <a:pPr lvl="0"/>
            <a:r>
              <a:rPr lang="tr-TR" sz="2000" dirty="0" smtClean="0">
                <a:solidFill>
                  <a:srgbClr val="FF0000"/>
                </a:solidFill>
                <a:latin typeface="mHelvetica"/>
              </a:rPr>
              <a:t>Toprak küp suyu sızdırdığı için küp  buharlaşma için gerekli olan ısıyı küpten alır  böylelikle küp serin kalır. iki kat küp kullandığı için ısı akışını da önlediği için besinler uzun süre taze kalır</a:t>
            </a:r>
            <a:endParaRPr lang="da-DK" sz="2000" dirty="0">
              <a:solidFill>
                <a:srgbClr val="FF0000"/>
              </a:solidFill>
              <a:latin typeface="mHelvetica"/>
            </a:endParaRPr>
          </a:p>
        </p:txBody>
      </p:sp>
      <p:sp>
        <p:nvSpPr>
          <p:cNvPr id="6" name="Dikdörtgen 5"/>
          <p:cNvSpPr/>
          <p:nvPr/>
        </p:nvSpPr>
        <p:spPr>
          <a:xfrm>
            <a:off x="264945" y="6150114"/>
            <a:ext cx="8568952" cy="707886"/>
          </a:xfrm>
          <a:prstGeom prst="rect">
            <a:avLst/>
          </a:prstGeom>
        </p:spPr>
        <p:txBody>
          <a:bodyPr wrap="square">
            <a:spAutoFit/>
          </a:bodyPr>
          <a:lstStyle/>
          <a:p>
            <a:r>
              <a:rPr lang="tr-TR" sz="2000" b="1" dirty="0" smtClean="0">
                <a:solidFill>
                  <a:srgbClr val="FF0000"/>
                </a:solidFill>
                <a:latin typeface="mHelvetica"/>
              </a:rPr>
              <a:t>Isı yalıtımı </a:t>
            </a:r>
            <a:r>
              <a:rPr lang="tr-TR" sz="2000" b="1" dirty="0">
                <a:solidFill>
                  <a:srgbClr val="FF0000"/>
                </a:solidFill>
              </a:rPr>
              <a:t>İyi olan malzemeler kullanırım</a:t>
            </a:r>
            <a:r>
              <a:rPr lang="tr-TR" sz="2000" dirty="0"/>
              <a:t>…</a:t>
            </a:r>
          </a:p>
          <a:p>
            <a:pPr lvl="0"/>
            <a:endParaRPr lang="da-DK" sz="2000" dirty="0">
              <a:solidFill>
                <a:srgbClr val="FF0000"/>
              </a:solidFill>
              <a:latin typeface="mHelvetica"/>
            </a:endParaRPr>
          </a:p>
        </p:txBody>
      </p:sp>
    </p:spTree>
    <p:extLst>
      <p:ext uri="{BB962C8B-B14F-4D97-AF65-F5344CB8AC3E}">
        <p14:creationId xmlns:p14="http://schemas.microsoft.com/office/powerpoint/2010/main" val="12230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37467" y="6219408"/>
            <a:ext cx="7427033" cy="369332"/>
          </a:xfrm>
          <a:prstGeom prst="rect">
            <a:avLst/>
          </a:prstGeom>
        </p:spPr>
        <p:txBody>
          <a:bodyPr wrap="none">
            <a:spAutoFit/>
          </a:bodyPr>
          <a:lstStyle/>
          <a:p>
            <a:r>
              <a:rPr lang="tr-TR" b="1" dirty="0" smtClean="0">
                <a:latin typeface="Arial Narrow" pitchFamily="34" charset="0"/>
              </a:rPr>
              <a:t>Konsülü resim üzerinde gezdirin ve tıklatın ki santrallerin nasıl çalıştığını izleyin </a:t>
            </a:r>
            <a:endParaRPr lang="tr-TR" b="1" dirty="0">
              <a:latin typeface="Arial Narrow" pitchFamily="34" charset="0"/>
            </a:endParaRPr>
          </a:p>
        </p:txBody>
      </p:sp>
    </p:spTree>
    <p:controls>
      <mc:AlternateContent xmlns:mc="http://schemas.openxmlformats.org/markup-compatibility/2006">
        <mc:Choice xmlns:v="urn:schemas-microsoft-com:vml" Requires="v">
          <p:control spid="12298" name="ShockwaveFlash1" r:id="rId2" imgW="7308629" imgH="5877745"/>
        </mc:Choice>
        <mc:Fallback>
          <p:control name="ShockwaveFlash1" r:id="rId2" imgW="7308629" imgH="5877745">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755650" y="0"/>
                  <a:ext cx="7308850" cy="58769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931449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3322" name="ShockwaveFlash1" r:id="rId2" imgW="8533333" imgH="5300847"/>
        </mc:Choice>
        <mc:Fallback>
          <p:control name="ShockwaveFlash1" r:id="rId2" imgW="8533333" imgH="5300847">
            <p:pic>
              <p:nvPicPr>
                <p:cNvPr id="0" name="ShockwaveFlash1"/>
                <p:cNvPicPr preferRelativeResize="0">
                  <a:picLocks noChangeArrowheads="1" noChangeShapeType="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395288" y="0"/>
                  <a:ext cx="8532812" cy="5300663"/>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3975598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5007"/>
            <a:ext cx="3743974" cy="461665"/>
          </a:xfrm>
          <a:prstGeom prst="rect">
            <a:avLst/>
          </a:prstGeom>
        </p:spPr>
        <p:txBody>
          <a:bodyPr wrap="none">
            <a:spAutoFit/>
          </a:bodyPr>
          <a:lstStyle/>
          <a:p>
            <a:r>
              <a:rPr lang="tr-TR" sz="2400" b="1" dirty="0">
                <a:solidFill>
                  <a:srgbClr val="2680FF"/>
                </a:solidFill>
                <a:latin typeface="OpenSans-Bold"/>
              </a:rPr>
              <a:t>Yakıtların Çevreye Etkisi</a:t>
            </a:r>
            <a:endParaRPr lang="tr-TR" sz="2400" dirty="0"/>
          </a:p>
        </p:txBody>
      </p:sp>
      <p:sp>
        <p:nvSpPr>
          <p:cNvPr id="3" name="Dikdörtgen 2"/>
          <p:cNvSpPr/>
          <p:nvPr/>
        </p:nvSpPr>
        <p:spPr>
          <a:xfrm>
            <a:off x="0" y="332656"/>
            <a:ext cx="9144000" cy="6186309"/>
          </a:xfrm>
          <a:prstGeom prst="rect">
            <a:avLst/>
          </a:prstGeom>
        </p:spPr>
        <p:txBody>
          <a:bodyPr wrap="square">
            <a:spAutoFit/>
          </a:bodyPr>
          <a:lstStyle/>
          <a:p>
            <a:r>
              <a:rPr lang="tr-TR" sz="2200" dirty="0">
                <a:latin typeface="mHelvetica"/>
              </a:rPr>
              <a:t>Isı amaçlı kullanılan fosil yakıtlar doğal çevreye zarar verir. Fosil yakıtların, yanarken verdiği ısı </a:t>
            </a:r>
            <a:r>
              <a:rPr lang="tr-TR" sz="2200" dirty="0" smtClean="0">
                <a:latin typeface="mHelvetica"/>
              </a:rPr>
              <a:t>ortama karbondioksit </a:t>
            </a:r>
            <a:r>
              <a:rPr lang="tr-TR" sz="2200" dirty="0">
                <a:latin typeface="mHelvetica"/>
              </a:rPr>
              <a:t>gazı salar. Bu gaz, atmosfere karıştığında asit yağmurları oluşturabilmektedir. </a:t>
            </a:r>
            <a:r>
              <a:rPr lang="tr-TR" sz="2200" dirty="0" smtClean="0">
                <a:latin typeface="mHelvetica"/>
              </a:rPr>
              <a:t>Asit yağmurları </a:t>
            </a:r>
            <a:r>
              <a:rPr lang="tr-TR" sz="2200" dirty="0">
                <a:latin typeface="mHelvetica"/>
              </a:rPr>
              <a:t>balıkların ölmesine bitkilerin yok olmasına sebep olur. Fosil yakıtlardan bol miktarda </a:t>
            </a:r>
            <a:r>
              <a:rPr lang="tr-TR" sz="2200" dirty="0" smtClean="0">
                <a:latin typeface="mHelvetica"/>
              </a:rPr>
              <a:t>karbondioksit gazı </a:t>
            </a:r>
            <a:r>
              <a:rPr lang="tr-TR" sz="2200" dirty="0">
                <a:latin typeface="mHelvetica"/>
              </a:rPr>
              <a:t>yayılır. Karbondioksit gazı, atmosferde sera etkisi oluşturur. Bu nedenle oluşan </a:t>
            </a:r>
            <a:r>
              <a:rPr lang="tr-TR" sz="2200" dirty="0" smtClean="0">
                <a:latin typeface="mHelvetica"/>
              </a:rPr>
              <a:t>küresel ısınma</a:t>
            </a:r>
            <a:r>
              <a:rPr lang="tr-TR" sz="2200" dirty="0">
                <a:latin typeface="mHelvetica"/>
              </a:rPr>
              <a:t>, iklimlerin ve coğrafyanın doğal özelliklerini değiştirmektedir. Küresel ısınmadaki yarım </a:t>
            </a:r>
            <a:r>
              <a:rPr lang="tr-TR" sz="2200" dirty="0" smtClean="0">
                <a:latin typeface="mHelvetica"/>
              </a:rPr>
              <a:t>derecelik artış </a:t>
            </a:r>
            <a:r>
              <a:rPr lang="tr-TR" sz="2200" dirty="0">
                <a:latin typeface="mHelvetica"/>
              </a:rPr>
              <a:t>bile su kaynaklarının kurumasına, çiçeklerin erken açmasına, bitkilerin zamansız meyve </a:t>
            </a:r>
            <a:r>
              <a:rPr lang="tr-TR" sz="2200" dirty="0" smtClean="0">
                <a:latin typeface="mHelvetica"/>
              </a:rPr>
              <a:t>vermesine yol </a:t>
            </a:r>
            <a:r>
              <a:rPr lang="tr-TR" sz="2200" dirty="0">
                <a:latin typeface="mHelvetica"/>
              </a:rPr>
              <a:t>açar. Sel ve çığ olaylarının artması, fırtına ve kasırgaların daha fazla oluşması, küresel </a:t>
            </a:r>
            <a:r>
              <a:rPr lang="tr-TR" sz="2200" dirty="0" smtClean="0">
                <a:latin typeface="mHelvetica"/>
              </a:rPr>
              <a:t>ısınmanın olumsuz </a:t>
            </a:r>
            <a:r>
              <a:rPr lang="tr-TR" sz="2200" dirty="0">
                <a:latin typeface="mHelvetica"/>
              </a:rPr>
              <a:t>sonuçları olarak karşımıza çıkmaktadır.</a:t>
            </a:r>
          </a:p>
          <a:p>
            <a:r>
              <a:rPr lang="tr-TR" sz="2200" dirty="0">
                <a:latin typeface="mHelvetica"/>
              </a:rPr>
              <a:t>Yakıtların yanması sırasında, zehirli bir gaz olan </a:t>
            </a:r>
            <a:r>
              <a:rPr lang="tr-TR" sz="2200" dirty="0" err="1">
                <a:latin typeface="mHelvetica"/>
              </a:rPr>
              <a:t>karbonmonoksit</a:t>
            </a:r>
            <a:r>
              <a:rPr lang="tr-TR" sz="2200" dirty="0">
                <a:latin typeface="mHelvetica"/>
              </a:rPr>
              <a:t> gazı da ortaya çıkmaktadır. </a:t>
            </a:r>
            <a:r>
              <a:rPr lang="tr-TR" sz="2200" dirty="0" smtClean="0">
                <a:latin typeface="mHelvetica"/>
              </a:rPr>
              <a:t>Bu gaz </a:t>
            </a:r>
            <a:r>
              <a:rPr lang="tr-TR" sz="2200" dirty="0">
                <a:latin typeface="mHelvetica"/>
              </a:rPr>
              <a:t>kanda bulunması gereken oksijeni etkisiz hâle getirir. Bu olayda baş ağrısı, zehirlenme gibi </a:t>
            </a:r>
            <a:r>
              <a:rPr lang="tr-TR" sz="2200" dirty="0" smtClean="0">
                <a:latin typeface="mHelvetica"/>
              </a:rPr>
              <a:t>sağlık sorunları </a:t>
            </a:r>
            <a:r>
              <a:rPr lang="tr-TR" sz="2200" dirty="0">
                <a:latin typeface="mHelvetica"/>
              </a:rPr>
              <a:t>oluşturur. Kömür ve petrolün yanması sonucu oluşan </a:t>
            </a:r>
            <a:r>
              <a:rPr lang="tr-TR" sz="2200" dirty="0" err="1">
                <a:latin typeface="mHelvetica"/>
              </a:rPr>
              <a:t>kükürtdioksit</a:t>
            </a:r>
            <a:r>
              <a:rPr lang="tr-TR" sz="2200" dirty="0">
                <a:latin typeface="mHelvetica"/>
              </a:rPr>
              <a:t> atmosferde asit </a:t>
            </a:r>
            <a:r>
              <a:rPr lang="tr-TR" sz="2200" dirty="0" smtClean="0">
                <a:latin typeface="mHelvetica"/>
              </a:rPr>
              <a:t>yağmuruna dönüşebilir</a:t>
            </a:r>
            <a:r>
              <a:rPr lang="tr-TR" sz="2200" dirty="0">
                <a:latin typeface="mHelvetica"/>
              </a:rPr>
              <a:t>. Doğal gazın yanmasıyla ortaya çıkan gazlar ise vücudun bağışıklık sistemini etkisiz </a:t>
            </a:r>
            <a:r>
              <a:rPr lang="tr-TR" sz="2200" dirty="0" smtClean="0">
                <a:latin typeface="mHelvetica"/>
              </a:rPr>
              <a:t>hâle getirir</a:t>
            </a:r>
            <a:r>
              <a:rPr lang="tr-TR" sz="2200" dirty="0">
                <a:latin typeface="mHelvetica"/>
              </a:rPr>
              <a:t>.</a:t>
            </a:r>
            <a:endParaRPr lang="tr-TR" sz="2200" dirty="0"/>
          </a:p>
        </p:txBody>
      </p:sp>
    </p:spTree>
    <p:extLst>
      <p:ext uri="{BB962C8B-B14F-4D97-AF65-F5344CB8AC3E}">
        <p14:creationId xmlns:p14="http://schemas.microsoft.com/office/powerpoint/2010/main" val="10612928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üresel ısınm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67544" y="188641"/>
            <a:ext cx="8305561" cy="5328592"/>
          </a:xfrm>
          <a:prstGeom prst="rect">
            <a:avLst/>
          </a:prstGeom>
        </p:spPr>
      </p:pic>
    </p:spTree>
    <p:extLst>
      <p:ext uri="{BB962C8B-B14F-4D97-AF65-F5344CB8AC3E}">
        <p14:creationId xmlns:p14="http://schemas.microsoft.com/office/powerpoint/2010/main" val="9332413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65" y="341"/>
            <a:ext cx="9135865" cy="6741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89315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üresel ısınma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11560" y="188640"/>
            <a:ext cx="7776864" cy="5166575"/>
          </a:xfrm>
          <a:prstGeom prst="rect">
            <a:avLst/>
          </a:prstGeom>
        </p:spPr>
      </p:pic>
    </p:spTree>
    <p:extLst>
      <p:ext uri="{BB962C8B-B14F-4D97-AF65-F5344CB8AC3E}">
        <p14:creationId xmlns:p14="http://schemas.microsoft.com/office/powerpoint/2010/main" val="37575807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461665"/>
          </a:xfrm>
          <a:prstGeom prst="rect">
            <a:avLst/>
          </a:prstGeom>
          <a:solidFill>
            <a:srgbClr val="FF0000"/>
          </a:solidFill>
        </p:spPr>
        <p:txBody>
          <a:bodyPr wrap="square">
            <a:spAutoFit/>
          </a:bodyPr>
          <a:lstStyle/>
          <a:p>
            <a:r>
              <a:rPr lang="tr-TR" sz="2400" b="1" dirty="0">
                <a:solidFill>
                  <a:srgbClr val="FFFFFF"/>
                </a:solidFill>
                <a:latin typeface="OpenSans-Bold"/>
              </a:rPr>
              <a:t>Ara, Bul ve Hazırlan</a:t>
            </a:r>
            <a:endParaRPr lang="tr-TR" sz="2400" dirty="0"/>
          </a:p>
        </p:txBody>
      </p:sp>
      <p:sp>
        <p:nvSpPr>
          <p:cNvPr id="3" name="Dikdörtgen 2"/>
          <p:cNvSpPr/>
          <p:nvPr/>
        </p:nvSpPr>
        <p:spPr>
          <a:xfrm>
            <a:off x="107504" y="604112"/>
            <a:ext cx="8856984" cy="830997"/>
          </a:xfrm>
          <a:prstGeom prst="rect">
            <a:avLst/>
          </a:prstGeom>
        </p:spPr>
        <p:txBody>
          <a:bodyPr wrap="square">
            <a:spAutoFit/>
          </a:bodyPr>
          <a:lstStyle/>
          <a:p>
            <a:r>
              <a:rPr lang="tr-TR" sz="2400" dirty="0">
                <a:latin typeface="mHelvetica"/>
              </a:rPr>
              <a:t>Siz de yakıtların ısınma için kullanılması ile ortaya çıkan etkileri araştırınız. Sonuçlarınızı </a:t>
            </a:r>
            <a:r>
              <a:rPr lang="tr-TR" sz="2400" dirty="0" smtClean="0">
                <a:latin typeface="mHelvetica"/>
              </a:rPr>
              <a:t>arkadaşlarınızla paylaşınız</a:t>
            </a:r>
            <a:r>
              <a:rPr lang="tr-TR" sz="2400" dirty="0">
                <a:latin typeface="mHelvetica"/>
              </a:rPr>
              <a:t>.</a:t>
            </a:r>
            <a:endParaRPr lang="tr-TR" sz="2400"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4130" y="1435109"/>
            <a:ext cx="2533899" cy="2381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49092" y="1440812"/>
            <a:ext cx="2629657" cy="241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48664" y="1440811"/>
            <a:ext cx="2629657" cy="241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25033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8" y="476672"/>
            <a:ext cx="9143942" cy="6309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03923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6158" name="ShockwaveFlash1" r:id="rId2" imgW="9142857" imgH="5616076"/>
        </mc:Choice>
        <mc:Fallback>
          <p:control name="ShockwaveFlash1" r:id="rId2" imgW="9142857" imgH="561607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71438" y="476250"/>
                  <a:ext cx="8964612" cy="561657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558582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7268" y="13494"/>
            <a:ext cx="5424846" cy="27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64306" y="2507412"/>
            <a:ext cx="9021092" cy="1569660"/>
          </a:xfrm>
          <a:prstGeom prst="rect">
            <a:avLst/>
          </a:prstGeom>
        </p:spPr>
        <p:txBody>
          <a:bodyPr wrap="square">
            <a:spAutoFit/>
          </a:bodyPr>
          <a:lstStyle/>
          <a:p>
            <a:r>
              <a:rPr lang="tr-TR" sz="2400" dirty="0">
                <a:latin typeface="Arial" pitchFamily="34" charset="0"/>
                <a:cs typeface="Arial" pitchFamily="34" charset="0"/>
              </a:rPr>
              <a:t>Doğal gaz ve </a:t>
            </a:r>
            <a:r>
              <a:rPr lang="tr-TR" sz="2400" dirty="0" smtClean="0">
                <a:latin typeface="Arial" pitchFamily="34" charset="0"/>
                <a:cs typeface="Arial" pitchFamily="34" charset="0"/>
              </a:rPr>
              <a:t>soba </a:t>
            </a:r>
          </a:p>
          <a:p>
            <a:r>
              <a:rPr lang="tr-TR" sz="2400" dirty="0" smtClean="0">
                <a:latin typeface="Arial" pitchFamily="34" charset="0"/>
                <a:cs typeface="Arial" pitchFamily="34" charset="0"/>
              </a:rPr>
              <a:t>Zehirlenmelerinden her </a:t>
            </a:r>
            <a:r>
              <a:rPr lang="tr-TR" sz="2400" dirty="0">
                <a:latin typeface="Arial" pitchFamily="34" charset="0"/>
                <a:cs typeface="Arial" pitchFamily="34" charset="0"/>
              </a:rPr>
              <a:t>yıl yüzlerce insan zarar görmekte </a:t>
            </a:r>
            <a:r>
              <a:rPr lang="tr-TR" sz="2400" dirty="0" smtClean="0">
                <a:latin typeface="Arial" pitchFamily="34" charset="0"/>
                <a:cs typeface="Arial" pitchFamily="34" charset="0"/>
              </a:rPr>
              <a:t>veya hayatını kaybetmektedir</a:t>
            </a:r>
            <a:r>
              <a:rPr lang="tr-TR" sz="2400" dirty="0">
                <a:latin typeface="Arial" pitchFamily="34" charset="0"/>
                <a:cs typeface="Arial" pitchFamily="34" charset="0"/>
              </a:rPr>
              <a:t>. Isınma </a:t>
            </a:r>
            <a:r>
              <a:rPr lang="tr-TR" sz="2400" dirty="0" smtClean="0">
                <a:latin typeface="Arial" pitchFamily="34" charset="0"/>
                <a:cs typeface="Arial" pitchFamily="34" charset="0"/>
              </a:rPr>
              <a:t>amaçlı kullanılan </a:t>
            </a:r>
            <a:r>
              <a:rPr lang="tr-TR" sz="2400" dirty="0">
                <a:latin typeface="Arial" pitchFamily="34" charset="0"/>
                <a:cs typeface="Arial" pitchFamily="34" charset="0"/>
              </a:rPr>
              <a:t>yakıtların çıkarttığı </a:t>
            </a:r>
            <a:r>
              <a:rPr lang="tr-TR" sz="2400" dirty="0" smtClean="0">
                <a:latin typeface="Arial" pitchFamily="34" charset="0"/>
                <a:cs typeface="Arial" pitchFamily="34" charset="0"/>
              </a:rPr>
              <a:t>gazlar hayati tehlike </a:t>
            </a:r>
            <a:r>
              <a:rPr lang="tr-TR" sz="2400" dirty="0">
                <a:latin typeface="Arial" pitchFamily="34" charset="0"/>
                <a:cs typeface="Arial" pitchFamily="34" charset="0"/>
              </a:rPr>
              <a:t>oluşturmaktadır. </a:t>
            </a:r>
          </a:p>
        </p:txBody>
      </p:sp>
      <p:sp>
        <p:nvSpPr>
          <p:cNvPr id="4" name="Dikdörtgen 3"/>
          <p:cNvSpPr/>
          <p:nvPr/>
        </p:nvSpPr>
        <p:spPr>
          <a:xfrm>
            <a:off x="128612" y="4077072"/>
            <a:ext cx="8892480" cy="2677656"/>
          </a:xfrm>
          <a:prstGeom prst="rect">
            <a:avLst/>
          </a:prstGeom>
        </p:spPr>
        <p:txBody>
          <a:bodyPr wrap="square">
            <a:spAutoFit/>
          </a:bodyPr>
          <a:lstStyle/>
          <a:p>
            <a:pPr lvl="0"/>
            <a:r>
              <a:rPr lang="tr-TR" sz="2400" dirty="0">
                <a:solidFill>
                  <a:prstClr val="black"/>
                </a:solidFill>
                <a:latin typeface="Arial" pitchFamily="34" charset="0"/>
                <a:cs typeface="Arial" pitchFamily="34" charset="0"/>
              </a:rPr>
              <a:t>Bu konuda herkesin bilinçli olması gerekmektedir. Odun, kömür gibi ısı maddelerinin yanmasıyla oluşan soba zehirlenmesine </a:t>
            </a:r>
            <a:r>
              <a:rPr lang="tr-TR" sz="2400" dirty="0" err="1">
                <a:solidFill>
                  <a:prstClr val="black"/>
                </a:solidFill>
                <a:latin typeface="Arial" pitchFamily="34" charset="0"/>
                <a:cs typeface="Arial" pitchFamily="34" charset="0"/>
              </a:rPr>
              <a:t>nedenolur</a:t>
            </a:r>
            <a:r>
              <a:rPr lang="tr-TR" sz="2400" dirty="0">
                <a:solidFill>
                  <a:prstClr val="black"/>
                </a:solidFill>
                <a:latin typeface="Arial" pitchFamily="34" charset="0"/>
                <a:cs typeface="Arial" pitchFamily="34" charset="0"/>
              </a:rPr>
              <a:t>. </a:t>
            </a:r>
            <a:r>
              <a:rPr lang="tr-TR" sz="2400" b="1" dirty="0" err="1">
                <a:solidFill>
                  <a:prstClr val="black"/>
                </a:solidFill>
                <a:latin typeface="Arial" pitchFamily="34" charset="0"/>
                <a:cs typeface="Arial" pitchFamily="34" charset="0"/>
              </a:rPr>
              <a:t>Karbonmonoksit</a:t>
            </a:r>
            <a:r>
              <a:rPr lang="tr-TR" sz="2400" dirty="0">
                <a:solidFill>
                  <a:prstClr val="black"/>
                </a:solidFill>
                <a:latin typeface="Arial" pitchFamily="34" charset="0"/>
                <a:cs typeface="Arial" pitchFamily="34" charset="0"/>
              </a:rPr>
              <a:t> gazı </a:t>
            </a:r>
            <a:r>
              <a:rPr lang="tr-TR" sz="2400" dirty="0" smtClean="0">
                <a:solidFill>
                  <a:prstClr val="black"/>
                </a:solidFill>
                <a:latin typeface="Arial" pitchFamily="34" charset="0"/>
                <a:cs typeface="Arial" pitchFamily="34" charset="0"/>
              </a:rPr>
              <a:t>solunduğundan kısa </a:t>
            </a:r>
            <a:r>
              <a:rPr lang="tr-TR" sz="2400" dirty="0">
                <a:solidFill>
                  <a:prstClr val="black"/>
                </a:solidFill>
                <a:latin typeface="Arial" pitchFamily="34" charset="0"/>
                <a:cs typeface="Arial" pitchFamily="34" charset="0"/>
              </a:rPr>
              <a:t>bir süre sonra kana karışarak dokulara giden oksijeni azaltır. Aşırı yorgunluk, dalgınlık, baş ağrısı, baş dönmesi, bulantı, kusma, çarpıntı, kulak çınlaması, bazen kas krampları gibi sağlık sorunlarına neden olur.</a:t>
            </a:r>
          </a:p>
        </p:txBody>
      </p:sp>
    </p:spTree>
    <p:extLst>
      <p:ext uri="{BB962C8B-B14F-4D97-AF65-F5344CB8AC3E}">
        <p14:creationId xmlns:p14="http://schemas.microsoft.com/office/powerpoint/2010/main" val="41306049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5743367" cy="523220"/>
          </a:xfrm>
          <a:prstGeom prst="rect">
            <a:avLst/>
          </a:prstGeom>
        </p:spPr>
        <p:txBody>
          <a:bodyPr wrap="none">
            <a:spAutoFit/>
          </a:bodyPr>
          <a:lstStyle/>
          <a:p>
            <a:r>
              <a:rPr lang="tr-TR" sz="2800" b="1" dirty="0">
                <a:solidFill>
                  <a:srgbClr val="2680FF"/>
                </a:solidFill>
                <a:latin typeface="OpenSans-Bold"/>
              </a:rPr>
              <a:t>Zehirlenmede Alınacak Önlemler</a:t>
            </a:r>
            <a:endParaRPr lang="tr-TR" sz="2800" dirty="0"/>
          </a:p>
        </p:txBody>
      </p:sp>
      <p:sp>
        <p:nvSpPr>
          <p:cNvPr id="3" name="Dikdörtgen 2"/>
          <p:cNvSpPr/>
          <p:nvPr/>
        </p:nvSpPr>
        <p:spPr>
          <a:xfrm>
            <a:off x="136476" y="767800"/>
            <a:ext cx="4723556" cy="2677656"/>
          </a:xfrm>
          <a:prstGeom prst="rect">
            <a:avLst/>
          </a:prstGeom>
        </p:spPr>
        <p:txBody>
          <a:bodyPr wrap="square">
            <a:spAutoFit/>
          </a:bodyPr>
          <a:lstStyle/>
          <a:p>
            <a:r>
              <a:rPr lang="tr-TR" sz="2400" dirty="0">
                <a:latin typeface="Arial" pitchFamily="34" charset="0"/>
                <a:cs typeface="Arial" pitchFamily="34" charset="0"/>
              </a:rPr>
              <a:t>Sobalardan kaynaklanan zehirlenmeler, özellikle gece yatarken </a:t>
            </a:r>
            <a:r>
              <a:rPr lang="tr-TR" sz="2400" dirty="0" smtClean="0">
                <a:latin typeface="Arial" pitchFamily="34" charset="0"/>
                <a:cs typeface="Arial" pitchFamily="34" charset="0"/>
              </a:rPr>
              <a:t>sobada yanan </a:t>
            </a:r>
            <a:r>
              <a:rPr lang="tr-TR" sz="2400" dirty="0">
                <a:latin typeface="Arial" pitchFamily="34" charset="0"/>
                <a:cs typeface="Arial" pitchFamily="34" charset="0"/>
              </a:rPr>
              <a:t>kömürün üzerine kömür eklenmesinden kaynaklanır. </a:t>
            </a:r>
            <a:r>
              <a:rPr lang="tr-TR" sz="2400" b="1" dirty="0" smtClean="0">
                <a:solidFill>
                  <a:srgbClr val="FF0000"/>
                </a:solidFill>
                <a:latin typeface="Arial" pitchFamily="34" charset="0"/>
                <a:cs typeface="Arial" pitchFamily="34" charset="0"/>
              </a:rPr>
              <a:t>Dikkat edilmesi </a:t>
            </a:r>
            <a:r>
              <a:rPr lang="tr-TR" sz="2400" b="1" dirty="0">
                <a:solidFill>
                  <a:srgbClr val="FF0000"/>
                </a:solidFill>
                <a:latin typeface="Arial" pitchFamily="34" charset="0"/>
                <a:cs typeface="Arial" pitchFamily="34" charset="0"/>
              </a:rPr>
              <a:t>gereken önemli bir </a:t>
            </a:r>
            <a:r>
              <a:rPr lang="tr-TR" sz="2400" b="1" dirty="0" smtClean="0">
                <a:solidFill>
                  <a:srgbClr val="FF0000"/>
                </a:solidFill>
                <a:latin typeface="Arial" pitchFamily="34" charset="0"/>
                <a:cs typeface="Arial" pitchFamily="34" charset="0"/>
              </a:rPr>
              <a:t>noktalar şunlardır</a:t>
            </a:r>
            <a:r>
              <a:rPr lang="tr-TR" sz="2400" dirty="0" smtClean="0">
                <a:solidFill>
                  <a:srgbClr val="FF0000"/>
                </a:solidFill>
                <a:latin typeface="Arial" pitchFamily="34" charset="0"/>
                <a:cs typeface="Arial" pitchFamily="34" charset="0"/>
              </a:rPr>
              <a:t> , </a:t>
            </a:r>
          </a:p>
        </p:txBody>
      </p:sp>
      <p:sp>
        <p:nvSpPr>
          <p:cNvPr id="4" name="Dikdörtgen 3"/>
          <p:cNvSpPr/>
          <p:nvPr/>
        </p:nvSpPr>
        <p:spPr>
          <a:xfrm>
            <a:off x="4932040" y="774835"/>
            <a:ext cx="4067944" cy="830997"/>
          </a:xfrm>
          <a:prstGeom prst="rect">
            <a:avLst/>
          </a:prstGeom>
          <a:solidFill>
            <a:schemeClr val="tx1"/>
          </a:solidFill>
        </p:spPr>
        <p:txBody>
          <a:bodyPr wrap="square">
            <a:spAutoFit/>
          </a:bodyPr>
          <a:lstStyle/>
          <a:p>
            <a:pPr algn="ctr"/>
            <a:r>
              <a:rPr lang="tr-TR" sz="2400" b="1" dirty="0">
                <a:solidFill>
                  <a:srgbClr val="FFFFFF"/>
                </a:solidFill>
                <a:latin typeface="mHelvetica-Bold"/>
              </a:rPr>
              <a:t>Baca temizliğini ve cihaz</a:t>
            </a:r>
          </a:p>
          <a:p>
            <a:pPr algn="ctr"/>
            <a:r>
              <a:rPr lang="tr-TR" sz="2400" b="1" dirty="0">
                <a:solidFill>
                  <a:srgbClr val="FFFFFF"/>
                </a:solidFill>
                <a:latin typeface="mHelvetica-Bold"/>
              </a:rPr>
              <a:t>bakımınızı ihmal etmeyin.</a:t>
            </a:r>
            <a:endParaRPr lang="tr-TR" sz="2400" dirty="0"/>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33216" y="1571799"/>
            <a:ext cx="4065592" cy="3657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90736" y="6106810"/>
            <a:ext cx="8833048" cy="461665"/>
          </a:xfrm>
          <a:prstGeom prst="rect">
            <a:avLst/>
          </a:prstGeom>
        </p:spPr>
        <p:txBody>
          <a:bodyPr wrap="square">
            <a:spAutoFit/>
          </a:bodyPr>
          <a:lstStyle/>
          <a:p>
            <a:pPr lvl="0"/>
            <a:r>
              <a:rPr lang="tr-TR" sz="2400" dirty="0">
                <a:solidFill>
                  <a:prstClr val="black"/>
                </a:solidFill>
                <a:latin typeface="mHelvetica"/>
              </a:rPr>
              <a:t>3)Soba, ev içerisinde bacaya en yakın yere kurulmalıdır. </a:t>
            </a:r>
          </a:p>
        </p:txBody>
      </p:sp>
      <p:sp>
        <p:nvSpPr>
          <p:cNvPr id="5" name="Dikdörtgen 4"/>
          <p:cNvSpPr/>
          <p:nvPr/>
        </p:nvSpPr>
        <p:spPr>
          <a:xfrm>
            <a:off x="212254" y="3469318"/>
            <a:ext cx="4572000" cy="2677656"/>
          </a:xfrm>
          <a:prstGeom prst="rect">
            <a:avLst/>
          </a:prstGeom>
        </p:spPr>
        <p:txBody>
          <a:bodyPr>
            <a:spAutoFit/>
          </a:bodyPr>
          <a:lstStyle/>
          <a:p>
            <a:pPr lvl="0"/>
            <a:r>
              <a:rPr lang="tr-TR" sz="2400" dirty="0">
                <a:solidFill>
                  <a:prstClr val="black"/>
                </a:solidFill>
                <a:latin typeface="Arial" pitchFamily="34" charset="0"/>
                <a:cs typeface="Arial" pitchFamily="34" charset="0"/>
              </a:rPr>
              <a:t>1)Bacaların ev içerisinde düzgün ayarlanması, sobaların alt ve üst kapaklarının kapalı olup olmadığının kontrol edilmesidir. </a:t>
            </a:r>
            <a:endParaRPr lang="tr-TR" sz="2400" dirty="0" smtClean="0">
              <a:solidFill>
                <a:prstClr val="black"/>
              </a:solidFill>
              <a:latin typeface="Arial" pitchFamily="34" charset="0"/>
              <a:cs typeface="Arial" pitchFamily="34" charset="0"/>
            </a:endParaRPr>
          </a:p>
          <a:p>
            <a:pPr lvl="0"/>
            <a:r>
              <a:rPr lang="tr-TR" sz="2400" dirty="0" smtClean="0">
                <a:solidFill>
                  <a:prstClr val="black"/>
                </a:solidFill>
                <a:latin typeface="Arial" pitchFamily="34" charset="0"/>
                <a:cs typeface="Arial" pitchFamily="34" charset="0"/>
              </a:rPr>
              <a:t>2</a:t>
            </a:r>
            <a:r>
              <a:rPr lang="tr-TR" sz="2400" dirty="0">
                <a:solidFill>
                  <a:prstClr val="black"/>
                </a:solidFill>
                <a:latin typeface="Arial" pitchFamily="34" charset="0"/>
                <a:cs typeface="Arial" pitchFamily="34" charset="0"/>
              </a:rPr>
              <a:t>) Evde soba dengeli bir şekilde kurulmalıdır. </a:t>
            </a:r>
          </a:p>
        </p:txBody>
      </p:sp>
    </p:spTree>
    <p:extLst>
      <p:ext uri="{BB962C8B-B14F-4D97-AF65-F5344CB8AC3E}">
        <p14:creationId xmlns:p14="http://schemas.microsoft.com/office/powerpoint/2010/main" val="252049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60648"/>
            <a:ext cx="8784976" cy="3416320"/>
          </a:xfrm>
          <a:prstGeom prst="rect">
            <a:avLst/>
          </a:prstGeom>
        </p:spPr>
        <p:txBody>
          <a:bodyPr wrap="square">
            <a:spAutoFit/>
          </a:bodyPr>
          <a:lstStyle/>
          <a:p>
            <a:pPr lvl="0"/>
            <a:r>
              <a:rPr lang="tr-TR" sz="2400" dirty="0" smtClean="0">
                <a:solidFill>
                  <a:prstClr val="black"/>
                </a:solidFill>
                <a:latin typeface="mHelvetica"/>
              </a:rPr>
              <a:t>4)Evde </a:t>
            </a:r>
            <a:r>
              <a:rPr lang="tr-TR" sz="2400" dirty="0" err="1" smtClean="0">
                <a:solidFill>
                  <a:prstClr val="black"/>
                </a:solidFill>
                <a:latin typeface="mHelvetica"/>
              </a:rPr>
              <a:t>karbonmonoksit</a:t>
            </a:r>
            <a:r>
              <a:rPr lang="tr-TR" sz="2400" dirty="0" smtClean="0">
                <a:solidFill>
                  <a:prstClr val="black"/>
                </a:solidFill>
                <a:latin typeface="mHelvetica"/>
              </a:rPr>
              <a:t> zehirlenmelerine karşı uyarıda bulunacak bir duman </a:t>
            </a:r>
            <a:r>
              <a:rPr lang="tr-TR" sz="2400" dirty="0" err="1" smtClean="0">
                <a:solidFill>
                  <a:prstClr val="black"/>
                </a:solidFill>
                <a:latin typeface="mHelvetica"/>
              </a:rPr>
              <a:t>dedektör</a:t>
            </a:r>
            <a:r>
              <a:rPr lang="tr-TR" sz="2400" dirty="0" smtClean="0">
                <a:solidFill>
                  <a:prstClr val="black"/>
                </a:solidFill>
                <a:latin typeface="mHelvetica"/>
              </a:rPr>
              <a:t> kullanılması yararlıdır. </a:t>
            </a:r>
          </a:p>
          <a:p>
            <a:pPr lvl="0"/>
            <a:r>
              <a:rPr lang="tr-TR" sz="2400" dirty="0" smtClean="0">
                <a:solidFill>
                  <a:prstClr val="black"/>
                </a:solidFill>
                <a:latin typeface="mHelvetica"/>
              </a:rPr>
              <a:t>5)Baca</a:t>
            </a:r>
            <a:r>
              <a:rPr lang="tr-TR" sz="2400" dirty="0">
                <a:solidFill>
                  <a:prstClr val="black"/>
                </a:solidFill>
                <a:latin typeface="mHelvetica"/>
              </a:rPr>
              <a:t>, kış mevsimi boyunca en az 2 kere </a:t>
            </a:r>
            <a:r>
              <a:rPr lang="tr-TR" sz="2400" dirty="0" smtClean="0">
                <a:solidFill>
                  <a:prstClr val="black"/>
                </a:solidFill>
                <a:latin typeface="mHelvetica"/>
              </a:rPr>
              <a:t>temizlenmelidir.</a:t>
            </a:r>
          </a:p>
          <a:p>
            <a:pPr lvl="0"/>
            <a:r>
              <a:rPr lang="tr-TR" sz="2400" dirty="0" smtClean="0">
                <a:solidFill>
                  <a:prstClr val="black"/>
                </a:solidFill>
                <a:latin typeface="mHelvetica"/>
                <a:cs typeface="Arial" pitchFamily="34" charset="0"/>
              </a:rPr>
              <a:t>6)</a:t>
            </a:r>
            <a:r>
              <a:rPr lang="tr-TR" sz="2400" dirty="0" smtClean="0">
                <a:latin typeface="Arial" pitchFamily="34" charset="0"/>
                <a:cs typeface="Arial" pitchFamily="34" charset="0"/>
              </a:rPr>
              <a:t>Kullanılacak yakıtın </a:t>
            </a:r>
            <a:r>
              <a:rPr lang="tr-TR" sz="2400" dirty="0">
                <a:latin typeface="Arial" pitchFamily="34" charset="0"/>
                <a:cs typeface="Arial" pitchFamily="34" charset="0"/>
              </a:rPr>
              <a:t>kalitesi de bu tip olaylara neden olabilmektedir. </a:t>
            </a:r>
            <a:r>
              <a:rPr lang="tr-TR" sz="2400" dirty="0" smtClean="0">
                <a:latin typeface="Arial" pitchFamily="34" charset="0"/>
                <a:cs typeface="Arial" pitchFamily="34" charset="0"/>
              </a:rPr>
              <a:t>O Bakımdan kaliteli kömür kullanılması</a:t>
            </a:r>
          </a:p>
          <a:p>
            <a:pPr lvl="0"/>
            <a:r>
              <a:rPr lang="tr-TR" sz="2400" dirty="0" smtClean="0">
                <a:latin typeface="Arial" pitchFamily="34" charset="0"/>
                <a:cs typeface="Arial" pitchFamily="34" charset="0"/>
              </a:rPr>
              <a:t>7)Doğal </a:t>
            </a:r>
            <a:r>
              <a:rPr lang="tr-TR" sz="2400" dirty="0">
                <a:latin typeface="Arial" pitchFamily="34" charset="0"/>
                <a:cs typeface="Arial" pitchFamily="34" charset="0"/>
              </a:rPr>
              <a:t>gazda </a:t>
            </a:r>
            <a:r>
              <a:rPr lang="tr-TR" sz="2400" dirty="0" smtClean="0">
                <a:latin typeface="Arial" pitchFamily="34" charset="0"/>
                <a:cs typeface="Arial" pitchFamily="34" charset="0"/>
              </a:rPr>
              <a:t>da ;</a:t>
            </a:r>
          </a:p>
          <a:p>
            <a:pPr lvl="0"/>
            <a:r>
              <a:rPr lang="tr-TR" sz="2400" dirty="0" smtClean="0">
                <a:latin typeface="Arial" pitchFamily="34" charset="0"/>
                <a:cs typeface="Arial" pitchFamily="34" charset="0"/>
              </a:rPr>
              <a:t>a)bakımların </a:t>
            </a:r>
            <a:r>
              <a:rPr lang="tr-TR" sz="2400" dirty="0">
                <a:latin typeface="Arial" pitchFamily="34" charset="0"/>
                <a:cs typeface="Arial" pitchFamily="34" charset="0"/>
              </a:rPr>
              <a:t>zamanında yapılması, </a:t>
            </a:r>
            <a:endParaRPr lang="tr-TR" sz="2400" dirty="0" smtClean="0">
              <a:latin typeface="Arial" pitchFamily="34" charset="0"/>
              <a:cs typeface="Arial" pitchFamily="34" charset="0"/>
            </a:endParaRPr>
          </a:p>
          <a:p>
            <a:pPr lvl="0"/>
            <a:r>
              <a:rPr lang="tr-TR" sz="2400" dirty="0" smtClean="0">
                <a:latin typeface="Arial" pitchFamily="34" charset="0"/>
                <a:cs typeface="Arial" pitchFamily="34" charset="0"/>
              </a:rPr>
              <a:t>b)menfezlerin </a:t>
            </a:r>
            <a:r>
              <a:rPr lang="tr-TR" sz="2400" dirty="0">
                <a:latin typeface="Arial" pitchFamily="34" charset="0"/>
                <a:cs typeface="Arial" pitchFamily="34" charset="0"/>
              </a:rPr>
              <a:t>açık </a:t>
            </a:r>
            <a:r>
              <a:rPr lang="tr-TR" sz="2400" dirty="0" smtClean="0">
                <a:latin typeface="Arial" pitchFamily="34" charset="0"/>
                <a:cs typeface="Arial" pitchFamily="34" charset="0"/>
              </a:rPr>
              <a:t>olması</a:t>
            </a:r>
          </a:p>
          <a:p>
            <a:pPr lvl="0"/>
            <a:r>
              <a:rPr lang="tr-TR" sz="2400" dirty="0" smtClean="0">
                <a:latin typeface="Arial" pitchFamily="34" charset="0"/>
                <a:cs typeface="Arial" pitchFamily="34" charset="0"/>
              </a:rPr>
              <a:t>c)gaz kaçağı detektörlerinin </a:t>
            </a:r>
            <a:r>
              <a:rPr lang="tr-TR" sz="2400" dirty="0">
                <a:latin typeface="Arial" pitchFamily="34" charset="0"/>
                <a:cs typeface="Arial" pitchFamily="34" charset="0"/>
              </a:rPr>
              <a:t>takılması önemli noktalardır</a:t>
            </a:r>
            <a:r>
              <a:rPr lang="tr-TR" sz="2400" dirty="0" smtClean="0">
                <a:latin typeface="Arial" pitchFamily="34" charset="0"/>
                <a:cs typeface="Arial" pitchFamily="34" charset="0"/>
              </a:rPr>
              <a:t>.</a:t>
            </a:r>
          </a:p>
        </p:txBody>
      </p:sp>
      <p:sp>
        <p:nvSpPr>
          <p:cNvPr id="3" name="Dikdörtgen 2"/>
          <p:cNvSpPr/>
          <p:nvPr/>
        </p:nvSpPr>
        <p:spPr>
          <a:xfrm>
            <a:off x="179512" y="3789040"/>
            <a:ext cx="8784976" cy="3046988"/>
          </a:xfrm>
          <a:prstGeom prst="rect">
            <a:avLst/>
          </a:prstGeom>
        </p:spPr>
        <p:txBody>
          <a:bodyPr wrap="square">
            <a:spAutoFit/>
          </a:bodyPr>
          <a:lstStyle/>
          <a:p>
            <a:pPr lvl="0"/>
            <a:r>
              <a:rPr lang="tr-TR" sz="2400" b="1" dirty="0">
                <a:solidFill>
                  <a:srgbClr val="FF0000"/>
                </a:solidFill>
                <a:latin typeface="Arial" pitchFamily="34" charset="0"/>
                <a:cs typeface="Arial" pitchFamily="34" charset="0"/>
              </a:rPr>
              <a:t>Zehirlenmeye maruz kalan kişi; </a:t>
            </a:r>
          </a:p>
          <a:p>
            <a:pPr lvl="0"/>
            <a:r>
              <a:rPr lang="tr-TR" sz="2400" b="1" dirty="0">
                <a:solidFill>
                  <a:prstClr val="black"/>
                </a:solidFill>
                <a:latin typeface="Arial" pitchFamily="34" charset="0"/>
                <a:cs typeface="Arial" pitchFamily="34" charset="0"/>
              </a:rPr>
              <a:t>a)hemen kaza yerinden uzaklaştırılmalıdır.</a:t>
            </a:r>
          </a:p>
          <a:p>
            <a:pPr lvl="0"/>
            <a:r>
              <a:rPr lang="tr-TR" sz="2400" dirty="0">
                <a:solidFill>
                  <a:prstClr val="black"/>
                </a:solidFill>
                <a:latin typeface="Arial" pitchFamily="34" charset="0"/>
                <a:cs typeface="Arial" pitchFamily="34" charset="0"/>
              </a:rPr>
              <a:t>b)</a:t>
            </a:r>
            <a:r>
              <a:rPr lang="tr-TR" sz="2400" b="1" dirty="0">
                <a:solidFill>
                  <a:prstClr val="black"/>
                </a:solidFill>
                <a:latin typeface="Arial" pitchFamily="34" charset="0"/>
                <a:cs typeface="Arial" pitchFamily="34" charset="0"/>
              </a:rPr>
              <a:t>açık ve temiz havaya çıkarılmalıdır</a:t>
            </a:r>
            <a:r>
              <a:rPr lang="tr-TR" sz="2400" dirty="0">
                <a:solidFill>
                  <a:prstClr val="black"/>
                </a:solidFill>
                <a:latin typeface="Arial" pitchFamily="34" charset="0"/>
                <a:cs typeface="Arial" pitchFamily="34" charset="0"/>
              </a:rPr>
              <a:t>.</a:t>
            </a:r>
          </a:p>
          <a:p>
            <a:pPr lvl="0"/>
            <a:r>
              <a:rPr lang="tr-TR" sz="2400" b="1" dirty="0">
                <a:solidFill>
                  <a:prstClr val="black"/>
                </a:solidFill>
                <a:latin typeface="Arial" pitchFamily="34" charset="0"/>
                <a:cs typeface="Arial" pitchFamily="34" charset="0"/>
              </a:rPr>
              <a:t>c)Olabildiğince alçak bir zemine yatırılmalı</a:t>
            </a:r>
            <a:r>
              <a:rPr lang="tr-TR" sz="2400" dirty="0">
                <a:solidFill>
                  <a:prstClr val="black"/>
                </a:solidFill>
                <a:latin typeface="Arial" pitchFamily="34" charset="0"/>
                <a:cs typeface="Arial" pitchFamily="34" charset="0"/>
              </a:rPr>
              <a:t>, </a:t>
            </a:r>
          </a:p>
          <a:p>
            <a:pPr lvl="0"/>
            <a:r>
              <a:rPr lang="tr-TR" sz="2400" b="1" dirty="0">
                <a:solidFill>
                  <a:prstClr val="black"/>
                </a:solidFill>
                <a:latin typeface="Arial" pitchFamily="34" charset="0"/>
                <a:cs typeface="Arial" pitchFamily="34" charset="0"/>
              </a:rPr>
              <a:t>d)mümkünse hemen yüzde yüz oksijen verilmeli</a:t>
            </a:r>
            <a:r>
              <a:rPr lang="tr-TR" sz="2400" dirty="0">
                <a:solidFill>
                  <a:prstClr val="black"/>
                </a:solidFill>
                <a:latin typeface="Arial" pitchFamily="34" charset="0"/>
                <a:cs typeface="Arial" pitchFamily="34" charset="0"/>
              </a:rPr>
              <a:t>, </a:t>
            </a:r>
          </a:p>
          <a:p>
            <a:pPr lvl="0"/>
            <a:r>
              <a:rPr lang="tr-TR" sz="2400" dirty="0">
                <a:solidFill>
                  <a:prstClr val="black"/>
                </a:solidFill>
                <a:latin typeface="Arial" pitchFamily="34" charset="0"/>
                <a:cs typeface="Arial" pitchFamily="34" charset="0"/>
              </a:rPr>
              <a:t>e)Hasta sıcak tutulmalı, </a:t>
            </a:r>
          </a:p>
          <a:p>
            <a:pPr lvl="0"/>
            <a:r>
              <a:rPr lang="tr-TR" sz="2400" dirty="0">
                <a:solidFill>
                  <a:prstClr val="black"/>
                </a:solidFill>
                <a:latin typeface="Arial" pitchFamily="34" charset="0"/>
                <a:cs typeface="Arial" pitchFamily="34" charset="0"/>
              </a:rPr>
              <a:t>f)gerekli hâllerde hastaya, suni solunum ve kalp masajı uygulanmalıdır.</a:t>
            </a:r>
          </a:p>
        </p:txBody>
      </p:sp>
    </p:spTree>
    <p:extLst>
      <p:ext uri="{BB962C8B-B14F-4D97-AF65-F5344CB8AC3E}">
        <p14:creationId xmlns:p14="http://schemas.microsoft.com/office/powerpoint/2010/main" val="3330310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fade">
                                      <p:cBhvr>
                                        <p:cTn id="31" dur="500"/>
                                        <p:tgtEl>
                                          <p:spTgt spid="2">
                                            <p:txEl>
                                              <p:pRg st="6" end="6"/>
                                            </p:txEl>
                                          </p:spTgt>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500"/>
                                        <p:tgtEl>
                                          <p:spTgt spid="3">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Effect transition="in" filter="fade">
                                      <p:cBhvr>
                                        <p:cTn id="40" dur="500"/>
                                        <p:tgtEl>
                                          <p:spTgt spid="3">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animEffect transition="in" filter="fade">
                                      <p:cBhvr>
                                        <p:cTn id="45" dur="500"/>
                                        <p:tgtEl>
                                          <p:spTgt spid="3">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3" end="3"/>
                                            </p:txEl>
                                          </p:spTgt>
                                        </p:tgtEl>
                                        <p:attrNameLst>
                                          <p:attrName>style.visibility</p:attrName>
                                        </p:attrNameLst>
                                      </p:cBhvr>
                                      <p:to>
                                        <p:strVal val="visible"/>
                                      </p:to>
                                    </p:set>
                                    <p:animEffect transition="in" filter="fade">
                                      <p:cBhvr>
                                        <p:cTn id="50" dur="500"/>
                                        <p:tgtEl>
                                          <p:spTgt spid="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fade">
                                      <p:cBhvr>
                                        <p:cTn id="55" dur="500"/>
                                        <p:tgtEl>
                                          <p:spTgt spid="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500"/>
                                        <p:tgtEl>
                                          <p:spTgt spid="3">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6" end="6"/>
                                            </p:txEl>
                                          </p:spTgt>
                                        </p:tgtEl>
                                        <p:attrNameLst>
                                          <p:attrName>style.visibility</p:attrName>
                                        </p:attrNameLst>
                                      </p:cBhvr>
                                      <p:to>
                                        <p:strVal val="visible"/>
                                      </p:to>
                                    </p:set>
                                    <p:animEffect transition="in" filter="fade">
                                      <p:cBhvr>
                                        <p:cTn id="6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258" y="0"/>
            <a:ext cx="3866800" cy="4798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8199" y="476152"/>
            <a:ext cx="3659886" cy="2308324"/>
          </a:xfrm>
          <a:prstGeom prst="rect">
            <a:avLst/>
          </a:prstGeom>
        </p:spPr>
        <p:txBody>
          <a:bodyPr wrap="square">
            <a:spAutoFit/>
          </a:bodyPr>
          <a:lstStyle/>
          <a:p>
            <a:r>
              <a:rPr lang="tr-TR" sz="2400" b="1" dirty="0">
                <a:solidFill>
                  <a:srgbClr val="FFFFFF"/>
                </a:solidFill>
                <a:latin typeface="Arial" pitchFamily="34" charset="0"/>
                <a:cs typeface="Arial" pitchFamily="34" charset="0"/>
              </a:rPr>
              <a:t>İTFAİYE </a:t>
            </a:r>
            <a:r>
              <a:rPr lang="tr-TR" sz="2400" b="1" dirty="0" smtClean="0">
                <a:solidFill>
                  <a:srgbClr val="FFFFFF"/>
                </a:solidFill>
                <a:latin typeface="Arial" pitchFamily="34" charset="0"/>
                <a:cs typeface="Arial" pitchFamily="34" charset="0"/>
              </a:rPr>
              <a:t>   110</a:t>
            </a:r>
          </a:p>
          <a:p>
            <a:endParaRPr lang="tr-TR" sz="2400" b="1" dirty="0" smtClean="0">
              <a:solidFill>
                <a:srgbClr val="FFFFFF"/>
              </a:solidFill>
              <a:latin typeface="Arial" pitchFamily="34" charset="0"/>
              <a:cs typeface="Arial" pitchFamily="34" charset="0"/>
            </a:endParaRPr>
          </a:p>
          <a:p>
            <a:r>
              <a:rPr lang="tr-TR" sz="2400" b="1" dirty="0" smtClean="0">
                <a:solidFill>
                  <a:srgbClr val="FFFFFF"/>
                </a:solidFill>
                <a:latin typeface="Arial" pitchFamily="34" charset="0"/>
                <a:cs typeface="Arial" pitchFamily="34" charset="0"/>
              </a:rPr>
              <a:t>ORMAN YANGIN 177</a:t>
            </a:r>
          </a:p>
          <a:p>
            <a:endParaRPr lang="tr-TR" sz="2400" b="1" dirty="0">
              <a:solidFill>
                <a:srgbClr val="FFFFFF"/>
              </a:solidFill>
              <a:latin typeface="Arial" pitchFamily="34" charset="0"/>
              <a:cs typeface="Arial" pitchFamily="34" charset="0"/>
            </a:endParaRPr>
          </a:p>
          <a:p>
            <a:pPr lvl="0"/>
            <a:r>
              <a:rPr lang="tr-TR" sz="2400" b="1" dirty="0" smtClean="0">
                <a:solidFill>
                  <a:srgbClr val="FFFFFF"/>
                </a:solidFill>
                <a:latin typeface="Arial" pitchFamily="34" charset="0"/>
                <a:cs typeface="Arial" pitchFamily="34" charset="0"/>
              </a:rPr>
              <a:t>DOĞALGAZ        </a:t>
            </a:r>
          </a:p>
          <a:p>
            <a:pPr lvl="0"/>
            <a:r>
              <a:rPr lang="tr-TR" sz="2400" b="1" dirty="0" smtClean="0">
                <a:solidFill>
                  <a:srgbClr val="FFFFFF"/>
                </a:solidFill>
                <a:latin typeface="Arial" pitchFamily="34" charset="0"/>
                <a:cs typeface="Arial" pitchFamily="34" charset="0"/>
              </a:rPr>
              <a:t>ACİL HATTI      187</a:t>
            </a:r>
            <a:endParaRPr lang="tr-TR" sz="2400" dirty="0">
              <a:solidFill>
                <a:prstClr val="black"/>
              </a:solidFill>
              <a:latin typeface="Arial" pitchFamily="34" charset="0"/>
              <a:cs typeface="Arial" pitchFamily="34" charset="0"/>
            </a:endParaRPr>
          </a:p>
        </p:txBody>
      </p:sp>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40152" y="2478342"/>
            <a:ext cx="1872207" cy="205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134790" y="116632"/>
            <a:ext cx="2012772" cy="226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876256" y="32458"/>
            <a:ext cx="2038665" cy="2240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034682" y="2353572"/>
            <a:ext cx="844590" cy="369332"/>
          </a:xfrm>
          <a:prstGeom prst="rect">
            <a:avLst/>
          </a:prstGeom>
        </p:spPr>
        <p:txBody>
          <a:bodyPr wrap="none">
            <a:spAutoFit/>
          </a:bodyPr>
          <a:lstStyle/>
          <a:p>
            <a:r>
              <a:rPr lang="tr-TR" b="1" dirty="0"/>
              <a:t>Y</a:t>
            </a:r>
            <a:r>
              <a:rPr lang="tr-TR" b="1" dirty="0" smtClean="0"/>
              <a:t>ANLIŞ</a:t>
            </a:r>
            <a:endParaRPr lang="tr-TR" b="1" dirty="0"/>
          </a:p>
        </p:txBody>
      </p:sp>
      <p:sp>
        <p:nvSpPr>
          <p:cNvPr id="8" name="Dikdörtgen 7"/>
          <p:cNvSpPr/>
          <p:nvPr/>
        </p:nvSpPr>
        <p:spPr>
          <a:xfrm>
            <a:off x="7740352" y="2197353"/>
            <a:ext cx="844590" cy="369332"/>
          </a:xfrm>
          <a:prstGeom prst="rect">
            <a:avLst/>
          </a:prstGeom>
        </p:spPr>
        <p:txBody>
          <a:bodyPr wrap="none">
            <a:spAutoFit/>
          </a:bodyPr>
          <a:lstStyle/>
          <a:p>
            <a:r>
              <a:rPr lang="tr-TR" b="1" dirty="0"/>
              <a:t>Y</a:t>
            </a:r>
            <a:r>
              <a:rPr lang="tr-TR" b="1" dirty="0" smtClean="0"/>
              <a:t>ANLIŞ</a:t>
            </a:r>
            <a:endParaRPr lang="tr-TR" b="1" dirty="0"/>
          </a:p>
        </p:txBody>
      </p:sp>
      <p:sp>
        <p:nvSpPr>
          <p:cNvPr id="9" name="Dikdörtgen 8"/>
          <p:cNvSpPr/>
          <p:nvPr/>
        </p:nvSpPr>
        <p:spPr>
          <a:xfrm>
            <a:off x="6732240" y="4477862"/>
            <a:ext cx="914033" cy="369332"/>
          </a:xfrm>
          <a:prstGeom prst="rect">
            <a:avLst/>
          </a:prstGeom>
        </p:spPr>
        <p:txBody>
          <a:bodyPr wrap="none">
            <a:spAutoFit/>
          </a:bodyPr>
          <a:lstStyle/>
          <a:p>
            <a:r>
              <a:rPr lang="tr-TR" b="1" dirty="0" smtClean="0"/>
              <a:t>DOĞRU</a:t>
            </a:r>
            <a:endParaRPr lang="tr-TR" b="1" dirty="0"/>
          </a:p>
        </p:txBody>
      </p:sp>
      <p:sp>
        <p:nvSpPr>
          <p:cNvPr id="4" name="Dikdörtgen 3"/>
          <p:cNvSpPr/>
          <p:nvPr/>
        </p:nvSpPr>
        <p:spPr>
          <a:xfrm>
            <a:off x="104115" y="4900518"/>
            <a:ext cx="8932381" cy="461665"/>
          </a:xfrm>
          <a:prstGeom prst="rect">
            <a:avLst/>
          </a:prstGeom>
          <a:solidFill>
            <a:schemeClr val="accent2"/>
          </a:solidFill>
        </p:spPr>
        <p:txBody>
          <a:bodyPr wrap="square">
            <a:spAutoFit/>
          </a:bodyPr>
          <a:lstStyle/>
          <a:p>
            <a:r>
              <a:rPr lang="tr-TR" sz="2400" b="1" dirty="0">
                <a:solidFill>
                  <a:srgbClr val="FFFFFF"/>
                </a:solidFill>
                <a:latin typeface="Arial" pitchFamily="34" charset="0"/>
                <a:cs typeface="Arial" pitchFamily="34" charset="0"/>
              </a:rPr>
              <a:t>Ara, Bul ve Hazırlan</a:t>
            </a:r>
            <a:endParaRPr lang="tr-TR" sz="2400" b="1" dirty="0">
              <a:latin typeface="Arial" pitchFamily="34" charset="0"/>
              <a:cs typeface="Arial" pitchFamily="34" charset="0"/>
            </a:endParaRPr>
          </a:p>
        </p:txBody>
      </p:sp>
      <p:sp>
        <p:nvSpPr>
          <p:cNvPr id="5" name="Dikdörtgen 4"/>
          <p:cNvSpPr/>
          <p:nvPr/>
        </p:nvSpPr>
        <p:spPr>
          <a:xfrm>
            <a:off x="104238" y="5408136"/>
            <a:ext cx="8932257" cy="1200329"/>
          </a:xfrm>
          <a:prstGeom prst="rect">
            <a:avLst/>
          </a:prstGeom>
        </p:spPr>
        <p:txBody>
          <a:bodyPr wrap="square">
            <a:spAutoFit/>
          </a:bodyPr>
          <a:lstStyle/>
          <a:p>
            <a:r>
              <a:rPr lang="tr-TR" sz="2400" dirty="0">
                <a:latin typeface="Arial" pitchFamily="34" charset="0"/>
                <a:cs typeface="Arial" pitchFamily="34" charset="0"/>
              </a:rPr>
              <a:t>Soba ve doğal gaz zehirlenmelerine karşı alınabilecek tedbirleri araştırarak bir pano ve </a:t>
            </a:r>
            <a:r>
              <a:rPr lang="tr-TR" sz="2400" dirty="0" smtClean="0">
                <a:latin typeface="Arial" pitchFamily="34" charset="0"/>
                <a:cs typeface="Arial" pitchFamily="34" charset="0"/>
              </a:rPr>
              <a:t>broşür hazırlayınız</a:t>
            </a:r>
            <a:r>
              <a:rPr lang="tr-TR" sz="2400" dirty="0">
                <a:latin typeface="Arial" pitchFamily="34" charset="0"/>
                <a:cs typeface="Arial" pitchFamily="34" charset="0"/>
              </a:rPr>
              <a:t>. Okulunuzda bu konuda, bilgilendirme kampanyası düzenleyiniz.</a:t>
            </a:r>
          </a:p>
        </p:txBody>
      </p:sp>
    </p:spTree>
    <p:extLst>
      <p:ext uri="{BB962C8B-B14F-4D97-AF65-F5344CB8AC3E}">
        <p14:creationId xmlns:p14="http://schemas.microsoft.com/office/powerpoint/2010/main" val="1512988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784" y="34404"/>
            <a:ext cx="8928992" cy="523220"/>
          </a:xfrm>
          <a:prstGeom prst="rect">
            <a:avLst/>
          </a:prstGeom>
          <a:solidFill>
            <a:schemeClr val="accent1"/>
          </a:solidFill>
        </p:spPr>
        <p:txBody>
          <a:bodyPr wrap="square">
            <a:spAutoFit/>
          </a:bodyPr>
          <a:lstStyle/>
          <a:p>
            <a:r>
              <a:rPr lang="tr-TR" sz="2800" dirty="0" smtClean="0">
                <a:solidFill>
                  <a:schemeClr val="bg1"/>
                </a:solidFill>
              </a:rPr>
              <a:t>Bölüm Sonu </a:t>
            </a:r>
            <a:r>
              <a:rPr lang="tr-TR" sz="2800" dirty="0">
                <a:solidFill>
                  <a:schemeClr val="bg1"/>
                </a:solidFill>
              </a:rPr>
              <a:t>Değerlendirme Soruları</a:t>
            </a:r>
          </a:p>
        </p:txBody>
      </p:sp>
      <p:sp>
        <p:nvSpPr>
          <p:cNvPr id="3" name="Dikdörtgen 2"/>
          <p:cNvSpPr/>
          <p:nvPr/>
        </p:nvSpPr>
        <p:spPr>
          <a:xfrm>
            <a:off x="72063" y="557624"/>
            <a:ext cx="8928992" cy="430887"/>
          </a:xfrm>
          <a:prstGeom prst="rect">
            <a:avLst/>
          </a:prstGeom>
        </p:spPr>
        <p:txBody>
          <a:bodyPr wrap="square">
            <a:spAutoFit/>
          </a:bodyPr>
          <a:lstStyle/>
          <a:p>
            <a:r>
              <a:rPr lang="tr-TR" sz="2200" dirty="0"/>
              <a:t>A. Aşağıdaki tabloda verilen kavramları, boş bırakılan uygun yerlere yazınız.</a:t>
            </a:r>
          </a:p>
        </p:txBody>
      </p:sp>
      <p:graphicFrame>
        <p:nvGraphicFramePr>
          <p:cNvPr id="4" name="Tablo 3"/>
          <p:cNvGraphicFramePr>
            <a:graphicFrameLocks noGrp="1"/>
          </p:cNvGraphicFramePr>
          <p:nvPr>
            <p:extLst>
              <p:ext uri="{D42A27DB-BD31-4B8C-83A1-F6EECF244321}">
                <p14:modId xmlns:p14="http://schemas.microsoft.com/office/powerpoint/2010/main" val="4271746414"/>
              </p:ext>
            </p:extLst>
          </p:nvPr>
        </p:nvGraphicFramePr>
        <p:xfrm>
          <a:off x="233799" y="989535"/>
          <a:ext cx="8640962" cy="1010920"/>
        </p:xfrm>
        <a:graphic>
          <a:graphicData uri="http://schemas.openxmlformats.org/drawingml/2006/table">
            <a:tbl>
              <a:tblPr firstRow="1" bandRow="1">
                <a:tableStyleId>{5940675A-B579-460E-94D1-54222C63F5DA}</a:tableStyleId>
              </a:tblPr>
              <a:tblGrid>
                <a:gridCol w="1368152"/>
                <a:gridCol w="1584176"/>
                <a:gridCol w="1440160"/>
                <a:gridCol w="1584176"/>
                <a:gridCol w="1368152"/>
                <a:gridCol w="1296146"/>
              </a:tblGrid>
              <a:tr h="370840">
                <a:tc>
                  <a:txBody>
                    <a:bodyPr/>
                    <a:lstStyle/>
                    <a:p>
                      <a:r>
                        <a:rPr lang="tr-TR" b="1" dirty="0" smtClean="0">
                          <a:latin typeface="Arial" pitchFamily="34" charset="0"/>
                          <a:cs typeface="Arial" pitchFamily="34" charset="0"/>
                        </a:rPr>
                        <a:t>Isının</a:t>
                      </a:r>
                    </a:p>
                    <a:p>
                      <a:r>
                        <a:rPr lang="tr-TR" b="1" dirty="0" smtClean="0">
                          <a:latin typeface="Arial" pitchFamily="34" charset="0"/>
                          <a:cs typeface="Arial" pitchFamily="34" charset="0"/>
                        </a:rPr>
                        <a:t>korunması </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ısı</a:t>
                      </a:r>
                    </a:p>
                    <a:p>
                      <a:r>
                        <a:rPr lang="tr-TR" b="1" dirty="0" smtClean="0">
                          <a:latin typeface="Arial" pitchFamily="34" charset="0"/>
                          <a:cs typeface="Arial" pitchFamily="34" charset="0"/>
                        </a:rPr>
                        <a:t>alış verişi </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ısı </a:t>
                      </a:r>
                    </a:p>
                    <a:p>
                      <a:r>
                        <a:rPr lang="tr-TR" b="1" dirty="0" smtClean="0">
                          <a:latin typeface="Arial" pitchFamily="34" charset="0"/>
                          <a:cs typeface="Arial" pitchFamily="34" charset="0"/>
                        </a:rPr>
                        <a:t>iletkeni</a:t>
                      </a:r>
                    </a:p>
                  </a:txBody>
                  <a:tcPr/>
                </a:tc>
                <a:tc>
                  <a:txBody>
                    <a:bodyPr/>
                    <a:lstStyle/>
                    <a:p>
                      <a:r>
                        <a:rPr lang="tr-TR" b="1" dirty="0" smtClean="0">
                          <a:latin typeface="Arial" pitchFamily="34" charset="0"/>
                          <a:cs typeface="Arial" pitchFamily="34" charset="0"/>
                        </a:rPr>
                        <a:t>hareket</a:t>
                      </a:r>
                    </a:p>
                    <a:p>
                      <a:r>
                        <a:rPr lang="tr-TR" b="1" dirty="0" smtClean="0">
                          <a:latin typeface="Arial" pitchFamily="34" charset="0"/>
                          <a:cs typeface="Arial" pitchFamily="34" charset="0"/>
                        </a:rPr>
                        <a:t>enerjisi</a:t>
                      </a:r>
                    </a:p>
                  </a:txBody>
                  <a:tcPr/>
                </a:tc>
                <a:tc>
                  <a:txBody>
                    <a:bodyPr/>
                    <a:lstStyle/>
                    <a:p>
                      <a:r>
                        <a:rPr lang="tr-TR" b="1" dirty="0" smtClean="0">
                          <a:latin typeface="Arial" pitchFamily="34" charset="0"/>
                          <a:cs typeface="Arial" pitchFamily="34" charset="0"/>
                        </a:rPr>
                        <a:t>Isı</a:t>
                      </a:r>
                      <a:r>
                        <a:rPr lang="tr-TR" b="1" baseline="0" dirty="0" smtClean="0">
                          <a:latin typeface="Arial" pitchFamily="34" charset="0"/>
                          <a:cs typeface="Arial" pitchFamily="34" charset="0"/>
                        </a:rPr>
                        <a:t> </a:t>
                      </a:r>
                    </a:p>
                    <a:p>
                      <a:r>
                        <a:rPr lang="tr-TR" b="1" dirty="0" smtClean="0">
                          <a:latin typeface="Arial" pitchFamily="34" charset="0"/>
                          <a:cs typeface="Arial" pitchFamily="34" charset="0"/>
                        </a:rPr>
                        <a:t>yalıtımı </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soğuk</a:t>
                      </a:r>
                    </a:p>
                    <a:p>
                      <a:endParaRPr lang="tr-TR" b="1" dirty="0">
                        <a:latin typeface="Arial" pitchFamily="34" charset="0"/>
                        <a:cs typeface="Arial" pitchFamily="34" charset="0"/>
                      </a:endParaRPr>
                    </a:p>
                  </a:txBody>
                  <a:tcPr/>
                </a:tc>
              </a:tr>
              <a:tr h="370840">
                <a:tc>
                  <a:txBody>
                    <a:bodyPr/>
                    <a:lstStyle/>
                    <a:p>
                      <a:r>
                        <a:rPr lang="tr-TR" b="1" dirty="0" smtClean="0">
                          <a:latin typeface="Arial" pitchFamily="34" charset="0"/>
                          <a:cs typeface="Arial" pitchFamily="34" charset="0"/>
                        </a:rPr>
                        <a:t>jeotermal</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mantolama</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fosil</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yenilenebilir</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yakıtlar</a:t>
                      </a:r>
                      <a:endParaRPr lang="tr-TR" b="1" dirty="0">
                        <a:latin typeface="Arial" pitchFamily="34" charset="0"/>
                        <a:cs typeface="Arial" pitchFamily="34" charset="0"/>
                      </a:endParaRPr>
                    </a:p>
                  </a:txBody>
                  <a:tcPr/>
                </a:tc>
                <a:tc>
                  <a:txBody>
                    <a:bodyPr/>
                    <a:lstStyle/>
                    <a:p>
                      <a:r>
                        <a:rPr lang="tr-TR" b="1" dirty="0" smtClean="0">
                          <a:latin typeface="Arial" pitchFamily="34" charset="0"/>
                          <a:cs typeface="Arial" pitchFamily="34" charset="0"/>
                        </a:rPr>
                        <a:t>sıcak</a:t>
                      </a:r>
                    </a:p>
                  </a:txBody>
                  <a:tcPr/>
                </a:tc>
              </a:tr>
            </a:tbl>
          </a:graphicData>
        </a:graphic>
      </p:graphicFrame>
      <p:sp>
        <p:nvSpPr>
          <p:cNvPr id="6" name="Dikdörtgen 5"/>
          <p:cNvSpPr/>
          <p:nvPr/>
        </p:nvSpPr>
        <p:spPr>
          <a:xfrm>
            <a:off x="72062" y="1971750"/>
            <a:ext cx="9071937" cy="3416320"/>
          </a:xfrm>
          <a:prstGeom prst="rect">
            <a:avLst/>
          </a:prstGeom>
        </p:spPr>
        <p:txBody>
          <a:bodyPr wrap="square">
            <a:spAutoFit/>
          </a:bodyPr>
          <a:lstStyle/>
          <a:p>
            <a:r>
              <a:rPr lang="tr-TR" sz="2400" dirty="0" smtClean="0">
                <a:latin typeface="Arial" pitchFamily="34" charset="0"/>
                <a:cs typeface="Arial" pitchFamily="34" charset="0"/>
              </a:rPr>
              <a:t>• </a:t>
            </a:r>
            <a:r>
              <a:rPr lang="tr-TR" sz="2400" dirty="0">
                <a:latin typeface="Arial" pitchFamily="34" charset="0"/>
                <a:cs typeface="Arial" pitchFamily="34" charset="0"/>
              </a:rPr>
              <a:t>Yanma özelliğine sahip olan ve çevresine ısı veren maddelere </a:t>
            </a:r>
            <a:r>
              <a:rPr lang="tr-TR" sz="2400" dirty="0" smtClean="0">
                <a:latin typeface="Arial" pitchFamily="34" charset="0"/>
                <a:cs typeface="Arial" pitchFamily="34" charset="0"/>
              </a:rPr>
              <a:t>……………………denir.</a:t>
            </a:r>
            <a:endParaRPr lang="tr-TR" sz="2400" dirty="0">
              <a:latin typeface="Arial" pitchFamily="34" charset="0"/>
              <a:cs typeface="Arial" pitchFamily="34" charset="0"/>
            </a:endParaRPr>
          </a:p>
          <a:p>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 </a:t>
            </a:r>
            <a:r>
              <a:rPr lang="tr-TR" sz="2400" dirty="0">
                <a:latin typeface="Arial" pitchFamily="34" charset="0"/>
                <a:cs typeface="Arial" pitchFamily="34" charset="0"/>
              </a:rPr>
              <a:t>Rüzgar, güneş, </a:t>
            </a:r>
            <a:r>
              <a:rPr lang="tr-TR" sz="2400" dirty="0" smtClean="0">
                <a:latin typeface="Arial" pitchFamily="34" charset="0"/>
                <a:cs typeface="Arial" pitchFamily="34" charset="0"/>
              </a:rPr>
              <a:t>……………… </a:t>
            </a:r>
            <a:r>
              <a:rPr lang="tr-TR" sz="2400" dirty="0">
                <a:latin typeface="Arial" pitchFamily="34" charset="0"/>
                <a:cs typeface="Arial" pitchFamily="34" charset="0"/>
              </a:rPr>
              <a:t>enerjileri yenilenebilir enerji kaynaklarıdır.</a:t>
            </a:r>
          </a:p>
          <a:p>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 </a:t>
            </a:r>
            <a:r>
              <a:rPr lang="tr-TR" sz="2400" dirty="0">
                <a:latin typeface="Arial" pitchFamily="34" charset="0"/>
                <a:cs typeface="Arial" pitchFamily="34" charset="0"/>
              </a:rPr>
              <a:t>Kömür, petrol, doğal gaz gibi yakıtlara </a:t>
            </a:r>
            <a:r>
              <a:rPr lang="tr-TR" sz="2400" dirty="0" smtClean="0">
                <a:latin typeface="Arial" pitchFamily="34" charset="0"/>
                <a:cs typeface="Arial" pitchFamily="34" charset="0"/>
              </a:rPr>
              <a:t>……………yakıtlar </a:t>
            </a:r>
            <a:r>
              <a:rPr lang="tr-TR" sz="2400" dirty="0">
                <a:latin typeface="Arial" pitchFamily="34" charset="0"/>
                <a:cs typeface="Arial" pitchFamily="34" charset="0"/>
              </a:rPr>
              <a:t>denir.</a:t>
            </a:r>
          </a:p>
          <a:p>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 </a:t>
            </a:r>
            <a:r>
              <a:rPr lang="tr-TR" sz="2400" dirty="0">
                <a:latin typeface="Arial" pitchFamily="34" charset="0"/>
                <a:cs typeface="Arial" pitchFamily="34" charset="0"/>
              </a:rPr>
              <a:t>Çevreyi kirletmeyen yakıtlar </a:t>
            </a:r>
            <a:r>
              <a:rPr lang="tr-TR" sz="2400" dirty="0" smtClean="0">
                <a:latin typeface="Arial" pitchFamily="34" charset="0"/>
                <a:cs typeface="Arial" pitchFamily="34" charset="0"/>
              </a:rPr>
              <a:t>………………enerji </a:t>
            </a:r>
            <a:r>
              <a:rPr lang="tr-TR" sz="2400" dirty="0">
                <a:latin typeface="Arial" pitchFamily="34" charset="0"/>
                <a:cs typeface="Arial" pitchFamily="34" charset="0"/>
              </a:rPr>
              <a:t>kaynaklarıdır.</a:t>
            </a:r>
          </a:p>
        </p:txBody>
      </p:sp>
      <p:sp>
        <p:nvSpPr>
          <p:cNvPr id="8" name="Dikdörtgen 7"/>
          <p:cNvSpPr/>
          <p:nvPr/>
        </p:nvSpPr>
        <p:spPr>
          <a:xfrm>
            <a:off x="755575" y="2348880"/>
            <a:ext cx="992579" cy="369332"/>
          </a:xfrm>
          <a:prstGeom prst="rect">
            <a:avLst/>
          </a:prstGeom>
        </p:spPr>
        <p:txBody>
          <a:bodyPr wrap="none">
            <a:spAutoFit/>
          </a:bodyPr>
          <a:lstStyle/>
          <a:p>
            <a:pPr lvl="0"/>
            <a:r>
              <a:rPr lang="tr-TR" b="1" dirty="0">
                <a:solidFill>
                  <a:srgbClr val="FF0000"/>
                </a:solidFill>
                <a:latin typeface="Arial" pitchFamily="34" charset="0"/>
                <a:cs typeface="Arial" pitchFamily="34" charset="0"/>
              </a:rPr>
              <a:t>yakıtlar</a:t>
            </a:r>
          </a:p>
        </p:txBody>
      </p:sp>
      <p:sp>
        <p:nvSpPr>
          <p:cNvPr id="10" name="Dikdörtgen 9"/>
          <p:cNvSpPr/>
          <p:nvPr/>
        </p:nvSpPr>
        <p:spPr>
          <a:xfrm>
            <a:off x="2699792" y="3140968"/>
            <a:ext cx="1210588" cy="369332"/>
          </a:xfrm>
          <a:prstGeom prst="rect">
            <a:avLst/>
          </a:prstGeom>
        </p:spPr>
        <p:txBody>
          <a:bodyPr wrap="none">
            <a:spAutoFit/>
          </a:bodyPr>
          <a:lstStyle/>
          <a:p>
            <a:pPr lvl="0"/>
            <a:r>
              <a:rPr lang="tr-TR" b="1" dirty="0">
                <a:solidFill>
                  <a:srgbClr val="FF0000"/>
                </a:solidFill>
                <a:latin typeface="Arial" pitchFamily="34" charset="0"/>
                <a:cs typeface="Arial" pitchFamily="34" charset="0"/>
              </a:rPr>
              <a:t>jeotermal</a:t>
            </a:r>
          </a:p>
        </p:txBody>
      </p:sp>
      <p:sp>
        <p:nvSpPr>
          <p:cNvPr id="13" name="Dikdörtgen 12"/>
          <p:cNvSpPr/>
          <p:nvPr/>
        </p:nvSpPr>
        <p:spPr>
          <a:xfrm>
            <a:off x="5940152" y="4149080"/>
            <a:ext cx="659155" cy="369332"/>
          </a:xfrm>
          <a:prstGeom prst="rect">
            <a:avLst/>
          </a:prstGeom>
        </p:spPr>
        <p:txBody>
          <a:bodyPr wrap="none">
            <a:spAutoFit/>
          </a:bodyPr>
          <a:lstStyle/>
          <a:p>
            <a:pPr lvl="0"/>
            <a:r>
              <a:rPr lang="tr-TR" b="1" dirty="0">
                <a:solidFill>
                  <a:srgbClr val="FF0000"/>
                </a:solidFill>
                <a:latin typeface="Arial" pitchFamily="34" charset="0"/>
                <a:cs typeface="Arial" pitchFamily="34" charset="0"/>
              </a:rPr>
              <a:t>fosil</a:t>
            </a:r>
          </a:p>
        </p:txBody>
      </p:sp>
      <p:sp>
        <p:nvSpPr>
          <p:cNvPr id="15" name="Dikdörtgen 14"/>
          <p:cNvSpPr/>
          <p:nvPr/>
        </p:nvSpPr>
        <p:spPr>
          <a:xfrm>
            <a:off x="4330694" y="4941168"/>
            <a:ext cx="1531188" cy="369332"/>
          </a:xfrm>
          <a:prstGeom prst="rect">
            <a:avLst/>
          </a:prstGeom>
        </p:spPr>
        <p:txBody>
          <a:bodyPr wrap="none">
            <a:spAutoFit/>
          </a:bodyPr>
          <a:lstStyle/>
          <a:p>
            <a:pPr lvl="0"/>
            <a:r>
              <a:rPr lang="tr-TR" b="1" dirty="0">
                <a:solidFill>
                  <a:srgbClr val="FF0000"/>
                </a:solidFill>
                <a:latin typeface="Arial" pitchFamily="34" charset="0"/>
                <a:cs typeface="Arial" pitchFamily="34" charset="0"/>
              </a:rPr>
              <a:t>yenilenebilir</a:t>
            </a:r>
          </a:p>
        </p:txBody>
      </p:sp>
    </p:spTree>
    <p:extLst>
      <p:ext uri="{BB962C8B-B14F-4D97-AF65-F5344CB8AC3E}">
        <p14:creationId xmlns:p14="http://schemas.microsoft.com/office/powerpoint/2010/main" val="332110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856984" cy="2677656"/>
          </a:xfrm>
          <a:prstGeom prst="rect">
            <a:avLst/>
          </a:prstGeom>
        </p:spPr>
        <p:txBody>
          <a:bodyPr wrap="square">
            <a:spAutoFit/>
          </a:bodyPr>
          <a:lstStyle/>
          <a:p>
            <a:r>
              <a:rPr lang="tr-TR" sz="2400" dirty="0">
                <a:latin typeface="Arial" pitchFamily="34" charset="0"/>
                <a:cs typeface="Arial" pitchFamily="34" charset="0"/>
              </a:rPr>
              <a:t>B. Aşağıdaki ifadelerden doğru olanlarının başına “</a:t>
            </a:r>
            <a:r>
              <a:rPr lang="tr-TR" sz="2400" b="1" dirty="0">
                <a:solidFill>
                  <a:srgbClr val="FF0000"/>
                </a:solidFill>
                <a:latin typeface="Arial" pitchFamily="34" charset="0"/>
                <a:cs typeface="Arial" pitchFamily="34" charset="0"/>
              </a:rPr>
              <a:t>D</a:t>
            </a:r>
            <a:r>
              <a:rPr lang="tr-TR" sz="2400" dirty="0">
                <a:latin typeface="Arial" pitchFamily="34" charset="0"/>
                <a:cs typeface="Arial" pitchFamily="34" charset="0"/>
              </a:rPr>
              <a:t>” yanlış olanların başına “</a:t>
            </a:r>
            <a:r>
              <a:rPr lang="tr-TR" sz="2400" b="1" dirty="0">
                <a:solidFill>
                  <a:srgbClr val="FF0000"/>
                </a:solidFill>
                <a:latin typeface="Arial" pitchFamily="34" charset="0"/>
                <a:cs typeface="Arial" pitchFamily="34" charset="0"/>
              </a:rPr>
              <a:t>Y</a:t>
            </a:r>
            <a:r>
              <a:rPr lang="tr-TR" sz="2400" dirty="0">
                <a:latin typeface="Arial" pitchFamily="34" charset="0"/>
                <a:cs typeface="Arial" pitchFamily="34" charset="0"/>
              </a:rPr>
              <a:t>” harfini yazınız.</a:t>
            </a:r>
          </a:p>
          <a:p>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  ) </a:t>
            </a:r>
            <a:r>
              <a:rPr lang="tr-TR" sz="2400" dirty="0">
                <a:latin typeface="Arial" pitchFamily="34" charset="0"/>
                <a:cs typeface="Arial" pitchFamily="34" charset="0"/>
              </a:rPr>
              <a:t>Petrol, yenilenebilen yakıtlardandır</a:t>
            </a:r>
            <a:r>
              <a:rPr lang="tr-TR" sz="2400" dirty="0" smtClean="0">
                <a:latin typeface="Arial" pitchFamily="34" charset="0"/>
                <a:cs typeface="Arial" pitchFamily="34" charset="0"/>
              </a:rPr>
              <a:t>.</a:t>
            </a:r>
          </a:p>
          <a:p>
            <a:endParaRPr lang="tr-TR" sz="2400" dirty="0">
              <a:latin typeface="Arial" pitchFamily="34" charset="0"/>
              <a:cs typeface="Arial" pitchFamily="34" charset="0"/>
            </a:endParaRPr>
          </a:p>
          <a:p>
            <a:r>
              <a:rPr lang="tr-TR" sz="2400" dirty="0" smtClean="0">
                <a:latin typeface="Arial" pitchFamily="34" charset="0"/>
                <a:cs typeface="Arial" pitchFamily="34" charset="0"/>
              </a:rPr>
              <a:t>(  ) </a:t>
            </a:r>
            <a:r>
              <a:rPr lang="tr-TR" sz="2400" dirty="0">
                <a:latin typeface="Arial" pitchFamily="34" charset="0"/>
                <a:cs typeface="Arial" pitchFamily="34" charset="0"/>
              </a:rPr>
              <a:t>Kömür, odun katı yakıtlardandır.</a:t>
            </a:r>
          </a:p>
          <a:p>
            <a:endParaRPr lang="tr-TR" sz="2400" dirty="0" smtClean="0">
              <a:latin typeface="Arial" pitchFamily="34" charset="0"/>
              <a:cs typeface="Arial" pitchFamily="34" charset="0"/>
            </a:endParaRPr>
          </a:p>
        </p:txBody>
      </p:sp>
      <p:sp>
        <p:nvSpPr>
          <p:cNvPr id="4" name="Dikdörtgen 3"/>
          <p:cNvSpPr/>
          <p:nvPr/>
        </p:nvSpPr>
        <p:spPr>
          <a:xfrm>
            <a:off x="255663" y="1988840"/>
            <a:ext cx="407484" cy="461665"/>
          </a:xfrm>
          <a:prstGeom prst="rect">
            <a:avLst/>
          </a:prstGeom>
        </p:spPr>
        <p:txBody>
          <a:bodyPr wrap="none">
            <a:spAutoFit/>
          </a:bodyPr>
          <a:lstStyle/>
          <a:p>
            <a:r>
              <a:rPr lang="tr-TR" sz="2400" b="1" dirty="0">
                <a:solidFill>
                  <a:srgbClr val="FF0000"/>
                </a:solidFill>
                <a:latin typeface="Arial" pitchFamily="34" charset="0"/>
                <a:cs typeface="Arial" pitchFamily="34" charset="0"/>
              </a:rPr>
              <a:t>D</a:t>
            </a:r>
            <a:endParaRPr lang="tr-TR" dirty="0"/>
          </a:p>
        </p:txBody>
      </p:sp>
      <p:sp>
        <p:nvSpPr>
          <p:cNvPr id="10" name="Dikdörtgen 9"/>
          <p:cNvSpPr/>
          <p:nvPr/>
        </p:nvSpPr>
        <p:spPr>
          <a:xfrm>
            <a:off x="227219" y="1268760"/>
            <a:ext cx="389850" cy="461665"/>
          </a:xfrm>
          <a:prstGeom prst="rect">
            <a:avLst/>
          </a:prstGeom>
        </p:spPr>
        <p:txBody>
          <a:bodyPr wrap="none">
            <a:spAutoFit/>
          </a:bodyPr>
          <a:lstStyle/>
          <a:p>
            <a:r>
              <a:rPr lang="tr-TR" sz="2400" b="1" dirty="0">
                <a:solidFill>
                  <a:srgbClr val="FF0000"/>
                </a:solidFill>
                <a:latin typeface="Arial" pitchFamily="34" charset="0"/>
                <a:cs typeface="Arial" pitchFamily="34" charset="0"/>
              </a:rPr>
              <a:t>Y</a:t>
            </a:r>
            <a:endParaRPr lang="tr-TR" dirty="0"/>
          </a:p>
        </p:txBody>
      </p:sp>
    </p:spTree>
    <p:extLst>
      <p:ext uri="{BB962C8B-B14F-4D97-AF65-F5344CB8AC3E}">
        <p14:creationId xmlns:p14="http://schemas.microsoft.com/office/powerpoint/2010/main" val="427118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030" y="620688"/>
            <a:ext cx="8928992" cy="4524315"/>
          </a:xfrm>
          <a:prstGeom prst="rect">
            <a:avLst/>
          </a:prstGeom>
        </p:spPr>
        <p:txBody>
          <a:bodyPr wrap="square">
            <a:spAutoFit/>
          </a:bodyPr>
          <a:lstStyle/>
          <a:p>
            <a:r>
              <a:rPr lang="tr-TR" sz="2400" dirty="0">
                <a:latin typeface="mHelvetica"/>
              </a:rPr>
              <a:t>Canlıların yaşaması ve birçok olayın gerçekleşmesi için enerji gereklidir. Dünya’nın enerji </a:t>
            </a:r>
            <a:r>
              <a:rPr lang="tr-TR" sz="2400" dirty="0" smtClean="0">
                <a:latin typeface="mHelvetica"/>
              </a:rPr>
              <a:t>kaynağı Güneş’tir</a:t>
            </a:r>
            <a:r>
              <a:rPr lang="tr-TR" sz="2400" dirty="0">
                <a:latin typeface="mHelvetica"/>
              </a:rPr>
              <a:t>. Bitkiler güneş enerjisini kullanarak besin üretir. Ürettikleri besinler, enerji depolar. </a:t>
            </a:r>
            <a:r>
              <a:rPr lang="tr-TR" sz="2400" dirty="0" smtClean="0">
                <a:latin typeface="mHelvetica"/>
              </a:rPr>
              <a:t>Bitkileri yiyen </a:t>
            </a:r>
            <a:r>
              <a:rPr lang="tr-TR" sz="2400" dirty="0">
                <a:latin typeface="mHelvetica"/>
              </a:rPr>
              <a:t>hayvanlar, depolanmış enerjiyi vücutlarına almış olurlar. Bitki yiyen hayvanları et yiyen </a:t>
            </a:r>
            <a:r>
              <a:rPr lang="tr-TR" sz="2400" dirty="0" smtClean="0">
                <a:latin typeface="mHelvetica"/>
              </a:rPr>
              <a:t>hayvanlar yer</a:t>
            </a:r>
            <a:r>
              <a:rPr lang="tr-TR" sz="2400" dirty="0">
                <a:latin typeface="mHelvetica"/>
              </a:rPr>
              <a:t>. Bu şekilde enerji hayvandan hayvana geçebilir. Bitki ve hayvanlar öldüklerinde kalıntıları </a:t>
            </a:r>
            <a:r>
              <a:rPr lang="tr-TR" sz="2400" dirty="0" smtClean="0">
                <a:latin typeface="mHelvetica"/>
              </a:rPr>
              <a:t>zamanla toprak </a:t>
            </a:r>
            <a:r>
              <a:rPr lang="tr-TR" sz="2400" dirty="0">
                <a:latin typeface="mHelvetica"/>
              </a:rPr>
              <a:t>altında kalır. Toprak katmanları arasında ezilerek değişen bu kalıntılar farklı enerji </a:t>
            </a:r>
            <a:r>
              <a:rPr lang="tr-TR" sz="2400" dirty="0" smtClean="0">
                <a:latin typeface="mHelvetica"/>
              </a:rPr>
              <a:t>kaynakları olan </a:t>
            </a:r>
            <a:r>
              <a:rPr lang="tr-TR" sz="2400" dirty="0">
                <a:latin typeface="mHelvetica"/>
              </a:rPr>
              <a:t>kömür, petrol ve doğal gazı oluşturur. Bu kaynaklara </a:t>
            </a:r>
            <a:r>
              <a:rPr lang="tr-TR" sz="2400" b="1" dirty="0">
                <a:latin typeface="mHelvetica-Bold"/>
              </a:rPr>
              <a:t>fosil yakıtlar </a:t>
            </a:r>
            <a:r>
              <a:rPr lang="tr-TR" sz="2400" dirty="0">
                <a:latin typeface="mHelvetica"/>
              </a:rPr>
              <a:t>denir. Güneş enerjisi; denizleri,</a:t>
            </a:r>
          </a:p>
          <a:p>
            <a:r>
              <a:rPr lang="tr-TR" sz="2400" dirty="0">
                <a:latin typeface="mHelvetica"/>
              </a:rPr>
              <a:t>okyanusları ve havayı ısıtır. Bu ısınma rüzgârların oluşumuna neden olur. Rüzgârlar da enerji kaynağıdır.</a:t>
            </a:r>
            <a:endParaRPr lang="tr-TR" sz="2400" dirty="0"/>
          </a:p>
        </p:txBody>
      </p:sp>
    </p:spTree>
    <p:extLst>
      <p:ext uri="{BB962C8B-B14F-4D97-AF65-F5344CB8AC3E}">
        <p14:creationId xmlns:p14="http://schemas.microsoft.com/office/powerpoint/2010/main" val="27437784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44824"/>
            <a:ext cx="8856984" cy="1815882"/>
          </a:xfrm>
          <a:prstGeom prst="rect">
            <a:avLst/>
          </a:prstGeom>
        </p:spPr>
        <p:txBody>
          <a:bodyPr wrap="square">
            <a:spAutoFit/>
          </a:bodyPr>
          <a:lstStyle/>
          <a:p>
            <a:r>
              <a:rPr lang="tr-TR" sz="2800" dirty="0" smtClean="0">
                <a:latin typeface="Arial" pitchFamily="34" charset="0"/>
                <a:cs typeface="Arial" pitchFamily="34" charset="0"/>
              </a:rPr>
              <a:t>1. </a:t>
            </a:r>
            <a:r>
              <a:rPr lang="tr-TR" sz="2800" dirty="0">
                <a:latin typeface="Arial" pitchFamily="34" charset="0"/>
                <a:cs typeface="Arial" pitchFamily="34" charset="0"/>
              </a:rPr>
              <a:t>Aşağıdaki seçeneklerden hangisi yenilenebilir enerji kaynaklarından değildir</a:t>
            </a:r>
            <a:r>
              <a:rPr lang="tr-TR" sz="2800" dirty="0" smtClean="0">
                <a:latin typeface="Arial" pitchFamily="34" charset="0"/>
                <a:cs typeface="Arial" pitchFamily="34" charset="0"/>
              </a:rPr>
              <a:t>?</a:t>
            </a:r>
          </a:p>
          <a:p>
            <a:endParaRPr lang="tr-TR" sz="2800" dirty="0">
              <a:latin typeface="Arial" pitchFamily="34" charset="0"/>
              <a:cs typeface="Arial" pitchFamily="34" charset="0"/>
            </a:endParaRPr>
          </a:p>
          <a:p>
            <a:r>
              <a:rPr lang="tr-TR" sz="2800" dirty="0">
                <a:latin typeface="Arial" pitchFamily="34" charset="0"/>
                <a:cs typeface="Arial" pitchFamily="34" charset="0"/>
              </a:rPr>
              <a:t>A) Rüzgâr </a:t>
            </a:r>
            <a:r>
              <a:rPr lang="tr-TR" sz="2800" dirty="0" smtClean="0">
                <a:latin typeface="Arial" pitchFamily="34" charset="0"/>
                <a:cs typeface="Arial" pitchFamily="34" charset="0"/>
              </a:rPr>
              <a:t>  B</a:t>
            </a:r>
            <a:r>
              <a:rPr lang="tr-TR" sz="2800" dirty="0">
                <a:latin typeface="Arial" pitchFamily="34" charset="0"/>
                <a:cs typeface="Arial" pitchFamily="34" charset="0"/>
              </a:rPr>
              <a:t>) Güneş </a:t>
            </a:r>
            <a:r>
              <a:rPr lang="tr-TR" sz="2800" dirty="0" smtClean="0">
                <a:latin typeface="Arial" pitchFamily="34" charset="0"/>
                <a:cs typeface="Arial" pitchFamily="34" charset="0"/>
              </a:rPr>
              <a:t>  C</a:t>
            </a:r>
            <a:r>
              <a:rPr lang="tr-TR" sz="2800" dirty="0">
                <a:latin typeface="Arial" pitchFamily="34" charset="0"/>
                <a:cs typeface="Arial" pitchFamily="34" charset="0"/>
              </a:rPr>
              <a:t>) </a:t>
            </a:r>
            <a:r>
              <a:rPr lang="tr-TR" sz="2800" dirty="0" err="1">
                <a:latin typeface="Arial" pitchFamily="34" charset="0"/>
                <a:cs typeface="Arial" pitchFamily="34" charset="0"/>
              </a:rPr>
              <a:t>Biyokütle</a:t>
            </a:r>
            <a:r>
              <a:rPr lang="tr-TR" sz="2800" dirty="0">
                <a:latin typeface="Arial" pitchFamily="34" charset="0"/>
                <a:cs typeface="Arial" pitchFamily="34" charset="0"/>
              </a:rPr>
              <a:t> </a:t>
            </a:r>
            <a:r>
              <a:rPr lang="tr-TR" sz="2800" dirty="0" smtClean="0">
                <a:latin typeface="Arial" pitchFamily="34" charset="0"/>
                <a:cs typeface="Arial" pitchFamily="34" charset="0"/>
              </a:rPr>
              <a:t>   D</a:t>
            </a:r>
            <a:r>
              <a:rPr lang="tr-TR" sz="2800" dirty="0">
                <a:latin typeface="Arial" pitchFamily="34" charset="0"/>
                <a:cs typeface="Arial" pitchFamily="34" charset="0"/>
              </a:rPr>
              <a:t>) Doğal gaz</a:t>
            </a:r>
          </a:p>
        </p:txBody>
      </p:sp>
      <p:sp>
        <p:nvSpPr>
          <p:cNvPr id="3" name="5-Nokta Yıldız 2"/>
          <p:cNvSpPr/>
          <p:nvPr/>
        </p:nvSpPr>
        <p:spPr>
          <a:xfrm>
            <a:off x="6084168" y="3156650"/>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32" y="260648"/>
            <a:ext cx="8516937"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0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620688"/>
            <a:ext cx="8424936" cy="3046988"/>
          </a:xfrm>
          <a:prstGeom prst="rect">
            <a:avLst/>
          </a:prstGeom>
        </p:spPr>
        <p:txBody>
          <a:bodyPr wrap="square">
            <a:spAutoFit/>
          </a:bodyPr>
          <a:lstStyle/>
          <a:p>
            <a:r>
              <a:rPr lang="tr-TR" sz="2400" b="1" dirty="0" smtClean="0">
                <a:solidFill>
                  <a:srgbClr val="FF33FF"/>
                </a:solidFill>
                <a:latin typeface="mHelvetica-Bold"/>
              </a:rPr>
              <a:t>2. </a:t>
            </a:r>
            <a:r>
              <a:rPr lang="tr-TR" sz="2400" dirty="0">
                <a:solidFill>
                  <a:srgbClr val="000000"/>
                </a:solidFill>
                <a:latin typeface="mHelvetica"/>
              </a:rPr>
              <a:t>Atmosferdeki bazı gazların artmasıyla Dünya normalden fazla ısınıyor. Bunun sebebi </a:t>
            </a:r>
            <a:r>
              <a:rPr lang="tr-TR" sz="2400" dirty="0" smtClean="0">
                <a:solidFill>
                  <a:srgbClr val="000000"/>
                </a:solidFill>
                <a:latin typeface="mHelvetica"/>
              </a:rPr>
              <a:t>aşağıdaki seçeneklerden </a:t>
            </a:r>
            <a:r>
              <a:rPr lang="tr-TR" sz="2400" dirty="0">
                <a:solidFill>
                  <a:srgbClr val="000000"/>
                </a:solidFill>
                <a:latin typeface="mHelvetica"/>
              </a:rPr>
              <a:t>hangisi değildir</a:t>
            </a:r>
            <a:r>
              <a:rPr lang="tr-TR" sz="2400" dirty="0" smtClean="0">
                <a:solidFill>
                  <a:srgbClr val="000000"/>
                </a:solidFill>
                <a:latin typeface="mHelvetica"/>
              </a:rPr>
              <a:t>?</a:t>
            </a:r>
          </a:p>
          <a:p>
            <a:endParaRPr lang="tr-TR" sz="2400" dirty="0">
              <a:solidFill>
                <a:srgbClr val="000000"/>
              </a:solidFill>
              <a:latin typeface="mHelvetica"/>
            </a:endParaRPr>
          </a:p>
          <a:p>
            <a:r>
              <a:rPr lang="tr-TR" sz="2400" dirty="0">
                <a:solidFill>
                  <a:srgbClr val="000000"/>
                </a:solidFill>
                <a:latin typeface="mHelvetica"/>
              </a:rPr>
              <a:t>A) Ormanlık alanların artması</a:t>
            </a:r>
          </a:p>
          <a:p>
            <a:r>
              <a:rPr lang="tr-TR" sz="2400" dirty="0">
                <a:solidFill>
                  <a:srgbClr val="000000"/>
                </a:solidFill>
                <a:latin typeface="mHelvetica"/>
              </a:rPr>
              <a:t>B) Sanayinin gelişmesi</a:t>
            </a:r>
          </a:p>
          <a:p>
            <a:r>
              <a:rPr lang="tr-TR" sz="2400" dirty="0">
                <a:solidFill>
                  <a:srgbClr val="000000"/>
                </a:solidFill>
                <a:latin typeface="mHelvetica"/>
              </a:rPr>
              <a:t>C) Fosil yakıtların yakılması</a:t>
            </a:r>
          </a:p>
          <a:p>
            <a:r>
              <a:rPr lang="tr-TR" sz="2400" dirty="0">
                <a:solidFill>
                  <a:srgbClr val="000000"/>
                </a:solidFill>
                <a:latin typeface="mHelvetica"/>
              </a:rPr>
              <a:t>D) Motorlu araçların artması</a:t>
            </a:r>
            <a:endParaRPr lang="tr-TR" sz="2400" dirty="0"/>
          </a:p>
        </p:txBody>
      </p:sp>
      <p:sp>
        <p:nvSpPr>
          <p:cNvPr id="3" name="5-Nokta Yıldız 2"/>
          <p:cNvSpPr/>
          <p:nvPr/>
        </p:nvSpPr>
        <p:spPr>
          <a:xfrm>
            <a:off x="251520" y="2060848"/>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410411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9015155" cy="523220"/>
          </a:xfrm>
          <a:prstGeom prst="rect">
            <a:avLst/>
          </a:prstGeom>
        </p:spPr>
        <p:txBody>
          <a:bodyPr wrap="square">
            <a:spAutoFit/>
          </a:bodyPr>
          <a:lstStyle/>
          <a:p>
            <a:r>
              <a:rPr lang="tr-TR" sz="2800" b="1" dirty="0" smtClean="0">
                <a:solidFill>
                  <a:srgbClr val="FF33FF"/>
                </a:solidFill>
                <a:latin typeface="mHelvetica-Bold"/>
              </a:rPr>
              <a:t>3. </a:t>
            </a:r>
            <a:r>
              <a:rPr lang="tr-TR" sz="2400" dirty="0">
                <a:solidFill>
                  <a:srgbClr val="000000"/>
                </a:solidFill>
                <a:latin typeface="mHelvetica"/>
              </a:rPr>
              <a:t>Aşağıdakilerden hangisi diğer enerji kaynaklarından farklıdır?</a:t>
            </a:r>
            <a:endParaRPr lang="tr-TR" sz="2400" dirty="0"/>
          </a:p>
        </p:txBody>
      </p:sp>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082225"/>
            <a:ext cx="6875845" cy="269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45372" y="3777371"/>
            <a:ext cx="6902488" cy="267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5-Nokta Yıldız 4"/>
          <p:cNvSpPr/>
          <p:nvPr/>
        </p:nvSpPr>
        <p:spPr>
          <a:xfrm>
            <a:off x="467544" y="1196752"/>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406313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60648"/>
            <a:ext cx="8712968" cy="3539430"/>
          </a:xfrm>
          <a:prstGeom prst="rect">
            <a:avLst/>
          </a:prstGeom>
        </p:spPr>
        <p:txBody>
          <a:bodyPr wrap="square">
            <a:spAutoFit/>
          </a:bodyPr>
          <a:lstStyle/>
          <a:p>
            <a:r>
              <a:rPr lang="tr-TR" sz="2800" b="1" dirty="0" smtClean="0">
                <a:solidFill>
                  <a:srgbClr val="FF33FF"/>
                </a:solidFill>
                <a:latin typeface="mHelvetica-Bold"/>
              </a:rPr>
              <a:t>4. </a:t>
            </a:r>
          </a:p>
          <a:p>
            <a:r>
              <a:rPr lang="tr-TR" sz="2800" dirty="0" smtClean="0">
                <a:solidFill>
                  <a:srgbClr val="000000"/>
                </a:solidFill>
                <a:latin typeface="mHelvetica"/>
              </a:rPr>
              <a:t>I</a:t>
            </a:r>
            <a:r>
              <a:rPr lang="tr-TR" sz="2800" dirty="0">
                <a:solidFill>
                  <a:srgbClr val="000000"/>
                </a:solidFill>
                <a:latin typeface="mHelvetica"/>
              </a:rPr>
              <a:t>. Yenilenebilir enerji kaynaklarını kullanmak çevreyi korumak için gereklidir.</a:t>
            </a:r>
          </a:p>
          <a:p>
            <a:r>
              <a:rPr lang="tr-TR" sz="2800" dirty="0">
                <a:solidFill>
                  <a:srgbClr val="000000"/>
                </a:solidFill>
                <a:latin typeface="mHelvetica"/>
              </a:rPr>
              <a:t>II. Fosil yakıtların kullanımı sera etkisini arttırır.</a:t>
            </a:r>
          </a:p>
          <a:p>
            <a:r>
              <a:rPr lang="tr-TR" sz="2800" dirty="0">
                <a:solidFill>
                  <a:srgbClr val="000000"/>
                </a:solidFill>
                <a:latin typeface="mHelvetica"/>
              </a:rPr>
              <a:t>III. Petrol, katı yakıtlara örnektir.</a:t>
            </a:r>
          </a:p>
          <a:p>
            <a:r>
              <a:rPr lang="tr-TR" sz="2800" dirty="0">
                <a:solidFill>
                  <a:srgbClr val="000000"/>
                </a:solidFill>
                <a:latin typeface="mHelvetica"/>
              </a:rPr>
              <a:t>Yukarıda verilen yargılardan hangileri doğrudur</a:t>
            </a:r>
            <a:r>
              <a:rPr lang="tr-TR" sz="2800" dirty="0" smtClean="0">
                <a:solidFill>
                  <a:srgbClr val="000000"/>
                </a:solidFill>
                <a:latin typeface="mHelvetica"/>
              </a:rPr>
              <a:t>?</a:t>
            </a:r>
          </a:p>
          <a:p>
            <a:endParaRPr lang="tr-TR" sz="2800" dirty="0">
              <a:solidFill>
                <a:srgbClr val="000000"/>
              </a:solidFill>
              <a:latin typeface="mHelvetica"/>
            </a:endParaRPr>
          </a:p>
          <a:p>
            <a:r>
              <a:rPr lang="es-ES" sz="2800" dirty="0">
                <a:solidFill>
                  <a:srgbClr val="000000"/>
                </a:solidFill>
                <a:latin typeface="mHelvetica"/>
              </a:rPr>
              <a:t>A) Yalnız III </a:t>
            </a:r>
            <a:r>
              <a:rPr lang="tr-TR" sz="2800" dirty="0" smtClean="0">
                <a:solidFill>
                  <a:srgbClr val="000000"/>
                </a:solidFill>
                <a:latin typeface="mHelvetica"/>
              </a:rPr>
              <a:t>      </a:t>
            </a:r>
            <a:r>
              <a:rPr lang="es-ES" sz="2800" dirty="0" smtClean="0">
                <a:solidFill>
                  <a:srgbClr val="000000"/>
                </a:solidFill>
                <a:latin typeface="mHelvetica"/>
              </a:rPr>
              <a:t>B</a:t>
            </a:r>
            <a:r>
              <a:rPr lang="es-ES" sz="2800" dirty="0">
                <a:solidFill>
                  <a:srgbClr val="000000"/>
                </a:solidFill>
                <a:latin typeface="mHelvetica"/>
              </a:rPr>
              <a:t>) I ve II </a:t>
            </a:r>
            <a:r>
              <a:rPr lang="tr-TR" sz="2800" dirty="0" smtClean="0">
                <a:solidFill>
                  <a:srgbClr val="000000"/>
                </a:solidFill>
                <a:latin typeface="mHelvetica"/>
              </a:rPr>
              <a:t>      </a:t>
            </a:r>
            <a:r>
              <a:rPr lang="es-ES" sz="2800" dirty="0" smtClean="0">
                <a:solidFill>
                  <a:srgbClr val="000000"/>
                </a:solidFill>
                <a:latin typeface="mHelvetica"/>
              </a:rPr>
              <a:t>C</a:t>
            </a:r>
            <a:r>
              <a:rPr lang="es-ES" sz="2800" dirty="0">
                <a:solidFill>
                  <a:srgbClr val="000000"/>
                </a:solidFill>
                <a:latin typeface="mHelvetica"/>
              </a:rPr>
              <a:t>) II ve III </a:t>
            </a:r>
            <a:r>
              <a:rPr lang="tr-TR" sz="2800" dirty="0" smtClean="0">
                <a:solidFill>
                  <a:srgbClr val="000000"/>
                </a:solidFill>
                <a:latin typeface="mHelvetica"/>
              </a:rPr>
              <a:t>     </a:t>
            </a:r>
            <a:r>
              <a:rPr lang="es-ES" sz="2800" dirty="0" smtClean="0">
                <a:solidFill>
                  <a:srgbClr val="000000"/>
                </a:solidFill>
                <a:latin typeface="mHelvetica"/>
              </a:rPr>
              <a:t>D</a:t>
            </a:r>
            <a:r>
              <a:rPr lang="es-ES" sz="2800" dirty="0">
                <a:solidFill>
                  <a:srgbClr val="000000"/>
                </a:solidFill>
                <a:latin typeface="mHelvetica"/>
              </a:rPr>
              <a:t>) I, II ve III</a:t>
            </a:r>
            <a:endParaRPr lang="tr-TR" sz="2800" dirty="0"/>
          </a:p>
        </p:txBody>
      </p:sp>
      <p:sp>
        <p:nvSpPr>
          <p:cNvPr id="3" name="5-Nokta Yıldız 2"/>
          <p:cNvSpPr/>
          <p:nvPr/>
        </p:nvSpPr>
        <p:spPr>
          <a:xfrm>
            <a:off x="2627784" y="3289471"/>
            <a:ext cx="648072" cy="504056"/>
          </a:xfrm>
          <a:prstGeom prst="star5">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rPr>
              <a:t>H</a:t>
            </a:r>
          </a:p>
        </p:txBody>
      </p:sp>
    </p:spTree>
    <p:extLst>
      <p:ext uri="{BB962C8B-B14F-4D97-AF65-F5344CB8AC3E}">
        <p14:creationId xmlns:p14="http://schemas.microsoft.com/office/powerpoint/2010/main" val="283030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179388" y="5298896"/>
            <a:ext cx="8856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a:t>
            </a:r>
            <a:r>
              <a:rPr lang="tr-TR" b="1" i="1" dirty="0" smtClean="0">
                <a:solidFill>
                  <a:prstClr val="black"/>
                </a:solidFill>
              </a:rPr>
              <a:t> </a:t>
            </a:r>
            <a:r>
              <a:rPr lang="tr-TR" b="1" i="1" dirty="0" err="1" smtClean="0">
                <a:solidFill>
                  <a:prstClr val="black"/>
                </a:solidFill>
              </a:rPr>
              <a:t>eba</a:t>
            </a:r>
            <a:r>
              <a:rPr lang="tr-TR" b="1" i="1" dirty="0" smtClean="0">
                <a:solidFill>
                  <a:prstClr val="black"/>
                </a:solidFill>
              </a:rPr>
              <a:t> </a:t>
            </a:r>
            <a:r>
              <a:rPr lang="tr-TR" b="1" i="1" dirty="0" err="1" smtClean="0">
                <a:solidFill>
                  <a:prstClr val="black"/>
                </a:solidFill>
              </a:rPr>
              <a:t>taki</a:t>
            </a:r>
            <a:r>
              <a:rPr lang="tr-TR" b="1" i="1" dirty="0" smtClean="0">
                <a:solidFill>
                  <a:prstClr val="black"/>
                </a:solidFill>
              </a:rPr>
              <a:t> sunulardan , </a:t>
            </a:r>
            <a:r>
              <a:rPr lang="tr-TR" b="1" i="1" dirty="0">
                <a:solidFill>
                  <a:prstClr val="black"/>
                </a:solidFill>
              </a:rPr>
              <a:t>Ders kitapları ve yardımcı </a:t>
            </a:r>
            <a:r>
              <a:rPr lang="tr-TR" b="1" i="1" dirty="0" smtClean="0">
                <a:solidFill>
                  <a:prstClr val="black"/>
                </a:solidFill>
              </a:rPr>
              <a:t>kitaplar www. Fenokulu.net </a:t>
            </a:r>
            <a:r>
              <a:rPr lang="tr-TR" b="1" i="1" dirty="0">
                <a:solidFill>
                  <a:prstClr val="black"/>
                </a:solidFill>
              </a:rPr>
              <a:t>,</a:t>
            </a:r>
            <a:r>
              <a:rPr lang="tr-TR" b="1" i="1" dirty="0" smtClean="0">
                <a:solidFill>
                  <a:prstClr val="black"/>
                </a:solidFill>
              </a:rPr>
              <a:t> www.fatihgizligider com </a:t>
            </a:r>
            <a:r>
              <a:rPr lang="tr-TR" b="1" i="1" dirty="0">
                <a:solidFill>
                  <a:prstClr val="black"/>
                </a:solidFill>
              </a:rPr>
              <a:t> </a:t>
            </a:r>
            <a:r>
              <a:rPr lang="tr-TR" b="1" i="1" dirty="0" smtClean="0">
                <a:solidFill>
                  <a:prstClr val="black"/>
                </a:solidFill>
              </a:rPr>
              <a:t> dosyasından  yararlanılmıştır.</a:t>
            </a:r>
          </a:p>
          <a:p>
            <a:r>
              <a:rPr lang="tr-TR" b="1" i="1" dirty="0" smtClean="0">
                <a:solidFill>
                  <a:prstClr val="black"/>
                </a:solidFill>
              </a:rPr>
              <a:t>13/03/2015</a:t>
            </a:r>
            <a:endParaRPr lang="tr-TR" b="1" i="1" dirty="0">
              <a:solidFill>
                <a:prstClr val="black"/>
              </a:solidFill>
            </a:endParaRPr>
          </a:p>
        </p:txBody>
      </p:sp>
    </p:spTree>
    <p:controls>
      <mc:AlternateContent xmlns:mc="http://schemas.openxmlformats.org/markup-compatibility/2006">
        <mc:Choice xmlns:v="urn:schemas-microsoft-com:vml" Requires="v">
          <p:control spid="7181"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96956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27582" y="2708920"/>
            <a:ext cx="7272809" cy="1030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54750" y="58983"/>
            <a:ext cx="8881746" cy="646331"/>
          </a:xfrm>
          <a:prstGeom prst="rect">
            <a:avLst/>
          </a:prstGeom>
        </p:spPr>
        <p:txBody>
          <a:bodyPr wrap="square">
            <a:spAutoFit/>
          </a:bodyPr>
          <a:lstStyle/>
          <a:p>
            <a:r>
              <a:rPr lang="tr-TR" dirty="0">
                <a:latin typeface="mHelvetica"/>
              </a:rPr>
              <a:t>Resimlerde gördüğünüz odun, kömür, mazot ve tüp içindeki gazlar ısı amaçlı kullanılmaktadır. </a:t>
            </a:r>
            <a:r>
              <a:rPr lang="tr-TR" dirty="0" smtClean="0">
                <a:latin typeface="mHelvetica"/>
              </a:rPr>
              <a:t>Bu maddeler </a:t>
            </a:r>
            <a:r>
              <a:rPr lang="tr-TR" dirty="0">
                <a:latin typeface="mHelvetica"/>
              </a:rPr>
              <a:t>arasındaki farklar nelerdir?</a:t>
            </a:r>
            <a:endParaRPr lang="tr-TR" dirty="0"/>
          </a:p>
        </p:txBody>
      </p:sp>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3528" y="692696"/>
            <a:ext cx="3543300" cy="1933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866828" y="692696"/>
            <a:ext cx="285750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741160" y="404664"/>
            <a:ext cx="1487242" cy="235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54750" y="3861048"/>
            <a:ext cx="8881746" cy="2677656"/>
          </a:xfrm>
          <a:prstGeom prst="rect">
            <a:avLst/>
          </a:prstGeom>
        </p:spPr>
        <p:txBody>
          <a:bodyPr wrap="square">
            <a:spAutoFit/>
          </a:bodyPr>
          <a:lstStyle/>
          <a:p>
            <a:r>
              <a:rPr lang="tr-TR" sz="2400" dirty="0">
                <a:latin typeface="Arial" pitchFamily="34" charset="0"/>
                <a:cs typeface="Arial" pitchFamily="34" charset="0"/>
              </a:rPr>
              <a:t>Odun, kömür, linyit gibi yakıtlar katı hâldedir. Petrolden elde edilen mazot, </a:t>
            </a:r>
            <a:r>
              <a:rPr lang="tr-TR" sz="2400" dirty="0" smtClean="0">
                <a:latin typeface="Arial" pitchFamily="34" charset="0"/>
                <a:cs typeface="Arial" pitchFamily="34" charset="0"/>
              </a:rPr>
              <a:t>benzin </a:t>
            </a:r>
            <a:r>
              <a:rPr lang="tr-TR" sz="2400" dirty="0">
                <a:latin typeface="Arial" pitchFamily="34" charset="0"/>
                <a:cs typeface="Arial" pitchFamily="34" charset="0"/>
              </a:rPr>
              <a:t>gibi yakıtlar sıvı </a:t>
            </a:r>
            <a:r>
              <a:rPr lang="tr-TR" sz="2400" dirty="0" smtClean="0">
                <a:latin typeface="Arial" pitchFamily="34" charset="0"/>
                <a:cs typeface="Arial" pitchFamily="34" charset="0"/>
              </a:rPr>
              <a:t>hâldedir . Evlerde </a:t>
            </a:r>
            <a:r>
              <a:rPr lang="tr-TR" sz="2400" dirty="0">
                <a:latin typeface="Arial" pitchFamily="34" charset="0"/>
                <a:cs typeface="Arial" pitchFamily="34" charset="0"/>
              </a:rPr>
              <a:t>yakıt olarak kullanılan doğal gaz </a:t>
            </a:r>
            <a:r>
              <a:rPr lang="tr-TR" sz="2400" dirty="0" smtClean="0">
                <a:latin typeface="Arial" pitchFamily="34" charset="0"/>
                <a:cs typeface="Arial" pitchFamily="34" charset="0"/>
              </a:rPr>
              <a:t>ve petrolden elde edilen likit gaz , gaz </a:t>
            </a:r>
            <a:r>
              <a:rPr lang="tr-TR" sz="2400" dirty="0">
                <a:latin typeface="Arial" pitchFamily="34" charset="0"/>
                <a:cs typeface="Arial" pitchFamily="34" charset="0"/>
              </a:rPr>
              <a:t>hâldedir. Günlük hayatta çeşitli yakıtlar kullanılmaktadır.</a:t>
            </a:r>
          </a:p>
          <a:p>
            <a:r>
              <a:rPr lang="tr-TR" sz="2400" dirty="0">
                <a:latin typeface="Arial" pitchFamily="34" charset="0"/>
                <a:cs typeface="Arial" pitchFamily="34" charset="0"/>
              </a:rPr>
              <a:t>Kullanılan yakıtlar katı, sıvı ve gaz yakıtlar olarak sınıflandırılır. Güneş’in etkisi ile oluşan yakıtların </a:t>
            </a:r>
            <a:r>
              <a:rPr lang="tr-TR" sz="2400" dirty="0" smtClean="0">
                <a:latin typeface="Arial" pitchFamily="34" charset="0"/>
                <a:cs typeface="Arial" pitchFamily="34" charset="0"/>
              </a:rPr>
              <a:t>çeşitlerini ve </a:t>
            </a:r>
            <a:r>
              <a:rPr lang="tr-TR" sz="2400" dirty="0">
                <a:latin typeface="Arial" pitchFamily="34" charset="0"/>
                <a:cs typeface="Arial" pitchFamily="34" charset="0"/>
              </a:rPr>
              <a:t>bu yakıtlara ait örnekleri inceleyiniz.</a:t>
            </a:r>
          </a:p>
        </p:txBody>
      </p:sp>
    </p:spTree>
    <p:extLst>
      <p:ext uri="{BB962C8B-B14F-4D97-AF65-F5344CB8AC3E}">
        <p14:creationId xmlns:p14="http://schemas.microsoft.com/office/powerpoint/2010/main" val="3172697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3123949"/>
            <a:ext cx="2235868" cy="2062103"/>
          </a:xfrm>
          <a:prstGeom prst="rect">
            <a:avLst/>
          </a:prstGeom>
        </p:spPr>
        <p:txBody>
          <a:bodyPr wrap="none">
            <a:spAutoFit/>
          </a:bodyPr>
          <a:lstStyle/>
          <a:p>
            <a:r>
              <a:rPr lang="tr-TR" sz="2800" b="1" dirty="0">
                <a:solidFill>
                  <a:srgbClr val="2680FF"/>
                </a:solidFill>
                <a:latin typeface="OpenSans-Bold"/>
              </a:rPr>
              <a:t>Katı </a:t>
            </a:r>
            <a:r>
              <a:rPr lang="tr-TR" sz="2800" b="1" dirty="0" smtClean="0">
                <a:solidFill>
                  <a:srgbClr val="2680FF"/>
                </a:solidFill>
                <a:latin typeface="OpenSans-Bold"/>
              </a:rPr>
              <a:t>Yakıtlar</a:t>
            </a:r>
          </a:p>
          <a:p>
            <a:r>
              <a:rPr lang="tr-TR" sz="2000" b="1" dirty="0" smtClean="0">
                <a:latin typeface="Arial" pitchFamily="34" charset="0"/>
                <a:cs typeface="Arial" pitchFamily="34" charset="0"/>
              </a:rPr>
              <a:t>Odun</a:t>
            </a:r>
          </a:p>
          <a:p>
            <a:r>
              <a:rPr lang="tr-TR" sz="2000" b="1" dirty="0" smtClean="0">
                <a:latin typeface="Arial" pitchFamily="34" charset="0"/>
                <a:cs typeface="Arial" pitchFamily="34" charset="0"/>
              </a:rPr>
              <a:t>Odun kömürü</a:t>
            </a:r>
          </a:p>
          <a:p>
            <a:r>
              <a:rPr lang="tr-TR" sz="2000" b="1" dirty="0" smtClean="0">
                <a:latin typeface="Arial" pitchFamily="34" charset="0"/>
                <a:cs typeface="Arial" pitchFamily="34" charset="0"/>
              </a:rPr>
              <a:t>Kok kömürü</a:t>
            </a:r>
          </a:p>
          <a:p>
            <a:r>
              <a:rPr lang="tr-TR" sz="2000" b="1" dirty="0" smtClean="0">
                <a:latin typeface="Arial" pitchFamily="34" charset="0"/>
                <a:cs typeface="Arial" pitchFamily="34" charset="0"/>
              </a:rPr>
              <a:t>Taş kömürü</a:t>
            </a:r>
          </a:p>
          <a:p>
            <a:r>
              <a:rPr lang="tr-TR" sz="2000" b="1" dirty="0" smtClean="0">
                <a:latin typeface="Arial" pitchFamily="34" charset="0"/>
                <a:cs typeface="Arial" pitchFamily="34" charset="0"/>
              </a:rPr>
              <a:t>Linyit kömürü</a:t>
            </a:r>
            <a:endParaRPr lang="tr-TR" sz="2000" b="1" dirty="0">
              <a:latin typeface="Arial" pitchFamily="34" charset="0"/>
              <a:cs typeface="Arial" pitchFamily="34" charset="0"/>
            </a:endParaRPr>
          </a:p>
        </p:txBody>
      </p:sp>
      <p:sp>
        <p:nvSpPr>
          <p:cNvPr id="20" name="Dikdörtgen 19"/>
          <p:cNvSpPr/>
          <p:nvPr/>
        </p:nvSpPr>
        <p:spPr>
          <a:xfrm>
            <a:off x="3419872" y="3123949"/>
            <a:ext cx="2274982" cy="1754326"/>
          </a:xfrm>
          <a:prstGeom prst="rect">
            <a:avLst/>
          </a:prstGeom>
        </p:spPr>
        <p:txBody>
          <a:bodyPr wrap="none">
            <a:spAutoFit/>
          </a:bodyPr>
          <a:lstStyle/>
          <a:p>
            <a:r>
              <a:rPr lang="tr-TR" sz="2800" b="1" dirty="0" smtClean="0">
                <a:solidFill>
                  <a:srgbClr val="2680FF"/>
                </a:solidFill>
                <a:latin typeface="OpenSans-Bold"/>
              </a:rPr>
              <a:t>Sıvı Yakıtlar</a:t>
            </a:r>
          </a:p>
          <a:p>
            <a:r>
              <a:rPr lang="tr-TR" sz="2000" b="1" dirty="0" smtClean="0">
                <a:latin typeface="Arial" pitchFamily="34" charset="0"/>
                <a:cs typeface="Arial" pitchFamily="34" charset="0"/>
              </a:rPr>
              <a:t>Petrol ürünleri</a:t>
            </a:r>
          </a:p>
          <a:p>
            <a:r>
              <a:rPr lang="tr-TR" sz="2000" b="1" dirty="0" smtClean="0">
                <a:latin typeface="Arial" pitchFamily="34" charset="0"/>
                <a:cs typeface="Arial" pitchFamily="34" charset="0"/>
              </a:rPr>
              <a:t>(Benzin , mazot , </a:t>
            </a:r>
          </a:p>
          <a:p>
            <a:r>
              <a:rPr lang="tr-TR" sz="2000" b="1" dirty="0">
                <a:latin typeface="Arial" pitchFamily="34" charset="0"/>
                <a:cs typeface="Arial" pitchFamily="34" charset="0"/>
              </a:rPr>
              <a:t> </a:t>
            </a:r>
            <a:r>
              <a:rPr lang="tr-TR" sz="2000" b="1" dirty="0" smtClean="0">
                <a:latin typeface="Arial" pitchFamily="34" charset="0"/>
                <a:cs typeface="Arial" pitchFamily="34" charset="0"/>
              </a:rPr>
              <a:t>gazyağı ve </a:t>
            </a:r>
            <a:endParaRPr lang="tr-TR" sz="2000" dirty="0">
              <a:latin typeface="mHelvetica"/>
            </a:endParaRPr>
          </a:p>
          <a:p>
            <a:r>
              <a:rPr lang="tr-TR" sz="2000" dirty="0" smtClean="0">
                <a:latin typeface="mHelvetica"/>
              </a:rPr>
              <a:t> </a:t>
            </a:r>
            <a:r>
              <a:rPr lang="tr-TR" sz="2000" dirty="0" err="1">
                <a:latin typeface="mHelvetica"/>
              </a:rPr>
              <a:t>fuel-oil</a:t>
            </a:r>
            <a:r>
              <a:rPr lang="tr-TR" sz="2000" dirty="0">
                <a:latin typeface="mHelvetica"/>
              </a:rPr>
              <a:t> (</a:t>
            </a:r>
            <a:r>
              <a:rPr lang="tr-TR" sz="2000" dirty="0" err="1">
                <a:latin typeface="mHelvetica"/>
              </a:rPr>
              <a:t>fuil-oil</a:t>
            </a:r>
            <a:r>
              <a:rPr lang="tr-TR" sz="2000" dirty="0">
                <a:latin typeface="mHelvetica"/>
              </a:rPr>
              <a:t>)</a:t>
            </a:r>
            <a:r>
              <a:rPr lang="tr-TR" sz="2000" b="1" dirty="0" smtClean="0">
                <a:latin typeface="Arial" pitchFamily="34" charset="0"/>
                <a:cs typeface="Arial" pitchFamily="34" charset="0"/>
              </a:rPr>
              <a:t>)</a:t>
            </a:r>
          </a:p>
        </p:txBody>
      </p:sp>
      <p:sp>
        <p:nvSpPr>
          <p:cNvPr id="21" name="Dikdörtgen 20"/>
          <p:cNvSpPr/>
          <p:nvPr/>
        </p:nvSpPr>
        <p:spPr>
          <a:xfrm>
            <a:off x="6444208" y="3144351"/>
            <a:ext cx="2220480" cy="1138773"/>
          </a:xfrm>
          <a:prstGeom prst="rect">
            <a:avLst/>
          </a:prstGeom>
        </p:spPr>
        <p:txBody>
          <a:bodyPr wrap="none">
            <a:spAutoFit/>
          </a:bodyPr>
          <a:lstStyle/>
          <a:p>
            <a:r>
              <a:rPr lang="tr-TR" sz="2800" b="1" dirty="0" smtClean="0">
                <a:solidFill>
                  <a:srgbClr val="2680FF"/>
                </a:solidFill>
                <a:latin typeface="OpenSans-Bold"/>
              </a:rPr>
              <a:t>Gaz Yakıtlar</a:t>
            </a:r>
          </a:p>
          <a:p>
            <a:r>
              <a:rPr lang="tr-TR" sz="2000" b="1" dirty="0" smtClean="0">
                <a:latin typeface="OpenSans-Bold"/>
              </a:rPr>
              <a:t>Doğalgaz , </a:t>
            </a:r>
            <a:r>
              <a:rPr lang="tr-TR" sz="2000" b="1" dirty="0" err="1" smtClean="0">
                <a:latin typeface="OpenSans-Bold"/>
              </a:rPr>
              <a:t>Lpg</a:t>
            </a:r>
            <a:endParaRPr lang="tr-TR" sz="2000" b="1" dirty="0" smtClean="0">
              <a:latin typeface="OpenSans-Bold"/>
            </a:endParaRPr>
          </a:p>
          <a:p>
            <a:r>
              <a:rPr lang="tr-TR" sz="2000" dirty="0">
                <a:latin typeface="mHelvetica"/>
              </a:rPr>
              <a:t>,</a:t>
            </a:r>
            <a:r>
              <a:rPr lang="tr-TR" sz="2000" dirty="0" smtClean="0">
                <a:latin typeface="mHelvetica"/>
              </a:rPr>
              <a:t> metan ve </a:t>
            </a:r>
            <a:r>
              <a:rPr lang="tr-TR" sz="2000" dirty="0" err="1">
                <a:latin typeface="mHelvetica"/>
              </a:rPr>
              <a:t>etan</a:t>
            </a:r>
            <a:endParaRPr lang="tr-TR" sz="2000" dirty="0"/>
          </a:p>
        </p:txBody>
      </p:sp>
      <p:sp>
        <p:nvSpPr>
          <p:cNvPr id="22" name="Dikdörtgen 21"/>
          <p:cNvSpPr/>
          <p:nvPr/>
        </p:nvSpPr>
        <p:spPr>
          <a:xfrm>
            <a:off x="3405880" y="174260"/>
            <a:ext cx="2476255" cy="646331"/>
          </a:xfrm>
          <a:prstGeom prst="rect">
            <a:avLst/>
          </a:prstGeom>
        </p:spPr>
        <p:txBody>
          <a:bodyPr wrap="none">
            <a:spAutoFit/>
          </a:bodyPr>
          <a:lstStyle/>
          <a:p>
            <a:r>
              <a:rPr lang="tr-TR" sz="3600" b="1" dirty="0" smtClean="0">
                <a:solidFill>
                  <a:srgbClr val="2680FF"/>
                </a:solidFill>
                <a:latin typeface="OpenSans-Bold"/>
              </a:rPr>
              <a:t>YAKITLAR</a:t>
            </a:r>
            <a:endParaRPr lang="tr-TR" sz="3600" dirty="0"/>
          </a:p>
        </p:txBody>
      </p:sp>
      <p:cxnSp>
        <p:nvCxnSpPr>
          <p:cNvPr id="6" name="Düz Ok Bağlayıcısı 5"/>
          <p:cNvCxnSpPr/>
          <p:nvPr/>
        </p:nvCxnSpPr>
        <p:spPr>
          <a:xfrm flipH="1">
            <a:off x="1187624" y="777378"/>
            <a:ext cx="2808312" cy="2346571"/>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Düz Ok Bağlayıcısı 24"/>
          <p:cNvCxnSpPr/>
          <p:nvPr/>
        </p:nvCxnSpPr>
        <p:spPr>
          <a:xfrm>
            <a:off x="4644008" y="797780"/>
            <a:ext cx="0" cy="2326169"/>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Düz Ok Bağlayıcısı 27"/>
          <p:cNvCxnSpPr/>
          <p:nvPr/>
        </p:nvCxnSpPr>
        <p:spPr>
          <a:xfrm>
            <a:off x="5364088" y="777378"/>
            <a:ext cx="2088232" cy="2346571"/>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94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10" name="ShockwaveFlash1" r:id="rId2" imgW="9678751" imgH="5880858"/>
        </mc:Choice>
        <mc:Fallback>
          <p:control name="ShockwaveFlash1" r:id="rId2" imgW="9678751" imgH="588085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58801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1741732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3" y="188640"/>
            <a:ext cx="2235868" cy="523220"/>
          </a:xfrm>
          <a:prstGeom prst="rect">
            <a:avLst/>
          </a:prstGeom>
        </p:spPr>
        <p:txBody>
          <a:bodyPr wrap="none">
            <a:spAutoFit/>
          </a:bodyPr>
          <a:lstStyle/>
          <a:p>
            <a:r>
              <a:rPr lang="tr-TR" sz="2800" b="1" dirty="0">
                <a:solidFill>
                  <a:srgbClr val="2680FF"/>
                </a:solidFill>
                <a:latin typeface="OpenSans-Bold"/>
              </a:rPr>
              <a:t>Katı Yakıtlar</a:t>
            </a:r>
            <a:endParaRPr lang="tr-TR" sz="2800" dirty="0"/>
          </a:p>
        </p:txBody>
      </p:sp>
      <p:sp>
        <p:nvSpPr>
          <p:cNvPr id="3" name="Dikdörtgen 2"/>
          <p:cNvSpPr/>
          <p:nvPr/>
        </p:nvSpPr>
        <p:spPr>
          <a:xfrm>
            <a:off x="200684" y="3717032"/>
            <a:ext cx="8731564" cy="2246769"/>
          </a:xfrm>
          <a:prstGeom prst="rect">
            <a:avLst/>
          </a:prstGeom>
        </p:spPr>
        <p:txBody>
          <a:bodyPr wrap="square">
            <a:spAutoFit/>
          </a:bodyPr>
          <a:lstStyle/>
          <a:p>
            <a:pPr lvl="0"/>
            <a:r>
              <a:rPr lang="tr-TR" sz="2000" dirty="0" smtClean="0">
                <a:latin typeface="mHelvetica"/>
              </a:rPr>
              <a:t>Kömür</a:t>
            </a:r>
            <a:r>
              <a:rPr lang="tr-TR" sz="2000" dirty="0">
                <a:latin typeface="mHelvetica"/>
              </a:rPr>
              <a:t>, bataklıklardaki bitkiler ve bitkisel atıklarının toprak </a:t>
            </a:r>
            <a:r>
              <a:rPr lang="tr-TR" sz="2000" dirty="0" smtClean="0">
                <a:latin typeface="mHelvetica"/>
              </a:rPr>
              <a:t>altında sıkışması </a:t>
            </a:r>
            <a:r>
              <a:rPr lang="tr-TR" sz="2000" dirty="0">
                <a:latin typeface="mHelvetica"/>
              </a:rPr>
              <a:t>ile </a:t>
            </a:r>
            <a:r>
              <a:rPr lang="tr-TR" sz="2000" dirty="0" smtClean="0">
                <a:latin typeface="mHelvetica"/>
              </a:rPr>
              <a:t>oluşur . Kömürlerin </a:t>
            </a:r>
            <a:r>
              <a:rPr lang="tr-TR" sz="2000" dirty="0">
                <a:latin typeface="mHelvetica"/>
              </a:rPr>
              <a:t>oluşması milyonlarca yıl sürebilir</a:t>
            </a:r>
            <a:r>
              <a:rPr lang="tr-TR" sz="2000" dirty="0" smtClean="0">
                <a:latin typeface="mHelvetica"/>
              </a:rPr>
              <a:t>.</a:t>
            </a:r>
            <a:r>
              <a:rPr lang="tr-TR" sz="2000" dirty="0">
                <a:solidFill>
                  <a:prstClr val="black"/>
                </a:solidFill>
                <a:latin typeface="mHelvetica"/>
              </a:rPr>
              <a:t> Yaygın olarak kullanılan diğer katı yakıt olan odun ise ağaçlardan elde edilir.</a:t>
            </a:r>
          </a:p>
          <a:p>
            <a:pPr lvl="0"/>
            <a:r>
              <a:rPr lang="tr-TR" sz="2000" dirty="0">
                <a:solidFill>
                  <a:prstClr val="black"/>
                </a:solidFill>
                <a:latin typeface="mHelvetica"/>
              </a:rPr>
              <a:t>Ağaçların büyümesi onlarca yıl alabilmektedir. Artan insan sayısı ve sanayileşme ile tüketim katı yakıtların oluşma hızından daha büyüktür. Bu nedenle de kullanılabilecek katı yakıtlar gün geçtikçe azalmaktadır.</a:t>
            </a:r>
            <a:endParaRPr lang="tr-TR" sz="2000" dirty="0">
              <a:solidFill>
                <a:prstClr val="black"/>
              </a:solidFill>
            </a:endParaRPr>
          </a:p>
          <a:p>
            <a:endParaRPr lang="tr-TR" sz="2000" dirty="0"/>
          </a:p>
        </p:txBody>
      </p:sp>
      <p:pic>
        <p:nvPicPr>
          <p:cNvPr id="6155" name="Picture 1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0" y="136006"/>
            <a:ext cx="4360248" cy="358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200684" y="683807"/>
            <a:ext cx="4320480" cy="2862322"/>
          </a:xfrm>
          <a:prstGeom prst="rect">
            <a:avLst/>
          </a:prstGeom>
        </p:spPr>
        <p:txBody>
          <a:bodyPr wrap="square">
            <a:spAutoFit/>
          </a:bodyPr>
          <a:lstStyle/>
          <a:p>
            <a:r>
              <a:rPr lang="tr-TR" sz="2000" dirty="0">
                <a:solidFill>
                  <a:prstClr val="black"/>
                </a:solidFill>
                <a:latin typeface="mHelvetica"/>
              </a:rPr>
              <a:t>Katı yakıtlar doğal ve yapay olarak sınıflandırılabilir. Doğal katı yakıtlar taş kömürü, linyit, ağaç ve kurutulmuş bitkilerdir. Yapay katı yakıtlar ise doğal yakıtların hava ile teması olmayan kapalı fırınlarda özel işlemlerden geçirilmesi ile elde edilir. Kok kömürü ve odun kömürü yapay yakıttır. </a:t>
            </a:r>
            <a:endParaRPr lang="tr-TR" dirty="0"/>
          </a:p>
        </p:txBody>
      </p:sp>
    </p:spTree>
    <p:extLst>
      <p:ext uri="{BB962C8B-B14F-4D97-AF65-F5344CB8AC3E}">
        <p14:creationId xmlns:p14="http://schemas.microsoft.com/office/powerpoint/2010/main" val="19744091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96216" y="116632"/>
            <a:ext cx="1906163" cy="461665"/>
          </a:xfrm>
          <a:prstGeom prst="rect">
            <a:avLst/>
          </a:prstGeom>
        </p:spPr>
        <p:txBody>
          <a:bodyPr wrap="none">
            <a:spAutoFit/>
          </a:bodyPr>
          <a:lstStyle/>
          <a:p>
            <a:r>
              <a:rPr lang="tr-TR" sz="2400" b="1" dirty="0">
                <a:solidFill>
                  <a:srgbClr val="2680FF"/>
                </a:solidFill>
                <a:latin typeface="OpenSans-Bold"/>
              </a:rPr>
              <a:t>Sıvı Yakıtlar</a:t>
            </a:r>
            <a:endParaRPr lang="tr-TR" sz="2400" dirty="0"/>
          </a:p>
        </p:txBody>
      </p:sp>
      <p:sp>
        <p:nvSpPr>
          <p:cNvPr id="6" name="Dikdörtgen 5"/>
          <p:cNvSpPr/>
          <p:nvPr/>
        </p:nvSpPr>
        <p:spPr>
          <a:xfrm>
            <a:off x="26221" y="578297"/>
            <a:ext cx="6273971" cy="5940088"/>
          </a:xfrm>
          <a:prstGeom prst="rect">
            <a:avLst/>
          </a:prstGeom>
        </p:spPr>
        <p:txBody>
          <a:bodyPr wrap="square">
            <a:spAutoFit/>
          </a:bodyPr>
          <a:lstStyle/>
          <a:p>
            <a:r>
              <a:rPr lang="tr-TR" sz="2000" dirty="0">
                <a:latin typeface="mHelvetica"/>
              </a:rPr>
              <a:t>Arabaları, hareket ettirebilmek için arabaların depolarına yakıt konmalıdır. Benzin </a:t>
            </a:r>
            <a:r>
              <a:rPr lang="tr-TR" sz="2000" dirty="0" smtClean="0">
                <a:latin typeface="mHelvetica"/>
              </a:rPr>
              <a:t>istasyonlarında arabaların </a:t>
            </a:r>
            <a:r>
              <a:rPr lang="tr-TR" sz="2000" dirty="0">
                <a:latin typeface="mHelvetica"/>
              </a:rPr>
              <a:t>depolarına konan yakıtların sıvı hâlde olduğuna dikkat ettiniz mi?</a:t>
            </a:r>
          </a:p>
          <a:p>
            <a:r>
              <a:rPr lang="tr-TR" sz="2000" dirty="0">
                <a:latin typeface="mHelvetica"/>
              </a:rPr>
              <a:t>Sıvı yakıtların kaynağı petroldür. Petrol, hayvan ve bitki atıklarından oluşmuştur. Petrol, kömür </a:t>
            </a:r>
            <a:r>
              <a:rPr lang="tr-TR" sz="2000" dirty="0" smtClean="0">
                <a:latin typeface="mHelvetica"/>
              </a:rPr>
              <a:t>gibi yeraltında </a:t>
            </a:r>
            <a:r>
              <a:rPr lang="tr-TR" sz="2000" dirty="0">
                <a:latin typeface="mHelvetica"/>
              </a:rPr>
              <a:t>sıkışarak binlerce yılda oluşmaktadır. Petrol, karaların altında ya da denizlerin altındaki </a:t>
            </a:r>
            <a:r>
              <a:rPr lang="tr-TR" sz="2000" dirty="0" smtClean="0">
                <a:latin typeface="mHelvetica"/>
              </a:rPr>
              <a:t>yataklarda bulunur</a:t>
            </a:r>
            <a:r>
              <a:rPr lang="tr-TR" sz="2000" dirty="0">
                <a:latin typeface="mHelvetica"/>
              </a:rPr>
              <a:t>. Petrol, özel işlemlerden </a:t>
            </a:r>
            <a:r>
              <a:rPr lang="tr-TR" sz="2000" dirty="0" err="1" smtClean="0">
                <a:latin typeface="mHelvetica"/>
              </a:rPr>
              <a:t>geçiri-lerek</a:t>
            </a:r>
            <a:r>
              <a:rPr lang="tr-TR" sz="2000" dirty="0" smtClean="0">
                <a:latin typeface="mHelvetica"/>
              </a:rPr>
              <a:t> </a:t>
            </a:r>
            <a:r>
              <a:rPr lang="tr-TR" sz="2000" dirty="0">
                <a:latin typeface="mHelvetica"/>
              </a:rPr>
              <a:t>gaz yağı, benzin, mazot, </a:t>
            </a:r>
            <a:r>
              <a:rPr lang="tr-TR" sz="2000" dirty="0" err="1">
                <a:latin typeface="mHelvetica"/>
              </a:rPr>
              <a:t>fuel-oil</a:t>
            </a:r>
            <a:r>
              <a:rPr lang="tr-TR" sz="2000" dirty="0">
                <a:latin typeface="mHelvetica"/>
              </a:rPr>
              <a:t> (</a:t>
            </a:r>
            <a:r>
              <a:rPr lang="tr-TR" sz="2000" dirty="0" err="1">
                <a:latin typeface="mHelvetica"/>
              </a:rPr>
              <a:t>fuil-oil</a:t>
            </a:r>
            <a:r>
              <a:rPr lang="tr-TR" sz="2000" dirty="0">
                <a:latin typeface="mHelvetica"/>
              </a:rPr>
              <a:t>) gibi </a:t>
            </a:r>
            <a:endParaRPr lang="tr-TR" sz="2000" dirty="0" smtClean="0">
              <a:latin typeface="mHelvetica"/>
            </a:endParaRPr>
          </a:p>
          <a:p>
            <a:r>
              <a:rPr lang="tr-TR" sz="2000" dirty="0" smtClean="0">
                <a:latin typeface="mHelvetica"/>
              </a:rPr>
              <a:t>sıvı yakıtlar </a:t>
            </a:r>
            <a:r>
              <a:rPr lang="tr-TR" sz="2000" dirty="0">
                <a:latin typeface="mHelvetica"/>
              </a:rPr>
              <a:t>elde edilir.</a:t>
            </a:r>
          </a:p>
          <a:p>
            <a:r>
              <a:rPr lang="tr-TR" sz="2000" dirty="0">
                <a:latin typeface="mHelvetica"/>
              </a:rPr>
              <a:t>Sıvı yakıtlar, kullanım amacına göre seçilir. Örneğin mazot ve benzinin ısı değerleri aynı </a:t>
            </a:r>
            <a:r>
              <a:rPr lang="tr-TR" sz="2000" dirty="0" smtClean="0">
                <a:latin typeface="mHelvetica"/>
              </a:rPr>
              <a:t>değildir. Benzin </a:t>
            </a:r>
            <a:r>
              <a:rPr lang="tr-TR" sz="2000" dirty="0">
                <a:latin typeface="mHelvetica"/>
              </a:rPr>
              <a:t>mazottan daha fazla ısı enerjisi verebilir.</a:t>
            </a:r>
          </a:p>
          <a:p>
            <a:r>
              <a:rPr lang="tr-TR" sz="2000" dirty="0">
                <a:latin typeface="mHelvetica"/>
              </a:rPr>
              <a:t>Sıvı yakıtlar, kalorifer sistemlerinde kullanılır. Benzin ve </a:t>
            </a:r>
            <a:r>
              <a:rPr lang="tr-TR" sz="2000" dirty="0" err="1">
                <a:latin typeface="mHelvetica"/>
              </a:rPr>
              <a:t>mozot</a:t>
            </a:r>
            <a:r>
              <a:rPr lang="tr-TR" sz="2000" dirty="0">
                <a:latin typeface="mHelvetica"/>
              </a:rPr>
              <a:t> kara ve deniz taşıtlarında da </a:t>
            </a:r>
            <a:r>
              <a:rPr lang="tr-TR" sz="2000" dirty="0" smtClean="0">
                <a:latin typeface="mHelvetica"/>
              </a:rPr>
              <a:t>kullanılır. </a:t>
            </a:r>
          </a:p>
          <a:p>
            <a:r>
              <a:rPr lang="tr-TR" sz="2000" dirty="0" smtClean="0">
                <a:latin typeface="mHelvetica"/>
              </a:rPr>
              <a:t>Sıvı </a:t>
            </a:r>
            <a:r>
              <a:rPr lang="tr-TR" sz="2000" dirty="0">
                <a:latin typeface="mHelvetica"/>
              </a:rPr>
              <a:t>yakıtlar, katı yakıtlardan daha çabuk yanar. </a:t>
            </a:r>
            <a:endParaRPr lang="tr-TR" sz="2000" dirty="0" smtClean="0">
              <a:latin typeface="mHelvetica"/>
            </a:endParaRPr>
          </a:p>
          <a:p>
            <a:r>
              <a:rPr lang="tr-TR" sz="2000" dirty="0" smtClean="0">
                <a:latin typeface="mHelvetica"/>
              </a:rPr>
              <a:t>Ayrıca </a:t>
            </a:r>
            <a:r>
              <a:rPr lang="tr-TR" sz="2000" dirty="0">
                <a:latin typeface="mHelvetica"/>
              </a:rPr>
              <a:t>artık ve duman bırakmadıkları için katı </a:t>
            </a:r>
            <a:r>
              <a:rPr lang="tr-TR" sz="2000" dirty="0" smtClean="0">
                <a:latin typeface="mHelvetica"/>
              </a:rPr>
              <a:t>yakıtlara göre </a:t>
            </a:r>
            <a:r>
              <a:rPr lang="tr-TR" sz="2000" dirty="0">
                <a:latin typeface="mHelvetica"/>
              </a:rPr>
              <a:t>daha çok tercih edilir.</a:t>
            </a:r>
            <a:endParaRPr lang="tr-TR" sz="20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84168" y="349498"/>
            <a:ext cx="2880321" cy="1997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94835" y="2407986"/>
            <a:ext cx="2869654" cy="202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094835" y="4543654"/>
            <a:ext cx="2869654" cy="205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69545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6sınıf 6 ünite yakıtlar"/>
  <p:tag name="ISPRING_RESOURCE_PATHS_HASH_2" val="cdb1fa65e5ed44cbe79af38115228349c816486d"/>
  <p:tag name="ISPRING_RESOURCE_PATHS_HASH_PRESENTER" val="f47cc62d33ee3e571f7cec844194c25f764592"/>
</p:tagLst>
</file>

<file path=ppt/tags/tag2.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3.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4.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5.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ags/tag6.xml><?xml version="1.0" encoding="utf-8"?>
<p:tagLst xmlns:a="http://schemas.openxmlformats.org/drawingml/2006/main" xmlns:r="http://schemas.openxmlformats.org/officeDocument/2006/relationships" xmlns:p="http://schemas.openxmlformats.org/presentationml/2006/main">
  <p:tag name="ISPRING_FLASH_SHOW_AFTER" val="0"/>
  <p:tag name="ISPRING_FLASH_START" val="auto"/>
  <p:tag name="ISPRING_FLASH_TYPE" val="swf"/>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1784</TotalTime>
  <Words>2124</Words>
  <Application>Microsoft Office PowerPoint</Application>
  <PresentationFormat>Ekran Gösterisi (4:3)</PresentationFormat>
  <Paragraphs>216</Paragraphs>
  <Slides>44</Slides>
  <Notes>43</Notes>
  <HiddenSlides>0</HiddenSlides>
  <MMClips>3</MMClips>
  <ScaleCrop>false</ScaleCrop>
  <HeadingPairs>
    <vt:vector size="4" baseType="variant">
      <vt:variant>
        <vt:lpstr>Tema</vt:lpstr>
      </vt:variant>
      <vt:variant>
        <vt:i4>1</vt:i4>
      </vt:variant>
      <vt:variant>
        <vt:lpstr>Slayt Başlıkları</vt:lpstr>
      </vt:variant>
      <vt:variant>
        <vt:i4>44</vt:i4>
      </vt:variant>
    </vt:vector>
  </HeadingPairs>
  <TitlesOfParts>
    <vt:vector size="4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97</cp:revision>
  <dcterms:created xsi:type="dcterms:W3CDTF">2015-03-02T16:02:44Z</dcterms:created>
  <dcterms:modified xsi:type="dcterms:W3CDTF">2015-03-13T15:41:36Z</dcterms:modified>
</cp:coreProperties>
</file>