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  <p:sldMasterId id="2147483792" r:id="rId2"/>
    <p:sldMasterId id="2147484733" r:id="rId3"/>
    <p:sldMasterId id="2147484745" r:id="rId4"/>
    <p:sldMasterId id="2147484757" r:id="rId5"/>
    <p:sldMasterId id="2147484786" r:id="rId6"/>
    <p:sldMasterId id="2147485802" r:id="rId7"/>
  </p:sldMasterIdLst>
  <p:notesMasterIdLst>
    <p:notesMasterId r:id="rId113"/>
  </p:notesMasterIdLst>
  <p:sldIdLst>
    <p:sldId id="257" r:id="rId8"/>
    <p:sldId id="256" r:id="rId9"/>
    <p:sldId id="258" r:id="rId10"/>
    <p:sldId id="259" r:id="rId11"/>
    <p:sldId id="289" r:id="rId12"/>
    <p:sldId id="260" r:id="rId13"/>
    <p:sldId id="389" r:id="rId14"/>
    <p:sldId id="350" r:id="rId15"/>
    <p:sldId id="261" r:id="rId16"/>
    <p:sldId id="294" r:id="rId17"/>
    <p:sldId id="263" r:id="rId18"/>
    <p:sldId id="264" r:id="rId19"/>
    <p:sldId id="270" r:id="rId20"/>
    <p:sldId id="379" r:id="rId21"/>
    <p:sldId id="265" r:id="rId22"/>
    <p:sldId id="309" r:id="rId23"/>
    <p:sldId id="266" r:id="rId24"/>
    <p:sldId id="271" r:id="rId25"/>
    <p:sldId id="310" r:id="rId26"/>
    <p:sldId id="274" r:id="rId27"/>
    <p:sldId id="353" r:id="rId28"/>
    <p:sldId id="380" r:id="rId29"/>
    <p:sldId id="355" r:id="rId30"/>
    <p:sldId id="356" r:id="rId31"/>
    <p:sldId id="358" r:id="rId32"/>
    <p:sldId id="286" r:id="rId33"/>
    <p:sldId id="381" r:id="rId34"/>
    <p:sldId id="359" r:id="rId35"/>
    <p:sldId id="360" r:id="rId36"/>
    <p:sldId id="361" r:id="rId37"/>
    <p:sldId id="362" r:id="rId38"/>
    <p:sldId id="363" r:id="rId39"/>
    <p:sldId id="364" r:id="rId40"/>
    <p:sldId id="275" r:id="rId41"/>
    <p:sldId id="276" r:id="rId42"/>
    <p:sldId id="279" r:id="rId43"/>
    <p:sldId id="277" r:id="rId44"/>
    <p:sldId id="382" r:id="rId45"/>
    <p:sldId id="278" r:id="rId46"/>
    <p:sldId id="390" r:id="rId47"/>
    <p:sldId id="283" r:id="rId48"/>
    <p:sldId id="295" r:id="rId49"/>
    <p:sldId id="299" r:id="rId50"/>
    <p:sldId id="300" r:id="rId51"/>
    <p:sldId id="365" r:id="rId52"/>
    <p:sldId id="301" r:id="rId53"/>
    <p:sldId id="391" r:id="rId54"/>
    <p:sldId id="392" r:id="rId55"/>
    <p:sldId id="393" r:id="rId56"/>
    <p:sldId id="298" r:id="rId57"/>
    <p:sldId id="307" r:id="rId58"/>
    <p:sldId id="308" r:id="rId59"/>
    <p:sldId id="394" r:id="rId60"/>
    <p:sldId id="311" r:id="rId61"/>
    <p:sldId id="302" r:id="rId62"/>
    <p:sldId id="303" r:id="rId63"/>
    <p:sldId id="305" r:id="rId64"/>
    <p:sldId id="306" r:id="rId65"/>
    <p:sldId id="371" r:id="rId66"/>
    <p:sldId id="317" r:id="rId67"/>
    <p:sldId id="314" r:id="rId68"/>
    <p:sldId id="315" r:id="rId69"/>
    <p:sldId id="366" r:id="rId70"/>
    <p:sldId id="318" r:id="rId71"/>
    <p:sldId id="388" r:id="rId72"/>
    <p:sldId id="367" r:id="rId73"/>
    <p:sldId id="383" r:id="rId74"/>
    <p:sldId id="319" r:id="rId75"/>
    <p:sldId id="320" r:id="rId76"/>
    <p:sldId id="368" r:id="rId77"/>
    <p:sldId id="321" r:id="rId78"/>
    <p:sldId id="322" r:id="rId79"/>
    <p:sldId id="323" r:id="rId80"/>
    <p:sldId id="384" r:id="rId81"/>
    <p:sldId id="387" r:id="rId82"/>
    <p:sldId id="324" r:id="rId83"/>
    <p:sldId id="369" r:id="rId84"/>
    <p:sldId id="325" r:id="rId85"/>
    <p:sldId id="386" r:id="rId86"/>
    <p:sldId id="326" r:id="rId87"/>
    <p:sldId id="327" r:id="rId88"/>
    <p:sldId id="385" r:id="rId89"/>
    <p:sldId id="328" r:id="rId90"/>
    <p:sldId id="329" r:id="rId91"/>
    <p:sldId id="333" r:id="rId92"/>
    <p:sldId id="395" r:id="rId93"/>
    <p:sldId id="370" r:id="rId94"/>
    <p:sldId id="349" r:id="rId95"/>
    <p:sldId id="372" r:id="rId96"/>
    <p:sldId id="373" r:id="rId97"/>
    <p:sldId id="374" r:id="rId98"/>
    <p:sldId id="332" r:id="rId99"/>
    <p:sldId id="339" r:id="rId100"/>
    <p:sldId id="345" r:id="rId101"/>
    <p:sldId id="297" r:id="rId102"/>
    <p:sldId id="340" r:id="rId103"/>
    <p:sldId id="341" r:id="rId104"/>
    <p:sldId id="342" r:id="rId105"/>
    <p:sldId id="343" r:id="rId106"/>
    <p:sldId id="375" r:id="rId107"/>
    <p:sldId id="377" r:id="rId108"/>
    <p:sldId id="378" r:id="rId109"/>
    <p:sldId id="338" r:id="rId110"/>
    <p:sldId id="344" r:id="rId111"/>
    <p:sldId id="346" r:id="rId112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081116"/>
    <a:srgbClr val="154257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799" autoAdjust="0"/>
  </p:normalViewPr>
  <p:slideViewPr>
    <p:cSldViewPr>
      <p:cViewPr varScale="1">
        <p:scale>
          <a:sx n="80" d="100"/>
          <a:sy n="80" d="100"/>
        </p:scale>
        <p:origin x="95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117" Type="http://schemas.openxmlformats.org/officeDocument/2006/relationships/tableStyles" Target="tableStyles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12" Type="http://schemas.openxmlformats.org/officeDocument/2006/relationships/slide" Target="slides/slide105.xml"/><Relationship Id="rId16" Type="http://schemas.openxmlformats.org/officeDocument/2006/relationships/slide" Target="slides/slide9.xml"/><Relationship Id="rId107" Type="http://schemas.openxmlformats.org/officeDocument/2006/relationships/slide" Target="slides/slide100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102" Type="http://schemas.openxmlformats.org/officeDocument/2006/relationships/slide" Target="slides/slide95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3.xml"/><Relationship Id="rId95" Type="http://schemas.openxmlformats.org/officeDocument/2006/relationships/slide" Target="slides/slide88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113" Type="http://schemas.openxmlformats.org/officeDocument/2006/relationships/notesMaster" Target="notesMasters/notesMaster1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59" Type="http://schemas.openxmlformats.org/officeDocument/2006/relationships/slide" Target="slides/slide52.xml"/><Relationship Id="rId103" Type="http://schemas.openxmlformats.org/officeDocument/2006/relationships/slide" Target="slides/slide96.xml"/><Relationship Id="rId108" Type="http://schemas.openxmlformats.org/officeDocument/2006/relationships/slide" Target="slides/slide101.xml"/><Relationship Id="rId54" Type="http://schemas.openxmlformats.org/officeDocument/2006/relationships/slide" Target="slides/slide47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91" Type="http://schemas.openxmlformats.org/officeDocument/2006/relationships/slide" Target="slides/slide84.xml"/><Relationship Id="rId96" Type="http://schemas.openxmlformats.org/officeDocument/2006/relationships/slide" Target="slides/slide8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49" Type="http://schemas.openxmlformats.org/officeDocument/2006/relationships/slide" Target="slides/slide42.xml"/><Relationship Id="rId114" Type="http://schemas.openxmlformats.org/officeDocument/2006/relationships/presProps" Target="presProps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slide" Target="slides/slide87.xml"/><Relationship Id="rId99" Type="http://schemas.openxmlformats.org/officeDocument/2006/relationships/slide" Target="slides/slide92.xml"/><Relationship Id="rId101" Type="http://schemas.openxmlformats.org/officeDocument/2006/relationships/slide" Target="slides/slide9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109" Type="http://schemas.openxmlformats.org/officeDocument/2006/relationships/slide" Target="slides/slide10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slide" Target="slides/slide90.xml"/><Relationship Id="rId104" Type="http://schemas.openxmlformats.org/officeDocument/2006/relationships/slide" Target="slides/slide9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110" Type="http://schemas.openxmlformats.org/officeDocument/2006/relationships/slide" Target="slides/slide103.xml"/><Relationship Id="rId115" Type="http://schemas.openxmlformats.org/officeDocument/2006/relationships/viewProps" Target="viewProps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Relationship Id="rId100" Type="http://schemas.openxmlformats.org/officeDocument/2006/relationships/slide" Target="slides/slide93.xml"/><Relationship Id="rId105" Type="http://schemas.openxmlformats.org/officeDocument/2006/relationships/slide" Target="slides/slide98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93" Type="http://schemas.openxmlformats.org/officeDocument/2006/relationships/slide" Target="slides/slide86.xml"/><Relationship Id="rId98" Type="http://schemas.openxmlformats.org/officeDocument/2006/relationships/slide" Target="slides/slide91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8.xml"/><Relationship Id="rId46" Type="http://schemas.openxmlformats.org/officeDocument/2006/relationships/slide" Target="slides/slide39.xml"/><Relationship Id="rId67" Type="http://schemas.openxmlformats.org/officeDocument/2006/relationships/slide" Target="slides/slide60.xml"/><Relationship Id="rId116" Type="http://schemas.openxmlformats.org/officeDocument/2006/relationships/theme" Target="theme/theme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62" Type="http://schemas.openxmlformats.org/officeDocument/2006/relationships/slide" Target="slides/slide55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111" Type="http://schemas.openxmlformats.org/officeDocument/2006/relationships/slide" Target="slides/slide104.xml"/><Relationship Id="rId15" Type="http://schemas.openxmlformats.org/officeDocument/2006/relationships/slide" Target="slides/slide8.xml"/><Relationship Id="rId36" Type="http://schemas.openxmlformats.org/officeDocument/2006/relationships/slide" Target="slides/slide29.xml"/><Relationship Id="rId57" Type="http://schemas.openxmlformats.org/officeDocument/2006/relationships/slide" Target="slides/slide50.xml"/><Relationship Id="rId106" Type="http://schemas.openxmlformats.org/officeDocument/2006/relationships/slide" Target="slides/slide9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D80D26C-7B97-468C-8B70-CFE8CD518794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9AF9CA0-7021-445B-9150-EF109EE8D3E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1097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6589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B7F72B5-039B-4B95-A140-B3811E526B37}" type="slidenum">
              <a:rPr lang="tr-TR" smtClean="0"/>
              <a:pPr/>
              <a:t>6</a:t>
            </a:fld>
            <a:endParaRPr lang="tr-TR" smtClean="0"/>
          </a:p>
        </p:txBody>
      </p:sp>
    </p:spTree>
    <p:extLst>
      <p:ext uri="{BB962C8B-B14F-4D97-AF65-F5344CB8AC3E}">
        <p14:creationId xmlns:p14="http://schemas.microsoft.com/office/powerpoint/2010/main" val="4149374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16691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683872-3411-41A5-A004-C3E75F405AD8}" type="slidenum">
              <a:rPr lang="tr-TR" smtClean="0"/>
              <a:pPr/>
              <a:t>13</a:t>
            </a:fld>
            <a:endParaRPr lang="tr-TR" smtClean="0"/>
          </a:p>
        </p:txBody>
      </p:sp>
    </p:spTree>
    <p:extLst>
      <p:ext uri="{BB962C8B-B14F-4D97-AF65-F5344CB8AC3E}">
        <p14:creationId xmlns:p14="http://schemas.microsoft.com/office/powerpoint/2010/main" val="1679849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9AF9CA0-7021-445B-9150-EF109EE8D3EF}" type="slidenum">
              <a:rPr lang="tr-TR" smtClean="0"/>
              <a:pPr>
                <a:defRPr/>
              </a:pPr>
              <a:t>64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1613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Dikdörtgen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Dikdörtgen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13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15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16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17 Oval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18 Oval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19 Oval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20 Oval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22" name="27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B86F4-5325-4605-923A-A515DF3B88ED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23" name="16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4" name="28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E0A52-6A93-4A0A-8E7B-E2752CF050F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0D95E-B41D-43F9-AF10-9C9EC03D8E5B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01895-8DD0-4E55-9C3B-05BCAA84945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E31D1-7738-4709-8FD2-6AE6FD1C243B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32CE5-978A-4C94-B94E-CA2E4E91659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 Dikdörtgen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6 Dikdörtgen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9 Dikdörtgen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1" name="10 Yuvarlatılmış Dikdörtgen"/>
          <p:cNvSpPr/>
          <p:nvPr/>
        </p:nvSpPr>
        <p:spPr bwMode="white">
          <a:xfrm>
            <a:off x="5410200" y="3962400"/>
            <a:ext cx="3063875" cy="26988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12" name="11 Yuvarlatılmış Dikdörtgen"/>
          <p:cNvSpPr/>
          <p:nvPr/>
        </p:nvSpPr>
        <p:spPr bwMode="white">
          <a:xfrm>
            <a:off x="7377113" y="4060825"/>
            <a:ext cx="1600200" cy="36513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12 Dikdörtgen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13 Dikdörtgen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14 Dikdörtgen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15 Dikdörtgen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17" name="27 Veri Yer Tutucusu"/>
          <p:cNvSpPr>
            <a:spLocks noGrp="1"/>
          </p:cNvSpPr>
          <p:nvPr>
            <p:ph type="dt" sz="half" idx="10"/>
          </p:nvPr>
        </p:nvSpPr>
        <p:spPr>
          <a:xfrm>
            <a:off x="6705600" y="4206875"/>
            <a:ext cx="960438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A9A2B6-ED16-46A6-BB65-68C6F4A705DB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18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20088" y="1588"/>
            <a:ext cx="747712" cy="365125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9EAC84A-A1F4-40A8-AC0F-9C16AD727D1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E548E-1E0B-4E95-AA8C-296840614258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6B740-972E-4168-BF34-8781628FDF5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49838C-8EB4-4E2A-AD21-CBA2F5F83F96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5474F-BF78-42D6-B6C3-C97B0AB2E08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26980-4A9D-4744-802B-C320530E320C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A0EC8-C141-4083-9510-2503D815D3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/>
          <a:lstStyle>
            <a:lvl1pPr>
              <a:defRPr sz="4000" b="0" i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2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AECD7C0-3155-4624-9577-119E55240774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8" name="2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1D6CB18-2AF1-4C93-B10C-CF3866B1C2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9" name="2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6583363" y="612775"/>
            <a:ext cx="957262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E98AB-69EE-4269-9AA8-D406A0E574F0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AEC8A-FF73-49FB-954D-E13B15D2147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F86CF-1770-4AD8-B375-CEDA4E330084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3D2F7-A8E4-42A7-96ED-65F41907D5D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227449-D1B3-4916-BB84-DCF5C069E031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21FFF-7F1F-4704-9638-E6EDFD10E4F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833F92A-6B00-4D16-B033-737B9C6EA608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A99CEA8-7EB2-4E32-9339-F845A7AF06C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6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50BA1-7D63-42DA-A8A4-A173AECCBD26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65506-105B-4A99-99DC-7CC8B81CE0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EA4A9-8771-4074-A65C-1FB6BF9E2945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8D5EE-4E13-4120-B40E-9B0C8A7663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DF88E-4F91-40B1-8E42-831065321270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67D5A-A214-4F3A-AA42-B9870F828D9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F31EA-926D-4E21-86EC-1F8342C43615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9CB09-1E9E-4A8A-8106-B24F5054110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F7104-E403-4BB1-B4AB-E298767209C3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24500-2DF6-4EC6-A8CF-E22CAD9035E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0982C-F4CB-4FF3-969C-60A482187838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9FD4E-4092-4032-A848-69E17DBF5E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A9566-4098-47C2-97FD-8072A3F490C1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E41F5-EC66-4E9B-B140-26B3BB0452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7DDDC-CF12-4AA3-8FD6-BD6C6D32ED97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BACB2-2B57-455D-80DB-A67C50238B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5137B-E248-4BB1-8D99-F2AA794AA54C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C75D8-0343-4B50-AD0A-15C7B11A213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9334E-BEC8-4639-A21C-85917C26812F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A799F-01D0-4C58-AE1A-2FEAE7797B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4 Dikdörtgen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5 Dikdörtgen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6 Dikdörtgen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12 Dikdörtgen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13 Oval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14 Oval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15 Oval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16 Oval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17 Oval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18 Düz Bağlayıcı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3 Veri Yer Tutucusu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66664-A427-41E2-9F8E-02E1800E0D8C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21" name="4 Altbilgi Yer Tutucusu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2" name="5 Slayt Numarası Yer Tutucusu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550A8-8F14-4CD2-A692-27CAE11DB81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768A3-C785-4DB2-90A2-6B200F78F466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467EB-B26B-4067-9B5B-46D1D88592A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4E155-1758-41F4-9905-02C1965B6BBF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52EAE-C913-4B18-8138-37BF7DE19A5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E1811-7CC0-48BA-A468-7A534F07ACFB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16FE1-B826-400B-9586-FCF5F9E7375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B84B5-365F-407A-882A-50431250F180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80E92-E0D5-464A-8411-FF97CAE360E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31551-91D6-4041-889C-F2B58BF9DBB3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EBC2E-1D8A-47BE-A66C-4EF1901D600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D0EEE-71A6-4FF0-A2CE-63D20D0BCBC2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A8DBE-1C7C-4B4E-8229-E8F09801B9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1F663-153F-4E24-A848-1F4F598D6335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AA72F-6D3C-4D72-854F-8B77E9CEADC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61A42-6A13-4B96-9116-DCDA21CC3B9B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4A84D-CC34-441F-9AA1-6C919D7FE9F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2847B-7FEF-48E9-96DD-8C7B5565ED8C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FEC58-B9A9-42C2-9064-E63DC07BEAE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21680-8C74-45D9-8C59-6120615DD9EA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43A71-A354-4663-B16D-0E581CE9BBF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32E21-FA1D-4CC9-A980-F204FFDDCFCF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0F9B4-FCDF-4C5E-8395-F35AE832161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992DC-E4CE-4D60-B398-C223AB036ABB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2D7C4-587A-4A50-932B-B3F04FE35C6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E4E98-8260-4CBF-8DBD-42D1BC75C087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2F130-FD50-4574-996E-AF4E9E931A8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42917-F357-43EC-8FFD-822218A50A89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DD089-3F43-4A60-8EEE-FE7116EAAE2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6163F-E0F7-499B-9885-B7175464FFAA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640AF-D722-4580-9944-03EB4318D6B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0D158-ED9E-42EF-997C-6ADDDC103B75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E385B-0341-4E06-9862-77EA278FCD2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EA6D9-5ED5-4825-9C4A-6F2E02282409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40396-1F3F-4073-8E7B-4D93242FC54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35660-6A2A-47D2-9A0E-1706D4AF42F8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3754D-32FF-47A5-B113-A95B4D4F719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1E621-BAF2-4A6C-80B2-EBCD01409B5A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C5C27-C429-462F-B079-5E45CCCEE52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DD9B3-1CF0-491B-BCC8-BE1A54F58442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BECD7-7196-4BA7-A88A-F84DC56920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B4E57-0AB1-4B27-B104-DF1AEBD48CA2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B4A77-0FF4-4108-8201-A1A8D9C45B2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13 Metin Yer Tutucusu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4E2C4-6CF6-4E0C-AF81-1B5084700BF8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8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FDE5A-08DF-4B98-8300-3A3BAAAC40B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99D1C-A62A-4DE2-8235-63DB70E2FB87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A5529-40C4-44EE-9EBE-BA9F4AF342B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6C86C0-26C2-4B6F-9FAA-B27F28B14679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DDC1D-4B0A-4824-9256-4FE3225FFB6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516EA-4926-4A85-A12D-416B1030A135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B7DEE-C768-42D7-A594-11EC4A128F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FB391-98DC-401C-A625-119F789187E0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AF591-5969-4C26-9C67-9EE755A1D33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4BBEE-4330-44D1-8A67-9E49220448C2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DD0FD-A2F3-492D-938A-ACF3A8F9588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3B275-B9E5-45BA-B190-C04011BC045B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CA702-4556-43DE-8DD8-7766038CB0E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4 Yuvarlatılmış Dikdörtgen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 Dikdörtgen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6 Dikdörtgen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9 Dikdörtgen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1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51141-7958-4901-88A0-115235B45CC9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12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3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1AE3BD8-45CA-419C-9AF1-E4042843BB1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F06F5-9CCE-4652-BAE6-E22EC7F55E12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D0D60-9A20-4FD5-B088-23C8997B68A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4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 Dikdörtgen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6 Dikdörtgen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7 Dikdörtgen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28304-74D6-4C6F-84C3-C68B5CA42994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10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26E091-3377-495A-AD05-B099C45EF4B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3B7F2-357F-4338-A44C-76B5D8B91E58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36729-0E66-45F5-9CE6-05A16A830D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5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E7A9A10-2DBB-46B3-BB39-AF6185FAB463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4" name="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9DAF810-78F2-47B5-B6DA-48FCD7D15F8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5" name="7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D7F7-F678-4A97-818C-EDF9FB4D24B9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8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FB653-70F9-42CC-9362-19FC23CC769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CAF4A-91D7-4FEB-89B3-8EC2664897DA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4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DC46D-5891-4C4B-931E-9956C89EA3E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886F9-AB6E-4D97-8F8E-F594FC24412E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17D10-1BCE-4091-9ECD-A9E052BF6B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5 Yuvarlatılmış Dikdörtgen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9C71-9BE8-4BE2-B0AD-270F32640AA4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8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D6C85-5AC2-477C-99E4-56156DD3D9E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5 Dikdörtgen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6 Dikdörtgen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8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214EA-723C-4CB8-B6A3-045313852E9D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9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4E79-302C-4BD7-B77F-3384BBC53F2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0855E-576C-48B4-BC9D-337567FB4445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68755-9B0F-4DCD-8A9C-B1C92FB5E91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78358-9948-4145-B0F0-F8D71241AE43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FBE20-1EE9-4AB4-BB7C-961B295970F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A9A2B6-ED16-46A6-BB65-68C6F4A705DB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EAC84A-A1F4-40A8-AC0F-9C16AD727D1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CE548E-1E0B-4E95-AA8C-296840614258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86B740-972E-4168-BF34-8781628FDF52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49838C-8EB4-4E2A-AD21-CBA2F5F83F96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95474F-BF78-42D6-B6C3-C97B0AB2E08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58125-DDAF-4F84-9750-22E99CE17F50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22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46095-7581-4B33-90DD-FF62DE7C77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F26980-4A9D-4744-802B-C320530E320C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DA0EC8-C141-4083-9510-2503D815D38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AECD7C0-3155-4624-9577-119E55240774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D6CB18-2AF1-4C93-B10C-CF3866B1C2E7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7E98AB-69EE-4269-9AA8-D406A0E574F0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EAEC8A-FF73-49FB-954D-E13B15D2147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8F86CF-1770-4AD8-B375-CEDA4E330084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93D2F7-A8E4-42A7-96ED-65F41907D5D1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227449-D1B3-4916-BB84-DCF5C069E031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D21FFF-7F1F-4704-9638-E6EDFD10E4F7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650BA1-7D63-42DA-A8A4-A173AECCBD26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F65506-105B-4A99-99DC-7CC8B81CE063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9EA4A9-8771-4074-A65C-1FB6BF9E2945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68D5EE-4E13-4120-B40E-9B0C8A766317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2DF88E-4F91-40B1-8E42-831065321270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A67D5A-A214-4F3A-AA42-B9870F828D9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5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8" name="17 İçerik Yer Tutucusu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2" name="20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12E7657-1473-416D-B230-5BC60E6142F4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13" name="21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8CDC488-A872-48CD-9341-5030172B81E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4" name="22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5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16 Veri Yer Tutucusu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87A7C33-4260-49F2-B9CC-25D7C1C5D7B4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13" name="1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564E664-7565-4C2B-A1BF-DBC9D0CA61E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sp>
        <p:nvSpPr>
          <p:cNvPr id="14" name="20 Altbilgi Yer Tutucusu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Düz Bağlayıcı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28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00CC18-7933-43DD-A8C0-DEC770E07FAF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9 Dikdörtgen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11 Oval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798105-1B2D-48B0-AF67-35AAF5DEEBB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56" r:id="rId1"/>
    <p:sldLayoutId id="2147485757" r:id="rId2"/>
    <p:sldLayoutId id="2147485758" r:id="rId3"/>
    <p:sldLayoutId id="2147485674" r:id="rId4"/>
    <p:sldLayoutId id="2147485675" r:id="rId5"/>
    <p:sldLayoutId id="2147485759" r:id="rId6"/>
    <p:sldLayoutId id="2147485676" r:id="rId7"/>
    <p:sldLayoutId id="2147485760" r:id="rId8"/>
    <p:sldLayoutId id="2147485761" r:id="rId9"/>
    <p:sldLayoutId id="2147485677" r:id="rId10"/>
    <p:sldLayoutId id="214748567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Dikdörtgen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28 Dikdörtgen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0" name="29 Dikdörtgen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30 Dikdörtgen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31 Dikdörtgen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3" name="32 Yuvarlatılmış Dikdörtgen"/>
          <p:cNvSpPr/>
          <p:nvPr/>
        </p:nvSpPr>
        <p:spPr bwMode="white"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34" name="33 Yuvarlatılmış Dikdörtgen"/>
          <p:cNvSpPr/>
          <p:nvPr/>
        </p:nvSpPr>
        <p:spPr bwMode="white"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34 Dikdörtgen"/>
          <p:cNvSpPr/>
          <p:nvPr/>
        </p:nvSpPr>
        <p:spPr bwMode="invGray"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6" name="35 Dikdörtgen"/>
          <p:cNvSpPr/>
          <p:nvPr/>
        </p:nvSpPr>
        <p:spPr bwMode="invGray"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7" name="36 Dikdörtgen"/>
          <p:cNvSpPr/>
          <p:nvPr/>
        </p:nvSpPr>
        <p:spPr bwMode="invGray"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37 Dikdörtgen"/>
          <p:cNvSpPr/>
          <p:nvPr/>
        </p:nvSpPr>
        <p:spPr bwMode="invGray"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38 Dikdörtgen"/>
          <p:cNvSpPr/>
          <p:nvPr/>
        </p:nvSpPr>
        <p:spPr bwMode="invGray"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39 Dikdörtgen"/>
          <p:cNvSpPr/>
          <p:nvPr/>
        </p:nvSpPr>
        <p:spPr bwMode="invGray"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3087" name="2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3088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586538" y="612775"/>
            <a:ext cx="95726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94BDA15-0009-4B8C-AEFE-D39DB43802CB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5257800" y="612775"/>
            <a:ext cx="1325563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74038" y="1588"/>
            <a:ext cx="762000" cy="366712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67F0CAF-B720-4E4B-9EBA-9C6A4476FE0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66" r:id="rId1"/>
    <p:sldLayoutId id="2147485686" r:id="rId2"/>
    <p:sldLayoutId id="2147485687" r:id="rId3"/>
    <p:sldLayoutId id="2147485688" r:id="rId4"/>
    <p:sldLayoutId id="2147485767" r:id="rId5"/>
    <p:sldLayoutId id="2147485768" r:id="rId6"/>
    <p:sldLayoutId id="2147485689" r:id="rId7"/>
    <p:sldLayoutId id="2147485690" r:id="rId8"/>
    <p:sldLayoutId id="2147485691" r:id="rId9"/>
    <p:sldLayoutId id="2147485692" r:id="rId10"/>
    <p:sldLayoutId id="214748569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0" fontAlgn="base" hangingPunct="0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ts val="300"/>
        </a:spcBef>
        <a:spcAft>
          <a:spcPct val="0"/>
        </a:spcAft>
        <a:buClr>
          <a:srgbClr val="9BBB59"/>
        </a:buClr>
        <a:buFont typeface="Georgia" pitchFamily="18" charset="0"/>
        <a:buChar char="▫"/>
        <a:defRPr sz="2000" kern="1200">
          <a:solidFill>
            <a:srgbClr val="9BBB59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7171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B4B5F0-6160-4E5E-BA82-4B173508A1B3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CFE1B75-9661-4B9C-99F0-592834B718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12" r:id="rId1"/>
    <p:sldLayoutId id="2147485713" r:id="rId2"/>
    <p:sldLayoutId id="2147485714" r:id="rId3"/>
    <p:sldLayoutId id="2147485715" r:id="rId4"/>
    <p:sldLayoutId id="2147485716" r:id="rId5"/>
    <p:sldLayoutId id="2147485717" r:id="rId6"/>
    <p:sldLayoutId id="2147485718" r:id="rId7"/>
    <p:sldLayoutId id="2147485719" r:id="rId8"/>
    <p:sldLayoutId id="2147485720" r:id="rId9"/>
    <p:sldLayoutId id="2147485721" r:id="rId10"/>
    <p:sldLayoutId id="21474857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8195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C0C9A68-4491-4C94-9727-87F9D8ECA422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12F3B060-C3F8-4971-9D95-E166E5E828F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23" r:id="rId1"/>
    <p:sldLayoutId id="2147485724" r:id="rId2"/>
    <p:sldLayoutId id="2147485725" r:id="rId3"/>
    <p:sldLayoutId id="2147485726" r:id="rId4"/>
    <p:sldLayoutId id="2147485727" r:id="rId5"/>
    <p:sldLayoutId id="2147485728" r:id="rId6"/>
    <p:sldLayoutId id="2147485729" r:id="rId7"/>
    <p:sldLayoutId id="2147485730" r:id="rId8"/>
    <p:sldLayoutId id="2147485731" r:id="rId9"/>
    <p:sldLayoutId id="2147485732" r:id="rId10"/>
    <p:sldLayoutId id="21474857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9219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124D398-53F5-4FEF-A45D-A90997B542B4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15899EA-8E4B-4586-95A0-81338297425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34" r:id="rId1"/>
    <p:sldLayoutId id="2147485735" r:id="rId2"/>
    <p:sldLayoutId id="2147485736" r:id="rId3"/>
    <p:sldLayoutId id="2147485737" r:id="rId4"/>
    <p:sldLayoutId id="2147485738" r:id="rId5"/>
    <p:sldLayoutId id="2147485739" r:id="rId6"/>
    <p:sldLayoutId id="2147485740" r:id="rId7"/>
    <p:sldLayoutId id="2147485741" r:id="rId8"/>
    <p:sldLayoutId id="2147485742" r:id="rId9"/>
    <p:sldLayoutId id="2147485743" r:id="rId10"/>
    <p:sldLayoutId id="214748574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68" name="21 Başlık Yer Tutucusu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1269" name="12 Metin Yer Tutucusu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E82FC90-2580-4E64-B97D-D1D28004BEC1}" type="datetimeFigureOut">
              <a:rPr lang="tr-TR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C485CDC8-B0FE-4D09-B8AA-763831DEC21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98" r:id="rId1"/>
    <p:sldLayoutId id="2147485749" r:id="rId2"/>
    <p:sldLayoutId id="2147485799" r:id="rId3"/>
    <p:sldLayoutId id="2147485750" r:id="rId4"/>
    <p:sldLayoutId id="2147485751" r:id="rId5"/>
    <p:sldLayoutId id="2147485752" r:id="rId6"/>
    <p:sldLayoutId id="2147485753" r:id="rId7"/>
    <p:sldLayoutId id="2147485800" r:id="rId8"/>
    <p:sldLayoutId id="2147485801" r:id="rId9"/>
    <p:sldLayoutId id="2147485754" r:id="rId10"/>
    <p:sldLayoutId id="214748575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400CC18-7933-43DD-A8C0-DEC770E07FAF}" type="datetimeFigureOut">
              <a:rPr lang="tr-TR" smtClean="0"/>
              <a:pPr>
                <a:defRPr/>
              </a:pPr>
              <a:t>30.10.2015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89798105-1B2D-48B0-AF67-35AAF5DEEBB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03" r:id="rId1"/>
    <p:sldLayoutId id="2147485804" r:id="rId2"/>
    <p:sldLayoutId id="2147485805" r:id="rId3"/>
    <p:sldLayoutId id="2147485806" r:id="rId4"/>
    <p:sldLayoutId id="2147485807" r:id="rId5"/>
    <p:sldLayoutId id="2147485808" r:id="rId6"/>
    <p:sldLayoutId id="2147485809" r:id="rId7"/>
    <p:sldLayoutId id="2147485810" r:id="rId8"/>
    <p:sldLayoutId id="2147485811" r:id="rId9"/>
    <p:sldLayoutId id="2147485812" r:id="rId10"/>
    <p:sldLayoutId id="21474858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18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image" Target="../media/image235.jpeg"/><Relationship Id="rId1" Type="http://schemas.openxmlformats.org/officeDocument/2006/relationships/slideLayout" Target="../slideLayouts/slideLayout2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jpeg"/><Relationship Id="rId2" Type="http://schemas.openxmlformats.org/officeDocument/2006/relationships/image" Target="../media/image237.jpeg"/><Relationship Id="rId1" Type="http://schemas.openxmlformats.org/officeDocument/2006/relationships/slideLayout" Target="../slideLayouts/slideLayout2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2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jpeg"/><Relationship Id="rId2" Type="http://schemas.openxmlformats.org/officeDocument/2006/relationships/image" Target="../media/image240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43.png"/><Relationship Id="rId4" Type="http://schemas.openxmlformats.org/officeDocument/2006/relationships/image" Target="../media/image242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5.jpeg"/><Relationship Id="rId5" Type="http://schemas.openxmlformats.org/officeDocument/2006/relationships/image" Target="../media/image14.gif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5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9.gif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gif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9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7" Type="http://schemas.openxmlformats.org/officeDocument/2006/relationships/image" Target="../media/image99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4.gif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09.jpeg"/><Relationship Id="rId4" Type="http://schemas.openxmlformats.org/officeDocument/2006/relationships/image" Target="../media/image10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gif"/><Relationship Id="rId3" Type="http://schemas.openxmlformats.org/officeDocument/2006/relationships/image" Target="../media/image113.gif"/><Relationship Id="rId7" Type="http://schemas.openxmlformats.org/officeDocument/2006/relationships/image" Target="../media/image117.gif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6.gif"/><Relationship Id="rId5" Type="http://schemas.openxmlformats.org/officeDocument/2006/relationships/image" Target="../media/image115.gif"/><Relationship Id="rId4" Type="http://schemas.openxmlformats.org/officeDocument/2006/relationships/image" Target="../media/image114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3" Type="http://schemas.openxmlformats.org/officeDocument/2006/relationships/image" Target="../media/image122.jpeg"/><Relationship Id="rId7" Type="http://schemas.openxmlformats.org/officeDocument/2006/relationships/image" Target="../media/image125.jpeg"/><Relationship Id="rId2" Type="http://schemas.openxmlformats.org/officeDocument/2006/relationships/image" Target="../media/image121.gi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4.jpeg"/><Relationship Id="rId5" Type="http://schemas.openxmlformats.org/officeDocument/2006/relationships/hyperlink" Target="http://images.google.com.tr/imgres?imgurl=http://www.yeniozel.com/UploadFiles/BigProductImage/147.jpg&amp;imgrefurl=http://www.yeniozel.com/Product/?PROCCATID=1&amp;PROCSUBCATID=2&amp;PROCID=77&amp;usg=__GBr8_rwKSX3I5BIFA-ugV45TlCM=&amp;h=500&amp;w=500&amp;sz=26&amp;hl=tr&amp;start=1&amp;um=1&amp;tbnid=_mzPt5VH9CpRtM:&amp;tbnh=130&amp;tbnw=130&amp;prev=/images?q=mente%C5%9Fe&amp;um=1&amp;hl=tr&amp;sa=N" TargetMode="External"/><Relationship Id="rId4" Type="http://schemas.openxmlformats.org/officeDocument/2006/relationships/image" Target="../media/image123.jpeg"/><Relationship Id="rId9" Type="http://schemas.openxmlformats.org/officeDocument/2006/relationships/image" Target="../media/image127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40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43.jpeg"/><Relationship Id="rId4" Type="http://schemas.openxmlformats.org/officeDocument/2006/relationships/image" Target="../media/image13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35.pn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0.jpeg"/><Relationship Id="rId4" Type="http://schemas.openxmlformats.org/officeDocument/2006/relationships/image" Target="../media/image14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7.gif"/><Relationship Id="rId4" Type="http://schemas.openxmlformats.org/officeDocument/2006/relationships/image" Target="../media/image26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5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56.jpeg"/><Relationship Id="rId4" Type="http://schemas.openxmlformats.org/officeDocument/2006/relationships/image" Target="../media/image15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1.jpeg"/><Relationship Id="rId5" Type="http://schemas.openxmlformats.org/officeDocument/2006/relationships/image" Target="../media/image7.jpeg"/><Relationship Id="rId4" Type="http://schemas.openxmlformats.org/officeDocument/2006/relationships/image" Target="../media/image160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7" Type="http://schemas.openxmlformats.org/officeDocument/2006/relationships/image" Target="../media/image16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5.png"/><Relationship Id="rId5" Type="http://schemas.openxmlformats.org/officeDocument/2006/relationships/image" Target="../media/image164.jpeg"/><Relationship Id="rId4" Type="http://schemas.openxmlformats.org/officeDocument/2006/relationships/image" Target="../media/image163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71.jpeg"/><Relationship Id="rId4" Type="http://schemas.openxmlformats.org/officeDocument/2006/relationships/image" Target="../media/image170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75.jpeg"/><Relationship Id="rId4" Type="http://schemas.openxmlformats.org/officeDocument/2006/relationships/image" Target="../media/image174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8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jpe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184.jpeg"/><Relationship Id="rId4" Type="http://schemas.openxmlformats.org/officeDocument/2006/relationships/image" Target="../media/image183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87.jpe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3" Type="http://schemas.openxmlformats.org/officeDocument/2006/relationships/image" Target="../media/image188.jpeg"/><Relationship Id="rId7" Type="http://schemas.openxmlformats.org/officeDocument/2006/relationships/image" Target="../media/image117.gif"/><Relationship Id="rId2" Type="http://schemas.openxmlformats.org/officeDocument/2006/relationships/image" Target="../media/image115.gi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8.gif"/><Relationship Id="rId5" Type="http://schemas.openxmlformats.org/officeDocument/2006/relationships/image" Target="../media/image114.gif"/><Relationship Id="rId4" Type="http://schemas.openxmlformats.org/officeDocument/2006/relationships/image" Target="../media/image189.jpeg"/><Relationship Id="rId9" Type="http://schemas.openxmlformats.org/officeDocument/2006/relationships/image" Target="../media/image190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3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jpeg"/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2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jpeg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eg"/><Relationship Id="rId2" Type="http://schemas.openxmlformats.org/officeDocument/2006/relationships/image" Target="../media/image195.gif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65.png"/><Relationship Id="rId4" Type="http://schemas.openxmlformats.org/officeDocument/2006/relationships/image" Target="../media/image197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jpeg"/><Relationship Id="rId2" Type="http://schemas.openxmlformats.org/officeDocument/2006/relationships/slideLayout" Target="../slideLayouts/slideLayout40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4.xml"/><Relationship Id="rId1" Type="http://schemas.openxmlformats.org/officeDocument/2006/relationships/video" Target="file:///C:\Users\Yasin\Desktop\FEN%20VE%20TEKNOLOJ&#304;%202013\6.s&#305;n&#305;f\slaytlar\5.&#252;nite\&#304;SKELET%20DANSI.wm" TargetMode="Externa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3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2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2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40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2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08.gif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3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8.gif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46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08.jpeg"/><Relationship Id="rId4" Type="http://schemas.openxmlformats.org/officeDocument/2006/relationships/image" Target="../media/image219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jpe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23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jpeg"/><Relationship Id="rId2" Type="http://schemas.openxmlformats.org/officeDocument/2006/relationships/image" Target="../media/image224.jpeg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22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eg"/><Relationship Id="rId2" Type="http://schemas.openxmlformats.org/officeDocument/2006/relationships/image" Target="../media/image227.jpe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29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eg"/><Relationship Id="rId2" Type="http://schemas.openxmlformats.org/officeDocument/2006/relationships/image" Target="../media/image230.jpeg"/><Relationship Id="rId1" Type="http://schemas.openxmlformats.org/officeDocument/2006/relationships/slideLayout" Target="../slideLayouts/slideLayout1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png"/><Relationship Id="rId2" Type="http://schemas.openxmlformats.org/officeDocument/2006/relationships/image" Target="../media/image232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929197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2 İçerik Yer Tutucusu"/>
          <p:cNvSpPr>
            <a:spLocks noGrp="1"/>
          </p:cNvSpPr>
          <p:nvPr>
            <p:ph idx="1"/>
          </p:nvPr>
        </p:nvSpPr>
        <p:spPr>
          <a:xfrm>
            <a:off x="0" y="5500688"/>
            <a:ext cx="9144000" cy="1042987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ünitemizde vücudumuzda bulunan sistemleri inceleyeceğiz. </a:t>
            </a:r>
          </a:p>
          <a:p>
            <a:pPr algn="ctr" eaLnBrk="1" hangingPunct="1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Oval"/>
          <p:cNvSpPr/>
          <p:nvPr/>
        </p:nvSpPr>
        <p:spPr>
          <a:xfrm>
            <a:off x="3563888" y="3212976"/>
            <a:ext cx="1656184" cy="1728192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1 Başlık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764704"/>
          </a:xfrm>
        </p:spPr>
        <p:txBody>
          <a:bodyPr/>
          <a:lstStyle/>
          <a:p>
            <a:pPr algn="ctr" eaLnBrk="1" hangingPunct="1">
              <a:defRPr/>
            </a:pP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KEMİK</a:t>
            </a:r>
            <a:r>
              <a:rPr lang="tr-TR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67590" name="Picture 6" descr="http://www.filitsata.com/turkish/resimler/psesives/kemik.gif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051720" y="1484784"/>
            <a:ext cx="1872208" cy="1021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9454" y="4357694"/>
            <a:ext cx="4874546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Dikdörtgen"/>
          <p:cNvSpPr/>
          <p:nvPr/>
        </p:nvSpPr>
        <p:spPr>
          <a:xfrm>
            <a:off x="4067944" y="836712"/>
            <a:ext cx="5076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Kemik, vücudu oluşturan organlar arasında en sert olanıdır.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Organizmada gerçek anlamda destek görevi yapan organdır.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Ayrıca organizmanın kalsiyum depolarıdır. Kalsiyum bakımından doymuş olduklarından serttir.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olmalarına rağmen damar içermektedirler.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6258" name="Picture 2" descr="http://uvahealth.com/Plone/ebsco_images/469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482" r="30719"/>
          <a:stretch>
            <a:fillRect/>
          </a:stretch>
        </p:blipFill>
        <p:spPr bwMode="auto">
          <a:xfrm>
            <a:off x="0" y="0"/>
            <a:ext cx="1691680" cy="4475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1214438"/>
            <a:ext cx="9144000" cy="107156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Dik bir şekilde yürüyün ve elinizdekileri de dik bir şekilde taşıyın…</a:t>
            </a:r>
          </a:p>
        </p:txBody>
      </p:sp>
      <p:pic>
        <p:nvPicPr>
          <p:cNvPr id="457730" name="Picture 2" descr="http://www.aksehirdh.gov.tr/html3/images/belfitik/image0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3000372"/>
            <a:ext cx="6429420" cy="300039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2 İçerik Yer Tutucusu"/>
          <p:cNvSpPr>
            <a:spLocks noGrp="1"/>
          </p:cNvSpPr>
          <p:nvPr>
            <p:ph idx="1"/>
          </p:nvPr>
        </p:nvSpPr>
        <p:spPr>
          <a:xfrm>
            <a:off x="1979712" y="836712"/>
            <a:ext cx="5410944" cy="53144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tr-TR" sz="4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Aşırı kilolardan kaçının…</a:t>
            </a:r>
          </a:p>
        </p:txBody>
      </p:sp>
      <p:pic>
        <p:nvPicPr>
          <p:cNvPr id="159748" name="Picture 2" descr="http://i.radikal.com.tr/150x113/2008/05/29/fft16_mf627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647950"/>
            <a:ext cx="30670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8756" name="Picture 4" descr="http://images.habervitrini.com/devam_photo/org/obese_bab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792077"/>
            <a:ext cx="5143504" cy="4065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2 İçerik Yer Tutucusu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1107504"/>
          </a:xfrm>
        </p:spPr>
        <p:txBody>
          <a:bodyPr/>
          <a:lstStyle/>
          <a:p>
            <a:pPr algn="ctr">
              <a:buNone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Sivri burunlu, dar ve yüksek topuklu ayakkabılar giymeyiniz.</a:t>
            </a:r>
          </a:p>
        </p:txBody>
      </p:sp>
      <p:pic>
        <p:nvPicPr>
          <p:cNvPr id="160772" name="Picture 2" descr="http://istiyor.us/photos/2/5/25864_20091_18_22_10_28_81578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6A7"/>
              </a:clrFrom>
              <a:clrTo>
                <a:srgbClr val="FFF6A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3" y="2736850"/>
            <a:ext cx="2571750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73" name="Picture 4" descr="http://img1.loadtr.com/b-478795-Sivri_Burun_Bayan_Ayakkab%C4%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143250"/>
            <a:ext cx="37147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2 İçerik Yer Tutucusu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2232248"/>
          </a:xfrm>
        </p:spPr>
        <p:txBody>
          <a:bodyPr/>
          <a:lstStyle/>
          <a:p>
            <a:pPr algn="ctr">
              <a:buFont typeface="Georgia" pitchFamily="18" charset="0"/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Kasların güçlenmesi için protein içeren besinler alınmalıdır.</a:t>
            </a:r>
          </a:p>
          <a:p>
            <a:pPr algn="ctr">
              <a:buFont typeface="Georgia" pitchFamily="18" charset="0"/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Kırık, çıkık ve burkulmalarda (çıkıkçıya ve kırıkçıya değil) doktora gidilmelidir</a:t>
            </a:r>
          </a:p>
          <a:p>
            <a:pPr algn="ctr"/>
            <a:endParaRPr lang="tr-TR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66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1796" name="Picture 5" descr="http://www.acilveilkyardim.com/ilkyardim/ucgen4kirik.jpg"/>
          <p:cNvPicPr>
            <a:picLocks noChangeAspect="1" noChangeArrowheads="1"/>
          </p:cNvPicPr>
          <p:nvPr/>
        </p:nvPicPr>
        <p:blipFill>
          <a:blip r:embed="rId2" cstate="print"/>
          <a:srcRect t="9305" r="1315"/>
          <a:stretch>
            <a:fillRect/>
          </a:stretch>
        </p:blipFill>
        <p:spPr bwMode="auto">
          <a:xfrm>
            <a:off x="467544" y="2924944"/>
            <a:ext cx="7667709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3" descr="kosu_spor_egzersi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88640"/>
            <a:ext cx="3059832" cy="3059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2819" name="Picture 5" descr="egzersiz_sp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810000"/>
            <a:ext cx="3048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2820" name="Picture 9" descr="2780748956_8d02a69768_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640"/>
            <a:ext cx="3200400" cy="296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2821" name="WordArt 10"/>
          <p:cNvSpPr>
            <a:spLocks noChangeArrowheads="1" noChangeShapeType="1" noTextEdit="1"/>
          </p:cNvSpPr>
          <p:nvPr/>
        </p:nvSpPr>
        <p:spPr bwMode="auto">
          <a:xfrm rot="1971344">
            <a:off x="3048000" y="3200400"/>
            <a:ext cx="3686175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düzenli egzersiz</a:t>
            </a:r>
          </a:p>
        </p:txBody>
      </p:sp>
      <p:pic>
        <p:nvPicPr>
          <p:cNvPr id="162822" name="Picture 8" descr="http://img03.blogcu.com/images/h/e/a/healthonline/95fdcb9b1146ba0b43206783bc4e4633_126252498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0500"/>
            <a:ext cx="3741738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7 Oval"/>
          <p:cNvSpPr/>
          <p:nvPr/>
        </p:nvSpPr>
        <p:spPr>
          <a:xfrm>
            <a:off x="3214688" y="500063"/>
            <a:ext cx="2857500" cy="17145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66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Yaşınıza uygun spor yapın…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6384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</p:txBody>
      </p:sp>
      <p:pic>
        <p:nvPicPr>
          <p:cNvPr id="163844" name="Picture 2" descr="http://www.fenokulu.net/portal/sayfalar/resimgalerisi/ResimDosyalari/22e81eebd5fa449db2a370b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3" descr="http://photo-dictionary.com/photofiles/list/3125/4170bon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0"/>
            <a:ext cx="2952328" cy="1989597"/>
          </a:xfrm>
          <a:prstGeom prst="rect">
            <a:avLst/>
          </a:prstGeom>
          <a:noFill/>
        </p:spPr>
      </p:pic>
      <p:pic>
        <p:nvPicPr>
          <p:cNvPr id="16" name="Picture 3" descr="http://photo-dictionary.com/photofiles/list/3125/4170bon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180528" y="0"/>
            <a:ext cx="2672680" cy="1989597"/>
          </a:xfrm>
          <a:prstGeom prst="rect">
            <a:avLst/>
          </a:prstGeom>
          <a:noFill/>
        </p:spPr>
      </p:pic>
      <p:sp>
        <p:nvSpPr>
          <p:cNvPr id="5" name="1 Başlık"/>
          <p:cNvSpPr txBox="1">
            <a:spLocks/>
          </p:cNvSpPr>
          <p:nvPr/>
        </p:nvSpPr>
        <p:spPr bwMode="auto">
          <a:xfrm>
            <a:off x="0" y="620688"/>
            <a:ext cx="91440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4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KEMİĞİN</a:t>
            </a:r>
            <a:r>
              <a:rPr kumimoji="0" lang="tr-TR" sz="5400" b="1" i="0" u="none" strike="noStrike" kern="1200" cap="none" spc="0" normalizeH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KISIMLARI</a:t>
            </a:r>
            <a:r>
              <a:rPr kumimoji="0" lang="tr-TR" sz="4000" b="1" i="0" u="none" strike="noStrike" kern="1200" cap="none" spc="0" normalizeH="0" baseline="0" noProof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9523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564904"/>
            <a:ext cx="9162885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Dikdörtgen"/>
          <p:cNvSpPr/>
          <p:nvPr/>
        </p:nvSpPr>
        <p:spPr>
          <a:xfrm>
            <a:off x="0" y="2132856"/>
            <a:ext cx="26277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Süngerimsi kemik</a:t>
            </a:r>
            <a:endParaRPr lang="tr-TR" sz="2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75656" y="2996952"/>
            <a:ext cx="28803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Sarı kemik iliği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923928" y="3068960"/>
            <a:ext cx="345638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zarı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51520" y="5661248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Kırmızı kemik iliği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66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491880" y="5733256"/>
            <a:ext cx="28083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kemik dokusu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804248" y="5805264"/>
            <a:ext cx="19077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Kıkırdak 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C99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https://ssl.adam.com/graphics/images/en/97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329608"/>
            <a:ext cx="4410489" cy="3528392"/>
          </a:xfrm>
          <a:prstGeom prst="rect">
            <a:avLst/>
          </a:prstGeom>
          <a:noFill/>
        </p:spPr>
      </p:pic>
      <p:pic>
        <p:nvPicPr>
          <p:cNvPr id="94214" name="Picture 6" descr="http://www.xecu.net/kiirenza/anatomy/pictures/longbone1.jpg"/>
          <p:cNvPicPr>
            <a:picLocks noChangeAspect="1" noChangeArrowheads="1"/>
          </p:cNvPicPr>
          <p:nvPr/>
        </p:nvPicPr>
        <p:blipFill>
          <a:blip r:embed="rId3" cstate="print"/>
          <a:srcRect l="18900" t="29925" r="9045" b="33851"/>
          <a:stretch>
            <a:fillRect/>
          </a:stretch>
        </p:blipFill>
        <p:spPr bwMode="auto">
          <a:xfrm>
            <a:off x="3563888" y="260648"/>
            <a:ext cx="4392488" cy="16561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1628800"/>
            <a:ext cx="5364088" cy="115212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Kemik Zarı</a:t>
            </a: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</a:t>
            </a: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(</a:t>
            </a:r>
            <a:r>
              <a:rPr lang="tr-TR" sz="4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periost</a:t>
            </a:r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) 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tr-TR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683" name="2 İçerik Yer Tutucusu"/>
          <p:cNvSpPr>
            <a:spLocks noGrp="1"/>
          </p:cNvSpPr>
          <p:nvPr>
            <p:ph idx="1"/>
          </p:nvPr>
        </p:nvSpPr>
        <p:spPr>
          <a:xfrm>
            <a:off x="0" y="3140968"/>
            <a:ext cx="4716016" cy="4797152"/>
          </a:xfrm>
        </p:spPr>
        <p:txBody>
          <a:bodyPr/>
          <a:lstStyle/>
          <a:p>
            <a:pPr eaLnBrk="1" hangingPunct="1">
              <a:buNone/>
            </a:pPr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Kemiğin en dış kısmında bulunan ve kemiği bütünüyle saran zara kemik zarı denir.</a:t>
            </a:r>
          </a:p>
          <a:p>
            <a:pPr eaLnBrk="1" hangingPunct="1"/>
            <a:endParaRPr lang="tr-TR" sz="4400" dirty="0" smtClean="0">
              <a:latin typeface="Calibri" pitchFamily="34" charset="0"/>
            </a:endParaRPr>
          </a:p>
        </p:txBody>
      </p:sp>
      <p:pic>
        <p:nvPicPr>
          <p:cNvPr id="3" name="Picture 2" descr="http://www.thehorse.com/images/content/bone_remodeling990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</a:blip>
          <a:srcRect l="3780" t="3468" r="5501" b="2900"/>
          <a:stretch>
            <a:fillRect/>
          </a:stretch>
        </p:blipFill>
        <p:spPr bwMode="auto">
          <a:xfrm>
            <a:off x="7092280" y="1700808"/>
            <a:ext cx="1728192" cy="1944216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6300192" y="3861048"/>
            <a:ext cx="1440160" cy="288032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zarı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7236296" y="6237312"/>
            <a:ext cx="1907704" cy="620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0" name="9 Düz Ok Bağlayıcısı"/>
          <p:cNvCxnSpPr>
            <a:stCxn id="7" idx="0"/>
          </p:cNvCxnSpPr>
          <p:nvPr/>
        </p:nvCxnSpPr>
        <p:spPr>
          <a:xfrm flipV="1">
            <a:off x="7020272" y="3284984"/>
            <a:ext cx="36004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http://www.boyuzatici.com/wp-content/uploads/milk.jpg"/>
          <p:cNvPicPr>
            <a:picLocks noChangeAspect="1" noChangeArrowheads="1"/>
          </p:cNvPicPr>
          <p:nvPr/>
        </p:nvPicPr>
        <p:blipFill>
          <a:blip r:embed="rId3" cstate="print"/>
          <a:srcRect l="23100" r="16001"/>
          <a:stretch>
            <a:fillRect/>
          </a:stretch>
        </p:blipFill>
        <p:spPr bwMode="auto">
          <a:xfrm rot="742408">
            <a:off x="7698478" y="1709591"/>
            <a:ext cx="1015038" cy="2407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4 Sağ Ok"/>
          <p:cNvSpPr/>
          <p:nvPr/>
        </p:nvSpPr>
        <p:spPr>
          <a:xfrm>
            <a:off x="6215063" y="5143500"/>
            <a:ext cx="2714625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6000750" y="4786313"/>
            <a:ext cx="3143250" cy="85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72710" name="Picture 3" descr="kemik2"/>
          <p:cNvPicPr>
            <a:picLocks noChangeAspect="1" noChangeArrowheads="1"/>
          </p:cNvPicPr>
          <p:nvPr/>
        </p:nvPicPr>
        <p:blipFill>
          <a:blip r:embed="rId4" cstate="print"/>
          <a:srcRect b="18034"/>
          <a:stretch>
            <a:fillRect/>
          </a:stretch>
        </p:blipFill>
        <p:spPr bwMode="auto">
          <a:xfrm>
            <a:off x="1475656" y="5138545"/>
            <a:ext cx="7020272" cy="171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Oval"/>
          <p:cNvSpPr/>
          <p:nvPr/>
        </p:nvSpPr>
        <p:spPr>
          <a:xfrm>
            <a:off x="2627784" y="5085184"/>
            <a:ext cx="1071563" cy="500062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93186" name="Picture 2" descr="http://patientsites.com/media/img/129/leg_shinsplints_anatomy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974304"/>
            <a:ext cx="3096344" cy="3096344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2699792" y="3645024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zarı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131840" y="2060848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3563888" y="1700808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6012160" y="371703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" name="Picture 1"/>
          <p:cNvPicPr>
            <a:picLocks noChangeAspect="1" noChangeArrowheads="1"/>
          </p:cNvPicPr>
          <p:nvPr/>
        </p:nvPicPr>
        <p:blipFill>
          <a:blip r:embed="rId6" cstate="print"/>
          <a:srcRect l="7457" t="7123" r="27841"/>
          <a:stretch>
            <a:fillRect/>
          </a:stretch>
        </p:blipFill>
        <p:spPr bwMode="auto">
          <a:xfrm rot="324319">
            <a:off x="66593" y="493517"/>
            <a:ext cx="1957572" cy="15062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http://www.freshpromotions.com.au/products/stress-bone-shape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91"/>
          <a:stretch>
            <a:fillRect/>
          </a:stretch>
        </p:blipFill>
        <p:spPr bwMode="auto">
          <a:xfrm>
            <a:off x="0" y="2636912"/>
            <a:ext cx="2177143" cy="2016224"/>
          </a:xfrm>
          <a:prstGeom prst="rect">
            <a:avLst/>
          </a:prstGeom>
          <a:noFill/>
        </p:spPr>
      </p:pic>
      <p:sp>
        <p:nvSpPr>
          <p:cNvPr id="16" name="15 Sol Sağ Ok"/>
          <p:cNvSpPr/>
          <p:nvPr/>
        </p:nvSpPr>
        <p:spPr>
          <a:xfrm rot="19119067" flipV="1">
            <a:off x="753445" y="3520985"/>
            <a:ext cx="576064" cy="210930"/>
          </a:xfrm>
          <a:prstGeom prst="left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0" y="1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Kemik Zarının Görevleri: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0" y="4509120"/>
            <a:ext cx="2520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Kemiğin enine büyümesini sağlar.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0" y="2132856"/>
            <a:ext cx="2699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Kırılan kemiğin onarılmasını sağlar.</a:t>
            </a:r>
          </a:p>
        </p:txBody>
      </p:sp>
      <p:sp>
        <p:nvSpPr>
          <p:cNvPr id="21" name="20 Dikdörtgen"/>
          <p:cNvSpPr/>
          <p:nvPr/>
        </p:nvSpPr>
        <p:spPr>
          <a:xfrm>
            <a:off x="6732240" y="3933056"/>
            <a:ext cx="24117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Kemiğin beslenmesinde rol oynar.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 descr="http://www.xecu.net/kiirenza/anatomy/pictures/longbone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6948264" y="3068960"/>
            <a:ext cx="1800200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CC99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zarı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CC99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0" y="335699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zarı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http://www.clipartheaven.com/clipart/anatomy/bone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bg1">
                <a:tint val="45000"/>
                <a:satMod val="400000"/>
              </a:schemeClr>
            </a:duotone>
          </a:blip>
          <a:srcRect b="7430"/>
          <a:stretch>
            <a:fillRect/>
          </a:stretch>
        </p:blipFill>
        <p:spPr bwMode="auto">
          <a:xfrm rot="5400000">
            <a:off x="968276" y="2641699"/>
            <a:ext cx="3248025" cy="5184576"/>
          </a:xfrm>
          <a:prstGeom prst="rect">
            <a:avLst/>
          </a:prstGeom>
          <a:noFill/>
        </p:spPr>
      </p:pic>
      <p:sp>
        <p:nvSpPr>
          <p:cNvPr id="74754" name="1 Başlık"/>
          <p:cNvSpPr>
            <a:spLocks noGrp="1"/>
          </p:cNvSpPr>
          <p:nvPr>
            <p:ph type="title"/>
          </p:nvPr>
        </p:nvSpPr>
        <p:spPr>
          <a:xfrm>
            <a:off x="0" y="260648"/>
            <a:ext cx="5292080" cy="1066800"/>
          </a:xfrm>
        </p:spPr>
        <p:txBody>
          <a:bodyPr/>
          <a:lstStyle/>
          <a:p>
            <a:pPr eaLnBrk="1" hangingPunct="1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Kemik (Dokusu)</a:t>
            </a:r>
          </a:p>
        </p:txBody>
      </p:sp>
      <p:sp>
        <p:nvSpPr>
          <p:cNvPr id="74755" name="2 İçerik Yer Tutucusu"/>
          <p:cNvSpPr>
            <a:spLocks noGrp="1"/>
          </p:cNvSpPr>
          <p:nvPr>
            <p:ph idx="1"/>
          </p:nvPr>
        </p:nvSpPr>
        <p:spPr>
          <a:xfrm>
            <a:off x="0" y="1556792"/>
            <a:ext cx="6372200" cy="208823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zarının alt kısmında bulunur ve kemiğin beyaz ,güçlü ve sağlam olan bölümüdür. </a:t>
            </a:r>
          </a:p>
          <a:p>
            <a:pPr marL="342900" lvl="1" indent="-342900" eaLnBrk="1" hangingPunct="1">
              <a:buClr>
                <a:schemeClr val="tx1"/>
              </a:buClr>
              <a:buFont typeface="Wingdings" pitchFamily="2" charset="2"/>
              <a:buNone/>
            </a:pPr>
            <a:endParaRPr lang="tr-TR" sz="3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342900" lvl="1" indent="-342900" eaLnBrk="1" hangingPunct="1">
              <a:buClr>
                <a:schemeClr val="tx1"/>
              </a:buClr>
              <a:buFont typeface="Wingdings" pitchFamily="2" charset="2"/>
              <a:buNone/>
            </a:pPr>
            <a:endParaRPr lang="tr-TR" sz="3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</a:pPr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 rot="19332861">
            <a:off x="6315816" y="1558938"/>
            <a:ext cx="18002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kemik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0116" name="Picture 4" descr="http://t3.gstatic.com/images?q=tbn:ANd9GcRKttU23_9UDlxmq3Ji6hwTsNVh_cO6Dq2UcuHxpCf-G2elwzN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81387" y="764704"/>
            <a:ext cx="2962613" cy="2592288"/>
          </a:xfrm>
          <a:prstGeom prst="rect">
            <a:avLst/>
          </a:prstGeom>
          <a:noFill/>
        </p:spPr>
      </p:pic>
      <p:sp>
        <p:nvSpPr>
          <p:cNvPr id="13" name="12 Oval"/>
          <p:cNvSpPr/>
          <p:nvPr/>
        </p:nvSpPr>
        <p:spPr>
          <a:xfrm>
            <a:off x="1619672" y="4653136"/>
            <a:ext cx="216024" cy="6480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179512" y="3717032"/>
            <a:ext cx="288032" cy="432048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0120" name="Picture 8" descr="http://ic.ucsc.edu/~dianegg/anth184/IM/images/bon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6758" y="3429000"/>
            <a:ext cx="4237242" cy="2852936"/>
          </a:xfrm>
          <a:prstGeom prst="rect">
            <a:avLst/>
          </a:prstGeom>
          <a:noFill/>
        </p:spPr>
      </p:pic>
      <p:sp>
        <p:nvSpPr>
          <p:cNvPr id="17" name="16 Oval"/>
          <p:cNvSpPr/>
          <p:nvPr/>
        </p:nvSpPr>
        <p:spPr>
          <a:xfrm rot="17631618">
            <a:off x="5868144" y="4581128"/>
            <a:ext cx="504056" cy="576064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514705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Oval"/>
          <p:cNvSpPr/>
          <p:nvPr/>
        </p:nvSpPr>
        <p:spPr>
          <a:xfrm>
            <a:off x="2843808" y="3212976"/>
            <a:ext cx="571500" cy="5715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7" name="Picture 6" descr="http://ic.ucsc.edu/~dianegg/anth184/IM/images/bon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rot="2262063">
            <a:off x="2774619" y="1267120"/>
            <a:ext cx="5422427" cy="374447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7 Oval"/>
          <p:cNvSpPr/>
          <p:nvPr/>
        </p:nvSpPr>
        <p:spPr>
          <a:xfrm>
            <a:off x="5796136" y="2276872"/>
            <a:ext cx="720080" cy="792088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3707904" y="260648"/>
            <a:ext cx="54360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Font typeface="Wingdings" pitchFamily="2" charset="2"/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kemik doku; kemiğe sertlik ve dayanıklılık verir.</a:t>
            </a:r>
          </a:p>
        </p:txBody>
      </p:sp>
      <p:pic>
        <p:nvPicPr>
          <p:cNvPr id="9" name="Picture 9" descr="http://peakrunningperformance.com/webpages/images/stories/skeleto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9707" y="2708920"/>
            <a:ext cx="2624293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Dikkat !</a:t>
            </a:r>
          </a:p>
        </p:txBody>
      </p:sp>
      <p:sp>
        <p:nvSpPr>
          <p:cNvPr id="77828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7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kemik dokusuna bu kadar sağlamlık katan madde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kalsiyum,potasyum,magnezyum,D vitamini ve fosfordur.</a:t>
            </a:r>
          </a:p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nedenle içerisinde kalsiyum,potasyum ve fosfor içeren besinlerden yeterince tüketmeliyiz.</a:t>
            </a:r>
          </a:p>
          <a:p>
            <a:pPr eaLnBrk="1" hangingPunct="1">
              <a:buNone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Süt ve ürünleri ,fıstık , ceviz, lahana, balık,zeytin, patates, badem, fındık, tahıl, yumurta,et,güneş ışığı vs…</a:t>
            </a:r>
          </a:p>
          <a:p>
            <a:pPr eaLnBrk="1" hangingPunct="1"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 descr="http://payload128.cargocollective.com/1/10/333535/4875079/Bone-Marrow.jpg"/>
          <p:cNvPicPr/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06" t="7591" r="21040"/>
          <a:stretch/>
        </p:blipFill>
        <p:spPr bwMode="auto">
          <a:xfrm rot="7173348">
            <a:off x="1763995" y="3514163"/>
            <a:ext cx="3240360" cy="3608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994" name="Picture 2" descr="http://farm4.static.flickr.com/3239/2928366692_b3b4f88b28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541" y="1628800"/>
            <a:ext cx="4128459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4996" name="Picture 4" descr="http://www.nature.com/nm/journal/v13/n11/thumbs/nm1107-1289-F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1979712" cy="1530979"/>
          </a:xfrm>
          <a:prstGeom prst="rect">
            <a:avLst/>
          </a:prstGeom>
          <a:noFill/>
        </p:spPr>
      </p:pic>
      <p:sp>
        <p:nvSpPr>
          <p:cNvPr id="79874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7632848" cy="10668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Sarı Kemik İliği </a:t>
            </a:r>
          </a:p>
        </p:txBody>
      </p:sp>
      <p:sp>
        <p:nvSpPr>
          <p:cNvPr id="79875" name="2 İçerik Yer Tutucusu"/>
          <p:cNvSpPr>
            <a:spLocks noGrp="1"/>
          </p:cNvSpPr>
          <p:nvPr>
            <p:ph idx="1"/>
          </p:nvPr>
        </p:nvSpPr>
        <p:spPr>
          <a:xfrm>
            <a:off x="0" y="1412776"/>
            <a:ext cx="5076056" cy="3168352"/>
          </a:xfrm>
        </p:spPr>
        <p:txBody>
          <a:bodyPr/>
          <a:lstStyle/>
          <a:p>
            <a:pPr marL="342900" lvl="1" indent="-342900" eaLnBrk="1" hangingPunct="1">
              <a:buClr>
                <a:schemeClr val="tx1"/>
              </a:buCl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kemiğin ortasında sarı kemik iliği bulunur ve görevi yağ depolamaktır. </a:t>
            </a:r>
          </a:p>
          <a:p>
            <a:pPr marL="342900" lvl="1" indent="-342900" eaLnBrk="1" hangingPunct="1">
              <a:buClr>
                <a:schemeClr val="tx1"/>
              </a:buCl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görevinin dışında kırmızı kemik iliği yetersiz kalırsa onun yerine kan hücresi üretir.</a:t>
            </a:r>
          </a:p>
          <a:p>
            <a:pPr marL="342900" lvl="1" indent="-342900" eaLnBrk="1" hangingPunct="1">
              <a:buClr>
                <a:schemeClr val="tx1"/>
              </a:buCl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sadece uzun kemiklerde bulunur.</a:t>
            </a:r>
          </a:p>
          <a:p>
            <a:pPr eaLnBrk="1" hangingPunct="1"/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Oval"/>
          <p:cNvSpPr/>
          <p:nvPr/>
        </p:nvSpPr>
        <p:spPr>
          <a:xfrm>
            <a:off x="2771800" y="5072755"/>
            <a:ext cx="864096" cy="836712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87042" name="Picture 2" descr="http://t0.gstatic.com/images?q=tbn:ANd9GcQhScHwR3aLDWJ1LT2F66X7SAd_9H6zyCC5eA9tqVuhH8GZX15d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240" y="476672"/>
            <a:ext cx="2209800" cy="2066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666194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6" name="Picture 9" descr="http://www.harunyahya.org/evrim/darwin_dna_bilseydi/res/iskele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3714750"/>
            <a:ext cx="3071812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0"/>
            <a:ext cx="1897393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8" descr="http://www.insanmucizesi.com/bolum8/res/0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F5FE"/>
              </a:clrFrom>
              <a:clrTo>
                <a:srgbClr val="F2F5FE">
                  <a:alpha val="0"/>
                </a:srgbClr>
              </a:clrTo>
            </a:clrChange>
          </a:blip>
          <a:srcRect l="53519" t="3548" r="8148" b="5487"/>
          <a:stretch>
            <a:fillRect/>
          </a:stretch>
        </p:blipFill>
        <p:spPr bwMode="auto">
          <a:xfrm>
            <a:off x="0" y="0"/>
            <a:ext cx="10001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6" descr="http://www.insanmucizesi.com/bolum8/res/0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2F5FE"/>
              </a:clrFrom>
              <a:clrTo>
                <a:srgbClr val="F2F5FE">
                  <a:alpha val="0"/>
                </a:srgbClr>
              </a:clrTo>
            </a:clrChange>
          </a:blip>
          <a:srcRect l="8427" t="6258" r="52238" b="9250"/>
          <a:stretch>
            <a:fillRect/>
          </a:stretch>
        </p:blipFill>
        <p:spPr bwMode="auto">
          <a:xfrm>
            <a:off x="8286750" y="0"/>
            <a:ext cx="100012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07704" y="2276872"/>
            <a:ext cx="5286412" cy="1551723"/>
          </a:xfrm>
        </p:spPr>
        <p:txBody>
          <a:bodyPr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DESTEK VE HAREKET </a:t>
            </a:r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SİSTEMİ</a:t>
            </a:r>
            <a:endParaRPr lang="tr-TR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0421" name="Picture 2" descr="iskelet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2875" y="4878388"/>
            <a:ext cx="1928813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2" name="Picture 2" descr="iskelet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380312" y="4714875"/>
            <a:ext cx="19780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7" descr="http://www.uygardergi.com/kavramlar/iskelet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52536" y="2060848"/>
            <a:ext cx="3071813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4" name="Picture 10" descr="http://yazarlikyazilimi.meb.gov.tr/Materyal/mardin/grup03/iskeletkassistemleri/resimler/kas_sistemi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77150" y="2060848"/>
            <a:ext cx="14668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5" name="Picture 8" descr="SKTRUMP"/>
          <p:cNvPicPr>
            <a:picLocks noChangeAspect="1" noChangeArrowheads="1" noCrop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476672"/>
            <a:ext cx="2160240" cy="1620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872" y="188640"/>
            <a:ext cx="1968624" cy="21184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4932040" cy="1143000"/>
          </a:xfrm>
        </p:spPr>
        <p:txBody>
          <a:bodyPr/>
          <a:lstStyle/>
          <a:p>
            <a:pPr eaLnBrk="1" hangingPunct="1"/>
            <a:r>
              <a:rPr lang="tr-TR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Süngerimsi Kemik (Dokusu)</a:t>
            </a:r>
          </a:p>
        </p:txBody>
      </p:sp>
      <p:sp>
        <p:nvSpPr>
          <p:cNvPr id="81923" name="2 İçerik Yer Tutucusu"/>
          <p:cNvSpPr>
            <a:spLocks noGrp="1"/>
          </p:cNvSpPr>
          <p:nvPr>
            <p:ph idx="1"/>
          </p:nvPr>
        </p:nvSpPr>
        <p:spPr>
          <a:xfrm>
            <a:off x="0" y="1600201"/>
            <a:ext cx="4860032" cy="2260848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başının içini dolduran sünger şeklindeki yumuşak dokuya süngerimsi kemik doku denir.</a:t>
            </a:r>
          </a:p>
        </p:txBody>
      </p:sp>
      <p:pic>
        <p:nvPicPr>
          <p:cNvPr id="82948" name="Picture 4" descr="http://www.gla.ac.uk/ibls/US/fab/images/generic/bospongy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6F1"/>
              </a:clrFrom>
              <a:clrTo>
                <a:srgbClr val="FF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4046491"/>
            <a:ext cx="3816424" cy="2811509"/>
          </a:xfrm>
          <a:prstGeom prst="rect">
            <a:avLst/>
          </a:prstGeom>
          <a:noFill/>
        </p:spPr>
      </p:pic>
      <p:pic>
        <p:nvPicPr>
          <p:cNvPr id="82950" name="Picture 6" descr="Compact and spongy bone in the head of the femu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DC97"/>
              </a:clrFrom>
              <a:clrTo>
                <a:srgbClr val="FDDC97">
                  <a:alpha val="0"/>
                </a:srgbClr>
              </a:clrTo>
            </a:clrChange>
          </a:blip>
          <a:srcRect l="3672" b="2032"/>
          <a:stretch>
            <a:fillRect/>
          </a:stretch>
        </p:blipFill>
        <p:spPr bwMode="auto">
          <a:xfrm>
            <a:off x="5148064" y="620688"/>
            <a:ext cx="3777605" cy="4392488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7308304" y="2996952"/>
            <a:ext cx="16916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Süngerimsi kemik</a:t>
            </a:r>
            <a:endParaRPr lang="tr-TR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524328" y="3501008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kemik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http://www.visualhistology.com/products/atlas/VisualHistology_Atlas_2-0-71_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l="22921" t="10345" r="21520" b="5172"/>
          <a:stretch>
            <a:fillRect/>
          </a:stretch>
        </p:blipFill>
        <p:spPr bwMode="auto">
          <a:xfrm>
            <a:off x="1979712" y="0"/>
            <a:ext cx="5364088" cy="6571009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611560" y="3068960"/>
            <a:ext cx="29523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Süngerimsi kemik</a:t>
            </a:r>
            <a:endParaRPr lang="tr-TR" sz="28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051720" y="5517232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kemik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492896"/>
            <a:ext cx="9144000" cy="1440160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Süngerimsi kemikte boşluklar bulunur bu boşluklar sayesinde kemiğin ağır olması engellenmiş olur!</a:t>
            </a:r>
          </a:p>
          <a:p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2 İçerik Yer Tutucusu"/>
          <p:cNvSpPr>
            <a:spLocks noGrp="1"/>
          </p:cNvSpPr>
          <p:nvPr>
            <p:ph idx="1"/>
          </p:nvPr>
        </p:nvSpPr>
        <p:spPr>
          <a:xfrm>
            <a:off x="0" y="332656"/>
            <a:ext cx="4283968" cy="1844824"/>
          </a:xfrm>
        </p:spPr>
        <p:txBody>
          <a:bodyPr/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Süngerimsi kemiğin boşluklarında kırmızı kemik iliği bulunur.</a:t>
            </a:r>
          </a:p>
          <a:p>
            <a:pPr algn="ctr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8854" name="Picture 6" descr="http://www.sciencephoto.com/images/download_wm_image.html/C0016686-Bone_marrow,_artwork-SPL.jpg?id=670016686"/>
          <p:cNvPicPr>
            <a:picLocks noChangeAspect="1" noChangeArrowheads="1"/>
          </p:cNvPicPr>
          <p:nvPr/>
        </p:nvPicPr>
        <p:blipFill>
          <a:blip r:embed="rId2" cstate="print"/>
          <a:srcRect b="7284"/>
          <a:stretch>
            <a:fillRect/>
          </a:stretch>
        </p:blipFill>
        <p:spPr bwMode="auto">
          <a:xfrm>
            <a:off x="0" y="2177480"/>
            <a:ext cx="379095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Dikdörtgen"/>
          <p:cNvSpPr/>
          <p:nvPr/>
        </p:nvSpPr>
        <p:spPr>
          <a:xfrm>
            <a:off x="179512" y="2924944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Kırmızı kemik iliği kan hücresi üretir.</a:t>
            </a:r>
          </a:p>
        </p:txBody>
      </p:sp>
      <p:sp>
        <p:nvSpPr>
          <p:cNvPr id="9" name="8 Dikdörtgen"/>
          <p:cNvSpPr/>
          <p:nvPr/>
        </p:nvSpPr>
        <p:spPr>
          <a:xfrm>
            <a:off x="4211959" y="3571275"/>
            <a:ext cx="49320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None/>
            </a:pPr>
            <a:r>
              <a:rPr lang="tr-TR" sz="2000" b="1" dirty="0" smtClean="0">
                <a:ln w="12700">
                  <a:solidFill>
                    <a:srgbClr val="00B0F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Kırmızı kemik iliğinin içerisinde de kan damarları bulunur bundan dolayı süngerimsi kemik kırmızı renkte görünür.</a:t>
            </a:r>
          </a:p>
        </p:txBody>
      </p:sp>
      <p:pic>
        <p:nvPicPr>
          <p:cNvPr id="1026" name="Picture 2" descr="http://img0101.psstatic.com/156187913_within-the-long-bones-are-two-types-of-bone-marrow-r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861" y="-17511"/>
            <a:ext cx="4308139" cy="344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5 Dikdörtgen"/>
          <p:cNvSpPr/>
          <p:nvPr/>
        </p:nvSpPr>
        <p:spPr>
          <a:xfrm>
            <a:off x="7164288" y="1916832"/>
            <a:ext cx="18002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Kırmızı kemik iliği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8100392" y="3068960"/>
            <a:ext cx="1043608" cy="502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İçerik Yer Tutucusu"/>
          <p:cNvSpPr txBox="1">
            <a:spLocks/>
          </p:cNvSpPr>
          <p:nvPr/>
        </p:nvSpPr>
        <p:spPr bwMode="auto">
          <a:xfrm>
            <a:off x="0" y="4725144"/>
            <a:ext cx="9144000" cy="100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 algn="ctr">
              <a:spcBef>
                <a:spcPts val="300"/>
              </a:spcBef>
              <a:buClr>
                <a:srgbClr val="9BBB59"/>
              </a:buClr>
              <a:defRPr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Kemiklerin uç kısmında bulunan beyaz renkli esnek ve kaygan olan yapıya denir.</a:t>
            </a:r>
          </a:p>
          <a:p>
            <a:pPr marL="365125" indent="-255588" algn="ctr">
              <a:spcBef>
                <a:spcPts val="300"/>
              </a:spcBef>
              <a:buClr>
                <a:srgbClr val="9BBB59"/>
              </a:buClr>
              <a:buFont typeface="Georgia" pitchFamily="18" charset="0"/>
              <a:buChar char="•"/>
              <a:defRPr/>
            </a:pP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6 Oval"/>
          <p:cNvSpPr/>
          <p:nvPr/>
        </p:nvSpPr>
        <p:spPr>
          <a:xfrm>
            <a:off x="2987824" y="1844824"/>
            <a:ext cx="3374686" cy="114300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Kıkırdak</a:t>
            </a:r>
            <a:r>
              <a:rPr lang="tr-TR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www.thehealthpulse.com/wp-content/uploads/2010/06/knee_cart_surg_anatomy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4355976" cy="38986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2008" y="3068960"/>
            <a:ext cx="1475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Kıkırdak</a:t>
            </a:r>
            <a:endParaRPr lang="tr-TR" sz="2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08518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5780" name="Picture 4" descr="http://www.eorthopod.com/sites/default/files/images/wrist_anatomy_cartilage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3520" y="2204864"/>
            <a:ext cx="4320480" cy="3240360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4788024" y="3933056"/>
            <a:ext cx="14756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Kıkırdak</a:t>
            </a:r>
            <a:endParaRPr lang="tr-TR" sz="2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868144" y="515719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2 İçerik Yer Tutucusu"/>
          <p:cNvSpPr txBox="1">
            <a:spLocks/>
          </p:cNvSpPr>
          <p:nvPr/>
        </p:nvSpPr>
        <p:spPr bwMode="auto">
          <a:xfrm>
            <a:off x="0" y="116632"/>
            <a:ext cx="9144000" cy="1000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55588" algn="ctr">
              <a:spcBef>
                <a:spcPts val="300"/>
              </a:spcBef>
              <a:buClr>
                <a:srgbClr val="9BBB59"/>
              </a:buClr>
              <a:defRPr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Kemiklerin uç kısmında bulunan beyaz renkli esnek ve kaygan olan yapıya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kıkırdak denir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.</a:t>
            </a:r>
          </a:p>
          <a:p>
            <a:pPr marL="365125" indent="-255588" algn="ctr">
              <a:spcBef>
                <a:spcPts val="300"/>
              </a:spcBef>
              <a:buClr>
                <a:srgbClr val="9BBB59"/>
              </a:buClr>
              <a:buFont typeface="Georgia" pitchFamily="18" charset="0"/>
              <a:buChar char="•"/>
              <a:defRPr/>
            </a:pP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8" name="Picture 6" descr="http://www.myanklereplacement.com/DePuy/binary/org/DEPUY/images/joint/ankle/new/ankle_cartil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0"/>
            <a:ext cx="2592288" cy="3502804"/>
          </a:xfrm>
          <a:prstGeom prst="rect">
            <a:avLst/>
          </a:prstGeom>
          <a:noFill/>
        </p:spPr>
      </p:pic>
      <p:pic>
        <p:nvPicPr>
          <p:cNvPr id="74754" name="Picture 2" descr="http://www.thaimedicalnews.com/wp-content/uploads/articular-cartilage-diagra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6A6A6"/>
              </a:clrFrom>
              <a:clrTo>
                <a:srgbClr val="A6A6A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3717032"/>
            <a:ext cx="3563888" cy="2827353"/>
          </a:xfrm>
          <a:prstGeom prst="rect">
            <a:avLst/>
          </a:prstGeom>
          <a:noFill/>
        </p:spPr>
      </p:pic>
      <p:pic>
        <p:nvPicPr>
          <p:cNvPr id="74760" name="Picture 8" descr="http://t3.gstatic.com/images?q=tbn:ANd9GcSKv-2rPp3LcxKmQvuP25dIaDDFovvaz3x6alPzQOZ5t9vzYOp7s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32856"/>
            <a:ext cx="355697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011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3995936" cy="1988840"/>
          </a:xfrm>
        </p:spPr>
        <p:txBody>
          <a:bodyPr/>
          <a:lstStyle/>
          <a:p>
            <a:pPr eaLnBrk="1" hangingPunct="1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Kıkırdağın Görevleri 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57625" y="3140968"/>
            <a:ext cx="5286375" cy="764704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Kıkırdak kemiklerin boyuna uzamasını da sağlar ve bizlerde bu sayede uzamış oluruz.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7956376" y="4869160"/>
            <a:ext cx="899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Kıkırdak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740352" y="4077072"/>
            <a:ext cx="899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7812360" y="5877272"/>
            <a:ext cx="899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868144" y="548680"/>
            <a:ext cx="864096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</a:t>
            </a:r>
            <a:r>
              <a:rPr lang="tr-TR" sz="1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</a:t>
            </a:r>
            <a:endParaRPr lang="tr-TR" sz="16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0" y="4653137"/>
            <a:ext cx="3923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 yerlerindeki kemiklerin birbirine sürtünüp aşınmasını önler ve eklem yerlerindeki kemiklerin hareketini kolaylaştırır.</a:t>
            </a:r>
          </a:p>
        </p:txBody>
      </p:sp>
      <p:sp>
        <p:nvSpPr>
          <p:cNvPr id="18" name="17 Dikdörtgen"/>
          <p:cNvSpPr/>
          <p:nvPr/>
        </p:nvSpPr>
        <p:spPr>
          <a:xfrm>
            <a:off x="5508104" y="6488668"/>
            <a:ext cx="3134256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Bulunduğu yere şekil verir.</a:t>
            </a:r>
          </a:p>
        </p:txBody>
      </p:sp>
      <p:pic>
        <p:nvPicPr>
          <p:cNvPr id="74762" name="Picture 10" descr="http://t2.gstatic.com/images?q=tbn:ANd9GcQG0jB7LZxFLBw_TuG42R4NybTLPbCngrD6bhWQZn7ifd7ADOA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332656"/>
            <a:ext cx="1524000" cy="278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 descr="http://www.ortho-luecke.com/images/hueftaufbauarthro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401"/>
            <a:ext cx="9144000" cy="6849599"/>
          </a:xfrm>
          <a:prstGeom prst="rect">
            <a:avLst/>
          </a:prstGeom>
          <a:noFill/>
        </p:spPr>
      </p:pic>
      <p:sp>
        <p:nvSpPr>
          <p:cNvPr id="5" name="4 Yuvarlatılmış Dikdörtgen"/>
          <p:cNvSpPr/>
          <p:nvPr/>
        </p:nvSpPr>
        <p:spPr>
          <a:xfrm>
            <a:off x="2699792" y="4077072"/>
            <a:ext cx="1296144" cy="86409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Kıkırdak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7" name="6 Düz Ok Bağlayıcısı"/>
          <p:cNvCxnSpPr/>
          <p:nvPr/>
        </p:nvCxnSpPr>
        <p:spPr>
          <a:xfrm rot="5400000" flipH="1" flipV="1">
            <a:off x="3347864" y="3861048"/>
            <a:ext cx="720080" cy="1440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/>
          </a:p>
        </p:txBody>
      </p:sp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27" y="2204864"/>
            <a:ext cx="9061273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Kemiğin Kısımları???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5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pic>
        <p:nvPicPr>
          <p:cNvPr id="9216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3214688"/>
            <a:ext cx="8513762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skele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524328" y="548680"/>
            <a:ext cx="2014537" cy="272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996952"/>
            <a:ext cx="2619375" cy="1943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144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9432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Destek ve Hareket Sistemi</a:t>
            </a:r>
          </a:p>
        </p:txBody>
      </p:sp>
      <p:sp>
        <p:nvSpPr>
          <p:cNvPr id="61443" name="2 İçerik Yer Tutucusu"/>
          <p:cNvSpPr>
            <a:spLocks noGrp="1"/>
          </p:cNvSpPr>
          <p:nvPr>
            <p:ph idx="1"/>
          </p:nvPr>
        </p:nvSpPr>
        <p:spPr>
          <a:xfrm>
            <a:off x="1835696" y="980728"/>
            <a:ext cx="6336704" cy="2088232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Vücudumuza şekil kazandıran, diklik ve desteklik veren ve hareket etmemizi sağlayan sistemdir. </a:t>
            </a:r>
          </a:p>
          <a:p>
            <a:pPr eaLnBrk="1" hangingPunct="1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9397" name="Picture 7" descr="http://allahinayetleri.files.wordpress.com/2008/05/kas_sistem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95447">
            <a:off x="186565" y="3651231"/>
            <a:ext cx="1569016" cy="3056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9399" name="Picture 7" descr="http://yazarlikyazilimi.meb.gov.tr/Materyal/erzurum/iskelet/resimler/skeleton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CC"/>
              </a:clrFrom>
              <a:clrTo>
                <a:srgbClr val="FFFF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64611">
            <a:off x="7429979" y="3619195"/>
            <a:ext cx="1467196" cy="31399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0354" name="Picture 2" descr="http://www.medimanage.com/Images/bones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9092">
            <a:off x="2678936" y="4841584"/>
            <a:ext cx="3155450" cy="19303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908720"/>
            <a:ext cx="1562100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99177">
            <a:off x="5724128" y="2852936"/>
            <a:ext cx="1542289" cy="23134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5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pic>
        <p:nvPicPr>
          <p:cNvPr id="9318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3143250"/>
            <a:ext cx="6858000" cy="318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5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pic>
        <p:nvPicPr>
          <p:cNvPr id="942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3143250"/>
            <a:ext cx="6929437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5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pic>
        <p:nvPicPr>
          <p:cNvPr id="952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3071813"/>
            <a:ext cx="7681913" cy="330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5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pic>
        <p:nvPicPr>
          <p:cNvPr id="962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3027363"/>
            <a:ext cx="6500812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0"/>
            <a:ext cx="4436073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2" descr="http://t2.gstatic.com/images?q=tbn:ANd9GcTy-xI-1ZhK2sRue5XP_aocxKXxCd6ebVlzw23wHTeHQIdxL1kb2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3645024"/>
            <a:ext cx="3152726" cy="2808312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4211960" cy="1143000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Çeşitleri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7283" name="2 İçerik Yer Tutucusu"/>
          <p:cNvSpPr>
            <a:spLocks noGrp="1"/>
          </p:cNvSpPr>
          <p:nvPr>
            <p:ph idx="1"/>
          </p:nvPr>
        </p:nvSpPr>
        <p:spPr>
          <a:xfrm>
            <a:off x="0" y="2060848"/>
            <a:ext cx="4427984" cy="2088232"/>
          </a:xfrm>
        </p:spPr>
        <p:txBody>
          <a:bodyPr/>
          <a:lstStyle/>
          <a:p>
            <a:pPr eaLnBrk="1" hangingPunct="1">
              <a:spcBef>
                <a:spcPct val="0"/>
              </a:spcBef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Kemikler </a:t>
            </a:r>
            <a:r>
              <a:rPr lang="tr-TR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şekillerin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 göre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uzun, kısa, yassı, düzensiz 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olarak 4 gruba ayrılır.</a:t>
            </a:r>
          </a:p>
          <a:p>
            <a:pPr eaLnBrk="1" hangingPunct="1">
              <a:spcBef>
                <a:spcPct val="0"/>
              </a:spcBef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728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9728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9" name="Picture 2" descr="iskelet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365104"/>
            <a:ext cx="1668709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2" descr="http://www.nlm.nih.gov/medlineplus/ency/images/ency/fullsize/9582.jpg"/>
          <p:cNvPicPr>
            <a:picLocks noChangeAspect="1" noChangeArrowheads="1"/>
          </p:cNvPicPr>
          <p:nvPr/>
        </p:nvPicPr>
        <p:blipFill>
          <a:blip r:embed="rId3" cstate="print"/>
          <a:srcRect l="41579"/>
          <a:stretch>
            <a:fillRect/>
          </a:stretch>
        </p:blipFill>
        <p:spPr bwMode="auto">
          <a:xfrm>
            <a:off x="5508104" y="0"/>
            <a:ext cx="2926644" cy="4007691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7380312" y="3717032"/>
            <a:ext cx="10081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4572000" cy="126876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Uzun Kemikler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8067" name="2 İçerik Yer Tutucusu"/>
          <p:cNvSpPr>
            <a:spLocks noGrp="1"/>
          </p:cNvSpPr>
          <p:nvPr>
            <p:ph idx="1"/>
          </p:nvPr>
        </p:nvSpPr>
        <p:spPr>
          <a:xfrm>
            <a:off x="4500562" y="3861048"/>
            <a:ext cx="4643438" cy="792088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Ön kol, dirsek, pazı, uyluk, kaval ,parmak ve baldır kemikleri bu gruba girer</a:t>
            </a:r>
            <a:r>
              <a:rPr lang="tr-TR" sz="4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8308" name="Picture 5" descr="http://www.sagliklisayfalar.com/images/kemik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124744"/>
            <a:ext cx="902496" cy="295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0" y="40050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Uzun görünüşlü kemiklerdir.</a:t>
            </a:r>
          </a:p>
          <a:p>
            <a:pPr fontAlgn="auto">
              <a:spcAft>
                <a:spcPts val="0"/>
              </a:spcAft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Boyları enlerine ve kalınlıklarına göre fazla olan kemiklerdir.</a:t>
            </a:r>
          </a:p>
        </p:txBody>
      </p:sp>
      <p:sp>
        <p:nvSpPr>
          <p:cNvPr id="7" name="6 Dikdörtgen"/>
          <p:cNvSpPr/>
          <p:nvPr/>
        </p:nvSpPr>
        <p:spPr>
          <a:xfrm>
            <a:off x="5868144" y="5013176"/>
            <a:ext cx="3275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Vücudun hareketi genelde bu kemiklerle sağlanır. </a:t>
            </a:r>
          </a:p>
        </p:txBody>
      </p:sp>
      <p:sp>
        <p:nvSpPr>
          <p:cNvPr id="9" name="8 Dikdörtgen"/>
          <p:cNvSpPr/>
          <p:nvPr/>
        </p:nvSpPr>
        <p:spPr>
          <a:xfrm>
            <a:off x="5508104" y="0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220072" y="692696"/>
            <a:ext cx="8640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5292080" y="2276872"/>
            <a:ext cx="86409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5292080" y="342900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 rot="19251725">
            <a:off x="7264173" y="711802"/>
            <a:ext cx="290910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 rot="19251725">
            <a:off x="7689765" y="1325774"/>
            <a:ext cx="244259" cy="3828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7020272" y="2924944"/>
            <a:ext cx="345392" cy="6480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 rot="19251725">
            <a:off x="7962267" y="1697129"/>
            <a:ext cx="348256" cy="3706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6564" name="Picture 4" descr="http://t1.gstatic.com/images?q=tbn:ANd9GcTU8OsxaAMVpNElGEAXtTdvbs6G3nKPzR_6kd3Cvtje7Ustgru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268760"/>
            <a:ext cx="792088" cy="2778220"/>
          </a:xfrm>
          <a:prstGeom prst="rect">
            <a:avLst/>
          </a:prstGeom>
          <a:noFill/>
        </p:spPr>
      </p:pic>
      <p:sp>
        <p:nvSpPr>
          <p:cNvPr id="23" name="22 Sol Sağ Ok"/>
          <p:cNvSpPr/>
          <p:nvPr/>
        </p:nvSpPr>
        <p:spPr>
          <a:xfrm>
            <a:off x="827584" y="908720"/>
            <a:ext cx="792088" cy="360040"/>
          </a:xfrm>
          <a:prstGeom prst="left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Sol Sağ Ok"/>
          <p:cNvSpPr/>
          <p:nvPr/>
        </p:nvSpPr>
        <p:spPr>
          <a:xfrm rot="16200000">
            <a:off x="-846348" y="2438636"/>
            <a:ext cx="2699792" cy="360040"/>
          </a:xfrm>
          <a:prstGeom prst="left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6462241" y="3717032"/>
            <a:ext cx="360040" cy="251520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://www.mainlinehealth.org/stw/images/125667.jpg"/>
          <p:cNvPicPr>
            <a:picLocks noChangeAspect="1" noChangeArrowheads="1"/>
          </p:cNvPicPr>
          <p:nvPr/>
        </p:nvPicPr>
        <p:blipFill>
          <a:blip r:embed="rId2" cstate="print"/>
          <a:srcRect t="27939"/>
          <a:stretch>
            <a:fillRect/>
          </a:stretch>
        </p:blipFill>
        <p:spPr bwMode="auto">
          <a:xfrm>
            <a:off x="0" y="4538938"/>
            <a:ext cx="3707904" cy="2319062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827584" y="6525344"/>
            <a:ext cx="1728192" cy="3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1691680" y="4581128"/>
            <a:ext cx="17281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Ayak parmağı kemikleri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4516" name="Picture 4" descr="http://media.summitmedicalgroup.com/media/db/relayhealth-images/meta5car.jpg"/>
          <p:cNvPicPr>
            <a:picLocks noChangeAspect="1" noChangeArrowheads="1"/>
          </p:cNvPicPr>
          <p:nvPr/>
        </p:nvPicPr>
        <p:blipFill>
          <a:blip r:embed="rId3" cstate="print"/>
          <a:srcRect t="16907" r="30835" b="14818"/>
          <a:stretch>
            <a:fillRect/>
          </a:stretch>
        </p:blipFill>
        <p:spPr bwMode="auto">
          <a:xfrm>
            <a:off x="467544" y="0"/>
            <a:ext cx="3096344" cy="3960440"/>
          </a:xfrm>
          <a:prstGeom prst="rect">
            <a:avLst/>
          </a:prstGeom>
          <a:noFill/>
        </p:spPr>
      </p:pic>
      <p:sp>
        <p:nvSpPr>
          <p:cNvPr id="15" name="14 Dikdörtgen"/>
          <p:cNvSpPr/>
          <p:nvPr/>
        </p:nvSpPr>
        <p:spPr>
          <a:xfrm>
            <a:off x="2627784" y="177281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 parmağı kemikleri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7" name="16 Düz Ok Bağlayıcısı"/>
          <p:cNvCxnSpPr/>
          <p:nvPr/>
        </p:nvCxnSpPr>
        <p:spPr>
          <a:xfrm rot="5400000">
            <a:off x="2159732" y="5553236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17 Oval"/>
          <p:cNvSpPr/>
          <p:nvPr/>
        </p:nvSpPr>
        <p:spPr>
          <a:xfrm>
            <a:off x="1115616" y="4653136"/>
            <a:ext cx="648072" cy="864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6775" y="0"/>
            <a:ext cx="4467225" cy="673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2" name="Picture 9" descr="http://content.answers.com/main/content/img/oxford/Oxford_Sports/0199210896.os-trigonum.1.jpg"/>
          <p:cNvPicPr>
            <a:picLocks noChangeAspect="1" noChangeArrowheads="1"/>
          </p:cNvPicPr>
          <p:nvPr/>
        </p:nvPicPr>
        <p:blipFill>
          <a:blip r:embed="rId2" cstate="print"/>
          <a:srcRect b="17799"/>
          <a:stretch>
            <a:fillRect/>
          </a:stretch>
        </p:blipFill>
        <p:spPr bwMode="auto">
          <a:xfrm>
            <a:off x="323528" y="4581128"/>
            <a:ext cx="3500438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Oval"/>
          <p:cNvSpPr/>
          <p:nvPr/>
        </p:nvSpPr>
        <p:spPr>
          <a:xfrm>
            <a:off x="1537966" y="4581128"/>
            <a:ext cx="857250" cy="92868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101380" name="Picture 5" descr="http://www.drserhatmutlu.com/medikal/OMURGANIN%20YAPISI%20VE%20FONKS%C4%B0YONU_dosyalar/image004.jpg"/>
          <p:cNvPicPr>
            <a:picLocks noChangeAspect="1" noChangeArrowheads="1"/>
          </p:cNvPicPr>
          <p:nvPr/>
        </p:nvPicPr>
        <p:blipFill>
          <a:blip r:embed="rId3" cstate="print"/>
          <a:srcRect l="50000" t="25533"/>
          <a:stretch>
            <a:fillRect/>
          </a:stretch>
        </p:blipFill>
        <p:spPr bwMode="auto">
          <a:xfrm>
            <a:off x="4211960" y="4421165"/>
            <a:ext cx="2088232" cy="243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0" name="Picture 2" descr="http://www.medcyclopaedia.com/upload/book%20of%20radiology/chapter14/nic_k14_6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12734" y="3212976"/>
            <a:ext cx="2531266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3494" name="Picture 6" descr="http://www.school.pterosaur.co.uk/identify/short/wmcend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884" y="1052736"/>
            <a:ext cx="2843116" cy="1656184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51720" y="260648"/>
            <a:ext cx="494232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Kısa Kemikler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1139" name="2 İçerik Yer Tutucusu"/>
          <p:cNvSpPr>
            <a:spLocks noGrp="1"/>
          </p:cNvSpPr>
          <p:nvPr>
            <p:ph idx="1"/>
          </p:nvPr>
        </p:nvSpPr>
        <p:spPr>
          <a:xfrm>
            <a:off x="0" y="3645024"/>
            <a:ext cx="6695728" cy="864096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El bileği ,ayak bileği,omurlar ve dizkapağı kısa kemiklerdendir.</a:t>
            </a:r>
          </a:p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1252216" y="5224066"/>
            <a:ext cx="1357312" cy="5000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10 Oval"/>
          <p:cNvSpPr/>
          <p:nvPr/>
        </p:nvSpPr>
        <p:spPr>
          <a:xfrm>
            <a:off x="2483768" y="5517232"/>
            <a:ext cx="864096" cy="57606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Oval"/>
          <p:cNvSpPr/>
          <p:nvPr/>
        </p:nvSpPr>
        <p:spPr>
          <a:xfrm>
            <a:off x="7380312" y="5301208"/>
            <a:ext cx="1368152" cy="8640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Picture 2" descr="http://www.school.pterosaur.co.uk/identify/short/carpal4.gif"/>
          <p:cNvPicPr>
            <a:picLocks noChangeAspect="1" noChangeArrowheads="1"/>
          </p:cNvPicPr>
          <p:nvPr/>
        </p:nvPicPr>
        <p:blipFill>
          <a:blip r:embed="rId6" cstate="print"/>
          <a:srcRect l="8042" r="27618"/>
          <a:stretch>
            <a:fillRect/>
          </a:stretch>
        </p:blipFill>
        <p:spPr bwMode="auto">
          <a:xfrm rot="5400000">
            <a:off x="1449388" y="502940"/>
            <a:ext cx="1152128" cy="2971800"/>
          </a:xfrm>
          <a:prstGeom prst="rect">
            <a:avLst/>
          </a:prstGeom>
          <a:noFill/>
        </p:spPr>
      </p:pic>
      <p:sp>
        <p:nvSpPr>
          <p:cNvPr id="19" name="18 Dikdörtgen"/>
          <p:cNvSpPr/>
          <p:nvPr/>
        </p:nvSpPr>
        <p:spPr>
          <a:xfrm>
            <a:off x="0" y="270892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kemiklerin boyları ile genişlikleri hemen hemen birbirlerine eşittir.</a:t>
            </a:r>
          </a:p>
        </p:txBody>
      </p:sp>
      <p:pic>
        <p:nvPicPr>
          <p:cNvPr id="63496" name="Picture 8" descr="http://www.school.pterosaur.co.uk/identify/short/carpal2.JPG"/>
          <p:cNvPicPr>
            <a:picLocks noChangeAspect="1" noChangeArrowheads="1"/>
          </p:cNvPicPr>
          <p:nvPr/>
        </p:nvPicPr>
        <p:blipFill>
          <a:blip r:embed="rId7" cstate="print"/>
          <a:srcRect r="12602" b="19001"/>
          <a:stretch>
            <a:fillRect/>
          </a:stretch>
        </p:blipFill>
        <p:spPr bwMode="auto">
          <a:xfrm rot="5400000">
            <a:off x="4103948" y="1016732"/>
            <a:ext cx="1440160" cy="1944216"/>
          </a:xfrm>
          <a:prstGeom prst="rect">
            <a:avLst/>
          </a:prstGeom>
          <a:noFill/>
        </p:spPr>
      </p:pic>
      <p:sp>
        <p:nvSpPr>
          <p:cNvPr id="20" name="19 Sol Sağ Ok"/>
          <p:cNvSpPr/>
          <p:nvPr/>
        </p:nvSpPr>
        <p:spPr>
          <a:xfrm>
            <a:off x="683568" y="1052736"/>
            <a:ext cx="936104" cy="432048"/>
          </a:xfrm>
          <a:prstGeom prst="left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ol Sağ Ok"/>
          <p:cNvSpPr/>
          <p:nvPr/>
        </p:nvSpPr>
        <p:spPr>
          <a:xfrm rot="16200000">
            <a:off x="71500" y="1736812"/>
            <a:ext cx="936104" cy="432048"/>
          </a:xfrm>
          <a:prstGeom prst="left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personal.psu.edu/jmh595/graphics/spin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988840"/>
            <a:ext cx="2455540" cy="4464618"/>
          </a:xfrm>
          <a:prstGeom prst="rect">
            <a:avLst/>
          </a:prstGeom>
          <a:noFill/>
        </p:spPr>
      </p:pic>
      <p:pic>
        <p:nvPicPr>
          <p:cNvPr id="4" name="Picture 4" descr="http://www.nlm.nih.gov/medlineplus/ency/images/ency/fullsize/9889.jpg"/>
          <p:cNvPicPr>
            <a:picLocks noChangeAspect="1" noChangeArrowheads="1"/>
          </p:cNvPicPr>
          <p:nvPr/>
        </p:nvPicPr>
        <p:blipFill>
          <a:blip r:embed="rId3" cstate="print"/>
          <a:srcRect l="41579"/>
          <a:stretch>
            <a:fillRect/>
          </a:stretch>
        </p:blipFill>
        <p:spPr bwMode="auto">
          <a:xfrm>
            <a:off x="5147590" y="1385392"/>
            <a:ext cx="3996410" cy="5472608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003574" y="1241376"/>
            <a:ext cx="165618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931566" y="2033464"/>
            <a:ext cx="72008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 rot="5400000">
            <a:off x="4391980" y="5453844"/>
            <a:ext cx="2160240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744814" y="6381328"/>
            <a:ext cx="1399186" cy="47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2 İçerik Yer Tutucusu"/>
          <p:cNvSpPr txBox="1">
            <a:spLocks/>
          </p:cNvSpPr>
          <p:nvPr/>
        </p:nvSpPr>
        <p:spPr>
          <a:xfrm>
            <a:off x="0" y="548680"/>
            <a:ext cx="9144000" cy="864096"/>
          </a:xfrm>
          <a:prstGeom prst="rect">
            <a:avLst/>
          </a:prstGeom>
        </p:spPr>
        <p:txBody>
          <a:bodyPr rtlCol="0">
            <a:normAutofit fontScale="6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tr-TR" sz="4600" b="1" i="0" u="none" strike="noStrike" kern="1200" cap="none" spc="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El bileği ,ayak bileği,omurlar ve dizkapağı kısa kemiklerdendir.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sz="3200" b="1" i="0" u="none" strike="noStrike" kern="1200" cap="none" spc="0" normalizeH="0" baseline="0" noProof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6566" name="Picture 6" descr="http://www.diyeti.org/wp-content/uploads/2011/06/diz-kapa%C4%9F%C4%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92896"/>
            <a:ext cx="3279717" cy="3240360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0" y="3717032"/>
            <a:ext cx="8275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Diz kapağı kemiği</a:t>
            </a:r>
            <a:endParaRPr lang="tr-TR" sz="11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 rot="2674086">
            <a:off x="5467992" y="3616066"/>
            <a:ext cx="367308" cy="216024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6592376" y="4966978"/>
            <a:ext cx="367308" cy="216024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 rot="344269">
            <a:off x="6517281" y="6273315"/>
            <a:ext cx="367308" cy="216024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6939395" y="3313342"/>
            <a:ext cx="367308" cy="216024"/>
          </a:xfrm>
          <a:prstGeom prst="rect">
            <a:avLst/>
          </a:prstGeom>
          <a:noFill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4" name="Picture 10" descr="http://t3.gstatic.com/images?q=tbn:ANd9GcRfWlaFa5I-PLoUpVcslSV16TaQQW33eE8hm1u6_zHtTj_NKfNyp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4409728"/>
            <a:ext cx="244827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13 Dikdörtgen"/>
          <p:cNvSpPr/>
          <p:nvPr/>
        </p:nvSpPr>
        <p:spPr>
          <a:xfrm>
            <a:off x="5004048" y="4653136"/>
            <a:ext cx="129614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Leğen kemiği</a:t>
            </a:r>
            <a:endParaRPr lang="tr-TR" sz="1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2472" name="Picture 8" descr="http://www.nlm.nih.gov/medlineplus/ency/images/ency/fullsize/87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08105"/>
            <a:ext cx="3312368" cy="2649895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55776" y="0"/>
            <a:ext cx="3466728" cy="1066800"/>
          </a:xfrm>
        </p:spPr>
        <p:txBody>
          <a:bodyPr>
            <a:normAutofit fontScale="9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Yassı Kemikler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2403" name="2 İçerik Yer Tutucusu"/>
          <p:cNvSpPr>
            <a:spLocks noGrp="1"/>
          </p:cNvSpPr>
          <p:nvPr>
            <p:ph idx="1"/>
          </p:nvPr>
        </p:nvSpPr>
        <p:spPr>
          <a:xfrm>
            <a:off x="0" y="3429000"/>
            <a:ext cx="9144000" cy="864096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None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Kafatası kemikleri, kürek kemiği, göğüs kemiği , leğen kemiği ve kaburgalar yassı kemiklerdir.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179512" y="98072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Eni(genişliği) boyuna göre daha büyük olan kemiklerdir.</a:t>
            </a:r>
          </a:p>
        </p:txBody>
      </p:sp>
      <p:pic>
        <p:nvPicPr>
          <p:cNvPr id="62470" name="Picture 6" descr="http://t0.gstatic.com/images?q=tbn:ANd9GcSfixG9EAQWH-NdI-9WJ1hGIZIfwIZ-gxhtdR6_lDrs8nubiXL6Z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DCDCD"/>
              </a:clrFrom>
              <a:clrTo>
                <a:srgbClr val="CDCDC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844824"/>
            <a:ext cx="3251730" cy="1296144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2699792" y="5013176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Göğüs kemiği</a:t>
            </a:r>
            <a:endParaRPr lang="tr-TR" sz="1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0" y="4941168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Kaburga  kemiği</a:t>
            </a:r>
            <a:endParaRPr lang="tr-TR" sz="1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2555776" y="6209928"/>
            <a:ext cx="1296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6" name="15 Düz Ok Bağlayıcısı"/>
          <p:cNvCxnSpPr/>
          <p:nvPr/>
        </p:nvCxnSpPr>
        <p:spPr>
          <a:xfrm rot="10800000">
            <a:off x="4716016" y="4941168"/>
            <a:ext cx="648072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2476" name="Picture 12" descr="http://www.assh.org/Public/HandConditions/PublishingImages/Fig2_shoulderfrac_web.jpg"/>
          <p:cNvPicPr>
            <a:picLocks noChangeAspect="1" noChangeArrowheads="1"/>
          </p:cNvPicPr>
          <p:nvPr/>
        </p:nvPicPr>
        <p:blipFill>
          <a:blip r:embed="rId5" cstate="print"/>
          <a:srcRect l="20250" t="38710" r="12251" b="2086"/>
          <a:stretch>
            <a:fillRect/>
          </a:stretch>
        </p:blipFill>
        <p:spPr bwMode="auto">
          <a:xfrm>
            <a:off x="6263680" y="4725144"/>
            <a:ext cx="2880320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17 Dikdörtgen"/>
          <p:cNvSpPr/>
          <p:nvPr/>
        </p:nvSpPr>
        <p:spPr>
          <a:xfrm>
            <a:off x="7596336" y="5445224"/>
            <a:ext cx="1296144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Kürek kemiği</a:t>
            </a:r>
            <a:endParaRPr lang="tr-TR" sz="1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2478" name="Picture 14" descr="http://t1.gstatic.com/images?q=tbn:ANd9GcQMiq9b_cR4GWhEoPPyICILRPlu_K8vO0brHyfmKMo_dfOjOIXOj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04248" y="1412776"/>
            <a:ext cx="2114550" cy="2162176"/>
          </a:xfrm>
          <a:prstGeom prst="rect">
            <a:avLst/>
          </a:prstGeom>
          <a:noFill/>
        </p:spPr>
      </p:pic>
      <p:sp>
        <p:nvSpPr>
          <p:cNvPr id="19" name="18 Sol Sağ Ok"/>
          <p:cNvSpPr/>
          <p:nvPr/>
        </p:nvSpPr>
        <p:spPr>
          <a:xfrm>
            <a:off x="683568" y="1484784"/>
            <a:ext cx="3168352" cy="360040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Sol Sağ Ok"/>
          <p:cNvSpPr/>
          <p:nvPr/>
        </p:nvSpPr>
        <p:spPr>
          <a:xfrm rot="16200000">
            <a:off x="-180528" y="2204864"/>
            <a:ext cx="1152128" cy="432048"/>
          </a:xfrm>
          <a:prstGeom prst="left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1" name="Picture 4" descr="http://www.pc.maricopa.edu/Biology/pfinkenstadt/BIO201/201LessonBuilder/UnitTwo/Skeletal/shapes.jpg"/>
          <p:cNvPicPr>
            <a:picLocks noChangeAspect="1" noChangeArrowheads="1"/>
          </p:cNvPicPr>
          <p:nvPr/>
        </p:nvPicPr>
        <p:blipFill>
          <a:blip r:embed="rId7" cstate="print"/>
          <a:srcRect l="47683" t="37643"/>
          <a:stretch>
            <a:fillRect/>
          </a:stretch>
        </p:blipFill>
        <p:spPr bwMode="auto">
          <a:xfrm>
            <a:off x="4572000" y="1556792"/>
            <a:ext cx="1944216" cy="1739797"/>
          </a:xfrm>
          <a:prstGeom prst="rect">
            <a:avLst/>
          </a:prstGeom>
          <a:noFill/>
        </p:spPr>
      </p:pic>
      <p:sp>
        <p:nvSpPr>
          <p:cNvPr id="22" name="21 Dikdörtgen"/>
          <p:cNvSpPr/>
          <p:nvPr/>
        </p:nvSpPr>
        <p:spPr>
          <a:xfrm>
            <a:off x="5292080" y="2852936"/>
            <a:ext cx="115212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Dikdörtgen"/>
          <p:cNvSpPr/>
          <p:nvPr/>
        </p:nvSpPr>
        <p:spPr>
          <a:xfrm>
            <a:off x="4067944" y="1412776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5" descr="http://img.blogcu.com/uploads/avatars/84875_6117.jpg"/>
          <p:cNvPicPr>
            <a:picLocks noChangeAspect="1" noChangeArrowheads="1"/>
          </p:cNvPicPr>
          <p:nvPr/>
        </p:nvPicPr>
        <p:blipFill>
          <a:blip r:embed="rId2" cstate="print"/>
          <a:srcRect b="4913"/>
          <a:stretch>
            <a:fillRect/>
          </a:stretch>
        </p:blipFill>
        <p:spPr bwMode="auto">
          <a:xfrm>
            <a:off x="1187624" y="404664"/>
            <a:ext cx="1857375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7" descr="http://www.criticalbench.com/muscles/muscular-anatomy-fro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1790700"/>
            <a:ext cx="28575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3214678" y="785794"/>
            <a:ext cx="3733800" cy="609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r-TR" b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DESTEK VE HAREKET SİSTEMİ</a:t>
            </a: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1766878" y="2081194"/>
            <a:ext cx="2133600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r-TR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İSKELET SİSTEMİ</a:t>
            </a:r>
          </a:p>
        </p:txBody>
      </p:sp>
      <p:sp>
        <p:nvSpPr>
          <p:cNvPr id="9" name="AutoShape 13"/>
          <p:cNvSpPr>
            <a:spLocks noChangeArrowheads="1"/>
          </p:cNvSpPr>
          <p:nvPr/>
        </p:nvSpPr>
        <p:spPr bwMode="auto">
          <a:xfrm>
            <a:off x="5940152" y="2004994"/>
            <a:ext cx="1465526" cy="457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KAS SİSTEMİ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2471" name="Line 14"/>
          <p:cNvSpPr>
            <a:spLocks noChangeShapeType="1"/>
          </p:cNvSpPr>
          <p:nvPr/>
        </p:nvSpPr>
        <p:spPr bwMode="auto">
          <a:xfrm flipH="1">
            <a:off x="3214688" y="1395413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62472" name="Line 15"/>
          <p:cNvSpPr>
            <a:spLocks noChangeShapeType="1"/>
          </p:cNvSpPr>
          <p:nvPr/>
        </p:nvSpPr>
        <p:spPr bwMode="auto">
          <a:xfrm>
            <a:off x="6338888" y="1395413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1233478" y="3147994"/>
            <a:ext cx="1295400" cy="381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tr-TR" b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KEMİKLER</a:t>
            </a:r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auto">
          <a:xfrm>
            <a:off x="3071802" y="3071810"/>
            <a:ext cx="1643074" cy="4524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tr-TR" b="1" spc="15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EKLEMLER</a:t>
            </a:r>
          </a:p>
        </p:txBody>
      </p:sp>
      <p:sp>
        <p:nvSpPr>
          <p:cNvPr id="62475" name="Line 18"/>
          <p:cNvSpPr>
            <a:spLocks noChangeShapeType="1"/>
          </p:cNvSpPr>
          <p:nvPr/>
        </p:nvSpPr>
        <p:spPr bwMode="auto">
          <a:xfrm flipH="1">
            <a:off x="1843088" y="2690813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62476" name="Line 19"/>
          <p:cNvSpPr>
            <a:spLocks noChangeShapeType="1"/>
          </p:cNvSpPr>
          <p:nvPr/>
        </p:nvSpPr>
        <p:spPr bwMode="auto">
          <a:xfrm>
            <a:off x="3367088" y="2690813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pic>
        <p:nvPicPr>
          <p:cNvPr id="62477" name="Picture 3" descr="A_P_Lo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30000"/>
              </a:clrFrom>
              <a:clrTo>
                <a:srgbClr val="03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3786188"/>
            <a:ext cx="1574718" cy="281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8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38" y="3714750"/>
            <a:ext cx="2284096" cy="281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19 Oval"/>
          <p:cNvSpPr/>
          <p:nvPr/>
        </p:nvSpPr>
        <p:spPr>
          <a:xfrm>
            <a:off x="3779912" y="4869160"/>
            <a:ext cx="648072" cy="5715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8" name="Picture 8" descr="http://www.artistdaily.com/cfs-file.ashx/__key/CommunityServer.Blogs.Components.WeblogFiles/pleinair/skull3.jpg"/>
          <p:cNvPicPr>
            <a:picLocks noChangeAspect="1" noChangeArrowheads="1"/>
          </p:cNvPicPr>
          <p:nvPr/>
        </p:nvPicPr>
        <p:blipFill>
          <a:blip r:embed="rId2" cstate="print"/>
          <a:srcRect r="55901"/>
          <a:stretch>
            <a:fillRect/>
          </a:stretch>
        </p:blipFill>
        <p:spPr bwMode="auto">
          <a:xfrm>
            <a:off x="1979712" y="4191743"/>
            <a:ext cx="1695869" cy="2666257"/>
          </a:xfrm>
          <a:prstGeom prst="rect">
            <a:avLst/>
          </a:prstGeom>
          <a:noFill/>
        </p:spPr>
      </p:pic>
      <p:pic>
        <p:nvPicPr>
          <p:cNvPr id="194564" name="Picture 4" descr="http://www.baileybio.com/plogger/images/biology/powerpoint_-_integumentary__skeletal__and_muscular_systems/flat___irregular_bone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3ED"/>
              </a:clrFrom>
              <a:clrTo>
                <a:srgbClr val="F8F3ED">
                  <a:alpha val="0"/>
                </a:srgbClr>
              </a:clrTo>
            </a:clrChange>
          </a:blip>
          <a:srcRect l="70230" t="62885" b="5672"/>
          <a:stretch>
            <a:fillRect/>
          </a:stretch>
        </p:blipFill>
        <p:spPr bwMode="auto">
          <a:xfrm>
            <a:off x="251520" y="1484784"/>
            <a:ext cx="1728192" cy="1933699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Düzensiz Kemikler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691680" y="1700808"/>
            <a:ext cx="5987008" cy="820687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Şekilleri düzensiz olan kemiklerdir.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4562" name="Picture 2" descr="http://drugster.info/img/term/bone-type-2051_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l="47376" t="37500" r="31429" b="23214"/>
          <a:stretch>
            <a:fillRect/>
          </a:stretch>
        </p:blipFill>
        <p:spPr bwMode="auto">
          <a:xfrm>
            <a:off x="7700567" y="1124744"/>
            <a:ext cx="1443433" cy="1867972"/>
          </a:xfrm>
          <a:prstGeom prst="rect">
            <a:avLst/>
          </a:prstGeom>
          <a:noFill/>
        </p:spPr>
      </p:pic>
      <p:pic>
        <p:nvPicPr>
          <p:cNvPr id="6" name="Picture 4" descr="http://www.school.pterosaur.co.uk/identify/flat/Pteranohu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2348880"/>
            <a:ext cx="2686050" cy="1704976"/>
          </a:xfrm>
          <a:prstGeom prst="rect">
            <a:avLst/>
          </a:prstGeom>
          <a:noFill/>
        </p:spPr>
      </p:pic>
      <p:pic>
        <p:nvPicPr>
          <p:cNvPr id="194566" name="Picture 6" descr="http://www.cengizacikel.com/images_big/yuz_kemiklerinin_kiriklari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4149080"/>
            <a:ext cx="4283871" cy="2708920"/>
          </a:xfrm>
          <a:prstGeom prst="rect">
            <a:avLst/>
          </a:prstGeom>
          <a:noFill/>
        </p:spPr>
      </p:pic>
      <p:sp>
        <p:nvSpPr>
          <p:cNvPr id="8" name="2 İçerik Yer Tutucusu"/>
          <p:cNvSpPr txBox="1">
            <a:spLocks/>
          </p:cNvSpPr>
          <p:nvPr/>
        </p:nvSpPr>
        <p:spPr bwMode="auto">
          <a:xfrm>
            <a:off x="1043608" y="3861048"/>
            <a:ext cx="6923112" cy="53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Yüz kemikleri şekilleri düzensiz olan kemiklerdir.</a:t>
            </a:r>
            <a:endParaRPr kumimoji="0" lang="tr-TR" sz="2400" b="1" i="0" u="none" strike="noStrike" kern="1200" cap="none" spc="0" normalizeH="0" baseline="0" noProof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4570" name="Picture 10" descr="http://www.pc.maricopa.edu/Biology/pfinkenstadt/BIO201/201LessonBuilder/UnitTwo/Skeletal/shapes.jpg"/>
          <p:cNvPicPr>
            <a:picLocks noChangeAspect="1" noChangeArrowheads="1"/>
          </p:cNvPicPr>
          <p:nvPr/>
        </p:nvPicPr>
        <p:blipFill>
          <a:blip r:embed="rId7" cstate="print"/>
          <a:srcRect t="32937" r="49588" b="32557"/>
          <a:stretch>
            <a:fillRect/>
          </a:stretch>
        </p:blipFill>
        <p:spPr bwMode="auto">
          <a:xfrm>
            <a:off x="4644008" y="2420888"/>
            <a:ext cx="2592288" cy="1332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r="-1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2 İçerik Yer Tutucusu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3168352"/>
          </a:xfrm>
        </p:spPr>
        <p:txBody>
          <a:bodyPr/>
          <a:lstStyle/>
          <a:p>
            <a:pPr eaLnBrk="1" hangingPunct="1">
              <a:spcBef>
                <a:spcPct val="0"/>
              </a:spcBef>
              <a:buNone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Kemikler hem sert hem de esnek yapıdadırlar,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Kemiklerin esnek olması bazı hareketleri yaparken onların kolayca kırılmasını engeller.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Sert yapıda olmasından dolayı dayanıklıdır ve vücudu taşıyabilir.</a:t>
            </a:r>
          </a:p>
          <a:p>
            <a:pPr eaLnBrk="1" hangingPunct="1">
              <a:spcBef>
                <a:spcPct val="0"/>
              </a:spcBef>
            </a:pPr>
            <a:endParaRPr lang="tr-T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5" descr="http://www.yemektarifleri.info/wp-content/uploads/2008/11/gid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5" name="2 İçerik Yer Tutucusu"/>
          <p:cNvSpPr>
            <a:spLocks noGrp="1"/>
          </p:cNvSpPr>
          <p:nvPr>
            <p:ph idx="1"/>
          </p:nvPr>
        </p:nvSpPr>
        <p:spPr>
          <a:xfrm>
            <a:off x="0" y="642938"/>
            <a:ext cx="8964488" cy="3290118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Kemiklerimizin sertleşmesi kalsiyum ,potasyum, magnezyum ,D vitamini ve fosfor gibi minerallerin ve vitaminlerin sayesinde olur.</a:t>
            </a:r>
          </a:p>
          <a:p>
            <a:pPr eaLnBrk="1" hangingPunct="1">
              <a:spcBef>
                <a:spcPct val="0"/>
              </a:spcBef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Yeteri kadar kalsiyum ,potasyum, magnezyum ,D vitamini ve fosfor almazsak kemiklerimiz sertleşmez ve bizleri taşıyamaz.</a:t>
            </a:r>
          </a:p>
        </p:txBody>
      </p:sp>
      <p:pic>
        <p:nvPicPr>
          <p:cNvPr id="105476" name="Picture 9" descr="http://www.organikyiyecekler.net/images/resimler/buyuk_kalsiyu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476750"/>
            <a:ext cx="38100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7" name="Picture 11" descr="beyinsagligiicin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5542606"/>
            <a:ext cx="2267744" cy="1315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 descr="http://t1.gstatic.com/images?q=tbn:ANd9GcQTzaZ4bLVwkC-4PpwJoO32PeHzJxLmTiLFXbiWKLw3CDANIyGT1Q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677"/>
          <a:stretch>
            <a:fillRect/>
          </a:stretch>
        </p:blipFill>
        <p:spPr bwMode="auto">
          <a:xfrm>
            <a:off x="3779912" y="4483666"/>
            <a:ext cx="3240360" cy="2374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t1.gstatic.com/images?q=tbn:ANd9GcQxHBO-QSSyrDTZHzA36pm3qNvCG9paGMNC9aGkPjbZNmsdI5f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0"/>
            <a:ext cx="2162175" cy="2114550"/>
          </a:xfrm>
          <a:prstGeom prst="rect">
            <a:avLst/>
          </a:prstGeom>
          <a:noFill/>
        </p:spPr>
      </p:pic>
      <p:sp>
        <p:nvSpPr>
          <p:cNvPr id="106499" name="2 İçerik Yer Tutucusu"/>
          <p:cNvSpPr>
            <a:spLocks noGrp="1"/>
          </p:cNvSpPr>
          <p:nvPr>
            <p:ph sz="quarter" idx="1"/>
          </p:nvPr>
        </p:nvSpPr>
        <p:spPr>
          <a:xfrm>
            <a:off x="179512" y="1700808"/>
            <a:ext cx="8496944" cy="1080120"/>
          </a:xfrm>
        </p:spPr>
        <p:txBody>
          <a:bodyPr/>
          <a:lstStyle/>
          <a:p>
            <a:pPr>
              <a:buNone/>
            </a:pP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Pinokyo’yu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tanıyor musunuz? Nasıl yürüyordu?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Neden o şekilde yürüyordu?Siz de onun gibi yürüyebilir misiniz?</a:t>
            </a:r>
          </a:p>
        </p:txBody>
      </p:sp>
      <p:pic>
        <p:nvPicPr>
          <p:cNvPr id="106500" name="Picture 2" descr="http://bp2.blogger.com/_yZ0gJsJ6r7k/RuhS9Zg3NMI/AAAAAAAAAA8/aov-sjl5wcs/s320/pinokyo.gif"/>
          <p:cNvPicPr>
            <a:picLocks noChangeAspect="1" noChangeArrowheads="1"/>
          </p:cNvPicPr>
          <p:nvPr/>
        </p:nvPicPr>
        <p:blipFill>
          <a:blip r:embed="rId3" cstate="print"/>
          <a:srcRect t="5467"/>
          <a:stretch>
            <a:fillRect/>
          </a:stretch>
        </p:blipFill>
        <p:spPr bwMode="auto">
          <a:xfrm>
            <a:off x="1571625" y="2996952"/>
            <a:ext cx="4643438" cy="3646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5" name="Picture 4" descr="http://www.istanbultime.com/news_picture/%5B1317402337136283%5Dpinokyo_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CB01"/>
              </a:clrFrom>
              <a:clrTo>
                <a:srgbClr val="FFCB0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9450" y="3867150"/>
            <a:ext cx="21145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10" descr="http://gifarsivim.sitemynet.com/mynet_resimlerim/gif9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916832"/>
            <a:ext cx="1512168" cy="15121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7524" name="2 İçerik Yer Tutucusu"/>
          <p:cNvSpPr>
            <a:spLocks noGrp="1"/>
          </p:cNvSpPr>
          <p:nvPr>
            <p:ph idx="1"/>
          </p:nvPr>
        </p:nvSpPr>
        <p:spPr>
          <a:xfrm>
            <a:off x="0" y="1714500"/>
            <a:ext cx="7358063" cy="5143500"/>
          </a:xfrm>
        </p:spPr>
        <p:txBody>
          <a:bodyPr/>
          <a:lstStyle/>
          <a:p>
            <a:pPr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Günlük hayatta bir çok iş yaparız, hareket ederiz,giyiniriz,yürürüz…Tüm bunları yaparken çeşitli organlarımızı kullanırız…</a:t>
            </a:r>
          </a:p>
          <a:p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Ama bir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Pinokyo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olsaydınız tüm bu hareketleri rahatlıkla yapabilir miydiniz?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Peki biz nasıl yapıyoruz?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Şimdi bizim hareketleri rahatlıkla yapabilmemizi </a:t>
            </a:r>
          </a:p>
          <a:p>
            <a:pPr>
              <a:buFont typeface="Wingdings" pitchFamily="2" charset="2"/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sağlayan yapıları inceleyelim;</a:t>
            </a:r>
          </a:p>
        </p:txBody>
      </p:sp>
      <p:pic>
        <p:nvPicPr>
          <p:cNvPr id="107526" name="Picture 6" descr="http://gifarsivim.sitemynet.com/mynet_resimlerim/gif7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60648"/>
            <a:ext cx="1800077" cy="13500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7527" name="Picture 8" descr="http://gifarsivim.sitemynet.com/mynet_resimlerim/gif9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687036">
            <a:off x="323528" y="188640"/>
            <a:ext cx="1462410" cy="13115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7528" name="Picture 12" descr="http://gifarsivim.sitemynet.com/mynet_resimlerim/gif145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0"/>
            <a:ext cx="1213743" cy="15973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7529" name="Picture 14" descr="http://gifarsivim.sitemynet.com/mynet_resimlerim/gif16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938974">
            <a:off x="2073926" y="166223"/>
            <a:ext cx="1428750" cy="142875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7530" name="Picture 16" descr="http://gifarsivim.sitemynet.com/mynet_resimlerim/gif266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188640"/>
            <a:ext cx="928687" cy="15430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loc.com/images_administrables/bibliotheque/grande/articulation-du-genou-douloureus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decoho.com/4916-7757-thickbox/illustration-en-3d-articulations-d-un-coureu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02763"/>
            <a:ext cx="4320480" cy="575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47" name="1 Başlık"/>
          <p:cNvSpPr>
            <a:spLocks noGrp="1"/>
          </p:cNvSpPr>
          <p:nvPr>
            <p:ph type="title"/>
          </p:nvPr>
        </p:nvSpPr>
        <p:spPr>
          <a:xfrm>
            <a:off x="4644008" y="116632"/>
            <a:ext cx="3888432" cy="1143000"/>
          </a:xfrm>
        </p:spPr>
        <p:txBody>
          <a:bodyPr/>
          <a:lstStyle/>
          <a:p>
            <a:r>
              <a:rPr lang="tr-TR" sz="6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6" name="Picture 10" descr="http://www.sporaletleri.org/fresim/dosya/1/diz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0791" r="21220"/>
          <a:stretch>
            <a:fillRect/>
          </a:stretch>
        </p:blipFill>
        <p:spPr bwMode="auto">
          <a:xfrm>
            <a:off x="7740352" y="3933056"/>
            <a:ext cx="1403648" cy="2924944"/>
          </a:xfrm>
          <a:prstGeom prst="rect">
            <a:avLst/>
          </a:prstGeom>
          <a:noFill/>
        </p:spPr>
      </p:pic>
      <p:pic>
        <p:nvPicPr>
          <p:cNvPr id="55302" name="Picture 6" descr="http://t1.gstatic.com/images?q=tbn:ANd9GcTHLk8QI4BtVok5Hmpcd4WfT21T0kRTeNsy5Oz7EzGu8DEN0eFk1Q"/>
          <p:cNvPicPr>
            <a:picLocks noChangeAspect="1" noChangeArrowheads="1"/>
          </p:cNvPicPr>
          <p:nvPr/>
        </p:nvPicPr>
        <p:blipFill>
          <a:blip r:embed="rId3" cstate="print"/>
          <a:srcRect b="6079"/>
          <a:stretch>
            <a:fillRect/>
          </a:stretch>
        </p:blipFill>
        <p:spPr bwMode="auto">
          <a:xfrm>
            <a:off x="971600" y="476672"/>
            <a:ext cx="2880320" cy="1800200"/>
          </a:xfrm>
          <a:prstGeom prst="rect">
            <a:avLst/>
          </a:prstGeom>
          <a:noFill/>
        </p:spPr>
      </p:pic>
      <p:pic>
        <p:nvPicPr>
          <p:cNvPr id="55298" name="Picture 2" descr="http://www.eorthopod.com/images/ContentImages/hand/hand_finger_arthritis/hand_finger_joint_symptoms01a.jpg"/>
          <p:cNvPicPr>
            <a:picLocks noChangeAspect="1" noChangeArrowheads="1"/>
          </p:cNvPicPr>
          <p:nvPr/>
        </p:nvPicPr>
        <p:blipFill>
          <a:blip r:embed="rId4" cstate="print"/>
          <a:srcRect t="20790" b="26291"/>
          <a:stretch>
            <a:fillRect/>
          </a:stretch>
        </p:blipFill>
        <p:spPr bwMode="auto">
          <a:xfrm>
            <a:off x="5334000" y="404664"/>
            <a:ext cx="3810000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9571" name="1 Başlık"/>
          <p:cNvSpPr>
            <a:spLocks noGrp="1"/>
          </p:cNvSpPr>
          <p:nvPr>
            <p:ph type="title"/>
          </p:nvPr>
        </p:nvSpPr>
        <p:spPr>
          <a:xfrm>
            <a:off x="1547664" y="332656"/>
            <a:ext cx="5616624" cy="10668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</a:t>
            </a:r>
          </a:p>
        </p:txBody>
      </p:sp>
      <p:sp>
        <p:nvSpPr>
          <p:cNvPr id="109572" name="2 İçerik Yer Tutucusu"/>
          <p:cNvSpPr>
            <a:spLocks noGrp="1"/>
          </p:cNvSpPr>
          <p:nvPr>
            <p:ph idx="1"/>
          </p:nvPr>
        </p:nvSpPr>
        <p:spPr>
          <a:xfrm>
            <a:off x="0" y="2492896"/>
            <a:ext cx="9144000" cy="1584176"/>
          </a:xfrm>
        </p:spPr>
        <p:txBody>
          <a:bodyPr/>
          <a:lstStyle/>
          <a:p>
            <a:pPr>
              <a:buNone/>
            </a:pPr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İki kemiği birbirine bağlayan yapıya veya yere eklem denir.</a:t>
            </a:r>
          </a:p>
          <a:p>
            <a:r>
              <a:rPr lang="tr-TR" sz="2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Eklemler sayesinde kemikler kolaylıkla hareket eder ve bizler de hareketleri rahatlıkla yapabiliriz.</a:t>
            </a:r>
            <a:endParaRPr lang="tr-TR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9575" name="Picture 4" descr="http://tbn3.google.com/images?q=tbn:_mzPt5VH9CpRtM:http://www.yeniozel.com/UploadFiles/BigProductImage/147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92696"/>
            <a:ext cx="1484784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Oval"/>
          <p:cNvSpPr/>
          <p:nvPr/>
        </p:nvSpPr>
        <p:spPr>
          <a:xfrm>
            <a:off x="6660232" y="1169368"/>
            <a:ext cx="360040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6444208" y="1673424"/>
            <a:ext cx="360040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Picture 2" descr="http://www.orthospecmd.com/images/knee-norm.jpg"/>
          <p:cNvPicPr>
            <a:picLocks noChangeAspect="1" noChangeArrowheads="1"/>
          </p:cNvPicPr>
          <p:nvPr/>
        </p:nvPicPr>
        <p:blipFill>
          <a:blip r:embed="rId7" cstate="print"/>
          <a:srcRect r="73705"/>
          <a:stretch>
            <a:fillRect/>
          </a:stretch>
        </p:blipFill>
        <p:spPr bwMode="auto">
          <a:xfrm>
            <a:off x="6228184" y="4216524"/>
            <a:ext cx="1065028" cy="2641476"/>
          </a:xfrm>
          <a:prstGeom prst="rect">
            <a:avLst/>
          </a:prstGeom>
          <a:noFill/>
        </p:spPr>
      </p:pic>
      <p:sp>
        <p:nvSpPr>
          <p:cNvPr id="13" name="12 Dikdörtgen"/>
          <p:cNvSpPr/>
          <p:nvPr/>
        </p:nvSpPr>
        <p:spPr>
          <a:xfrm>
            <a:off x="6948264" y="54452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5300" name="Picture 4" descr="http://www.harunyahya.org/evrim/darwin_dna_bilseydi/res/ka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67944" y="4293096"/>
            <a:ext cx="1666537" cy="2564904"/>
          </a:xfrm>
          <a:prstGeom prst="rect">
            <a:avLst/>
          </a:prstGeom>
          <a:noFill/>
        </p:spPr>
      </p:pic>
      <p:pic>
        <p:nvPicPr>
          <p:cNvPr id="3" name="Picture 6" descr="http://www.ortopedi-travmatoloji.com/resimler/dirsekanatomisi.jpg"/>
          <p:cNvPicPr>
            <a:picLocks noChangeAspect="1" noChangeArrowheads="1"/>
          </p:cNvPicPr>
          <p:nvPr/>
        </p:nvPicPr>
        <p:blipFill>
          <a:blip r:embed="rId9" cstate="print"/>
          <a:srcRect t="37799" r="29331"/>
          <a:stretch>
            <a:fillRect/>
          </a:stretch>
        </p:blipFill>
        <p:spPr bwMode="auto">
          <a:xfrm>
            <a:off x="179512" y="4437112"/>
            <a:ext cx="3419872" cy="1963093"/>
          </a:xfrm>
          <a:prstGeom prst="rect">
            <a:avLst/>
          </a:prstGeom>
          <a:noFill/>
        </p:spPr>
      </p:pic>
      <p:sp>
        <p:nvSpPr>
          <p:cNvPr id="15" name="14 Dikdörtgen"/>
          <p:cNvSpPr/>
          <p:nvPr/>
        </p:nvSpPr>
        <p:spPr>
          <a:xfrm>
            <a:off x="1403648" y="4293096"/>
            <a:ext cx="230425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1619672" y="764704"/>
            <a:ext cx="1440160" cy="1368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5580112" y="620688"/>
            <a:ext cx="360040" cy="36004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klinik-gut.ch/media/tmp/catalogue/bild1__jpg_580x280_crop_upscale_q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880040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4437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wissorthoclinic.com/sites/default/files/arg_signessymptomes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4436"/>
            <a:ext cx="9144000" cy="363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5638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swissorthoclinic.com/sites/default/files/arhe_signessymptomes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067671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142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6" name="Picture 8" descr="http://t0.gstatic.com/images?q=tbn:ANd9GcT8WhMGMv74JczsIJ_RDdEm6yUynVzyqtz5lWDQn-Vwq9tQcqj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1900" y="4467225"/>
            <a:ext cx="1562100" cy="2390775"/>
          </a:xfrm>
          <a:prstGeom prst="rect">
            <a:avLst/>
          </a:prstGeom>
          <a:noFill/>
        </p:spPr>
      </p:pic>
      <p:pic>
        <p:nvPicPr>
          <p:cNvPr id="63490" name="Picture 9" descr="http://opinionhead.com/wp-content/uploads/2008/10/skeleto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8238" y="0"/>
            <a:ext cx="36988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3214688"/>
            <a:ext cx="9144000" cy="3643312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gün öğretmen sınıfa iskelet getirmiş.Öğrencilerine sormuş: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--Çocuklar bu iskeletin bayana mı yoksa erkeğe mi ait olduğunu nereden anlarız? demiş.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Sizin aklınıza ne geliyorsa çocuklar da aynısını söylemiş.Daha sonra Temel parmak kaldırmış: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--Çenesine bakarız öğretmenim, demiş.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Öğretmeni şaşırmış: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--Çenesinden nasıl anlarız Temel? demiş.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Temel istifini bile bozmadan: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--Çenesi düşükse kadınlardır öğretmenim, demiş.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b="1" dirty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3493" name="Picture 2" descr="http://77.92.130.148/cnt/kmk/img/fik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214313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4" descr="http://77.92.130.148/cnt/kmk/img/fikr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188640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low-level-laser-therapy-vityas.com/arthrosi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94"/>
          <a:stretch/>
        </p:blipFill>
        <p:spPr bwMode="auto">
          <a:xfrm>
            <a:off x="2596178" y="1928453"/>
            <a:ext cx="3206134" cy="494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94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066800"/>
          </a:xfrm>
        </p:spPr>
        <p:txBody>
          <a:bodyPr/>
          <a:lstStyle/>
          <a:p>
            <a:r>
              <a:rPr lang="tr-TR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Eklemin Yapısı </a:t>
            </a:r>
          </a:p>
        </p:txBody>
      </p:sp>
      <p:sp>
        <p:nvSpPr>
          <p:cNvPr id="110595" name="2 İçerik Yer Tutucusu"/>
          <p:cNvSpPr>
            <a:spLocks noGrp="1"/>
          </p:cNvSpPr>
          <p:nvPr>
            <p:ph idx="1"/>
          </p:nvPr>
        </p:nvSpPr>
        <p:spPr>
          <a:xfrm>
            <a:off x="3203848" y="1124744"/>
            <a:ext cx="2846660" cy="1208732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 Bağları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 Sıvısı</a:t>
            </a:r>
          </a:p>
        </p:txBody>
      </p:sp>
      <p:sp>
        <p:nvSpPr>
          <p:cNvPr id="8" name="7 Dikdörtgen"/>
          <p:cNvSpPr/>
          <p:nvPr/>
        </p:nvSpPr>
        <p:spPr>
          <a:xfrm>
            <a:off x="6119712" y="3621472"/>
            <a:ext cx="2088232" cy="5040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 bağları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980084" y="3914150"/>
            <a:ext cx="1531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 Sıvısı</a:t>
            </a:r>
          </a:p>
        </p:txBody>
      </p:sp>
      <p:cxnSp>
        <p:nvCxnSpPr>
          <p:cNvPr id="4" name="Düz Ok Bağlayıcısı 3"/>
          <p:cNvCxnSpPr/>
          <p:nvPr/>
        </p:nvCxnSpPr>
        <p:spPr>
          <a:xfrm>
            <a:off x="2511272" y="4125528"/>
            <a:ext cx="75749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Dikdörtgen 5"/>
          <p:cNvSpPr/>
          <p:nvPr/>
        </p:nvSpPr>
        <p:spPr>
          <a:xfrm>
            <a:off x="3846278" y="2528997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812257" y="3481633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Kıkırdak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5013176"/>
            <a:ext cx="941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890021" y="3666299"/>
            <a:ext cx="45106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 flipH="1" flipV="1">
            <a:off x="4716016" y="3850965"/>
            <a:ext cx="1477170" cy="2253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>
            <a:off x="5652120" y="4005064"/>
            <a:ext cx="39838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0988" y="223892"/>
            <a:ext cx="5194920" cy="1143000"/>
          </a:xfrm>
        </p:spPr>
        <p:txBody>
          <a:bodyPr/>
          <a:lstStyle/>
          <a:p>
            <a:pPr>
              <a:defRPr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 Bağları	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1619" name="2 İçerik Yer Tutucusu"/>
          <p:cNvSpPr>
            <a:spLocks noGrp="1"/>
          </p:cNvSpPr>
          <p:nvPr>
            <p:ph idx="1"/>
          </p:nvPr>
        </p:nvSpPr>
        <p:spPr>
          <a:xfrm>
            <a:off x="3302732" y="4293096"/>
            <a:ext cx="5633864" cy="2469040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Kemiklerin birbirlerine bağlanmasını sağlayan bağlardır. Bu bağlar sayesinde kemikler birbirinden ayrılmazlar.</a:t>
            </a:r>
          </a:p>
        </p:txBody>
      </p:sp>
      <p:cxnSp>
        <p:nvCxnSpPr>
          <p:cNvPr id="7" name="6 Düz Ok Bağlayıcısı"/>
          <p:cNvCxnSpPr/>
          <p:nvPr/>
        </p:nvCxnSpPr>
        <p:spPr>
          <a:xfrm flipH="1">
            <a:off x="3131840" y="356649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rot="5400000">
            <a:off x="8495928" y="1712190"/>
            <a:ext cx="504056" cy="3600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11 Dikdörtgen"/>
          <p:cNvSpPr/>
          <p:nvPr/>
        </p:nvSpPr>
        <p:spPr>
          <a:xfrm>
            <a:off x="3707904" y="3386476"/>
            <a:ext cx="2952328" cy="3600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 bağları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1 Başlık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0668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 Sıvısı</a:t>
            </a:r>
          </a:p>
        </p:txBody>
      </p:sp>
      <p:sp>
        <p:nvSpPr>
          <p:cNvPr id="112643" name="2 İçerik Yer Tutucusu"/>
          <p:cNvSpPr>
            <a:spLocks noGrp="1"/>
          </p:cNvSpPr>
          <p:nvPr>
            <p:ph idx="1"/>
          </p:nvPr>
        </p:nvSpPr>
        <p:spPr>
          <a:xfrm>
            <a:off x="0" y="1214438"/>
            <a:ext cx="4716016" cy="5643562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Oynar eklemlerin bulunduğu yerlerde iki kemiğin sürtünmesini engelleyen eklem sıvısı bulunur.</a:t>
            </a:r>
          </a:p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Bu sıvı kemikleri korur ve kemiklerin birbirinin üzerinden rahatça kayarak hareket etmesine yardımcı olur.</a:t>
            </a:r>
          </a:p>
        </p:txBody>
      </p:sp>
      <p:pic>
        <p:nvPicPr>
          <p:cNvPr id="8194" name="Picture 2" descr="http://www.arthritis-health.com/files/field/image/knee-injection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1"/>
          <a:stretch/>
        </p:blipFill>
        <p:spPr bwMode="auto">
          <a:xfrm>
            <a:off x="4989751" y="1251992"/>
            <a:ext cx="3880513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1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3394720" cy="4090466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Eklem çeşitleri</a:t>
            </a:r>
            <a:endParaRPr lang="tr-TR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pic>
        <p:nvPicPr>
          <p:cNvPr id="4" name="Picture 2" descr="http://www.orthopaedics-germany.com/wp-content/uploads/sites/2/2014/12/Fotolia_65190174_X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464"/>
            <a:ext cx="5147940" cy="686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0970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3"/>
          <p:cNvSpPr>
            <a:spLocks noChangeArrowheads="1"/>
          </p:cNvSpPr>
          <p:nvPr/>
        </p:nvSpPr>
        <p:spPr bwMode="auto">
          <a:xfrm>
            <a:off x="2915816" y="1196752"/>
            <a:ext cx="2895600" cy="6858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EKLEMLER</a:t>
            </a:r>
          </a:p>
        </p:txBody>
      </p:sp>
      <p:sp>
        <p:nvSpPr>
          <p:cNvPr id="113667" name="AutoShape 5"/>
          <p:cNvSpPr>
            <a:spLocks noChangeArrowheads="1"/>
          </p:cNvSpPr>
          <p:nvPr/>
        </p:nvSpPr>
        <p:spPr bwMode="auto">
          <a:xfrm>
            <a:off x="1010815" y="3025552"/>
            <a:ext cx="1602705" cy="5334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r-TR" b="1" dirty="0" smtClean="0">
                <a:solidFill>
                  <a:schemeClr val="bg1"/>
                </a:solidFill>
              </a:rPr>
              <a:t>Oynar  </a:t>
            </a:r>
            <a:r>
              <a:rPr lang="tr-TR" b="1" dirty="0">
                <a:solidFill>
                  <a:schemeClr val="bg1"/>
                </a:solidFill>
              </a:rPr>
              <a:t>eklem</a:t>
            </a:r>
          </a:p>
        </p:txBody>
      </p:sp>
      <p:sp>
        <p:nvSpPr>
          <p:cNvPr id="113668" name="AutoShape 6"/>
          <p:cNvSpPr>
            <a:spLocks noChangeArrowheads="1"/>
          </p:cNvSpPr>
          <p:nvPr/>
        </p:nvSpPr>
        <p:spPr bwMode="auto">
          <a:xfrm>
            <a:off x="3491880" y="2996952"/>
            <a:ext cx="2057400" cy="6096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r-TR" b="1" dirty="0" smtClean="0">
                <a:solidFill>
                  <a:schemeClr val="bg1"/>
                </a:solidFill>
              </a:rPr>
              <a:t>Az  </a:t>
            </a:r>
            <a:r>
              <a:rPr lang="tr-TR" b="1" dirty="0">
                <a:solidFill>
                  <a:schemeClr val="bg1"/>
                </a:solidFill>
              </a:rPr>
              <a:t>oynar eklem</a:t>
            </a:r>
          </a:p>
        </p:txBody>
      </p:sp>
      <p:sp>
        <p:nvSpPr>
          <p:cNvPr id="113669" name="AutoShape 7"/>
          <p:cNvSpPr>
            <a:spLocks noChangeArrowheads="1"/>
          </p:cNvSpPr>
          <p:nvPr/>
        </p:nvSpPr>
        <p:spPr bwMode="auto">
          <a:xfrm>
            <a:off x="6156176" y="2996952"/>
            <a:ext cx="1828800" cy="5334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tr-TR" b="1" dirty="0" smtClean="0">
                <a:solidFill>
                  <a:schemeClr val="bg1"/>
                </a:solidFill>
              </a:rPr>
              <a:t>Oynamaz  </a:t>
            </a:r>
            <a:r>
              <a:rPr lang="tr-TR" b="1" dirty="0">
                <a:solidFill>
                  <a:schemeClr val="bg1"/>
                </a:solidFill>
              </a:rPr>
              <a:t>eklem</a:t>
            </a:r>
          </a:p>
        </p:txBody>
      </p:sp>
      <p:sp>
        <p:nvSpPr>
          <p:cNvPr id="113670" name="AutoShape 8"/>
          <p:cNvSpPr>
            <a:spLocks noChangeArrowheads="1"/>
          </p:cNvSpPr>
          <p:nvPr/>
        </p:nvSpPr>
        <p:spPr bwMode="auto">
          <a:xfrm>
            <a:off x="7259216" y="968152"/>
            <a:ext cx="1524000" cy="990600"/>
          </a:xfrm>
          <a:prstGeom prst="wedgeRoundRectCallout">
            <a:avLst>
              <a:gd name="adj1" fmla="val -131458"/>
              <a:gd name="adj2" fmla="val 70194"/>
              <a:gd name="adj3" fmla="val 16667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>
                <a:solidFill>
                  <a:schemeClr val="bg1"/>
                </a:solidFill>
              </a:rPr>
              <a:t>Hareket kabiliyetine göre </a:t>
            </a:r>
          </a:p>
        </p:txBody>
      </p:sp>
      <p:sp>
        <p:nvSpPr>
          <p:cNvPr id="113671" name="Line 9"/>
          <p:cNvSpPr>
            <a:spLocks noChangeShapeType="1"/>
          </p:cNvSpPr>
          <p:nvPr/>
        </p:nvSpPr>
        <p:spPr bwMode="auto">
          <a:xfrm flipH="1">
            <a:off x="2458616" y="1844824"/>
            <a:ext cx="1825352" cy="87592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3672" name="Line 10"/>
          <p:cNvSpPr>
            <a:spLocks noChangeShapeType="1"/>
          </p:cNvSpPr>
          <p:nvPr/>
        </p:nvSpPr>
        <p:spPr bwMode="auto">
          <a:xfrm>
            <a:off x="4355976" y="1844824"/>
            <a:ext cx="0" cy="108012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3673" name="Line 11"/>
          <p:cNvSpPr>
            <a:spLocks noChangeShapeType="1"/>
          </p:cNvSpPr>
          <p:nvPr/>
        </p:nvSpPr>
        <p:spPr bwMode="auto">
          <a:xfrm>
            <a:off x="4355976" y="1844824"/>
            <a:ext cx="2448272" cy="108012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3674" name="9 Dikdörtgen"/>
          <p:cNvSpPr>
            <a:spLocks noChangeArrowheads="1"/>
          </p:cNvSpPr>
          <p:nvPr/>
        </p:nvSpPr>
        <p:spPr bwMode="auto">
          <a:xfrm>
            <a:off x="2685529" y="252661"/>
            <a:ext cx="36423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çeşit eklem vardır:</a:t>
            </a:r>
          </a:p>
        </p:txBody>
      </p:sp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2" cstate="print"/>
          <a:srcRect r="27273"/>
          <a:stretch>
            <a:fillRect/>
          </a:stretch>
        </p:blipFill>
        <p:spPr bwMode="auto">
          <a:xfrm>
            <a:off x="4211960" y="4077072"/>
            <a:ext cx="1152128" cy="2194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180" b="60526"/>
          <a:stretch>
            <a:fillRect/>
          </a:stretch>
        </p:blipFill>
        <p:spPr bwMode="auto">
          <a:xfrm>
            <a:off x="755576" y="4005064"/>
            <a:ext cx="2130331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221088"/>
            <a:ext cx="2357438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ww.basicspine.com/blog/wp-content/uploads/arthritis-joint-locations.jpg?8212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75" y="0"/>
            <a:ext cx="3938667" cy="5251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0185" name="Picture 9" descr="http://t2.gstatic.com/images?q=tbn:ANd9GcRca_tXo8tqF5KtSGrBuYKJMb-Qbg7_Bsed1jJ8i3W4_boDQT9zDA&amp;t=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281"/>
          <a:stretch>
            <a:fillRect/>
          </a:stretch>
        </p:blipFill>
        <p:spPr bwMode="auto">
          <a:xfrm>
            <a:off x="7164288" y="1268760"/>
            <a:ext cx="2143125" cy="1944216"/>
          </a:xfrm>
          <a:prstGeom prst="rect">
            <a:avLst/>
          </a:prstGeom>
          <a:noFill/>
        </p:spPr>
      </p:pic>
      <p:pic>
        <p:nvPicPr>
          <p:cNvPr id="50187" name="Picture 11" descr="http://legacy.owensboro.kctcs.edu/GCaplan/anat/Study%20Guide/Image822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119"/>
          <a:stretch>
            <a:fillRect/>
          </a:stretch>
        </p:blipFill>
        <p:spPr bwMode="auto">
          <a:xfrm>
            <a:off x="5574783" y="3775392"/>
            <a:ext cx="3569217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4690" name="1 Başlık"/>
          <p:cNvSpPr>
            <a:spLocks noGrp="1"/>
          </p:cNvSpPr>
          <p:nvPr>
            <p:ph type="title"/>
          </p:nvPr>
        </p:nvSpPr>
        <p:spPr>
          <a:xfrm>
            <a:off x="4067944" y="274638"/>
            <a:ext cx="4618856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Oynar Eklem</a:t>
            </a:r>
          </a:p>
        </p:txBody>
      </p:sp>
      <p:sp>
        <p:nvSpPr>
          <p:cNvPr id="114691" name="2 İçerik Yer Tutucusu"/>
          <p:cNvSpPr>
            <a:spLocks noGrp="1"/>
          </p:cNvSpPr>
          <p:nvPr>
            <p:ph idx="1"/>
          </p:nvPr>
        </p:nvSpPr>
        <p:spPr>
          <a:xfrm>
            <a:off x="3922692" y="1268760"/>
            <a:ext cx="4522907" cy="2548880"/>
          </a:xfrm>
        </p:spPr>
        <p:txBody>
          <a:bodyPr/>
          <a:lstStyle/>
          <a:p>
            <a:pPr>
              <a:buNone/>
            </a:pP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İki kemiğinin, istenen hareketi (tam olarak) verecek şekilde oynayabilmesini sağlayan eklemlerdir.</a:t>
            </a:r>
          </a:p>
          <a:p>
            <a:pPr>
              <a:buNone/>
            </a:pPr>
            <a:r>
              <a:rPr lang="tr-TR" sz="24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Hareket yetenekleri diğer eklemlere göre fazladır.</a:t>
            </a:r>
          </a:p>
          <a:p>
            <a:pPr>
              <a:buNone/>
            </a:pPr>
            <a:r>
              <a:rPr lang="tr-TR" sz="2800" dirty="0" smtClean="0">
                <a:ln>
                  <a:solidFill>
                    <a:sysClr val="windowText" lastClr="000000"/>
                  </a:solidFill>
                </a:ln>
              </a:rPr>
              <a:t> </a:t>
            </a:r>
            <a:endParaRPr lang="tr-TR" sz="2800" b="1" dirty="0" smtClean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5251556"/>
            <a:ext cx="32403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Oynar eklemlerdeki kemiklerden birinin başı, öbür kemiğin çukuruna girmiş şekildedir.</a:t>
            </a:r>
            <a:endParaRPr lang="tr-TR" sz="2000" b="1" dirty="0">
              <a:ln w="12700">
                <a:solidFill>
                  <a:sysClr val="windowText" lastClr="000000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493427" y="4653136"/>
            <a:ext cx="15121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Vücutta eklemlerin büyük çoğunluğu bu gruba girer. </a:t>
            </a:r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1 Başlık"/>
          <p:cNvSpPr>
            <a:spLocks noGrp="1"/>
          </p:cNvSpPr>
          <p:nvPr>
            <p:ph type="title"/>
          </p:nvPr>
        </p:nvSpPr>
        <p:spPr>
          <a:xfrm>
            <a:off x="571500" y="0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Oynar Eklemler</a:t>
            </a:r>
          </a:p>
        </p:txBody>
      </p:sp>
      <p:pic>
        <p:nvPicPr>
          <p:cNvPr id="115717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7F4"/>
              </a:clrFrom>
              <a:clrTo>
                <a:srgbClr val="FBF7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284984"/>
            <a:ext cx="5571728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egitimportali.com/zumre/biyoloji/atlas/atlas_l2_025.jpg"/>
          <p:cNvPicPr>
            <a:picLocks noChangeAspect="1" noChangeArrowheads="1"/>
          </p:cNvPicPr>
          <p:nvPr/>
        </p:nvPicPr>
        <p:blipFill>
          <a:blip r:embed="rId3" cstate="print"/>
          <a:srcRect l="42169"/>
          <a:stretch>
            <a:fillRect/>
          </a:stretch>
        </p:blipFill>
        <p:spPr bwMode="auto">
          <a:xfrm>
            <a:off x="19844" y="404664"/>
            <a:ext cx="2307941" cy="30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egitimportali.com/zumre/biyoloji/atlas/atlas_l2_025.jpg"/>
          <p:cNvPicPr>
            <a:picLocks noChangeAspect="1" noChangeArrowheads="1"/>
          </p:cNvPicPr>
          <p:nvPr/>
        </p:nvPicPr>
        <p:blipFill>
          <a:blip r:embed="rId3" cstate="print"/>
          <a:srcRect t="16750" r="55986"/>
          <a:stretch>
            <a:fillRect/>
          </a:stretch>
        </p:blipFill>
        <p:spPr bwMode="auto">
          <a:xfrm>
            <a:off x="2298488" y="1031841"/>
            <a:ext cx="2440396" cy="2524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796136" y="2241352"/>
            <a:ext cx="334786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Omuz eklemi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Dirsek eklemi 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El ve ayak bileği eklemleri</a:t>
            </a:r>
            <a:endParaRPr lang="tr-TR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Kalça eklemi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Diz 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eklemi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El ve ayak parmağı eklemleri</a:t>
            </a:r>
            <a:endParaRPr lang="tr-TR" sz="28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3645024"/>
            <a:ext cx="2008297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3" descr="http://t0.gstatic.com/images?q=tbn:ANd9GcTMtAufcKjKEaFXzikMWgHToc_ZYHaNuOGe-aJTW7i-NScdNa3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04664"/>
            <a:ext cx="1510177" cy="1772816"/>
          </a:xfrm>
          <a:prstGeom prst="rect">
            <a:avLst/>
          </a:prstGeom>
          <a:noFill/>
        </p:spPr>
      </p:pic>
      <p:sp>
        <p:nvSpPr>
          <p:cNvPr id="11" name="10 Oval"/>
          <p:cNvSpPr/>
          <p:nvPr/>
        </p:nvSpPr>
        <p:spPr>
          <a:xfrm>
            <a:off x="3750195" y="4568304"/>
            <a:ext cx="1037829" cy="109294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1357313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Yarı Oynar Eklemler</a:t>
            </a:r>
          </a:p>
        </p:txBody>
      </p:sp>
      <p:sp>
        <p:nvSpPr>
          <p:cNvPr id="117764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4744"/>
          </a:xfrm>
        </p:spPr>
        <p:txBody>
          <a:bodyPr>
            <a:noAutofit/>
          </a:bodyPr>
          <a:lstStyle/>
          <a:p>
            <a:pPr>
              <a:buFont typeface="Arial" charset="0"/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eklemler oynar eklemlere göre hareketleri kısıtlıdır. </a:t>
            </a:r>
          </a:p>
          <a:p>
            <a:pPr>
              <a:buFont typeface="Arial" charset="0"/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Boyun,Omurga, Alt çene eklemi ,Göğüs kafesindeki eklemler yarı oynar eklemlerdir.</a:t>
            </a:r>
          </a:p>
        </p:txBody>
      </p:sp>
      <p:pic>
        <p:nvPicPr>
          <p:cNvPr id="11776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5"/>
            <a:ext cx="3044825" cy="2928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7766" name="Picture 9" descr="http://yenisafak.com.tr/resim/site/zhay128f311d128d4c66b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4500" y="3573016"/>
            <a:ext cx="3619500" cy="2714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7767" name="Picture 11" descr="http://www.ueh.gov.tr/web/hastaegitimi/images1/image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0" y="3286125"/>
            <a:ext cx="27336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63" y="0"/>
            <a:ext cx="1252537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faqs.org/photo-dict/photofiles/list/658/1066skull.jpg"/>
          <p:cNvPicPr>
            <a:picLocks noChangeAspect="1" noChangeArrowheads="1"/>
          </p:cNvPicPr>
          <p:nvPr/>
        </p:nvPicPr>
        <p:blipFill>
          <a:blip r:embed="rId2" cstate="print"/>
          <a:srcRect t="49706"/>
          <a:stretch>
            <a:fillRect/>
          </a:stretch>
        </p:blipFill>
        <p:spPr bwMode="auto">
          <a:xfrm>
            <a:off x="4283968" y="4221088"/>
            <a:ext cx="4860032" cy="2636912"/>
          </a:xfrm>
          <a:prstGeom prst="rect">
            <a:avLst/>
          </a:prstGeom>
          <a:noFill/>
        </p:spPr>
      </p:pic>
      <p:pic>
        <p:nvPicPr>
          <p:cNvPr id="11878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357438" cy="163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3-Oynamaz Eklemler</a:t>
            </a:r>
          </a:p>
        </p:txBody>
      </p:sp>
      <p:sp>
        <p:nvSpPr>
          <p:cNvPr id="118788" name="2 İçerik Yer Tutucusu"/>
          <p:cNvSpPr>
            <a:spLocks noGrp="1"/>
          </p:cNvSpPr>
          <p:nvPr>
            <p:ph idx="1"/>
          </p:nvPr>
        </p:nvSpPr>
        <p:spPr>
          <a:xfrm>
            <a:off x="0" y="1916832"/>
            <a:ext cx="4427984" cy="4248472"/>
          </a:xfrm>
        </p:spPr>
        <p:txBody>
          <a:bodyPr/>
          <a:lstStyle/>
          <a:p>
            <a:pPr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eklemlerde kemikler birbirine çok sıkı bağlandığı için bunların arasında boşluk yoktur.Bu yüzden oynamaz eklemler hareket etmez.</a:t>
            </a:r>
          </a:p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Kafatası eklemleri,yüz eklemleri</a:t>
            </a:r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879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13" y="0"/>
            <a:ext cx="1857375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eachpe.com/images/anatomy/fibrous_joint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628800"/>
            <a:ext cx="2771222" cy="2760138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6732240" y="3284984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Oynamaz eklem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6804248" y="3645024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88"/>
            <a:ext cx="9144000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7" name="Picture 9" descr="http://peakrunningperformance.com/webpages/images/stories/skeleton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61048"/>
            <a:ext cx="2730557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1 Başlık"/>
          <p:cNvSpPr>
            <a:spLocks noGrp="1"/>
          </p:cNvSpPr>
          <p:nvPr>
            <p:ph type="title"/>
          </p:nvPr>
        </p:nvSpPr>
        <p:spPr>
          <a:xfrm>
            <a:off x="2123728" y="188640"/>
            <a:ext cx="4608512" cy="1143000"/>
          </a:xfrm>
        </p:spPr>
        <p:txBody>
          <a:bodyPr/>
          <a:lstStyle/>
          <a:p>
            <a:pPr algn="l" eaLnBrk="1" hangingPunct="1"/>
            <a:r>
              <a:rPr lang="tr-TR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İskelet Sistemi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928812" y="1357313"/>
            <a:ext cx="7215187" cy="5500687"/>
          </a:xfrm>
        </p:spPr>
        <p:txBody>
          <a:bodyPr rtlCol="0">
            <a:normAutofit lnSpcReduction="10000"/>
          </a:bodyPr>
          <a:lstStyle/>
          <a:p>
            <a:pPr marL="273050" lvl="2" indent="-27305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r>
              <a:rPr lang="tr-TR" sz="2500" b="1" i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İskelet sistemi</a:t>
            </a:r>
            <a:r>
              <a:rPr lang="tr-TR" sz="2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insan vücudunun çatısını oluşturan sert ve dayanıklı bir yapıdır. 206 kemikten meydana gelmiştir.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r-TR" sz="25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İskeletin görevleri:</a:t>
            </a:r>
            <a:endParaRPr lang="tr-TR" sz="25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Vücudun hareketini sağlar.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Beyin, kalp ve akciğer gibi hassas organları korur.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Vücudun dik durmasını sağlar ve vücuda şekil verir.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İçerisinde bulunan kırmızı kemik iliği ile kan hücreleri üretir.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Vücudumuz için gerekli kalsiyum, magnezyum ve fosfor gibi mineraller kemiklerde depo edilir.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5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Kasların ve organları vücutta tutunmasını sağlar (onlara tutunma yüzeyi oluşturur).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4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dirty="0"/>
          </a:p>
        </p:txBody>
      </p:sp>
      <p:pic>
        <p:nvPicPr>
          <p:cNvPr id="64518" name="Picture 16" descr="4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68560" y="908720"/>
            <a:ext cx="2952328" cy="2954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78581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Acaba destek ve hareket sistemimizi oluşturan başka bir yapı var mı?</a:t>
            </a:r>
            <a:endParaRPr lang="tr-TR" dirty="0">
              <a:ln w="18415" cmpd="sng">
                <a:solidFill>
                  <a:sysClr val="windowText" lastClr="000000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2884" name="Picture 10" descr="http://yazarlikyazilimi.meb.gov.tr/Materyal/mardin/grup03/iskeletkassistemleri/resimler/kas_sistemi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77150" y="0"/>
            <a:ext cx="14668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5" name="Picture 8" descr="http://www.criticalbench.com/muscles/muscular-anatomy-fron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3" y="1790700"/>
            <a:ext cx="28575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6" name="Picture 10" descr="http://www.criticalbench.com/muscles/muscular-anatomy-back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5" y="1881188"/>
            <a:ext cx="3143250" cy="497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whatissilica.com/wp-content/uploads/2011/08/strong-bon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0"/>
            <a:ext cx="4291639" cy="4577749"/>
          </a:xfrm>
          <a:prstGeom prst="rect">
            <a:avLst/>
          </a:prstGeom>
          <a:noFill/>
        </p:spPr>
      </p:pic>
      <p:sp>
        <p:nvSpPr>
          <p:cNvPr id="123906" name="2 İçerik Yer Tutucusu"/>
          <p:cNvSpPr>
            <a:spLocks noGrp="1"/>
          </p:cNvSpPr>
          <p:nvPr>
            <p:ph idx="1"/>
          </p:nvPr>
        </p:nvSpPr>
        <p:spPr>
          <a:xfrm>
            <a:off x="179512" y="764704"/>
            <a:ext cx="4824536" cy="295232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Kuklaları hareket ettiren iplerdi…</a:t>
            </a:r>
          </a:p>
          <a:p>
            <a:pPr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Acaba insanlarda da mı ipler var ?</a:t>
            </a:r>
          </a:p>
        </p:txBody>
      </p:sp>
      <p:pic>
        <p:nvPicPr>
          <p:cNvPr id="123908" name="Picture 4" descr="http://www.ugurbilgi.com/images/haber/kuk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581128"/>
            <a:ext cx="4063380" cy="21400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62" name="Picture 2" descr="http://t2.gstatic.com/images?q=tbn:ANd9GcTHGC7Qlr-TSRvYf0ubxlDf6Iy1ZAsAEgsohGBJWeXZ_96LXCQ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49165">
            <a:off x="0" y="4391025"/>
            <a:ext cx="1857375" cy="2466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64" name="Picture 4" descr="http://2.bp.blogspot.com/_z2Lxl3dkQwQ/S84cBAF5iuI/AAAAAAAAAGs/TG81FPiRaWI/s1600/kukla.jpg"/>
          <p:cNvPicPr>
            <a:picLocks noChangeAspect="1" noChangeArrowheads="1"/>
          </p:cNvPicPr>
          <p:nvPr/>
        </p:nvPicPr>
        <p:blipFill>
          <a:blip r:embed="rId5" cstate="print"/>
          <a:srcRect b="5769"/>
          <a:stretch>
            <a:fillRect/>
          </a:stretch>
        </p:blipFill>
        <p:spPr bwMode="auto">
          <a:xfrm rot="652216">
            <a:off x="6882519" y="4539209"/>
            <a:ext cx="2064188" cy="22887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ciencelearn.org.nz/var/sciencelearn/storage/images/contexts/sporting-edge/science-ideas-and-concepts/muscle-types/9231-43-eng-NZ/Muscle-typ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71437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31" name="2 İçerik Yer Tutucusu"/>
          <p:cNvSpPr>
            <a:spLocks noGrp="1"/>
          </p:cNvSpPr>
          <p:nvPr>
            <p:ph idx="1"/>
          </p:nvPr>
        </p:nvSpPr>
        <p:spPr>
          <a:xfrm>
            <a:off x="22248" y="0"/>
            <a:ext cx="9121752" cy="2276872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İnsanlarda  da ipler yerine  kaslar vardır ve bu kaslar aynı kukladaki ipler gibi çalışarak kemiklerin (dolayısıyla insanın) ve diğer organların hareket etmesini sağlar…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2" descr="http://waukesha.uwc.edu/lib/reserves/pdf/zillgitt/zoo234/diagrams/unit2/ZOO%20234%20Muscular%20System%20Anterior%20View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61" b="2338"/>
          <a:stretch>
            <a:fillRect/>
          </a:stretch>
        </p:blipFill>
        <p:spPr bwMode="auto">
          <a:xfrm>
            <a:off x="4716016" y="0"/>
            <a:ext cx="3552825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6" descr="http://www.nic-personaltrainer.de/attachments/Image/Muskulatur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76750"/>
            <a:ext cx="2295525" cy="2381250"/>
          </a:xfrm>
          <a:prstGeom prst="rect">
            <a:avLst/>
          </a:prstGeom>
          <a:noFill/>
        </p:spPr>
      </p:pic>
      <p:pic>
        <p:nvPicPr>
          <p:cNvPr id="38916" name="Picture 4" descr="http://www.kundeneingang.net/files/48/1/modulefiles/pic_4811324articl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343149"/>
            <a:ext cx="2667000" cy="4514851"/>
          </a:xfrm>
          <a:prstGeom prst="rect">
            <a:avLst/>
          </a:prstGeom>
          <a:noFill/>
        </p:spPr>
      </p:pic>
      <p:pic>
        <p:nvPicPr>
          <p:cNvPr id="125957" name="Picture 8" descr="http://www.insanmucizesi.com/bolum8/res/0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5FE"/>
              </a:clrFrom>
              <a:clrTo>
                <a:srgbClr val="F2F5FE">
                  <a:alpha val="0"/>
                </a:srgbClr>
              </a:clrTo>
            </a:clrChange>
          </a:blip>
          <a:srcRect l="53519" t="3548" r="8148" b="5487"/>
          <a:stretch>
            <a:fillRect/>
          </a:stretch>
        </p:blipFill>
        <p:spPr bwMode="auto">
          <a:xfrm>
            <a:off x="4067944" y="0"/>
            <a:ext cx="10001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http://greatdance.com/thekineticinterface/images/musclesystem-thumb-425x52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30" t="8656"/>
          <a:stretch>
            <a:fillRect/>
          </a:stretch>
        </p:blipFill>
        <p:spPr bwMode="auto">
          <a:xfrm>
            <a:off x="6716525" y="3523083"/>
            <a:ext cx="2427475" cy="3334917"/>
          </a:xfrm>
          <a:prstGeom prst="rect">
            <a:avLst/>
          </a:prstGeom>
          <a:noFill/>
        </p:spPr>
      </p:pic>
      <p:sp>
        <p:nvSpPr>
          <p:cNvPr id="125954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8816" cy="1210146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Kas Sistemi </a:t>
            </a:r>
          </a:p>
        </p:txBody>
      </p:sp>
      <p:sp>
        <p:nvSpPr>
          <p:cNvPr id="125955" name="2 İçerik Yer Tutucusu"/>
          <p:cNvSpPr>
            <a:spLocks noGrp="1"/>
          </p:cNvSpPr>
          <p:nvPr>
            <p:ph idx="1"/>
          </p:nvPr>
        </p:nvSpPr>
        <p:spPr>
          <a:xfrm>
            <a:off x="1" y="1772816"/>
            <a:ext cx="5940151" cy="324036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İskelet sistemindeki kemiklerin üzerini örten, iç organların yapısına katılarak vücudun ve iç organların hareket etmesini sağlayan ,kasların oluşturduğu sisteme kas sistemi denir.</a:t>
            </a:r>
          </a:p>
        </p:txBody>
      </p:sp>
      <p:pic>
        <p:nvPicPr>
          <p:cNvPr id="125958" name="Picture 6" descr="http://www.insanmucizesi.com/bolum8/res/0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2F5FE"/>
              </a:clrFrom>
              <a:clrTo>
                <a:srgbClr val="F2F5FE">
                  <a:alpha val="0"/>
                </a:srgbClr>
              </a:clrTo>
            </a:clrChange>
          </a:blip>
          <a:srcRect l="8427" t="6258" r="52238" b="9250"/>
          <a:stretch>
            <a:fillRect/>
          </a:stretch>
        </p:blipFill>
        <p:spPr bwMode="auto">
          <a:xfrm>
            <a:off x="8143875" y="214313"/>
            <a:ext cx="10001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sciencephoto.com/images/showFullWatermarked.html/P154153-Muscle_structure-SPL.jpg?id=80154015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E0DECF"/>
              </a:clrFrom>
              <a:clrTo>
                <a:srgbClr val="E0DECF">
                  <a:alpha val="0"/>
                </a:srgbClr>
              </a:clrTo>
            </a:clrChange>
          </a:blip>
          <a:srcRect l="9225" t="11902" b="5721"/>
          <a:stretch>
            <a:fillRect/>
          </a:stretch>
        </p:blipFill>
        <p:spPr bwMode="auto">
          <a:xfrm rot="16397347">
            <a:off x="-1045415" y="1401530"/>
            <a:ext cx="4582556" cy="2738388"/>
          </a:xfrm>
          <a:prstGeom prst="rect">
            <a:avLst/>
          </a:prstGeom>
          <a:noFill/>
        </p:spPr>
      </p:pic>
      <p:pic>
        <p:nvPicPr>
          <p:cNvPr id="37894" name="Picture 6" descr="http://t0.gstatic.com/images?q=tbn:ANd9GcQo14W-BrELwciRIi5e_G8WO2us2AJaFVcQIrpCsvdbH7BvEEt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049688"/>
            <a:ext cx="2988662" cy="2808312"/>
          </a:xfrm>
          <a:prstGeom prst="rect">
            <a:avLst/>
          </a:prstGeom>
          <a:noFill/>
        </p:spPr>
      </p:pic>
      <p:pic>
        <p:nvPicPr>
          <p:cNvPr id="37890" name="Picture 2" descr="http://www.sciencephoto.com/images/download_wm_image.html/C0083090-Muscle_system_pose-SPL.jpg?id=6700830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0"/>
            <a:ext cx="2915816" cy="4505488"/>
          </a:xfrm>
          <a:prstGeom prst="rect">
            <a:avLst/>
          </a:prstGeom>
          <a:noFill/>
        </p:spPr>
      </p:pic>
      <p:sp>
        <p:nvSpPr>
          <p:cNvPr id="126979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Kaslar </a:t>
            </a:r>
          </a:p>
        </p:txBody>
      </p:sp>
      <p:sp>
        <p:nvSpPr>
          <p:cNvPr id="126980" name="2 İçerik Yer Tutucusu"/>
          <p:cNvSpPr>
            <a:spLocks noGrp="1"/>
          </p:cNvSpPr>
          <p:nvPr>
            <p:ph idx="1"/>
          </p:nvPr>
        </p:nvSpPr>
        <p:spPr>
          <a:xfrm>
            <a:off x="1259632" y="980728"/>
            <a:ext cx="7884368" cy="2764904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 hücreleri bir araya gelerek  kas teli veya lif denilen uzun, ince, ipliksi (iplik şeklindeki) yapıları oluşturur.</a:t>
            </a:r>
          </a:p>
          <a:p>
            <a:pPr eaLnBrk="1" hangingPunct="1"/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 telleri de bir araya gelerek kasları oluşturur.</a:t>
            </a:r>
          </a:p>
          <a:p>
            <a:pPr eaLnBrk="1" hangingPunct="1"/>
            <a:r>
              <a:rPr lang="tr-TR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Kasların kasılıp gevşeme özelliği vardır.</a:t>
            </a:r>
          </a:p>
          <a:p>
            <a:pPr eaLnBrk="1" hangingPunct="1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6981" name="Picture 8" descr="http://class.kmu.edu.tw/~wags/Biology/Wags/histopage/modelspage/smooth_muscle_fiber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572125"/>
            <a:ext cx="1376363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Çarpı"/>
          <p:cNvSpPr/>
          <p:nvPr/>
        </p:nvSpPr>
        <p:spPr>
          <a:xfrm>
            <a:off x="1785938" y="5429250"/>
            <a:ext cx="428625" cy="428625"/>
          </a:xfrm>
          <a:prstGeom prst="pl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126985" name="Picture 8" descr="http://class.kmu.edu.tw/~wags/Biology/Wags/histopage/modelspage/smooth_muscle_fiber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5041900"/>
            <a:ext cx="8572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6" name="Picture 8" descr="http://class.kmu.edu.tw/~wags/Biology/Wags/histopage/modelspage/smooth_muscle_fiber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278563"/>
            <a:ext cx="9191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7" name="Picture 14" descr="http://www.tqnyc.org/2006/NYC063547/images/muscleprin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4429125"/>
            <a:ext cx="21050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4 Dikdörtgen"/>
          <p:cNvSpPr/>
          <p:nvPr/>
        </p:nvSpPr>
        <p:spPr>
          <a:xfrm>
            <a:off x="2915816" y="4581128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4427984" y="4293096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Lif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3851920" y="6165304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Lif demeti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17 Sağ Ok"/>
          <p:cNvSpPr/>
          <p:nvPr/>
        </p:nvSpPr>
        <p:spPr>
          <a:xfrm>
            <a:off x="5868144" y="5373216"/>
            <a:ext cx="1008112" cy="57606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5 Dikdörtgen"/>
          <p:cNvSpPr/>
          <p:nvPr/>
        </p:nvSpPr>
        <p:spPr>
          <a:xfrm>
            <a:off x="80219" y="4717672"/>
            <a:ext cx="12961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 hücresi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sciencephoto.com/images/download_wm_image.html/F0023244-Muscle_structure-SPL.jpg?id=700023244"/>
          <p:cNvPicPr>
            <a:picLocks noChangeAspect="1" noChangeArrowheads="1"/>
          </p:cNvPicPr>
          <p:nvPr/>
        </p:nvPicPr>
        <p:blipFill>
          <a:blip r:embed="rId3" cstate="print"/>
          <a:srcRect b="6400"/>
          <a:stretch>
            <a:fillRect/>
          </a:stretch>
        </p:blipFill>
        <p:spPr bwMode="auto">
          <a:xfrm>
            <a:off x="1907704" y="-15543"/>
            <a:ext cx="4752528" cy="6873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74042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Unutmayalım!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835696" y="4509120"/>
            <a:ext cx="2448272" cy="1368152"/>
          </a:xfrm>
        </p:spPr>
        <p:txBody>
          <a:bodyPr/>
          <a:lstStyle/>
          <a:p>
            <a:pPr>
              <a:buNone/>
            </a:pP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Kaslar liflerden meydana gelmiştir.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6" descr="http://www.footdoc.ca/www.FootDoc.ca/Website_Achilles_Tendo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8434" y="3212976"/>
            <a:ext cx="2657405" cy="3645024"/>
          </a:xfrm>
          <a:prstGeom prst="rect">
            <a:avLst/>
          </a:prstGeom>
          <a:noFill/>
        </p:spPr>
      </p:pic>
      <p:pic>
        <p:nvPicPr>
          <p:cNvPr id="36866" name="Picture 2" descr="http://www.umm.edu/graphics/images/en/8956.jpg"/>
          <p:cNvPicPr>
            <a:picLocks noChangeAspect="1" noChangeArrowheads="1"/>
          </p:cNvPicPr>
          <p:nvPr/>
        </p:nvPicPr>
        <p:blipFill>
          <a:blip r:embed="rId3" cstate="print"/>
          <a:srcRect b="13668"/>
          <a:stretch>
            <a:fillRect/>
          </a:stretch>
        </p:blipFill>
        <p:spPr bwMode="auto">
          <a:xfrm>
            <a:off x="4491921" y="0"/>
            <a:ext cx="4652079" cy="3212976"/>
          </a:xfrm>
          <a:prstGeom prst="rect">
            <a:avLst/>
          </a:prstGeom>
          <a:noFill/>
        </p:spPr>
      </p:pic>
      <p:sp>
        <p:nvSpPr>
          <p:cNvPr id="128003" name="1 Başlık"/>
          <p:cNvSpPr>
            <a:spLocks noGrp="1"/>
          </p:cNvSpPr>
          <p:nvPr>
            <p:ph type="title"/>
          </p:nvPr>
        </p:nvSpPr>
        <p:spPr>
          <a:xfrm>
            <a:off x="0" y="260648"/>
            <a:ext cx="4330824" cy="1143000"/>
          </a:xfrm>
        </p:spPr>
        <p:txBody>
          <a:bodyPr/>
          <a:lstStyle/>
          <a:p>
            <a:r>
              <a:rPr lang="tr-TR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Tendon</a:t>
            </a: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28004" name="2 İçerik Yer Tutucusu"/>
          <p:cNvSpPr>
            <a:spLocks noGrp="1"/>
          </p:cNvSpPr>
          <p:nvPr>
            <p:ph idx="1"/>
          </p:nvPr>
        </p:nvSpPr>
        <p:spPr>
          <a:xfrm>
            <a:off x="0" y="1412776"/>
            <a:ext cx="5796136" cy="151216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Kasların kemiklere bağlandığı kısma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veya kiriş denir.</a:t>
            </a:r>
          </a:p>
          <a:p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8005" name="Picture 2" descr="http://images.conquestchronicles.com/images/admin/foot_achilles_tendon_anatomy01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0"/>
            <a:ext cx="32289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6" name="Picture 4" descr="http://graphics8.nytimes.com/images/2007/08/01/health/adam/19089.jpg"/>
          <p:cNvPicPr>
            <a:picLocks noChangeAspect="1" noChangeArrowheads="1"/>
          </p:cNvPicPr>
          <p:nvPr/>
        </p:nvPicPr>
        <p:blipFill>
          <a:blip r:embed="rId5" cstate="print"/>
          <a:srcRect r="55000"/>
          <a:stretch>
            <a:fillRect/>
          </a:stretch>
        </p:blipFill>
        <p:spPr bwMode="auto">
          <a:xfrm>
            <a:off x="6516216" y="3302000"/>
            <a:ext cx="200025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Dikdörtgen"/>
          <p:cNvSpPr/>
          <p:nvPr/>
        </p:nvSpPr>
        <p:spPr>
          <a:xfrm>
            <a:off x="1403648" y="6381328"/>
            <a:ext cx="7200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2195736" y="3789040"/>
            <a:ext cx="864096" cy="266429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6372200" y="5733256"/>
            <a:ext cx="115212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6516216" y="400506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7524328" y="5805264"/>
            <a:ext cx="432048" cy="864096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Dikdörtgen"/>
          <p:cNvSpPr/>
          <p:nvPr/>
        </p:nvSpPr>
        <p:spPr>
          <a:xfrm flipV="1">
            <a:off x="0" y="3140968"/>
            <a:ext cx="129614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5580112" y="404664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652120" y="692696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</a:t>
            </a:r>
            <a:r>
              <a:rPr lang="tr-TR" sz="1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724128" y="1556792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</a:t>
            </a:r>
            <a:r>
              <a:rPr lang="tr-TR" sz="1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21 Oval"/>
          <p:cNvSpPr/>
          <p:nvPr/>
        </p:nvSpPr>
        <p:spPr>
          <a:xfrm>
            <a:off x="4572000" y="5229200"/>
            <a:ext cx="360040" cy="12961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2" descr="http://skillbuilders.patientsites.com/media/img/1347/general_tendonitis_anatomy09a.jpg"/>
          <p:cNvPicPr>
            <a:picLocks noChangeAspect="1" noChangeArrowheads="1"/>
          </p:cNvPicPr>
          <p:nvPr/>
        </p:nvPicPr>
        <p:blipFill>
          <a:blip r:embed="rId2" cstate="print"/>
          <a:srcRect b="8651"/>
          <a:stretch>
            <a:fillRect/>
          </a:stretch>
        </p:blipFill>
        <p:spPr bwMode="auto">
          <a:xfrm>
            <a:off x="0" y="0"/>
            <a:ext cx="4572000" cy="4176464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403648" y="0"/>
            <a:ext cx="1656184" cy="692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Tendonlar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331640" y="1844824"/>
            <a:ext cx="12241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563888" y="1628800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1979712" y="3861048"/>
            <a:ext cx="1152128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828" name="Picture 4" descr="http://skillbuilders.patientsites.com/media/img/1347/general_tendonitis_latepi_anatomy08.jpg"/>
          <p:cNvPicPr>
            <a:picLocks noChangeAspect="1" noChangeArrowheads="1"/>
          </p:cNvPicPr>
          <p:nvPr/>
        </p:nvPicPr>
        <p:blipFill>
          <a:blip r:embed="rId3" cstate="print"/>
          <a:srcRect b="13061"/>
          <a:stretch>
            <a:fillRect/>
          </a:stretch>
        </p:blipFill>
        <p:spPr bwMode="auto">
          <a:xfrm>
            <a:off x="5334000" y="260648"/>
            <a:ext cx="3810000" cy="3312368"/>
          </a:xfrm>
          <a:prstGeom prst="rect">
            <a:avLst/>
          </a:prstGeom>
          <a:noFill/>
        </p:spPr>
      </p:pic>
      <p:pic>
        <p:nvPicPr>
          <p:cNvPr id="205830" name="Picture 6" descr="http://skillbuilders.patientsites.com/media/img/1347/general_tendonitis_intro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9650" y="3571259"/>
            <a:ext cx="4286250" cy="3219451"/>
          </a:xfrm>
          <a:prstGeom prst="rect">
            <a:avLst/>
          </a:prstGeom>
          <a:noFill/>
        </p:spPr>
      </p:pic>
      <p:sp>
        <p:nvSpPr>
          <p:cNvPr id="12" name="11 Dikdörtgen"/>
          <p:cNvSpPr/>
          <p:nvPr/>
        </p:nvSpPr>
        <p:spPr>
          <a:xfrm>
            <a:off x="4649924" y="3433718"/>
            <a:ext cx="122413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4361892" y="4729862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6188" y="5161910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170204" y="5737974"/>
            <a:ext cx="9361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759120" y="6538682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126088" y="881336"/>
            <a:ext cx="288032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9" name="18 Düz Bağlayıcı"/>
          <p:cNvCxnSpPr>
            <a:stCxn id="17" idx="2"/>
          </p:cNvCxnSpPr>
          <p:nvPr/>
        </p:nvCxnSpPr>
        <p:spPr>
          <a:xfrm rot="5400000">
            <a:off x="6414120" y="1169368"/>
            <a:ext cx="936104" cy="136815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05832" name="Picture 8" descr="http://skillbuilders.patientsites.com/media/img/708/knee_hamstring_anatomy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977680"/>
            <a:ext cx="2880320" cy="2880320"/>
          </a:xfrm>
          <a:prstGeom prst="rect">
            <a:avLst/>
          </a:prstGeom>
          <a:noFill/>
        </p:spPr>
      </p:pic>
      <p:sp>
        <p:nvSpPr>
          <p:cNvPr id="27" name="26 Dikdörtgen"/>
          <p:cNvSpPr/>
          <p:nvPr/>
        </p:nvSpPr>
        <p:spPr>
          <a:xfrm>
            <a:off x="1043608" y="4005064"/>
            <a:ext cx="115212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Dikdörtgen"/>
          <p:cNvSpPr/>
          <p:nvPr/>
        </p:nvSpPr>
        <p:spPr>
          <a:xfrm>
            <a:off x="3203848" y="6597352"/>
            <a:ext cx="504056" cy="260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8" name="Picture 2" descr="http://www.injuryupdate.com.au/patellaalignmen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100"/>
              </a:clrFrom>
              <a:clrTo>
                <a:srgbClr val="0001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Oval"/>
          <p:cNvSpPr/>
          <p:nvPr/>
        </p:nvSpPr>
        <p:spPr>
          <a:xfrm rot="1871509">
            <a:off x="4777849" y="3994923"/>
            <a:ext cx="1679494" cy="31409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Oval"/>
          <p:cNvSpPr/>
          <p:nvPr/>
        </p:nvSpPr>
        <p:spPr>
          <a:xfrm>
            <a:off x="5804520" y="-19000"/>
            <a:ext cx="2448272" cy="27279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71600" y="3717032"/>
            <a:ext cx="2448272" cy="31409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4" descr="http://skillbuilders.patientsites.com/media/img/536/foot_posterior_tibial_tendon_intro01.jpg"/>
          <p:cNvPicPr>
            <a:picLocks noChangeAspect="1" noChangeArrowheads="1"/>
          </p:cNvPicPr>
          <p:nvPr/>
        </p:nvPicPr>
        <p:blipFill>
          <a:blip r:embed="rId3" cstate="print"/>
          <a:srcRect b="4951"/>
          <a:stretch>
            <a:fillRect/>
          </a:stretch>
        </p:blipFill>
        <p:spPr bwMode="auto">
          <a:xfrm>
            <a:off x="0" y="0"/>
            <a:ext cx="2160240" cy="2346609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0" y="188640"/>
            <a:ext cx="10436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1556792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Aşırı zorlamalarda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tendonlarımız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kopabilir.</a:t>
            </a:r>
          </a:p>
          <a:p>
            <a:pPr eaLnBrk="1" hangingPunct="1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Onun için dikkatli olmalı kaslarımızı aşırı zorlayacak hareketler yapmamalıyız…</a:t>
            </a:r>
          </a:p>
        </p:txBody>
      </p:sp>
      <p:pic>
        <p:nvPicPr>
          <p:cNvPr id="130051" name="Picture 2" descr="http://64.143.176.9/library/healthguide/en-us/images/media/medical/hw/nr5516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5"/>
            <a:ext cx="8929688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skillbuilders.patientsites.com/media/img/567/foot_achilles_tendon_symptoms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5648" y="2132856"/>
            <a:ext cx="3168352" cy="3168352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23528" y="4653136"/>
            <a:ext cx="223224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Tendon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kopması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012160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012160" y="4941168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8028384" y="2564904"/>
            <a:ext cx="97160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4820" name="Picture 4" descr="http://skillbuilders.patientsites.com/media/img/1347/general_tendonitis_rct_anatomy10.jpg"/>
          <p:cNvPicPr>
            <a:picLocks noChangeAspect="1" noChangeArrowheads="1"/>
          </p:cNvPicPr>
          <p:nvPr/>
        </p:nvPicPr>
        <p:blipFill>
          <a:blip r:embed="rId4" cstate="print"/>
          <a:srcRect t="2154" b="7391"/>
          <a:stretch>
            <a:fillRect/>
          </a:stretch>
        </p:blipFill>
        <p:spPr bwMode="auto">
          <a:xfrm>
            <a:off x="0" y="1556792"/>
            <a:ext cx="277180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9 Dikdörtgen"/>
          <p:cNvSpPr/>
          <p:nvPr/>
        </p:nvSpPr>
        <p:spPr>
          <a:xfrm>
            <a:off x="0" y="1556792"/>
            <a:ext cx="899592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179512" y="2132856"/>
            <a:ext cx="360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12 Düz Bağlayıcı"/>
          <p:cNvCxnSpPr/>
          <p:nvPr/>
        </p:nvCxnSpPr>
        <p:spPr>
          <a:xfrm rot="16200000" flipV="1">
            <a:off x="35496" y="3573016"/>
            <a:ext cx="1656184" cy="50405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4055517" cy="553424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35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3903">
            <a:off x="5218587" y="227901"/>
            <a:ext cx="3091853" cy="65533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6" name="Picture 12" descr="http://www.zoobotanica.plus.com/GIF%20files/Medical/Muscl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6715125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://static-p4.fotolia.com/jpg/00/07/63/61/400_F_7636195_ZyCqZWcM9iTNUYCvdfT0nKfMVg6I2xw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943" t="4951" r="23055" b="8110"/>
          <a:stretch>
            <a:fillRect/>
          </a:stretch>
        </p:blipFill>
        <p:spPr bwMode="auto">
          <a:xfrm flipH="1">
            <a:off x="0" y="-1"/>
            <a:ext cx="1763688" cy="3863317"/>
          </a:xfrm>
          <a:prstGeom prst="rect">
            <a:avLst/>
          </a:prstGeom>
          <a:noFill/>
        </p:spPr>
      </p:pic>
      <p:pic>
        <p:nvPicPr>
          <p:cNvPr id="33794" name="Picture 2" descr="http://www.iatrum.de/Bilder/muskulatur/muskeln-des-menschen-10006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3522" y="0"/>
            <a:ext cx="2270478" cy="4176464"/>
          </a:xfrm>
          <a:prstGeom prst="rect">
            <a:avLst/>
          </a:prstGeom>
          <a:noFill/>
        </p:spPr>
      </p:pic>
      <p:sp>
        <p:nvSpPr>
          <p:cNvPr id="131075" name="2 İçerik Yer Tutucusu"/>
          <p:cNvSpPr>
            <a:spLocks noGrp="1"/>
          </p:cNvSpPr>
          <p:nvPr>
            <p:ph idx="1"/>
          </p:nvPr>
        </p:nvSpPr>
        <p:spPr>
          <a:xfrm>
            <a:off x="1547664" y="0"/>
            <a:ext cx="5616624" cy="1916832"/>
          </a:xfrm>
        </p:spPr>
        <p:txBody>
          <a:bodyPr/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Kaslarımızın içerisinde kan damarları ve sinirler bulunur.</a:t>
            </a:r>
          </a:p>
        </p:txBody>
      </p:sp>
      <p:sp>
        <p:nvSpPr>
          <p:cNvPr id="7" name="6 Dikdörtgen"/>
          <p:cNvSpPr/>
          <p:nvPr/>
        </p:nvSpPr>
        <p:spPr>
          <a:xfrm>
            <a:off x="755576" y="0"/>
            <a:ext cx="576064" cy="260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3798" name="Picture 6" descr="http://www.dkimages.com/discover/previews/854/2011716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1FAF9"/>
              </a:clrFrom>
              <a:clrTo>
                <a:srgbClr val="F1FAF9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195736" y="1916832"/>
            <a:ext cx="3987979" cy="3312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6" descr="http://www.fenokulu.net/kavramresim7/kascesitle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5850" y="0"/>
            <a:ext cx="424815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9" name="1 Başlık"/>
          <p:cNvSpPr>
            <a:spLocks noGrp="1"/>
          </p:cNvSpPr>
          <p:nvPr>
            <p:ph type="title"/>
          </p:nvPr>
        </p:nvSpPr>
        <p:spPr>
          <a:xfrm>
            <a:off x="539552" y="908720"/>
            <a:ext cx="3754760" cy="634082"/>
          </a:xfrm>
        </p:spPr>
        <p:txBody>
          <a:bodyPr/>
          <a:lstStyle/>
          <a:p>
            <a:pPr algn="l" eaLnBrk="1" hangingPunct="1"/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 Çeşitleri	</a:t>
            </a:r>
          </a:p>
        </p:txBody>
      </p:sp>
      <p:sp>
        <p:nvSpPr>
          <p:cNvPr id="132100" name="2 İçerik Yer Tutucusu"/>
          <p:cNvSpPr>
            <a:spLocks noGrp="1"/>
          </p:cNvSpPr>
          <p:nvPr>
            <p:ph idx="1"/>
          </p:nvPr>
        </p:nvSpPr>
        <p:spPr>
          <a:xfrm>
            <a:off x="0" y="1600201"/>
            <a:ext cx="6072188" cy="10367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Vücudumuzda yapılarına ve görevlerine göre 3 çeşit kas bulunur.</a:t>
            </a:r>
          </a:p>
        </p:txBody>
      </p:sp>
      <p:pic>
        <p:nvPicPr>
          <p:cNvPr id="132101" name="Picture 4" descr="http://www.fenokuluforum.com/wwwfenokulunet/kasl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2433638"/>
            <a:ext cx="7072313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8028384" y="1772816"/>
            <a:ext cx="8640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 descr="http://waukesha.uwc.edu/lib/reserves/pdf/zillgitt/zoo234/diagrams/unit2/ZOO%20234%20Muscular%20System%20Anterior%20View.jpg"/>
          <p:cNvPicPr>
            <a:picLocks noChangeAspect="1" noChangeArrowheads="1"/>
          </p:cNvPicPr>
          <p:nvPr/>
        </p:nvPicPr>
        <p:blipFill>
          <a:blip r:embed="rId2" cstate="print"/>
          <a:srcRect t="6261" b="2338"/>
          <a:stretch>
            <a:fillRect/>
          </a:stretch>
        </p:blipFill>
        <p:spPr bwMode="auto">
          <a:xfrm>
            <a:off x="6429375" y="2873375"/>
            <a:ext cx="2714625" cy="398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2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İskelet Kasları (çizgili –kırmızı kaslar)</a:t>
            </a:r>
          </a:p>
        </p:txBody>
      </p:sp>
      <p:sp>
        <p:nvSpPr>
          <p:cNvPr id="133124" name="2 İçerik Yer Tutucusu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151216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İskelet sistemindeki kemiklerin üzerini örten (kemikleri saran) ve vücudun hareket etmesini sağlayan kaslara iskelet kasları denir. </a:t>
            </a:r>
          </a:p>
          <a:p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66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66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3125" name="Picture 8" descr="http://www.insanmucizesi.com/bolum8/res/0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2F5FE"/>
              </a:clrFrom>
              <a:clrTo>
                <a:srgbClr val="F2F5FE">
                  <a:alpha val="0"/>
                </a:srgbClr>
              </a:clrTo>
            </a:clrChange>
          </a:blip>
          <a:srcRect l="53519" t="3548" r="8148" b="5487"/>
          <a:stretch>
            <a:fillRect/>
          </a:stretch>
        </p:blipFill>
        <p:spPr bwMode="auto">
          <a:xfrm>
            <a:off x="8143875" y="0"/>
            <a:ext cx="10001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26" name="Picture 6" descr="http://msjensen.cehd.umn.edu/1135/Worksheets/Histology/MuscleStriated.jpg"/>
          <p:cNvPicPr>
            <a:picLocks noChangeAspect="1" noChangeArrowheads="1"/>
          </p:cNvPicPr>
          <p:nvPr/>
        </p:nvPicPr>
        <p:blipFill>
          <a:blip r:embed="rId4" cstate="print"/>
          <a:srcRect b="16728"/>
          <a:stretch>
            <a:fillRect/>
          </a:stretch>
        </p:blipFill>
        <p:spPr bwMode="auto">
          <a:xfrm>
            <a:off x="0" y="3359150"/>
            <a:ext cx="6357938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54" name="Picture 8" descr="http://gifarsivim.sitemynet.com/mynet_resimlerim/gif9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5517232"/>
            <a:ext cx="200025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http://t0.gstatic.com/images?q=tbn:ANd9GcTGChB2tZ-dDkPmVEc2mtzjN_2_HtMOpM04KaUoSvGZIEyFdL_J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" cy="1676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4152" name="Picture 5" descr="http://www.meddean.luc.edu/lumen/MedEd/Histo/HistoImages/hl3A-45.jpg"/>
          <p:cNvPicPr>
            <a:picLocks noChangeAspect="1" noChangeArrowheads="1"/>
          </p:cNvPicPr>
          <p:nvPr/>
        </p:nvPicPr>
        <p:blipFill>
          <a:blip r:embed="rId4" cstate="print"/>
          <a:srcRect t="10034" b="9698"/>
          <a:stretch>
            <a:fillRect/>
          </a:stretch>
        </p:blipFill>
        <p:spPr bwMode="auto">
          <a:xfrm>
            <a:off x="5475288" y="332656"/>
            <a:ext cx="3668712" cy="2500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4146" name="Picture 6" descr="http://gifarsivim.sitemynet.com/mynet_resimlerim/gif7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28669" y="5157192"/>
            <a:ext cx="2267744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7" name="Picture 16" descr="http://gifarsivim.sitemynet.com/mynet_resimlerim/gif266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5572125"/>
            <a:ext cx="8159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8" name="Picture 14" descr="http://gifarsivim.sitemynet.com/mynet_resimlerim/gif167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54292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9" name="Picture 4" descr="http://www.fenokuluforum.com/wwwfenokulunet/kaslar.jpg"/>
          <p:cNvPicPr>
            <a:picLocks noChangeAspect="1" noChangeArrowheads="1"/>
          </p:cNvPicPr>
          <p:nvPr/>
        </p:nvPicPr>
        <p:blipFill>
          <a:blip r:embed="rId8" cstate="print"/>
          <a:srcRect l="62627" t="35416" b="37135"/>
          <a:stretch>
            <a:fillRect/>
          </a:stretch>
        </p:blipFill>
        <p:spPr bwMode="auto">
          <a:xfrm>
            <a:off x="6643688" y="4286250"/>
            <a:ext cx="1676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50" name="1 Başlık"/>
          <p:cNvSpPr>
            <a:spLocks noGrp="1"/>
          </p:cNvSpPr>
          <p:nvPr>
            <p:ph type="title"/>
          </p:nvPr>
        </p:nvSpPr>
        <p:spPr>
          <a:xfrm>
            <a:off x="1403647" y="285750"/>
            <a:ext cx="4248473" cy="1143000"/>
          </a:xfrm>
        </p:spPr>
        <p:txBody>
          <a:bodyPr/>
          <a:lstStyle/>
          <a:p>
            <a:r>
              <a:rPr lang="tr-TR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Çizgili Kasların Özellikleri</a:t>
            </a:r>
          </a:p>
        </p:txBody>
      </p:sp>
      <p:sp>
        <p:nvSpPr>
          <p:cNvPr id="134151" name="2 İçerik Yer Tutucusu"/>
          <p:cNvSpPr>
            <a:spLocks noGrp="1"/>
          </p:cNvSpPr>
          <p:nvPr>
            <p:ph idx="1"/>
          </p:nvPr>
        </p:nvSpPr>
        <p:spPr>
          <a:xfrm>
            <a:off x="0" y="2780928"/>
            <a:ext cx="7786688" cy="3500437"/>
          </a:xfrm>
        </p:spPr>
        <p:txBody>
          <a:bodyPr/>
          <a:lstStyle/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Bizim isteğimizle çalışırlar (istemli kaslardır).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Hızlı çalışıp çabuk yorulurlar.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Güçlü kasılıp gevşerler ve çok enerji harcarlar. Kasıldıklarında ortaları şişer.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Hücreleri uzun, silindir şekilli ve kırmızı renklidir. 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Hücreleri çok çekirdeklidir.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Boyun, kol, bacak, el, ayak, parmak, göz kapağı kasları çizgili kaslardır.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4153" name="Picture 7" descr="http://www.lisebiyoloji.com/resim/lisebiyoloji-dokular%20(11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1340768"/>
            <a:ext cx="5500688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Çizgili Kas</a:t>
            </a:r>
            <a:endParaRPr lang="tr-TR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6850" name="Picture 2" descr="http://www.scienceclarified.com/images/uesc_07_img03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323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 descr="http://1.bp.blogspot.com/_Igp5Cx31TQc/TCdFv_C0M5I/AAAAAAAAAJQ/WNcitJZwxMc/s1600/CIMG0610.JPG"/>
          <p:cNvPicPr>
            <a:picLocks noChangeAspect="1" noChangeArrowheads="1"/>
          </p:cNvPicPr>
          <p:nvPr/>
        </p:nvPicPr>
        <p:blipFill>
          <a:blip r:embed="rId3" cstate="print"/>
          <a:srcRect l="11504" b="33547"/>
          <a:stretch>
            <a:fillRect/>
          </a:stretch>
        </p:blipFill>
        <p:spPr bwMode="auto">
          <a:xfrm>
            <a:off x="0" y="0"/>
            <a:ext cx="9362704" cy="6165304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6983760" y="6165304"/>
            <a:ext cx="2160240" cy="69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bg2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Dilde Çizgili Kaslar</a:t>
            </a:r>
            <a:endParaRPr lang="tr-TR" b="1" dirty="0">
              <a:ln w="12700">
                <a:solidFill>
                  <a:schemeClr val="bg2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Düz Kaslar </a:t>
            </a:r>
          </a:p>
        </p:txBody>
      </p:sp>
      <p:sp>
        <p:nvSpPr>
          <p:cNvPr id="135171" name="2 İçerik Yer Tutucusu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1368152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İç organların yapısında bulunan ve iç organların çalışmasını sağlayan kaslara düz (beyaz) kaslar denir.</a:t>
            </a:r>
          </a:p>
        </p:txBody>
      </p:sp>
      <p:pic>
        <p:nvPicPr>
          <p:cNvPr id="135172" name="Picture 2" descr="http://www.ansiklopedim.com/biyoloji/iskeletvekassistemi_dosyalar/image011.jpg"/>
          <p:cNvPicPr>
            <a:picLocks noChangeAspect="1" noChangeArrowheads="1"/>
          </p:cNvPicPr>
          <p:nvPr/>
        </p:nvPicPr>
        <p:blipFill>
          <a:blip r:embed="rId2" cstate="print"/>
          <a:srcRect l="43089" r="-1320" b="61855"/>
          <a:stretch>
            <a:fillRect/>
          </a:stretch>
        </p:blipFill>
        <p:spPr bwMode="auto">
          <a:xfrm>
            <a:off x="642938" y="3714750"/>
            <a:ext cx="7500937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4.bp.blogspot.com/_Igp5Cx31TQc/TCdFXZ9VcLI/AAAAAAAAAJA/FcbPe2u9ID8/s1600/CIMG06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7860172" cy="6858000"/>
          </a:xfrm>
          <a:prstGeom prst="rect">
            <a:avLst/>
          </a:prstGeom>
          <a:noFill/>
        </p:spPr>
      </p:pic>
      <p:sp>
        <p:nvSpPr>
          <p:cNvPr id="136194" name="1 Başlık"/>
          <p:cNvSpPr>
            <a:spLocks noGrp="1"/>
          </p:cNvSpPr>
          <p:nvPr>
            <p:ph type="title"/>
          </p:nvPr>
        </p:nvSpPr>
        <p:spPr>
          <a:xfrm>
            <a:off x="6012160" y="5791200"/>
            <a:ext cx="2592288" cy="1066800"/>
          </a:xfrm>
          <a:solidFill>
            <a:schemeClr val="bg1"/>
          </a:solidFill>
        </p:spPr>
        <p:txBody>
          <a:bodyPr/>
          <a:lstStyle/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Düz Kas (idrar kesesi)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buharmakinesi.com/img/astimbronsitvz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502" y="4725145"/>
            <a:ext cx="2428498" cy="2132856"/>
          </a:xfrm>
          <a:prstGeom prst="rect">
            <a:avLst/>
          </a:prstGeom>
          <a:noFill/>
        </p:spPr>
      </p:pic>
      <p:pic>
        <p:nvPicPr>
          <p:cNvPr id="137218" name="Picture 7" descr="http://cytochemistry.net/Cell-biology/Medical/practi14.jpg"/>
          <p:cNvPicPr>
            <a:picLocks noChangeAspect="1" noChangeArrowheads="1"/>
          </p:cNvPicPr>
          <p:nvPr/>
        </p:nvPicPr>
        <p:blipFill>
          <a:blip r:embed="rId3" cstate="print"/>
          <a:srcRect r="1031" b="52245"/>
          <a:stretch>
            <a:fillRect/>
          </a:stretch>
        </p:blipFill>
        <p:spPr bwMode="auto">
          <a:xfrm>
            <a:off x="0" y="0"/>
            <a:ext cx="6000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7219" name="Picture 5" descr="http://waukesha.uwc.edu/lib/reserves/pdf/zillgitt/zoo234/diagrams/unit%201/ZOO%20234%20Smooth%20Muscle%20Tissue.jpg"/>
          <p:cNvPicPr>
            <a:picLocks noChangeAspect="1" noChangeArrowheads="1"/>
          </p:cNvPicPr>
          <p:nvPr/>
        </p:nvPicPr>
        <p:blipFill>
          <a:blip r:embed="rId4" cstate="print"/>
          <a:srcRect l="11363" t="2505" b="2338"/>
          <a:stretch>
            <a:fillRect/>
          </a:stretch>
        </p:blipFill>
        <p:spPr bwMode="auto">
          <a:xfrm>
            <a:off x="6000750" y="0"/>
            <a:ext cx="3143250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20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5724128" cy="1143000"/>
          </a:xfrm>
        </p:spPr>
        <p:txBody>
          <a:bodyPr/>
          <a:lstStyle/>
          <a:p>
            <a:pPr algn="l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Düz Kasların Özellikleri</a:t>
            </a:r>
          </a:p>
        </p:txBody>
      </p:sp>
      <p:sp>
        <p:nvSpPr>
          <p:cNvPr id="137221" name="2 İçerik Yer Tutucusu"/>
          <p:cNvSpPr>
            <a:spLocks noGrp="1"/>
          </p:cNvSpPr>
          <p:nvPr>
            <p:ph idx="1"/>
          </p:nvPr>
        </p:nvSpPr>
        <p:spPr>
          <a:xfrm>
            <a:off x="0" y="2780928"/>
            <a:ext cx="7596336" cy="3840162"/>
          </a:xfrm>
        </p:spPr>
        <p:txBody>
          <a:bodyPr/>
          <a:lstStyle/>
          <a:p>
            <a:r>
              <a:rPr lang="tr-TR" sz="2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Bizim isteğimiz dışı çalışırlar (istemsiz kaslardır).</a:t>
            </a:r>
          </a:p>
          <a:p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Yavaş ve uzun süre yorulmadan çalışırlar.</a:t>
            </a:r>
          </a:p>
          <a:p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Zayıf kasılıp gevşerler ve az enerji harcarlar.</a:t>
            </a:r>
          </a:p>
          <a:p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Hücreleri uzun, ince, iplik şekilli ve beyaz renklidir. Tek çekirdeklidirler.</a:t>
            </a:r>
          </a:p>
          <a:p>
            <a:r>
              <a:rPr lang="tr-TR" sz="2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Mide, bağırsak, yemek borusu, böbrek, akciğer, damarlar gibi iç organlarda düz kaslar bulunur. (Midenin besinleri öğütmesi, doğum sırasında rahmin genişlemesi).</a:t>
            </a:r>
          </a:p>
          <a:p>
            <a:endParaRPr lang="tr-TR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7222" name="Picture 8" descr="http://class.kmu.edu.tw/~wags/Biology/Wags/histopage/modelspage/smooth_muscle_fiber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616182">
            <a:off x="3126072" y="4480851"/>
            <a:ext cx="1376362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2" descr="http://1.bp.blogspot.com/_Igp5Cx31TQc/TCdF6tApo6I/AAAAAAAAAJY/Agrp6sJHN-Q/s1600/CIMG0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0"/>
            <a:ext cx="7092280" cy="6837324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6012160" y="6165304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bg2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İnce bağırsakta düz kaslar</a:t>
            </a:r>
            <a:endParaRPr lang="tr-TR" b="1" dirty="0">
              <a:ln w="12700">
                <a:solidFill>
                  <a:schemeClr val="bg2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Şuna Bakın Hele…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İSKELET DANSI.wm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58888" y="1484313"/>
            <a:ext cx="6715125" cy="50371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6" descr="http://www.sciencelearn.org.nz/var/sciencelearn/storage/images/contexts/sporting_edge/sci_media/cardiac_muscle__1/26626-3-eng-NZ/cardiac_muscle_full_size_portrai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48680"/>
            <a:ext cx="3024336" cy="36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8243" name="1 Başlık"/>
          <p:cNvSpPr>
            <a:spLocks noGrp="1"/>
          </p:cNvSpPr>
          <p:nvPr>
            <p:ph type="title"/>
          </p:nvPr>
        </p:nvSpPr>
        <p:spPr>
          <a:xfrm>
            <a:off x="2286000" y="357188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Kalp Kası	</a:t>
            </a:r>
          </a:p>
        </p:txBody>
      </p:sp>
      <p:sp>
        <p:nvSpPr>
          <p:cNvPr id="138244" name="2 İçerik Yer Tutucusu"/>
          <p:cNvSpPr>
            <a:spLocks noGrp="1"/>
          </p:cNvSpPr>
          <p:nvPr>
            <p:ph idx="1"/>
          </p:nvPr>
        </p:nvSpPr>
        <p:spPr>
          <a:xfrm>
            <a:off x="0" y="4286251"/>
            <a:ext cx="6516216" cy="238311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Kalbin yapısında bulunan ve </a:t>
            </a:r>
          </a:p>
          <a:p>
            <a:pPr algn="ctr">
              <a:buFont typeface="Georgia" pitchFamily="18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kalbin çalışmasını yani kasılıp </a:t>
            </a:r>
          </a:p>
          <a:p>
            <a:pPr algn="ctr">
              <a:buFont typeface="Georgia" pitchFamily="18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gevşemesini sağlayan kasa </a:t>
            </a:r>
          </a:p>
          <a:p>
            <a:pPr algn="ctr">
              <a:buFont typeface="Georgia" pitchFamily="18" charset="0"/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kalp kası denir.</a:t>
            </a:r>
          </a:p>
          <a:p>
            <a:pPr algn="ctr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8245" name="Picture 2" descr="http://www.ansiklopedim.com/biyoloji/iskeletvekassistemi_dosyalar/image01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591" b="17053"/>
          <a:stretch>
            <a:fillRect/>
          </a:stretch>
        </p:blipFill>
        <p:spPr bwMode="auto">
          <a:xfrm>
            <a:off x="6357938" y="2143125"/>
            <a:ext cx="278606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9" name="Picture 5" descr="http://www.headstartinbiology.com/headstart/images/four41.gif"/>
          <p:cNvPicPr>
            <a:picLocks noChangeAspect="1" noChangeArrowheads="1"/>
          </p:cNvPicPr>
          <p:nvPr/>
        </p:nvPicPr>
        <p:blipFill>
          <a:blip r:embed="rId2" cstate="print"/>
          <a:srcRect t="14151" r="27570" b="20753"/>
          <a:stretch>
            <a:fillRect/>
          </a:stretch>
        </p:blipFill>
        <p:spPr bwMode="auto">
          <a:xfrm>
            <a:off x="0" y="0"/>
            <a:ext cx="317817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://www.glogster.com/media/5/17/92/66/17926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685719" y="2382481"/>
            <a:ext cx="3280665" cy="3635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9266" name="Picture 7" descr="http://www.bildirgec.org/imaj/yunusemreklk/real-hear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0"/>
            <a:ext cx="1731837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267" name="1 Başlık"/>
          <p:cNvSpPr>
            <a:spLocks noGrp="1"/>
          </p:cNvSpPr>
          <p:nvPr>
            <p:ph type="title"/>
          </p:nvPr>
        </p:nvSpPr>
        <p:spPr>
          <a:xfrm>
            <a:off x="683568" y="332656"/>
            <a:ext cx="8229600" cy="1143000"/>
          </a:xfrm>
        </p:spPr>
        <p:txBody>
          <a:bodyPr/>
          <a:lstStyle/>
          <a:p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Kalp Kasının Özellikleri</a:t>
            </a:r>
          </a:p>
        </p:txBody>
      </p:sp>
      <p:sp>
        <p:nvSpPr>
          <p:cNvPr id="139268" name="2 İçerik Yer Tutucusu"/>
          <p:cNvSpPr>
            <a:spLocks noGrp="1"/>
          </p:cNvSpPr>
          <p:nvPr>
            <p:ph idx="1"/>
          </p:nvPr>
        </p:nvSpPr>
        <p:spPr>
          <a:xfrm>
            <a:off x="0" y="2492896"/>
            <a:ext cx="6444208" cy="4365104"/>
          </a:xfrm>
        </p:spPr>
        <p:txBody>
          <a:bodyPr/>
          <a:lstStyle/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Yapısı çizgili kasa, çalışması da düz kasa benzer. 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Kalp kası hücreleri çok çekirdeklidir.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Bizim isteğimiz dışı çalışırlar (istemsiz kaslardır).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Ömür boyu yorulmadan belli bir ritme göre (ritmik) çalışırlar.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Güçlü kasılıp gevşerler ve hızlı çalışırlar.</a:t>
            </a:r>
          </a:p>
          <a:p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Kalp kası, çizgili kaslardan olduğu hâlde yorulmaz.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4" descr="http://1.bp.blogspot.com/_Igp5Cx31TQc/TCembriVX1I/AAAAAAAAAKI/fKEXtmVTJQk/s1600/CIMG0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3714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6732240" y="404664"/>
            <a:ext cx="2232248" cy="57606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Kalp Kası 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calhoun.edu/distance/Internet/Natural/Healthlinks/ems/paramedic%20student%20page/Vol.%201%20Ch.%208a_files/slide0018_image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0104"/>
            <a:ext cx="4362863" cy="684789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788024" y="1916832"/>
            <a:ext cx="648072" cy="2880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?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4716016" y="4149080"/>
            <a:ext cx="648072" cy="2880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?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4788024" y="6381328"/>
            <a:ext cx="648072" cy="2880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?</a:t>
            </a:r>
            <a:endParaRPr lang="tr-TR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aksoysifalibitkiler.com.tr/urun/haber/haber_77745_1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844824"/>
            <a:ext cx="3635896" cy="3472283"/>
          </a:xfrm>
          <a:prstGeom prst="rect">
            <a:avLst/>
          </a:prstGeom>
          <a:noFill/>
        </p:spPr>
      </p:pic>
      <p:sp>
        <p:nvSpPr>
          <p:cNvPr id="14131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Kasın Kemiği Hareket Ettirmesi</a:t>
            </a:r>
          </a:p>
        </p:txBody>
      </p:sp>
      <p:sp>
        <p:nvSpPr>
          <p:cNvPr id="141315" name="2 İçerik Yer Tutucusu"/>
          <p:cNvSpPr>
            <a:spLocks noGrp="1"/>
          </p:cNvSpPr>
          <p:nvPr>
            <p:ph idx="1"/>
          </p:nvPr>
        </p:nvSpPr>
        <p:spPr>
          <a:xfrm>
            <a:off x="1" y="2249488"/>
            <a:ext cx="5868143" cy="2835696"/>
          </a:xfrm>
        </p:spPr>
        <p:txBody>
          <a:bodyPr/>
          <a:lstStyle/>
          <a:p>
            <a:pPr>
              <a:buNone/>
            </a:pPr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Kaslar lifli yapısı sayesinde kasılıp gevşeyerek eklem yerlerinden kemikleri hareket ettirirler.</a:t>
            </a:r>
          </a:p>
          <a:p>
            <a:endParaRPr lang="tr-TR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10" descr="http://www.newagetouch.com/blog/wp-content/uploads/2008/08/muscle_man_runn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152525"/>
            <a:ext cx="358140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87" name="Picture 8" descr="http://msjensen.cehd.umn.edu/Webanatomy/muscular/BodyWorlds-basketb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642938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4388" name="1 Başlık"/>
          <p:cNvSpPr>
            <a:spLocks noGrp="1"/>
          </p:cNvSpPr>
          <p:nvPr>
            <p:ph type="title"/>
          </p:nvPr>
        </p:nvSpPr>
        <p:spPr>
          <a:xfrm>
            <a:off x="0" y="285750"/>
            <a:ext cx="9144000" cy="694978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İskelet Kaslarının Çalışması</a:t>
            </a:r>
          </a:p>
        </p:txBody>
      </p:sp>
      <p:sp>
        <p:nvSpPr>
          <p:cNvPr id="144389" name="2 İçerik Yer Tutucusu"/>
          <p:cNvSpPr>
            <a:spLocks noGrp="1"/>
          </p:cNvSpPr>
          <p:nvPr>
            <p:ph idx="1"/>
          </p:nvPr>
        </p:nvSpPr>
        <p:spPr>
          <a:xfrm>
            <a:off x="0" y="1412776"/>
            <a:ext cx="5580112" cy="56435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Vücuttaki kemiklerin hareket etmesini sağlayan kaslar  her bir kemikte çiftler halinde bulunur ve zıt yönde çalışırlar.</a:t>
            </a:r>
          </a:p>
          <a:p>
            <a:pPr>
              <a:buNone/>
            </a:pP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Kemiklerin üzerinde karşılıklı bulunan iki kastan biri kasılırken diğeri gevşer ve kasılma anında kemiği çekerek kemiğin eklem yerinde hareket etmesini sağlar. </a:t>
            </a:r>
          </a:p>
          <a:p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Zıt çalışan kasların birbiriyle uyumu vücudun daha kolay hareket etmesini sağlar.</a:t>
            </a:r>
          </a:p>
          <a:p>
            <a:endParaRPr lang="tr-TR" sz="3600" b="1" dirty="0" smtClean="0">
              <a:ln w="12700">
                <a:solidFill>
                  <a:schemeClr val="tx1"/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7462" name="Picture 6" descr="http://corek-otu.uuuq.com/gifs/tendon-fleksor-acici-ekstansor-bukucu-kaslar-pazi-adal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52" y="4180398"/>
            <a:ext cx="3286148" cy="2677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0653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chemeClr val="tx1"/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İskelet Kaslarının Çalışması</a:t>
            </a:r>
            <a:endParaRPr lang="tr-TR" dirty="0"/>
          </a:p>
        </p:txBody>
      </p:sp>
      <p:pic>
        <p:nvPicPr>
          <p:cNvPr id="1026" name="Picture 2" descr="http://sustainabilityworkshop.autodesk.com/sites/default/files/styles/large/public/core-page-inserted-images/bicep_mucle_-_canstockphoto81628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61184"/>
            <a:ext cx="5647874" cy="49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12 Dikdörtgen"/>
          <p:cNvSpPr/>
          <p:nvPr/>
        </p:nvSpPr>
        <p:spPr>
          <a:xfrm>
            <a:off x="5724128" y="1845886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Kasılmış kas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12 Dikdörtgen"/>
          <p:cNvSpPr/>
          <p:nvPr/>
        </p:nvSpPr>
        <p:spPr>
          <a:xfrm>
            <a:off x="1475656" y="3157328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Kasılmış kas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12 Dikdörtgen"/>
          <p:cNvSpPr/>
          <p:nvPr/>
        </p:nvSpPr>
        <p:spPr>
          <a:xfrm>
            <a:off x="3851920" y="3984422"/>
            <a:ext cx="1058271" cy="40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Gevşemiş kas </a:t>
            </a:r>
            <a:endParaRPr lang="tr-TR" sz="1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>
            <a:off x="2483768" y="3409356"/>
            <a:ext cx="504056" cy="32403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H="1">
            <a:off x="5580112" y="2365240"/>
            <a:ext cx="576064" cy="79208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>
            <a:stCxn id="7" idx="0"/>
          </p:cNvCxnSpPr>
          <p:nvPr/>
        </p:nvCxnSpPr>
        <p:spPr>
          <a:xfrm flipV="1">
            <a:off x="4381056" y="3571374"/>
            <a:ext cx="406968" cy="4130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Düz Ok Bağlayıcısı 17"/>
          <p:cNvCxnSpPr/>
          <p:nvPr/>
        </p:nvCxnSpPr>
        <p:spPr>
          <a:xfrm flipH="1" flipV="1">
            <a:off x="3707904" y="3724391"/>
            <a:ext cx="504056" cy="26003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12 Dikdörtgen"/>
          <p:cNvSpPr/>
          <p:nvPr/>
        </p:nvSpPr>
        <p:spPr>
          <a:xfrm>
            <a:off x="2627784" y="1369516"/>
            <a:ext cx="1224136" cy="504056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Durum 1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12 Dikdörtgen"/>
          <p:cNvSpPr/>
          <p:nvPr/>
        </p:nvSpPr>
        <p:spPr>
          <a:xfrm>
            <a:off x="4253317" y="1369516"/>
            <a:ext cx="1224136" cy="50405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Durum 2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12 Dikdörtgen"/>
          <p:cNvSpPr/>
          <p:nvPr/>
        </p:nvSpPr>
        <p:spPr>
          <a:xfrm>
            <a:off x="6136885" y="3777898"/>
            <a:ext cx="1603467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Kol bükülür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12 Dikdörtgen"/>
          <p:cNvSpPr/>
          <p:nvPr/>
        </p:nvSpPr>
        <p:spPr>
          <a:xfrm>
            <a:off x="2438118" y="5647421"/>
            <a:ext cx="1603467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Kol açılır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087726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1 Başlık"/>
          <p:cNvSpPr>
            <a:spLocks noGrp="1"/>
          </p:cNvSpPr>
          <p:nvPr>
            <p:ph type="title"/>
          </p:nvPr>
        </p:nvSpPr>
        <p:spPr>
          <a:xfrm>
            <a:off x="571500" y="571500"/>
            <a:ext cx="8229600" cy="1066800"/>
          </a:xfrm>
        </p:spPr>
        <p:txBody>
          <a:bodyPr/>
          <a:lstStyle/>
          <a:p>
            <a:r>
              <a:rPr lang="tr-TR" dirty="0" smtClean="0"/>
              <a:t>Kol Kaslarının Çalışması</a:t>
            </a:r>
          </a:p>
        </p:txBody>
      </p:sp>
      <p:pic>
        <p:nvPicPr>
          <p:cNvPr id="539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6151418" cy="2643206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15241"/>
            <a:ext cx="6143636" cy="2342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6" descr="http://corek-otu.uuuq.com/gifs/tendon-fleksor-acici-ekstansor-bukucu-kaslar-pazi-adal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9694" y="1643050"/>
            <a:ext cx="3134306" cy="2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46435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46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47459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4746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38263"/>
            <a:ext cx="91821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2 İçerik Yer Tutucusu"/>
          <p:cNvSpPr>
            <a:spLocks noGrp="1"/>
          </p:cNvSpPr>
          <p:nvPr>
            <p:ph idx="1"/>
          </p:nvPr>
        </p:nvSpPr>
        <p:spPr>
          <a:xfrm>
            <a:off x="179512" y="0"/>
            <a:ext cx="8964488" cy="1512168"/>
          </a:xfrm>
        </p:spPr>
        <p:txBody>
          <a:bodyPr/>
          <a:lstStyle/>
          <a:p>
            <a:pPr eaLnBrk="1" hangingPunct="1">
              <a:buNone/>
            </a:pPr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İskeletimiz kemiklerden meydana gelmiştir. Şimdi iskeletimizi oluşturan kemiklerin yapısını  ve çeşitlerini görelim…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4848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484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4950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pic>
        <p:nvPicPr>
          <p:cNvPr id="14950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63"/>
            <a:ext cx="91440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5" descr="http://www.kuskanio.k12.tr/sagli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63" y="1152525"/>
            <a:ext cx="315277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Her işin başı sağlık </a:t>
            </a:r>
          </a:p>
        </p:txBody>
      </p:sp>
      <p:sp>
        <p:nvSpPr>
          <p:cNvPr id="150532" name="2 İçerik Yer Tutucusu"/>
          <p:cNvSpPr>
            <a:spLocks noGrp="1"/>
          </p:cNvSpPr>
          <p:nvPr>
            <p:ph idx="1"/>
          </p:nvPr>
        </p:nvSpPr>
        <p:spPr>
          <a:xfrm>
            <a:off x="285750" y="1428750"/>
            <a:ext cx="4929188" cy="5214938"/>
          </a:xfrm>
        </p:spPr>
        <p:txBody>
          <a:bodyPr/>
          <a:lstStyle/>
          <a:p>
            <a:endParaRPr lang="tr-TR" smtClean="0"/>
          </a:p>
          <a:p>
            <a:endParaRPr lang="tr-TR" smtClean="0"/>
          </a:p>
        </p:txBody>
      </p:sp>
      <p:sp>
        <p:nvSpPr>
          <p:cNvPr id="5" name="4 Köşeleri Yuvarlanmış Dikdörtgen Belirtme Çizgisi"/>
          <p:cNvSpPr/>
          <p:nvPr/>
        </p:nvSpPr>
        <p:spPr>
          <a:xfrm>
            <a:off x="142874" y="1196752"/>
            <a:ext cx="4573142" cy="5661248"/>
          </a:xfrm>
          <a:prstGeom prst="wedgeRoundRectCallout">
            <a:avLst>
              <a:gd name="adj1" fmla="val 101065"/>
              <a:gd name="adj2" fmla="val -2746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İnsan vücudunun hareket edebilmesi için iskelet sistemi, kas sistemi, eklemler ve sinir sisteminin birlikte çalışması gerekir.</a:t>
            </a:r>
          </a:p>
          <a:p>
            <a:pPr>
              <a:defRPr/>
            </a:pPr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 sistemlerin herhangi birinde sorun olursa sağlıklı bir şekilde hareket edemeyiz.</a:t>
            </a:r>
          </a:p>
          <a:p>
            <a:pPr>
              <a:defRPr/>
            </a:pPr>
            <a:endParaRPr lang="tr-TR" sz="2400" b="1" dirty="0">
              <a:ln w="12700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defRPr/>
            </a:pPr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Bundan dolayı bu sistemlerimize iyi bakmalıyız ve bunun içinde şunlara dikkat etmeliyiz: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ext Box 3"/>
          <p:cNvSpPr txBox="1">
            <a:spLocks noChangeArrowheads="1"/>
          </p:cNvSpPr>
          <p:nvPr/>
        </p:nvSpPr>
        <p:spPr bwMode="auto">
          <a:xfrm>
            <a:off x="381000" y="1981200"/>
            <a:ext cx="4648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Destek ve hareket sisteminin gelişmesi ve sağlığının korunmasında en önemli etkenlerden biri dengeli beslenmedir.</a:t>
            </a:r>
          </a:p>
          <a:p>
            <a:pPr>
              <a:spcBef>
                <a:spcPct val="50000"/>
              </a:spcBef>
            </a:pPr>
            <a:endParaRPr lang="tr-TR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spcBef>
                <a:spcPct val="50000"/>
              </a:spcBef>
            </a:pPr>
            <a:r>
              <a:rPr lang="tr-TR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Özellikle büyüme döneminde kemik sağlığı için kalsiyum, fosfor ,magnezyum,potasyum ve D vitamini içeren besinler ağırlıklı olarak alınmalıdır.</a:t>
            </a:r>
          </a:p>
        </p:txBody>
      </p:sp>
      <p:pic>
        <p:nvPicPr>
          <p:cNvPr id="151555" name="Picture 5" descr="dvitamini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4168775"/>
            <a:ext cx="3429000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7" name="WordArt 8"/>
          <p:cNvSpPr>
            <a:spLocks noChangeArrowheads="1" noChangeShapeType="1" noTextEdit="1"/>
          </p:cNvSpPr>
          <p:nvPr/>
        </p:nvSpPr>
        <p:spPr bwMode="auto">
          <a:xfrm>
            <a:off x="609600" y="762000"/>
            <a:ext cx="24574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Beslenme</a:t>
            </a:r>
          </a:p>
        </p:txBody>
      </p:sp>
      <p:pic>
        <p:nvPicPr>
          <p:cNvPr id="154631" name="Picture 7" descr="http://www.goktepe.net/wp-content/uploads/2008/10/magnezy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335686" y="-99391"/>
            <a:ext cx="2520281" cy="3096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1" descr="beyinsagligiicin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00" y="2780928"/>
            <a:ext cx="2357454" cy="1367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5" descr="http://www.goksuntarim.gov.tr/gid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80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2404864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Uzmanlar kalsiyum için gerekli kalsiyumu besinlerden sağladığımızı belirtiyorlar. Süt ve süt ürünleri (peynir,yoğurt gibi) dışında çeşitli yeşil yapraklı sebzeler den yararlanabiliyoruz.</a:t>
            </a:r>
          </a:p>
          <a:p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Picture 8" descr="http://www.bogazici-markt.de/tr/images/sebzeler.jpg"/>
          <p:cNvPicPr>
            <a:picLocks noChangeAspect="1" noChangeArrowheads="1"/>
          </p:cNvPicPr>
          <p:nvPr/>
        </p:nvPicPr>
        <p:blipFill>
          <a:blip r:embed="rId3" cstate="print"/>
          <a:srcRect t="34947" r="45453"/>
          <a:stretch>
            <a:fillRect/>
          </a:stretch>
        </p:blipFill>
        <p:spPr bwMode="auto">
          <a:xfrm>
            <a:off x="5947967" y="4000504"/>
            <a:ext cx="3196033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6" descr="http://www.populermedikal.com/vitmin/images/fosfo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3054350"/>
            <a:ext cx="5072062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53604" name="2 İçerik Yer Tutucusu"/>
          <p:cNvSpPr>
            <a:spLocks noGrp="1"/>
          </p:cNvSpPr>
          <p:nvPr>
            <p:ph idx="1"/>
          </p:nvPr>
        </p:nvSpPr>
        <p:spPr>
          <a:xfrm>
            <a:off x="0" y="2946400"/>
            <a:ext cx="4400550" cy="3911600"/>
          </a:xfrm>
        </p:spPr>
        <p:txBody>
          <a:bodyPr/>
          <a:lstStyle/>
          <a:p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Süt, yumurta, et, tahıllar ve kuru baklagiller, zengin fosfor kaynaklarıdır.</a:t>
            </a:r>
          </a:p>
          <a:p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Kuru baklagiller, badem, ceviz, fındık, fıstık, tahıllar, balık, yeşil yapraklı sebzeler, zengin magnezyum kaynaklarıdır.</a:t>
            </a:r>
            <a:endParaRPr lang="tr-TR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05" name="Picture 2" descr="http://www.porttakal.com/galeriimg/1/1147/78d9e81b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0"/>
            <a:ext cx="5143500" cy="3000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06" name="Picture 8" descr="http://www.dask.org.tr/bilmek_istedikleriniz/vitam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000500" cy="3000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3" descr="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0"/>
            <a:ext cx="3429000" cy="370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7" name="Picture 5" descr="Bone+Healt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3643313"/>
            <a:ext cx="342900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628" name="Picture 7" descr="20061006104696yj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715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4" name="Picture 7" descr="http://www.cocukyuvaniz.com/images/system_photos/content/204/content_1888497843_599564722_10754018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500063"/>
            <a:ext cx="19431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650" name="Picture 3" descr="16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388" y="1371600"/>
            <a:ext cx="26146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51" name="Rectangle 4"/>
          <p:cNvSpPr>
            <a:spLocks noChangeArrowheads="1"/>
          </p:cNvSpPr>
          <p:nvPr/>
        </p:nvSpPr>
        <p:spPr bwMode="auto">
          <a:xfrm>
            <a:off x="0" y="4226268"/>
            <a:ext cx="464400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Duruş biçimi: Baş dik, sırt destekli, kollar rahat olmalı. Kullanıcının bilgisayara olan uzaklığı da 50-70 cm olmalı. </a:t>
            </a:r>
          </a:p>
          <a:p>
            <a:pPr algn="ctr"/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5652" name="Rectangle 5"/>
          <p:cNvSpPr>
            <a:spLocks noChangeArrowheads="1"/>
          </p:cNvSpPr>
          <p:nvPr/>
        </p:nvSpPr>
        <p:spPr bwMode="auto">
          <a:xfrm>
            <a:off x="0" y="1916832"/>
            <a:ext cx="59372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sz="2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Masa başında uzun süreli oturmamalısınız. 2 saatte bir ara vererek, ayağa kalkıp elleri bele yerleştirip, 5-6 kez beli mümkün olduğunca geriye doğru esnetmelisiniz. </a:t>
            </a:r>
          </a:p>
        </p:txBody>
      </p:sp>
      <p:pic>
        <p:nvPicPr>
          <p:cNvPr id="155653" name="Picture 7" descr="posturereminder"/>
          <p:cNvPicPr>
            <a:picLocks noChangeAspect="1" noChangeArrowheads="1"/>
          </p:cNvPicPr>
          <p:nvPr/>
        </p:nvPicPr>
        <p:blipFill>
          <a:blip r:embed="rId4" cstate="print"/>
          <a:srcRect b="34883"/>
          <a:stretch>
            <a:fillRect/>
          </a:stretch>
        </p:blipFill>
        <p:spPr bwMode="auto">
          <a:xfrm>
            <a:off x="4724400" y="4509120"/>
            <a:ext cx="44196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Çarpı"/>
          <p:cNvSpPr/>
          <p:nvPr/>
        </p:nvSpPr>
        <p:spPr>
          <a:xfrm rot="18697801">
            <a:off x="1841500" y="1144588"/>
            <a:ext cx="674687" cy="642938"/>
          </a:xfrm>
          <a:prstGeom prst="plus">
            <a:avLst>
              <a:gd name="adj" fmla="val 396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8" name="7 Çarpı"/>
          <p:cNvSpPr/>
          <p:nvPr/>
        </p:nvSpPr>
        <p:spPr>
          <a:xfrm rot="18697801">
            <a:off x="8342271" y="4797374"/>
            <a:ext cx="674688" cy="642937"/>
          </a:xfrm>
          <a:prstGeom prst="plus">
            <a:avLst>
              <a:gd name="adj" fmla="val 396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9" name="8 Çarpı"/>
          <p:cNvSpPr/>
          <p:nvPr/>
        </p:nvSpPr>
        <p:spPr>
          <a:xfrm rot="18697801">
            <a:off x="8342313" y="1930400"/>
            <a:ext cx="674688" cy="642937"/>
          </a:xfrm>
          <a:prstGeom prst="plus">
            <a:avLst>
              <a:gd name="adj" fmla="val 396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ChangeArrowheads="1"/>
          </p:cNvSpPr>
          <p:nvPr/>
        </p:nvSpPr>
        <p:spPr bwMode="auto">
          <a:xfrm>
            <a:off x="0" y="821904"/>
            <a:ext cx="673224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Koltuk kanepe kenarına uzanıp başınızı dayayarak yatmayın, televizyon izlemeyin, uyumayın. Ortopedik yastıkla boynunuzu destekleyerek yatın yada oturun.</a:t>
            </a:r>
            <a:br>
              <a:rPr lang="tr-TR" sz="32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tr-TR" sz="32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6675" name="Picture 4" descr="beden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688" y="1214438"/>
            <a:ext cx="194310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9749" name="Picture 5" descr="http://www.anneoluncaanladim.com/img/saglik-2_04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500438"/>
            <a:ext cx="3357586" cy="2943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Çarpı"/>
          <p:cNvSpPr/>
          <p:nvPr/>
        </p:nvSpPr>
        <p:spPr>
          <a:xfrm rot="18697801">
            <a:off x="2149475" y="3717925"/>
            <a:ext cx="1058863" cy="1065213"/>
          </a:xfrm>
          <a:prstGeom prst="plus">
            <a:avLst>
              <a:gd name="adj" fmla="val 396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6" name="5 Çarpı"/>
          <p:cNvSpPr/>
          <p:nvPr/>
        </p:nvSpPr>
        <p:spPr>
          <a:xfrm rot="18697801">
            <a:off x="7181056" y="2566195"/>
            <a:ext cx="1076325" cy="1154112"/>
          </a:xfrm>
          <a:prstGeom prst="plus">
            <a:avLst>
              <a:gd name="adj" fmla="val 3962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700" name="Picture 5" descr="http://www.fenokuluforum.com/wwwfenokulunet/bacakkasi.jpg"/>
          <p:cNvPicPr>
            <a:picLocks noChangeAspect="1" noChangeArrowheads="1"/>
          </p:cNvPicPr>
          <p:nvPr/>
        </p:nvPicPr>
        <p:blipFill>
          <a:blip r:embed="rId2" cstate="print"/>
          <a:srcRect t="26949" r="18182"/>
          <a:stretch>
            <a:fillRect/>
          </a:stretch>
        </p:blipFill>
        <p:spPr bwMode="auto">
          <a:xfrm>
            <a:off x="4786313" y="4714875"/>
            <a:ext cx="30003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698" name="Picture 3" descr="ka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609600"/>
            <a:ext cx="38862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7699" name="Rectangle 4"/>
          <p:cNvSpPr>
            <a:spLocks noChangeArrowheads="1"/>
          </p:cNvSpPr>
          <p:nvPr/>
        </p:nvSpPr>
        <p:spPr bwMode="auto">
          <a:xfrm>
            <a:off x="0" y="787929"/>
            <a:ext cx="4932040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Ağır kaldırmaktan (5-10 kg dan fazla) kaçının veya mutlaka yardım isteyin.</a:t>
            </a:r>
            <a:b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b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-Öne yarı </a:t>
            </a:r>
            <a:r>
              <a:rPr lang="tr-TR" sz="2800" b="1" dirty="0" err="1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eğili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pozisyonda kalmamaya özen gösterin, bu pozisyonda bir obje kaldırmayın.</a:t>
            </a:r>
            <a:b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b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Taşıyacağınız objeleri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  gövdenize mümkün olduğunca yakın tutarak destek alın.</a:t>
            </a:r>
            <a:r>
              <a:rPr lang="tr-TR" sz="2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tr-TR" sz="2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66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tr-TR" sz="2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66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500813" y="4572000"/>
            <a:ext cx="1428750" cy="857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Şehir Hayat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Şehir Hayatı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mba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Özel 3">
    <a:dk1>
      <a:srgbClr val="00B0F0"/>
    </a:dk1>
    <a:lt1>
      <a:srgbClr val="00B0F0"/>
    </a:lt1>
    <a:dk2>
      <a:srgbClr val="00B0F0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Özel 2">
    <a:dk1>
      <a:sysClr val="windowText" lastClr="000000"/>
    </a:dk1>
    <a:lt1>
      <a:srgbClr val="000000"/>
    </a:lt1>
    <a:dk2>
      <a:srgbClr val="30356E"/>
    </a:dk2>
    <a:lt2>
      <a:srgbClr val="FFF9E5"/>
    </a:lt2>
    <a:accent1>
      <a:srgbClr val="CC4757"/>
    </a:accent1>
    <a:accent2>
      <a:srgbClr val="FF6F61"/>
    </a:accent2>
    <a:accent3>
      <a:srgbClr val="FF953E"/>
    </a:accent3>
    <a:accent4>
      <a:srgbClr val="F8BD52"/>
    </a:accent4>
    <a:accent5>
      <a:srgbClr val="46A6BD"/>
    </a:accent5>
    <a:accent6>
      <a:srgbClr val="5488BC"/>
    </a:accent6>
    <a:hlink>
      <a:srgbClr val="FA7D7A"/>
    </a:hlink>
    <a:folHlink>
      <a:srgbClr val="FFCF3E"/>
    </a:folHlink>
  </a:clrScheme>
</a:themeOverride>
</file>

<file path=ppt/theme/themeOverride4.xml><?xml version="1.0" encoding="utf-8"?>
<a:themeOverride xmlns:a="http://schemas.openxmlformats.org/drawingml/2006/main">
  <a:clrScheme name="Özel 2">
    <a:dk1>
      <a:sysClr val="windowText" lastClr="000000"/>
    </a:dk1>
    <a:lt1>
      <a:srgbClr val="000000"/>
    </a:lt1>
    <a:dk2>
      <a:srgbClr val="30356E"/>
    </a:dk2>
    <a:lt2>
      <a:srgbClr val="FFF9E5"/>
    </a:lt2>
    <a:accent1>
      <a:srgbClr val="CC4757"/>
    </a:accent1>
    <a:accent2>
      <a:srgbClr val="FF6F61"/>
    </a:accent2>
    <a:accent3>
      <a:srgbClr val="FF953E"/>
    </a:accent3>
    <a:accent4>
      <a:srgbClr val="F8BD52"/>
    </a:accent4>
    <a:accent5>
      <a:srgbClr val="46A6BD"/>
    </a:accent5>
    <a:accent6>
      <a:srgbClr val="5488BC"/>
    </a:accent6>
    <a:hlink>
      <a:srgbClr val="FA7D7A"/>
    </a:hlink>
    <a:folHlink>
      <a:srgbClr val="FFCF3E"/>
    </a:folHlink>
  </a:clrScheme>
</a:themeOverride>
</file>

<file path=ppt/theme/themeOverride5.xml><?xml version="1.0" encoding="utf-8"?>
<a:themeOverride xmlns:a="http://schemas.openxmlformats.org/drawingml/2006/main">
  <a:clrScheme name="Özel 2">
    <a:dk1>
      <a:sysClr val="windowText" lastClr="000000"/>
    </a:dk1>
    <a:lt1>
      <a:srgbClr val="000000"/>
    </a:lt1>
    <a:dk2>
      <a:srgbClr val="30356E"/>
    </a:dk2>
    <a:lt2>
      <a:srgbClr val="FFF9E5"/>
    </a:lt2>
    <a:accent1>
      <a:srgbClr val="CC4757"/>
    </a:accent1>
    <a:accent2>
      <a:srgbClr val="FF6F61"/>
    </a:accent2>
    <a:accent3>
      <a:srgbClr val="FF953E"/>
    </a:accent3>
    <a:accent4>
      <a:srgbClr val="F8BD52"/>
    </a:accent4>
    <a:accent5>
      <a:srgbClr val="46A6BD"/>
    </a:accent5>
    <a:accent6>
      <a:srgbClr val="5488BC"/>
    </a:accent6>
    <a:hlink>
      <a:srgbClr val="FA7D7A"/>
    </a:hlink>
    <a:folHlink>
      <a:srgbClr val="FFCF3E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Carnival</Template>
  <TotalTime>1995</TotalTime>
  <Words>1879</Words>
  <Application>Microsoft Office PowerPoint</Application>
  <PresentationFormat>Ekran Gösterisi (4:3)</PresentationFormat>
  <Paragraphs>283</Paragraphs>
  <Slides>105</Slides>
  <Notes>3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11</vt:i4>
      </vt:variant>
      <vt:variant>
        <vt:lpstr>Tema</vt:lpstr>
      </vt:variant>
      <vt:variant>
        <vt:i4>7</vt:i4>
      </vt:variant>
      <vt:variant>
        <vt:lpstr>Slayt Başlıkları</vt:lpstr>
      </vt:variant>
      <vt:variant>
        <vt:i4>105</vt:i4>
      </vt:variant>
    </vt:vector>
  </HeadingPairs>
  <TitlesOfParts>
    <vt:vector size="123" baseType="lpstr">
      <vt:lpstr>Arial</vt:lpstr>
      <vt:lpstr>Arial Black</vt:lpstr>
      <vt:lpstr>Calibri</vt:lpstr>
      <vt:lpstr>Century Schoolbook</vt:lpstr>
      <vt:lpstr>Franklin Gothic Book</vt:lpstr>
      <vt:lpstr>Georgia</vt:lpstr>
      <vt:lpstr>Impact</vt:lpstr>
      <vt:lpstr>Perpetua</vt:lpstr>
      <vt:lpstr>Trebuchet MS</vt:lpstr>
      <vt:lpstr>Wingdings</vt:lpstr>
      <vt:lpstr>Wingdings 2</vt:lpstr>
      <vt:lpstr>Cumba</vt:lpstr>
      <vt:lpstr>Şehir Hayatı</vt:lpstr>
      <vt:lpstr>Ofis Teması</vt:lpstr>
      <vt:lpstr>1_Ofis Teması</vt:lpstr>
      <vt:lpstr>2_Ofis Teması</vt:lpstr>
      <vt:lpstr>Hisse Senedi</vt:lpstr>
      <vt:lpstr>3_Ofis Teması</vt:lpstr>
      <vt:lpstr>PowerPoint Sunusu</vt:lpstr>
      <vt:lpstr>DESTEK VE HAREKET SİSTEMİ</vt:lpstr>
      <vt:lpstr>Destek ve Hareket Sistemi</vt:lpstr>
      <vt:lpstr>PowerPoint Sunusu</vt:lpstr>
      <vt:lpstr>PowerPoint Sunusu</vt:lpstr>
      <vt:lpstr>İskelet Sistemi</vt:lpstr>
      <vt:lpstr>PowerPoint Sunusu</vt:lpstr>
      <vt:lpstr>Şuna Bakın Hele…</vt:lpstr>
      <vt:lpstr>PowerPoint Sunusu</vt:lpstr>
      <vt:lpstr>KEMİK </vt:lpstr>
      <vt:lpstr>PowerPoint Sunusu</vt:lpstr>
      <vt:lpstr> Kemik Zarı (periost)  </vt:lpstr>
      <vt:lpstr>PowerPoint Sunusu</vt:lpstr>
      <vt:lpstr>PowerPoint Sunusu</vt:lpstr>
      <vt:lpstr>Sert Kemik (Dokusu)</vt:lpstr>
      <vt:lpstr>PowerPoint Sunusu</vt:lpstr>
      <vt:lpstr>Dikkat !</vt:lpstr>
      <vt:lpstr>Sarı Kemik İliği </vt:lpstr>
      <vt:lpstr>PowerPoint Sunusu</vt:lpstr>
      <vt:lpstr>Süngerimsi Kemik (Dokusu)</vt:lpstr>
      <vt:lpstr>PowerPoint Sunusu</vt:lpstr>
      <vt:lpstr>PowerPoint Sunusu</vt:lpstr>
      <vt:lpstr>PowerPoint Sunusu</vt:lpstr>
      <vt:lpstr>PowerPoint Sunusu</vt:lpstr>
      <vt:lpstr>PowerPoint Sunusu</vt:lpstr>
      <vt:lpstr>Kıkırdağın Görevleri </vt:lpstr>
      <vt:lpstr>PowerPoint Sunusu</vt:lpstr>
      <vt:lpstr>Kemiğin Kısımları???</vt:lpstr>
      <vt:lpstr>PowerPoint Sunusu</vt:lpstr>
      <vt:lpstr>PowerPoint Sunusu</vt:lpstr>
      <vt:lpstr>PowerPoint Sunusu</vt:lpstr>
      <vt:lpstr>PowerPoint Sunusu</vt:lpstr>
      <vt:lpstr>PowerPoint Sunusu</vt:lpstr>
      <vt:lpstr>Kemik Çeşitleri</vt:lpstr>
      <vt:lpstr>Uzun Kemikler</vt:lpstr>
      <vt:lpstr>PowerPoint Sunusu</vt:lpstr>
      <vt:lpstr>Kısa Kemikler </vt:lpstr>
      <vt:lpstr>PowerPoint Sunusu</vt:lpstr>
      <vt:lpstr>Yassı Kemikler</vt:lpstr>
      <vt:lpstr>Düzensiz Kemikler </vt:lpstr>
      <vt:lpstr>PowerPoint Sunusu</vt:lpstr>
      <vt:lpstr>PowerPoint Sunusu</vt:lpstr>
      <vt:lpstr>PowerPoint Sunusu</vt:lpstr>
      <vt:lpstr>PowerPoint Sunusu</vt:lpstr>
      <vt:lpstr>EKLEMLER</vt:lpstr>
      <vt:lpstr>Eklem</vt:lpstr>
      <vt:lpstr>PowerPoint Sunusu</vt:lpstr>
      <vt:lpstr>PowerPoint Sunusu</vt:lpstr>
      <vt:lpstr>PowerPoint Sunusu</vt:lpstr>
      <vt:lpstr>Eklemin Yapısı </vt:lpstr>
      <vt:lpstr>Eklem Bağları </vt:lpstr>
      <vt:lpstr>Eklem Sıvısı</vt:lpstr>
      <vt:lpstr>Eklem çeşitleri</vt:lpstr>
      <vt:lpstr>PowerPoint Sunusu</vt:lpstr>
      <vt:lpstr>1- Oynar Eklem</vt:lpstr>
      <vt:lpstr>Oynar Eklemler</vt:lpstr>
      <vt:lpstr>2- Yarı Oynar Eklemler</vt:lpstr>
      <vt:lpstr>3-Oynamaz Eklemler</vt:lpstr>
      <vt:lpstr>PowerPoint Sunusu</vt:lpstr>
      <vt:lpstr>Acaba destek ve hareket sistemimizi oluşturan başka bir yapı var mı?</vt:lpstr>
      <vt:lpstr>PowerPoint Sunusu</vt:lpstr>
      <vt:lpstr>PowerPoint Sunusu</vt:lpstr>
      <vt:lpstr>Kas Sistemi </vt:lpstr>
      <vt:lpstr>Kaslar </vt:lpstr>
      <vt:lpstr>Unutmayalım! </vt:lpstr>
      <vt:lpstr>Tendon </vt:lpstr>
      <vt:lpstr>PowerPoint Sunusu</vt:lpstr>
      <vt:lpstr>PowerPoint Sunusu</vt:lpstr>
      <vt:lpstr>PowerPoint Sunusu</vt:lpstr>
      <vt:lpstr>PowerPoint Sunusu</vt:lpstr>
      <vt:lpstr> Kas Çeşitleri </vt:lpstr>
      <vt:lpstr>İskelet Kasları (çizgili –kırmızı kaslar)</vt:lpstr>
      <vt:lpstr>Çizgili Kasların Özellikleri</vt:lpstr>
      <vt:lpstr>Çizgili Kas</vt:lpstr>
      <vt:lpstr>PowerPoint Sunusu</vt:lpstr>
      <vt:lpstr>Düz Kaslar </vt:lpstr>
      <vt:lpstr>Düz Kas (idrar kesesi)</vt:lpstr>
      <vt:lpstr>  Düz Kasların Özellikleri</vt:lpstr>
      <vt:lpstr>PowerPoint Sunusu</vt:lpstr>
      <vt:lpstr>    Kalp Kası </vt:lpstr>
      <vt:lpstr>Kalp Kasının Özellikleri</vt:lpstr>
      <vt:lpstr>PowerPoint Sunusu</vt:lpstr>
      <vt:lpstr>PowerPoint Sunusu</vt:lpstr>
      <vt:lpstr>Kasın Kemiği Hareket Ettirmesi</vt:lpstr>
      <vt:lpstr>İskelet Kaslarının Çalışması</vt:lpstr>
      <vt:lpstr>İskelet Kaslarının Çalışması</vt:lpstr>
      <vt:lpstr>Kol Kaslarının Çalışması</vt:lpstr>
      <vt:lpstr>PowerPoint Sunusu</vt:lpstr>
      <vt:lpstr>PowerPoint Sunusu</vt:lpstr>
      <vt:lpstr>PowerPoint Sunusu</vt:lpstr>
      <vt:lpstr>PowerPoint Sunusu</vt:lpstr>
      <vt:lpstr>Her işin başı sağlık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DESTEK VE HAREKET SİSTEMİ</dc:title>
  <dc:creator>Asus</dc:creator>
  <cp:lastModifiedBy>yasin anayurt</cp:lastModifiedBy>
  <cp:revision>185</cp:revision>
  <dcterms:created xsi:type="dcterms:W3CDTF">2009-02-25T19:23:21Z</dcterms:created>
  <dcterms:modified xsi:type="dcterms:W3CDTF">2015-10-29T22:32:52Z</dcterms:modified>
</cp:coreProperties>
</file>