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sldIdLst>
    <p:sldId id="266" r:id="rId2"/>
    <p:sldId id="279" r:id="rId3"/>
    <p:sldId id="280" r:id="rId4"/>
    <p:sldId id="281" r:id="rId5"/>
    <p:sldId id="282" r:id="rId6"/>
    <p:sldId id="283" r:id="rId7"/>
    <p:sldId id="284" r:id="rId8"/>
    <p:sldId id="285" r:id="rId9"/>
    <p:sldId id="286" r:id="rId10"/>
    <p:sldId id="287" r:id="rId11"/>
    <p:sldId id="288" r:id="rId12"/>
    <p:sldId id="289" r:id="rId13"/>
    <p:sldId id="290" r:id="rId14"/>
    <p:sldId id="292" r:id="rId15"/>
    <p:sldId id="291" r:id="rId16"/>
    <p:sldId id="293" r:id="rId17"/>
    <p:sldId id="294" r:id="rId18"/>
    <p:sldId id="295" r:id="rId19"/>
    <p:sldId id="296" r:id="rId20"/>
    <p:sldId id="297" r:id="rId21"/>
    <p:sldId id="298" r:id="rId22"/>
    <p:sldId id="299" r:id="rId23"/>
    <p:sldId id="300" r:id="rId24"/>
    <p:sldId id="301" r:id="rId25"/>
    <p:sldId id="302" r:id="rId26"/>
    <p:sldId id="303" r:id="rId27"/>
    <p:sldId id="304" r:id="rId28"/>
    <p:sldId id="305" r:id="rId29"/>
    <p:sldId id="306" r:id="rId30"/>
    <p:sldId id="307" r:id="rId31"/>
    <p:sldId id="308" r:id="rId32"/>
    <p:sldId id="309" r:id="rId33"/>
    <p:sldId id="310" r:id="rId34"/>
    <p:sldId id="311" r:id="rId35"/>
    <p:sldId id="312" r:id="rId36"/>
    <p:sldId id="278" r:id="rId3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CC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06" autoAdjust="0"/>
    <p:restoredTop sz="94660"/>
  </p:normalViewPr>
  <p:slideViewPr>
    <p:cSldViewPr>
      <p:cViewPr varScale="1">
        <p:scale>
          <a:sx n="68" d="100"/>
          <a:sy n="68" d="100"/>
        </p:scale>
        <p:origin x="-145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dirty="0"/>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ED4D20-084B-4EAA-9B65-6487DFA49345}" type="datetimeFigureOut">
              <a:rPr lang="tr-TR" smtClean="0"/>
              <a:pPr/>
              <a:t>20.05.2014</a:t>
            </a:fld>
            <a:endParaRPr lang="tr-TR" dirty="0"/>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dirty="0"/>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D3CD92-6D6A-4020-AE6E-E466F3830E89}" type="slidenum">
              <a:rPr lang="tr-TR" smtClean="0"/>
              <a:pPr/>
              <a:t>‹#›</a:t>
            </a:fld>
            <a:endParaRPr lang="tr-TR"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ECB69BC9-20B7-4407-86D4-1BB326BD48AC}" type="datetimeFigureOut">
              <a:rPr lang="tr-TR" smtClean="0"/>
              <a:pPr/>
              <a:t>20.05.2014</a:t>
            </a:fld>
            <a:endParaRPr lang="tr-TR" dirty="0"/>
          </a:p>
        </p:txBody>
      </p:sp>
      <p:sp>
        <p:nvSpPr>
          <p:cNvPr id="19" name="18 Altbilgi Yer Tutucusu"/>
          <p:cNvSpPr>
            <a:spLocks noGrp="1"/>
          </p:cNvSpPr>
          <p:nvPr>
            <p:ph type="ftr" sz="quarter" idx="11"/>
          </p:nvPr>
        </p:nvSpPr>
        <p:spPr/>
        <p:txBody>
          <a:bodyPr/>
          <a:lstStyle/>
          <a:p>
            <a:endParaRPr lang="tr-TR" dirty="0"/>
          </a:p>
        </p:txBody>
      </p:sp>
      <p:sp>
        <p:nvSpPr>
          <p:cNvPr id="27" name="26 Slayt Numarası Yer Tutucusu"/>
          <p:cNvSpPr>
            <a:spLocks noGrp="1"/>
          </p:cNvSpPr>
          <p:nvPr>
            <p:ph type="sldNum" sz="quarter" idx="12"/>
          </p:nvPr>
        </p:nvSpPr>
        <p:spPr/>
        <p:txBody>
          <a:bodyPr/>
          <a:lstStyle/>
          <a:p>
            <a:fld id="{FAA3090C-63E5-4E4C-8F8F-08EDCC3B14D4}"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CB69BC9-20B7-4407-86D4-1BB326BD48AC}" type="datetimeFigureOut">
              <a:rPr lang="tr-TR" smtClean="0"/>
              <a:pPr/>
              <a:t>20.05.2014</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FAA3090C-63E5-4E4C-8F8F-08EDCC3B14D4}"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CB69BC9-20B7-4407-86D4-1BB326BD48AC}" type="datetimeFigureOut">
              <a:rPr lang="tr-TR" smtClean="0"/>
              <a:pPr/>
              <a:t>20.05.2014</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FAA3090C-63E5-4E4C-8F8F-08EDCC3B14D4}" type="slidenum">
              <a:rPr lang="tr-TR" smtClean="0"/>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CB69BC9-20B7-4407-86D4-1BB326BD48AC}" type="datetimeFigureOut">
              <a:rPr lang="tr-TR" smtClean="0"/>
              <a:pPr/>
              <a:t>20.05.2014</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FAA3090C-63E5-4E4C-8F8F-08EDCC3B14D4}" type="slidenum">
              <a:rPr lang="tr-TR" smtClean="0"/>
              <a:pPr/>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ECB69BC9-20B7-4407-86D4-1BB326BD48AC}" type="datetimeFigureOut">
              <a:rPr lang="tr-TR" smtClean="0"/>
              <a:pPr/>
              <a:t>20.05.2014</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FAA3090C-63E5-4E4C-8F8F-08EDCC3B14D4}"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ECB69BC9-20B7-4407-86D4-1BB326BD48AC}" type="datetimeFigureOut">
              <a:rPr lang="tr-TR" smtClean="0"/>
              <a:pPr/>
              <a:t>20.05.2014</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FAA3090C-63E5-4E4C-8F8F-08EDCC3B14D4}" type="slidenum">
              <a:rPr lang="tr-TR" smtClean="0"/>
              <a:pPr/>
              <a:t>‹#›</a:t>
            </a:fld>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ECB69BC9-20B7-4407-86D4-1BB326BD48AC}" type="datetimeFigureOut">
              <a:rPr lang="tr-TR" smtClean="0"/>
              <a:pPr/>
              <a:t>20.05.2014</a:t>
            </a:fld>
            <a:endParaRPr lang="tr-TR" dirty="0"/>
          </a:p>
        </p:txBody>
      </p:sp>
      <p:sp>
        <p:nvSpPr>
          <p:cNvPr id="8" name="7 Altbilgi Yer Tutucusu"/>
          <p:cNvSpPr>
            <a:spLocks noGrp="1"/>
          </p:cNvSpPr>
          <p:nvPr>
            <p:ph type="ftr" sz="quarter" idx="11"/>
          </p:nvPr>
        </p:nvSpPr>
        <p:spPr/>
        <p:txBody>
          <a:bodyPr/>
          <a:lstStyle/>
          <a:p>
            <a:endParaRPr lang="tr-TR" dirty="0"/>
          </a:p>
        </p:txBody>
      </p:sp>
      <p:sp>
        <p:nvSpPr>
          <p:cNvPr id="9" name="8 Slayt Numarası Yer Tutucusu"/>
          <p:cNvSpPr>
            <a:spLocks noGrp="1"/>
          </p:cNvSpPr>
          <p:nvPr>
            <p:ph type="sldNum" sz="quarter" idx="12"/>
          </p:nvPr>
        </p:nvSpPr>
        <p:spPr/>
        <p:txBody>
          <a:bodyPr/>
          <a:lstStyle/>
          <a:p>
            <a:fld id="{FAA3090C-63E5-4E4C-8F8F-08EDCC3B14D4}" type="slidenum">
              <a:rPr lang="tr-TR" smtClean="0"/>
              <a:pPr/>
              <a:t>‹#›</a:t>
            </a:fld>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ECB69BC9-20B7-4407-86D4-1BB326BD48AC}" type="datetimeFigureOut">
              <a:rPr lang="tr-TR" smtClean="0"/>
              <a:pPr/>
              <a:t>20.05.2014</a:t>
            </a:fld>
            <a:endParaRPr lang="tr-TR" dirty="0"/>
          </a:p>
        </p:txBody>
      </p:sp>
      <p:sp>
        <p:nvSpPr>
          <p:cNvPr id="4" name="3 Altbilgi Yer Tutucusu"/>
          <p:cNvSpPr>
            <a:spLocks noGrp="1"/>
          </p:cNvSpPr>
          <p:nvPr>
            <p:ph type="ftr" sz="quarter" idx="11"/>
          </p:nvPr>
        </p:nvSpPr>
        <p:spPr/>
        <p:txBody>
          <a:bodyPr/>
          <a:lstStyle/>
          <a:p>
            <a:endParaRPr lang="tr-TR" dirty="0"/>
          </a:p>
        </p:txBody>
      </p:sp>
      <p:sp>
        <p:nvSpPr>
          <p:cNvPr id="5" name="4 Slayt Numarası Yer Tutucusu"/>
          <p:cNvSpPr>
            <a:spLocks noGrp="1"/>
          </p:cNvSpPr>
          <p:nvPr>
            <p:ph type="sldNum" sz="quarter" idx="12"/>
          </p:nvPr>
        </p:nvSpPr>
        <p:spPr/>
        <p:txBody>
          <a:bodyPr/>
          <a:lstStyle/>
          <a:p>
            <a:fld id="{FAA3090C-63E5-4E4C-8F8F-08EDCC3B14D4}" type="slidenum">
              <a:rPr lang="tr-TR" smtClean="0"/>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ECB69BC9-20B7-4407-86D4-1BB326BD48AC}" type="datetimeFigureOut">
              <a:rPr lang="tr-TR" smtClean="0"/>
              <a:pPr/>
              <a:t>20.05.2014</a:t>
            </a:fld>
            <a:endParaRPr lang="tr-TR" dirty="0"/>
          </a:p>
        </p:txBody>
      </p:sp>
      <p:sp>
        <p:nvSpPr>
          <p:cNvPr id="3" name="2 Altbilgi Yer Tutucusu"/>
          <p:cNvSpPr>
            <a:spLocks noGrp="1"/>
          </p:cNvSpPr>
          <p:nvPr>
            <p:ph type="ftr" sz="quarter" idx="11"/>
          </p:nvPr>
        </p:nvSpPr>
        <p:spPr/>
        <p:txBody>
          <a:bodyPr/>
          <a:lstStyle/>
          <a:p>
            <a:endParaRPr lang="tr-TR" dirty="0"/>
          </a:p>
        </p:txBody>
      </p:sp>
      <p:sp>
        <p:nvSpPr>
          <p:cNvPr id="4" name="3 Slayt Numarası Yer Tutucusu"/>
          <p:cNvSpPr>
            <a:spLocks noGrp="1"/>
          </p:cNvSpPr>
          <p:nvPr>
            <p:ph type="sldNum" sz="quarter" idx="12"/>
          </p:nvPr>
        </p:nvSpPr>
        <p:spPr/>
        <p:txBody>
          <a:bodyPr/>
          <a:lstStyle/>
          <a:p>
            <a:fld id="{FAA3090C-63E5-4E4C-8F8F-08EDCC3B14D4}"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ECB69BC9-20B7-4407-86D4-1BB326BD48AC}" type="datetimeFigureOut">
              <a:rPr lang="tr-TR" smtClean="0"/>
              <a:pPr/>
              <a:t>20.05.2014</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FAA3090C-63E5-4E4C-8F8F-08EDCC3B14D4}" type="slidenum">
              <a:rPr lang="tr-TR" smtClean="0"/>
              <a:pPr/>
              <a:t>‹#›</a:t>
            </a:fld>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ECB69BC9-20B7-4407-86D4-1BB326BD48AC}" type="datetimeFigureOut">
              <a:rPr lang="tr-TR" smtClean="0"/>
              <a:pPr/>
              <a:t>20.05.2014</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a:xfrm>
            <a:off x="8077200" y="6356350"/>
            <a:ext cx="609600" cy="365125"/>
          </a:xfrm>
        </p:spPr>
        <p:txBody>
          <a:bodyPr/>
          <a:lstStyle/>
          <a:p>
            <a:fld id="{FAA3090C-63E5-4E4C-8F8F-08EDCC3B14D4}" type="slidenum">
              <a:rPr lang="tr-TR" smtClean="0"/>
              <a:pPr/>
              <a:t>‹#›</a:t>
            </a:fld>
            <a:endParaRPr lang="tr-TR" dirty="0"/>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dirty="0"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CB69BC9-20B7-4407-86D4-1BB326BD48AC}" type="datetimeFigureOut">
              <a:rPr lang="tr-TR" smtClean="0"/>
              <a:pPr/>
              <a:t>20.05.2014</a:t>
            </a:fld>
            <a:endParaRPr lang="tr-TR" dirty="0"/>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dirty="0"/>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AA3090C-63E5-4E4C-8F8F-08EDCC3B14D4}" type="slidenum">
              <a:rPr lang="tr-TR" smtClean="0"/>
              <a:pPr/>
              <a:t>‹#›</a:t>
            </a:fld>
            <a:endParaRPr lang="tr-TR" dirty="0"/>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002"/>
            <a:ext cx="9144000" cy="6849998"/>
          </a:xfrm>
          <a:prstGeom prst="rect">
            <a:avLst/>
          </a:prstGeom>
          <a:noFill/>
          <a:ln w="9525">
            <a:noFill/>
            <a:miter lim="800000"/>
            <a:headEnd/>
            <a:tailEnd/>
          </a:ln>
        </p:spPr>
      </p:pic>
      <p:sp>
        <p:nvSpPr>
          <p:cNvPr id="2" name="1 Başlık"/>
          <p:cNvSpPr>
            <a:spLocks noGrp="1"/>
          </p:cNvSpPr>
          <p:nvPr>
            <p:ph type="ctrTitle"/>
          </p:nvPr>
        </p:nvSpPr>
        <p:spPr>
          <a:xfrm>
            <a:off x="0" y="2636912"/>
            <a:ext cx="9001156" cy="1470025"/>
          </a:xfrm>
        </p:spPr>
        <p:txBody>
          <a:bodyPr>
            <a:normAutofit/>
          </a:bodyPr>
          <a:lstStyle/>
          <a:p>
            <a:pPr algn="ctr"/>
            <a:r>
              <a:rPr lang="tr-TR" dirty="0" smtClean="0"/>
              <a:t>İNSAN ve ÇEVRE</a:t>
            </a:r>
            <a:endParaRPr lang="tr-TR" dirty="0"/>
          </a:p>
        </p:txBody>
      </p:sp>
      <p:sp>
        <p:nvSpPr>
          <p:cNvPr id="3" name="2 Alt Başlık"/>
          <p:cNvSpPr>
            <a:spLocks noGrp="1"/>
          </p:cNvSpPr>
          <p:nvPr>
            <p:ph type="subTitle" idx="1"/>
          </p:nvPr>
        </p:nvSpPr>
        <p:spPr>
          <a:xfrm>
            <a:off x="1331640" y="4149080"/>
            <a:ext cx="6400800" cy="785818"/>
          </a:xfrm>
        </p:spPr>
        <p:txBody>
          <a:bodyPr>
            <a:normAutofit/>
          </a:bodyPr>
          <a:lstStyle/>
          <a:p>
            <a:pPr algn="ctr"/>
            <a:r>
              <a:rPr lang="tr-TR" sz="3600" dirty="0" smtClean="0">
                <a:solidFill>
                  <a:srgbClr val="FF0000"/>
                </a:solidFill>
              </a:rPr>
              <a:t>Ekosistemler </a:t>
            </a:r>
            <a:endParaRPr lang="tr-TR" sz="3600" dirty="0">
              <a:solidFill>
                <a:srgbClr val="FF0000"/>
              </a:solidFill>
            </a:endParaRPr>
          </a:p>
        </p:txBody>
      </p:sp>
      <p:sp>
        <p:nvSpPr>
          <p:cNvPr id="5" name="2 Alt Başlık"/>
          <p:cNvSpPr txBox="1">
            <a:spLocks/>
          </p:cNvSpPr>
          <p:nvPr/>
        </p:nvSpPr>
        <p:spPr>
          <a:xfrm>
            <a:off x="5214910" y="6143644"/>
            <a:ext cx="3929090" cy="500066"/>
          </a:xfrm>
          <a:prstGeom prst="rect">
            <a:avLst/>
          </a:prstGeom>
        </p:spPr>
        <p:txBody>
          <a:bodyPr vert="horz" lIns="0" rIns="18288">
            <a:normAutofit/>
          </a:bodyPr>
          <a:lstStyle/>
          <a:p>
            <a:pPr marL="0" marR="45720" lvl="0" indent="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tr-TR" sz="2000" b="1" i="1" u="none" strike="noStrike" kern="1200" cap="none" spc="0" normalizeH="0" baseline="0" noProof="0" dirty="0" smtClean="0">
                <a:ln>
                  <a:noFill/>
                </a:ln>
                <a:solidFill>
                  <a:schemeClr val="bg1"/>
                </a:solidFill>
                <a:effectLst/>
                <a:uLnTx/>
                <a:uFillTx/>
                <a:latin typeface="+mn-lt"/>
                <a:ea typeface="+mn-ea"/>
                <a:cs typeface="+mn-cs"/>
              </a:rPr>
              <a:t>Mustafa ÇELİK</a:t>
            </a:r>
            <a:endParaRPr kumimoji="0" lang="tr-TR" sz="2000" b="1" i="1" u="none" strike="noStrike" kern="1200" cap="none" spc="0" normalizeH="0" baseline="0" noProof="0" dirty="0">
              <a:ln>
                <a:noFill/>
              </a:ln>
              <a:solidFill>
                <a:schemeClr val="bg1"/>
              </a:solidFill>
              <a:effectLst/>
              <a:uLnTx/>
              <a:uFillTx/>
              <a:latin typeface="+mn-lt"/>
              <a:ea typeface="+mn-ea"/>
              <a:cs typeface="+mn-cs"/>
            </a:endParaRPr>
          </a:p>
        </p:txBody>
      </p:sp>
      <p:pic>
        <p:nvPicPr>
          <p:cNvPr id="6" name="5 Resim" descr="C:\Users\ASLAN\Desktop\Y.K.OO - 2.jpg"/>
          <p:cNvPicPr>
            <a:picLocks noChangeAspect="1" noChangeArrowheads="1"/>
          </p:cNvPicPr>
          <p:nvPr/>
        </p:nvPicPr>
        <p:blipFill>
          <a:blip r:embed="rId3" cstate="print"/>
          <a:srcRect/>
          <a:stretch>
            <a:fillRect/>
          </a:stretch>
        </p:blipFill>
        <p:spPr bwMode="auto">
          <a:xfrm>
            <a:off x="3491880" y="0"/>
            <a:ext cx="1872208" cy="17887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836712"/>
            <a:ext cx="4788024" cy="5805264"/>
          </a:xfrm>
        </p:spPr>
        <p:txBody>
          <a:bodyPr>
            <a:normAutofit fontScale="77500" lnSpcReduction="20000"/>
          </a:bodyPr>
          <a:lstStyle/>
          <a:p>
            <a:r>
              <a:rPr lang="tr-TR" sz="4100" baseline="-25000" dirty="0" smtClean="0"/>
              <a:t>Yeryüzünün en büyük ekosistemlerinden biri de deniz ekosistemleridir.   Bu   ekosistemde   mikroskobik canlılardan Dünya'nın en büyük memeli hayvanlarına kadar pek çok canlı yaşamaktadır. Denizlerdeki tuz oranı, bitki örtüsü, suyun derinliği, sıcaklığı, ışık miktarı bu ekosistemdeki hayvan türlerinin çeşitliliğini belirler. Denizlerde fotosentez yapan canlılar ile bu canlıları yiyerek beslenen küçük canlılar bulunur. Yunus ve balina gibi hayvanlar ise besinlerini denizlerdeki diğer canlılardan karşılarlar. Ülkemizin üç tarafını çeviren denizlerde de olduğu gibi deniz ekosistemleri birbirinden farklı özellikler gösterir. Dünya'nın en büyük deniz ekosistemi </a:t>
            </a:r>
            <a:r>
              <a:rPr lang="tr-TR" sz="4100" b="1" baseline="-25000" dirty="0" smtClean="0">
                <a:solidFill>
                  <a:srgbClr val="FF0000"/>
                </a:solidFill>
              </a:rPr>
              <a:t>Hazar Denizi'</a:t>
            </a:r>
            <a:r>
              <a:rPr lang="tr-TR" sz="4100" b="1" baseline="-25000" dirty="0" smtClean="0"/>
              <a:t>nde </a:t>
            </a:r>
            <a:r>
              <a:rPr lang="tr-TR" sz="4100" baseline="-25000" dirty="0" smtClean="0"/>
              <a:t>görülmektedir.</a:t>
            </a:r>
          </a:p>
          <a:p>
            <a:endParaRPr lang="tr-TR" dirty="0"/>
          </a:p>
        </p:txBody>
      </p:sp>
      <p:pic>
        <p:nvPicPr>
          <p:cNvPr id="10242" name="Picture 2"/>
          <p:cNvPicPr>
            <a:picLocks noChangeAspect="1" noChangeArrowheads="1"/>
          </p:cNvPicPr>
          <p:nvPr/>
        </p:nvPicPr>
        <p:blipFill>
          <a:blip r:embed="rId2" cstate="print"/>
          <a:srcRect/>
          <a:stretch>
            <a:fillRect/>
          </a:stretch>
        </p:blipFill>
        <p:spPr bwMode="auto">
          <a:xfrm>
            <a:off x="4724400" y="1196752"/>
            <a:ext cx="4419600" cy="5112568"/>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1052736"/>
            <a:ext cx="3960440" cy="5328592"/>
          </a:xfrm>
        </p:spPr>
        <p:txBody>
          <a:bodyPr>
            <a:normAutofit fontScale="92500"/>
          </a:bodyPr>
          <a:lstStyle/>
          <a:p>
            <a:r>
              <a:rPr lang="tr-TR" sz="3600" baseline="-25000" dirty="0" smtClean="0"/>
              <a:t>Yağmur ormanları, yağış ve sıcaklığın çok yüksek ve değişmez olduğu bölgelerde bulunur. Bu ormanlar, doğal kaynaklardan yana çok zengindir,  dünya ikliminin dengede tutulması açısından da önem taşır. Bu ekosistemler, yırtıcı kuşlardan palmiyelere, maymunlardan çalılara kadar birçok canlı türünü barındırır. Yağmur ormanlarının en büyüğü </a:t>
            </a:r>
            <a:r>
              <a:rPr lang="tr-TR" sz="3600" b="1" baseline="-25000" dirty="0" smtClean="0">
                <a:solidFill>
                  <a:srgbClr val="FF0000"/>
                </a:solidFill>
              </a:rPr>
              <a:t>Amazon </a:t>
            </a:r>
            <a:r>
              <a:rPr lang="tr-TR" sz="3600" b="1" baseline="-25000" dirty="0" smtClean="0">
                <a:solidFill>
                  <a:srgbClr val="FF0000"/>
                </a:solidFill>
              </a:rPr>
              <a:t>Ormanları’</a:t>
            </a:r>
            <a:r>
              <a:rPr lang="tr-TR" sz="3600" baseline="-25000" dirty="0" smtClean="0"/>
              <a:t>dır</a:t>
            </a:r>
            <a:endParaRPr lang="tr-TR" sz="3600" baseline="-25000" dirty="0" smtClean="0"/>
          </a:p>
          <a:p>
            <a:endParaRPr lang="tr-TR" dirty="0"/>
          </a:p>
        </p:txBody>
      </p:sp>
      <p:pic>
        <p:nvPicPr>
          <p:cNvPr id="11266" name="Picture 2"/>
          <p:cNvPicPr>
            <a:picLocks noChangeAspect="1" noChangeArrowheads="1"/>
          </p:cNvPicPr>
          <p:nvPr/>
        </p:nvPicPr>
        <p:blipFill>
          <a:blip r:embed="rId2" cstate="print"/>
          <a:srcRect/>
          <a:stretch>
            <a:fillRect/>
          </a:stretch>
        </p:blipFill>
        <p:spPr bwMode="auto">
          <a:xfrm>
            <a:off x="4716016" y="1196752"/>
            <a:ext cx="4283967" cy="5184576"/>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699792" y="1412776"/>
            <a:ext cx="3682752" cy="701432"/>
          </a:xfrm>
        </p:spPr>
        <p:txBody>
          <a:bodyPr>
            <a:normAutofit/>
          </a:bodyPr>
          <a:lstStyle/>
          <a:p>
            <a:pPr>
              <a:buNone/>
            </a:pPr>
            <a:r>
              <a:rPr lang="tr-TR" sz="3600" dirty="0" smtClean="0">
                <a:solidFill>
                  <a:srgbClr val="FF0000"/>
                </a:solidFill>
              </a:rPr>
              <a:t>Kent Ekosistemi</a:t>
            </a:r>
            <a:endParaRPr lang="tr-TR" sz="3600" dirty="0">
              <a:solidFill>
                <a:srgbClr val="FF0000"/>
              </a:solidFill>
            </a:endParaRPr>
          </a:p>
        </p:txBody>
      </p:sp>
      <p:pic>
        <p:nvPicPr>
          <p:cNvPr id="12291" name="Picture 3"/>
          <p:cNvPicPr>
            <a:picLocks noChangeAspect="1" noChangeArrowheads="1"/>
          </p:cNvPicPr>
          <p:nvPr/>
        </p:nvPicPr>
        <p:blipFill>
          <a:blip r:embed="rId2" cstate="print"/>
          <a:srcRect/>
          <a:stretch>
            <a:fillRect/>
          </a:stretch>
        </p:blipFill>
        <p:spPr bwMode="auto">
          <a:xfrm>
            <a:off x="0" y="2852936"/>
            <a:ext cx="9144000" cy="256794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5536" y="980728"/>
            <a:ext cx="8229600" cy="1781552"/>
          </a:xfrm>
        </p:spPr>
        <p:txBody>
          <a:bodyPr/>
          <a:lstStyle/>
          <a:p>
            <a:pPr lvl="0"/>
            <a:r>
              <a:rPr lang="tr-TR" dirty="0" smtClean="0"/>
              <a:t>Canlılar yaşamlarını sürdürebilmek için beslenmek zorundadır. Bitkiler kendi besinlerini kendileri üretir. Hayvanlar ise otla beslenenler, etle beslenenler ve hem etle hem otla beslenenler olarak üçer ayrılır.</a:t>
            </a:r>
          </a:p>
          <a:p>
            <a:endParaRPr lang="tr-TR" dirty="0"/>
          </a:p>
        </p:txBody>
      </p:sp>
      <p:pic>
        <p:nvPicPr>
          <p:cNvPr id="14338" name="Picture 2" descr="C:\Users\MUSTAFA\Desktop\besinpramid.gif"/>
          <p:cNvPicPr>
            <a:picLocks noChangeAspect="1" noChangeArrowheads="1"/>
          </p:cNvPicPr>
          <p:nvPr/>
        </p:nvPicPr>
        <p:blipFill>
          <a:blip r:embed="rId2" cstate="print"/>
          <a:srcRect/>
          <a:stretch>
            <a:fillRect/>
          </a:stretch>
        </p:blipFill>
        <p:spPr bwMode="auto">
          <a:xfrm>
            <a:off x="1187624" y="2996952"/>
            <a:ext cx="6721332" cy="3096344"/>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4437112"/>
            <a:ext cx="8229600" cy="1709544"/>
          </a:xfrm>
        </p:spPr>
        <p:txBody>
          <a:bodyPr/>
          <a:lstStyle/>
          <a:p>
            <a:r>
              <a:rPr lang="tr-TR" dirty="0" smtClean="0"/>
              <a:t>Bir canlının bir canlıyı yediği diğer bir canlı tarafından yenildiği zincire </a:t>
            </a:r>
            <a:r>
              <a:rPr lang="tr-TR" b="1" dirty="0" smtClean="0"/>
              <a:t> </a:t>
            </a:r>
            <a:r>
              <a:rPr lang="tr-TR" b="1" dirty="0" smtClean="0">
                <a:solidFill>
                  <a:srgbClr val="FF0000"/>
                </a:solidFill>
              </a:rPr>
              <a:t>besin zinciri </a:t>
            </a:r>
            <a:r>
              <a:rPr lang="tr-TR" dirty="0" smtClean="0"/>
              <a:t>denir.</a:t>
            </a:r>
            <a:endParaRPr lang="tr-TR" dirty="0"/>
          </a:p>
        </p:txBody>
      </p:sp>
      <p:pic>
        <p:nvPicPr>
          <p:cNvPr id="15362" name="Picture 2"/>
          <p:cNvPicPr>
            <a:picLocks noChangeAspect="1" noChangeArrowheads="1"/>
          </p:cNvPicPr>
          <p:nvPr/>
        </p:nvPicPr>
        <p:blipFill>
          <a:blip r:embed="rId2" cstate="print"/>
          <a:srcRect/>
          <a:stretch>
            <a:fillRect/>
          </a:stretch>
        </p:blipFill>
        <p:spPr bwMode="auto">
          <a:xfrm>
            <a:off x="0" y="1340768"/>
            <a:ext cx="9155856" cy="2664296"/>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MUSTAFA\Desktop\unite06-01.gif"/>
          <p:cNvPicPr>
            <a:picLocks noChangeAspect="1" noChangeArrowheads="1"/>
          </p:cNvPicPr>
          <p:nvPr/>
        </p:nvPicPr>
        <p:blipFill>
          <a:blip r:embed="rId2" cstate="print"/>
          <a:srcRect/>
          <a:stretch>
            <a:fillRect/>
          </a:stretch>
        </p:blipFill>
        <p:spPr bwMode="auto">
          <a:xfrm>
            <a:off x="0" y="1052737"/>
            <a:ext cx="9144000" cy="5805264"/>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1196752"/>
            <a:ext cx="3744416" cy="5127848"/>
          </a:xfrm>
        </p:spPr>
        <p:txBody>
          <a:bodyPr/>
          <a:lstStyle/>
          <a:p>
            <a:pPr lvl="0"/>
            <a:r>
              <a:rPr lang="tr-TR" dirty="0" smtClean="0"/>
              <a:t>Her ekosistem farklı sayıda besin zinciri içerir ve bunlar bir araya gelerek </a:t>
            </a:r>
            <a:r>
              <a:rPr lang="tr-TR" b="1" dirty="0" smtClean="0">
                <a:solidFill>
                  <a:srgbClr val="FF0000"/>
                </a:solidFill>
              </a:rPr>
              <a:t>besin ağı</a:t>
            </a:r>
            <a:r>
              <a:rPr lang="tr-TR" dirty="0" smtClean="0"/>
              <a:t>nı oluşturur. Yeryüzündeki tüm canlılar besin ağı ile birbirine bağlanmıştır. Farklı beslenme biçimleri, farklı ekosistemleri birbirine bağlar.</a:t>
            </a:r>
          </a:p>
          <a:p>
            <a:endParaRPr lang="tr-TR" dirty="0"/>
          </a:p>
        </p:txBody>
      </p:sp>
      <p:pic>
        <p:nvPicPr>
          <p:cNvPr id="16386" name="Picture 2"/>
          <p:cNvPicPr>
            <a:picLocks noChangeAspect="1" noChangeArrowheads="1"/>
          </p:cNvPicPr>
          <p:nvPr/>
        </p:nvPicPr>
        <p:blipFill>
          <a:blip r:embed="rId2" cstate="print"/>
          <a:srcRect/>
          <a:stretch>
            <a:fillRect/>
          </a:stretch>
        </p:blipFill>
        <p:spPr bwMode="auto">
          <a:xfrm>
            <a:off x="4211960" y="836712"/>
            <a:ext cx="4932040" cy="5805264"/>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0"/>
            <a:ext cx="8229600" cy="882352"/>
          </a:xfrm>
        </p:spPr>
        <p:txBody>
          <a:bodyPr/>
          <a:lstStyle/>
          <a:p>
            <a:pPr algn="ctr"/>
            <a:r>
              <a:rPr lang="tr-TR" dirty="0" smtClean="0"/>
              <a:t>Biyolojik Çeşitlilik</a:t>
            </a:r>
            <a:endParaRPr lang="tr-TR" dirty="0"/>
          </a:p>
        </p:txBody>
      </p:sp>
      <p:sp>
        <p:nvSpPr>
          <p:cNvPr id="3" name="2 İçerik Yer Tutucusu"/>
          <p:cNvSpPr>
            <a:spLocks noGrp="1"/>
          </p:cNvSpPr>
          <p:nvPr>
            <p:ph idx="1"/>
          </p:nvPr>
        </p:nvSpPr>
        <p:spPr>
          <a:xfrm>
            <a:off x="323528" y="1124744"/>
            <a:ext cx="8229600" cy="936104"/>
          </a:xfrm>
        </p:spPr>
        <p:txBody>
          <a:bodyPr/>
          <a:lstStyle/>
          <a:p>
            <a:r>
              <a:rPr lang="tr-TR" dirty="0" smtClean="0"/>
              <a:t>Bir bölgedeki bitki ve hayvan türlerinin ve çeşitlerinin sayıca zenginliği </a:t>
            </a:r>
            <a:r>
              <a:rPr lang="tr-TR" b="1" dirty="0" smtClean="0">
                <a:solidFill>
                  <a:srgbClr val="FF0000"/>
                </a:solidFill>
              </a:rPr>
              <a:t>biyolojik çeşitlilik </a:t>
            </a:r>
            <a:r>
              <a:rPr lang="tr-TR" dirty="0" smtClean="0"/>
              <a:t>anlamına gelir.</a:t>
            </a:r>
            <a:endParaRPr lang="tr-TR" dirty="0"/>
          </a:p>
        </p:txBody>
      </p:sp>
      <p:pic>
        <p:nvPicPr>
          <p:cNvPr id="17410" name="Picture 2"/>
          <p:cNvPicPr>
            <a:picLocks noChangeAspect="1" noChangeArrowheads="1"/>
          </p:cNvPicPr>
          <p:nvPr/>
        </p:nvPicPr>
        <p:blipFill>
          <a:blip r:embed="rId2" cstate="print"/>
          <a:srcRect/>
          <a:stretch>
            <a:fillRect/>
          </a:stretch>
        </p:blipFill>
        <p:spPr bwMode="auto">
          <a:xfrm>
            <a:off x="56272" y="2060848"/>
            <a:ext cx="8964488" cy="4797152"/>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980728"/>
            <a:ext cx="9144000" cy="2160240"/>
          </a:xfrm>
        </p:spPr>
        <p:txBody>
          <a:bodyPr/>
          <a:lstStyle/>
          <a:p>
            <a:pPr lvl="0"/>
            <a:r>
              <a:rPr lang="tr-TR" dirty="0" smtClean="0"/>
              <a:t>Ülkemizde hayvancılıkta koyun, sığır, keçi; ormancılıkta çam ve meşe türleri; balıkçılıkta ise alabalık, kefal ve levrek bulunmaktadır. Köy pazarlarında ise acur, taflan, </a:t>
            </a:r>
            <a:r>
              <a:rPr lang="tr-TR" dirty="0" err="1" smtClean="0"/>
              <a:t>çitlenbik</a:t>
            </a:r>
            <a:r>
              <a:rPr lang="tr-TR" dirty="0" smtClean="0"/>
              <a:t>, iğde, </a:t>
            </a:r>
            <a:r>
              <a:rPr lang="tr-TR" dirty="0" err="1" smtClean="0"/>
              <a:t>göleviz</a:t>
            </a:r>
            <a:r>
              <a:rPr lang="tr-TR" dirty="0" smtClean="0"/>
              <a:t>, ahlat, alıç, delice, idris, melengiç, hünnap, üvez, yonca, mürdümük gibi sebze ve meyvelere rastlanır. </a:t>
            </a:r>
          </a:p>
          <a:p>
            <a:endParaRPr lang="tr-TR" dirty="0"/>
          </a:p>
        </p:txBody>
      </p:sp>
      <p:pic>
        <p:nvPicPr>
          <p:cNvPr id="18434" name="Picture 2"/>
          <p:cNvPicPr>
            <a:picLocks noChangeAspect="1" noChangeArrowheads="1"/>
          </p:cNvPicPr>
          <p:nvPr/>
        </p:nvPicPr>
        <p:blipFill>
          <a:blip r:embed="rId2" cstate="print"/>
          <a:srcRect/>
          <a:stretch>
            <a:fillRect/>
          </a:stretch>
        </p:blipFill>
        <p:spPr bwMode="auto">
          <a:xfrm>
            <a:off x="0" y="4653136"/>
            <a:ext cx="9144000" cy="2204864"/>
          </a:xfrm>
          <a:prstGeom prst="rect">
            <a:avLst/>
          </a:prstGeom>
          <a:noFill/>
          <a:ln w="9525">
            <a:noFill/>
            <a:miter lim="800000"/>
            <a:headEnd/>
            <a:tailEnd/>
          </a:ln>
        </p:spPr>
      </p:pic>
      <p:pic>
        <p:nvPicPr>
          <p:cNvPr id="18435" name="Picture 3"/>
          <p:cNvPicPr>
            <a:picLocks noChangeAspect="1" noChangeArrowheads="1"/>
          </p:cNvPicPr>
          <p:nvPr/>
        </p:nvPicPr>
        <p:blipFill>
          <a:blip r:embed="rId3" cstate="print"/>
          <a:srcRect/>
          <a:stretch>
            <a:fillRect/>
          </a:stretch>
        </p:blipFill>
        <p:spPr bwMode="auto">
          <a:xfrm>
            <a:off x="179512" y="3140968"/>
            <a:ext cx="8964488" cy="144016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827584" y="5085184"/>
            <a:ext cx="1584176" cy="576064"/>
          </a:xfrm>
        </p:spPr>
        <p:txBody>
          <a:bodyPr/>
          <a:lstStyle/>
          <a:p>
            <a:r>
              <a:rPr lang="tr-TR" dirty="0" smtClean="0"/>
              <a:t>Acur</a:t>
            </a:r>
            <a:endParaRPr lang="tr-TR" dirty="0"/>
          </a:p>
        </p:txBody>
      </p:sp>
      <p:pic>
        <p:nvPicPr>
          <p:cNvPr id="19458" name="Picture 2"/>
          <p:cNvPicPr>
            <a:picLocks noChangeAspect="1" noChangeArrowheads="1"/>
          </p:cNvPicPr>
          <p:nvPr/>
        </p:nvPicPr>
        <p:blipFill>
          <a:blip r:embed="rId2" cstate="print"/>
          <a:srcRect/>
          <a:stretch>
            <a:fillRect/>
          </a:stretch>
        </p:blipFill>
        <p:spPr bwMode="auto">
          <a:xfrm>
            <a:off x="179512" y="1268760"/>
            <a:ext cx="3419475" cy="3562350"/>
          </a:xfrm>
          <a:prstGeom prst="rect">
            <a:avLst/>
          </a:prstGeom>
          <a:noFill/>
          <a:ln w="9525">
            <a:noFill/>
            <a:miter lim="800000"/>
            <a:headEnd/>
            <a:tailEnd/>
          </a:ln>
        </p:spPr>
      </p:pic>
      <p:pic>
        <p:nvPicPr>
          <p:cNvPr id="19459" name="Picture 3"/>
          <p:cNvPicPr>
            <a:picLocks noChangeAspect="1" noChangeArrowheads="1"/>
          </p:cNvPicPr>
          <p:nvPr/>
        </p:nvPicPr>
        <p:blipFill>
          <a:blip r:embed="rId3" cstate="print"/>
          <a:srcRect/>
          <a:stretch>
            <a:fillRect/>
          </a:stretch>
        </p:blipFill>
        <p:spPr bwMode="auto">
          <a:xfrm>
            <a:off x="4211960" y="1268760"/>
            <a:ext cx="4448175" cy="3524250"/>
          </a:xfrm>
          <a:prstGeom prst="rect">
            <a:avLst/>
          </a:prstGeom>
          <a:noFill/>
          <a:ln w="9525">
            <a:noFill/>
            <a:miter lim="800000"/>
            <a:headEnd/>
            <a:tailEnd/>
          </a:ln>
        </p:spPr>
      </p:pic>
      <p:sp>
        <p:nvSpPr>
          <p:cNvPr id="6" name="2 İçerik Yer Tutucusu"/>
          <p:cNvSpPr txBox="1">
            <a:spLocks/>
          </p:cNvSpPr>
          <p:nvPr/>
        </p:nvSpPr>
        <p:spPr>
          <a:xfrm>
            <a:off x="5220072" y="5013176"/>
            <a:ext cx="2880320" cy="648072"/>
          </a:xfrm>
          <a:prstGeom prst="rect">
            <a:avLst/>
          </a:prstGeom>
        </p:spPr>
        <p:txBody>
          <a:bodyPr vert="horz">
            <a:no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lang="tr-TR" sz="2600" dirty="0" smtClean="0"/>
              <a:t>Taflan (karayemiş)</a:t>
            </a:r>
            <a:endParaRPr kumimoji="0" lang="tr-TR"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srcRect/>
          <a:stretch>
            <a:fillRect/>
          </a:stretch>
        </p:blipFill>
        <p:spPr bwMode="auto">
          <a:xfrm>
            <a:off x="179512" y="1052736"/>
            <a:ext cx="4211960" cy="5472608"/>
          </a:xfrm>
          <a:prstGeom prst="rect">
            <a:avLst/>
          </a:prstGeom>
          <a:noFill/>
          <a:ln w="9525">
            <a:noFill/>
            <a:miter lim="800000"/>
            <a:headEnd/>
            <a:tailEnd/>
          </a:ln>
        </p:spPr>
      </p:pic>
      <p:pic>
        <p:nvPicPr>
          <p:cNvPr id="2052" name="Picture 4"/>
          <p:cNvPicPr>
            <a:picLocks noChangeAspect="1" noChangeArrowheads="1"/>
          </p:cNvPicPr>
          <p:nvPr/>
        </p:nvPicPr>
        <p:blipFill>
          <a:blip r:embed="rId3" cstate="print"/>
          <a:srcRect/>
          <a:stretch>
            <a:fillRect/>
          </a:stretch>
        </p:blipFill>
        <p:spPr bwMode="auto">
          <a:xfrm>
            <a:off x="4728416" y="1124744"/>
            <a:ext cx="4283968" cy="5472608"/>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043608" y="5085184"/>
            <a:ext cx="2386608" cy="504056"/>
          </a:xfrm>
        </p:spPr>
        <p:txBody>
          <a:bodyPr/>
          <a:lstStyle/>
          <a:p>
            <a:r>
              <a:rPr lang="tr-TR" dirty="0" smtClean="0"/>
              <a:t>Çitlembik</a:t>
            </a:r>
            <a:endParaRPr lang="tr-TR" dirty="0"/>
          </a:p>
        </p:txBody>
      </p:sp>
      <p:pic>
        <p:nvPicPr>
          <p:cNvPr id="20482" name="Picture 2"/>
          <p:cNvPicPr>
            <a:picLocks noChangeAspect="1" noChangeArrowheads="1"/>
          </p:cNvPicPr>
          <p:nvPr/>
        </p:nvPicPr>
        <p:blipFill>
          <a:blip r:embed="rId2" cstate="print"/>
          <a:srcRect/>
          <a:stretch>
            <a:fillRect/>
          </a:stretch>
        </p:blipFill>
        <p:spPr bwMode="auto">
          <a:xfrm>
            <a:off x="323528" y="1122352"/>
            <a:ext cx="3983272" cy="3744416"/>
          </a:xfrm>
          <a:prstGeom prst="rect">
            <a:avLst/>
          </a:prstGeom>
          <a:noFill/>
          <a:ln w="9525">
            <a:noFill/>
            <a:miter lim="800000"/>
            <a:headEnd/>
            <a:tailEnd/>
          </a:ln>
        </p:spPr>
      </p:pic>
      <p:pic>
        <p:nvPicPr>
          <p:cNvPr id="20483" name="Picture 3"/>
          <p:cNvPicPr>
            <a:picLocks noChangeAspect="1" noChangeArrowheads="1"/>
          </p:cNvPicPr>
          <p:nvPr/>
        </p:nvPicPr>
        <p:blipFill>
          <a:blip r:embed="rId3" cstate="print"/>
          <a:srcRect/>
          <a:stretch>
            <a:fillRect/>
          </a:stretch>
        </p:blipFill>
        <p:spPr bwMode="auto">
          <a:xfrm>
            <a:off x="4716016" y="1122352"/>
            <a:ext cx="4032448" cy="3744416"/>
          </a:xfrm>
          <a:prstGeom prst="rect">
            <a:avLst/>
          </a:prstGeom>
          <a:noFill/>
          <a:ln w="9525">
            <a:noFill/>
            <a:miter lim="800000"/>
            <a:headEnd/>
            <a:tailEnd/>
          </a:ln>
        </p:spPr>
      </p:pic>
      <p:sp>
        <p:nvSpPr>
          <p:cNvPr id="6" name="2 İçerik Yer Tutucusu"/>
          <p:cNvSpPr txBox="1">
            <a:spLocks/>
          </p:cNvSpPr>
          <p:nvPr/>
        </p:nvSpPr>
        <p:spPr>
          <a:xfrm>
            <a:off x="5652120" y="5085184"/>
            <a:ext cx="2386608" cy="504056"/>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lang="tr-TR" sz="2600" dirty="0" err="1" smtClean="0"/>
              <a:t>Göleviz</a:t>
            </a:r>
            <a:endParaRPr kumimoji="0" lang="tr-TR"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445224"/>
            <a:ext cx="2746648" cy="879376"/>
          </a:xfrm>
        </p:spPr>
        <p:txBody>
          <a:bodyPr>
            <a:normAutofit fontScale="92500" lnSpcReduction="10000"/>
          </a:bodyPr>
          <a:lstStyle/>
          <a:p>
            <a:r>
              <a:rPr lang="tr-TR" dirty="0" smtClean="0"/>
              <a:t>Ahlat </a:t>
            </a:r>
          </a:p>
          <a:p>
            <a:pPr>
              <a:buNone/>
            </a:pPr>
            <a:r>
              <a:rPr lang="tr-TR" dirty="0" smtClean="0"/>
              <a:t>(yaban armudu)</a:t>
            </a:r>
            <a:endParaRPr lang="tr-TR" dirty="0"/>
          </a:p>
        </p:txBody>
      </p:sp>
      <p:pic>
        <p:nvPicPr>
          <p:cNvPr id="21506" name="Picture 2"/>
          <p:cNvPicPr>
            <a:picLocks noChangeAspect="1" noChangeArrowheads="1"/>
          </p:cNvPicPr>
          <p:nvPr/>
        </p:nvPicPr>
        <p:blipFill>
          <a:blip r:embed="rId2" cstate="print"/>
          <a:srcRect/>
          <a:stretch>
            <a:fillRect/>
          </a:stretch>
        </p:blipFill>
        <p:spPr bwMode="auto">
          <a:xfrm>
            <a:off x="395536" y="1484784"/>
            <a:ext cx="3888432" cy="3512815"/>
          </a:xfrm>
          <a:prstGeom prst="rect">
            <a:avLst/>
          </a:prstGeom>
          <a:noFill/>
          <a:ln w="9525">
            <a:noFill/>
            <a:miter lim="800000"/>
            <a:headEnd/>
            <a:tailEnd/>
          </a:ln>
        </p:spPr>
      </p:pic>
      <p:sp>
        <p:nvSpPr>
          <p:cNvPr id="5" name="2 İçerik Yer Tutucusu"/>
          <p:cNvSpPr txBox="1">
            <a:spLocks/>
          </p:cNvSpPr>
          <p:nvPr/>
        </p:nvSpPr>
        <p:spPr>
          <a:xfrm>
            <a:off x="5148064" y="5229200"/>
            <a:ext cx="3024336" cy="879376"/>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tr-TR" sz="2600" b="0" i="0" u="none" strike="noStrike" kern="1200" cap="none" spc="0" normalizeH="0" baseline="0" noProof="0" dirty="0" smtClean="0">
                <a:ln>
                  <a:noFill/>
                </a:ln>
                <a:solidFill>
                  <a:schemeClr val="tx1"/>
                </a:solidFill>
                <a:effectLst/>
                <a:uLnTx/>
                <a:uFillTx/>
                <a:latin typeface="+mn-lt"/>
                <a:ea typeface="+mn-ea"/>
                <a:cs typeface="+mn-cs"/>
              </a:rPr>
              <a:t>Delice(Karamuk)</a:t>
            </a:r>
            <a:endParaRPr kumimoji="0" lang="tr-TR" sz="2600" b="0" i="0" u="none" strike="noStrike" kern="1200" cap="none" spc="0" normalizeH="0" baseline="0" noProof="0" dirty="0">
              <a:ln>
                <a:noFill/>
              </a:ln>
              <a:solidFill>
                <a:schemeClr val="tx1"/>
              </a:solidFill>
              <a:effectLst/>
              <a:uLnTx/>
              <a:uFillTx/>
              <a:latin typeface="+mn-lt"/>
              <a:ea typeface="+mn-ea"/>
              <a:cs typeface="+mn-cs"/>
            </a:endParaRPr>
          </a:p>
        </p:txBody>
      </p:sp>
      <p:pic>
        <p:nvPicPr>
          <p:cNvPr id="21507" name="Picture 3"/>
          <p:cNvPicPr>
            <a:picLocks noChangeAspect="1" noChangeArrowheads="1"/>
          </p:cNvPicPr>
          <p:nvPr/>
        </p:nvPicPr>
        <p:blipFill>
          <a:blip r:embed="rId3" cstate="print"/>
          <a:srcRect/>
          <a:stretch>
            <a:fillRect/>
          </a:stretch>
        </p:blipFill>
        <p:spPr bwMode="auto">
          <a:xfrm>
            <a:off x="4788024" y="1484784"/>
            <a:ext cx="3744416" cy="3528392"/>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403648" y="5229200"/>
            <a:ext cx="1368152" cy="504056"/>
          </a:xfrm>
        </p:spPr>
        <p:txBody>
          <a:bodyPr/>
          <a:lstStyle/>
          <a:p>
            <a:r>
              <a:rPr lang="tr-TR" dirty="0" smtClean="0"/>
              <a:t>İdris</a:t>
            </a:r>
            <a:endParaRPr lang="tr-TR" dirty="0"/>
          </a:p>
        </p:txBody>
      </p:sp>
      <p:pic>
        <p:nvPicPr>
          <p:cNvPr id="22530" name="Picture 2"/>
          <p:cNvPicPr>
            <a:picLocks noChangeAspect="1" noChangeArrowheads="1"/>
          </p:cNvPicPr>
          <p:nvPr/>
        </p:nvPicPr>
        <p:blipFill>
          <a:blip r:embed="rId2" cstate="print"/>
          <a:srcRect/>
          <a:stretch>
            <a:fillRect/>
          </a:stretch>
        </p:blipFill>
        <p:spPr bwMode="auto">
          <a:xfrm>
            <a:off x="395536" y="1340768"/>
            <a:ext cx="3779912" cy="3744416"/>
          </a:xfrm>
          <a:prstGeom prst="rect">
            <a:avLst/>
          </a:prstGeom>
          <a:noFill/>
          <a:ln w="9525">
            <a:noFill/>
            <a:miter lim="800000"/>
            <a:headEnd/>
            <a:tailEnd/>
          </a:ln>
        </p:spPr>
      </p:pic>
      <p:sp>
        <p:nvSpPr>
          <p:cNvPr id="5" name="2 İçerik Yer Tutucusu"/>
          <p:cNvSpPr txBox="1">
            <a:spLocks/>
          </p:cNvSpPr>
          <p:nvPr/>
        </p:nvSpPr>
        <p:spPr>
          <a:xfrm>
            <a:off x="5724128" y="5229200"/>
            <a:ext cx="2088232" cy="576064"/>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lang="tr-TR" sz="2600" dirty="0" err="1" smtClean="0"/>
              <a:t>Menengiç</a:t>
            </a:r>
            <a:endParaRPr kumimoji="0" lang="tr-TR" sz="2600" b="0" i="0" u="none" strike="noStrike" kern="1200" cap="none" spc="0" normalizeH="0" baseline="0" noProof="0" dirty="0">
              <a:ln>
                <a:noFill/>
              </a:ln>
              <a:solidFill>
                <a:schemeClr val="tx1"/>
              </a:solidFill>
              <a:effectLst/>
              <a:uLnTx/>
              <a:uFillTx/>
              <a:latin typeface="+mn-lt"/>
              <a:ea typeface="+mn-ea"/>
              <a:cs typeface="+mn-cs"/>
            </a:endParaRPr>
          </a:p>
        </p:txBody>
      </p:sp>
      <p:pic>
        <p:nvPicPr>
          <p:cNvPr id="22531" name="Picture 3"/>
          <p:cNvPicPr>
            <a:picLocks noChangeAspect="1" noChangeArrowheads="1"/>
          </p:cNvPicPr>
          <p:nvPr/>
        </p:nvPicPr>
        <p:blipFill>
          <a:blip r:embed="rId3" cstate="print"/>
          <a:srcRect/>
          <a:stretch>
            <a:fillRect/>
          </a:stretch>
        </p:blipFill>
        <p:spPr bwMode="auto">
          <a:xfrm>
            <a:off x="4860032" y="1340768"/>
            <a:ext cx="3856112" cy="3744416"/>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084168" y="5589240"/>
            <a:ext cx="1882552" cy="576064"/>
          </a:xfrm>
        </p:spPr>
        <p:txBody>
          <a:bodyPr/>
          <a:lstStyle/>
          <a:p>
            <a:r>
              <a:rPr lang="tr-TR" dirty="0" smtClean="0"/>
              <a:t>Üvez</a:t>
            </a:r>
            <a:endParaRPr lang="tr-TR" dirty="0"/>
          </a:p>
        </p:txBody>
      </p:sp>
      <p:pic>
        <p:nvPicPr>
          <p:cNvPr id="23554" name="Picture 2"/>
          <p:cNvPicPr>
            <a:picLocks noChangeAspect="1" noChangeArrowheads="1"/>
          </p:cNvPicPr>
          <p:nvPr/>
        </p:nvPicPr>
        <p:blipFill>
          <a:blip r:embed="rId2" cstate="print"/>
          <a:srcRect/>
          <a:stretch>
            <a:fillRect/>
          </a:stretch>
        </p:blipFill>
        <p:spPr bwMode="auto">
          <a:xfrm>
            <a:off x="323528" y="1484784"/>
            <a:ext cx="3960440" cy="3888432"/>
          </a:xfrm>
          <a:prstGeom prst="rect">
            <a:avLst/>
          </a:prstGeom>
          <a:noFill/>
          <a:ln w="9525">
            <a:noFill/>
            <a:miter lim="800000"/>
            <a:headEnd/>
            <a:tailEnd/>
          </a:ln>
        </p:spPr>
      </p:pic>
      <p:sp>
        <p:nvSpPr>
          <p:cNvPr id="5" name="2 İçerik Yer Tutucusu"/>
          <p:cNvSpPr txBox="1">
            <a:spLocks/>
          </p:cNvSpPr>
          <p:nvPr/>
        </p:nvSpPr>
        <p:spPr>
          <a:xfrm>
            <a:off x="1268016" y="5741640"/>
            <a:ext cx="1882552" cy="576064"/>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tr-TR" sz="2600" b="0" i="0" u="none" strike="noStrike" kern="1200" cap="none" spc="0" normalizeH="0" baseline="0" noProof="0" dirty="0" smtClean="0">
                <a:ln>
                  <a:noFill/>
                </a:ln>
                <a:solidFill>
                  <a:schemeClr val="tx1"/>
                </a:solidFill>
                <a:effectLst/>
                <a:uLnTx/>
                <a:uFillTx/>
                <a:latin typeface="+mn-lt"/>
                <a:ea typeface="+mn-ea"/>
                <a:cs typeface="+mn-cs"/>
              </a:rPr>
              <a:t>Hünnap</a:t>
            </a:r>
            <a:endParaRPr kumimoji="0" lang="tr-TR" sz="2600" b="0" i="0" u="none" strike="noStrike" kern="1200" cap="none" spc="0" normalizeH="0" baseline="0" noProof="0" dirty="0">
              <a:ln>
                <a:noFill/>
              </a:ln>
              <a:solidFill>
                <a:schemeClr val="tx1"/>
              </a:solidFill>
              <a:effectLst/>
              <a:uLnTx/>
              <a:uFillTx/>
              <a:latin typeface="+mn-lt"/>
              <a:ea typeface="+mn-ea"/>
              <a:cs typeface="+mn-cs"/>
            </a:endParaRPr>
          </a:p>
        </p:txBody>
      </p:sp>
      <p:pic>
        <p:nvPicPr>
          <p:cNvPr id="23555" name="Picture 3"/>
          <p:cNvPicPr>
            <a:picLocks noChangeAspect="1" noChangeArrowheads="1"/>
          </p:cNvPicPr>
          <p:nvPr/>
        </p:nvPicPr>
        <p:blipFill>
          <a:blip r:embed="rId3" cstate="print"/>
          <a:srcRect/>
          <a:stretch>
            <a:fillRect/>
          </a:stretch>
        </p:blipFill>
        <p:spPr bwMode="auto">
          <a:xfrm>
            <a:off x="4932040" y="1484784"/>
            <a:ext cx="4032448" cy="3888432"/>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699792" y="4797152"/>
            <a:ext cx="3250704" cy="663352"/>
          </a:xfrm>
        </p:spPr>
        <p:txBody>
          <a:bodyPr>
            <a:normAutofit fontScale="92500"/>
          </a:bodyPr>
          <a:lstStyle/>
          <a:p>
            <a:r>
              <a:rPr lang="tr-TR" dirty="0" smtClean="0"/>
              <a:t>Mürdümük (küşne)</a:t>
            </a:r>
            <a:endParaRPr lang="tr-TR" dirty="0"/>
          </a:p>
        </p:txBody>
      </p:sp>
      <p:pic>
        <p:nvPicPr>
          <p:cNvPr id="24578" name="Picture 2"/>
          <p:cNvPicPr>
            <a:picLocks noChangeAspect="1" noChangeArrowheads="1"/>
          </p:cNvPicPr>
          <p:nvPr/>
        </p:nvPicPr>
        <p:blipFill>
          <a:blip r:embed="rId2" cstate="print"/>
          <a:srcRect/>
          <a:stretch>
            <a:fillRect/>
          </a:stretch>
        </p:blipFill>
        <p:spPr bwMode="auto">
          <a:xfrm>
            <a:off x="1619672" y="1412776"/>
            <a:ext cx="5832648" cy="31452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544" y="836712"/>
            <a:ext cx="8229600" cy="3312368"/>
          </a:xfrm>
        </p:spPr>
        <p:txBody>
          <a:bodyPr>
            <a:normAutofit/>
          </a:bodyPr>
          <a:lstStyle/>
          <a:p>
            <a:pPr>
              <a:spcBef>
                <a:spcPts val="0"/>
              </a:spcBef>
            </a:pPr>
            <a:r>
              <a:rPr lang="tr-TR" dirty="0" smtClean="0"/>
              <a:t>Biyolojik çeşitlilik, </a:t>
            </a:r>
            <a:r>
              <a:rPr lang="tr-TR" u="sng" dirty="0" smtClean="0"/>
              <a:t>ekosistemleri dengede tutar, gezegenimizi yaşanabilir hâle getirir; sağlığımızı, çevremizi ve ekonomimizi destekler.</a:t>
            </a:r>
            <a:r>
              <a:rPr lang="tr-TR" dirty="0" smtClean="0"/>
              <a:t> Buna rağmen doğal kaynakların bilinçsiz kullanımı ve hızlı nüfus artışı ekosistemdeki türlerin giderek yok olmasına sebep olmaktadır.Habitatların kaybolması veya zarar görmesi birçok bitki ve hayvanın neslinin tükenmesine yol açmaktadır. </a:t>
            </a:r>
          </a:p>
        </p:txBody>
      </p:sp>
      <p:pic>
        <p:nvPicPr>
          <p:cNvPr id="25602" name="Picture 2"/>
          <p:cNvPicPr>
            <a:picLocks noChangeAspect="1" noChangeArrowheads="1"/>
          </p:cNvPicPr>
          <p:nvPr/>
        </p:nvPicPr>
        <p:blipFill>
          <a:blip r:embed="rId2" cstate="print"/>
          <a:srcRect/>
          <a:stretch>
            <a:fillRect/>
          </a:stretch>
        </p:blipFill>
        <p:spPr bwMode="auto">
          <a:xfrm>
            <a:off x="0" y="4149080"/>
            <a:ext cx="9144000" cy="2708920"/>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63688" y="332656"/>
            <a:ext cx="5688632" cy="710952"/>
          </a:xfrm>
        </p:spPr>
        <p:txBody>
          <a:bodyPr>
            <a:normAutofit/>
          </a:bodyPr>
          <a:lstStyle/>
          <a:p>
            <a:r>
              <a:rPr lang="tr-TR" sz="3200" dirty="0" smtClean="0"/>
              <a:t>Ülkemizde Nesli Tükenen Canlılar</a:t>
            </a:r>
            <a:endParaRPr lang="tr-TR" sz="3200" dirty="0"/>
          </a:p>
        </p:txBody>
      </p:sp>
      <p:sp>
        <p:nvSpPr>
          <p:cNvPr id="3" name="2 İçerik Yer Tutucusu"/>
          <p:cNvSpPr>
            <a:spLocks noGrp="1"/>
          </p:cNvSpPr>
          <p:nvPr>
            <p:ph idx="1"/>
          </p:nvPr>
        </p:nvSpPr>
        <p:spPr>
          <a:xfrm>
            <a:off x="323528" y="1124744"/>
            <a:ext cx="3322712" cy="2069584"/>
          </a:xfrm>
        </p:spPr>
        <p:txBody>
          <a:bodyPr/>
          <a:lstStyle/>
          <a:p>
            <a:pPr lvl="0"/>
            <a:r>
              <a:rPr lang="tr-TR" dirty="0" smtClean="0"/>
              <a:t>Anadolu leoparı</a:t>
            </a:r>
          </a:p>
          <a:p>
            <a:pPr lvl="0"/>
            <a:r>
              <a:rPr lang="tr-TR" dirty="0" smtClean="0"/>
              <a:t>Asya fili</a:t>
            </a:r>
          </a:p>
          <a:p>
            <a:pPr lvl="0"/>
            <a:r>
              <a:rPr lang="tr-TR" dirty="0" smtClean="0"/>
              <a:t>Kunduz</a:t>
            </a:r>
          </a:p>
          <a:p>
            <a:pPr lvl="0"/>
            <a:r>
              <a:rPr lang="tr-TR" dirty="0" smtClean="0"/>
              <a:t>Aslan</a:t>
            </a:r>
          </a:p>
          <a:p>
            <a:endParaRPr lang="tr-TR" dirty="0"/>
          </a:p>
        </p:txBody>
      </p:sp>
      <p:pic>
        <p:nvPicPr>
          <p:cNvPr id="26626" name="Picture 2"/>
          <p:cNvPicPr>
            <a:picLocks noChangeAspect="1" noChangeArrowheads="1"/>
          </p:cNvPicPr>
          <p:nvPr/>
        </p:nvPicPr>
        <p:blipFill>
          <a:blip r:embed="rId2" cstate="print"/>
          <a:srcRect/>
          <a:stretch>
            <a:fillRect/>
          </a:stretch>
        </p:blipFill>
        <p:spPr bwMode="auto">
          <a:xfrm>
            <a:off x="5372100" y="969996"/>
            <a:ext cx="3771900" cy="2600325"/>
          </a:xfrm>
          <a:prstGeom prst="rect">
            <a:avLst/>
          </a:prstGeom>
          <a:noFill/>
          <a:ln w="9525">
            <a:noFill/>
            <a:miter lim="800000"/>
            <a:headEnd/>
            <a:tailEnd/>
          </a:ln>
        </p:spPr>
      </p:pic>
      <p:pic>
        <p:nvPicPr>
          <p:cNvPr id="26627" name="Picture 3"/>
          <p:cNvPicPr>
            <a:picLocks noChangeAspect="1" noChangeArrowheads="1"/>
          </p:cNvPicPr>
          <p:nvPr/>
        </p:nvPicPr>
        <p:blipFill>
          <a:blip r:embed="rId3" cstate="print"/>
          <a:srcRect/>
          <a:stretch>
            <a:fillRect/>
          </a:stretch>
        </p:blipFill>
        <p:spPr bwMode="auto">
          <a:xfrm>
            <a:off x="2195736" y="2636912"/>
            <a:ext cx="3600400" cy="2771921"/>
          </a:xfrm>
          <a:prstGeom prst="rect">
            <a:avLst/>
          </a:prstGeom>
          <a:noFill/>
          <a:ln w="9525">
            <a:noFill/>
            <a:miter lim="800000"/>
            <a:headEnd/>
            <a:tailEnd/>
          </a:ln>
        </p:spPr>
      </p:pic>
      <p:pic>
        <p:nvPicPr>
          <p:cNvPr id="26628" name="Picture 4"/>
          <p:cNvPicPr>
            <a:picLocks noChangeAspect="1" noChangeArrowheads="1"/>
          </p:cNvPicPr>
          <p:nvPr/>
        </p:nvPicPr>
        <p:blipFill>
          <a:blip r:embed="rId4" cstate="print"/>
          <a:srcRect/>
          <a:stretch>
            <a:fillRect/>
          </a:stretch>
        </p:blipFill>
        <p:spPr bwMode="auto">
          <a:xfrm>
            <a:off x="5681924" y="4293096"/>
            <a:ext cx="3419872" cy="2564904"/>
          </a:xfrm>
          <a:prstGeom prst="rect">
            <a:avLst/>
          </a:prstGeom>
          <a:noFill/>
          <a:ln w="9525">
            <a:noFill/>
            <a:miter lim="800000"/>
            <a:headEnd/>
            <a:tailEnd/>
          </a:ln>
        </p:spPr>
      </p:pic>
      <p:pic>
        <p:nvPicPr>
          <p:cNvPr id="26629" name="Picture 5"/>
          <p:cNvPicPr>
            <a:picLocks noChangeAspect="1" noChangeArrowheads="1"/>
          </p:cNvPicPr>
          <p:nvPr/>
        </p:nvPicPr>
        <p:blipFill>
          <a:blip r:embed="rId5" cstate="print"/>
          <a:srcRect/>
          <a:stretch>
            <a:fillRect/>
          </a:stretch>
        </p:blipFill>
        <p:spPr bwMode="auto">
          <a:xfrm>
            <a:off x="0" y="3562350"/>
            <a:ext cx="3409950" cy="329565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764704"/>
            <a:ext cx="9144000" cy="578328"/>
          </a:xfrm>
        </p:spPr>
        <p:txBody>
          <a:bodyPr>
            <a:normAutofit/>
          </a:bodyPr>
          <a:lstStyle/>
          <a:p>
            <a:r>
              <a:rPr lang="tr-TR" sz="3200" dirty="0" smtClean="0"/>
              <a:t>Ülkemizde Nesli Tükenmek Üzere Olan Hayvan Türleri</a:t>
            </a:r>
            <a:endParaRPr lang="tr-TR" sz="3200" dirty="0"/>
          </a:p>
        </p:txBody>
      </p:sp>
      <p:sp>
        <p:nvSpPr>
          <p:cNvPr id="3" name="2 İçerik Yer Tutucusu"/>
          <p:cNvSpPr>
            <a:spLocks noGrp="1"/>
          </p:cNvSpPr>
          <p:nvPr>
            <p:ph idx="1"/>
          </p:nvPr>
        </p:nvSpPr>
        <p:spPr>
          <a:xfrm>
            <a:off x="179512" y="1412776"/>
            <a:ext cx="3106688" cy="2141592"/>
          </a:xfrm>
        </p:spPr>
        <p:txBody>
          <a:bodyPr>
            <a:normAutofit fontScale="92500" lnSpcReduction="20000"/>
          </a:bodyPr>
          <a:lstStyle/>
          <a:p>
            <a:pPr lvl="0"/>
            <a:r>
              <a:rPr lang="tr-TR" dirty="0" smtClean="0"/>
              <a:t>Akdeniz foku </a:t>
            </a:r>
          </a:p>
          <a:p>
            <a:pPr lvl="0"/>
            <a:r>
              <a:rPr lang="tr-TR" dirty="0" smtClean="0"/>
              <a:t>Deniz kaplumbağası </a:t>
            </a:r>
          </a:p>
          <a:p>
            <a:pPr lvl="0"/>
            <a:r>
              <a:rPr lang="tr-TR" dirty="0" smtClean="0"/>
              <a:t>Kelaynak </a:t>
            </a:r>
          </a:p>
          <a:p>
            <a:pPr lvl="0"/>
            <a:r>
              <a:rPr lang="tr-TR" dirty="0" smtClean="0"/>
              <a:t>Alageyik</a:t>
            </a:r>
          </a:p>
          <a:p>
            <a:pPr lvl="0"/>
            <a:r>
              <a:rPr lang="tr-TR" dirty="0" smtClean="0"/>
              <a:t>Bozayı</a:t>
            </a:r>
          </a:p>
          <a:p>
            <a:endParaRPr lang="tr-TR" dirty="0"/>
          </a:p>
        </p:txBody>
      </p:sp>
      <p:pic>
        <p:nvPicPr>
          <p:cNvPr id="27650" name="Picture 2"/>
          <p:cNvPicPr>
            <a:picLocks noChangeAspect="1" noChangeArrowheads="1"/>
          </p:cNvPicPr>
          <p:nvPr/>
        </p:nvPicPr>
        <p:blipFill>
          <a:blip r:embed="rId2" cstate="print"/>
          <a:srcRect/>
          <a:stretch>
            <a:fillRect/>
          </a:stretch>
        </p:blipFill>
        <p:spPr bwMode="auto">
          <a:xfrm>
            <a:off x="3275857" y="1484785"/>
            <a:ext cx="2376264" cy="2170378"/>
          </a:xfrm>
          <a:prstGeom prst="rect">
            <a:avLst/>
          </a:prstGeom>
          <a:noFill/>
          <a:ln w="9525">
            <a:noFill/>
            <a:miter lim="800000"/>
            <a:headEnd/>
            <a:tailEnd/>
          </a:ln>
        </p:spPr>
      </p:pic>
      <p:pic>
        <p:nvPicPr>
          <p:cNvPr id="27651" name="Picture 3"/>
          <p:cNvPicPr>
            <a:picLocks noChangeAspect="1" noChangeArrowheads="1"/>
          </p:cNvPicPr>
          <p:nvPr/>
        </p:nvPicPr>
        <p:blipFill>
          <a:blip r:embed="rId3" cstate="print"/>
          <a:srcRect/>
          <a:stretch>
            <a:fillRect/>
          </a:stretch>
        </p:blipFill>
        <p:spPr bwMode="auto">
          <a:xfrm>
            <a:off x="42204" y="4410644"/>
            <a:ext cx="4248472" cy="1931901"/>
          </a:xfrm>
          <a:prstGeom prst="rect">
            <a:avLst/>
          </a:prstGeom>
          <a:noFill/>
          <a:ln w="9525">
            <a:noFill/>
            <a:miter lim="800000"/>
            <a:headEnd/>
            <a:tailEnd/>
          </a:ln>
        </p:spPr>
      </p:pic>
      <p:pic>
        <p:nvPicPr>
          <p:cNvPr id="27652" name="Picture 4"/>
          <p:cNvPicPr>
            <a:picLocks noChangeAspect="1" noChangeArrowheads="1"/>
          </p:cNvPicPr>
          <p:nvPr/>
        </p:nvPicPr>
        <p:blipFill>
          <a:blip r:embed="rId4" cstate="print"/>
          <a:srcRect/>
          <a:stretch>
            <a:fillRect/>
          </a:stretch>
        </p:blipFill>
        <p:spPr bwMode="auto">
          <a:xfrm>
            <a:off x="4460400" y="4407309"/>
            <a:ext cx="2383587" cy="1944216"/>
          </a:xfrm>
          <a:prstGeom prst="rect">
            <a:avLst/>
          </a:prstGeom>
          <a:noFill/>
          <a:ln w="9525">
            <a:noFill/>
            <a:miter lim="800000"/>
            <a:headEnd/>
            <a:tailEnd/>
          </a:ln>
        </p:spPr>
      </p:pic>
      <p:pic>
        <p:nvPicPr>
          <p:cNvPr id="27653" name="Picture 5"/>
          <p:cNvPicPr>
            <a:picLocks noChangeAspect="1" noChangeArrowheads="1"/>
          </p:cNvPicPr>
          <p:nvPr/>
        </p:nvPicPr>
        <p:blipFill>
          <a:blip r:embed="rId5" cstate="print"/>
          <a:srcRect/>
          <a:stretch>
            <a:fillRect/>
          </a:stretch>
        </p:blipFill>
        <p:spPr bwMode="auto">
          <a:xfrm>
            <a:off x="6156176" y="1484784"/>
            <a:ext cx="2232248" cy="2205753"/>
          </a:xfrm>
          <a:prstGeom prst="rect">
            <a:avLst/>
          </a:prstGeom>
          <a:noFill/>
          <a:ln w="9525">
            <a:noFill/>
            <a:miter lim="800000"/>
            <a:headEnd/>
            <a:tailEnd/>
          </a:ln>
        </p:spPr>
      </p:pic>
      <p:pic>
        <p:nvPicPr>
          <p:cNvPr id="27654" name="Picture 6"/>
          <p:cNvPicPr>
            <a:picLocks noChangeAspect="1" noChangeArrowheads="1"/>
          </p:cNvPicPr>
          <p:nvPr/>
        </p:nvPicPr>
        <p:blipFill>
          <a:blip r:embed="rId6" cstate="print"/>
          <a:srcRect/>
          <a:stretch>
            <a:fillRect/>
          </a:stretch>
        </p:blipFill>
        <p:spPr bwMode="auto">
          <a:xfrm>
            <a:off x="6948264" y="4365104"/>
            <a:ext cx="2016224" cy="2016224"/>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1268760"/>
            <a:ext cx="2088232" cy="2213600"/>
          </a:xfrm>
        </p:spPr>
        <p:txBody>
          <a:bodyPr>
            <a:normAutofit lnSpcReduction="10000"/>
          </a:bodyPr>
          <a:lstStyle/>
          <a:p>
            <a:r>
              <a:rPr lang="tr-TR" dirty="0" smtClean="0"/>
              <a:t>Orkide</a:t>
            </a:r>
          </a:p>
          <a:p>
            <a:pPr lvl="0"/>
            <a:r>
              <a:rPr lang="tr-TR" dirty="0" smtClean="0"/>
              <a:t>Kardelen </a:t>
            </a:r>
            <a:endParaRPr lang="tr-TR" dirty="0" smtClean="0"/>
          </a:p>
          <a:p>
            <a:pPr lvl="0"/>
            <a:r>
              <a:rPr lang="tr-TR" dirty="0" err="1" smtClean="0"/>
              <a:t>Gölsoğanı</a:t>
            </a:r>
            <a:r>
              <a:rPr lang="tr-TR" dirty="0" smtClean="0"/>
              <a:t> </a:t>
            </a:r>
          </a:p>
          <a:p>
            <a:pPr lvl="0"/>
            <a:r>
              <a:rPr lang="tr-TR" dirty="0" err="1" smtClean="0"/>
              <a:t>Sıklamen</a:t>
            </a:r>
            <a:r>
              <a:rPr lang="tr-TR" dirty="0" smtClean="0"/>
              <a:t> </a:t>
            </a:r>
          </a:p>
          <a:p>
            <a:pPr lvl="0"/>
            <a:r>
              <a:rPr lang="tr-TR" dirty="0" smtClean="0"/>
              <a:t>Karçiçeği</a:t>
            </a:r>
          </a:p>
          <a:p>
            <a:endParaRPr lang="tr-TR" dirty="0"/>
          </a:p>
        </p:txBody>
      </p:sp>
      <p:sp>
        <p:nvSpPr>
          <p:cNvPr id="4" name="1 Başlık"/>
          <p:cNvSpPr>
            <a:spLocks noGrp="1"/>
          </p:cNvSpPr>
          <p:nvPr>
            <p:ph type="title"/>
          </p:nvPr>
        </p:nvSpPr>
        <p:spPr>
          <a:xfrm>
            <a:off x="251520" y="476672"/>
            <a:ext cx="8532440" cy="578328"/>
          </a:xfrm>
        </p:spPr>
        <p:txBody>
          <a:bodyPr>
            <a:normAutofit/>
          </a:bodyPr>
          <a:lstStyle/>
          <a:p>
            <a:r>
              <a:rPr lang="tr-TR" sz="3200" dirty="0" smtClean="0"/>
              <a:t>Ülkemizde Nesli Tükenmek Üzere Olan Bitki Türleri</a:t>
            </a:r>
            <a:endParaRPr lang="tr-TR" sz="3200" dirty="0"/>
          </a:p>
        </p:txBody>
      </p:sp>
      <p:pic>
        <p:nvPicPr>
          <p:cNvPr id="28674" name="Picture 2"/>
          <p:cNvPicPr>
            <a:picLocks noChangeAspect="1" noChangeArrowheads="1"/>
          </p:cNvPicPr>
          <p:nvPr/>
        </p:nvPicPr>
        <p:blipFill>
          <a:blip r:embed="rId2" cstate="print"/>
          <a:srcRect/>
          <a:stretch>
            <a:fillRect/>
          </a:stretch>
        </p:blipFill>
        <p:spPr bwMode="auto">
          <a:xfrm>
            <a:off x="6349446" y="1124744"/>
            <a:ext cx="2667942" cy="2093910"/>
          </a:xfrm>
          <a:prstGeom prst="rect">
            <a:avLst/>
          </a:prstGeom>
          <a:noFill/>
          <a:ln w="9525">
            <a:noFill/>
            <a:miter lim="800000"/>
            <a:headEnd/>
            <a:tailEnd/>
          </a:ln>
        </p:spPr>
      </p:pic>
      <p:pic>
        <p:nvPicPr>
          <p:cNvPr id="28675" name="Picture 3"/>
          <p:cNvPicPr>
            <a:picLocks noChangeAspect="1" noChangeArrowheads="1"/>
          </p:cNvPicPr>
          <p:nvPr/>
        </p:nvPicPr>
        <p:blipFill>
          <a:blip r:embed="rId3" cstate="print"/>
          <a:srcRect/>
          <a:stretch>
            <a:fillRect/>
          </a:stretch>
        </p:blipFill>
        <p:spPr bwMode="auto">
          <a:xfrm>
            <a:off x="6588224" y="3356992"/>
            <a:ext cx="2381250" cy="3257550"/>
          </a:xfrm>
          <a:prstGeom prst="rect">
            <a:avLst/>
          </a:prstGeom>
          <a:noFill/>
          <a:ln w="9525">
            <a:noFill/>
            <a:miter lim="800000"/>
            <a:headEnd/>
            <a:tailEnd/>
          </a:ln>
        </p:spPr>
      </p:pic>
      <p:pic>
        <p:nvPicPr>
          <p:cNvPr id="28676" name="Picture 4"/>
          <p:cNvPicPr>
            <a:picLocks noChangeAspect="1" noChangeArrowheads="1"/>
          </p:cNvPicPr>
          <p:nvPr/>
        </p:nvPicPr>
        <p:blipFill>
          <a:blip r:embed="rId4" cstate="print"/>
          <a:srcRect/>
          <a:stretch>
            <a:fillRect/>
          </a:stretch>
        </p:blipFill>
        <p:spPr bwMode="auto">
          <a:xfrm>
            <a:off x="179512" y="3717032"/>
            <a:ext cx="2916472" cy="2736304"/>
          </a:xfrm>
          <a:prstGeom prst="rect">
            <a:avLst/>
          </a:prstGeom>
          <a:noFill/>
          <a:ln w="9525">
            <a:noFill/>
            <a:miter lim="800000"/>
            <a:headEnd/>
            <a:tailEnd/>
          </a:ln>
        </p:spPr>
      </p:pic>
      <p:pic>
        <p:nvPicPr>
          <p:cNvPr id="28677" name="Picture 5"/>
          <p:cNvPicPr>
            <a:picLocks noChangeAspect="1" noChangeArrowheads="1"/>
          </p:cNvPicPr>
          <p:nvPr/>
        </p:nvPicPr>
        <p:blipFill>
          <a:blip r:embed="rId5" cstate="print"/>
          <a:srcRect/>
          <a:stretch>
            <a:fillRect/>
          </a:stretch>
        </p:blipFill>
        <p:spPr bwMode="auto">
          <a:xfrm>
            <a:off x="3347864" y="3717032"/>
            <a:ext cx="2880320" cy="2736304"/>
          </a:xfrm>
          <a:prstGeom prst="rect">
            <a:avLst/>
          </a:prstGeom>
          <a:noFill/>
          <a:ln w="9525">
            <a:noFill/>
            <a:miter lim="800000"/>
            <a:headEnd/>
            <a:tailEnd/>
          </a:ln>
        </p:spPr>
      </p:pic>
      <p:pic>
        <p:nvPicPr>
          <p:cNvPr id="28678" name="Picture 6"/>
          <p:cNvPicPr>
            <a:picLocks noChangeAspect="1" noChangeArrowheads="1"/>
          </p:cNvPicPr>
          <p:nvPr/>
        </p:nvPicPr>
        <p:blipFill>
          <a:blip r:embed="rId6" cstate="print"/>
          <a:srcRect/>
          <a:stretch>
            <a:fillRect/>
          </a:stretch>
        </p:blipFill>
        <p:spPr bwMode="auto">
          <a:xfrm>
            <a:off x="2267744" y="1124744"/>
            <a:ext cx="3905250" cy="22860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331640" y="332656"/>
            <a:ext cx="6120680" cy="854968"/>
          </a:xfrm>
        </p:spPr>
        <p:txBody>
          <a:bodyPr>
            <a:normAutofit/>
          </a:bodyPr>
          <a:lstStyle/>
          <a:p>
            <a:r>
              <a:rPr lang="tr-TR" sz="4400" dirty="0" smtClean="0"/>
              <a:t>Çevre Sorunları ve Etkileri</a:t>
            </a:r>
            <a:endParaRPr lang="tr-TR" sz="4400" dirty="0"/>
          </a:p>
        </p:txBody>
      </p:sp>
      <p:pic>
        <p:nvPicPr>
          <p:cNvPr id="29698" name="Picture 2"/>
          <p:cNvPicPr>
            <a:picLocks noChangeAspect="1" noChangeArrowheads="1"/>
          </p:cNvPicPr>
          <p:nvPr/>
        </p:nvPicPr>
        <p:blipFill>
          <a:blip r:embed="rId2" cstate="print"/>
          <a:srcRect/>
          <a:stretch>
            <a:fillRect/>
          </a:stretch>
        </p:blipFill>
        <p:spPr bwMode="auto">
          <a:xfrm>
            <a:off x="0" y="1556792"/>
            <a:ext cx="9144000" cy="5301208"/>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a:stretch>
            <a:fillRect/>
          </a:stretch>
        </p:blipFill>
        <p:spPr bwMode="auto">
          <a:xfrm>
            <a:off x="0" y="1"/>
            <a:ext cx="9144000" cy="6858000"/>
          </a:xfrm>
          <a:prstGeom prst="rect">
            <a:avLst/>
          </a:prstGeom>
          <a:noFill/>
          <a:ln w="9525">
            <a:noFill/>
            <a:miter lim="800000"/>
            <a:headEnd/>
            <a:tailEnd/>
          </a:ln>
        </p:spPr>
      </p:pic>
      <p:pic>
        <p:nvPicPr>
          <p:cNvPr id="3078" name="Picture 6"/>
          <p:cNvPicPr>
            <a:picLocks noChangeAspect="1" noChangeArrowheads="1"/>
          </p:cNvPicPr>
          <p:nvPr/>
        </p:nvPicPr>
        <p:blipFill>
          <a:blip r:embed="rId3" cstate="print"/>
          <a:srcRect/>
          <a:stretch>
            <a:fillRect/>
          </a:stretch>
        </p:blipFill>
        <p:spPr bwMode="auto">
          <a:xfrm>
            <a:off x="3161644" y="2881072"/>
            <a:ext cx="2478821" cy="1152128"/>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059832" y="476672"/>
            <a:ext cx="2602632" cy="1143000"/>
          </a:xfrm>
        </p:spPr>
        <p:txBody>
          <a:bodyPr>
            <a:normAutofit fontScale="90000"/>
          </a:bodyPr>
          <a:lstStyle/>
          <a:p>
            <a:r>
              <a:rPr lang="tr-TR" sz="3600" b="1" dirty="0" smtClean="0"/>
              <a:t>Hava Kirliliği</a:t>
            </a:r>
            <a:r>
              <a:rPr lang="tr-TR" dirty="0" smtClean="0"/>
              <a:t/>
            </a:r>
            <a:br>
              <a:rPr lang="tr-TR" dirty="0" smtClean="0"/>
            </a:br>
            <a:endParaRPr lang="tr-TR" dirty="0"/>
          </a:p>
        </p:txBody>
      </p:sp>
      <p:sp>
        <p:nvSpPr>
          <p:cNvPr id="3" name="2 İçerik Yer Tutucusu"/>
          <p:cNvSpPr>
            <a:spLocks noGrp="1"/>
          </p:cNvSpPr>
          <p:nvPr>
            <p:ph idx="1"/>
          </p:nvPr>
        </p:nvSpPr>
        <p:spPr>
          <a:xfrm>
            <a:off x="251520" y="1196752"/>
            <a:ext cx="4680520" cy="5472608"/>
          </a:xfrm>
        </p:spPr>
        <p:txBody>
          <a:bodyPr>
            <a:normAutofit fontScale="77500" lnSpcReduction="20000"/>
          </a:bodyPr>
          <a:lstStyle/>
          <a:p>
            <a:pPr lvl="0"/>
            <a:r>
              <a:rPr lang="tr-TR" dirty="0" smtClean="0"/>
              <a:t>Hava kirliliği sonucunda asit yağmurları, sera etkisi, küresel ısınma ve ozon tabakasının delinmesi gibi olumsuz sonuçlar doğar.</a:t>
            </a:r>
          </a:p>
          <a:p>
            <a:pPr lvl="0"/>
            <a:r>
              <a:rPr lang="tr-TR" dirty="0" smtClean="0"/>
              <a:t>Havadaki azot ve kükürt gazları su buharı ile birleşerek asit oluşmasına neden olur. Sonucunda </a:t>
            </a:r>
            <a:r>
              <a:rPr lang="tr-TR" b="1" dirty="0" smtClean="0">
                <a:solidFill>
                  <a:srgbClr val="FF0000"/>
                </a:solidFill>
              </a:rPr>
              <a:t>asit yağmurları </a:t>
            </a:r>
            <a:r>
              <a:rPr lang="tr-TR" dirty="0" smtClean="0"/>
              <a:t>oluşur.</a:t>
            </a:r>
          </a:p>
          <a:p>
            <a:pPr lvl="0"/>
            <a:r>
              <a:rPr lang="tr-TR" dirty="0" smtClean="0"/>
              <a:t>Atmosferde </a:t>
            </a:r>
            <a:r>
              <a:rPr lang="tr-TR" b="1" dirty="0" smtClean="0">
                <a:solidFill>
                  <a:srgbClr val="FF0000"/>
                </a:solidFill>
              </a:rPr>
              <a:t>sera etkisi</a:t>
            </a:r>
            <a:r>
              <a:rPr lang="tr-TR" dirty="0" smtClean="0">
                <a:solidFill>
                  <a:srgbClr val="FF0000"/>
                </a:solidFill>
              </a:rPr>
              <a:t> </a:t>
            </a:r>
            <a:r>
              <a:rPr lang="tr-TR" dirty="0" smtClean="0"/>
              <a:t>olan gazlar (karbondioksit) arttığında soğurulan ışın da artar. Bu olay atmosferin ve Dünya’nın daha çok ısınmasına sebep olarak küresel ısınmayı doğurur. </a:t>
            </a:r>
            <a:r>
              <a:rPr lang="tr-TR" b="1" dirty="0" smtClean="0">
                <a:solidFill>
                  <a:srgbClr val="FF0000"/>
                </a:solidFill>
              </a:rPr>
              <a:t>Küresel ısınma</a:t>
            </a:r>
            <a:r>
              <a:rPr lang="tr-TR" dirty="0" smtClean="0">
                <a:solidFill>
                  <a:srgbClr val="FF0000"/>
                </a:solidFill>
              </a:rPr>
              <a:t> </a:t>
            </a:r>
            <a:r>
              <a:rPr lang="tr-TR" dirty="0" smtClean="0"/>
              <a:t>kimi yerlerde çölleşmeye neden olurken kimi yerlerin ise sular altında kalmasına sebep olan bir felakettir. Ozon tabakasının delinmesi  bitki ve hayvanlarda olumsuz durumlar yaratarak biyolojik çeşitliliği olumsuz yönde etkiler.</a:t>
            </a:r>
          </a:p>
          <a:p>
            <a:endParaRPr lang="tr-TR" dirty="0"/>
          </a:p>
        </p:txBody>
      </p:sp>
      <p:pic>
        <p:nvPicPr>
          <p:cNvPr id="30723" name="Picture 3"/>
          <p:cNvPicPr>
            <a:picLocks noChangeAspect="1" noChangeArrowheads="1"/>
          </p:cNvPicPr>
          <p:nvPr/>
        </p:nvPicPr>
        <p:blipFill>
          <a:blip r:embed="rId2" cstate="print"/>
          <a:srcRect/>
          <a:stretch>
            <a:fillRect/>
          </a:stretch>
        </p:blipFill>
        <p:spPr bwMode="auto">
          <a:xfrm>
            <a:off x="4991648" y="1340768"/>
            <a:ext cx="4067944" cy="4824536"/>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987824" y="548680"/>
            <a:ext cx="2530624" cy="1143000"/>
          </a:xfrm>
        </p:spPr>
        <p:txBody>
          <a:bodyPr>
            <a:normAutofit fontScale="90000"/>
          </a:bodyPr>
          <a:lstStyle/>
          <a:p>
            <a:r>
              <a:rPr lang="tr-TR" b="1" dirty="0" smtClean="0"/>
              <a:t>Su Kirliliği</a:t>
            </a:r>
            <a:r>
              <a:rPr lang="tr-TR" dirty="0" smtClean="0"/>
              <a:t/>
            </a:r>
            <a:br>
              <a:rPr lang="tr-TR" dirty="0" smtClean="0"/>
            </a:br>
            <a:endParaRPr lang="tr-TR" dirty="0"/>
          </a:p>
        </p:txBody>
      </p:sp>
      <p:sp>
        <p:nvSpPr>
          <p:cNvPr id="3" name="2 İçerik Yer Tutucusu"/>
          <p:cNvSpPr>
            <a:spLocks noGrp="1"/>
          </p:cNvSpPr>
          <p:nvPr>
            <p:ph idx="1"/>
          </p:nvPr>
        </p:nvSpPr>
        <p:spPr>
          <a:xfrm>
            <a:off x="457200" y="1268760"/>
            <a:ext cx="4402832" cy="5055840"/>
          </a:xfrm>
        </p:spPr>
        <p:txBody>
          <a:bodyPr>
            <a:normAutofit fontScale="92500"/>
          </a:bodyPr>
          <a:lstStyle/>
          <a:p>
            <a:pPr lvl="0"/>
            <a:r>
              <a:rPr lang="tr-TR" dirty="0" smtClean="0"/>
              <a:t>Endüstriyel atıklar, ev atıkları tarımsal mücadele ilaçları, doğal ve yapay gübreler, sanayi kuruluşlarının olumsuz etkisi suların kirlenmesine sebep olmaktadır.</a:t>
            </a:r>
          </a:p>
          <a:p>
            <a:pPr lvl="0"/>
            <a:r>
              <a:rPr lang="tr-TR" dirty="0" smtClean="0"/>
              <a:t>Ülkemizde Marmara Denizi, İzmit ve İzmir Körfezleri, Sakarya ve Gediz nehirleri, Tuz Gölü ve Akşehir Gölü su kirliliğinin görüldüğü yerlerdir.</a:t>
            </a:r>
          </a:p>
          <a:p>
            <a:endParaRPr lang="tr-TR" dirty="0"/>
          </a:p>
        </p:txBody>
      </p:sp>
      <p:pic>
        <p:nvPicPr>
          <p:cNvPr id="31746" name="Picture 2"/>
          <p:cNvPicPr>
            <a:picLocks noChangeAspect="1" noChangeArrowheads="1"/>
          </p:cNvPicPr>
          <p:nvPr/>
        </p:nvPicPr>
        <p:blipFill>
          <a:blip r:embed="rId2" cstate="print"/>
          <a:srcRect/>
          <a:stretch>
            <a:fillRect/>
          </a:stretch>
        </p:blipFill>
        <p:spPr bwMode="auto">
          <a:xfrm>
            <a:off x="4860032" y="1052736"/>
            <a:ext cx="4020470" cy="5472608"/>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059832" y="260648"/>
            <a:ext cx="2890664" cy="1143000"/>
          </a:xfrm>
        </p:spPr>
        <p:txBody>
          <a:bodyPr>
            <a:normAutofit/>
          </a:bodyPr>
          <a:lstStyle/>
          <a:p>
            <a:r>
              <a:rPr lang="tr-TR" sz="3200" b="1" dirty="0" smtClean="0"/>
              <a:t>Toprak Kirliliği</a:t>
            </a:r>
            <a:endParaRPr lang="tr-TR" sz="3200" dirty="0"/>
          </a:p>
        </p:txBody>
      </p:sp>
      <p:sp>
        <p:nvSpPr>
          <p:cNvPr id="3" name="2 İçerik Yer Tutucusu"/>
          <p:cNvSpPr>
            <a:spLocks noGrp="1"/>
          </p:cNvSpPr>
          <p:nvPr>
            <p:ph idx="1"/>
          </p:nvPr>
        </p:nvSpPr>
        <p:spPr>
          <a:xfrm>
            <a:off x="251520" y="1988840"/>
            <a:ext cx="3816424" cy="3771800"/>
          </a:xfrm>
        </p:spPr>
        <p:txBody>
          <a:bodyPr/>
          <a:lstStyle/>
          <a:p>
            <a:pPr lvl="0"/>
            <a:r>
              <a:rPr lang="tr-TR" dirty="0" smtClean="0"/>
              <a:t>Yerleşim alanlarından çıkan atıklar, </a:t>
            </a:r>
            <a:r>
              <a:rPr lang="tr-TR" dirty="0" err="1" smtClean="0"/>
              <a:t>eksoz</a:t>
            </a:r>
            <a:r>
              <a:rPr lang="tr-TR" dirty="0" smtClean="0"/>
              <a:t> gazları, endüstri atıkları, tarımsal ilaçlar ve kimyasal gübreler toprak kirliliğine neden olmaktadır.</a:t>
            </a:r>
            <a:endParaRPr lang="tr-TR" dirty="0"/>
          </a:p>
        </p:txBody>
      </p:sp>
      <p:pic>
        <p:nvPicPr>
          <p:cNvPr id="32770" name="Picture 2"/>
          <p:cNvPicPr>
            <a:picLocks noChangeAspect="1" noChangeArrowheads="1"/>
          </p:cNvPicPr>
          <p:nvPr/>
        </p:nvPicPr>
        <p:blipFill>
          <a:blip r:embed="rId2" cstate="print"/>
          <a:srcRect/>
          <a:stretch>
            <a:fillRect/>
          </a:stretch>
        </p:blipFill>
        <p:spPr bwMode="auto">
          <a:xfrm>
            <a:off x="4283969" y="1556792"/>
            <a:ext cx="4608512" cy="4536504"/>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059832" y="620688"/>
            <a:ext cx="2746648" cy="1143000"/>
          </a:xfrm>
        </p:spPr>
        <p:txBody>
          <a:bodyPr>
            <a:normAutofit fontScale="90000"/>
          </a:bodyPr>
          <a:lstStyle/>
          <a:p>
            <a:r>
              <a:rPr lang="tr-TR" sz="3600" b="1" dirty="0" smtClean="0"/>
              <a:t>Orman Tahribi</a:t>
            </a:r>
            <a:r>
              <a:rPr lang="tr-TR" dirty="0" smtClean="0"/>
              <a:t/>
            </a:r>
            <a:br>
              <a:rPr lang="tr-TR" dirty="0" smtClean="0"/>
            </a:br>
            <a:endParaRPr lang="tr-TR" dirty="0"/>
          </a:p>
        </p:txBody>
      </p:sp>
      <p:sp>
        <p:nvSpPr>
          <p:cNvPr id="3" name="2 İçerik Yer Tutucusu"/>
          <p:cNvSpPr>
            <a:spLocks noGrp="1"/>
          </p:cNvSpPr>
          <p:nvPr>
            <p:ph idx="1"/>
          </p:nvPr>
        </p:nvSpPr>
        <p:spPr>
          <a:xfrm>
            <a:off x="0" y="1196752"/>
            <a:ext cx="4860032" cy="5661248"/>
          </a:xfrm>
        </p:spPr>
        <p:txBody>
          <a:bodyPr>
            <a:normAutofit lnSpcReduction="10000"/>
          </a:bodyPr>
          <a:lstStyle/>
          <a:p>
            <a:pPr lvl="0"/>
            <a:r>
              <a:rPr lang="tr-TR" dirty="0" smtClean="0"/>
              <a:t>Ormanlar;</a:t>
            </a:r>
          </a:p>
          <a:p>
            <a:pPr lvl="0">
              <a:buFont typeface="Wingdings" pitchFamily="2" charset="2"/>
              <a:buChar char="Ø"/>
            </a:pPr>
            <a:r>
              <a:rPr lang="tr-TR" dirty="0" smtClean="0"/>
              <a:t>Erozyonu </a:t>
            </a:r>
            <a:r>
              <a:rPr lang="tr-TR" dirty="0" smtClean="0"/>
              <a:t>önler.</a:t>
            </a:r>
          </a:p>
          <a:p>
            <a:pPr lvl="0">
              <a:buFont typeface="Wingdings" pitchFamily="2" charset="2"/>
              <a:buChar char="Ø"/>
            </a:pPr>
            <a:r>
              <a:rPr lang="tr-TR" dirty="0" smtClean="0"/>
              <a:t>Besin maddesi sağlar.</a:t>
            </a:r>
          </a:p>
          <a:p>
            <a:pPr lvl="0">
              <a:buFont typeface="Wingdings" pitchFamily="2" charset="2"/>
              <a:buChar char="Ø"/>
            </a:pPr>
            <a:r>
              <a:rPr lang="tr-TR" dirty="0" smtClean="0"/>
              <a:t>Kereste hammaddesidir.</a:t>
            </a:r>
          </a:p>
          <a:p>
            <a:pPr lvl="0">
              <a:buFont typeface="Wingdings" pitchFamily="2" charset="2"/>
              <a:buChar char="Ø"/>
            </a:pPr>
            <a:r>
              <a:rPr lang="tr-TR" dirty="0" smtClean="0"/>
              <a:t>İlaç hammaddesi olarak kullanılır. </a:t>
            </a:r>
          </a:p>
          <a:p>
            <a:pPr lvl="0">
              <a:buFont typeface="Wingdings" pitchFamily="2" charset="2"/>
              <a:buChar char="Ø"/>
            </a:pPr>
            <a:r>
              <a:rPr lang="tr-TR" dirty="0" smtClean="0"/>
              <a:t>Oksijen kaynağımızdır.</a:t>
            </a:r>
          </a:p>
          <a:p>
            <a:pPr lvl="0"/>
            <a:r>
              <a:rPr lang="tr-TR" dirty="0" smtClean="0"/>
              <a:t>Ancak yapılan araştırmalar Türkiye’de 1937 yılından bu yana 1, 5 milyon hektarlık alan yok olmuştur.</a:t>
            </a:r>
          </a:p>
          <a:p>
            <a:pPr lvl="0"/>
            <a:r>
              <a:rPr lang="tr-TR" b="1" dirty="0" smtClean="0">
                <a:solidFill>
                  <a:srgbClr val="FF0000"/>
                </a:solidFill>
              </a:rPr>
              <a:t>Erozyon: </a:t>
            </a:r>
            <a:r>
              <a:rPr lang="tr-TR" dirty="0" smtClean="0"/>
              <a:t>Verimli toprağın su ve rüzgar ile aşınarak yok olmasıdır.</a:t>
            </a:r>
          </a:p>
          <a:p>
            <a:endParaRPr lang="tr-TR" dirty="0"/>
          </a:p>
        </p:txBody>
      </p:sp>
      <p:pic>
        <p:nvPicPr>
          <p:cNvPr id="33794" name="Picture 2"/>
          <p:cNvPicPr>
            <a:picLocks noChangeAspect="1" noChangeArrowheads="1"/>
          </p:cNvPicPr>
          <p:nvPr/>
        </p:nvPicPr>
        <p:blipFill>
          <a:blip r:embed="rId2" cstate="print"/>
          <a:srcRect/>
          <a:stretch>
            <a:fillRect/>
          </a:stretch>
        </p:blipFill>
        <p:spPr bwMode="auto">
          <a:xfrm>
            <a:off x="4788024" y="1196752"/>
            <a:ext cx="4139952" cy="5256584"/>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067944" y="0"/>
            <a:ext cx="946448" cy="1143000"/>
          </a:xfrm>
        </p:spPr>
        <p:txBody>
          <a:bodyPr>
            <a:normAutofit/>
          </a:bodyPr>
          <a:lstStyle/>
          <a:p>
            <a:r>
              <a:rPr lang="tr-TR" sz="3200" b="1" dirty="0" smtClean="0"/>
              <a:t>Çığ</a:t>
            </a:r>
            <a:endParaRPr lang="tr-TR" sz="3200" dirty="0"/>
          </a:p>
        </p:txBody>
      </p:sp>
      <p:sp>
        <p:nvSpPr>
          <p:cNvPr id="3" name="2 İçerik Yer Tutucusu"/>
          <p:cNvSpPr>
            <a:spLocks noGrp="1"/>
          </p:cNvSpPr>
          <p:nvPr>
            <p:ph idx="1"/>
          </p:nvPr>
        </p:nvSpPr>
        <p:spPr>
          <a:xfrm>
            <a:off x="457200" y="1700808"/>
            <a:ext cx="3250704" cy="4623792"/>
          </a:xfrm>
        </p:spPr>
        <p:txBody>
          <a:bodyPr>
            <a:normAutofit/>
          </a:bodyPr>
          <a:lstStyle/>
          <a:p>
            <a:pPr lvl="0"/>
            <a:r>
              <a:rPr lang="tr-TR" dirty="0" smtClean="0"/>
              <a:t>Eğimli arazideki kar kütlesinin önündeki taş, toprak ve ağacı alarak götürmesidir. Aşınma ve taşınma yoluyla toprağın verimsizleşmesine neden olur.</a:t>
            </a:r>
          </a:p>
          <a:p>
            <a:endParaRPr lang="tr-TR" dirty="0"/>
          </a:p>
        </p:txBody>
      </p:sp>
      <p:pic>
        <p:nvPicPr>
          <p:cNvPr id="34818" name="Picture 2"/>
          <p:cNvPicPr>
            <a:picLocks noChangeAspect="1" noChangeArrowheads="1"/>
          </p:cNvPicPr>
          <p:nvPr/>
        </p:nvPicPr>
        <p:blipFill>
          <a:blip r:embed="rId2" cstate="print"/>
          <a:srcRect/>
          <a:stretch>
            <a:fillRect/>
          </a:stretch>
        </p:blipFill>
        <p:spPr bwMode="auto">
          <a:xfrm>
            <a:off x="4211960" y="1484784"/>
            <a:ext cx="4752528" cy="4824536"/>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059832" y="620688"/>
            <a:ext cx="2674640" cy="722344"/>
          </a:xfrm>
        </p:spPr>
        <p:txBody>
          <a:bodyPr>
            <a:normAutofit/>
          </a:bodyPr>
          <a:lstStyle/>
          <a:p>
            <a:r>
              <a:rPr lang="tr-TR" sz="3200" b="1" dirty="0" smtClean="0"/>
              <a:t>Nükleer Kirlilik</a:t>
            </a:r>
            <a:endParaRPr lang="tr-TR" sz="3200" dirty="0"/>
          </a:p>
        </p:txBody>
      </p:sp>
      <p:sp>
        <p:nvSpPr>
          <p:cNvPr id="3" name="2 İçerik Yer Tutucusu"/>
          <p:cNvSpPr>
            <a:spLocks noGrp="1"/>
          </p:cNvSpPr>
          <p:nvPr>
            <p:ph idx="1"/>
          </p:nvPr>
        </p:nvSpPr>
        <p:spPr>
          <a:xfrm>
            <a:off x="251520" y="1916832"/>
            <a:ext cx="3826768" cy="4389120"/>
          </a:xfrm>
        </p:spPr>
        <p:txBody>
          <a:bodyPr>
            <a:normAutofit lnSpcReduction="10000"/>
          </a:bodyPr>
          <a:lstStyle/>
          <a:p>
            <a:pPr lvl="0"/>
            <a:r>
              <a:rPr lang="tr-TR" dirty="0" smtClean="0"/>
              <a:t>Nükleer silahlar ve nükleer kazalar sonunda ortaya çıkan nükleer atıklar kirliliğe sebep olmaktadır. 1986 yılında yaşanan Çernobil Nükleer Enerji Santrali Kazası’ndan ülkemizde en çok Karadeniz Bölgesi etkilenmiştir.</a:t>
            </a:r>
          </a:p>
          <a:p>
            <a:endParaRPr lang="tr-TR" dirty="0"/>
          </a:p>
        </p:txBody>
      </p:sp>
      <p:pic>
        <p:nvPicPr>
          <p:cNvPr id="35842" name="Picture 2"/>
          <p:cNvPicPr>
            <a:picLocks noChangeAspect="1" noChangeArrowheads="1"/>
          </p:cNvPicPr>
          <p:nvPr/>
        </p:nvPicPr>
        <p:blipFill>
          <a:blip r:embed="rId2" cstate="print"/>
          <a:srcRect/>
          <a:stretch>
            <a:fillRect/>
          </a:stretch>
        </p:blipFill>
        <p:spPr bwMode="auto">
          <a:xfrm>
            <a:off x="4211960" y="1700808"/>
            <a:ext cx="4733925" cy="430530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2332037"/>
            <a:ext cx="9144000" cy="4525963"/>
          </a:xfrm>
        </p:spPr>
        <p:txBody>
          <a:bodyPr>
            <a:normAutofit/>
          </a:bodyPr>
          <a:lstStyle/>
          <a:p>
            <a:pPr algn="ctr">
              <a:buNone/>
            </a:pPr>
            <a:r>
              <a:rPr lang="tr-TR" sz="4800" b="1" i="1" dirty="0" smtClean="0"/>
              <a:t>Mustafa ÇELİK</a:t>
            </a:r>
          </a:p>
          <a:p>
            <a:pPr algn="ctr">
              <a:buNone/>
            </a:pPr>
            <a:r>
              <a:rPr lang="tr-TR" sz="4800" b="1" i="1" dirty="0" smtClean="0"/>
              <a:t>Fen ve Teknoloji Öğretmeni</a:t>
            </a:r>
          </a:p>
          <a:p>
            <a:pPr algn="ctr">
              <a:buNone/>
            </a:pPr>
            <a:r>
              <a:rPr lang="tr-TR" sz="4800" b="1" i="1" dirty="0" smtClean="0"/>
              <a:t>Yahya Kaptan Ortaokulu</a:t>
            </a:r>
          </a:p>
          <a:p>
            <a:pPr algn="ctr">
              <a:buNone/>
            </a:pPr>
            <a:r>
              <a:rPr lang="tr-TR" sz="4800" b="1" i="1" dirty="0" smtClean="0"/>
              <a:t>İzmit/KOCAELİ</a:t>
            </a:r>
            <a:endParaRPr lang="tr-TR" sz="4800" b="1" i="1" dirty="0"/>
          </a:p>
        </p:txBody>
      </p:sp>
      <p:pic>
        <p:nvPicPr>
          <p:cNvPr id="4" name="Resim 2" descr="C:\Users\ASLAN\Desktop\Y.K.OO - 2.jpg"/>
          <p:cNvPicPr>
            <a:picLocks noChangeAspect="1" noChangeArrowheads="1"/>
          </p:cNvPicPr>
          <p:nvPr/>
        </p:nvPicPr>
        <p:blipFill>
          <a:blip r:embed="rId2" cstate="print"/>
          <a:srcRect/>
          <a:stretch>
            <a:fillRect/>
          </a:stretch>
        </p:blipFill>
        <p:spPr bwMode="auto">
          <a:xfrm>
            <a:off x="3275856" y="0"/>
            <a:ext cx="2592288" cy="247679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1484784"/>
            <a:ext cx="3610744" cy="4248472"/>
          </a:xfrm>
        </p:spPr>
        <p:txBody>
          <a:bodyPr/>
          <a:lstStyle/>
          <a:p>
            <a:pPr lvl="0"/>
            <a:r>
              <a:rPr lang="tr-TR" dirty="0" smtClean="0"/>
              <a:t>Birbiriyle çiftleşebilen ve </a:t>
            </a:r>
            <a:r>
              <a:rPr lang="tr-TR" u="sng" dirty="0" smtClean="0"/>
              <a:t>üreme yeteneğine sahip</a:t>
            </a:r>
            <a:r>
              <a:rPr lang="tr-TR" dirty="0" smtClean="0"/>
              <a:t>, </a:t>
            </a:r>
            <a:r>
              <a:rPr lang="tr-TR" u="sng" dirty="0" smtClean="0"/>
              <a:t>ortak atadan gelen</a:t>
            </a:r>
            <a:r>
              <a:rPr lang="tr-TR" dirty="0" smtClean="0"/>
              <a:t> benzer özellikteki organizmalara </a:t>
            </a:r>
            <a:r>
              <a:rPr lang="tr-TR" b="1" dirty="0" smtClean="0"/>
              <a:t> </a:t>
            </a:r>
            <a:r>
              <a:rPr lang="tr-TR" b="1" dirty="0" smtClean="0">
                <a:solidFill>
                  <a:srgbClr val="FF0000"/>
                </a:solidFill>
              </a:rPr>
              <a:t>tür</a:t>
            </a:r>
            <a:r>
              <a:rPr lang="tr-TR" b="1" dirty="0" smtClean="0"/>
              <a:t> </a:t>
            </a:r>
            <a:r>
              <a:rPr lang="tr-TR" dirty="0" smtClean="0"/>
              <a:t>denir. Geyik, köpek, kedi vb</a:t>
            </a:r>
            <a:r>
              <a:rPr lang="tr-TR" dirty="0" smtClean="0"/>
              <a:t>.</a:t>
            </a:r>
          </a:p>
          <a:p>
            <a:pPr lvl="0"/>
            <a:r>
              <a:rPr lang="tr-TR" dirty="0" smtClean="0"/>
              <a:t>Katır, kurt köpeği ???</a:t>
            </a:r>
            <a:endParaRPr lang="tr-TR" dirty="0"/>
          </a:p>
        </p:txBody>
      </p:sp>
      <p:pic>
        <p:nvPicPr>
          <p:cNvPr id="4098" name="Picture 2"/>
          <p:cNvPicPr>
            <a:picLocks noChangeAspect="1" noChangeArrowheads="1"/>
          </p:cNvPicPr>
          <p:nvPr/>
        </p:nvPicPr>
        <p:blipFill>
          <a:blip r:embed="rId2" cstate="print"/>
          <a:srcRect/>
          <a:stretch>
            <a:fillRect/>
          </a:stretch>
        </p:blipFill>
        <p:spPr bwMode="auto">
          <a:xfrm>
            <a:off x="4283968" y="1628800"/>
            <a:ext cx="4690806" cy="36004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1412776"/>
            <a:ext cx="3744416" cy="4389120"/>
          </a:xfrm>
        </p:spPr>
        <p:txBody>
          <a:bodyPr>
            <a:normAutofit lnSpcReduction="10000"/>
          </a:bodyPr>
          <a:lstStyle/>
          <a:p>
            <a:pPr lvl="0"/>
            <a:r>
              <a:rPr lang="tr-TR" u="sng" dirty="0" smtClean="0"/>
              <a:t>Belli bir bölgede yaşayan</a:t>
            </a:r>
            <a:r>
              <a:rPr lang="tr-TR" dirty="0" smtClean="0"/>
              <a:t>, </a:t>
            </a:r>
            <a:r>
              <a:rPr lang="tr-TR" u="sng" dirty="0" smtClean="0"/>
              <a:t>aynı türden </a:t>
            </a:r>
            <a:r>
              <a:rPr lang="tr-TR" dirty="0" smtClean="0"/>
              <a:t>bireylerin oluşturduğu topluluğa </a:t>
            </a:r>
            <a:r>
              <a:rPr lang="tr-TR" b="1" dirty="0" smtClean="0">
                <a:solidFill>
                  <a:srgbClr val="FF0000"/>
                </a:solidFill>
              </a:rPr>
              <a:t>populasyon</a:t>
            </a:r>
            <a:r>
              <a:rPr lang="tr-TR" b="1" dirty="0" smtClean="0"/>
              <a:t> </a:t>
            </a:r>
            <a:r>
              <a:rPr lang="tr-TR" dirty="0" smtClean="0"/>
              <a:t>denir.</a:t>
            </a:r>
          </a:p>
          <a:p>
            <a:r>
              <a:rPr lang="tr-TR" dirty="0" smtClean="0"/>
              <a:t>Birbirinden farklı olan iki göldeki sazan balıkları aynı popülasyona ait örnekler olabilir mi????</a:t>
            </a:r>
          </a:p>
          <a:p>
            <a:pPr>
              <a:buNone/>
            </a:pPr>
            <a:endParaRPr lang="tr-TR" dirty="0"/>
          </a:p>
        </p:txBody>
      </p:sp>
      <p:pic>
        <p:nvPicPr>
          <p:cNvPr id="5122" name="Picture 2"/>
          <p:cNvPicPr>
            <a:picLocks noChangeAspect="1" noChangeArrowheads="1"/>
          </p:cNvPicPr>
          <p:nvPr/>
        </p:nvPicPr>
        <p:blipFill>
          <a:blip r:embed="rId2" cstate="print"/>
          <a:srcRect/>
          <a:stretch>
            <a:fillRect/>
          </a:stretch>
        </p:blipFill>
        <p:spPr bwMode="auto">
          <a:xfrm>
            <a:off x="4283968" y="1556792"/>
            <a:ext cx="4575459" cy="3456384"/>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1340768"/>
            <a:ext cx="3888432" cy="4968552"/>
          </a:xfrm>
        </p:spPr>
        <p:txBody>
          <a:bodyPr/>
          <a:lstStyle/>
          <a:p>
            <a:pPr lvl="0"/>
            <a:r>
              <a:rPr lang="tr-TR" dirty="0" smtClean="0"/>
              <a:t>Bir canlının yaşam alanı ya da arandığı zaman bulunduğu yer </a:t>
            </a:r>
            <a:r>
              <a:rPr lang="tr-TR" b="1" dirty="0" smtClean="0"/>
              <a:t> </a:t>
            </a:r>
            <a:r>
              <a:rPr lang="tr-TR" b="1" dirty="0" smtClean="0">
                <a:solidFill>
                  <a:srgbClr val="FF0000"/>
                </a:solidFill>
              </a:rPr>
              <a:t>habitat </a:t>
            </a:r>
            <a:r>
              <a:rPr lang="tr-TR" dirty="0" smtClean="0">
                <a:solidFill>
                  <a:srgbClr val="FF0000"/>
                </a:solidFill>
              </a:rPr>
              <a:t> </a:t>
            </a:r>
            <a:r>
              <a:rPr lang="tr-TR" dirty="0" smtClean="0"/>
              <a:t>olarak adlandırılır</a:t>
            </a:r>
            <a:r>
              <a:rPr lang="tr-TR" dirty="0" smtClean="0"/>
              <a:t>.</a:t>
            </a:r>
          </a:p>
          <a:p>
            <a:r>
              <a:rPr lang="tr-TR" dirty="0" smtClean="0"/>
              <a:t>Örneğin, ceylanlar ormanlarda, kangurular Avustralya'da, İnci kefali Van Gölü'nde, kelaynaklar Birecik'te kayalıklarda yaşar. </a:t>
            </a:r>
          </a:p>
          <a:p>
            <a:pPr lvl="0"/>
            <a:endParaRPr lang="tr-TR" dirty="0" smtClean="0"/>
          </a:p>
        </p:txBody>
      </p:sp>
      <p:pic>
        <p:nvPicPr>
          <p:cNvPr id="6146" name="Picture 2"/>
          <p:cNvPicPr>
            <a:picLocks noChangeAspect="1" noChangeArrowheads="1"/>
          </p:cNvPicPr>
          <p:nvPr/>
        </p:nvPicPr>
        <p:blipFill>
          <a:blip r:embed="rId2" cstate="print"/>
          <a:srcRect/>
          <a:stretch>
            <a:fillRect/>
          </a:stretch>
        </p:blipFill>
        <p:spPr bwMode="auto">
          <a:xfrm>
            <a:off x="4139952" y="1484784"/>
            <a:ext cx="4805258" cy="36004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1124744"/>
            <a:ext cx="3754760" cy="5127848"/>
          </a:xfrm>
        </p:spPr>
        <p:txBody>
          <a:bodyPr>
            <a:normAutofit/>
          </a:bodyPr>
          <a:lstStyle/>
          <a:p>
            <a:pPr lvl="0"/>
            <a:r>
              <a:rPr lang="tr-TR" dirty="0" smtClean="0"/>
              <a:t>Belli bir habitattaki hayvan ve bitki topluluğu ile bu topluluğun içinde yaşadığı çevreden oluşan, aralarında madde alışverişi olan ve büyük ölçüde kendi kendine yeten sistem, </a:t>
            </a:r>
            <a:r>
              <a:rPr lang="tr-TR" b="1" dirty="0" smtClean="0">
                <a:solidFill>
                  <a:srgbClr val="FF0000"/>
                </a:solidFill>
              </a:rPr>
              <a:t>ekosistem</a:t>
            </a:r>
            <a:r>
              <a:rPr lang="tr-TR" dirty="0" smtClean="0">
                <a:solidFill>
                  <a:srgbClr val="FF0000"/>
                </a:solidFill>
              </a:rPr>
              <a:t> </a:t>
            </a:r>
            <a:r>
              <a:rPr lang="tr-TR" dirty="0" smtClean="0"/>
              <a:t>olarak ifade edilir.</a:t>
            </a:r>
          </a:p>
          <a:p>
            <a:endParaRPr lang="tr-TR" dirty="0"/>
          </a:p>
        </p:txBody>
      </p:sp>
      <p:pic>
        <p:nvPicPr>
          <p:cNvPr id="7170" name="Picture 2"/>
          <p:cNvPicPr>
            <a:picLocks noChangeAspect="1" noChangeArrowheads="1"/>
          </p:cNvPicPr>
          <p:nvPr/>
        </p:nvPicPr>
        <p:blipFill>
          <a:blip r:embed="rId2" cstate="print"/>
          <a:srcRect/>
          <a:stretch>
            <a:fillRect/>
          </a:stretch>
        </p:blipFill>
        <p:spPr bwMode="auto">
          <a:xfrm>
            <a:off x="4124216" y="1124744"/>
            <a:ext cx="4762130" cy="4464496"/>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1772816"/>
            <a:ext cx="9144000" cy="1728192"/>
          </a:xfrm>
        </p:spPr>
        <p:txBody>
          <a:bodyPr/>
          <a:lstStyle/>
          <a:p>
            <a:r>
              <a:rPr lang="tr-TR" sz="3600" baseline="-25000" dirty="0" smtClean="0"/>
              <a:t>Bir </a:t>
            </a:r>
            <a:r>
              <a:rPr lang="tr-TR" sz="3600" baseline="-25000" dirty="0" smtClean="0"/>
              <a:t>ekosistemde yaşayan insanlar, hayvanlar, bitkiler, mantarlar ve mikroorganizmalar o ekosistemin canlı faktörlerini oluşturur. Cansız faktörler ise hava, su, toprak, rüzgâr ve güneş ışığıdır. </a:t>
            </a:r>
          </a:p>
          <a:p>
            <a:endParaRPr lang="tr-TR" dirty="0"/>
          </a:p>
        </p:txBody>
      </p:sp>
      <p:pic>
        <p:nvPicPr>
          <p:cNvPr id="8194" name="Picture 2"/>
          <p:cNvPicPr>
            <a:picLocks noChangeAspect="1" noChangeArrowheads="1"/>
          </p:cNvPicPr>
          <p:nvPr/>
        </p:nvPicPr>
        <p:blipFill>
          <a:blip r:embed="rId2" cstate="print"/>
          <a:srcRect/>
          <a:stretch>
            <a:fillRect/>
          </a:stretch>
        </p:blipFill>
        <p:spPr bwMode="auto">
          <a:xfrm>
            <a:off x="0" y="3977680"/>
            <a:ext cx="9138914" cy="288032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84408" y="1124744"/>
            <a:ext cx="4618856" cy="5199856"/>
          </a:xfrm>
        </p:spPr>
        <p:txBody>
          <a:bodyPr>
            <a:normAutofit fontScale="92500" lnSpcReduction="10000"/>
          </a:bodyPr>
          <a:lstStyle/>
          <a:p>
            <a:r>
              <a:rPr lang="tr-TR" sz="3600" baseline="-25000" dirty="0" smtClean="0"/>
              <a:t>Sıcak ve kurak iklimin hâkim olduğu çöllerde yaşayan canlıların, buralarda yaşamlarını sürdürebilmelerini sağlayacak çeşitli özelliklere sahip olmaları gerekir. Örneğin, burada yaşayan bitkiler kaktüslerde olduğu gibi gövdelerinde su ve besin depolar. Çöl fareleri de yiyecek bulamadıkları zaman açlıktan ölmemek için, kuyruklarında yağ depolar. Yağışın, suyun ve bitki örtüsünün yeterli ölçüde bulunmadığı ortamlara çöl ekosistemi hâkimdir. En büyük çöl ekosistemi </a:t>
            </a:r>
            <a:r>
              <a:rPr lang="tr-TR" sz="3600" b="1" baseline="-25000" dirty="0" smtClean="0">
                <a:solidFill>
                  <a:srgbClr val="FF0000"/>
                </a:solidFill>
              </a:rPr>
              <a:t>Sahra Çölü</a:t>
            </a:r>
            <a:r>
              <a:rPr lang="tr-TR" sz="3600" baseline="-25000" dirty="0" smtClean="0"/>
              <a:t>'dür.</a:t>
            </a:r>
          </a:p>
          <a:p>
            <a:endParaRPr lang="tr-TR" dirty="0"/>
          </a:p>
        </p:txBody>
      </p:sp>
      <p:pic>
        <p:nvPicPr>
          <p:cNvPr id="9218" name="Picture 2"/>
          <p:cNvPicPr>
            <a:picLocks noChangeAspect="1" noChangeArrowheads="1"/>
          </p:cNvPicPr>
          <p:nvPr/>
        </p:nvPicPr>
        <p:blipFill>
          <a:blip r:embed="rId2" cstate="print"/>
          <a:srcRect/>
          <a:stretch>
            <a:fillRect/>
          </a:stretch>
        </p:blipFill>
        <p:spPr bwMode="auto">
          <a:xfrm>
            <a:off x="4778324" y="1152880"/>
            <a:ext cx="4267200" cy="5112568"/>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917</TotalTime>
  <Words>930</Words>
  <Application>Microsoft Office PowerPoint</Application>
  <PresentationFormat>Ekran Gösterisi (4:3)</PresentationFormat>
  <Paragraphs>78</Paragraphs>
  <Slides>36</Slides>
  <Notes>0</Notes>
  <HiddenSlides>0</HiddenSlides>
  <MMClips>0</MMClips>
  <ScaleCrop>false</ScaleCrop>
  <HeadingPairs>
    <vt:vector size="4" baseType="variant">
      <vt:variant>
        <vt:lpstr>Tema</vt:lpstr>
      </vt:variant>
      <vt:variant>
        <vt:i4>1</vt:i4>
      </vt:variant>
      <vt:variant>
        <vt:lpstr>Slayt Başlıkları</vt:lpstr>
      </vt:variant>
      <vt:variant>
        <vt:i4>36</vt:i4>
      </vt:variant>
    </vt:vector>
  </HeadingPairs>
  <TitlesOfParts>
    <vt:vector size="37" baseType="lpstr">
      <vt:lpstr>Akış</vt:lpstr>
      <vt:lpstr>İNSAN ve ÇEVRE</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Biyolojik Çeşitlilik</vt:lpstr>
      <vt:lpstr>Slayt 18</vt:lpstr>
      <vt:lpstr>Slayt 19</vt:lpstr>
      <vt:lpstr>Slayt 20</vt:lpstr>
      <vt:lpstr>Slayt 21</vt:lpstr>
      <vt:lpstr>Slayt 22</vt:lpstr>
      <vt:lpstr>Slayt 23</vt:lpstr>
      <vt:lpstr>Slayt 24</vt:lpstr>
      <vt:lpstr>Slayt 25</vt:lpstr>
      <vt:lpstr>Ülkemizde Nesli Tükenen Canlılar</vt:lpstr>
      <vt:lpstr>Ülkemizde Nesli Tükenmek Üzere Olan Hayvan Türleri</vt:lpstr>
      <vt:lpstr>Ülkemizde Nesli Tükenmek Üzere Olan Bitki Türleri</vt:lpstr>
      <vt:lpstr>Çevre Sorunları ve Etkileri</vt:lpstr>
      <vt:lpstr>Hava Kirliliği </vt:lpstr>
      <vt:lpstr>Su Kirliliği </vt:lpstr>
      <vt:lpstr>Toprak Kirliliği</vt:lpstr>
      <vt:lpstr>Orman Tahribi </vt:lpstr>
      <vt:lpstr>Çığ</vt:lpstr>
      <vt:lpstr>Nükleer Kirlilik</vt:lpstr>
      <vt:lpstr>Slayt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HÜCRE BÖLÜNMESİ VE KALITIM</dc:title>
  <dc:creator>MUSTAFA</dc:creator>
  <cp:lastModifiedBy>MUSTAFA</cp:lastModifiedBy>
  <cp:revision>124</cp:revision>
  <dcterms:created xsi:type="dcterms:W3CDTF">2010-10-17T16:29:05Z</dcterms:created>
  <dcterms:modified xsi:type="dcterms:W3CDTF">2014-05-20T19:01:53Z</dcterms:modified>
</cp:coreProperties>
</file>