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86" r:id="rId2"/>
    <p:sldMasterId id="2147483798" r:id="rId3"/>
    <p:sldMasterId id="2147484116" r:id="rId4"/>
  </p:sldMasterIdLst>
  <p:sldIdLst>
    <p:sldId id="256" r:id="rId5"/>
    <p:sldId id="257" r:id="rId6"/>
    <p:sldId id="309" r:id="rId7"/>
    <p:sldId id="258" r:id="rId8"/>
    <p:sldId id="310" r:id="rId9"/>
    <p:sldId id="260" r:id="rId10"/>
    <p:sldId id="311" r:id="rId11"/>
    <p:sldId id="261" r:id="rId12"/>
    <p:sldId id="313" r:id="rId13"/>
    <p:sldId id="314" r:id="rId14"/>
    <p:sldId id="262" r:id="rId15"/>
    <p:sldId id="264" r:id="rId16"/>
    <p:sldId id="265" r:id="rId17"/>
    <p:sldId id="266" r:id="rId18"/>
    <p:sldId id="267" r:id="rId19"/>
    <p:sldId id="268" r:id="rId20"/>
    <p:sldId id="269" r:id="rId21"/>
    <p:sldId id="316" r:id="rId22"/>
    <p:sldId id="315" r:id="rId23"/>
    <p:sldId id="298" r:id="rId24"/>
    <p:sldId id="270" r:id="rId25"/>
    <p:sldId id="317" r:id="rId26"/>
    <p:sldId id="318" r:id="rId27"/>
    <p:sldId id="319" r:id="rId28"/>
    <p:sldId id="320" r:id="rId29"/>
    <p:sldId id="321" r:id="rId30"/>
    <p:sldId id="322" r:id="rId31"/>
    <p:sldId id="296" r:id="rId32"/>
    <p:sldId id="271" r:id="rId33"/>
    <p:sldId id="272" r:id="rId34"/>
    <p:sldId id="273" r:id="rId35"/>
    <p:sldId id="274" r:id="rId36"/>
    <p:sldId id="275" r:id="rId37"/>
    <p:sldId id="276" r:id="rId38"/>
    <p:sldId id="279" r:id="rId39"/>
    <p:sldId id="280" r:id="rId40"/>
    <p:sldId id="281" r:id="rId41"/>
    <p:sldId id="278" r:id="rId42"/>
    <p:sldId id="283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291" r:id="rId51"/>
    <p:sldId id="292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282" r:id="rId6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736"/>
    <a:srgbClr val="8E128E"/>
    <a:srgbClr val="040404"/>
    <a:srgbClr val="020202"/>
    <a:srgbClr val="05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831FC-6E7A-47C4-A6DD-53E5528A7E55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CB555-7BDC-486F-A2C6-D37134EADA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B3BA0-A9F9-4D8D-9277-81404C047DD7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6C0A-0AB0-4676-83E6-321FB82B4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5D429-35BB-4A62-94CB-FF9EB5968B89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E2060-F45D-446C-A16A-6A7FE0DF9F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F1461-D890-4A74-ACF4-26F8D62965E5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45FF0-3058-4938-AF61-BF32B2767B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317B-2A9C-4B27-855F-B306B9D422B2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9490A-B69F-46C3-AD05-26306E6C1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861F1-9E95-4EFF-81AE-A5364EA8EFBA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DA10-4849-460F-A5F2-861F18DA5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6FB71-ED55-459C-B378-F068A21409D4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0944-93A9-4061-82D0-118600947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0E4CB-1C5F-4C6B-81FF-A05AB963AB4C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4563D-54D8-4DFB-AB3F-574375114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DB0DD-F72C-423B-8F55-62065AE49506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89FCA-AD24-49A0-8970-801FCA315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DE440-E8A6-4F13-8EAA-61C91A753F3C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2A9F3-CDB8-4B6A-9BC6-02AE563DA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EDCA3-856A-47AE-8120-BDF6D9FB1C3A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3E7FE-5642-4229-852C-3A6348BA6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E9A12-CFA0-45FC-B1DB-5E8F1FB38D8F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CDA84-2EB1-423D-A924-F655014BE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FDB5E-31D2-4B5F-AE05-D5C86E5373E8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D09D7-9DA2-4820-A645-FB4CFF5DB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D6B73-FD5F-47A7-A33F-683D58E0315D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36332-70BE-47DA-AB1F-5FABBD15A8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0E31-A634-4373-8C41-D3AA936466A8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A78B-7BF9-4F4E-A310-4151AC0DC3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93E5D-1698-4EB2-BAB8-AB3EBC212F28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7865-EF97-41E2-A750-1CB936AA61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B4E0C-94C6-4C65-BE48-389FB0118A9E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56776-0221-482D-8FF2-A10F6E801C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56231-80F4-44CE-86C3-F2374351217D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E9D3C-6D6E-49B2-BFFA-8838982330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67E03-676B-4687-B708-307077F1DDFD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F8199-69EB-4B4A-8873-A4D283DE2C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69C73-94DF-49AF-BFF2-FD33CC98B18C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C11C3-7CD1-4F98-A6ED-92C3FDDC83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4822A-28F4-4951-91E4-9E676AEA8C27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96E9-E2E1-4797-B77B-35C4B16C62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25996-5285-4455-85D2-15C587E43CDA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A9362-3424-4020-B6A4-A6EFEEEC60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7A504-5FD6-4B1F-AE23-B4A30D930C61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1CE93-2BCF-4680-8915-CACC69D72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9066D-3B6E-47EF-9DF6-1FFC63027846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D49B4-3E61-4D73-B5B2-3285D6C232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6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C908B-3923-4741-8E5C-20CD96E15A64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09C0C-9C88-4512-B874-1FDABAF904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9E5EA-0ED1-44C4-B6DF-2C2120D43CC9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8BE8B-5EEF-4EB4-8028-3954E401AF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E623D-B0A6-48C3-9169-354E4F0ECEFE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4EB1-A21A-44B6-B5B8-6AFCDF6C1C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C93E5D-1698-4EB2-BAB8-AB3EBC212F28}" type="datetimeFigureOut">
              <a:rPr lang="en-US" smtClean="0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87865-EF97-41E2-A750-1CB936AA61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7B4E0C-94C6-4C65-BE48-389FB0118A9E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56776-0221-482D-8FF2-A10F6E801CD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956231-80F4-44CE-86C3-F2374351217D}" type="datetimeFigureOut">
              <a:rPr lang="en-US" smtClean="0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CE9D3C-6D6E-49B2-BFFA-88389823306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567E03-676B-4687-B708-307077F1DDFD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4F8199-69EB-4B4A-8873-A4D283DE2C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869C73-94DF-49AF-BFF2-FD33CC98B18C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3C11C3-7CD1-4F98-A6ED-92C3FDDC836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E4822A-28F4-4951-91E4-9E676AEA8C27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E96E9-E2E1-4797-B77B-35C4B16C62B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56047-6910-416A-B081-569BCC02B044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7169F-D6A2-43DE-9681-78F409D7CF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525996-5285-4455-85D2-15C587E43CDA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7A9362-3424-4020-B6A4-A6EFEEEC60E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79066D-3B6E-47EF-9DF6-1FFC63027846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1D49B4-3E61-4D73-B5B2-3285D6C2320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8C908B-3923-4741-8E5C-20CD96E15A64}" type="datetimeFigureOut">
              <a:rPr lang="en-US" smtClean="0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109C0C-9C88-4512-B874-1FDABAF9048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39E5EA-0ED1-44C4-B6DF-2C2120D43CC9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8BE8B-5EEF-4EB4-8028-3954E401AF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3E623D-B0A6-48C3-9169-354E4F0ECEFE}" type="datetimeFigureOut">
              <a:rPr lang="en-US" smtClean="0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74EB1-A21A-44B6-B5B8-6AFCDF6C1C6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774D9-9537-4D6A-80E4-D497AA961154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2EED9-F8F5-45A1-AE54-FF2754B8F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2A107-5304-4388-858A-21089C92C5CD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076CD-151D-43F0-A444-4138B1A42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3FF60-4FA2-4448-B77B-7396609C274F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3A20-7863-47DB-BDBF-3E0F31E66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245E2-9269-4D66-81B3-171EAD6182D4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35B83-07EB-41A9-92D2-73771B281D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62AF1-1716-4826-B9A2-A332975011DA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03A99-7323-457C-B86A-CBF91F67BE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7991CE-DBE6-4832-9C59-9D2264C04AD0}" type="datetimeFigureOut">
              <a:rPr lang="en-US"/>
              <a:pPr>
                <a:defRPr/>
              </a:pPr>
              <a:t>1/26/2016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B7444C-1CAC-43EA-A899-5B921752805F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09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1FBC4F1-E31B-4AA0-95B1-F4E4305A2E66}" type="datetimeFigureOut">
              <a:rPr lang="en-US"/>
              <a:pPr>
                <a:defRPr/>
              </a:pPr>
              <a:t>1/26/2016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04DADD-DC16-45C4-B736-B4C8F6592D34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124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5125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2476ECD-2825-4243-9BC6-B0AD529BCE6A}" type="datetimeFigureOut">
              <a:rPr lang="en-US"/>
              <a:pPr>
                <a:defRPr/>
              </a:pPr>
              <a:t>1/26/2016</a:t>
            </a:fld>
            <a:endParaRPr lang="en-US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3189A3F-7C19-49AD-A2DA-C790D7BAD9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5129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061" r:id="rId2"/>
    <p:sldLayoutId id="2147484114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115" r:id="rId9"/>
    <p:sldLayoutId id="2147484067" r:id="rId10"/>
    <p:sldLayoutId id="21474840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B70CB0-DFAB-4ADE-81ED-A5EE4129409D}" type="datetimeFigureOut">
              <a:rPr lang="en-US" smtClean="0"/>
              <a:pPr>
                <a:defRPr/>
              </a:pPr>
              <a:t>1/26/2016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73B08C-D319-450A-B4D6-4D731FED7933}" type="slidenum">
              <a:rPr lang="en-US" smtClean="0"/>
              <a:pPr>
                <a:defRPr/>
              </a:pPr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Elektron Dizilimi ve Kimyasal Özellikler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r="4500"/>
          <a:stretch/>
        </p:blipFill>
        <p:spPr>
          <a:xfrm>
            <a:off x="5160" y="1620519"/>
            <a:ext cx="2345552" cy="253556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8" r="5513"/>
          <a:stretch/>
        </p:blipFill>
        <p:spPr>
          <a:xfrm>
            <a:off x="2463674" y="4183873"/>
            <a:ext cx="2247434" cy="26837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r="5230"/>
          <a:stretch/>
        </p:blipFill>
        <p:spPr>
          <a:xfrm>
            <a:off x="2305075" y="1652751"/>
            <a:ext cx="2298429" cy="25033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r="5360"/>
          <a:stretch/>
        </p:blipFill>
        <p:spPr>
          <a:xfrm>
            <a:off x="-18504" y="4156080"/>
            <a:ext cx="2482178" cy="271154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" r="20575"/>
          <a:stretch/>
        </p:blipFill>
        <p:spPr>
          <a:xfrm>
            <a:off x="4793902" y="4249956"/>
            <a:ext cx="2287427" cy="25025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" r="5034"/>
          <a:stretch/>
        </p:blipFill>
        <p:spPr>
          <a:xfrm>
            <a:off x="4540993" y="1648311"/>
            <a:ext cx="2345553" cy="253556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r="7580"/>
          <a:stretch/>
        </p:blipFill>
        <p:spPr>
          <a:xfrm>
            <a:off x="6898481" y="1682591"/>
            <a:ext cx="2244128" cy="247348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2" r="12476"/>
          <a:stretch/>
        </p:blipFill>
        <p:spPr>
          <a:xfrm>
            <a:off x="7087753" y="4305497"/>
            <a:ext cx="1984569" cy="2391435"/>
          </a:xfrm>
          <a:prstGeom prst="rect">
            <a:avLst/>
          </a:prstGeom>
        </p:spPr>
      </p:pic>
      <p:sp>
        <p:nvSpPr>
          <p:cNvPr id="10" name="Unvan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Kime benzeyelim?</a:t>
            </a:r>
            <a:endParaRPr lang="tr-TR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240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İyon </a:t>
            </a:r>
          </a:p>
        </p:txBody>
      </p:sp>
      <p:sp>
        <p:nvSpPr>
          <p:cNvPr id="61443" name="2 İçerik Yer Tutucusu"/>
          <p:cNvSpPr>
            <a:spLocks noGrp="1"/>
          </p:cNvSpPr>
          <p:nvPr>
            <p:ph idx="1"/>
          </p:nvPr>
        </p:nvSpPr>
        <p:spPr>
          <a:xfrm>
            <a:off x="1469" y="707524"/>
            <a:ext cx="9161750" cy="16155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Elektron alarak veya vererek kararlı atomların elektron dizilimine sahip olan atoma iyon denir.</a:t>
            </a:r>
          </a:p>
          <a:p>
            <a:pPr algn="ctr" eaLnBrk="1" hangingPunct="1"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elektron almış veya vermiş atoma iyon denir.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6948264" y="2444990"/>
            <a:ext cx="2090078" cy="64807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Oktet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kuralına uyuyor!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8" r="5513"/>
          <a:stretch/>
        </p:blipFill>
        <p:spPr>
          <a:xfrm>
            <a:off x="1694254" y="3009105"/>
            <a:ext cx="2414623" cy="2883396"/>
          </a:xfrm>
          <a:prstGeom prst="rect">
            <a:avLst/>
          </a:prstGeom>
        </p:spPr>
      </p:pic>
      <p:pic>
        <p:nvPicPr>
          <p:cNvPr id="12" name="Picture 6" descr="Kossel shell structure of helium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00301"/>
              </a:clrFrom>
              <a:clrTo>
                <a:srgbClr val="0003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50" t="37525" b="37958"/>
          <a:stretch/>
        </p:blipFill>
        <p:spPr bwMode="auto">
          <a:xfrm>
            <a:off x="164593" y="4280930"/>
            <a:ext cx="520349" cy="48230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ükülü Ok 2"/>
          <p:cNvSpPr/>
          <p:nvPr/>
        </p:nvSpPr>
        <p:spPr>
          <a:xfrm rot="1794729">
            <a:off x="483447" y="3955971"/>
            <a:ext cx="1152128" cy="543104"/>
          </a:xfrm>
          <a:prstGeom prst="bentArrow">
            <a:avLst>
              <a:gd name="adj1" fmla="val 29359"/>
              <a:gd name="adj2" fmla="val 25000"/>
              <a:gd name="adj3" fmla="val 25000"/>
              <a:gd name="adj4" fmla="val 43750"/>
            </a:avLst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427984" y="4235907"/>
            <a:ext cx="1800200" cy="849277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1694254" y="6021288"/>
            <a:ext cx="2013650" cy="6480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Flor atomu</a:t>
            </a:r>
            <a:endParaRPr lang="tr-TR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24205" y="6014392"/>
            <a:ext cx="2013650" cy="6480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Flor iyonu</a:t>
            </a:r>
            <a:endParaRPr lang="tr-TR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" t="21603" r="6111"/>
          <a:stretch/>
        </p:blipFill>
        <p:spPr>
          <a:xfrm>
            <a:off x="6547291" y="3369698"/>
            <a:ext cx="2491051" cy="2522803"/>
          </a:xfrm>
          <a:prstGeom prst="rect">
            <a:avLst/>
          </a:prstGeom>
        </p:spPr>
      </p:pic>
      <p:sp>
        <p:nvSpPr>
          <p:cNvPr id="16" name="Dikdörtgen 15"/>
          <p:cNvSpPr/>
          <p:nvPr/>
        </p:nvSpPr>
        <p:spPr>
          <a:xfrm>
            <a:off x="7596336" y="5517232"/>
            <a:ext cx="432048" cy="375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ağ Ok"/>
          <p:cNvSpPr/>
          <p:nvPr/>
        </p:nvSpPr>
        <p:spPr>
          <a:xfrm>
            <a:off x="3614091" y="3933056"/>
            <a:ext cx="2254054" cy="886491"/>
          </a:xfrm>
          <a:prstGeom prst="rightArrow">
            <a:avLst>
              <a:gd name="adj1" fmla="val 50000"/>
              <a:gd name="adj2" fmla="val 80768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020272" y="0"/>
            <a:ext cx="2129656" cy="100811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Oktet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kuralına uyuyor!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-1" y="260648"/>
            <a:ext cx="58681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Elektron almış veya vermiş atoma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iyon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denir.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5" r="8405"/>
          <a:stretch/>
        </p:blipFill>
        <p:spPr>
          <a:xfrm>
            <a:off x="15900" y="1862573"/>
            <a:ext cx="3374649" cy="393983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915816" y="3933056"/>
            <a:ext cx="474733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Bükülü Ok 5"/>
          <p:cNvSpPr/>
          <p:nvPr/>
        </p:nvSpPr>
        <p:spPr>
          <a:xfrm>
            <a:off x="3153182" y="3289176"/>
            <a:ext cx="936104" cy="547508"/>
          </a:xfrm>
          <a:prstGeom prst="ben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" t="21603" r="6111"/>
          <a:stretch/>
        </p:blipFill>
        <p:spPr>
          <a:xfrm>
            <a:off x="6214533" y="2924944"/>
            <a:ext cx="2622871" cy="2656303"/>
          </a:xfrm>
          <a:prstGeom prst="rect">
            <a:avLst/>
          </a:prstGeom>
        </p:spPr>
      </p:pic>
      <p:sp>
        <p:nvSpPr>
          <p:cNvPr id="15" name="Dikdörtgen 14"/>
          <p:cNvSpPr/>
          <p:nvPr/>
        </p:nvSpPr>
        <p:spPr>
          <a:xfrm>
            <a:off x="495167" y="5936412"/>
            <a:ext cx="2805738" cy="6480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Sodyum atomu</a:t>
            </a:r>
            <a:endParaRPr lang="tr-TR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214533" y="5936412"/>
            <a:ext cx="2531357" cy="6480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Sodyum iyonu</a:t>
            </a:r>
            <a:endParaRPr lang="tr-TR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1 Başlık"/>
          <p:cNvSpPr>
            <a:spLocks noGrp="1"/>
          </p:cNvSpPr>
          <p:nvPr>
            <p:ph type="title"/>
          </p:nvPr>
        </p:nvSpPr>
        <p:spPr>
          <a:xfrm>
            <a:off x="17760" y="37910"/>
            <a:ext cx="9126239" cy="665050"/>
          </a:xfrm>
        </p:spPr>
        <p:txBody>
          <a:bodyPr/>
          <a:lstStyle/>
          <a:p>
            <a:pPr eaLnBrk="1" hangingPunct="1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Anyon 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17761" y="5898232"/>
            <a:ext cx="9126240" cy="9597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Negatif (-) yük sayısı pozitif(+) yük sayısından fazladır.</a:t>
            </a:r>
          </a:p>
          <a:p>
            <a:pPr algn="ctr">
              <a:defRPr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yüzden iyonumuz (-) negatif yüklüdür.</a:t>
            </a:r>
          </a:p>
        </p:txBody>
      </p:sp>
      <p:pic>
        <p:nvPicPr>
          <p:cNvPr id="2052" name="Picture 4" descr="http://www.marin.edu/homepages/ErikDunmire/CHEM105/Concept_Review/Images/Anion_Formati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-1" y="1594297"/>
            <a:ext cx="9168447" cy="40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987824" y="2924944"/>
            <a:ext cx="1008112" cy="86409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Eksik kısım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899593" y="5373216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Toplam yük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899592" y="4941168"/>
            <a:ext cx="12241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18508" y="4622688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Proton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524328" y="2852936"/>
            <a:ext cx="1619672" cy="120688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 elektron alarak tamamlanmış kısım</a:t>
            </a:r>
            <a:endParaRPr lang="tr-TR" dirty="0"/>
          </a:p>
        </p:txBody>
      </p:sp>
      <p:sp>
        <p:nvSpPr>
          <p:cNvPr id="23" name="Dikdörtgen 22"/>
          <p:cNvSpPr/>
          <p:nvPr/>
        </p:nvSpPr>
        <p:spPr>
          <a:xfrm>
            <a:off x="5580112" y="4610732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Proton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652120" y="4941168"/>
            <a:ext cx="12241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654380" y="5373216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Toplam yük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390405" y="4202378"/>
            <a:ext cx="14858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Negatif iyon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Sağ Ok 3"/>
          <p:cNvSpPr/>
          <p:nvPr/>
        </p:nvSpPr>
        <p:spPr>
          <a:xfrm>
            <a:off x="3347864" y="2492896"/>
            <a:ext cx="1224136" cy="432048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254095" y="774968"/>
            <a:ext cx="2013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Flor atomu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0" name="Picture 2" descr="http://www.smart-fertilizer.com/Cms_Data/Contents/smart-eng/Media/Articlephotos/cation-anion-balanc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646" y="4243759"/>
            <a:ext cx="1874209" cy="140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5014437" y="724162"/>
            <a:ext cx="2013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Flor anyonu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" name="Picture 14" descr="http://akpinarhukuk.com/images/huku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187" y="0"/>
            <a:ext cx="192881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14 Oval"/>
          <p:cNvSpPr/>
          <p:nvPr/>
        </p:nvSpPr>
        <p:spPr>
          <a:xfrm>
            <a:off x="8487455" y="439311"/>
            <a:ext cx="500063" cy="428625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P</a:t>
            </a:r>
          </a:p>
        </p:txBody>
      </p:sp>
      <p:sp>
        <p:nvSpPr>
          <p:cNvPr id="32" name="15 Oval"/>
          <p:cNvSpPr/>
          <p:nvPr/>
        </p:nvSpPr>
        <p:spPr>
          <a:xfrm>
            <a:off x="7494133" y="800799"/>
            <a:ext cx="357188" cy="35718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atay Kaydırma"/>
          <p:cNvSpPr/>
          <p:nvPr/>
        </p:nvSpPr>
        <p:spPr>
          <a:xfrm>
            <a:off x="0" y="0"/>
            <a:ext cx="9144000" cy="207168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Negatif yüklü iyonlara ANYON denir.</a:t>
            </a:r>
          </a:p>
        </p:txBody>
      </p:sp>
      <p:pic>
        <p:nvPicPr>
          <p:cNvPr id="6554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143125"/>
            <a:ext cx="78692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23528" y="3789040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Anyonlarda negatif yük sayısı(-) pozitif yük sayısından ne kadar fazla ise bu fazlalık elementin sembolünün sağ üst köşesinde gösterilir. </a:t>
            </a:r>
          </a:p>
          <a:p>
            <a:pPr algn="ctr"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Buna da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iyon yükü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83867" y="5805264"/>
            <a:ext cx="2376264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tr-TR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" name="Eksi 1"/>
          <p:cNvSpPr/>
          <p:nvPr/>
        </p:nvSpPr>
        <p:spPr>
          <a:xfrm>
            <a:off x="4716016" y="5553236"/>
            <a:ext cx="720080" cy="504056"/>
          </a:xfrm>
          <a:prstGeom prst="mathMin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ck12.org/flx/show/THUMB_POSTCARD/image/user%3AY2sxMnNjaWVuY2VAY2sxMi5vcmc./Cation_Formati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2"/>
          <a:stretch/>
        </p:blipFill>
        <p:spPr bwMode="auto">
          <a:xfrm>
            <a:off x="0" y="781249"/>
            <a:ext cx="9144000" cy="524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2" name="Picture 14" descr="http://akpinarhukuk.com/images/huk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7" y="0"/>
            <a:ext cx="192881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1 Başlık"/>
          <p:cNvSpPr>
            <a:spLocks noGrp="1"/>
          </p:cNvSpPr>
          <p:nvPr>
            <p:ph type="title"/>
          </p:nvPr>
        </p:nvSpPr>
        <p:spPr>
          <a:xfrm>
            <a:off x="2293478" y="0"/>
            <a:ext cx="3462114" cy="781249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Katyon 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0" y="6128106"/>
            <a:ext cx="9144000" cy="7298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2400" dirty="0" smtClean="0"/>
          </a:p>
          <a:p>
            <a:pPr algn="ctr">
              <a:defRPr/>
            </a:pPr>
            <a:r>
              <a:rPr lang="tr-TR" sz="2400" dirty="0" smtClean="0"/>
              <a:t>Pozitif </a:t>
            </a:r>
            <a:r>
              <a:rPr lang="tr-TR" sz="2400" dirty="0"/>
              <a:t>(+) yük sayısı negatif(-) yük sayısından fazladır.</a:t>
            </a:r>
          </a:p>
          <a:p>
            <a:pPr algn="ctr">
              <a:defRPr/>
            </a:pPr>
            <a:r>
              <a:rPr lang="tr-TR" sz="2400" dirty="0"/>
              <a:t>Bu yüzden iyonumuz pozitif(+) yüklüdür.</a:t>
            </a:r>
          </a:p>
          <a:p>
            <a:pPr algn="ctr">
              <a:defRPr/>
            </a:pPr>
            <a:endParaRPr lang="tr-TR" sz="2400" dirty="0"/>
          </a:p>
        </p:txBody>
      </p:sp>
      <p:sp>
        <p:nvSpPr>
          <p:cNvPr id="15" name="14 Oval"/>
          <p:cNvSpPr/>
          <p:nvPr/>
        </p:nvSpPr>
        <p:spPr>
          <a:xfrm>
            <a:off x="7429499" y="819348"/>
            <a:ext cx="500063" cy="428625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P</a:t>
            </a:r>
          </a:p>
        </p:txBody>
      </p:sp>
      <p:sp>
        <p:nvSpPr>
          <p:cNvPr id="16" name="15 Oval"/>
          <p:cNvSpPr/>
          <p:nvPr/>
        </p:nvSpPr>
        <p:spPr>
          <a:xfrm>
            <a:off x="8672512" y="485645"/>
            <a:ext cx="357188" cy="35718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e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1414487" y="5690716"/>
            <a:ext cx="1368152" cy="329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Toplam yük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14487" y="5323817"/>
            <a:ext cx="1224135" cy="321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342478" y="5009597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Proton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85519" y="5709672"/>
            <a:ext cx="1368152" cy="311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Toplam yük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26348" y="5369637"/>
            <a:ext cx="1224135" cy="294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554339" y="5072638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Proton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59771" y="4615624"/>
            <a:ext cx="12907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Pozitif  iyon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524328" y="3746176"/>
            <a:ext cx="1619672" cy="120688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 elektron vererek boş kalan kısım</a:t>
            </a:r>
            <a:endParaRPr lang="tr-TR" dirty="0"/>
          </a:p>
        </p:txBody>
      </p:sp>
      <p:sp>
        <p:nvSpPr>
          <p:cNvPr id="2" name="Sağ Ok 1"/>
          <p:cNvSpPr/>
          <p:nvPr/>
        </p:nvSpPr>
        <p:spPr>
          <a:xfrm>
            <a:off x="3245508" y="3887837"/>
            <a:ext cx="1080120" cy="504056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09834" y="178714"/>
            <a:ext cx="24765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Sodyum atomu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36761" y="201253"/>
            <a:ext cx="2292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Sodyum katyonu</a:t>
            </a:r>
            <a:endParaRPr lang="tr-TR" sz="24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atay Kaydırma"/>
          <p:cNvSpPr/>
          <p:nvPr/>
        </p:nvSpPr>
        <p:spPr>
          <a:xfrm>
            <a:off x="1" y="0"/>
            <a:ext cx="9144000" cy="207168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Pozitif yüklü iyonlara KATYON denir.</a:t>
            </a:r>
          </a:p>
        </p:txBody>
      </p:sp>
      <p:pic>
        <p:nvPicPr>
          <p:cNvPr id="6758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1" y="2281232"/>
            <a:ext cx="750093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0" y="399668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Katyonlarda pozitif yük sayısı(+) negatif yük sayısından ne kadar fazla ise bu fazlalık elementin sembolünün sağ üst köşesinde gösterilir. </a:t>
            </a:r>
          </a:p>
          <a:p>
            <a:pPr algn="ctr"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Buna da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iyon yükü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383867" y="5805264"/>
            <a:ext cx="2376264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Na</a:t>
            </a:r>
            <a:endParaRPr lang="tr-TR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Artı 2"/>
          <p:cNvSpPr/>
          <p:nvPr/>
        </p:nvSpPr>
        <p:spPr>
          <a:xfrm>
            <a:off x="4968043" y="5469778"/>
            <a:ext cx="648072" cy="670972"/>
          </a:xfrm>
          <a:prstGeom prst="mathPl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Başlık"/>
          <p:cNvSpPr>
            <a:spLocks noGrp="1"/>
          </p:cNvSpPr>
          <p:nvPr>
            <p:ph type="title" idx="4294967295"/>
          </p:nvPr>
        </p:nvSpPr>
        <p:spPr>
          <a:xfrm>
            <a:off x="1015714" y="188640"/>
            <a:ext cx="7113587" cy="2448272"/>
          </a:xfrm>
        </p:spPr>
        <p:txBody>
          <a:bodyPr>
            <a:normAutofit/>
          </a:bodyPr>
          <a:lstStyle/>
          <a:p>
            <a:pPr eaLnBrk="1" hangingPunct="1"/>
            <a:r>
              <a:rPr lang="tr-TR" sz="5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Örnek </a:t>
            </a:r>
            <a:r>
              <a:rPr lang="tr-TR" sz="5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iyonlar</a:t>
            </a:r>
            <a:br>
              <a:rPr lang="tr-TR" sz="5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hangisi anyon hangisi katyon?</a:t>
            </a:r>
            <a:endParaRPr lang="tr-TR" sz="54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42" name="Picture 2" descr="http://www.fscj.me/chm1025/Corwin6th/Chapter_07/A_PowerPoints/07_Lecture_files/slide0094_image0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1"/>
          <a:stretch/>
        </p:blipFill>
        <p:spPr bwMode="auto">
          <a:xfrm>
            <a:off x="-1016" y="2276872"/>
            <a:ext cx="9145016" cy="349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ck12.org/flx/show/THUMB_POSTCARD/image/201412291419894859602676_c24935c1ef4b878a05d1df7fb78516d5-201412291419895251858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5528"/>
            <a:ext cx="61071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21115" y="-49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Nötr Atom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16859" y="495012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Katyon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3363" y="484211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Anyon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897379" y="2042765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Elektron alırsa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28827" y="1934753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Elektron verirse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40287" y="1035467"/>
            <a:ext cx="2376264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Na</a:t>
            </a:r>
            <a:endParaRPr lang="tr-TR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0" name="Artı 9"/>
          <p:cNvSpPr/>
          <p:nvPr/>
        </p:nvSpPr>
        <p:spPr>
          <a:xfrm>
            <a:off x="2513003" y="581262"/>
            <a:ext cx="648072" cy="670972"/>
          </a:xfrm>
          <a:prstGeom prst="mathPl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6445287" y="990029"/>
            <a:ext cx="2376264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tr-TR" sz="8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Eksi 12"/>
          <p:cNvSpPr/>
          <p:nvPr/>
        </p:nvSpPr>
        <p:spPr>
          <a:xfrm>
            <a:off x="7777436" y="696031"/>
            <a:ext cx="720080" cy="504056"/>
          </a:xfrm>
          <a:prstGeom prst="mathMinus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Picture 2" descr="http://images.tutorvista.com/cms/images/44/sodium-chlorid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581259"/>
            <a:ext cx="5508185" cy="128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6228184" y="6021288"/>
            <a:ext cx="504056" cy="432048"/>
          </a:xfrm>
          <a:prstGeom prst="ellipse">
            <a:avLst/>
          </a:prstGeom>
          <a:solidFill>
            <a:srgbClr val="F9D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5249307" y="5961746"/>
            <a:ext cx="504056" cy="491590"/>
          </a:xfrm>
          <a:prstGeom prst="ellipse">
            <a:avLst/>
          </a:prstGeom>
          <a:solidFill>
            <a:srgbClr val="F9D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047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log-imgs-24-origin.fc2.com/k/i/n/kinokokumi/4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21136"/>
            <a:ext cx="8887303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İyon yüklerini bulalım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0708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Kararlı Atomlar</a:t>
            </a:r>
            <a:endParaRPr lang="tr-TR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0" name="Picture 2" descr="https://s3.amazonaws.com/ksr/assets/001/302/493/e362c0ed13d4dfb88d1daf4fe99f871a_large.jpg?138397959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9" b="14584"/>
          <a:stretch/>
        </p:blipFill>
        <p:spPr bwMode="auto">
          <a:xfrm>
            <a:off x="41159" y="1586595"/>
            <a:ext cx="906168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learningelectronics.net/images/0339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13" y="4059808"/>
            <a:ext cx="8954127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0"/>
            <a:ext cx="716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Başlık"/>
          <p:cNvSpPr>
            <a:spLocks noGrp="1"/>
          </p:cNvSpPr>
          <p:nvPr>
            <p:ph type="title"/>
          </p:nvPr>
        </p:nvSpPr>
        <p:spPr>
          <a:xfrm>
            <a:off x="2123728" y="0"/>
            <a:ext cx="519492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Çok Atomlu İyonlar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80729"/>
            <a:ext cx="9144000" cy="2448272"/>
          </a:xfrm>
        </p:spPr>
        <p:txBody>
          <a:bodyPr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İyonlar her zaman tek atomdan meydana gelmeyebilir.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Birden çok atomlu yapılar, negatif veya pozitif yüke sahiplerse iyon olarak adlandırılırlar.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Yine pozitif yüklü iyon katyon,negatif yüklü iyonsa anyon olarak adlandırılır.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395589"/>
            <a:ext cx="4608512" cy="3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285012" cy="1143000"/>
          </a:xfrm>
        </p:spPr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Fosfat 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076" name="Picture 4" descr="http://ih.constantcontact.com/fs002/1101695340065/img/267.png?a=1109998605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126" y="183332"/>
            <a:ext cx="2290874" cy="22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harunyahya.com/image/darwin_had_known_about_dna/atom1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8" t="285" r="30585" b="-285"/>
          <a:stretch/>
        </p:blipFill>
        <p:spPr bwMode="auto">
          <a:xfrm>
            <a:off x="23930" y="48940"/>
            <a:ext cx="2664297" cy="39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teara.govt.nz/files/p15576mu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3845" r="7770" b="14984"/>
          <a:stretch/>
        </p:blipFill>
        <p:spPr bwMode="auto">
          <a:xfrm>
            <a:off x="2162108" y="1899965"/>
            <a:ext cx="5184576" cy="479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historyoftheuniverse.com/images/phospha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747" y="2871273"/>
            <a:ext cx="2040161" cy="206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8592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Karbonat 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098" name="Picture 2" descr="https://upload.wikimedia.org/wikipedia/commons/d/d4/Potassium_carbona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39"/>
            <a:ext cx="4283968" cy="420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elte.prompt.hu/sites/default/files/tananyagok/AtmosphericChemistry/images/7560475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77152"/>
            <a:ext cx="375285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5183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Nitrat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122" name="Picture 2" descr="http://ian.umces.edu/imagelibrary/albums/userpics/12789/normal_ian-symbol-concentration-low-nitra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325" y="1772816"/>
            <a:ext cx="3460437" cy="346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ecx.images-amazon.com/images/I/51qDVvlbOIL._SX425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" y="2677791"/>
            <a:ext cx="477378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upload.wikimedia.org/wikipedia/commons/f/fe/Nitrate-3D-vd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316"/>
            <a:ext cx="2794784" cy="26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513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Sülfat 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146" name="Picture 2" descr="https://www.jonesfish.com/sites/default/files/imagecache/product_full/CopperSulfateGranular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884" y="2420888"/>
            <a:ext cx="5266556" cy="317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an.umces.edu/imagelibrary/albums/userpics/10002/normal_ian-symbol-concentration-intermittent-sulfa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8004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upload.wikimedia.org/wikipedia/commons/d/d8/Sulfate-3D-vd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526" y="274638"/>
            <a:ext cx="2598622" cy="257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975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Hidroksit 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7170" name="Picture 2" descr="http://www.addictedtosoap.com/wp-content/uploads/2013/09/Sodium-Hydrox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3730533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encrypted-tbn3.gstatic.com/images?q=tbn:ANd9GcSs7wmyVThvyRcu_yhK3242rHYpKXXowTxbCPxOdCNEDcipRnN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3" y="2060848"/>
            <a:ext cx="451133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ksi 3"/>
          <p:cNvSpPr/>
          <p:nvPr/>
        </p:nvSpPr>
        <p:spPr>
          <a:xfrm>
            <a:off x="2987824" y="2276872"/>
            <a:ext cx="1440160" cy="792088"/>
          </a:xfrm>
          <a:prstGeom prst="mathMinus">
            <a:avLst/>
          </a:prstGeom>
          <a:solidFill>
            <a:srgbClr val="8E128E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174" name="Picture 6" descr="http://www.chem.ucla.edu/harding/IGOC/H/hydroxide_ion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01" y="4941168"/>
            <a:ext cx="4032448" cy="183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3069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s://upload.wikimedia.org/wikipedia/commons/d/d2/Ammonium-3D-vd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530" y="-6114"/>
            <a:ext cx="3895470" cy="384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/>
          <a:lstStyle/>
          <a:p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Amonyum </a:t>
            </a:r>
            <a:endParaRPr lang="tr-TR" sz="7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8194" name="Picture 2" descr="http://ian.umces.edu/imagelibrary/albums/userpics/12789/normal_ian-symbol-concentration-intermittent-ammoniu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4359"/>
            <a:ext cx="380047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jollygerman.com/livestock/images/ammoniumchlor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80615"/>
            <a:ext cx="3449316" cy="282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870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8924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2"/>
          <p:cNvPicPr>
            <a:picLocks noChangeAspect="1" noChangeArrowheads="1"/>
          </p:cNvPicPr>
          <p:nvPr/>
        </p:nvPicPr>
        <p:blipFill>
          <a:blip r:embed="rId3" cstate="print"/>
          <a:srcRect l="3125" t="12379"/>
          <a:stretch>
            <a:fillRect/>
          </a:stretch>
        </p:blipFill>
        <p:spPr bwMode="auto">
          <a:xfrm>
            <a:off x="0" y="1143000"/>
            <a:ext cx="91440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86313"/>
            <a:ext cx="91440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333872"/>
            <a:ext cx="9144000" cy="1105384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atom kaç yörüngeye sahipse ve bu yörüngeler tamamen dolu ise bu atom kararlı atomdur.</a:t>
            </a:r>
          </a:p>
          <a:p>
            <a:endParaRPr lang="tr-TR" dirty="0"/>
          </a:p>
        </p:txBody>
      </p:sp>
      <p:sp>
        <p:nvSpPr>
          <p:cNvPr id="9" name="3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Kararlı Atom Nedir?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" r="1494"/>
          <a:stretch/>
        </p:blipFill>
        <p:spPr>
          <a:xfrm>
            <a:off x="179512" y="4278937"/>
            <a:ext cx="2107522" cy="25500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1" t="-478" r="7529" b="478"/>
          <a:stretch/>
        </p:blipFill>
        <p:spPr>
          <a:xfrm>
            <a:off x="5508104" y="2576069"/>
            <a:ext cx="3625776" cy="4252959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" r="6111"/>
          <a:stretch/>
        </p:blipFill>
        <p:spPr>
          <a:xfrm>
            <a:off x="2488084" y="3501008"/>
            <a:ext cx="2550273" cy="329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36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187624" y="0"/>
            <a:ext cx="7041976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Sorular</a:t>
            </a:r>
            <a:br>
              <a:rPr lang="tr-TR" dirty="0" smtClean="0"/>
            </a:br>
            <a:endParaRPr lang="tr-TR" dirty="0" smtClean="0"/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1152525"/>
            <a:ext cx="50006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9834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1 Başlık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6113615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Başlık"/>
          <p:cNvSpPr>
            <a:spLocks noGrp="1"/>
          </p:cNvSpPr>
          <p:nvPr>
            <p:ph type="title" idx="4294967295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809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89000"/>
            <a:ext cx="5544616" cy="635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3398"/>
            <a:ext cx="5112568" cy="615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6632"/>
            <a:ext cx="5760640" cy="654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9</a:t>
            </a:r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96752"/>
            <a:ext cx="8147204" cy="478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6632"/>
            <a:ext cx="5472608" cy="629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1" y="548680"/>
            <a:ext cx="6834925" cy="576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890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74638"/>
            <a:ext cx="5616624" cy="639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Kararlı Atom Nedir?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1512167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atom kaç yörüngeye sahipse ve bu yörüngeler tamamen dolu ise bu atom kararlı atomdur.</a:t>
            </a:r>
          </a:p>
          <a:p>
            <a:pPr algn="ctr"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8" name="Picture 4" descr="http://wiki.one-school.net/images/thumb/e/e0/DupletandOctet.png/600px-DupletandOctet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2" b="25110"/>
          <a:stretch/>
        </p:blipFill>
        <p:spPr bwMode="auto">
          <a:xfrm>
            <a:off x="611560" y="2483768"/>
            <a:ext cx="7664809" cy="418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01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9242"/>
            <a:ext cx="6635080" cy="625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11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551"/>
            <a:ext cx="6059016" cy="6752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21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2071688"/>
            <a:ext cx="70580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31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052736"/>
            <a:ext cx="4331521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42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4664"/>
            <a:ext cx="6840760" cy="579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7263" y="1052736"/>
            <a:ext cx="7503601" cy="469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62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5995988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</p:txBody>
      </p:sp>
      <p:pic>
        <p:nvPicPr>
          <p:cNvPr id="972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77342"/>
            <a:ext cx="6264696" cy="596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5528"/>
            <a:ext cx="4536504" cy="665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6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74638"/>
            <a:ext cx="5256584" cy="632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://faculty.uncfsu.edu/aumantsev/Teaching/Periodic%20Table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" t="15165" r="10154" b="14157"/>
          <a:stretch/>
        </p:blipFill>
        <p:spPr bwMode="auto">
          <a:xfrm>
            <a:off x="23192" y="1323504"/>
            <a:ext cx="9047854" cy="553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1475656" y="692696"/>
            <a:ext cx="5760640" cy="2079104"/>
          </a:xfrm>
        </p:spPr>
        <p:txBody>
          <a:bodyPr/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Bazı element atomlarının  elektron dağılımı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8095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624736" cy="554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80728"/>
            <a:ext cx="5262563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24</a:t>
            </a:r>
            <a:endParaRPr lang="tr-TR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25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597029" cy="464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980728"/>
            <a:ext cx="4766270" cy="560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26</a:t>
            </a:r>
            <a:endParaRPr lang="tr-TR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27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268760"/>
            <a:ext cx="4548153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28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094477" cy="445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29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5654749" cy="514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30</a:t>
            </a:r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348880"/>
            <a:ext cx="6264468" cy="37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11</a:t>
            </a:r>
          </a:p>
        </p:txBody>
      </p:sp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214563"/>
            <a:ext cx="606425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8113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Kararsızlar Ne Yapsın?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347" name="2 İçerik Yer Tutucusu"/>
          <p:cNvSpPr>
            <a:spLocks noGrp="1"/>
          </p:cNvSpPr>
          <p:nvPr>
            <p:ph idx="1"/>
          </p:nvPr>
        </p:nvSpPr>
        <p:spPr>
          <a:xfrm>
            <a:off x="0" y="1223565"/>
            <a:ext cx="9144000" cy="1441301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Kararsız yapıda olan atomlar da kararlı yapıdaki atomların elektron dizilimine sahip olabilmek için ya elektron alırlar veya verirler.</a:t>
            </a:r>
          </a:p>
        </p:txBody>
      </p:sp>
      <p:sp>
        <p:nvSpPr>
          <p:cNvPr id="9" name="8 Bükülü Ok"/>
          <p:cNvSpPr/>
          <p:nvPr/>
        </p:nvSpPr>
        <p:spPr>
          <a:xfrm>
            <a:off x="6848448" y="3267173"/>
            <a:ext cx="747887" cy="862274"/>
          </a:xfrm>
          <a:prstGeom prst="ben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Bükülü Ok"/>
          <p:cNvSpPr/>
          <p:nvPr/>
        </p:nvSpPr>
        <p:spPr>
          <a:xfrm rot="10800000">
            <a:off x="6372200" y="4869160"/>
            <a:ext cx="648072" cy="864096"/>
          </a:xfrm>
          <a:prstGeom prst="ben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6146" name="Picture 2" descr="http://education.jlab.org/glossary/electr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35" y="4261178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nano-ou.net/Images/transitio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315" y="248791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nano-ou.net/Images/Boh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832" y="-81947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nano-ou.net/Images/Boh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81947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ps.prenhall.com/wps/media/objects/439/449969/Media_Portfolio/Chapter_05/FG05_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08" y="0"/>
            <a:ext cx="9109472" cy="6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547664" y="116632"/>
            <a:ext cx="59766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Hangi atom kararlı olmak için kaç tane elektron almalı?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04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0" r="5332"/>
          <a:stretch/>
        </p:blipFill>
        <p:spPr>
          <a:xfrm>
            <a:off x="5292080" y="1700808"/>
            <a:ext cx="3417497" cy="3744416"/>
          </a:xfrm>
          <a:prstGeom prst="rect">
            <a:avLst/>
          </a:prstGeom>
        </p:spPr>
      </p:pic>
      <p:sp>
        <p:nvSpPr>
          <p:cNvPr id="9" name="8 Köşeleri Yuvarlanmış Dikdörtgen Belirtme Çizgisi"/>
          <p:cNvSpPr/>
          <p:nvPr/>
        </p:nvSpPr>
        <p:spPr>
          <a:xfrm>
            <a:off x="324644" y="4509120"/>
            <a:ext cx="3600400" cy="1512168"/>
          </a:xfrm>
          <a:prstGeom prst="wedgeRoundRectCallout">
            <a:avLst>
              <a:gd name="adj1" fmla="val 121091"/>
              <a:gd name="adj2" fmla="val -198338"/>
              <a:gd name="adj3" fmla="val 16667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Helyumun elektron dizilimine  benzemem için 1 elektron vermeliyim!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" r="1494"/>
          <a:stretch/>
        </p:blipFill>
        <p:spPr>
          <a:xfrm>
            <a:off x="179512" y="188640"/>
            <a:ext cx="2951212" cy="3570953"/>
          </a:xfrm>
          <a:prstGeom prst="rect">
            <a:avLst/>
          </a:prstGeom>
        </p:spPr>
      </p:pic>
      <p:sp>
        <p:nvSpPr>
          <p:cNvPr id="16" name="Dikdörtgen 15"/>
          <p:cNvSpPr/>
          <p:nvPr/>
        </p:nvSpPr>
        <p:spPr>
          <a:xfrm>
            <a:off x="6653956" y="38525"/>
            <a:ext cx="2483768" cy="5486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Dublet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kuralı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r="7436"/>
          <a:stretch/>
        </p:blipFill>
        <p:spPr>
          <a:xfrm>
            <a:off x="5958532" y="3843639"/>
            <a:ext cx="2736304" cy="300696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" r="5573"/>
          <a:stretch/>
        </p:blipFill>
        <p:spPr>
          <a:xfrm>
            <a:off x="6372200" y="692696"/>
            <a:ext cx="2376264" cy="2699675"/>
          </a:xfrm>
          <a:prstGeom prst="rect">
            <a:avLst/>
          </a:prstGeom>
        </p:spPr>
      </p:pic>
      <p:sp>
        <p:nvSpPr>
          <p:cNvPr id="2" name="10 Köşeleri Yuvarlanmış Dikdörtgen Belirtme Çizgisi"/>
          <p:cNvSpPr/>
          <p:nvPr/>
        </p:nvSpPr>
        <p:spPr>
          <a:xfrm>
            <a:off x="2737154" y="1124744"/>
            <a:ext cx="2338902" cy="1705992"/>
          </a:xfrm>
          <a:prstGeom prst="wedgeRoundRectCallout">
            <a:avLst>
              <a:gd name="adj1" fmla="val 146409"/>
              <a:gd name="adj2" fmla="val -55549"/>
              <a:gd name="adj3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Neonun elektron dizilimine  benzemem için 3 elektron almalıyım!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12 Köşeleri Yuvarlanmış Dikdörtgen Belirtme Çizgisi"/>
          <p:cNvSpPr/>
          <p:nvPr/>
        </p:nvSpPr>
        <p:spPr>
          <a:xfrm>
            <a:off x="2378472" y="5085184"/>
            <a:ext cx="2448272" cy="1484784"/>
          </a:xfrm>
          <a:prstGeom prst="wedgeRoundRectCallout">
            <a:avLst>
              <a:gd name="adj1" fmla="val 142174"/>
              <a:gd name="adj2" fmla="val -11209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Argonun elektron dizilimine  benzemem için 2 elektron almalıyım!</a:t>
            </a:r>
            <a:endParaRPr lang="tr-TR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" r="6111"/>
          <a:stretch/>
        </p:blipFill>
        <p:spPr>
          <a:xfrm>
            <a:off x="182228" y="226145"/>
            <a:ext cx="2016224" cy="260459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1" t="-478" r="7529" b="478"/>
          <a:stretch/>
        </p:blipFill>
        <p:spPr>
          <a:xfrm>
            <a:off x="2208" y="4063300"/>
            <a:ext cx="2376264" cy="2787308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6804248" y="21623"/>
            <a:ext cx="2339752" cy="5486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Oktet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kuralı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465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Kağıt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Welcome</Template>
  <TotalTime>1206</TotalTime>
  <Words>385</Words>
  <Application>Microsoft Office PowerPoint</Application>
  <PresentationFormat>Ekran Gösterisi (4:3)</PresentationFormat>
  <Paragraphs>97</Paragraphs>
  <Slides>58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4</vt:i4>
      </vt:variant>
      <vt:variant>
        <vt:lpstr>Slayt Başlıkları</vt:lpstr>
      </vt:variant>
      <vt:variant>
        <vt:i4>58</vt:i4>
      </vt:variant>
    </vt:vector>
  </HeadingPairs>
  <TitlesOfParts>
    <vt:vector size="66" baseType="lpstr">
      <vt:lpstr>Arial</vt:lpstr>
      <vt:lpstr>Calibri</vt:lpstr>
      <vt:lpstr>Constantia</vt:lpstr>
      <vt:lpstr>Wingdings 2</vt:lpstr>
      <vt:lpstr>Ofis Teması</vt:lpstr>
      <vt:lpstr>1_Ofis Teması</vt:lpstr>
      <vt:lpstr>Akış</vt:lpstr>
      <vt:lpstr>2_Ofis Teması</vt:lpstr>
      <vt:lpstr>Elektron Dizilimi ve Kimyasal Özellikler</vt:lpstr>
      <vt:lpstr>Kararlı Atomlar</vt:lpstr>
      <vt:lpstr>Kararlı Atom Nedir?</vt:lpstr>
      <vt:lpstr>Kararlı Atom Nedir?</vt:lpstr>
      <vt:lpstr>Bazı element atomlarının  elektron dağılımı</vt:lpstr>
      <vt:lpstr>Kararsızlar Ne Yapsın?</vt:lpstr>
      <vt:lpstr>PowerPoint Sunusu</vt:lpstr>
      <vt:lpstr>PowerPoint Sunusu</vt:lpstr>
      <vt:lpstr>PowerPoint Sunusu</vt:lpstr>
      <vt:lpstr>Kime benzeyelim?</vt:lpstr>
      <vt:lpstr>İyon </vt:lpstr>
      <vt:lpstr>PowerPoint Sunusu</vt:lpstr>
      <vt:lpstr>Anyon </vt:lpstr>
      <vt:lpstr>PowerPoint Sunusu</vt:lpstr>
      <vt:lpstr>Katyon </vt:lpstr>
      <vt:lpstr>PowerPoint Sunusu</vt:lpstr>
      <vt:lpstr>Örnek iyonlar hangisi anyon hangisi katyon?</vt:lpstr>
      <vt:lpstr>PowerPoint Sunusu</vt:lpstr>
      <vt:lpstr>İyon yüklerini bulalım</vt:lpstr>
      <vt:lpstr>PowerPoint Sunusu</vt:lpstr>
      <vt:lpstr>Çok Atomlu İyonlar</vt:lpstr>
      <vt:lpstr>Fosfat </vt:lpstr>
      <vt:lpstr>Karbonat </vt:lpstr>
      <vt:lpstr>Nitrat</vt:lpstr>
      <vt:lpstr>Sülfat </vt:lpstr>
      <vt:lpstr>Hidroksit </vt:lpstr>
      <vt:lpstr>Amonyum </vt:lpstr>
      <vt:lpstr>PowerPoint Sunusu</vt:lpstr>
      <vt:lpstr>PowerPoint Sunusu</vt:lpstr>
      <vt:lpstr>Sorular </vt:lpstr>
      <vt:lpstr>PowerPoint Sunusu</vt:lpstr>
      <vt:lpstr>PowerPoint Sunusu</vt:lpstr>
      <vt:lpstr>PowerPoint Sunusu</vt:lpstr>
      <vt:lpstr>PowerPoint Sunusu</vt:lpstr>
      <vt:lpstr>PowerPoint Sunusu</vt:lpstr>
      <vt:lpstr>9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24</vt:lpstr>
      <vt:lpstr>25</vt:lpstr>
      <vt:lpstr>26</vt:lpstr>
      <vt:lpstr>27</vt:lpstr>
      <vt:lpstr>28</vt:lpstr>
      <vt:lpstr>29</vt:lpstr>
      <vt:lpstr>30</vt:lpstr>
      <vt:lpstr>11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 dizilimi ve kimyasal özellikler</dc:title>
  <dc:creator>Anayurt</dc:creator>
  <cp:lastModifiedBy>yasin anayurt</cp:lastModifiedBy>
  <cp:revision>80</cp:revision>
  <dcterms:created xsi:type="dcterms:W3CDTF">2010-01-11T19:53:12Z</dcterms:created>
  <dcterms:modified xsi:type="dcterms:W3CDTF">2016-01-26T00:59:45Z</dcterms:modified>
</cp:coreProperties>
</file>