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tr-TR"/>
              <a:t>Asıl başlık stili için tıklayın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3461576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tr-TR"/>
              <a:t>Asıl başlık stili için tıklayın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51079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a:t>Asıl başlık stili için tıklayın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00535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tr-TR"/>
              <a:t>Asıl başlık stili için tıklayın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41666193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a:t>Asıl başlık stili için tıklayın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48329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tr-TR"/>
              <a:t>Asıl başlık stili için tıklayın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2560793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18454656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tr-TR"/>
              <a:t>Asıl başlık stili için tıklayın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2285950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tıklayın</a:t>
            </a:r>
            <a:endParaRPr lang="en-US" dirty="0"/>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984230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tr-TR"/>
              <a:t>Asıl başlık stili için tıklayın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a:t>
            </a:r>
          </a:p>
        </p:txBody>
      </p:sp>
      <p:sp>
        <p:nvSpPr>
          <p:cNvPr id="4" name="Date Placeholder 3"/>
          <p:cNvSpPr>
            <a:spLocks noGrp="1"/>
          </p:cNvSpPr>
          <p:nvPr>
            <p:ph type="dt" sz="half" idx="10"/>
          </p:nvPr>
        </p:nvSpPr>
        <p:spPr/>
        <p:txBody>
          <a:bodyPr/>
          <a:lstStyle/>
          <a:p>
            <a:fld id="{DAFC6412-C1E0-4350-AE0A-22939B7EA5E1}" type="datetimeFigureOut">
              <a:rPr lang="tr-TR" smtClean="0"/>
              <a:t>3.09.2016</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1528861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tıklayın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DAFC6412-C1E0-4350-AE0A-22939B7EA5E1}" type="datetimeFigureOut">
              <a:rPr lang="tr-TR" smtClean="0"/>
              <a:t>3.09.2016</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181016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a:t>Asıl başlık stili için tıklayın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DAFC6412-C1E0-4350-AE0A-22939B7EA5E1}" type="datetimeFigureOut">
              <a:rPr lang="tr-TR" smtClean="0"/>
              <a:t>3.09.2016</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351534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tr-TR"/>
              <a:t>Asıl başlık stili için tıklayın</a:t>
            </a:r>
            <a:endParaRPr lang="en-US" dirty="0"/>
          </a:p>
        </p:txBody>
      </p:sp>
      <p:sp>
        <p:nvSpPr>
          <p:cNvPr id="3" name="Date Placeholder 2"/>
          <p:cNvSpPr>
            <a:spLocks noGrp="1"/>
          </p:cNvSpPr>
          <p:nvPr>
            <p:ph type="dt" sz="half" idx="10"/>
          </p:nvPr>
        </p:nvSpPr>
        <p:spPr/>
        <p:txBody>
          <a:bodyPr/>
          <a:lstStyle/>
          <a:p>
            <a:fld id="{DAFC6412-C1E0-4350-AE0A-22939B7EA5E1}" type="datetimeFigureOut">
              <a:rPr lang="tr-TR" smtClean="0"/>
              <a:t>3.09.2016</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3403855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C6412-C1E0-4350-AE0A-22939B7EA5E1}" type="datetimeFigureOut">
              <a:rPr lang="tr-TR" smtClean="0"/>
              <a:t>3.09.2016</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3109715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tr-TR"/>
              <a:t>Asıl başlık stili için tıklayın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tr-TR"/>
              <a:t>Asıl metin stillerini düzenle</a:t>
            </a:r>
          </a:p>
        </p:txBody>
      </p:sp>
      <p:sp>
        <p:nvSpPr>
          <p:cNvPr id="5" name="Date Placeholder 4"/>
          <p:cNvSpPr>
            <a:spLocks noGrp="1"/>
          </p:cNvSpPr>
          <p:nvPr>
            <p:ph type="dt" sz="half" idx="10"/>
          </p:nvPr>
        </p:nvSpPr>
        <p:spPr/>
        <p:txBody>
          <a:bodyPr/>
          <a:lstStyle/>
          <a:p>
            <a:fld id="{DAFC6412-C1E0-4350-AE0A-22939B7EA5E1}" type="datetimeFigureOut">
              <a:rPr lang="tr-TR" smtClean="0"/>
              <a:t>3.09.2016</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9B894EE-2540-4419-8E55-A969D00A98D9}" type="slidenum">
              <a:rPr lang="tr-TR" smtClean="0"/>
              <a:t>‹#›</a:t>
            </a:fld>
            <a:endParaRPr lang="tr-TR"/>
          </a:p>
        </p:txBody>
      </p:sp>
    </p:spTree>
    <p:extLst>
      <p:ext uri="{BB962C8B-B14F-4D97-AF65-F5344CB8AC3E}">
        <p14:creationId xmlns:p14="http://schemas.microsoft.com/office/powerpoint/2010/main" val="483197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tr-TR"/>
              <a:t>Asıl başlık stili için tıklayın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a:t>
            </a: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29B894EE-2540-4419-8E55-A969D00A98D9}" type="slidenum">
              <a:rPr lang="tr-TR" smtClean="0"/>
              <a:t>‹#›</a:t>
            </a:fld>
            <a:endParaRPr lang="tr-TR"/>
          </a:p>
        </p:txBody>
      </p:sp>
      <p:sp>
        <p:nvSpPr>
          <p:cNvPr id="5" name="Date Placeholder 4"/>
          <p:cNvSpPr>
            <a:spLocks noGrp="1"/>
          </p:cNvSpPr>
          <p:nvPr>
            <p:ph type="dt" sz="half" idx="10"/>
          </p:nvPr>
        </p:nvSpPr>
        <p:spPr/>
        <p:txBody>
          <a:bodyPr/>
          <a:lstStyle/>
          <a:p>
            <a:fld id="{DAFC6412-C1E0-4350-AE0A-22939B7EA5E1}" type="datetimeFigureOut">
              <a:rPr lang="tr-TR" smtClean="0"/>
              <a:t>3.09.2016</a:t>
            </a:fld>
            <a:endParaRPr lang="tr-TR"/>
          </a:p>
        </p:txBody>
      </p:sp>
    </p:spTree>
    <p:extLst>
      <p:ext uri="{BB962C8B-B14F-4D97-AF65-F5344CB8AC3E}">
        <p14:creationId xmlns:p14="http://schemas.microsoft.com/office/powerpoint/2010/main" val="1167940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tr-TR"/>
              <a:t>Asıl başlık stili için tıklayın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AFC6412-C1E0-4350-AE0A-22939B7EA5E1}" type="datetimeFigureOut">
              <a:rPr lang="tr-TR" smtClean="0"/>
              <a:t>3.09.2016</a:t>
            </a:fld>
            <a:endParaRPr lang="tr-T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9B894EE-2540-4419-8E55-A969D00A98D9}" type="slidenum">
              <a:rPr lang="tr-TR" smtClean="0"/>
              <a:t>‹#›</a:t>
            </a:fld>
            <a:endParaRPr lang="tr-TR"/>
          </a:p>
        </p:txBody>
      </p:sp>
    </p:spTree>
    <p:extLst>
      <p:ext uri="{BB962C8B-B14F-4D97-AF65-F5344CB8AC3E}">
        <p14:creationId xmlns:p14="http://schemas.microsoft.com/office/powerpoint/2010/main" val="2871103535"/>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İNSANDA ÜREME BÜYÜME VE GELİŞME</a:t>
            </a:r>
          </a:p>
        </p:txBody>
      </p:sp>
      <p:sp>
        <p:nvSpPr>
          <p:cNvPr id="3" name="Alt Başlık 2"/>
          <p:cNvSpPr>
            <a:spLocks noGrp="1"/>
          </p:cNvSpPr>
          <p:nvPr>
            <p:ph type="subTitle" idx="1"/>
          </p:nvPr>
        </p:nvSpPr>
        <p:spPr/>
        <p:txBody>
          <a:bodyPr/>
          <a:lstStyle/>
          <a:p>
            <a:endParaRPr lang="tr-TR"/>
          </a:p>
        </p:txBody>
      </p:sp>
    </p:spTree>
    <p:extLst>
      <p:ext uri="{BB962C8B-B14F-4D97-AF65-F5344CB8AC3E}">
        <p14:creationId xmlns:p14="http://schemas.microsoft.com/office/powerpoint/2010/main" val="261431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MUTASYON</a:t>
            </a:r>
          </a:p>
        </p:txBody>
      </p:sp>
      <p:sp>
        <p:nvSpPr>
          <p:cNvPr id="3" name="İçerik Yer Tutucusu 2"/>
          <p:cNvSpPr>
            <a:spLocks noGrp="1"/>
          </p:cNvSpPr>
          <p:nvPr>
            <p:ph idx="1"/>
          </p:nvPr>
        </p:nvSpPr>
        <p:spPr/>
        <p:txBody>
          <a:bodyPr>
            <a:normAutofit/>
          </a:bodyPr>
          <a:lstStyle/>
          <a:p>
            <a:r>
              <a:rPr lang="tr-TR" dirty="0"/>
              <a:t>DNA’nın eşlenmesi sırasında </a:t>
            </a:r>
            <a:r>
              <a:rPr lang="tr-TR" dirty="0" err="1"/>
              <a:t>nükleotitlerin</a:t>
            </a:r>
            <a:r>
              <a:rPr lang="tr-TR" dirty="0"/>
              <a:t> yapısında veya diziliminde olan değişiklikler ile kromozomların sayı ve yapısında meydana gelen değişikliklere </a:t>
            </a:r>
            <a:r>
              <a:rPr lang="tr-TR" b="1" dirty="0"/>
              <a:t>mutasyon</a:t>
            </a:r>
            <a:r>
              <a:rPr lang="tr-TR" dirty="0"/>
              <a:t> denir. Mutasyonlarda </a:t>
            </a:r>
            <a:r>
              <a:rPr lang="tr-TR" u="sng" dirty="0"/>
              <a:t>değişim genlerde olur ve kalıcıdır.</a:t>
            </a:r>
            <a:endParaRPr lang="tr-TR" dirty="0"/>
          </a:p>
          <a:p>
            <a:r>
              <a:rPr lang="tr-TR" dirty="0"/>
              <a:t>Mutasyonun nedenleri;</a:t>
            </a:r>
          </a:p>
          <a:p>
            <a:pPr lvl="0"/>
            <a:r>
              <a:rPr lang="tr-TR" dirty="0"/>
              <a:t>Bazı kimyasal maddeler, Bazı ilaçlar, Radyasyon, X ışınları ,Ultraviyole ışınlar</a:t>
            </a:r>
          </a:p>
          <a:p>
            <a:r>
              <a:rPr lang="tr-TR" dirty="0"/>
              <a:t>Üreme hücrelerinde görülen mutasyonlar kalıtsaldır, yani yavru bireylere aktarılabilir. Vücut hücrelerinde görülen mutasyonlar kalıtsal değildir, yani yavrulara aktarılmaz. Bunlar sadece eşeysiz üreyen canlılarda yavrulara aktarılabilir. Mutasyonlar genellikle zararlı olmakla birlikte yararlı mutasyonlar da vardır.</a:t>
            </a:r>
          </a:p>
          <a:p>
            <a:endParaRPr lang="tr-TR" dirty="0"/>
          </a:p>
        </p:txBody>
      </p:sp>
    </p:spTree>
    <p:extLst>
      <p:ext uri="{BB962C8B-B14F-4D97-AF65-F5344CB8AC3E}">
        <p14:creationId xmlns:p14="http://schemas.microsoft.com/office/powerpoint/2010/main" val="4164572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MUTASYON</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952467036"/>
              </p:ext>
            </p:extLst>
          </p:nvPr>
        </p:nvGraphicFramePr>
        <p:xfrm>
          <a:off x="1015846" y="1517042"/>
          <a:ext cx="6679364" cy="4114675"/>
        </p:xfrm>
        <a:graphic>
          <a:graphicData uri="http://schemas.openxmlformats.org/drawingml/2006/table">
            <a:tbl>
              <a:tblPr firstRow="1" firstCol="1" bandRow="1">
                <a:tableStyleId>{5C22544A-7EE6-4342-B048-85BDC9FD1C3A}</a:tableStyleId>
              </a:tblPr>
              <a:tblGrid>
                <a:gridCol w="3339682">
                  <a:extLst>
                    <a:ext uri="{9D8B030D-6E8A-4147-A177-3AD203B41FA5}">
                      <a16:colId xmlns:a16="http://schemas.microsoft.com/office/drawing/2014/main" val="2590747899"/>
                    </a:ext>
                  </a:extLst>
                </a:gridCol>
                <a:gridCol w="3339682">
                  <a:extLst>
                    <a:ext uri="{9D8B030D-6E8A-4147-A177-3AD203B41FA5}">
                      <a16:colId xmlns:a16="http://schemas.microsoft.com/office/drawing/2014/main" val="1534882435"/>
                    </a:ext>
                  </a:extLst>
                </a:gridCol>
              </a:tblGrid>
              <a:tr h="254040">
                <a:tc>
                  <a:txBody>
                    <a:bodyPr/>
                    <a:lstStyle/>
                    <a:p>
                      <a:pPr>
                        <a:lnSpc>
                          <a:spcPct val="115000"/>
                        </a:lnSpc>
                        <a:spcAft>
                          <a:spcPts val="0"/>
                        </a:spcAft>
                      </a:pPr>
                      <a:r>
                        <a:rPr lang="tr-TR" sz="2000" dirty="0">
                          <a:effectLst/>
                        </a:rPr>
                        <a:t>Yararlı Mutasyonlar</a:t>
                      </a:r>
                      <a:endParaRPr lang="tr-TR"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102" marR="68102" marT="0" marB="0"/>
                </a:tc>
                <a:tc>
                  <a:txBody>
                    <a:bodyPr/>
                    <a:lstStyle/>
                    <a:p>
                      <a:pPr>
                        <a:lnSpc>
                          <a:spcPct val="115000"/>
                        </a:lnSpc>
                        <a:spcAft>
                          <a:spcPts val="0"/>
                        </a:spcAft>
                      </a:pPr>
                      <a:r>
                        <a:rPr lang="tr-TR" sz="2000" dirty="0">
                          <a:effectLst/>
                        </a:rPr>
                        <a:t>Zararlı Mutasyonlar</a:t>
                      </a:r>
                      <a:endParaRPr lang="tr-TR"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102" marR="68102" marT="0" marB="0"/>
                </a:tc>
                <a:extLst>
                  <a:ext uri="{0D108BD9-81ED-4DB2-BD59-A6C34878D82A}">
                    <a16:rowId xmlns:a16="http://schemas.microsoft.com/office/drawing/2014/main" val="2940424809"/>
                  </a:ext>
                </a:extLst>
              </a:tr>
              <a:tr h="3786570">
                <a:tc>
                  <a:txBody>
                    <a:bodyPr/>
                    <a:lstStyle/>
                    <a:p>
                      <a:pPr marL="342900" lvl="0" indent="-342900">
                        <a:lnSpc>
                          <a:spcPct val="115000"/>
                        </a:lnSpc>
                        <a:spcAft>
                          <a:spcPts val="0"/>
                        </a:spcAft>
                        <a:buFont typeface="Wingdings" panose="05000000000000000000" pitchFamily="2" charset="2"/>
                        <a:buChar char=""/>
                      </a:pPr>
                      <a:r>
                        <a:rPr lang="tr-TR" sz="1600" dirty="0">
                          <a:effectLst/>
                        </a:rPr>
                        <a:t>Bitkilerde meyvelerin büyük olması,</a:t>
                      </a:r>
                    </a:p>
                    <a:p>
                      <a:pPr marL="342900" lvl="0" indent="-342900">
                        <a:lnSpc>
                          <a:spcPct val="115000"/>
                        </a:lnSpc>
                        <a:spcAft>
                          <a:spcPts val="0"/>
                        </a:spcAft>
                        <a:buFont typeface="Wingdings" panose="05000000000000000000" pitchFamily="2" charset="2"/>
                        <a:buChar char=""/>
                      </a:pPr>
                      <a:r>
                        <a:rPr lang="tr-TR" sz="1600" dirty="0">
                          <a:effectLst/>
                        </a:rPr>
                        <a:t>Bitkilerde daha fazla tohum oluşması,</a:t>
                      </a:r>
                    </a:p>
                    <a:p>
                      <a:pPr marL="342900" lvl="0" indent="-342900">
                        <a:lnSpc>
                          <a:spcPct val="115000"/>
                        </a:lnSpc>
                        <a:spcAft>
                          <a:spcPts val="0"/>
                        </a:spcAft>
                        <a:buFont typeface="Wingdings" panose="05000000000000000000" pitchFamily="2" charset="2"/>
                        <a:buChar char=""/>
                      </a:pPr>
                      <a:r>
                        <a:rPr lang="tr-TR" sz="1600" dirty="0">
                          <a:effectLst/>
                        </a:rPr>
                        <a:t>Bitkilerin daha büyük tohum oluşturması,</a:t>
                      </a:r>
                    </a:p>
                    <a:p>
                      <a:pPr marL="342900" lvl="0" indent="-342900">
                        <a:lnSpc>
                          <a:spcPct val="115000"/>
                        </a:lnSpc>
                        <a:spcAft>
                          <a:spcPts val="0"/>
                        </a:spcAft>
                        <a:buFont typeface="Wingdings" panose="05000000000000000000" pitchFamily="2" charset="2"/>
                        <a:buChar char=""/>
                      </a:pPr>
                      <a:r>
                        <a:rPr lang="tr-TR" sz="1600" dirty="0">
                          <a:effectLst/>
                        </a:rPr>
                        <a:t>Canlıların bulundukları ortama uyum sağlayıp yaşam şansını artırmaları,</a:t>
                      </a:r>
                    </a:p>
                    <a:p>
                      <a:pPr marL="342900" lvl="0" indent="-342900">
                        <a:lnSpc>
                          <a:spcPct val="115000"/>
                        </a:lnSpc>
                        <a:spcAft>
                          <a:spcPts val="0"/>
                        </a:spcAft>
                        <a:buFont typeface="Wingdings" panose="05000000000000000000" pitchFamily="2" charset="2"/>
                        <a:buChar char=""/>
                      </a:pPr>
                      <a:r>
                        <a:rPr lang="tr-TR" sz="1600" dirty="0">
                          <a:effectLst/>
                        </a:rPr>
                        <a:t>Çekirdeksiz üzüm oluşumu,</a:t>
                      </a:r>
                    </a:p>
                    <a:p>
                      <a:pPr>
                        <a:lnSpc>
                          <a:spcPct val="115000"/>
                        </a:lnSpc>
                        <a:spcAft>
                          <a:spcPts val="0"/>
                        </a:spcAft>
                      </a:pPr>
                      <a:r>
                        <a:rPr lang="tr-TR" sz="1800" dirty="0">
                          <a:effectLst/>
                        </a:rPr>
                        <a:t> </a:t>
                      </a:r>
                      <a:endParaRPr lang="tr-TR"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102" marR="68102" marT="0" marB="0"/>
                </a:tc>
                <a:tc>
                  <a:txBody>
                    <a:bodyPr/>
                    <a:lstStyle/>
                    <a:p>
                      <a:pPr marL="342900" lvl="0" indent="-342900">
                        <a:lnSpc>
                          <a:spcPct val="115000"/>
                        </a:lnSpc>
                        <a:spcAft>
                          <a:spcPts val="0"/>
                        </a:spcAft>
                        <a:buFont typeface="Wingdings" panose="05000000000000000000" pitchFamily="2" charset="2"/>
                        <a:buChar char=""/>
                      </a:pPr>
                      <a:r>
                        <a:rPr lang="tr-TR" sz="1600" dirty="0" err="1">
                          <a:effectLst/>
                        </a:rPr>
                        <a:t>Albinoluk</a:t>
                      </a:r>
                      <a:r>
                        <a:rPr lang="tr-TR" sz="1600" dirty="0">
                          <a:effectLst/>
                        </a:rPr>
                        <a:t> (Deride renk pigmenti eksikliği),</a:t>
                      </a:r>
                    </a:p>
                    <a:p>
                      <a:pPr marL="342900" lvl="0" indent="-342900">
                        <a:lnSpc>
                          <a:spcPct val="115000"/>
                        </a:lnSpc>
                        <a:spcAft>
                          <a:spcPts val="0"/>
                        </a:spcAft>
                        <a:buFont typeface="Wingdings" panose="05000000000000000000" pitchFamily="2" charset="2"/>
                        <a:buChar char=""/>
                      </a:pPr>
                      <a:r>
                        <a:rPr lang="tr-TR" sz="1600" dirty="0">
                          <a:effectLst/>
                        </a:rPr>
                        <a:t>Altı </a:t>
                      </a:r>
                      <a:r>
                        <a:rPr lang="tr-TR" sz="1600" dirty="0" err="1">
                          <a:effectLst/>
                        </a:rPr>
                        <a:t>parmaklılık</a:t>
                      </a:r>
                      <a:r>
                        <a:rPr lang="tr-TR" sz="1600" dirty="0">
                          <a:effectLst/>
                        </a:rPr>
                        <a:t>,</a:t>
                      </a:r>
                    </a:p>
                    <a:p>
                      <a:pPr marL="342900" lvl="0" indent="-342900">
                        <a:lnSpc>
                          <a:spcPct val="115000"/>
                        </a:lnSpc>
                        <a:spcAft>
                          <a:spcPts val="0"/>
                        </a:spcAft>
                        <a:buFont typeface="Wingdings" panose="05000000000000000000" pitchFamily="2" charset="2"/>
                        <a:buChar char=""/>
                      </a:pPr>
                      <a:r>
                        <a:rPr lang="tr-TR" sz="1600" dirty="0">
                          <a:effectLst/>
                        </a:rPr>
                        <a:t>Kanser oluşumu,</a:t>
                      </a:r>
                    </a:p>
                    <a:p>
                      <a:pPr marL="342900" lvl="0" indent="-342900">
                        <a:lnSpc>
                          <a:spcPct val="115000"/>
                        </a:lnSpc>
                        <a:spcAft>
                          <a:spcPts val="0"/>
                        </a:spcAft>
                        <a:buFont typeface="Wingdings" panose="05000000000000000000" pitchFamily="2" charset="2"/>
                        <a:buChar char=""/>
                      </a:pPr>
                      <a:r>
                        <a:rPr lang="tr-TR" sz="1600" dirty="0">
                          <a:effectLst/>
                        </a:rPr>
                        <a:t>Hemofili (Kanın pıhtılaşmaması),</a:t>
                      </a:r>
                    </a:p>
                    <a:p>
                      <a:pPr marL="342900" lvl="0" indent="-342900">
                        <a:lnSpc>
                          <a:spcPct val="115000"/>
                        </a:lnSpc>
                        <a:spcAft>
                          <a:spcPts val="0"/>
                        </a:spcAft>
                        <a:buFont typeface="Wingdings" panose="05000000000000000000" pitchFamily="2" charset="2"/>
                        <a:buChar char=""/>
                      </a:pPr>
                      <a:r>
                        <a:rPr lang="tr-TR" sz="1600" dirty="0">
                          <a:effectLst/>
                        </a:rPr>
                        <a:t>Orak hücreli anemi (Alyuvarların orak şeklini alması),</a:t>
                      </a:r>
                    </a:p>
                    <a:p>
                      <a:pPr marL="342900" lvl="0" indent="-342900">
                        <a:lnSpc>
                          <a:spcPct val="115000"/>
                        </a:lnSpc>
                        <a:spcAft>
                          <a:spcPts val="0"/>
                        </a:spcAft>
                        <a:buFont typeface="Wingdings" panose="05000000000000000000" pitchFamily="2" charset="2"/>
                        <a:buChar char=""/>
                      </a:pPr>
                      <a:r>
                        <a:rPr lang="tr-TR" sz="1600" dirty="0" err="1">
                          <a:effectLst/>
                        </a:rPr>
                        <a:t>Down</a:t>
                      </a:r>
                      <a:r>
                        <a:rPr lang="tr-TR" sz="1600" dirty="0">
                          <a:effectLst/>
                        </a:rPr>
                        <a:t> sendromu (İnsanda 21. Kromozom çiftinin 3 tane olması ve kromozom sayısının 47’ye çıkması)</a:t>
                      </a:r>
                      <a:endParaRPr lang="tr-TR"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102" marR="68102" marT="0" marB="0"/>
                </a:tc>
                <a:extLst>
                  <a:ext uri="{0D108BD9-81ED-4DB2-BD59-A6C34878D82A}">
                    <a16:rowId xmlns:a16="http://schemas.microsoft.com/office/drawing/2014/main" val="868176414"/>
                  </a:ext>
                </a:extLst>
              </a:tr>
            </a:tbl>
          </a:graphicData>
        </a:graphic>
      </p:graphicFrame>
      <p:sp>
        <p:nvSpPr>
          <p:cNvPr id="5" name="Rectangle 1"/>
          <p:cNvSpPr>
            <a:spLocks noChangeArrowheads="1"/>
          </p:cNvSpPr>
          <p:nvPr/>
        </p:nvSpPr>
        <p:spPr bwMode="auto">
          <a:xfrm>
            <a:off x="-1876301" y="-29688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1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tr-TR" altLang="tr-T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85925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MODİFİKASYON</a:t>
            </a:r>
          </a:p>
        </p:txBody>
      </p:sp>
      <p:sp>
        <p:nvSpPr>
          <p:cNvPr id="3" name="İçerik Yer Tutucusu 2"/>
          <p:cNvSpPr>
            <a:spLocks noGrp="1"/>
          </p:cNvSpPr>
          <p:nvPr>
            <p:ph idx="1"/>
          </p:nvPr>
        </p:nvSpPr>
        <p:spPr/>
        <p:txBody>
          <a:bodyPr/>
          <a:lstStyle/>
          <a:p>
            <a:r>
              <a:rPr lang="tr-TR" dirty="0"/>
              <a:t>Çevre şartlarında meydana gelen değişimler nedeniyle canlının sadece dış görünümünde meydana gelen değişimlere </a:t>
            </a:r>
            <a:r>
              <a:rPr lang="tr-TR" b="1" dirty="0"/>
              <a:t>modifikasyon</a:t>
            </a:r>
            <a:r>
              <a:rPr lang="tr-TR" dirty="0"/>
              <a:t> denir. Modifikasyonlarda </a:t>
            </a:r>
            <a:r>
              <a:rPr lang="tr-TR" u="sng" dirty="0"/>
              <a:t>değişim dış görünümdedir ve geçicidir.</a:t>
            </a:r>
            <a:endParaRPr lang="tr-TR" dirty="0"/>
          </a:p>
          <a:p>
            <a:r>
              <a:rPr lang="tr-TR" dirty="0"/>
              <a:t>Modifikasyonun nedenleri;</a:t>
            </a:r>
          </a:p>
          <a:p>
            <a:pPr lvl="0"/>
            <a:r>
              <a:rPr lang="tr-TR" dirty="0"/>
              <a:t>Sıcaklık</a:t>
            </a:r>
          </a:p>
          <a:p>
            <a:pPr lvl="0"/>
            <a:r>
              <a:rPr lang="tr-TR" dirty="0"/>
              <a:t>Işık</a:t>
            </a:r>
          </a:p>
          <a:p>
            <a:pPr lvl="0"/>
            <a:r>
              <a:rPr lang="tr-TR" dirty="0"/>
              <a:t>Beslenme</a:t>
            </a:r>
          </a:p>
          <a:p>
            <a:r>
              <a:rPr lang="tr-TR" u="sng" dirty="0"/>
              <a:t>Modifikasyonlar kalıtsal değildir.</a:t>
            </a:r>
            <a:endParaRPr lang="tr-TR" dirty="0"/>
          </a:p>
          <a:p>
            <a:pPr marL="0" indent="0">
              <a:buNone/>
            </a:pPr>
            <a:endParaRPr lang="tr-TR" dirty="0"/>
          </a:p>
        </p:txBody>
      </p:sp>
    </p:spTree>
    <p:extLst>
      <p:ext uri="{BB962C8B-B14F-4D97-AF65-F5344CB8AC3E}">
        <p14:creationId xmlns:p14="http://schemas.microsoft.com/office/powerpoint/2010/main" val="2120987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MODİFİKASYON</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024976814"/>
              </p:ext>
            </p:extLst>
          </p:nvPr>
        </p:nvGraphicFramePr>
        <p:xfrm>
          <a:off x="677334" y="1402940"/>
          <a:ext cx="5469517" cy="5118171"/>
        </p:xfrm>
        <a:graphic>
          <a:graphicData uri="http://schemas.openxmlformats.org/drawingml/2006/table">
            <a:tbl>
              <a:tblPr firstRow="1" firstCol="1" bandRow="1">
                <a:tableStyleId>{5C22544A-7EE6-4342-B048-85BDC9FD1C3A}</a:tableStyleId>
              </a:tblPr>
              <a:tblGrid>
                <a:gridCol w="5469517">
                  <a:extLst>
                    <a:ext uri="{9D8B030D-6E8A-4147-A177-3AD203B41FA5}">
                      <a16:colId xmlns:a16="http://schemas.microsoft.com/office/drawing/2014/main" val="1152445680"/>
                    </a:ext>
                  </a:extLst>
                </a:gridCol>
              </a:tblGrid>
              <a:tr h="239442">
                <a:tc>
                  <a:txBody>
                    <a:bodyPr/>
                    <a:lstStyle/>
                    <a:p>
                      <a:pPr algn="l">
                        <a:lnSpc>
                          <a:spcPct val="115000"/>
                        </a:lnSpc>
                        <a:spcAft>
                          <a:spcPts val="0"/>
                        </a:spcAft>
                      </a:pPr>
                      <a:r>
                        <a:rPr lang="tr-TR" sz="1700">
                          <a:effectLst/>
                        </a:rPr>
                        <a:t>Modifikasyon örnekleri, </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77020829"/>
                  </a:ext>
                </a:extLst>
              </a:tr>
              <a:tr h="495229">
                <a:tc>
                  <a:txBody>
                    <a:bodyPr/>
                    <a:lstStyle/>
                    <a:p>
                      <a:pPr algn="l">
                        <a:lnSpc>
                          <a:spcPct val="115000"/>
                        </a:lnSpc>
                        <a:spcAft>
                          <a:spcPts val="0"/>
                        </a:spcAft>
                      </a:pPr>
                      <a:r>
                        <a:rPr lang="tr-TR" sz="1700">
                          <a:effectLst/>
                        </a:rPr>
                        <a:t>Çuha çiçeğinin 15-25 °C arasında kırmızı, 25-35 °C arasında beyaz renkli olması, </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84320252"/>
                  </a:ext>
                </a:extLst>
              </a:tr>
              <a:tr h="239442">
                <a:tc>
                  <a:txBody>
                    <a:bodyPr/>
                    <a:lstStyle/>
                    <a:p>
                      <a:pPr algn="l">
                        <a:lnSpc>
                          <a:spcPct val="115000"/>
                        </a:lnSpc>
                        <a:spcAft>
                          <a:spcPts val="0"/>
                        </a:spcAft>
                      </a:pPr>
                      <a:r>
                        <a:rPr lang="tr-TR" sz="1700">
                          <a:effectLst/>
                        </a:rPr>
                        <a:t>Yazın güneş altında tenimizin bronzlaşması,</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57314292"/>
                  </a:ext>
                </a:extLst>
              </a:tr>
              <a:tr h="239442">
                <a:tc>
                  <a:txBody>
                    <a:bodyPr/>
                    <a:lstStyle/>
                    <a:p>
                      <a:pPr algn="l">
                        <a:lnSpc>
                          <a:spcPct val="115000"/>
                        </a:lnSpc>
                        <a:spcAft>
                          <a:spcPts val="0"/>
                        </a:spcAft>
                      </a:pPr>
                      <a:r>
                        <a:rPr lang="tr-TR" sz="1700">
                          <a:effectLst/>
                        </a:rPr>
                        <a:t>Spor yapan kişilerde kasların gelişmesi, </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3690306"/>
                  </a:ext>
                </a:extLst>
              </a:tr>
              <a:tr h="495229">
                <a:tc>
                  <a:txBody>
                    <a:bodyPr/>
                    <a:lstStyle/>
                    <a:p>
                      <a:pPr algn="l">
                        <a:lnSpc>
                          <a:spcPct val="115000"/>
                        </a:lnSpc>
                        <a:spcAft>
                          <a:spcPts val="0"/>
                        </a:spcAft>
                      </a:pPr>
                      <a:r>
                        <a:rPr lang="tr-TR" sz="1700">
                          <a:effectLst/>
                        </a:rPr>
                        <a:t>Farklı ortamlarda büyüyen tek yumurta ikizlerinin farklı özelliklere sahip olması,</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77688950"/>
                  </a:ext>
                </a:extLst>
              </a:tr>
              <a:tr h="751017">
                <a:tc>
                  <a:txBody>
                    <a:bodyPr/>
                    <a:lstStyle/>
                    <a:p>
                      <a:pPr algn="l">
                        <a:lnSpc>
                          <a:spcPct val="115000"/>
                        </a:lnSpc>
                        <a:spcAft>
                          <a:spcPts val="0"/>
                        </a:spcAft>
                      </a:pPr>
                      <a:r>
                        <a:rPr lang="tr-TR" sz="1700">
                          <a:effectLst/>
                        </a:rPr>
                        <a:t>Arı larvaları çiçek tozuyla beslendiğinde işçi arı, arı sütüyle beslendiğinde kraliçe arı oluşması,</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50797736"/>
                  </a:ext>
                </a:extLst>
              </a:tr>
              <a:tr h="751017">
                <a:tc>
                  <a:txBody>
                    <a:bodyPr/>
                    <a:lstStyle/>
                    <a:p>
                      <a:pPr algn="l">
                        <a:lnSpc>
                          <a:spcPct val="115000"/>
                        </a:lnSpc>
                        <a:spcAft>
                          <a:spcPts val="0"/>
                        </a:spcAft>
                      </a:pPr>
                      <a:r>
                        <a:rPr lang="tr-TR" sz="1700">
                          <a:effectLst/>
                        </a:rPr>
                        <a:t>Karanlık ortamda çimlendirilen tohumun renksiz, aydınlık ortamda çimlendirilen tohumun yeşil renkli fide oluşturması,</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34874579"/>
                  </a:ext>
                </a:extLst>
              </a:tr>
              <a:tr h="751017">
                <a:tc>
                  <a:txBody>
                    <a:bodyPr/>
                    <a:lstStyle/>
                    <a:p>
                      <a:pPr algn="l">
                        <a:lnSpc>
                          <a:spcPct val="115000"/>
                        </a:lnSpc>
                        <a:spcAft>
                          <a:spcPts val="0"/>
                        </a:spcAft>
                      </a:pPr>
                      <a:r>
                        <a:rPr lang="tr-TR" sz="1700">
                          <a:effectLst/>
                        </a:rPr>
                        <a:t>Sirke sineğinin 16 °C’ de yetiştiğinde düz kanatlı, 16 °C’ de yetiştiğinde kıvrık kanatlı olması,</a:t>
                      </a:r>
                      <a:endParaRPr lang="tr-TR" sz="17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51417965"/>
                  </a:ext>
                </a:extLst>
              </a:tr>
              <a:tr h="751017">
                <a:tc>
                  <a:txBody>
                    <a:bodyPr/>
                    <a:lstStyle/>
                    <a:p>
                      <a:pPr algn="l">
                        <a:lnSpc>
                          <a:spcPct val="115000"/>
                        </a:lnSpc>
                        <a:spcAft>
                          <a:spcPts val="0"/>
                        </a:spcAft>
                      </a:pPr>
                      <a:r>
                        <a:rPr lang="tr-TR" sz="1700" dirty="0" err="1">
                          <a:effectLst/>
                        </a:rPr>
                        <a:t>Himalaya</a:t>
                      </a:r>
                      <a:r>
                        <a:rPr lang="tr-TR" sz="1700" dirty="0">
                          <a:effectLst/>
                        </a:rPr>
                        <a:t> tavşanlarının ayak, burun, kuyruk ve kulaklarının siyah, gövdelerinin beyaz renkli olması,</a:t>
                      </a:r>
                      <a:endParaRPr lang="tr-TR" sz="17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3888504"/>
                  </a:ext>
                </a:extLst>
              </a:tr>
            </a:tbl>
          </a:graphicData>
        </a:graphic>
      </p:graphicFrame>
    </p:spTree>
    <p:extLst>
      <p:ext uri="{BB962C8B-B14F-4D97-AF65-F5344CB8AC3E}">
        <p14:creationId xmlns:p14="http://schemas.microsoft.com/office/powerpoint/2010/main" val="3724469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MİTOZ BÖLÜNME</a:t>
            </a:r>
          </a:p>
        </p:txBody>
      </p:sp>
      <p:sp>
        <p:nvSpPr>
          <p:cNvPr id="3" name="İçerik Yer Tutucusu 2"/>
          <p:cNvSpPr>
            <a:spLocks noGrp="1"/>
          </p:cNvSpPr>
          <p:nvPr>
            <p:ph idx="1"/>
          </p:nvPr>
        </p:nvSpPr>
        <p:spPr/>
        <p:txBody>
          <a:bodyPr/>
          <a:lstStyle/>
          <a:p>
            <a:r>
              <a:rPr lang="tr-TR" dirty="0"/>
              <a:t>Mitoz tek hücrelilerde üremeyi, çok hücrelilerde büyüme, gelişme ve yaraların onarılmasını sağlar. Hücre mitoz sırasında birbirini fark eden farklı evrelerden geçer. Bu evreler sırasında çekirdeğin ve sitoplazmanın bölünmesiyle aynı kalıtsal özelliğe sahip iki yavru hücre oluşur.</a:t>
            </a:r>
          </a:p>
          <a:p>
            <a:r>
              <a:rPr lang="tr-TR" dirty="0"/>
              <a:t>Sitoplazma bölünmesi bitki ve hayvan hücrelerinde farklı şekillerde olur. Sitoplazma hayvan hücresinde </a:t>
            </a:r>
            <a:r>
              <a:rPr lang="tr-TR" b="1" dirty="0"/>
              <a:t>boğumlanma</a:t>
            </a:r>
            <a:r>
              <a:rPr lang="tr-TR" dirty="0"/>
              <a:t> ile bitki hücresinde hücre duvarı bulunduğu için </a:t>
            </a:r>
            <a:r>
              <a:rPr lang="tr-TR" b="1" dirty="0"/>
              <a:t>ara lamel</a:t>
            </a:r>
            <a:r>
              <a:rPr lang="tr-TR" dirty="0"/>
              <a:t> oluşumu ile gerçekleşir.</a:t>
            </a:r>
          </a:p>
          <a:p>
            <a:pPr marL="0" indent="0">
              <a:buNone/>
            </a:pPr>
            <a:r>
              <a:rPr lang="tr-TR" dirty="0"/>
              <a:t> </a:t>
            </a:r>
          </a:p>
        </p:txBody>
      </p:sp>
      <p:pic>
        <p:nvPicPr>
          <p:cNvPr id="7" name="Resim 6"/>
          <p:cNvPicPr/>
          <p:nvPr/>
        </p:nvPicPr>
        <p:blipFill>
          <a:blip r:embed="rId2" cstate="print"/>
          <a:srcRect/>
          <a:stretch>
            <a:fillRect/>
          </a:stretch>
        </p:blipFill>
        <p:spPr bwMode="auto">
          <a:xfrm rot="16200000">
            <a:off x="1629389" y="4267087"/>
            <a:ext cx="1574922" cy="2434005"/>
          </a:xfrm>
          <a:prstGeom prst="rect">
            <a:avLst/>
          </a:prstGeom>
          <a:noFill/>
          <a:ln w="9525">
            <a:noFill/>
            <a:miter lim="800000"/>
            <a:headEnd/>
            <a:tailEnd/>
          </a:ln>
        </p:spPr>
      </p:pic>
      <p:pic>
        <p:nvPicPr>
          <p:cNvPr id="8" name="Resim 7"/>
          <p:cNvPicPr/>
          <p:nvPr/>
        </p:nvPicPr>
        <p:blipFill>
          <a:blip r:embed="rId3" cstate="print"/>
          <a:srcRect/>
          <a:stretch>
            <a:fillRect/>
          </a:stretch>
        </p:blipFill>
        <p:spPr bwMode="auto">
          <a:xfrm>
            <a:off x="5450756" y="4854276"/>
            <a:ext cx="2291351" cy="1259626"/>
          </a:xfrm>
          <a:prstGeom prst="rect">
            <a:avLst/>
          </a:prstGeom>
          <a:noFill/>
          <a:ln w="9525">
            <a:noFill/>
            <a:miter lim="800000"/>
            <a:headEnd/>
            <a:tailEnd/>
          </a:ln>
        </p:spPr>
      </p:pic>
    </p:spTree>
    <p:extLst>
      <p:ext uri="{BB962C8B-B14F-4D97-AF65-F5344CB8AC3E}">
        <p14:creationId xmlns:p14="http://schemas.microsoft.com/office/powerpoint/2010/main" val="3779347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HÜCRE BÖLÜNME AŞAMALARI</a:t>
            </a:r>
          </a:p>
        </p:txBody>
      </p:sp>
      <p:pic>
        <p:nvPicPr>
          <p:cNvPr id="5" name="İçerik Yer Tutucusu 4"/>
          <p:cNvPicPr>
            <a:picLocks noGrp="1"/>
          </p:cNvPicPr>
          <p:nvPr>
            <p:ph idx="1"/>
          </p:nvPr>
        </p:nvPicPr>
        <p:blipFill>
          <a:blip r:embed="rId2" cstate="print"/>
          <a:srcRect/>
          <a:stretch>
            <a:fillRect/>
          </a:stretch>
        </p:blipFill>
        <p:spPr bwMode="auto">
          <a:xfrm rot="16200000">
            <a:off x="2952491" y="2638410"/>
            <a:ext cx="4943912" cy="3004019"/>
          </a:xfrm>
          <a:prstGeom prst="rect">
            <a:avLst/>
          </a:prstGeom>
          <a:noFill/>
          <a:ln w="9525">
            <a:noFill/>
            <a:miter lim="800000"/>
            <a:headEnd/>
            <a:tailEnd/>
          </a:ln>
        </p:spPr>
      </p:pic>
      <p:sp>
        <p:nvSpPr>
          <p:cNvPr id="6" name="Text Box 2"/>
          <p:cNvSpPr txBox="1">
            <a:spLocks noChangeArrowheads="1"/>
          </p:cNvSpPr>
          <p:nvPr/>
        </p:nvSpPr>
        <p:spPr bwMode="auto">
          <a:xfrm>
            <a:off x="1025298" y="1668463"/>
            <a:ext cx="2264167" cy="372238"/>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DNA eşlenir. </a:t>
            </a:r>
            <a:endParaRPr lang="tr-TR"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Text Box 3"/>
          <p:cNvSpPr txBox="1">
            <a:spLocks noChangeArrowheads="1"/>
          </p:cNvSpPr>
          <p:nvPr/>
        </p:nvSpPr>
        <p:spPr bwMode="auto">
          <a:xfrm>
            <a:off x="1019914" y="2040206"/>
            <a:ext cx="2026660" cy="1029318"/>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Kromatin iplikler kısalıp kalınlaşarak kromozomları oluşturur.</a:t>
            </a:r>
            <a:endParaRPr lang="tr-TR"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Text Box 4"/>
          <p:cNvSpPr txBox="1">
            <a:spLocks noChangeArrowheads="1"/>
          </p:cNvSpPr>
          <p:nvPr/>
        </p:nvSpPr>
        <p:spPr bwMode="auto">
          <a:xfrm>
            <a:off x="977673" y="2922236"/>
            <a:ext cx="2200275" cy="361950"/>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Kromozomlar belirginleşir.</a:t>
            </a:r>
            <a:endParaRPr lang="tr-TR"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Text Box 5"/>
          <p:cNvSpPr txBox="1">
            <a:spLocks noChangeArrowheads="1"/>
          </p:cNvSpPr>
          <p:nvPr/>
        </p:nvSpPr>
        <p:spPr bwMode="auto">
          <a:xfrm>
            <a:off x="956919" y="3322370"/>
            <a:ext cx="2152650" cy="499110"/>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Kromozomlar hücrenin ortasına dizilir.</a:t>
            </a:r>
            <a:endParaRPr lang="tr-TR"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Text Box 6"/>
          <p:cNvSpPr txBox="1">
            <a:spLocks noChangeArrowheads="1"/>
          </p:cNvSpPr>
          <p:nvPr/>
        </p:nvSpPr>
        <p:spPr bwMode="auto">
          <a:xfrm>
            <a:off x="977673" y="3855595"/>
            <a:ext cx="1724025" cy="1638300"/>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Kromozomları oluşturan aynı uzunluktaki eş bölümler (kardeş </a:t>
            </a:r>
            <a:r>
              <a:rPr lang="tr-TR" sz="1100" dirty="0" err="1">
                <a:effectLst/>
                <a:latin typeface="Verdana" panose="020B0604030504040204" pitchFamily="34" charset="0"/>
                <a:ea typeface="Times New Roman" panose="02020603050405020304" pitchFamily="18" charset="0"/>
                <a:cs typeface="Times New Roman" panose="02020603050405020304" pitchFamily="18" charset="0"/>
              </a:rPr>
              <a:t>kromatitler</a:t>
            </a:r>
            <a:r>
              <a:rPr lang="tr-TR" sz="1100" dirty="0">
                <a:effectLst/>
                <a:latin typeface="Verdana" panose="020B0604030504040204" pitchFamily="34" charset="0"/>
                <a:ea typeface="Times New Roman" panose="02020603050405020304" pitchFamily="18" charset="0"/>
                <a:cs typeface="Times New Roman" panose="02020603050405020304" pitchFamily="18" charset="0"/>
              </a:rPr>
              <a:t>) birbirinden ayrılarak kutuplara hareket eder.</a:t>
            </a:r>
            <a:endParaRPr lang="tr-TR"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Text Box 7"/>
          <p:cNvSpPr txBox="1">
            <a:spLocks noChangeArrowheads="1"/>
          </p:cNvSpPr>
          <p:nvPr/>
        </p:nvSpPr>
        <p:spPr bwMode="auto">
          <a:xfrm>
            <a:off x="956919" y="5688451"/>
            <a:ext cx="1809750" cy="923925"/>
          </a:xfrm>
          <a:prstGeom prst="rect">
            <a:avLst/>
          </a:prstGeom>
          <a:solidFill>
            <a:srgbClr val="FFFFFF"/>
          </a:solidFill>
          <a:ln w="9525">
            <a:solidFill>
              <a:schemeClr val="bg1">
                <a:lumMod val="100000"/>
                <a:lumOff val="0"/>
              </a:schemeClr>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tr-TR" sz="1100">
                <a:effectLst/>
                <a:latin typeface="Verdana" panose="020B0604030504040204" pitchFamily="34" charset="0"/>
                <a:ea typeface="Times New Roman" panose="02020603050405020304" pitchFamily="18" charset="0"/>
                <a:cs typeface="Times New Roman" panose="02020603050405020304" pitchFamily="18" charset="0"/>
              </a:rPr>
              <a:t>Çekirdek bölünmesi tamamlanarak sitoplâzma bölünmesi başlar.</a:t>
            </a:r>
            <a:endParaRPr lang="tr-TR" sz="110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1150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ÖRNEK SORULAR</a:t>
            </a:r>
          </a:p>
        </p:txBody>
      </p:sp>
      <p:sp>
        <p:nvSpPr>
          <p:cNvPr id="3" name="İçerik Yer Tutucusu 2"/>
          <p:cNvSpPr>
            <a:spLocks noGrp="1"/>
          </p:cNvSpPr>
          <p:nvPr>
            <p:ph idx="1"/>
          </p:nvPr>
        </p:nvSpPr>
        <p:spPr/>
        <p:txBody>
          <a:bodyPr/>
          <a:lstStyle/>
          <a:p>
            <a:pPr marL="0" indent="0">
              <a:buNone/>
            </a:pPr>
            <a:r>
              <a:rPr lang="tr-TR" dirty="0"/>
              <a:t>Hücre bölünmesi aşamalarından hangisi diğerlerinden sonra gerçekleşmiştir?</a:t>
            </a:r>
          </a:p>
          <a:p>
            <a:pPr marL="0" indent="0">
              <a:buNone/>
            </a:pPr>
            <a:r>
              <a:rPr lang="tr-TR" dirty="0"/>
              <a:t>a)Boğumlanma  b)DNA’nın kendini yenilemesi  c)Sitoplazma bölünmesi</a:t>
            </a:r>
          </a:p>
          <a:p>
            <a:pPr marL="0" indent="0">
              <a:buNone/>
            </a:pPr>
            <a:r>
              <a:rPr lang="tr-TR" dirty="0"/>
              <a:t>d)Kromozomların oluşumu</a:t>
            </a:r>
          </a:p>
          <a:p>
            <a:pPr marL="0" indent="0">
              <a:buNone/>
            </a:pPr>
            <a:endParaRPr lang="tr-TR" dirty="0"/>
          </a:p>
          <a:p>
            <a:pPr marL="0" indent="0">
              <a:buNone/>
            </a:pPr>
            <a:r>
              <a:rPr lang="tr-TR" dirty="0"/>
              <a:t>Mitoz Bölünme aşağıdaki hücrelerden hangisinde görülmez?</a:t>
            </a:r>
          </a:p>
          <a:p>
            <a:pPr marL="0" indent="0">
              <a:buNone/>
            </a:pPr>
            <a:r>
              <a:rPr lang="tr-TR" dirty="0"/>
              <a:t>a)Kas hücresi b)Yumurta ana hücresi c)Kan hücresi )Deri hücresi</a:t>
            </a:r>
          </a:p>
          <a:p>
            <a:pPr marL="0" indent="0">
              <a:buNone/>
            </a:pPr>
            <a:endParaRPr lang="tr-TR" dirty="0"/>
          </a:p>
          <a:p>
            <a:pPr marL="0" indent="0">
              <a:buNone/>
            </a:pPr>
            <a:r>
              <a:rPr lang="tr-TR" dirty="0"/>
              <a:t>Aşağıdakilerden hangisi mutasyona örnek değildir?</a:t>
            </a:r>
          </a:p>
          <a:p>
            <a:pPr marL="0" indent="0">
              <a:buNone/>
            </a:pPr>
            <a:r>
              <a:rPr lang="tr-TR" dirty="0"/>
              <a:t>a)Van kedisi b)4 boynuzlu keçi c)Yarım kilo ağırlığında bir çilek d)Tenimizin bronzlaşması</a:t>
            </a:r>
          </a:p>
          <a:p>
            <a:pPr marL="0" indent="0">
              <a:buNone/>
            </a:pPr>
            <a:endParaRPr lang="tr-TR" dirty="0"/>
          </a:p>
        </p:txBody>
      </p:sp>
    </p:spTree>
    <p:extLst>
      <p:ext uri="{BB962C8B-B14F-4D97-AF65-F5344CB8AC3E}">
        <p14:creationId xmlns:p14="http://schemas.microsoft.com/office/powerpoint/2010/main" val="774797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CEVAPLAR</a:t>
            </a:r>
          </a:p>
        </p:txBody>
      </p:sp>
      <p:sp>
        <p:nvSpPr>
          <p:cNvPr id="3" name="İçerik Yer Tutucusu 2"/>
          <p:cNvSpPr>
            <a:spLocks noGrp="1"/>
          </p:cNvSpPr>
          <p:nvPr>
            <p:ph idx="1"/>
          </p:nvPr>
        </p:nvSpPr>
        <p:spPr/>
        <p:txBody>
          <a:bodyPr/>
          <a:lstStyle/>
          <a:p>
            <a:pPr marL="0" indent="0">
              <a:buNone/>
            </a:pPr>
            <a:r>
              <a:rPr lang="tr-TR" dirty="0"/>
              <a:t>1.Sorunun cevabı </a:t>
            </a:r>
            <a:r>
              <a:rPr lang="tr-TR" dirty="0" err="1"/>
              <a:t>A.Çünkü</a:t>
            </a:r>
            <a:r>
              <a:rPr lang="tr-TR" dirty="0"/>
              <a:t> sitoplazma bölünmesinden sonra boğumlanma gerçekleşir.</a:t>
            </a:r>
          </a:p>
          <a:p>
            <a:pPr marL="0" indent="0">
              <a:buNone/>
            </a:pPr>
            <a:endParaRPr lang="tr-TR" dirty="0"/>
          </a:p>
          <a:p>
            <a:pPr marL="0" indent="0">
              <a:buNone/>
            </a:pPr>
            <a:endParaRPr lang="tr-TR" dirty="0"/>
          </a:p>
          <a:p>
            <a:pPr marL="0" indent="0">
              <a:buNone/>
            </a:pPr>
            <a:r>
              <a:rPr lang="tr-TR" dirty="0"/>
              <a:t>2.Sorunun cevabı </a:t>
            </a:r>
            <a:r>
              <a:rPr lang="tr-TR" dirty="0" err="1"/>
              <a:t>B.Çünkü</a:t>
            </a:r>
            <a:r>
              <a:rPr lang="tr-TR" dirty="0"/>
              <a:t> yumurta ana hücresi </a:t>
            </a:r>
            <a:r>
              <a:rPr lang="tr-TR" dirty="0" err="1"/>
              <a:t>mayoz</a:t>
            </a:r>
            <a:r>
              <a:rPr lang="tr-TR" dirty="0"/>
              <a:t> bölünmeye uğrar.</a:t>
            </a:r>
          </a:p>
          <a:p>
            <a:pPr marL="0" indent="0">
              <a:buNone/>
            </a:pPr>
            <a:endParaRPr lang="tr-TR" dirty="0"/>
          </a:p>
          <a:p>
            <a:pPr marL="0" indent="0">
              <a:buNone/>
            </a:pPr>
            <a:endParaRPr lang="tr-TR" dirty="0"/>
          </a:p>
          <a:p>
            <a:pPr marL="0" indent="0">
              <a:buNone/>
            </a:pPr>
            <a:r>
              <a:rPr lang="tr-TR" dirty="0"/>
              <a:t>3.Sorunun cevabı </a:t>
            </a:r>
            <a:r>
              <a:rPr lang="tr-TR" dirty="0" err="1"/>
              <a:t>D.Çünkü</a:t>
            </a:r>
            <a:r>
              <a:rPr lang="tr-TR" dirty="0"/>
              <a:t> tenimizin bronzlaşması modifikasyona örnektir. </a:t>
            </a:r>
          </a:p>
        </p:txBody>
      </p:sp>
    </p:spTree>
    <p:extLst>
      <p:ext uri="{BB962C8B-B14F-4D97-AF65-F5344CB8AC3E}">
        <p14:creationId xmlns:p14="http://schemas.microsoft.com/office/powerpoint/2010/main" val="3415144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MAYOZ BÖLÜNME</a:t>
            </a:r>
          </a:p>
        </p:txBody>
      </p:sp>
      <p:sp>
        <p:nvSpPr>
          <p:cNvPr id="3" name="İçerik Yer Tutucusu 2"/>
          <p:cNvSpPr>
            <a:spLocks noGrp="1"/>
          </p:cNvSpPr>
          <p:nvPr>
            <p:ph idx="1"/>
          </p:nvPr>
        </p:nvSpPr>
        <p:spPr/>
        <p:txBody>
          <a:bodyPr>
            <a:normAutofit/>
          </a:bodyPr>
          <a:lstStyle/>
          <a:p>
            <a:r>
              <a:rPr lang="tr-TR" dirty="0"/>
              <a:t>Eşeyli üreyen canlılarda üreme hücrelerinin oluşmasını sağlar. </a:t>
            </a:r>
            <a:r>
              <a:rPr lang="tr-TR" dirty="0" err="1"/>
              <a:t>Mayoz</a:t>
            </a:r>
            <a:r>
              <a:rPr lang="tr-TR" dirty="0"/>
              <a:t> bölünme 1. </a:t>
            </a:r>
            <a:r>
              <a:rPr lang="tr-TR" dirty="0" err="1"/>
              <a:t>Mayoz</a:t>
            </a:r>
            <a:r>
              <a:rPr lang="tr-TR" dirty="0"/>
              <a:t> ve 2. </a:t>
            </a:r>
            <a:r>
              <a:rPr lang="tr-TR" dirty="0" err="1"/>
              <a:t>Mayoz</a:t>
            </a:r>
            <a:r>
              <a:rPr lang="tr-TR" dirty="0"/>
              <a:t> olmak üzere iki aşamada gerçekleşir.</a:t>
            </a:r>
          </a:p>
          <a:p>
            <a:r>
              <a:rPr lang="tr-TR" dirty="0"/>
              <a:t>  Hücre bölünme için gerekli hazırlıkları </a:t>
            </a:r>
            <a:r>
              <a:rPr lang="tr-TR" dirty="0" err="1"/>
              <a:t>yapar.Biri</a:t>
            </a:r>
            <a:r>
              <a:rPr lang="tr-TR" dirty="0"/>
              <a:t> anneden diğeri babadan gelen aynı büyüklük, şekil ve kalıtsal özelliklere sahip olan kromozom çiftine </a:t>
            </a:r>
            <a:r>
              <a:rPr lang="tr-TR" b="1" dirty="0"/>
              <a:t>homolog kromozomlar </a:t>
            </a:r>
            <a:r>
              <a:rPr lang="tr-TR" dirty="0"/>
              <a:t>adı verilir. </a:t>
            </a:r>
          </a:p>
          <a:p>
            <a:r>
              <a:rPr lang="tr-TR" dirty="0"/>
              <a:t>Homolog kromozomlar yan yana gelerek birbirleri üzerine </a:t>
            </a:r>
            <a:r>
              <a:rPr lang="tr-TR" dirty="0" err="1"/>
              <a:t>kıvrılır.Kromozomlar</a:t>
            </a:r>
            <a:r>
              <a:rPr lang="tr-TR" dirty="0"/>
              <a:t> arasında parça değişimi (</a:t>
            </a:r>
            <a:r>
              <a:rPr lang="tr-TR" dirty="0" err="1"/>
              <a:t>crossing</a:t>
            </a:r>
            <a:r>
              <a:rPr lang="tr-TR" dirty="0"/>
              <a:t> </a:t>
            </a:r>
            <a:r>
              <a:rPr lang="tr-TR" dirty="0" err="1"/>
              <a:t>over</a:t>
            </a:r>
            <a:r>
              <a:rPr lang="tr-TR" dirty="0"/>
              <a:t>) olur. Parça değişimi, homolog kromozomlar arasındaki gen alış verişidir. </a:t>
            </a:r>
          </a:p>
          <a:p>
            <a:r>
              <a:rPr lang="tr-TR" dirty="0"/>
              <a:t> Kromozomlar hücrenin ortasına </a:t>
            </a:r>
            <a:r>
              <a:rPr lang="tr-TR" dirty="0" err="1"/>
              <a:t>dizilir.Homolog</a:t>
            </a:r>
            <a:r>
              <a:rPr lang="tr-TR" dirty="0"/>
              <a:t> kromozom çiftleri birbirinden ayrılarak kutuplara çekilir. Böylece bölünme sonucu oluşacak her bir hücrenin kromozom sayısının yarıya inmesi sağlanmış olur.</a:t>
            </a:r>
          </a:p>
          <a:p>
            <a:endParaRPr lang="tr-TR" dirty="0"/>
          </a:p>
          <a:p>
            <a:endParaRPr lang="tr-TR" dirty="0"/>
          </a:p>
        </p:txBody>
      </p:sp>
    </p:spTree>
    <p:extLst>
      <p:ext uri="{BB962C8B-B14F-4D97-AF65-F5344CB8AC3E}">
        <p14:creationId xmlns:p14="http://schemas.microsoft.com/office/powerpoint/2010/main" val="2527679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MAYOZ BÖLÜNME</a:t>
            </a:r>
          </a:p>
        </p:txBody>
      </p:sp>
      <p:sp>
        <p:nvSpPr>
          <p:cNvPr id="3" name="İçerik Yer Tutucusu 2"/>
          <p:cNvSpPr>
            <a:spLocks noGrp="1"/>
          </p:cNvSpPr>
          <p:nvPr>
            <p:ph idx="1"/>
          </p:nvPr>
        </p:nvSpPr>
        <p:spPr/>
        <p:txBody>
          <a:bodyPr>
            <a:normAutofit lnSpcReduction="10000"/>
          </a:bodyPr>
          <a:lstStyle/>
          <a:p>
            <a:r>
              <a:rPr lang="tr-TR" dirty="0"/>
              <a:t>2. </a:t>
            </a:r>
            <a:r>
              <a:rPr lang="tr-TR" dirty="0" err="1"/>
              <a:t>mayoz</a:t>
            </a:r>
            <a:r>
              <a:rPr lang="tr-TR" dirty="0"/>
              <a:t> mitoza benzer. Kromozomlar belirginleşir. Kromozomlar hücrenin ortasına dizilir. Kardeş </a:t>
            </a:r>
            <a:r>
              <a:rPr lang="tr-TR" dirty="0" err="1"/>
              <a:t>kromatidler</a:t>
            </a:r>
            <a:r>
              <a:rPr lang="tr-TR" dirty="0"/>
              <a:t> birbirinden </a:t>
            </a:r>
            <a:r>
              <a:rPr lang="tr-TR" dirty="0" err="1"/>
              <a:t>ayrılır.Sitoplazma</a:t>
            </a:r>
            <a:r>
              <a:rPr lang="tr-TR" dirty="0"/>
              <a:t> bölünmesi tamamlandığında “n” kromozoma sahip dört yeni hücre oluşur.</a:t>
            </a:r>
          </a:p>
          <a:p>
            <a:r>
              <a:rPr lang="tr-TR" dirty="0"/>
              <a:t>2. </a:t>
            </a:r>
            <a:r>
              <a:rPr lang="tr-TR" dirty="0" err="1"/>
              <a:t>mayoz</a:t>
            </a:r>
            <a:r>
              <a:rPr lang="tr-TR" dirty="0"/>
              <a:t> mitoza benzer. Kromozomlar belirginleşir. Kromozomlar hücrenin ortasına dizilir. Kardeş </a:t>
            </a:r>
            <a:r>
              <a:rPr lang="tr-TR" dirty="0" err="1"/>
              <a:t>kromatidler</a:t>
            </a:r>
            <a:r>
              <a:rPr lang="tr-TR" dirty="0"/>
              <a:t> birbirinden </a:t>
            </a:r>
            <a:r>
              <a:rPr lang="tr-TR" dirty="0" err="1"/>
              <a:t>ayrılır.Sitoplazma</a:t>
            </a:r>
            <a:r>
              <a:rPr lang="tr-TR" dirty="0"/>
              <a:t> bölünmesi tamamlandığında “n” kromozoma sahip dört yeni hücre oluşur.</a:t>
            </a:r>
          </a:p>
          <a:p>
            <a:r>
              <a:rPr lang="tr-TR" u="sng" dirty="0"/>
              <a:t>Oluşan üreme hücreleri “n” sayıda kromozom içerdiği için, döllenme sonucu oluşan zigot “2n” kromozoma sahiptir. Bu şekilde, canlılarda nesiller boyunca kromozom sayısının sabit kalması sağlanır. </a:t>
            </a:r>
            <a:endParaRPr lang="tr-TR" dirty="0"/>
          </a:p>
          <a:p>
            <a:r>
              <a:rPr lang="tr-TR" dirty="0"/>
              <a:t>Ayrıca </a:t>
            </a:r>
            <a:r>
              <a:rPr lang="tr-TR" dirty="0" err="1"/>
              <a:t>mayoz</a:t>
            </a:r>
            <a:r>
              <a:rPr lang="tr-TR" dirty="0"/>
              <a:t> sırasında gerçekleşen parça değişiminden dolayı oluşan hücreler </a:t>
            </a:r>
            <a:r>
              <a:rPr lang="tr-TR" u="sng" dirty="0"/>
              <a:t>ana hücreden farklı genetik yapılara</a:t>
            </a:r>
            <a:r>
              <a:rPr lang="tr-TR" dirty="0"/>
              <a:t> sahip olur. Genetik yapıdaki bu farklılık canlıların birbirinden farklı özellikler göstermesine neden olarak </a:t>
            </a:r>
            <a:r>
              <a:rPr lang="tr-TR" u="sng" dirty="0"/>
              <a:t>tür içinde çeşitliliği</a:t>
            </a:r>
            <a:r>
              <a:rPr lang="tr-TR" dirty="0"/>
              <a:t> sağlar. </a:t>
            </a:r>
          </a:p>
          <a:p>
            <a:endParaRPr lang="tr-TR" dirty="0"/>
          </a:p>
        </p:txBody>
      </p:sp>
    </p:spTree>
    <p:extLst>
      <p:ext uri="{BB962C8B-B14F-4D97-AF65-F5344CB8AC3E}">
        <p14:creationId xmlns:p14="http://schemas.microsoft.com/office/powerpoint/2010/main" val="1617272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DNA VE GENETİK KOD</a:t>
            </a:r>
          </a:p>
        </p:txBody>
      </p:sp>
      <p:sp>
        <p:nvSpPr>
          <p:cNvPr id="3" name="İçerik Yer Tutucusu 2"/>
          <p:cNvSpPr>
            <a:spLocks noGrp="1"/>
          </p:cNvSpPr>
          <p:nvPr>
            <p:ph idx="1"/>
          </p:nvPr>
        </p:nvSpPr>
        <p:spPr/>
        <p:txBody>
          <a:bodyPr/>
          <a:lstStyle/>
          <a:p>
            <a:pPr marL="0" indent="0">
              <a:buNone/>
            </a:pPr>
            <a:r>
              <a:rPr lang="tr-TR" dirty="0"/>
              <a:t> </a:t>
            </a:r>
            <a:r>
              <a:rPr lang="tr-TR" b="1" dirty="0"/>
              <a:t>DNA’nın Yapısı</a:t>
            </a:r>
            <a:endParaRPr lang="tr-TR" dirty="0"/>
          </a:p>
          <a:p>
            <a:r>
              <a:rPr lang="tr-TR" dirty="0"/>
              <a:t>Hücrenin temel kısımları hücre zarı, sitoplazma ve çekirdektir. Çekirdek hücrenin yönetim merkezidir ve canlıyı oluşturan tüm özellikleri taşıyan kalıtım maddesini bulundurur.</a:t>
            </a:r>
          </a:p>
          <a:p>
            <a:r>
              <a:rPr lang="tr-TR" dirty="0"/>
              <a:t>Çekirdekte bulunan kalıtım maddesine </a:t>
            </a:r>
            <a:r>
              <a:rPr lang="tr-TR" b="1" dirty="0"/>
              <a:t>kromozom</a:t>
            </a:r>
            <a:r>
              <a:rPr lang="tr-TR" dirty="0"/>
              <a:t> denir. Genetik özellikler kuşaktan kuşağa kromozomlarla aktarılır. Kromozomlar DNA ve özel proteinlerin birleşmesinden oluşur.</a:t>
            </a:r>
          </a:p>
          <a:p>
            <a:r>
              <a:rPr lang="tr-TR" b="1" dirty="0"/>
              <a:t>DNA</a:t>
            </a:r>
            <a:r>
              <a:rPr lang="tr-TR" dirty="0"/>
              <a:t> hücrenin yönetici molekülüdür. Solunum, beslenme, üreme gibi tüm yaşamsal faaliyetler DNA tarafından yönetilir. </a:t>
            </a:r>
          </a:p>
          <a:p>
            <a:pPr marL="0" indent="0">
              <a:buNone/>
            </a:pPr>
            <a:r>
              <a:rPr lang="tr-TR" dirty="0"/>
              <a:t> </a:t>
            </a:r>
          </a:p>
        </p:txBody>
      </p:sp>
    </p:spTree>
    <p:extLst>
      <p:ext uri="{BB962C8B-B14F-4D97-AF65-F5344CB8AC3E}">
        <p14:creationId xmlns:p14="http://schemas.microsoft.com/office/powerpoint/2010/main" val="1286955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MAYOZ VE MİTOZ BÖLÜNMENİN ÖZELLİKLERİ</a:t>
            </a:r>
          </a:p>
        </p:txBody>
      </p:sp>
      <p:pic>
        <p:nvPicPr>
          <p:cNvPr id="4" name="İçerik Yer Tutucusu 3"/>
          <p:cNvPicPr>
            <a:picLocks noGrp="1"/>
          </p:cNvPicPr>
          <p:nvPr>
            <p:ph idx="1"/>
          </p:nvPr>
        </p:nvPicPr>
        <p:blipFill>
          <a:blip r:embed="rId2" cstate="print"/>
          <a:srcRect/>
          <a:stretch>
            <a:fillRect/>
          </a:stretch>
        </p:blipFill>
        <p:spPr bwMode="auto">
          <a:xfrm>
            <a:off x="2290162" y="1930400"/>
            <a:ext cx="4835033" cy="4589153"/>
          </a:xfrm>
          <a:prstGeom prst="rect">
            <a:avLst/>
          </a:prstGeom>
          <a:noFill/>
          <a:ln w="9525">
            <a:noFill/>
            <a:miter lim="800000"/>
            <a:headEnd/>
            <a:tailEnd/>
          </a:ln>
        </p:spPr>
      </p:pic>
    </p:spTree>
    <p:extLst>
      <p:ext uri="{BB962C8B-B14F-4D97-AF65-F5344CB8AC3E}">
        <p14:creationId xmlns:p14="http://schemas.microsoft.com/office/powerpoint/2010/main" val="921290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DNA VE GENETİK KOD</a:t>
            </a:r>
          </a:p>
        </p:txBody>
      </p:sp>
      <p:sp>
        <p:nvSpPr>
          <p:cNvPr id="3" name="İçerik Yer Tutucusu 2"/>
          <p:cNvSpPr>
            <a:spLocks noGrp="1"/>
          </p:cNvSpPr>
          <p:nvPr>
            <p:ph idx="1"/>
          </p:nvPr>
        </p:nvSpPr>
        <p:spPr/>
        <p:txBody>
          <a:bodyPr/>
          <a:lstStyle/>
          <a:p>
            <a:r>
              <a:rPr lang="tr-TR" dirty="0"/>
              <a:t>DNA'nın yapısında kalıtsal özelliklerimize etki eden </a:t>
            </a:r>
            <a:r>
              <a:rPr lang="tr-TR" b="1" dirty="0"/>
              <a:t>gen</a:t>
            </a:r>
            <a:r>
              <a:rPr lang="tr-TR" dirty="0"/>
              <a:t> bölgeleri bulunur. Canlının </a:t>
            </a:r>
            <a:r>
              <a:rPr lang="tr-TR" dirty="0">
                <a:solidFill>
                  <a:schemeClr val="tx1"/>
                </a:solidFill>
              </a:rPr>
              <a:t>belirli</a:t>
            </a:r>
            <a:r>
              <a:rPr lang="tr-TR" dirty="0"/>
              <a:t> bir özelliğinden (göz rengi, kan grubu vb.) sorumlu olan DNA parçasına gen denir. </a:t>
            </a:r>
            <a:r>
              <a:rPr lang="tr-TR" u="sng" dirty="0">
                <a:solidFill>
                  <a:srgbClr val="FF0000"/>
                </a:solidFill>
              </a:rPr>
              <a:t>Gen, DNA’nın en küçük görev birimidir.</a:t>
            </a:r>
          </a:p>
          <a:p>
            <a:r>
              <a:rPr lang="tr-TR" u="sng" dirty="0" err="1"/>
              <a:t>N</a:t>
            </a:r>
            <a:r>
              <a:rPr lang="tr-TR" dirty="0" err="1"/>
              <a:t>ükleotitler</a:t>
            </a:r>
            <a:r>
              <a:rPr lang="tr-TR" dirty="0"/>
              <a:t> genleri, genler DNA’yı, DNA ve özel proteinler ise birleşerek kromozomları oluşturur.</a:t>
            </a:r>
          </a:p>
          <a:p>
            <a:pPr marL="0" indent="0">
              <a:buNone/>
            </a:pPr>
            <a:endParaRPr lang="tr-TR" u="sng" dirty="0">
              <a:solidFill>
                <a:srgbClr val="FF0000"/>
              </a:solidFill>
            </a:endParaRPr>
          </a:p>
          <a:p>
            <a:endParaRPr lang="tr-TR" dirty="0"/>
          </a:p>
        </p:txBody>
      </p:sp>
      <p:pic>
        <p:nvPicPr>
          <p:cNvPr id="5" name="Resim 4"/>
          <p:cNvPicPr/>
          <p:nvPr/>
        </p:nvPicPr>
        <p:blipFill>
          <a:blip r:embed="rId2" cstate="print"/>
          <a:srcRect/>
          <a:stretch>
            <a:fillRect/>
          </a:stretch>
        </p:blipFill>
        <p:spPr bwMode="auto">
          <a:xfrm>
            <a:off x="6811364" y="3990425"/>
            <a:ext cx="2237634" cy="1969573"/>
          </a:xfrm>
          <a:prstGeom prst="rect">
            <a:avLst/>
          </a:prstGeom>
          <a:noFill/>
          <a:ln w="9525">
            <a:noFill/>
            <a:miter lim="800000"/>
            <a:headEnd/>
            <a:tailEnd/>
          </a:ln>
        </p:spPr>
      </p:pic>
      <p:pic>
        <p:nvPicPr>
          <p:cNvPr id="7" name="Resim 6"/>
          <p:cNvPicPr/>
          <p:nvPr/>
        </p:nvPicPr>
        <p:blipFill>
          <a:blip r:embed="rId3" cstate="print"/>
          <a:srcRect/>
          <a:stretch>
            <a:fillRect/>
          </a:stretch>
        </p:blipFill>
        <p:spPr bwMode="auto">
          <a:xfrm>
            <a:off x="918667" y="3775256"/>
            <a:ext cx="4947743" cy="2399913"/>
          </a:xfrm>
          <a:prstGeom prst="rect">
            <a:avLst/>
          </a:prstGeom>
          <a:noFill/>
          <a:ln w="9525">
            <a:noFill/>
            <a:miter lim="800000"/>
            <a:headEnd/>
            <a:tailEnd/>
          </a:ln>
        </p:spPr>
      </p:pic>
    </p:spTree>
    <p:extLst>
      <p:ext uri="{BB962C8B-B14F-4D97-AF65-F5344CB8AC3E}">
        <p14:creationId xmlns:p14="http://schemas.microsoft.com/office/powerpoint/2010/main" val="2286110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NÜKLEOTİDİN YAPISI</a:t>
            </a:r>
            <a:br>
              <a:rPr lang="tr-TR" dirty="0"/>
            </a:br>
            <a:endParaRPr lang="tr-TR" dirty="0"/>
          </a:p>
        </p:txBody>
      </p:sp>
      <p:sp>
        <p:nvSpPr>
          <p:cNvPr id="3" name="İçerik Yer Tutucusu 2"/>
          <p:cNvSpPr>
            <a:spLocks noGrp="1"/>
          </p:cNvSpPr>
          <p:nvPr>
            <p:ph idx="1"/>
          </p:nvPr>
        </p:nvSpPr>
        <p:spPr/>
        <p:txBody>
          <a:bodyPr/>
          <a:lstStyle/>
          <a:p>
            <a:r>
              <a:rPr lang="tr-TR" dirty="0"/>
              <a:t>Bir nükleotidin yapısında aşağıdaki gibi fosfat, şeker ve organik baz bulunur. Organik bazlar </a:t>
            </a:r>
            <a:r>
              <a:rPr lang="tr-TR" dirty="0" err="1"/>
              <a:t>adenin</a:t>
            </a:r>
            <a:r>
              <a:rPr lang="tr-TR" dirty="0"/>
              <a:t> (A), timin (T), </a:t>
            </a:r>
            <a:r>
              <a:rPr lang="tr-TR" dirty="0" err="1"/>
              <a:t>sitozin</a:t>
            </a:r>
            <a:r>
              <a:rPr lang="tr-TR" dirty="0"/>
              <a:t> (C) ve </a:t>
            </a:r>
            <a:r>
              <a:rPr lang="tr-TR" dirty="0" err="1"/>
              <a:t>guanin</a:t>
            </a:r>
            <a:r>
              <a:rPr lang="tr-TR" dirty="0"/>
              <a:t> (G)'</a:t>
            </a:r>
            <a:r>
              <a:rPr lang="tr-TR" dirty="0" err="1"/>
              <a:t>dir</a:t>
            </a:r>
            <a:r>
              <a:rPr lang="tr-TR" dirty="0"/>
              <a:t>.</a:t>
            </a:r>
          </a:p>
          <a:p>
            <a:endParaRPr lang="tr-TR" dirty="0"/>
          </a:p>
          <a:p>
            <a:endParaRPr lang="tr-TR" dirty="0"/>
          </a:p>
          <a:p>
            <a:endParaRPr lang="tr-TR" dirty="0"/>
          </a:p>
          <a:p>
            <a:r>
              <a:rPr lang="tr-TR" dirty="0"/>
              <a:t>DNA’nın yapısında bulunan şeker beş karbonlu </a:t>
            </a:r>
            <a:r>
              <a:rPr lang="tr-TR" dirty="0" err="1"/>
              <a:t>deoksiriboz</a:t>
            </a:r>
            <a:r>
              <a:rPr lang="tr-TR" dirty="0"/>
              <a:t> şekeridir. DNA ismini bu şekerden alarak </a:t>
            </a:r>
            <a:r>
              <a:rPr lang="tr-TR" dirty="0" err="1"/>
              <a:t>Deoksiribo</a:t>
            </a:r>
            <a:r>
              <a:rPr lang="tr-TR" dirty="0"/>
              <a:t> Nükleik Asit olarak adlandırılır.</a:t>
            </a:r>
          </a:p>
          <a:p>
            <a:r>
              <a:rPr lang="tr-TR" dirty="0"/>
              <a:t>Nükleotidler hangi organik bazı içeriyorlarsa o bazın ismiyle adlandırılır. Örneğin </a:t>
            </a:r>
            <a:r>
              <a:rPr lang="tr-TR" dirty="0" err="1"/>
              <a:t>adenin</a:t>
            </a:r>
            <a:r>
              <a:rPr lang="tr-TR" dirty="0"/>
              <a:t> bazını içeren nükleotid "</a:t>
            </a:r>
            <a:r>
              <a:rPr lang="tr-TR" dirty="0" err="1"/>
              <a:t>adenin</a:t>
            </a:r>
            <a:r>
              <a:rPr lang="tr-TR" dirty="0"/>
              <a:t> nükleotid", </a:t>
            </a:r>
            <a:r>
              <a:rPr lang="tr-TR" dirty="0" err="1"/>
              <a:t>guanin</a:t>
            </a:r>
            <a:r>
              <a:rPr lang="tr-TR" dirty="0"/>
              <a:t> bazını içeren nükleotid "</a:t>
            </a:r>
            <a:r>
              <a:rPr lang="tr-TR" dirty="0" err="1"/>
              <a:t>guanin</a:t>
            </a:r>
            <a:r>
              <a:rPr lang="tr-TR" dirty="0"/>
              <a:t> nükleotid" olarak adlandırılır. </a:t>
            </a:r>
          </a:p>
          <a:p>
            <a:endParaRPr lang="tr-TR" dirty="0"/>
          </a:p>
        </p:txBody>
      </p:sp>
      <p:pic>
        <p:nvPicPr>
          <p:cNvPr id="4" name="Resim 3"/>
          <p:cNvPicPr/>
          <p:nvPr/>
        </p:nvPicPr>
        <p:blipFill>
          <a:blip r:embed="rId2" cstate="print"/>
          <a:srcRect/>
          <a:stretch>
            <a:fillRect/>
          </a:stretch>
        </p:blipFill>
        <p:spPr bwMode="auto">
          <a:xfrm>
            <a:off x="1071005" y="2922257"/>
            <a:ext cx="7776111" cy="1020351"/>
          </a:xfrm>
          <a:prstGeom prst="rect">
            <a:avLst/>
          </a:prstGeom>
          <a:noFill/>
          <a:ln w="9525">
            <a:noFill/>
            <a:miter lim="800000"/>
            <a:headEnd/>
            <a:tailEnd/>
          </a:ln>
        </p:spPr>
      </p:pic>
    </p:spTree>
    <p:extLst>
      <p:ext uri="{BB962C8B-B14F-4D97-AF65-F5344CB8AC3E}">
        <p14:creationId xmlns:p14="http://schemas.microsoft.com/office/powerpoint/2010/main" val="954116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NÜKLEOTİDİN YAPISI</a:t>
            </a:r>
          </a:p>
        </p:txBody>
      </p:sp>
      <p:sp>
        <p:nvSpPr>
          <p:cNvPr id="3" name="İçerik Yer Tutucusu 2"/>
          <p:cNvSpPr>
            <a:spLocks noGrp="1"/>
          </p:cNvSpPr>
          <p:nvPr>
            <p:ph idx="1"/>
          </p:nvPr>
        </p:nvSpPr>
        <p:spPr/>
        <p:txBody>
          <a:bodyPr/>
          <a:lstStyle/>
          <a:p>
            <a:r>
              <a:rPr lang="tr-TR" dirty="0" err="1"/>
              <a:t>Nükleotitler</a:t>
            </a:r>
            <a:r>
              <a:rPr lang="tr-TR" dirty="0"/>
              <a:t> DNA’yı oluştururken hem alt alta hem de karşılıklı olarak bağlanırlar. </a:t>
            </a:r>
            <a:r>
              <a:rPr lang="tr-TR" dirty="0" err="1"/>
              <a:t>Nükleotitler</a:t>
            </a:r>
            <a:r>
              <a:rPr lang="tr-TR" dirty="0"/>
              <a:t> </a:t>
            </a:r>
            <a:r>
              <a:rPr lang="tr-TR" dirty="0" err="1"/>
              <a:t>karşışıklı</a:t>
            </a:r>
            <a:r>
              <a:rPr lang="tr-TR" dirty="0"/>
              <a:t> olarak birbirine bağlanırken </a:t>
            </a:r>
            <a:r>
              <a:rPr lang="tr-TR" dirty="0" err="1"/>
              <a:t>adenin</a:t>
            </a:r>
            <a:r>
              <a:rPr lang="tr-TR" dirty="0"/>
              <a:t> karşısına her zaman timin, </a:t>
            </a:r>
            <a:r>
              <a:rPr lang="tr-TR" dirty="0" err="1"/>
              <a:t>guanin</a:t>
            </a:r>
            <a:r>
              <a:rPr lang="tr-TR" dirty="0"/>
              <a:t> karşısına ise her zaman </a:t>
            </a:r>
            <a:r>
              <a:rPr lang="tr-TR" dirty="0" err="1"/>
              <a:t>sitozin</a:t>
            </a:r>
            <a:r>
              <a:rPr lang="tr-TR" dirty="0"/>
              <a:t> gelir. </a:t>
            </a:r>
            <a:r>
              <a:rPr lang="tr-TR" dirty="0" err="1"/>
              <a:t>Nükleotitlerin</a:t>
            </a:r>
            <a:r>
              <a:rPr lang="tr-TR" dirty="0"/>
              <a:t> karşılıklı olarak birbirine bağlanmasını zayıf hidrojen bağı sağlar;</a:t>
            </a:r>
          </a:p>
          <a:p>
            <a:pPr lvl="0"/>
            <a:r>
              <a:rPr lang="tr-TR" dirty="0" err="1"/>
              <a:t>Adenin</a:t>
            </a:r>
            <a:r>
              <a:rPr lang="tr-TR" dirty="0"/>
              <a:t> ile timin arasında ikili,</a:t>
            </a:r>
          </a:p>
          <a:p>
            <a:pPr lvl="0"/>
            <a:r>
              <a:rPr lang="tr-TR" dirty="0" err="1"/>
              <a:t>Guanin</a:t>
            </a:r>
            <a:r>
              <a:rPr lang="tr-TR" dirty="0"/>
              <a:t> ile </a:t>
            </a:r>
            <a:r>
              <a:rPr lang="tr-TR" dirty="0" err="1"/>
              <a:t>sitozin</a:t>
            </a:r>
            <a:r>
              <a:rPr lang="tr-TR" dirty="0"/>
              <a:t> arasında üçlü zayıf hidrojen bağı bulunur.</a:t>
            </a:r>
          </a:p>
          <a:p>
            <a:pPr lvl="0"/>
            <a:endParaRPr lang="tr-TR" dirty="0"/>
          </a:p>
          <a:p>
            <a:pPr marL="0" indent="0">
              <a:buNone/>
            </a:pPr>
            <a:endParaRPr lang="tr-TR" dirty="0"/>
          </a:p>
        </p:txBody>
      </p:sp>
      <p:pic>
        <p:nvPicPr>
          <p:cNvPr id="4" name="Resim 3"/>
          <p:cNvPicPr/>
          <p:nvPr/>
        </p:nvPicPr>
        <p:blipFill>
          <a:blip r:embed="rId2" cstate="print"/>
          <a:srcRect/>
          <a:stretch>
            <a:fillRect/>
          </a:stretch>
        </p:blipFill>
        <p:spPr bwMode="auto">
          <a:xfrm>
            <a:off x="2399256" y="4095750"/>
            <a:ext cx="3314700" cy="2762250"/>
          </a:xfrm>
          <a:prstGeom prst="rect">
            <a:avLst/>
          </a:prstGeom>
          <a:noFill/>
          <a:ln w="9525">
            <a:noFill/>
            <a:miter lim="800000"/>
            <a:headEnd/>
            <a:tailEnd/>
          </a:ln>
        </p:spPr>
      </p:pic>
    </p:spTree>
    <p:extLst>
      <p:ext uri="{BB962C8B-B14F-4D97-AF65-F5344CB8AC3E}">
        <p14:creationId xmlns:p14="http://schemas.microsoft.com/office/powerpoint/2010/main" val="1958881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ÖRNEK SORULAR</a:t>
            </a:r>
          </a:p>
        </p:txBody>
      </p:sp>
      <p:sp>
        <p:nvSpPr>
          <p:cNvPr id="3" name="İçerik Yer Tutucusu 2"/>
          <p:cNvSpPr>
            <a:spLocks noGrp="1"/>
          </p:cNvSpPr>
          <p:nvPr>
            <p:ph idx="1"/>
          </p:nvPr>
        </p:nvSpPr>
        <p:spPr>
          <a:xfrm>
            <a:off x="677334" y="2148714"/>
            <a:ext cx="8596668" cy="3880773"/>
          </a:xfrm>
        </p:spPr>
        <p:txBody>
          <a:bodyPr/>
          <a:lstStyle/>
          <a:p>
            <a:pPr marL="0" indent="0">
              <a:buNone/>
            </a:pPr>
            <a:r>
              <a:rPr lang="tr-TR" dirty="0"/>
              <a:t>Kromozomun yapısında aşağıdakilerden hangisi bulunmaz?</a:t>
            </a:r>
          </a:p>
          <a:p>
            <a:pPr marL="0" indent="0">
              <a:buNone/>
            </a:pPr>
            <a:r>
              <a:rPr lang="tr-TR" dirty="0"/>
              <a:t>a)DNA       b)Gen    c)</a:t>
            </a:r>
            <a:r>
              <a:rPr lang="tr-TR" dirty="0" err="1"/>
              <a:t>Deoksiriboz</a:t>
            </a:r>
            <a:r>
              <a:rPr lang="tr-TR" dirty="0"/>
              <a:t> Şekeri      d)Flor</a:t>
            </a:r>
          </a:p>
          <a:p>
            <a:pPr marL="0" indent="0">
              <a:buNone/>
            </a:pPr>
            <a:r>
              <a:rPr lang="tr-TR" dirty="0"/>
              <a:t> </a:t>
            </a:r>
          </a:p>
          <a:p>
            <a:pPr marL="0" indent="0">
              <a:buNone/>
            </a:pPr>
            <a:r>
              <a:rPr lang="tr-TR" dirty="0"/>
              <a:t>5 </a:t>
            </a:r>
            <a:r>
              <a:rPr lang="tr-TR" dirty="0" err="1"/>
              <a:t>Adenin</a:t>
            </a:r>
            <a:r>
              <a:rPr lang="tr-TR" dirty="0"/>
              <a:t> 5 Timin 7 </a:t>
            </a:r>
            <a:r>
              <a:rPr lang="tr-TR" dirty="0" err="1"/>
              <a:t>Sitozin</a:t>
            </a:r>
            <a:r>
              <a:rPr lang="tr-TR" dirty="0"/>
              <a:t> ve 7 </a:t>
            </a:r>
            <a:r>
              <a:rPr lang="tr-TR" dirty="0" err="1"/>
              <a:t>Guanin</a:t>
            </a:r>
            <a:r>
              <a:rPr lang="tr-TR" dirty="0"/>
              <a:t> bulunan bir DNA sarmalında toplam kaç hidrojen bağı bulunmaktadır?</a:t>
            </a:r>
          </a:p>
          <a:p>
            <a:pPr marL="0" indent="0">
              <a:buNone/>
            </a:pPr>
            <a:r>
              <a:rPr lang="tr-TR" dirty="0"/>
              <a:t>a)30         b)31       c)20        d)24</a:t>
            </a:r>
          </a:p>
          <a:p>
            <a:pPr marL="0" indent="0">
              <a:buNone/>
            </a:pPr>
            <a:endParaRPr lang="tr-TR" dirty="0"/>
          </a:p>
          <a:p>
            <a:pPr marL="0" indent="0">
              <a:buNone/>
            </a:pPr>
            <a:r>
              <a:rPr lang="tr-TR" dirty="0"/>
              <a:t>Nükleotid         ?         DNA        Kromozom  4’lüsünde ? yerine hangisi gelmelidir?</a:t>
            </a:r>
          </a:p>
          <a:p>
            <a:pPr marL="0" indent="0">
              <a:buNone/>
            </a:pPr>
            <a:r>
              <a:rPr lang="tr-TR" dirty="0"/>
              <a:t>a)Hücre  b)RNA   c)Gen   d)</a:t>
            </a:r>
            <a:r>
              <a:rPr lang="tr-TR" dirty="0" err="1"/>
              <a:t>Deoksiriboz</a:t>
            </a:r>
            <a:r>
              <a:rPr lang="tr-TR" dirty="0"/>
              <a:t> Şekeri</a:t>
            </a:r>
          </a:p>
        </p:txBody>
      </p:sp>
      <p:cxnSp>
        <p:nvCxnSpPr>
          <p:cNvPr id="5" name="Düz Ok Bağlayıcısı 4"/>
          <p:cNvCxnSpPr/>
          <p:nvPr/>
        </p:nvCxnSpPr>
        <p:spPr>
          <a:xfrm>
            <a:off x="1852551" y="4987636"/>
            <a:ext cx="3443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Düz Ok Bağlayıcısı 6"/>
          <p:cNvCxnSpPr/>
          <p:nvPr/>
        </p:nvCxnSpPr>
        <p:spPr>
          <a:xfrm>
            <a:off x="2553195" y="4987636"/>
            <a:ext cx="42751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Düz Ok Bağlayıcısı 8"/>
          <p:cNvCxnSpPr/>
          <p:nvPr/>
        </p:nvCxnSpPr>
        <p:spPr>
          <a:xfrm>
            <a:off x="3550722" y="4987636"/>
            <a:ext cx="3800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8979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CEVAPLAR</a:t>
            </a:r>
          </a:p>
        </p:txBody>
      </p:sp>
      <p:sp>
        <p:nvSpPr>
          <p:cNvPr id="3" name="İçerik Yer Tutucusu 2"/>
          <p:cNvSpPr>
            <a:spLocks noGrp="1"/>
          </p:cNvSpPr>
          <p:nvPr>
            <p:ph idx="1"/>
          </p:nvPr>
        </p:nvSpPr>
        <p:spPr/>
        <p:txBody>
          <a:bodyPr/>
          <a:lstStyle/>
          <a:p>
            <a:r>
              <a:rPr lang="tr-TR" dirty="0"/>
              <a:t>1.sorunun cevabı </a:t>
            </a:r>
            <a:r>
              <a:rPr lang="tr-TR" dirty="0" err="1"/>
              <a:t>D.Çünkü</a:t>
            </a:r>
            <a:r>
              <a:rPr lang="tr-TR" dirty="0"/>
              <a:t> Flor kromozomun yapısında </a:t>
            </a:r>
            <a:r>
              <a:rPr lang="tr-TR" dirty="0" err="1"/>
              <a:t>bulunmaz.Onun</a:t>
            </a:r>
            <a:r>
              <a:rPr lang="tr-TR" dirty="0"/>
              <a:t> yerine fosfat olmalıydı.</a:t>
            </a:r>
          </a:p>
          <a:p>
            <a:endParaRPr lang="tr-TR" dirty="0"/>
          </a:p>
          <a:p>
            <a:endParaRPr lang="tr-TR" dirty="0"/>
          </a:p>
          <a:p>
            <a:r>
              <a:rPr lang="tr-TR" dirty="0"/>
              <a:t>2.sorunun cevabı </a:t>
            </a:r>
            <a:r>
              <a:rPr lang="tr-TR" dirty="0" err="1"/>
              <a:t>B.Çünkü</a:t>
            </a:r>
            <a:r>
              <a:rPr lang="tr-TR" dirty="0"/>
              <a:t> </a:t>
            </a:r>
            <a:r>
              <a:rPr lang="tr-TR" dirty="0" err="1"/>
              <a:t>Adenin</a:t>
            </a:r>
            <a:r>
              <a:rPr lang="tr-TR" dirty="0"/>
              <a:t> ve Timin arasında ikişer taneden 10, </a:t>
            </a:r>
            <a:r>
              <a:rPr lang="tr-TR" dirty="0" err="1"/>
              <a:t>Guanin</a:t>
            </a:r>
            <a:r>
              <a:rPr lang="tr-TR" dirty="0"/>
              <a:t> ve </a:t>
            </a:r>
            <a:r>
              <a:rPr lang="tr-TR" dirty="0" err="1"/>
              <a:t>Sitozin</a:t>
            </a:r>
            <a:r>
              <a:rPr lang="tr-TR" dirty="0"/>
              <a:t> arasında üçer taneden 21, toplam 31 tane olmalıydı.</a:t>
            </a:r>
          </a:p>
          <a:p>
            <a:endParaRPr lang="tr-TR" dirty="0"/>
          </a:p>
          <a:p>
            <a:endParaRPr lang="tr-TR" dirty="0"/>
          </a:p>
          <a:p>
            <a:r>
              <a:rPr lang="tr-TR" dirty="0"/>
              <a:t>3.sorunun cevabı </a:t>
            </a:r>
            <a:r>
              <a:rPr lang="tr-TR" dirty="0" err="1"/>
              <a:t>C.Çünkü</a:t>
            </a:r>
            <a:r>
              <a:rPr lang="tr-TR" dirty="0"/>
              <a:t>  DNA genlerden oluşmaktadır. </a:t>
            </a:r>
          </a:p>
          <a:p>
            <a:endParaRPr lang="tr-TR" dirty="0"/>
          </a:p>
        </p:txBody>
      </p:sp>
    </p:spTree>
    <p:extLst>
      <p:ext uri="{BB962C8B-B14F-4D97-AF65-F5344CB8AC3E}">
        <p14:creationId xmlns:p14="http://schemas.microsoft.com/office/powerpoint/2010/main" val="456770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DNA’NIN KENDİNİ EŞLEMESİ</a:t>
            </a:r>
          </a:p>
        </p:txBody>
      </p:sp>
      <p:sp>
        <p:nvSpPr>
          <p:cNvPr id="3" name="İçerik Yer Tutucusu 2"/>
          <p:cNvSpPr>
            <a:spLocks noGrp="1"/>
          </p:cNvSpPr>
          <p:nvPr>
            <p:ph idx="1"/>
          </p:nvPr>
        </p:nvSpPr>
        <p:spPr/>
        <p:txBody>
          <a:bodyPr/>
          <a:lstStyle/>
          <a:p>
            <a:r>
              <a:rPr lang="tr-TR" dirty="0"/>
              <a:t>Hücre bölünmesi öncesinde hücredeki DNA molekülü miktarı iki katına çıkar. Bu olaya DNA'nın kendisini eşlemesi adı verilir.</a:t>
            </a:r>
          </a:p>
          <a:p>
            <a:r>
              <a:rPr lang="tr-TR" dirty="0"/>
              <a:t>DNA kendini eşlerken önce DNA'nın iki ipliği birbirinden ayrılmaya başlar. Daha sonra sitoplâzmada serbest hâlde bulunan nükleotidler çekirdeğin içerisine girer ve DNA'nın açılan kısmındaki nükleotidlerle eşleşir.</a:t>
            </a:r>
          </a:p>
          <a:p>
            <a:r>
              <a:rPr lang="tr-TR" dirty="0"/>
              <a:t>Bu eşleşme sırasında, </a:t>
            </a:r>
            <a:r>
              <a:rPr lang="tr-TR" dirty="0" err="1"/>
              <a:t>adenin</a:t>
            </a:r>
            <a:r>
              <a:rPr lang="tr-TR" dirty="0"/>
              <a:t> nükleotidin karşısına timin nükleotid, </a:t>
            </a:r>
            <a:r>
              <a:rPr lang="tr-TR" dirty="0" err="1"/>
              <a:t>sitozin</a:t>
            </a:r>
            <a:r>
              <a:rPr lang="tr-TR" dirty="0"/>
              <a:t> nükleotidin karşısına da </a:t>
            </a:r>
            <a:r>
              <a:rPr lang="tr-TR" dirty="0" err="1"/>
              <a:t>guanin</a:t>
            </a:r>
            <a:r>
              <a:rPr lang="tr-TR" dirty="0"/>
              <a:t> nükleotid gelir. </a:t>
            </a:r>
          </a:p>
          <a:p>
            <a:r>
              <a:rPr lang="tr-TR" dirty="0"/>
              <a:t>Sonuçta başlangıçtaki DNA molekülünün aynısı olan bir DNA molekülü daha oluşur. </a:t>
            </a:r>
          </a:p>
          <a:p>
            <a:endParaRPr lang="tr-TR" dirty="0"/>
          </a:p>
        </p:txBody>
      </p:sp>
    </p:spTree>
    <p:extLst>
      <p:ext uri="{BB962C8B-B14F-4D97-AF65-F5344CB8AC3E}">
        <p14:creationId xmlns:p14="http://schemas.microsoft.com/office/powerpoint/2010/main" val="3078711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DNA’NIN KENDİNİ EŞLEMESİ</a:t>
            </a:r>
          </a:p>
        </p:txBody>
      </p:sp>
      <p:sp>
        <p:nvSpPr>
          <p:cNvPr id="3" name="İçerik Yer Tutucusu 2"/>
          <p:cNvSpPr>
            <a:spLocks noGrp="1"/>
          </p:cNvSpPr>
          <p:nvPr>
            <p:ph idx="1"/>
          </p:nvPr>
        </p:nvSpPr>
        <p:spPr/>
        <p:txBody>
          <a:bodyPr/>
          <a:lstStyle/>
          <a:p>
            <a:r>
              <a:rPr lang="tr-TR" dirty="0"/>
              <a:t>DNA, hücre bölünmesi sırasında kendini eşleyerek yapısında bulunan bilgilerin yeni oluşacak yavru hücrelere geçmesini sağlar.</a:t>
            </a:r>
          </a:p>
          <a:p>
            <a:r>
              <a:rPr lang="tr-TR" dirty="0"/>
              <a:t>Bütün canlılarda DNA molekülü </a:t>
            </a:r>
            <a:r>
              <a:rPr lang="tr-TR" dirty="0" err="1"/>
              <a:t>adenin</a:t>
            </a:r>
            <a:r>
              <a:rPr lang="tr-TR" dirty="0"/>
              <a:t>, timin, </a:t>
            </a:r>
            <a:r>
              <a:rPr lang="tr-TR" dirty="0" err="1"/>
              <a:t>sitozin</a:t>
            </a:r>
            <a:r>
              <a:rPr lang="tr-TR" dirty="0"/>
              <a:t> ve </a:t>
            </a:r>
            <a:r>
              <a:rPr lang="tr-TR" dirty="0" err="1"/>
              <a:t>guanin</a:t>
            </a:r>
            <a:r>
              <a:rPr lang="tr-TR" dirty="0"/>
              <a:t> bazlarından oluşmasına rağmen </a:t>
            </a:r>
            <a:r>
              <a:rPr lang="tr-TR" u="sng" dirty="0" err="1"/>
              <a:t>nükleotitlerin</a:t>
            </a:r>
            <a:r>
              <a:rPr lang="tr-TR" u="sng" dirty="0"/>
              <a:t> sayısında ve dizilişindeki farklılıklar canlıların birbirinden farklı olmasını sağlar.</a:t>
            </a:r>
            <a:endParaRPr lang="tr-TR" dirty="0"/>
          </a:p>
          <a:p>
            <a:r>
              <a:rPr lang="tr-TR" b="1" dirty="0">
                <a:solidFill>
                  <a:srgbClr val="FF0000"/>
                </a:solidFill>
              </a:rPr>
              <a:t>NOT:</a:t>
            </a:r>
            <a:r>
              <a:rPr lang="tr-TR" dirty="0">
                <a:solidFill>
                  <a:srgbClr val="FF0000"/>
                </a:solidFill>
              </a:rPr>
              <a:t> Birinci zincir karşısına ikinci zincir, ikinci </a:t>
            </a:r>
          </a:p>
          <a:p>
            <a:pPr marL="0" indent="0">
              <a:buNone/>
            </a:pPr>
            <a:r>
              <a:rPr lang="tr-TR" dirty="0">
                <a:solidFill>
                  <a:srgbClr val="FF0000"/>
                </a:solidFill>
              </a:rPr>
              <a:t>zincirin karşısına ise birinci zincir tamamlanmalıdır</a:t>
            </a:r>
          </a:p>
          <a:p>
            <a:pPr marL="0" indent="0">
              <a:buNone/>
            </a:pPr>
            <a:r>
              <a:rPr lang="tr-TR" dirty="0">
                <a:solidFill>
                  <a:srgbClr val="FF0000"/>
                </a:solidFill>
              </a:rPr>
              <a:t>ve DNA’nın sarmal yapılı olduğu unutulmamalıdır.</a:t>
            </a:r>
          </a:p>
          <a:p>
            <a:endParaRPr lang="tr-TR" dirty="0"/>
          </a:p>
        </p:txBody>
      </p:sp>
      <p:pic>
        <p:nvPicPr>
          <p:cNvPr id="4" name="Resim 3"/>
          <p:cNvPicPr/>
          <p:nvPr/>
        </p:nvPicPr>
        <p:blipFill>
          <a:blip r:embed="rId2" cstate="print"/>
          <a:srcRect/>
          <a:stretch>
            <a:fillRect/>
          </a:stretch>
        </p:blipFill>
        <p:spPr bwMode="auto">
          <a:xfrm>
            <a:off x="6388925" y="3538847"/>
            <a:ext cx="2576945" cy="2732704"/>
          </a:xfrm>
          <a:prstGeom prst="rect">
            <a:avLst/>
          </a:prstGeom>
          <a:noFill/>
          <a:ln w="9525">
            <a:noFill/>
            <a:miter lim="800000"/>
            <a:headEnd/>
            <a:tailEnd/>
          </a:ln>
        </p:spPr>
      </p:pic>
    </p:spTree>
    <p:extLst>
      <p:ext uri="{BB962C8B-B14F-4D97-AF65-F5344CB8AC3E}">
        <p14:creationId xmlns:p14="http://schemas.microsoft.com/office/powerpoint/2010/main" val="1070399724"/>
      </p:ext>
    </p:extLst>
  </p:cSld>
  <p:clrMapOvr>
    <a:masterClrMapping/>
  </p:clrMapOvr>
</p:sld>
</file>

<file path=ppt/theme/theme1.xml><?xml version="1.0" encoding="utf-8"?>
<a:theme xmlns:a="http://schemas.openxmlformats.org/drawingml/2006/main" name="Yüzeyler">
  <a:themeElements>
    <a:clrScheme name="Yüzeyler">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Yüzeyler">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Yüzeyler">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57</TotalTime>
  <Words>1236</Words>
  <Application>Microsoft Office PowerPoint</Application>
  <PresentationFormat>Geniş ekran</PresentationFormat>
  <Paragraphs>127</Paragraphs>
  <Slides>20</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20</vt:i4>
      </vt:variant>
    </vt:vector>
  </HeadingPairs>
  <TitlesOfParts>
    <vt:vector size="28" baseType="lpstr">
      <vt:lpstr>Arial</vt:lpstr>
      <vt:lpstr>Calibri</vt:lpstr>
      <vt:lpstr>Times New Roman</vt:lpstr>
      <vt:lpstr>Trebuchet MS</vt:lpstr>
      <vt:lpstr>Verdana</vt:lpstr>
      <vt:lpstr>Wingdings</vt:lpstr>
      <vt:lpstr>Wingdings 3</vt:lpstr>
      <vt:lpstr>Yüzeyler</vt:lpstr>
      <vt:lpstr>İNSANDA ÜREME BÜYÜME VE GELİŞME</vt:lpstr>
      <vt:lpstr>DNA VE GENETİK KOD</vt:lpstr>
      <vt:lpstr>DNA VE GENETİK KOD</vt:lpstr>
      <vt:lpstr>NÜKLEOTİDİN YAPISI </vt:lpstr>
      <vt:lpstr>NÜKLEOTİDİN YAPISI</vt:lpstr>
      <vt:lpstr>ÖRNEK SORULAR</vt:lpstr>
      <vt:lpstr>CEVAPLAR</vt:lpstr>
      <vt:lpstr>DNA’NIN KENDİNİ EŞLEMESİ</vt:lpstr>
      <vt:lpstr>DNA’NIN KENDİNİ EŞLEMESİ</vt:lpstr>
      <vt:lpstr>MUTASYON</vt:lpstr>
      <vt:lpstr>MUTASYON</vt:lpstr>
      <vt:lpstr>MODİFİKASYON</vt:lpstr>
      <vt:lpstr>MODİFİKASYON</vt:lpstr>
      <vt:lpstr>MİTOZ BÖLÜNME</vt:lpstr>
      <vt:lpstr>HÜCRE BÖLÜNME AŞAMALARI</vt:lpstr>
      <vt:lpstr>ÖRNEK SORULAR</vt:lpstr>
      <vt:lpstr>CEVAPLAR</vt:lpstr>
      <vt:lpstr>MAYOZ BÖLÜNME</vt:lpstr>
      <vt:lpstr>MAYOZ BÖLÜNME</vt:lpstr>
      <vt:lpstr>MAYOZ VE MİTOZ BÖLÜNMENİN ÖZELLİKLERİ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İNSANDA ÜREME BÜYÜME VE GELİŞME</dc:title>
  <dc:creator>KEREM</dc:creator>
  <cp:lastModifiedBy>KEREM</cp:lastModifiedBy>
  <cp:revision>7</cp:revision>
  <dcterms:created xsi:type="dcterms:W3CDTF">2016-09-03T09:06:36Z</dcterms:created>
  <dcterms:modified xsi:type="dcterms:W3CDTF">2016-09-03T10:04:20Z</dcterms:modified>
</cp:coreProperties>
</file>