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</p:sldIdLst>
  <p:sldSz cx="9144000" cy="6858000" type="screen4x3"/>
  <p:notesSz cx="6858000" cy="9144000"/>
  <p:custDataLst>
    <p:tags r:id="rId14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19.06.2015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03" y="1628799"/>
            <a:ext cx="4434492" cy="4509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979712" y="18864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</a:rPr>
              <a:t>DEĞERLER EĞİTİMİ NEDİR?</a:t>
            </a:r>
          </a:p>
          <a:p>
            <a:pPr algn="ctr"/>
            <a:r>
              <a:rPr lang="tr-TR" sz="2800" b="1" dirty="0">
                <a:solidFill>
                  <a:srgbClr val="FF0000"/>
                </a:solidFill>
              </a:rPr>
              <a:t>NASIL OLMALIDIR?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801" y="1628800"/>
            <a:ext cx="3899511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033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188640"/>
            <a:ext cx="871296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300" dirty="0"/>
              <a:t>Türkiye’de değerler eğitiminin etkili bir </a:t>
            </a:r>
            <a:r>
              <a:rPr lang="tr-TR" sz="2300" dirty="0" smtClean="0"/>
              <a:t>biçimde gerçekleştirilebilmesi </a:t>
            </a:r>
            <a:r>
              <a:rPr lang="tr-TR" sz="2300" dirty="0"/>
              <a:t>için;</a:t>
            </a:r>
          </a:p>
          <a:p>
            <a:r>
              <a:rPr lang="tr-TR" sz="2300" dirty="0"/>
              <a:t>* Değerler eğitiminin, ailede başlayan ve </a:t>
            </a:r>
            <a:r>
              <a:rPr lang="tr-TR" sz="2300" dirty="0" smtClean="0"/>
              <a:t>bireyin yaşamının </a:t>
            </a:r>
            <a:r>
              <a:rPr lang="tr-TR" sz="2300" dirty="0"/>
              <a:t>sonuna kadar devam eden bir </a:t>
            </a:r>
            <a:r>
              <a:rPr lang="tr-TR" sz="2300" dirty="0" smtClean="0"/>
              <a:t>süreç olmasından </a:t>
            </a:r>
            <a:r>
              <a:rPr lang="tr-TR" sz="2300" dirty="0"/>
              <a:t>kaynaklı olarak; hangi </a:t>
            </a:r>
            <a:r>
              <a:rPr lang="tr-TR" sz="2300" dirty="0" smtClean="0"/>
              <a:t>eğitim kademesinde</a:t>
            </a:r>
            <a:r>
              <a:rPr lang="tr-TR" sz="2300" dirty="0"/>
              <a:t>, hangi sınıfta ve ne boyutta </a:t>
            </a:r>
            <a:r>
              <a:rPr lang="tr-TR" sz="2300" dirty="0" smtClean="0"/>
              <a:t>verileceğinin öncelikle </a:t>
            </a:r>
            <a:r>
              <a:rPr lang="tr-TR" sz="2300" dirty="0"/>
              <a:t>belirlenmesi gerekir.</a:t>
            </a:r>
          </a:p>
          <a:p>
            <a:r>
              <a:rPr lang="tr-TR" sz="2300" dirty="0"/>
              <a:t>* Değer eğitimi sadece okullarda verilir ise </a:t>
            </a:r>
            <a:r>
              <a:rPr lang="tr-TR" sz="2300" dirty="0" smtClean="0"/>
              <a:t>öğrenciler evde </a:t>
            </a:r>
            <a:r>
              <a:rPr lang="tr-TR" sz="2300" dirty="0"/>
              <a:t>ve okulda karşılaştıkları değerler arasında </a:t>
            </a:r>
            <a:r>
              <a:rPr lang="tr-TR" sz="2300" dirty="0" smtClean="0"/>
              <a:t>seçim yapmak </a:t>
            </a:r>
            <a:r>
              <a:rPr lang="tr-TR" sz="2300" dirty="0"/>
              <a:t>zorunda kalacaklardır. Amaçları sadece</a:t>
            </a:r>
          </a:p>
          <a:p>
            <a:r>
              <a:rPr lang="tr-TR" sz="2300" dirty="0"/>
              <a:t>okulun maddi ihtiyaçlarını gidermek olarak </a:t>
            </a:r>
            <a:r>
              <a:rPr lang="tr-TR" sz="2300" dirty="0" smtClean="0"/>
              <a:t>düşünülen okul-aile </a:t>
            </a:r>
            <a:r>
              <a:rPr lang="tr-TR" sz="2300" dirty="0"/>
              <a:t>birliklerinde ve veli toplantılarında </a:t>
            </a:r>
            <a:r>
              <a:rPr lang="tr-TR" sz="2300" dirty="0" smtClean="0"/>
              <a:t>okullarda öğrencilere </a:t>
            </a:r>
            <a:r>
              <a:rPr lang="tr-TR" sz="2300" dirty="0"/>
              <a:t>kazandırılmak istenilen değerler </a:t>
            </a:r>
            <a:r>
              <a:rPr lang="tr-TR" sz="2300" dirty="0" smtClean="0"/>
              <a:t>velilere anlatılmalıdır</a:t>
            </a:r>
            <a:r>
              <a:rPr lang="tr-TR" sz="2300" dirty="0"/>
              <a:t>.</a:t>
            </a:r>
          </a:p>
          <a:p>
            <a:r>
              <a:rPr lang="tr-TR" sz="2300" dirty="0"/>
              <a:t>* Değerler eğitimi sürecine velilere yönelik </a:t>
            </a:r>
            <a:r>
              <a:rPr lang="tr-TR" sz="2300" dirty="0" smtClean="0"/>
              <a:t>seminer, konferans </a:t>
            </a:r>
            <a:r>
              <a:rPr lang="tr-TR" sz="2300" dirty="0"/>
              <a:t>gibi eğitsel faaliyetlerle değerler </a:t>
            </a:r>
            <a:r>
              <a:rPr lang="tr-TR" sz="2300" dirty="0" smtClean="0"/>
              <a:t>eğitiminin neden </a:t>
            </a:r>
            <a:r>
              <a:rPr lang="tr-TR" sz="2300" dirty="0"/>
              <a:t>önemli olduğu anlatılmalıdır. </a:t>
            </a:r>
            <a:endParaRPr lang="tr-TR" sz="2300" dirty="0" smtClean="0"/>
          </a:p>
          <a:p>
            <a:r>
              <a:rPr lang="tr-TR" sz="2300" dirty="0" smtClean="0"/>
              <a:t>* </a:t>
            </a:r>
            <a:r>
              <a:rPr lang="tr-TR" sz="2300" dirty="0"/>
              <a:t>Öğretmenlerin değerler eğitimi ile ilgili </a:t>
            </a:r>
            <a:r>
              <a:rPr lang="tr-TR" sz="2300" dirty="0" smtClean="0"/>
              <a:t>bilgilerinin geliştirilmesi </a:t>
            </a:r>
            <a:r>
              <a:rPr lang="tr-TR" sz="2300" dirty="0"/>
              <a:t>ve güncellenmesi için hizmet içi </a:t>
            </a:r>
            <a:r>
              <a:rPr lang="tr-TR" sz="2300" dirty="0" smtClean="0"/>
              <a:t>eğitime önem </a:t>
            </a:r>
            <a:r>
              <a:rPr lang="tr-TR" sz="2300" dirty="0"/>
              <a:t>verilmeli ve bu konuda düzenli hizmet </a:t>
            </a:r>
            <a:r>
              <a:rPr lang="tr-TR" sz="2300" dirty="0" smtClean="0"/>
              <a:t>içi eğitimler </a:t>
            </a:r>
            <a:r>
              <a:rPr lang="tr-TR" sz="2300" dirty="0"/>
              <a:t>yapılmalıdır</a:t>
            </a:r>
            <a:r>
              <a:rPr lang="tr-TR" sz="2300" dirty="0" smtClean="0"/>
              <a:t>.</a:t>
            </a:r>
            <a:endParaRPr lang="tr-TR" sz="2300" dirty="0"/>
          </a:p>
        </p:txBody>
      </p:sp>
    </p:spTree>
    <p:extLst>
      <p:ext uri="{BB962C8B-B14F-4D97-AF65-F5344CB8AC3E}">
        <p14:creationId xmlns:p14="http://schemas.microsoft.com/office/powerpoint/2010/main" val="177659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373" y="188640"/>
            <a:ext cx="6564601" cy="436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187624" y="4558390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Sonuç</a:t>
            </a:r>
          </a:p>
        </p:txBody>
      </p:sp>
      <p:sp>
        <p:nvSpPr>
          <p:cNvPr id="3" name="Dikdörtgen 2"/>
          <p:cNvSpPr/>
          <p:nvPr/>
        </p:nvSpPr>
        <p:spPr>
          <a:xfrm>
            <a:off x="899592" y="5031355"/>
            <a:ext cx="80648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Demokratik ve bilimsel eğitimin yaygın </a:t>
            </a:r>
            <a:r>
              <a:rPr lang="tr-TR" sz="2400" dirty="0" smtClean="0"/>
              <a:t>olacağı toplumlar</a:t>
            </a:r>
            <a:r>
              <a:rPr lang="tr-TR" sz="2400" dirty="0"/>
              <a:t>, gerçek anlamda eşit ve özgür bireylerin, </a:t>
            </a:r>
            <a:r>
              <a:rPr lang="tr-TR" sz="2400" dirty="0" smtClean="0"/>
              <a:t>özgür ve </a:t>
            </a:r>
            <a:r>
              <a:rPr lang="tr-TR" sz="2400" dirty="0"/>
              <a:t>demokratik toplumların oluşumunu kolaylaştıracaktır.</a:t>
            </a:r>
          </a:p>
        </p:txBody>
      </p:sp>
    </p:spTree>
    <p:extLst>
      <p:ext uri="{BB962C8B-B14F-4D97-AF65-F5344CB8AC3E}">
        <p14:creationId xmlns:p14="http://schemas.microsoft.com/office/powerpoint/2010/main" val="226960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3105835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 smtClean="0"/>
              <a:t>Emine ÇÖLLÜ       </a:t>
            </a:r>
            <a:r>
              <a:rPr lang="tr-TR" sz="4000" dirty="0" err="1" smtClean="0"/>
              <a:t>M.Mehmet</a:t>
            </a:r>
            <a:r>
              <a:rPr lang="tr-TR" sz="4000" dirty="0" smtClean="0"/>
              <a:t>  DEĞERLİ</a:t>
            </a:r>
          </a:p>
          <a:p>
            <a:r>
              <a:rPr lang="tr-TR" sz="4000" dirty="0" smtClean="0"/>
              <a:t>      </a:t>
            </a:r>
          </a:p>
          <a:p>
            <a:r>
              <a:rPr lang="tr-TR" sz="4000" dirty="0" smtClean="0"/>
              <a:t>Nuray GÜLERYÜZ    Hidayet GÜNEŞ</a:t>
            </a:r>
            <a:endParaRPr lang="tr-TR" sz="4000" dirty="0"/>
          </a:p>
        </p:txBody>
      </p:sp>
      <p:sp>
        <p:nvSpPr>
          <p:cNvPr id="3" name="Dikdörtgen 2"/>
          <p:cNvSpPr/>
          <p:nvPr/>
        </p:nvSpPr>
        <p:spPr>
          <a:xfrm>
            <a:off x="693499" y="1340768"/>
            <a:ext cx="38035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b="1" smtClean="0"/>
              <a:t>HAZIRLAYANLAR: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val="315996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474345"/>
            <a:ext cx="86409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tr-TR" sz="2400" dirty="0">
                <a:solidFill>
                  <a:srgbClr val="000000"/>
                </a:solidFill>
                <a:latin typeface="Courier New"/>
                <a:ea typeface="Courier New"/>
              </a:rPr>
              <a:t>Genel anlamda eğitim, toplumsal yaşam içinde </a:t>
            </a:r>
            <a:r>
              <a:rPr lang="tr-TR" sz="2400" dirty="0" smtClean="0">
                <a:solidFill>
                  <a:srgbClr val="000000"/>
                </a:solidFill>
                <a:latin typeface="Courier New"/>
                <a:ea typeface="Courier New"/>
              </a:rPr>
              <a:t>bireyin tutum </a:t>
            </a:r>
            <a:r>
              <a:rPr lang="tr-TR" sz="2400" dirty="0">
                <a:solidFill>
                  <a:srgbClr val="000000"/>
                </a:solidFill>
                <a:latin typeface="Courier New"/>
                <a:ea typeface="Courier New"/>
              </a:rPr>
              <a:t>ve davranışlarını olumlu yönde değiştirmeyi </a:t>
            </a:r>
            <a:r>
              <a:rPr lang="tr-TR" sz="2400" dirty="0" smtClean="0">
                <a:solidFill>
                  <a:srgbClr val="000000"/>
                </a:solidFill>
                <a:latin typeface="Courier New"/>
                <a:ea typeface="Courier New"/>
              </a:rPr>
              <a:t>ve geliştirmeyi </a:t>
            </a:r>
            <a:r>
              <a:rPr lang="tr-TR" sz="2400" dirty="0">
                <a:solidFill>
                  <a:srgbClr val="000000"/>
                </a:solidFill>
                <a:latin typeface="Courier New"/>
                <a:ea typeface="Courier New"/>
              </a:rPr>
              <a:t>amaçlayan süreçler bütünü olarak </a:t>
            </a:r>
            <a:r>
              <a:rPr lang="tr-TR" sz="2400" dirty="0" smtClean="0">
                <a:solidFill>
                  <a:srgbClr val="000000"/>
                </a:solidFill>
                <a:latin typeface="Courier New"/>
                <a:ea typeface="Courier New"/>
              </a:rPr>
              <a:t>tanımlanır. Herkes </a:t>
            </a:r>
            <a:r>
              <a:rPr lang="tr-TR" sz="2400" dirty="0">
                <a:solidFill>
                  <a:srgbClr val="000000"/>
                </a:solidFill>
                <a:latin typeface="Courier New"/>
                <a:ea typeface="Courier New"/>
              </a:rPr>
              <a:t>için daha iyi bir dünya oluşturma arayışı içinde</a:t>
            </a:r>
            <a:br>
              <a:rPr lang="tr-TR" sz="2400" dirty="0">
                <a:solidFill>
                  <a:srgbClr val="000000"/>
                </a:solidFill>
                <a:latin typeface="Courier New"/>
                <a:ea typeface="Courier New"/>
              </a:rPr>
            </a:br>
            <a:r>
              <a:rPr lang="tr-TR" sz="2400" dirty="0">
                <a:solidFill>
                  <a:srgbClr val="000000"/>
                </a:solidFill>
                <a:latin typeface="Courier New"/>
                <a:ea typeface="Courier New"/>
              </a:rPr>
              <a:t>eğitim sistemi, özünde herkes için geçerli pozitif </a:t>
            </a:r>
            <a:r>
              <a:rPr lang="tr-TR" sz="2400" dirty="0" smtClean="0">
                <a:solidFill>
                  <a:srgbClr val="000000"/>
                </a:solidFill>
                <a:latin typeface="Courier New"/>
                <a:ea typeface="Courier New"/>
              </a:rPr>
              <a:t>değerleri barındıran </a:t>
            </a:r>
            <a:r>
              <a:rPr lang="tr-TR" sz="2400" dirty="0">
                <a:solidFill>
                  <a:srgbClr val="000000"/>
                </a:solidFill>
                <a:latin typeface="Courier New"/>
                <a:ea typeface="Courier New"/>
              </a:rPr>
              <a:t>ve eğitimin amaçlarını kazanım haline getiren </a:t>
            </a:r>
            <a:r>
              <a:rPr lang="tr-TR" sz="2400" dirty="0" smtClean="0">
                <a:solidFill>
                  <a:srgbClr val="000000"/>
                </a:solidFill>
                <a:latin typeface="Courier New"/>
                <a:ea typeface="Courier New"/>
              </a:rPr>
              <a:t>bir yapıda </a:t>
            </a:r>
            <a:r>
              <a:rPr lang="tr-TR" sz="2400" dirty="0">
                <a:solidFill>
                  <a:srgbClr val="000000"/>
                </a:solidFill>
                <a:latin typeface="Courier New"/>
                <a:ea typeface="Courier New"/>
              </a:rPr>
              <a:t>olmalıdır. Bu amaçla insanlığın yarattığı, </a:t>
            </a:r>
            <a:r>
              <a:rPr lang="tr-TR" sz="2400" dirty="0" smtClean="0">
                <a:solidFill>
                  <a:srgbClr val="000000"/>
                </a:solidFill>
                <a:latin typeface="Courier New"/>
                <a:ea typeface="Courier New"/>
              </a:rPr>
              <a:t>biriktirdiği ortak </a:t>
            </a:r>
            <a:r>
              <a:rPr lang="tr-TR" sz="2400" dirty="0">
                <a:solidFill>
                  <a:srgbClr val="000000"/>
                </a:solidFill>
                <a:latin typeface="Courier New"/>
                <a:ea typeface="Courier New"/>
              </a:rPr>
              <a:t>evrensel değerlerin öğretilmesi ve yeni </a:t>
            </a:r>
            <a:r>
              <a:rPr lang="tr-TR" sz="2400" dirty="0" smtClean="0">
                <a:solidFill>
                  <a:srgbClr val="000000"/>
                </a:solidFill>
                <a:latin typeface="Courier New"/>
                <a:ea typeface="Courier New"/>
              </a:rPr>
              <a:t>nesillere aktarılmasında </a:t>
            </a:r>
            <a:r>
              <a:rPr lang="tr-TR" sz="2400" dirty="0">
                <a:solidFill>
                  <a:srgbClr val="000000"/>
                </a:solidFill>
                <a:latin typeface="Courier New"/>
                <a:ea typeface="Courier New"/>
              </a:rPr>
              <a:t>değerler eğitimi önemli ve belirleyici bir </a:t>
            </a:r>
            <a:r>
              <a:rPr lang="tr-TR" sz="2400" dirty="0" smtClean="0">
                <a:solidFill>
                  <a:srgbClr val="000000"/>
                </a:solidFill>
                <a:latin typeface="Courier New"/>
                <a:ea typeface="Courier New"/>
              </a:rPr>
              <a:t>rol  oynar</a:t>
            </a:r>
            <a:r>
              <a:rPr lang="tr-TR" sz="2400" dirty="0">
                <a:solidFill>
                  <a:srgbClr val="000000"/>
                </a:solidFill>
                <a:latin typeface="Courier New"/>
                <a:ea typeface="Courier New"/>
              </a:rPr>
              <a:t>.</a:t>
            </a:r>
            <a:endParaRPr lang="tr-TR" sz="2400" dirty="0">
              <a:solidFill>
                <a:srgbClr val="000000"/>
              </a:solidFill>
              <a:effectLst/>
              <a:latin typeface="Courier New"/>
              <a:ea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7014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8317" y="476672"/>
            <a:ext cx="4752528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dirty="0"/>
              <a:t>Değerlerin, toplumdan topluma ve zaman </a:t>
            </a:r>
            <a:r>
              <a:rPr lang="tr-TR" sz="2600" dirty="0" smtClean="0"/>
              <a:t>içinde değişmesi </a:t>
            </a:r>
            <a:r>
              <a:rPr lang="tr-TR" sz="2600" dirty="0"/>
              <a:t>kaçınılmazdır. Toplumlar, çocukların </a:t>
            </a:r>
            <a:r>
              <a:rPr lang="tr-TR" sz="2600" dirty="0" smtClean="0"/>
              <a:t>değerler doğrultusunda </a:t>
            </a:r>
            <a:r>
              <a:rPr lang="tr-TR" sz="2600" dirty="0"/>
              <a:t>bazı davranışların sergilenmesini önemser.</a:t>
            </a:r>
          </a:p>
          <a:p>
            <a:r>
              <a:rPr lang="tr-TR" sz="2600" dirty="0"/>
              <a:t>Örneğin; Sevgi, saygı, dürüstlük, dostluk, </a:t>
            </a:r>
            <a:r>
              <a:rPr lang="tr-TR" sz="2600" dirty="0" smtClean="0"/>
              <a:t>paylaşma, dayanışma</a:t>
            </a:r>
            <a:r>
              <a:rPr lang="tr-TR" sz="2600" dirty="0"/>
              <a:t>, temizlik ve benzerleri, hemen her </a:t>
            </a:r>
            <a:r>
              <a:rPr lang="tr-TR" sz="2600" dirty="0" smtClean="0"/>
              <a:t>toplumda önemsenen </a:t>
            </a:r>
            <a:r>
              <a:rPr lang="tr-TR" sz="2600" dirty="0"/>
              <a:t>toplumsal değerlerdir. Değerler toplum </a:t>
            </a:r>
            <a:r>
              <a:rPr lang="tr-TR" sz="2600" dirty="0" smtClean="0"/>
              <a:t>için değerli </a:t>
            </a:r>
            <a:r>
              <a:rPr lang="tr-TR" sz="2600" dirty="0"/>
              <a:t>olduğu için, bu değerlere uygun davranan </a:t>
            </a:r>
            <a:r>
              <a:rPr lang="tr-TR" sz="2600" dirty="0" smtClean="0"/>
              <a:t>insanlar da </a:t>
            </a:r>
            <a:r>
              <a:rPr lang="tr-TR" sz="2600" dirty="0"/>
              <a:t>toplum gözünde değerli kabul edilir.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283" y="1124744"/>
            <a:ext cx="4165717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363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333137"/>
            <a:ext cx="8352928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Değerler eğitimi nedir?</a:t>
            </a:r>
          </a:p>
          <a:p>
            <a:r>
              <a:rPr lang="tr-TR" sz="2600" dirty="0"/>
              <a:t>Birleşmiş Milletler Eğitim, Bilim ve Kültür </a:t>
            </a:r>
            <a:r>
              <a:rPr lang="tr-TR" sz="2600" dirty="0" smtClean="0"/>
              <a:t>Örgütü (UNESCO</a:t>
            </a:r>
            <a:r>
              <a:rPr lang="tr-TR" sz="2600" dirty="0"/>
              <a:t>) tarafından değerler eğitimi; “Çocukların </a:t>
            </a:r>
            <a:r>
              <a:rPr lang="tr-TR" sz="2600" dirty="0" smtClean="0"/>
              <a:t>ve gençlerin </a:t>
            </a:r>
            <a:r>
              <a:rPr lang="tr-TR" sz="2600" dirty="0"/>
              <a:t>pozitif değerleri keşfedip geliştirmeleri ve </a:t>
            </a:r>
            <a:r>
              <a:rPr lang="tr-TR" sz="2600" dirty="0" smtClean="0"/>
              <a:t>kendi potansiyellerine </a:t>
            </a:r>
            <a:r>
              <a:rPr lang="tr-TR" sz="2600" dirty="0"/>
              <a:t>göre ilerlemeleri için yürütülen </a:t>
            </a:r>
            <a:r>
              <a:rPr lang="tr-TR" sz="2600" dirty="0" smtClean="0"/>
              <a:t>eğitimsel gayretler</a:t>
            </a:r>
            <a:r>
              <a:rPr lang="tr-TR" sz="2600" dirty="0"/>
              <a:t>” olarak tanımlanmaktadır. Kavram olarak “</a:t>
            </a:r>
            <a:r>
              <a:rPr lang="tr-TR" sz="2600" dirty="0" smtClean="0"/>
              <a:t>değer” ise</a:t>
            </a:r>
            <a:r>
              <a:rPr lang="tr-TR" sz="2600" dirty="0"/>
              <a:t>, bireylerin objeleri, insanları, fikirleri, durumları </a:t>
            </a:r>
            <a:r>
              <a:rPr lang="tr-TR" sz="2600" dirty="0" smtClean="0"/>
              <a:t>ve hareketleri </a:t>
            </a:r>
            <a:r>
              <a:rPr lang="tr-TR" sz="2600" dirty="0"/>
              <a:t>iyi-kötü, doğru-yanlış, istenen-istenmeyen </a:t>
            </a:r>
            <a:r>
              <a:rPr lang="tr-TR" sz="2600" dirty="0" smtClean="0"/>
              <a:t>ve bunun </a:t>
            </a:r>
            <a:r>
              <a:rPr lang="tr-TR" sz="2600" dirty="0"/>
              <a:t>gibi yargıları oluşturan ilkeleri ifade </a:t>
            </a:r>
            <a:r>
              <a:rPr lang="tr-TR" sz="2600" dirty="0" smtClean="0"/>
              <a:t>eder. Gerek </a:t>
            </a:r>
            <a:r>
              <a:rPr lang="tr-TR" sz="2600" dirty="0"/>
              <a:t>eğitim-öğretim programları, gerekse ders </a:t>
            </a:r>
            <a:r>
              <a:rPr lang="tr-TR" sz="2600" dirty="0" smtClean="0"/>
              <a:t>kitapları aracılığıyla </a:t>
            </a:r>
            <a:r>
              <a:rPr lang="tr-TR" sz="2600" dirty="0"/>
              <a:t>değerlerin öğretilmesi konusu, eğitim </a:t>
            </a:r>
            <a:r>
              <a:rPr lang="tr-TR" sz="2600" dirty="0" smtClean="0"/>
              <a:t>biliminin üzerinde </a:t>
            </a:r>
            <a:r>
              <a:rPr lang="tr-TR" sz="2600" dirty="0"/>
              <a:t>ısrarla durulan konuları arasındadır. </a:t>
            </a:r>
            <a:r>
              <a:rPr lang="tr-TR" sz="2600" dirty="0" smtClean="0"/>
              <a:t>Eğitimin, toplumsal </a:t>
            </a:r>
            <a:r>
              <a:rPr lang="tr-TR" sz="2600" dirty="0"/>
              <a:t>yaşam içinde evrensel, yerel ve kültürel </a:t>
            </a:r>
            <a:r>
              <a:rPr lang="tr-TR" sz="2600" dirty="0" smtClean="0"/>
              <a:t>değerler sistemini </a:t>
            </a:r>
            <a:r>
              <a:rPr lang="tr-TR" sz="2600" dirty="0"/>
              <a:t>bireylere iletme noktasında önemli rol </a:t>
            </a:r>
            <a:r>
              <a:rPr lang="tr-TR" sz="2600" dirty="0" smtClean="0"/>
              <a:t>oynadığı bilinmektedir.,</a:t>
            </a:r>
            <a:endParaRPr lang="tr-TR" sz="2600" dirty="0"/>
          </a:p>
        </p:txBody>
      </p:sp>
    </p:spTree>
    <p:extLst>
      <p:ext uri="{BB962C8B-B14F-4D97-AF65-F5344CB8AC3E}">
        <p14:creationId xmlns:p14="http://schemas.microsoft.com/office/powerpoint/2010/main" val="418492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332656"/>
            <a:ext cx="856895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/>
              <a:t>Eğitimin hedeflerinden birisi değer yaratmak, bir </a:t>
            </a:r>
            <a:r>
              <a:rPr lang="tr-TR" sz="2200" dirty="0" smtClean="0"/>
              <a:t>diğeri de </a:t>
            </a:r>
            <a:r>
              <a:rPr lang="tr-TR" sz="2200" dirty="0"/>
              <a:t>yaratılan ve herkes tarafından kabul edilen </a:t>
            </a:r>
            <a:r>
              <a:rPr lang="tr-TR" sz="2200" dirty="0" smtClean="0"/>
              <a:t>değerleri davranış </a:t>
            </a:r>
            <a:r>
              <a:rPr lang="tr-TR" sz="2200" dirty="0"/>
              <a:t>haline getiren bireyler yetiştirmektir. </a:t>
            </a:r>
            <a:r>
              <a:rPr lang="tr-TR" sz="2200" dirty="0" smtClean="0"/>
              <a:t>Bireylerin davranışları </a:t>
            </a:r>
            <a:r>
              <a:rPr lang="tr-TR" sz="2200" dirty="0"/>
              <a:t>dolayı ya da dolaysız olarak değerler </a:t>
            </a:r>
            <a:r>
              <a:rPr lang="tr-TR" sz="2200" dirty="0" smtClean="0"/>
              <a:t>tarafından yönlendirilir</a:t>
            </a:r>
            <a:r>
              <a:rPr lang="tr-TR" sz="2200" dirty="0"/>
              <a:t>. </a:t>
            </a:r>
            <a:endParaRPr lang="tr-TR" sz="2200" dirty="0" smtClean="0"/>
          </a:p>
          <a:p>
            <a:r>
              <a:rPr lang="tr-TR" sz="2200" dirty="0" smtClean="0"/>
              <a:t>Çocukların </a:t>
            </a:r>
            <a:r>
              <a:rPr lang="tr-TR" sz="2200" dirty="0"/>
              <a:t>doğruları öğrenmesi ve </a:t>
            </a:r>
            <a:r>
              <a:rPr lang="tr-TR" sz="2200" dirty="0" smtClean="0"/>
              <a:t>hangi davranışların </a:t>
            </a:r>
            <a:r>
              <a:rPr lang="tr-TR" sz="2200" dirty="0"/>
              <a:t>başka insanlar tarafından kabul </a:t>
            </a:r>
            <a:r>
              <a:rPr lang="tr-TR" sz="2200" dirty="0" smtClean="0"/>
              <a:t>edilebilir olduğunu </a:t>
            </a:r>
            <a:r>
              <a:rPr lang="tr-TR" sz="2200" dirty="0"/>
              <a:t>öğrenmesi için yardıma ihtiyaçları vardır. </a:t>
            </a:r>
            <a:r>
              <a:rPr lang="tr-TR" sz="2200" dirty="0" smtClean="0"/>
              <a:t>Değerler eğitimi </a:t>
            </a:r>
            <a:r>
              <a:rPr lang="tr-TR" sz="2200" dirty="0"/>
              <a:t>bu aşamada öne </a:t>
            </a:r>
            <a:r>
              <a:rPr lang="tr-TR" sz="2200" dirty="0" smtClean="0"/>
              <a:t>çıkmaktadır. </a:t>
            </a:r>
          </a:p>
          <a:p>
            <a:r>
              <a:rPr lang="tr-TR" sz="2200" dirty="0" smtClean="0"/>
              <a:t>Değerlerden </a:t>
            </a:r>
            <a:r>
              <a:rPr lang="tr-TR" sz="2200" dirty="0"/>
              <a:t>bağımsız bir eğitim sistemi </a:t>
            </a:r>
            <a:r>
              <a:rPr lang="tr-TR" sz="2200" dirty="0" smtClean="0"/>
              <a:t>düşünmek mümkün </a:t>
            </a:r>
            <a:r>
              <a:rPr lang="tr-TR" sz="2200" dirty="0"/>
              <a:t>değildir. </a:t>
            </a:r>
            <a:endParaRPr lang="tr-TR" sz="2200" dirty="0" smtClean="0"/>
          </a:p>
          <a:p>
            <a:r>
              <a:rPr lang="tr-TR" sz="2200" dirty="0" smtClean="0"/>
              <a:t>Bu </a:t>
            </a:r>
            <a:r>
              <a:rPr lang="tr-TR" sz="2200" dirty="0"/>
              <a:t>nedenle asıl soru “okullarda </a:t>
            </a:r>
            <a:r>
              <a:rPr lang="tr-TR" sz="2200" dirty="0" smtClean="0"/>
              <a:t>değerler eğitimi </a:t>
            </a:r>
            <a:r>
              <a:rPr lang="tr-TR" sz="2200" dirty="0"/>
              <a:t>verilmeli mi?” değil; “okullar hangi değerleri, </a:t>
            </a:r>
            <a:r>
              <a:rPr lang="tr-TR" sz="2200" dirty="0" smtClean="0"/>
              <a:t>nasıl öğretmeli</a:t>
            </a:r>
            <a:r>
              <a:rPr lang="tr-TR" sz="2200" dirty="0"/>
              <a:t>?” olmalıdır. </a:t>
            </a:r>
            <a:endParaRPr lang="tr-TR" sz="2200" dirty="0" smtClean="0"/>
          </a:p>
          <a:p>
            <a:r>
              <a:rPr lang="tr-TR" sz="2200" dirty="0"/>
              <a:t> </a:t>
            </a:r>
            <a:r>
              <a:rPr lang="tr-TR" sz="2200" dirty="0" smtClean="0"/>
              <a:t>  Okulların </a:t>
            </a:r>
            <a:r>
              <a:rPr lang="tr-TR" sz="2200" dirty="0"/>
              <a:t>öncelikli görevi </a:t>
            </a:r>
            <a:r>
              <a:rPr lang="tr-TR" sz="2200" dirty="0" smtClean="0"/>
              <a:t>kültür aktarımında </a:t>
            </a:r>
            <a:r>
              <a:rPr lang="tr-TR" sz="2200" dirty="0"/>
              <a:t>öğretim programlarında açık olarak </a:t>
            </a:r>
            <a:r>
              <a:rPr lang="tr-TR" sz="2200" dirty="0" smtClean="0"/>
              <a:t>belirtilen veya </a:t>
            </a:r>
            <a:r>
              <a:rPr lang="tr-TR" sz="2200" dirty="0"/>
              <a:t>belirtilmeyen değerleri öğretmek, </a:t>
            </a:r>
            <a:r>
              <a:rPr lang="tr-TR" sz="2200" dirty="0" smtClean="0"/>
              <a:t>öğrencileri belirlenen </a:t>
            </a:r>
            <a:r>
              <a:rPr lang="tr-TR" sz="2200" dirty="0"/>
              <a:t>değerler doğrultusunda hayata </a:t>
            </a:r>
            <a:r>
              <a:rPr lang="tr-TR" sz="2200" dirty="0" smtClean="0"/>
              <a:t>hazırlamak çocukların </a:t>
            </a:r>
            <a:r>
              <a:rPr lang="tr-TR" sz="2200" dirty="0"/>
              <a:t>kişisel gelişimine katkıda bulunmaktır. Böylesi bir yaklaşım, çocuk ve gençlerin karakterini ve benlik algısını olumlu yönde etkiler. Bu yüzden bireyin belirli </a:t>
            </a:r>
            <a:r>
              <a:rPr lang="tr-TR" sz="2200" dirty="0" smtClean="0"/>
              <a:t>değerlerin farkına </a:t>
            </a:r>
            <a:r>
              <a:rPr lang="tr-TR" sz="2200" dirty="0"/>
              <a:t>varması, yeni değerler üretmesi, benimsemesi ve içselleştirerek davranışları ile sergilemesi eğitim sisteminin öncelikli sorumluluk alanı olmak zorundadır</a:t>
            </a:r>
            <a:r>
              <a:rPr lang="tr-TR" sz="2200" dirty="0" smtClean="0"/>
              <a:t>.</a:t>
            </a:r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val="204935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47832" y="199387"/>
            <a:ext cx="84160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Demokratik </a:t>
            </a:r>
            <a:r>
              <a:rPr lang="tr-TR" sz="2400" dirty="0"/>
              <a:t>toplumlarda eğitim kurumları; </a:t>
            </a:r>
            <a:r>
              <a:rPr lang="tr-TR" sz="2400" dirty="0" smtClean="0"/>
              <a:t>sadece bilişsel </a:t>
            </a:r>
            <a:r>
              <a:rPr lang="tr-TR" sz="2400" dirty="0"/>
              <a:t>amaçlara ulaşmak için değil, aynı zamanda </a:t>
            </a:r>
            <a:r>
              <a:rPr lang="tr-TR" sz="2400" dirty="0" smtClean="0"/>
              <a:t>insanı insan </a:t>
            </a:r>
            <a:r>
              <a:rPr lang="tr-TR" sz="2400" dirty="0"/>
              <a:t>yapan bütün evrensel değerlerin, öğrencilere </a:t>
            </a:r>
            <a:r>
              <a:rPr lang="tr-TR" sz="2400" dirty="0" smtClean="0"/>
              <a:t>verildiği bir </a:t>
            </a:r>
            <a:r>
              <a:rPr lang="tr-TR" sz="2400" dirty="0"/>
              <a:t>yapı olma anlayışına sahip olmak için de çaba sarf </a:t>
            </a:r>
            <a:r>
              <a:rPr lang="tr-TR" sz="2400" dirty="0" smtClean="0"/>
              <a:t>etmek zorundadır</a:t>
            </a:r>
            <a:r>
              <a:rPr lang="tr-TR" sz="2400" dirty="0"/>
              <a:t>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64" y="2060848"/>
            <a:ext cx="7499380" cy="4291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582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597" y="2159050"/>
            <a:ext cx="4406075" cy="4666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494731" y="131728"/>
            <a:ext cx="83598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Eğitim için en temel değerlerden arınarak tümüyle teknolojik ihtiyaçları karşılamaya çalışmak ya da yalnızca geleneksel ve alışılagelmiş değerlere tutunmak</a:t>
            </a:r>
            <a:r>
              <a:rPr lang="tr-TR" sz="2400" dirty="0" smtClean="0"/>
              <a:t>, bireylerde </a:t>
            </a:r>
            <a:r>
              <a:rPr lang="tr-TR" sz="2400" dirty="0"/>
              <a:t>değer karmaşasına neden olacaktır. Eğitim, en azından iyi bir insan, iyi bir yaşam ve sağlıklı bir toplum oluşturmak yolunda gösterilen çabalar bütünü olarak görülmelidir.</a:t>
            </a:r>
          </a:p>
        </p:txBody>
      </p:sp>
    </p:spTree>
    <p:extLst>
      <p:ext uri="{BB962C8B-B14F-4D97-AF65-F5344CB8AC3E}">
        <p14:creationId xmlns:p14="http://schemas.microsoft.com/office/powerpoint/2010/main" val="338564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83568" y="404664"/>
            <a:ext cx="7416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Değerler eğitimi nasıl verilmelidir?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627154"/>
            <a:ext cx="4527528" cy="421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67544" y="1052736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Değerler eğitiminde şu </a:t>
            </a:r>
            <a:r>
              <a:rPr lang="tr-TR" sz="2400" dirty="0"/>
              <a:t>sorulara yanıt </a:t>
            </a:r>
            <a:r>
              <a:rPr lang="tr-TR" sz="2400" dirty="0" smtClean="0"/>
              <a:t>aranması gerekir</a:t>
            </a:r>
            <a:r>
              <a:rPr lang="tr-TR" sz="2400" dirty="0"/>
              <a:t>;</a:t>
            </a:r>
          </a:p>
          <a:p>
            <a:r>
              <a:rPr lang="tr-TR" sz="2400" dirty="0"/>
              <a:t>* Değerler eğitimi programı neyi içermeli?</a:t>
            </a:r>
          </a:p>
          <a:p>
            <a:r>
              <a:rPr lang="tr-TR" sz="2400" dirty="0"/>
              <a:t>* Hangi değerler, nasıl öğretilmeli?</a:t>
            </a:r>
          </a:p>
          <a:p>
            <a:r>
              <a:rPr lang="tr-TR" sz="2400" dirty="0"/>
              <a:t>* Değerler eğitiminde ailelerin ve öğretmenin rolü </a:t>
            </a:r>
            <a:r>
              <a:rPr lang="tr-TR" sz="2400" dirty="0" smtClean="0"/>
              <a:t>ne olmalı</a:t>
            </a:r>
            <a:r>
              <a:rPr lang="tr-TR" sz="2400" dirty="0"/>
              <a:t>?</a:t>
            </a:r>
          </a:p>
          <a:p>
            <a:r>
              <a:rPr lang="tr-TR" sz="2400" dirty="0"/>
              <a:t>* Okullarda nasıl uygulanmalı?</a:t>
            </a:r>
          </a:p>
        </p:txBody>
      </p:sp>
    </p:spTree>
    <p:extLst>
      <p:ext uri="{BB962C8B-B14F-4D97-AF65-F5344CB8AC3E}">
        <p14:creationId xmlns:p14="http://schemas.microsoft.com/office/powerpoint/2010/main" val="239398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260648"/>
            <a:ext cx="864096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/>
              <a:t>Değerler, çocuklardaki iyi tarafı ortaya çıkarmayı </a:t>
            </a:r>
            <a:r>
              <a:rPr lang="tr-TR" sz="2200" dirty="0" smtClean="0"/>
              <a:t>ve kişiliğini </a:t>
            </a:r>
            <a:r>
              <a:rPr lang="tr-TR" sz="2200" dirty="0"/>
              <a:t>bütünüyle geliştirmeyi amaçlar. Sevgi, </a:t>
            </a:r>
            <a:r>
              <a:rPr lang="tr-TR" sz="2200" dirty="0" smtClean="0"/>
              <a:t>saygı, dürüstlük</a:t>
            </a:r>
            <a:r>
              <a:rPr lang="tr-TR" sz="2200" dirty="0"/>
              <a:t>, dayanışma, paylaşma, mutluluk, </a:t>
            </a:r>
            <a:r>
              <a:rPr lang="tr-TR" sz="2200" dirty="0" smtClean="0"/>
              <a:t>sabır, cesaret </a:t>
            </a:r>
            <a:r>
              <a:rPr lang="tr-TR" sz="2200" dirty="0"/>
              <a:t>ve sorumluluk gibi değerlerin okullarda </a:t>
            </a:r>
            <a:r>
              <a:rPr lang="tr-TR" sz="2200" dirty="0" smtClean="0"/>
              <a:t>doğru tarzda </a:t>
            </a:r>
            <a:r>
              <a:rPr lang="tr-TR" sz="2200" dirty="0"/>
              <a:t>öğretilmesinin toplumsal yaşamda ortaya </a:t>
            </a:r>
            <a:r>
              <a:rPr lang="tr-TR" sz="2200" dirty="0" smtClean="0"/>
              <a:t>çıkan olumsuzlukları </a:t>
            </a:r>
            <a:r>
              <a:rPr lang="tr-TR" sz="2200" dirty="0"/>
              <a:t>azaltan bir işlev görmesi kaçınılmazdır.</a:t>
            </a:r>
          </a:p>
          <a:p>
            <a:r>
              <a:rPr lang="tr-TR" sz="2200" dirty="0"/>
              <a:t>Derslerde değer eğitimi gerçekleştirilirken en </a:t>
            </a:r>
            <a:r>
              <a:rPr lang="tr-TR" sz="2200" dirty="0" smtClean="0"/>
              <a:t>çok kullanılabilecek </a:t>
            </a:r>
            <a:r>
              <a:rPr lang="tr-TR" sz="2200" dirty="0"/>
              <a:t>yöntem ve teknikleri; tartışma </a:t>
            </a:r>
            <a:r>
              <a:rPr lang="tr-TR" sz="2200" dirty="0" smtClean="0"/>
              <a:t>temelli yaklaşım</a:t>
            </a:r>
            <a:r>
              <a:rPr lang="tr-TR" sz="2200" dirty="0"/>
              <a:t>, öğrenci merkezli aktif öğrenme </a:t>
            </a:r>
            <a:r>
              <a:rPr lang="tr-TR" sz="2200" dirty="0" smtClean="0"/>
              <a:t>stratejileri, grup </a:t>
            </a:r>
            <a:r>
              <a:rPr lang="tr-TR" sz="2200" dirty="0"/>
              <a:t>çalışması, drama, uygulamalı aktiviteler, </a:t>
            </a:r>
            <a:r>
              <a:rPr lang="tr-TR" sz="2200" dirty="0" smtClean="0"/>
              <a:t>öğrenciler tarafından </a:t>
            </a:r>
            <a:r>
              <a:rPr lang="tr-TR" sz="2200" dirty="0"/>
              <a:t>yönetilen araştırmalar, eğitimsel oyunlar </a:t>
            </a:r>
            <a:r>
              <a:rPr lang="tr-TR" sz="2200" dirty="0" smtClean="0"/>
              <a:t>olarak sıralanabilir</a:t>
            </a:r>
          </a:p>
          <a:p>
            <a:r>
              <a:rPr lang="tr-TR" sz="2200" dirty="0" smtClean="0"/>
              <a:t>   Derslerde </a:t>
            </a:r>
            <a:r>
              <a:rPr lang="tr-TR" sz="2200" dirty="0"/>
              <a:t>grup çalışması şeklide yapılan </a:t>
            </a:r>
            <a:r>
              <a:rPr lang="tr-TR" sz="2200" dirty="0" smtClean="0"/>
              <a:t>etkinlikler  sayesinde </a:t>
            </a:r>
            <a:r>
              <a:rPr lang="tr-TR" sz="2200" dirty="0"/>
              <a:t>başta temel insani değerler olmak üzere, </a:t>
            </a:r>
            <a:r>
              <a:rPr lang="tr-TR" sz="2200" dirty="0" smtClean="0"/>
              <a:t>insanlığın ortak </a:t>
            </a:r>
            <a:r>
              <a:rPr lang="tr-TR" sz="2200" dirty="0"/>
              <a:t>evrensel değerlerini çocuklara benimsetmek ve </a:t>
            </a:r>
            <a:r>
              <a:rPr lang="tr-TR" sz="2200" dirty="0" smtClean="0"/>
              <a:t>bu değerlerin </a:t>
            </a:r>
            <a:r>
              <a:rPr lang="tr-TR" sz="2200" dirty="0"/>
              <a:t>çocukların karakter oluşumuna katkı </a:t>
            </a:r>
            <a:r>
              <a:rPr lang="tr-TR" sz="2200" dirty="0" smtClean="0"/>
              <a:t>sunması sağlanabilir</a:t>
            </a:r>
            <a:r>
              <a:rPr lang="tr-TR" sz="2200" dirty="0"/>
              <a:t>. Örneğin, oyunların, sanatın, </a:t>
            </a:r>
            <a:r>
              <a:rPr lang="tr-TR" sz="2200" dirty="0" smtClean="0"/>
              <a:t>tartışmaların, bilmecelerin </a:t>
            </a:r>
            <a:r>
              <a:rPr lang="tr-TR" sz="2200" dirty="0"/>
              <a:t>ve diğer birçok etkinliğin kullanımı </a:t>
            </a:r>
            <a:r>
              <a:rPr lang="tr-TR" sz="2200" dirty="0" smtClean="0"/>
              <a:t>bunu sağlayabilir</a:t>
            </a:r>
            <a:r>
              <a:rPr lang="tr-TR" sz="2200" dirty="0"/>
              <a:t>. Çocukların ilgi ve yetenek alanları </a:t>
            </a:r>
            <a:r>
              <a:rPr lang="tr-TR" sz="2200" dirty="0" smtClean="0"/>
              <a:t>sınırlı olmadığından</a:t>
            </a:r>
            <a:r>
              <a:rPr lang="tr-TR" sz="2200" dirty="0"/>
              <a:t>, belirli bir değeri onlara aktarmak </a:t>
            </a:r>
            <a:r>
              <a:rPr lang="tr-TR" sz="2200" dirty="0" smtClean="0"/>
              <a:t>eğitimde kullanılan </a:t>
            </a:r>
            <a:r>
              <a:rPr lang="tr-TR" sz="2200" dirty="0"/>
              <a:t>yönteme göre değişebilir.</a:t>
            </a:r>
          </a:p>
          <a:p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val="282646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071a4427ab5b34936f455dad68bb95e9c9dcdc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811</Words>
  <Application>Microsoft Office PowerPoint</Application>
  <PresentationFormat>Ekran Gösterisi (4:3)</PresentationFormat>
  <Paragraphs>35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Hidayet GÜNEŞ</dc:creator>
  <cp:lastModifiedBy>Hidayet GÜNEŞ</cp:lastModifiedBy>
  <cp:revision>12</cp:revision>
  <dcterms:created xsi:type="dcterms:W3CDTF">2015-06-19T07:29:17Z</dcterms:created>
  <dcterms:modified xsi:type="dcterms:W3CDTF">2015-06-19T09:27:07Z</dcterms:modified>
</cp:coreProperties>
</file>