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3" r:id="rId5"/>
    <p:sldId id="285" r:id="rId6"/>
    <p:sldId id="288" r:id="rId7"/>
    <p:sldId id="260" r:id="rId8"/>
    <p:sldId id="284" r:id="rId9"/>
    <p:sldId id="261" r:id="rId10"/>
    <p:sldId id="262" r:id="rId11"/>
    <p:sldId id="286" r:id="rId12"/>
    <p:sldId id="287" r:id="rId13"/>
    <p:sldId id="263" r:id="rId14"/>
    <p:sldId id="289" r:id="rId15"/>
    <p:sldId id="264" r:id="rId16"/>
    <p:sldId id="290" r:id="rId17"/>
    <p:sldId id="291" r:id="rId18"/>
    <p:sldId id="265" r:id="rId19"/>
    <p:sldId id="292" r:id="rId20"/>
    <p:sldId id="266" r:id="rId21"/>
    <p:sldId id="267" r:id="rId22"/>
    <p:sldId id="268" r:id="rId23"/>
    <p:sldId id="293" r:id="rId24"/>
    <p:sldId id="270" r:id="rId25"/>
    <p:sldId id="269" r:id="rId26"/>
    <p:sldId id="271" r:id="rId27"/>
    <p:sldId id="294" r:id="rId28"/>
    <p:sldId id="297" r:id="rId29"/>
    <p:sldId id="296" r:id="rId30"/>
    <p:sldId id="298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660066"/>
    <a:srgbClr val="ED5703"/>
    <a:srgbClr val="F05E1C"/>
    <a:srgbClr val="360EE0"/>
    <a:srgbClr val="38C02E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40" autoAdjust="0"/>
    <p:restoredTop sz="86462" autoAdjust="0"/>
  </p:normalViewPr>
  <p:slideViewPr>
    <p:cSldViewPr>
      <p:cViewPr>
        <p:scale>
          <a:sx n="75" d="100"/>
          <a:sy n="75" d="100"/>
        </p:scale>
        <p:origin x="-124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595119-E91F-4C01-A214-C3874FB2C9F4}" type="doc">
      <dgm:prSet loTypeId="urn:microsoft.com/office/officeart/2008/layout/RadialCluster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51700D18-9AB2-4054-AD1C-9ED8507DF16F}">
      <dgm:prSet phldrT="[Metin]" custT="1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sz="4400" b="1" cap="none" spc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KAN HÜCRELERİ</a:t>
          </a:r>
          <a:endParaRPr lang="tr-TR" sz="4400" b="1" cap="none" spc="0" dirty="0">
            <a:ln w="11430"/>
            <a:solidFill>
              <a:srgbClr val="FFFF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5760072-1232-47A9-A32D-DC3743362E47}" type="parTrans" cxnId="{BC6B15CF-8783-41B7-A7BA-D7BD63F83130}">
      <dgm:prSet/>
      <dgm:spPr/>
      <dgm:t>
        <a:bodyPr/>
        <a:lstStyle/>
        <a:p>
          <a:endParaRPr lang="tr-TR"/>
        </a:p>
      </dgm:t>
    </dgm:pt>
    <dgm:pt modelId="{AE9E56D8-34D9-4C39-A690-FD977DE3B177}" type="sibTrans" cxnId="{BC6B15CF-8783-41B7-A7BA-D7BD63F83130}">
      <dgm:prSet/>
      <dgm:spPr/>
      <dgm:t>
        <a:bodyPr/>
        <a:lstStyle/>
        <a:p>
          <a:endParaRPr lang="tr-TR"/>
        </a:p>
      </dgm:t>
    </dgm:pt>
    <dgm:pt modelId="{47699E5F-A600-4820-BEBC-CEA9CD9AA9D9}">
      <dgm:prSet phldrT="[Metin]" custT="1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sz="40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Akyuvar</a:t>
          </a:r>
          <a:endParaRPr lang="tr-TR" sz="4000" b="1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72BE191-C504-4C82-8DE1-70E22BC45850}" type="parTrans" cxnId="{9C7BDA46-8079-45C9-9B2E-AD1768DBFCD4}">
      <dgm:prSet/>
      <dgm:spPr/>
      <dgm:t>
        <a:bodyPr/>
        <a:lstStyle/>
        <a:p>
          <a:endParaRPr lang="tr-TR"/>
        </a:p>
      </dgm:t>
    </dgm:pt>
    <dgm:pt modelId="{AFDB0A92-AA0A-440C-88CB-8860E7AD2A57}" type="sibTrans" cxnId="{9C7BDA46-8079-45C9-9B2E-AD1768DBFCD4}">
      <dgm:prSet/>
      <dgm:spPr/>
      <dgm:t>
        <a:bodyPr/>
        <a:lstStyle/>
        <a:p>
          <a:endParaRPr lang="tr-TR"/>
        </a:p>
      </dgm:t>
    </dgm:pt>
    <dgm:pt modelId="{F88374F7-6ABA-43C2-B5C7-40EED11828A3}">
      <dgm:prSet phldrT="[Metin]" custT="1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sz="4000" b="1" cap="none" spc="0" dirty="0" smtClean="0">
              <a:ln w="11430"/>
              <a:solidFill>
                <a:srgbClr val="66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Kan pulcukları</a:t>
          </a:r>
          <a:endParaRPr lang="tr-TR" sz="4000" b="1" cap="none" spc="0" dirty="0">
            <a:ln w="11430"/>
            <a:solidFill>
              <a:srgbClr val="66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F579562-6FB9-4AA4-8F7C-0AC18BAD19B9}" type="parTrans" cxnId="{C22F57FB-7AF6-42B1-9815-D1D51E7AC40A}">
      <dgm:prSet/>
      <dgm:spPr/>
      <dgm:t>
        <a:bodyPr/>
        <a:lstStyle/>
        <a:p>
          <a:endParaRPr lang="tr-TR"/>
        </a:p>
      </dgm:t>
    </dgm:pt>
    <dgm:pt modelId="{F7B22563-F14A-4805-8C59-AD3767134261}" type="sibTrans" cxnId="{C22F57FB-7AF6-42B1-9815-D1D51E7AC40A}">
      <dgm:prSet/>
      <dgm:spPr/>
      <dgm:t>
        <a:bodyPr/>
        <a:lstStyle/>
        <a:p>
          <a:endParaRPr lang="tr-TR"/>
        </a:p>
      </dgm:t>
    </dgm:pt>
    <dgm:pt modelId="{4D841A61-45EB-4006-8E98-D61E904D4441}">
      <dgm:prSet phldrT="[Metin]" custT="1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sz="4000" b="1" cap="none" spc="0" dirty="0" smtClean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Alyuvar</a:t>
          </a:r>
          <a:endParaRPr lang="tr-TR" sz="4000" b="1" cap="none" spc="0" dirty="0">
            <a:ln w="11430"/>
            <a:solidFill>
              <a:srgbClr val="360EE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43B2C18-CCE0-42D3-9EC0-993BF386870E}" type="parTrans" cxnId="{A584FE17-B0AB-471E-B334-3B79719D9386}">
      <dgm:prSet/>
      <dgm:spPr/>
      <dgm:t>
        <a:bodyPr/>
        <a:lstStyle/>
        <a:p>
          <a:endParaRPr lang="tr-TR"/>
        </a:p>
      </dgm:t>
    </dgm:pt>
    <dgm:pt modelId="{DADAEA4E-5E41-4C9E-9763-887ACEF47A90}" type="sibTrans" cxnId="{A584FE17-B0AB-471E-B334-3B79719D9386}">
      <dgm:prSet/>
      <dgm:spPr/>
      <dgm:t>
        <a:bodyPr/>
        <a:lstStyle/>
        <a:p>
          <a:endParaRPr lang="tr-TR"/>
        </a:p>
      </dgm:t>
    </dgm:pt>
    <dgm:pt modelId="{E409BB41-20A4-47CB-BA3D-B31EC0C031B0}" type="pres">
      <dgm:prSet presAssocID="{61595119-E91F-4C01-A214-C3874FB2C9F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CA7A367F-1CB9-4116-8B2B-F72A9AA5B88F}" type="pres">
      <dgm:prSet presAssocID="{51700D18-9AB2-4054-AD1C-9ED8507DF16F}" presName="singleCycle" presStyleCnt="0"/>
      <dgm:spPr/>
    </dgm:pt>
    <dgm:pt modelId="{DAAF5031-EDC2-412B-B064-FF57EC7CC503}" type="pres">
      <dgm:prSet presAssocID="{51700D18-9AB2-4054-AD1C-9ED8507DF16F}" presName="singleCenter" presStyleLbl="node1" presStyleIdx="0" presStyleCnt="4" custScaleX="205001" custLinFactNeighborX="326" custLinFactNeighborY="-46343">
        <dgm:presLayoutVars>
          <dgm:chMax val="7"/>
          <dgm:chPref val="7"/>
        </dgm:presLayoutVars>
      </dgm:prSet>
      <dgm:spPr/>
      <dgm:t>
        <a:bodyPr/>
        <a:lstStyle/>
        <a:p>
          <a:endParaRPr lang="tr-TR"/>
        </a:p>
      </dgm:t>
    </dgm:pt>
    <dgm:pt modelId="{A5ACC42C-280C-4399-8E01-1F0CC5042C99}" type="pres">
      <dgm:prSet presAssocID="{172BE191-C504-4C82-8DE1-70E22BC45850}" presName="Name56" presStyleLbl="parChTrans1D2" presStyleIdx="0" presStyleCnt="3"/>
      <dgm:spPr/>
      <dgm:t>
        <a:bodyPr/>
        <a:lstStyle/>
        <a:p>
          <a:endParaRPr lang="tr-TR"/>
        </a:p>
      </dgm:t>
    </dgm:pt>
    <dgm:pt modelId="{EE8D81CC-FE8C-4278-860F-CF7AEAA2B9CD}" type="pres">
      <dgm:prSet presAssocID="{47699E5F-A600-4820-BEBC-CEA9CD9AA9D9}" presName="text0" presStyleLbl="node1" presStyleIdx="1" presStyleCnt="4" custScaleX="208952" custRadScaleRad="51524" custRadScaleInc="-29577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3580AA3-EA4F-4C62-8855-EF01418DA122}" type="pres">
      <dgm:prSet presAssocID="{4F579562-6FB9-4AA4-8F7C-0AC18BAD19B9}" presName="Name56" presStyleLbl="parChTrans1D2" presStyleIdx="1" presStyleCnt="3"/>
      <dgm:spPr/>
      <dgm:t>
        <a:bodyPr/>
        <a:lstStyle/>
        <a:p>
          <a:endParaRPr lang="tr-TR"/>
        </a:p>
      </dgm:t>
    </dgm:pt>
    <dgm:pt modelId="{91CFD9D6-4E91-4726-9489-7DD3140311FB}" type="pres">
      <dgm:prSet presAssocID="{F88374F7-6ABA-43C2-B5C7-40EED11828A3}" presName="text0" presStyleLbl="node1" presStyleIdx="2" presStyleCnt="4" custScaleX="208952" custRadScaleRad="95678" custRadScaleInc="-5091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D17A9A-1CE9-4462-8CB7-935993011E14}" type="pres">
      <dgm:prSet presAssocID="{B43B2C18-CCE0-42D3-9EC0-993BF386870E}" presName="Name56" presStyleLbl="parChTrans1D2" presStyleIdx="2" presStyleCnt="3"/>
      <dgm:spPr/>
      <dgm:t>
        <a:bodyPr/>
        <a:lstStyle/>
        <a:p>
          <a:endParaRPr lang="tr-TR"/>
        </a:p>
      </dgm:t>
    </dgm:pt>
    <dgm:pt modelId="{C7EC3A72-E061-43CA-B5F9-AB9C47355319}" type="pres">
      <dgm:prSet presAssocID="{4D841A61-45EB-4006-8E98-D61E904D4441}" presName="text0" presStyleLbl="node1" presStyleIdx="3" presStyleCnt="4" custScaleX="208952" custRadScaleRad="93400" custRadScaleInc="5093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22F57FB-7AF6-42B1-9815-D1D51E7AC40A}" srcId="{51700D18-9AB2-4054-AD1C-9ED8507DF16F}" destId="{F88374F7-6ABA-43C2-B5C7-40EED11828A3}" srcOrd="1" destOrd="0" parTransId="{4F579562-6FB9-4AA4-8F7C-0AC18BAD19B9}" sibTransId="{F7B22563-F14A-4805-8C59-AD3767134261}"/>
    <dgm:cxn modelId="{FE1AD4F9-DAE8-4C34-BB79-F3A8C63AAF09}" type="presOf" srcId="{47699E5F-A600-4820-BEBC-CEA9CD9AA9D9}" destId="{EE8D81CC-FE8C-4278-860F-CF7AEAA2B9CD}" srcOrd="0" destOrd="0" presId="urn:microsoft.com/office/officeart/2008/layout/RadialCluster"/>
    <dgm:cxn modelId="{EAC3543D-BE82-4E32-B1AA-1ACADFBE3FEC}" type="presOf" srcId="{4D841A61-45EB-4006-8E98-D61E904D4441}" destId="{C7EC3A72-E061-43CA-B5F9-AB9C47355319}" srcOrd="0" destOrd="0" presId="urn:microsoft.com/office/officeart/2008/layout/RadialCluster"/>
    <dgm:cxn modelId="{C994B22E-E9C6-4C59-B15A-340DDAB8CA90}" type="presOf" srcId="{51700D18-9AB2-4054-AD1C-9ED8507DF16F}" destId="{DAAF5031-EDC2-412B-B064-FF57EC7CC503}" srcOrd="0" destOrd="0" presId="urn:microsoft.com/office/officeart/2008/layout/RadialCluster"/>
    <dgm:cxn modelId="{4D833B31-FE51-49D3-9089-F4C2A24FB443}" type="presOf" srcId="{F88374F7-6ABA-43C2-B5C7-40EED11828A3}" destId="{91CFD9D6-4E91-4726-9489-7DD3140311FB}" srcOrd="0" destOrd="0" presId="urn:microsoft.com/office/officeart/2008/layout/RadialCluster"/>
    <dgm:cxn modelId="{A584FE17-B0AB-471E-B334-3B79719D9386}" srcId="{51700D18-9AB2-4054-AD1C-9ED8507DF16F}" destId="{4D841A61-45EB-4006-8E98-D61E904D4441}" srcOrd="2" destOrd="0" parTransId="{B43B2C18-CCE0-42D3-9EC0-993BF386870E}" sibTransId="{DADAEA4E-5E41-4C9E-9763-887ACEF47A90}"/>
    <dgm:cxn modelId="{E02E02FA-2D62-491F-9DBE-55674EF1A53E}" type="presOf" srcId="{172BE191-C504-4C82-8DE1-70E22BC45850}" destId="{A5ACC42C-280C-4399-8E01-1F0CC5042C99}" srcOrd="0" destOrd="0" presId="urn:microsoft.com/office/officeart/2008/layout/RadialCluster"/>
    <dgm:cxn modelId="{A67EFDBB-B669-48A6-9290-A91D7DB1BBCB}" type="presOf" srcId="{4F579562-6FB9-4AA4-8F7C-0AC18BAD19B9}" destId="{33580AA3-EA4F-4C62-8855-EF01418DA122}" srcOrd="0" destOrd="0" presId="urn:microsoft.com/office/officeart/2008/layout/RadialCluster"/>
    <dgm:cxn modelId="{D9044B86-0B28-462A-A359-69DA9045B967}" type="presOf" srcId="{B43B2C18-CCE0-42D3-9EC0-993BF386870E}" destId="{DDD17A9A-1CE9-4462-8CB7-935993011E14}" srcOrd="0" destOrd="0" presId="urn:microsoft.com/office/officeart/2008/layout/RadialCluster"/>
    <dgm:cxn modelId="{32D518E5-E71D-4601-8C2B-353543BDEECA}" type="presOf" srcId="{61595119-E91F-4C01-A214-C3874FB2C9F4}" destId="{E409BB41-20A4-47CB-BA3D-B31EC0C031B0}" srcOrd="0" destOrd="0" presId="urn:microsoft.com/office/officeart/2008/layout/RadialCluster"/>
    <dgm:cxn modelId="{BC6B15CF-8783-41B7-A7BA-D7BD63F83130}" srcId="{61595119-E91F-4C01-A214-C3874FB2C9F4}" destId="{51700D18-9AB2-4054-AD1C-9ED8507DF16F}" srcOrd="0" destOrd="0" parTransId="{C5760072-1232-47A9-A32D-DC3743362E47}" sibTransId="{AE9E56D8-34D9-4C39-A690-FD977DE3B177}"/>
    <dgm:cxn modelId="{9C7BDA46-8079-45C9-9B2E-AD1768DBFCD4}" srcId="{51700D18-9AB2-4054-AD1C-9ED8507DF16F}" destId="{47699E5F-A600-4820-BEBC-CEA9CD9AA9D9}" srcOrd="0" destOrd="0" parTransId="{172BE191-C504-4C82-8DE1-70E22BC45850}" sibTransId="{AFDB0A92-AA0A-440C-88CB-8860E7AD2A57}"/>
    <dgm:cxn modelId="{E9FB8C8C-6533-4719-A6B3-0D7B3EBEBF80}" type="presParOf" srcId="{E409BB41-20A4-47CB-BA3D-B31EC0C031B0}" destId="{CA7A367F-1CB9-4116-8B2B-F72A9AA5B88F}" srcOrd="0" destOrd="0" presId="urn:microsoft.com/office/officeart/2008/layout/RadialCluster"/>
    <dgm:cxn modelId="{FD73DB76-A97E-403A-8EF2-81EE43F73EB2}" type="presParOf" srcId="{CA7A367F-1CB9-4116-8B2B-F72A9AA5B88F}" destId="{DAAF5031-EDC2-412B-B064-FF57EC7CC503}" srcOrd="0" destOrd="0" presId="urn:microsoft.com/office/officeart/2008/layout/RadialCluster"/>
    <dgm:cxn modelId="{900B2AA9-0635-43A8-A486-315901C85108}" type="presParOf" srcId="{CA7A367F-1CB9-4116-8B2B-F72A9AA5B88F}" destId="{A5ACC42C-280C-4399-8E01-1F0CC5042C99}" srcOrd="1" destOrd="0" presId="urn:microsoft.com/office/officeart/2008/layout/RadialCluster"/>
    <dgm:cxn modelId="{6562BC3E-16A5-4F6F-B215-9EF45373E3BF}" type="presParOf" srcId="{CA7A367F-1CB9-4116-8B2B-F72A9AA5B88F}" destId="{EE8D81CC-FE8C-4278-860F-CF7AEAA2B9CD}" srcOrd="2" destOrd="0" presId="urn:microsoft.com/office/officeart/2008/layout/RadialCluster"/>
    <dgm:cxn modelId="{C71584D7-4DFA-4BE8-9EB5-6C56DF9C2D50}" type="presParOf" srcId="{CA7A367F-1CB9-4116-8B2B-F72A9AA5B88F}" destId="{33580AA3-EA4F-4C62-8855-EF01418DA122}" srcOrd="3" destOrd="0" presId="urn:microsoft.com/office/officeart/2008/layout/RadialCluster"/>
    <dgm:cxn modelId="{648DD86E-A3C8-4EBE-8123-53136D53BEF8}" type="presParOf" srcId="{CA7A367F-1CB9-4116-8B2B-F72A9AA5B88F}" destId="{91CFD9D6-4E91-4726-9489-7DD3140311FB}" srcOrd="4" destOrd="0" presId="urn:microsoft.com/office/officeart/2008/layout/RadialCluster"/>
    <dgm:cxn modelId="{82E16EC4-B817-43BD-8D7E-0178D1C13525}" type="presParOf" srcId="{CA7A367F-1CB9-4116-8B2B-F72A9AA5B88F}" destId="{DDD17A9A-1CE9-4462-8CB7-935993011E14}" srcOrd="5" destOrd="0" presId="urn:microsoft.com/office/officeart/2008/layout/RadialCluster"/>
    <dgm:cxn modelId="{BA96EA1A-9FB4-4A5D-98C0-179DE6B1F0FE}" type="presParOf" srcId="{CA7A367F-1CB9-4116-8B2B-F72A9AA5B88F}" destId="{C7EC3A72-E061-43CA-B5F9-AB9C47355319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810B7F-AF35-4324-9239-ACE86DDD8D82}" type="doc">
      <dgm:prSet loTypeId="urn:microsoft.com/office/officeart/2005/8/layout/hierarchy3" loCatId="hierarchy" qsTypeId="urn:microsoft.com/office/officeart/2005/8/quickstyle/3d1" qsCatId="3D" csTypeId="urn:microsoft.com/office/officeart/2005/8/colors/colorful5" csCatId="colorful" phldr="1"/>
      <dgm:spPr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</dgm:spPr>
      <dgm:t>
        <a:bodyPr/>
        <a:lstStyle/>
        <a:p>
          <a:endParaRPr lang="tr-TR"/>
        </a:p>
      </dgm:t>
    </dgm:pt>
    <dgm:pt modelId="{15D9CEA5-3732-4BD3-BAA4-3E6CC3D46192}">
      <dgm:prSet phldrT="[Metin]"/>
      <dgm:spPr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Kan Dolaşımı</a:t>
          </a:r>
          <a:endParaRPr lang="tr-TR" dirty="0"/>
        </a:p>
      </dgm:t>
    </dgm:pt>
    <dgm:pt modelId="{D7608908-2368-462C-A1E4-DF556DD1EE37}" type="parTrans" cxnId="{427009EF-9E6A-4A1D-A377-63B8F18AFC0E}">
      <dgm:prSet/>
      <dgm:spPr/>
      <dgm:t>
        <a:bodyPr/>
        <a:lstStyle/>
        <a:p>
          <a:endParaRPr lang="tr-TR"/>
        </a:p>
      </dgm:t>
    </dgm:pt>
    <dgm:pt modelId="{207EFCB1-4D1E-4A5F-A6CF-BF7D8EED2076}" type="sibTrans" cxnId="{427009EF-9E6A-4A1D-A377-63B8F18AFC0E}">
      <dgm:prSet/>
      <dgm:spPr/>
      <dgm:t>
        <a:bodyPr/>
        <a:lstStyle/>
        <a:p>
          <a:endParaRPr lang="tr-TR"/>
        </a:p>
      </dgm:t>
    </dgm:pt>
    <dgm:pt modelId="{1DC6F8D6-E826-4486-8224-4AC6FBF15921}">
      <dgm:prSet phldrT="[Metin]"/>
      <dgm:spPr>
        <a:solidFill>
          <a:srgbClr val="FF0000">
            <a:alpha val="90000"/>
          </a:srgbClr>
        </a:soli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z="-190500"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tr-T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Büyük Kan Dolaşımı</a:t>
          </a:r>
          <a:endParaRPr lang="tr-TR" dirty="0"/>
        </a:p>
      </dgm:t>
    </dgm:pt>
    <dgm:pt modelId="{CD7A4558-66BA-465C-B760-9787E40D1594}" type="parTrans" cxnId="{EE4FE017-D753-413B-96CC-B293B93913DA}">
      <dgm:prSet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endParaRPr lang="tr-TR"/>
        </a:p>
      </dgm:t>
    </dgm:pt>
    <dgm:pt modelId="{709CACCE-1C7F-4A7D-A0C0-CD602FFB50F6}" type="sibTrans" cxnId="{EE4FE017-D753-413B-96CC-B293B93913DA}">
      <dgm:prSet/>
      <dgm:spPr/>
      <dgm:t>
        <a:bodyPr/>
        <a:lstStyle/>
        <a:p>
          <a:endParaRPr lang="tr-TR"/>
        </a:p>
      </dgm:t>
    </dgm:pt>
    <dgm:pt modelId="{E6DCC0FA-5312-4EF2-81FA-09370FEE0FD6}">
      <dgm:prSet phldrT="[Metin]"/>
      <dgm:spPr>
        <a:solidFill>
          <a:srgbClr val="F05E1C">
            <a:alpha val="90000"/>
          </a:srgbClr>
        </a:soli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z="-190500"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tr-T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Küçük Kan Dolaşımı</a:t>
          </a:r>
          <a:endParaRPr lang="tr-TR" dirty="0"/>
        </a:p>
      </dgm:t>
    </dgm:pt>
    <dgm:pt modelId="{498F4C90-E568-4022-A046-A9AF6C5EF421}" type="parTrans" cxnId="{B0356F83-099B-49B4-923E-6E14141DC49A}">
      <dgm:prSet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endParaRPr lang="tr-TR"/>
        </a:p>
      </dgm:t>
    </dgm:pt>
    <dgm:pt modelId="{D3935A8A-ECAA-42FB-B60C-73F4D42BD2F7}" type="sibTrans" cxnId="{B0356F83-099B-49B4-923E-6E14141DC49A}">
      <dgm:prSet/>
      <dgm:spPr/>
      <dgm:t>
        <a:bodyPr/>
        <a:lstStyle/>
        <a:p>
          <a:endParaRPr lang="tr-TR"/>
        </a:p>
      </dgm:t>
    </dgm:pt>
    <dgm:pt modelId="{48A821B3-1F0F-4F0C-B024-B4EBEE2FF318}" type="pres">
      <dgm:prSet presAssocID="{73810B7F-AF35-4324-9239-ACE86DDD8D8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C9E51C0F-6CD3-4D5A-B1A6-8F60816135F0}" type="pres">
      <dgm:prSet presAssocID="{15D9CEA5-3732-4BD3-BAA4-3E6CC3D46192}" presName="root" presStyleCnt="0"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</dgm:pt>
    <dgm:pt modelId="{34EE9CAD-865E-4D25-9C49-720811E91213}" type="pres">
      <dgm:prSet presAssocID="{15D9CEA5-3732-4BD3-BAA4-3E6CC3D46192}" presName="rootComposite" presStyleCnt="0"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</dgm:pt>
    <dgm:pt modelId="{74A654EE-6398-4D2E-A842-EB8F5C4FB2EE}" type="pres">
      <dgm:prSet presAssocID="{15D9CEA5-3732-4BD3-BAA4-3E6CC3D46192}" presName="rootText" presStyleLbl="node1" presStyleIdx="0" presStyleCnt="1" custScaleX="137082"/>
      <dgm:spPr/>
      <dgm:t>
        <a:bodyPr/>
        <a:lstStyle/>
        <a:p>
          <a:endParaRPr lang="tr-TR"/>
        </a:p>
      </dgm:t>
    </dgm:pt>
    <dgm:pt modelId="{1AA2CDDE-EBF9-462B-B296-9459CC391BCE}" type="pres">
      <dgm:prSet presAssocID="{15D9CEA5-3732-4BD3-BAA4-3E6CC3D46192}" presName="rootConnector" presStyleLbl="node1" presStyleIdx="0" presStyleCnt="1"/>
      <dgm:spPr/>
      <dgm:t>
        <a:bodyPr/>
        <a:lstStyle/>
        <a:p>
          <a:endParaRPr lang="tr-TR"/>
        </a:p>
      </dgm:t>
    </dgm:pt>
    <dgm:pt modelId="{3EC1C25B-45A5-4876-BB45-13CD327F5563}" type="pres">
      <dgm:prSet presAssocID="{15D9CEA5-3732-4BD3-BAA4-3E6CC3D46192}" presName="childShape" presStyleCnt="0"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</dgm:pt>
    <dgm:pt modelId="{E707B1F7-CB18-44F1-A750-85A86853DA96}" type="pres">
      <dgm:prSet presAssocID="{CD7A4558-66BA-465C-B760-9787E40D1594}" presName="Name13" presStyleLbl="parChTrans1D2" presStyleIdx="0" presStyleCnt="2"/>
      <dgm:spPr/>
      <dgm:t>
        <a:bodyPr/>
        <a:lstStyle/>
        <a:p>
          <a:endParaRPr lang="tr-TR"/>
        </a:p>
      </dgm:t>
    </dgm:pt>
    <dgm:pt modelId="{1A27B7C0-AEE1-45C7-9826-4EA4516E7FF9}" type="pres">
      <dgm:prSet presAssocID="{1DC6F8D6-E826-4486-8224-4AC6FBF15921}" presName="childText" presStyleLbl="bgAcc1" presStyleIdx="0" presStyleCnt="2" custScaleX="13091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1D574CE-DDC2-4924-83DC-7C337091DFD8}" type="pres">
      <dgm:prSet presAssocID="{498F4C90-E568-4022-A046-A9AF6C5EF421}" presName="Name13" presStyleLbl="parChTrans1D2" presStyleIdx="1" presStyleCnt="2"/>
      <dgm:spPr/>
      <dgm:t>
        <a:bodyPr/>
        <a:lstStyle/>
        <a:p>
          <a:endParaRPr lang="tr-TR"/>
        </a:p>
      </dgm:t>
    </dgm:pt>
    <dgm:pt modelId="{4F78F72D-F900-4C45-806B-BFF3AE5ED4BC}" type="pres">
      <dgm:prSet presAssocID="{E6DCC0FA-5312-4EF2-81FA-09370FEE0FD6}" presName="childText" presStyleLbl="bgAcc1" presStyleIdx="1" presStyleCnt="2" custScaleX="130409" custScaleY="92252" custLinFactNeighborX="-4548" custLinFactNeighborY="-215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DCDF710-F009-4645-BF67-2C7365C07C61}" type="presOf" srcId="{E6DCC0FA-5312-4EF2-81FA-09370FEE0FD6}" destId="{4F78F72D-F900-4C45-806B-BFF3AE5ED4BC}" srcOrd="0" destOrd="0" presId="urn:microsoft.com/office/officeart/2005/8/layout/hierarchy3"/>
    <dgm:cxn modelId="{4C72EE46-749C-47A0-969C-B0F5D9312CE0}" type="presOf" srcId="{15D9CEA5-3732-4BD3-BAA4-3E6CC3D46192}" destId="{74A654EE-6398-4D2E-A842-EB8F5C4FB2EE}" srcOrd="0" destOrd="0" presId="urn:microsoft.com/office/officeart/2005/8/layout/hierarchy3"/>
    <dgm:cxn modelId="{EE4FE017-D753-413B-96CC-B293B93913DA}" srcId="{15D9CEA5-3732-4BD3-BAA4-3E6CC3D46192}" destId="{1DC6F8D6-E826-4486-8224-4AC6FBF15921}" srcOrd="0" destOrd="0" parTransId="{CD7A4558-66BA-465C-B760-9787E40D1594}" sibTransId="{709CACCE-1C7F-4A7D-A0C0-CD602FFB50F6}"/>
    <dgm:cxn modelId="{B0356F83-099B-49B4-923E-6E14141DC49A}" srcId="{15D9CEA5-3732-4BD3-BAA4-3E6CC3D46192}" destId="{E6DCC0FA-5312-4EF2-81FA-09370FEE0FD6}" srcOrd="1" destOrd="0" parTransId="{498F4C90-E568-4022-A046-A9AF6C5EF421}" sibTransId="{D3935A8A-ECAA-42FB-B60C-73F4D42BD2F7}"/>
    <dgm:cxn modelId="{63EEAA0C-0E65-4BB1-8FC0-5C4CEABA6405}" type="presOf" srcId="{1DC6F8D6-E826-4486-8224-4AC6FBF15921}" destId="{1A27B7C0-AEE1-45C7-9826-4EA4516E7FF9}" srcOrd="0" destOrd="0" presId="urn:microsoft.com/office/officeart/2005/8/layout/hierarchy3"/>
    <dgm:cxn modelId="{2E71435B-B95E-48CA-89D0-F12681FC24CC}" type="presOf" srcId="{73810B7F-AF35-4324-9239-ACE86DDD8D82}" destId="{48A821B3-1F0F-4F0C-B024-B4EBEE2FF318}" srcOrd="0" destOrd="0" presId="urn:microsoft.com/office/officeart/2005/8/layout/hierarchy3"/>
    <dgm:cxn modelId="{3189DE03-CC94-4234-B845-11227A15A2F1}" type="presOf" srcId="{CD7A4558-66BA-465C-B760-9787E40D1594}" destId="{E707B1F7-CB18-44F1-A750-85A86853DA96}" srcOrd="0" destOrd="0" presId="urn:microsoft.com/office/officeart/2005/8/layout/hierarchy3"/>
    <dgm:cxn modelId="{427009EF-9E6A-4A1D-A377-63B8F18AFC0E}" srcId="{73810B7F-AF35-4324-9239-ACE86DDD8D82}" destId="{15D9CEA5-3732-4BD3-BAA4-3E6CC3D46192}" srcOrd="0" destOrd="0" parTransId="{D7608908-2368-462C-A1E4-DF556DD1EE37}" sibTransId="{207EFCB1-4D1E-4A5F-A6CF-BF7D8EED2076}"/>
    <dgm:cxn modelId="{7F87C4A5-FE76-4DD5-A501-B4D2AF829A42}" type="presOf" srcId="{15D9CEA5-3732-4BD3-BAA4-3E6CC3D46192}" destId="{1AA2CDDE-EBF9-462B-B296-9459CC391BCE}" srcOrd="1" destOrd="0" presId="urn:microsoft.com/office/officeart/2005/8/layout/hierarchy3"/>
    <dgm:cxn modelId="{7F14A755-A4D6-4C50-865E-B12F29CB77F5}" type="presOf" srcId="{498F4C90-E568-4022-A046-A9AF6C5EF421}" destId="{21D574CE-DDC2-4924-83DC-7C337091DFD8}" srcOrd="0" destOrd="0" presId="urn:microsoft.com/office/officeart/2005/8/layout/hierarchy3"/>
    <dgm:cxn modelId="{053CBF35-0981-42A4-BC35-EDA0EDBB0793}" type="presParOf" srcId="{48A821B3-1F0F-4F0C-B024-B4EBEE2FF318}" destId="{C9E51C0F-6CD3-4D5A-B1A6-8F60816135F0}" srcOrd="0" destOrd="0" presId="urn:microsoft.com/office/officeart/2005/8/layout/hierarchy3"/>
    <dgm:cxn modelId="{875519B4-2092-4270-AB7B-EBDA8BCA8499}" type="presParOf" srcId="{C9E51C0F-6CD3-4D5A-B1A6-8F60816135F0}" destId="{34EE9CAD-865E-4D25-9C49-720811E91213}" srcOrd="0" destOrd="0" presId="urn:microsoft.com/office/officeart/2005/8/layout/hierarchy3"/>
    <dgm:cxn modelId="{4ED880FD-684F-44E7-9D2C-6C15E7E19679}" type="presParOf" srcId="{34EE9CAD-865E-4D25-9C49-720811E91213}" destId="{74A654EE-6398-4D2E-A842-EB8F5C4FB2EE}" srcOrd="0" destOrd="0" presId="urn:microsoft.com/office/officeart/2005/8/layout/hierarchy3"/>
    <dgm:cxn modelId="{AFCDB8C5-8BCA-4302-8A02-8EA3B5622A9D}" type="presParOf" srcId="{34EE9CAD-865E-4D25-9C49-720811E91213}" destId="{1AA2CDDE-EBF9-462B-B296-9459CC391BCE}" srcOrd="1" destOrd="0" presId="urn:microsoft.com/office/officeart/2005/8/layout/hierarchy3"/>
    <dgm:cxn modelId="{95BB9AF6-D46F-494F-AADD-0E7524094960}" type="presParOf" srcId="{C9E51C0F-6CD3-4D5A-B1A6-8F60816135F0}" destId="{3EC1C25B-45A5-4876-BB45-13CD327F5563}" srcOrd="1" destOrd="0" presId="urn:microsoft.com/office/officeart/2005/8/layout/hierarchy3"/>
    <dgm:cxn modelId="{673D1B19-4BD8-4F01-B0F1-37E5D1EBE8DD}" type="presParOf" srcId="{3EC1C25B-45A5-4876-BB45-13CD327F5563}" destId="{E707B1F7-CB18-44F1-A750-85A86853DA96}" srcOrd="0" destOrd="0" presId="urn:microsoft.com/office/officeart/2005/8/layout/hierarchy3"/>
    <dgm:cxn modelId="{0F8EB92D-108A-449F-9B10-EFD779FFF14E}" type="presParOf" srcId="{3EC1C25B-45A5-4876-BB45-13CD327F5563}" destId="{1A27B7C0-AEE1-45C7-9826-4EA4516E7FF9}" srcOrd="1" destOrd="0" presId="urn:microsoft.com/office/officeart/2005/8/layout/hierarchy3"/>
    <dgm:cxn modelId="{FCB47C86-48BA-4431-A0C1-E28C90C08020}" type="presParOf" srcId="{3EC1C25B-45A5-4876-BB45-13CD327F5563}" destId="{21D574CE-DDC2-4924-83DC-7C337091DFD8}" srcOrd="2" destOrd="0" presId="urn:microsoft.com/office/officeart/2005/8/layout/hierarchy3"/>
    <dgm:cxn modelId="{48E8DF2D-3952-4714-ACE1-422C3B6F7329}" type="presParOf" srcId="{3EC1C25B-45A5-4876-BB45-13CD327F5563}" destId="{4F78F72D-F900-4C45-806B-BFF3AE5ED4B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AF5031-EDC2-412B-B064-FF57EC7CC503}">
      <dsp:nvSpPr>
        <dsp:cNvPr id="0" name=""/>
        <dsp:cNvSpPr/>
      </dsp:nvSpPr>
      <dsp:spPr>
        <a:xfrm>
          <a:off x="2483765" y="260671"/>
          <a:ext cx="4217690" cy="20574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760" tIns="111760" rIns="111760" bIns="11176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b="1" kern="1200" cap="none" spc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KAN HÜCRELERİ</a:t>
          </a:r>
          <a:endParaRPr lang="tr-TR" sz="4400" b="1" kern="1200" cap="none" spc="0" dirty="0">
            <a:ln w="11430"/>
            <a:solidFill>
              <a:srgbClr val="FFFF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584199" y="361105"/>
        <a:ext cx="4016822" cy="1856532"/>
      </dsp:txXfrm>
    </dsp:sp>
    <dsp:sp modelId="{A5ACC42C-280C-4399-8E01-1F0CC5042C99}">
      <dsp:nvSpPr>
        <dsp:cNvPr id="0" name=""/>
        <dsp:cNvSpPr/>
      </dsp:nvSpPr>
      <dsp:spPr>
        <a:xfrm rot="5469857">
          <a:off x="3123003" y="3737628"/>
          <a:ext cx="283970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3970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8D81CC-FE8C-4278-860F-CF7AEAA2B9CD}">
      <dsp:nvSpPr>
        <dsp:cNvPr id="0" name=""/>
        <dsp:cNvSpPr/>
      </dsp:nvSpPr>
      <dsp:spPr>
        <a:xfrm>
          <a:off x="3059838" y="5157185"/>
          <a:ext cx="2880315" cy="1378458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b="1" kern="1200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Akyuvar</a:t>
          </a:r>
          <a:endParaRPr lang="tr-TR" sz="4000" b="1" kern="1200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127129" y="5224476"/>
        <a:ext cx="2745733" cy="1243876"/>
      </dsp:txXfrm>
    </dsp:sp>
    <dsp:sp modelId="{33580AA3-EA4F-4C62-8855-EF01418DA122}">
      <dsp:nvSpPr>
        <dsp:cNvPr id="0" name=""/>
        <dsp:cNvSpPr/>
      </dsp:nvSpPr>
      <dsp:spPr>
        <a:xfrm rot="2640111">
          <a:off x="5418812" y="2909538"/>
          <a:ext cx="170284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02842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CFD9D6-4E91-4726-9489-7DD3140311FB}">
      <dsp:nvSpPr>
        <dsp:cNvPr id="0" name=""/>
        <dsp:cNvSpPr/>
      </dsp:nvSpPr>
      <dsp:spPr>
        <a:xfrm>
          <a:off x="6156188" y="3501005"/>
          <a:ext cx="2880315" cy="1378458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b="1" kern="1200" cap="none" spc="0" dirty="0" smtClean="0">
              <a:ln w="11430"/>
              <a:solidFill>
                <a:srgbClr val="66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Kan pulcukları</a:t>
          </a:r>
          <a:endParaRPr lang="tr-TR" sz="4000" b="1" kern="1200" cap="none" spc="0" dirty="0">
            <a:ln w="11430"/>
            <a:solidFill>
              <a:srgbClr val="66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223479" y="3568296"/>
        <a:ext cx="2745733" cy="1243876"/>
      </dsp:txXfrm>
    </dsp:sp>
    <dsp:sp modelId="{DDD17A9A-1CE9-4462-8CB7-935993011E14}">
      <dsp:nvSpPr>
        <dsp:cNvPr id="0" name=""/>
        <dsp:cNvSpPr/>
      </dsp:nvSpPr>
      <dsp:spPr>
        <a:xfrm rot="8142178">
          <a:off x="2085263" y="2909544"/>
          <a:ext cx="169384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93845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EC3A72-E061-43CA-B5F9-AB9C47355319}">
      <dsp:nvSpPr>
        <dsp:cNvPr id="0" name=""/>
        <dsp:cNvSpPr/>
      </dsp:nvSpPr>
      <dsp:spPr>
        <a:xfrm>
          <a:off x="179508" y="3501016"/>
          <a:ext cx="2880315" cy="1378458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b="1" kern="1200" cap="none" spc="0" dirty="0" smtClean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Alyuvar</a:t>
          </a:r>
          <a:endParaRPr lang="tr-TR" sz="4000" b="1" kern="1200" cap="none" spc="0" dirty="0">
            <a:ln w="11430"/>
            <a:solidFill>
              <a:srgbClr val="360EE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46799" y="3568307"/>
        <a:ext cx="2745733" cy="1243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A654EE-6398-4D2E-A842-EB8F5C4FB2EE}">
      <dsp:nvSpPr>
        <dsp:cNvPr id="0" name=""/>
        <dsp:cNvSpPr/>
      </dsp:nvSpPr>
      <dsp:spPr>
        <a:xfrm>
          <a:off x="967355" y="3019"/>
          <a:ext cx="5013552" cy="18286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395" tIns="74930" rIns="112395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Kan Dolaşımı</a:t>
          </a:r>
          <a:endParaRPr lang="tr-TR" sz="5900" kern="1200" dirty="0"/>
        </a:p>
      </dsp:txBody>
      <dsp:txXfrm>
        <a:off x="1020915" y="56579"/>
        <a:ext cx="4906432" cy="1721549"/>
      </dsp:txXfrm>
    </dsp:sp>
    <dsp:sp modelId="{E707B1F7-CB18-44F1-A750-85A86853DA96}">
      <dsp:nvSpPr>
        <dsp:cNvPr id="0" name=""/>
        <dsp:cNvSpPr/>
      </dsp:nvSpPr>
      <dsp:spPr>
        <a:xfrm>
          <a:off x="1468711" y="1831688"/>
          <a:ext cx="501355" cy="13715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501"/>
              </a:lnTo>
              <a:lnTo>
                <a:pt x="501355" y="1371501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27B7C0-AEE1-45C7-9826-4EA4516E7FF9}">
      <dsp:nvSpPr>
        <dsp:cNvPr id="0" name=""/>
        <dsp:cNvSpPr/>
      </dsp:nvSpPr>
      <dsp:spPr>
        <a:xfrm>
          <a:off x="1970066" y="2288856"/>
          <a:ext cx="3830432" cy="1828669"/>
        </a:xfrm>
        <a:prstGeom prst="roundRect">
          <a:avLst>
            <a:gd name="adj" fmla="val 10000"/>
          </a:avLst>
        </a:prstGeom>
        <a:solidFill>
          <a:srgbClr val="FF0000">
            <a:alpha val="90000"/>
          </a:srgbClr>
        </a:solidFill>
        <a:ln w="9525" cap="flat" cmpd="sng" algn="ctr">
          <a:noFill/>
          <a:prstDash val="solid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z="-190500"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0965" tIns="67310" rIns="100965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Büyük Kan Dolaşımı</a:t>
          </a:r>
          <a:endParaRPr lang="tr-TR" sz="5300" kern="1200" dirty="0"/>
        </a:p>
      </dsp:txBody>
      <dsp:txXfrm>
        <a:off x="2023626" y="2342416"/>
        <a:ext cx="3723312" cy="1721549"/>
      </dsp:txXfrm>
    </dsp:sp>
    <dsp:sp modelId="{21D574CE-DDC2-4924-83DC-7C337091DFD8}">
      <dsp:nvSpPr>
        <dsp:cNvPr id="0" name=""/>
        <dsp:cNvSpPr/>
      </dsp:nvSpPr>
      <dsp:spPr>
        <a:xfrm>
          <a:off x="1468711" y="1831688"/>
          <a:ext cx="368286" cy="3547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7069"/>
              </a:lnTo>
              <a:lnTo>
                <a:pt x="368286" y="3547069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78F72D-F900-4C45-806B-BFF3AE5ED4BC}">
      <dsp:nvSpPr>
        <dsp:cNvPr id="0" name=""/>
        <dsp:cNvSpPr/>
      </dsp:nvSpPr>
      <dsp:spPr>
        <a:xfrm>
          <a:off x="1836997" y="4535266"/>
          <a:ext cx="3815598" cy="1686983"/>
        </a:xfrm>
        <a:prstGeom prst="roundRect">
          <a:avLst>
            <a:gd name="adj" fmla="val 10000"/>
          </a:avLst>
        </a:prstGeom>
        <a:solidFill>
          <a:srgbClr val="F05E1C">
            <a:alpha val="90000"/>
          </a:srgbClr>
        </a:solidFill>
        <a:ln w="9525" cap="flat" cmpd="sng" algn="ctr">
          <a:noFill/>
          <a:prstDash val="solid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z="-190500"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0965" tIns="67310" rIns="100965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Küçük Kan Dolaşımı</a:t>
          </a:r>
          <a:endParaRPr lang="tr-TR" sz="5300" kern="1200" dirty="0"/>
        </a:p>
      </dsp:txBody>
      <dsp:txXfrm>
        <a:off x="1886407" y="4584676"/>
        <a:ext cx="3716778" cy="1588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6401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2323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0659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84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2934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6824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593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968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576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819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183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39F4C-5FCC-4D45-8BA8-DBD4E1BD2EEA}" type="datetimeFigureOut">
              <a:rPr lang="tr-TR" smtClean="0"/>
              <a:t>26.10.2014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6B92B-70CE-4D20-AF66-CADF8B678D9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594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2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22385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DOLAŞIM SİSTEMİ</a:t>
            </a:r>
            <a:endParaRPr lang="tr-TR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3" name="Picture 2" descr="C:\Users\yakup\Desktop\Resim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" y="1255797"/>
            <a:ext cx="2633663" cy="503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akup\Desktop\Resim2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949" y="1457410"/>
            <a:ext cx="2206625" cy="4833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yakup\Desktop\Resim3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65" y="2348880"/>
            <a:ext cx="3928141" cy="3335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40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496" y="116632"/>
            <a:ext cx="8928992" cy="3816424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4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Atardamar: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Kalpten vücuda kan taşıyan damarlara denir.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En büyük atardamar aort’tur.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Akciğer atardamarı hariç diğer atardamarlar oksijence zengin temiz kan taşır.</a:t>
            </a:r>
          </a:p>
        </p:txBody>
      </p:sp>
      <p:pic>
        <p:nvPicPr>
          <p:cNvPr id="5" name="Picture 4" descr="C:\Users\yakup\Desktop\Resim3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1000"/>
                    </a14:imgEffect>
                    <a14:imgEffect>
                      <a14:brightnessContrast bright="-14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26094">
            <a:off x="3355354" y="2983654"/>
            <a:ext cx="2266445" cy="4889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4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496" y="116632"/>
            <a:ext cx="8928992" cy="439248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4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Toplardamar: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Vücutta kirlenmiş kanın vücuda taşınmasını (karbondioksitçe zengin) sağlayan damarlardır.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Akciğer tolardamarı hariç diğer atardamarlar karbondioksitçe zengin kirli kan taşır.</a:t>
            </a:r>
          </a:p>
        </p:txBody>
      </p:sp>
      <p:pic>
        <p:nvPicPr>
          <p:cNvPr id="5" name="Picture 2" descr="C:\Users\yakup\Desktop\Resim36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3000"/>
                    </a14:imgEffect>
                    <a14:imgEffect>
                      <a14:brightnessContrast bright="-14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10093">
            <a:off x="2900735" y="2691700"/>
            <a:ext cx="3054975" cy="520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6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496" y="116632"/>
            <a:ext cx="8928992" cy="31683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Kılcaldamar: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Dağıtım ve alım işlemlerinde hücrelere kadar ulaşabilen ince yapılı damarlardır.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Atardamar ve toplardamarları birbirine bağlar.</a:t>
            </a:r>
            <a:endParaRPr lang="tr-TR" b="1" dirty="0">
              <a:ln w="11430"/>
              <a:solidFill>
                <a:srgbClr val="66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 descr="C:\Users\yakup\Desktop\Resim1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3784805" cy="3434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yakup\Desktop\atardamar_toplardamar kopyal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29000"/>
            <a:ext cx="6310747" cy="3164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6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Kan: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68760"/>
            <a:ext cx="6012160" cy="525658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Vücut için gerekli olan besin ve oksijeni taşıyan yapılardır.</a:t>
            </a:r>
          </a:p>
          <a:p>
            <a:pPr algn="just">
              <a:buFont typeface="Wingdings" pitchFamily="2" charset="2"/>
              <a:buChar char="Ø"/>
            </a:pPr>
            <a:endParaRPr lang="tr-T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iki kısımdan oluşur.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hücreleri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plazması(kan sıvısı)</a:t>
            </a:r>
          </a:p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213" y="548680"/>
            <a:ext cx="2979415" cy="19826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212" y="2673352"/>
            <a:ext cx="2979415" cy="41711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330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57353700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152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2736304" cy="69269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Alyuvar: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764704"/>
            <a:ext cx="8856984" cy="3960440"/>
          </a:xfr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Kana kırmızı renk verir. 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Karaciğer, dalak ve kırmızı kemik iliğinde üretilir. 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</a:t>
            </a:r>
            <a:r>
              <a:rPr lang="tr-TR" sz="3900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ksijen ve karbon dioksit taşır. 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İlk üretildiklerinde çekirdekli, olgunlaştıklarında çekirdekleri kaybolur.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Bunun nedeni daha fazla oksijen taşıyabilmektir.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Kanda miktarı en fazla olan kan hücreleridir.</a:t>
            </a:r>
          </a:p>
        </p:txBody>
      </p:sp>
      <p:pic>
        <p:nvPicPr>
          <p:cNvPr id="16388" name="Picture 4" descr="C:\Users\yakup\Desktop\alyuvarlar-akyuvarlar-kan-pulcuklari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1911" flipH="1">
            <a:off x="24588" y="4175769"/>
            <a:ext cx="3970010" cy="303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Bağlayıcı 4"/>
          <p:cNvCxnSpPr/>
          <p:nvPr/>
        </p:nvCxnSpPr>
        <p:spPr>
          <a:xfrm flipV="1">
            <a:off x="3995936" y="6093296"/>
            <a:ext cx="1080120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707904" y="5764006"/>
            <a:ext cx="1368152" cy="32929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Başlık 1"/>
          <p:cNvSpPr txBox="1">
            <a:spLocks/>
          </p:cNvSpPr>
          <p:nvPr/>
        </p:nvSpPr>
        <p:spPr>
          <a:xfrm>
            <a:off x="5076056" y="5746948"/>
            <a:ext cx="252028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Alyuvarlar </a:t>
            </a:r>
            <a:endParaRPr lang="tr-TR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75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Akyuvar: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2880320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Beyaz renkli, çekirdekli kan hücreleridir.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Vücudumuzu mikroplara karşı korur.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Kanda en az sayıda bulunurlar.</a:t>
            </a:r>
          </a:p>
        </p:txBody>
      </p:sp>
      <p:pic>
        <p:nvPicPr>
          <p:cNvPr id="4" name="Picture 4" descr="C:\Users\yakup\Desktop\alyuvarlar-akyuvarlar-kan-pulcuklari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1911" flipH="1">
            <a:off x="24588" y="4175769"/>
            <a:ext cx="3970010" cy="303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Bağlayıcı 4"/>
          <p:cNvCxnSpPr/>
          <p:nvPr/>
        </p:nvCxnSpPr>
        <p:spPr>
          <a:xfrm flipV="1">
            <a:off x="3345613" y="5265204"/>
            <a:ext cx="1730443" cy="2520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2195736" y="5157192"/>
            <a:ext cx="2880320" cy="1080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Başlık 1"/>
          <p:cNvSpPr txBox="1">
            <a:spLocks/>
          </p:cNvSpPr>
          <p:nvPr/>
        </p:nvSpPr>
        <p:spPr>
          <a:xfrm>
            <a:off x="5050726" y="4918856"/>
            <a:ext cx="252028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Akyuvarlar </a:t>
            </a:r>
            <a:endParaRPr lang="tr-TR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39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8367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Kan pulcukları: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332" y="908720"/>
            <a:ext cx="8889148" cy="3096344"/>
          </a:xfr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Kırmızı kemik iliğinde, büyük hücrelerin parçalanmasıyla oluşur. 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Yaralanma ve kesiklerde kanın pıhtılaşmasını sağlar.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Mikroskopta görülemeyen kan hücreleridir.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9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Sayıca alyuvarlardan azdırlar. </a:t>
            </a:r>
          </a:p>
        </p:txBody>
      </p:sp>
      <p:pic>
        <p:nvPicPr>
          <p:cNvPr id="4" name="Picture 4" descr="C:\Users\yakup\Desktop\alyuvarlar-akyuvarlar-kan-pulcuklari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1911" flipH="1">
            <a:off x="-154308" y="3400281"/>
            <a:ext cx="4977282" cy="38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Bağlayıcı 4"/>
          <p:cNvCxnSpPr/>
          <p:nvPr/>
        </p:nvCxnSpPr>
        <p:spPr>
          <a:xfrm flipV="1">
            <a:off x="3455876" y="5454647"/>
            <a:ext cx="2772308" cy="1440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 flipV="1">
            <a:off x="3721937" y="5454647"/>
            <a:ext cx="2506247" cy="2810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Başlık 1"/>
          <p:cNvSpPr txBox="1">
            <a:spLocks/>
          </p:cNvSpPr>
          <p:nvPr/>
        </p:nvSpPr>
        <p:spPr>
          <a:xfrm>
            <a:off x="6156176" y="5108299"/>
            <a:ext cx="252028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Kan pulcukları</a:t>
            </a:r>
            <a:endParaRPr lang="tr-TR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39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20503"/>
            <a:ext cx="6639024" cy="9602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Kan Plazması(Kan Sıvısı):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İçerik Yer Tutucusu 2"/>
          <p:cNvSpPr>
            <a:spLocks noGrp="1"/>
          </p:cNvSpPr>
          <p:nvPr>
            <p:ph idx="1"/>
          </p:nvPr>
        </p:nvSpPr>
        <p:spPr>
          <a:xfrm>
            <a:off x="0" y="980728"/>
            <a:ext cx="6732240" cy="5688632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bir kaba konulur bekletirsek hücreler ve pıhtılaştırıcı maddeler kabın dip kısmına çöker.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Çökmeden sonra kabın üst kısmında kalan sarımtırak sıvı plazmadır.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hücrelerinin damarlar içinde hareketini sağlar.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hücreleri plazma içinde yüzer.</a:t>
            </a:r>
            <a:endParaRPr lang="tr-TR" b="1" dirty="0">
              <a:ln w="11430"/>
              <a:solidFill>
                <a:srgbClr val="38C02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Plazmada ayrıca şeker, vitamin, mineral, yağ, hormon, gibi maddeler bulunur.</a:t>
            </a:r>
          </a:p>
        </p:txBody>
      </p:sp>
      <p:pic>
        <p:nvPicPr>
          <p:cNvPr id="6147" name="Picture 3" descr="C:\Users\yakup\Desktop\Resim18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314" y="51471"/>
            <a:ext cx="1162050" cy="3408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yakup\Desktop\Resim1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314" y="3449637"/>
            <a:ext cx="1176338" cy="3408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Düz Ok Bağlayıcısı 7"/>
          <p:cNvCxnSpPr/>
          <p:nvPr/>
        </p:nvCxnSpPr>
        <p:spPr>
          <a:xfrm>
            <a:off x="7345059" y="1907882"/>
            <a:ext cx="683325" cy="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Başlık 1"/>
          <p:cNvSpPr txBox="1">
            <a:spLocks/>
          </p:cNvSpPr>
          <p:nvPr/>
        </p:nvSpPr>
        <p:spPr>
          <a:xfrm>
            <a:off x="7797309" y="1481358"/>
            <a:ext cx="1498935" cy="795514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Kan</a:t>
            </a:r>
            <a:endParaRPr lang="tr-TR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7345059" y="6309320"/>
            <a:ext cx="655704" cy="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7345059" y="4933716"/>
            <a:ext cx="683325" cy="7453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şlık 1"/>
          <p:cNvSpPr txBox="1">
            <a:spLocks/>
          </p:cNvSpPr>
          <p:nvPr/>
        </p:nvSpPr>
        <p:spPr>
          <a:xfrm>
            <a:off x="7848363" y="4581804"/>
            <a:ext cx="1498935" cy="70164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500" b="1" spc="50" dirty="0" smtClean="0">
                <a:ln w="11430"/>
                <a:solidFill>
                  <a:srgbClr val="360EE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Serum</a:t>
            </a:r>
            <a:endParaRPr lang="tr-TR" sz="2500" b="1" spc="50" dirty="0">
              <a:ln w="11430"/>
              <a:solidFill>
                <a:srgbClr val="360EE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7797308" y="5877272"/>
            <a:ext cx="1498935" cy="782868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800" b="1" spc="50" dirty="0" smtClean="0">
                <a:ln w="11430"/>
                <a:solidFill>
                  <a:srgbClr val="360EE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Pıhtılaşmış kan</a:t>
            </a:r>
            <a:endParaRPr lang="tr-TR" sz="1800" b="1" spc="50" dirty="0">
              <a:ln w="11430"/>
              <a:solidFill>
                <a:srgbClr val="360EE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3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986867032"/>
              </p:ext>
            </p:extLst>
          </p:nvPr>
        </p:nvGraphicFramePr>
        <p:xfrm>
          <a:off x="0" y="332656"/>
          <a:ext cx="6948264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üz Bağlayıcı 3"/>
          <p:cNvSpPr/>
          <p:nvPr/>
        </p:nvSpPr>
        <p:spPr>
          <a:xfrm>
            <a:off x="1691680" y="2204864"/>
            <a:ext cx="518263" cy="141775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17755"/>
                </a:lnTo>
                <a:lnTo>
                  <a:pt x="518263" y="1417755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Düz Bağlayıcı 4"/>
          <p:cNvSpPr/>
          <p:nvPr/>
        </p:nvSpPr>
        <p:spPr>
          <a:xfrm>
            <a:off x="1691680" y="2204864"/>
            <a:ext cx="518263" cy="37074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707450"/>
                </a:lnTo>
                <a:lnTo>
                  <a:pt x="518263" y="3707450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170" name="Picture 2" descr="C:\Users\yakup\Desktop\Resim2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2000"/>
                    </a14:imgEffect>
                    <a14:imgEffect>
                      <a14:brightnessContrast bright="-4000" contras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6632"/>
            <a:ext cx="3000639" cy="6573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16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404664"/>
            <a:ext cx="5976664" cy="612068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İnsanlarda besin ve oksijenin tüm hücrelere ulaşmasını sağlayan sisteme dolaşım sistemi denir.</a:t>
            </a:r>
          </a:p>
          <a:p>
            <a:pPr algn="just">
              <a:buFont typeface="Wingdings" pitchFamily="2" charset="2"/>
              <a:buChar char="v"/>
            </a:pPr>
            <a:endParaRPr lang="tr-T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İnsanda dolaşım sistemi üç kısımdan oluşur : 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Damarlar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</a:t>
            </a:r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5362" name="Picture 2" descr="C:\Users\yakup\Desktop\vucut 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304" y="116632"/>
            <a:ext cx="2528058" cy="6611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00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yakup\Desktop\Kan KUSMAK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48680"/>
            <a:ext cx="6096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32656"/>
            <a:ext cx="6516216" cy="64087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TEMİZ KAN :</a:t>
            </a:r>
          </a:p>
          <a:p>
            <a:pPr algn="just"/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Oksijen ve besin bakımından zengin olan kandır.</a:t>
            </a:r>
          </a:p>
          <a:p>
            <a:pPr algn="just"/>
            <a:endParaRPr lang="tr-T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endParaRPr lang="tr-T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r>
              <a:rPr lang="tr-TR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KİRLİ KAN : </a:t>
            </a:r>
          </a:p>
          <a:p>
            <a:pPr algn="just"/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Oksijen ve besin bakımından fakir olan kandır.</a:t>
            </a:r>
            <a:endParaRPr lang="tr-TR" b="1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75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C:\Users\yakup\Desktop\kçk kn dlşmı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68" y="1331102"/>
            <a:ext cx="4535932" cy="4691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uvarlatılmış Dikdörtgen 6"/>
          <p:cNvSpPr/>
          <p:nvPr/>
        </p:nvSpPr>
        <p:spPr>
          <a:xfrm>
            <a:off x="395536" y="3198852"/>
            <a:ext cx="4104456" cy="3398500"/>
          </a:xfrm>
          <a:prstGeom prst="roundRect">
            <a:avLst/>
          </a:prstGeom>
          <a:solidFill>
            <a:srgbClr val="360EE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-2945"/>
            <a:ext cx="8229600" cy="95646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KÜÇÜK KAN DOLAŞIMI: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80728"/>
            <a:ext cx="4860032" cy="5760640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Kalpte bulunan kirli kanın akciğerlere gidip temizlendikten sonra tekrar kalbe dönmesidir.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Sağ karıncıkta başlar,     sol kulakçıkta biter.</a:t>
            </a:r>
          </a:p>
          <a:p>
            <a:pPr marL="0" indent="0">
              <a:buNone/>
            </a:pPr>
            <a:endParaRPr lang="tr-TR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Sağ karıncık</a:t>
            </a:r>
          </a:p>
          <a:p>
            <a:pPr marL="0" indent="0" algn="ctr">
              <a:buNone/>
            </a:pPr>
            <a:r>
              <a:rPr lang="tr-TR" sz="1800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Akciğer atardamarı</a:t>
            </a:r>
          </a:p>
          <a:p>
            <a:pPr marL="0" indent="0" algn="ctr">
              <a:buNone/>
            </a:pPr>
            <a:endParaRPr lang="tr-TR" sz="1900" b="1" dirty="0" smtClean="0">
              <a:ln w="11430"/>
              <a:solidFill>
                <a:srgbClr val="F05E1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Akciğer</a:t>
            </a:r>
          </a:p>
          <a:p>
            <a:pPr marL="0" indent="0" algn="ctr">
              <a:buNone/>
            </a:pPr>
            <a:endParaRPr lang="tr-TR" sz="1900" b="1" dirty="0" smtClean="0">
              <a:ln w="11430"/>
              <a:solidFill>
                <a:srgbClr val="F05E1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Akciğer toplardamarı </a:t>
            </a:r>
          </a:p>
          <a:p>
            <a:pPr marL="0" indent="0" algn="ctr">
              <a:buNone/>
            </a:pPr>
            <a:endParaRPr lang="tr-TR" sz="1900" b="1" dirty="0" smtClean="0">
              <a:ln w="11430"/>
              <a:solidFill>
                <a:srgbClr val="F05E1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Sol kulakçık</a:t>
            </a:r>
            <a:b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endParaRPr lang="tr-TR" b="1" dirty="0">
              <a:ln w="11430"/>
              <a:solidFill>
                <a:srgbClr val="F05E1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Aşağı Ok 3"/>
          <p:cNvSpPr/>
          <p:nvPr/>
        </p:nvSpPr>
        <p:spPr>
          <a:xfrm>
            <a:off x="2334630" y="3576398"/>
            <a:ext cx="216024" cy="288032"/>
          </a:xfrm>
          <a:prstGeom prst="downArrow">
            <a:avLst/>
          </a:prstGeom>
          <a:solidFill>
            <a:srgbClr val="FFC000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5814066" y="2720622"/>
            <a:ext cx="1835696" cy="956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AKCİĞERLER</a:t>
            </a:r>
            <a:endParaRPr lang="tr-T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Çember Ok 5"/>
          <p:cNvSpPr/>
          <p:nvPr/>
        </p:nvSpPr>
        <p:spPr>
          <a:xfrm rot="15934711">
            <a:off x="5484728" y="3138360"/>
            <a:ext cx="996580" cy="453513"/>
          </a:xfrm>
          <a:prstGeom prst="circularArrow">
            <a:avLst>
              <a:gd name="adj1" fmla="val 12500"/>
              <a:gd name="adj2" fmla="val 1489630"/>
              <a:gd name="adj3" fmla="val 20457681"/>
              <a:gd name="adj4" fmla="val 10800000"/>
              <a:gd name="adj5" fmla="val 990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Çember Ok 15"/>
          <p:cNvSpPr/>
          <p:nvPr/>
        </p:nvSpPr>
        <p:spPr>
          <a:xfrm rot="5400000">
            <a:off x="6977026" y="3139383"/>
            <a:ext cx="996580" cy="453513"/>
          </a:xfrm>
          <a:prstGeom prst="circularArrow">
            <a:avLst>
              <a:gd name="adj1" fmla="val 12500"/>
              <a:gd name="adj2" fmla="val 1489630"/>
              <a:gd name="adj3" fmla="val 20457681"/>
              <a:gd name="adj4" fmla="val 10800000"/>
              <a:gd name="adj5" fmla="val 9907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Aşağı Ok 16"/>
          <p:cNvSpPr/>
          <p:nvPr/>
        </p:nvSpPr>
        <p:spPr>
          <a:xfrm>
            <a:off x="2355551" y="4221088"/>
            <a:ext cx="216024" cy="288032"/>
          </a:xfrm>
          <a:prstGeom prst="downArrow">
            <a:avLst/>
          </a:prstGeom>
          <a:solidFill>
            <a:srgbClr val="FFC000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şağı Ok 17"/>
          <p:cNvSpPr/>
          <p:nvPr/>
        </p:nvSpPr>
        <p:spPr>
          <a:xfrm>
            <a:off x="2355551" y="4941168"/>
            <a:ext cx="216024" cy="288032"/>
          </a:xfrm>
          <a:prstGeom prst="downArrow">
            <a:avLst/>
          </a:prstGeom>
          <a:solidFill>
            <a:srgbClr val="FFC000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şağı Ok 18"/>
          <p:cNvSpPr/>
          <p:nvPr/>
        </p:nvSpPr>
        <p:spPr>
          <a:xfrm>
            <a:off x="2355551" y="5589240"/>
            <a:ext cx="216024" cy="288032"/>
          </a:xfrm>
          <a:prstGeom prst="downArrow">
            <a:avLst/>
          </a:prstGeom>
          <a:solidFill>
            <a:srgbClr val="FFC000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Başlık 1"/>
          <p:cNvSpPr txBox="1">
            <a:spLocks/>
          </p:cNvSpPr>
          <p:nvPr/>
        </p:nvSpPr>
        <p:spPr>
          <a:xfrm>
            <a:off x="5866377" y="4462938"/>
            <a:ext cx="1835696" cy="956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KALP</a:t>
            </a:r>
            <a:endParaRPr lang="tr-T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Başlık 1"/>
          <p:cNvSpPr txBox="1">
            <a:spLocks/>
          </p:cNvSpPr>
          <p:nvPr/>
        </p:nvSpPr>
        <p:spPr>
          <a:xfrm>
            <a:off x="4355976" y="1803085"/>
            <a:ext cx="1712726" cy="956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AKCİĞER ATARDAMARI</a:t>
            </a:r>
            <a:endParaRPr lang="tr-TR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Başlık 1"/>
          <p:cNvSpPr txBox="1">
            <a:spLocks/>
          </p:cNvSpPr>
          <p:nvPr/>
        </p:nvSpPr>
        <p:spPr>
          <a:xfrm>
            <a:off x="7642510" y="1791721"/>
            <a:ext cx="1682018" cy="956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AKCİĞER TOPLARDAMARI</a:t>
            </a:r>
            <a:endParaRPr lang="tr-TR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1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Çember Ok 22"/>
          <p:cNvSpPr/>
          <p:nvPr/>
        </p:nvSpPr>
        <p:spPr>
          <a:xfrm rot="15576403">
            <a:off x="6183003" y="5267578"/>
            <a:ext cx="996580" cy="453513"/>
          </a:xfrm>
          <a:prstGeom prst="circularArrow">
            <a:avLst>
              <a:gd name="adj1" fmla="val 12500"/>
              <a:gd name="adj2" fmla="val 1489630"/>
              <a:gd name="adj3" fmla="val 20457681"/>
              <a:gd name="adj4" fmla="val 10800000"/>
              <a:gd name="adj5" fmla="val 990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>
            <a:off x="251520" y="3198852"/>
            <a:ext cx="4968552" cy="3398500"/>
          </a:xfrm>
          <a:prstGeom prst="roundRect">
            <a:avLst/>
          </a:prstGeom>
          <a:solidFill>
            <a:srgbClr val="38C02E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İçerik Yer Tutucusu 2"/>
          <p:cNvSpPr>
            <a:spLocks noGrp="1"/>
          </p:cNvSpPr>
          <p:nvPr>
            <p:ph idx="1"/>
          </p:nvPr>
        </p:nvSpPr>
        <p:spPr>
          <a:xfrm>
            <a:off x="87096" y="980729"/>
            <a:ext cx="5276992" cy="5726670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Kalpte bulunan temiz kanın tüm vücuda dağılıp kirlendikten sonra kalbe tekrar dönmesidir. 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Sol karıncıkta başlar, sağ kulakçıkta biter.</a:t>
            </a:r>
          </a:p>
          <a:p>
            <a:endParaRPr lang="tr-TR" sz="15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Sol karıncık</a:t>
            </a:r>
          </a:p>
          <a:p>
            <a:pPr marL="0" indent="0" algn="ctr">
              <a:buNone/>
            </a:pPr>
            <a:endParaRPr lang="tr-TR" sz="17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Aort </a:t>
            </a:r>
          </a:p>
          <a:p>
            <a:pPr marL="0" indent="0" algn="ctr">
              <a:buNone/>
            </a:pPr>
            <a:endParaRPr lang="tr-TR" sz="17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Vücut </a:t>
            </a:r>
          </a:p>
          <a:p>
            <a:pPr marL="0" indent="0" algn="ctr">
              <a:buNone/>
            </a:pPr>
            <a:endParaRPr lang="tr-TR" sz="19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Alt ve üst ana toplardamar</a:t>
            </a:r>
          </a:p>
          <a:p>
            <a:pPr marL="0" indent="0" algn="ctr">
              <a:buNone/>
            </a:pPr>
            <a:endParaRPr lang="tr-TR" sz="19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ağ kulakçık</a:t>
            </a:r>
            <a:endParaRPr lang="tr-TR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7080" y="0"/>
            <a:ext cx="8229600" cy="105273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BÜYÜK KAN DOLAŞIMI : 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Aşağı Ok 4"/>
          <p:cNvSpPr/>
          <p:nvPr/>
        </p:nvSpPr>
        <p:spPr>
          <a:xfrm>
            <a:off x="2640069" y="3752213"/>
            <a:ext cx="216024" cy="261128"/>
          </a:xfrm>
          <a:prstGeom prst="downArrow">
            <a:avLst/>
          </a:prstGeom>
          <a:solidFill>
            <a:srgbClr val="CC0099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315" name="Picture 3" descr="C:\Users\yakup\Desktop\kçk kn dlşmı kopyalaTYY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38529"/>
            <a:ext cx="4457425" cy="4610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Başlık 1"/>
          <p:cNvSpPr txBox="1">
            <a:spLocks/>
          </p:cNvSpPr>
          <p:nvPr/>
        </p:nvSpPr>
        <p:spPr>
          <a:xfrm>
            <a:off x="6693171" y="3158532"/>
            <a:ext cx="1835696" cy="956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AKCİĞERLER</a:t>
            </a:r>
            <a:endParaRPr lang="tr-T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6818968" y="4941168"/>
            <a:ext cx="1835696" cy="816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KALP</a:t>
            </a:r>
            <a:endParaRPr lang="tr-T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Düz Bağlayıcı 3"/>
          <p:cNvCxnSpPr/>
          <p:nvPr/>
        </p:nvCxnSpPr>
        <p:spPr>
          <a:xfrm flipH="1" flipV="1">
            <a:off x="6368364" y="2492896"/>
            <a:ext cx="392979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6300192" y="5482251"/>
            <a:ext cx="392980" cy="25100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Başlık 1"/>
          <p:cNvSpPr txBox="1">
            <a:spLocks/>
          </p:cNvSpPr>
          <p:nvPr/>
        </p:nvSpPr>
        <p:spPr>
          <a:xfrm>
            <a:off x="5220072" y="1843643"/>
            <a:ext cx="1835696" cy="816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ÜST ANA TOPLARDAMAR</a:t>
            </a:r>
            <a:endParaRPr lang="tr-T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5220072" y="5617004"/>
            <a:ext cx="1835696" cy="816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ALT ANA TOPLARDAMAR</a:t>
            </a:r>
            <a:endParaRPr lang="tr-T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şağı Ok 18"/>
          <p:cNvSpPr/>
          <p:nvPr/>
        </p:nvSpPr>
        <p:spPr>
          <a:xfrm>
            <a:off x="2649831" y="4941168"/>
            <a:ext cx="216024" cy="261128"/>
          </a:xfrm>
          <a:prstGeom prst="downArrow">
            <a:avLst/>
          </a:prstGeom>
          <a:solidFill>
            <a:srgbClr val="CC0099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şağı Ok 19"/>
          <p:cNvSpPr/>
          <p:nvPr/>
        </p:nvSpPr>
        <p:spPr>
          <a:xfrm>
            <a:off x="2640069" y="5602692"/>
            <a:ext cx="216024" cy="261128"/>
          </a:xfrm>
          <a:prstGeom prst="downArrow">
            <a:avLst/>
          </a:prstGeom>
          <a:solidFill>
            <a:srgbClr val="CC0099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şağı Ok 20"/>
          <p:cNvSpPr/>
          <p:nvPr/>
        </p:nvSpPr>
        <p:spPr>
          <a:xfrm>
            <a:off x="2644950" y="4339977"/>
            <a:ext cx="216024" cy="261128"/>
          </a:xfrm>
          <a:prstGeom prst="downArrow">
            <a:avLst/>
          </a:prstGeom>
          <a:solidFill>
            <a:srgbClr val="CC0099"/>
          </a:solidFill>
          <a:ln>
            <a:solidFill>
              <a:srgbClr val="360EE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ember Ok 23"/>
          <p:cNvSpPr/>
          <p:nvPr/>
        </p:nvSpPr>
        <p:spPr>
          <a:xfrm rot="5713270" flipV="1">
            <a:off x="5657452" y="3377129"/>
            <a:ext cx="1535311" cy="436473"/>
          </a:xfrm>
          <a:prstGeom prst="circularArrow">
            <a:avLst>
              <a:gd name="adj1" fmla="val 12500"/>
              <a:gd name="adj2" fmla="val 1489630"/>
              <a:gd name="adj3" fmla="val 20457681"/>
              <a:gd name="adj4" fmla="val 10800000"/>
              <a:gd name="adj5" fmla="val 990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Çember Ok 24"/>
          <p:cNvSpPr/>
          <p:nvPr/>
        </p:nvSpPr>
        <p:spPr>
          <a:xfrm rot="6021475">
            <a:off x="8030577" y="5277032"/>
            <a:ext cx="996580" cy="453513"/>
          </a:xfrm>
          <a:prstGeom prst="circularArrow">
            <a:avLst>
              <a:gd name="adj1" fmla="val 12500"/>
              <a:gd name="adj2" fmla="val 1489630"/>
              <a:gd name="adj3" fmla="val 20457681"/>
              <a:gd name="adj4" fmla="val 10800000"/>
              <a:gd name="adj5" fmla="val 9907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Çember Ok 25"/>
          <p:cNvSpPr/>
          <p:nvPr/>
        </p:nvSpPr>
        <p:spPr>
          <a:xfrm rot="5187372" flipH="1">
            <a:off x="7991153" y="3348749"/>
            <a:ext cx="1528942" cy="453514"/>
          </a:xfrm>
          <a:prstGeom prst="circularArrow">
            <a:avLst>
              <a:gd name="adj1" fmla="val 12500"/>
              <a:gd name="adj2" fmla="val 1489630"/>
              <a:gd name="adj3" fmla="val 20457681"/>
              <a:gd name="adj4" fmla="val 10800000"/>
              <a:gd name="adj5" fmla="val 9907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38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Kan Grupları: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0" y="908720"/>
            <a:ext cx="4860032" cy="43204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tr-TR" b="1" dirty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grupları; A, B, AB ve 0 ‘dır</a:t>
            </a: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gruplarının adlandırılması kanın içinde bulunan proteinlere göre yapılır</a:t>
            </a: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Her kan grubu kendi içerisinde birbirine kan alıp kan verebilmektedir.</a:t>
            </a:r>
          </a:p>
        </p:txBody>
      </p:sp>
      <p:pic>
        <p:nvPicPr>
          <p:cNvPr id="1026" name="Picture 2" descr="C:\Users\yakup264\Desktop\Resim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9000"/>
                    </a14:imgEffect>
                    <a14:imgEffect>
                      <a14:brightnessContrast bright="-27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338" y="900460"/>
            <a:ext cx="4049534" cy="4032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İçerik Yer Tutucusu 2"/>
          <p:cNvSpPr txBox="1">
            <a:spLocks/>
          </p:cNvSpPr>
          <p:nvPr/>
        </p:nvSpPr>
        <p:spPr>
          <a:xfrm>
            <a:off x="0" y="5157192"/>
            <a:ext cx="8964488" cy="1664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AB kan grubuna sahip kişiler A ya da B kan grubuna sahip kişilerden zorunlu durumlarda kan alabilmektedir.</a:t>
            </a:r>
          </a:p>
        </p:txBody>
      </p:sp>
    </p:spTree>
    <p:extLst>
      <p:ext uri="{BB962C8B-B14F-4D97-AF65-F5344CB8AC3E}">
        <p14:creationId xmlns:p14="http://schemas.microsoft.com/office/powerpoint/2010/main" val="18499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2771800" y="4365104"/>
            <a:ext cx="3672408" cy="2304256"/>
          </a:xfrm>
          <a:prstGeom prst="round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7931224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Rh faktörü;</a:t>
            </a:r>
            <a:endParaRPr lang="tr-TR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472608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grupları tayin edilirken bir de Rh faktörü belirlenir.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grupları Rh faktörüyle bereber adlandırılır.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Rh faktörü bazı bireylerde Rh(+), bazı bireylerde ise Rh(-) ‘dir.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gruplarıyla beraber Rh faktörü de kan naklinde önemlidir.</a:t>
            </a:r>
          </a:p>
          <a:p>
            <a:pPr algn="just">
              <a:buFont typeface="Wingdings" pitchFamily="2" charset="2"/>
              <a:buChar char="v"/>
            </a:pPr>
            <a:endParaRPr lang="tr-TR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Rh(+)	Rh(+)</a:t>
            </a:r>
          </a:p>
          <a:p>
            <a:pPr algn="ctr">
              <a:buFont typeface="Wingdings" pitchFamily="2" charset="2"/>
              <a:buChar char="v"/>
            </a:pPr>
            <a:endParaRPr lang="tr-TR" b="1" dirty="0" smtClean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buFont typeface="Wingdings" pitchFamily="2" charset="2"/>
              <a:buChar char="v"/>
            </a:pPr>
            <a:endParaRPr lang="tr-TR" sz="1700" b="1" dirty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Rh(-)	Rh(-)</a:t>
            </a:r>
            <a:endParaRPr lang="tr-TR" b="1" dirty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299967" y="4783492"/>
            <a:ext cx="576064" cy="2880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967" y="5911212"/>
            <a:ext cx="603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64088" y="5284985"/>
            <a:ext cx="6032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51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Kan Nakli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" y="1052736"/>
            <a:ext cx="8964489" cy="237626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34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ihtiyacı olan insanlara kan verilmesine kan nakli denir.</a:t>
            </a:r>
          </a:p>
          <a:p>
            <a:pPr algn="just">
              <a:buFont typeface="Wingdings" pitchFamily="2" charset="2"/>
              <a:buChar char="v"/>
            </a:pPr>
            <a:r>
              <a:rPr lang="tr-TR" sz="3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nakli kan gruplarının uygunluğuna göre yapılmalıdır.</a:t>
            </a:r>
          </a:p>
        </p:txBody>
      </p:sp>
      <p:pic>
        <p:nvPicPr>
          <p:cNvPr id="9218" name="Picture 2" descr="http://www.kaosgl.com/resim/Saglik/kan-bagi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56992"/>
            <a:ext cx="5570440" cy="34264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İçerik Yer Tutucusu 2"/>
          <p:cNvSpPr txBox="1">
            <a:spLocks/>
          </p:cNvSpPr>
          <p:nvPr/>
        </p:nvSpPr>
        <p:spPr>
          <a:xfrm>
            <a:off x="0" y="3211110"/>
            <a:ext cx="3131839" cy="350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v"/>
            </a:pPr>
            <a:endParaRPr lang="tr-TR" sz="3400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25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5940152" cy="6696744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grubunu öğrenmek önemlidir.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Kana acil ihtiyacı olan insanların ve bizlerin hayatını kurtarabilir.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Çünkü aşırı kan kaybeden birine kan nakli yapılması gerekir.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Kana ihtiyacı olan birine kan nakli yapılmazsa hayatını kaybedebilir.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Bilinçli bir insan kan grubunu tespit ettirir ve gerektiği zaman kan bağışında bulunur.</a:t>
            </a:r>
          </a:p>
        </p:txBody>
      </p:sp>
      <p:pic>
        <p:nvPicPr>
          <p:cNvPr id="9" name="Picture 4" descr="C:\Users\yakup\Desktop\blood kopya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159" y="83243"/>
            <a:ext cx="1931982" cy="4094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yakup\Desktop\11 kopyal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24468"/>
            <a:ext cx="3390084" cy="291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90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496" y="260648"/>
            <a:ext cx="5544616" cy="6597352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Bir birey olarak bu hepimizin görevidir.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nakli sadece ihtiyacı olan kişiye yarar sağlamakla kalmaz, aynı zamanda kan veren kişi için de faydalıdır.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veren kişinin kan hücreleri yenilenir ve daha sağlıklı olur.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 bağışı yapmak insan sevgisinin ve hoşgörünün bir sonucudur.</a:t>
            </a:r>
            <a:endParaRPr lang="tr-TR" b="1" dirty="0">
              <a:ln w="11430"/>
              <a:solidFill>
                <a:srgbClr val="66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9458" name="Picture 2" descr="http://cdn.yenisafak.net/site/kan132ef3edca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404" y="260648"/>
            <a:ext cx="3238254" cy="2156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yakup\Desktop\kan_bagisi1 kopyala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6000"/>
                    </a14:imgEffect>
                    <a14:imgEffect>
                      <a14:brightnessContrast bright="-14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06" y="2780928"/>
            <a:ext cx="4120850" cy="383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60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080120"/>
          </a:xfrm>
          <a:ln>
            <a:solidFill>
              <a:srgbClr val="FF0000"/>
            </a:solidFill>
          </a:ln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Dolaşım Sisteminin Sağlığı</a:t>
            </a:r>
            <a:endParaRPr lang="tr-TR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07504" y="1196752"/>
            <a:ext cx="8856984" cy="547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v"/>
            </a:pPr>
            <a:r>
              <a:rPr lang="tr-TR" sz="4000" b="1" dirty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Yeterli ve dengeli beslenmeliyiz.</a:t>
            </a:r>
          </a:p>
          <a:p>
            <a:pPr algn="just">
              <a:buFont typeface="Wingdings" pitchFamily="2" charset="2"/>
              <a:buChar char="v"/>
            </a:pP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Düzenli spor yapmalıyız</a:t>
            </a:r>
          </a:p>
          <a:p>
            <a:pPr algn="just">
              <a:buFont typeface="Wingdings" pitchFamily="2" charset="2"/>
              <a:buChar char="v"/>
            </a:pPr>
            <a:r>
              <a:rPr lang="tr-TR" sz="4000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Stresten uzak durmalıyız.</a:t>
            </a:r>
            <a:endParaRPr lang="tr-TR" sz="4000" b="1" dirty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sz="4000" b="1" dirty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Yağlı yiyecekleri çok tüketmemeliyiz.</a:t>
            </a:r>
          </a:p>
          <a:p>
            <a:pPr algn="just">
              <a:buFont typeface="Wingdings" pitchFamily="2" charset="2"/>
              <a:buChar char="v"/>
            </a:pPr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Bilinçsiz ilaç kullanmamalıyız.</a:t>
            </a:r>
            <a:endParaRPr lang="tr-TR" sz="40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sz="4000" b="1" dirty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Sigara </a:t>
            </a:r>
            <a:r>
              <a:rPr lang="tr-TR" sz="4000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ve alkol gibi zararlı alışkanlıklardan uzak durmalıyız. </a:t>
            </a:r>
          </a:p>
        </p:txBody>
      </p:sp>
    </p:spTree>
    <p:extLst>
      <p:ext uri="{BB962C8B-B14F-4D97-AF65-F5344CB8AC3E}">
        <p14:creationId xmlns:p14="http://schemas.microsoft.com/office/powerpoint/2010/main" val="109616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484784"/>
          </a:xfrm>
          <a:ln>
            <a:solidFill>
              <a:srgbClr val="FF0000"/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Dolaşım Sistemi Rahatsızlıkları</a:t>
            </a:r>
            <a:endParaRPr lang="tr-TR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83568" y="1844824"/>
            <a:ext cx="3816424" cy="48245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krizi</a:t>
            </a:r>
            <a:endParaRPr lang="tr-TR" sz="4000" b="1" dirty="0">
              <a:ln w="11430"/>
              <a:solidFill>
                <a:srgbClr val="38C02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ED570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Damar tıkanıklığı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Damar sertliği</a:t>
            </a:r>
            <a:endParaRPr lang="tr-TR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tr-TR" sz="4000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aris</a:t>
            </a:r>
            <a:endParaRPr lang="tr-TR" sz="4000" b="1" dirty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Tansiyon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076056" y="1844824"/>
            <a:ext cx="3960440" cy="48245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</a:t>
            </a:r>
            <a:r>
              <a:rPr lang="tr-TR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yetmezliği</a:t>
            </a:r>
            <a:endParaRPr lang="tr-TR" sz="4000" b="1" dirty="0" smtClean="0">
              <a:ln w="11430"/>
              <a:solidFill>
                <a:srgbClr val="66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romatizması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Lösemi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Hemofili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4000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Anemi</a:t>
            </a:r>
          </a:p>
        </p:txBody>
      </p:sp>
      <p:sp>
        <p:nvSpPr>
          <p:cNvPr id="3" name="Yuvarlatılmış Dikdörtgen 2"/>
          <p:cNvSpPr/>
          <p:nvPr/>
        </p:nvSpPr>
        <p:spPr>
          <a:xfrm>
            <a:off x="395536" y="1700808"/>
            <a:ext cx="3816424" cy="4824536"/>
          </a:xfrm>
          <a:prstGeom prst="roundRect">
            <a:avLst/>
          </a:prstGeom>
          <a:solidFill>
            <a:srgbClr val="CC00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/>
        </p:nvSpPr>
        <p:spPr>
          <a:xfrm>
            <a:off x="4788024" y="1700808"/>
            <a:ext cx="3816424" cy="4824536"/>
          </a:xfrm>
          <a:prstGeom prst="roundRect">
            <a:avLst/>
          </a:prstGeom>
          <a:solidFill>
            <a:srgbClr val="CC00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60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-99392"/>
            <a:ext cx="1944216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Kalp: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80728"/>
            <a:ext cx="4716016" cy="576064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66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Kalp, göğüs boşluğunda iki akciğer arasında yer alır, geniş kısmı sol akciğere dönük duran bir organdır.</a:t>
            </a:r>
          </a:p>
          <a:p>
            <a:pPr algn="just">
              <a:buFont typeface="Wingdings" pitchFamily="2" charset="2"/>
              <a:buChar char="v"/>
            </a:pPr>
            <a:endParaRPr lang="tr-TR" b="1" dirty="0" smtClean="0">
              <a:ln w="11430"/>
              <a:solidFill>
                <a:srgbClr val="66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Herkesin kalbi yaklaşık olarak yumruğu kadardır. </a:t>
            </a:r>
          </a:p>
        </p:txBody>
      </p:sp>
      <p:pic>
        <p:nvPicPr>
          <p:cNvPr id="4" name="Picture 2" descr="C:\Users\yakup\Desktop\deu-artik-kalp-nakli-yapamayacak-4151520_6953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5024"/>
            <a:ext cx="3129896" cy="3057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yakup\Desktop\Resbbbim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632"/>
            <a:ext cx="3129896" cy="3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78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uvarlatılmış Dikdörtgen 7"/>
          <p:cNvSpPr/>
          <p:nvPr/>
        </p:nvSpPr>
        <p:spPr>
          <a:xfrm>
            <a:off x="683568" y="3068960"/>
            <a:ext cx="7920880" cy="2880320"/>
          </a:xfrm>
          <a:prstGeom prst="round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Yuvarlatılmış Dikdörtgen 2"/>
          <p:cNvSpPr/>
          <p:nvPr/>
        </p:nvSpPr>
        <p:spPr>
          <a:xfrm>
            <a:off x="683568" y="866056"/>
            <a:ext cx="7920880" cy="172819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95536" y="1056060"/>
            <a:ext cx="8208912" cy="129282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8000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HAZIRLAYAN</a:t>
            </a:r>
            <a:endParaRPr lang="tr-TR" sz="8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683568" y="3068960"/>
            <a:ext cx="7920880" cy="2880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8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NEZAHAT SİVRİTAŞ</a:t>
            </a: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7911480" y="6561584"/>
            <a:ext cx="1232520" cy="296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Y.S.</a:t>
            </a:r>
          </a:p>
        </p:txBody>
      </p:sp>
    </p:spTree>
    <p:extLst>
      <p:ext uri="{BB962C8B-B14F-4D97-AF65-F5344CB8AC3E}">
        <p14:creationId xmlns:p14="http://schemas.microsoft.com/office/powerpoint/2010/main" val="355447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-99392"/>
            <a:ext cx="1944216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Kalp: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08720"/>
            <a:ext cx="4427984" cy="583264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hızlı, güçlü ve istemsiz çalışan kaslardan oluşur. 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Kasılıp-gevşeyerek kanı vücuda pompalar.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Kalbin sol tarafında temiz kan, sağ tarafında ise kirli kan bulunur.</a:t>
            </a:r>
            <a:endParaRPr lang="tr-TR" b="1" dirty="0">
              <a:ln w="11430"/>
              <a:solidFill>
                <a:srgbClr val="F05E1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3" name="Picture 3" descr="C:\Users\yakup\Desktop\Screenshot - 3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5166">
            <a:off x="5353117" y="1413942"/>
            <a:ext cx="3215630" cy="3608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 flipH="1">
            <a:off x="5868144" y="3856855"/>
            <a:ext cx="720080" cy="1444353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7524328" y="3856855"/>
            <a:ext cx="792088" cy="1444353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Başlık 1"/>
          <p:cNvSpPr txBox="1">
            <a:spLocks/>
          </p:cNvSpPr>
          <p:nvPr/>
        </p:nvSpPr>
        <p:spPr>
          <a:xfrm>
            <a:off x="4751070" y="4954117"/>
            <a:ext cx="1944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Kirli</a:t>
            </a:r>
            <a:endParaRPr lang="tr-T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7524328" y="4954117"/>
            <a:ext cx="14163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Temiz</a:t>
            </a:r>
            <a:endParaRPr lang="tr-T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31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8812"/>
            <a:ext cx="5364088" cy="4824535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 üst kısımda sağ ve sol kulakçıklar, alt kısımda daha büyük hacimli kalın çeperli sağ ve sol karıncıklar olmak üzere dört odacıktan meydana gelmiştir. 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Karıncıklarda bulunan kaslar kulakçıklara göre daha güçlü kasılır, bunun</a:t>
            </a:r>
            <a:endParaRPr lang="tr-TR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98" name="Picture 2" descr="C:\Users\yakup\Desktop\shutterstock_78451417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-4014"/>
            <a:ext cx="4022443" cy="4918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4797152"/>
            <a:ext cx="8634358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3000" b="1" dirty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nedeni karıncıkların kanı pompalama görevinin daha fazla olmasıdır</a:t>
            </a:r>
            <a:r>
              <a:rPr lang="tr-TR" sz="3000" b="1" dirty="0" smtClean="0">
                <a:ln w="11430"/>
                <a:solidFill>
                  <a:srgbClr val="360EE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tr-TR" sz="3000" b="1" dirty="0">
              <a:ln w="11430"/>
              <a:solidFill>
                <a:srgbClr val="360EE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0" y="5824478"/>
            <a:ext cx="8970315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sz="3000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Kulakçık   ve   karıncıklar  arasında  bulunan  </a:t>
            </a:r>
          </a:p>
          <a:p>
            <a:pPr algn="just"/>
            <a:r>
              <a:rPr lang="tr-TR" sz="3000" b="1" dirty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sz="3000" b="1" dirty="0" smtClean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kapakçıklar </a:t>
            </a:r>
            <a:r>
              <a:rPr lang="tr-TR" sz="3000" b="1" dirty="0">
                <a:ln w="11430"/>
                <a:solidFill>
                  <a:srgbClr val="38C02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kanın ters yönde akışını engeller.</a:t>
            </a:r>
          </a:p>
        </p:txBody>
      </p:sp>
    </p:spTree>
    <p:extLst>
      <p:ext uri="{BB962C8B-B14F-4D97-AF65-F5344CB8AC3E}">
        <p14:creationId xmlns:p14="http://schemas.microsoft.com/office/powerpoint/2010/main" val="32416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yakup\Desktop\Screenshot - 3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  <a14:imgEffect>
                      <a14:brightnessContrast bright="-9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518" y="929705"/>
            <a:ext cx="4292321" cy="4816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Düz Bağlayıcı 23"/>
          <p:cNvCxnSpPr/>
          <p:nvPr/>
        </p:nvCxnSpPr>
        <p:spPr>
          <a:xfrm flipV="1">
            <a:off x="6012160" y="1433364"/>
            <a:ext cx="274921" cy="591716"/>
          </a:xfrm>
          <a:prstGeom prst="line">
            <a:avLst/>
          </a:prstGeom>
          <a:ln w="5715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H="1" flipV="1">
            <a:off x="2051720" y="1052736"/>
            <a:ext cx="1008112" cy="76125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aşlık 1"/>
          <p:cNvSpPr txBox="1">
            <a:spLocks/>
          </p:cNvSpPr>
          <p:nvPr/>
        </p:nvSpPr>
        <p:spPr>
          <a:xfrm>
            <a:off x="0" y="577906"/>
            <a:ext cx="2267744" cy="94966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üst ana toplardamar</a:t>
            </a:r>
            <a:endParaRPr lang="tr-TR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V="1">
            <a:off x="4431432" y="805880"/>
            <a:ext cx="500608" cy="80885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5364088" y="2529136"/>
            <a:ext cx="1360751" cy="4685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2432518" y="5163703"/>
            <a:ext cx="627314" cy="713569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5723178" y="4346104"/>
            <a:ext cx="1297094" cy="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>
            <a:off x="3995936" y="4581128"/>
            <a:ext cx="613583" cy="1165151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2051720" y="3584104"/>
            <a:ext cx="1463289" cy="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Ok Bağlayıcısı 42"/>
          <p:cNvCxnSpPr/>
          <p:nvPr/>
        </p:nvCxnSpPr>
        <p:spPr>
          <a:xfrm flipV="1">
            <a:off x="3779912" y="700006"/>
            <a:ext cx="0" cy="100811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Başlık 1"/>
          <p:cNvSpPr txBox="1">
            <a:spLocks/>
          </p:cNvSpPr>
          <p:nvPr/>
        </p:nvSpPr>
        <p:spPr>
          <a:xfrm>
            <a:off x="615213" y="5520487"/>
            <a:ext cx="2186344" cy="94966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alt ana toplardamar</a:t>
            </a:r>
            <a:endParaRPr lang="tr-TR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8" name="Başlık 1"/>
          <p:cNvSpPr txBox="1">
            <a:spLocks/>
          </p:cNvSpPr>
          <p:nvPr/>
        </p:nvSpPr>
        <p:spPr>
          <a:xfrm>
            <a:off x="0" y="3109274"/>
            <a:ext cx="2195736" cy="94966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sağ kulakçık</a:t>
            </a:r>
            <a:endParaRPr lang="tr-TR" sz="2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9" name="Başlık 1"/>
          <p:cNvSpPr txBox="1">
            <a:spLocks/>
          </p:cNvSpPr>
          <p:nvPr/>
        </p:nvSpPr>
        <p:spPr>
          <a:xfrm>
            <a:off x="2997010" y="5520487"/>
            <a:ext cx="2141868" cy="94966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Sağ karıncık</a:t>
            </a:r>
            <a:endParaRPr lang="tr-TR" sz="2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0" name="Başlık 1"/>
          <p:cNvSpPr txBox="1">
            <a:spLocks/>
          </p:cNvSpPr>
          <p:nvPr/>
        </p:nvSpPr>
        <p:spPr>
          <a:xfrm>
            <a:off x="6876256" y="3871274"/>
            <a:ext cx="1944216" cy="85387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F05E1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Sol karıncık</a:t>
            </a:r>
            <a:endParaRPr lang="tr-TR" sz="2400" b="1" spc="50" dirty="0">
              <a:ln w="11430"/>
              <a:solidFill>
                <a:srgbClr val="F05E1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1" name="Başlık 1"/>
          <p:cNvSpPr txBox="1">
            <a:spLocks/>
          </p:cNvSpPr>
          <p:nvPr/>
        </p:nvSpPr>
        <p:spPr>
          <a:xfrm>
            <a:off x="6588224" y="2025080"/>
            <a:ext cx="2160240" cy="94966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F05E1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Sol kulakçık</a:t>
            </a:r>
            <a:endParaRPr lang="tr-TR" sz="2400" b="1" spc="50" dirty="0">
              <a:ln w="11430"/>
              <a:solidFill>
                <a:srgbClr val="F05E1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2" name="Başlık 1"/>
          <p:cNvSpPr txBox="1">
            <a:spLocks/>
          </p:cNvSpPr>
          <p:nvPr/>
        </p:nvSpPr>
        <p:spPr>
          <a:xfrm>
            <a:off x="6562002" y="688174"/>
            <a:ext cx="2186461" cy="949660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38C02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Akciğer toplardamarı</a:t>
            </a:r>
            <a:endParaRPr lang="tr-TR" sz="2400" b="1" spc="50" dirty="0">
              <a:ln w="11430"/>
              <a:solidFill>
                <a:srgbClr val="38C02E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3" name="Başlık 1"/>
          <p:cNvSpPr txBox="1">
            <a:spLocks/>
          </p:cNvSpPr>
          <p:nvPr/>
        </p:nvSpPr>
        <p:spPr>
          <a:xfrm>
            <a:off x="2783364" y="5226"/>
            <a:ext cx="1944216" cy="924479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aort</a:t>
            </a:r>
            <a:endParaRPr lang="tr-TR" sz="24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4" name="Başlık 1"/>
          <p:cNvSpPr txBox="1">
            <a:spLocks/>
          </p:cNvSpPr>
          <p:nvPr/>
        </p:nvSpPr>
        <p:spPr>
          <a:xfrm>
            <a:off x="4067944" y="5226"/>
            <a:ext cx="1944216" cy="800654"/>
          </a:xfrm>
          <a:prstGeom prst="rect">
            <a:avLst/>
          </a:prstGeom>
          <a:ln w="57150"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Akciğer atardamarı</a:t>
            </a:r>
            <a:endParaRPr lang="tr-TR" sz="2400" b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cxnSp>
        <p:nvCxnSpPr>
          <p:cNvPr id="56" name="Düz Bağlayıcı 55"/>
          <p:cNvCxnSpPr/>
          <p:nvPr/>
        </p:nvCxnSpPr>
        <p:spPr>
          <a:xfrm flipV="1">
            <a:off x="5494621" y="1433364"/>
            <a:ext cx="792460" cy="181372"/>
          </a:xfrm>
          <a:prstGeom prst="line">
            <a:avLst/>
          </a:prstGeom>
          <a:ln w="5715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V="1">
            <a:off x="6287081" y="1210308"/>
            <a:ext cx="408205" cy="22305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9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92696"/>
            <a:ext cx="5004048" cy="59766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tr-TR" sz="33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Kalp, kan aracılığıyla;</a:t>
            </a:r>
          </a:p>
          <a:p>
            <a:pPr algn="just">
              <a:buFont typeface="Wingdings" pitchFamily="2" charset="2"/>
              <a:buChar char="v"/>
            </a:pPr>
            <a:r>
              <a:rPr lang="tr-TR" sz="33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Vücudun ihtiyacı olan besin ve oksijeni dağıtmada,</a:t>
            </a:r>
          </a:p>
          <a:p>
            <a:pPr algn="just">
              <a:buFont typeface="Wingdings" pitchFamily="2" charset="2"/>
              <a:buChar char="v"/>
            </a:pPr>
            <a:r>
              <a:rPr lang="tr-TR" sz="3300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Atık maddeleri toplamada,</a:t>
            </a:r>
          </a:p>
          <a:p>
            <a:pPr algn="just">
              <a:buFont typeface="Wingdings" pitchFamily="2" charset="2"/>
              <a:buChar char="v"/>
            </a:pPr>
            <a:r>
              <a:rPr lang="tr-TR" sz="33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Kirlenen kanın temizlenmesi için ilgili organa pompalamada görev alır.</a:t>
            </a:r>
            <a:endParaRPr lang="tr-TR" sz="33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3" descr="C:\Users\Selin Ece\Desktop\500px-Diagram_of_the_human_heart_cle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420" y="764704"/>
            <a:ext cx="4355976" cy="5598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7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yakup\Desktop\Screenshot - 3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9000"/>
                    </a14:imgEffect>
                    <a14:imgEffect>
                      <a14:brightnessContrast bright="-4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2" y="0"/>
            <a:ext cx="9169152" cy="6743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78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126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l">
              <a:spcAft>
                <a:spcPts val="0"/>
              </a:spcAft>
            </a:pPr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Times New Roman"/>
              </a:rPr>
              <a:t>Damarlar: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268760"/>
            <a:ext cx="8579296" cy="518457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Vücudu bir ağ gibi saran ve içindeki kanı kalpten vücut hücrelerine ve hücrelerden tekrar kalbe taşıyan kapalı ve tüp şeklindeki yapılardır.</a:t>
            </a:r>
          </a:p>
          <a:p>
            <a:pPr algn="just">
              <a:buFont typeface="Wingdings" pitchFamily="2" charset="2"/>
              <a:buChar char="v"/>
            </a:pPr>
            <a:r>
              <a:rPr lang="tr-TR" b="1" dirty="0" smtClean="0">
                <a:ln w="11430"/>
                <a:solidFill>
                  <a:srgbClr val="F05E1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Üç çeşit damar vardır.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Atardamar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Toplardamar</a:t>
            </a:r>
          </a:p>
          <a:p>
            <a:pPr algn="just">
              <a:buFont typeface="Wingdings" pitchFamily="2" charset="2"/>
              <a:buChar char="Ø"/>
            </a:pPr>
            <a:r>
              <a:rPr lang="tr-TR" b="1" dirty="0" smtClean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Kılcal damar </a:t>
            </a:r>
            <a:endParaRPr lang="tr-TR" b="1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yakup\Desktop\Resim3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  <a14:imgEffect>
                      <a14:brightnessContrast bright="-17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4093471" cy="3475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865</Words>
  <Application>Microsoft Office PowerPoint</Application>
  <PresentationFormat>Ekran Gösterisi (4:3)</PresentationFormat>
  <Paragraphs>181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DOLAŞIM SİSTEMİ</vt:lpstr>
      <vt:lpstr>PowerPoint Sunusu</vt:lpstr>
      <vt:lpstr>Kalp:</vt:lpstr>
      <vt:lpstr>Kalp:</vt:lpstr>
      <vt:lpstr>PowerPoint Sunusu</vt:lpstr>
      <vt:lpstr>PowerPoint Sunusu</vt:lpstr>
      <vt:lpstr>PowerPoint Sunusu</vt:lpstr>
      <vt:lpstr>PowerPoint Sunusu</vt:lpstr>
      <vt:lpstr>Damarlar:</vt:lpstr>
      <vt:lpstr>PowerPoint Sunusu</vt:lpstr>
      <vt:lpstr>PowerPoint Sunusu</vt:lpstr>
      <vt:lpstr>PowerPoint Sunusu</vt:lpstr>
      <vt:lpstr>Kan:</vt:lpstr>
      <vt:lpstr>PowerPoint Sunusu</vt:lpstr>
      <vt:lpstr>Alyuvar: </vt:lpstr>
      <vt:lpstr>Akyuvar: </vt:lpstr>
      <vt:lpstr>Kan pulcukları: </vt:lpstr>
      <vt:lpstr>Kan Plazması(Kan Sıvısı):</vt:lpstr>
      <vt:lpstr>PowerPoint Sunusu</vt:lpstr>
      <vt:lpstr>PowerPoint Sunusu</vt:lpstr>
      <vt:lpstr>KÜÇÜK KAN DOLAŞIMI:</vt:lpstr>
      <vt:lpstr>BÜYÜK KAN DOLAŞIMI : </vt:lpstr>
      <vt:lpstr>Kan Grupları:</vt:lpstr>
      <vt:lpstr>Rh faktörü;</vt:lpstr>
      <vt:lpstr>Kan Nakli</vt:lpstr>
      <vt:lpstr>PowerPoint Sunusu</vt:lpstr>
      <vt:lpstr>PowerPoint Sunusu</vt:lpstr>
      <vt:lpstr>Dolaşım Sisteminin Sağlığı</vt:lpstr>
      <vt:lpstr>Dolaşım Sistemi Rahatsızlıkları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DOLAŞIM SİSTEMİ</dc:title>
  <dc:creator>Selin Ece</dc:creator>
  <cp:lastModifiedBy>yakup264</cp:lastModifiedBy>
  <cp:revision>79</cp:revision>
  <dcterms:created xsi:type="dcterms:W3CDTF">2012-03-06T19:33:54Z</dcterms:created>
  <dcterms:modified xsi:type="dcterms:W3CDTF">2014-10-26T19:46:19Z</dcterms:modified>
</cp:coreProperties>
</file>