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6533" r:id="rId1"/>
    <p:sldMasterId id="2147486547" r:id="rId2"/>
  </p:sldMasterIdLst>
  <p:notesMasterIdLst>
    <p:notesMasterId r:id="rId62"/>
  </p:notesMasterIdLst>
  <p:sldIdLst>
    <p:sldId id="399" r:id="rId3"/>
    <p:sldId id="529" r:id="rId4"/>
    <p:sldId id="400" r:id="rId5"/>
    <p:sldId id="548" r:id="rId6"/>
    <p:sldId id="401" r:id="rId7"/>
    <p:sldId id="356" r:id="rId8"/>
    <p:sldId id="357" r:id="rId9"/>
    <p:sldId id="402" r:id="rId10"/>
    <p:sldId id="403" r:id="rId11"/>
    <p:sldId id="404" r:id="rId12"/>
    <p:sldId id="405" r:id="rId13"/>
    <p:sldId id="406" r:id="rId14"/>
    <p:sldId id="419" r:id="rId15"/>
    <p:sldId id="408" r:id="rId16"/>
    <p:sldId id="409" r:id="rId17"/>
    <p:sldId id="530" r:id="rId18"/>
    <p:sldId id="364" r:id="rId19"/>
    <p:sldId id="538" r:id="rId20"/>
    <p:sldId id="411" r:id="rId21"/>
    <p:sldId id="539" r:id="rId22"/>
    <p:sldId id="366" r:id="rId23"/>
    <p:sldId id="540" r:id="rId24"/>
    <p:sldId id="541" r:id="rId25"/>
    <p:sldId id="412" r:id="rId26"/>
    <p:sldId id="552" r:id="rId27"/>
    <p:sldId id="281" r:id="rId28"/>
    <p:sldId id="416" r:id="rId29"/>
    <p:sldId id="414" r:id="rId30"/>
    <p:sldId id="415" r:id="rId31"/>
    <p:sldId id="418" r:id="rId32"/>
    <p:sldId id="413" r:id="rId33"/>
    <p:sldId id="390" r:id="rId34"/>
    <p:sldId id="382" r:id="rId35"/>
    <p:sldId id="542" r:id="rId36"/>
    <p:sldId id="284" r:id="rId37"/>
    <p:sldId id="543" r:id="rId38"/>
    <p:sldId id="545" r:id="rId39"/>
    <p:sldId id="379" r:id="rId40"/>
    <p:sldId id="377" r:id="rId41"/>
    <p:sldId id="544" r:id="rId42"/>
    <p:sldId id="285" r:id="rId43"/>
    <p:sldId id="546" r:id="rId44"/>
    <p:sldId id="381" r:id="rId45"/>
    <p:sldId id="380" r:id="rId46"/>
    <p:sldId id="287" r:id="rId47"/>
    <p:sldId id="547" r:id="rId48"/>
    <p:sldId id="288" r:id="rId49"/>
    <p:sldId id="417" r:id="rId50"/>
    <p:sldId id="427" r:id="rId51"/>
    <p:sldId id="428" r:id="rId52"/>
    <p:sldId id="420" r:id="rId53"/>
    <p:sldId id="421" r:id="rId54"/>
    <p:sldId id="422" r:id="rId55"/>
    <p:sldId id="423" r:id="rId56"/>
    <p:sldId id="424" r:id="rId57"/>
    <p:sldId id="426" r:id="rId58"/>
    <p:sldId id="429" r:id="rId59"/>
    <p:sldId id="430" r:id="rId60"/>
    <p:sldId id="425" r:id="rId61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D430"/>
    <a:srgbClr val="FF6EBE"/>
    <a:srgbClr val="CFE78F"/>
    <a:srgbClr val="0B1751"/>
    <a:srgbClr val="D3D4D6"/>
    <a:srgbClr val="DADBDD"/>
    <a:srgbClr val="7D7D7D"/>
    <a:srgbClr val="413A34"/>
    <a:srgbClr val="8A9B9B"/>
    <a:srgbClr val="A1AB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60128" cy="6012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A29D79-F75F-4C39-8263-B341427E847F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02E2D17E-4B0C-499C-9BA8-3D872DEEDCE6}">
      <dgm:prSet phldrT="[Metin]" custT="1"/>
      <dgm:spPr/>
      <dgm:t>
        <a:bodyPr/>
        <a:lstStyle/>
        <a:p>
          <a:pPr algn="ctr"/>
          <a:r>
            <a:rPr lang="tr-TR" sz="2800" dirty="0" smtClean="0"/>
            <a:t>SAYDAM MADDE</a:t>
          </a:r>
          <a:endParaRPr lang="tr-TR" sz="2800" dirty="0"/>
        </a:p>
      </dgm:t>
    </dgm:pt>
    <dgm:pt modelId="{6BD60991-B49F-48B6-95DD-BF2133E6E43B}" type="parTrans" cxnId="{B667AB18-EA91-4A06-9FBE-20E070332A2F}">
      <dgm:prSet/>
      <dgm:spPr/>
      <dgm:t>
        <a:bodyPr/>
        <a:lstStyle/>
        <a:p>
          <a:pPr algn="ctr"/>
          <a:endParaRPr lang="tr-TR" sz="3200"/>
        </a:p>
      </dgm:t>
    </dgm:pt>
    <dgm:pt modelId="{D27DF0EF-6B48-4218-8513-3A14409D2E75}" type="sibTrans" cxnId="{B667AB18-EA91-4A06-9FBE-20E070332A2F}">
      <dgm:prSet/>
      <dgm:spPr/>
      <dgm:t>
        <a:bodyPr/>
        <a:lstStyle/>
        <a:p>
          <a:pPr algn="ctr"/>
          <a:endParaRPr lang="tr-TR" sz="3200"/>
        </a:p>
      </dgm:t>
    </dgm:pt>
    <dgm:pt modelId="{F0D5308D-F31B-40B8-8A68-91EDDA0269CA}">
      <dgm:prSet phldrT="[Metin]" custT="1"/>
      <dgm:spPr/>
      <dgm:t>
        <a:bodyPr/>
        <a:lstStyle/>
        <a:p>
          <a:pPr algn="ctr"/>
          <a:r>
            <a:rPr lang="tr-TR" sz="2800" dirty="0" smtClean="0"/>
            <a:t>YARI SAYDAM MADDE</a:t>
          </a:r>
          <a:endParaRPr lang="tr-TR" sz="2800" dirty="0"/>
        </a:p>
      </dgm:t>
    </dgm:pt>
    <dgm:pt modelId="{33E24530-34DC-4573-A1B5-27812802A452}" type="parTrans" cxnId="{94BC1EE2-4B3A-4B1E-97DE-7F20C1ABEB0A}">
      <dgm:prSet/>
      <dgm:spPr/>
      <dgm:t>
        <a:bodyPr/>
        <a:lstStyle/>
        <a:p>
          <a:pPr algn="ctr"/>
          <a:endParaRPr lang="tr-TR" sz="3200"/>
        </a:p>
      </dgm:t>
    </dgm:pt>
    <dgm:pt modelId="{D85F2590-62E1-4721-B91D-92C84D3D92D5}" type="sibTrans" cxnId="{94BC1EE2-4B3A-4B1E-97DE-7F20C1ABEB0A}">
      <dgm:prSet/>
      <dgm:spPr/>
      <dgm:t>
        <a:bodyPr/>
        <a:lstStyle/>
        <a:p>
          <a:pPr algn="ctr"/>
          <a:endParaRPr lang="tr-TR" sz="3200"/>
        </a:p>
      </dgm:t>
    </dgm:pt>
    <dgm:pt modelId="{C75504C6-00F1-4F6D-B75B-C9F0AE73C265}">
      <dgm:prSet phldrT="[Metin]" custT="1"/>
      <dgm:spPr/>
      <dgm:t>
        <a:bodyPr/>
        <a:lstStyle/>
        <a:p>
          <a:pPr algn="ctr"/>
          <a:r>
            <a:rPr lang="tr-TR" sz="2800" dirty="0" smtClean="0"/>
            <a:t>SAYDAM OLMAYAN MADDE</a:t>
          </a:r>
          <a:endParaRPr lang="tr-TR" sz="2800" dirty="0"/>
        </a:p>
      </dgm:t>
    </dgm:pt>
    <dgm:pt modelId="{FACBDE5C-ABDB-49D0-8E5E-8A9D2A38D7D8}" type="parTrans" cxnId="{52691D8C-CB05-41A3-80BD-2C1F6BD231B8}">
      <dgm:prSet/>
      <dgm:spPr/>
      <dgm:t>
        <a:bodyPr/>
        <a:lstStyle/>
        <a:p>
          <a:pPr algn="ctr"/>
          <a:endParaRPr lang="tr-TR" sz="3200"/>
        </a:p>
      </dgm:t>
    </dgm:pt>
    <dgm:pt modelId="{AA0B71C6-93F9-4ACC-A7F1-28E2CE8A215A}" type="sibTrans" cxnId="{52691D8C-CB05-41A3-80BD-2C1F6BD231B8}">
      <dgm:prSet/>
      <dgm:spPr/>
      <dgm:t>
        <a:bodyPr/>
        <a:lstStyle/>
        <a:p>
          <a:pPr algn="ctr"/>
          <a:endParaRPr lang="tr-TR" sz="3200"/>
        </a:p>
      </dgm:t>
    </dgm:pt>
    <dgm:pt modelId="{5668CECD-277F-47C5-B55C-6BA1AACDC109}" type="pres">
      <dgm:prSet presAssocID="{6AA29D79-F75F-4C39-8263-B341427E847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FDCAB84-0BB5-4008-88E2-FECDE11E1915}" type="pres">
      <dgm:prSet presAssocID="{02E2D17E-4B0C-499C-9BA8-3D872DEEDCE6}" presName="parentLin" presStyleCnt="0"/>
      <dgm:spPr/>
    </dgm:pt>
    <dgm:pt modelId="{67EDE1A1-BE10-4AFE-8BA9-831372443583}" type="pres">
      <dgm:prSet presAssocID="{02E2D17E-4B0C-499C-9BA8-3D872DEEDCE6}" presName="parentLeftMargin" presStyleLbl="node1" presStyleIdx="0" presStyleCnt="3"/>
      <dgm:spPr/>
      <dgm:t>
        <a:bodyPr/>
        <a:lstStyle/>
        <a:p>
          <a:endParaRPr lang="tr-TR"/>
        </a:p>
      </dgm:t>
    </dgm:pt>
    <dgm:pt modelId="{64A125BD-7DE2-4D0F-8EE1-742DD08EBDC5}" type="pres">
      <dgm:prSet presAssocID="{02E2D17E-4B0C-499C-9BA8-3D872DEEDCE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9287C99-C6D8-4848-8A18-35034126FEF6}" type="pres">
      <dgm:prSet presAssocID="{02E2D17E-4B0C-499C-9BA8-3D872DEEDCE6}" presName="negativeSpace" presStyleCnt="0"/>
      <dgm:spPr/>
    </dgm:pt>
    <dgm:pt modelId="{445734E0-1FA9-4216-AA28-C4C8A1ED6C8C}" type="pres">
      <dgm:prSet presAssocID="{02E2D17E-4B0C-499C-9BA8-3D872DEEDCE6}" presName="childText" presStyleLbl="conFgAcc1" presStyleIdx="0" presStyleCnt="3">
        <dgm:presLayoutVars>
          <dgm:bulletEnabled val="1"/>
        </dgm:presLayoutVars>
      </dgm:prSet>
      <dgm:spPr/>
    </dgm:pt>
    <dgm:pt modelId="{DD642575-A4BB-4EF5-A155-CD65BF7EFA46}" type="pres">
      <dgm:prSet presAssocID="{D27DF0EF-6B48-4218-8513-3A14409D2E75}" presName="spaceBetweenRectangles" presStyleCnt="0"/>
      <dgm:spPr/>
    </dgm:pt>
    <dgm:pt modelId="{64D3834D-2ED4-4044-AE9A-4185D011F4BF}" type="pres">
      <dgm:prSet presAssocID="{F0D5308D-F31B-40B8-8A68-91EDDA0269CA}" presName="parentLin" presStyleCnt="0"/>
      <dgm:spPr/>
    </dgm:pt>
    <dgm:pt modelId="{DFA65700-C1F9-4D07-9D25-A66F451B62C5}" type="pres">
      <dgm:prSet presAssocID="{F0D5308D-F31B-40B8-8A68-91EDDA0269CA}" presName="parentLeftMargin" presStyleLbl="node1" presStyleIdx="0" presStyleCnt="3"/>
      <dgm:spPr/>
      <dgm:t>
        <a:bodyPr/>
        <a:lstStyle/>
        <a:p>
          <a:endParaRPr lang="tr-TR"/>
        </a:p>
      </dgm:t>
    </dgm:pt>
    <dgm:pt modelId="{7127C0DF-7CED-45DA-A2BF-8577737C0939}" type="pres">
      <dgm:prSet presAssocID="{F0D5308D-F31B-40B8-8A68-91EDDA0269C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C395A07-3A05-44B1-B867-BBBD09D500B1}" type="pres">
      <dgm:prSet presAssocID="{F0D5308D-F31B-40B8-8A68-91EDDA0269CA}" presName="negativeSpace" presStyleCnt="0"/>
      <dgm:spPr/>
    </dgm:pt>
    <dgm:pt modelId="{0626B00A-C46D-4A99-8D11-01A191E2C69D}" type="pres">
      <dgm:prSet presAssocID="{F0D5308D-F31B-40B8-8A68-91EDDA0269CA}" presName="childText" presStyleLbl="conFgAcc1" presStyleIdx="1" presStyleCnt="3">
        <dgm:presLayoutVars>
          <dgm:bulletEnabled val="1"/>
        </dgm:presLayoutVars>
      </dgm:prSet>
      <dgm:spPr/>
    </dgm:pt>
    <dgm:pt modelId="{4FAE9063-965E-4626-A3FD-D5A2780A299E}" type="pres">
      <dgm:prSet presAssocID="{D85F2590-62E1-4721-B91D-92C84D3D92D5}" presName="spaceBetweenRectangles" presStyleCnt="0"/>
      <dgm:spPr/>
    </dgm:pt>
    <dgm:pt modelId="{192E4DF9-7C76-4DF6-86AA-A2A1C33DA266}" type="pres">
      <dgm:prSet presAssocID="{C75504C6-00F1-4F6D-B75B-C9F0AE73C265}" presName="parentLin" presStyleCnt="0"/>
      <dgm:spPr/>
    </dgm:pt>
    <dgm:pt modelId="{E002E009-81CA-461B-9761-28ED59200C8F}" type="pres">
      <dgm:prSet presAssocID="{C75504C6-00F1-4F6D-B75B-C9F0AE73C265}" presName="parentLeftMargin" presStyleLbl="node1" presStyleIdx="1" presStyleCnt="3"/>
      <dgm:spPr/>
      <dgm:t>
        <a:bodyPr/>
        <a:lstStyle/>
        <a:p>
          <a:endParaRPr lang="tr-TR"/>
        </a:p>
      </dgm:t>
    </dgm:pt>
    <dgm:pt modelId="{A9E562B8-3FB6-45C8-B518-B7DD76BBD4B7}" type="pres">
      <dgm:prSet presAssocID="{C75504C6-00F1-4F6D-B75B-C9F0AE73C26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23FEB0F-0B63-4342-BC8B-E0E065255BC5}" type="pres">
      <dgm:prSet presAssocID="{C75504C6-00F1-4F6D-B75B-C9F0AE73C265}" presName="negativeSpace" presStyleCnt="0"/>
      <dgm:spPr/>
    </dgm:pt>
    <dgm:pt modelId="{0C6BB004-265A-414F-A6D1-60D0356825DE}" type="pres">
      <dgm:prSet presAssocID="{C75504C6-00F1-4F6D-B75B-C9F0AE73C26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47AB6FB-AAA3-4D68-B910-3344A4B05D7D}" type="presOf" srcId="{C75504C6-00F1-4F6D-B75B-C9F0AE73C265}" destId="{E002E009-81CA-461B-9761-28ED59200C8F}" srcOrd="0" destOrd="0" presId="urn:microsoft.com/office/officeart/2005/8/layout/list1"/>
    <dgm:cxn modelId="{8313D5F3-5831-43FB-9340-D9D4C303E860}" type="presOf" srcId="{02E2D17E-4B0C-499C-9BA8-3D872DEEDCE6}" destId="{67EDE1A1-BE10-4AFE-8BA9-831372443583}" srcOrd="0" destOrd="0" presId="urn:microsoft.com/office/officeart/2005/8/layout/list1"/>
    <dgm:cxn modelId="{5CC93401-5F43-4029-AE7B-28864440FDA4}" type="presOf" srcId="{02E2D17E-4B0C-499C-9BA8-3D872DEEDCE6}" destId="{64A125BD-7DE2-4D0F-8EE1-742DD08EBDC5}" srcOrd="1" destOrd="0" presId="urn:microsoft.com/office/officeart/2005/8/layout/list1"/>
    <dgm:cxn modelId="{92FD8787-A757-448B-872A-116228089466}" type="presOf" srcId="{F0D5308D-F31B-40B8-8A68-91EDDA0269CA}" destId="{7127C0DF-7CED-45DA-A2BF-8577737C0939}" srcOrd="1" destOrd="0" presId="urn:microsoft.com/office/officeart/2005/8/layout/list1"/>
    <dgm:cxn modelId="{055B7C14-7208-4C4A-80A2-34CCC830AAED}" type="presOf" srcId="{F0D5308D-F31B-40B8-8A68-91EDDA0269CA}" destId="{DFA65700-C1F9-4D07-9D25-A66F451B62C5}" srcOrd="0" destOrd="0" presId="urn:microsoft.com/office/officeart/2005/8/layout/list1"/>
    <dgm:cxn modelId="{B667AB18-EA91-4A06-9FBE-20E070332A2F}" srcId="{6AA29D79-F75F-4C39-8263-B341427E847F}" destId="{02E2D17E-4B0C-499C-9BA8-3D872DEEDCE6}" srcOrd="0" destOrd="0" parTransId="{6BD60991-B49F-48B6-95DD-BF2133E6E43B}" sibTransId="{D27DF0EF-6B48-4218-8513-3A14409D2E75}"/>
    <dgm:cxn modelId="{52691D8C-CB05-41A3-80BD-2C1F6BD231B8}" srcId="{6AA29D79-F75F-4C39-8263-B341427E847F}" destId="{C75504C6-00F1-4F6D-B75B-C9F0AE73C265}" srcOrd="2" destOrd="0" parTransId="{FACBDE5C-ABDB-49D0-8E5E-8A9D2A38D7D8}" sibTransId="{AA0B71C6-93F9-4ACC-A7F1-28E2CE8A215A}"/>
    <dgm:cxn modelId="{CA07ECE8-ACD9-4A1A-8603-56C1D70DA08A}" type="presOf" srcId="{C75504C6-00F1-4F6D-B75B-C9F0AE73C265}" destId="{A9E562B8-3FB6-45C8-B518-B7DD76BBD4B7}" srcOrd="1" destOrd="0" presId="urn:microsoft.com/office/officeart/2005/8/layout/list1"/>
    <dgm:cxn modelId="{94BC1EE2-4B3A-4B1E-97DE-7F20C1ABEB0A}" srcId="{6AA29D79-F75F-4C39-8263-B341427E847F}" destId="{F0D5308D-F31B-40B8-8A68-91EDDA0269CA}" srcOrd="1" destOrd="0" parTransId="{33E24530-34DC-4573-A1B5-27812802A452}" sibTransId="{D85F2590-62E1-4721-B91D-92C84D3D92D5}"/>
    <dgm:cxn modelId="{0B6630A2-5BB6-4838-958B-B05A9B260EE2}" type="presOf" srcId="{6AA29D79-F75F-4C39-8263-B341427E847F}" destId="{5668CECD-277F-47C5-B55C-6BA1AACDC109}" srcOrd="0" destOrd="0" presId="urn:microsoft.com/office/officeart/2005/8/layout/list1"/>
    <dgm:cxn modelId="{28E429DD-99CC-475F-96C5-C8FDECF349F5}" type="presParOf" srcId="{5668CECD-277F-47C5-B55C-6BA1AACDC109}" destId="{9FDCAB84-0BB5-4008-88E2-FECDE11E1915}" srcOrd="0" destOrd="0" presId="urn:microsoft.com/office/officeart/2005/8/layout/list1"/>
    <dgm:cxn modelId="{910B764C-4841-4770-8676-6C409DC216E2}" type="presParOf" srcId="{9FDCAB84-0BB5-4008-88E2-FECDE11E1915}" destId="{67EDE1A1-BE10-4AFE-8BA9-831372443583}" srcOrd="0" destOrd="0" presId="urn:microsoft.com/office/officeart/2005/8/layout/list1"/>
    <dgm:cxn modelId="{462AFE00-4848-41B7-97A7-0E59314CF48A}" type="presParOf" srcId="{9FDCAB84-0BB5-4008-88E2-FECDE11E1915}" destId="{64A125BD-7DE2-4D0F-8EE1-742DD08EBDC5}" srcOrd="1" destOrd="0" presId="urn:microsoft.com/office/officeart/2005/8/layout/list1"/>
    <dgm:cxn modelId="{B419A36C-BD4F-4B49-911F-88D72A38730C}" type="presParOf" srcId="{5668CECD-277F-47C5-B55C-6BA1AACDC109}" destId="{D9287C99-C6D8-4848-8A18-35034126FEF6}" srcOrd="1" destOrd="0" presId="urn:microsoft.com/office/officeart/2005/8/layout/list1"/>
    <dgm:cxn modelId="{DA54E26E-5BBA-462B-B22A-30E1A8870D0E}" type="presParOf" srcId="{5668CECD-277F-47C5-B55C-6BA1AACDC109}" destId="{445734E0-1FA9-4216-AA28-C4C8A1ED6C8C}" srcOrd="2" destOrd="0" presId="urn:microsoft.com/office/officeart/2005/8/layout/list1"/>
    <dgm:cxn modelId="{6F6E9041-FA43-4EB1-B9EE-408C66342095}" type="presParOf" srcId="{5668CECD-277F-47C5-B55C-6BA1AACDC109}" destId="{DD642575-A4BB-4EF5-A155-CD65BF7EFA46}" srcOrd="3" destOrd="0" presId="urn:microsoft.com/office/officeart/2005/8/layout/list1"/>
    <dgm:cxn modelId="{7A0BEB83-559D-49DE-B5DD-7935A9B02CC5}" type="presParOf" srcId="{5668CECD-277F-47C5-B55C-6BA1AACDC109}" destId="{64D3834D-2ED4-4044-AE9A-4185D011F4BF}" srcOrd="4" destOrd="0" presId="urn:microsoft.com/office/officeart/2005/8/layout/list1"/>
    <dgm:cxn modelId="{3AC30E13-605E-4A9E-BD89-F5593B05B7B9}" type="presParOf" srcId="{64D3834D-2ED4-4044-AE9A-4185D011F4BF}" destId="{DFA65700-C1F9-4D07-9D25-A66F451B62C5}" srcOrd="0" destOrd="0" presId="urn:microsoft.com/office/officeart/2005/8/layout/list1"/>
    <dgm:cxn modelId="{9AF6CE9D-01C5-4FF6-A679-2F0B663899F4}" type="presParOf" srcId="{64D3834D-2ED4-4044-AE9A-4185D011F4BF}" destId="{7127C0DF-7CED-45DA-A2BF-8577737C0939}" srcOrd="1" destOrd="0" presId="urn:microsoft.com/office/officeart/2005/8/layout/list1"/>
    <dgm:cxn modelId="{1BE54E83-6902-41B5-813A-05FA6BF1E1F6}" type="presParOf" srcId="{5668CECD-277F-47C5-B55C-6BA1AACDC109}" destId="{BC395A07-3A05-44B1-B867-BBBD09D500B1}" srcOrd="5" destOrd="0" presId="urn:microsoft.com/office/officeart/2005/8/layout/list1"/>
    <dgm:cxn modelId="{747AC984-3187-4C99-80BE-BC2351E6E9E7}" type="presParOf" srcId="{5668CECD-277F-47C5-B55C-6BA1AACDC109}" destId="{0626B00A-C46D-4A99-8D11-01A191E2C69D}" srcOrd="6" destOrd="0" presId="urn:microsoft.com/office/officeart/2005/8/layout/list1"/>
    <dgm:cxn modelId="{0FA05776-96E8-48B8-83A6-8795DD165C13}" type="presParOf" srcId="{5668CECD-277F-47C5-B55C-6BA1AACDC109}" destId="{4FAE9063-965E-4626-A3FD-D5A2780A299E}" srcOrd="7" destOrd="0" presId="urn:microsoft.com/office/officeart/2005/8/layout/list1"/>
    <dgm:cxn modelId="{9492DC96-9764-4EDC-BC0C-2E37E8940D11}" type="presParOf" srcId="{5668CECD-277F-47C5-B55C-6BA1AACDC109}" destId="{192E4DF9-7C76-4DF6-86AA-A2A1C33DA266}" srcOrd="8" destOrd="0" presId="urn:microsoft.com/office/officeart/2005/8/layout/list1"/>
    <dgm:cxn modelId="{75105515-881D-4B89-B9B5-7BC3DD76B498}" type="presParOf" srcId="{192E4DF9-7C76-4DF6-86AA-A2A1C33DA266}" destId="{E002E009-81CA-461B-9761-28ED59200C8F}" srcOrd="0" destOrd="0" presId="urn:microsoft.com/office/officeart/2005/8/layout/list1"/>
    <dgm:cxn modelId="{193F5316-4F52-4C8F-9AA9-46301263234C}" type="presParOf" srcId="{192E4DF9-7C76-4DF6-86AA-A2A1C33DA266}" destId="{A9E562B8-3FB6-45C8-B518-B7DD76BBD4B7}" srcOrd="1" destOrd="0" presId="urn:microsoft.com/office/officeart/2005/8/layout/list1"/>
    <dgm:cxn modelId="{05A12475-8A84-4FFE-A49A-5BB3692F2D37}" type="presParOf" srcId="{5668CECD-277F-47C5-B55C-6BA1AACDC109}" destId="{D23FEB0F-0B63-4342-BC8B-E0E065255BC5}" srcOrd="9" destOrd="0" presId="urn:microsoft.com/office/officeart/2005/8/layout/list1"/>
    <dgm:cxn modelId="{338C0D37-4A6D-4741-92A6-C56422987A97}" type="presParOf" srcId="{5668CECD-277F-47C5-B55C-6BA1AACDC109}" destId="{0C6BB004-265A-414F-A6D1-60D0356825D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1E669F3-7083-4EFF-8936-D5DB4BA62640}" type="doc">
      <dgm:prSet loTypeId="urn:microsoft.com/office/officeart/2005/8/layout/hierarchy1" loCatId="hierarchy" qsTypeId="urn:microsoft.com/office/officeart/2005/8/quickstyle/3d7" qsCatId="3D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D49551FD-486B-4247-B1A3-023FC2B2BD17}">
      <dgm:prSet phldrT="[Metin]"/>
      <dgm:spPr/>
      <dgm:t>
        <a:bodyPr/>
        <a:lstStyle/>
        <a:p>
          <a:r>
            <a:rPr lang="tr-TR" dirty="0" smtClean="0"/>
            <a:t>Saydam olmayan madde</a:t>
          </a:r>
          <a:endParaRPr lang="tr-TR" dirty="0"/>
        </a:p>
      </dgm:t>
    </dgm:pt>
    <dgm:pt modelId="{91968941-8A59-491B-ABA5-595A587640B7}" type="sibTrans" cxnId="{761ACFAC-E81E-465A-9AB2-28F7543B7E25}">
      <dgm:prSet/>
      <dgm:spPr/>
      <dgm:t>
        <a:bodyPr/>
        <a:lstStyle/>
        <a:p>
          <a:endParaRPr lang="tr-TR"/>
        </a:p>
      </dgm:t>
    </dgm:pt>
    <dgm:pt modelId="{46965B32-B626-4FCB-B703-88179D9B9CD0}" type="parTrans" cxnId="{761ACFAC-E81E-465A-9AB2-28F7543B7E25}">
      <dgm:prSet/>
      <dgm:spPr/>
      <dgm:t>
        <a:bodyPr/>
        <a:lstStyle/>
        <a:p>
          <a:endParaRPr lang="tr-TR"/>
        </a:p>
      </dgm:t>
    </dgm:pt>
    <dgm:pt modelId="{97F577E7-ECE5-4138-AFC9-BFE8CBF1AA71}">
      <dgm:prSet/>
      <dgm:spPr/>
      <dgm:t>
        <a:bodyPr/>
        <a:lstStyle/>
        <a:p>
          <a:r>
            <a:rPr lang="tr-TR" b="1" dirty="0" smtClean="0"/>
            <a:t>Saydam olmayan </a:t>
          </a:r>
          <a:r>
            <a:rPr lang="tr-TR" b="1" dirty="0" err="1" smtClean="0"/>
            <a:t>opak</a:t>
          </a:r>
          <a:r>
            <a:rPr lang="tr-TR" b="1" dirty="0" smtClean="0"/>
            <a:t> (mat) madde</a:t>
          </a:r>
          <a:endParaRPr lang="tr-TR" dirty="0"/>
        </a:p>
      </dgm:t>
    </dgm:pt>
    <dgm:pt modelId="{1AE654DF-79DE-4F13-8D26-B3774A86B8DA}" type="parTrans" cxnId="{DE92F058-ED3D-4E44-B722-95DBF76429A3}">
      <dgm:prSet/>
      <dgm:spPr/>
      <dgm:t>
        <a:bodyPr/>
        <a:lstStyle/>
        <a:p>
          <a:endParaRPr lang="tr-TR"/>
        </a:p>
      </dgm:t>
    </dgm:pt>
    <dgm:pt modelId="{35D556DD-B4D7-46E9-A54B-0DC72256A7F9}" type="sibTrans" cxnId="{DE92F058-ED3D-4E44-B722-95DBF76429A3}">
      <dgm:prSet/>
      <dgm:spPr/>
      <dgm:t>
        <a:bodyPr/>
        <a:lstStyle/>
        <a:p>
          <a:endParaRPr lang="tr-TR"/>
        </a:p>
      </dgm:t>
    </dgm:pt>
    <dgm:pt modelId="{4F38E2B5-72EE-4BB9-8BE7-D436F28F044E}">
      <dgm:prSet/>
      <dgm:spPr/>
      <dgm:t>
        <a:bodyPr/>
        <a:lstStyle/>
        <a:p>
          <a:r>
            <a:rPr lang="tr-TR" b="1" dirty="0" smtClean="0"/>
            <a:t>Saydam olmayan parlak maddeler </a:t>
          </a:r>
          <a:endParaRPr lang="tr-TR" dirty="0"/>
        </a:p>
      </dgm:t>
    </dgm:pt>
    <dgm:pt modelId="{F0F6FE52-1865-4F85-AD22-ACB8CE7CAC7F}" type="parTrans" cxnId="{CA95A709-68F8-4AB1-BFFC-BCAADD1F3D91}">
      <dgm:prSet/>
      <dgm:spPr/>
      <dgm:t>
        <a:bodyPr/>
        <a:lstStyle/>
        <a:p>
          <a:endParaRPr lang="tr-TR"/>
        </a:p>
      </dgm:t>
    </dgm:pt>
    <dgm:pt modelId="{1A615DC3-276A-42BC-AF97-2CFDB4ADF89F}" type="sibTrans" cxnId="{CA95A709-68F8-4AB1-BFFC-BCAADD1F3D91}">
      <dgm:prSet/>
      <dgm:spPr/>
      <dgm:t>
        <a:bodyPr/>
        <a:lstStyle/>
        <a:p>
          <a:endParaRPr lang="tr-TR"/>
        </a:p>
      </dgm:t>
    </dgm:pt>
    <dgm:pt modelId="{9624BA6C-DB63-4026-9A52-123CBC545EAE}" type="pres">
      <dgm:prSet presAssocID="{71E669F3-7083-4EFF-8936-D5DB4BA6264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47850889-3A04-4007-8E23-C41676CD4764}" type="pres">
      <dgm:prSet presAssocID="{D49551FD-486B-4247-B1A3-023FC2B2BD17}" presName="hierRoot1" presStyleCnt="0"/>
      <dgm:spPr/>
    </dgm:pt>
    <dgm:pt modelId="{C2EFE5D4-95E4-41EB-B80D-DDA3F9DF3CB2}" type="pres">
      <dgm:prSet presAssocID="{D49551FD-486B-4247-B1A3-023FC2B2BD17}" presName="composite" presStyleCnt="0"/>
      <dgm:spPr/>
    </dgm:pt>
    <dgm:pt modelId="{D9256C5C-C2A5-4AA6-AD80-155BB129230D}" type="pres">
      <dgm:prSet presAssocID="{D49551FD-486B-4247-B1A3-023FC2B2BD17}" presName="background" presStyleLbl="node0" presStyleIdx="0" presStyleCnt="1"/>
      <dgm:spPr/>
    </dgm:pt>
    <dgm:pt modelId="{F5825358-F880-4F81-AA76-60326C0B340F}" type="pres">
      <dgm:prSet presAssocID="{D49551FD-486B-4247-B1A3-023FC2B2BD17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894D291B-6F98-48D3-BF13-EAC3404857EF}" type="pres">
      <dgm:prSet presAssocID="{D49551FD-486B-4247-B1A3-023FC2B2BD17}" presName="hierChild2" presStyleCnt="0"/>
      <dgm:spPr/>
    </dgm:pt>
    <dgm:pt modelId="{EC187E24-DD32-4CF0-9FEB-381ED8369551}" type="pres">
      <dgm:prSet presAssocID="{1AE654DF-79DE-4F13-8D26-B3774A86B8DA}" presName="Name10" presStyleLbl="parChTrans1D2" presStyleIdx="0" presStyleCnt="2"/>
      <dgm:spPr/>
      <dgm:t>
        <a:bodyPr/>
        <a:lstStyle/>
        <a:p>
          <a:endParaRPr lang="tr-TR"/>
        </a:p>
      </dgm:t>
    </dgm:pt>
    <dgm:pt modelId="{93CC6F3C-4A5E-4E78-9DFF-0CEADEEB7ED0}" type="pres">
      <dgm:prSet presAssocID="{97F577E7-ECE5-4138-AFC9-BFE8CBF1AA71}" presName="hierRoot2" presStyleCnt="0"/>
      <dgm:spPr/>
    </dgm:pt>
    <dgm:pt modelId="{0FA64F30-1827-4CA7-A23A-82D7F15EDFB1}" type="pres">
      <dgm:prSet presAssocID="{97F577E7-ECE5-4138-AFC9-BFE8CBF1AA71}" presName="composite2" presStyleCnt="0"/>
      <dgm:spPr/>
    </dgm:pt>
    <dgm:pt modelId="{47EA14F1-01FE-43C8-92B5-7E07035CDB29}" type="pres">
      <dgm:prSet presAssocID="{97F577E7-ECE5-4138-AFC9-BFE8CBF1AA71}" presName="background2" presStyleLbl="node2" presStyleIdx="0" presStyleCnt="2"/>
      <dgm:spPr/>
    </dgm:pt>
    <dgm:pt modelId="{58F2672B-D746-4996-AB03-8E5BD010D89E}" type="pres">
      <dgm:prSet presAssocID="{97F577E7-ECE5-4138-AFC9-BFE8CBF1AA71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6EF23CE3-E923-4A80-ABBE-C2DA100D1F86}" type="pres">
      <dgm:prSet presAssocID="{97F577E7-ECE5-4138-AFC9-BFE8CBF1AA71}" presName="hierChild3" presStyleCnt="0"/>
      <dgm:spPr/>
    </dgm:pt>
    <dgm:pt modelId="{4296F3A2-7279-45AE-B06F-CCDD9C16B259}" type="pres">
      <dgm:prSet presAssocID="{F0F6FE52-1865-4F85-AD22-ACB8CE7CAC7F}" presName="Name10" presStyleLbl="parChTrans1D2" presStyleIdx="1" presStyleCnt="2"/>
      <dgm:spPr/>
      <dgm:t>
        <a:bodyPr/>
        <a:lstStyle/>
        <a:p>
          <a:endParaRPr lang="tr-TR"/>
        </a:p>
      </dgm:t>
    </dgm:pt>
    <dgm:pt modelId="{A17CD9DA-01A5-4C27-BDF9-2E6157AD2254}" type="pres">
      <dgm:prSet presAssocID="{4F38E2B5-72EE-4BB9-8BE7-D436F28F044E}" presName="hierRoot2" presStyleCnt="0"/>
      <dgm:spPr/>
    </dgm:pt>
    <dgm:pt modelId="{547C5D6A-9A4D-45E3-B010-8EEBEF6DA98F}" type="pres">
      <dgm:prSet presAssocID="{4F38E2B5-72EE-4BB9-8BE7-D436F28F044E}" presName="composite2" presStyleCnt="0"/>
      <dgm:spPr/>
    </dgm:pt>
    <dgm:pt modelId="{6200A5B9-7CF9-404E-A0F3-026DFFDBFCB3}" type="pres">
      <dgm:prSet presAssocID="{4F38E2B5-72EE-4BB9-8BE7-D436F28F044E}" presName="background2" presStyleLbl="node2" presStyleIdx="1" presStyleCnt="2"/>
      <dgm:spPr/>
    </dgm:pt>
    <dgm:pt modelId="{2E0FBE5B-6078-497B-B8D6-FDB5F54559CE}" type="pres">
      <dgm:prSet presAssocID="{4F38E2B5-72EE-4BB9-8BE7-D436F28F044E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71845548-7337-4EA4-A3B1-7ADB98F63D36}" type="pres">
      <dgm:prSet presAssocID="{4F38E2B5-72EE-4BB9-8BE7-D436F28F044E}" presName="hierChild3" presStyleCnt="0"/>
      <dgm:spPr/>
    </dgm:pt>
  </dgm:ptLst>
  <dgm:cxnLst>
    <dgm:cxn modelId="{3F9DF8C9-5272-4957-A6E1-DF01697966E8}" type="presOf" srcId="{71E669F3-7083-4EFF-8936-D5DB4BA62640}" destId="{9624BA6C-DB63-4026-9A52-123CBC545EAE}" srcOrd="0" destOrd="0" presId="urn:microsoft.com/office/officeart/2005/8/layout/hierarchy1"/>
    <dgm:cxn modelId="{89AB54EF-7AEC-415E-A1D8-725D1D8B8CB3}" type="presOf" srcId="{D49551FD-486B-4247-B1A3-023FC2B2BD17}" destId="{F5825358-F880-4F81-AA76-60326C0B340F}" srcOrd="0" destOrd="0" presId="urn:microsoft.com/office/officeart/2005/8/layout/hierarchy1"/>
    <dgm:cxn modelId="{2A691A39-E1A9-4142-8AF0-45ABBBB0AB42}" type="presOf" srcId="{97F577E7-ECE5-4138-AFC9-BFE8CBF1AA71}" destId="{58F2672B-D746-4996-AB03-8E5BD010D89E}" srcOrd="0" destOrd="0" presId="urn:microsoft.com/office/officeart/2005/8/layout/hierarchy1"/>
    <dgm:cxn modelId="{DE92F058-ED3D-4E44-B722-95DBF76429A3}" srcId="{D49551FD-486B-4247-B1A3-023FC2B2BD17}" destId="{97F577E7-ECE5-4138-AFC9-BFE8CBF1AA71}" srcOrd="0" destOrd="0" parTransId="{1AE654DF-79DE-4F13-8D26-B3774A86B8DA}" sibTransId="{35D556DD-B4D7-46E9-A54B-0DC72256A7F9}"/>
    <dgm:cxn modelId="{C2B1E79F-460E-4B1F-9173-EE5C0750EEB0}" type="presOf" srcId="{1AE654DF-79DE-4F13-8D26-B3774A86B8DA}" destId="{EC187E24-DD32-4CF0-9FEB-381ED8369551}" srcOrd="0" destOrd="0" presId="urn:microsoft.com/office/officeart/2005/8/layout/hierarchy1"/>
    <dgm:cxn modelId="{CA95A709-68F8-4AB1-BFFC-BCAADD1F3D91}" srcId="{D49551FD-486B-4247-B1A3-023FC2B2BD17}" destId="{4F38E2B5-72EE-4BB9-8BE7-D436F28F044E}" srcOrd="1" destOrd="0" parTransId="{F0F6FE52-1865-4F85-AD22-ACB8CE7CAC7F}" sibTransId="{1A615DC3-276A-42BC-AF97-2CFDB4ADF89F}"/>
    <dgm:cxn modelId="{1B80E543-C407-4039-8C78-45C972D2E116}" type="presOf" srcId="{4F38E2B5-72EE-4BB9-8BE7-D436F28F044E}" destId="{2E0FBE5B-6078-497B-B8D6-FDB5F54559CE}" srcOrd="0" destOrd="0" presId="urn:microsoft.com/office/officeart/2005/8/layout/hierarchy1"/>
    <dgm:cxn modelId="{761ACFAC-E81E-465A-9AB2-28F7543B7E25}" srcId="{71E669F3-7083-4EFF-8936-D5DB4BA62640}" destId="{D49551FD-486B-4247-B1A3-023FC2B2BD17}" srcOrd="0" destOrd="0" parTransId="{46965B32-B626-4FCB-B703-88179D9B9CD0}" sibTransId="{91968941-8A59-491B-ABA5-595A587640B7}"/>
    <dgm:cxn modelId="{5FAF6123-9491-4481-8DD3-2BD3337C5864}" type="presOf" srcId="{F0F6FE52-1865-4F85-AD22-ACB8CE7CAC7F}" destId="{4296F3A2-7279-45AE-B06F-CCDD9C16B259}" srcOrd="0" destOrd="0" presId="urn:microsoft.com/office/officeart/2005/8/layout/hierarchy1"/>
    <dgm:cxn modelId="{6E7D54D4-A48A-4810-8DBB-E189E6B1EBB1}" type="presParOf" srcId="{9624BA6C-DB63-4026-9A52-123CBC545EAE}" destId="{47850889-3A04-4007-8E23-C41676CD4764}" srcOrd="0" destOrd="0" presId="urn:microsoft.com/office/officeart/2005/8/layout/hierarchy1"/>
    <dgm:cxn modelId="{5EFC06B3-411A-4661-9A73-24CE5F3B2FB7}" type="presParOf" srcId="{47850889-3A04-4007-8E23-C41676CD4764}" destId="{C2EFE5D4-95E4-41EB-B80D-DDA3F9DF3CB2}" srcOrd="0" destOrd="0" presId="urn:microsoft.com/office/officeart/2005/8/layout/hierarchy1"/>
    <dgm:cxn modelId="{2F2D9A11-0806-4C14-AD5C-5F854C5CBAC7}" type="presParOf" srcId="{C2EFE5D4-95E4-41EB-B80D-DDA3F9DF3CB2}" destId="{D9256C5C-C2A5-4AA6-AD80-155BB129230D}" srcOrd="0" destOrd="0" presId="urn:microsoft.com/office/officeart/2005/8/layout/hierarchy1"/>
    <dgm:cxn modelId="{C35362E9-FC0F-45E7-BDCA-3000A072D716}" type="presParOf" srcId="{C2EFE5D4-95E4-41EB-B80D-DDA3F9DF3CB2}" destId="{F5825358-F880-4F81-AA76-60326C0B340F}" srcOrd="1" destOrd="0" presId="urn:microsoft.com/office/officeart/2005/8/layout/hierarchy1"/>
    <dgm:cxn modelId="{CFEE0B7B-F47D-48A1-92A9-759E8A23BA28}" type="presParOf" srcId="{47850889-3A04-4007-8E23-C41676CD4764}" destId="{894D291B-6F98-48D3-BF13-EAC3404857EF}" srcOrd="1" destOrd="0" presId="urn:microsoft.com/office/officeart/2005/8/layout/hierarchy1"/>
    <dgm:cxn modelId="{C184636B-B2A9-4C60-BC1C-3540D1C738C7}" type="presParOf" srcId="{894D291B-6F98-48D3-BF13-EAC3404857EF}" destId="{EC187E24-DD32-4CF0-9FEB-381ED8369551}" srcOrd="0" destOrd="0" presId="urn:microsoft.com/office/officeart/2005/8/layout/hierarchy1"/>
    <dgm:cxn modelId="{776496C8-2B64-4CD8-8023-93E463A21F51}" type="presParOf" srcId="{894D291B-6F98-48D3-BF13-EAC3404857EF}" destId="{93CC6F3C-4A5E-4E78-9DFF-0CEADEEB7ED0}" srcOrd="1" destOrd="0" presId="urn:microsoft.com/office/officeart/2005/8/layout/hierarchy1"/>
    <dgm:cxn modelId="{CA6CB14E-82D2-4335-99C8-F927F0C2E4EB}" type="presParOf" srcId="{93CC6F3C-4A5E-4E78-9DFF-0CEADEEB7ED0}" destId="{0FA64F30-1827-4CA7-A23A-82D7F15EDFB1}" srcOrd="0" destOrd="0" presId="urn:microsoft.com/office/officeart/2005/8/layout/hierarchy1"/>
    <dgm:cxn modelId="{5AF36CD4-C246-4BCC-8447-A06193AE2BCD}" type="presParOf" srcId="{0FA64F30-1827-4CA7-A23A-82D7F15EDFB1}" destId="{47EA14F1-01FE-43C8-92B5-7E07035CDB29}" srcOrd="0" destOrd="0" presId="urn:microsoft.com/office/officeart/2005/8/layout/hierarchy1"/>
    <dgm:cxn modelId="{07097C2D-B745-425F-956B-3D8FF49D0859}" type="presParOf" srcId="{0FA64F30-1827-4CA7-A23A-82D7F15EDFB1}" destId="{58F2672B-D746-4996-AB03-8E5BD010D89E}" srcOrd="1" destOrd="0" presId="urn:microsoft.com/office/officeart/2005/8/layout/hierarchy1"/>
    <dgm:cxn modelId="{21297548-D69E-43C4-819E-E27CBCC2F4F1}" type="presParOf" srcId="{93CC6F3C-4A5E-4E78-9DFF-0CEADEEB7ED0}" destId="{6EF23CE3-E923-4A80-ABBE-C2DA100D1F86}" srcOrd="1" destOrd="0" presId="urn:microsoft.com/office/officeart/2005/8/layout/hierarchy1"/>
    <dgm:cxn modelId="{1E0454E4-EDB4-48BA-934E-58AA094205C2}" type="presParOf" srcId="{894D291B-6F98-48D3-BF13-EAC3404857EF}" destId="{4296F3A2-7279-45AE-B06F-CCDD9C16B259}" srcOrd="2" destOrd="0" presId="urn:microsoft.com/office/officeart/2005/8/layout/hierarchy1"/>
    <dgm:cxn modelId="{3281C6BA-1164-4705-9869-6BF6BE62C85B}" type="presParOf" srcId="{894D291B-6F98-48D3-BF13-EAC3404857EF}" destId="{A17CD9DA-01A5-4C27-BDF9-2E6157AD2254}" srcOrd="3" destOrd="0" presId="urn:microsoft.com/office/officeart/2005/8/layout/hierarchy1"/>
    <dgm:cxn modelId="{C94522BC-F1FE-4B69-A060-0A78E8B871CB}" type="presParOf" srcId="{A17CD9DA-01A5-4C27-BDF9-2E6157AD2254}" destId="{547C5D6A-9A4D-45E3-B010-8EEBEF6DA98F}" srcOrd="0" destOrd="0" presId="urn:microsoft.com/office/officeart/2005/8/layout/hierarchy1"/>
    <dgm:cxn modelId="{376A2C4F-7791-4B3B-8C82-0084CF649516}" type="presParOf" srcId="{547C5D6A-9A4D-45E3-B010-8EEBEF6DA98F}" destId="{6200A5B9-7CF9-404E-A0F3-026DFFDBFCB3}" srcOrd="0" destOrd="0" presId="urn:microsoft.com/office/officeart/2005/8/layout/hierarchy1"/>
    <dgm:cxn modelId="{14EC5B79-1C17-4503-8839-A47EBACD756D}" type="presParOf" srcId="{547C5D6A-9A4D-45E3-B010-8EEBEF6DA98F}" destId="{2E0FBE5B-6078-497B-B8D6-FDB5F54559CE}" srcOrd="1" destOrd="0" presId="urn:microsoft.com/office/officeart/2005/8/layout/hierarchy1"/>
    <dgm:cxn modelId="{94164AB8-8AA3-4234-9424-299797F77201}" type="presParOf" srcId="{A17CD9DA-01A5-4C27-BDF9-2E6157AD2254}" destId="{71845548-7337-4EA4-A3B1-7ADB98F63D3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F107AF7-0AB9-4D2F-9D0E-7230A3C27C02}" type="doc">
      <dgm:prSet loTypeId="urn:microsoft.com/office/officeart/2005/8/layout/hierarchy1" loCatId="hierarchy" qsTypeId="urn:microsoft.com/office/officeart/2005/8/quickstyle/3d7" qsCatId="3D" csTypeId="urn:microsoft.com/office/officeart/2005/8/colors/colorful4" csCatId="colorful" phldr="1"/>
      <dgm:spPr/>
      <dgm:t>
        <a:bodyPr/>
        <a:lstStyle/>
        <a:p>
          <a:endParaRPr lang="tr-TR"/>
        </a:p>
      </dgm:t>
    </dgm:pt>
    <dgm:pt modelId="{AF60F291-90ED-4B6D-A46E-87D1FEB6A00A}">
      <dgm:prSet phldrT="[Metin]"/>
      <dgm:spPr/>
      <dgm:t>
        <a:bodyPr/>
        <a:lstStyle/>
        <a:p>
          <a:r>
            <a:rPr lang="tr-TR" dirty="0" smtClean="0"/>
            <a:t>Yansıma çeşitleri</a:t>
          </a:r>
          <a:endParaRPr lang="tr-TR" dirty="0"/>
        </a:p>
      </dgm:t>
    </dgm:pt>
    <dgm:pt modelId="{3716773F-06AD-48D6-BE80-1CD3530BFBB9}" type="parTrans" cxnId="{2CEF4F79-32C5-4F7F-962F-7F543810E721}">
      <dgm:prSet/>
      <dgm:spPr/>
      <dgm:t>
        <a:bodyPr/>
        <a:lstStyle/>
        <a:p>
          <a:endParaRPr lang="tr-TR"/>
        </a:p>
      </dgm:t>
    </dgm:pt>
    <dgm:pt modelId="{2CC75941-358C-4AD7-81C0-6835F58B2DDF}" type="sibTrans" cxnId="{2CEF4F79-32C5-4F7F-962F-7F543810E721}">
      <dgm:prSet/>
      <dgm:spPr/>
      <dgm:t>
        <a:bodyPr/>
        <a:lstStyle/>
        <a:p>
          <a:endParaRPr lang="tr-TR"/>
        </a:p>
      </dgm:t>
    </dgm:pt>
    <dgm:pt modelId="{6B19F998-D352-4644-BADF-E38B460771E7}">
      <dgm:prSet phldrT="[Metin]"/>
      <dgm:spPr/>
      <dgm:t>
        <a:bodyPr/>
        <a:lstStyle/>
        <a:p>
          <a:r>
            <a:rPr lang="tr-TR" dirty="0" smtClean="0"/>
            <a:t>Düzgün yansıma</a:t>
          </a:r>
          <a:endParaRPr lang="tr-TR" dirty="0"/>
        </a:p>
      </dgm:t>
    </dgm:pt>
    <dgm:pt modelId="{1B4E546F-0E87-42E9-B6E4-76C582B374CC}" type="parTrans" cxnId="{9961CEE6-D4C3-4668-8EDA-1B1A47A58DAA}">
      <dgm:prSet/>
      <dgm:spPr/>
      <dgm:t>
        <a:bodyPr/>
        <a:lstStyle/>
        <a:p>
          <a:endParaRPr lang="tr-TR"/>
        </a:p>
      </dgm:t>
    </dgm:pt>
    <dgm:pt modelId="{58811377-CC9F-4BD9-BBE5-3472A35EE174}" type="sibTrans" cxnId="{9961CEE6-D4C3-4668-8EDA-1B1A47A58DAA}">
      <dgm:prSet/>
      <dgm:spPr/>
      <dgm:t>
        <a:bodyPr/>
        <a:lstStyle/>
        <a:p>
          <a:endParaRPr lang="tr-TR"/>
        </a:p>
      </dgm:t>
    </dgm:pt>
    <dgm:pt modelId="{EE60F73B-AE57-403E-A553-0993F03401FF}">
      <dgm:prSet phldrT="[Metin]"/>
      <dgm:spPr/>
      <dgm:t>
        <a:bodyPr/>
        <a:lstStyle/>
        <a:p>
          <a:r>
            <a:rPr lang="tr-TR" dirty="0" smtClean="0"/>
            <a:t>Dağınık yansıma</a:t>
          </a:r>
          <a:endParaRPr lang="tr-TR" dirty="0"/>
        </a:p>
      </dgm:t>
    </dgm:pt>
    <dgm:pt modelId="{729A88AC-1202-48FB-9CCE-CCF71A5DD770}" type="parTrans" cxnId="{02AC187F-0B2A-4EF0-B4B4-20496911ED14}">
      <dgm:prSet/>
      <dgm:spPr/>
      <dgm:t>
        <a:bodyPr/>
        <a:lstStyle/>
        <a:p>
          <a:endParaRPr lang="tr-TR"/>
        </a:p>
      </dgm:t>
    </dgm:pt>
    <dgm:pt modelId="{D5FD271B-A488-4499-A5CB-5C16BDEBCE6C}" type="sibTrans" cxnId="{02AC187F-0B2A-4EF0-B4B4-20496911ED14}">
      <dgm:prSet/>
      <dgm:spPr/>
      <dgm:t>
        <a:bodyPr/>
        <a:lstStyle/>
        <a:p>
          <a:endParaRPr lang="tr-TR"/>
        </a:p>
      </dgm:t>
    </dgm:pt>
    <dgm:pt modelId="{AC823997-536F-45B9-B907-774BF52D09A2}" type="pres">
      <dgm:prSet presAssocID="{6F107AF7-0AB9-4D2F-9D0E-7230A3C27C0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5F29FB28-CB3A-44F9-8CA8-F0BFC4E4A244}" type="pres">
      <dgm:prSet presAssocID="{AF60F291-90ED-4B6D-A46E-87D1FEB6A00A}" presName="hierRoot1" presStyleCnt="0"/>
      <dgm:spPr/>
    </dgm:pt>
    <dgm:pt modelId="{81B8485E-8C1A-4C57-845F-693B7B0132F5}" type="pres">
      <dgm:prSet presAssocID="{AF60F291-90ED-4B6D-A46E-87D1FEB6A00A}" presName="composite" presStyleCnt="0"/>
      <dgm:spPr/>
    </dgm:pt>
    <dgm:pt modelId="{5DB0B7BE-C60E-4DCD-90F2-0E61564D8B1D}" type="pres">
      <dgm:prSet presAssocID="{AF60F291-90ED-4B6D-A46E-87D1FEB6A00A}" presName="background" presStyleLbl="node0" presStyleIdx="0" presStyleCnt="1"/>
      <dgm:spPr/>
    </dgm:pt>
    <dgm:pt modelId="{FCF80EDD-51A3-4B6F-95AA-DF4C34DBE5CD}" type="pres">
      <dgm:prSet presAssocID="{AF60F291-90ED-4B6D-A46E-87D1FEB6A00A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00BB3F0E-55CE-44B8-A4D6-C4C4311E159C}" type="pres">
      <dgm:prSet presAssocID="{AF60F291-90ED-4B6D-A46E-87D1FEB6A00A}" presName="hierChild2" presStyleCnt="0"/>
      <dgm:spPr/>
    </dgm:pt>
    <dgm:pt modelId="{FC5D4DAF-48F9-485C-8D12-32D57967DA92}" type="pres">
      <dgm:prSet presAssocID="{1B4E546F-0E87-42E9-B6E4-76C582B374CC}" presName="Name10" presStyleLbl="parChTrans1D2" presStyleIdx="0" presStyleCnt="2"/>
      <dgm:spPr/>
      <dgm:t>
        <a:bodyPr/>
        <a:lstStyle/>
        <a:p>
          <a:endParaRPr lang="tr-TR"/>
        </a:p>
      </dgm:t>
    </dgm:pt>
    <dgm:pt modelId="{783C9221-9D16-460F-B22A-A8B3D81A6898}" type="pres">
      <dgm:prSet presAssocID="{6B19F998-D352-4644-BADF-E38B460771E7}" presName="hierRoot2" presStyleCnt="0"/>
      <dgm:spPr/>
    </dgm:pt>
    <dgm:pt modelId="{2837AB36-CE7E-4F6A-97A4-CC9BCF88A0A5}" type="pres">
      <dgm:prSet presAssocID="{6B19F998-D352-4644-BADF-E38B460771E7}" presName="composite2" presStyleCnt="0"/>
      <dgm:spPr/>
    </dgm:pt>
    <dgm:pt modelId="{88D96EE7-B0FE-4C7F-B4FD-5F51C93CDE18}" type="pres">
      <dgm:prSet presAssocID="{6B19F998-D352-4644-BADF-E38B460771E7}" presName="background2" presStyleLbl="node2" presStyleIdx="0" presStyleCnt="2"/>
      <dgm:spPr/>
    </dgm:pt>
    <dgm:pt modelId="{2756D8BF-A730-4094-8EDB-5767C96BDE84}" type="pres">
      <dgm:prSet presAssocID="{6B19F998-D352-4644-BADF-E38B460771E7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8C623E7C-5140-4B68-986B-01D0B9B8A866}" type="pres">
      <dgm:prSet presAssocID="{6B19F998-D352-4644-BADF-E38B460771E7}" presName="hierChild3" presStyleCnt="0"/>
      <dgm:spPr/>
    </dgm:pt>
    <dgm:pt modelId="{2374E3E8-3D13-4573-A7E9-BD3AD918FB2E}" type="pres">
      <dgm:prSet presAssocID="{729A88AC-1202-48FB-9CCE-CCF71A5DD770}" presName="Name10" presStyleLbl="parChTrans1D2" presStyleIdx="1" presStyleCnt="2"/>
      <dgm:spPr/>
      <dgm:t>
        <a:bodyPr/>
        <a:lstStyle/>
        <a:p>
          <a:endParaRPr lang="tr-TR"/>
        </a:p>
      </dgm:t>
    </dgm:pt>
    <dgm:pt modelId="{D48303DE-4D33-421A-B32F-054220AD2F37}" type="pres">
      <dgm:prSet presAssocID="{EE60F73B-AE57-403E-A553-0993F03401FF}" presName="hierRoot2" presStyleCnt="0"/>
      <dgm:spPr/>
    </dgm:pt>
    <dgm:pt modelId="{9FC357BF-C271-452E-A37D-5C7E055CE877}" type="pres">
      <dgm:prSet presAssocID="{EE60F73B-AE57-403E-A553-0993F03401FF}" presName="composite2" presStyleCnt="0"/>
      <dgm:spPr/>
    </dgm:pt>
    <dgm:pt modelId="{FB67E73C-78DB-4417-BA6A-5C07953C1A45}" type="pres">
      <dgm:prSet presAssocID="{EE60F73B-AE57-403E-A553-0993F03401FF}" presName="background2" presStyleLbl="node2" presStyleIdx="1" presStyleCnt="2"/>
      <dgm:spPr/>
    </dgm:pt>
    <dgm:pt modelId="{7716B3EF-55F4-4149-BD81-128C88FCEFB7}" type="pres">
      <dgm:prSet presAssocID="{EE60F73B-AE57-403E-A553-0993F03401FF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80B07C44-E58E-4850-8540-59DAE2ACFB3E}" type="pres">
      <dgm:prSet presAssocID="{EE60F73B-AE57-403E-A553-0993F03401FF}" presName="hierChild3" presStyleCnt="0"/>
      <dgm:spPr/>
    </dgm:pt>
  </dgm:ptLst>
  <dgm:cxnLst>
    <dgm:cxn modelId="{5B8DF22E-1031-4BBC-8768-AC00453C2B5C}" type="presOf" srcId="{729A88AC-1202-48FB-9CCE-CCF71A5DD770}" destId="{2374E3E8-3D13-4573-A7E9-BD3AD918FB2E}" srcOrd="0" destOrd="0" presId="urn:microsoft.com/office/officeart/2005/8/layout/hierarchy1"/>
    <dgm:cxn modelId="{2CEF4F79-32C5-4F7F-962F-7F543810E721}" srcId="{6F107AF7-0AB9-4D2F-9D0E-7230A3C27C02}" destId="{AF60F291-90ED-4B6D-A46E-87D1FEB6A00A}" srcOrd="0" destOrd="0" parTransId="{3716773F-06AD-48D6-BE80-1CD3530BFBB9}" sibTransId="{2CC75941-358C-4AD7-81C0-6835F58B2DDF}"/>
    <dgm:cxn modelId="{B5511335-1E29-47BE-9B94-06FBF7157F34}" type="presOf" srcId="{6B19F998-D352-4644-BADF-E38B460771E7}" destId="{2756D8BF-A730-4094-8EDB-5767C96BDE84}" srcOrd="0" destOrd="0" presId="urn:microsoft.com/office/officeart/2005/8/layout/hierarchy1"/>
    <dgm:cxn modelId="{9961CEE6-D4C3-4668-8EDA-1B1A47A58DAA}" srcId="{AF60F291-90ED-4B6D-A46E-87D1FEB6A00A}" destId="{6B19F998-D352-4644-BADF-E38B460771E7}" srcOrd="0" destOrd="0" parTransId="{1B4E546F-0E87-42E9-B6E4-76C582B374CC}" sibTransId="{58811377-CC9F-4BD9-BBE5-3472A35EE174}"/>
    <dgm:cxn modelId="{FB60AADA-A5C9-4F22-AED3-83E834FB2169}" type="presOf" srcId="{AF60F291-90ED-4B6D-A46E-87D1FEB6A00A}" destId="{FCF80EDD-51A3-4B6F-95AA-DF4C34DBE5CD}" srcOrd="0" destOrd="0" presId="urn:microsoft.com/office/officeart/2005/8/layout/hierarchy1"/>
    <dgm:cxn modelId="{46ECB8AE-EF45-4C91-8F69-8D6B734685A8}" type="presOf" srcId="{1B4E546F-0E87-42E9-B6E4-76C582B374CC}" destId="{FC5D4DAF-48F9-485C-8D12-32D57967DA92}" srcOrd="0" destOrd="0" presId="urn:microsoft.com/office/officeart/2005/8/layout/hierarchy1"/>
    <dgm:cxn modelId="{198C0C46-7EAF-4CE2-BB85-F5796F474F3E}" type="presOf" srcId="{EE60F73B-AE57-403E-A553-0993F03401FF}" destId="{7716B3EF-55F4-4149-BD81-128C88FCEFB7}" srcOrd="0" destOrd="0" presId="urn:microsoft.com/office/officeart/2005/8/layout/hierarchy1"/>
    <dgm:cxn modelId="{02AC187F-0B2A-4EF0-B4B4-20496911ED14}" srcId="{AF60F291-90ED-4B6D-A46E-87D1FEB6A00A}" destId="{EE60F73B-AE57-403E-A553-0993F03401FF}" srcOrd="1" destOrd="0" parTransId="{729A88AC-1202-48FB-9CCE-CCF71A5DD770}" sibTransId="{D5FD271B-A488-4499-A5CB-5C16BDEBCE6C}"/>
    <dgm:cxn modelId="{35D2DF11-C7D9-45D8-A934-5B5C8D87E281}" type="presOf" srcId="{6F107AF7-0AB9-4D2F-9D0E-7230A3C27C02}" destId="{AC823997-536F-45B9-B907-774BF52D09A2}" srcOrd="0" destOrd="0" presId="urn:microsoft.com/office/officeart/2005/8/layout/hierarchy1"/>
    <dgm:cxn modelId="{230BCE40-3511-46B9-96B4-CE3C1086285C}" type="presParOf" srcId="{AC823997-536F-45B9-B907-774BF52D09A2}" destId="{5F29FB28-CB3A-44F9-8CA8-F0BFC4E4A244}" srcOrd="0" destOrd="0" presId="urn:microsoft.com/office/officeart/2005/8/layout/hierarchy1"/>
    <dgm:cxn modelId="{B5E584C3-7C54-413C-AD3E-85F3561B6487}" type="presParOf" srcId="{5F29FB28-CB3A-44F9-8CA8-F0BFC4E4A244}" destId="{81B8485E-8C1A-4C57-845F-693B7B0132F5}" srcOrd="0" destOrd="0" presId="urn:microsoft.com/office/officeart/2005/8/layout/hierarchy1"/>
    <dgm:cxn modelId="{4BE62640-B55E-4594-BDDA-F04F9F6DAA0A}" type="presParOf" srcId="{81B8485E-8C1A-4C57-845F-693B7B0132F5}" destId="{5DB0B7BE-C60E-4DCD-90F2-0E61564D8B1D}" srcOrd="0" destOrd="0" presId="urn:microsoft.com/office/officeart/2005/8/layout/hierarchy1"/>
    <dgm:cxn modelId="{821B9EC6-C312-4555-B735-DAD83FF31008}" type="presParOf" srcId="{81B8485E-8C1A-4C57-845F-693B7B0132F5}" destId="{FCF80EDD-51A3-4B6F-95AA-DF4C34DBE5CD}" srcOrd="1" destOrd="0" presId="urn:microsoft.com/office/officeart/2005/8/layout/hierarchy1"/>
    <dgm:cxn modelId="{8B2010E5-279C-4B3E-9F98-E6A7B726F1E0}" type="presParOf" srcId="{5F29FB28-CB3A-44F9-8CA8-F0BFC4E4A244}" destId="{00BB3F0E-55CE-44B8-A4D6-C4C4311E159C}" srcOrd="1" destOrd="0" presId="urn:microsoft.com/office/officeart/2005/8/layout/hierarchy1"/>
    <dgm:cxn modelId="{F4EF0354-0F12-4B9F-BA08-043E4F3BBA0A}" type="presParOf" srcId="{00BB3F0E-55CE-44B8-A4D6-C4C4311E159C}" destId="{FC5D4DAF-48F9-485C-8D12-32D57967DA92}" srcOrd="0" destOrd="0" presId="urn:microsoft.com/office/officeart/2005/8/layout/hierarchy1"/>
    <dgm:cxn modelId="{5C4C06BE-0A02-4973-8A7E-53BC73CC94EE}" type="presParOf" srcId="{00BB3F0E-55CE-44B8-A4D6-C4C4311E159C}" destId="{783C9221-9D16-460F-B22A-A8B3D81A6898}" srcOrd="1" destOrd="0" presId="urn:microsoft.com/office/officeart/2005/8/layout/hierarchy1"/>
    <dgm:cxn modelId="{40312F77-E4C6-4416-85F9-1A062322113F}" type="presParOf" srcId="{783C9221-9D16-460F-B22A-A8B3D81A6898}" destId="{2837AB36-CE7E-4F6A-97A4-CC9BCF88A0A5}" srcOrd="0" destOrd="0" presId="urn:microsoft.com/office/officeart/2005/8/layout/hierarchy1"/>
    <dgm:cxn modelId="{6352A1FB-BCBC-412B-AA7A-5C79C8B9EC32}" type="presParOf" srcId="{2837AB36-CE7E-4F6A-97A4-CC9BCF88A0A5}" destId="{88D96EE7-B0FE-4C7F-B4FD-5F51C93CDE18}" srcOrd="0" destOrd="0" presId="urn:microsoft.com/office/officeart/2005/8/layout/hierarchy1"/>
    <dgm:cxn modelId="{A595A8A6-9BFD-404D-A2E3-AAD39A1DB048}" type="presParOf" srcId="{2837AB36-CE7E-4F6A-97A4-CC9BCF88A0A5}" destId="{2756D8BF-A730-4094-8EDB-5767C96BDE84}" srcOrd="1" destOrd="0" presId="urn:microsoft.com/office/officeart/2005/8/layout/hierarchy1"/>
    <dgm:cxn modelId="{76CC3B43-EFB4-4214-B32B-0B96960D5904}" type="presParOf" srcId="{783C9221-9D16-460F-B22A-A8B3D81A6898}" destId="{8C623E7C-5140-4B68-986B-01D0B9B8A866}" srcOrd="1" destOrd="0" presId="urn:microsoft.com/office/officeart/2005/8/layout/hierarchy1"/>
    <dgm:cxn modelId="{F5840455-36CB-4001-A9CE-B321A4DA1534}" type="presParOf" srcId="{00BB3F0E-55CE-44B8-A4D6-C4C4311E159C}" destId="{2374E3E8-3D13-4573-A7E9-BD3AD918FB2E}" srcOrd="2" destOrd="0" presId="urn:microsoft.com/office/officeart/2005/8/layout/hierarchy1"/>
    <dgm:cxn modelId="{4A46D865-E0E0-4ACC-8180-F768FE930F37}" type="presParOf" srcId="{00BB3F0E-55CE-44B8-A4D6-C4C4311E159C}" destId="{D48303DE-4D33-421A-B32F-054220AD2F37}" srcOrd="3" destOrd="0" presId="urn:microsoft.com/office/officeart/2005/8/layout/hierarchy1"/>
    <dgm:cxn modelId="{4C969C3F-5F11-4C11-96FD-F77CD66BC88F}" type="presParOf" srcId="{D48303DE-4D33-421A-B32F-054220AD2F37}" destId="{9FC357BF-C271-452E-A37D-5C7E055CE877}" srcOrd="0" destOrd="0" presId="urn:microsoft.com/office/officeart/2005/8/layout/hierarchy1"/>
    <dgm:cxn modelId="{4AE451EB-67CD-40BA-9410-F39C05F3D069}" type="presParOf" srcId="{9FC357BF-C271-452E-A37D-5C7E055CE877}" destId="{FB67E73C-78DB-4417-BA6A-5C07953C1A45}" srcOrd="0" destOrd="0" presId="urn:microsoft.com/office/officeart/2005/8/layout/hierarchy1"/>
    <dgm:cxn modelId="{12E9535C-7D18-4AC2-8E6D-BA2A6FCCF079}" type="presParOf" srcId="{9FC357BF-C271-452E-A37D-5C7E055CE877}" destId="{7716B3EF-55F4-4149-BD81-128C88FCEFB7}" srcOrd="1" destOrd="0" presId="urn:microsoft.com/office/officeart/2005/8/layout/hierarchy1"/>
    <dgm:cxn modelId="{9825F96B-CFDF-4ED7-BAE4-0C3A8B15E6EC}" type="presParOf" srcId="{D48303DE-4D33-421A-B32F-054220AD2F37}" destId="{80B07C44-E58E-4850-8540-59DAE2ACFB3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77C8D-A77A-4EEB-A7B7-F5E93F189863}" type="datetimeFigureOut">
              <a:rPr lang="tr-TR" smtClean="0"/>
              <a:pPr/>
              <a:t>19.2.2016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113C33-BBEB-4745-89BA-069D2D1CE24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0695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3C33-BBEB-4745-89BA-069D2D1CE248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73544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113C33-BBEB-4745-89BA-069D2D1CE248}" type="slidenum">
              <a:rPr lang="tr-TR" smtClean="0"/>
              <a:pPr/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4297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D80EDA-DC22-42EB-924B-C8E50CBDC3BF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6A0077-B1AA-4B5B-B76E-8F2C4869DEDA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3FC5AF-78F7-4129-985B-C5680AC7359A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998AD-463E-49D9-9E40-37F362F9F20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D80EDA-DC22-42EB-924B-C8E50CBDC3BF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9A6EAB-4F14-48F4-AA72-EDE727261DD3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55795-F394-4029-B742-E5F4BBAD2F64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29BB6-5C38-4AC6-A638-7B2D691605CB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7B3062-2EB8-41F4-9A24-74DEAD662423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2B9BA5-1AB8-4B57-9B29-3D0A23EB23A3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C95588-7AFC-4820-B43C-7D5FCE4A0869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9A6EAB-4F14-48F4-AA72-EDE727261DD3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8EE22E-ECD7-431C-839C-81652FB3A36D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8B42AF-BDE9-4829-A713-7B5C70DEADF5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6A0077-B1AA-4B5B-B76E-8F2C4869DEDA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3FC5AF-78F7-4129-985B-C5680AC7359A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55795-F394-4029-B742-E5F4BBAD2F64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29BB6-5C38-4AC6-A638-7B2D691605CB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7B3062-2EB8-41F4-9A24-74DEAD662423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2B9BA5-1AB8-4B57-9B29-3D0A23EB23A3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C95588-7AFC-4820-B43C-7D5FCE4A0869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8EE22E-ECD7-431C-839C-81652FB3A36D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8B42AF-BDE9-4829-A713-7B5C70DEADF5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A5909BE-A862-48DD-BBC9-866D936B139A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34" r:id="rId1"/>
    <p:sldLayoutId id="2147486535" r:id="rId2"/>
    <p:sldLayoutId id="2147486536" r:id="rId3"/>
    <p:sldLayoutId id="2147486537" r:id="rId4"/>
    <p:sldLayoutId id="2147486538" r:id="rId5"/>
    <p:sldLayoutId id="2147486539" r:id="rId6"/>
    <p:sldLayoutId id="2147486540" r:id="rId7"/>
    <p:sldLayoutId id="2147486541" r:id="rId8"/>
    <p:sldLayoutId id="2147486542" r:id="rId9"/>
    <p:sldLayoutId id="2147486543" r:id="rId10"/>
    <p:sldLayoutId id="2147486544" r:id="rId11"/>
    <p:sldLayoutId id="214748654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A5909BE-A862-48DD-BBC9-866D936B139A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48" r:id="rId1"/>
    <p:sldLayoutId id="2147486549" r:id="rId2"/>
    <p:sldLayoutId id="2147486550" r:id="rId3"/>
    <p:sldLayoutId id="2147486551" r:id="rId4"/>
    <p:sldLayoutId id="2147486552" r:id="rId5"/>
    <p:sldLayoutId id="2147486553" r:id="rId6"/>
    <p:sldLayoutId id="2147486554" r:id="rId7"/>
    <p:sldLayoutId id="2147486555" r:id="rId8"/>
    <p:sldLayoutId id="2147486556" r:id="rId9"/>
    <p:sldLayoutId id="2147486557" r:id="rId10"/>
    <p:sldLayoutId id="214748655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hyperlink" Target="http://images.google.com.tr/imgres?imgurl=http://img2.blogcu.com/images/m/e/r/meryemaslan/duvar.jpg&amp;imgrefurl=http://meryemaslan.blogcu.com/mor-duvar/3453938&amp;usg=__VFw0b19xGwzPO4RCsXtg_i733EQ=&amp;h=296&amp;w=449&amp;sz=31&amp;hl=tr&amp;start=3&amp;itbs=1&amp;tbnid=8omc4NbVTgD3vM:&amp;tbnh=84&amp;tbnw=127&amp;prev=/images?q=duvar&amp;hl=tr&amp;gbv=2&amp;tbs=isch:1" TargetMode="Externa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27.jpeg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30.jpeg"/><Relationship Id="rId10" Type="http://schemas.openxmlformats.org/officeDocument/2006/relationships/image" Target="../media/image26.jpeg"/><Relationship Id="rId4" Type="http://schemas.openxmlformats.org/officeDocument/2006/relationships/diagramLayout" Target="../diagrams/layout2.xml"/><Relationship Id="rId9" Type="http://schemas.openxmlformats.org/officeDocument/2006/relationships/image" Target="../media/image25.jpeg"/><Relationship Id="rId1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7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gif"/><Relationship Id="rId7" Type="http://schemas.openxmlformats.org/officeDocument/2006/relationships/image" Target="../media/image86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5.jpe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43424" y="354925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1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IŞIK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ca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5170" y="-62356"/>
            <a:ext cx="2420380" cy="311904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8" name="Picture 6" descr="http://www.disd.edu/blog/wp-content/uploads/2013/08/EinHausfuersLeben01_HR-1024x8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267" y="2172941"/>
            <a:ext cx="3585186" cy="283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images.gizmag.com/inline/ixxi-large-format-photo-printing-modular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267" y="-26882"/>
            <a:ext cx="3563728" cy="2373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.stack.imgur.com/5RlAz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811" y="4994622"/>
            <a:ext cx="2368612" cy="2123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dzevsq2emy08i.cloudfront.net/paperclip/technology_image_uploaded_images/22513/default/24152.jpg?133520378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819" y="2947976"/>
            <a:ext cx="2381448" cy="2043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3465513" cy="14351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28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YARI SAYDAM MADDE</a:t>
            </a:r>
            <a:endParaRPr lang="tr-TR" sz="28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0" y="1435100"/>
            <a:ext cx="3465513" cy="54229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r-TR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Üzerine düşen ışığın bir kısmını geçiren, bir kısmını yansıtan,  az kısmını da tutan maddelere yarı saydam madde denir. (Saydam maddeye göre daha fazla ışık emer</a:t>
            </a:r>
            <a:r>
              <a:rPr lang="tr-T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.)</a:t>
            </a:r>
          </a:p>
          <a:p>
            <a:pPr lvl="0"/>
            <a:endParaRPr lang="tr-TR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lvl="0" algn="ctr"/>
            <a:r>
              <a:rPr lang="tr-TR" sz="32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Buzlu </a:t>
            </a:r>
            <a:r>
              <a:rPr lang="tr-TR" sz="32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cam, mika, yağlı kâğıt yarı saydam maddelerdir.</a:t>
            </a:r>
          </a:p>
          <a:p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080" name="Picture 8" descr="http://www.plasticomp.com/wp-content/uploads/2012/08/press37photo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297" y="5008603"/>
            <a:ext cx="3465514" cy="187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www.csit.parkland.edu/~dbock/Class/csc187/Lecture/ColorandShading_files/image0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32" y="4643446"/>
            <a:ext cx="1387070" cy="1040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3786182" cy="14351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r-TR" sz="2800" dirty="0" smtClean="0"/>
              <a:t>SAYDAM OLMAYAN MADDE:</a:t>
            </a:r>
            <a:endParaRPr lang="tr-TR" sz="280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0" y="1435100"/>
            <a:ext cx="3786182" cy="220821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Üzerine düşen </a:t>
            </a:r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ışığı çok az geçiren, üzerine düşen ışığın tamamına yakınını bazen yansıtan, bazen de tutan maddelere saydam olmayan madde denir.</a:t>
            </a:r>
          </a:p>
        </p:txBody>
      </p:sp>
      <p:graphicFrame>
        <p:nvGraphicFramePr>
          <p:cNvPr id="5" name="4 Diyagram"/>
          <p:cNvGraphicFramePr/>
          <p:nvPr>
            <p:extLst>
              <p:ext uri="{D42A27DB-BD31-4B8C-83A1-F6EECF244321}">
                <p14:modId xmlns:p14="http://schemas.microsoft.com/office/powerpoint/2010/main" val="1856157077"/>
              </p:ext>
            </p:extLst>
          </p:nvPr>
        </p:nvGraphicFramePr>
        <p:xfrm>
          <a:off x="3428992" y="0"/>
          <a:ext cx="4572000" cy="29289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5 Dikdörtgen"/>
          <p:cNvSpPr/>
          <p:nvPr/>
        </p:nvSpPr>
        <p:spPr>
          <a:xfrm>
            <a:off x="1357290" y="3643314"/>
            <a:ext cx="3357586" cy="321468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/>
              <a:t>Üzerine düşen ışığın büyük kısmını tutan, çok az kısmını da yansıtan ve geçiren maddelere </a:t>
            </a:r>
            <a:r>
              <a:rPr lang="tr-TR" sz="2000" b="1" dirty="0"/>
              <a:t>saydam olmayan </a:t>
            </a:r>
            <a:r>
              <a:rPr lang="tr-TR" sz="2000" b="1" dirty="0" err="1"/>
              <a:t>opak</a:t>
            </a:r>
            <a:r>
              <a:rPr lang="tr-TR" sz="2000" b="1" dirty="0"/>
              <a:t> (mat) maddeler </a:t>
            </a:r>
            <a:r>
              <a:rPr lang="tr-TR" sz="2000" dirty="0"/>
              <a:t>denir.</a:t>
            </a:r>
            <a:r>
              <a:rPr lang="tr-TR" sz="2000" b="1" dirty="0"/>
              <a:t> </a:t>
            </a:r>
            <a:endParaRPr lang="tr-TR" sz="2000" dirty="0"/>
          </a:p>
          <a:p>
            <a:pPr lvl="0" algn="ctr"/>
            <a:r>
              <a:rPr lang="tr-TR" sz="2000" dirty="0"/>
              <a:t>Bakır, kitap, duvar, tahta, kâğıt, taş, cıva, süt, </a:t>
            </a:r>
            <a:r>
              <a:rPr lang="tr-TR" sz="2000" dirty="0" err="1"/>
              <a:t>fuel</a:t>
            </a:r>
            <a:r>
              <a:rPr lang="tr-TR" sz="2000" dirty="0"/>
              <a:t>–</a:t>
            </a:r>
            <a:r>
              <a:rPr lang="tr-TR" sz="2000" dirty="0" err="1"/>
              <a:t>oil</a:t>
            </a:r>
            <a:r>
              <a:rPr lang="tr-TR" sz="2000" dirty="0"/>
              <a:t> saydam olmayan </a:t>
            </a:r>
            <a:r>
              <a:rPr lang="tr-TR" sz="2000" dirty="0" err="1"/>
              <a:t>opak</a:t>
            </a:r>
            <a:r>
              <a:rPr lang="tr-TR" sz="2000" dirty="0"/>
              <a:t> (mat) maddelerdir.</a:t>
            </a:r>
          </a:p>
          <a:p>
            <a:pPr algn="ctr"/>
            <a:endParaRPr lang="tr-TR" sz="2000" dirty="0"/>
          </a:p>
        </p:txBody>
      </p:sp>
      <p:sp>
        <p:nvSpPr>
          <p:cNvPr id="7" name="6 Dikdörtgen"/>
          <p:cNvSpPr/>
          <p:nvPr/>
        </p:nvSpPr>
        <p:spPr>
          <a:xfrm>
            <a:off x="4714876" y="3643314"/>
            <a:ext cx="3143272" cy="321468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Üzerine düşen ışığın büyük kısmını yansıtan, çok az kısmını da tutan ve geçiren maddelere </a:t>
            </a:r>
            <a:r>
              <a:rPr lang="tr-TR" sz="2000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saydam olmayan parlak maddeler </a:t>
            </a:r>
            <a:r>
              <a:rPr lang="tr-TR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denir. </a:t>
            </a:r>
          </a:p>
          <a:p>
            <a:pPr lvl="0" algn="ctr"/>
            <a:r>
              <a:rPr lang="tr-TR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CD, ayna, metal kaşık, alüminyum folyo, cilalı yüzeyler saydam olmayan parlak yüzeyli maddelerdir.</a:t>
            </a:r>
          </a:p>
          <a:p>
            <a:pPr algn="ctr"/>
            <a:endParaRPr lang="tr-TR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2535" name="Picture 7" descr="http://t2.gstatic.com/images?q=tbn:fYi6EinJndZyhM:http://www.begum-abla.8k.com/images/tahta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5705474"/>
            <a:ext cx="1200150" cy="1152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37" name="Picture 9" descr="http://t0.gstatic.com/images?q=tbn:wEvw4P6GGOTXyM:http://www.altaskitap.com/M-PIC/CD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001024" y="3643314"/>
            <a:ext cx="833436" cy="833437"/>
          </a:xfrm>
          <a:prstGeom prst="rect">
            <a:avLst/>
          </a:prstGeom>
          <a:noFill/>
        </p:spPr>
      </p:pic>
      <p:pic>
        <p:nvPicPr>
          <p:cNvPr id="22539" name="Picture 11" descr="http://t3.gstatic.com/images?q=tbn:DLwLUxCowknUDM:http://www.galerierberk.com/ayna/ayna1.jpg"/>
          <p:cNvPicPr>
            <a:picLocks noChangeAspect="1" noChangeArrowheads="1"/>
          </p:cNvPicPr>
          <p:nvPr/>
        </p:nvPicPr>
        <p:blipFill>
          <a:blip r:embed="rId10" cstate="print"/>
          <a:stretch>
            <a:fillRect/>
          </a:stretch>
        </p:blipFill>
        <p:spPr bwMode="auto">
          <a:xfrm>
            <a:off x="8072462" y="4643446"/>
            <a:ext cx="776286" cy="97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41" name="Picture 13" descr="http://t1.gstatic.com/images?q=tbn:H1vZSpFETYgb3M:http://www.merihmetal.com.tr/images/urunresim/catal%2520kas%C4%B1k%2520b%C4%B1cak%25202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99007" y="5954375"/>
            <a:ext cx="1244993" cy="903625"/>
          </a:xfrm>
          <a:prstGeom prst="rect">
            <a:avLst/>
          </a:prstGeom>
          <a:noFill/>
        </p:spPr>
      </p:pic>
      <p:pic>
        <p:nvPicPr>
          <p:cNvPr id="22543" name="Picture 15" descr="http://t0.gstatic.com/images?q=tbn:jQl04_R55YzpHM:http://www.yildizplastik.com.tr/resim/690158674Aluminyum_Folyo_(30_cm_x_800_gr)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2004" y="2928934"/>
            <a:ext cx="1266825" cy="695325"/>
          </a:xfrm>
          <a:prstGeom prst="rect">
            <a:avLst/>
          </a:prstGeom>
          <a:noFill/>
        </p:spPr>
      </p:pic>
      <p:pic>
        <p:nvPicPr>
          <p:cNvPr id="22545" name="Picture 17" descr="http://t0.gstatic.com/images?q=tbn:8omc4NbVTgD3vM:http://img2.blogcu.com/images/m/e/r/meryemaslan/duvar.jpg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477196" y="2827720"/>
            <a:ext cx="1080074" cy="714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https://www.vray.com/vray_for_rhino/manual/media/transparency_mapping/transparency_mapping_in_vray_for_rhino_2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6906"/>
            <a:ext cx="1357290" cy="101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95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100" y="1981200"/>
            <a:ext cx="7091829" cy="27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59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352425"/>
            <a:ext cx="4597400" cy="6267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16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1257300"/>
            <a:ext cx="7001119" cy="413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16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2175" y="5661025"/>
            <a:ext cx="751346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49250" y="2463800"/>
            <a:ext cx="8229600" cy="1143000"/>
          </a:xfrm>
        </p:spPr>
        <p:txBody>
          <a:bodyPr>
            <a:noAutofit/>
          </a:bodyPr>
          <a:lstStyle/>
          <a:p>
            <a:r>
              <a:rPr lang="tr-TR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Yansıma </a:t>
            </a:r>
            <a:endParaRPr lang="tr-TR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yansım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8595"/>
            <a:ext cx="9144000" cy="687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57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://voer.edu.vn/file/553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482" y="3639156"/>
            <a:ext cx="4264434" cy="3069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036230" y="575134"/>
            <a:ext cx="471608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tr-TR" sz="6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Yansıma </a:t>
            </a:r>
          </a:p>
        </p:txBody>
      </p:sp>
      <p:sp>
        <p:nvSpPr>
          <p:cNvPr id="86019" name="2 İçerik Yer Tutucusu"/>
          <p:cNvSpPr>
            <a:spLocks noGrp="1"/>
          </p:cNvSpPr>
          <p:nvPr>
            <p:ph idx="1"/>
          </p:nvPr>
        </p:nvSpPr>
        <p:spPr>
          <a:xfrm>
            <a:off x="0" y="2166312"/>
            <a:ext cx="9144000" cy="1588288"/>
          </a:xfrm>
        </p:spPr>
        <p:txBody>
          <a:bodyPr/>
          <a:lstStyle/>
          <a:p>
            <a:pPr algn="ctr" eaLnBrk="1" hangingPunct="1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Işık kaynağından çıkan ışık ışınlarının herhangi bir yüzeye çarpıp geldiği ortama(yere)  geri dönmesine yansıma denir. </a:t>
            </a:r>
          </a:p>
        </p:txBody>
      </p:sp>
      <p:sp>
        <p:nvSpPr>
          <p:cNvPr id="8" name="7 Dikdörtgen"/>
          <p:cNvSpPr/>
          <p:nvPr/>
        </p:nvSpPr>
        <p:spPr>
          <a:xfrm>
            <a:off x="904192" y="1985928"/>
            <a:ext cx="481024" cy="300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2227008" y="1023880"/>
            <a:ext cx="1142432" cy="420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122" name="Picture 2" descr="http://ux1.eiu.edu/~cfadd/3050/Ch17Color/17Images/image3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57" y="4302936"/>
            <a:ext cx="4727641" cy="252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2.cmp.uea.ac.uk/Research/compvis/ColourInvariants/img11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89" y="131867"/>
            <a:ext cx="3523751" cy="2154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7398016" y="3910024"/>
            <a:ext cx="841792" cy="661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C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21961"/>
            <a:ext cx="9144000" cy="18038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Işık kaynağından çıkan ışık ışınlarının herhangi bir yüzeye çarpıp geldiği ortama(yere)  geri dönmesine yansıma denir. </a:t>
            </a:r>
          </a:p>
          <a:p>
            <a:pPr algn="ctr"/>
            <a:endParaRPr lang="tr-TR" sz="3600" dirty="0"/>
          </a:p>
        </p:txBody>
      </p:sp>
      <p:pic>
        <p:nvPicPr>
          <p:cNvPr id="6146" name="Picture 2" descr="http://www.techno-labs.com/wp-content/uploads/2015/01/20-milyar-fps-hizinda-cekim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13472"/>
            <a:ext cx="9144000" cy="474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594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t1.ftcdn.net/jpg/00/88/10/12/240_F_88101246_fdD4GiusFA1v7GlVm8WrfumzZJXMD1g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392" y="3386584"/>
            <a:ext cx="4855608" cy="3246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www.clker.com/cliparts/4/d/7/f/136938579876933068lighting.fig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92172"/>
            <a:ext cx="5113152" cy="3165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286568"/>
            <a:ext cx="9144000" cy="218281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Işınlar genellikle her cisimden yansır  fakat parlak, açık renkli, pürüzsüz cisimlerde yansıma daha iyi olur yani ışınlar daha çok yansır.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174" name="Picture 6" descr="http://s3.otherpeoplespixels.com/sites/19376/assets/_0OlYQgojDk1kbo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68" y="-5608"/>
            <a:ext cx="2458403" cy="1986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www.pernroth.nu/wp-content/uploads/2013/10/lightSpecular-1280x72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7" t="7924" r="-260" b="20006"/>
          <a:stretch/>
        </p:blipFill>
        <p:spPr bwMode="auto">
          <a:xfrm>
            <a:off x="2444035" y="-5608"/>
            <a:ext cx="3369676" cy="1986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s://www.batoninvesting.com/res/images/2015/09/diamond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432" y="-2236"/>
            <a:ext cx="3525717" cy="198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Işık Hızı HD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0800" y="1023880"/>
            <a:ext cx="9144000" cy="5175610"/>
          </a:xfrm>
        </p:spPr>
      </p:pic>
    </p:spTree>
    <p:extLst>
      <p:ext uri="{BB962C8B-B14F-4D97-AF65-F5344CB8AC3E}">
        <p14:creationId xmlns:p14="http://schemas.microsoft.com/office/powerpoint/2010/main" val="28141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boson.physics.sc.edu/~rjones/phys153/Reflectionex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8" y="19311"/>
            <a:ext cx="9118252" cy="6838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Yansıma Kanunları(kuralları)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664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9B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2834904" y="6616920"/>
            <a:ext cx="3352800" cy="152400"/>
          </a:xfrm>
          <a:prstGeom prst="rect">
            <a:avLst/>
          </a:pr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60422" name="Line 6"/>
          <p:cNvSpPr>
            <a:spLocks noChangeShapeType="1"/>
          </p:cNvSpPr>
          <p:nvPr/>
        </p:nvSpPr>
        <p:spPr bwMode="auto">
          <a:xfrm>
            <a:off x="2606304" y="4711920"/>
            <a:ext cx="1905000" cy="1905000"/>
          </a:xfrm>
          <a:prstGeom prst="line">
            <a:avLst/>
          </a:prstGeom>
          <a:ln>
            <a:headEnd/>
            <a:tailEnd type="stealth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tr-TR"/>
          </a:p>
        </p:txBody>
      </p:sp>
      <p:sp>
        <p:nvSpPr>
          <p:cNvPr id="60423" name="Line 7"/>
          <p:cNvSpPr>
            <a:spLocks noChangeShapeType="1"/>
          </p:cNvSpPr>
          <p:nvPr/>
        </p:nvSpPr>
        <p:spPr bwMode="auto">
          <a:xfrm>
            <a:off x="4511304" y="4330920"/>
            <a:ext cx="0" cy="2286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60424" name="Line 8"/>
          <p:cNvSpPr>
            <a:spLocks noChangeShapeType="1"/>
          </p:cNvSpPr>
          <p:nvPr/>
        </p:nvSpPr>
        <p:spPr bwMode="auto">
          <a:xfrm flipV="1">
            <a:off x="4511304" y="4864320"/>
            <a:ext cx="1752600" cy="1752600"/>
          </a:xfrm>
          <a:prstGeom prst="line">
            <a:avLst/>
          </a:prstGeom>
          <a:ln>
            <a:headEnd/>
            <a:tailEnd type="stealth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tr-TR"/>
          </a:p>
        </p:txBody>
      </p:sp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1904629" y="4295995"/>
            <a:ext cx="1444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0" lang="tr-TR" sz="2400" dirty="0"/>
              <a:t>Gelen Işık</a:t>
            </a:r>
          </a:p>
        </p:txBody>
      </p:sp>
      <p:sp>
        <p:nvSpPr>
          <p:cNvPr id="60426" name="Text Box 10"/>
          <p:cNvSpPr txBox="1">
            <a:spLocks noChangeArrowheads="1"/>
          </p:cNvSpPr>
          <p:nvPr/>
        </p:nvSpPr>
        <p:spPr bwMode="auto">
          <a:xfrm>
            <a:off x="3825504" y="3721320"/>
            <a:ext cx="1114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0" lang="tr-TR" sz="2400" dirty="0"/>
              <a:t>Normal</a:t>
            </a:r>
          </a:p>
        </p:txBody>
      </p:sp>
      <p:sp>
        <p:nvSpPr>
          <p:cNvPr id="60427" name="Text Box 11"/>
          <p:cNvSpPr txBox="1">
            <a:spLocks noChangeArrowheads="1"/>
          </p:cNvSpPr>
          <p:nvPr/>
        </p:nvSpPr>
        <p:spPr bwMode="auto">
          <a:xfrm>
            <a:off x="5654304" y="4330920"/>
            <a:ext cx="1868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0" lang="tr-TR" sz="2400"/>
              <a:t>Yansıyan Işık</a:t>
            </a:r>
          </a:p>
        </p:txBody>
      </p:sp>
      <p:sp>
        <p:nvSpPr>
          <p:cNvPr id="60428" name="AutoShape 12"/>
          <p:cNvSpPr>
            <a:spLocks noChangeArrowheads="1"/>
          </p:cNvSpPr>
          <p:nvPr/>
        </p:nvSpPr>
        <p:spPr bwMode="auto">
          <a:xfrm rot="20267069">
            <a:off x="3977904" y="5854920"/>
            <a:ext cx="546100" cy="4572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4 w 21600"/>
              <a:gd name="T13" fmla="*/ 0 h 21600"/>
              <a:gd name="T14" fmla="*/ 21576 w 21600"/>
              <a:gd name="T15" fmla="*/ 1022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686" y="8053"/>
                </a:moveTo>
                <a:cubicBezTo>
                  <a:pt x="3863" y="4574"/>
                  <a:pt x="7127" y="2233"/>
                  <a:pt x="10800" y="2234"/>
                </a:cubicBezTo>
                <a:cubicBezTo>
                  <a:pt x="14472" y="2234"/>
                  <a:pt x="17736" y="4574"/>
                  <a:pt x="18913" y="8053"/>
                </a:cubicBezTo>
                <a:lnTo>
                  <a:pt x="21029" y="7336"/>
                </a:lnTo>
                <a:cubicBezTo>
                  <a:pt x="19544" y="2951"/>
                  <a:pt x="15430" y="-1"/>
                  <a:pt x="10799" y="0"/>
                </a:cubicBezTo>
                <a:cubicBezTo>
                  <a:pt x="6169" y="0"/>
                  <a:pt x="2055" y="2951"/>
                  <a:pt x="570" y="7336"/>
                </a:cubicBezTo>
                <a:close/>
              </a:path>
            </a:pathLst>
          </a:cu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60429" name="AutoShape 13"/>
          <p:cNvSpPr>
            <a:spLocks noChangeArrowheads="1"/>
          </p:cNvSpPr>
          <p:nvPr/>
        </p:nvSpPr>
        <p:spPr bwMode="auto">
          <a:xfrm rot="1332931" flipH="1">
            <a:off x="4435104" y="5854920"/>
            <a:ext cx="533400" cy="4572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4 w 21600"/>
              <a:gd name="T13" fmla="*/ 0 h 21600"/>
              <a:gd name="T14" fmla="*/ 21576 w 21600"/>
              <a:gd name="T15" fmla="*/ 1022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686" y="8053"/>
                </a:moveTo>
                <a:cubicBezTo>
                  <a:pt x="3863" y="4574"/>
                  <a:pt x="7127" y="2233"/>
                  <a:pt x="10800" y="2234"/>
                </a:cubicBezTo>
                <a:cubicBezTo>
                  <a:pt x="14472" y="2234"/>
                  <a:pt x="17736" y="4574"/>
                  <a:pt x="18913" y="8053"/>
                </a:cubicBezTo>
                <a:lnTo>
                  <a:pt x="21029" y="7336"/>
                </a:lnTo>
                <a:cubicBezTo>
                  <a:pt x="19544" y="2951"/>
                  <a:pt x="15430" y="-1"/>
                  <a:pt x="10799" y="0"/>
                </a:cubicBezTo>
                <a:cubicBezTo>
                  <a:pt x="6169" y="0"/>
                  <a:pt x="2055" y="2951"/>
                  <a:pt x="570" y="7336"/>
                </a:cubicBezTo>
                <a:close/>
              </a:path>
            </a:pathLst>
          </a:cu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1006104" y="5931120"/>
            <a:ext cx="3200400" cy="457200"/>
            <a:chOff x="384" y="2304"/>
            <a:chExt cx="2016" cy="288"/>
          </a:xfrm>
        </p:grpSpPr>
        <p:sp>
          <p:nvSpPr>
            <p:cNvPr id="89105" name="Line 15"/>
            <p:cNvSpPr>
              <a:spLocks noChangeShapeType="1"/>
            </p:cNvSpPr>
            <p:nvPr/>
          </p:nvSpPr>
          <p:spPr bwMode="auto">
            <a:xfrm flipH="1">
              <a:off x="1632" y="2448"/>
              <a:ext cx="76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9106" name="Text Box 16"/>
            <p:cNvSpPr txBox="1">
              <a:spLocks noChangeArrowheads="1"/>
            </p:cNvSpPr>
            <p:nvPr/>
          </p:nvSpPr>
          <p:spPr bwMode="auto">
            <a:xfrm>
              <a:off x="384" y="2304"/>
              <a:ext cx="102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0" lang="tr-TR" sz="2400" dirty="0"/>
                <a:t>Gelme açısı</a:t>
              </a:r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4663704" y="5931120"/>
            <a:ext cx="3729038" cy="457200"/>
            <a:chOff x="2688" y="2304"/>
            <a:chExt cx="2349" cy="288"/>
          </a:xfrm>
        </p:grpSpPr>
        <p:sp>
          <p:nvSpPr>
            <p:cNvPr id="89103" name="Line 18"/>
            <p:cNvSpPr>
              <a:spLocks noChangeShapeType="1"/>
            </p:cNvSpPr>
            <p:nvPr/>
          </p:nvSpPr>
          <p:spPr bwMode="auto">
            <a:xfrm>
              <a:off x="2688" y="2448"/>
              <a:ext cx="105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9104" name="Text Box 19"/>
            <p:cNvSpPr txBox="1">
              <a:spLocks noChangeArrowheads="1"/>
            </p:cNvSpPr>
            <p:nvPr/>
          </p:nvSpPr>
          <p:spPr bwMode="auto">
            <a:xfrm>
              <a:off x="3840" y="2304"/>
              <a:ext cx="119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0" lang="tr-TR" sz="2400" dirty="0"/>
                <a:t>Yansıma açısı</a:t>
              </a:r>
            </a:p>
          </p:txBody>
        </p:sp>
      </p:grpSp>
      <p:pic>
        <p:nvPicPr>
          <p:cNvPr id="9220" name="Picture 4" descr="http://www.fizkapu.hu/fiztan/toltes/t_0032/0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5" t="11631" r="31350" b="31509"/>
          <a:stretch/>
        </p:blipFill>
        <p:spPr bwMode="auto">
          <a:xfrm rot="16200000">
            <a:off x="2518453" y="0"/>
            <a:ext cx="3760955" cy="37609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9F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ytimg.com/vi/dwxaq4c9K6k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776"/>
          <a:stretch/>
        </p:blipFill>
        <p:spPr bwMode="auto">
          <a:xfrm>
            <a:off x="-13616" y="3248616"/>
            <a:ext cx="9092808" cy="3591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16"/>
          <p:cNvSpPr txBox="1">
            <a:spLocks noChangeArrowheads="1"/>
          </p:cNvSpPr>
          <p:nvPr/>
        </p:nvSpPr>
        <p:spPr bwMode="auto">
          <a:xfrm rot="2746043">
            <a:off x="998672" y="4328688"/>
            <a:ext cx="1439818" cy="46166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0" hangingPunct="0"/>
            <a:r>
              <a:rPr kumimoji="0" lang="tr-TR" sz="2400" dirty="0" smtClean="0"/>
              <a:t>Gelen ışık</a:t>
            </a:r>
            <a:endParaRPr kumimoji="0" lang="tr-TR" sz="2400" dirty="0"/>
          </a:p>
        </p:txBody>
      </p:sp>
      <p:sp>
        <p:nvSpPr>
          <p:cNvPr id="4" name="Text Box 16"/>
          <p:cNvSpPr txBox="1">
            <a:spLocks noChangeArrowheads="1"/>
          </p:cNvSpPr>
          <p:nvPr/>
        </p:nvSpPr>
        <p:spPr bwMode="auto">
          <a:xfrm>
            <a:off x="3480828" y="4751816"/>
            <a:ext cx="910788" cy="70788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hangingPunct="0"/>
            <a:r>
              <a:rPr kumimoji="0" lang="tr-TR" sz="2000" dirty="0"/>
              <a:t>Gelme açısı</a:t>
            </a:r>
          </a:p>
        </p:txBody>
      </p:sp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4692255" y="4756416"/>
            <a:ext cx="1188353" cy="70788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hangingPunct="0"/>
            <a:r>
              <a:rPr kumimoji="0" lang="tr-TR" sz="2000" dirty="0" smtClean="0"/>
              <a:t>Yansıma  </a:t>
            </a:r>
            <a:r>
              <a:rPr kumimoji="0" lang="tr-TR" sz="2000" dirty="0"/>
              <a:t>açısı</a:t>
            </a:r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 rot="19203235">
            <a:off x="6749149" y="4381284"/>
            <a:ext cx="1729191" cy="46166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0" hangingPunct="0"/>
            <a:r>
              <a:rPr kumimoji="0" lang="tr-TR" sz="24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Yansıyan ışık</a:t>
            </a:r>
            <a:endParaRPr kumimoji="0" lang="tr-TR" sz="24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417216" y="6563664"/>
            <a:ext cx="962048" cy="172376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Ayna </a:t>
            </a:r>
            <a:endParaRPr lang="tr-TR" dirty="0"/>
          </a:p>
        </p:txBody>
      </p:sp>
      <p:sp>
        <p:nvSpPr>
          <p:cNvPr id="11" name="İçerik Yer Tutucusu 10"/>
          <p:cNvSpPr>
            <a:spLocks noGrp="1"/>
          </p:cNvSpPr>
          <p:nvPr>
            <p:ph idx="1"/>
          </p:nvPr>
        </p:nvSpPr>
        <p:spPr>
          <a:xfrm>
            <a:off x="-29908" y="-15083"/>
            <a:ext cx="9109100" cy="31593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Yansıma kurallarına göre gelme açısı her zaman yansıma açısına eşittir.</a:t>
            </a:r>
            <a:endParaRPr lang="tr-TR" sz="3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2046624" y="1693914"/>
            <a:ext cx="2185827" cy="5847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hangingPunct="0"/>
            <a:r>
              <a:rPr kumimoji="0" lang="tr-TR" sz="3200" dirty="0"/>
              <a:t>Gelme açısı</a:t>
            </a: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5130678" y="1682570"/>
            <a:ext cx="3074004" cy="5847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hangingPunct="0"/>
            <a:r>
              <a:rPr kumimoji="0" lang="tr-TR" sz="3200" dirty="0" smtClean="0"/>
              <a:t>Yansıma  </a:t>
            </a:r>
            <a:r>
              <a:rPr kumimoji="0" lang="tr-TR" sz="3200" dirty="0"/>
              <a:t>açısı</a:t>
            </a:r>
          </a:p>
        </p:txBody>
      </p:sp>
      <p:sp>
        <p:nvSpPr>
          <p:cNvPr id="14" name="Eşittir 13"/>
          <p:cNvSpPr/>
          <p:nvPr/>
        </p:nvSpPr>
        <p:spPr>
          <a:xfrm>
            <a:off x="4379264" y="1726193"/>
            <a:ext cx="673760" cy="541152"/>
          </a:xfrm>
          <a:prstGeom prst="mathEqual">
            <a:avLst/>
          </a:prstGeom>
          <a:solidFill>
            <a:srgbClr val="FF6EBE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6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byjus.com/physics/wp-content/uploads/2016/01/li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68147"/>
            <a:ext cx="9144001" cy="457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Unvan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23880"/>
          </a:xfrm>
        </p:spPr>
        <p:txBody>
          <a:bodyPr>
            <a:normAutofit/>
          </a:bodyPr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Normal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0" y="4391048"/>
            <a:ext cx="9144000" cy="24669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Yansıma kurallarına göre yansıma olan yüzeye dik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hayali çizgiye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normal denir. Normal yüzeye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90 derecelik açı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ile iner.</a:t>
            </a:r>
          </a:p>
          <a:p>
            <a:pPr marL="0" indent="0" algn="ctr"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Normal gelme ve yansıma açısını bulmamıza yardımcı olur.</a:t>
            </a:r>
            <a:endParaRPr lang="tr-TR" sz="280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cxnSp>
        <p:nvCxnSpPr>
          <p:cNvPr id="6" name="Düz Bağlayıcı 5"/>
          <p:cNvCxnSpPr/>
          <p:nvPr/>
        </p:nvCxnSpPr>
        <p:spPr>
          <a:xfrm flipV="1">
            <a:off x="4632128" y="1144136"/>
            <a:ext cx="0" cy="3126656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739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2" descr="http://www.uzmanfizikci.com/DERSPICTS/MDPICTS/fizik_isigin_yansimasi_3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14345" y="856048"/>
            <a:ext cx="4580169" cy="4126802"/>
          </a:xfrm>
          <a:prstGeom prst="rect">
            <a:avLst/>
          </a:prstGeom>
          <a:noFill/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36944" y="-71256"/>
            <a:ext cx="8229600" cy="1143000"/>
          </a:xfrm>
        </p:spPr>
        <p:txBody>
          <a:bodyPr>
            <a:normAutofit/>
          </a:bodyPr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Normal 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0" y="5338497"/>
            <a:ext cx="9144000" cy="114331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Normal yüzeye her zaman </a:t>
            </a:r>
            <a:r>
              <a:rPr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dik(90 derece) </a:t>
            </a:r>
            <a:r>
              <a:rPr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olmalıdır.</a:t>
            </a:r>
            <a:endParaRPr lang="tr-TR" sz="4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12290" name="Picture 2" descr="http://www.rpi.edu/dept/phys/ScIT/InformationTransfer/reflrefr/rr_content/images/refllaw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784" y="1779994"/>
            <a:ext cx="5060702" cy="318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328" y="182088"/>
            <a:ext cx="9144000" cy="18639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Normal gelme ve yansıma açısını bulmamıza yardımcı olur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. </a:t>
            </a:r>
          </a:p>
          <a:p>
            <a:pPr marL="0" indent="0" algn="ctr">
              <a:buNone/>
            </a:pPr>
            <a:r>
              <a:rPr lang="tr-TR" sz="3600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Normali çizmezseniz bu açıları bulamazsınız.</a:t>
            </a:r>
            <a:endParaRPr lang="tr-TR" sz="3600" u="sng" dirty="0">
              <a:solidFill>
                <a:srgbClr val="FF0000"/>
              </a:solidFill>
            </a:endParaRPr>
          </a:p>
        </p:txBody>
      </p:sp>
      <p:pic>
        <p:nvPicPr>
          <p:cNvPr id="4" name="Picture 2" descr="https://i.imgflip.com/yrzqv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52" y="2766289"/>
            <a:ext cx="7292154" cy="4091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423168" y="6435400"/>
            <a:ext cx="1262688" cy="4226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9959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vignette4.wikia.nocookie.net/dragonball/images/9/90/C0016471-Laser_Beam_Reflecting_Off_Mirror-SPL.jpg/revision/latest?cb=2011091816344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8"/>
          <a:stretch/>
        </p:blipFill>
        <p:spPr bwMode="auto">
          <a:xfrm>
            <a:off x="0" y="1303534"/>
            <a:ext cx="9144000" cy="555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21960"/>
            <a:ext cx="9144000" cy="11430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de-DE" sz="32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Yans</a:t>
            </a:r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3200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</a:t>
            </a:r>
            <a:r>
              <a:rPr lang="de-DE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kurallarına göre, gelen ışık, yansıyan ışık ve normal aynı düzlem üzerindedir.</a:t>
            </a:r>
            <a:endParaRPr lang="de-DE" sz="3200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4" name="Düz Bağlayıcı 3"/>
          <p:cNvCxnSpPr>
            <a:endCxn id="14338" idx="0"/>
          </p:cNvCxnSpPr>
          <p:nvPr/>
        </p:nvCxnSpPr>
        <p:spPr>
          <a:xfrm flipV="1">
            <a:off x="4572000" y="1303534"/>
            <a:ext cx="0" cy="4062610"/>
          </a:xfrm>
          <a:prstGeom prst="line">
            <a:avLst/>
          </a:prstGeom>
          <a:ln>
            <a:solidFill>
              <a:srgbClr val="FFFF00"/>
            </a:solidFill>
            <a:prstDash val="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2882" name="Picture 2"/>
          <p:cNvPicPr>
            <a:picLocks noChangeAspect="1" noChangeArrowheads="1"/>
          </p:cNvPicPr>
          <p:nvPr/>
        </p:nvPicPr>
        <p:blipFill>
          <a:blip r:embed="rId2" cstate="print"/>
          <a:srcRect l="69027"/>
          <a:stretch>
            <a:fillRect/>
          </a:stretch>
        </p:blipFill>
        <p:spPr bwMode="auto">
          <a:xfrm>
            <a:off x="2943225" y="0"/>
            <a:ext cx="3482300" cy="2165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r="68823"/>
          <a:stretch>
            <a:fillRect/>
          </a:stretch>
        </p:blipFill>
        <p:spPr bwMode="auto">
          <a:xfrm>
            <a:off x="3003550" y="2403475"/>
            <a:ext cx="3325819" cy="2054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28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3225" y="4843874"/>
            <a:ext cx="3216275" cy="2014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8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2101850"/>
            <a:ext cx="7362608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08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6075" y="0"/>
            <a:ext cx="6927476" cy="2955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60835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616075" y="3790950"/>
            <a:ext cx="6702338" cy="2774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Işık nedir?</a:t>
            </a: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0" y="1571612"/>
            <a:ext cx="8258204" cy="3043245"/>
          </a:xfrm>
        </p:spPr>
        <p:txBody>
          <a:bodyPr/>
          <a:lstStyle/>
          <a:p>
            <a:pPr>
              <a:buNone/>
            </a:pPr>
            <a:r>
              <a:rPr lang="tr-TR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Işık </a:t>
            </a:r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,çevremizdeki </a:t>
            </a:r>
            <a:r>
              <a:rPr lang="tr-TR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cisimleri görmemizi sağlayan enerjinin özel bir şeklidir</a:t>
            </a:r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</a:p>
          <a:p>
            <a:pPr>
              <a:buNone/>
            </a:pPr>
            <a:endParaRPr lang="tr-TR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buNone/>
            </a:pP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buNone/>
            </a:pPr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Işık doğrusal bir yol boyunca yayılır.</a:t>
            </a: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499455" y="3224218"/>
            <a:ext cx="2305040" cy="1414458"/>
            <a:chOff x="1488" y="1488"/>
            <a:chExt cx="2352" cy="1248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1488" y="1488"/>
              <a:ext cx="240" cy="1248"/>
              <a:chOff x="1488" y="1488"/>
              <a:chExt cx="240" cy="1248"/>
            </a:xfrm>
          </p:grpSpPr>
          <p:sp>
            <p:nvSpPr>
              <p:cNvPr id="15" name="Rectangle 7"/>
              <p:cNvSpPr>
                <a:spLocks noChangeArrowheads="1"/>
              </p:cNvSpPr>
              <p:nvPr/>
            </p:nvSpPr>
            <p:spPr bwMode="auto">
              <a:xfrm>
                <a:off x="1488" y="1488"/>
                <a:ext cx="240" cy="576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tr-TR"/>
              </a:p>
            </p:txBody>
          </p:sp>
          <p:sp>
            <p:nvSpPr>
              <p:cNvPr id="16" name="Rectangle 8"/>
              <p:cNvSpPr>
                <a:spLocks noChangeArrowheads="1"/>
              </p:cNvSpPr>
              <p:nvPr/>
            </p:nvSpPr>
            <p:spPr bwMode="auto">
              <a:xfrm>
                <a:off x="1488" y="2160"/>
                <a:ext cx="240" cy="576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tr-TR"/>
              </a:p>
            </p:txBody>
          </p:sp>
        </p:grpSp>
        <p:grpSp>
          <p:nvGrpSpPr>
            <p:cNvPr id="6" name="Group 9"/>
            <p:cNvGrpSpPr>
              <a:grpSpLocks/>
            </p:cNvGrpSpPr>
            <p:nvPr/>
          </p:nvGrpSpPr>
          <p:grpSpPr bwMode="auto">
            <a:xfrm>
              <a:off x="2448" y="1488"/>
              <a:ext cx="240" cy="1248"/>
              <a:chOff x="1488" y="1488"/>
              <a:chExt cx="240" cy="1248"/>
            </a:xfrm>
          </p:grpSpPr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1488" y="1488"/>
                <a:ext cx="240" cy="576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tr-TR"/>
              </a:p>
            </p:txBody>
          </p:sp>
          <p:sp>
            <p:nvSpPr>
              <p:cNvPr id="14" name="Rectangle 11"/>
              <p:cNvSpPr>
                <a:spLocks noChangeArrowheads="1"/>
              </p:cNvSpPr>
              <p:nvPr/>
            </p:nvSpPr>
            <p:spPr bwMode="auto">
              <a:xfrm>
                <a:off x="1488" y="2160"/>
                <a:ext cx="240" cy="576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tr-TR"/>
              </a:p>
            </p:txBody>
          </p:sp>
        </p:grpSp>
        <p:grpSp>
          <p:nvGrpSpPr>
            <p:cNvPr id="7" name="Group 12"/>
            <p:cNvGrpSpPr>
              <a:grpSpLocks/>
            </p:cNvGrpSpPr>
            <p:nvPr/>
          </p:nvGrpSpPr>
          <p:grpSpPr bwMode="auto">
            <a:xfrm>
              <a:off x="3600" y="1488"/>
              <a:ext cx="240" cy="1248"/>
              <a:chOff x="1488" y="1488"/>
              <a:chExt cx="240" cy="1248"/>
            </a:xfrm>
          </p:grpSpPr>
          <p:sp>
            <p:nvSpPr>
              <p:cNvPr id="11" name="Rectangle 13"/>
              <p:cNvSpPr>
                <a:spLocks noChangeArrowheads="1"/>
              </p:cNvSpPr>
              <p:nvPr/>
            </p:nvSpPr>
            <p:spPr bwMode="auto">
              <a:xfrm>
                <a:off x="1488" y="1488"/>
                <a:ext cx="240" cy="576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tr-TR"/>
              </a:p>
            </p:txBody>
          </p:sp>
          <p:sp>
            <p:nvSpPr>
              <p:cNvPr id="12" name="Rectangle 14"/>
              <p:cNvSpPr>
                <a:spLocks noChangeArrowheads="1"/>
              </p:cNvSpPr>
              <p:nvPr/>
            </p:nvSpPr>
            <p:spPr bwMode="auto">
              <a:xfrm>
                <a:off x="1488" y="2160"/>
                <a:ext cx="240" cy="576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endParaRPr lang="tr-TR"/>
              </a:p>
            </p:txBody>
          </p:sp>
        </p:grpSp>
      </p:grpSp>
      <p:pic>
        <p:nvPicPr>
          <p:cNvPr id="17" name="Object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3786190"/>
            <a:ext cx="425190" cy="740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6286512" y="3929066"/>
            <a:ext cx="2714644" cy="0"/>
          </a:xfrm>
          <a:prstGeom prst="line">
            <a:avLst/>
          </a:prstGeom>
          <a:noFill/>
          <a:ln w="38100">
            <a:solidFill>
              <a:srgbClr val="FFFF66"/>
            </a:solidFill>
            <a:round/>
            <a:headEnd/>
            <a:tailEnd type="arrow" w="med" len="med"/>
          </a:ln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21" name="Line 19"/>
          <p:cNvSpPr>
            <a:spLocks noChangeShapeType="1"/>
          </p:cNvSpPr>
          <p:nvPr/>
        </p:nvSpPr>
        <p:spPr bwMode="auto">
          <a:xfrm flipH="1" flipV="1">
            <a:off x="5286380" y="2928934"/>
            <a:ext cx="938218" cy="938218"/>
          </a:xfrm>
          <a:prstGeom prst="line">
            <a:avLst/>
          </a:prstGeom>
          <a:noFill/>
          <a:ln w="38100">
            <a:solidFill>
              <a:srgbClr val="FFFF66"/>
            </a:solidFill>
            <a:round/>
            <a:headEnd/>
            <a:tailEnd type="arrow" w="med" len="med"/>
          </a:ln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22" name="Line 19"/>
          <p:cNvSpPr>
            <a:spLocks noChangeShapeType="1"/>
          </p:cNvSpPr>
          <p:nvPr/>
        </p:nvSpPr>
        <p:spPr bwMode="auto">
          <a:xfrm flipH="1" flipV="1">
            <a:off x="5000628" y="3643314"/>
            <a:ext cx="1152532" cy="295276"/>
          </a:xfrm>
          <a:prstGeom prst="line">
            <a:avLst/>
          </a:prstGeom>
          <a:noFill/>
          <a:ln w="38100">
            <a:solidFill>
              <a:srgbClr val="FFFF66"/>
            </a:solidFill>
            <a:round/>
            <a:headEnd/>
            <a:tailEnd type="arrow" w="med" len="med"/>
          </a:ln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23" name="Line 19"/>
          <p:cNvSpPr>
            <a:spLocks noChangeShapeType="1"/>
          </p:cNvSpPr>
          <p:nvPr/>
        </p:nvSpPr>
        <p:spPr bwMode="auto">
          <a:xfrm flipH="1">
            <a:off x="5356224" y="4000504"/>
            <a:ext cx="806459" cy="634996"/>
          </a:xfrm>
          <a:prstGeom prst="line">
            <a:avLst/>
          </a:prstGeom>
          <a:noFill/>
          <a:ln w="38100">
            <a:solidFill>
              <a:srgbClr val="FFFF66"/>
            </a:solidFill>
            <a:round/>
            <a:headEnd/>
            <a:tailEnd type="arrow" w="med" len="med"/>
          </a:ln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24" name="Line 19"/>
          <p:cNvSpPr>
            <a:spLocks noChangeShapeType="1"/>
          </p:cNvSpPr>
          <p:nvPr/>
        </p:nvSpPr>
        <p:spPr bwMode="auto">
          <a:xfrm flipH="1" flipV="1">
            <a:off x="6215074" y="2643182"/>
            <a:ext cx="9524" cy="1152532"/>
          </a:xfrm>
          <a:prstGeom prst="line">
            <a:avLst/>
          </a:prstGeom>
          <a:noFill/>
          <a:ln w="38100">
            <a:solidFill>
              <a:srgbClr val="FFFF66"/>
            </a:solidFill>
            <a:round/>
            <a:headEnd/>
            <a:tailEnd type="arrow" w="med" len="med"/>
          </a:ln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14884"/>
            <a:ext cx="9144000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49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257300"/>
            <a:ext cx="5976938" cy="4122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878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34319"/>
          <a:stretch/>
        </p:blipFill>
        <p:spPr bwMode="auto">
          <a:xfrm>
            <a:off x="4310862" y="2336249"/>
            <a:ext cx="4833138" cy="214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Işık Aynaya Dik Gelirse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0482" name="Picture 2" descr="http://img-superetut.mncdn.com/ktp/121604010201_bso_dosyalar/image02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1258"/>
            <a:ext cx="4299460" cy="306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6"/>
          <p:cNvSpPr>
            <a:spLocks noGrp="1" noChangeArrowheads="1"/>
          </p:cNvSpPr>
          <p:nvPr>
            <p:ph type="title"/>
          </p:nvPr>
        </p:nvSpPr>
        <p:spPr>
          <a:xfrm>
            <a:off x="195263" y="228600"/>
            <a:ext cx="8766081" cy="914400"/>
          </a:xfrm>
        </p:spPr>
        <p:txBody>
          <a:bodyPr/>
          <a:lstStyle/>
          <a:p>
            <a:pPr eaLnBrk="1" hangingPunct="1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Görme 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084008"/>
            <a:ext cx="9144000" cy="198422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Görme olayı ışıkla gerçekleşir. 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Cisme gelen ışık, cisimden yansıyarak göze  gelirse cisim görünür.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tr-TR" dirty="0" smtClean="0"/>
          </a:p>
          <a:p>
            <a:pPr>
              <a:defRPr/>
            </a:pPr>
            <a:endParaRPr lang="tr-TR" dirty="0" smtClean="0"/>
          </a:p>
          <a:p>
            <a:pPr>
              <a:defRPr/>
            </a:pPr>
            <a:endParaRPr lang="tr-TR" dirty="0" smtClean="0"/>
          </a:p>
        </p:txBody>
      </p:sp>
      <p:graphicFrame>
        <p:nvGraphicFramePr>
          <p:cNvPr id="4" name="3 Diyagram"/>
          <p:cNvGraphicFramePr/>
          <p:nvPr/>
        </p:nvGraphicFramePr>
        <p:xfrm>
          <a:off x="1314450" y="131762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8000" r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Düzgün Yansıma</a:t>
            </a:r>
            <a:endParaRPr lang="tr-TR" sz="6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794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://media.tumblr.com/99f70a95843a0cf140e2764a548ae0dd/tumblr_inline_mvge176V0l1qlplg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73"/>
          <a:stretch/>
        </p:blipFill>
        <p:spPr bwMode="auto">
          <a:xfrm>
            <a:off x="0" y="0"/>
            <a:ext cx="9113918" cy="383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1505472" y="2280955"/>
            <a:ext cx="6433696" cy="1000156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üzgün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yans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</a:t>
            </a:r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3314" name="Picture 2" descr="https://emmybella.files.wordpress.com/2009/12/specular-reflection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36"/>
          <a:stretch/>
        </p:blipFill>
        <p:spPr bwMode="auto">
          <a:xfrm>
            <a:off x="19571" y="4486367"/>
            <a:ext cx="4486275" cy="230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s://www.orcagrowfilm.com/v/vspfiles/assets/images/specular_reflectio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31"/>
          <a:stretch/>
        </p:blipFill>
        <p:spPr bwMode="auto">
          <a:xfrm>
            <a:off x="4493064" y="5112584"/>
            <a:ext cx="4620854" cy="1623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93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3832659"/>
            <a:ext cx="9144000" cy="869433"/>
          </a:xfrm>
        </p:spPr>
        <p:txBody>
          <a:bodyPr>
            <a:normAutofit lnSpcReduction="10000"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Pürüzsüz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yüzeylere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paralel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ç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arpan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ışı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nlar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yine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paralel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olarak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yans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ı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rlar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. Yani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nas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l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geliyorsa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öyle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de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yans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.</a:t>
            </a:r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de-DE" sz="24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/>
          <p:cNvSpPr>
            <a:spLocks noGrp="1"/>
          </p:cNvSpPr>
          <p:nvPr>
            <p:ph type="title"/>
          </p:nvPr>
        </p:nvSpPr>
        <p:spPr>
          <a:xfrm>
            <a:off x="13708" y="242216"/>
            <a:ext cx="9144000" cy="1727198"/>
          </a:xfrm>
        </p:spPr>
        <p:txBody>
          <a:bodyPr>
            <a:noAutofit/>
          </a:bodyPr>
          <a:lstStyle/>
          <a:p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Pürüzsüz </a:t>
            </a:r>
            <a:r>
              <a:rPr lang="de-DE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yüzeylere</a:t>
            </a:r>
            <a: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paralel</a:t>
            </a:r>
            <a: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ç</a:t>
            </a:r>
            <a:r>
              <a:rPr lang="de-DE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arpan</a:t>
            </a:r>
            <a: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ışı</a:t>
            </a:r>
            <a:r>
              <a:rPr lang="de-DE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nlar</a:t>
            </a:r>
            <a: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yine</a:t>
            </a:r>
            <a: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paralel</a:t>
            </a:r>
            <a: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olarak</a:t>
            </a:r>
            <a: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yans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ı</a:t>
            </a:r>
            <a:r>
              <a:rPr lang="de-DE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rlar</a:t>
            </a:r>
            <a: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. Yani </a:t>
            </a:r>
            <a:r>
              <a:rPr lang="de-DE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nas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ı</a:t>
            </a:r>
            <a: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l </a:t>
            </a:r>
            <a:r>
              <a:rPr lang="de-DE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geliyorsa</a:t>
            </a:r>
            <a: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öyle</a:t>
            </a:r>
            <a: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de </a:t>
            </a:r>
            <a:r>
              <a:rPr lang="de-DE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yans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ı</a:t>
            </a:r>
            <a: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r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.</a:t>
            </a:r>
            <a: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/>
            </a:r>
            <a:b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</a:br>
            <a:endParaRPr lang="tr-TR" sz="3600" dirty="0"/>
          </a:p>
        </p:txBody>
      </p:sp>
      <p:pic>
        <p:nvPicPr>
          <p:cNvPr id="6148" name="Picture 4" descr="https://i.imgflip.com/y7g5w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7198"/>
            <a:ext cx="9144000" cy="513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6988" y="6555656"/>
            <a:ext cx="1385216" cy="30234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198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.imgflip.com/y7pe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88" y="1722833"/>
            <a:ext cx="9160988" cy="5140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Unvan 4"/>
          <p:cNvSpPr txBox="1">
            <a:spLocks/>
          </p:cNvSpPr>
          <p:nvPr/>
        </p:nvSpPr>
        <p:spPr>
          <a:xfrm>
            <a:off x="-8494" y="422600"/>
            <a:ext cx="9144000" cy="17271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kumimoji="0" lang="tr-TR" sz="36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</a:pPr>
            <a:r>
              <a:rPr kumimoji="0"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Pürüzsüz </a:t>
            </a:r>
            <a:r>
              <a:rPr kumimoji="0"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yüzeylere</a:t>
            </a:r>
            <a:r>
              <a:rPr kumimoji="0"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kumimoji="0"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paralel</a:t>
            </a:r>
            <a:r>
              <a:rPr kumimoji="0"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kumimoji="0"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ç</a:t>
            </a:r>
            <a:r>
              <a:rPr kumimoji="0"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arpan</a:t>
            </a:r>
            <a:r>
              <a:rPr kumimoji="0"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kumimoji="0"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ışı</a:t>
            </a:r>
            <a:r>
              <a:rPr kumimoji="0"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nlar</a:t>
            </a:r>
            <a:r>
              <a:rPr kumimoji="0"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kumimoji="0"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yine</a:t>
            </a:r>
            <a:r>
              <a:rPr kumimoji="0"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kumimoji="0"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paralel</a:t>
            </a:r>
            <a:r>
              <a:rPr kumimoji="0"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kumimoji="0"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olarak</a:t>
            </a:r>
            <a:r>
              <a:rPr kumimoji="0"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kumimoji="0"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yans</a:t>
            </a:r>
            <a:r>
              <a:rPr kumimoji="0"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ı</a:t>
            </a:r>
            <a:r>
              <a:rPr kumimoji="0"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rlar</a:t>
            </a:r>
            <a:r>
              <a:rPr kumimoji="0"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. Yani </a:t>
            </a:r>
            <a:r>
              <a:rPr kumimoji="0"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nas</a:t>
            </a:r>
            <a:r>
              <a:rPr kumimoji="0"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ı</a:t>
            </a:r>
            <a:r>
              <a:rPr kumimoji="0"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l </a:t>
            </a:r>
            <a:r>
              <a:rPr kumimoji="0"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geliyorsa</a:t>
            </a:r>
            <a:r>
              <a:rPr kumimoji="0"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kumimoji="0"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öyle</a:t>
            </a:r>
            <a:r>
              <a:rPr kumimoji="0"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de </a:t>
            </a:r>
            <a:r>
              <a:rPr kumimoji="0"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yans</a:t>
            </a:r>
            <a:r>
              <a:rPr kumimoji="0"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ı</a:t>
            </a:r>
            <a:r>
              <a:rPr kumimoji="0"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r</a:t>
            </a:r>
            <a:r>
              <a:rPr kumimoji="0"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.</a:t>
            </a:r>
            <a:r>
              <a:rPr kumimoji="0"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/>
            </a:r>
            <a:br>
              <a:rPr kumimoji="0"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</a:br>
            <a:endParaRPr kumimoji="0" lang="tr-TR" sz="3600" dirty="0"/>
          </a:p>
        </p:txBody>
      </p:sp>
      <p:sp>
        <p:nvSpPr>
          <p:cNvPr id="2" name="Dikdörtgen 1"/>
          <p:cNvSpPr/>
          <p:nvPr/>
        </p:nvSpPr>
        <p:spPr>
          <a:xfrm>
            <a:off x="0" y="6315144"/>
            <a:ext cx="1505472" cy="5428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826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4" y="-1"/>
            <a:ext cx="4186670" cy="3789768"/>
          </a:xfrm>
          <a:prstGeom prst="rect">
            <a:avLst/>
          </a:prstGeom>
        </p:spPr>
      </p:pic>
      <p:pic>
        <p:nvPicPr>
          <p:cNvPr id="7172" name="Picture 4" descr="http://www.lkorailroad.com/wp-content/uploads/2012/05/100_44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2363">
            <a:off x="4932768" y="4200904"/>
            <a:ext cx="3554712" cy="2666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02" name="1 Başlık"/>
          <p:cNvSpPr>
            <a:spLocks noGrp="1"/>
          </p:cNvSpPr>
          <p:nvPr>
            <p:ph type="title"/>
          </p:nvPr>
        </p:nvSpPr>
        <p:spPr>
          <a:xfrm>
            <a:off x="3606404" y="0"/>
            <a:ext cx="5537596" cy="914400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Düzgün yansıma</a:t>
            </a:r>
          </a:p>
        </p:txBody>
      </p:sp>
      <p:sp>
        <p:nvSpPr>
          <p:cNvPr id="10240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3606404" y="775928"/>
            <a:ext cx="5413792" cy="1387475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Ayna, cd, durgun su, kaşık gibi pürüzsüz yüzeylerde gerçekleşir.</a:t>
            </a:r>
          </a:p>
          <a:p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170" name="Picture 2" descr="https://upload.wikimedia.org/wikipedia/commons/e/ef/Mount_Hood_reflected_in_Mirror_Lake,_Orego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3679">
            <a:off x="0" y="3789767"/>
            <a:ext cx="3864539" cy="306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cleardomesolar.com/img/AADaylightingPnl-clouds1-sm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2470">
            <a:off x="3296089" y="2160380"/>
            <a:ext cx="2898145" cy="2074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maggiesscienceconnection.weebly.com/uploads/5/1/0/5/5105330/_238126994_ori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7910">
            <a:off x="6556224" y="2285520"/>
            <a:ext cx="2636973" cy="215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1 Başlık"/>
          <p:cNvSpPr>
            <a:spLocks noGrp="1"/>
          </p:cNvSpPr>
          <p:nvPr>
            <p:ph type="title"/>
          </p:nvPr>
        </p:nvSpPr>
        <p:spPr>
          <a:xfrm>
            <a:off x="195263" y="228600"/>
            <a:ext cx="8948737" cy="914400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DÜZGÜN YANSIMA</a:t>
            </a:r>
          </a:p>
        </p:txBody>
      </p:sp>
      <p:sp>
        <p:nvSpPr>
          <p:cNvPr id="100355" name="2 Metin Yer Tutucusu"/>
          <p:cNvSpPr>
            <a:spLocks noGrp="1"/>
          </p:cNvSpPr>
          <p:nvPr>
            <p:ph type="body" sz="half" idx="1"/>
          </p:nvPr>
        </p:nvSpPr>
        <p:spPr>
          <a:xfrm>
            <a:off x="0" y="1204264"/>
            <a:ext cx="4429624" cy="243205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tr-TR" sz="33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Cisimlerin bir yüzeyde net görüntülerinin oluşması için düzgün yansımanın gerçekleşmesi gerekir.</a:t>
            </a:r>
          </a:p>
          <a:p>
            <a:pPr algn="ctr"/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0356" name="3 İçerik Yer Tutucusu"/>
          <p:cNvSpPr>
            <a:spLocks noGrp="1"/>
          </p:cNvSpPr>
          <p:nvPr>
            <p:ph sz="half" idx="2"/>
          </p:nvPr>
        </p:nvSpPr>
        <p:spPr>
          <a:xfrm>
            <a:off x="4573871" y="1144136"/>
            <a:ext cx="4570129" cy="2492178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tr-TR" sz="33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Işık ışınlarının geldiği yerin net olarak görülebilmesi için ışınların düzgün yansıma yapması gerekir.</a:t>
            </a:r>
          </a:p>
          <a:p>
            <a:pPr algn="ctr"/>
            <a:endParaRPr lang="tr-TR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871" y="3747295"/>
            <a:ext cx="4545609" cy="3110705"/>
          </a:xfrm>
          <a:prstGeom prst="rect">
            <a:avLst/>
          </a:prstGeom>
        </p:spPr>
      </p:pic>
      <p:pic>
        <p:nvPicPr>
          <p:cNvPr id="5124" name="Picture 4" descr="http://www.pernroth.nu/wp-content/uploads/2013/10/lightSpecular-1280x72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65" b="24003"/>
          <a:stretch/>
        </p:blipFill>
        <p:spPr bwMode="auto">
          <a:xfrm>
            <a:off x="-60391" y="3747295"/>
            <a:ext cx="4761499" cy="3110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0" y="242216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latin typeface="+mn-lt"/>
              </a:rPr>
              <a:t>Işık doğrusal bir yol boyunca yayılır.</a:t>
            </a:r>
          </a:p>
        </p:txBody>
      </p:sp>
    </p:spTree>
    <p:extLst>
      <p:ext uri="{BB962C8B-B14F-4D97-AF65-F5344CB8AC3E}">
        <p14:creationId xmlns:p14="http://schemas.microsoft.com/office/powerpoint/2010/main" val="137298534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/>
          <p:cNvSpPr>
            <a:spLocks noGrp="1"/>
          </p:cNvSpPr>
          <p:nvPr>
            <p:ph type="title"/>
          </p:nvPr>
        </p:nvSpPr>
        <p:spPr>
          <a:xfrm>
            <a:off x="0" y="274638"/>
            <a:ext cx="4451744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Dağınık Yansıma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674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4449334" y="61636"/>
            <a:ext cx="4896464" cy="1143000"/>
          </a:xfrm>
        </p:spPr>
        <p:txBody>
          <a:bodyPr/>
          <a:lstStyle/>
          <a:p>
            <a:pPr eaLnBrk="1" hangingPunct="1"/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Da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ğ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k 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Y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ans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ı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ma</a:t>
            </a:r>
            <a:endParaRPr lang="de-DE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03427" name="Rectangle 3"/>
          <p:cNvSpPr>
            <a:spLocks noGrp="1" noChangeArrowheads="1"/>
          </p:cNvSpPr>
          <p:nvPr>
            <p:ph idx="1"/>
          </p:nvPr>
        </p:nvSpPr>
        <p:spPr>
          <a:xfrm>
            <a:off x="4449334" y="1302509"/>
            <a:ext cx="4694666" cy="2713048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Pürüzlü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yüzeylerde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yüzeye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paralel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gelen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ışı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nlar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geli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güzel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</a:t>
            </a:r>
            <a:r>
              <a:rPr lang="tr-TR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ratsgele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)</a:t>
            </a:r>
            <a:r>
              <a:rPr lang="de-DE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yans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rlar</a:t>
            </a:r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  <a:endParaRPr lang="de-DE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5362" name="Picture 2" descr="http://www.pernroth.nu/wp-content/uploads/2013/10/lightGlossColoredSpecular-1280x72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85" b="25986"/>
          <a:stretch/>
        </p:blipFill>
        <p:spPr bwMode="auto">
          <a:xfrm>
            <a:off x="-22311" y="-1"/>
            <a:ext cx="4511958" cy="2858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http://4.bp.blogspot.com/-dtX6TDXmmqk/UWMSv5cSO7I/AAAAAAAAA0g/p5f3QuSFYXI/s1600/diffus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92" y="2844792"/>
            <a:ext cx="4493239" cy="4010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www.orcagrowfilm.com/v/vspfiles/assets/images/diffuse_reflection.g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30"/>
          <a:stretch/>
        </p:blipFill>
        <p:spPr bwMode="auto">
          <a:xfrm>
            <a:off x="4500702" y="3849896"/>
            <a:ext cx="4643298" cy="2410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348809"/>
            <a:ext cx="9144000" cy="18175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Pürüzlü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yüzeylerde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yüzeye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paralel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gelen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ışı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nlar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geli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güzel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</a:t>
            </a:r>
            <a:r>
              <a:rPr lang="tr-TR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ratsgele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)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yans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rlar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  <a:endParaRPr lang="de-DE" sz="4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tr-TR" sz="4000" dirty="0"/>
          </a:p>
        </p:txBody>
      </p:sp>
      <p:pic>
        <p:nvPicPr>
          <p:cNvPr id="4" name="Picture 6" descr="https://anyhowengine.files.wordpress.com/2014/11/diffuse-reflection-scheme-turned-over-half-dandelion-direct-primary-bounc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680" y="2879724"/>
            <a:ext cx="7620000" cy="399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046624" y="3008104"/>
            <a:ext cx="1803840" cy="42089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Gelen ışıklar </a:t>
            </a:r>
            <a:endParaRPr lang="tr-TR" sz="24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594176" y="3308744"/>
            <a:ext cx="2405120" cy="48102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Yansıyan ışıklar </a:t>
            </a:r>
            <a:endParaRPr lang="tr-TR" sz="24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150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parlamis.com.tr/images/kumas9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433" y="4789648"/>
            <a:ext cx="3429568" cy="2118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nrcan.gc.ca/sites/www.nrcan.gc.ca/files/earthsciences/images/resource/tutor/fundam/images/diffus.gif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085"/>
          <a:stretch/>
        </p:blipFill>
        <p:spPr bwMode="auto">
          <a:xfrm>
            <a:off x="6395355" y="2370520"/>
            <a:ext cx="2692420" cy="2393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cdn.cambridgeincolour.com/images/tutorials/natlight_diagram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" y="2992656"/>
            <a:ext cx="3033481" cy="170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www.solarchoice.net.au/blog/wp-content/uploads/Specular-vs-diffuse-reflection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16" t="15928" b="19797"/>
          <a:stretch/>
        </p:blipFill>
        <p:spPr bwMode="auto">
          <a:xfrm>
            <a:off x="0" y="4791386"/>
            <a:ext cx="3970720" cy="2070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2287136" y="2346696"/>
            <a:ext cx="4523588" cy="2784069"/>
          </a:xfrm>
        </p:spPr>
        <p:txBody>
          <a:bodyPr>
            <a:normAutofit lnSpcReduction="10000"/>
          </a:bodyPr>
          <a:lstStyle/>
          <a:p>
            <a:pPr algn="ctr">
              <a:buNone/>
              <a:defRPr/>
            </a:pPr>
            <a:r>
              <a:rPr lang="tr-TR" sz="3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Dağınık yansıma, kumaş, döşeme, taş, tahta, kâğıt… gibi pürüzlü yüzeylerde gerçekleşir.</a:t>
            </a:r>
          </a:p>
          <a:p>
            <a:pPr>
              <a:defRPr/>
            </a:pPr>
            <a:endParaRPr lang="tr-TR" b="1" dirty="0">
              <a:ln w="12700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" name="Picture 4" descr="http://www.pernroth.nu/wp-content/uploads/2013/10/lightSemiGloss-1280x72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45" b="23754"/>
          <a:stretch/>
        </p:blipFill>
        <p:spPr bwMode="auto">
          <a:xfrm>
            <a:off x="0" y="0"/>
            <a:ext cx="3636201" cy="2346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0160" y="0"/>
            <a:ext cx="3722368" cy="24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1 Başlık"/>
          <p:cNvSpPr>
            <a:spLocks noGrp="1"/>
          </p:cNvSpPr>
          <p:nvPr>
            <p:ph type="title"/>
          </p:nvPr>
        </p:nvSpPr>
        <p:spPr>
          <a:xfrm>
            <a:off x="195263" y="0"/>
            <a:ext cx="8948737" cy="914400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DAĞINIK YANSIMA</a:t>
            </a:r>
          </a:p>
        </p:txBody>
      </p:sp>
      <p:sp>
        <p:nvSpPr>
          <p:cNvPr id="105475" name="2 Metin Yer Tutucusu"/>
          <p:cNvSpPr>
            <a:spLocks noGrp="1"/>
          </p:cNvSpPr>
          <p:nvPr>
            <p:ph type="body" sz="half" idx="1"/>
          </p:nvPr>
        </p:nvSpPr>
        <p:spPr>
          <a:xfrm>
            <a:off x="-15505" y="1324520"/>
            <a:ext cx="4965713" cy="1863968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Dağınık yansıma sonucu cisimlerin bir yüzeyde net görüntüsü oluşmaz.</a:t>
            </a:r>
          </a:p>
        </p:txBody>
      </p:sp>
      <p:sp>
        <p:nvSpPr>
          <p:cNvPr id="105476" name="3 İçerik Yer Tutucusu"/>
          <p:cNvSpPr>
            <a:spLocks noGrp="1"/>
          </p:cNvSpPr>
          <p:nvPr>
            <p:ph sz="half" idx="2"/>
          </p:nvPr>
        </p:nvSpPr>
        <p:spPr>
          <a:xfrm>
            <a:off x="4950208" y="4279196"/>
            <a:ext cx="4180978" cy="2578804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Göz sağlığı ve cisimlerin renklerinin ve şekillerinin daha iyi görülmesi için dağınık yansıma gereklidir.</a:t>
            </a:r>
          </a:p>
        </p:txBody>
      </p:sp>
      <p:pic>
        <p:nvPicPr>
          <p:cNvPr id="5" name="Picture 2" descr="http://www.safetyaftersunset.com/images/retroreflective/light_diffused2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9E9E9"/>
              </a:clrFrom>
              <a:clrTo>
                <a:srgbClr val="E9E9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" y="5075393"/>
            <a:ext cx="4968092" cy="17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www.cescg.org/CESCG-2006/papers/Hagenberg-Supan-Peter/images/diffuse_cropp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208" y="705217"/>
            <a:ext cx="4067270" cy="3101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ww.orbolt.com/media/blog_files/EnvLightPlus_HDR_makes_IB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9" t="4840" r="2216" b="30665"/>
          <a:stretch/>
        </p:blipFill>
        <p:spPr bwMode="auto">
          <a:xfrm>
            <a:off x="8539" y="2937731"/>
            <a:ext cx="4944049" cy="2234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7D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8" descr="http://www.marmoset.co/wp-content/uploads/energycompare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95" r="872" b="19033"/>
          <a:stretch/>
        </p:blipFill>
        <p:spPr bwMode="auto">
          <a:xfrm rot="5400000" flipV="1">
            <a:off x="5392729" y="3117853"/>
            <a:ext cx="6854594" cy="6479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931" name="Rectangle 3"/>
          <p:cNvSpPr>
            <a:spLocks noGrp="1" noChangeArrowheads="1"/>
          </p:cNvSpPr>
          <p:nvPr>
            <p:ph idx="1"/>
          </p:nvPr>
        </p:nvSpPr>
        <p:spPr>
          <a:xfrm>
            <a:off x="0" y="121960"/>
            <a:ext cx="9144000" cy="2705759"/>
          </a:xfrm>
          <a:noFill/>
        </p:spPr>
        <p:txBody>
          <a:bodyPr>
            <a:normAutofit/>
          </a:bodyPr>
          <a:lstStyle/>
          <a:p>
            <a:pPr algn="ctr" eaLnBrk="1" hangingPunct="1">
              <a:buNone/>
              <a:defRPr/>
            </a:pP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Düzgün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yans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ı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mada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ışı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nlar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n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tamam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gözümüze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gelece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iden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ışığı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düzgün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yans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tan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yüzeyler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gözümüze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parlak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gözükür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.</a:t>
            </a:r>
          </a:p>
          <a:p>
            <a:pPr algn="ctr" eaLnBrk="1" hangingPunct="1">
              <a:buNone/>
              <a:defRPr/>
            </a:pP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EBE"/>
                </a:solidFill>
              </a:rPr>
              <a:t>Düzgün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EBE"/>
                </a:solidFill>
              </a:rPr>
              <a:t>olmayan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EBE"/>
                </a:solidFill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EBE"/>
                </a:solidFill>
              </a:rPr>
              <a:t>yans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EBE"/>
                </a:solidFill>
              </a:rPr>
              <a:t>ı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EBE"/>
                </a:solidFill>
              </a:rPr>
              <a:t>mada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EBE"/>
                </a:solidFill>
              </a:rPr>
              <a:t>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EBE"/>
                </a:solidFill>
              </a:rPr>
              <a:t>ışı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EBE"/>
                </a:solidFill>
              </a:rPr>
              <a:t>nlar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EBE"/>
                </a:solidFill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EBE"/>
                </a:solidFill>
              </a:rPr>
              <a:t>n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EBE"/>
                </a:solidFill>
              </a:rPr>
              <a:t>tamam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EBE"/>
                </a:solidFill>
              </a:rPr>
              <a:t>ı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EBE"/>
                </a:solidFill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EBE"/>
                </a:solidFill>
              </a:rPr>
              <a:t>gözümüze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EBE"/>
                </a:solidFill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EBE"/>
                </a:solidFill>
              </a:rPr>
              <a:t>gelmeyece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EBE"/>
                </a:solidFill>
              </a:rPr>
              <a:t>ğ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EBE"/>
                </a:solidFill>
              </a:rPr>
              <a:t>inden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EBE"/>
                </a:solidFill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</a:rPr>
              <a:t>yüzey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</a:rPr>
              <a:t>mat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</a:rPr>
              <a:t> </a:t>
            </a:r>
            <a:r>
              <a:rPr lang="de-DE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EBE"/>
                </a:solidFill>
              </a:rPr>
              <a:t>gözükür</a:t>
            </a:r>
            <a:r>
              <a:rPr lang="de-DE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EBE"/>
                </a:solidFill>
              </a:rPr>
              <a:t>.</a:t>
            </a:r>
          </a:p>
        </p:txBody>
      </p:sp>
      <p:pic>
        <p:nvPicPr>
          <p:cNvPr id="6150" name="Picture 6" descr="http://blog.hvidtfeldts.net/media/gloss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320" y="2707464"/>
            <a:ext cx="7215360" cy="39062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www.marmoset.co/wp-content/uploads/energycompare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95" r="872" b="19033"/>
          <a:stretch/>
        </p:blipFill>
        <p:spPr bwMode="auto">
          <a:xfrm rot="16200000" flipV="1">
            <a:off x="-3103323" y="3103323"/>
            <a:ext cx="6854594" cy="6479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Aşağıdaki maddelerin yüzeylerinin pürüzlülüklerini sıralayınız. </a:t>
            </a:r>
            <a:endParaRPr lang="tr-TR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9218" name="Picture 2" descr="https://c1.staticflickr.com/3/2001/2332900823_19dbcde63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6" y="2293578"/>
            <a:ext cx="9128844" cy="456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501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-1" y="121960"/>
            <a:ext cx="4173875" cy="2645631"/>
          </a:xfrm>
        </p:spPr>
        <p:txBody>
          <a:bodyPr>
            <a:normAutofit/>
          </a:bodyPr>
          <a:lstStyle/>
          <a:p>
            <a:pPr algn="ctr" eaLnBrk="1" hangingPunct="1">
              <a:buNone/>
            </a:pPr>
            <a:r>
              <a:rPr lang="de-DE" sz="36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Örne</a:t>
            </a:r>
            <a:r>
              <a:rPr lang="tr-TR" sz="3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ğ</a:t>
            </a:r>
            <a:r>
              <a:rPr lang="de-DE" sz="3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 </a:t>
            </a:r>
            <a:r>
              <a:rPr lang="de-DE" sz="36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yeni</a:t>
            </a:r>
            <a:r>
              <a:rPr lang="de-DE" sz="3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al</a:t>
            </a:r>
            <a:r>
              <a:rPr lang="tr-TR" sz="3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36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nan</a:t>
            </a:r>
            <a:r>
              <a:rPr lang="de-DE" sz="3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sz="3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araba</a:t>
            </a:r>
            <a:r>
              <a:rPr lang="de-DE" sz="3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cok</a:t>
            </a:r>
            <a:r>
              <a:rPr lang="de-DE" sz="3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parlakt</a:t>
            </a:r>
            <a:r>
              <a:rPr lang="tr-TR" sz="3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3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 </a:t>
            </a:r>
            <a:r>
              <a:rPr lang="tr-TR" sz="36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</a:t>
            </a:r>
            <a:r>
              <a:rPr lang="de-DE" sz="36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ünkü</a:t>
            </a:r>
            <a:r>
              <a:rPr lang="de-DE" sz="3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yüzeyi</a:t>
            </a:r>
            <a:r>
              <a:rPr lang="de-DE" sz="3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düzdür</a:t>
            </a:r>
            <a:r>
              <a:rPr lang="de-DE" sz="3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  <a:endParaRPr lang="tr-TR" sz="3600" b="1" dirty="0" smtClean="0">
              <a:ln w="12700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5507732" y="3531956"/>
            <a:ext cx="36099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None/>
            </a:pP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Ama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daha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sonra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yüzeyi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pürüzlenece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ğ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i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i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ç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in g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ö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rüntüsü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matla</a:t>
            </a:r>
            <a:r>
              <a:rPr lang="tr-TR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şı</a:t>
            </a:r>
            <a:r>
              <a:rPr lang="de-DE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r.</a:t>
            </a:r>
          </a:p>
        </p:txBody>
      </p:sp>
      <p:pic>
        <p:nvPicPr>
          <p:cNvPr id="10242" name="Picture 2" descr="http://www.meridian.kr.ua/system/files/images/mashina_germani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090" y="-1"/>
            <a:ext cx="4938594" cy="306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img.used-cars.info/0f/0fb6253c34e8a608a57c15d465a46b0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613" y="3068233"/>
            <a:ext cx="5053024" cy="378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otomobildunyam.com/wp-content/uploads/2012/01/Acura-RDX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8880" y="-118552"/>
            <a:ext cx="9502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4691688"/>
            <a:ext cx="8229600" cy="1143000"/>
          </a:xfrm>
        </p:spPr>
        <p:txBody>
          <a:bodyPr>
            <a:noAutofit/>
          </a:bodyPr>
          <a:lstStyle/>
          <a:p>
            <a:r>
              <a:rPr lang="tr-TR" sz="4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Araçların ön konsolları neden siyahtır?</a:t>
            </a:r>
            <a:endParaRPr lang="tr-TR" sz="4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4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3475" y="1377950"/>
            <a:ext cx="7470502" cy="339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8925" y="473076"/>
            <a:ext cx="8397875" cy="565308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Etrafını aydınlatan ve ışık yayan cisimlere ışık kaynağı denir. 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Güneş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 diğer yıldızlar gibi kendiliğinden ışık veren (vererek çevresini aydınlatan) cisimlere doğal ışık kaynağı denir.</a:t>
            </a:r>
          </a:p>
          <a:p>
            <a:pPr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Mum, elektrik ampulü, kandil ve ateş gibi yakıldığında ışık veren kaynaklara yapay ışık kaynağı denir.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5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4125" y="1558925"/>
            <a:ext cx="7085760" cy="398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69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3936" y="1264392"/>
            <a:ext cx="8042218" cy="4094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168" y="1865672"/>
            <a:ext cx="8086884" cy="2890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9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296" y="1084008"/>
            <a:ext cx="8421375" cy="4576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0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4064" y="1565032"/>
            <a:ext cx="7980176" cy="3372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1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3680" y="903624"/>
            <a:ext cx="7852839" cy="4817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3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4064" y="723240"/>
            <a:ext cx="7273312" cy="5238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6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2912" y="1444776"/>
            <a:ext cx="8443816" cy="3734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7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808" y="1023880"/>
            <a:ext cx="7727493" cy="367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2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296" y="1264392"/>
            <a:ext cx="8168073" cy="420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çerik Yer Tutucusu"/>
          <p:cNvSpPr>
            <a:spLocks noGrp="1"/>
          </p:cNvSpPr>
          <p:nvPr>
            <p:ph idx="1"/>
          </p:nvPr>
        </p:nvSpPr>
        <p:spPr>
          <a:xfrm>
            <a:off x="168275" y="231776"/>
            <a:ext cx="8975725" cy="17541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Işığın yayılması için maddesel bir ortama gerek yoktur.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Işık boşlukta en iyi şekilde yayılır.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Işık madde etkileşimi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Işık madde ile karşılaşınca 3 yolla etkileşir:</a:t>
            </a:r>
          </a:p>
          <a:p>
            <a:pPr eaLnBrk="1" hangingPunct="1">
              <a:defRPr/>
            </a:pP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•	Işık ışınlarının büyük bir kısmı maddeden geçebilir.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A3D43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•	Işık ışınlarının bir kısmı maddeye çarpınca geri dönebilir yani yansıyabilir.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EBE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•	Işık ışınlarının büyük bir kısmı madde tarafından emilir(soğurulur).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8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3107487"/>
              </p:ext>
            </p:extLst>
          </p:nvPr>
        </p:nvGraphicFramePr>
        <p:xfrm>
          <a:off x="4932768" y="723240"/>
          <a:ext cx="3971924" cy="50981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0" y="2106184"/>
            <a:ext cx="4174928" cy="1993900"/>
          </a:xfrm>
        </p:spPr>
        <p:txBody>
          <a:bodyPr/>
          <a:lstStyle/>
          <a:p>
            <a:pPr algn="ctr"/>
            <a:r>
              <a:rPr lang="tr-TR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Maddeler ışıkla etkileşimlerine göre 3 e ayrılır:</a:t>
            </a:r>
          </a:p>
          <a:p>
            <a:pPr algn="ctr"/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3571868" cy="14351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r-TR" sz="280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SAYDAM MADDE</a:t>
            </a:r>
            <a:endParaRPr lang="tr-TR" sz="280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0" y="1435100"/>
            <a:ext cx="3571868" cy="54229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Üzerine düşen ışığın büyük bir kısmını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geçiren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, çok az kısmını da yansıtan ve emen maddelere saydam madde denir. </a:t>
            </a:r>
          </a:p>
          <a:p>
            <a:pPr lvl="0"/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Cam, su, hava, sıvılar (asit, yağ, sirke, alkol, gaz yağı, kolonya) saydam maddelerdir. </a:t>
            </a:r>
          </a:p>
          <a:p>
            <a:endParaRPr lang="tr-TR" sz="1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20486" name="Picture 6" descr="http://www.masaustu-resimleri.com/d/2809-2/Bulutlu+Hava.jpg"/>
          <p:cNvPicPr>
            <a:picLocks noChangeAspect="1" noChangeArrowheads="1"/>
          </p:cNvPicPr>
          <p:nvPr/>
        </p:nvPicPr>
        <p:blipFill>
          <a:blip r:embed="rId2" cstate="print"/>
          <a:srcRect b="12465"/>
          <a:stretch>
            <a:fillRect/>
          </a:stretch>
        </p:blipFill>
        <p:spPr bwMode="auto">
          <a:xfrm>
            <a:off x="3571867" y="4953193"/>
            <a:ext cx="2902615" cy="19048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88" name="Picture 8" descr="http://images.gittigidiyor.com/1911/Sivi-Yag-Suzgeci-Zeytinyagi-ve-Tum-Yaglar-icin__19113211_0.jpg"/>
          <p:cNvPicPr>
            <a:picLocks noChangeAspect="1" noChangeArrowheads="1"/>
          </p:cNvPicPr>
          <p:nvPr/>
        </p:nvPicPr>
        <p:blipFill>
          <a:blip r:embed="rId3" cstate="print"/>
          <a:srcRect t="58591"/>
          <a:stretch>
            <a:fillRect/>
          </a:stretch>
        </p:blipFill>
        <p:spPr bwMode="auto">
          <a:xfrm>
            <a:off x="6500216" y="189834"/>
            <a:ext cx="2694559" cy="219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90" name="Picture 10" descr="http://meyvelitepe.typepad.com/.a/6a00e54f8ae9ec883300e5536109068833-320p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93456" y="2526312"/>
            <a:ext cx="2061006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92" name="Picture 12" descr="http://sigarabirakmakicin.com/sigarahakkindahersey/resim/alkovesigar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96736" y="4953193"/>
            <a:ext cx="2347264" cy="19048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http://msutoday.msu.edu/_/img/assets/2014/transparent-lsc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73"/>
          <a:stretch/>
        </p:blipFill>
        <p:spPr bwMode="auto">
          <a:xfrm>
            <a:off x="3623141" y="101149"/>
            <a:ext cx="2692571" cy="2338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exurbe.com/wp-content/uploads/2014/02/refraction_glass_spoon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725"/>
          <a:stretch/>
        </p:blipFill>
        <p:spPr bwMode="auto">
          <a:xfrm>
            <a:off x="3618413" y="2525304"/>
            <a:ext cx="2853159" cy="227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3688</TotalTime>
  <Words>843</Words>
  <Application>Microsoft Office PowerPoint</Application>
  <PresentationFormat>Ekran Gösterisi (4:3)</PresentationFormat>
  <Paragraphs>105</Paragraphs>
  <Slides>59</Slides>
  <Notes>2</Notes>
  <HiddenSlides>0</HiddenSlides>
  <MMClips>2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59</vt:i4>
      </vt:variant>
    </vt:vector>
  </HeadingPairs>
  <TitlesOfParts>
    <vt:vector size="65" baseType="lpstr">
      <vt:lpstr>Arial</vt:lpstr>
      <vt:lpstr>Calibri</vt:lpstr>
      <vt:lpstr>Times New Roman</vt:lpstr>
      <vt:lpstr>Wingdings</vt:lpstr>
      <vt:lpstr>Ofis Teması</vt:lpstr>
      <vt:lpstr>1_Ofis Teması</vt:lpstr>
      <vt:lpstr>IŞIK </vt:lpstr>
      <vt:lpstr>PowerPoint Sunusu</vt:lpstr>
      <vt:lpstr>Işık nedir?</vt:lpstr>
      <vt:lpstr>PowerPoint Sunusu</vt:lpstr>
      <vt:lpstr>PowerPoint Sunusu</vt:lpstr>
      <vt:lpstr>PowerPoint Sunusu</vt:lpstr>
      <vt:lpstr>Işık madde etkileşimi</vt:lpstr>
      <vt:lpstr>PowerPoint Sunusu</vt:lpstr>
      <vt:lpstr>SAYDAM MADDE</vt:lpstr>
      <vt:lpstr>YARI SAYDAM MADDE</vt:lpstr>
      <vt:lpstr>SAYDAM OLMAYAN MADDE:</vt:lpstr>
      <vt:lpstr>PowerPoint Sunusu</vt:lpstr>
      <vt:lpstr>PowerPoint Sunusu</vt:lpstr>
      <vt:lpstr>PowerPoint Sunusu</vt:lpstr>
      <vt:lpstr>Yansıma </vt:lpstr>
      <vt:lpstr>PowerPoint Sunusu</vt:lpstr>
      <vt:lpstr>Yansıma </vt:lpstr>
      <vt:lpstr>PowerPoint Sunusu</vt:lpstr>
      <vt:lpstr>PowerPoint Sunusu</vt:lpstr>
      <vt:lpstr>Yansıma Kanunları(kuralları)</vt:lpstr>
      <vt:lpstr>PowerPoint Sunusu</vt:lpstr>
      <vt:lpstr>PowerPoint Sunusu</vt:lpstr>
      <vt:lpstr>Normal </vt:lpstr>
      <vt:lpstr>Normal </vt:lpstr>
      <vt:lpstr>PowerPoint Sunusu</vt:lpstr>
      <vt:lpstr>Yansıma kurallarına göre, gelen ışık, yansıyan ışık ve normal aynı düzlem üzerindedir.</vt:lpstr>
      <vt:lpstr>PowerPoint Sunusu</vt:lpstr>
      <vt:lpstr>PowerPoint Sunusu</vt:lpstr>
      <vt:lpstr>PowerPoint Sunusu</vt:lpstr>
      <vt:lpstr>PowerPoint Sunusu</vt:lpstr>
      <vt:lpstr>Işık Aynaya Dik Gelirse</vt:lpstr>
      <vt:lpstr>Görme </vt:lpstr>
      <vt:lpstr>PowerPoint Sunusu</vt:lpstr>
      <vt:lpstr>Düzgün Yansıma</vt:lpstr>
      <vt:lpstr>Düzgün yansıma</vt:lpstr>
      <vt:lpstr>Pürüzsüz yüzeylere paralel çarpan ışınlar yine paralel olarak yansırlar. Yani nasıl geliyorsa öyle de yansır. </vt:lpstr>
      <vt:lpstr>PowerPoint Sunusu</vt:lpstr>
      <vt:lpstr>Düzgün yansıma</vt:lpstr>
      <vt:lpstr>DÜZGÜN YANSIMA</vt:lpstr>
      <vt:lpstr>Dağınık Yansıma</vt:lpstr>
      <vt:lpstr>Dağınık Yansıma</vt:lpstr>
      <vt:lpstr>PowerPoint Sunusu</vt:lpstr>
      <vt:lpstr>PowerPoint Sunusu</vt:lpstr>
      <vt:lpstr>DAĞINIK YANSIMA</vt:lpstr>
      <vt:lpstr>PowerPoint Sunusu</vt:lpstr>
      <vt:lpstr>Aşağıdaki maddelerin yüzeylerinin pürüzlülüklerini sıralayınız. </vt:lpstr>
      <vt:lpstr>PowerPoint Sunusu</vt:lpstr>
      <vt:lpstr>Araçların ön konsolları neden siyahtır?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yasin anayurt</dc:creator>
  <cp:lastModifiedBy>yasin anayurt</cp:lastModifiedBy>
  <cp:revision>245</cp:revision>
  <dcterms:created xsi:type="dcterms:W3CDTF">2008-05-20T18:51:48Z</dcterms:created>
  <dcterms:modified xsi:type="dcterms:W3CDTF">2016-02-19T16:52:56Z</dcterms:modified>
</cp:coreProperties>
</file>