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C8484-5E9D-4033-B5DA-326DC55AB35D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A1BAE3-89D3-4F97-850B-2ADD401B1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8927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A1BAE3-89D3-4F97-850B-2ADD401B1A11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2517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F87ECE3-ED6F-4CD6-8A15-FA6B1814D2A2}" type="datetimeFigureOut">
              <a:rPr lang="tr-TR" smtClean="0"/>
              <a:t>12.10.2017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62EC806-9C66-4470-912F-D82B3C77F82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C000"/>
                </a:solidFill>
              </a:rPr>
              <a:t>8. SINIF </a:t>
            </a:r>
            <a:br>
              <a:rPr lang="tr-TR" dirty="0" smtClean="0">
                <a:solidFill>
                  <a:srgbClr val="FFC000"/>
                </a:solidFill>
              </a:rPr>
            </a:br>
            <a:r>
              <a:rPr lang="tr-TR" dirty="0" smtClean="0">
                <a:solidFill>
                  <a:srgbClr val="FFC000"/>
                </a:solidFill>
              </a:rPr>
              <a:t>FEN BİLİMLERİ DERSİ 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144680"/>
          </a:xfrm>
        </p:spPr>
        <p:txBody>
          <a:bodyPr>
            <a:normAutofit fontScale="92500" lnSpcReduction="10000"/>
          </a:bodyPr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MİTOZ BÖLÜNME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AÇIK UÇLU SORULAR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542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836712"/>
            <a:ext cx="8147248" cy="541588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tr-TR" dirty="0"/>
              <a:t>DNA, kontrollü bir şekilde </a:t>
            </a:r>
            <a:r>
              <a:rPr lang="tr-TR" dirty="0" smtClean="0"/>
              <a:t>kendini eşler</a:t>
            </a:r>
            <a:r>
              <a:rPr lang="tr-TR" dirty="0"/>
              <a:t>. Hücredeki kromozom miktarı iki katına çıkar ve tüm DNA eksiksiz olarak kendi kopyasını </a:t>
            </a:r>
            <a:r>
              <a:rPr lang="tr-TR" dirty="0" smtClean="0"/>
              <a:t>yapar. Böylece </a:t>
            </a:r>
            <a:r>
              <a:rPr lang="tr-TR" dirty="0"/>
              <a:t>yeni hücrelerin bütün genetik bilgilere sahip olmaları sağlanır. Çekirdek bölünmesini takip </a:t>
            </a:r>
            <a:r>
              <a:rPr lang="tr-TR" dirty="0" smtClean="0"/>
              <a:t>eden sitoplazma </a:t>
            </a:r>
            <a:r>
              <a:rPr lang="tr-TR" dirty="0"/>
              <a:t>bölünmesi sonunda kromozomlar, oluşan iki yavru hücreye eşit olarak dağıtılmış olur. Yani </a:t>
            </a:r>
            <a:r>
              <a:rPr lang="tr-TR" dirty="0" smtClean="0"/>
              <a:t>birana </a:t>
            </a:r>
            <a:r>
              <a:rPr lang="tr-TR" dirty="0"/>
              <a:t>hücreden aynı kalıtsal özelliklere sahip iki yavru hücre oluşur. Bu </a:t>
            </a:r>
            <a:r>
              <a:rPr lang="tr-TR" dirty="0" smtClean="0"/>
              <a:t>şekildeki bölünmeye   ....................... ................... adı </a:t>
            </a:r>
            <a:r>
              <a:rPr lang="tr-TR" dirty="0"/>
              <a:t>verilir</a:t>
            </a:r>
            <a:r>
              <a:rPr lang="tr-TR" dirty="0" smtClean="0"/>
              <a:t>.</a:t>
            </a:r>
          </a:p>
          <a:p>
            <a:pPr marL="0" indent="0" algn="just">
              <a:buNone/>
            </a:pPr>
            <a:r>
              <a:rPr lang="tr-TR" dirty="0"/>
              <a:t>Noktalı yere gelecek ifadeyi 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</a:p>
          <a:p>
            <a:pPr marL="0" indent="0" algn="just">
              <a:buNone/>
            </a:pPr>
            <a:endParaRPr lang="tr-TR" dirty="0" smtClean="0"/>
          </a:p>
          <a:p>
            <a:pPr marL="0" indent="0" algn="just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35377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389120"/>
          </a:xfrm>
        </p:spPr>
        <p:txBody>
          <a:bodyPr/>
          <a:lstStyle/>
          <a:p>
            <a:pPr marL="0" indent="0" algn="just">
              <a:buNone/>
            </a:pPr>
            <a:r>
              <a:rPr lang="tr-TR" dirty="0"/>
              <a:t>Mitoz bölünme; birbirini takip eden </a:t>
            </a:r>
            <a:r>
              <a:rPr lang="tr-TR" dirty="0" smtClean="0"/>
              <a:t>..................., ................, ............... </a:t>
            </a:r>
            <a:r>
              <a:rPr lang="tr-TR" dirty="0"/>
              <a:t>ve </a:t>
            </a:r>
            <a:r>
              <a:rPr lang="tr-TR" dirty="0" smtClean="0"/>
              <a:t>............. </a:t>
            </a:r>
            <a:r>
              <a:rPr lang="tr-TR" dirty="0"/>
              <a:t>olarak adlandırılan bir dizi </a:t>
            </a:r>
            <a:r>
              <a:rPr lang="tr-TR" dirty="0" smtClean="0"/>
              <a:t>evrelerden geçerek </a:t>
            </a:r>
            <a:r>
              <a:rPr lang="tr-TR" dirty="0"/>
              <a:t>sonuçlanır</a:t>
            </a:r>
            <a:r>
              <a:rPr lang="tr-TR" dirty="0" smtClean="0"/>
              <a:t>.</a:t>
            </a:r>
          </a:p>
          <a:p>
            <a:pPr marL="0" indent="0" algn="just">
              <a:buNone/>
            </a:pPr>
            <a:r>
              <a:rPr lang="tr-TR" dirty="0"/>
              <a:t>Noktalı yere gelecek </a:t>
            </a:r>
            <a:r>
              <a:rPr lang="tr-TR" dirty="0" smtClean="0"/>
              <a:t>ifadeleri sırasıyla </a:t>
            </a:r>
            <a:r>
              <a:rPr lang="tr-TR" dirty="0"/>
              <a:t>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</a:t>
            </a:r>
            <a:r>
              <a:rPr lang="tr-TR" dirty="0" smtClean="0"/>
              <a:t>.............,...............,................,..............</a:t>
            </a: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56550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Hücreler belirli bir büyüklüğe ve olgunluğa </a:t>
            </a:r>
            <a:r>
              <a:rPr lang="tr-TR" dirty="0" smtClean="0"/>
              <a:t>erişince .........’dan </a:t>
            </a:r>
            <a:r>
              <a:rPr lang="tr-TR" dirty="0"/>
              <a:t>bölünme emri alır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/>
              <a:t>Noktalı yere gelecek ifadeyi 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20026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Hücre </a:t>
            </a:r>
            <a:r>
              <a:rPr lang="tr-TR" dirty="0" smtClean="0"/>
              <a:t>mitoz bölünmeye </a:t>
            </a:r>
            <a:r>
              <a:rPr lang="tr-TR" dirty="0"/>
              <a:t>başlamadan önce kromozomlar kendini eşler ve DNA iki katına çıkar. Bu </a:t>
            </a:r>
            <a:r>
              <a:rPr lang="tr-TR" dirty="0" smtClean="0"/>
              <a:t>arada ............... kendini </a:t>
            </a:r>
            <a:r>
              <a:rPr lang="tr-TR" dirty="0"/>
              <a:t>eşler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 algn="just">
              <a:buNone/>
            </a:pPr>
            <a:r>
              <a:rPr lang="tr-TR" dirty="0"/>
              <a:t>Noktalı yere gelecek ifadeyi 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2831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484784"/>
            <a:ext cx="8424936" cy="4389120"/>
          </a:xfrm>
        </p:spPr>
        <p:txBody>
          <a:bodyPr/>
          <a:lstStyle/>
          <a:p>
            <a:pPr marL="0" indent="0" algn="just">
              <a:buNone/>
            </a:pPr>
            <a:r>
              <a:rPr lang="tr-TR" dirty="0"/>
              <a:t>Hücre bölünmeye başlayınca çekirdekte DNA iplikleri kısalıp, kalınlaşıp, spiral şeklinde kıvrılarak </a:t>
            </a:r>
            <a:r>
              <a:rPr lang="tr-TR" dirty="0" smtClean="0"/>
              <a:t>....................... meydana </a:t>
            </a:r>
            <a:r>
              <a:rPr lang="tr-TR" dirty="0"/>
              <a:t>getirir</a:t>
            </a:r>
            <a:r>
              <a:rPr lang="tr-TR" dirty="0" smtClean="0"/>
              <a:t>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/>
              <a:t>Noktalı yere gelecek ifadeyi 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</a:p>
          <a:p>
            <a:pPr marL="0" indent="0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 smtClean="0"/>
          </a:p>
          <a:p>
            <a:pPr marL="0" indent="0" algn="just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67688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389120"/>
          </a:xfrm>
        </p:spPr>
        <p:txBody>
          <a:bodyPr/>
          <a:lstStyle/>
          <a:p>
            <a:pPr marL="0" indent="0" algn="just">
              <a:buNone/>
            </a:pPr>
            <a:r>
              <a:rPr lang="tr-TR" dirty="0"/>
              <a:t>Mitoz bölünme sonucunda oluşan hücrelerdeki kromozomların sayısında ve yapısında kural olarak </a:t>
            </a:r>
            <a:r>
              <a:rPr lang="tr-TR" dirty="0" smtClean="0"/>
              <a:t>hiçbir farklılık </a:t>
            </a:r>
            <a:r>
              <a:rPr lang="tr-TR" dirty="0"/>
              <a:t>olmaz. Oluşan hücreler </a:t>
            </a:r>
            <a:r>
              <a:rPr lang="tr-TR" dirty="0" smtClean="0"/>
              <a:t>birbirinin ................... .</a:t>
            </a:r>
          </a:p>
          <a:p>
            <a:pPr marL="0" indent="0" algn="just">
              <a:buNone/>
            </a:pPr>
            <a:r>
              <a:rPr lang="tr-TR" dirty="0"/>
              <a:t>Noktalı yere gelecek ifadeyi 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</a:p>
          <a:p>
            <a:pPr marL="0" indent="0" algn="just">
              <a:buNone/>
            </a:pPr>
            <a:endParaRPr lang="tr-TR" dirty="0" smtClean="0"/>
          </a:p>
          <a:p>
            <a:pPr marL="0" indent="0" algn="just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82830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89120"/>
          </a:xfrm>
        </p:spPr>
        <p:txBody>
          <a:bodyPr/>
          <a:lstStyle/>
          <a:p>
            <a:r>
              <a:rPr lang="tr-TR" dirty="0"/>
              <a:t>• Zigotun oluşumundan başlayarak yaşam boyu devam eder.</a:t>
            </a:r>
          </a:p>
          <a:p>
            <a:r>
              <a:rPr lang="de-DE" dirty="0"/>
              <a:t>• </a:t>
            </a:r>
            <a:r>
              <a:rPr lang="de-DE" dirty="0" err="1"/>
              <a:t>Çekirdek</a:t>
            </a:r>
            <a:r>
              <a:rPr lang="de-DE" dirty="0"/>
              <a:t> </a:t>
            </a:r>
            <a:r>
              <a:rPr lang="de-DE" dirty="0" err="1"/>
              <a:t>ve</a:t>
            </a:r>
            <a:r>
              <a:rPr lang="de-DE" dirty="0"/>
              <a:t> </a:t>
            </a:r>
            <a:r>
              <a:rPr lang="de-DE" dirty="0" err="1"/>
              <a:t>sitoplazma</a:t>
            </a:r>
            <a:r>
              <a:rPr lang="de-DE" dirty="0"/>
              <a:t> </a:t>
            </a:r>
            <a:r>
              <a:rPr lang="de-DE" dirty="0" err="1"/>
              <a:t>bir</a:t>
            </a:r>
            <a:r>
              <a:rPr lang="de-DE" dirty="0"/>
              <a:t> </a:t>
            </a:r>
            <a:r>
              <a:rPr lang="de-DE" dirty="0" err="1"/>
              <a:t>kez</a:t>
            </a:r>
            <a:r>
              <a:rPr lang="de-DE" dirty="0"/>
              <a:t> </a:t>
            </a:r>
            <a:r>
              <a:rPr lang="de-DE" dirty="0" err="1"/>
              <a:t>bölünür</a:t>
            </a:r>
            <a:r>
              <a:rPr lang="de-DE" dirty="0"/>
              <a:t>.</a:t>
            </a:r>
          </a:p>
          <a:p>
            <a:r>
              <a:rPr lang="tr-TR" dirty="0"/>
              <a:t>• 2n kromozomlu bir hücreden 2n kromozomlu iki hücre oluşur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Yukarıdaki özellikler hangi bölünmenin özellikleridir.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 algn="ctr">
              <a:buNone/>
            </a:pPr>
            <a:r>
              <a:rPr lang="tr-TR" dirty="0" smtClean="0"/>
              <a:t>Cevap</a:t>
            </a:r>
            <a:r>
              <a:rPr lang="tr-TR" dirty="0"/>
              <a:t>: ..........................................................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806288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184576"/>
          </a:xfrm>
        </p:spPr>
        <p:txBody>
          <a:bodyPr>
            <a:normAutofit fontScale="92500"/>
          </a:bodyPr>
          <a:lstStyle/>
          <a:p>
            <a:r>
              <a:rPr lang="tr-TR" dirty="0"/>
              <a:t>• Bölünme sonucu oluşan iki hücre aynı kalıtsal bilgiye (DNA’ya) yani kromozom yapısına sahiptir </a:t>
            </a:r>
            <a:r>
              <a:rPr lang="tr-TR" dirty="0" smtClean="0"/>
              <a:t>ve birbirinin </a:t>
            </a:r>
            <a:r>
              <a:rPr lang="tr-TR" dirty="0"/>
              <a:t>tıpa tıp aynısıdır.</a:t>
            </a:r>
          </a:p>
          <a:p>
            <a:r>
              <a:rPr lang="tr-TR" dirty="0"/>
              <a:t>• Bölünme sonucu oluşan hücrelerin kromozom sayısı değişmez.</a:t>
            </a:r>
          </a:p>
          <a:p>
            <a:r>
              <a:rPr lang="tr-TR" dirty="0"/>
              <a:t>• Tek hücrelilerde çoğalmayı, çok hücrelilerde büyümeyi, gelişmeyi, yıpranan dokuların onarılmasını </a:t>
            </a:r>
            <a:r>
              <a:rPr lang="tr-TR" dirty="0" smtClean="0"/>
              <a:t>ve ölen </a:t>
            </a:r>
            <a:r>
              <a:rPr lang="tr-TR" dirty="0"/>
              <a:t>hücrelerin yerine yenilerinin </a:t>
            </a:r>
            <a:r>
              <a:rPr lang="tr-TR" dirty="0" smtClean="0"/>
              <a:t>yapılmasını </a:t>
            </a:r>
            <a:r>
              <a:rPr lang="tr-TR" dirty="0"/>
              <a:t>sağlar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/>
              <a:t>Yukarıdaki özellikler hangi bölünmenin özellikleridir.</a:t>
            </a:r>
          </a:p>
          <a:p>
            <a:pPr marL="0" indent="0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52584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752528"/>
          </a:xfrm>
        </p:spPr>
        <p:txBody>
          <a:bodyPr>
            <a:normAutofit/>
          </a:bodyPr>
          <a:lstStyle/>
          <a:p>
            <a:r>
              <a:rPr lang="tr-TR" dirty="0"/>
              <a:t>• Hücre, </a:t>
            </a:r>
            <a:r>
              <a:rPr lang="tr-TR" dirty="0" err="1" smtClean="0"/>
              <a:t>bölünmeyr</a:t>
            </a:r>
            <a:r>
              <a:rPr lang="tr-TR" dirty="0" smtClean="0"/>
              <a:t> </a:t>
            </a:r>
            <a:r>
              <a:rPr lang="tr-TR" dirty="0"/>
              <a:t>başlamadan önce bölünmeye hazırlık dönemi (</a:t>
            </a:r>
            <a:r>
              <a:rPr lang="tr-TR" dirty="0" err="1"/>
              <a:t>interfaz</a:t>
            </a:r>
            <a:r>
              <a:rPr lang="tr-TR" dirty="0"/>
              <a:t>) geçirir.</a:t>
            </a:r>
          </a:p>
          <a:p>
            <a:r>
              <a:rPr lang="tr-TR" dirty="0"/>
              <a:t>• Çekirdek bölünmesi ve sitoplazma bölünmesi olarak iki aşamada gerçekleşir.</a:t>
            </a:r>
          </a:p>
          <a:p>
            <a:r>
              <a:rPr lang="tr-TR" dirty="0"/>
              <a:t>• Tür içinde çeşitlilik oluşturmadan (kalıtsal özellikleri değiştirmeden) türün devamını sağlar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/>
              <a:t>Yukarıdaki özellikler hangi bölünmenin özellikleridir.</a:t>
            </a:r>
          </a:p>
          <a:p>
            <a:pPr marL="0" indent="0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63975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488832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331640" y="4653136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Tabloda verilen  bilgilere göre X,Y,Z ve T evreleri hangi  evredir . Aşağıya yazalım .</a:t>
            </a:r>
          </a:p>
          <a:p>
            <a:endParaRPr lang="tr-TR" dirty="0"/>
          </a:p>
          <a:p>
            <a:r>
              <a:rPr lang="tr-TR" dirty="0" smtClean="0"/>
              <a:t>X: .................  Y: ................ Z:................... </a:t>
            </a:r>
            <a:r>
              <a:rPr lang="tr-TR" dirty="0"/>
              <a:t> </a:t>
            </a:r>
            <a:r>
              <a:rPr lang="tr-TR" dirty="0" smtClean="0"/>
              <a:t> T: ....................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2612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20688"/>
            <a:ext cx="5651635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509120"/>
            <a:ext cx="46101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648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20688"/>
            <a:ext cx="5832648" cy="346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827584" y="4221088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Yukarıdaki hücrelerin  çekirdek bölünmesinden sonra  meydana gelen sitoplazma bölünmelerinin adını yazınız.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1. Hücre: ......................................   2. Hücre : ...................   ...................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02660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92696"/>
            <a:ext cx="4536504" cy="3113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115616" y="4221088"/>
            <a:ext cx="698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Yukarıda bir hayvan hücresine ait mitoz bölünmenin </a:t>
            </a:r>
            <a:endParaRPr lang="tr-TR" b="1" dirty="0" smtClean="0"/>
          </a:p>
          <a:p>
            <a:r>
              <a:rPr lang="tr-TR" b="1" dirty="0" smtClean="0"/>
              <a:t>aşamaları </a:t>
            </a:r>
            <a:r>
              <a:rPr lang="tr-TR" b="1" dirty="0"/>
              <a:t>numaralandırılarak gösterilmiştir. Buna göre; </a:t>
            </a:r>
            <a:endParaRPr lang="tr-TR" b="1" dirty="0" smtClean="0"/>
          </a:p>
          <a:p>
            <a:r>
              <a:rPr lang="tr-TR" b="1" dirty="0" smtClean="0"/>
              <a:t>numaralandırılmış </a:t>
            </a:r>
            <a:r>
              <a:rPr lang="tr-TR" b="1" dirty="0"/>
              <a:t>evrelerden hangi ikisinin yeri değiştirilirse </a:t>
            </a:r>
            <a:endParaRPr lang="tr-TR" b="1" dirty="0" smtClean="0"/>
          </a:p>
          <a:p>
            <a:r>
              <a:rPr lang="tr-TR" b="1" dirty="0" smtClean="0"/>
              <a:t>mitoz </a:t>
            </a:r>
            <a:r>
              <a:rPr lang="tr-TR" b="1" dirty="0"/>
              <a:t>bölünme doğru olur? </a:t>
            </a:r>
            <a:endParaRPr lang="tr-TR" b="1" dirty="0" smtClean="0"/>
          </a:p>
          <a:p>
            <a:endParaRPr lang="tr-TR" b="1" dirty="0"/>
          </a:p>
          <a:p>
            <a:pPr algn="ctr"/>
            <a:r>
              <a:rPr lang="tr-TR" b="1" dirty="0" smtClean="0"/>
              <a:t>Cevap: .............................................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84968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92696"/>
            <a:ext cx="2736304" cy="2908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899592" y="3803249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Mitoz Bölünmenin evresi olan kromozomların hücrenin ortasına dizildiği ve kromozomların mikroskopta en net görüldüğü evrenin adını yazınız.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pPr algn="ctr"/>
            <a:r>
              <a:rPr lang="tr-TR" dirty="0" smtClean="0"/>
              <a:t>Cevap: .....................................................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13848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İnsan </a:t>
            </a:r>
            <a:r>
              <a:rPr lang="tr-TR" dirty="0"/>
              <a:t>vücudunda yer alan bazı vücut hücreleri mitoz bölünme geçirmemektedir</a:t>
            </a:r>
            <a:r>
              <a:rPr lang="tr-TR" dirty="0" smtClean="0"/>
              <a:t>. İnsan </a:t>
            </a:r>
            <a:r>
              <a:rPr lang="tr-TR" dirty="0"/>
              <a:t>vücudunda hangi hücreler mitoz bölünme geçirmez</a:t>
            </a:r>
            <a:r>
              <a:rPr lang="tr-TR" dirty="0" smtClean="0"/>
              <a:t>?</a:t>
            </a:r>
          </a:p>
          <a:p>
            <a:pPr marL="0" indent="0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 smtClean="0"/>
              <a:t>Cevap: ...........................................</a:t>
            </a:r>
          </a:p>
          <a:p>
            <a:pPr marL="0" indent="0" algn="ctr">
              <a:buNone/>
            </a:pPr>
            <a:r>
              <a:rPr lang="tr-TR" dirty="0"/>
              <a:t>	 </a:t>
            </a:r>
            <a:r>
              <a:rPr lang="tr-TR" dirty="0" smtClean="0"/>
              <a:t>  .............................................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.............................................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851555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472608"/>
          </a:xfrm>
        </p:spPr>
        <p:txBody>
          <a:bodyPr>
            <a:normAutofit/>
          </a:bodyPr>
          <a:lstStyle/>
          <a:p>
            <a:pPr algn="ctr"/>
            <a:r>
              <a:rPr lang="tr-TR" sz="2800" i="1" dirty="0"/>
              <a:t>HAZILAYAN </a:t>
            </a:r>
          </a:p>
          <a:p>
            <a:pPr algn="ctr"/>
            <a:endParaRPr lang="tr-TR" sz="2800" dirty="0"/>
          </a:p>
          <a:p>
            <a:pPr algn="ctr"/>
            <a:r>
              <a:rPr lang="tr-TR" sz="2800" b="1" dirty="0">
                <a:solidFill>
                  <a:srgbClr val="FF0000"/>
                </a:solidFill>
              </a:rPr>
              <a:t>ÖMÜR KUZĞUN</a:t>
            </a:r>
          </a:p>
          <a:p>
            <a:pPr algn="ctr"/>
            <a:endParaRPr lang="tr-TR" sz="2800" dirty="0"/>
          </a:p>
          <a:p>
            <a:pPr algn="ctr"/>
            <a:r>
              <a:rPr lang="tr-TR" sz="2800" dirty="0">
                <a:solidFill>
                  <a:srgbClr val="00B0F0"/>
                </a:solidFill>
              </a:rPr>
              <a:t>KAYSERİ – BELSİN MELİKGAZİ BELEDİYESİ İMAM HATİP ORTAOKULU</a:t>
            </a:r>
          </a:p>
          <a:p>
            <a:pPr algn="ctr"/>
            <a:endParaRPr lang="tr-TR" sz="2800" dirty="0"/>
          </a:p>
          <a:p>
            <a:pPr algn="ctr"/>
            <a:r>
              <a:rPr lang="tr-TR" sz="2800" b="1" dirty="0"/>
              <a:t>TÜM ÖĞRENCİLERİMİZE BAŞARILAR DİLERİM.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82220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705678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5106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2565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dirty="0" smtClean="0"/>
              <a:t>	Vücudunuzun </a:t>
            </a:r>
            <a:r>
              <a:rPr lang="tr-TR" dirty="0"/>
              <a:t>bir yeri yaralanırsa birkaç gün içinde yara </a:t>
            </a:r>
            <a:r>
              <a:rPr lang="tr-TR" dirty="0" smtClean="0"/>
              <a:t>iyileşir ve </a:t>
            </a:r>
            <a:r>
              <a:rPr lang="tr-TR" dirty="0"/>
              <a:t>kapanır. Bir kertenkelenin kuyruğu kopacak olursa belirli bir </a:t>
            </a:r>
            <a:r>
              <a:rPr lang="tr-TR" dirty="0" smtClean="0"/>
              <a:t>süre sonra </a:t>
            </a:r>
            <a:r>
              <a:rPr lang="tr-TR" dirty="0"/>
              <a:t>yeni bir kuyruk meydana gelir. Kestiğiniz tırnaklarınız bir </a:t>
            </a:r>
            <a:r>
              <a:rPr lang="tr-TR" dirty="0" smtClean="0"/>
              <a:t>süre sonra </a:t>
            </a:r>
            <a:r>
              <a:rPr lang="tr-TR" dirty="0"/>
              <a:t>tekrar uzar. Akvaryum içindeki yosunlar kısa süre içinde </a:t>
            </a:r>
            <a:r>
              <a:rPr lang="tr-TR" dirty="0" smtClean="0"/>
              <a:t>suyun rengini </a:t>
            </a:r>
            <a:r>
              <a:rPr lang="tr-TR" dirty="0"/>
              <a:t>yeşile dönüştürür. Bir parçası alınan karaciğer bir süre </a:t>
            </a:r>
            <a:r>
              <a:rPr lang="tr-TR" dirty="0" smtClean="0"/>
              <a:t>sonra kendini </a:t>
            </a:r>
            <a:r>
              <a:rPr lang="tr-TR" dirty="0"/>
              <a:t>tamamlar. Bu olayların hepsi </a:t>
            </a:r>
            <a:r>
              <a:rPr lang="tr-TR" dirty="0" smtClean="0"/>
              <a:t>............................ ile gerçekleşir.</a:t>
            </a:r>
          </a:p>
          <a:p>
            <a:pPr marL="0" indent="0" algn="just">
              <a:buNone/>
            </a:pPr>
            <a:r>
              <a:rPr lang="tr-TR" dirty="0" smtClean="0"/>
              <a:t>	Noktalı yere gelecek ifadeyi yazınız.</a:t>
            </a:r>
          </a:p>
          <a:p>
            <a:pPr marL="0" indent="0" algn="just">
              <a:buNone/>
            </a:pPr>
            <a:endParaRPr lang="tr-TR" dirty="0" smtClean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 smtClean="0"/>
              <a:t>Cevap: .............................................................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20834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Hücre </a:t>
            </a:r>
            <a:r>
              <a:rPr lang="tr-TR" dirty="0"/>
              <a:t>bölünmesi </a:t>
            </a:r>
            <a:r>
              <a:rPr lang="tr-TR" dirty="0" smtClean="0"/>
              <a:t>.....................  </a:t>
            </a:r>
            <a:r>
              <a:rPr lang="tr-TR" dirty="0"/>
              <a:t>tarafından yönetilen, </a:t>
            </a:r>
            <a:r>
              <a:rPr lang="tr-TR" dirty="0" smtClean="0"/>
              <a:t>programlı, kontrollü </a:t>
            </a:r>
            <a:r>
              <a:rPr lang="tr-TR" dirty="0"/>
              <a:t>bir işlemdir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/>
              <a:t>Noktalı yere gelecek ifadeyi 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.............................................................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33507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Bir hücrede sitoplazma ile çekirdek </a:t>
            </a:r>
            <a:r>
              <a:rPr lang="tr-TR" dirty="0" smtClean="0"/>
              <a:t>arasındaki oran </a:t>
            </a:r>
            <a:r>
              <a:rPr lang="tr-TR" dirty="0"/>
              <a:t>belli bir sınıra ulaştığında çekirdek, hücreye </a:t>
            </a:r>
            <a:r>
              <a:rPr lang="tr-TR" dirty="0" smtClean="0"/>
              <a:t> ................... emri </a:t>
            </a:r>
            <a:r>
              <a:rPr lang="tr-TR" dirty="0"/>
              <a:t>verir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/>
              <a:t>Noktalı yere gelecek ifadeyi 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3574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12776"/>
            <a:ext cx="8352928" cy="4389120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Bir hücrenin bölünmesi için belirli bir </a:t>
            </a:r>
            <a:r>
              <a:rPr lang="tr-TR" dirty="0" smtClean="0"/>
              <a:t>büyüklüğe ulaşmış </a:t>
            </a:r>
            <a:r>
              <a:rPr lang="tr-TR" dirty="0"/>
              <a:t>olması gerekir. Hücre belirli bir büyüklüğe ulaştığında </a:t>
            </a:r>
            <a:r>
              <a:rPr lang="tr-TR" dirty="0" smtClean="0"/>
              <a:t>çekirdekte bulunan  ............... kendini </a:t>
            </a:r>
            <a:r>
              <a:rPr lang="tr-TR" dirty="0"/>
              <a:t>eşleyerek iki katına </a:t>
            </a:r>
            <a:r>
              <a:rPr lang="tr-TR" dirty="0" smtClean="0"/>
              <a:t>çıkar.</a:t>
            </a:r>
          </a:p>
          <a:p>
            <a:pPr marL="0" indent="0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/>
              <a:t>Noktalı yere gelecek ifadeyi 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2331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389120"/>
          </a:xfrm>
        </p:spPr>
        <p:txBody>
          <a:bodyPr/>
          <a:lstStyle/>
          <a:p>
            <a:pPr marL="0" indent="0" algn="just">
              <a:buNone/>
            </a:pPr>
            <a:r>
              <a:rPr lang="tr-TR" dirty="0" smtClean="0"/>
              <a:t>DNA </a:t>
            </a:r>
            <a:r>
              <a:rPr lang="tr-TR" dirty="0"/>
              <a:t>iplikleri kısalıp kalınlaşarak </a:t>
            </a:r>
            <a:r>
              <a:rPr lang="tr-TR" dirty="0" smtClean="0"/>
              <a:t>kromozom hâline </a:t>
            </a:r>
            <a:r>
              <a:rPr lang="tr-TR" dirty="0"/>
              <a:t>gelir. Bu aşamadan sonra hücreler bir dizi evrelerden geçerek bölünür ve sonuçta </a:t>
            </a:r>
            <a:r>
              <a:rPr lang="tr-TR" dirty="0" smtClean="0"/>
              <a:t>............ ........... özelliklere sahip </a:t>
            </a:r>
            <a:r>
              <a:rPr lang="tr-TR" dirty="0"/>
              <a:t>iki hücre meydana gelir</a:t>
            </a:r>
            <a:r>
              <a:rPr lang="tr-TR" dirty="0" smtClean="0"/>
              <a:t>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/>
              <a:t>Noktalı yere gelecek ifadeyi yazınız.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Cevap: ..........................................................</a:t>
            </a:r>
          </a:p>
          <a:p>
            <a:pPr marL="0" indent="0" algn="just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40263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764705"/>
            <a:ext cx="3528933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508104" y="908720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Vücut hücresi  </a:t>
            </a:r>
          </a:p>
          <a:p>
            <a:r>
              <a:rPr lang="tr-TR" dirty="0" smtClean="0"/>
              <a:t>2n </a:t>
            </a:r>
            <a:r>
              <a:rPr lang="tr-TR" dirty="0" err="1" smtClean="0"/>
              <a:t>diploid</a:t>
            </a:r>
            <a:r>
              <a:rPr lang="tr-TR" dirty="0" smtClean="0"/>
              <a:t> kromozoma sahiptir .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259632" y="4509120"/>
            <a:ext cx="67687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Vücut hücresinin geçirdiği mitoz bölünme sonucunda oluşan  yeni hücrelerin kromozom sayısı ne olur?</a:t>
            </a:r>
          </a:p>
          <a:p>
            <a:endParaRPr lang="tr-TR" dirty="0"/>
          </a:p>
          <a:p>
            <a:pPr algn="ctr"/>
            <a:r>
              <a:rPr lang="tr-TR" dirty="0" smtClean="0"/>
              <a:t>Cevap: .................................................</a:t>
            </a:r>
          </a:p>
          <a:p>
            <a:r>
              <a:rPr lang="tr-TR" dirty="0"/>
              <a:t> 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027704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</TotalTime>
  <Words>651</Words>
  <Application>Microsoft Office PowerPoint</Application>
  <PresentationFormat>Ekran Gösterisi (4:3)</PresentationFormat>
  <Paragraphs>128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Akış</vt:lpstr>
      <vt:lpstr>8. SINIF  FEN BİLİMLERİ DERSİ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8. SINIF  FEN BİLİMLERİ DERSİ</dc:title>
  <dc:creator>YAHYA TÜRKER</dc:creator>
  <cp:lastModifiedBy>YAHYA TÜRKER</cp:lastModifiedBy>
  <cp:revision>7</cp:revision>
  <dcterms:created xsi:type="dcterms:W3CDTF">2017-10-12T09:57:31Z</dcterms:created>
  <dcterms:modified xsi:type="dcterms:W3CDTF">2017-10-12T11:02:34Z</dcterms:modified>
</cp:coreProperties>
</file>