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3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13.1.2015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13.1.2015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13.1.2015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13.1.2015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13.1.2015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D9F75050-0E15-4C5B-92B0-66D068882F1F}" type="datetimeFigureOut">
              <a:rPr lang="tr-TR" smtClean="0"/>
              <a:pPr/>
              <a:t>13.1.2015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D9F75050-0E15-4C5B-92B0-66D068882F1F}" type="datetimeFigureOut">
              <a:rPr lang="tr-TR" smtClean="0"/>
              <a:pPr/>
              <a:t>13.1.2015</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D9F75050-0E15-4C5B-92B0-66D068882F1F}" type="datetimeFigureOut">
              <a:rPr lang="tr-TR" smtClean="0"/>
              <a:pPr/>
              <a:t>13.1.2015</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13.1.2015</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13.1.2015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13.1.2015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F75050-0E15-4C5B-92B0-66D068882F1F}" type="datetimeFigureOut">
              <a:rPr lang="tr-TR" smtClean="0"/>
              <a:pPr/>
              <a:t>13.1.2015</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323528" y="476672"/>
            <a:ext cx="8280920" cy="5509200"/>
          </a:xfrm>
          <a:prstGeom prst="rect">
            <a:avLst/>
          </a:prstGeom>
        </p:spPr>
        <p:txBody>
          <a:bodyPr wrap="square">
            <a:spAutoFit/>
          </a:bodyPr>
          <a:lstStyle/>
          <a:p>
            <a:pPr algn="ctr"/>
            <a:r>
              <a:rPr lang="tr-TR" sz="3200" b="1" dirty="0" smtClean="0"/>
              <a:t>Katıların </a:t>
            </a:r>
            <a:r>
              <a:rPr lang="tr-TR" sz="3200" b="1" dirty="0" smtClean="0"/>
              <a:t>Basıncı</a:t>
            </a:r>
            <a:endParaRPr lang="tr-TR" sz="3200" dirty="0" smtClean="0"/>
          </a:p>
          <a:p>
            <a:r>
              <a:rPr lang="tr-TR" sz="3200" dirty="0" smtClean="0"/>
              <a:t> 	Katı haldeki cisimler, ağırlıkları nedeniyle bulundukları yüzey üzerine kuvvet uygularlar ve bu kuvvet etkisiyle o yüzeyde bir </a:t>
            </a:r>
            <a:r>
              <a:rPr lang="tr-TR" sz="3200" b="1" dirty="0" smtClean="0"/>
              <a:t>basınç</a:t>
            </a:r>
            <a:r>
              <a:rPr lang="tr-TR" sz="3200" dirty="0" smtClean="0"/>
              <a:t> oluşur. </a:t>
            </a:r>
          </a:p>
          <a:p>
            <a:r>
              <a:rPr lang="tr-TR" sz="3200" dirty="0" smtClean="0"/>
              <a:t>Katı </a:t>
            </a:r>
            <a:r>
              <a:rPr lang="tr-TR" sz="3200" dirty="0" smtClean="0"/>
              <a:t>haldeki cisimlerin ağırlıkları nedeniyle birim yüzeye dik olarak </a:t>
            </a:r>
            <a:r>
              <a:rPr lang="tr-TR" sz="3200" dirty="0" smtClean="0"/>
              <a:t>uyguladıkları kuvvete</a:t>
            </a:r>
            <a:r>
              <a:rPr lang="tr-TR" sz="3200" dirty="0" smtClean="0"/>
              <a:t> </a:t>
            </a:r>
            <a:r>
              <a:rPr lang="tr-TR" sz="3200" b="1" dirty="0" smtClean="0"/>
              <a:t>basınç </a:t>
            </a:r>
            <a:r>
              <a:rPr lang="tr-TR" sz="3200" dirty="0" smtClean="0"/>
              <a:t>denir. </a:t>
            </a:r>
            <a:endParaRPr lang="tr-TR" sz="3200" dirty="0" smtClean="0"/>
          </a:p>
          <a:p>
            <a:r>
              <a:rPr lang="tr-TR" sz="3200" dirty="0" smtClean="0"/>
              <a:t>	</a:t>
            </a:r>
            <a:r>
              <a:rPr lang="tr-TR" sz="3200" dirty="0" smtClean="0"/>
              <a:t>Katı </a:t>
            </a:r>
            <a:r>
              <a:rPr lang="tr-TR" sz="3200" dirty="0" smtClean="0"/>
              <a:t>haldeki cisimlerin dokundukları yüzeyin tamamına uyguladıkları dik kuvvete </a:t>
            </a:r>
            <a:r>
              <a:rPr lang="tr-TR" sz="3200" b="1" dirty="0" smtClean="0"/>
              <a:t>basınç kuvveti</a:t>
            </a:r>
            <a:r>
              <a:rPr lang="tr-TR" sz="3200" dirty="0" smtClean="0"/>
              <a:t> denir</a:t>
            </a:r>
            <a:r>
              <a:rPr lang="tr-TR" sz="3200" dirty="0" smtClean="0"/>
              <a:t>.</a:t>
            </a:r>
          </a:p>
          <a:p>
            <a:endParaRPr lang="tr-TR" sz="3200" dirty="0"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323528" y="476672"/>
            <a:ext cx="8496944" cy="5632311"/>
          </a:xfrm>
          <a:prstGeom prst="rect">
            <a:avLst/>
          </a:prstGeom>
        </p:spPr>
        <p:txBody>
          <a:bodyPr wrap="square">
            <a:spAutoFit/>
          </a:bodyPr>
          <a:lstStyle/>
          <a:p>
            <a:endParaRPr lang="tr-TR" sz="2400" dirty="0" smtClean="0"/>
          </a:p>
          <a:p>
            <a:r>
              <a:rPr lang="tr-TR" sz="2400" dirty="0" smtClean="0"/>
              <a:t>	▪ </a:t>
            </a:r>
            <a:r>
              <a:rPr lang="tr-TR" sz="2400" dirty="0" smtClean="0"/>
              <a:t>Katı haldeki cisimlerde basınç kuvveti daima cismin ağırlığına eşittir.</a:t>
            </a:r>
          </a:p>
          <a:p>
            <a:r>
              <a:rPr lang="tr-TR" sz="2400" dirty="0" smtClean="0"/>
              <a:t>	▪ </a:t>
            </a:r>
            <a:r>
              <a:rPr lang="tr-TR" sz="2400" dirty="0" smtClean="0"/>
              <a:t>Katı haldeki cisimlerin uyguladığı basınç, cismin ağırlığına ve cismin yere dokunma yüzeyine bağlıdır.</a:t>
            </a:r>
          </a:p>
          <a:p>
            <a:r>
              <a:rPr lang="tr-TR" sz="2400" dirty="0" smtClean="0"/>
              <a:t>	▪ </a:t>
            </a:r>
            <a:r>
              <a:rPr lang="tr-TR" sz="2400" dirty="0" smtClean="0"/>
              <a:t>Katı haldeki cisimlerin uyguladığı basınç, cismin ağırlığı ile doğru orantılıdır. Cismin ağırlığı arttıkça basınç artar, cismin ağırlığı azaldıkça basınç azalır.</a:t>
            </a:r>
          </a:p>
          <a:p>
            <a:r>
              <a:rPr lang="tr-TR" sz="2400" dirty="0" smtClean="0"/>
              <a:t>	▪ </a:t>
            </a:r>
            <a:r>
              <a:rPr lang="tr-TR" sz="2400" dirty="0" smtClean="0"/>
              <a:t>Katı haldeki cisimlerin uyguladığı basınç, cismin yere dokunma yüzeyi ile ters orantılıdır. Cismin yere dokunma yüzeyi büyüdükçe basınç azalır, cismin yere dokunma yüzeyi küçüldükçe basınç artar. Yüzey büyüdükçe, cismin ağırlığı daha fazla birim yüzeye dağılır ve birim yüzey üzerine düşen ağırlık miktarı azalır.</a:t>
            </a:r>
          </a:p>
          <a:p>
            <a:r>
              <a:rPr lang="tr-TR" sz="2400" dirty="0" smtClean="0"/>
              <a:t>	▪ </a:t>
            </a:r>
            <a:r>
              <a:rPr lang="tr-TR" sz="2400" dirty="0" smtClean="0"/>
              <a:t>Katı cisimlerin basıncının artması, basınç nedeniyle oluşacak etkinin artmasına neden olur</a:t>
            </a:r>
            <a:r>
              <a:rPr lang="tr-TR" sz="2400" dirty="0" smtClean="0"/>
              <a:t>.</a:t>
            </a:r>
            <a:endParaRPr lang="tr-TR" sz="2400"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323528" y="188641"/>
            <a:ext cx="8568952" cy="6001643"/>
          </a:xfrm>
          <a:prstGeom prst="rect">
            <a:avLst/>
          </a:prstGeom>
        </p:spPr>
        <p:txBody>
          <a:bodyPr wrap="square">
            <a:spAutoFit/>
          </a:bodyPr>
          <a:lstStyle/>
          <a:p>
            <a:r>
              <a:rPr lang="tr-TR" sz="3200" b="1" dirty="0" smtClean="0"/>
              <a:t> </a:t>
            </a:r>
            <a:r>
              <a:rPr lang="tr-TR" sz="3200" b="1" dirty="0" smtClean="0"/>
              <a:t>	Katıların </a:t>
            </a:r>
            <a:r>
              <a:rPr lang="tr-TR" sz="3200" b="1" dirty="0" smtClean="0"/>
              <a:t>Basıncı İletmesi :</a:t>
            </a:r>
            <a:r>
              <a:rPr lang="tr-TR" sz="3200" dirty="0" smtClean="0"/>
              <a:t> Katı haldeki cisimler üzerine uygulanan basınç kuvvetini uygulanma doğrultusunda aynen iletirken basıncı bazen aynen iletemeyebilirler. Katı cismin her iki yüzeyi aynı büyüklükte ise basınç aynen iletilir, yüzeyler farklı büyüklükte ise basınç aynen iletilemez. Bir çivinin geniş yüzeyine uygulanan kuvvet, uygulanma doğrultusunda sivri ucuna kadar aynen iletilir. Fakat geniş yüzeydeki basınç ile sivri uçtaki basınç her iki yüzey farklı büyüklükte olduğu için eşit olmaz. Geniş yüzeydeki basınç, sivri uçtaki basınçtan daha küçük olur.</a:t>
            </a:r>
            <a:endParaRPr lang="tr-TR" sz="32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2" cstate="print"/>
          <a:srcRect/>
          <a:stretch>
            <a:fillRect/>
          </a:stretch>
        </p:blipFill>
        <p:spPr bwMode="auto">
          <a:xfrm>
            <a:off x="395536" y="260649"/>
            <a:ext cx="2664296" cy="2332133"/>
          </a:xfrm>
          <a:prstGeom prst="rect">
            <a:avLst/>
          </a:prstGeom>
          <a:noFill/>
          <a:ln w="9525">
            <a:noFill/>
            <a:miter lim="800000"/>
            <a:headEnd/>
            <a:tailEnd/>
          </a:ln>
        </p:spPr>
      </p:pic>
      <p:sp>
        <p:nvSpPr>
          <p:cNvPr id="7" name="6 Dikdörtgen"/>
          <p:cNvSpPr/>
          <p:nvPr/>
        </p:nvSpPr>
        <p:spPr>
          <a:xfrm>
            <a:off x="3491880" y="908720"/>
            <a:ext cx="4572000" cy="1200329"/>
          </a:xfrm>
          <a:prstGeom prst="rect">
            <a:avLst/>
          </a:prstGeom>
        </p:spPr>
        <p:txBody>
          <a:bodyPr>
            <a:spAutoFit/>
          </a:bodyPr>
          <a:lstStyle/>
          <a:p>
            <a:r>
              <a:rPr lang="tr-TR" dirty="0" smtClean="0"/>
              <a:t>Ağır yük taşıyan kamyonlarda tekerlek sayısı arttıkça yüzey büyür ve basınç küçülür. Bu nedenle tekerlek sayısı fazla olan kamyonların yük taşıma kapasitesi daha fazla olur.</a:t>
            </a:r>
            <a:endParaRPr lang="tr-TR" dirty="0"/>
          </a:p>
        </p:txBody>
      </p:sp>
      <p:pic>
        <p:nvPicPr>
          <p:cNvPr id="1029" name="Picture 5"/>
          <p:cNvPicPr>
            <a:picLocks noChangeAspect="1" noChangeArrowheads="1"/>
          </p:cNvPicPr>
          <p:nvPr/>
        </p:nvPicPr>
        <p:blipFill>
          <a:blip r:embed="rId3" cstate="print"/>
          <a:srcRect/>
          <a:stretch>
            <a:fillRect/>
          </a:stretch>
        </p:blipFill>
        <p:spPr bwMode="auto">
          <a:xfrm>
            <a:off x="467544" y="3068961"/>
            <a:ext cx="3456384" cy="1984220"/>
          </a:xfrm>
          <a:prstGeom prst="rect">
            <a:avLst/>
          </a:prstGeom>
          <a:noFill/>
          <a:ln w="9525">
            <a:noFill/>
            <a:miter lim="800000"/>
            <a:headEnd/>
            <a:tailEnd/>
          </a:ln>
        </p:spPr>
      </p:pic>
      <p:graphicFrame>
        <p:nvGraphicFramePr>
          <p:cNvPr id="9" name="8 Tablo"/>
          <p:cNvGraphicFramePr>
            <a:graphicFrameLocks noGrp="1"/>
          </p:cNvGraphicFramePr>
          <p:nvPr/>
        </p:nvGraphicFramePr>
        <p:xfrm>
          <a:off x="4283968" y="2780928"/>
          <a:ext cx="4536504" cy="2651760"/>
        </p:xfrm>
        <a:graphic>
          <a:graphicData uri="http://schemas.openxmlformats.org/drawingml/2006/table">
            <a:tbl>
              <a:tblPr/>
              <a:tblGrid>
                <a:gridCol w="4536504"/>
              </a:tblGrid>
              <a:tr h="1058205">
                <a:tc>
                  <a:txBody>
                    <a:bodyPr/>
                    <a:lstStyle/>
                    <a:p>
                      <a:r>
                        <a:rPr lang="tr-TR" dirty="0"/>
                        <a:t>Fil, gergedan, deve gibi hayvanların ayaklarının taban alanlarının büyük olması, onların yere uygulayacakları basıncı küçülterek kum veya toprak zeminde batmadan daha kolay yürümelerini sağlar.</a:t>
                      </a:r>
                    </a:p>
                  </a:txBody>
                  <a:tcPr anchor="ctr">
                    <a:lnL>
                      <a:noFill/>
                    </a:lnL>
                    <a:lnR>
                      <a:noFill/>
                    </a:lnR>
                    <a:lnT>
                      <a:noFill/>
                    </a:lnT>
                    <a:lnB>
                      <a:noFill/>
                    </a:lnB>
                    <a:solidFill>
                      <a:srgbClr val="FFFFFF"/>
                    </a:solidFill>
                  </a:tcPr>
                </a:tc>
              </a:tr>
              <a:tr h="814003">
                <a:tc>
                  <a:txBody>
                    <a:bodyPr/>
                    <a:lstStyle/>
                    <a:p>
                      <a:r>
                        <a:rPr lang="tr-TR" dirty="0"/>
                        <a:t>Karda yürüyen kişilerin kar ayakkabısı giymesinin nedeni, yere dokunan yüzeyi arttırarak basıncı küçültmek ve kara batmamaktır.</a:t>
                      </a:r>
                    </a:p>
                  </a:txBody>
                  <a:tcPr anchor="ctr">
                    <a:lnL>
                      <a:noFill/>
                    </a:lnL>
                    <a:lnR>
                      <a:noFill/>
                    </a:lnR>
                    <a:lnT>
                      <a:noFill/>
                    </a:lnT>
                    <a:lnB>
                      <a:noFill/>
                    </a:lnB>
                    <a:solidFill>
                      <a:srgbClr val="FFFFFF"/>
                    </a:solidFill>
                  </a:tcPr>
                </a:tc>
              </a:tr>
            </a:tbl>
          </a:graphicData>
        </a:graphic>
      </p:graphicFrame>
      <p:pic>
        <p:nvPicPr>
          <p:cNvPr id="1031" name="Picture 7" descr="http://fenokulu.net/images/paptiyr-kati-basinci.jpg"/>
          <p:cNvPicPr>
            <a:picLocks noChangeAspect="1" noChangeArrowheads="1"/>
          </p:cNvPicPr>
          <p:nvPr/>
        </p:nvPicPr>
        <p:blipFill>
          <a:blip r:embed="rId4" cstate="print"/>
          <a:srcRect/>
          <a:stretch>
            <a:fillRect/>
          </a:stretch>
        </p:blipFill>
        <p:spPr bwMode="auto">
          <a:xfrm>
            <a:off x="395536" y="5301208"/>
            <a:ext cx="2074660" cy="1397472"/>
          </a:xfrm>
          <a:prstGeom prst="rect">
            <a:avLst/>
          </a:prstGeom>
          <a:noFill/>
        </p:spPr>
      </p:pic>
      <p:sp>
        <p:nvSpPr>
          <p:cNvPr id="11" name="10 Dikdörtgen"/>
          <p:cNvSpPr/>
          <p:nvPr/>
        </p:nvSpPr>
        <p:spPr>
          <a:xfrm>
            <a:off x="2771800" y="5380672"/>
            <a:ext cx="5868144" cy="1477328"/>
          </a:xfrm>
          <a:prstGeom prst="rect">
            <a:avLst/>
          </a:prstGeom>
        </p:spPr>
        <p:txBody>
          <a:bodyPr wrap="square">
            <a:spAutoFit/>
          </a:bodyPr>
          <a:lstStyle/>
          <a:p>
            <a:r>
              <a:rPr lang="tr-TR" dirty="0" smtClean="0"/>
              <a:t>İki parmağın arasında tutulan raptiye hafifçe sıkıştırıldığında sivri ucunun parmağı daha fazla acıtmasının nedeni, uygulanan kuvvetin raptiyenin geniş kısmında daha büyük bir yüzeye, sivri ucunda daha küçük bir yüzeye yayılması yani sivri uçta basıncın büyük, geniş yüzeyde küçük olmasıdır</a:t>
            </a:r>
            <a:endParaRPr lang="tr-T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http://fenokulu.net/images/tugla-kati-basinci.jpg"/>
          <p:cNvPicPr>
            <a:picLocks noChangeAspect="1" noChangeArrowheads="1"/>
          </p:cNvPicPr>
          <p:nvPr/>
        </p:nvPicPr>
        <p:blipFill>
          <a:blip r:embed="rId2" cstate="print"/>
          <a:srcRect/>
          <a:stretch>
            <a:fillRect/>
          </a:stretch>
        </p:blipFill>
        <p:spPr bwMode="auto">
          <a:xfrm>
            <a:off x="1115616" y="0"/>
            <a:ext cx="6336704" cy="1752600"/>
          </a:xfrm>
          <a:prstGeom prst="rect">
            <a:avLst/>
          </a:prstGeom>
          <a:noFill/>
        </p:spPr>
      </p:pic>
      <p:graphicFrame>
        <p:nvGraphicFramePr>
          <p:cNvPr id="5" name="4 Tablo"/>
          <p:cNvGraphicFramePr>
            <a:graphicFrameLocks noGrp="1"/>
          </p:cNvGraphicFramePr>
          <p:nvPr/>
        </p:nvGraphicFramePr>
        <p:xfrm>
          <a:off x="179512" y="1916832"/>
          <a:ext cx="8964488" cy="1920240"/>
        </p:xfrm>
        <a:graphic>
          <a:graphicData uri="http://schemas.openxmlformats.org/drawingml/2006/table">
            <a:tbl>
              <a:tblPr/>
              <a:tblGrid>
                <a:gridCol w="8964488"/>
              </a:tblGrid>
              <a:tr h="411474">
                <a:tc>
                  <a:txBody>
                    <a:bodyPr/>
                    <a:lstStyle/>
                    <a:p>
                      <a:r>
                        <a:rPr lang="tr-TR" dirty="0"/>
                        <a:t>Kum üzerine geniş ve dar yüzeyleri ile bırakılan tuğlanın dar yüzeyinin daha fazla batmasının nedeni uygulanan kuvvetin aynı olmasına rağmen yüzey küçüldüğü zaman basıncın büyümesidir.</a:t>
                      </a:r>
                    </a:p>
                  </a:txBody>
                  <a:tcPr anchor="ctr">
                    <a:lnL>
                      <a:noFill/>
                    </a:lnL>
                    <a:lnR>
                      <a:noFill/>
                    </a:lnR>
                    <a:lnT>
                      <a:noFill/>
                    </a:lnT>
                    <a:lnB>
                      <a:noFill/>
                    </a:lnB>
                    <a:solidFill>
                      <a:srgbClr val="FFFFFF"/>
                    </a:solidFill>
                  </a:tcPr>
                </a:tc>
              </a:tr>
              <a:tr h="164590">
                <a:tc>
                  <a:txBody>
                    <a:bodyPr/>
                    <a:lstStyle/>
                    <a:p>
                      <a:r>
                        <a:rPr lang="tr-TR"/>
                        <a:t> </a:t>
                      </a:r>
                    </a:p>
                  </a:txBody>
                  <a:tcPr anchor="ctr">
                    <a:lnL>
                      <a:noFill/>
                    </a:lnL>
                    <a:lnR>
                      <a:noFill/>
                    </a:lnR>
                    <a:lnT>
                      <a:noFill/>
                    </a:lnT>
                    <a:lnB>
                      <a:noFill/>
                    </a:lnB>
                    <a:solidFill>
                      <a:srgbClr val="FFFFFF"/>
                    </a:solidFill>
                  </a:tcPr>
                </a:tc>
              </a:tr>
              <a:tr h="288032">
                <a:tc>
                  <a:txBody>
                    <a:bodyPr/>
                    <a:lstStyle/>
                    <a:p>
                      <a:r>
                        <a:rPr lang="tr-TR" dirty="0"/>
                        <a:t>Karda yürüyen kişilerin kar ayakkabısı giymesinin nedeni, yere dokunan yüzeyi arttırarak basıncı küçültmek ve kara batmamaktır</a:t>
                      </a:r>
                    </a:p>
                  </a:txBody>
                  <a:tcPr anchor="ctr">
                    <a:lnL>
                      <a:noFill/>
                    </a:lnL>
                    <a:lnR>
                      <a:noFill/>
                    </a:lnR>
                    <a:lnT>
                      <a:noFill/>
                    </a:lnT>
                    <a:lnB>
                      <a:noFill/>
                    </a:lnB>
                    <a:solidFill>
                      <a:srgbClr val="FFFFFF"/>
                    </a:solidFill>
                  </a:tcPr>
                </a:tc>
              </a:tr>
            </a:tbl>
          </a:graphicData>
        </a:graphic>
      </p:graphicFrame>
      <p:pic>
        <p:nvPicPr>
          <p:cNvPr id="17412" name="Picture 4" descr="http://fenokulu.net/images/bayan-ayakkabi-kati-basinci.jpg"/>
          <p:cNvPicPr>
            <a:picLocks noChangeAspect="1" noChangeArrowheads="1"/>
          </p:cNvPicPr>
          <p:nvPr/>
        </p:nvPicPr>
        <p:blipFill>
          <a:blip r:embed="rId3" cstate="print"/>
          <a:srcRect/>
          <a:stretch>
            <a:fillRect/>
          </a:stretch>
        </p:blipFill>
        <p:spPr bwMode="auto">
          <a:xfrm>
            <a:off x="323528" y="4077072"/>
            <a:ext cx="4324350" cy="2390775"/>
          </a:xfrm>
          <a:prstGeom prst="rect">
            <a:avLst/>
          </a:prstGeom>
          <a:noFill/>
        </p:spPr>
      </p:pic>
      <p:sp>
        <p:nvSpPr>
          <p:cNvPr id="7" name="6 Dikdörtgen"/>
          <p:cNvSpPr/>
          <p:nvPr/>
        </p:nvSpPr>
        <p:spPr>
          <a:xfrm>
            <a:off x="4572000" y="4725144"/>
            <a:ext cx="4572000" cy="923330"/>
          </a:xfrm>
          <a:prstGeom prst="rect">
            <a:avLst/>
          </a:prstGeom>
        </p:spPr>
        <p:txBody>
          <a:bodyPr>
            <a:spAutoFit/>
          </a:bodyPr>
          <a:lstStyle/>
          <a:p>
            <a:r>
              <a:rPr lang="tr-TR" dirty="0" smtClean="0"/>
              <a:t>Sivri topuklu ayakkabının yüzeyi, geniş topuklu ayakkabıdan küçük olduğu için basınç büyük olur ve kumda ya da karda daha zor yürünür.</a:t>
            </a:r>
            <a:endParaRPr lang="tr-T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http://fenokulu.net/images/fiskite-kati-basinci.jpg"/>
          <p:cNvPicPr>
            <a:picLocks noChangeAspect="1" noChangeArrowheads="1"/>
          </p:cNvPicPr>
          <p:nvPr/>
        </p:nvPicPr>
        <p:blipFill>
          <a:blip r:embed="rId2" cstate="print"/>
          <a:srcRect/>
          <a:stretch>
            <a:fillRect/>
          </a:stretch>
        </p:blipFill>
        <p:spPr bwMode="auto">
          <a:xfrm>
            <a:off x="323528" y="548680"/>
            <a:ext cx="4762500" cy="1828800"/>
          </a:xfrm>
          <a:prstGeom prst="rect">
            <a:avLst/>
          </a:prstGeom>
          <a:noFill/>
        </p:spPr>
      </p:pic>
      <p:sp>
        <p:nvSpPr>
          <p:cNvPr id="7" name="6 Dikdörtgen"/>
          <p:cNvSpPr/>
          <p:nvPr/>
        </p:nvSpPr>
        <p:spPr>
          <a:xfrm>
            <a:off x="4572000" y="620688"/>
            <a:ext cx="4572000" cy="646331"/>
          </a:xfrm>
          <a:prstGeom prst="rect">
            <a:avLst/>
          </a:prstGeom>
        </p:spPr>
        <p:txBody>
          <a:bodyPr>
            <a:spAutoFit/>
          </a:bodyPr>
          <a:lstStyle/>
          <a:p>
            <a:r>
              <a:rPr lang="tr-TR" dirty="0" smtClean="0"/>
              <a:t>Hortumun ucu sıkıştırılıp yüzey küçültülürse basınç artar ve su daha ileri fışkırır.</a:t>
            </a:r>
            <a:endParaRPr lang="tr-TR" dirty="0"/>
          </a:p>
        </p:txBody>
      </p:sp>
      <p:pic>
        <p:nvPicPr>
          <p:cNvPr id="18437" name="Picture 5" descr="http://fenokulu.net/images/civi-kati-basinci.jpg"/>
          <p:cNvPicPr>
            <a:picLocks noChangeAspect="1" noChangeArrowheads="1"/>
          </p:cNvPicPr>
          <p:nvPr/>
        </p:nvPicPr>
        <p:blipFill>
          <a:blip r:embed="rId3" cstate="print"/>
          <a:srcRect/>
          <a:stretch>
            <a:fillRect/>
          </a:stretch>
        </p:blipFill>
        <p:spPr bwMode="auto">
          <a:xfrm>
            <a:off x="179512" y="2420888"/>
            <a:ext cx="4762500" cy="1647825"/>
          </a:xfrm>
          <a:prstGeom prst="rect">
            <a:avLst/>
          </a:prstGeom>
          <a:noFill/>
        </p:spPr>
      </p:pic>
      <p:sp>
        <p:nvSpPr>
          <p:cNvPr id="9" name="8 Dikdörtgen"/>
          <p:cNvSpPr/>
          <p:nvPr/>
        </p:nvSpPr>
        <p:spPr>
          <a:xfrm>
            <a:off x="5004048" y="2780928"/>
            <a:ext cx="3779912" cy="923330"/>
          </a:xfrm>
          <a:prstGeom prst="rect">
            <a:avLst/>
          </a:prstGeom>
        </p:spPr>
        <p:txBody>
          <a:bodyPr wrap="square">
            <a:spAutoFit/>
          </a:bodyPr>
          <a:lstStyle/>
          <a:p>
            <a:r>
              <a:rPr lang="tr-TR" dirty="0" smtClean="0"/>
              <a:t>Çivi, vida, iğne, toplu iğne ve raptiyenin sivri ucunda basınç büyük olur.</a:t>
            </a:r>
            <a:endParaRPr lang="tr-TR" dirty="0"/>
          </a:p>
        </p:txBody>
      </p:sp>
      <p:pic>
        <p:nvPicPr>
          <p:cNvPr id="18439" name="Picture 7" descr="http://fenokulu.net/images/kranpon-kati-basinci.jpg"/>
          <p:cNvPicPr>
            <a:picLocks noChangeAspect="1" noChangeArrowheads="1"/>
          </p:cNvPicPr>
          <p:nvPr/>
        </p:nvPicPr>
        <p:blipFill>
          <a:blip r:embed="rId4" cstate="print"/>
          <a:srcRect/>
          <a:stretch>
            <a:fillRect/>
          </a:stretch>
        </p:blipFill>
        <p:spPr bwMode="auto">
          <a:xfrm>
            <a:off x="539552" y="4149080"/>
            <a:ext cx="3438525" cy="2066925"/>
          </a:xfrm>
          <a:prstGeom prst="rect">
            <a:avLst/>
          </a:prstGeom>
          <a:noFill/>
        </p:spPr>
      </p:pic>
      <p:sp>
        <p:nvSpPr>
          <p:cNvPr id="11" name="10 Dikdörtgen"/>
          <p:cNvSpPr/>
          <p:nvPr/>
        </p:nvSpPr>
        <p:spPr>
          <a:xfrm>
            <a:off x="4283968" y="4941168"/>
            <a:ext cx="4572000" cy="646331"/>
          </a:xfrm>
          <a:prstGeom prst="rect">
            <a:avLst/>
          </a:prstGeom>
        </p:spPr>
        <p:txBody>
          <a:bodyPr>
            <a:spAutoFit/>
          </a:bodyPr>
          <a:lstStyle/>
          <a:p>
            <a:r>
              <a:rPr lang="tr-TR" dirty="0" smtClean="0"/>
              <a:t>Kramponların altındaki dişler yüzeyi küçültüp basıncı arttırarak kaymayı önler.</a:t>
            </a:r>
            <a:endParaRPr lang="tr-TR" dirty="0"/>
          </a:p>
        </p:txBody>
      </p:sp>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TotalTime>
  <Words>222</Words>
  <Application>Microsoft Office PowerPoint</Application>
  <PresentationFormat>Ekran Gösterisi (4:3)</PresentationFormat>
  <Paragraphs>22</Paragraphs>
  <Slides>6</Slides>
  <Notes>0</Notes>
  <HiddenSlides>0</HiddenSlides>
  <MMClips>0</MMClips>
  <ScaleCrop>false</ScaleCrop>
  <HeadingPairs>
    <vt:vector size="4" baseType="variant">
      <vt:variant>
        <vt:lpstr>Tema</vt:lpstr>
      </vt:variant>
      <vt:variant>
        <vt:i4>1</vt:i4>
      </vt:variant>
      <vt:variant>
        <vt:lpstr>Slayt Başlıkları</vt:lpstr>
      </vt:variant>
      <vt:variant>
        <vt:i4>6</vt:i4>
      </vt:variant>
    </vt:vector>
  </HeadingPairs>
  <TitlesOfParts>
    <vt:vector size="7" baseType="lpstr">
      <vt:lpstr>Ofis Teması</vt:lpstr>
      <vt:lpstr>Slayt 1</vt:lpstr>
      <vt:lpstr>Slayt 2</vt:lpstr>
      <vt:lpstr>Slayt 3</vt:lpstr>
      <vt:lpstr>Slayt 4</vt:lpstr>
      <vt:lpstr>Slayt 5</vt:lpstr>
      <vt:lpstr>Slayt 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Saygın Kökkaya</dc:creator>
  <cp:lastModifiedBy>Saygın Kökkaya</cp:lastModifiedBy>
  <cp:revision>6</cp:revision>
  <dcterms:created xsi:type="dcterms:W3CDTF">2015-01-13T19:17:55Z</dcterms:created>
  <dcterms:modified xsi:type="dcterms:W3CDTF">2015-01-13T19:38:05Z</dcterms:modified>
</cp:coreProperties>
</file>