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media/image5.jpg" ContentType="image/gif"/>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2" r:id="rId7"/>
    <p:sldId id="261"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2"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3/23/2017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r-TR" smtClean="0"/>
              <a:t>Asıl başlık stili için tıklatın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42A54C80-263E-416B-A8E0-580EDEADCBDC}" type="datetimeFigureOut">
              <a:rPr lang="en-US" dirty="0"/>
              <a:t>3/23/2017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B61BEF0D-F0BB-DE4B-95CE-6DB70DBA9567}" type="datetimeFigureOut">
              <a:rPr lang="en-US" dirty="0"/>
              <a:pPr/>
              <a:t>3/23/2017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3/23/2017</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2.xml"/><Relationship Id="rId5" Type="http://schemas.openxmlformats.org/officeDocument/2006/relationships/image" Target="../media/image9.gif"/><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gif"/><Relationship Id="rId1" Type="http://schemas.openxmlformats.org/officeDocument/2006/relationships/slideLayout" Target="../slideLayouts/slideLayout2.xml"/><Relationship Id="rId4" Type="http://schemas.openxmlformats.org/officeDocument/2006/relationships/image" Target="../media/image15.gi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smtClean="0"/>
              <a:t>Yakıtlar</a:t>
            </a:r>
            <a:endParaRPr lang="tr-TR" dirty="0"/>
          </a:p>
        </p:txBody>
      </p:sp>
      <p:sp>
        <p:nvSpPr>
          <p:cNvPr id="3" name="Alt Başlık 2"/>
          <p:cNvSpPr>
            <a:spLocks noGrp="1"/>
          </p:cNvSpPr>
          <p:nvPr>
            <p:ph type="subTitle" idx="1"/>
          </p:nvPr>
        </p:nvSpPr>
        <p:spPr/>
        <p:txBody>
          <a:bodyPr/>
          <a:lstStyle/>
          <a:p>
            <a:r>
              <a:rPr lang="tr-TR" dirty="0" smtClean="0"/>
              <a:t>Hazırlayan: </a:t>
            </a:r>
            <a:r>
              <a:rPr lang="tr-TR" dirty="0" err="1" smtClean="0"/>
              <a:t>Samed</a:t>
            </a:r>
            <a:r>
              <a:rPr lang="tr-TR" dirty="0" smtClean="0"/>
              <a:t> Can Uzuner</a:t>
            </a:r>
            <a:endParaRPr lang="tr-TR" dirty="0"/>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1703" y="724135"/>
            <a:ext cx="9326879" cy="1138852"/>
          </a:xfrm>
          <a:prstGeom prst="rect">
            <a:avLst/>
          </a:prstGeom>
        </p:spPr>
      </p:pic>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2994" y="2404534"/>
            <a:ext cx="6293338" cy="3512561"/>
          </a:xfrm>
          <a:prstGeom prst="rect">
            <a:avLst/>
          </a:prstGeom>
        </p:spPr>
      </p:pic>
    </p:spTree>
    <p:extLst>
      <p:ext uri="{BB962C8B-B14F-4D97-AF65-F5344CB8AC3E}">
        <p14:creationId xmlns:p14="http://schemas.microsoft.com/office/powerpoint/2010/main" val="67827726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t>Yakıt nedir?</a:t>
            </a:r>
            <a:br>
              <a:rPr lang="tr-TR" dirty="0"/>
            </a:br>
            <a:endParaRPr lang="tr-TR" dirty="0"/>
          </a:p>
        </p:txBody>
      </p:sp>
      <p:sp>
        <p:nvSpPr>
          <p:cNvPr id="3" name="İçerik Yer Tutucusu 2"/>
          <p:cNvSpPr>
            <a:spLocks noGrp="1"/>
          </p:cNvSpPr>
          <p:nvPr>
            <p:ph idx="1"/>
          </p:nvPr>
        </p:nvSpPr>
        <p:spPr>
          <a:xfrm>
            <a:off x="677332" y="2160589"/>
            <a:ext cx="9198188" cy="3880773"/>
          </a:xfrm>
        </p:spPr>
        <p:txBody>
          <a:bodyPr/>
          <a:lstStyle/>
          <a:p>
            <a:r>
              <a:rPr lang="tr-TR" dirty="0"/>
              <a:t>Isı elde etmek, araç ve makineleri çalıştırabilmek için yakılan maddelere yakıt denir. Evde kullandığımız odun, kömür, </a:t>
            </a:r>
            <a:r>
              <a:rPr lang="tr-TR" dirty="0" err="1" smtClean="0"/>
              <a:t>fuel-oil</a:t>
            </a:r>
            <a:r>
              <a:rPr lang="tr-TR" dirty="0" smtClean="0"/>
              <a:t> </a:t>
            </a:r>
            <a:r>
              <a:rPr lang="tr-TR" dirty="0"/>
              <a:t>yakıt olarak kullanılmaktadır</a:t>
            </a:r>
            <a:r>
              <a:rPr lang="tr-TR" dirty="0" smtClean="0"/>
              <a:t>.</a:t>
            </a:r>
          </a:p>
          <a:p>
            <a:r>
              <a:rPr lang="tr-TR" dirty="0"/>
              <a:t>Taşıtlarda benzin, mazot, LPG yakıt olarak </a:t>
            </a:r>
            <a:r>
              <a:rPr lang="tr-TR" dirty="0" smtClean="0"/>
              <a:t>kullanılmaktadır.</a:t>
            </a:r>
          </a:p>
          <a:p>
            <a:r>
              <a:rPr lang="tr-TR" dirty="0"/>
              <a:t>Yakıtlar ısınma, ulaşım, elektrik üretimi, yemek pişirme, aydınlanma amacıyla kullanılır</a:t>
            </a:r>
            <a:r>
              <a:rPr lang="tr-TR" dirty="0" smtClean="0"/>
              <a:t>.. Yakıtlar üç gruba ayrılır: 1-Katı Yakıtlar, 2- Sıvı Yakıtlar, 3- Gaz Yakıtlar</a:t>
            </a:r>
            <a:endParaRPr lang="tr-TR" dirty="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7334" y="4100975"/>
            <a:ext cx="3305838" cy="21335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04241" y="4100959"/>
            <a:ext cx="3259600" cy="213353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Resim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3691" y="1270000"/>
            <a:ext cx="4400550" cy="952500"/>
          </a:xfrm>
          <a:prstGeom prst="rect">
            <a:avLst/>
          </a:prstGeom>
        </p:spPr>
      </p:pic>
    </p:spTree>
    <p:extLst>
      <p:ext uri="{BB962C8B-B14F-4D97-AF65-F5344CB8AC3E}">
        <p14:creationId xmlns:p14="http://schemas.microsoft.com/office/powerpoint/2010/main" val="329818507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5" presetClass="entr" presetSubtype="0"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2000"/>
                                        <p:tgtEl>
                                          <p:spTgt spid="3">
                                            <p:txEl>
                                              <p:pRg st="1" end="1"/>
                                            </p:txEl>
                                          </p:spTgt>
                                        </p:tgtEl>
                                      </p:cBhvr>
                                    </p:animEffect>
                                    <p:anim calcmode="lin" valueType="num">
                                      <p:cBhvr>
                                        <p:cTn id="14"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5"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grpId="0"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circle(in)">
                                      <p:cBhvr>
                                        <p:cTn id="20" dur="2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80">
                                          <p:stCondLst>
                                            <p:cond delay="0"/>
                                          </p:stCondLst>
                                        </p:cTn>
                                        <p:tgtEl>
                                          <p:spTgt spid="4"/>
                                        </p:tgtEl>
                                      </p:cBhvr>
                                    </p:animEffect>
                                    <p:anim calcmode="lin" valueType="num">
                                      <p:cBhvr>
                                        <p:cTn id="26"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gtEl>
                                      </p:cBhvr>
                                      <p:to x="100000" y="60000"/>
                                    </p:animScale>
                                    <p:animScale>
                                      <p:cBhvr>
                                        <p:cTn id="32" dur="166" decel="50000">
                                          <p:stCondLst>
                                            <p:cond delay="676"/>
                                          </p:stCondLst>
                                        </p:cTn>
                                        <p:tgtEl>
                                          <p:spTgt spid="4"/>
                                        </p:tgtEl>
                                      </p:cBhvr>
                                      <p:to x="100000" y="100000"/>
                                    </p:animScale>
                                    <p:animScale>
                                      <p:cBhvr>
                                        <p:cTn id="33" dur="26">
                                          <p:stCondLst>
                                            <p:cond delay="1312"/>
                                          </p:stCondLst>
                                        </p:cTn>
                                        <p:tgtEl>
                                          <p:spTgt spid="4"/>
                                        </p:tgtEl>
                                      </p:cBhvr>
                                      <p:to x="100000" y="80000"/>
                                    </p:animScale>
                                    <p:animScale>
                                      <p:cBhvr>
                                        <p:cTn id="34" dur="166" decel="50000">
                                          <p:stCondLst>
                                            <p:cond delay="1338"/>
                                          </p:stCondLst>
                                        </p:cTn>
                                        <p:tgtEl>
                                          <p:spTgt spid="4"/>
                                        </p:tgtEl>
                                      </p:cBhvr>
                                      <p:to x="100000" y="100000"/>
                                    </p:animScale>
                                    <p:animScale>
                                      <p:cBhvr>
                                        <p:cTn id="35" dur="26">
                                          <p:stCondLst>
                                            <p:cond delay="1642"/>
                                          </p:stCondLst>
                                        </p:cTn>
                                        <p:tgtEl>
                                          <p:spTgt spid="4"/>
                                        </p:tgtEl>
                                      </p:cBhvr>
                                      <p:to x="100000" y="90000"/>
                                    </p:animScale>
                                    <p:animScale>
                                      <p:cBhvr>
                                        <p:cTn id="36" dur="166" decel="50000">
                                          <p:stCondLst>
                                            <p:cond delay="1668"/>
                                          </p:stCondLst>
                                        </p:cTn>
                                        <p:tgtEl>
                                          <p:spTgt spid="4"/>
                                        </p:tgtEl>
                                      </p:cBhvr>
                                      <p:to x="100000" y="100000"/>
                                    </p:animScale>
                                    <p:animScale>
                                      <p:cBhvr>
                                        <p:cTn id="37" dur="26">
                                          <p:stCondLst>
                                            <p:cond delay="1808"/>
                                          </p:stCondLst>
                                        </p:cTn>
                                        <p:tgtEl>
                                          <p:spTgt spid="4"/>
                                        </p:tgtEl>
                                      </p:cBhvr>
                                      <p:to x="100000" y="95000"/>
                                    </p:animScale>
                                    <p:animScale>
                                      <p:cBhvr>
                                        <p:cTn id="38" dur="166" decel="50000">
                                          <p:stCondLst>
                                            <p:cond delay="1834"/>
                                          </p:stCondLst>
                                        </p:cTn>
                                        <p:tgtEl>
                                          <p:spTgt spid="4"/>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45" presetClass="entr" presetSubtype="0"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000"/>
                                        <p:tgtEl>
                                          <p:spTgt spid="5"/>
                                        </p:tgtEl>
                                      </p:cBhvr>
                                    </p:animEffect>
                                    <p:anim calcmode="lin" valueType="num">
                                      <p:cBhvr>
                                        <p:cTn id="44" dur="2000" fill="hold"/>
                                        <p:tgtEl>
                                          <p:spTgt spid="5"/>
                                        </p:tgtEl>
                                        <p:attrNameLst>
                                          <p:attrName>ppt_w</p:attrName>
                                        </p:attrNameLst>
                                      </p:cBhvr>
                                      <p:tavLst>
                                        <p:tav tm="0" fmla="#ppt_w*sin(2.5*pi*$)">
                                          <p:val>
                                            <p:fltVal val="0"/>
                                          </p:val>
                                        </p:tav>
                                        <p:tav tm="100000">
                                          <p:val>
                                            <p:fltVal val="1"/>
                                          </p:val>
                                        </p:tav>
                                      </p:tavLst>
                                    </p:anim>
                                    <p:anim calcmode="lin" valueType="num">
                                      <p:cBhvr>
                                        <p:cTn id="45"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1- Katı Yakıtlar</a:t>
            </a:r>
            <a:r>
              <a:rPr lang="tr-TR" dirty="0"/>
              <a:t/>
            </a:r>
            <a:br>
              <a:rPr lang="tr-TR" dirty="0"/>
            </a:br>
            <a:endParaRPr lang="tr-TR" dirty="0"/>
          </a:p>
        </p:txBody>
      </p:sp>
      <p:sp>
        <p:nvSpPr>
          <p:cNvPr id="3" name="İçerik Yer Tutucusu 2"/>
          <p:cNvSpPr>
            <a:spLocks noGrp="1"/>
          </p:cNvSpPr>
          <p:nvPr>
            <p:ph idx="1"/>
          </p:nvPr>
        </p:nvSpPr>
        <p:spPr>
          <a:xfrm>
            <a:off x="677335" y="1593670"/>
            <a:ext cx="9420254" cy="4310742"/>
          </a:xfrm>
        </p:spPr>
        <p:txBody>
          <a:bodyPr>
            <a:normAutofit/>
          </a:bodyPr>
          <a:lstStyle/>
          <a:p>
            <a:r>
              <a:rPr lang="tr-TR" dirty="0"/>
              <a:t>Başlıca katı yakıtlar odun ve maden kömürleridir. Yakacak olarak kullanılan odun ağaçtan elde edilir. Odunun yanmasıyla oluşan enerji düşüktür. Kerestelik ağaçların yakacak odun olarak kullanılması ve ağaçların plansız bir şekilde kesilmesi milli servetimizin yok olmasına yol açar</a:t>
            </a:r>
            <a:r>
              <a:rPr lang="tr-TR" dirty="0" smtClean="0"/>
              <a:t>.</a:t>
            </a:r>
          </a:p>
          <a:p>
            <a:r>
              <a:rPr lang="tr-TR" b="1" u="sng" dirty="0"/>
              <a:t>Odun:</a:t>
            </a:r>
            <a:r>
              <a:rPr lang="tr-TR" dirty="0"/>
              <a:t> Isı elde etmek amaçlı sobalarda kullanılır. Odunun ısı değeri fazla değildir. Odunlar ağaçlardan elde edildiği için ormanların yok olmasına sebep olmaktadır. Kurumuş ağaçlar kesilmeli, kesilen ağaçların yerine yenisi dikilmelidir</a:t>
            </a:r>
            <a:r>
              <a:rPr lang="tr-TR" dirty="0" smtClean="0"/>
              <a:t>.</a:t>
            </a:r>
          </a:p>
          <a:p>
            <a:r>
              <a:rPr lang="tr-TR" b="1" u="sng" dirty="0"/>
              <a:t>Kömür:</a:t>
            </a:r>
            <a:r>
              <a:rPr lang="tr-TR" b="1" dirty="0"/>
              <a:t> </a:t>
            </a:r>
            <a:r>
              <a:rPr lang="tr-TR" dirty="0"/>
              <a:t>Kömür yer altında madenlerden çıkarılır. Kömür bitki atıklarının toprak altında uzun süre kalarak sıkışması sonucu oluşur. Turba,</a:t>
            </a:r>
            <a:r>
              <a:rPr lang="tr-TR" b="1" dirty="0"/>
              <a:t> </a:t>
            </a:r>
            <a:r>
              <a:rPr lang="tr-TR" dirty="0"/>
              <a:t>linyit, taş kömürü, kok kömürü, antrasit kömür çeşitleridir</a:t>
            </a:r>
            <a:r>
              <a:rPr lang="tr-TR" dirty="0" smtClean="0"/>
              <a:t>.</a:t>
            </a:r>
          </a:p>
          <a:p>
            <a:pPr marL="0" indent="0">
              <a:buNone/>
            </a:pPr>
            <a:r>
              <a:rPr lang="tr-TR" dirty="0"/>
              <a:t> </a:t>
            </a:r>
            <a:r>
              <a:rPr lang="tr-TR" dirty="0" smtClean="0"/>
              <a:t>    </a:t>
            </a:r>
            <a:r>
              <a:rPr lang="tr-TR" dirty="0"/>
              <a:t>Enerji </a:t>
            </a:r>
            <a:r>
              <a:rPr lang="tr-TR" dirty="0" smtClean="0"/>
              <a:t>verme </a:t>
            </a:r>
            <a:r>
              <a:rPr lang="tr-TR" dirty="0"/>
              <a:t>sırası en çoktan en aza </a:t>
            </a:r>
            <a:r>
              <a:rPr lang="tr-TR" dirty="0" smtClean="0"/>
              <a:t>doğru:</a:t>
            </a:r>
          </a:p>
          <a:p>
            <a:pPr marL="0" indent="0">
              <a:buNone/>
            </a:pPr>
            <a:r>
              <a:rPr lang="tr-TR" dirty="0"/>
              <a:t> </a:t>
            </a:r>
            <a:r>
              <a:rPr lang="tr-TR" dirty="0" smtClean="0"/>
              <a:t>    </a:t>
            </a:r>
            <a:r>
              <a:rPr lang="tr-TR" i="1" dirty="0" smtClean="0"/>
              <a:t>Antrasit </a:t>
            </a:r>
            <a:r>
              <a:rPr lang="tr-TR" i="1" dirty="0"/>
              <a:t>&gt; Taş kömürü &gt;  Linyit  </a:t>
            </a:r>
            <a:r>
              <a:rPr lang="tr-TR" i="1" dirty="0" smtClean="0"/>
              <a:t>&gt; Turba</a:t>
            </a:r>
            <a:r>
              <a:rPr lang="tr-TR" dirty="0"/>
              <a:t> şeklindedir.</a:t>
            </a:r>
            <a:endParaRPr lang="tr-TR" dirty="0" smtClean="0"/>
          </a:p>
        </p:txBody>
      </p:sp>
      <p:pic>
        <p:nvPicPr>
          <p:cNvPr id="4" name="Resi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1015" y="5460275"/>
            <a:ext cx="1875066" cy="12964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4299" y="5461794"/>
            <a:ext cx="1894089" cy="12949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Resim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43648" y="5459548"/>
            <a:ext cx="1940923" cy="129394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Resim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321" y="1027703"/>
            <a:ext cx="5303520" cy="682828"/>
          </a:xfrm>
          <a:prstGeom prst="rect">
            <a:avLst/>
          </a:prstGeom>
        </p:spPr>
      </p:pic>
    </p:spTree>
    <p:extLst>
      <p:ext uri="{BB962C8B-B14F-4D97-AF65-F5344CB8AC3E}">
        <p14:creationId xmlns:p14="http://schemas.microsoft.com/office/powerpoint/2010/main" val="1615089537"/>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8" presetClass="emph" presetSubtype="0" fill="hold" nodeType="clickEffect">
                                  <p:stCondLst>
                                    <p:cond delay="0"/>
                                  </p:stCondLst>
                                  <p:childTnLst>
                                    <p:animRot by="21600000">
                                      <p:cBhvr>
                                        <p:cTn id="32" dur="2000" fill="hold"/>
                                        <p:tgtEl>
                                          <p:spTgt spid="4"/>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8" presetClass="emph" presetSubtype="0" fill="hold" nodeType="clickEffect">
                                  <p:stCondLst>
                                    <p:cond delay="0"/>
                                  </p:stCondLst>
                                  <p:childTnLst>
                                    <p:animRot by="21600000">
                                      <p:cBhvr>
                                        <p:cTn id="36" dur="2000" fill="hold"/>
                                        <p:tgtEl>
                                          <p:spTgt spid="5"/>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32" presetClass="emph" presetSubtype="0" fill="hold" nodeType="clickEffect">
                                  <p:stCondLst>
                                    <p:cond delay="0"/>
                                  </p:stCondLst>
                                  <p:childTnLst>
                                    <p:animRot by="120000">
                                      <p:cBhvr>
                                        <p:cTn id="40" dur="100" fill="hold">
                                          <p:stCondLst>
                                            <p:cond delay="0"/>
                                          </p:stCondLst>
                                        </p:cTn>
                                        <p:tgtEl>
                                          <p:spTgt spid="6"/>
                                        </p:tgtEl>
                                        <p:attrNameLst>
                                          <p:attrName>r</p:attrName>
                                        </p:attrNameLst>
                                      </p:cBhvr>
                                    </p:animRot>
                                    <p:animRot by="-240000">
                                      <p:cBhvr>
                                        <p:cTn id="41" dur="200" fill="hold">
                                          <p:stCondLst>
                                            <p:cond delay="200"/>
                                          </p:stCondLst>
                                        </p:cTn>
                                        <p:tgtEl>
                                          <p:spTgt spid="6"/>
                                        </p:tgtEl>
                                        <p:attrNameLst>
                                          <p:attrName>r</p:attrName>
                                        </p:attrNameLst>
                                      </p:cBhvr>
                                    </p:animRot>
                                    <p:animRot by="240000">
                                      <p:cBhvr>
                                        <p:cTn id="42" dur="200" fill="hold">
                                          <p:stCondLst>
                                            <p:cond delay="400"/>
                                          </p:stCondLst>
                                        </p:cTn>
                                        <p:tgtEl>
                                          <p:spTgt spid="6"/>
                                        </p:tgtEl>
                                        <p:attrNameLst>
                                          <p:attrName>r</p:attrName>
                                        </p:attrNameLst>
                                      </p:cBhvr>
                                    </p:animRot>
                                    <p:animRot by="-240000">
                                      <p:cBhvr>
                                        <p:cTn id="43" dur="200" fill="hold">
                                          <p:stCondLst>
                                            <p:cond delay="600"/>
                                          </p:stCondLst>
                                        </p:cTn>
                                        <p:tgtEl>
                                          <p:spTgt spid="6"/>
                                        </p:tgtEl>
                                        <p:attrNameLst>
                                          <p:attrName>r</p:attrName>
                                        </p:attrNameLst>
                                      </p:cBhvr>
                                    </p:animRot>
                                    <p:animRot by="120000">
                                      <p:cBhvr>
                                        <p:cTn id="44" dur="200" fill="hold">
                                          <p:stCondLst>
                                            <p:cond delay="80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2- Sıvı Yakıtlar</a:t>
            </a:r>
            <a:endParaRPr lang="tr-TR" dirty="0"/>
          </a:p>
        </p:txBody>
      </p:sp>
      <p:sp>
        <p:nvSpPr>
          <p:cNvPr id="3" name="İçerik Yer Tutucusu 2"/>
          <p:cNvSpPr>
            <a:spLocks noGrp="1"/>
          </p:cNvSpPr>
          <p:nvPr>
            <p:ph idx="1"/>
          </p:nvPr>
        </p:nvSpPr>
        <p:spPr/>
        <p:txBody>
          <a:bodyPr/>
          <a:lstStyle/>
          <a:p>
            <a:r>
              <a:rPr lang="tr-TR" dirty="0"/>
              <a:t>Sıvı yakıtlar petrol ve petrol ürünleridir. Petrol hayvan ve bitkilerin deniz ve göllerde fosilleşmesi ile oluşur. Bu nedenle petrol, kömür ve doğal gaz gibi yakıtlara fosil yakıtlarda denir. Petrol yer altından çıkarılır ve rafinerilerde işlenerek çeşitli maddelere ayrıştırılır. Benzin, gaz yağı, motorin ve </a:t>
            </a:r>
            <a:r>
              <a:rPr lang="tr-TR" dirty="0" err="1"/>
              <a:t>fuel-oil</a:t>
            </a:r>
            <a:r>
              <a:rPr lang="tr-TR" dirty="0"/>
              <a:t> petrolün ayrıştırılmasıyla elde edilen sıvı </a:t>
            </a:r>
            <a:r>
              <a:rPr lang="tr-TR" dirty="0" smtClean="0"/>
              <a:t>yakıtlardır</a:t>
            </a:r>
            <a:r>
              <a:rPr lang="tr-TR" dirty="0"/>
              <a:t>.</a:t>
            </a:r>
          </a:p>
          <a:p>
            <a:r>
              <a:rPr lang="tr-TR" dirty="0"/>
              <a:t>Ülkemizde petrol çıkmaktadır, fakat yeterli miktarda çıkmadığı için yurt dışından ithal etmek zorunda kalmaktayız</a:t>
            </a:r>
            <a:r>
              <a:rPr lang="tr-TR" dirty="0" smtClean="0"/>
              <a:t>.</a:t>
            </a:r>
          </a:p>
          <a:p>
            <a:pPr marL="0" indent="0">
              <a:buNone/>
            </a:pPr>
            <a:r>
              <a:rPr lang="tr-TR" dirty="0"/>
              <a:t/>
            </a:r>
            <a:br>
              <a:rPr lang="tr-TR" dirty="0"/>
            </a:br>
            <a:endParaRPr lang="tr-TR" dirty="0"/>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6296" y="4387475"/>
            <a:ext cx="2841933" cy="21240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8894" y="4387475"/>
            <a:ext cx="2835049" cy="212238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Resim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0166" y="1104673"/>
            <a:ext cx="5572125" cy="1171575"/>
          </a:xfrm>
          <a:prstGeom prst="rect">
            <a:avLst/>
          </a:prstGeom>
        </p:spPr>
      </p:pic>
    </p:spTree>
    <p:extLst>
      <p:ext uri="{BB962C8B-B14F-4D97-AF65-F5344CB8AC3E}">
        <p14:creationId xmlns:p14="http://schemas.microsoft.com/office/powerpoint/2010/main" val="78182372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style.rotation</p:attrName>
                                        </p:attrNameLst>
                                      </p:cBhvr>
                                      <p:tavLst>
                                        <p:tav tm="0">
                                          <p:val>
                                            <p:fltVal val="90"/>
                                          </p:val>
                                        </p:tav>
                                        <p:tav tm="100000">
                                          <p:val>
                                            <p:fltVal val="0"/>
                                          </p:val>
                                        </p:tav>
                                      </p:tavLst>
                                    </p:anim>
                                    <p:animEffect transition="in" filter="fade">
                                      <p:cBhvr>
                                        <p:cTn id="3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3- Gaz Yakıtlar</a:t>
            </a:r>
            <a:br>
              <a:rPr lang="tr-TR" dirty="0" smtClean="0"/>
            </a:br>
            <a:endParaRPr lang="tr-TR" dirty="0"/>
          </a:p>
        </p:txBody>
      </p:sp>
      <p:sp>
        <p:nvSpPr>
          <p:cNvPr id="3" name="İçerik Yer Tutucusu 2"/>
          <p:cNvSpPr>
            <a:spLocks noGrp="1"/>
          </p:cNvSpPr>
          <p:nvPr>
            <p:ph idx="1"/>
          </p:nvPr>
        </p:nvSpPr>
        <p:spPr/>
        <p:txBody>
          <a:bodyPr/>
          <a:lstStyle/>
          <a:p>
            <a:r>
              <a:rPr lang="tr-TR" dirty="0"/>
              <a:t>Gaz yakıtlar, sıvılaştırılmış petrol gazları LPG, doğal gaz ve hava gazı gibi yakıtlardır. Doğal gaz yandığında diğer yakıtlar gibi katı atık bırakmaz. Bu nedenle en temiz yakıt olarak kabul edilir. </a:t>
            </a:r>
            <a:endParaRPr lang="tr-TR" dirty="0" smtClean="0"/>
          </a:p>
          <a:p>
            <a:r>
              <a:rPr lang="tr-TR" dirty="0"/>
              <a:t>Ülkemizde doğal gaz yatakları fazla olmadığından doğal gaz komşu ülkelerden borularla getirilerek tüketim yerlerine ulaştırılır. Diğer bir gaz yakıt olan hava gazı, taş kömürünün kuru olarak ısıtılması ile oluşan bir gazdır.</a:t>
            </a:r>
            <a:r>
              <a:rPr lang="tr-TR" dirty="0"/>
              <a:t/>
            </a:r>
            <a:br>
              <a:rPr lang="tr-TR" dirty="0"/>
            </a:br>
            <a:r>
              <a:rPr lang="tr-TR" dirty="0"/>
              <a:t/>
            </a:r>
            <a:br>
              <a:rPr lang="tr-TR" dirty="0"/>
            </a:br>
            <a:r>
              <a:rPr lang="tr-TR" dirty="0"/>
              <a:t/>
            </a:r>
            <a:br>
              <a:rPr lang="tr-TR" dirty="0"/>
            </a:br>
            <a:endParaRPr lang="tr-TR" dirty="0" smtClean="0"/>
          </a:p>
          <a:p>
            <a:endParaRPr lang="tr-TR" dirty="0"/>
          </a:p>
        </p:txBody>
      </p:sp>
      <p:pic>
        <p:nvPicPr>
          <p:cNvPr id="5" name="Resim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88572" y="4232365"/>
            <a:ext cx="2882537" cy="21619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529" y="4232364"/>
            <a:ext cx="3104922" cy="21619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9" name="Resim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3276" y="946152"/>
            <a:ext cx="5551714" cy="1214437"/>
          </a:xfrm>
          <a:prstGeom prst="rect">
            <a:avLst/>
          </a:prstGeom>
        </p:spPr>
      </p:pic>
    </p:spTree>
    <p:extLst>
      <p:ext uri="{BB962C8B-B14F-4D97-AF65-F5344CB8AC3E}">
        <p14:creationId xmlns:p14="http://schemas.microsoft.com/office/powerpoint/2010/main" val="3875694259"/>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3">
                                            <p:txEl>
                                              <p:pRg st="0" end="0"/>
                                            </p:txEl>
                                          </p:spTgt>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2000"/>
                                        <p:tgtEl>
                                          <p:spTgt spid="3">
                                            <p:txEl>
                                              <p:pRg st="1" end="1"/>
                                            </p:txEl>
                                          </p:spTgt>
                                        </p:tgtEl>
                                      </p:cBhvr>
                                    </p:animEffect>
                                    <p:anim calcmode="lin" valueType="num">
                                      <p:cBhvr>
                                        <p:cTn id="12"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3"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2" presetClass="exit" presetSubtype="4" fill="hold" nodeType="clickEffect">
                                  <p:stCondLst>
                                    <p:cond delay="0"/>
                                  </p:stCondLst>
                                  <p:childTnLst>
                                    <p:anim calcmode="lin" valueType="num">
                                      <p:cBhvr additive="base">
                                        <p:cTn id="17" dur="500"/>
                                        <p:tgtEl>
                                          <p:spTgt spid="5"/>
                                        </p:tgtEl>
                                        <p:attrNameLst>
                                          <p:attrName>ppt_x</p:attrName>
                                        </p:attrNameLst>
                                      </p:cBhvr>
                                      <p:tavLst>
                                        <p:tav tm="0">
                                          <p:val>
                                            <p:strVal val="ppt_x"/>
                                          </p:val>
                                        </p:tav>
                                        <p:tav tm="100000">
                                          <p:val>
                                            <p:strVal val="ppt_x"/>
                                          </p:val>
                                        </p:tav>
                                      </p:tavLst>
                                    </p:anim>
                                    <p:anim calcmode="lin" valueType="num">
                                      <p:cBhvr additive="base">
                                        <p:cTn id="18" dur="500"/>
                                        <p:tgtEl>
                                          <p:spTgt spid="5"/>
                                        </p:tgtEl>
                                        <p:attrNameLst>
                                          <p:attrName>ppt_y</p:attrName>
                                        </p:attrNameLst>
                                      </p:cBhvr>
                                      <p:tavLst>
                                        <p:tav tm="0">
                                          <p:val>
                                            <p:strVal val="ppt_y"/>
                                          </p:val>
                                        </p:tav>
                                        <p:tav tm="100000">
                                          <p:val>
                                            <p:strVal val="1+ppt_h/2"/>
                                          </p:val>
                                        </p:tav>
                                      </p:tavLst>
                                    </p:anim>
                                    <p:set>
                                      <p:cBhvr>
                                        <p:cTn id="19" dur="1" fill="hold">
                                          <p:stCondLst>
                                            <p:cond delay="499"/>
                                          </p:stCondLst>
                                        </p:cTn>
                                        <p:tgtEl>
                                          <p:spTgt spid="5"/>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26" presetClass="exit" presetSubtype="0" fill="hold" nodeType="clickEffect">
                                  <p:stCondLst>
                                    <p:cond delay="0"/>
                                  </p:stCondLst>
                                  <p:childTnLst>
                                    <p:animEffect transition="out" filter="wipe(down)">
                                      <p:cBhvr>
                                        <p:cTn id="23" dur="180" accel="50000">
                                          <p:stCondLst>
                                            <p:cond delay="1820"/>
                                          </p:stCondLst>
                                        </p:cTn>
                                        <p:tgtEl>
                                          <p:spTgt spid="6"/>
                                        </p:tgtEl>
                                      </p:cBhvr>
                                    </p:animEffect>
                                    <p:anim calcmode="lin" valueType="num">
                                      <p:cBhvr>
                                        <p:cTn id="24" dur="1822" tmFilter="0,0; 0.14,0.31; 0.43,0.73; 0.71,0.91; 1.0,1.0">
                                          <p:stCondLst>
                                            <p:cond delay="0"/>
                                          </p:stCondLst>
                                        </p:cTn>
                                        <p:tgtEl>
                                          <p:spTgt spid="6"/>
                                        </p:tgtEl>
                                        <p:attrNameLst>
                                          <p:attrName>ppt_x</p:attrName>
                                        </p:attrNameLst>
                                      </p:cBhvr>
                                      <p:tavLst>
                                        <p:tav tm="0">
                                          <p:val>
                                            <p:strVal val="ppt_x"/>
                                          </p:val>
                                        </p:tav>
                                        <p:tav tm="100000">
                                          <p:val>
                                            <p:strVal val="#ppt_x+0.25"/>
                                          </p:val>
                                        </p:tav>
                                      </p:tavLst>
                                    </p:anim>
                                    <p:anim calcmode="lin" valueType="num">
                                      <p:cBhvr>
                                        <p:cTn id="25" dur="178">
                                          <p:stCondLst>
                                            <p:cond delay="1822"/>
                                          </p:stCondLst>
                                        </p:cTn>
                                        <p:tgtEl>
                                          <p:spTgt spid="6"/>
                                        </p:tgtEl>
                                        <p:attrNameLst>
                                          <p:attrName>ppt_x</p:attrName>
                                        </p:attrNameLst>
                                      </p:cBhvr>
                                      <p:tavLst>
                                        <p:tav tm="0">
                                          <p:val>
                                            <p:strVal val="ppt_x"/>
                                          </p:val>
                                        </p:tav>
                                        <p:tav tm="100000">
                                          <p:val>
                                            <p:strVal val="ppt_x"/>
                                          </p:val>
                                        </p:tav>
                                      </p:tavLst>
                                    </p:anim>
                                    <p:anim calcmode="lin" valueType="num">
                                      <p:cBhvr>
                                        <p:cTn id="26" dur="664" tmFilter="0.0,0.0;0.25,0.07;0.50,0.2;0.75,0.467;1.0,1.0">
                                          <p:stCondLst>
                                            <p:cond delay="0"/>
                                          </p:stCondLst>
                                        </p:cTn>
                                        <p:tgtEl>
                                          <p:spTgt spid="6"/>
                                        </p:tgtEl>
                                        <p:attrNameLst>
                                          <p:attrName>ppt_y</p:attrName>
                                        </p:attrNameLst>
                                      </p:cBhvr>
                                      <p:tavLst>
                                        <p:tav tm="0">
                                          <p:val>
                                            <p:strVal val="ppt_y"/>
                                          </p:val>
                                        </p:tav>
                                        <p:tav tm="5000">
                                          <p:val>
                                            <p:strVal val="ppt_y+0.026"/>
                                          </p:val>
                                        </p:tav>
                                        <p:tav tm="10000">
                                          <p:val>
                                            <p:strVal val="ppt_y+0.052"/>
                                          </p:val>
                                        </p:tav>
                                        <p:tav tm="15000">
                                          <p:val>
                                            <p:strVal val="ppt_y+0.078"/>
                                          </p:val>
                                        </p:tav>
                                        <p:tav tm="20000">
                                          <p:val>
                                            <p:strVal val="ppt_y+0.103"/>
                                          </p:val>
                                        </p:tav>
                                        <p:tav tm="30000">
                                          <p:val>
                                            <p:strVal val="ppt_y+0.151"/>
                                          </p:val>
                                        </p:tav>
                                        <p:tav tm="40000">
                                          <p:val>
                                            <p:strVal val="ppt_y+0.196"/>
                                          </p:val>
                                        </p:tav>
                                        <p:tav tm="50000">
                                          <p:val>
                                            <p:strVal val="ppt_y+0.236"/>
                                          </p:val>
                                        </p:tav>
                                        <p:tav tm="60000">
                                          <p:val>
                                            <p:strVal val="ppt_y+0.270"/>
                                          </p:val>
                                        </p:tav>
                                        <p:tav tm="70000">
                                          <p:val>
                                            <p:strVal val="ppt_y+0.297"/>
                                          </p:val>
                                        </p:tav>
                                        <p:tav tm="80000">
                                          <p:val>
                                            <p:strVal val="ppt_y+0.317"/>
                                          </p:val>
                                        </p:tav>
                                        <p:tav tm="90000">
                                          <p:val>
                                            <p:strVal val="ppt_y+0.329"/>
                                          </p:val>
                                        </p:tav>
                                        <p:tav tm="100000">
                                          <p:val>
                                            <p:strVal val="ppt_y+0.333"/>
                                          </p:val>
                                        </p:tav>
                                      </p:tavLst>
                                    </p:anim>
                                    <p:anim calcmode="lin" valueType="num">
                                      <p:cBhvr>
                                        <p:cTn id="27" dur="664" tmFilter="0, 0; 0.125,0.2665; 0.25,0.4; 0.375,0.465; 0.5,0.5;  0.625,0.535; 0.75,0.6; 0.875,0.7335; 1,1">
                                          <p:stCondLst>
                                            <p:cond delay="664"/>
                                          </p:stCondLst>
                                        </p:cTn>
                                        <p:tgtEl>
                                          <p:spTgt spid="6"/>
                                        </p:tgtEl>
                                        <p:attrNameLst>
                                          <p:attrName>ppt_y</p:attrName>
                                        </p:attrNameLst>
                                      </p:cBhvr>
                                      <p:tavLst>
                                        <p:tav tm="0">
                                          <p:val>
                                            <p:strVal val="ppt_y"/>
                                          </p:val>
                                        </p:tav>
                                        <p:tav tm="10000">
                                          <p:val>
                                            <p:strVal val="ppt_y-0.034"/>
                                          </p:val>
                                        </p:tav>
                                        <p:tav tm="20000">
                                          <p:val>
                                            <p:strVal val="ppt_y-0.065"/>
                                          </p:val>
                                        </p:tav>
                                        <p:tav tm="30000">
                                          <p:val>
                                            <p:strVal val="ppt_y-0.090"/>
                                          </p:val>
                                        </p:tav>
                                        <p:tav tm="40000">
                                          <p:val>
                                            <p:strVal val="ppt_y-0.106"/>
                                          </p:val>
                                        </p:tav>
                                        <p:tav tm="50000">
                                          <p:val>
                                            <p:strVal val="ppt_y-0.111"/>
                                          </p:val>
                                        </p:tav>
                                        <p:tav tm="60000">
                                          <p:val>
                                            <p:strVal val="ppt_y-0.106"/>
                                          </p:val>
                                        </p:tav>
                                        <p:tav tm="70000">
                                          <p:val>
                                            <p:strVal val="ppt_y-0.090"/>
                                          </p:val>
                                        </p:tav>
                                        <p:tav tm="80000">
                                          <p:val>
                                            <p:strVal val="ppt_y-0.065"/>
                                          </p:val>
                                        </p:tav>
                                        <p:tav tm="90000">
                                          <p:val>
                                            <p:strVal val="ppt_y-0.034"/>
                                          </p:val>
                                        </p:tav>
                                        <p:tav tm="100000">
                                          <p:val>
                                            <p:strVal val="ppt_y"/>
                                          </p:val>
                                        </p:tav>
                                      </p:tavLst>
                                    </p:anim>
                                    <p:anim calcmode="lin" valueType="num">
                                      <p:cBhvr>
                                        <p:cTn id="28" dur="332" tmFilter="0, 0; 0.125,0.2665; 0.25,0.4; 0.375,0.465; 0.5,0.5;  0.625,0.535; 0.75,0.6; 0.875,0.7335; 1,1">
                                          <p:stCondLst>
                                            <p:cond delay="1324"/>
                                          </p:stCondLst>
                                        </p:cTn>
                                        <p:tgtEl>
                                          <p:spTgt spid="6"/>
                                        </p:tgtEl>
                                        <p:attrNameLst>
                                          <p:attrName>ppt_y</p:attrName>
                                        </p:attrNameLst>
                                      </p:cBhvr>
                                      <p:tavLst>
                                        <p:tav tm="0">
                                          <p:val>
                                            <p:strVal val="ppt_y"/>
                                          </p:val>
                                        </p:tav>
                                        <p:tav tm="10000">
                                          <p:val>
                                            <p:strVal val="ppt_y-0.011"/>
                                          </p:val>
                                        </p:tav>
                                        <p:tav tm="20000">
                                          <p:val>
                                            <p:strVal val="ppt_y-0.022"/>
                                          </p:val>
                                        </p:tav>
                                        <p:tav tm="30000">
                                          <p:val>
                                            <p:strVal val="ppt_y-0.030"/>
                                          </p:val>
                                        </p:tav>
                                        <p:tav tm="40000">
                                          <p:val>
                                            <p:strVal val="ppt_y-0.035"/>
                                          </p:val>
                                        </p:tav>
                                        <p:tav tm="50000">
                                          <p:val>
                                            <p:strVal val="ppt_y-0.037"/>
                                          </p:val>
                                        </p:tav>
                                        <p:tav tm="60000">
                                          <p:val>
                                            <p:strVal val="ppt_y-0.035"/>
                                          </p:val>
                                        </p:tav>
                                        <p:tav tm="70000">
                                          <p:val>
                                            <p:strVal val="ppt_y-0.030"/>
                                          </p:val>
                                        </p:tav>
                                        <p:tav tm="80000">
                                          <p:val>
                                            <p:strVal val="ppt_y-0.022"/>
                                          </p:val>
                                        </p:tav>
                                        <p:tav tm="90000">
                                          <p:val>
                                            <p:strVal val="ppt_y-0.011"/>
                                          </p:val>
                                        </p:tav>
                                        <p:tav tm="100000">
                                          <p:val>
                                            <p:strVal val="ppt_y"/>
                                          </p:val>
                                        </p:tav>
                                      </p:tavLst>
                                    </p:anim>
                                    <p:anim calcmode="lin" valueType="num">
                                      <p:cBhvr>
                                        <p:cTn id="29" dur="164" tmFilter="0, 0; 0.125,0.2665; 0.25,0.4; 0.375,0.465; 0.5,0.5;  0.625,0.535; 0.75,0.6; 0.875,0.7335; 1,1">
                                          <p:stCondLst>
                                            <p:cond delay="1656"/>
                                          </p:stCondLst>
                                        </p:cTn>
                                        <p:tgtEl>
                                          <p:spTgt spid="6"/>
                                        </p:tgtEl>
                                        <p:attrNameLst>
                                          <p:attrName>ppt_y</p:attrName>
                                        </p:attrNameLst>
                                      </p:cBhvr>
                                      <p:tavLst>
                                        <p:tav tm="0">
                                          <p:val>
                                            <p:strVal val="ppt_y"/>
                                          </p:val>
                                        </p:tav>
                                        <p:tav tm="10000">
                                          <p:val>
                                            <p:strVal val="ppt_y-0.004"/>
                                          </p:val>
                                        </p:tav>
                                        <p:tav tm="20000">
                                          <p:val>
                                            <p:strVal val="ppt_y-0.007"/>
                                          </p:val>
                                        </p:tav>
                                        <p:tav tm="30000">
                                          <p:val>
                                            <p:strVal val="ppt_y-0.010"/>
                                          </p:val>
                                        </p:tav>
                                        <p:tav tm="40000">
                                          <p:val>
                                            <p:strVal val="ppt_y-0.012"/>
                                          </p:val>
                                        </p:tav>
                                        <p:tav tm="50000">
                                          <p:val>
                                            <p:strVal val="ppt_y-0.0123"/>
                                          </p:val>
                                        </p:tav>
                                        <p:tav tm="60000">
                                          <p:val>
                                            <p:strVal val="ppt_y-0.012"/>
                                          </p:val>
                                        </p:tav>
                                        <p:tav tm="70000">
                                          <p:val>
                                            <p:strVal val="ppt_y-0.010"/>
                                          </p:val>
                                        </p:tav>
                                        <p:tav tm="80000">
                                          <p:val>
                                            <p:strVal val="ppt_y-0.007"/>
                                          </p:val>
                                        </p:tav>
                                        <p:tav tm="90000">
                                          <p:val>
                                            <p:strVal val="ppt_y-0.004"/>
                                          </p:val>
                                        </p:tav>
                                        <p:tav tm="100000">
                                          <p:val>
                                            <p:strVal val="ppt_y"/>
                                          </p:val>
                                        </p:tav>
                                      </p:tavLst>
                                    </p:anim>
                                    <p:anim calcmode="lin" valueType="num">
                                      <p:cBhvr>
                                        <p:cTn id="30" dur="180" accel="50000">
                                          <p:stCondLst>
                                            <p:cond delay="1820"/>
                                          </p:stCondLst>
                                        </p:cTn>
                                        <p:tgtEl>
                                          <p:spTgt spid="6"/>
                                        </p:tgtEl>
                                        <p:attrNameLst>
                                          <p:attrName>ppt_y</p:attrName>
                                        </p:attrNameLst>
                                      </p:cBhvr>
                                      <p:tavLst>
                                        <p:tav tm="0">
                                          <p:val>
                                            <p:strVal val="ppt_y"/>
                                          </p:val>
                                        </p:tav>
                                        <p:tav tm="100000">
                                          <p:val>
                                            <p:strVal val="ppt_y+ppt_h"/>
                                          </p:val>
                                        </p:tav>
                                      </p:tavLst>
                                    </p:anim>
                                    <p:animScale>
                                      <p:cBhvr>
                                        <p:cTn id="31" dur="26">
                                          <p:stCondLst>
                                            <p:cond delay="620"/>
                                          </p:stCondLst>
                                        </p:cTn>
                                        <p:tgtEl>
                                          <p:spTgt spid="6"/>
                                        </p:tgtEl>
                                      </p:cBhvr>
                                      <p:to x="100000" y="60000"/>
                                    </p:animScale>
                                    <p:animScale>
                                      <p:cBhvr>
                                        <p:cTn id="32" dur="166" decel="50000">
                                          <p:stCondLst>
                                            <p:cond delay="646"/>
                                          </p:stCondLst>
                                        </p:cTn>
                                        <p:tgtEl>
                                          <p:spTgt spid="6"/>
                                        </p:tgtEl>
                                      </p:cBhvr>
                                      <p:to x="100000" y="100000"/>
                                    </p:animScale>
                                    <p:animScale>
                                      <p:cBhvr>
                                        <p:cTn id="33" dur="26">
                                          <p:stCondLst>
                                            <p:cond delay="1312"/>
                                          </p:stCondLst>
                                        </p:cTn>
                                        <p:tgtEl>
                                          <p:spTgt spid="6"/>
                                        </p:tgtEl>
                                      </p:cBhvr>
                                      <p:to x="100000" y="80000"/>
                                    </p:animScale>
                                    <p:animScale>
                                      <p:cBhvr>
                                        <p:cTn id="34" dur="166" decel="50000">
                                          <p:stCondLst>
                                            <p:cond delay="1338"/>
                                          </p:stCondLst>
                                        </p:cTn>
                                        <p:tgtEl>
                                          <p:spTgt spid="6"/>
                                        </p:tgtEl>
                                      </p:cBhvr>
                                      <p:to x="100000" y="100000"/>
                                    </p:animScale>
                                    <p:animScale>
                                      <p:cBhvr>
                                        <p:cTn id="35" dur="26">
                                          <p:stCondLst>
                                            <p:cond delay="1642"/>
                                          </p:stCondLst>
                                        </p:cTn>
                                        <p:tgtEl>
                                          <p:spTgt spid="6"/>
                                        </p:tgtEl>
                                      </p:cBhvr>
                                      <p:to x="100000" y="90000"/>
                                    </p:animScale>
                                    <p:animScale>
                                      <p:cBhvr>
                                        <p:cTn id="36" dur="166" decel="50000">
                                          <p:stCondLst>
                                            <p:cond delay="1668"/>
                                          </p:stCondLst>
                                        </p:cTn>
                                        <p:tgtEl>
                                          <p:spTgt spid="6"/>
                                        </p:tgtEl>
                                      </p:cBhvr>
                                      <p:to x="100000" y="100000"/>
                                    </p:animScale>
                                    <p:animScale>
                                      <p:cBhvr>
                                        <p:cTn id="37" dur="26">
                                          <p:stCondLst>
                                            <p:cond delay="1808"/>
                                          </p:stCondLst>
                                        </p:cTn>
                                        <p:tgtEl>
                                          <p:spTgt spid="6"/>
                                        </p:tgtEl>
                                      </p:cBhvr>
                                      <p:to x="100000" y="95000"/>
                                    </p:animScale>
                                    <p:animScale>
                                      <p:cBhvr>
                                        <p:cTn id="38" dur="166" decel="50000">
                                          <p:stCondLst>
                                            <p:cond delay="1834"/>
                                          </p:stCondLst>
                                        </p:cTn>
                                        <p:tgtEl>
                                          <p:spTgt spid="6"/>
                                        </p:tgtEl>
                                      </p:cBhvr>
                                      <p:to x="100000" y="100000"/>
                                    </p:animScale>
                                    <p:set>
                                      <p:cBhvr>
                                        <p:cTn id="39"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6.  Sınıf Yakıtlar Konu Anlatımı">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09450" y="645793"/>
            <a:ext cx="8516983" cy="4790803"/>
          </a:xfrm>
          <a:prstGeom prst="rect">
            <a:avLst/>
          </a:prstGeom>
        </p:spPr>
      </p:pic>
      <p:sp>
        <p:nvSpPr>
          <p:cNvPr id="5" name="Metin kutusu 4"/>
          <p:cNvSpPr txBox="1"/>
          <p:nvPr/>
        </p:nvSpPr>
        <p:spPr>
          <a:xfrm>
            <a:off x="509450" y="5734594"/>
            <a:ext cx="7725833" cy="707886"/>
          </a:xfrm>
          <a:prstGeom prst="rect">
            <a:avLst/>
          </a:prstGeom>
          <a:noFill/>
        </p:spPr>
        <p:txBody>
          <a:bodyPr wrap="none" rtlCol="0">
            <a:spAutoFit/>
          </a:bodyPr>
          <a:lstStyle/>
          <a:p>
            <a:r>
              <a:rPr lang="tr-TR" sz="4000" dirty="0" smtClean="0">
                <a:effectLst>
                  <a:outerShdw blurRad="38100" dist="38100" dir="2700000" algn="tl">
                    <a:srgbClr val="000000">
                      <a:alpha val="43137"/>
                    </a:srgbClr>
                  </a:outerShdw>
                </a:effectLst>
              </a:rPr>
              <a:t>6.SINIF YAKITLAR KONU ANLATIMI</a:t>
            </a:r>
            <a:endParaRPr lang="tr-TR" sz="4000" dirty="0">
              <a:effectLst>
                <a:outerShdw blurRad="38100" dist="38100" dir="2700000" algn="tl">
                  <a:srgbClr val="000000">
                    <a:alpha val="43137"/>
                  </a:srgbClr>
                </a:outerShdw>
              </a:effectLst>
            </a:endParaRPr>
          </a:p>
        </p:txBody>
      </p:sp>
      <p:sp>
        <p:nvSpPr>
          <p:cNvPr id="6" name="Metin kutusu 5"/>
          <p:cNvSpPr txBox="1"/>
          <p:nvPr/>
        </p:nvSpPr>
        <p:spPr>
          <a:xfrm>
            <a:off x="509450" y="6371146"/>
            <a:ext cx="3251531" cy="369332"/>
          </a:xfrm>
          <a:prstGeom prst="rect">
            <a:avLst/>
          </a:prstGeom>
          <a:noFill/>
        </p:spPr>
        <p:txBody>
          <a:bodyPr wrap="none" rtlCol="0">
            <a:spAutoFit/>
          </a:bodyPr>
          <a:lstStyle/>
          <a:p>
            <a:r>
              <a:rPr lang="tr-TR" dirty="0" smtClean="0"/>
              <a:t>Video Enes Kızılırmak’a aittir.</a:t>
            </a:r>
            <a:endParaRPr lang="tr-TR" dirty="0"/>
          </a:p>
        </p:txBody>
      </p:sp>
    </p:spTree>
    <p:extLst>
      <p:ext uri="{BB962C8B-B14F-4D97-AF65-F5344CB8AC3E}">
        <p14:creationId xmlns:p14="http://schemas.microsoft.com/office/powerpoint/2010/main" val="1150160179"/>
      </p:ext>
    </p:ext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6127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93381" y="1256100"/>
            <a:ext cx="9523313" cy="2585323"/>
          </a:xfrm>
          <a:prstGeom prst="rect">
            <a:avLst/>
          </a:prstGeom>
          <a:noFill/>
        </p:spPr>
        <p:txBody>
          <a:bodyPr wrap="none" lIns="91440" tIns="45720" rIns="91440" bIns="45720">
            <a:spAutoFit/>
          </a:bodyPr>
          <a:lstStyle/>
          <a:p>
            <a:pPr algn="ctr"/>
            <a:r>
              <a:rPr lang="tr-TR" sz="5400" dirty="0" smtClean="0">
                <a:ln w="0"/>
                <a:solidFill>
                  <a:schemeClr val="accent1"/>
                </a:solidFill>
                <a:effectLst>
                  <a:outerShdw blurRad="38100" dist="25400" dir="5400000" algn="ctr" rotWithShape="0">
                    <a:srgbClr val="6E747A">
                      <a:alpha val="43000"/>
                    </a:srgbClr>
                  </a:outerShdw>
                </a:effectLst>
              </a:rPr>
              <a:t>İzlediğiniz için teşekkürler.</a:t>
            </a:r>
          </a:p>
          <a:p>
            <a:pPr algn="ctr"/>
            <a:r>
              <a:rPr lang="tr-TR" sz="5400" b="1" dirty="0" err="1">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FenOkulu</a:t>
            </a:r>
            <a:r>
              <a:rPr lang="tr-TR" sz="5400" b="1"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 için hazırlanmıştır.</a:t>
            </a:r>
          </a:p>
          <a:p>
            <a:pPr algn="ctr"/>
            <a:endParaRPr lang="tr-TR" sz="5400" dirty="0" smtClean="0">
              <a:ln w="0"/>
              <a:solidFill>
                <a:schemeClr val="accent1"/>
              </a:solidFill>
              <a:effectLst>
                <a:outerShdw blurRad="38100" dist="25400" dir="5400000" algn="ctr" rotWithShape="0">
                  <a:srgbClr val="6E747A">
                    <a:alpha val="43000"/>
                  </a:srgbClr>
                </a:outerShdw>
              </a:effectLst>
            </a:endParaRPr>
          </a:p>
        </p:txBody>
      </p:sp>
      <p:pic>
        <p:nvPicPr>
          <p:cNvPr id="8" name="Resim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0445" y="354510"/>
            <a:ext cx="8739051" cy="3486913"/>
          </a:xfrm>
          <a:prstGeom prst="rect">
            <a:avLst/>
          </a:prstGeom>
        </p:spPr>
      </p:pic>
    </p:spTree>
    <p:extLst>
      <p:ext uri="{BB962C8B-B14F-4D97-AF65-F5344CB8AC3E}">
        <p14:creationId xmlns:p14="http://schemas.microsoft.com/office/powerpoint/2010/main" val="350352740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Yüzeyler">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emplate>Facet</Template>
  <TotalTime>50</TotalTime>
  <Words>252</Words>
  <Application>Microsoft Office PowerPoint</Application>
  <PresentationFormat>Geniş ekran</PresentationFormat>
  <Paragraphs>23</Paragraphs>
  <Slides>7</Slides>
  <Notes>0</Notes>
  <HiddenSlides>0</HiddenSlides>
  <MMClips>1</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7</vt:i4>
      </vt:variant>
    </vt:vector>
  </HeadingPairs>
  <TitlesOfParts>
    <vt:vector size="11" baseType="lpstr">
      <vt:lpstr>Arial</vt:lpstr>
      <vt:lpstr>Trebuchet MS</vt:lpstr>
      <vt:lpstr>Wingdings 3</vt:lpstr>
      <vt:lpstr>Yüzeyler</vt:lpstr>
      <vt:lpstr>Yakıtlar</vt:lpstr>
      <vt:lpstr>Yakıt nedir? </vt:lpstr>
      <vt:lpstr>1- Katı Yakıtlar </vt:lpstr>
      <vt:lpstr>2- Sıvı Yakıtlar</vt:lpstr>
      <vt:lpstr>3- Gaz Yakıtlar </vt:lpstr>
      <vt:lpstr>PowerPoint Sunusu</vt:lpstr>
      <vt:lpstr>PowerPoint Sunusu</vt:lpstr>
    </vt:vector>
  </TitlesOfParts>
  <Company>MoTuN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Yakıtlar</dc:title>
  <dc:creator>Administrator</dc:creator>
  <cp:lastModifiedBy>Administrator</cp:lastModifiedBy>
  <cp:revision>6</cp:revision>
  <dcterms:created xsi:type="dcterms:W3CDTF">2017-03-23T17:03:41Z</dcterms:created>
  <dcterms:modified xsi:type="dcterms:W3CDTF">2017-03-23T17:54:21Z</dcterms:modified>
</cp:coreProperties>
</file>