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854" r:id="rId1"/>
  </p:sldMasterIdLst>
  <p:notesMasterIdLst>
    <p:notesMasterId r:id="rId102"/>
  </p:notesMasterIdLst>
  <p:sldIdLst>
    <p:sldId id="276" r:id="rId2"/>
    <p:sldId id="277" r:id="rId3"/>
    <p:sldId id="371" r:id="rId4"/>
    <p:sldId id="304" r:id="rId5"/>
    <p:sldId id="374" r:id="rId6"/>
    <p:sldId id="336" r:id="rId7"/>
    <p:sldId id="373" r:id="rId8"/>
    <p:sldId id="279" r:id="rId9"/>
    <p:sldId id="281" r:id="rId10"/>
    <p:sldId id="360" r:id="rId11"/>
    <p:sldId id="280" r:id="rId12"/>
    <p:sldId id="382" r:id="rId13"/>
    <p:sldId id="320" r:id="rId14"/>
    <p:sldId id="361" r:id="rId15"/>
    <p:sldId id="282" r:id="rId16"/>
    <p:sldId id="283" r:id="rId17"/>
    <p:sldId id="370" r:id="rId18"/>
    <p:sldId id="372" r:id="rId19"/>
    <p:sldId id="334" r:id="rId20"/>
    <p:sldId id="284" r:id="rId21"/>
    <p:sldId id="321" r:id="rId22"/>
    <p:sldId id="285" r:id="rId23"/>
    <p:sldId id="293" r:id="rId24"/>
    <p:sldId id="375" r:id="rId25"/>
    <p:sldId id="287" r:id="rId26"/>
    <p:sldId id="294" r:id="rId27"/>
    <p:sldId id="379" r:id="rId28"/>
    <p:sldId id="364" r:id="rId29"/>
    <p:sldId id="378" r:id="rId30"/>
    <p:sldId id="367" r:id="rId31"/>
    <p:sldId id="376" r:id="rId32"/>
    <p:sldId id="377" r:id="rId33"/>
    <p:sldId id="380" r:id="rId34"/>
    <p:sldId id="362" r:id="rId35"/>
    <p:sldId id="366" r:id="rId36"/>
    <p:sldId id="381" r:id="rId37"/>
    <p:sldId id="311" r:id="rId38"/>
    <p:sldId id="306" r:id="rId39"/>
    <p:sldId id="307" r:id="rId40"/>
    <p:sldId id="384" r:id="rId41"/>
    <p:sldId id="310" r:id="rId42"/>
    <p:sldId id="383" r:id="rId43"/>
    <p:sldId id="323" r:id="rId44"/>
    <p:sldId id="325" r:id="rId45"/>
    <p:sldId id="318" r:id="rId46"/>
    <p:sldId id="337" r:id="rId47"/>
    <p:sldId id="338" r:id="rId48"/>
    <p:sldId id="339" r:id="rId49"/>
    <p:sldId id="342" r:id="rId50"/>
    <p:sldId id="343" r:id="rId51"/>
    <p:sldId id="344" r:id="rId52"/>
    <p:sldId id="345" r:id="rId53"/>
    <p:sldId id="346" r:id="rId54"/>
    <p:sldId id="347" r:id="rId55"/>
    <p:sldId id="348" r:id="rId56"/>
    <p:sldId id="349" r:id="rId57"/>
    <p:sldId id="350" r:id="rId58"/>
    <p:sldId id="351" r:id="rId59"/>
    <p:sldId id="352" r:id="rId60"/>
    <p:sldId id="353" r:id="rId61"/>
    <p:sldId id="354" r:id="rId62"/>
    <p:sldId id="340" r:id="rId63"/>
    <p:sldId id="256" r:id="rId64"/>
    <p:sldId id="312" r:id="rId65"/>
    <p:sldId id="257" r:id="rId66"/>
    <p:sldId id="258" r:id="rId67"/>
    <p:sldId id="259" r:id="rId68"/>
    <p:sldId id="358" r:id="rId69"/>
    <p:sldId id="387" r:id="rId70"/>
    <p:sldId id="297" r:id="rId71"/>
    <p:sldId id="261" r:id="rId72"/>
    <p:sldId id="262" r:id="rId73"/>
    <p:sldId id="385" r:id="rId74"/>
    <p:sldId id="386" r:id="rId75"/>
    <p:sldId id="388" r:id="rId76"/>
    <p:sldId id="260" r:id="rId77"/>
    <p:sldId id="391" r:id="rId78"/>
    <p:sldId id="390" r:id="rId79"/>
    <p:sldId id="313" r:id="rId80"/>
    <p:sldId id="298" r:id="rId81"/>
    <p:sldId id="263" r:id="rId82"/>
    <p:sldId id="264" r:id="rId83"/>
    <p:sldId id="359" r:id="rId84"/>
    <p:sldId id="299" r:id="rId85"/>
    <p:sldId id="266" r:id="rId86"/>
    <p:sldId id="267" r:id="rId87"/>
    <p:sldId id="269" r:id="rId88"/>
    <p:sldId id="300" r:id="rId89"/>
    <p:sldId id="271" r:id="rId90"/>
    <p:sldId id="314" r:id="rId91"/>
    <p:sldId id="392" r:id="rId92"/>
    <p:sldId id="273" r:id="rId93"/>
    <p:sldId id="393" r:id="rId94"/>
    <p:sldId id="303" r:id="rId95"/>
    <p:sldId id="394" r:id="rId96"/>
    <p:sldId id="395" r:id="rId97"/>
    <p:sldId id="357" r:id="rId98"/>
    <p:sldId id="326" r:id="rId99"/>
    <p:sldId id="355" r:id="rId100"/>
    <p:sldId id="356" r:id="rId10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7DD0"/>
    <a:srgbClr val="000091"/>
    <a:srgbClr val="343434"/>
    <a:srgbClr val="C4CACA"/>
    <a:srgbClr val="99CC00"/>
    <a:srgbClr val="999999"/>
    <a:srgbClr val="FF33CC"/>
    <a:srgbClr val="FDDBEC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38AF6E-35D1-4AC5-8855-AB81D13BC4D2}" type="doc">
      <dgm:prSet loTypeId="urn:microsoft.com/office/officeart/2005/8/layout/arrow1" loCatId="relationship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811B4527-71A8-4281-9A28-46BF14181EDA}">
      <dgm:prSet custT="1"/>
      <dgm:spPr/>
      <dgm:t>
        <a:bodyPr/>
        <a:lstStyle/>
        <a:p>
          <a:pPr rtl="0"/>
          <a:r>
            <a:rPr lang="tr-TR" sz="2000" b="1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Tüm bu ifadeler bize atomun yapısında farklı birimlerin bulunduğunu gösteriyor!</a:t>
          </a:r>
          <a:endParaRPr lang="tr-TR" sz="20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313F2039-399C-46A0-92F4-73D7E84ECB1E}" type="parTrans" cxnId="{84D355D3-E265-42D9-A588-FF10245FB476}">
      <dgm:prSet/>
      <dgm:spPr/>
      <dgm:t>
        <a:bodyPr/>
        <a:lstStyle/>
        <a:p>
          <a:endParaRPr lang="tr-TR"/>
        </a:p>
      </dgm:t>
    </dgm:pt>
    <dgm:pt modelId="{DB844429-A75F-4D70-B152-0B5DE331C286}" type="sibTrans" cxnId="{84D355D3-E265-42D9-A588-FF10245FB476}">
      <dgm:prSet/>
      <dgm:spPr/>
      <dgm:t>
        <a:bodyPr/>
        <a:lstStyle/>
        <a:p>
          <a:endParaRPr lang="tr-TR"/>
        </a:p>
      </dgm:t>
    </dgm:pt>
    <dgm:pt modelId="{9AF11FBE-0238-4056-A36D-F8A6CFBA5390}">
      <dgm:prSet custT="1"/>
      <dgm:spPr/>
      <dgm:t>
        <a:bodyPr vert="vert270"/>
        <a:lstStyle/>
        <a:p>
          <a:pPr rtl="0"/>
          <a:r>
            <a:rPr lang="tr-TR" sz="2000" b="1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Bu birimler </a:t>
          </a:r>
          <a:r>
            <a:rPr lang="tr-TR" sz="2000" b="1" cap="none" spc="0" dirty="0" smtClean="0">
              <a:ln w="12700"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proton, nötron ve elektron</a:t>
          </a:r>
        </a:p>
        <a:p>
          <a:pPr rtl="0"/>
          <a:r>
            <a:rPr lang="tr-TR" sz="2000" b="1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dur.</a:t>
          </a:r>
          <a:endParaRPr lang="tr-TR" sz="20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34541D76-0F1A-4B35-B7AB-D6B1A82D8698}" type="parTrans" cxnId="{B376E1C6-8D20-4906-A793-9FC1C3385D87}">
      <dgm:prSet/>
      <dgm:spPr/>
      <dgm:t>
        <a:bodyPr/>
        <a:lstStyle/>
        <a:p>
          <a:endParaRPr lang="tr-TR"/>
        </a:p>
      </dgm:t>
    </dgm:pt>
    <dgm:pt modelId="{10A8BB2E-6CF4-4032-946D-FEE518C6D43F}" type="sibTrans" cxnId="{B376E1C6-8D20-4906-A793-9FC1C3385D87}">
      <dgm:prSet/>
      <dgm:spPr/>
      <dgm:t>
        <a:bodyPr/>
        <a:lstStyle/>
        <a:p>
          <a:endParaRPr lang="tr-TR"/>
        </a:p>
      </dgm:t>
    </dgm:pt>
    <dgm:pt modelId="{EC324F57-E241-494F-B0CE-C72A878F8AC4}" type="pres">
      <dgm:prSet presAssocID="{D738AF6E-35D1-4AC5-8855-AB81D13BC4D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C3BF6B5-D178-464E-AFA7-492C032EAF60}" type="pres">
      <dgm:prSet presAssocID="{811B4527-71A8-4281-9A28-46BF14181EDA}" presName="arrow" presStyleLbl="node1" presStyleIdx="0" presStyleCnt="2" custAng="875604" custScaleX="70827" custScaleY="130406" custRadScaleRad="98016" custRadScaleInc="-2203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D33672F-17D9-4872-88E3-CD62B6ED398C}" type="pres">
      <dgm:prSet presAssocID="{9AF11FBE-0238-4056-A36D-F8A6CFBA5390}" presName="arrow" presStyleLbl="node1" presStyleIdx="1" presStyleCnt="2" custAng="5400000" custScaleX="87362" custRadScaleRad="148961" custRadScaleInc="1085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376E1C6-8D20-4906-A793-9FC1C3385D87}" srcId="{D738AF6E-35D1-4AC5-8855-AB81D13BC4D2}" destId="{9AF11FBE-0238-4056-A36D-F8A6CFBA5390}" srcOrd="1" destOrd="0" parTransId="{34541D76-0F1A-4B35-B7AB-D6B1A82D8698}" sibTransId="{10A8BB2E-6CF4-4032-946D-FEE518C6D43F}"/>
    <dgm:cxn modelId="{9862CF26-DE0D-4EB0-B84D-ABA630960E1E}" type="presOf" srcId="{D738AF6E-35D1-4AC5-8855-AB81D13BC4D2}" destId="{EC324F57-E241-494F-B0CE-C72A878F8AC4}" srcOrd="0" destOrd="0" presId="urn:microsoft.com/office/officeart/2005/8/layout/arrow1"/>
    <dgm:cxn modelId="{03343099-FE43-4225-8976-EC428BE8A694}" type="presOf" srcId="{811B4527-71A8-4281-9A28-46BF14181EDA}" destId="{5C3BF6B5-D178-464E-AFA7-492C032EAF60}" srcOrd="0" destOrd="0" presId="urn:microsoft.com/office/officeart/2005/8/layout/arrow1"/>
    <dgm:cxn modelId="{84D355D3-E265-42D9-A588-FF10245FB476}" srcId="{D738AF6E-35D1-4AC5-8855-AB81D13BC4D2}" destId="{811B4527-71A8-4281-9A28-46BF14181EDA}" srcOrd="0" destOrd="0" parTransId="{313F2039-399C-46A0-92F4-73D7E84ECB1E}" sibTransId="{DB844429-A75F-4D70-B152-0B5DE331C286}"/>
    <dgm:cxn modelId="{D895FAAC-1671-4A5E-8C2B-7D8FE6D21E45}" type="presOf" srcId="{9AF11FBE-0238-4056-A36D-F8A6CFBA5390}" destId="{0D33672F-17D9-4872-88E3-CD62B6ED398C}" srcOrd="0" destOrd="0" presId="urn:microsoft.com/office/officeart/2005/8/layout/arrow1"/>
    <dgm:cxn modelId="{C3E6E670-1C8C-43FC-8920-8264537B7ECF}" type="presParOf" srcId="{EC324F57-E241-494F-B0CE-C72A878F8AC4}" destId="{5C3BF6B5-D178-464E-AFA7-492C032EAF60}" srcOrd="0" destOrd="0" presId="urn:microsoft.com/office/officeart/2005/8/layout/arrow1"/>
    <dgm:cxn modelId="{21433A22-2A5D-46E5-8D57-8A1C874A497D}" type="presParOf" srcId="{EC324F57-E241-494F-B0CE-C72A878F8AC4}" destId="{0D33672F-17D9-4872-88E3-CD62B6ED398C}" srcOrd="1" destOrd="0" presId="urn:microsoft.com/office/officeart/2005/8/layout/arrow1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A5D3E1D-C423-421B-9A5B-A11D1431124D}" type="datetimeFigureOut">
              <a:rPr lang="tr-TR"/>
              <a:pPr>
                <a:defRPr/>
              </a:pPr>
              <a:t>17.1.2016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smtClean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CFBC27F-AC41-48B4-B49C-7164438A58C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64445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7680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E188A67-02E7-432B-979C-0D27BE70F52F}" type="slidenum">
              <a:rPr lang="tr-TR" smtClean="0"/>
              <a:pPr/>
              <a:t>8</a:t>
            </a:fld>
            <a:endParaRPr lang="tr-TR" smtClean="0"/>
          </a:p>
        </p:txBody>
      </p:sp>
    </p:spTree>
    <p:extLst>
      <p:ext uri="{BB962C8B-B14F-4D97-AF65-F5344CB8AC3E}">
        <p14:creationId xmlns:p14="http://schemas.microsoft.com/office/powerpoint/2010/main" val="2563567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FBC27F-AC41-48B4-B49C-7164438A58CE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9298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7782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302A56-F5A2-4AE3-9DB2-9887FC258131}" type="slidenum">
              <a:rPr lang="tr-TR" smtClean="0"/>
              <a:pPr/>
              <a:t>15</a:t>
            </a:fld>
            <a:endParaRPr lang="tr-TR" smtClean="0"/>
          </a:p>
        </p:txBody>
      </p:sp>
    </p:spTree>
    <p:extLst>
      <p:ext uri="{BB962C8B-B14F-4D97-AF65-F5344CB8AC3E}">
        <p14:creationId xmlns:p14="http://schemas.microsoft.com/office/powerpoint/2010/main" val="537756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FBC27F-AC41-48B4-B49C-7164438A58CE}" type="slidenum">
              <a:rPr lang="tr-TR" smtClean="0"/>
              <a:pPr>
                <a:defRPr/>
              </a:pPr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4249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EDDF4-9134-4CC6-92A5-06F86536D58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D3323-778E-4372-8DD0-06E1D082DED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8E90F-0313-472D-9D1A-30DE3628626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438C8-A76C-4F58-85F6-CE67B5CA011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26A17-4220-422D-9CAD-796FA50ACB4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491D5-11EA-498E-A29D-76371417287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C6F5A-F045-430C-87CF-565F1EA3A31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B65A4-9096-44A6-9003-17EAC92DE44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AA180-7AB2-421E-A00C-5FF17AA2403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CE08C-591D-446D-95EC-2232C8FCF41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361E0-8642-45B9-82C8-816FC545681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2051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8459163-107A-401B-938D-BED9610BD9E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55" r:id="rId1"/>
    <p:sldLayoutId id="2147484856" r:id="rId2"/>
    <p:sldLayoutId id="2147484857" r:id="rId3"/>
    <p:sldLayoutId id="2147484858" r:id="rId4"/>
    <p:sldLayoutId id="2147484859" r:id="rId5"/>
    <p:sldLayoutId id="2147484860" r:id="rId6"/>
    <p:sldLayoutId id="2147484861" r:id="rId7"/>
    <p:sldLayoutId id="2147484862" r:id="rId8"/>
    <p:sldLayoutId id="2147484863" r:id="rId9"/>
    <p:sldLayoutId id="2147484864" r:id="rId10"/>
    <p:sldLayoutId id="214748486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gif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gif"/><Relationship Id="rId4" Type="http://schemas.openxmlformats.org/officeDocument/2006/relationships/image" Target="../media/image61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png"/><Relationship Id="rId4" Type="http://schemas.openxmlformats.org/officeDocument/2006/relationships/image" Target="../media/image8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3" Type="http://schemas.openxmlformats.org/officeDocument/2006/relationships/image" Target="../media/image109.jpeg"/><Relationship Id="rId7" Type="http://schemas.openxmlformats.org/officeDocument/2006/relationships/image" Target="../media/image113.jpe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110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jpeg"/><Relationship Id="rId5" Type="http://schemas.openxmlformats.org/officeDocument/2006/relationships/image" Target="../media/image135.jpeg"/><Relationship Id="rId4" Type="http://schemas.openxmlformats.org/officeDocument/2006/relationships/image" Target="../media/image13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image" Target="../media/image9.gif"/><Relationship Id="rId3" Type="http://schemas.openxmlformats.org/officeDocument/2006/relationships/image" Target="../media/image13.jpeg"/><Relationship Id="rId7" Type="http://schemas.openxmlformats.org/officeDocument/2006/relationships/diagramData" Target="../diagrams/data1.xml"/><Relationship Id="rId12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11" Type="http://schemas.microsoft.com/office/2007/relationships/diagramDrawing" Target="../diagrams/drawing1.xml"/><Relationship Id="rId5" Type="http://schemas.openxmlformats.org/officeDocument/2006/relationships/image" Target="../media/image22.gif"/><Relationship Id="rId10" Type="http://schemas.openxmlformats.org/officeDocument/2006/relationships/diagramColors" Target="../diagrams/colors1.xml"/><Relationship Id="rId4" Type="http://schemas.openxmlformats.org/officeDocument/2006/relationships/image" Target="../media/image12.jpeg"/><Relationship Id="rId9" Type="http://schemas.openxmlformats.org/officeDocument/2006/relationships/diagramQuickStyle" Target="../diagrams/quickStyle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8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1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gif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gif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4.gif"/><Relationship Id="rId4" Type="http://schemas.openxmlformats.org/officeDocument/2006/relationships/image" Target="../media/image157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gif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9.gif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5.jpeg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gif"/><Relationship Id="rId4" Type="http://schemas.openxmlformats.org/officeDocument/2006/relationships/image" Target="../media/image26.jpe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image" Target="../media/image16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0.jpeg"/><Relationship Id="rId4" Type="http://schemas.openxmlformats.org/officeDocument/2006/relationships/image" Target="../media/image169.jpe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gi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gif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gif"/><Relationship Id="rId2" Type="http://schemas.openxmlformats.org/officeDocument/2006/relationships/image" Target="../media/image173.gif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gif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4357688"/>
            <a:ext cx="2339752" cy="250031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Atom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Çekirdek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Elektron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Proton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Nötron </a:t>
            </a:r>
            <a:endParaRPr lang="tr-TR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8852" name="Picture 4" descr="https://allencentre.wikispaces.com/file/view/atoms.gif/236660758/240x180/atom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0"/>
            <a:ext cx="7200800" cy="5400600"/>
          </a:xfrm>
          <a:prstGeom prst="rect">
            <a:avLst/>
          </a:prstGeom>
          <a:noFill/>
        </p:spPr>
      </p:pic>
      <p:sp>
        <p:nvSpPr>
          <p:cNvPr id="9" name="8 Oval"/>
          <p:cNvSpPr/>
          <p:nvPr/>
        </p:nvSpPr>
        <p:spPr>
          <a:xfrm>
            <a:off x="7380312" y="1772816"/>
            <a:ext cx="1584176" cy="165618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10344" y="346646"/>
            <a:ext cx="8229600" cy="500199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Atomun Yapısı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3074" name="Picture 2" descr="https://lh3.ggpht.com/BOJbwcBCBPaz39br7DVbYD6ZCQpp98w-BmiO2ohYuVuTyCxG8n8mOE-y4cWrFxCvNA=h9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1" t="9418" r="26205" b="9873"/>
          <a:stretch/>
        </p:blipFill>
        <p:spPr bwMode="auto">
          <a:xfrm>
            <a:off x="1619672" y="1196752"/>
            <a:ext cx="6048672" cy="549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3 Dikdörtgen"/>
          <p:cNvSpPr/>
          <p:nvPr/>
        </p:nvSpPr>
        <p:spPr>
          <a:xfrm>
            <a:off x="1691680" y="2339752"/>
            <a:ext cx="1584176" cy="2444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Elektron  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22 Dikdörtgen"/>
          <p:cNvSpPr/>
          <p:nvPr/>
        </p:nvSpPr>
        <p:spPr>
          <a:xfrm>
            <a:off x="5220072" y="3429000"/>
            <a:ext cx="1367284" cy="274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Proton   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23 Dikdörtgen"/>
          <p:cNvSpPr/>
          <p:nvPr/>
        </p:nvSpPr>
        <p:spPr>
          <a:xfrm>
            <a:off x="2915816" y="4077072"/>
            <a:ext cx="1404156" cy="242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Nötron    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4211960" y="4065715"/>
            <a:ext cx="285812" cy="1326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 flipV="1">
            <a:off x="4968044" y="3703156"/>
            <a:ext cx="396044" cy="3499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283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474" y="188640"/>
            <a:ext cx="4766815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00151"/>
            <a:ext cx="4791456" cy="2609088"/>
          </a:xfrm>
          <a:prstGeom prst="rect">
            <a:avLst/>
          </a:prstGeom>
        </p:spPr>
      </p:pic>
      <p:pic>
        <p:nvPicPr>
          <p:cNvPr id="71686" name="Picture 6" descr="http://www.ndt-ed.org/EducationResources/HighSchool/Electricity/Graphics/Electr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7620" y="0"/>
            <a:ext cx="1619672" cy="1607308"/>
          </a:xfrm>
          <a:prstGeom prst="rect">
            <a:avLst/>
          </a:prstGeom>
          <a:noFill/>
        </p:spPr>
      </p:pic>
      <p:pic>
        <p:nvPicPr>
          <p:cNvPr id="71682" name="Picture 2" descr="http://www.ndt-ed.org/EducationResources/HighSchool/Electricity/Graphics/prot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4725" y="0"/>
            <a:ext cx="1819275" cy="1819276"/>
          </a:xfrm>
          <a:prstGeom prst="rect">
            <a:avLst/>
          </a:prstGeom>
          <a:noFill/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547664" y="0"/>
            <a:ext cx="6408712" cy="2852936"/>
          </a:xfrm>
        </p:spPr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Atomda bulunan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taneciklerin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 her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birinin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farklı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elektriksel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yükü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vard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r!</a:t>
            </a:r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Bu elektriksel yüklere sahip parçacıklar birbirini (pozitif yük negatif yük birbirini çeker) etkileyerek bir arada bulunur ve atomu oluşturur.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pic>
        <p:nvPicPr>
          <p:cNvPr id="17410" name="Picture 2" descr="http://i.imgur.com/JrwgO8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6" y="4195502"/>
            <a:ext cx="3001516" cy="300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ages.wisegeek.com/positive-and-negative-charge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2"/>
          <a:stretch/>
        </p:blipFill>
        <p:spPr bwMode="auto">
          <a:xfrm rot="3494251">
            <a:off x="5665567" y="3368319"/>
            <a:ext cx="2786007" cy="2091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ages.wisegeek.com/positive-and-negative-charge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2"/>
          <a:stretch/>
        </p:blipFill>
        <p:spPr bwMode="auto">
          <a:xfrm rot="3494251">
            <a:off x="6878918" y="3338355"/>
            <a:ext cx="2786007" cy="2091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images.wisegeek.com/positive-and-negative-charge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2"/>
          <a:stretch/>
        </p:blipFill>
        <p:spPr bwMode="auto">
          <a:xfrm rot="3494251">
            <a:off x="4452216" y="3313886"/>
            <a:ext cx="2786007" cy="2091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1916832"/>
          </a:xfrm>
        </p:spPr>
        <p:txBody>
          <a:bodyPr/>
          <a:lstStyle/>
          <a:p>
            <a:pPr marL="0" indent="0"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Çekirdekte bulunan pozitif(+) yüklü protonlar, negatif(-) yüklü elektronu çekerler. Böylece bu parçacıklar bir arada bulunabilirler.</a:t>
            </a:r>
            <a:endParaRPr lang="tr-TR" sz="3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1026" name="Picture 2" descr="https://s-media-cache-ak0.pinimg.com/736x/98/2d/be/982dbe9eba6b0193fff95140b7e0dd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9" r="12691" b="26477"/>
          <a:stretch/>
        </p:blipFill>
        <p:spPr bwMode="auto">
          <a:xfrm>
            <a:off x="11832" y="1916832"/>
            <a:ext cx="6120680" cy="352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612232" y="1628800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5628456" y="4077072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rtı 5"/>
          <p:cNvSpPr/>
          <p:nvPr/>
        </p:nvSpPr>
        <p:spPr>
          <a:xfrm>
            <a:off x="371872" y="4077072"/>
            <a:ext cx="1152128" cy="1008112"/>
          </a:xfrm>
          <a:prstGeom prst="mathPl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ksi 6"/>
          <p:cNvSpPr/>
          <p:nvPr/>
        </p:nvSpPr>
        <p:spPr>
          <a:xfrm>
            <a:off x="5196408" y="3537012"/>
            <a:ext cx="432048" cy="432048"/>
          </a:xfrm>
          <a:prstGeom prst="mathMin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Eksi 7"/>
          <p:cNvSpPr/>
          <p:nvPr/>
        </p:nvSpPr>
        <p:spPr>
          <a:xfrm>
            <a:off x="5628456" y="2060848"/>
            <a:ext cx="288032" cy="432048"/>
          </a:xfrm>
          <a:prstGeom prst="mathMin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" name="Picture 4" descr="https://nerdyjokes.files.wordpress.com/2014/03/sodium-atom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474" y="3140968"/>
            <a:ext cx="3681787" cy="368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99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6632"/>
            <a:ext cx="8496944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ur.com/U9LwW8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59632" y="476672"/>
            <a:ext cx="6858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-24656" y="476672"/>
            <a:ext cx="9144000" cy="1008112"/>
          </a:xfrm>
        </p:spPr>
        <p:txBody>
          <a:bodyPr/>
          <a:lstStyle/>
          <a:p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Elektronlar sabit durmaz daima hareket halindedir. Elektronlar hem kendi hem de çekirdeğin etrafında dönerler.</a:t>
            </a:r>
            <a:b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</a:br>
            <a:endParaRPr lang="tr-TR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42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demiart.ru/forum/uploads2/post-113652-122880447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452"/>
            <a:ext cx="3321496" cy="3321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player.myshared.ru/884734/data/images/img7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403972"/>
            <a:ext cx="3433564" cy="343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2 İçerik Yer Tutucusu"/>
          <p:cNvSpPr>
            <a:spLocks noGrp="1"/>
          </p:cNvSpPr>
          <p:nvPr>
            <p:ph type="subTitle" idx="4294967295"/>
          </p:nvPr>
        </p:nvSpPr>
        <p:spPr>
          <a:xfrm>
            <a:off x="3275856" y="455153"/>
            <a:ext cx="5868144" cy="1627920"/>
          </a:xfrm>
          <a:noFill/>
          <a:ln>
            <a:noFill/>
          </a:ln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Elektronlar çekirdeğin etrafında dönmeseydi çekirdek tarafından çekildikleri için çekirdeğe düşerlerdi. </a:t>
            </a:r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 cstate="print"/>
          <a:srcRect l="9302" t="15356" r="6976"/>
          <a:stretch>
            <a:fillRect/>
          </a:stretch>
        </p:blipFill>
        <p:spPr bwMode="auto">
          <a:xfrm>
            <a:off x="0" y="2996952"/>
            <a:ext cx="3929062" cy="12858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ikdörtgen 1"/>
          <p:cNvSpPr/>
          <p:nvPr/>
        </p:nvSpPr>
        <p:spPr>
          <a:xfrm>
            <a:off x="323528" y="479715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Aharoni" pitchFamily="2" charset="-79"/>
              </a:rPr>
              <a:t>Ve dönerken çekirdek tarafından çekilmeselerdi etrafa dağılırlardı.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ttp://www.sebastianhall.se/cmid/wp-content/uploads/2011/11/Pre-comp-2_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2252" y="3499098"/>
            <a:ext cx="5256584" cy="405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forum.warthunder.ru/uploads/profile/photo-1020769.gif?_r=14351527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2252" y="-1391890"/>
            <a:ext cx="4550903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atomas.lt/Atom-Animation--6556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08816">
            <a:off x="3772636" y="-781351"/>
            <a:ext cx="3199231" cy="399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4" name="2 İçerik Yer Tutucusu"/>
          <p:cNvSpPr>
            <a:spLocks noGrp="1"/>
          </p:cNvSpPr>
          <p:nvPr>
            <p:ph idx="1"/>
          </p:nvPr>
        </p:nvSpPr>
        <p:spPr>
          <a:xfrm>
            <a:off x="0" y="2766070"/>
            <a:ext cx="9144000" cy="201987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Protonlar ve nötronlar da hareket eder ama elektrona göre bu hareket çok yavaştır.</a:t>
            </a:r>
          </a:p>
          <a:p>
            <a:pPr algn="ctr" fontAlgn="auto">
              <a:spcAft>
                <a:spcPts val="0"/>
              </a:spcAft>
              <a:buNone/>
              <a:defRPr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Acaba bunun kütlesi ile bir ilgisi olabilir mi?</a:t>
            </a:r>
          </a:p>
        </p:txBody>
      </p:sp>
      <p:pic>
        <p:nvPicPr>
          <p:cNvPr id="9" name="Picture 2" descr="http://atomas.lt/Atom-Animation--6556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08816">
            <a:off x="6776656" y="-600853"/>
            <a:ext cx="2055296" cy="2569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694.photobucket.com/albums/vv309/Mikal58_photos/Animation-CarbonAtom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679" y="3268912"/>
            <a:ext cx="42862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gcps.desire2learn.com/d2l/lor/viewer/viewFile.d2lfile/15535/8749/radiationguyA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740" y="1325935"/>
            <a:ext cx="3845868" cy="5003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2708473"/>
            <a:ext cx="5436096" cy="4165923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Proton ve nötron da kendi etraflarında dönerek hareket ederler fakat bunların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kütle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leri elektronun kütlesinden çok daha fazla olduğundan hareketleri daha yavaştır.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5" name="Picture 10" descr="http://www1.mans.edu.eg/facscim/arabic/chemistry/hgatom_animate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155" y="-171400"/>
            <a:ext cx="333375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84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98612" y="88465"/>
            <a:ext cx="7067128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Atom altı parçacıkların Kütleleri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" name="Picture 4" descr="http://www.yardimcikaynaklar.com/wp-content/uploads/2014/12/Proton-n%C3%B6tron-ve-elektronun-k%C3%BCtlelerinin-kar%C5%9F%C4%B1la%C5%9Ft%C4%B1r%C4%B1lmas%C4%B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08" y="2262188"/>
            <a:ext cx="9088713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bchem4u.wikispaces.com/file/view/helium.gif/306913812/240x237/helium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600"/>
            <a:ext cx="2411760" cy="2405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bchem4u.wikispaces.com/file/view/helium.gif/306913812/240x237/helium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176" y="-35024"/>
            <a:ext cx="2411760" cy="2405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725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http://www.suleymanyusuf.com/kainatinyaratilisi/res/01%20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6696" y="1358116"/>
            <a:ext cx="4319972" cy="2677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2 İçerik Yer Tutucusu"/>
          <p:cNvSpPr>
            <a:spLocks noGrp="1"/>
          </p:cNvSpPr>
          <p:nvPr>
            <p:ph idx="1"/>
          </p:nvPr>
        </p:nvSpPr>
        <p:spPr>
          <a:xfrm>
            <a:off x="6012160" y="4581128"/>
            <a:ext cx="3131840" cy="2016224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Bundan dolayı atomun kütlesini proton ve nötron oluşturur.</a:t>
            </a:r>
          </a:p>
        </p:txBody>
      </p:sp>
      <p:pic>
        <p:nvPicPr>
          <p:cNvPr id="65546" name="Picture 10" descr="http://www.green-planet-solar-energy.com/images/pne_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3563888" cy="2276525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2627784" y="2636912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Elektron 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40160" y="2708920"/>
            <a:ext cx="122413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Proton  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2008" y="2708920"/>
            <a:ext cx="122413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Nötron   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7324" y="2996952"/>
            <a:ext cx="122413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Yüksüz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-125760" y="0"/>
            <a:ext cx="4283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Protonun ve nötronun kütlesi birbirlerine yakındır. </a:t>
            </a:r>
            <a:endParaRPr lang="tr-TR" sz="3200" dirty="0">
              <a:latin typeface="+mn-lt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644008" y="17779"/>
            <a:ext cx="44999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Fakat protonun kütlesi elektronun kütlesinden oldukça büyüktür. (2000 kat)</a:t>
            </a:r>
          </a:p>
        </p:txBody>
      </p:sp>
      <p:pic>
        <p:nvPicPr>
          <p:cNvPr id="22530" name="Picture 2" descr="https://kurious.ku.edu.tr/sites/kurious.ku.edu.tr/files/image003_54.jpg?itok=8-Qa8ey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2939"/>
            <a:ext cx="5802238" cy="255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http://www.ch.ic.ac.uk/rzepa/blog/wp-content/uploads/2014/03/Br2+benzene+D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279" y="77989"/>
            <a:ext cx="3283432" cy="2532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chem.rochester.edu/~plhgrp/structures/Fe2N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04" y="-9748"/>
            <a:ext cx="3159279" cy="315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www.ch.ic.ac.uk/local/organic/conf/Ring-C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974" y="174179"/>
            <a:ext cx="2928305" cy="243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s2.picofile.com/file/8100545576/Chemistry_animated_063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141" y="3559398"/>
            <a:ext cx="3333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chemwiki.ucdavis.edu/@api/deki/files/1852/3D2.gif?size=bestfit&amp;width=165&amp;height=182&amp;revision=1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768" y="3970073"/>
            <a:ext cx="2590800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2 İçerik Yer Tutucusu"/>
          <p:cNvSpPr>
            <a:spLocks noGrp="1"/>
          </p:cNvSpPr>
          <p:nvPr>
            <p:ph idx="1"/>
          </p:nvPr>
        </p:nvSpPr>
        <p:spPr>
          <a:xfrm>
            <a:off x="0" y="2911197"/>
            <a:ext cx="9144000" cy="872138"/>
          </a:xfrm>
        </p:spPr>
        <p:txBody>
          <a:bodyPr/>
          <a:lstStyle/>
          <a:p>
            <a:pPr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Elementlerdeki ve bileşiklerdeki atomları bir arada tutan etki nedir?</a:t>
            </a:r>
          </a:p>
          <a:p>
            <a:pPr algn="ctr"/>
            <a:endParaRPr lang="tr-TR" sz="36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tr-TR" sz="36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4" name="Picture 6" descr="http://mail.colonial.net/~hkaiter/astronomyimages09/female_scientist_floating_on_molecules_hg_wht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70073"/>
            <a:ext cx="3024336" cy="281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4" name="Picture 8" descr="http://ndstudies.gov/energy/level2/files/level2/img/module01/iStock_000027030332Medium_oxygen_atom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400" y="2888538"/>
            <a:ext cx="3828800" cy="396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http://www.nano-ou.net/Images/Boh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1844824"/>
            <a:ext cx="5915000" cy="59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7411" name="2 İçerik Yer Tutucusu"/>
          <p:cNvSpPr>
            <a:spLocks noGrp="1"/>
          </p:cNvSpPr>
          <p:nvPr>
            <p:ph idx="1"/>
          </p:nvPr>
        </p:nvSpPr>
        <p:spPr>
          <a:xfrm>
            <a:off x="0" y="2571751"/>
            <a:ext cx="9144000" cy="1073273"/>
          </a:xfrm>
        </p:spPr>
        <p:txBody>
          <a:bodyPr/>
          <a:lstStyle/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Acaba atomun hacmini sizce hangi parçacık oluşturur?</a:t>
            </a:r>
          </a:p>
        </p:txBody>
      </p:sp>
      <p:pic>
        <p:nvPicPr>
          <p:cNvPr id="17413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l="5067"/>
          <a:stretch/>
        </p:blipFill>
        <p:spPr bwMode="auto">
          <a:xfrm>
            <a:off x="-1" y="0"/>
            <a:ext cx="9103487" cy="2708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 cstate="print"/>
          <a:srcRect t="10101"/>
          <a:stretch>
            <a:fillRect/>
          </a:stretch>
        </p:blipFill>
        <p:spPr bwMode="auto">
          <a:xfrm>
            <a:off x="1115616" y="1265168"/>
            <a:ext cx="6264696" cy="5592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://www.vidoin.com/wp-content/uploads/2011/12/atomun-yap%C4%B1-ta%C5%9Flar%C4%B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064" b="33807"/>
          <a:stretch>
            <a:fillRect/>
          </a:stretch>
        </p:blipFill>
        <p:spPr bwMode="auto">
          <a:xfrm>
            <a:off x="1853952" y="15156"/>
            <a:ext cx="4788024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physicsnphilosophy.files.wordpress.com/2015/06/classical-picture-of-atom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6651"/>
            <a:ext cx="9144000" cy="5139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8" name="1 Başlık"/>
          <p:cNvSpPr>
            <a:spLocks noGrp="1"/>
          </p:cNvSpPr>
          <p:nvPr>
            <p:ph type="title"/>
          </p:nvPr>
        </p:nvSpPr>
        <p:spPr>
          <a:xfrm>
            <a:off x="20960" y="0"/>
            <a:ext cx="9144000" cy="1143000"/>
          </a:xfrm>
        </p:spPr>
        <p:txBody>
          <a:bodyPr/>
          <a:lstStyle/>
          <a:p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Elektron Oteli</a:t>
            </a:r>
          </a:p>
        </p:txBody>
      </p:sp>
      <p:sp>
        <p:nvSpPr>
          <p:cNvPr id="63491" name="2 İçerik Yer Tutucusu"/>
          <p:cNvSpPr>
            <a:spLocks noGrp="1"/>
          </p:cNvSpPr>
          <p:nvPr>
            <p:ph idx="1"/>
          </p:nvPr>
        </p:nvSpPr>
        <p:spPr>
          <a:xfrm>
            <a:off x="25648" y="1222595"/>
            <a:ext cx="9144000" cy="1008112"/>
          </a:xfrm>
          <a:ln>
            <a:noFill/>
          </a:ln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atomdaki elektronlar çekirdekten farklı uzaklıklarda belli bir kurala göre bulunurlar!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www.kcvs.ca/martin/astro/au/unit2/61/chp6_1_files/atom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2" y="1319089"/>
            <a:ext cx="5364596" cy="536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2" name="2 İçerik Yer Tutucusu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1058441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	Elektronların ortalama olarak bulunabilme olasılığının olduğu bölgelere </a:t>
            </a:r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katman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denir.</a:t>
            </a:r>
          </a:p>
        </p:txBody>
      </p:sp>
      <p:sp>
        <p:nvSpPr>
          <p:cNvPr id="12" name="7 Dikdörtgen"/>
          <p:cNvSpPr/>
          <p:nvPr/>
        </p:nvSpPr>
        <p:spPr>
          <a:xfrm>
            <a:off x="1606287" y="4916441"/>
            <a:ext cx="2271213" cy="289224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tr-TR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</a:t>
            </a:r>
            <a:endParaRPr lang="tr-TR" sz="1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3" name="6 Dikdörtgen"/>
          <p:cNvSpPr/>
          <p:nvPr/>
        </p:nvSpPr>
        <p:spPr>
          <a:xfrm>
            <a:off x="341530" y="1769180"/>
            <a:ext cx="2286254" cy="370817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</a:t>
            </a:r>
            <a:endParaRPr lang="tr-TR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" name="Oval 1"/>
          <p:cNvSpPr/>
          <p:nvPr/>
        </p:nvSpPr>
        <p:spPr>
          <a:xfrm>
            <a:off x="2627784" y="2916998"/>
            <a:ext cx="648072" cy="28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3445148" y="6218431"/>
            <a:ext cx="1944352" cy="31640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1512" name="Picture 8" descr="https://dr282zn36sxxg.cloudfront.net/datastreams/f-d%3Ace24952006b88adc925e5790b25e85c2b82b2617303834c80677bd36%2BIMAGE%2BIMAGE.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899" y="1838443"/>
            <a:ext cx="4283968" cy="428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6 Dikdörtgen"/>
          <p:cNvSpPr/>
          <p:nvPr/>
        </p:nvSpPr>
        <p:spPr>
          <a:xfrm>
            <a:off x="1606287" y="1859512"/>
            <a:ext cx="3082286" cy="313598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Yörünge(katman)   </a:t>
            </a:r>
            <a:endParaRPr lang="tr-TR" sz="28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tr-TR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Elektronların Dizilimi</a:t>
            </a:r>
            <a:endParaRPr lang="tr-TR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26626" name="Picture 2" descr="https://49.media.tumblr.com/b88ab7d030348fd5d2d82500d7a6162e/tumblr_n2rbk2IVuq1qadbo1o1_r1_4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928" y="865932"/>
            <a:ext cx="5976416" cy="597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948264" y="6093296"/>
            <a:ext cx="720080" cy="74905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76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2 İçerik Yer Tutucusu"/>
          <p:cNvSpPr>
            <a:spLocks noGrp="1"/>
          </p:cNvSpPr>
          <p:nvPr>
            <p:ph idx="1"/>
          </p:nvPr>
        </p:nvSpPr>
        <p:spPr>
          <a:xfrm>
            <a:off x="166366" y="1196752"/>
            <a:ext cx="5845793" cy="1512168"/>
          </a:xfrm>
        </p:spPr>
        <p:txBody>
          <a:bodyPr/>
          <a:lstStyle/>
          <a:p>
            <a:pPr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Elektronlar katmanlara hangi kurala göre dizilirler?</a:t>
            </a: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1405" y="1"/>
            <a:ext cx="3022596" cy="3573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6" name="Picture 4" descr="http://www.webelements.com/_media/elements/kossel_diagrams/A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5" b="9932"/>
          <a:stretch/>
        </p:blipFill>
        <p:spPr bwMode="auto">
          <a:xfrm>
            <a:off x="5787191" y="3684234"/>
            <a:ext cx="3346078" cy="2658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micromountain.com/assets/newheanim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4234"/>
            <a:ext cx="3172245" cy="317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atom anima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946" y="3596117"/>
            <a:ext cx="3131794" cy="3131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5695557" y="3743486"/>
            <a:ext cx="648072" cy="5040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Ar 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Örnekler Çözelim</a:t>
            </a:r>
            <a:endParaRPr lang="tr-TR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http://atomicpcsinc.com/atom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17638"/>
            <a:ext cx="489654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tom animation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38560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Lityum elementine ait atom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532459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atom anim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121792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Lityum elementine ait atom</a:t>
            </a:r>
            <a:endParaRPr lang="tr-TR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974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tr-TR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Berilyum elementine ait atom</a:t>
            </a:r>
            <a:endParaRPr lang="tr-TR" dirty="0"/>
          </a:p>
        </p:txBody>
      </p:sp>
      <p:pic>
        <p:nvPicPr>
          <p:cNvPr id="3074" name="Picture 2" descr="atom animation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142132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34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i.imgur.com/aBtT0Hr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275" y="-7466"/>
            <a:ext cx="2723025" cy="408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s://ecology110hristina2011sp.files.wordpress.com/2011/03/hbonds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7545"/>
            <a:ext cx="4032448" cy="345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mrboggsscience.com/Animations/sodium%20chlride%20animation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3756"/>
            <a:ext cx="5684498" cy="2784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3072" y="3202732"/>
            <a:ext cx="6588224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Yeni maddeler nasıl oluşur?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8440" name="Picture 8" descr="https://upload.wikimedia.org/wikipedia/en/d/df/ChlorinePentafluoride_3dSmall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976" y="4073757"/>
            <a:ext cx="3712324" cy="2784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037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34256"/>
          </a:xfrm>
        </p:spPr>
        <p:txBody>
          <a:bodyPr/>
          <a:lstStyle/>
          <a:p>
            <a:r>
              <a:rPr lang="tr-TR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Berilyum elementine </a:t>
            </a:r>
            <a:r>
              <a:rPr lang="tr-TR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ait atom</a:t>
            </a:r>
            <a:endParaRPr lang="tr-TR" dirty="0"/>
          </a:p>
        </p:txBody>
      </p:sp>
      <p:pic>
        <p:nvPicPr>
          <p:cNvPr id="12290" name="Picture 2" descr="http://www.micromountain.com/siteassets/beanimshell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176288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510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1520" y="20638"/>
            <a:ext cx="8229600" cy="1143000"/>
          </a:xfrm>
        </p:spPr>
        <p:txBody>
          <a:bodyPr/>
          <a:lstStyle/>
          <a:p>
            <a:r>
              <a:rPr lang="tr-TR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Bor elementine </a:t>
            </a:r>
            <a:r>
              <a:rPr lang="tr-TR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ait atom</a:t>
            </a:r>
            <a:endParaRPr lang="tr-TR" dirty="0"/>
          </a:p>
        </p:txBody>
      </p:sp>
      <p:pic>
        <p:nvPicPr>
          <p:cNvPr id="5122" name="Picture 2" descr="atom animation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43000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88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tom animation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5984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23528" y="45244"/>
            <a:ext cx="8229600" cy="1143000"/>
          </a:xfrm>
        </p:spPr>
        <p:txBody>
          <a:bodyPr/>
          <a:lstStyle/>
          <a:p>
            <a:r>
              <a:rPr lang="tr-TR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Bor elementine ait atom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907526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atom animation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42752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Karbon elementine ait atom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178628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tom animation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09464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Karbon elementine </a:t>
            </a:r>
            <a:r>
              <a:rPr lang="tr-TR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ait atom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4869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micromountain.com/assets/sodimanim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052736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Sodyum elementine </a:t>
            </a:r>
            <a:r>
              <a:rPr lang="tr-TR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ait atom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356215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atom animation - load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121172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Sodyum elementine ait atom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668810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28675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28676" name="Picture 2" descr="http://complex.upf.es/~josep/atom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334" y="3324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 rot="19852542">
            <a:off x="-1056933" y="1066477"/>
            <a:ext cx="7344651" cy="1857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Neden Atomlar Birbirinden Farklı?</a:t>
            </a:r>
            <a:endParaRPr lang="tr-TR" sz="6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2088232"/>
          </a:xfrm>
        </p:spPr>
        <p:txBody>
          <a:bodyPr/>
          <a:lstStyle/>
          <a:p>
            <a:pPr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Aşağıdaki atom modellerinden ikisi de farklı atomlardır! Sizce atomun farklı olmasını sağlayan tanecik hangisidir?</a:t>
            </a:r>
            <a:endParaRPr lang="tr-TR" sz="3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33C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30569" t="67207" r="9383"/>
          <a:stretch>
            <a:fillRect/>
          </a:stretch>
        </p:blipFill>
        <p:spPr bwMode="auto">
          <a:xfrm>
            <a:off x="799985" y="2492896"/>
            <a:ext cx="7544030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60870" b="87689"/>
          <a:stretch>
            <a:fillRect/>
          </a:stretch>
        </p:blipFill>
        <p:spPr bwMode="auto">
          <a:xfrm>
            <a:off x="6551712" y="6021288"/>
            <a:ext cx="2592288" cy="83671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9 Oval"/>
          <p:cNvSpPr/>
          <p:nvPr/>
        </p:nvSpPr>
        <p:spPr>
          <a:xfrm>
            <a:off x="6588224" y="6021288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6588224" y="6381328"/>
            <a:ext cx="288032" cy="28803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.ytimg.com/vi/c9rj5rEXSMw/maxresdefaul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1854">
            <a:off x="5664109" y="-823362"/>
            <a:ext cx="4553744" cy="341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9" name="1 Başlık"/>
          <p:cNvSpPr>
            <a:spLocks noGrp="1"/>
          </p:cNvSpPr>
          <p:nvPr>
            <p:ph type="title"/>
          </p:nvPr>
        </p:nvSpPr>
        <p:spPr>
          <a:xfrm>
            <a:off x="1547664" y="220217"/>
            <a:ext cx="5328592" cy="11430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Atomu Atom Yapan Parçacık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-20116" y="2311473"/>
            <a:ext cx="9164116" cy="2148183"/>
          </a:xfrm>
        </p:spPr>
        <p:txBody>
          <a:bodyPr rtlCol="0">
            <a:normAutofit fontScale="85000" lnSpcReduction="1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3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Atomların birbirlerinden farklı olması proton sayısına bağlıdır. Her farklı atomun </a:t>
            </a:r>
            <a:r>
              <a:rPr lang="tr-TR" sz="3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proton sayısı </a:t>
            </a:r>
            <a:r>
              <a:rPr lang="tr-TR" sz="3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birbirinden farklıdır! Eğer proton sayısı eşitse onlar aynı atomdur!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Farklı elementlerin atomları </a:t>
            </a:r>
            <a:r>
              <a:rPr lang="tr-TR" sz="28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aynı sayıda elektron veya nötron içerebilir!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6" descr="http://upload.wikimedia.org/wikipedia/commons/thumb/f/f0/Nucleus_drawing.svg/220px-Nucleus_drawing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0116" y="256084"/>
            <a:ext cx="2016224" cy="2016224"/>
          </a:xfrm>
          <a:prstGeom prst="rect">
            <a:avLst/>
          </a:prstGeom>
          <a:noFill/>
        </p:spPr>
      </p:pic>
      <p:pic>
        <p:nvPicPr>
          <p:cNvPr id="7174" name="Picture 6" descr="http://i.ytimg.com/vi/rTGPFoAzQI8/hqdefault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88" t="20467" b="41733"/>
          <a:stretch/>
        </p:blipFill>
        <p:spPr bwMode="auto">
          <a:xfrm>
            <a:off x="4419362" y="5020992"/>
            <a:ext cx="4423434" cy="1682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4505028" y="6068245"/>
            <a:ext cx="1939180" cy="440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Proton 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-46508" y="4207986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Bir atomun elektron ve nötron sayısının değişmesi atomu değiştirmez!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Yani farklı bir atom olmaz! Ama proton sayısı değişirse farklı bir atom haline gelir!</a:t>
            </a:r>
          </a:p>
        </p:txBody>
      </p:sp>
      <p:sp>
        <p:nvSpPr>
          <p:cNvPr id="5" name="Sağ Ok 4"/>
          <p:cNvSpPr/>
          <p:nvPr/>
        </p:nvSpPr>
        <p:spPr>
          <a:xfrm>
            <a:off x="5904148" y="5465387"/>
            <a:ext cx="1080120" cy="280216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ol Ok 5"/>
          <p:cNvSpPr/>
          <p:nvPr/>
        </p:nvSpPr>
        <p:spPr>
          <a:xfrm>
            <a:off x="5940152" y="5800983"/>
            <a:ext cx="936104" cy="323312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api.ning.com/files/ZRHsJxGjkQf1VjjT4roc5AVsGkfiINKEY09adiBdmVE_/misketler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396552" y="1"/>
            <a:ext cx="954055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824" y="260648"/>
            <a:ext cx="9144000" cy="1872208"/>
          </a:xfrm>
        </p:spPr>
        <p:txBody>
          <a:bodyPr/>
          <a:lstStyle/>
          <a:p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Atomlar misketler gibi olsaydı ne olurdu?</a:t>
            </a:r>
            <a:endParaRPr lang="tr-TR" sz="4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umanbiologylab.pbworks.com/f/Subato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1"/>
          <a:stretch/>
        </p:blipFill>
        <p:spPr bwMode="auto">
          <a:xfrm>
            <a:off x="539552" y="1379444"/>
            <a:ext cx="7920880" cy="540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735895" y="1317646"/>
            <a:ext cx="6066321" cy="2543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2767236" y="2526523"/>
            <a:ext cx="6048672" cy="1000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Bundan dolayı proton sayısı atom numarası olarak kullanılır.</a:t>
            </a:r>
            <a:endParaRPr lang="tr-TR" sz="3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Atomları farklı yapan Proton sayılarıdır.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9592" y="6165304"/>
            <a:ext cx="73448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809935" y="2856642"/>
            <a:ext cx="1584176" cy="356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126" name="Picture 6" descr="http://xscdn.xsprolimited.netdna-cdn.com/freeteacher/images/periodic_table_elements/6_carbo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701" b="29689"/>
          <a:stretch/>
        </p:blipFill>
        <p:spPr bwMode="auto">
          <a:xfrm>
            <a:off x="0" y="5924327"/>
            <a:ext cx="973344" cy="933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xscdn.xsprolimited.netdna-cdn.com/freeteacher/images/periodic_table_elements/8_oxyge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74" b="30406"/>
          <a:stretch/>
        </p:blipFill>
        <p:spPr bwMode="auto">
          <a:xfrm>
            <a:off x="8091264" y="5906793"/>
            <a:ext cx="1080120" cy="95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s://upload.wikimedia.org/wikipedia/commons/5/5e/Hydrogen_0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1" t="2854" r="4254" b="25994"/>
          <a:stretch/>
        </p:blipFill>
        <p:spPr bwMode="auto">
          <a:xfrm>
            <a:off x="0" y="2713277"/>
            <a:ext cx="1174289" cy="99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https://images.rapgenius.com/d9f2dcf7682963bd40f9663feb1640a7.1000x1000x1.jpg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3" t="5423" r="6916" b="21953"/>
          <a:stretch/>
        </p:blipFill>
        <p:spPr bwMode="auto">
          <a:xfrm>
            <a:off x="5252115" y="5934107"/>
            <a:ext cx="1033880" cy="92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323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0" descr="https://images.rapgenius.com/db1852c9d73200268e21ac357d33ea1f.500x345x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783" y="3200"/>
            <a:ext cx="2544217" cy="175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images.rapgenius.com/db1852c9d73200268e21ac357d33ea1f.500x345x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0"/>
            <a:ext cx="2544217" cy="175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Nötr Atom </a:t>
            </a:r>
          </a:p>
        </p:txBody>
      </p:sp>
      <p:sp>
        <p:nvSpPr>
          <p:cNvPr id="32771" name="2 İçerik Yer Tutucusu"/>
          <p:cNvSpPr>
            <a:spLocks noGrp="1"/>
          </p:cNvSpPr>
          <p:nvPr>
            <p:ph idx="1"/>
          </p:nvPr>
        </p:nvSpPr>
        <p:spPr>
          <a:xfrm>
            <a:off x="0" y="1450802"/>
            <a:ext cx="9144000" cy="1036712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atomda proton(+) sayısı elektron(-) sayısına eşitse o 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nötr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atomdur!</a:t>
            </a:r>
          </a:p>
        </p:txBody>
      </p:sp>
      <p:pic>
        <p:nvPicPr>
          <p:cNvPr id="2056" name="Picture 8" descr="http://2.bp.blogspot.com/-4gguSH_YWnY/T_QJFj4DNeI/AAAAAAAAAc0/v0B1RiVWiqI/s1600/Listrikstatis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9"/>
          <a:stretch/>
        </p:blipFill>
        <p:spPr bwMode="auto">
          <a:xfrm>
            <a:off x="0" y="2647944"/>
            <a:ext cx="9144000" cy="400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251520" y="6313248"/>
            <a:ext cx="1944216" cy="32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Nötr atom</a:t>
            </a:r>
            <a:endParaRPr lang="tr-TR" sz="2800" b="1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492286" y="6313248"/>
            <a:ext cx="2159428" cy="32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Nötr değil</a:t>
            </a:r>
            <a:endParaRPr lang="tr-TR" sz="2800" b="1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732240" y="6313248"/>
            <a:ext cx="2159428" cy="32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Nötr değil</a:t>
            </a:r>
            <a:endParaRPr lang="tr-TR" sz="2800" b="1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16633"/>
            <a:ext cx="9144000" cy="864096"/>
          </a:xfrm>
        </p:spPr>
        <p:txBody>
          <a:bodyPr/>
          <a:lstStyle/>
          <a:p>
            <a:pPr marL="0" indent="0" algn="ctr">
              <a:buNone/>
            </a:pPr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Hangi atomlar </a:t>
            </a:r>
            <a:r>
              <a:rPr lang="tr-TR" sz="4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nötr’dür</a:t>
            </a:r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?</a:t>
            </a:r>
            <a:endParaRPr lang="tr-TR" sz="4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" name="Picture 6" descr="http://learn.sparklelabs.com/electronics/files/2010/10/E_lithium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17"/>
          <a:stretch/>
        </p:blipFill>
        <p:spPr bwMode="auto">
          <a:xfrm>
            <a:off x="2771800" y="925149"/>
            <a:ext cx="455830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learn.sparklelabs.com/electronics/files/2010/10/E_chargedatom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29"/>
          <a:stretch/>
        </p:blipFill>
        <p:spPr bwMode="auto">
          <a:xfrm>
            <a:off x="1025741" y="3673936"/>
            <a:ext cx="6819903" cy="292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868144" y="2146490"/>
            <a:ext cx="1736816" cy="349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Katman </a:t>
            </a:r>
            <a:endParaRPr lang="tr-TR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508104" y="2729370"/>
            <a:ext cx="1361728" cy="349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Çekirdek  </a:t>
            </a:r>
            <a:endParaRPr lang="tr-TR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779912" y="4149080"/>
            <a:ext cx="1368152" cy="3208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11104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6624736" cy="679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8501062" cy="4589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1619672" y="404664"/>
            <a:ext cx="6055370" cy="613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1259632" y="1124744"/>
            <a:ext cx="6196254" cy="520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60648"/>
            <a:ext cx="5234707" cy="6423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692696"/>
            <a:ext cx="6441976" cy="504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32656"/>
            <a:ext cx="5682183" cy="5897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210146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Aşağıdaki olayları hiç yaşadınız mı?</a:t>
            </a:r>
            <a:br>
              <a:rPr lang="tr-TR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</a:br>
            <a:r>
              <a:rPr lang="tr-TR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Sizce neden kaynaklanıyor olabilir?</a:t>
            </a:r>
            <a:endParaRPr lang="tr-TR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5602" name="Picture 2" descr="http://img04.blogcu.com/v2/images/orj/g/u/n/gunlukodevim/gunlukodevim_13390794551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800"/>
            <a:ext cx="4619625" cy="363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://1.bp.blogspot.com/-atr4p_eFQZE/Unw9J8Jxp7I/AAAAAAAAACM/xC91IpZj0Gs/s400/elektriklenmis-sa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2208">
            <a:off x="4971318" y="1514847"/>
            <a:ext cx="295232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http://www.karmabilgi.net/images/elektriklenme_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8684">
            <a:off x="2843808" y="4843462"/>
            <a:ext cx="2495550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http://www.bilgimanya.com/resimler/2014/12/surtunerek-elektriklenm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6633">
            <a:off x="5724129" y="4365104"/>
            <a:ext cx="3018304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536428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340768"/>
            <a:ext cx="6634478" cy="4257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04664"/>
            <a:ext cx="5806008" cy="5637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548680"/>
            <a:ext cx="5600877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052736"/>
            <a:ext cx="6714238" cy="4123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60648"/>
            <a:ext cx="5174639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44824"/>
            <a:ext cx="6363883" cy="339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24744"/>
            <a:ext cx="6753319" cy="487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04664"/>
            <a:ext cx="4803583" cy="602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76672"/>
            <a:ext cx="5158507" cy="5968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32656"/>
            <a:ext cx="5850163" cy="5601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http://t3.gstatic.com/images?q=tbn:ANd9GcRdyTyKXfeWkppQl9zXG1B6yRvR7bqGJT34r9w1AHKe0Ug2dejel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1596" y="3284984"/>
            <a:ext cx="2482364" cy="29523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0120" name="Picture 8" descr="http://t1.gstatic.com/images?q=tbn:ANd9GcSrxPaNr9P9lwULS9uXzK-K8dF0ih2F7v-Evsxy_MQWh2E_a4y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3284984"/>
            <a:ext cx="2346515" cy="29523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7 Oval Belirtme Çizgisi"/>
          <p:cNvSpPr/>
          <p:nvPr/>
        </p:nvSpPr>
        <p:spPr>
          <a:xfrm>
            <a:off x="2346515" y="116632"/>
            <a:ext cx="6228184" cy="2448272"/>
          </a:xfrm>
          <a:prstGeom prst="wedgeEllipseCallout">
            <a:avLst>
              <a:gd name="adj1" fmla="val -8798"/>
              <a:gd name="adj2" fmla="val 84287"/>
            </a:avLst>
          </a:prstGeom>
          <a:noFill/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Bize göre atom parçalanabilir dolayısıyla atom daha küçük yapılardan meydana gelmiştir.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0122" name="Picture 10" descr="http://www.us-ta.com/ebrara/wp-content/uploads/2010/01/20090123_ato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3573016"/>
            <a:ext cx="2857500" cy="2857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548680"/>
            <a:ext cx="5514497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5057353" cy="600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68760"/>
            <a:ext cx="7253015" cy="4435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www.karmabilgi.net/images/atom-modelleri.jpg"/>
          <p:cNvPicPr>
            <a:picLocks noChangeAspect="1" noChangeArrowheads="1"/>
          </p:cNvPicPr>
          <p:nvPr/>
        </p:nvPicPr>
        <p:blipFill>
          <a:blip r:embed="rId2" cstate="print"/>
          <a:srcRect t="67178" b="5556"/>
          <a:stretch>
            <a:fillRect/>
          </a:stretch>
        </p:blipFill>
        <p:spPr bwMode="auto">
          <a:xfrm>
            <a:off x="-1" y="0"/>
            <a:ext cx="9144001" cy="1872208"/>
          </a:xfrm>
          <a:prstGeom prst="rect">
            <a:avLst/>
          </a:prstGeom>
          <a:noFill/>
        </p:spPr>
      </p:pic>
      <p:pic>
        <p:nvPicPr>
          <p:cNvPr id="7" name="Picture 2" descr="http://upload.wikimedia.org/wikipedia/commons/5/5e/JJ_Thoms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36912"/>
            <a:ext cx="2555776" cy="2858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://www.wise.k12.va.us/jjk/Chemistry/dalton2.gif"/>
          <p:cNvPicPr>
            <a:picLocks noChangeAspect="1" noChangeArrowheads="1"/>
          </p:cNvPicPr>
          <p:nvPr/>
        </p:nvPicPr>
        <p:blipFill>
          <a:blip r:embed="rId4" cstate="print"/>
          <a:srcRect b="13076"/>
          <a:stretch>
            <a:fillRect/>
          </a:stretch>
        </p:blipFill>
        <p:spPr bwMode="auto">
          <a:xfrm>
            <a:off x="5580112" y="2780928"/>
            <a:ext cx="2297444" cy="2304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http://www.daviddarling.info/images/atomism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9"/>
              </a:clrFrom>
              <a:clrTo>
                <a:srgbClr val="FFFF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2564904"/>
            <a:ext cx="2088232" cy="2292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772816"/>
            <a:ext cx="9144000" cy="1470025"/>
          </a:xfrm>
          <a:noFill/>
          <a:ln>
            <a:noFill/>
          </a:ln>
        </p:spPr>
        <p:txBody>
          <a:bodyPr/>
          <a:lstStyle/>
          <a:p>
            <a:r>
              <a:rPr lang="de-DE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ATOMUN TAR</a:t>
            </a:r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</a:t>
            </a:r>
            <a:r>
              <a:rPr lang="de-DE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</a:t>
            </a:r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</a:t>
            </a:r>
            <a:r>
              <a:rPr lang="de-DE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G</a:t>
            </a:r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ELİŞİ</a:t>
            </a:r>
            <a:r>
              <a:rPr lang="de-DE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</a:t>
            </a:r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</a:t>
            </a:r>
            <a:endParaRPr lang="de-DE" sz="60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Picture 2" descr="http://www.astrosurf.com/luxorion/Physique/rutherford-ernes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4155556"/>
            <a:ext cx="2195736" cy="27024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http://www.ilkx.com/resimler/boh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47664" y="4293096"/>
            <a:ext cx="2165987" cy="2735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http://www.uzayveastronomi.com/wp-content/uploads/2008/11/magnetar.jpg"/>
          <p:cNvPicPr>
            <a:picLocks noChangeAspect="1" noChangeArrowheads="1"/>
          </p:cNvPicPr>
          <p:nvPr/>
        </p:nvPicPr>
        <p:blipFill>
          <a:blip r:embed="rId8" cstate="print"/>
          <a:srcRect l="8889" t="10651"/>
          <a:stretch>
            <a:fillRect/>
          </a:stretch>
        </p:blipFill>
        <p:spPr bwMode="auto">
          <a:xfrm>
            <a:off x="3707904" y="4581128"/>
            <a:ext cx="2952328" cy="24928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6" descr="http://www.daviddarling.info/images/atomis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0"/>
            <a:ext cx="6023893" cy="6612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0" y="342900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Democritus Atom </a:t>
            </a:r>
            <a:r>
              <a:rPr lang="de-DE" sz="4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Modeli</a:t>
            </a:r>
            <a:r>
              <a:rPr lang="de-DE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endParaRPr lang="tr-TR" sz="40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algn="ctr"/>
            <a:r>
              <a:rPr lang="de-DE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(Democritus–M.Ö. 400)</a:t>
            </a:r>
            <a:endParaRPr lang="tr-TR" sz="4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turkcebilgi.com/images/imgk/sokrates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76635"/>
            <a:ext cx="5688632" cy="3157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24" name="Picture 4" descr="http://www.philosophy-index.com/images/photos/democrit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1329" y="688109"/>
            <a:ext cx="2390775" cy="1609726"/>
          </a:xfrm>
          <a:prstGeom prst="rect">
            <a:avLst/>
          </a:prstGeom>
          <a:noFill/>
        </p:spPr>
      </p:pic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-8632" y="684834"/>
            <a:ext cx="6660232" cy="187220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hakkında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görüş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M.Ö. 400’lü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yıllarda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Yunanlı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filozof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Democritus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tarafından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ortaya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konmuştur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</a:p>
        </p:txBody>
      </p:sp>
      <p:sp>
        <p:nvSpPr>
          <p:cNvPr id="2" name="Dikdörtgen 1"/>
          <p:cNvSpPr/>
          <p:nvPr/>
        </p:nvSpPr>
        <p:spPr>
          <a:xfrm>
            <a:off x="5688632" y="2785516"/>
            <a:ext cx="33478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de-DE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Democritus, </a:t>
            </a:r>
            <a:r>
              <a:rPr lang="de-DE" sz="3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maddenin</a:t>
            </a:r>
            <a:r>
              <a:rPr lang="de-DE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taneciklerden</a:t>
            </a:r>
            <a:r>
              <a:rPr lang="de-DE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oluştuğunu</a:t>
            </a:r>
            <a:r>
              <a:rPr lang="de-DE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savunmuş</a:t>
            </a:r>
            <a:r>
              <a:rPr lang="de-DE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ve</a:t>
            </a:r>
            <a:r>
              <a:rPr lang="de-DE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bu</a:t>
            </a:r>
            <a:r>
              <a:rPr lang="de-DE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taneciklere</a:t>
            </a:r>
            <a:r>
              <a:rPr lang="de-DE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u="sng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atom</a:t>
            </a:r>
            <a:r>
              <a:rPr lang="de-DE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adını</a:t>
            </a:r>
            <a:r>
              <a:rPr lang="de-DE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vermiştir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.</a:t>
            </a:r>
            <a:r>
              <a:rPr lang="de-DE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5" descr="http://elementsunearthed.files.wordpress.com/2009/06/democritus-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Rectangle 3"/>
          <p:cNvSpPr>
            <a:spLocks noGrp="1" noChangeArrowheads="1"/>
          </p:cNvSpPr>
          <p:nvPr>
            <p:ph idx="1"/>
          </p:nvPr>
        </p:nvSpPr>
        <p:spPr>
          <a:xfrm>
            <a:off x="3203848" y="3429000"/>
            <a:ext cx="5940152" cy="2780928"/>
          </a:xfrm>
          <a:noFill/>
          <a:ln>
            <a:noFill/>
          </a:ln>
        </p:spPr>
        <p:txBody>
          <a:bodyPr/>
          <a:lstStyle/>
          <a:p>
            <a:pPr>
              <a:buNone/>
            </a:pP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Democritus,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hakkındaki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görüşlerini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deneylere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göre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değil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varsayımlara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göre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söylemiştir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nibiryukov.narod.ru/nb_pinacoteca/nb_pinacoteca_painting/nb_pinacoteca_coypel_democritu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9015" cy="26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cdn-hayat.sozcu.com.tr/2015/01/ceviz-k%C4%B1rma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866" y="0"/>
            <a:ext cx="5875431" cy="3253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mutfaksirlari.com/wp-content/uploads/2009/04/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9866" y="2938995"/>
            <a:ext cx="5878507" cy="3919005"/>
          </a:xfrm>
          <a:prstGeom prst="rect">
            <a:avLst/>
          </a:prstGeom>
          <a:noFill/>
          <a:ln>
            <a:noFill/>
          </a:ln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06684" y="153775"/>
            <a:ext cx="4824536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de-DE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Democritus’ a göre;</a:t>
            </a:r>
            <a:br>
              <a:rPr lang="de-DE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de-DE" sz="4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964" name="Rectangle 3"/>
          <p:cNvSpPr>
            <a:spLocks noGrp="1" noChangeArrowheads="1"/>
          </p:cNvSpPr>
          <p:nvPr>
            <p:ph idx="1"/>
          </p:nvPr>
        </p:nvSpPr>
        <p:spPr>
          <a:xfrm>
            <a:off x="-13801" y="2666561"/>
            <a:ext cx="3340591" cy="4463871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Madde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parçalara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ayrıldığında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en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sonunda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bölünemeyen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tanecik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elde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edilir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tanecik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atomdur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2" name="Picture 5" descr="Kums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221844"/>
            <a:ext cx="4891403" cy="27089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silivrikum.com/img/editor/image/kum%200,6.jpg"/>
          <p:cNvPicPr>
            <a:picLocks noChangeAspect="1" noChangeArrowheads="1"/>
          </p:cNvPicPr>
          <p:nvPr/>
        </p:nvPicPr>
        <p:blipFill>
          <a:blip r:embed="rId3" cstate="print"/>
          <a:srcRect r="4401" b="18563"/>
          <a:stretch>
            <a:fillRect/>
          </a:stretch>
        </p:blipFill>
        <p:spPr bwMode="auto">
          <a:xfrm>
            <a:off x="5399584" y="4567346"/>
            <a:ext cx="3744416" cy="23922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52736"/>
          </a:xfrm>
          <a:solidFill>
            <a:srgbClr val="FF00FF"/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Demokritus</a:t>
            </a:r>
            <a:r>
              <a:rPr lang="de-DE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‘u</a:t>
            </a:r>
            <a:r>
              <a:rPr lang="de-DE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Atoma</a:t>
            </a:r>
            <a:r>
              <a:rPr lang="de-DE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Ula</a:t>
            </a:r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</a:t>
            </a:r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ran </a:t>
            </a:r>
            <a:r>
              <a:rPr lang="de-DE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</a:t>
            </a:r>
            <a:r>
              <a:rPr lang="de-DE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Fikri </a:t>
            </a:r>
            <a:r>
              <a:rPr lang="de-DE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r>
              <a:rPr lang="de-DE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Vard</a:t>
            </a:r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ı;</a:t>
            </a:r>
            <a:endParaRPr lang="tr-TR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>
          <a:xfrm>
            <a:off x="0" y="1052737"/>
            <a:ext cx="9144000" cy="3672408"/>
          </a:xfrm>
          <a:noFill/>
          <a:ln>
            <a:noFill/>
          </a:ln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Demokritus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kumsala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bakt</a:t>
            </a:r>
            <a:r>
              <a:rPr lang="tr-TR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ığı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nda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onu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bütün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olarak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gördü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ama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yan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na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inde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kü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ük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kum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tanelerinden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meydana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geldi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ini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gördü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yürüttü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!</a:t>
            </a:r>
          </a:p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Bütünsel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olarak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ördü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ümüz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maddelere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yeteri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kadar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yakla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abilirsek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o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nlar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kü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ük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taneciklerden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eydana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geldi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ini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görürüz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56" y="149257"/>
            <a:ext cx="5338936" cy="1066130"/>
          </a:xfrm>
        </p:spPr>
        <p:txBody>
          <a:bodyPr/>
          <a:lstStyle/>
          <a:p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Democritus’ a göre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;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576736"/>
            <a:ext cx="4979184" cy="5301902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Bütün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maddeler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atomlardan ve ayrıca hepsi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aynı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tür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atomlardan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oluşur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Font typeface="Wingdings" pitchFamily="2" charset="2"/>
              <a:buNone/>
            </a:pP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Maddelerin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farklı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olmasının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nedeni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maddeyi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oluşturan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atomların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sayı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dizilişi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biçiminin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farklı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olmasıdır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Font typeface="Wingdings" pitchFamily="2" charset="2"/>
              <a:buNone/>
            </a:pP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görülemez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DDBE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DDBE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görülemediği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DDBE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DDBE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için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DDBE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DDBE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bölünemez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DDBE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DDBE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/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745" y="3284984"/>
            <a:ext cx="4166428" cy="331236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936" y="149257"/>
            <a:ext cx="3458687" cy="31646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10881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ttp://cdn1.lonerwolf.com/wp-content/uploads/2015/09/7-octillion-atoms-by-MIT-Senseable-City-Lab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40" y="1916832"/>
            <a:ext cx="9191158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620688"/>
            <a:ext cx="3943772" cy="4608512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Derin bir yolculuğa hazır mısınız?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204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2" descr="http://www.wise.k12.va.us/jjk/Chemistry/dalton2.gif"/>
          <p:cNvPicPr>
            <a:picLocks noChangeAspect="1" noChangeArrowheads="1"/>
          </p:cNvPicPr>
          <p:nvPr/>
        </p:nvPicPr>
        <p:blipFill>
          <a:blip r:embed="rId2" cstate="print"/>
          <a:srcRect b="6951"/>
          <a:stretch>
            <a:fillRect/>
          </a:stretch>
        </p:blipFill>
        <p:spPr bwMode="auto">
          <a:xfrm>
            <a:off x="1619672" y="260648"/>
            <a:ext cx="5904656" cy="633951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4 Dikdörtgen"/>
          <p:cNvSpPr/>
          <p:nvPr/>
        </p:nvSpPr>
        <p:spPr>
          <a:xfrm>
            <a:off x="1835696" y="5085184"/>
            <a:ext cx="5400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Dalton Atom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Modeli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 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/>
            </a:r>
            <a:b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</a:b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(John Dalton 1766–1844) </a:t>
            </a:r>
            <a:endParaRPr lang="tr-TR" sz="3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0" y="1891742"/>
            <a:ext cx="5148064" cy="2304256"/>
          </a:xfrm>
        </p:spPr>
        <p:txBody>
          <a:bodyPr/>
          <a:lstStyle/>
          <a:p>
            <a:pPr>
              <a:buNone/>
            </a:pP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hakkında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ilk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bilimsel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görüş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1803 – 1808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yılları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arasında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İngiliz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bilim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adamı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John Dalton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tarafından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ortaya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atılmıştır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de-DE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endParaRPr lang="de-DE" sz="24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6" name="Picture 2" descr="http://3.bp.blogspot.com/-Uj7G2QHx91c/Tzvq-eWBEDI/AAAAAAAAARU/u02V8X8AxOc/s1600/dalton-atom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780" y="764704"/>
            <a:ext cx="3793604" cy="379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bakimliyiz.com/resim/dalton-atomm-odel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0" y="3610339"/>
            <a:ext cx="4860032" cy="3240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meryem5203.files.wordpress.com/2011/05/c59fc59fc59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95" y="483199"/>
            <a:ext cx="4464497" cy="1408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38797" y="733244"/>
            <a:ext cx="3727316" cy="1143000"/>
          </a:xfrm>
        </p:spPr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Dalton’ a 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göre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de-DE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060" name="Rectangle 3"/>
          <p:cNvSpPr>
            <a:spLocks noGrp="1" noChangeArrowheads="1"/>
          </p:cNvSpPr>
          <p:nvPr>
            <p:ph idx="1"/>
          </p:nvPr>
        </p:nvSpPr>
        <p:spPr>
          <a:xfrm>
            <a:off x="248" y="3212976"/>
            <a:ext cx="7568724" cy="2658873"/>
          </a:xfrm>
        </p:spPr>
        <p:txBody>
          <a:bodyPr/>
          <a:lstStyle/>
          <a:p>
            <a:pPr algn="ctr">
              <a:spcBef>
                <a:spcPct val="0"/>
              </a:spcBef>
              <a:buNone/>
            </a:pP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Maddenin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en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küçük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yapı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taşı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atomdur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Maddeler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çok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küçük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bölünemez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yok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edilemez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berk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taneciklerden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oluşur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.) </a:t>
            </a:r>
            <a:endParaRPr lang="tr-TR" sz="36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  <a:buNone/>
            </a:pP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Atom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parçalanamaz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pPr algn="ctr">
              <a:spcBef>
                <a:spcPct val="0"/>
              </a:spcBef>
              <a:buNone/>
            </a:pP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Atom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içi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dolu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küre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şeklindedir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endParaRPr lang="tr-TR" sz="36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  <a:buNone/>
            </a:pP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</a:br>
            <a:endParaRPr lang="de-DE" sz="36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7170" name="Picture 2" descr="http://scottscience.weebly.com/uploads/5/6/2/8/5628695/13806516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48680"/>
            <a:ext cx="1495425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i2.wp.com/www.universetoday.com/wp-content/uploads/2009/08/John_Dalton_by_Charles_Turn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516" y="196441"/>
            <a:ext cx="2251874" cy="27809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dr282zn36sxxg.cloudfront.net/datastreams/f-d%3Ac68e686e9831891eff1df8cdd2a776ed4a448a079d1b423dae9376d8%2BIMAGE%2BIMAGE.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314374" y="2978288"/>
            <a:ext cx="5483284" cy="270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mages.hepsiburada.net/assets/OK/500/ofisscsim5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427">
            <a:off x="7163785" y="19236"/>
            <a:ext cx="1680121" cy="16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945991"/>
            <a:ext cx="5624508" cy="4718114"/>
          </a:xfrm>
        </p:spPr>
        <p:txBody>
          <a:bodyPr/>
          <a:lstStyle/>
          <a:p>
            <a:pPr algn="ctr">
              <a:spcBef>
                <a:spcPct val="0"/>
              </a:spcBef>
              <a:buNone/>
            </a:pP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Bütün 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farklı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maddeler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farklı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tür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atomlardan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oluşmuştur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</a:t>
            </a:r>
            <a:endParaRPr lang="tr-TR" sz="3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  <a:buNone/>
            </a:pP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Maddelerin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birbirlerinden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farklı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olmasının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nedeni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maddeyi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oluşturan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atomların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farklı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özellikte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olmasıdır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DDBE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</a:t>
            </a:r>
            <a:endParaRPr lang="tr-TR" sz="3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Picture 2" descr="http://www.mpifr-bonn.mpg.de/public/pr/a-EtFo.bm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865" y="4797152"/>
            <a:ext cx="3746135" cy="2276872"/>
          </a:xfrm>
          <a:prstGeom prst="rect">
            <a:avLst/>
          </a:prstGeom>
          <a:noFill/>
        </p:spPr>
      </p:pic>
      <p:pic>
        <p:nvPicPr>
          <p:cNvPr id="5" name="Picture 4" descr="http://tenerife-training.net/Tenerife-News-Cycling-Blog/wp-content/uploads/2008/03/octane-molecule-3d-model-petrol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1224136"/>
            <a:ext cx="3371528" cy="1335968"/>
          </a:xfrm>
          <a:prstGeom prst="rect">
            <a:avLst/>
          </a:prstGeom>
          <a:noFill/>
        </p:spPr>
      </p:pic>
      <p:pic>
        <p:nvPicPr>
          <p:cNvPr id="7" name="Picture 8" descr="http://t0.gstatic.com/images?q=tbn:ANd9GcTJic7IzKOI9Cri58GDpyNx4eqfz3Uw7U6D9CaDJ6b04D5ZqGk&amp;t=1&amp;usg=__Y7PMuBVYKWZ6zms84hnzKETz3PQ=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2924944"/>
            <a:ext cx="1794035" cy="1343795"/>
          </a:xfrm>
          <a:prstGeom prst="rect">
            <a:avLst/>
          </a:prstGeom>
          <a:noFill/>
        </p:spPr>
      </p:pic>
      <p:cxnSp>
        <p:nvCxnSpPr>
          <p:cNvPr id="8" name="18 Düz Bağlayıcı"/>
          <p:cNvCxnSpPr/>
          <p:nvPr/>
        </p:nvCxnSpPr>
        <p:spPr>
          <a:xfrm flipH="1">
            <a:off x="6783320" y="859296"/>
            <a:ext cx="1088770" cy="47958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19 Düz Bağlayıcı"/>
          <p:cNvCxnSpPr/>
          <p:nvPr/>
        </p:nvCxnSpPr>
        <p:spPr>
          <a:xfrm>
            <a:off x="8075266" y="859296"/>
            <a:ext cx="673198" cy="50885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20 Düz Bağlayıcı"/>
          <p:cNvCxnSpPr/>
          <p:nvPr/>
        </p:nvCxnSpPr>
        <p:spPr>
          <a:xfrm flipH="1">
            <a:off x="6372200" y="4149080"/>
            <a:ext cx="1080120" cy="122413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21 Düz Bağlayıcı"/>
          <p:cNvCxnSpPr/>
          <p:nvPr/>
        </p:nvCxnSpPr>
        <p:spPr>
          <a:xfrm flipH="1" flipV="1">
            <a:off x="7452320" y="4149080"/>
            <a:ext cx="1296144" cy="108012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495239" y="219075"/>
            <a:ext cx="3727316" cy="1143000"/>
          </a:xfrm>
        </p:spPr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Dalton’ a 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göre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de-DE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44" name="Picture 4" descr="https://fuatozdemir.files.wordpress.com/2011/05/dd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71750" cy="15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88926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://www.alasayvan.net/attachments/dusunurler-ve-flozoflar-80177d1420641469/john-dalton-k-sa-ya-am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391" y="-16469"/>
            <a:ext cx="4883609" cy="3300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196752"/>
            <a:ext cx="4427984" cy="2087032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Elementler atomlardan oluşur. </a:t>
            </a:r>
          </a:p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Bir elementin bütün atomları aynıdır.</a:t>
            </a:r>
          </a:p>
        </p:txBody>
      </p:sp>
      <p:pic>
        <p:nvPicPr>
          <p:cNvPr id="8194" name="Picture 2" descr="http://www.vitaminegitim.com/EXTERNAL/BASE_URL/VIT_LO/UPLOADS/53840b205cb00136f27bb26d53b8d798/images/432a0c06d8686352dea73935a3679f92.jpg?x=670&amp;y=-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1" r="34004" b="16050"/>
          <a:stretch/>
        </p:blipFill>
        <p:spPr bwMode="auto">
          <a:xfrm>
            <a:off x="0" y="3283785"/>
            <a:ext cx="6552728" cy="357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752"/>
            <a:ext cx="3970784" cy="1143000"/>
          </a:xfrm>
        </p:spPr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Dalton’ a 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göre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de-DE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6498468" y="3793619"/>
            <a:ext cx="26997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+mn-lt"/>
              </a:rPr>
              <a:t>Farklı elementin atomları bir birinden farklıdır.</a:t>
            </a:r>
          </a:p>
        </p:txBody>
      </p:sp>
    </p:spTree>
    <p:extLst>
      <p:ext uri="{BB962C8B-B14F-4D97-AF65-F5344CB8AC3E}">
        <p14:creationId xmlns:p14="http://schemas.microsoft.com/office/powerpoint/2010/main" val="98630267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fuatozdemir.files.wordpress.com/2011/05/d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" y="0"/>
            <a:ext cx="2571750" cy="15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388" y="1581151"/>
            <a:ext cx="9144000" cy="1972815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CC00"/>
                </a:solidFill>
              </a:rPr>
              <a:t>Elementler belli oranlarda birleşerek bileşik dediğimiz maddeleri oluşturur.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99CC00"/>
              </a:solidFill>
            </a:endParaRPr>
          </a:p>
        </p:txBody>
      </p:sp>
      <p:pic>
        <p:nvPicPr>
          <p:cNvPr id="4" name="İçerik Yer Tutucusu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2585237"/>
            <a:ext cx="6912768" cy="427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2624534" y="219076"/>
            <a:ext cx="3682752" cy="1143000"/>
          </a:xfrm>
        </p:spPr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Dalton’ a 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göre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de-DE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166061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3.bp.blogspot.com/_F-wX-Me4O-A/TKQGBuAWt7I/AAAAAAAAAAU/YW8XaUuAeSQ/s1600/finishedlg_sphe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953344"/>
            <a:ext cx="5904656" cy="5904656"/>
          </a:xfrm>
          <a:prstGeom prst="rect">
            <a:avLst/>
          </a:prstGeom>
          <a:noFill/>
        </p:spPr>
      </p:pic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Dalton’un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Atom Modeli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Atom parçalanabilir!</a:t>
            </a:r>
            <a:endParaRPr lang="tr-TR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800"/>
            <a:ext cx="9144000" cy="4527991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5552439" y="5767243"/>
            <a:ext cx="3591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" panose="020B0604020202020204" pitchFamily="34" charset="0"/>
              </a:rPr>
              <a:t>7 Kasım 1867 – 4 Temmuz 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" panose="020B0604020202020204" pitchFamily="34" charset="0"/>
              </a:rPr>
              <a:t>1934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14188" y="5767243"/>
            <a:ext cx="3783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15 Aralık 1852 – </a:t>
            </a:r>
            <a:r>
              <a:rPr lang="pt-B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25 </a:t>
            </a:r>
            <a:r>
              <a:rPr lang="pt-B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Ağustos 1908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877392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oi45.tinypic.com/f53ac1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906" y="144479"/>
            <a:ext cx="2972544" cy="209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oi45.tinypic.com/f53ac1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5272"/>
            <a:ext cx="3406578" cy="240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oi45.tinypic.com/f53ac1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090" y="2708921"/>
            <a:ext cx="571500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4" name="Picture 2" descr="http://t3.gstatic.com/images?q=tbn:ANd9GcRdyTyKXfeWkppQl9zXG1B6yRvR7bqGJT34r9w1AHKe0Ug2dejel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1596" y="3284984"/>
            <a:ext cx="2482364" cy="29523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0120" name="Picture 8" descr="http://t1.gstatic.com/images?q=tbn:ANd9GcSrxPaNr9P9lwULS9uXzK-K8dF0ih2F7v-Evsxy_MQWh2E_a4y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3284984"/>
            <a:ext cx="2346515" cy="29523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7 Oval Belirtme Çizgisi"/>
          <p:cNvSpPr/>
          <p:nvPr/>
        </p:nvSpPr>
        <p:spPr>
          <a:xfrm>
            <a:off x="1710185" y="125740"/>
            <a:ext cx="6228184" cy="2448272"/>
          </a:xfrm>
          <a:prstGeom prst="wedgeEllipseCallout">
            <a:avLst>
              <a:gd name="adj1" fmla="val -3904"/>
              <a:gd name="adj2" fmla="val 112817"/>
            </a:avLst>
          </a:prstGeom>
          <a:noFill/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Bize göre atom parçalanabilir dolayısıyla atom daha küçük yapılardan meydana gelmiştir.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325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11674"/>
            <a:ext cx="7358063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https://upload.wikimedia.org/wikipedia/en/1/1d/GeorgeJohnstoneStoney(1826-1911),Undated(DateGuessedEarly1890s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024" y="11832"/>
            <a:ext cx="2757596" cy="3733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http://www.pageresource.com/clipart/clipart/science/physics/energy/atom-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824" y="101178"/>
            <a:ext cx="3384376" cy="3555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 descr="http://esetceilkogretim.k12.tr/online_okul/elektriklenme_dosyalar/image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13129">
            <a:off x="-2415" y="4200420"/>
            <a:ext cx="2783929" cy="2192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http://api.ning.com/files/ZRHsJxGjkQf1VjjT4roc5AVsGkfiINKEY09adiBdmVE_/misketler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20738265">
            <a:off x="176004" y="2231752"/>
            <a:ext cx="2594882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68" name="Picture 8" descr="http://www.aplusphysics.com/courses/honors/modern/images/smart_guy_with_atom_hg_wht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932" y="125406"/>
            <a:ext cx="244792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bestanimations.com/Science/Chemistry/chemistry-atom-proton-electron-animation-1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6460"/>
            <a:ext cx="1795585" cy="179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5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1214336"/>
              </p:ext>
            </p:extLst>
          </p:nvPr>
        </p:nvGraphicFramePr>
        <p:xfrm>
          <a:off x="2843808" y="0"/>
          <a:ext cx="6300192" cy="4373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5780" name="Picture 4" descr="http://www.vidoin.com/wp-content/uploads/2011/12/atomun-yap%C4%B1-ta%C5%9Flar%C4%B1.jpg"/>
          <p:cNvPicPr>
            <a:picLocks noChangeAspect="1" noChangeArrowheads="1"/>
          </p:cNvPicPr>
          <p:nvPr/>
        </p:nvPicPr>
        <p:blipFill>
          <a:blip r:embed="rId12" cstate="print"/>
          <a:srcRect b="33012"/>
          <a:stretch>
            <a:fillRect/>
          </a:stretch>
        </p:blipFill>
        <p:spPr bwMode="auto">
          <a:xfrm>
            <a:off x="3233456" y="4509120"/>
            <a:ext cx="5913992" cy="2160240"/>
          </a:xfrm>
          <a:prstGeom prst="rect">
            <a:avLst/>
          </a:prstGeom>
          <a:noFill/>
        </p:spPr>
      </p:pic>
      <p:pic>
        <p:nvPicPr>
          <p:cNvPr id="13" name="Picture 2" descr="https://ecology110hristina2011sp.files.wordpress.com/2011/03/hbonds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2" y="145374"/>
            <a:ext cx="2120064" cy="181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2" descr="http://upload.wikimedia.org/wikipedia/commons/5/5e/JJ_Thoms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6157913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1403648" y="4293096"/>
            <a:ext cx="62646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Thomson Atom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Modeli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endParaRPr lang="tr-TR" sz="32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algn="ctr"/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(John Joseph Thomson 1856–1940) 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7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0" y="2118031"/>
            <a:ext cx="5723112" cy="190965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Atomun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yapısı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hakkında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ilk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model 1897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yılında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Thomson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tarafından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ortaya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konmuştur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</a:t>
            </a:r>
          </a:p>
        </p:txBody>
      </p:sp>
      <p:pic>
        <p:nvPicPr>
          <p:cNvPr id="20484" name="Picture 4" descr="http://www.delinetciler.net/forum/attachments/15547d1316092308t-522px-jj-thomso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2591" y="-35272"/>
            <a:ext cx="1873374" cy="21533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4" name="Picture 2" descr="https://i.ytimg.com/vi/X2uvuSThtuI/maxresdefaul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9" t="18851" r="3802" b="3420"/>
          <a:stretch/>
        </p:blipFill>
        <p:spPr bwMode="auto">
          <a:xfrm>
            <a:off x="5615608" y="27980"/>
            <a:ext cx="3528392" cy="348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6516216" y="1844824"/>
            <a:ext cx="1224136" cy="27320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Elektron </a:t>
            </a:r>
            <a:endParaRPr lang="tr-TR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185136" y="180958"/>
            <a:ext cx="1952464" cy="27320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+ yüklü yapı </a:t>
            </a:r>
            <a:endParaRPr lang="tr-TR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13318" name="Picture 6" descr="https://userscontent2.emaze.com/images/d643e940-4ddd-4ad8-a6af-d251180cdfb0/e8206add-e920-4cb2-88d0-c8f53bba9d9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9524"/>
            <a:ext cx="4162425" cy="303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565600" y="4921425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Thomson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atom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modeli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bir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karpuza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ya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da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üzümlü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keke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benzer</a:t>
            </a:r>
            <a:r>
              <a:rPr lang="de-DE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.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http://www.yardimcikaynaklar.com/wp-content/uploads/2015/01/Thomson-Atom-Model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933056"/>
            <a:ext cx="4780923" cy="283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8" name="Picture 5" descr="http://milan.milanovic.org/math/english/alpha/charge_files/thomson.jpg"/>
          <p:cNvPicPr>
            <a:picLocks noChangeAspect="1" noChangeArrowheads="1"/>
          </p:cNvPicPr>
          <p:nvPr/>
        </p:nvPicPr>
        <p:blipFill>
          <a:blip r:embed="rId3" cstate="print"/>
          <a:srcRect l="14065" r="17067"/>
          <a:stretch>
            <a:fillRect/>
          </a:stretch>
        </p:blipFill>
        <p:spPr bwMode="auto">
          <a:xfrm>
            <a:off x="0" y="0"/>
            <a:ext cx="1691680" cy="23002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260648"/>
            <a:ext cx="4536504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Thomsan ‘a göre;</a:t>
            </a: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0180" name="Rectangle 3"/>
          <p:cNvSpPr>
            <a:spLocks noGrp="1" noChangeArrowheads="1"/>
          </p:cNvSpPr>
          <p:nvPr>
            <p:ph idx="1"/>
          </p:nvPr>
        </p:nvSpPr>
        <p:spPr>
          <a:xfrm>
            <a:off x="0" y="2409894"/>
            <a:ext cx="6101916" cy="1403648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 küre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şeklindedir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 (+)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(–)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yüklü</a:t>
            </a:r>
            <a:r>
              <a:rPr lang="tr-TR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dü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r.</a:t>
            </a:r>
            <a:endParaRPr lang="tr-TR" sz="36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de-DE" sz="36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4706032" y="4603732"/>
            <a:ext cx="4469668" cy="2169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Thomson’a göre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atom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;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dışı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tamamen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pozitif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yüklü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bir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küre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olup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negatif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yüklü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olan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elektronlar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kek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içerisindeki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gömülü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üzümler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gibi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bu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küre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içerisine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gömülmüş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haldedir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.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pic>
        <p:nvPicPr>
          <p:cNvPr id="12292" name="Picture 4" descr="https://upload.wikimedia.org/wikipedia/commons/thumb/f/ff/Plum_pudding_atom.svg/2000px-Plum_pudding_atom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700" y="1003732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Thomsan Atom Modeli</a:t>
            </a:r>
            <a:endParaRPr lang="tr-TR" dirty="0"/>
          </a:p>
        </p:txBody>
      </p:sp>
      <p:pic>
        <p:nvPicPr>
          <p:cNvPr id="4" name="Picture 2" descr="http://1.bp.blogspot.com/_elGd9oalOM4/TLOaacP-5UI/AAAAAAAAAAQ/YfD7i10cJbQ/s1600/image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43185" y="1916832"/>
            <a:ext cx="4057630" cy="3933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3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2" descr="http://www.astrosurf.com/luxorion/Physique/rutherford-erne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0"/>
            <a:ext cx="55721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4 Dikdörtgen"/>
          <p:cNvSpPr/>
          <p:nvPr/>
        </p:nvSpPr>
        <p:spPr>
          <a:xfrm>
            <a:off x="1259632" y="5085184"/>
            <a:ext cx="55983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Rutherford Atom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Modeli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(Ernest Rutherford 1871–1937)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85750"/>
            <a:ext cx="8229600" cy="114300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de-DE" sz="4000" dirty="0"/>
              <a:t/>
            </a:r>
            <a:br>
              <a:rPr lang="de-DE" sz="4000" dirty="0"/>
            </a:br>
            <a:endParaRPr lang="de-DE" sz="4000" dirty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0" y="2772967"/>
            <a:ext cx="6300192" cy="2304256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Atomun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çekirdeğini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çekirdekle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ilgili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birçok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özelliğin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ilk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defa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keşfeden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bilim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adamı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Rutherford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dur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7412" name="Picture 4" descr="http://t3.gstatic.com/images?q=tbn:ANd9GcSSMJwiiBNQSH96nhPWvXvr9u0-c2fzGKlPkL19jefvXSUiFbPcQvMgRng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8604" y="91968"/>
            <a:ext cx="2160240" cy="26735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4" name="Picture 6" descr="http://2.bp.blogspot.com/_1E2tFPQ_g7E/SwUyXh2ILEI/AAAAAAAABi0/cpP9RsvZs6E/s400/atom_model_0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524919"/>
            <a:ext cx="2800350" cy="2800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4" name="Picture 11" descr="http://www.mailce.com/wp-content/uploads/gezege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47016"/>
            <a:ext cx="3467474" cy="2212224"/>
          </a:xfrm>
          <a:prstGeom prst="rect">
            <a:avLst/>
          </a:prstGeom>
          <a:noFill/>
          <a:ln>
            <a:noFill/>
          </a:ln>
        </p:spPr>
      </p:pic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>
          <a:xfrm>
            <a:off x="1603537" y="337904"/>
            <a:ext cx="4975805" cy="1143000"/>
          </a:xfrm>
        </p:spPr>
        <p:txBody>
          <a:bodyPr/>
          <a:lstStyle/>
          <a:p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Rutherford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’a göre;</a:t>
            </a: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0" y="2132856"/>
            <a:ext cx="5385104" cy="2435609"/>
          </a:xfrm>
        </p:spPr>
        <p:txBody>
          <a:bodyPr rtlCol="0">
            <a:normAutofit/>
          </a:bodyPr>
          <a:lstStyle/>
          <a:p>
            <a:pPr marL="274320" indent="-274320" algn="ctr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 kütlesinin tamamına yakını merkezde toplanır, bu merkeze çekirdek denir.</a:t>
            </a:r>
          </a:p>
          <a:p>
            <a:pPr marL="274320" indent="-274320" algn="ctr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DDBE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Atomdaki pozitif yüklere proton denir.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99CC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5301" name="Picture 7" descr="http://www.columbusschoolforgirls.net/WIS/WIS2009/MADDIEh%20WIS/media/atom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88616">
            <a:off x="6537078" y="3020864"/>
            <a:ext cx="3252304" cy="3252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02" name="Picture 2" descr="http://www.astrosurf.com/luxorion/Physique/rutherford-erne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1603537" cy="22048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6" name="Picture 2" descr="http://2.bp.blogspot.com/_1E2tFPQ_g7E/SwUyXh2ILEI/AAAAAAAABi0/cpP9RsvZs6E/s400/atom_model_0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06974" y="1628800"/>
            <a:ext cx="2544736" cy="2544737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2980207" y="5214473"/>
            <a:ext cx="6163793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algn="ctr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Elektronlar çekirdek etrafında gezegenlerin Güneş etrafında dolandığı gibi dairesel yörüngelerde sürekli dolanırlar.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1650257" y="116063"/>
            <a:ext cx="7493743" cy="194478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Rutherford a göre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atomda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bulunan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elektronlar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ekirde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etraf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nda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ras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gele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dolanmaktad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r.</a:t>
            </a:r>
          </a:p>
        </p:txBody>
      </p:sp>
      <p:pic>
        <p:nvPicPr>
          <p:cNvPr id="10" name="Picture 2" descr="http://www.astrosurf.com/luxorion/Physique/rutherford-erne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603537" cy="22048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2" name="Picture 2" descr="http://www.osskimya.com/wp-content/uploads/2008/05/image00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04864"/>
            <a:ext cx="3564136" cy="405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3.bp.blogspot.com/-UJA13IbeFNg/Uk-C8MdyQpI/AAAAAAAACng/GqxxX15A4Gg/s1600/Electric_Universe_and_Birkeland_Currents__seen_in_the_helical_model_of_our_solar_system__hd720%25282%252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2" y="2518235"/>
            <a:ext cx="4572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69962" y="5589240"/>
            <a:ext cx="1189670" cy="3579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CA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upload.wikimedia.org/wikipedia/commons/5/5e/Niels_Bohr_Date_Unverified_LO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401" y="-438151"/>
            <a:ext cx="6076950" cy="729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Dikdörtgen"/>
          <p:cNvSpPr/>
          <p:nvPr/>
        </p:nvSpPr>
        <p:spPr>
          <a:xfrm>
            <a:off x="1245605" y="5445224"/>
            <a:ext cx="57955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Bohr Atom </a:t>
            </a:r>
            <a:r>
              <a:rPr lang="de-DE" sz="36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Modeli</a:t>
            </a:r>
            <a:r>
              <a:rPr lang="de-DE" sz="3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endParaRPr lang="tr-TR" sz="36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  <a:p>
            <a:pPr algn="ctr"/>
            <a:r>
              <a:rPr lang="de-DE" sz="3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(Niels David Bohr 1875–1962) </a:t>
            </a:r>
            <a:endParaRPr lang="tr-TR" sz="36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1062236" y="54248"/>
            <a:ext cx="4355976" cy="2996952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Elektronlar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çekirdek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etrafında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belirli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uzaklıklardaki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katmanlarda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dönerler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ras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gele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dolanmazlar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de-DE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486916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Bohr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atom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modeli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elektronla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ilgili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baz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ı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olaylar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ı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daha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somut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a</a:t>
            </a:r>
            <a:r>
              <a:rPr lang="tr-TR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çı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klad</a:t>
            </a:r>
            <a:r>
              <a:rPr lang="tr-TR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ığı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i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ç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in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halen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kullan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ı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lmaktad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ı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r.</a:t>
            </a:r>
          </a:p>
        </p:txBody>
      </p:sp>
      <p:pic>
        <p:nvPicPr>
          <p:cNvPr id="25602" name="Picture 2" descr="https://upload.wikimedia.org/wikipedia/commons/thumb/a/ae/Electron_shell_003_Lithium_-_no_label.svg/2000px-Electron_shell_003_Lithium_-_no_label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268" y="2564904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s://upload.wikimedia.org/wikipedia/commons/thumb/b/b3/Electron_shell_006_Carbon_-_no_label.svg/600px-Electron_shell_006_Carbon_-_no_label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324" y="2231132"/>
            <a:ext cx="2971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s://upload.wikimedia.org/wikipedia/commons/thumb/b/b5/Electron_shell_009_Fluorine_-_no_label.svg/600px-Electron_shell_009_Fluorine_-_no_label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158" y="3399656"/>
            <a:ext cx="3783868" cy="378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https://upload.wikimedia.org/wikipedia/commons/thumb/9/92/Electron_shell_019_Potassium_-_no_label.svg/1024px-Electron_shell_019_Potassium_-_no_label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-243408"/>
            <a:ext cx="4520208" cy="4520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2" name="Picture 12" descr="https://upload.wikimedia.org/wikipedia/commons/6/6d/Niels_Boh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577567" cy="22311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livescience.com/images/i/000/053/538/original/atom-structure.jpg?137047236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571" y="2408297"/>
            <a:ext cx="4956969" cy="444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8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4932040" cy="242088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Proton ve nötron atomun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çekirdek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kısmında</a:t>
            </a:r>
          </a:p>
          <a:p>
            <a:pPr algn="ctr">
              <a:buFont typeface="Wingdings" pitchFamily="2" charset="2"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Elektron ise atomun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katman veya yörünge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denen kısmında bulunur.</a:t>
            </a:r>
          </a:p>
        </p:txBody>
      </p:sp>
      <p:pic>
        <p:nvPicPr>
          <p:cNvPr id="9222" name="Picture 9" descr="atom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tretch>
            <a:fillRect/>
          </a:stretch>
        </p:blipFill>
        <p:spPr bwMode="auto">
          <a:xfrm>
            <a:off x="4932040" y="0"/>
            <a:ext cx="4212137" cy="21959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7 Dikdörtgen"/>
          <p:cNvSpPr/>
          <p:nvPr/>
        </p:nvSpPr>
        <p:spPr>
          <a:xfrm>
            <a:off x="2320021" y="3284983"/>
            <a:ext cx="15841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Katman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516216" y="4182742"/>
            <a:ext cx="1584176" cy="2444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Elektron 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779912" y="3596010"/>
            <a:ext cx="1296144" cy="242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Çekirdek  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317725" y="3765196"/>
            <a:ext cx="852514" cy="239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Proton  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505783" y="5435612"/>
            <a:ext cx="122413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Nötron   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 descr="http://www.digitalmediatree.com/library/image/88/helium-anim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6213"/>
            <a:ext cx="2430845" cy="2430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hyperphysics.phy-astr.gsu.edu/hbase/pertab/imgper/econfi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2" y="2060848"/>
            <a:ext cx="8975379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803500" y="548680"/>
            <a:ext cx="50296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4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Bohr Atom </a:t>
            </a:r>
            <a:r>
              <a:rPr lang="de-DE" sz="4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Modeli</a:t>
            </a:r>
            <a:r>
              <a:rPr lang="de-DE" sz="4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endParaRPr lang="tr-TR" sz="4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http://www.dgp.toronto.edu/people/tu/slides/feynman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4"/>
          <a:stretch/>
        </p:blipFill>
        <p:spPr bwMode="auto">
          <a:xfrm>
            <a:off x="6415973" y="3920976"/>
            <a:ext cx="2756727" cy="301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1287875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Bu teorinin bulunmasına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A.Einstein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, W.Heisenberg, M.Planck ve R.Feynman katkıda bulunmuştur.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de-DE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Modern </a:t>
            </a:r>
            <a:r>
              <a:rPr lang="de-DE" sz="53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Atom </a:t>
            </a:r>
            <a:r>
              <a:rPr lang="de-DE" sz="53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Teor</a:t>
            </a:r>
            <a:r>
              <a:rPr lang="tr-TR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de-DE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</a:t>
            </a:r>
            <a:r>
              <a:rPr lang="tr-TR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de-DE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de-DE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7410" name="Picture 2" descr="http://i.sozcu.com.tr/wp-content/uploads/2015/02/21/einstein-dan-10-hayat-dersi-albert-einstein-fizikci-14819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056"/>
            <a:ext cx="2427665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upload.wikimedia.org/wikipedia/commons/f/f4/Heisenberg,Werner_1926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664" y="3933056"/>
            <a:ext cx="2216343" cy="2943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s://theologiansinc.files.wordpress.com/2012/09/h4160317-max_planck_german_physicist-spl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84"/>
          <a:stretch/>
        </p:blipFill>
        <p:spPr bwMode="auto">
          <a:xfrm>
            <a:off x="4644007" y="3933056"/>
            <a:ext cx="2312351" cy="2943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83958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2" name="Picture 8" descr="atom anim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088" y="1143000"/>
            <a:ext cx="5210944" cy="521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de-DE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Modern </a:t>
            </a:r>
            <a:r>
              <a:rPr lang="de-DE" sz="53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Atom </a:t>
            </a:r>
            <a:r>
              <a:rPr lang="de-DE" sz="53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Teor</a:t>
            </a:r>
            <a:r>
              <a:rPr lang="tr-TR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de-DE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</a:t>
            </a:r>
            <a:r>
              <a:rPr lang="tr-TR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de-DE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de-DE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0" y="1556792"/>
            <a:ext cx="4208388" cy="4824536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Günümüzde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kullanılan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modeli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modern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atom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teorisi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sonucu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ortaya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konmuştur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</a:p>
          <a:p>
            <a:pPr marL="0" indent="0" algn="ctr">
              <a:lnSpc>
                <a:spcPct val="80000"/>
              </a:lnSpc>
              <a:buNone/>
            </a:pPr>
            <a:endParaRPr lang="tr-TR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teoriye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göre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elektronlar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çok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hızlı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hareket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ettikleri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için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belirli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yerleri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yoktur</a:t>
            </a:r>
            <a:r>
              <a:rPr lang="de-DE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</a:p>
          <a:p>
            <a:pPr algn="ctr">
              <a:lnSpc>
                <a:spcPct val="80000"/>
              </a:lnSpc>
              <a:buFont typeface="Wingdings 2" pitchFamily="18" charset="2"/>
              <a:buNone/>
            </a:pP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de-DE" sz="28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4572000" y="1162968"/>
            <a:ext cx="1368152" cy="4320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Elektronun Hızı</a:t>
            </a:r>
            <a:endParaRPr lang="tr-TR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" name="Picture 10" descr="http://i.imgur.com/szWAnO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44824"/>
            <a:ext cx="5013176" cy="50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976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media.radiosai.org/journals/Vol_07/01JAN09/images/04_FeatureArticles/SFI/FIG-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380" y="2718792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51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3212976"/>
          </a:xfrm>
        </p:spPr>
        <p:txBody>
          <a:bodyPr rtlCol="0">
            <a:noAutofit/>
          </a:bodyPr>
          <a:lstStyle/>
          <a:p>
            <a:pPr algn="ctr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  <a:t>Yani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  <a:t>elektronların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  <a:t>bulunduğu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  <a:t>yörünge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  <a:t>kavramı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  <a:t>yanlış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  <a:t>bir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  <a:t>kavramdır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  <a:t>. </a:t>
            </a:r>
            <a:endParaRPr lang="tr-TR" sz="28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rial" pitchFamily="34" charset="0"/>
            </a:endParaRPr>
          </a:p>
          <a:p>
            <a:pPr algn="ctr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Elektronların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sadece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bulunma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ihtimalinin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olduğu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bölgeler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bilinebilir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ve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elektronların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bulunma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ihtimalinin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olduğu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bölgelere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elektron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bulutu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de-DE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denir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. 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tr-TR" sz="28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FF33C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7588" name="Picture 2" descr="http://js082.k12.sd.us/My_Classes/Physical_Science/atoms/atom_jiggl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71750"/>
            <a:ext cx="4286250" cy="42862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 Dikdörtgen"/>
          <p:cNvSpPr/>
          <p:nvPr/>
        </p:nvSpPr>
        <p:spPr>
          <a:xfrm>
            <a:off x="3923928" y="6218448"/>
            <a:ext cx="2016224" cy="6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Çekirdek 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5364088" y="1898712"/>
            <a:ext cx="2952328" cy="7920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Elektronların bulunma olasılığının olduğu yerler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3" name="Düz Bağlayıcı 2"/>
          <p:cNvCxnSpPr/>
          <p:nvPr/>
        </p:nvCxnSpPr>
        <p:spPr>
          <a:xfrm flipV="1">
            <a:off x="5508104" y="4714875"/>
            <a:ext cx="1080120" cy="14504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7388" y="96043"/>
            <a:ext cx="9126612" cy="1143000"/>
          </a:xfrm>
        </p:spPr>
        <p:txBody>
          <a:bodyPr/>
          <a:lstStyle/>
          <a:p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Biz sadece elektronların olabilecekleri yerleri tahmin ediyoruz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!</a:t>
            </a:r>
            <a:endParaRPr lang="tr-TR" sz="3600" dirty="0"/>
          </a:p>
        </p:txBody>
      </p:sp>
      <p:pic>
        <p:nvPicPr>
          <p:cNvPr id="21506" name="Picture 2" descr="https://dr282zn36sxxg.cloudfront.net/datastreams/f-d%3A566a23b404e6c09e77f60d7baa69c1bab5b474d7cecb3c66abb3a2cf%2BIMAGE%2BIMAGE.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67543"/>
            <a:ext cx="6678040" cy="6160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733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atom anim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908720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Times New Roman" pitchFamily="18" charset="0"/>
              </a:rPr>
              <a:t>Elektronların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de-DE" sz="32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Times New Roman" pitchFamily="18" charset="0"/>
              </a:rPr>
              <a:t>yörüngeleri</a:t>
            </a:r>
            <a:r>
              <a:rPr lang="de-DE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de-DE" sz="32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Times New Roman" pitchFamily="18" charset="0"/>
              </a:rPr>
              <a:t>kesin</a:t>
            </a:r>
            <a:r>
              <a:rPr lang="de-DE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de-DE" sz="32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Times New Roman" pitchFamily="18" charset="0"/>
              </a:rPr>
              <a:t>olarak</a:t>
            </a:r>
            <a:r>
              <a:rPr lang="de-DE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de-DE" sz="32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Times New Roman" pitchFamily="18" charset="0"/>
              </a:rPr>
              <a:t>belli</a:t>
            </a:r>
            <a:r>
              <a:rPr lang="de-DE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Times New Roman" pitchFamily="18" charset="0"/>
              </a:rPr>
              <a:t>değildir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Times New Roman" pitchFamily="18" charset="0"/>
              </a:rPr>
              <a:t>.</a:t>
            </a:r>
            <a:endParaRPr lang="tr-TR" sz="32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339752" y="908720"/>
            <a:ext cx="1872208" cy="5040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173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http://www.karmabilgi.net/images/atom-modelleri.jpg"/>
          <p:cNvPicPr>
            <a:picLocks noChangeAspect="1" noChangeArrowheads="1"/>
          </p:cNvPicPr>
          <p:nvPr/>
        </p:nvPicPr>
        <p:blipFill>
          <a:blip r:embed="rId2" cstate="print"/>
          <a:srcRect b="5556"/>
          <a:stretch>
            <a:fillRect/>
          </a:stretch>
        </p:blipFill>
        <p:spPr bwMode="auto">
          <a:xfrm>
            <a:off x="0" y="476672"/>
            <a:ext cx="9027458" cy="5976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Başlık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tr-TR" smtClean="0"/>
              <a:t>Kime ait?</a:t>
            </a:r>
          </a:p>
        </p:txBody>
      </p:sp>
      <p:pic>
        <p:nvPicPr>
          <p:cNvPr id="7373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643188"/>
            <a:ext cx="8976189" cy="2514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78091"/>
            <a:ext cx="4952008" cy="6579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1344</TotalTime>
  <Words>1130</Words>
  <Application>Microsoft Office PowerPoint</Application>
  <PresentationFormat>Ekran Gösterisi (4:3)</PresentationFormat>
  <Paragraphs>161</Paragraphs>
  <Slides>100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100</vt:i4>
      </vt:variant>
    </vt:vector>
  </HeadingPairs>
  <TitlesOfParts>
    <vt:vector size="108" baseType="lpstr">
      <vt:lpstr>Aharoni</vt:lpstr>
      <vt:lpstr>Arial</vt:lpstr>
      <vt:lpstr>Arial Narrow</vt:lpstr>
      <vt:lpstr>Calibri</vt:lpstr>
      <vt:lpstr>Times New Roman</vt:lpstr>
      <vt:lpstr>Wingdings</vt:lpstr>
      <vt:lpstr>Wingdings 2</vt:lpstr>
      <vt:lpstr>Ofis Teması</vt:lpstr>
      <vt:lpstr>PowerPoint Sunusu</vt:lpstr>
      <vt:lpstr>PowerPoint Sunusu</vt:lpstr>
      <vt:lpstr>Yeni maddeler nasıl oluşur?</vt:lpstr>
      <vt:lpstr>Atomlar misketler gibi olsaydı ne olurdu?</vt:lpstr>
      <vt:lpstr>Aşağıdaki olayları hiç yaşadınız mı? Sizce neden kaynaklanıyor olabilir?</vt:lpstr>
      <vt:lpstr>PowerPoint Sunusu</vt:lpstr>
      <vt:lpstr>Derin bir yolculuğa hazır mısınız?</vt:lpstr>
      <vt:lpstr>PowerPoint Sunusu</vt:lpstr>
      <vt:lpstr>PowerPoint Sunusu</vt:lpstr>
      <vt:lpstr>Atomun Yapısı</vt:lpstr>
      <vt:lpstr>PowerPoint Sunusu</vt:lpstr>
      <vt:lpstr>PowerPoint Sunusu</vt:lpstr>
      <vt:lpstr>PowerPoint Sunusu</vt:lpstr>
      <vt:lpstr>Elektronlar sabit durmaz daima hareket halindedir. Elektronlar hem kendi hem de çekirdeğin etrafında dönerler. </vt:lpstr>
      <vt:lpstr>PowerPoint Sunusu</vt:lpstr>
      <vt:lpstr>PowerPoint Sunusu</vt:lpstr>
      <vt:lpstr>PowerPoint Sunusu</vt:lpstr>
      <vt:lpstr>Atom altı parçacıkların Kütleleri</vt:lpstr>
      <vt:lpstr>PowerPoint Sunusu</vt:lpstr>
      <vt:lpstr>PowerPoint Sunusu</vt:lpstr>
      <vt:lpstr>PowerPoint Sunusu</vt:lpstr>
      <vt:lpstr>Elektron Oteli</vt:lpstr>
      <vt:lpstr>PowerPoint Sunusu</vt:lpstr>
      <vt:lpstr>Elektronların Dizilimi</vt:lpstr>
      <vt:lpstr>PowerPoint Sunusu</vt:lpstr>
      <vt:lpstr>Örnekler Çözelim</vt:lpstr>
      <vt:lpstr>Lityum elementine ait atom</vt:lpstr>
      <vt:lpstr>Lityum elementine ait atom</vt:lpstr>
      <vt:lpstr>Berilyum elementine ait atom</vt:lpstr>
      <vt:lpstr>Berilyum elementine ait atom</vt:lpstr>
      <vt:lpstr>Bor elementine ait atom</vt:lpstr>
      <vt:lpstr>Bor elementine ait atom</vt:lpstr>
      <vt:lpstr>Karbon elementine ait atom</vt:lpstr>
      <vt:lpstr>Karbon elementine ait atom</vt:lpstr>
      <vt:lpstr>Sodyum elementine ait atom</vt:lpstr>
      <vt:lpstr>Sodyum elementine ait atom</vt:lpstr>
      <vt:lpstr>PowerPoint Sunusu</vt:lpstr>
      <vt:lpstr>PowerPoint Sunusu</vt:lpstr>
      <vt:lpstr>Atomu Atom Yapan Parçacık</vt:lpstr>
      <vt:lpstr>Atomları farklı yapan Proton sayılarıdır.</vt:lpstr>
      <vt:lpstr>Nötr Atom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ATOMUN TARİHİ GELİŞİMİ</vt:lpstr>
      <vt:lpstr>PowerPoint Sunusu</vt:lpstr>
      <vt:lpstr>PowerPoint Sunusu</vt:lpstr>
      <vt:lpstr>PowerPoint Sunusu</vt:lpstr>
      <vt:lpstr>Democritus’ a göre; </vt:lpstr>
      <vt:lpstr>Demokritus ‘u Atoma Ulaştıran Bir Fikri Daha Vardı;</vt:lpstr>
      <vt:lpstr>Democritus’ a göre;</vt:lpstr>
      <vt:lpstr>PowerPoint Sunusu</vt:lpstr>
      <vt:lpstr>PowerPoint Sunusu</vt:lpstr>
      <vt:lpstr>Dalton’ a göre; </vt:lpstr>
      <vt:lpstr>Dalton’ a göre; </vt:lpstr>
      <vt:lpstr>Dalton’ a göre; </vt:lpstr>
      <vt:lpstr>Dalton’ a göre; </vt:lpstr>
      <vt:lpstr>Dalton’un Atom Modeli</vt:lpstr>
      <vt:lpstr>Atom parçalanabilir!</vt:lpstr>
      <vt:lpstr>PowerPoint Sunusu</vt:lpstr>
      <vt:lpstr>PowerPoint Sunusu</vt:lpstr>
      <vt:lpstr>PowerPoint Sunusu</vt:lpstr>
      <vt:lpstr>PowerPoint Sunusu</vt:lpstr>
      <vt:lpstr>Thomsan ‘a göre;</vt:lpstr>
      <vt:lpstr>Thomsan Atom Modeli</vt:lpstr>
      <vt:lpstr>PowerPoint Sunusu</vt:lpstr>
      <vt:lpstr> </vt:lpstr>
      <vt:lpstr>Rutherford’a göre;</vt:lpstr>
      <vt:lpstr>PowerPoint Sunusu</vt:lpstr>
      <vt:lpstr>PowerPoint Sunusu</vt:lpstr>
      <vt:lpstr>PowerPoint Sunusu</vt:lpstr>
      <vt:lpstr>PowerPoint Sunusu</vt:lpstr>
      <vt:lpstr>Modern Atom Teorisi </vt:lpstr>
      <vt:lpstr>Modern Atom Teorisi </vt:lpstr>
      <vt:lpstr>Elektronun Hızı</vt:lpstr>
      <vt:lpstr>PowerPoint Sunusu</vt:lpstr>
      <vt:lpstr>Biz sadece elektronların olabilecekleri yerleri tahmin ediyoruz!</vt:lpstr>
      <vt:lpstr>PowerPoint Sunusu</vt:lpstr>
      <vt:lpstr>PowerPoint Sunusu</vt:lpstr>
      <vt:lpstr>Kime ait?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Kumralturk</dc:creator>
  <cp:lastModifiedBy>yasin anayurt</cp:lastModifiedBy>
  <cp:revision>153</cp:revision>
  <dcterms:created xsi:type="dcterms:W3CDTF">1601-01-01T00:00:00Z</dcterms:created>
  <dcterms:modified xsi:type="dcterms:W3CDTF">2016-01-16T23:32:19Z</dcterms:modified>
</cp:coreProperties>
</file>