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472" r:id="rId1"/>
  </p:sldMasterIdLst>
  <p:notesMasterIdLst>
    <p:notesMasterId r:id="rId82"/>
  </p:notesMasterIdLst>
  <p:sldIdLst>
    <p:sldId id="256" r:id="rId2"/>
    <p:sldId id="394" r:id="rId3"/>
    <p:sldId id="278" r:id="rId4"/>
    <p:sldId id="257" r:id="rId5"/>
    <p:sldId id="258" r:id="rId6"/>
    <p:sldId id="259" r:id="rId7"/>
    <p:sldId id="260" r:id="rId8"/>
    <p:sldId id="369" r:id="rId9"/>
    <p:sldId id="263" r:id="rId10"/>
    <p:sldId id="380" r:id="rId11"/>
    <p:sldId id="379" r:id="rId12"/>
    <p:sldId id="351" r:id="rId13"/>
    <p:sldId id="267" r:id="rId14"/>
    <p:sldId id="387" r:id="rId15"/>
    <p:sldId id="386" r:id="rId16"/>
    <p:sldId id="268" r:id="rId17"/>
    <p:sldId id="269" r:id="rId18"/>
    <p:sldId id="272" r:id="rId19"/>
    <p:sldId id="273" r:id="rId20"/>
    <p:sldId id="381" r:id="rId21"/>
    <p:sldId id="274" r:id="rId22"/>
    <p:sldId id="382" r:id="rId23"/>
    <p:sldId id="275" r:id="rId24"/>
    <p:sldId id="383" r:id="rId25"/>
    <p:sldId id="276" r:id="rId26"/>
    <p:sldId id="368" r:id="rId27"/>
    <p:sldId id="370" r:id="rId28"/>
    <p:sldId id="371" r:id="rId29"/>
    <p:sldId id="384" r:id="rId30"/>
    <p:sldId id="317" r:id="rId31"/>
    <p:sldId id="270" r:id="rId32"/>
    <p:sldId id="279" r:id="rId33"/>
    <p:sldId id="280" r:id="rId34"/>
    <p:sldId id="354" r:id="rId35"/>
    <p:sldId id="282" r:id="rId36"/>
    <p:sldId id="284" r:id="rId37"/>
    <p:sldId id="372" r:id="rId38"/>
    <p:sldId id="286" r:id="rId39"/>
    <p:sldId id="288" r:id="rId40"/>
    <p:sldId id="290" r:id="rId41"/>
    <p:sldId id="291" r:id="rId42"/>
    <p:sldId id="292" r:id="rId43"/>
    <p:sldId id="388" r:id="rId44"/>
    <p:sldId id="296" r:id="rId45"/>
    <p:sldId id="301" r:id="rId46"/>
    <p:sldId id="373" r:id="rId47"/>
    <p:sldId id="303" r:id="rId48"/>
    <p:sldId id="304" r:id="rId49"/>
    <p:sldId id="385" r:id="rId50"/>
    <p:sldId id="311" r:id="rId51"/>
    <p:sldId id="307" r:id="rId52"/>
    <p:sldId id="308" r:id="rId53"/>
    <p:sldId id="360" r:id="rId54"/>
    <p:sldId id="357" r:id="rId55"/>
    <p:sldId id="374" r:id="rId56"/>
    <p:sldId id="310" r:id="rId57"/>
    <p:sldId id="305" r:id="rId58"/>
    <p:sldId id="389" r:id="rId59"/>
    <p:sldId id="312" r:id="rId60"/>
    <p:sldId id="361" r:id="rId61"/>
    <p:sldId id="321" r:id="rId62"/>
    <p:sldId id="322" r:id="rId63"/>
    <p:sldId id="390" r:id="rId64"/>
    <p:sldId id="391" r:id="rId65"/>
    <p:sldId id="323" r:id="rId66"/>
    <p:sldId id="324" r:id="rId67"/>
    <p:sldId id="325" r:id="rId68"/>
    <p:sldId id="326" r:id="rId69"/>
    <p:sldId id="327" r:id="rId70"/>
    <p:sldId id="376" r:id="rId71"/>
    <p:sldId id="377" r:id="rId72"/>
    <p:sldId id="332" r:id="rId73"/>
    <p:sldId id="375" r:id="rId74"/>
    <p:sldId id="333" r:id="rId75"/>
    <p:sldId id="334" r:id="rId76"/>
    <p:sldId id="335" r:id="rId77"/>
    <p:sldId id="336" r:id="rId78"/>
    <p:sldId id="337" r:id="rId79"/>
    <p:sldId id="363" r:id="rId80"/>
    <p:sldId id="392" r:id="rId81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4B7BC5"/>
    <a:srgbClr val="D4A356"/>
    <a:srgbClr val="E1F3FF"/>
    <a:srgbClr val="D2E3F5"/>
    <a:srgbClr val="D4F3FE"/>
    <a:srgbClr val="00FF00"/>
    <a:srgbClr val="0000FF"/>
    <a:srgbClr val="99FF66"/>
    <a:srgbClr val="C6ED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12" autoAdjust="0"/>
    <p:restoredTop sz="94660"/>
  </p:normalViewPr>
  <p:slideViewPr>
    <p:cSldViewPr>
      <p:cViewPr varScale="1">
        <p:scale>
          <a:sx n="75" d="100"/>
          <a:sy n="75" d="100"/>
        </p:scale>
        <p:origin x="106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FBE670A-694A-4B8B-9CE4-07B1578E0559}" type="datetimeFigureOut">
              <a:rPr lang="tr-TR"/>
              <a:pPr>
                <a:defRPr/>
              </a:pPr>
              <a:t>29.11.2015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 smtClean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C6B14D6-68C1-4711-8396-C65A5D71DD7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47727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6B14D6-68C1-4711-8396-C65A5D71DD73}" type="slidenum">
              <a:rPr lang="tr-TR" smtClean="0"/>
              <a:pPr>
                <a:defRPr/>
              </a:pPr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55799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6B14D6-68C1-4711-8396-C65A5D71DD73}" type="slidenum">
              <a:rPr lang="tr-TR" smtClean="0"/>
              <a:pPr>
                <a:defRPr/>
              </a:pPr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66229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E5DA88-63A4-4B91-9491-7D81BCA663CD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B6D063-A169-4C60-A087-ECAC934D4C87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DE6673-B2C4-4F53-92F9-8430B20863F0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8750"/>
            <a:ext cx="8229600" cy="1258888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7AAB1-FEB6-4188-955C-120832565D6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Başlık, İçerik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8750"/>
            <a:ext cx="8229600" cy="1258888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3E7C0-6BE0-47BD-A508-6DB1CC49CA4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E0A93A-17BB-4E4E-9802-0CEA25DE6AFC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9AD7AC-E681-4901-8649-95776477A772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638BCE-248E-42F5-B8FD-9F1C98A4E822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6F882F-CB21-4C4C-A8EC-D267B316C407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3A2AAB-90C4-45FB-AE14-541B27E633A9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4DC0C2-C659-4FD0-8A19-3DAE3E22569B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AC0E7A-8548-4695-879C-C8DE37C65667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DF2D62-7B06-49E4-A0BF-5F2E8941B5C4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A56207F-2A6A-4325-B2C4-A68D0B8D108D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73" r:id="rId1"/>
    <p:sldLayoutId id="2147485474" r:id="rId2"/>
    <p:sldLayoutId id="2147485475" r:id="rId3"/>
    <p:sldLayoutId id="2147485476" r:id="rId4"/>
    <p:sldLayoutId id="2147485477" r:id="rId5"/>
    <p:sldLayoutId id="2147485478" r:id="rId6"/>
    <p:sldLayoutId id="2147485479" r:id="rId7"/>
    <p:sldLayoutId id="2147485480" r:id="rId8"/>
    <p:sldLayoutId id="2147485481" r:id="rId9"/>
    <p:sldLayoutId id="2147485482" r:id="rId10"/>
    <p:sldLayoutId id="2147485483" r:id="rId11"/>
    <p:sldLayoutId id="2147485484" r:id="rId12"/>
    <p:sldLayoutId id="214748548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eg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gi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gi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gif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gif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9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3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5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142.gif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galeri.uludagsozluk.com/13/dalg%C4%B1%C3%A7_618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28465">
            <a:off x="4555047" y="435664"/>
            <a:ext cx="4285606" cy="32142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6018" name="Picture 2" descr="http://3.bp.blogspot.com/_x3Up4PbUmxM/TDtiAcjs7qI/AAAAAAAAAEM/QJpd_HIQsY8/s1600/civi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310617">
            <a:off x="15534" y="491011"/>
            <a:ext cx="4194389" cy="30457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83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5616" y="1700808"/>
            <a:ext cx="7772400" cy="1470025"/>
          </a:xfrm>
        </p:spPr>
        <p:txBody>
          <a:bodyPr>
            <a:normAutofit/>
          </a:bodyPr>
          <a:lstStyle/>
          <a:p>
            <a:pPr eaLnBrk="1" hangingPunct="1"/>
            <a:r>
              <a:rPr lang="de-DE" sz="7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BASIN</a:t>
            </a:r>
            <a:r>
              <a:rPr lang="tr-TR" sz="7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</a:t>
            </a:r>
            <a:endParaRPr lang="de-DE" sz="72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6022" name="Picture 6" descr="http://www.fenokulu.net/kavramresim5/sos1magdeburg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61254">
            <a:off x="2366164" y="3169067"/>
            <a:ext cx="4464496" cy="33483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83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368800"/>
            <a:ext cx="9136063" cy="788392"/>
          </a:xfrm>
        </p:spPr>
        <p:txBody>
          <a:bodyPr>
            <a:noAutofit/>
          </a:bodyPr>
          <a:lstStyle/>
          <a:p>
            <a:pPr eaLnBrk="1" hangingPunct="1"/>
            <a:r>
              <a:rPr lang="de-DE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KATILARIN –SIVILARIN-GAZLARIN BASINCI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1946635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</a:rPr>
              <a:t>Masa hangi konumdayken yere daha çok etki eder?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9218" name="Picture 2" descr="http://fizikchap2013.ucoz.ru/ushakow/7u25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55"/>
          <a:stretch/>
        </p:blipFill>
        <p:spPr bwMode="auto">
          <a:xfrm>
            <a:off x="655056" y="2636912"/>
            <a:ext cx="8021152" cy="3744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4777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ED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</a:rPr>
              <a:t>Deneyelim </a:t>
            </a:r>
            <a:endParaRPr lang="tr-TR" sz="5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7170" name="Picture 2" descr="http://images.myshared.ru/555109/slide_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87" t="25200" r="787" b="10752"/>
          <a:stretch/>
        </p:blipFill>
        <p:spPr bwMode="auto">
          <a:xfrm>
            <a:off x="-108520" y="2132856"/>
            <a:ext cx="9252520" cy="444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5738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2 İçerik Yer Tutucusu"/>
          <p:cNvSpPr>
            <a:spLocks noGrp="1"/>
          </p:cNvSpPr>
          <p:nvPr>
            <p:ph idx="1"/>
          </p:nvPr>
        </p:nvSpPr>
        <p:spPr>
          <a:xfrm>
            <a:off x="0" y="620688"/>
            <a:ext cx="6228184" cy="28803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Kuvvetin bir yüzey üzerindeki etkisi onun </a:t>
            </a: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şiddeti </a:t>
            </a: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yanında uygulandığı </a:t>
            </a: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yüzeyin büyüklüğüne</a:t>
            </a: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de bağlıdır.</a:t>
            </a:r>
          </a:p>
        </p:txBody>
      </p:sp>
      <p:sp>
        <p:nvSpPr>
          <p:cNvPr id="6" name="5 Dikdörtgen"/>
          <p:cNvSpPr/>
          <p:nvPr/>
        </p:nvSpPr>
        <p:spPr>
          <a:xfrm>
            <a:off x="3468316" y="3708072"/>
            <a:ext cx="5714528" cy="244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Kuvvetin uygulandığı yüzey alanı ne kadar küçükse uygulanan kuvvetin etkisi de o kadar büyük olur.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4" name="Picture 2" descr="http://www.strony.toya.net.pl/~mother/Gimnazjum%20II/Cale%20strony/Fluid%20Mechanics_pliki/booksontab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-99392"/>
            <a:ext cx="3059847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images.tutorvista.com/content/gravitation/perpendicular-force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84984"/>
            <a:ext cx="2520280" cy="3493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http://www.karmabilgi.net/images/basinc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498" y="3140607"/>
            <a:ext cx="4392488" cy="3070478"/>
          </a:xfrm>
          <a:prstGeom prst="rect">
            <a:avLst/>
          </a:prstGeom>
          <a:noFill/>
        </p:spPr>
      </p:pic>
      <p:pic>
        <p:nvPicPr>
          <p:cNvPr id="4100" name="Picture 4" descr="http://images.tutorvista.com/content/gravitation/perpendicular-force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199" y="-50800"/>
            <a:ext cx="2146787" cy="297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49" name="Rectangle 5"/>
          <p:cNvSpPr>
            <a:spLocks noGrp="1" noChangeArrowheads="1"/>
          </p:cNvSpPr>
          <p:nvPr>
            <p:ph type="title"/>
          </p:nvPr>
        </p:nvSpPr>
        <p:spPr>
          <a:xfrm>
            <a:off x="467544" y="143317"/>
            <a:ext cx="5904656" cy="868958"/>
          </a:xfrm>
        </p:spPr>
        <p:txBody>
          <a:bodyPr/>
          <a:lstStyle/>
          <a:p>
            <a:pPr eaLnBrk="1" hangingPunct="1">
              <a:defRPr/>
            </a:pPr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BASIN</a:t>
            </a: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endParaRPr lang="de-DE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65807" y="1206392"/>
            <a:ext cx="6768752" cy="1886500"/>
          </a:xfrm>
        </p:spPr>
        <p:txBody>
          <a:bodyPr>
            <a:noAutofit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y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üzeye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etki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eden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dik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kuvvete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basınç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denir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(Dik uygulanan kuvvetin yüzeye etkisi)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tr-TR" sz="28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de-DE" sz="28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102" name="Picture 6" descr="http://datagenetics.com/blog/january42014/tabl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40" y="3072552"/>
            <a:ext cx="2395885" cy="3274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://datagenetics.com/blog/january42014/tabl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115" y="3151899"/>
            <a:ext cx="2395885" cy="3274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İçerik Yer Tutucusu 5"/>
          <p:cNvSpPr>
            <a:spLocks noGrp="1"/>
          </p:cNvSpPr>
          <p:nvPr>
            <p:ph idx="1"/>
          </p:nvPr>
        </p:nvSpPr>
        <p:spPr>
          <a:xfrm>
            <a:off x="539552" y="260649"/>
            <a:ext cx="8229600" cy="1296144"/>
          </a:xfrm>
        </p:spPr>
        <p:txBody>
          <a:bodyPr/>
          <a:lstStyle/>
          <a:p>
            <a:pPr algn="ctr">
              <a:buNone/>
              <a:defRPr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y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üzeye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etki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eden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dik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kuvvete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basınç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denir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algn="ctr">
              <a:buNone/>
              <a:defRPr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(Dik uygulanan kuvvetin yüzeye etkisi)</a:t>
            </a:r>
          </a:p>
          <a:p>
            <a:endParaRPr lang="tr-TR" dirty="0"/>
          </a:p>
        </p:txBody>
      </p:sp>
      <p:pic>
        <p:nvPicPr>
          <p:cNvPr id="2050" name="Picture 2" descr="http://img-aws.ehowcdn.com/640/cme/photography.prod.demandstudios.com/0b678e3e-42ee-4373-9def-1c33f11b0de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39338"/>
            <a:ext cx="7488832" cy="4984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69103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Katıların Basıncı </a:t>
            </a:r>
            <a:endParaRPr lang="tr-TR" dirty="0"/>
          </a:p>
        </p:txBody>
      </p:sp>
      <p:pic>
        <p:nvPicPr>
          <p:cNvPr id="5" name="Picture 2" descr="http://avstop.com/ac/Aviation_Maintenance_Technician_Handbook_General/images/fig3_4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38"/>
          <a:stretch/>
        </p:blipFill>
        <p:spPr bwMode="auto">
          <a:xfrm>
            <a:off x="1762731" y="1628800"/>
            <a:ext cx="5618538" cy="5035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52517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temwigmore.ninja/resources/5461169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9783"/>
            <a:ext cx="9144000" cy="4807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-35148" y="0"/>
            <a:ext cx="4546848" cy="1143000"/>
          </a:xfrm>
        </p:spPr>
        <p:txBody>
          <a:bodyPr/>
          <a:lstStyle/>
          <a:p>
            <a:pPr eaLnBrk="1" hangingPunct="1"/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Basıncın Birimi </a:t>
            </a:r>
          </a:p>
        </p:txBody>
      </p:sp>
      <p:pic>
        <p:nvPicPr>
          <p:cNvPr id="70661" name="Picture 6" descr="http://upload.wikimedia.org/wikipedia/commons/7/79/Blaise_pasc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0" y="0"/>
            <a:ext cx="285750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Dikdörtgen 2"/>
          <p:cNvSpPr/>
          <p:nvPr/>
        </p:nvSpPr>
        <p:spPr>
          <a:xfrm>
            <a:off x="4546848" y="3861048"/>
            <a:ext cx="189736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Forte" panose="03060902040502070203" pitchFamily="66" charset="0"/>
              </a:rPr>
              <a:t>Basınç </a:t>
            </a:r>
          </a:p>
          <a:p>
            <a:pPr algn="ctr"/>
            <a:r>
              <a:rPr lang="tr-TR" sz="4000" b="1" dirty="0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Forte" panose="03060902040502070203" pitchFamily="66" charset="0"/>
              </a:rPr>
              <a:t>(</a:t>
            </a:r>
            <a:r>
              <a:rPr lang="tr-TR" sz="4000" b="1" dirty="0" err="1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Forte" panose="03060902040502070203" pitchFamily="66" charset="0"/>
              </a:rPr>
              <a:t>pa</a:t>
            </a:r>
            <a:r>
              <a:rPr lang="tr-TR" sz="4000" b="1" dirty="0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Forte" panose="03060902040502070203" pitchFamily="66" charset="0"/>
              </a:rPr>
              <a:t>)</a:t>
            </a:r>
            <a:endParaRPr lang="tr-TR" sz="4000" b="1" dirty="0">
              <a:ln w="22225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Forte" panose="03060902040502070203" pitchFamily="66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7452320" y="3549169"/>
            <a:ext cx="1547664" cy="824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Forte" panose="03060902040502070203" pitchFamily="66" charset="0"/>
              </a:rPr>
              <a:t>Kuvvet</a:t>
            </a:r>
          </a:p>
          <a:p>
            <a:pPr algn="ctr"/>
            <a:r>
              <a:rPr lang="tr-TR" sz="2400" b="1" dirty="0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Forte" panose="03060902040502070203" pitchFamily="66" charset="0"/>
              </a:rPr>
              <a:t>(</a:t>
            </a:r>
            <a:r>
              <a:rPr lang="tr-TR" sz="2400" b="1" dirty="0" err="1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Forte" panose="03060902040502070203" pitchFamily="66" charset="0"/>
              </a:rPr>
              <a:t>newton</a:t>
            </a:r>
            <a:r>
              <a:rPr lang="tr-TR" sz="2400" b="1" dirty="0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Forte" panose="03060902040502070203" pitchFamily="66" charset="0"/>
              </a:rPr>
              <a:t>)   </a:t>
            </a:r>
            <a:endParaRPr lang="tr-TR" sz="2400" b="1" dirty="0">
              <a:ln w="22225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Forte" panose="03060902040502070203" pitchFamily="66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7260208" y="4586188"/>
            <a:ext cx="1897360" cy="673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Forte" panose="03060902040502070203" pitchFamily="66" charset="0"/>
              </a:rPr>
              <a:t>Yüzey alanı</a:t>
            </a:r>
          </a:p>
          <a:p>
            <a:pPr algn="ctr"/>
            <a:r>
              <a:rPr lang="tr-TR" sz="2400" b="1" dirty="0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Forte" panose="03060902040502070203" pitchFamily="66" charset="0"/>
              </a:rPr>
              <a:t>(m2)  </a:t>
            </a:r>
            <a:endParaRPr lang="tr-TR" sz="2400" b="1" dirty="0">
              <a:ln w="22225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Forte" panose="03060902040502070203" pitchFamily="66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389140" y="5445224"/>
            <a:ext cx="443133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Forte" panose="03060902040502070203" pitchFamily="66" charset="0"/>
              </a:rPr>
              <a:t>Basıncın birimi </a:t>
            </a:r>
            <a:r>
              <a:rPr lang="tr-TR" sz="2800" b="1" dirty="0" err="1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Forte" panose="03060902040502070203" pitchFamily="66" charset="0"/>
              </a:rPr>
              <a:t>pascal</a:t>
            </a:r>
            <a:r>
              <a:rPr lang="tr-TR" sz="2800" b="1" dirty="0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Forte" panose="03060902040502070203" pitchFamily="66" charset="0"/>
              </a:rPr>
              <a:t>(</a:t>
            </a:r>
            <a:r>
              <a:rPr lang="tr-TR" sz="2800" b="1" dirty="0" err="1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Forte" panose="03060902040502070203" pitchFamily="66" charset="0"/>
              </a:rPr>
              <a:t>pa</a:t>
            </a:r>
            <a:r>
              <a:rPr lang="tr-TR" sz="2800" b="1" dirty="0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Forte" panose="03060902040502070203" pitchFamily="66" charset="0"/>
              </a:rPr>
              <a:t>) </a:t>
            </a:r>
            <a:r>
              <a:rPr lang="tr-TR" sz="2800" b="1" dirty="0" err="1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Forte" panose="03060902040502070203" pitchFamily="66" charset="0"/>
              </a:rPr>
              <a:t>dır</a:t>
            </a:r>
            <a:r>
              <a:rPr lang="tr-TR" sz="2800" b="1" dirty="0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Forte" panose="03060902040502070203" pitchFamily="66" charset="0"/>
              </a:rPr>
              <a:t>. </a:t>
            </a:r>
            <a:endParaRPr lang="tr-TR" sz="2800" b="1" dirty="0">
              <a:ln w="22225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Forte" panose="03060902040502070203" pitchFamily="66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572000" y="13559"/>
            <a:ext cx="201622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Forte" panose="03060902040502070203" pitchFamily="66" charset="0"/>
              </a:rPr>
              <a:t>R. Pascal  </a:t>
            </a:r>
            <a:endParaRPr lang="tr-TR" sz="4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Forte" panose="03060902040502070203" pitchFamily="66" charset="0"/>
            </a:endParaRPr>
          </a:p>
        </p:txBody>
      </p:sp>
      <p:pic>
        <p:nvPicPr>
          <p:cNvPr id="5124" name="Picture 4" descr="http://www.royalauto.in/wp-content/uploads/2010/03/4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65" r="4662"/>
          <a:stretch/>
        </p:blipFill>
        <p:spPr bwMode="auto">
          <a:xfrm>
            <a:off x="107504" y="2213756"/>
            <a:ext cx="1224136" cy="3046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214290"/>
            <a:ext cx="8229600" cy="91441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Yukar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daki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Bilgileri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Özetlersek</a:t>
            </a:r>
            <a:endParaRPr lang="de-DE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0" y="1340768"/>
            <a:ext cx="5004048" cy="4678362"/>
          </a:xfrm>
          <a:noFill/>
          <a:ln w="193675">
            <a:noFill/>
          </a:ln>
        </p:spPr>
        <p:txBody>
          <a:bodyPr>
            <a:normAutofit fontScale="92500"/>
          </a:bodyPr>
          <a:lstStyle/>
          <a:p>
            <a:pPr marL="320040" indent="-320040" eaLnBrk="1" fontAlgn="auto" hangingPunct="1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Katı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haldeki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cisimlerin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uyguladı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basınç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cismin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a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ırlı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ına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kuvvete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cismin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dokunma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yüzeyine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lıdır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  <a:p>
            <a:pPr marL="320040" indent="-32004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endParaRPr lang="de-DE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320040" indent="-32004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Kuvvet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(a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ğı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rl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k)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artarsa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artar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de-DE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320040" indent="-32004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320040" indent="-32004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Yüzey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alan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küçüldükçe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ınç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artar.</a:t>
            </a:r>
            <a:endParaRPr lang="de-DE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66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146" name="Picture 2" descr="https://encrypted-tbn2.gstatic.com/images?q=tbn:ANd9GcTqegwY47r-tNnUkgs96l1pOkk6qhZRU-AQ8e2bCEDrd5wbnQW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888059"/>
            <a:ext cx="2880320" cy="2791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xn--h1adlho.xn--g1ababalj7azb.xn--p1ai/wp-content/uploads/2015/01/pic7_8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56"/>
          <a:stretch/>
        </p:blipFill>
        <p:spPr bwMode="auto">
          <a:xfrm>
            <a:off x="5508636" y="3861048"/>
            <a:ext cx="3214474" cy="265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</a:rPr>
              <a:t>Hayatımızda Katı Basıncı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0242" name="Picture 2" descr="http://www.toroslarismak.com/images/stories/slayd/b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4139"/>
            <a:ext cx="9036496" cy="3911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899592" y="5206863"/>
            <a:ext cx="7643192" cy="1720097"/>
          </a:xfrm>
          <a:prstGeom prst="rect">
            <a:avLst/>
          </a:prstGeom>
        </p:spPr>
        <p:txBody>
          <a:bodyPr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kumimoji="0"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İş makinelerindeki paletler sayesinde tonlarca ağırlıktaki iş makineleri kuma batmadan rahatça çalışabilir.</a:t>
            </a:r>
            <a:endParaRPr kumimoji="0" lang="de-DE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7" name="Picture 3" descr="http://t0.gstatic.com/images?q=tbn:ANd9GcTfMeGLxE_VGeXhm2x_Rdsz3RNtJwAdrIhltTcBhIByPKnlNLAB2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00" y="997649"/>
            <a:ext cx="3384376" cy="25350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66" name="Picture 2" descr="http://teknocin.net/wp-content/uploads/2014/12/sens%C3%B6rl%C3%BC-fil-aya%C4%9F%C4%B1-teknocinne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7700" y="3324"/>
            <a:ext cx="2799011" cy="1921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www.pedalla.com/wp-content/uploads/2011/04/DSCN064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8" r="18759" b="7100"/>
          <a:stretch/>
        </p:blipFill>
        <p:spPr bwMode="auto">
          <a:xfrm>
            <a:off x="5496098" y="4221088"/>
            <a:ext cx="3312368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57" name="Picture 8" descr="http://www.resimler.tv/data/media/252/dev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05360" y="3532666"/>
            <a:ext cx="3294062" cy="263366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>
          <a:xfrm>
            <a:off x="3434184" y="2049218"/>
            <a:ext cx="5464546" cy="1480198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azı  hayvanların ayak tabanları kumda rahat yürüyebilmeleri için oldukça geniştir.</a:t>
            </a:r>
            <a:endParaRPr lang="de-DE" sz="28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9100" y="5554588"/>
            <a:ext cx="5464546" cy="13034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kumimoji="0"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Ayak tabanlarının geniş olması vücut ağırlıklarının yapmış olduğu basıncı azaltır.</a:t>
            </a:r>
            <a:endParaRPr kumimoji="0" lang="de-DE" sz="28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Rectangle 5"/>
          <p:cNvSpPr>
            <a:spLocks noGrp="1" noChangeArrowheads="1"/>
          </p:cNvSpPr>
          <p:nvPr>
            <p:ph type="title"/>
          </p:nvPr>
        </p:nvSpPr>
        <p:spPr>
          <a:xfrm>
            <a:off x="3647121" y="682269"/>
            <a:ext cx="3168352" cy="868958"/>
          </a:xfrm>
        </p:spPr>
        <p:txBody>
          <a:bodyPr/>
          <a:lstStyle/>
          <a:p>
            <a:pPr eaLnBrk="1" hangingPunct="1">
              <a:defRPr/>
            </a:pPr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BASIN</a:t>
            </a: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endParaRPr lang="de-DE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" name="Picture 6" descr="http://datagenetics.com/blog/january42014/tabl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4151" y="3621744"/>
            <a:ext cx="2395885" cy="3274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Resim 7" descr="https://upload.wikimedia.org/wikipedia/en/thumb/f/ff/Temperfoam1-2005.jpg/220px-Temperfoam1-200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0673" y="-11409"/>
            <a:ext cx="2533327" cy="213863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 descr="http://mycampus.nationalhighschool.com/doc/sc/Physical%20Science/ebook/products/0-13-190327-6/sx7088b3.gif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00" r="58072"/>
          <a:stretch/>
        </p:blipFill>
        <p:spPr bwMode="auto">
          <a:xfrm>
            <a:off x="107504" y="3303687"/>
            <a:ext cx="1284719" cy="35543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Resim 10" descr="http://www.altitude.org/images/bottles.gif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342" y="4178300"/>
            <a:ext cx="4633858" cy="267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Resim 11" descr="http://img-aws.ehowcdn.com/640/cme/photography.prod.demandstudios.com/0b678e3e-42ee-4373-9def-1c33f11b0def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35"/>
          <a:stretch/>
        </p:blipFill>
        <p:spPr bwMode="auto">
          <a:xfrm>
            <a:off x="15652" y="-11409"/>
            <a:ext cx="3836268" cy="20518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-24656" y="2040404"/>
            <a:ext cx="9144000" cy="992388"/>
          </a:xfrm>
        </p:spPr>
        <p:txBody>
          <a:bodyPr>
            <a:noAutofit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y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üzeye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etki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eden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dik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kuvvete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basınç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denir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(Dik uygulanan kuvvetin yüzeye etkisi)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tr-TR" sz="28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de-DE" sz="28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107504" y="3050878"/>
            <a:ext cx="90364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Maddeler bulundukları yüzeylere üç halde de (katı, sıvı, gaz) basınç uygular. 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61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5013176"/>
            <a:ext cx="8229600" cy="18448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ayak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üzerinde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dururken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az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tek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ayak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üzerinde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dururken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fazla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basınç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uygulanır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nedenle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kuma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da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kara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daha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fazla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batılır</a:t>
            </a:r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  <a:p>
            <a:endParaRPr lang="tr-TR" dirty="0"/>
          </a:p>
        </p:txBody>
      </p:sp>
      <p:pic>
        <p:nvPicPr>
          <p:cNvPr id="12290" name="Picture 2" descr="http://www.sportifhareketler.com/wp-content/uploads/2009/05/halka2-508x2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772" y="476672"/>
            <a:ext cx="7604455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58664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://t3.gstatic.com/images?q=tbn:ANd9GcSFDyOrGvulkxQKRobXy4HyUciVzdpk2E20351dYJdxZRx3aWWxS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BF3"/>
              </a:clrFrom>
              <a:clrTo>
                <a:srgbClr val="FBFB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1189435"/>
            <a:ext cx="3981965" cy="2664296"/>
          </a:xfrm>
          <a:prstGeom prst="rect">
            <a:avLst/>
          </a:prstGeom>
          <a:noFill/>
        </p:spPr>
      </p:pic>
      <p:sp>
        <p:nvSpPr>
          <p:cNvPr id="10" name="9 Dikdörtgen"/>
          <p:cNvSpPr/>
          <p:nvPr/>
        </p:nvSpPr>
        <p:spPr>
          <a:xfrm>
            <a:off x="467544" y="4581128"/>
            <a:ext cx="8208912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Çivi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toplu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i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ne,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raptiye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bıça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ın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sivri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ucunda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kuvvetin uygulandığı alan küçük olduğundan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basınç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büyük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olur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de-DE" sz="32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3316" name="Picture 4" descr="https://perabulvari-a.akamaihd.net/IMG/WEB/Sliders/1014301/480/67ce8d9c-e942-4d56-ab43-235cf436b36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56530"/>
            <a:ext cx="457200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9128" y="258910"/>
            <a:ext cx="9144000" cy="19442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kumimoji="0"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</a:t>
            </a:r>
            <a:r>
              <a:rPr kumimoji="0"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opuklu</a:t>
            </a:r>
            <a:r>
              <a:rPr kumimoji="0"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ayakkabı</a:t>
            </a:r>
            <a:r>
              <a:rPr kumimoji="0"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ile</a:t>
            </a:r>
            <a:r>
              <a:rPr kumimoji="0"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kumda</a:t>
            </a:r>
            <a:r>
              <a:rPr kumimoji="0"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</a:t>
            </a:r>
            <a:r>
              <a:rPr kumimoji="0"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da </a:t>
            </a:r>
            <a:r>
              <a:rPr kumimoji="0"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karda</a:t>
            </a:r>
            <a:r>
              <a:rPr kumimoji="0"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daha</a:t>
            </a:r>
            <a:r>
              <a:rPr kumimoji="0"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zor</a:t>
            </a:r>
            <a:r>
              <a:rPr kumimoji="0"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yürünür</a:t>
            </a:r>
            <a:r>
              <a:rPr kumimoji="0"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kumimoji="0"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kumimoji="0"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Basıncı azaltmak için geniş tabanlı ayakkabılar tercih edilmeli.</a:t>
            </a:r>
            <a:endParaRPr kumimoji="0" lang="de-DE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4338" name="Picture 2" descr="http://ws2-media1.tchibo-content.de/newmedia/seo/e8d5506ebdcf19e0/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" t="25994" r="-667" b="-3186"/>
          <a:stretch/>
        </p:blipFill>
        <p:spPr bwMode="auto">
          <a:xfrm>
            <a:off x="4375339" y="2204863"/>
            <a:ext cx="4768661" cy="3135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i.milliyet.com.tr/GaleriHaber/2013/12/10/fft20_mf386050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1" y="2204864"/>
            <a:ext cx="4695466" cy="3135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60146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-25028" y="414908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32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Ördek</a:t>
            </a:r>
            <a:r>
              <a:rPr lang="de-DE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veya</a:t>
            </a:r>
            <a:r>
              <a:rPr lang="de-DE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kazların</a:t>
            </a:r>
            <a:r>
              <a:rPr lang="de-DE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ayak</a:t>
            </a:r>
            <a:r>
              <a:rPr lang="de-DE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parmaklarının</a:t>
            </a:r>
            <a:r>
              <a:rPr lang="de-DE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arasında</a:t>
            </a:r>
            <a:r>
              <a:rPr lang="de-DE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perdeleri</a:t>
            </a:r>
            <a:r>
              <a:rPr lang="de-DE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bulundugu</a:t>
            </a:r>
            <a:r>
              <a:rPr lang="de-DE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için</a:t>
            </a:r>
            <a:r>
              <a:rPr lang="de-DE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uygulayacagı</a:t>
            </a:r>
            <a:r>
              <a:rPr lang="de-DE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basınç</a:t>
            </a:r>
            <a:r>
              <a:rPr lang="de-DE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küçülür</a:t>
            </a:r>
            <a:r>
              <a:rPr lang="de-DE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ve</a:t>
            </a:r>
            <a:r>
              <a:rPr lang="de-DE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bu</a:t>
            </a:r>
            <a:r>
              <a:rPr lang="de-DE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nedenle</a:t>
            </a:r>
            <a:r>
              <a:rPr lang="de-DE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bataklıkta</a:t>
            </a:r>
            <a:r>
              <a:rPr lang="de-DE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2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batmazlar</a:t>
            </a:r>
            <a:r>
              <a:rPr lang="de-DE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. </a:t>
            </a:r>
            <a:endParaRPr lang="tr-TR" sz="32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15362" name="Picture 2" descr="https://pixabay.com/static/uploads/photo/2014/08/20/12/41/duck-foot-422462__1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712" y="1752675"/>
            <a:ext cx="3553904" cy="236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://www.aktifhaber.com/images/other/yavru-ordek-ve-kazlar-dogaya-renk-katti-303758-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370"/>
            <a:ext cx="5802812" cy="4073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http://arabalife.com/wp-content/resimler/lasti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907724"/>
            <a:ext cx="2160240" cy="3363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1368" y="4271417"/>
            <a:ext cx="9112632" cy="17281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 pitchFamily="34" charset="0"/>
              <a:buNone/>
            </a:pPr>
            <a:r>
              <a:rPr kumimoji="0" lang="tr-TR" b="1" dirty="0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  <a:r>
              <a:rPr kumimoji="0"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Kı</a:t>
            </a:r>
            <a:r>
              <a:rPr kumimoji="0" lang="tr-TR" b="1" dirty="0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kumimoji="0" lang="de-DE" b="1" dirty="0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ın </a:t>
            </a:r>
            <a:r>
              <a:rPr kumimoji="0"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araba</a:t>
            </a:r>
            <a:r>
              <a:rPr kumimoji="0" lang="de-DE" b="1" dirty="0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lastikleri</a:t>
            </a:r>
            <a:r>
              <a:rPr kumimoji="0" lang="de-DE" b="1" dirty="0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kumimoji="0"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basıncı</a:t>
            </a:r>
            <a:r>
              <a:rPr kumimoji="0" lang="de-DE" b="1" dirty="0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arttırıp</a:t>
            </a:r>
            <a:r>
              <a:rPr kumimoji="0" lang="de-DE" b="1" dirty="0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kaymayı</a:t>
            </a:r>
            <a:r>
              <a:rPr kumimoji="0" lang="de-DE" b="1" dirty="0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önleyebilmek</a:t>
            </a:r>
            <a:r>
              <a:rPr kumimoji="0" lang="de-DE" b="1" dirty="0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için</a:t>
            </a:r>
            <a:r>
              <a:rPr kumimoji="0" lang="de-DE" b="1" dirty="0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daha</a:t>
            </a:r>
            <a:r>
              <a:rPr kumimoji="0" lang="de-DE" b="1" dirty="0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fazla</a:t>
            </a:r>
            <a:r>
              <a:rPr kumimoji="0" lang="de-DE" b="1" dirty="0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si</a:t>
            </a:r>
            <a:r>
              <a:rPr kumimoji="0" lang="tr-TR" b="1" dirty="0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kumimoji="0"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irilir</a:t>
            </a:r>
            <a:r>
              <a:rPr kumimoji="0" lang="de-DE" b="1" dirty="0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veya</a:t>
            </a:r>
            <a:r>
              <a:rPr kumimoji="0" lang="de-DE" b="1" dirty="0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daha</a:t>
            </a:r>
            <a:r>
              <a:rPr kumimoji="0" lang="de-DE" b="1" dirty="0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ince</a:t>
            </a:r>
            <a:r>
              <a:rPr kumimoji="0" lang="de-DE" b="1" dirty="0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lastik</a:t>
            </a:r>
            <a:r>
              <a:rPr kumimoji="0" lang="de-DE" b="1" dirty="0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b="1" dirty="0" err="1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takılır</a:t>
            </a:r>
            <a:r>
              <a:rPr kumimoji="0" lang="de-DE" b="1" dirty="0" smtClean="0">
                <a:ln w="12700">
                  <a:solidFill>
                    <a:schemeClr val="tx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  <a:p>
            <a:pPr fontAlgn="auto">
              <a:spcAft>
                <a:spcPts val="0"/>
              </a:spcAft>
            </a:pPr>
            <a:endParaRPr kumimoji="0" lang="de-DE" sz="3600" b="1" dirty="0" smtClean="0">
              <a:ln w="12700">
                <a:solidFill>
                  <a:schemeClr val="tx1"/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Picture 2" descr="http://www.turkiyegazetesi.com/images/PDF/haber/15.02.2010ot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68" y="0"/>
            <a:ext cx="4915812" cy="35112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23535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8" name="Picture 5" descr="http://favorispor.sitemynet.com/mynet_resimlerim/lig_kanguru_krampon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0"/>
            <a:ext cx="1500187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9" name="Picture 7" descr="http://www.egesurucukursu.net/upload/fckeditor/image/traktor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1844824"/>
            <a:ext cx="3214687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0" name="Picture 9" descr="http://www.guneydeimece.com/haber_imaj/model_tren.jpg"/>
          <p:cNvPicPr>
            <a:picLocks noChangeAspect="1" noChangeArrowheads="1"/>
          </p:cNvPicPr>
          <p:nvPr/>
        </p:nvPicPr>
        <p:blipFill>
          <a:blip r:embed="rId4" cstate="print"/>
          <a:srcRect t="62212"/>
          <a:stretch>
            <a:fillRect/>
          </a:stretch>
        </p:blipFill>
        <p:spPr bwMode="auto">
          <a:xfrm>
            <a:off x="216024" y="2564904"/>
            <a:ext cx="4500563" cy="181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4" name="Picture 2" descr="http://t0.gstatic.com/images?q=tbn:ANd9GcSZPj6Vdr3J59S_wFUqD5Ja2ImC-T4caoeaFJkZmqA5EZiMLC8kQ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419872" cy="184482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6 Dikdörtgen"/>
          <p:cNvSpPr/>
          <p:nvPr/>
        </p:nvSpPr>
        <p:spPr>
          <a:xfrm>
            <a:off x="4788024" y="0"/>
            <a:ext cx="4355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Kramponların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altındaki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di</a:t>
            </a:r>
            <a:r>
              <a:rPr lang="tr-TR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ler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yüzeyi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küçültüp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basıncı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arttırarak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kaymayı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önler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tr-TR" sz="2400" dirty="0">
              <a:solidFill>
                <a:srgbClr val="99FF66"/>
              </a:solidFill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0" y="4221088"/>
            <a:ext cx="48965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Trenlerde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tekerlek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sayısının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çok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olması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yüzeyi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büyültür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basıncı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küçültür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</a:t>
            </a:r>
            <a:r>
              <a:rPr lang="tr-TR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sayede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raylarda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ekil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bozuklu</a:t>
            </a:r>
            <a:r>
              <a:rPr lang="tr-TR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olması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önlenir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012160" y="4221088"/>
            <a:ext cx="31318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Traktörlerin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arka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tekerlekleri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geni</a:t>
            </a:r>
            <a:r>
              <a:rPr lang="tr-TR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yapılarak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topra</a:t>
            </a:r>
            <a:r>
              <a:rPr lang="tr-TR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batması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önlenir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tr-TR" sz="2400" dirty="0">
              <a:solidFill>
                <a:srgbClr val="CC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mariner.com.tr/wp-content/uploads/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41"/>
          <a:stretch/>
        </p:blipFill>
        <p:spPr bwMode="auto">
          <a:xfrm>
            <a:off x="4463988" y="4064124"/>
            <a:ext cx="4621271" cy="280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6582" y="4623138"/>
            <a:ext cx="3891362" cy="209084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Kar araçlarında alt yüzey genişletilerek basınç azaltılmıştır.</a:t>
            </a:r>
            <a:endParaRPr lang="tr-TR" sz="28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2924944"/>
            <a:ext cx="89279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Tek cevizi elimizle kıramayız ama çift cevizi kırabilmekteyiz. Cevizlerin birbirlerine teması ile yüzey alanı küçülür ve basınç artar. </a:t>
            </a:r>
            <a:endParaRPr lang="tr-TR" sz="2800" dirty="0">
              <a:latin typeface="+mn-lt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8745" y="476671"/>
            <a:ext cx="5510445" cy="21350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20688"/>
            <a:ext cx="7793761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548680"/>
            <a:ext cx="6212709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26516" y="2420888"/>
            <a:ext cx="8988169" cy="2592288"/>
            <a:chOff x="973" y="1610"/>
            <a:chExt cx="3814" cy="1100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973" y="1610"/>
              <a:ext cx="3814" cy="1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17413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3" y="1610"/>
              <a:ext cx="3820" cy="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Aşağıdaki araçların zemine yaptıkları basıncı bulalım!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47110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11560" y="548680"/>
            <a:ext cx="7772400" cy="1470025"/>
          </a:xfrm>
        </p:spPr>
        <p:txBody>
          <a:bodyPr>
            <a:normAutofit/>
          </a:bodyPr>
          <a:lstStyle/>
          <a:p>
            <a:pPr eaLnBrk="1" hangingPunct="1"/>
            <a:r>
              <a:rPr lang="de-DE" sz="6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KATILARIN BASINCI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r-TR" smtClean="0"/>
          </a:p>
        </p:txBody>
      </p:sp>
      <p:pic>
        <p:nvPicPr>
          <p:cNvPr id="829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112" y="620688"/>
            <a:ext cx="218122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5652120" cy="893986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Katıların</a:t>
            </a:r>
            <a:r>
              <a:rPr lang="de-D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Basıncı</a:t>
            </a:r>
            <a:r>
              <a:rPr lang="de-D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</a:t>
            </a:r>
            <a:r>
              <a:rPr lang="de-D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letmes</a:t>
            </a:r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endParaRPr lang="de-DE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C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340768"/>
            <a:ext cx="5580112" cy="2880320"/>
          </a:xfrm>
        </p:spPr>
        <p:txBody>
          <a:bodyPr/>
          <a:lstStyle/>
          <a:p>
            <a:pPr eaLnBrk="1" hangingPunct="1">
              <a:buNone/>
            </a:pPr>
            <a:r>
              <a:rPr lang="de-DE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Katı</a:t>
            </a:r>
            <a:r>
              <a:rPr lang="de-DE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haldeki</a:t>
            </a:r>
            <a:r>
              <a:rPr lang="de-DE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cisimler</a:t>
            </a:r>
            <a:r>
              <a:rPr lang="de-DE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üzerine</a:t>
            </a:r>
            <a:r>
              <a:rPr lang="de-DE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uygulanan</a:t>
            </a:r>
            <a:r>
              <a:rPr lang="de-DE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kuvveti</a:t>
            </a:r>
            <a:r>
              <a:rPr lang="de-DE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uygulanma</a:t>
            </a:r>
            <a:r>
              <a:rPr lang="de-DE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do</a:t>
            </a:r>
            <a:r>
              <a:rPr lang="tr-TR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rultusunda</a:t>
            </a:r>
            <a:r>
              <a:rPr lang="de-DE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aynen</a:t>
            </a:r>
            <a:r>
              <a:rPr lang="de-DE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iletirler</a:t>
            </a:r>
            <a:r>
              <a:rPr lang="tr-TR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  <a:endParaRPr lang="de-DE" sz="28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eaLnBrk="1" hangingPunct="1">
              <a:buNone/>
            </a:pP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akat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kend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uygulanan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basıncı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her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zaman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aynen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letmeyeb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rler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7270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5400000">
            <a:off x="2718618" y="3122142"/>
            <a:ext cx="6480175" cy="1765300"/>
          </a:xfrm>
          <a:noFill/>
        </p:spPr>
      </p:pic>
      <p:sp>
        <p:nvSpPr>
          <p:cNvPr id="6" name="5 Oval"/>
          <p:cNvSpPr/>
          <p:nvPr/>
        </p:nvSpPr>
        <p:spPr>
          <a:xfrm>
            <a:off x="5148064" y="1700808"/>
            <a:ext cx="1368152" cy="504056"/>
          </a:xfrm>
          <a:prstGeom prst="ellipse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5580112" y="5661248"/>
            <a:ext cx="432048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33056"/>
            <a:ext cx="484103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Dikdörtgen"/>
          <p:cNvSpPr/>
          <p:nvPr/>
        </p:nvSpPr>
        <p:spPr>
          <a:xfrm>
            <a:off x="7236296" y="1844824"/>
            <a:ext cx="1080120" cy="43924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620688"/>
            <a:ext cx="218122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11 Düz Ok Bağlayıcısı"/>
          <p:cNvCxnSpPr/>
          <p:nvPr/>
        </p:nvCxnSpPr>
        <p:spPr>
          <a:xfrm>
            <a:off x="7740352" y="1916832"/>
            <a:ext cx="0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12 Düz Ok Bağlayıcısı"/>
          <p:cNvCxnSpPr/>
          <p:nvPr/>
        </p:nvCxnSpPr>
        <p:spPr>
          <a:xfrm>
            <a:off x="7740352" y="3068960"/>
            <a:ext cx="0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13 Düz Ok Bağlayıcısı"/>
          <p:cNvCxnSpPr/>
          <p:nvPr/>
        </p:nvCxnSpPr>
        <p:spPr>
          <a:xfrm>
            <a:off x="7740352" y="4293096"/>
            <a:ext cx="0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>
            <a:off x="7740352" y="5445224"/>
            <a:ext cx="0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15 Dikdörtgen"/>
          <p:cNvSpPr/>
          <p:nvPr/>
        </p:nvSpPr>
        <p:spPr>
          <a:xfrm>
            <a:off x="7884368" y="5517232"/>
            <a:ext cx="36004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16 Oval"/>
          <p:cNvSpPr/>
          <p:nvPr/>
        </p:nvSpPr>
        <p:spPr>
          <a:xfrm>
            <a:off x="7164288" y="1772816"/>
            <a:ext cx="1296144" cy="216024"/>
          </a:xfrm>
          <a:prstGeom prst="ellipse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Oval"/>
          <p:cNvSpPr/>
          <p:nvPr/>
        </p:nvSpPr>
        <p:spPr>
          <a:xfrm>
            <a:off x="7164288" y="6093296"/>
            <a:ext cx="1296144" cy="216024"/>
          </a:xfrm>
          <a:prstGeom prst="ellipse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7884368" y="4365104"/>
            <a:ext cx="36004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7884368" y="3068960"/>
            <a:ext cx="36004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7884368" y="2060848"/>
            <a:ext cx="36004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188640"/>
            <a:ext cx="9144000" cy="2438400"/>
          </a:xfrm>
        </p:spPr>
        <p:txBody>
          <a:bodyPr/>
          <a:lstStyle/>
          <a:p>
            <a:pPr eaLnBrk="1" hangingPunct="1"/>
            <a:r>
              <a:rPr lang="de-D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SIVILARIN BASINCI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 descr="http://2.bp.blogspot.com/-L2SHoJ4Lj5Y/Ub_UJulA0CI/AAAAAAAABjs/63nWUHP8Aws/s1600/Liquid+Pressure+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70121"/>
            <a:ext cx="3494088" cy="411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://www.icoachmath.com/physics/physics-dictinory/pressure-liqui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422801"/>
            <a:ext cx="2505075" cy="216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2" name="Picture 2" descr="http://katalog.vitaminilkogretim.com.tr/EXTERNAL/BASE_URL/VIT_LO/UPLOADS/98f360fc9c9b7d4db6def835d78eb717/images/c4e3d183c5cd853afa0b86fff92a1e36.jpg?x=400&amp;y=-1"/>
          <p:cNvPicPr>
            <a:picLocks noChangeAspect="1" noChangeArrowheads="1"/>
          </p:cNvPicPr>
          <p:nvPr/>
        </p:nvPicPr>
        <p:blipFill>
          <a:blip r:embed="rId4" cstate="print"/>
          <a:srcRect l="3390" t="12760" r="3609"/>
          <a:stretch>
            <a:fillRect/>
          </a:stretch>
        </p:blipFill>
        <p:spPr bwMode="auto">
          <a:xfrm>
            <a:off x="4067944" y="3085429"/>
            <a:ext cx="4896544" cy="3444933"/>
          </a:xfrm>
          <a:prstGeom prst="rect">
            <a:avLst/>
          </a:prstGeom>
          <a:noFill/>
          <a:ln>
            <a:noFill/>
          </a:ln>
        </p:spPr>
      </p:pic>
      <p:sp>
        <p:nvSpPr>
          <p:cNvPr id="86018" name="Rectangle 3"/>
          <p:cNvSpPr>
            <a:spLocks noGrp="1" noChangeArrowheads="1"/>
          </p:cNvSpPr>
          <p:nvPr>
            <p:ph idx="1"/>
          </p:nvPr>
        </p:nvSpPr>
        <p:spPr>
          <a:xfrm>
            <a:off x="2483768" y="-1"/>
            <a:ext cx="4155157" cy="3007781"/>
          </a:xfrm>
        </p:spPr>
        <p:txBody>
          <a:bodyPr>
            <a:noAutofit/>
          </a:bodyPr>
          <a:lstStyle/>
          <a:p>
            <a:pPr algn="ctr" eaLnBrk="1" hangingPunct="1">
              <a:buNone/>
            </a:pP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lar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ak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kand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r. 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 eaLnBrk="1" hangingPunct="1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yüzden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temas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ettikleri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tüm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yüzeylere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a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ğı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rl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ığı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ndan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dolay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basınç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uygularlar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56324" name="Picture 4" descr="http://upload.wikimedia.org/wikipedia/commons/thumb/9/94/Pressure_exerted_by_collisions.svg/250px-Pressure_exerted_by_collisions.sv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0"/>
            <a:ext cx="3050585" cy="270892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6801"/>
            <a:ext cx="9144000" cy="579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9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Deney 1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0880" y="3645024"/>
            <a:ext cx="5073120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9091" name="Rectangle 3"/>
          <p:cNvSpPr>
            <a:spLocks noGrp="1" noChangeArrowheads="1"/>
          </p:cNvSpPr>
          <p:nvPr>
            <p:ph idx="1"/>
          </p:nvPr>
        </p:nvSpPr>
        <p:spPr>
          <a:xfrm>
            <a:off x="0" y="3789040"/>
            <a:ext cx="4355976" cy="3068960"/>
          </a:xfrm>
          <a:noFill/>
          <a:ln w="95250">
            <a:noFill/>
          </a:ln>
        </p:spPr>
        <p:txBody>
          <a:bodyPr>
            <a:normAutofit/>
          </a:bodyPr>
          <a:lstStyle/>
          <a:p>
            <a:pPr eaLnBrk="1" hangingPunct="1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 yüzden huniye gerilmiş balon, derinlere daldırıldıkça daha çok sıvı ağırlığının etkisinde kalır. </a:t>
            </a:r>
          </a:p>
        </p:txBody>
      </p:sp>
      <p:pic>
        <p:nvPicPr>
          <p:cNvPr id="532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3189569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3203848" y="548680"/>
            <a:ext cx="57241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Sıvı içerisindeki bir cisim üzerinde onun yukarısında kalan sıvı sütunun ağırlığından dolayı bir basınç oluşur.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9" name="Picture 5" descr="http://w3.shorecrest.org/~Lisa_Peck/Physics/syllabus/phases/liquids/ch19liquid_images/rock_fbvectors.jpg"/>
          <p:cNvPicPr>
            <a:picLocks noChangeAspect="1" noChangeArrowheads="1"/>
          </p:cNvPicPr>
          <p:nvPr/>
        </p:nvPicPr>
        <p:blipFill>
          <a:blip r:embed="rId3" cstate="print"/>
          <a:srcRect b="6761"/>
          <a:stretch>
            <a:fillRect/>
          </a:stretch>
        </p:blipFill>
        <p:spPr bwMode="auto">
          <a:xfrm>
            <a:off x="4572000" y="3298800"/>
            <a:ext cx="4176464" cy="3456285"/>
          </a:xfrm>
          <a:prstGeom prst="rect">
            <a:avLst/>
          </a:prstGeom>
          <a:noFill/>
        </p:spPr>
      </p:pic>
      <p:pic>
        <p:nvPicPr>
          <p:cNvPr id="5222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8528" y="3140968"/>
            <a:ext cx="3658320" cy="3476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5" name="Rectangle 3"/>
          <p:cNvSpPr>
            <a:spLocks noGrp="1" noChangeArrowheads="1"/>
          </p:cNvSpPr>
          <p:nvPr>
            <p:ph idx="1"/>
          </p:nvPr>
        </p:nvSpPr>
        <p:spPr>
          <a:xfrm>
            <a:off x="2735288" y="360040"/>
            <a:ext cx="6408712" cy="2924944"/>
          </a:xfrm>
        </p:spPr>
        <p:txBody>
          <a:bodyPr>
            <a:noAutofit/>
          </a:bodyPr>
          <a:lstStyle/>
          <a:p>
            <a:pPr algn="ctr" eaLnBrk="1" hangingPunct="1">
              <a:buNone/>
            </a:pP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Sıvı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basıncının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derinlikle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artması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tr-TR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ıvı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içerisine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bırakılan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cismin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alt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yüzündeki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basıncın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daha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büyük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olmas</a:t>
            </a: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na 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sebep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olur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AF1F7"/>
              </a:clrFrom>
              <a:clrTo>
                <a:srgbClr val="FAF1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52" y="346224"/>
            <a:ext cx="2738604" cy="2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Sol Ayraç"/>
          <p:cNvSpPr/>
          <p:nvPr/>
        </p:nvSpPr>
        <p:spPr>
          <a:xfrm>
            <a:off x="5542136" y="3514824"/>
            <a:ext cx="216024" cy="792088"/>
          </a:xfrm>
          <a:prstGeom prst="lef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Sol Ayraç"/>
          <p:cNvSpPr/>
          <p:nvPr/>
        </p:nvSpPr>
        <p:spPr>
          <a:xfrm flipH="1">
            <a:off x="7774384" y="3514824"/>
            <a:ext cx="423664" cy="2160240"/>
          </a:xfrm>
          <a:prstGeom prst="lef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Deney 2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90889"/>
            <a:ext cx="8892480" cy="5767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124744"/>
            <a:ext cx="5976664" cy="3933056"/>
          </a:xfrm>
          <a:prstGeom prst="rect">
            <a:avLst/>
          </a:prstGeom>
          <a:noFill/>
          <a:ln>
            <a:noFill/>
          </a:ln>
        </p:spPr>
      </p:pic>
      <p:sp>
        <p:nvSpPr>
          <p:cNvPr id="9216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0"/>
            <a:ext cx="9144000" cy="1343620"/>
          </a:xfrm>
          <a:noFill/>
          <a:ln>
            <a:noFill/>
          </a:ln>
        </p:spPr>
        <p:txBody>
          <a:bodyPr>
            <a:normAutofit lnSpcReduction="10000"/>
          </a:bodyPr>
          <a:lstStyle/>
          <a:p>
            <a:pPr eaLnBrk="1" hangingPunct="1">
              <a:buNone/>
            </a:pP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Huni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değişik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sıvılarda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aynı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derinliğe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daldırıldığı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halde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u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borusunun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kolundaki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seviyesi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aynı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miktarda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yükselmez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de-DE" sz="28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66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0" y="4869160"/>
            <a:ext cx="9144000" cy="2376264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etil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alkolden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yoğun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olduğundan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etil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alkole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göre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daha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büyük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basınç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oluşturur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yüzden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huni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 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üzerindeki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balon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daha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fazla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içe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doğru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çöker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u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borusunun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kolundaki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seviyesi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daha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çok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kumimoji="0" lang="de-DE" sz="2700" b="1" kern="0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yükselir</a:t>
            </a:r>
            <a:r>
              <a:rPr kumimoji="0" lang="de-DE" sz="27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Sonuç </a:t>
            </a:r>
            <a:endParaRPr lang="de-DE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785938"/>
            <a:ext cx="5580112" cy="3587278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Autofit/>
          </a:bodyPr>
          <a:lstStyle/>
          <a:p>
            <a:pPr algn="ctr" eaLnBrk="1" hangingPunct="1">
              <a:buNone/>
            </a:pP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lar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uygulad</a:t>
            </a:r>
            <a:r>
              <a:rPr lang="tr-TR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ığı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ç;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algn="ctr" eaLnBrk="1" hangingPunct="1">
              <a:buNone/>
            </a:pP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1- S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Derinli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ine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algn="ctr" eaLnBrk="1" hangingPunct="1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	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2-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Sı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Yo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unlu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una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tr-TR" sz="36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 eaLnBrk="1" hangingPunct="1">
              <a:buNone/>
            </a:pP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r!</a:t>
            </a:r>
          </a:p>
        </p:txBody>
      </p:sp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268760"/>
            <a:ext cx="3962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144000" cy="6084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Nelere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</a:t>
            </a:r>
            <a:r>
              <a:rPr lang="tr-TR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ğlı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De</a:t>
            </a: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ildir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828801"/>
            <a:ext cx="9144000" cy="1312168"/>
          </a:xfrm>
        </p:spPr>
        <p:txBody>
          <a:bodyPr/>
          <a:lstStyle/>
          <a:p>
            <a:pPr algn="ctr" eaLnBrk="1" hangingPunct="1">
              <a:buNone/>
            </a:pPr>
            <a:r>
              <a:rPr lang="de-DE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Durgun</a:t>
            </a:r>
            <a:r>
              <a:rPr lang="de-DE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sıvıların</a:t>
            </a:r>
            <a:r>
              <a:rPr lang="de-DE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basıncı</a:t>
            </a:r>
            <a:r>
              <a:rPr lang="de-DE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</a:t>
            </a:r>
            <a:r>
              <a:rPr lang="de-DE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içerisinde</a:t>
            </a:r>
            <a:r>
              <a:rPr lang="de-DE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bulundu</a:t>
            </a:r>
            <a:r>
              <a:rPr lang="tr-TR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 </a:t>
            </a:r>
            <a:r>
              <a:rPr lang="de-DE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kabın</a:t>
            </a:r>
            <a:r>
              <a:rPr lang="de-DE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ekline</a:t>
            </a:r>
            <a:r>
              <a:rPr lang="de-DE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</a:t>
            </a:r>
            <a:r>
              <a:rPr lang="de-DE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da </a:t>
            </a:r>
            <a:r>
              <a:rPr lang="de-DE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kaptaki</a:t>
            </a:r>
            <a:r>
              <a:rPr lang="de-DE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sıvı</a:t>
            </a:r>
            <a:r>
              <a:rPr lang="de-DE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miktarına</a:t>
            </a:r>
            <a:r>
              <a:rPr lang="de-DE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</a:t>
            </a:r>
            <a:r>
              <a:rPr lang="tr-TR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lı</a:t>
            </a:r>
            <a:r>
              <a:rPr lang="de-DE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de</a:t>
            </a:r>
            <a:r>
              <a:rPr lang="tr-TR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sz="2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ildir</a:t>
            </a:r>
            <a:r>
              <a:rPr lang="de-DE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  <a:p>
            <a:pPr eaLnBrk="1" hangingPunct="1"/>
            <a:endParaRPr lang="de-DE" sz="28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0" y="5229200"/>
            <a:ext cx="9144000" cy="1312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600" b="1" i="0" u="none" strike="noStrike" kern="1200" cap="none" spc="0" normalizeH="0" baseline="0" noProof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Yukarıda görmüş olduğunuz tüm kaplardaki sıvıların basınçları eşittir.</a:t>
            </a:r>
            <a:endParaRPr kumimoji="0" lang="de-DE" sz="3600" b="1" i="0" u="none" strike="noStrike" kern="1200" cap="none" spc="0" normalizeH="0" baseline="0" noProof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de-DE" sz="3600" b="1" i="0" u="none" strike="noStrike" kern="1200" cap="none" spc="0" normalizeH="0" baseline="0" noProof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2" name="Picture 2" descr="http://img-superetut.mncdn.com/ktp/080302030201_bso_dosyalar/image03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924944"/>
            <a:ext cx="7526688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Rectangle 3"/>
          <p:cNvSpPr>
            <a:spLocks noGrp="1" noChangeArrowheads="1"/>
          </p:cNvSpPr>
          <p:nvPr>
            <p:ph idx="1"/>
          </p:nvPr>
        </p:nvSpPr>
        <p:spPr>
          <a:xfrm>
            <a:off x="0" y="188640"/>
            <a:ext cx="9144000" cy="2376264"/>
          </a:xfrm>
        </p:spPr>
        <p:txBody>
          <a:bodyPr>
            <a:normAutofit/>
          </a:bodyPr>
          <a:lstStyle/>
          <a:p>
            <a:pPr algn="ctr" eaLnBrk="1" hangingPunct="1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İç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dolu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kaba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farkl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yerlerden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delikler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a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arsak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acaba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suyun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f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ış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rma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miktar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hangisinde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daha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fazla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olur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Buna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göre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suyun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ilerleme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miktar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neye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veya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nelere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r?</a:t>
            </a:r>
          </a:p>
        </p:txBody>
      </p:sp>
      <p:pic>
        <p:nvPicPr>
          <p:cNvPr id="3074" name="Picture 2" descr="http://www.one-school.net/Malaysia/UniversityandCollege/SPM/revisioncard/physics/forceandpressure/images/liquidpressure_clip_image00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25688"/>
            <a:ext cx="3530964" cy="3409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winkelhage.com/wp-content/uploads/2015/01/pressure-bott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708920"/>
            <a:ext cx="5048250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 descr="http://galeri.uludagsozluk.com/66/denizalt%C4%B1_1431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51888">
            <a:off x="4579351" y="1614175"/>
            <a:ext cx="4313151" cy="25878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de-DE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9FF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Sıvıların</a:t>
            </a:r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9FF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9FF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Basıncına</a:t>
            </a:r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9FF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9FF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Örnekler</a:t>
            </a:r>
            <a:endParaRPr lang="de-DE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9FF6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7283" name="Rectangle 3"/>
          <p:cNvSpPr>
            <a:spLocks noGrp="1" noChangeArrowheads="1"/>
          </p:cNvSpPr>
          <p:nvPr>
            <p:ph idx="1"/>
          </p:nvPr>
        </p:nvSpPr>
        <p:spPr>
          <a:xfrm>
            <a:off x="4788023" y="4437112"/>
            <a:ext cx="4111829" cy="1815882"/>
          </a:xfrm>
        </p:spPr>
        <p:txBody>
          <a:bodyPr>
            <a:noAutofit/>
          </a:bodyPr>
          <a:lstStyle/>
          <a:p>
            <a:pPr eaLnBrk="1" hangingPunct="1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Denizaltıların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ancak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belirli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derinli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kadar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dalabilmesi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4" name="3 Dikdörtgen"/>
          <p:cNvSpPr/>
          <p:nvPr/>
        </p:nvSpPr>
        <p:spPr>
          <a:xfrm>
            <a:off x="0" y="4437112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/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Denizlerde,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derinlere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dalan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insanların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basıncın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artması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nedeniyle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vurgun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yemesi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44034" name="Picture 2" descr="http://galeri.uludagsozluk.com/13/dalg%C4%B1%C3%A7_618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556792"/>
            <a:ext cx="3696411" cy="27723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1774" y="6360882"/>
            <a:ext cx="6852498" cy="365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504" y="2790826"/>
            <a:ext cx="4762055" cy="3446486"/>
          </a:xfrm>
        </p:spPr>
        <p:txBody>
          <a:bodyPr/>
          <a:lstStyle/>
          <a:p>
            <a:pPr marL="0" indent="0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Havada ortamında, nefesimizi suyun içerisinden daha uzun süre tutarız. </a:t>
            </a:r>
          </a:p>
          <a:p>
            <a:pPr marL="0" indent="0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Bunun nedeni suyun uyguladığı basınçtır.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4098" name="Picture 2" descr="http://2.bp.blogspot.com/_hFaXuUy4yY8/S359WQxMKmI/AAAAAAAAATA/HfV4FtHPyhg/s320/peter-colat-278x2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559" y="2968328"/>
            <a:ext cx="3819697" cy="3091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internethaber.com/images/other/hic%CC%A7kirik-nefes-tutm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09" y="116632"/>
            <a:ext cx="4131253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207385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de-DE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</a:t>
            </a:r>
            <a:r>
              <a:rPr lang="tr-TR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</a:t>
            </a:r>
            <a:r>
              <a:rPr lang="tr-TR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60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lar</a:t>
            </a:r>
            <a:r>
              <a:rPr lang="de-DE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60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Kendisine</a:t>
            </a:r>
            <a:r>
              <a:rPr lang="de-DE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60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Uygulanan</a:t>
            </a:r>
            <a:r>
              <a:rPr lang="de-DE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Bas</a:t>
            </a:r>
            <a:r>
              <a:rPr lang="tr-TR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60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nc</a:t>
            </a:r>
            <a:r>
              <a:rPr lang="tr-TR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Nas</a:t>
            </a:r>
            <a:r>
              <a:rPr lang="tr-TR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 </a:t>
            </a:r>
            <a:r>
              <a:rPr lang="de-DE" sz="60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İletirler</a:t>
            </a:r>
            <a:r>
              <a:rPr lang="de-DE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23928" y="0"/>
            <a:ext cx="5220072" cy="3212976"/>
          </a:xfrm>
        </p:spPr>
        <p:txBody>
          <a:bodyPr>
            <a:normAutofit/>
          </a:bodyPr>
          <a:lstStyle/>
          <a:p>
            <a:pPr eaLnBrk="1" hangingPunct="1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İçi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suyla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dolu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balona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üzerindeki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herhangi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noktadan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basınç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uygulandığında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balondaki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balon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üzerindeki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bütün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deliklerden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aynı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hızla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akar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19575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5" descr="http://www.fenokulu.net/portal/sayfalar/resimgalerisi/ResimDosyalari/Sivilarin-basinci-iletmesi.jpg"/>
          <p:cNvPicPr>
            <a:picLocks noChangeAspect="1" noChangeArrowheads="1"/>
          </p:cNvPicPr>
          <p:nvPr/>
        </p:nvPicPr>
        <p:blipFill>
          <a:blip r:embed="rId3" cstate="print"/>
          <a:srcRect b="4730"/>
          <a:stretch>
            <a:fillRect/>
          </a:stretch>
        </p:blipFill>
        <p:spPr bwMode="auto">
          <a:xfrm rot="21079028">
            <a:off x="467544" y="3284984"/>
            <a:ext cx="2664296" cy="3384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19" name="Picture 7" descr="http://www.fenokulu.net/portal/sayfalar/video/videoResimleri/sivi-basinci-iletmesi-6.jpg"/>
          <p:cNvPicPr>
            <a:picLocks noChangeAspect="1" noChangeArrowheads="1"/>
          </p:cNvPicPr>
          <p:nvPr/>
        </p:nvPicPr>
        <p:blipFill>
          <a:blip r:embed="rId4" cstate="print"/>
          <a:srcRect t="12600" b="13901"/>
          <a:stretch>
            <a:fillRect/>
          </a:stretch>
        </p:blipFill>
        <p:spPr bwMode="auto">
          <a:xfrm rot="785840">
            <a:off x="3734644" y="3517838"/>
            <a:ext cx="4572000" cy="25202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://defdriving.files.wordpress.com/2010/11/figure-3-basic-hydraulic-syste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7067" y="4581128"/>
            <a:ext cx="3416933" cy="2153437"/>
          </a:xfrm>
          <a:prstGeom prst="rect">
            <a:avLst/>
          </a:prstGeom>
          <a:noFill/>
        </p:spPr>
      </p:pic>
      <p:pic>
        <p:nvPicPr>
          <p:cNvPr id="6" name="Picture 2" descr="http://images.tutorvista.com/content/fluids-pressure/liquid-pressure-transmission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21614" y="0"/>
            <a:ext cx="1922386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6 Dikdörtgen"/>
          <p:cNvSpPr/>
          <p:nvPr/>
        </p:nvSpPr>
        <p:spPr>
          <a:xfrm>
            <a:off x="1116" y="208587"/>
            <a:ext cx="6948264" cy="27098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sıvıya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noktadan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uygulanan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basınç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sıvı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ile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temasta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olan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her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noktaya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sadece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kuvvet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doğrultusunda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değil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bütün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doğrultulara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dik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olarak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aynen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iletilir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de-DE" sz="32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tr-TR" sz="3200" dirty="0">
              <a:solidFill>
                <a:srgbClr val="FFFF00"/>
              </a:solidFill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691680" y="4970369"/>
            <a:ext cx="3744416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 durumun temel nedeni; sıvıların </a:t>
            </a:r>
            <a:r>
              <a:rPr lang="tr-TR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sıkıştıralamamasıdır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194" name="Picture 2" descr="http://www.fizika.ru/kniga/tema-04/p-04c-1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19428"/>
            <a:ext cx="6192688" cy="233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mycampus.nationalhighschool.com/doc/sc/Physical%20Science/ebook/products/0-13-190327-6/sx7088b3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9" r="16560"/>
          <a:stretch/>
        </p:blipFill>
        <p:spPr bwMode="auto">
          <a:xfrm>
            <a:off x="5672212" y="571500"/>
            <a:ext cx="3456384" cy="2981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52" name="Picture 5" descr="http://www2.lv.psu.edu/ojj/courses/ist-240/reports/spring2001/fa-cb-bc-kf/images/pasca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8052" y="3693865"/>
            <a:ext cx="263279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0"/>
            <a:ext cx="3888432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Pascal Prensibi</a:t>
            </a:r>
            <a:endParaRPr lang="de-DE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4451" name="Rectangle 3"/>
          <p:cNvSpPr>
            <a:spLocks noGrp="1" noChangeArrowheads="1"/>
          </p:cNvSpPr>
          <p:nvPr>
            <p:ph idx="1"/>
          </p:nvPr>
        </p:nvSpPr>
        <p:spPr>
          <a:xfrm>
            <a:off x="0" y="1052736"/>
            <a:ext cx="6218052" cy="5805264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None/>
              <a:defRPr/>
            </a:pP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Sıvı</a:t>
            </a:r>
            <a:r>
              <a:rPr lang="tr-TR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lar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Basıncı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her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tarafa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eşit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olarak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iletir</a:t>
            </a:r>
            <a:r>
              <a:rPr lang="tr-TR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de-DE" sz="46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None/>
              <a:defRPr/>
            </a:pP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gerçek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Fransız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bilim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insanı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Rlaise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Pascal {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Rleyz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Paskal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tarafından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şöyle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ifade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edilmiştir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"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Kapalı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kaptaki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sıvıya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uygulanan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basınç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sıvının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her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noktasına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kabın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iç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yüzeyinin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her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noktasına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aynen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iletilir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.“</a:t>
            </a:r>
            <a:endParaRPr lang="tr-TR" sz="46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None/>
              <a:defRPr/>
            </a:pPr>
            <a:endParaRPr lang="tr-TR" sz="46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66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None/>
              <a:defRPr/>
            </a:pP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er</a:t>
            </a:r>
            <a:r>
              <a:rPr lang="tr-TR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</a:t>
            </a:r>
            <a:r>
              <a:rPr lang="tr-TR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Paskal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Prens</a:t>
            </a:r>
            <a:r>
              <a:rPr lang="tr-TR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</a:t>
            </a:r>
            <a:r>
              <a:rPr lang="tr-TR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denir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None/>
              <a:defRPr/>
            </a:pP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kural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sadece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kapal</a:t>
            </a:r>
            <a:r>
              <a:rPr lang="tr-TR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kaplar</a:t>
            </a:r>
            <a:r>
              <a:rPr lang="tr-TR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daki</a:t>
            </a:r>
            <a:r>
              <a:rPr lang="tr-TR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sıvı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i</a:t>
            </a:r>
            <a:r>
              <a:rPr lang="tr-TR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 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</a:t>
            </a:r>
            <a:r>
              <a:rPr lang="tr-TR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</a:t>
            </a:r>
            <a:r>
              <a:rPr lang="de-DE" sz="4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erlidir</a:t>
            </a:r>
            <a:r>
              <a:rPr lang="de-DE" sz="4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None/>
              <a:defRPr/>
            </a:pP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de-DE" sz="28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Günlük Hayatta 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Pascal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Prensibi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idx="1"/>
          </p:nvPr>
        </p:nvSpPr>
        <p:spPr>
          <a:xfrm>
            <a:off x="642938" y="1714500"/>
            <a:ext cx="8153400" cy="4495800"/>
          </a:xfrm>
          <a:noFill/>
          <a:ln w="193675">
            <a:noFill/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de-DE" smtClean="0">
                <a:solidFill>
                  <a:schemeClr val="bg1"/>
                </a:solidFill>
              </a:rPr>
              <a:t>Sıvıların basıncı iletme özelliğinden günlük hayatın birçok alanında yararlanmaktayız</a:t>
            </a:r>
            <a:r>
              <a:rPr lang="de-DE" smtClean="0"/>
              <a:t> </a:t>
            </a:r>
          </a:p>
        </p:txBody>
      </p:sp>
      <p:pic>
        <p:nvPicPr>
          <p:cNvPr id="1054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700808"/>
            <a:ext cx="6959103" cy="4922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</a:t>
            </a:r>
            <a:r>
              <a:rPr lang="de-DE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enderesi</a:t>
            </a:r>
            <a:endParaRPr lang="tr-TR" dirty="0"/>
          </a:p>
        </p:txBody>
      </p:sp>
      <p:pic>
        <p:nvPicPr>
          <p:cNvPr id="5122" name="Picture 2" descr="http://www.peoplephysics.com/images/leggifisiche/pressa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8673"/>
            <a:ext cx="8964488" cy="4835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776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>
          <a:xfrm>
            <a:off x="0" y="2636912"/>
            <a:ext cx="9144000" cy="1180728"/>
          </a:xfrm>
        </p:spPr>
        <p:txBody>
          <a:bodyPr>
            <a:noAutofit/>
          </a:bodyPr>
          <a:lstStyle/>
          <a:p>
            <a:pPr algn="ctr" eaLnBrk="1" hangingPunct="1">
              <a:buNone/>
            </a:pPr>
            <a:r>
              <a:rPr lang="de-DE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Normal </a:t>
            </a:r>
            <a:r>
              <a:rPr lang="de-DE" sz="40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ayakkab</a:t>
            </a:r>
            <a:r>
              <a:rPr lang="tr-TR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0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ile</a:t>
            </a:r>
            <a:r>
              <a:rPr lang="de-DE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0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kara</a:t>
            </a:r>
            <a:r>
              <a:rPr lang="de-DE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0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batarken</a:t>
            </a:r>
            <a:r>
              <a:rPr lang="de-DE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0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neden</a:t>
            </a:r>
            <a:r>
              <a:rPr lang="de-DE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0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kar</a:t>
            </a:r>
            <a:r>
              <a:rPr lang="de-DE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0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ayakkab</a:t>
            </a:r>
            <a:r>
              <a:rPr lang="tr-TR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</a:t>
            </a:r>
            <a:r>
              <a:rPr lang="tr-TR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0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ile</a:t>
            </a:r>
            <a:r>
              <a:rPr lang="de-DE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40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batmay</a:t>
            </a:r>
            <a:r>
              <a:rPr lang="tr-TR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5"/>
          <p:cNvSpPr>
            <a:spLocks noGrp="1" noChangeArrowheads="1"/>
          </p:cNvSpPr>
          <p:nvPr>
            <p:ph type="title"/>
          </p:nvPr>
        </p:nvSpPr>
        <p:spPr>
          <a:xfrm>
            <a:off x="3719680" y="274638"/>
            <a:ext cx="4967119" cy="1143000"/>
          </a:xfrm>
        </p:spPr>
        <p:txBody>
          <a:bodyPr/>
          <a:lstStyle/>
          <a:p>
            <a:pPr eaLnBrk="1" hangingPunct="1"/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enderesi</a:t>
            </a:r>
            <a:endParaRPr lang="de-DE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66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976816"/>
            <a:ext cx="7037164" cy="3881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http://www.mmo.org.tr/resimler/dosya_ekler/95387fcae1a9ddc_e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56" y="-34652"/>
            <a:ext cx="3971068" cy="367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Varil Pompası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CC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Resim 3" descr="http://www.tapflo.com/site/picture_box/picture/1254/big/Beczkowe.pl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2276872"/>
            <a:ext cx="6198418" cy="4198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http://plus-lab.net/wp-content/uploads/2014/10/varil-pompas%C4%B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404566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İtfaiye Merdivenleri</a:t>
            </a:r>
          </a:p>
        </p:txBody>
      </p:sp>
      <p:pic>
        <p:nvPicPr>
          <p:cNvPr id="10242" name="Picture 2" descr="http://www.zimag.com.tr/Resim/19420111058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17638"/>
            <a:ext cx="5904656" cy="4967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Kepçe Kolu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12644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81104"/>
          <a:stretch/>
        </p:blipFill>
        <p:spPr bwMode="auto">
          <a:xfrm>
            <a:off x="1187624" y="5733256"/>
            <a:ext cx="6596063" cy="92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https://www.sonteklif.net/img/uploads3/92355/uzaktan-kumandali-is-makinasi-kepce-50-cm-dozer-110942131_1400160346.96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748" y="1268760"/>
            <a:ext cx="4536504" cy="4230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Dişçi Koltukları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0" name="Picture 2" descr="http://www.aplusphysics.com/courses/honors/fluids/images/barber_pushing_hydraulic_pedal_hg_wht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556791"/>
            <a:ext cx="4464496" cy="4807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6" name="Picture 4" descr="http://www.lifeinbursa.com/chc/b/2/b2015dda0026ef3237f1728d40f61f15.jpg"/>
          <p:cNvPicPr>
            <a:picLocks noChangeAspect="1" noChangeArrowheads="1"/>
          </p:cNvPicPr>
          <p:nvPr/>
        </p:nvPicPr>
        <p:blipFill>
          <a:blip r:embed="rId2" cstate="print"/>
          <a:srcRect b="7127"/>
          <a:stretch>
            <a:fillRect/>
          </a:stretch>
        </p:blipFill>
        <p:spPr bwMode="auto">
          <a:xfrm rot="21063680">
            <a:off x="3846601" y="3045779"/>
            <a:ext cx="4914900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Atlı Karıncalar ve Balerin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10594" name="Picture 2" descr="http://www.tersninja.com/wp-content/uploads/2010/10/atli-karinc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865" y="1569615"/>
            <a:ext cx="4449135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Bile</a:t>
            </a: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ik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Kaplar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de-DE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6500" name="Rectangle 7"/>
          <p:cNvSpPr>
            <a:spLocks noChangeArrowheads="1"/>
          </p:cNvSpPr>
          <p:nvPr/>
        </p:nvSpPr>
        <p:spPr bwMode="auto">
          <a:xfrm>
            <a:off x="1259632" y="1340768"/>
            <a:ext cx="57324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sz="2800" b="1" dirty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P1 = P2 = P3 = P4 = P5 = h . d . g</a:t>
            </a:r>
          </a:p>
        </p:txBody>
      </p:sp>
      <p:pic>
        <p:nvPicPr>
          <p:cNvPr id="34818" name="Picture 2" descr="http://www.oberlin.edu/physics/catalog/demonstrations/fluids/pascalvas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988840"/>
            <a:ext cx="5040560" cy="46373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556792"/>
            <a:ext cx="7801236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Evlerdeki Su Sistemleri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99FF6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toplumdusmani.net/sozluk_resim/pics/4802/1332760145_79_48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" r="11528" b="23117"/>
          <a:stretch/>
        </p:blipFill>
        <p:spPr bwMode="auto">
          <a:xfrm>
            <a:off x="1475656" y="836712"/>
            <a:ext cx="6406956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</a:rPr>
              <a:t>Artezyen Kuyular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FF00"/>
              </a:solidFill>
            </a:endParaRPr>
          </a:p>
        </p:txBody>
      </p:sp>
      <p:pic>
        <p:nvPicPr>
          <p:cNvPr id="2050" name="Picture 2" descr="http://www.tr.all.biz/img/tr/service_catalog/636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1138">
            <a:off x="5591079" y="4226912"/>
            <a:ext cx="3434783" cy="257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.ytimg.com/vi/RRwtlMPBbVk/hqdefaul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3052">
            <a:off x="125282" y="4005905"/>
            <a:ext cx="3687819" cy="2765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054324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38652">
            <a:off x="696821" y="3128473"/>
            <a:ext cx="2477152" cy="33249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1510" name="Picture 6" descr="http://www.karmabilgi.net/images/hava-basinci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60648"/>
            <a:ext cx="2771775" cy="2857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1508" name="Picture 4" descr="http://www.garnizone.com/blog/wp-content/uploads/2010/08/tu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69182">
            <a:off x="5114264" y="3539216"/>
            <a:ext cx="2906688" cy="29066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1506" name="Picture 2" descr="http://www.karmabilgi.net/images/hava-basinci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04664"/>
            <a:ext cx="2333625" cy="26003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21860" name="Rectangle 4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de-DE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GAZLARIN BASINCI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>
          <a:xfrm>
            <a:off x="0" y="1844824"/>
            <a:ext cx="9144000" cy="1900807"/>
          </a:xfrm>
        </p:spPr>
        <p:txBody>
          <a:bodyPr>
            <a:normAutofit/>
          </a:bodyPr>
          <a:lstStyle/>
          <a:p>
            <a:pPr algn="ctr" eaLnBrk="1" hangingPunct="1">
              <a:buNone/>
            </a:pP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Karpuzu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b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ıç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düz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olan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taraf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yla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keserken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neden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zorlan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da keskin tarafıyla zorlanmayız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</a:p>
        </p:txBody>
      </p:sp>
      <p:pic>
        <p:nvPicPr>
          <p:cNvPr id="62468" name="Picture 7" descr="http://www.nablusi.com/resim/data/media/110/karpu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3143250"/>
            <a:ext cx="41910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9" name="Picture 9" descr="http://www.kahtahaber.com/kahtahaber/pictures/12461884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88" y="3571875"/>
            <a:ext cx="4071937" cy="307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8850" name="Picture 2" descr="http://t3.gstatic.com/images?q=tbn:ANd9GcRBpJRE4-FxwQF0hJ_558vZX9wIPokkHhNS5uKIPqcGT_-FmQgwX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116"/>
          <a:stretch>
            <a:fillRect/>
          </a:stretch>
        </p:blipFill>
        <p:spPr bwMode="auto">
          <a:xfrm>
            <a:off x="251520" y="0"/>
            <a:ext cx="2619375" cy="1584176"/>
          </a:xfrm>
          <a:prstGeom prst="rect">
            <a:avLst/>
          </a:prstGeom>
          <a:noFill/>
        </p:spPr>
      </p:pic>
      <p:pic>
        <p:nvPicPr>
          <p:cNvPr id="81922" name="Picture 2" descr="http://www.karabaglarnet.com/images/bicak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253731" flipH="1">
            <a:off x="6255963" y="-158987"/>
            <a:ext cx="2340768" cy="2200001"/>
          </a:xfrm>
          <a:prstGeom prst="rect">
            <a:avLst/>
          </a:prstGeom>
          <a:noFill/>
        </p:spPr>
      </p:pic>
      <p:pic>
        <p:nvPicPr>
          <p:cNvPr id="81924" name="Picture 4" descr="http://www.muhsinyazici.com/egitim/images/stories/soru-isareti-264x3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896" y="0"/>
            <a:ext cx="1656184" cy="18820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cdnt3m-a.akamaihd.net/tem/warehouse/791/C55/6/791C556_1055_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12" y="3244640"/>
            <a:ext cx="6423748" cy="361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6 Başlık"/>
          <p:cNvSpPr>
            <a:spLocks noGrp="1"/>
          </p:cNvSpPr>
          <p:nvPr>
            <p:ph type="title"/>
          </p:nvPr>
        </p:nvSpPr>
        <p:spPr>
          <a:xfrm>
            <a:off x="-4812" y="14189"/>
            <a:ext cx="8229600" cy="447678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Açık Hava Basıncı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7 İçerik Yer Tutucusu"/>
          <p:cNvSpPr>
            <a:spLocks noGrp="1"/>
          </p:cNvSpPr>
          <p:nvPr>
            <p:ph idx="1"/>
          </p:nvPr>
        </p:nvSpPr>
        <p:spPr>
          <a:xfrm>
            <a:off x="-144636" y="1412777"/>
            <a:ext cx="9288636" cy="18318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Hava, hem yerküreye hem de kendi içindeki bütün cisimlere, moleküllerinin ağırlığı ve hareketi nedeniyle bir kuvvet uygular.</a:t>
            </a:r>
          </a:p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Bu kuvvet sonucu ortaya çıkan basınca “açık hava basıncı” veya “atmosfer basıncı” denir.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3536" y="778496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Havayı %78 azot, %21 oksijen, %1 diğer gazlar oluşturur.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33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148" name="Picture 4" descr="http://www.thenakedscientists.com/HTML/uploads/RTEmagicC_ImplodingCan-steam.pn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248" y="3244640"/>
            <a:ext cx="3344025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7" name="Rectangle 3"/>
          <p:cNvSpPr>
            <a:spLocks noGrp="1" noChangeArrowheads="1"/>
          </p:cNvSpPr>
          <p:nvPr>
            <p:ph idx="1"/>
          </p:nvPr>
        </p:nvSpPr>
        <p:spPr>
          <a:xfrm>
            <a:off x="0" y="3501008"/>
            <a:ext cx="6300192" cy="335699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Hava her cm2ye yaklaşık 10 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N’luk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kuvvet uygular. İnsan vücudunun ortalama yüzey alanı 1,5 m2=15 000 cm2 olarak kabul edilirse bir kişi üzerine, toplam 150 000 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N’luk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kuvvet etki eder.</a:t>
            </a:r>
          </a:p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Yaklaşık 15 adet binek arabasının ağırlığına eşit olan bu etkinin oluşturduğu basınç vücut içi sıvı basıncı tarafından dengelenir ve bu yüzden hissedilmez.</a:t>
            </a:r>
            <a:endParaRPr lang="de-DE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2390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8090" y="3429000"/>
            <a:ext cx="2485910" cy="19248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3446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1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1988840"/>
          </a:xfrm>
          <a:noFill/>
          <a:ln>
            <a:noFill/>
          </a:ln>
        </p:spPr>
        <p:txBody>
          <a:bodyPr>
            <a:normAutofit/>
          </a:bodyPr>
          <a:lstStyle/>
          <a:p>
            <a:pPr algn="ctr" eaLnBrk="1" hangingPunct="1">
              <a:buNone/>
            </a:pP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Atmosfer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basıncı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yeryüzüne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deniz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kenarına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yakla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tıkça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artar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yeryüzünden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uzakla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ıldıkça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azalır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  <a:p>
            <a:pPr algn="ctr" eaLnBrk="1" hangingPunct="1"/>
            <a:endParaRPr lang="de-DE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 eaLnBrk="1" hangingPunct="1"/>
            <a:endParaRPr lang="de-DE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259632" y="6273225"/>
            <a:ext cx="67648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buNone/>
            </a:pP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Açık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hava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basıncı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P0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ile</a:t>
            </a:r>
            <a:r>
              <a:rPr lang="de-DE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gösterilir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de-DE" sz="32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170" name="Picture 2" descr="http://www.kentchemistry.com/links/GasLaws/aircolum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6"/>
          <a:stretch/>
        </p:blipFill>
        <p:spPr bwMode="auto">
          <a:xfrm>
            <a:off x="1237680" y="1268760"/>
            <a:ext cx="6718696" cy="5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93"/>
          </a:xfrm>
        </p:spPr>
        <p:txBody>
          <a:bodyPr/>
          <a:lstStyle/>
          <a:p>
            <a:r>
              <a:rPr lang="tr-TR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Açık Hava Basıncı</a:t>
            </a:r>
            <a:endParaRPr lang="tr-TR" dirty="0"/>
          </a:p>
        </p:txBody>
      </p:sp>
      <p:pic>
        <p:nvPicPr>
          <p:cNvPr id="8194" name="Picture 2" descr="http://hendrix2.uoregon.edu/~imamura/102/images/Sea-Level-Barometric-Press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412" y="1417638"/>
            <a:ext cx="7499176" cy="5467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971600" y="1700808"/>
            <a:ext cx="1368152" cy="288032"/>
          </a:xfrm>
          <a:prstGeom prst="rect">
            <a:avLst/>
          </a:prstGeom>
          <a:solidFill>
            <a:srgbClr val="D4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Atmosfer </a:t>
            </a:r>
            <a:endParaRPr lang="tr-TR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42256" y="2843808"/>
            <a:ext cx="1713520" cy="288032"/>
          </a:xfrm>
          <a:prstGeom prst="rect">
            <a:avLst/>
          </a:prstGeom>
          <a:solidFill>
            <a:srgbClr val="E1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Dağ  </a:t>
            </a:r>
            <a:endParaRPr lang="tr-TR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804248" y="6093296"/>
            <a:ext cx="1368152" cy="288032"/>
          </a:xfrm>
          <a:prstGeom prst="rect">
            <a:avLst/>
          </a:prstGeom>
          <a:solidFill>
            <a:srgbClr val="4B7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Deniz  </a:t>
            </a:r>
            <a:endParaRPr lang="tr-TR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0577036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Açık Hava Basıncı</a:t>
            </a:r>
            <a:endParaRPr lang="tr-TR" dirty="0"/>
          </a:p>
        </p:txBody>
      </p:sp>
      <p:pic>
        <p:nvPicPr>
          <p:cNvPr id="9218" name="Picture 2" descr="https://upload.wikimedia.org/wikipedia/commons/e/e9/Plastic_bottle_at_14000_feet,_9000_feet_and_1000_feet,_sealed_at_14000_fee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2856"/>
            <a:ext cx="9214030" cy="472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288385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t3.gstatic.com/images?q=tbn:ANd9GcSgwBJQwgx2vgnNbEz3KA7OUckz8LYSWlVORuln99NLGQsSCMMLxcdjZCgw-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4149080"/>
            <a:ext cx="1469132" cy="23695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BAROMETRE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idx="1"/>
          </p:nvPr>
        </p:nvSpPr>
        <p:spPr>
          <a:xfrm>
            <a:off x="0" y="1600200"/>
            <a:ext cx="5436096" cy="3340968"/>
          </a:xfrm>
        </p:spPr>
        <p:txBody>
          <a:bodyPr>
            <a:normAutofit lnSpcReduction="10000"/>
          </a:bodyPr>
          <a:lstStyle/>
          <a:p>
            <a:pPr eaLnBrk="1" hangingPunct="1">
              <a:buNone/>
            </a:pP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Açık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hava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basıncını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ölçmek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için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kullanılan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araçlara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barometre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denir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de-DE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eaLnBrk="1" hangingPunct="1">
              <a:buNone/>
            </a:pP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Açık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hava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basıncı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defa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1643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yılında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talyan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bilim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adamı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Toriçelli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tarafından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ölçülmü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tür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128004" name="Picture 5" descr="barometr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08513" y="908720"/>
            <a:ext cx="4535487" cy="4731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05" name="Picture 9" descr="sifonlubarometr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25869" y="4581128"/>
            <a:ext cx="4518131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7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8229600" cy="1258888"/>
          </a:xfrm>
        </p:spPr>
        <p:txBody>
          <a:bodyPr/>
          <a:lstStyle/>
          <a:p>
            <a:pPr eaLnBrk="1" hangingPunct="1"/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Toriçelli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Deneyi</a:t>
            </a:r>
            <a:endParaRPr lang="de-DE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63688" y="1052736"/>
            <a:ext cx="7380312" cy="1756792"/>
          </a:xfrm>
          <a:noFill/>
          <a:ln>
            <a:noFill/>
          </a:ln>
        </p:spPr>
        <p:txBody>
          <a:bodyPr>
            <a:normAutofit/>
          </a:bodyPr>
          <a:lstStyle/>
          <a:p>
            <a:pPr eaLnBrk="1" hangingPunct="1">
              <a:buNone/>
              <a:defRPr/>
            </a:pP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Toriçelli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deneyi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0C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sıcaklıkta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kuru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nemsiz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havada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deniz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seviyesinde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kenarında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yapılmı</a:t>
            </a: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tır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</a:p>
        </p:txBody>
      </p:sp>
      <p:pic>
        <p:nvPicPr>
          <p:cNvPr id="129029" name="Picture 4" descr="toricelli_evangelista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332656"/>
            <a:ext cx="1795432" cy="25649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images.imagestate.com/Watermark/1158620.jpg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5508105" y="-1"/>
            <a:ext cx="3635896" cy="3479667"/>
          </a:xfrm>
          <a:prstGeom prst="rect">
            <a:avLst/>
          </a:prstGeom>
          <a:noFill/>
        </p:spPr>
      </p:pic>
      <p:sp>
        <p:nvSpPr>
          <p:cNvPr id="153603" name="Rectangle 3"/>
          <p:cNvSpPr>
            <a:spLocks noGrp="1" noChangeArrowheads="1"/>
          </p:cNvSpPr>
          <p:nvPr>
            <p:ph idx="1"/>
          </p:nvPr>
        </p:nvSpPr>
        <p:spPr>
          <a:xfrm>
            <a:off x="0" y="188913"/>
            <a:ext cx="6300788" cy="6669087"/>
          </a:xfrm>
          <a:noFill/>
          <a:ln>
            <a:noFill/>
          </a:ln>
        </p:spPr>
        <p:txBody>
          <a:bodyPr>
            <a:normAutofit lnSpcReduction="10000"/>
          </a:bodyPr>
          <a:lstStyle/>
          <a:p>
            <a:pPr eaLnBrk="1" hangingPunct="1">
              <a:buNone/>
              <a:defRPr/>
            </a:pP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Toriçelli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deneyinde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uzunlu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yakla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1 m (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çapı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1 cm2)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olan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ucu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açık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cam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boru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cıva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doldurulmu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borunun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a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kapatılarak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ters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çevrilip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cıva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çana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ına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daldırılmı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tır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  <a:p>
            <a:pPr eaLnBrk="1" hangingPunct="1">
              <a:buNone/>
              <a:defRPr/>
            </a:pP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eaLnBrk="1" hangingPunct="1">
              <a:buNone/>
              <a:defRPr/>
            </a:pP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eaLnBrk="1" hangingPunct="1">
              <a:buNone/>
              <a:defRPr/>
            </a:pP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Cam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borudaki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cıva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seviyesi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miktar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azalmı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cıva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miktar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cıva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çana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ına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almı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),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daha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sonra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denge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landı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için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azalma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durmu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tur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  <a:p>
            <a:pPr eaLnBrk="1" hangingPunct="1">
              <a:defRPr/>
            </a:pPr>
            <a:endParaRPr lang="de-DE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BB"/>
              </a:clrFrom>
              <a:clrTo>
                <a:srgbClr val="FFFFB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79336" y="3557863"/>
            <a:ext cx="3364664" cy="330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5" name="Rectangle 3"/>
          <p:cNvSpPr>
            <a:spLocks noGrp="1" noChangeArrowheads="1"/>
          </p:cNvSpPr>
          <p:nvPr>
            <p:ph idx="1"/>
          </p:nvPr>
        </p:nvSpPr>
        <p:spPr>
          <a:xfrm>
            <a:off x="29592" y="650910"/>
            <a:ext cx="9144000" cy="1296144"/>
          </a:xfrm>
        </p:spPr>
        <p:txBody>
          <a:bodyPr/>
          <a:lstStyle/>
          <a:p>
            <a:pPr algn="ctr" eaLnBrk="1" hangingPunct="1">
              <a:buNone/>
            </a:pP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Cam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boruda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denge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landı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ında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cıva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yüksekli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 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 eaLnBrk="1" hangingPunct="1">
              <a:buNone/>
            </a:pP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76 cm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olarak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ölçülmü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tür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10242" name="Picture 2" descr="http://www.fenokulu.net/kavramresim5/Torricellideney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947054"/>
            <a:ext cx="3960440" cy="4910946"/>
          </a:xfrm>
          <a:prstGeom prst="rect">
            <a:avLst/>
          </a:prstGeom>
          <a:noFill/>
        </p:spPr>
      </p:pic>
      <p:sp>
        <p:nvSpPr>
          <p:cNvPr id="6" name="5 Oval"/>
          <p:cNvSpPr/>
          <p:nvPr/>
        </p:nvSpPr>
        <p:spPr>
          <a:xfrm>
            <a:off x="2267744" y="2996952"/>
            <a:ext cx="1440160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4" descr="cep_fi137"/>
          <p:cNvPicPr>
            <a:picLocks noGrp="1" noChangeAspect="1" noChangeArrowheads="1"/>
          </p:cNvPicPr>
          <p:nvPr>
            <p:ph type="title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131840" y="0"/>
            <a:ext cx="2304256" cy="3110746"/>
          </a:xfrm>
          <a:noFill/>
        </p:spPr>
      </p:pic>
      <p:sp>
        <p:nvSpPr>
          <p:cNvPr id="132099" name="Rectangle 3"/>
          <p:cNvSpPr>
            <a:spLocks noGrp="1" noChangeArrowheads="1"/>
          </p:cNvSpPr>
          <p:nvPr>
            <p:ph idx="1"/>
          </p:nvPr>
        </p:nvSpPr>
        <p:spPr>
          <a:xfrm>
            <a:off x="0" y="3068961"/>
            <a:ext cx="9144000" cy="2016224"/>
          </a:xfrm>
        </p:spPr>
        <p:txBody>
          <a:bodyPr>
            <a:normAutofit lnSpcReduction="10000"/>
          </a:bodyPr>
          <a:lstStyle/>
          <a:p>
            <a:pPr eaLnBrk="1" hangingPunct="1">
              <a:buNone/>
            </a:pP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Toriçelli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deneyinde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cam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borudaki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cıvanın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tamamen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almamasının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nedeni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cıvanın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a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ırlı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nedeniyle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bulundu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cam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borunun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tabanına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uyguladı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basıncın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açık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hava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basıncı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dengelenmesidir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</a:p>
          <a:p>
            <a:pPr eaLnBrk="1" hangingPunct="1"/>
            <a:endParaRPr lang="de-DE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691680" y="5733256"/>
            <a:ext cx="56396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None/>
            </a:pPr>
            <a:r>
              <a:rPr lang="de-DE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76cm </a:t>
            </a:r>
            <a:r>
              <a:rPr lang="de-DE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civa</a:t>
            </a:r>
            <a:r>
              <a:rPr lang="de-DE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=10 </a:t>
            </a:r>
            <a:r>
              <a:rPr lang="de-DE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üzeri</a:t>
            </a:r>
            <a:r>
              <a:rPr lang="de-DE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5 </a:t>
            </a:r>
            <a:r>
              <a:rPr lang="de-DE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Pa</a:t>
            </a:r>
            <a:r>
              <a:rPr lang="de-DE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= 1 </a:t>
            </a:r>
            <a:r>
              <a:rPr lang="de-DE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atm</a:t>
            </a:r>
            <a:endParaRPr lang="de-DE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941168"/>
            <a:ext cx="81534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http://www.ajanda.tv/wp-content/uploads/Tr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5364" cy="6858000"/>
          </a:xfrm>
          <a:prstGeom prst="rect">
            <a:avLst/>
          </a:prstGeom>
          <a:noFill/>
        </p:spPr>
      </p:pic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>
          <a:xfrm>
            <a:off x="0" y="332656"/>
            <a:ext cx="9144000" cy="1368152"/>
          </a:xfrm>
        </p:spPr>
        <p:txBody>
          <a:bodyPr>
            <a:noAutofit/>
          </a:bodyPr>
          <a:lstStyle/>
          <a:p>
            <a:pPr algn="ctr" eaLnBrk="1" hangingPunct="1">
              <a:buNone/>
            </a:pPr>
            <a:r>
              <a:rPr lang="de-DE" sz="40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Trenlerde</a:t>
            </a:r>
            <a:r>
              <a:rPr lang="de-DE" sz="4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tekerlek</a:t>
            </a:r>
            <a:r>
              <a:rPr lang="de-DE" sz="4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sayısı</a:t>
            </a:r>
            <a:r>
              <a:rPr lang="de-DE" sz="4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neden</a:t>
            </a:r>
            <a:r>
              <a:rPr lang="de-DE" sz="4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4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40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oktur</a:t>
            </a:r>
            <a:r>
              <a:rPr lang="de-DE" sz="4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389" y="2204864"/>
            <a:ext cx="9158389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İlginç Bir Bilgi!!!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Neden Cıva yerine Su kullanmadı?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8124"/>
            <a:ext cx="8006680" cy="5299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Açık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Hava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Basıncına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Örnekler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Uygulamalar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>
          <a:xfrm>
            <a:off x="0" y="1600200"/>
            <a:ext cx="9144000" cy="1252735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kutunun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içindeki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hava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altılırsa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kutu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açık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hava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basıncı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etkisiyle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içe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do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ru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çöker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de-DE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CC00FF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de-DE" dirty="0" smtClean="0"/>
          </a:p>
        </p:txBody>
      </p:sp>
      <p:pic>
        <p:nvPicPr>
          <p:cNvPr id="4" name="Picture 2" descr="http://www.karmabilgi.net/images/hava-basinci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748010"/>
            <a:ext cx="3456384" cy="3851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sks-science.com/images/37000-1LR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5829203">
            <a:off x="2655829" y="1034219"/>
            <a:ext cx="3076575" cy="5715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04664"/>
            <a:ext cx="9144000" cy="218883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ucu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açık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cam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boru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suya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daldırılıp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ucu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kapatılarak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sudan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çıkartılırsa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cam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boruda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kalan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dökülmez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Bunun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nedeni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cam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borudaki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suyun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a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ırlı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ının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borunun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alt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kısmından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uygulanan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FF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açık hava basıncından küçük olması ve dengelenmesidir.</a:t>
            </a:r>
            <a:endParaRPr lang="de-DE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99FF6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99FF6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098" name="Picture 2" descr="http://www.agaclar.net/forum/attachments/uyelerin-bahceleri/275237d1332339686-damlali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6487" y="2657003"/>
            <a:ext cx="2000250" cy="1419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1.bp.blogspot.com/-4N0EFXCa848/VCCOA5uh5GI/AAAAAAAAF1E/dmoID9KL8sM/s1600/DSCN780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52"/>
          <a:stretch/>
        </p:blipFill>
        <p:spPr bwMode="auto">
          <a:xfrm rot="524676">
            <a:off x="161707" y="3976619"/>
            <a:ext cx="3600000" cy="2420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Rectangle 3"/>
          <p:cNvSpPr>
            <a:spLocks noGrp="1" noChangeArrowheads="1"/>
          </p:cNvSpPr>
          <p:nvPr>
            <p:ph idx="1"/>
          </p:nvPr>
        </p:nvSpPr>
        <p:spPr>
          <a:xfrm>
            <a:off x="0" y="260648"/>
            <a:ext cx="9144000" cy="2304256"/>
          </a:xfrm>
          <a:noFill/>
          <a:ln>
            <a:noFill/>
          </a:ln>
        </p:spPr>
        <p:txBody>
          <a:bodyPr>
            <a:noAutofit/>
          </a:bodyPr>
          <a:lstStyle/>
          <a:p>
            <a:pPr algn="ctr" eaLnBrk="1" hangingPunct="1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çi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dolu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barda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ın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a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zına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ıt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kapatılarak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ters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çevrilirse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bardaktaki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dökülmez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tr-TR" sz="28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66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 eaLnBrk="1" hangingPunct="1">
              <a:buNone/>
            </a:pP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Bunun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nedeni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bardaktaki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suyun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a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ırlı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nedeniyle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ıda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uyguladı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basıncın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açık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hava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basıncı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tarafından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dengelenmesidir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3074" name="Picture 2" descr="http://www.fencebilim.com/fen/deneyler/resimler/basinc1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22503">
            <a:off x="251520" y="2723087"/>
            <a:ext cx="2736304" cy="4001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3.bp.blogspot.com/-4I6QUdeFas8/VBACp1aheyI/AAAAAAAAAJU/1J7pXT8jd2g/s1600/image-18.pn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13"/>
          <a:stretch/>
        </p:blipFill>
        <p:spPr bwMode="auto">
          <a:xfrm rot="21041298">
            <a:off x="4602204" y="2433372"/>
            <a:ext cx="4251267" cy="4268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3212976"/>
          </a:xfrm>
          <a:noFill/>
          <a:ln w="288925">
            <a:noFill/>
          </a:ln>
        </p:spPr>
        <p:txBody>
          <a:bodyPr>
            <a:normAutofit/>
          </a:bodyPr>
          <a:lstStyle/>
          <a:p>
            <a:pPr eaLnBrk="1" hangingPunct="1">
              <a:buNone/>
            </a:pP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Lavabo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pompası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 vantuzlar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düz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zemin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üzerine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konup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üzerine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kuvvet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uygulanarak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içindeki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hava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altılırsa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uygulanan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açık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hava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basıncını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dengeleyen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hava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dı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arı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çıkartıldı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için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açık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hava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basıncı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daha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az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dengelenir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pompa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oldugu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yere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yapı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ır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güçlükle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kaldırılır</a:t>
            </a:r>
            <a:r>
              <a:rPr lang="de-DE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).</a:t>
            </a:r>
          </a:p>
        </p:txBody>
      </p:sp>
      <p:pic>
        <p:nvPicPr>
          <p:cNvPr id="137219" name="Picture 5" descr="7796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420888"/>
            <a:ext cx="4176464" cy="4147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2" name="Picture 2" descr="http://www.mecplastik.com.tr/public/galery/7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571750"/>
            <a:ext cx="57150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9" name="Rectangle 3"/>
          <p:cNvSpPr>
            <a:spLocks noGrp="1" noChangeArrowheads="1"/>
          </p:cNvSpPr>
          <p:nvPr>
            <p:ph idx="1"/>
          </p:nvPr>
        </p:nvSpPr>
        <p:spPr>
          <a:xfrm>
            <a:off x="0" y="1"/>
            <a:ext cx="9144000" cy="1916832"/>
          </a:xfrm>
        </p:spPr>
        <p:txBody>
          <a:bodyPr>
            <a:normAutofit lnSpcReduction="10000"/>
          </a:bodyPr>
          <a:lstStyle/>
          <a:p>
            <a:pPr eaLnBrk="1" hangingPunct="1">
              <a:buNone/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barda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çay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taba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ına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kondu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unda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aradaki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hava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altılır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taba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alt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kısmından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etki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eden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açık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hava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basıncı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nedeniyle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tabak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bardakla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birlikte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kalkar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6146" name="Picture 2" descr="http://minimaksi.com.tr/wp-content/uploads/2014/02/unnamed-913-300x3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81">
            <a:off x="2123728" y="1696465"/>
            <a:ext cx="4608512" cy="5161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7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2852936"/>
          </a:xfrm>
          <a:noFill/>
          <a:ln w="288925">
            <a:noFill/>
          </a:ln>
        </p:spPr>
        <p:txBody>
          <a:bodyPr>
            <a:normAutofit fontScale="92500" lnSpcReduction="10000"/>
          </a:bodyPr>
          <a:lstStyle/>
          <a:p>
            <a:pPr algn="ctr" eaLnBrk="1" hangingPunct="1">
              <a:buNone/>
            </a:pP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Tek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taraftan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küçük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delik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açılan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tenekesindeki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dökülmez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Bunun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nedeni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deli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uygulanan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açık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hava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basıncının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dökülmesini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engellemesidir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İ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taraftan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delik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açılırsa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di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er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delikten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tenekenin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içine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hava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girer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itilerek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dı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çıkmasını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lar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92162" name="Picture 2" descr="http://www.keremambalaj.com/TR/image/YK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212976"/>
            <a:ext cx="6090036" cy="38164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8" name="Picture 24" descr="https://1.bp.blogspot.com/-TcScZrigM1g/UIqiMErgswI/AAAAAAAAKLM/N6KLQTIV-Pw/w800-h800/emme_basma_tulumba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76872"/>
            <a:ext cx="2232248" cy="3844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idx="1"/>
          </p:nvPr>
        </p:nvSpPr>
        <p:spPr>
          <a:xfrm>
            <a:off x="0" y="476672"/>
            <a:ext cx="9144000" cy="2044823"/>
          </a:xfrm>
        </p:spPr>
        <p:txBody>
          <a:bodyPr>
            <a:normAutofit fontScale="925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Tulumbalardan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suyun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çekilmesi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enjektöre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sıvı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çekilmesi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açık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hava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basıncı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sayesinde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gerçekle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ir.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araçların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içindeki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hava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altılır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suya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daldırılırsa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açık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hava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basıncı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etkisiyle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içlerine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dolar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1045" name="Picture 21" descr="http://d.grihat.com.tr/news/484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1175">
            <a:off x="3665392" y="3009350"/>
            <a:ext cx="47625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571500"/>
            <a:ext cx="6929438" cy="556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772816"/>
            <a:ext cx="8902824" cy="10367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Ağır bir poşet taşırken neden poşet elimizi acıtır?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Picture 4" descr="http://www.muhsinyazici.com/egitim/images/stories/soru-isareti-264x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0"/>
            <a:ext cx="1656184" cy="1882027"/>
          </a:xfrm>
          <a:prstGeom prst="rect">
            <a:avLst/>
          </a:prstGeom>
          <a:noFill/>
        </p:spPr>
      </p:pic>
      <p:pic>
        <p:nvPicPr>
          <p:cNvPr id="2050" name="Picture 2" descr="http://www.zehirsizev.com/wp-content/uploads/2012/12/naylon-pose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529155"/>
            <a:ext cx="6552728" cy="4106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8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88640"/>
            <a:ext cx="5410200" cy="622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85149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6" name="Picture 6" descr="http://t0.gstatic.com/images?q=tbn:ANd9GcQT5z8beFIZKEsiuCbdQlB1pVJJECFgCl_lxhGKNU2WvY1d9ayl7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463" t="17084" r="12553" b="14556"/>
          <a:stretch>
            <a:fillRect/>
          </a:stretch>
        </p:blipFill>
        <p:spPr bwMode="auto">
          <a:xfrm>
            <a:off x="1340991" y="5301208"/>
            <a:ext cx="2016224" cy="1224136"/>
          </a:xfrm>
          <a:prstGeom prst="rect">
            <a:avLst/>
          </a:prstGeom>
          <a:noFill/>
          <a:ln>
            <a:noFill/>
          </a:ln>
        </p:spPr>
      </p:pic>
      <p:pic>
        <p:nvPicPr>
          <p:cNvPr id="76804" name="Picture 4" descr="http://t1.gstatic.com/images?q=tbn:ANd9GcTYXvsTovU_ZxfZiCndDT8urlJWQQkZ30nkgdXmz2AZUrpCq-Q2_w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236585">
            <a:off x="1115616" y="3816424"/>
            <a:ext cx="2466975" cy="1847851"/>
          </a:xfrm>
          <a:prstGeom prst="rect">
            <a:avLst/>
          </a:prstGeom>
          <a:noFill/>
        </p:spPr>
      </p:pic>
      <p:pic>
        <p:nvPicPr>
          <p:cNvPr id="78850" name="Picture 2" descr="http://www.congersigorta.com/wp-content/uploads/2009/10/kaz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441114">
            <a:off x="143508" y="255468"/>
            <a:ext cx="2520280" cy="189021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802" name="Picture 2" descr="http://t0.gstatic.com/images?q=tbn:ANd9GcRy68iq2bblhfn4xrFo4LvBoHevPkLkMWzmwWG0sqWkjNIQ-OF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226722">
            <a:off x="4655303" y="4388297"/>
            <a:ext cx="3013558" cy="2257261"/>
          </a:xfrm>
          <a:prstGeom prst="rect">
            <a:avLst/>
          </a:prstGeom>
          <a:noFill/>
          <a:ln>
            <a:noFill/>
          </a:ln>
        </p:spPr>
      </p:pic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648" y="476672"/>
            <a:ext cx="7086600" cy="1447800"/>
          </a:xfrm>
        </p:spPr>
        <p:txBody>
          <a:bodyPr/>
          <a:lstStyle/>
          <a:p>
            <a:pPr eaLnBrk="1" hangingPunct="1"/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Kuvvetin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Etkisi</a:t>
            </a:r>
            <a:endParaRPr lang="de-DE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0" y="1890210"/>
            <a:ext cx="9144000" cy="2520280"/>
          </a:xfrm>
        </p:spPr>
        <p:txBody>
          <a:bodyPr>
            <a:normAutofit lnSpcReduction="10000"/>
          </a:bodyPr>
          <a:lstStyle/>
          <a:p>
            <a:pPr eaLnBrk="1" hangingPunct="1">
              <a:buNone/>
            </a:pP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Bizler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kuvvetlerin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cisimlere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etki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ettiklerini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bilmekteyiz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  <a:endParaRPr lang="tr-TR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eaLnBrk="1" hangingPunct="1">
              <a:buNone/>
            </a:pP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Kuvveti ne kadar çok uygularsak etkisi de o kadar fazla olmaktadır.</a:t>
            </a:r>
          </a:p>
          <a:p>
            <a:pPr eaLnBrk="1" hangingPunct="1">
              <a:buNone/>
            </a:pP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Acaba kuvvetin etkisini daha fazla arttırabilir miyiz?</a:t>
            </a:r>
          </a:p>
          <a:p>
            <a:pPr eaLnBrk="1" hangingPunct="1">
              <a:buNone/>
            </a:pPr>
            <a:endParaRPr lang="tr-TR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eaLnBrk="1" hangingPunct="1">
              <a:buNone/>
            </a:pPr>
            <a:endParaRPr lang="de-DE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Picture 2" descr="http://www.bodytr.com/wp-content/uploads/2010/06/kadin-erkek-kol-kasi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20473" y="0"/>
            <a:ext cx="1823527" cy="27462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Özel 1">
    <a:dk1>
      <a:srgbClr val="FFFFFF"/>
    </a:dk1>
    <a:lt1>
      <a:srgbClr val="FFFFFF"/>
    </a:lt1>
    <a:dk2>
      <a:srgbClr val="FFFFFF"/>
    </a:dk2>
    <a:lt2>
      <a:srgbClr val="FFFFFF"/>
    </a:lt2>
    <a:accent1>
      <a:srgbClr val="FFFFFF"/>
    </a:accent1>
    <a:accent2>
      <a:srgbClr val="FFFFFF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Özel 1">
    <a:dk1>
      <a:srgbClr val="FFFFFF"/>
    </a:dk1>
    <a:lt1>
      <a:srgbClr val="FFFFFF"/>
    </a:lt1>
    <a:dk2>
      <a:srgbClr val="FFFFFF"/>
    </a:dk2>
    <a:lt2>
      <a:srgbClr val="FFFFFF"/>
    </a:lt2>
    <a:accent1>
      <a:srgbClr val="FFFFFF"/>
    </a:accent1>
    <a:accent2>
      <a:srgbClr val="FFFFFF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1252</TotalTime>
  <Words>1512</Words>
  <Application>Microsoft Office PowerPoint</Application>
  <PresentationFormat>Ekran Gösterisi (4:3)</PresentationFormat>
  <Paragraphs>158</Paragraphs>
  <Slides>80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80</vt:i4>
      </vt:variant>
    </vt:vector>
  </HeadingPairs>
  <TitlesOfParts>
    <vt:vector size="87" baseType="lpstr">
      <vt:lpstr>Arial</vt:lpstr>
      <vt:lpstr>Calibri</vt:lpstr>
      <vt:lpstr>Forte</vt:lpstr>
      <vt:lpstr>Times New Roman</vt:lpstr>
      <vt:lpstr>Wingdings</vt:lpstr>
      <vt:lpstr>Wingdings 2</vt:lpstr>
      <vt:lpstr>Ofis Teması</vt:lpstr>
      <vt:lpstr>BASINÇ</vt:lpstr>
      <vt:lpstr>BASINÇ</vt:lpstr>
      <vt:lpstr>KATILARIN BASINCI</vt:lpstr>
      <vt:lpstr>PowerPoint Sunusu</vt:lpstr>
      <vt:lpstr>PowerPoint Sunusu</vt:lpstr>
      <vt:lpstr>PowerPoint Sunusu</vt:lpstr>
      <vt:lpstr>PowerPoint Sunusu</vt:lpstr>
      <vt:lpstr>PowerPoint Sunusu</vt:lpstr>
      <vt:lpstr>Kuvvetin Etkisi</vt:lpstr>
      <vt:lpstr>PowerPoint Sunusu</vt:lpstr>
      <vt:lpstr>Deneyelim </vt:lpstr>
      <vt:lpstr>PowerPoint Sunusu</vt:lpstr>
      <vt:lpstr>BASINÇ</vt:lpstr>
      <vt:lpstr>PowerPoint Sunusu</vt:lpstr>
      <vt:lpstr>Katıların Basıncı </vt:lpstr>
      <vt:lpstr>Basıncın Birimi </vt:lpstr>
      <vt:lpstr>Yukarıdaki Bilgileri Özetlersek</vt:lpstr>
      <vt:lpstr>Hayatımızda Katı Basıncı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Aşağıdaki araçların zemine yaptıkları basıncı bulalım!</vt:lpstr>
      <vt:lpstr>PowerPoint Sunusu</vt:lpstr>
      <vt:lpstr>Katıların Basıncı İletmesi</vt:lpstr>
      <vt:lpstr>SIVILARIN BASINCI</vt:lpstr>
      <vt:lpstr>PowerPoint Sunusu</vt:lpstr>
      <vt:lpstr>Deney 1</vt:lpstr>
      <vt:lpstr>PowerPoint Sunusu</vt:lpstr>
      <vt:lpstr>PowerPoint Sunusu</vt:lpstr>
      <vt:lpstr>Deney 2</vt:lpstr>
      <vt:lpstr>PowerPoint Sunusu</vt:lpstr>
      <vt:lpstr>Sonuç </vt:lpstr>
      <vt:lpstr>Nelere Bağlı Değildir?</vt:lpstr>
      <vt:lpstr>PowerPoint Sunusu</vt:lpstr>
      <vt:lpstr>Sıvıların Basıncına Örnekler</vt:lpstr>
      <vt:lpstr>PowerPoint Sunusu</vt:lpstr>
      <vt:lpstr>Sıvılar Kendisine Uygulanan Basıncı Nasıl İletirler?</vt:lpstr>
      <vt:lpstr>PowerPoint Sunusu</vt:lpstr>
      <vt:lpstr>PowerPoint Sunusu</vt:lpstr>
      <vt:lpstr>Pascal Prensibi</vt:lpstr>
      <vt:lpstr>Günlük Hayatta Pascal Prensibi</vt:lpstr>
      <vt:lpstr>Su Cenderesi</vt:lpstr>
      <vt:lpstr>Su Cenderesi</vt:lpstr>
      <vt:lpstr>Varil Pompası</vt:lpstr>
      <vt:lpstr>İtfaiye Merdivenleri</vt:lpstr>
      <vt:lpstr>Kepçe Kolu</vt:lpstr>
      <vt:lpstr>Dişçi Koltukları</vt:lpstr>
      <vt:lpstr>Atlı Karıncalar ve Balerin</vt:lpstr>
      <vt:lpstr> Bileşik Kaplar </vt:lpstr>
      <vt:lpstr>Evlerdeki Su Sistemleri</vt:lpstr>
      <vt:lpstr>Artezyen Kuyular</vt:lpstr>
      <vt:lpstr>GAZLARIN BASINCI</vt:lpstr>
      <vt:lpstr>Açık Hava Basıncı</vt:lpstr>
      <vt:lpstr>PowerPoint Sunusu</vt:lpstr>
      <vt:lpstr>PowerPoint Sunusu</vt:lpstr>
      <vt:lpstr>Açık Hava Basıncı</vt:lpstr>
      <vt:lpstr>Açık Hava Basıncı</vt:lpstr>
      <vt:lpstr>BAROMETRE</vt:lpstr>
      <vt:lpstr>Toriçelli Deneyi</vt:lpstr>
      <vt:lpstr>PowerPoint Sunusu</vt:lpstr>
      <vt:lpstr>PowerPoint Sunusu</vt:lpstr>
      <vt:lpstr>PowerPoint Sunusu</vt:lpstr>
      <vt:lpstr>İlginç Bir Bilgi!!!</vt:lpstr>
      <vt:lpstr>Neden Cıva yerine Su kullanmadı?</vt:lpstr>
      <vt:lpstr>Açık Hava Basıncına Örnekler (Uygulamalar)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BASINC</dc:title>
  <dc:creator>yasin anayurt</dc:creator>
  <cp:lastModifiedBy>yasin anayurt</cp:lastModifiedBy>
  <cp:revision>115</cp:revision>
  <dcterms:created xsi:type="dcterms:W3CDTF">2008-11-24T20:33:44Z</dcterms:created>
  <dcterms:modified xsi:type="dcterms:W3CDTF">2015-11-29T20:57:04Z</dcterms:modified>
</cp:coreProperties>
</file>