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2" r:id="rId1"/>
    <p:sldMasterId id="2147484633" r:id="rId2"/>
    <p:sldMasterId id="2147484645" r:id="rId3"/>
  </p:sldMasterIdLst>
  <p:notesMasterIdLst>
    <p:notesMasterId r:id="rId54"/>
  </p:notesMasterIdLst>
  <p:sldIdLst>
    <p:sldId id="268" r:id="rId4"/>
    <p:sldId id="257" r:id="rId5"/>
    <p:sldId id="269" r:id="rId6"/>
    <p:sldId id="270" r:id="rId7"/>
    <p:sldId id="258" r:id="rId8"/>
    <p:sldId id="262" r:id="rId9"/>
    <p:sldId id="263" r:id="rId10"/>
    <p:sldId id="264" r:id="rId11"/>
    <p:sldId id="266" r:id="rId12"/>
    <p:sldId id="271" r:id="rId13"/>
    <p:sldId id="274" r:id="rId14"/>
    <p:sldId id="275" r:id="rId15"/>
    <p:sldId id="276" r:id="rId16"/>
    <p:sldId id="277" r:id="rId17"/>
    <p:sldId id="371" r:id="rId18"/>
    <p:sldId id="322" r:id="rId19"/>
    <p:sldId id="378" r:id="rId20"/>
    <p:sldId id="333" r:id="rId21"/>
    <p:sldId id="279" r:id="rId22"/>
    <p:sldId id="363" r:id="rId23"/>
    <p:sldId id="364" r:id="rId24"/>
    <p:sldId id="365" r:id="rId25"/>
    <p:sldId id="366" r:id="rId26"/>
    <p:sldId id="367" r:id="rId27"/>
    <p:sldId id="368" r:id="rId28"/>
    <p:sldId id="369" r:id="rId29"/>
    <p:sldId id="370" r:id="rId30"/>
    <p:sldId id="376" r:id="rId31"/>
    <p:sldId id="377" r:id="rId32"/>
    <p:sldId id="338" r:id="rId33"/>
    <p:sldId id="335" r:id="rId34"/>
    <p:sldId id="280" r:id="rId35"/>
    <p:sldId id="372" r:id="rId36"/>
    <p:sldId id="352" r:id="rId37"/>
    <p:sldId id="353" r:id="rId38"/>
    <p:sldId id="354" r:id="rId39"/>
    <p:sldId id="355" r:id="rId40"/>
    <p:sldId id="337" r:id="rId41"/>
    <p:sldId id="281" r:id="rId42"/>
    <p:sldId id="373" r:id="rId43"/>
    <p:sldId id="356" r:id="rId44"/>
    <p:sldId id="357" r:id="rId45"/>
    <p:sldId id="358" r:id="rId46"/>
    <p:sldId id="359" r:id="rId47"/>
    <p:sldId id="360" r:id="rId48"/>
    <p:sldId id="375" r:id="rId49"/>
    <p:sldId id="361" r:id="rId50"/>
    <p:sldId id="362" r:id="rId51"/>
    <p:sldId id="374" r:id="rId52"/>
    <p:sldId id="334" r:id="rId53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3300"/>
    <a:srgbClr val="00FF00"/>
    <a:srgbClr val="CC66FF"/>
    <a:srgbClr val="FF3399"/>
    <a:srgbClr val="99CCFF"/>
    <a:srgbClr val="0000FF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5" autoAdjust="0"/>
    <p:restoredTop sz="94660"/>
  </p:normalViewPr>
  <p:slideViewPr>
    <p:cSldViewPr>
      <p:cViewPr varScale="1">
        <p:scale>
          <a:sx n="80" d="100"/>
          <a:sy n="80" d="100"/>
        </p:scale>
        <p:origin x="94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tableStyles" Target="tableStyles.xml"/><Relationship Id="rId5" Type="http://schemas.openxmlformats.org/officeDocument/2006/relationships/slide" Target="slides/slide2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theme" Target="theme/theme1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0C912E8-7FC5-49D9-B31C-C80179DF737B}" type="doc">
      <dgm:prSet loTypeId="urn:microsoft.com/office/officeart/2005/8/layout/hierarchy1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tr-TR"/>
        </a:p>
      </dgm:t>
    </dgm:pt>
    <dgm:pt modelId="{5E4E5D02-7D53-433E-8C70-A212D2516C32}">
      <dgm:prSet phldrT="[Metin]"/>
      <dgm:spPr/>
      <dgm:t>
        <a:bodyPr/>
        <a:lstStyle/>
        <a:p>
          <a:r>
            <a:rPr lang="tr-TR" b="1" cap="none" spc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Kaldıraçlar </a:t>
          </a:r>
          <a:endParaRPr lang="tr-TR" b="1" cap="none" spc="0" dirty="0">
            <a:ln w="18000">
              <a:solidFill>
                <a:sysClr val="windowText" lastClr="000000"/>
              </a:solidFill>
              <a:prstDash val="solid"/>
              <a:miter lim="800000"/>
            </a:ln>
            <a:solidFill>
              <a:srgbClr val="FFC000"/>
            </a:solidFill>
            <a:effectLst>
              <a:outerShdw blurRad="25500" dist="23000" dir="7020000" algn="tl">
                <a:srgbClr val="000000">
                  <a:alpha val="50000"/>
                </a:srgbClr>
              </a:outerShdw>
            </a:effectLst>
          </a:endParaRPr>
        </a:p>
      </dgm:t>
    </dgm:pt>
    <dgm:pt modelId="{A604AB14-8CFC-4BD8-8696-5B50F3B77E3B}" type="parTrans" cxnId="{93BB6090-198D-4748-A718-6DB28210B11C}">
      <dgm:prSet/>
      <dgm:spPr/>
      <dgm:t>
        <a:bodyPr/>
        <a:lstStyle/>
        <a:p>
          <a:endParaRPr lang="tr-TR"/>
        </a:p>
      </dgm:t>
    </dgm:pt>
    <dgm:pt modelId="{4C28E8A9-AC05-4C45-9368-9E5EA18AF82F}" type="sibTrans" cxnId="{93BB6090-198D-4748-A718-6DB28210B11C}">
      <dgm:prSet/>
      <dgm:spPr/>
      <dgm:t>
        <a:bodyPr/>
        <a:lstStyle/>
        <a:p>
          <a:endParaRPr lang="tr-TR"/>
        </a:p>
      </dgm:t>
    </dgm:pt>
    <dgm:pt modelId="{7F561A3F-7EC2-47D1-BD89-5ECBA993FA52}">
      <dgm:prSet phldrT="[Metin]"/>
      <dgm:spPr/>
      <dgm:t>
        <a:bodyPr/>
        <a:lstStyle/>
        <a:p>
          <a:r>
            <a:rPr lang="tr-TR" b="1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Çift taraflı kaldıraçlar</a:t>
          </a:r>
        </a:p>
        <a:p>
          <a:r>
            <a:rPr lang="tr-TR" b="1" cap="none" spc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1.tip </a:t>
          </a:r>
          <a:endParaRPr lang="tr-TR" b="1" cap="none" spc="0" dirty="0">
            <a:ln w="18000">
              <a:solidFill>
                <a:schemeClr val="accent2">
                  <a:satMod val="140000"/>
                </a:schemeClr>
              </a:solidFill>
              <a:prstDash val="solid"/>
              <a:miter lim="800000"/>
            </a:ln>
            <a:solidFill>
              <a:srgbClr val="FF0000"/>
            </a:solidFill>
            <a:effectLst>
              <a:outerShdw blurRad="25500" dist="23000" dir="7020000" algn="tl">
                <a:srgbClr val="000000">
                  <a:alpha val="50000"/>
                </a:srgbClr>
              </a:outerShdw>
            </a:effectLst>
          </a:endParaRPr>
        </a:p>
      </dgm:t>
    </dgm:pt>
    <dgm:pt modelId="{E60347AA-45DC-4E60-BB74-942B78BCB1C1}" type="parTrans" cxnId="{43A980FF-2CB4-4874-9FAD-51ED97BE2476}">
      <dgm:prSet/>
      <dgm:spPr/>
      <dgm:t>
        <a:bodyPr/>
        <a:lstStyle/>
        <a:p>
          <a:endParaRPr lang="tr-TR"/>
        </a:p>
      </dgm:t>
    </dgm:pt>
    <dgm:pt modelId="{C659D651-AE81-4458-A6F1-14D79489B5A2}" type="sibTrans" cxnId="{43A980FF-2CB4-4874-9FAD-51ED97BE2476}">
      <dgm:prSet/>
      <dgm:spPr/>
      <dgm:t>
        <a:bodyPr/>
        <a:lstStyle/>
        <a:p>
          <a:endParaRPr lang="tr-TR"/>
        </a:p>
      </dgm:t>
    </dgm:pt>
    <dgm:pt modelId="{D2609DCC-F37A-4265-A202-36B7EEF7FFF1}">
      <dgm:prSet phldrT="[Metin]"/>
      <dgm:spPr/>
      <dgm:t>
        <a:bodyPr/>
        <a:lstStyle/>
        <a:p>
          <a:r>
            <a:rPr lang="tr-TR" b="1" cap="none" spc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99CC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Tek taraflı kaldıraçlar</a:t>
          </a:r>
          <a:endParaRPr lang="tr-TR" b="1" cap="none" spc="0" dirty="0">
            <a:ln w="18000">
              <a:solidFill>
                <a:sysClr val="windowText" lastClr="000000"/>
              </a:solidFill>
              <a:prstDash val="solid"/>
              <a:miter lim="800000"/>
            </a:ln>
            <a:solidFill>
              <a:srgbClr val="99CCFF"/>
            </a:solidFill>
            <a:effectLst>
              <a:outerShdw blurRad="25500" dist="23000" dir="7020000" algn="tl">
                <a:srgbClr val="000000">
                  <a:alpha val="50000"/>
                </a:srgbClr>
              </a:outerShdw>
            </a:effectLst>
          </a:endParaRPr>
        </a:p>
      </dgm:t>
    </dgm:pt>
    <dgm:pt modelId="{7698F789-9DFB-404C-850C-3C4E3C6AD5D0}" type="parTrans" cxnId="{877F664C-6C9A-49BE-AB22-0C73FD76F3A5}">
      <dgm:prSet/>
      <dgm:spPr/>
      <dgm:t>
        <a:bodyPr/>
        <a:lstStyle/>
        <a:p>
          <a:endParaRPr lang="tr-TR"/>
        </a:p>
      </dgm:t>
    </dgm:pt>
    <dgm:pt modelId="{6685AB4C-F278-47E4-A7C4-BA2B30BA6956}" type="sibTrans" cxnId="{877F664C-6C9A-49BE-AB22-0C73FD76F3A5}">
      <dgm:prSet/>
      <dgm:spPr/>
      <dgm:t>
        <a:bodyPr/>
        <a:lstStyle/>
        <a:p>
          <a:endParaRPr lang="tr-TR"/>
        </a:p>
      </dgm:t>
    </dgm:pt>
    <dgm:pt modelId="{D8EF3A27-DC44-44E9-86D3-CE1D12E44ED3}">
      <dgm:prSet/>
      <dgm:spPr/>
      <dgm:t>
        <a:bodyPr/>
        <a:lstStyle/>
        <a:p>
          <a:r>
            <a:rPr lang="tr-TR" b="1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C66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Şekildeki gibi olanlar</a:t>
          </a:r>
        </a:p>
        <a:p>
          <a:r>
            <a:rPr lang="tr-TR" b="1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C66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2.tip</a:t>
          </a:r>
          <a:endParaRPr lang="tr-TR" b="1" cap="none" spc="0" dirty="0">
            <a:ln w="18000">
              <a:solidFill>
                <a:schemeClr val="accent2">
                  <a:satMod val="140000"/>
                </a:schemeClr>
              </a:solidFill>
              <a:prstDash val="solid"/>
              <a:miter lim="800000"/>
            </a:ln>
            <a:solidFill>
              <a:srgbClr val="CC66FF"/>
            </a:solidFill>
            <a:effectLst>
              <a:outerShdw blurRad="25500" dist="23000" dir="7020000" algn="tl">
                <a:srgbClr val="000000">
                  <a:alpha val="50000"/>
                </a:srgbClr>
              </a:outerShdw>
            </a:effectLst>
          </a:endParaRPr>
        </a:p>
      </dgm:t>
    </dgm:pt>
    <dgm:pt modelId="{7350418A-EF25-4A88-8A82-4A96611E75A6}" type="parTrans" cxnId="{EE700F93-8F11-489C-9902-9993775D0410}">
      <dgm:prSet/>
      <dgm:spPr/>
      <dgm:t>
        <a:bodyPr/>
        <a:lstStyle/>
        <a:p>
          <a:endParaRPr lang="tr-TR"/>
        </a:p>
      </dgm:t>
    </dgm:pt>
    <dgm:pt modelId="{8E4BC3CB-EA45-42EE-9364-08A43BC26CC2}" type="sibTrans" cxnId="{EE700F93-8F11-489C-9902-9993775D0410}">
      <dgm:prSet/>
      <dgm:spPr/>
      <dgm:t>
        <a:bodyPr/>
        <a:lstStyle/>
        <a:p>
          <a:endParaRPr lang="tr-TR"/>
        </a:p>
      </dgm:t>
    </dgm:pt>
    <dgm:pt modelId="{6B559322-6FE8-4AEE-9604-16FA5D315459}">
      <dgm:prSet/>
      <dgm:spPr/>
      <dgm:t>
        <a:bodyPr/>
        <a:lstStyle/>
        <a:p>
          <a:r>
            <a:rPr lang="tr-TR" b="1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C66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Şekildeki gibi olanlar</a:t>
          </a:r>
        </a:p>
        <a:p>
          <a:r>
            <a:rPr lang="tr-TR" b="1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C66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3.tip</a:t>
          </a:r>
          <a:endParaRPr lang="tr-TR" b="1" cap="none" spc="0" dirty="0">
            <a:ln w="18000">
              <a:solidFill>
                <a:schemeClr val="accent2">
                  <a:satMod val="140000"/>
                </a:schemeClr>
              </a:solidFill>
              <a:prstDash val="solid"/>
              <a:miter lim="800000"/>
            </a:ln>
            <a:solidFill>
              <a:srgbClr val="CC66FF"/>
            </a:solidFill>
            <a:effectLst>
              <a:outerShdw blurRad="25500" dist="23000" dir="7020000" algn="tl">
                <a:srgbClr val="000000">
                  <a:alpha val="50000"/>
                </a:srgbClr>
              </a:outerShdw>
            </a:effectLst>
          </a:endParaRPr>
        </a:p>
      </dgm:t>
    </dgm:pt>
    <dgm:pt modelId="{9CAAB1A8-98DF-447A-80D3-99C92E165C3E}" type="parTrans" cxnId="{4B70BE0E-FA65-408C-A24C-EFD952F4E49C}">
      <dgm:prSet/>
      <dgm:spPr/>
      <dgm:t>
        <a:bodyPr/>
        <a:lstStyle/>
        <a:p>
          <a:endParaRPr lang="tr-TR"/>
        </a:p>
      </dgm:t>
    </dgm:pt>
    <dgm:pt modelId="{DCB48706-61BC-4D9A-B597-4330A796D1CD}" type="sibTrans" cxnId="{4B70BE0E-FA65-408C-A24C-EFD952F4E49C}">
      <dgm:prSet/>
      <dgm:spPr/>
      <dgm:t>
        <a:bodyPr/>
        <a:lstStyle/>
        <a:p>
          <a:endParaRPr lang="tr-TR"/>
        </a:p>
      </dgm:t>
    </dgm:pt>
    <dgm:pt modelId="{4BE7B645-49CA-46D8-868A-5D4527DED555}" type="pres">
      <dgm:prSet presAssocID="{D0C912E8-7FC5-49D9-B31C-C80179DF737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9DCBED95-E832-483D-8E94-5A686C9F4A1B}" type="pres">
      <dgm:prSet presAssocID="{5E4E5D02-7D53-433E-8C70-A212D2516C32}" presName="hierRoot1" presStyleCnt="0"/>
      <dgm:spPr/>
    </dgm:pt>
    <dgm:pt modelId="{6CBA203B-151F-4EBA-B6E7-0090EC1D09DD}" type="pres">
      <dgm:prSet presAssocID="{5E4E5D02-7D53-433E-8C70-A212D2516C32}" presName="composite" presStyleCnt="0"/>
      <dgm:spPr/>
    </dgm:pt>
    <dgm:pt modelId="{CF7B8915-2652-4A2C-9385-5E16F86BECD6}" type="pres">
      <dgm:prSet presAssocID="{5E4E5D02-7D53-433E-8C70-A212D2516C32}" presName="background" presStyleLbl="node0" presStyleIdx="0" presStyleCnt="1"/>
      <dgm:spPr/>
    </dgm:pt>
    <dgm:pt modelId="{6B2D5F0D-D1B9-470A-B50F-9A9623795B14}" type="pres">
      <dgm:prSet presAssocID="{5E4E5D02-7D53-433E-8C70-A212D2516C32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2383F166-4A78-4464-A223-73F6AFE8313A}" type="pres">
      <dgm:prSet presAssocID="{5E4E5D02-7D53-433E-8C70-A212D2516C32}" presName="hierChild2" presStyleCnt="0"/>
      <dgm:spPr/>
    </dgm:pt>
    <dgm:pt modelId="{B7C6003E-C93D-4686-B284-2DEDA6571F8C}" type="pres">
      <dgm:prSet presAssocID="{E60347AA-45DC-4E60-BB74-942B78BCB1C1}" presName="Name10" presStyleLbl="parChTrans1D2" presStyleIdx="0" presStyleCnt="2"/>
      <dgm:spPr/>
      <dgm:t>
        <a:bodyPr/>
        <a:lstStyle/>
        <a:p>
          <a:endParaRPr lang="tr-TR"/>
        </a:p>
      </dgm:t>
    </dgm:pt>
    <dgm:pt modelId="{C1E9C2ED-E144-486D-8EFC-36840247C8B9}" type="pres">
      <dgm:prSet presAssocID="{7F561A3F-7EC2-47D1-BD89-5ECBA993FA52}" presName="hierRoot2" presStyleCnt="0"/>
      <dgm:spPr/>
    </dgm:pt>
    <dgm:pt modelId="{968813EC-F07A-4CA0-9141-91442B4E87B4}" type="pres">
      <dgm:prSet presAssocID="{7F561A3F-7EC2-47D1-BD89-5ECBA993FA52}" presName="composite2" presStyleCnt="0"/>
      <dgm:spPr/>
    </dgm:pt>
    <dgm:pt modelId="{9A2F9284-1B8E-4403-A090-0D79408125D9}" type="pres">
      <dgm:prSet presAssocID="{7F561A3F-7EC2-47D1-BD89-5ECBA993FA52}" presName="background2" presStyleLbl="node2" presStyleIdx="0" presStyleCnt="2"/>
      <dgm:spPr/>
    </dgm:pt>
    <dgm:pt modelId="{C56EF3F3-99ED-443F-8D11-266B9487B60A}" type="pres">
      <dgm:prSet presAssocID="{7F561A3F-7EC2-47D1-BD89-5ECBA993FA52}" presName="text2" presStyleLbl="fgAcc2" presStyleIdx="0" presStyleCnt="2">
        <dgm:presLayoutVars>
          <dgm:chPref val="3"/>
        </dgm:presLayoutVars>
      </dgm:prSet>
      <dgm:spPr>
        <a:prstGeom prst="flowChartAlternateProcess">
          <a:avLst/>
        </a:prstGeom>
      </dgm:spPr>
      <dgm:t>
        <a:bodyPr/>
        <a:lstStyle/>
        <a:p>
          <a:endParaRPr lang="tr-TR"/>
        </a:p>
      </dgm:t>
    </dgm:pt>
    <dgm:pt modelId="{97AE8F02-B5A5-4A58-B770-829E5BDBF0FD}" type="pres">
      <dgm:prSet presAssocID="{7F561A3F-7EC2-47D1-BD89-5ECBA993FA52}" presName="hierChild3" presStyleCnt="0"/>
      <dgm:spPr/>
    </dgm:pt>
    <dgm:pt modelId="{B47361EB-150F-4585-B8AE-B56C788F9A1A}" type="pres">
      <dgm:prSet presAssocID="{7698F789-9DFB-404C-850C-3C4E3C6AD5D0}" presName="Name10" presStyleLbl="parChTrans1D2" presStyleIdx="1" presStyleCnt="2"/>
      <dgm:spPr/>
      <dgm:t>
        <a:bodyPr/>
        <a:lstStyle/>
        <a:p>
          <a:endParaRPr lang="tr-TR"/>
        </a:p>
      </dgm:t>
    </dgm:pt>
    <dgm:pt modelId="{B8B7210E-4EED-4DE2-9712-7B57E7A5FABC}" type="pres">
      <dgm:prSet presAssocID="{D2609DCC-F37A-4265-A202-36B7EEF7FFF1}" presName="hierRoot2" presStyleCnt="0"/>
      <dgm:spPr/>
    </dgm:pt>
    <dgm:pt modelId="{1924C383-D3FA-47E9-826B-4040CA6017F2}" type="pres">
      <dgm:prSet presAssocID="{D2609DCC-F37A-4265-A202-36B7EEF7FFF1}" presName="composite2" presStyleCnt="0"/>
      <dgm:spPr/>
    </dgm:pt>
    <dgm:pt modelId="{64FD4E27-215E-40A4-8517-95587D661295}" type="pres">
      <dgm:prSet presAssocID="{D2609DCC-F37A-4265-A202-36B7EEF7FFF1}" presName="background2" presStyleLbl="node2" presStyleIdx="1" presStyleCnt="2"/>
      <dgm:spPr/>
    </dgm:pt>
    <dgm:pt modelId="{1457BF58-FCD4-467C-935B-680A8343DFEB}" type="pres">
      <dgm:prSet presAssocID="{D2609DCC-F37A-4265-A202-36B7EEF7FFF1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EADBBCDE-6FCE-46C3-BEDE-9D26B20BA3F8}" type="pres">
      <dgm:prSet presAssocID="{D2609DCC-F37A-4265-A202-36B7EEF7FFF1}" presName="hierChild3" presStyleCnt="0"/>
      <dgm:spPr/>
    </dgm:pt>
    <dgm:pt modelId="{6FFBF541-30A3-41B8-B13E-6B69E9254F78}" type="pres">
      <dgm:prSet presAssocID="{7350418A-EF25-4A88-8A82-4A96611E75A6}" presName="Name17" presStyleLbl="parChTrans1D3" presStyleIdx="0" presStyleCnt="2"/>
      <dgm:spPr/>
      <dgm:t>
        <a:bodyPr/>
        <a:lstStyle/>
        <a:p>
          <a:endParaRPr lang="tr-TR"/>
        </a:p>
      </dgm:t>
    </dgm:pt>
    <dgm:pt modelId="{5228C6F8-366F-4A35-A4C6-CC7A691AFFD2}" type="pres">
      <dgm:prSet presAssocID="{D8EF3A27-DC44-44E9-86D3-CE1D12E44ED3}" presName="hierRoot3" presStyleCnt="0"/>
      <dgm:spPr/>
    </dgm:pt>
    <dgm:pt modelId="{FAB92BA0-8C98-4EF9-8687-5DAB2CD215D4}" type="pres">
      <dgm:prSet presAssocID="{D8EF3A27-DC44-44E9-86D3-CE1D12E44ED3}" presName="composite3" presStyleCnt="0"/>
      <dgm:spPr/>
    </dgm:pt>
    <dgm:pt modelId="{154F28CF-AE69-4C8D-8F62-50EFE5C661D7}" type="pres">
      <dgm:prSet presAssocID="{D8EF3A27-DC44-44E9-86D3-CE1D12E44ED3}" presName="background3" presStyleLbl="node3" presStyleIdx="0" presStyleCnt="2"/>
      <dgm:spPr/>
    </dgm:pt>
    <dgm:pt modelId="{758E3E7F-5B23-4E90-B161-76EEB7A21073}" type="pres">
      <dgm:prSet presAssocID="{D8EF3A27-DC44-44E9-86D3-CE1D12E44ED3}" presName="text3" presStyleLbl="fgAcc3" presStyleIdx="0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73E47A3B-E757-450E-B10D-D42FC321CDB9}" type="pres">
      <dgm:prSet presAssocID="{D8EF3A27-DC44-44E9-86D3-CE1D12E44ED3}" presName="hierChild4" presStyleCnt="0"/>
      <dgm:spPr/>
    </dgm:pt>
    <dgm:pt modelId="{21F9BC22-BF73-420B-B692-4E38BC72C3A5}" type="pres">
      <dgm:prSet presAssocID="{9CAAB1A8-98DF-447A-80D3-99C92E165C3E}" presName="Name17" presStyleLbl="parChTrans1D3" presStyleIdx="1" presStyleCnt="2"/>
      <dgm:spPr/>
      <dgm:t>
        <a:bodyPr/>
        <a:lstStyle/>
        <a:p>
          <a:endParaRPr lang="tr-TR"/>
        </a:p>
      </dgm:t>
    </dgm:pt>
    <dgm:pt modelId="{9C10E1B1-19E2-4710-8C79-1149AF68FA2A}" type="pres">
      <dgm:prSet presAssocID="{6B559322-6FE8-4AEE-9604-16FA5D315459}" presName="hierRoot3" presStyleCnt="0"/>
      <dgm:spPr/>
    </dgm:pt>
    <dgm:pt modelId="{B375278D-3A33-48D0-8476-38CF254B2942}" type="pres">
      <dgm:prSet presAssocID="{6B559322-6FE8-4AEE-9604-16FA5D315459}" presName="composite3" presStyleCnt="0"/>
      <dgm:spPr/>
    </dgm:pt>
    <dgm:pt modelId="{86E40111-946B-443C-9729-BA14C3CE363F}" type="pres">
      <dgm:prSet presAssocID="{6B559322-6FE8-4AEE-9604-16FA5D315459}" presName="background3" presStyleLbl="node3" presStyleIdx="1" presStyleCnt="2"/>
      <dgm:spPr/>
    </dgm:pt>
    <dgm:pt modelId="{7F15617C-493C-46EC-BF66-04C28A0D560A}" type="pres">
      <dgm:prSet presAssocID="{6B559322-6FE8-4AEE-9604-16FA5D315459}" presName="text3" presStyleLbl="fgAcc3" presStyleIdx="1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458496E6-E403-4678-B0EE-88D878391F08}" type="pres">
      <dgm:prSet presAssocID="{6B559322-6FE8-4AEE-9604-16FA5D315459}" presName="hierChild4" presStyleCnt="0"/>
      <dgm:spPr/>
    </dgm:pt>
  </dgm:ptLst>
  <dgm:cxnLst>
    <dgm:cxn modelId="{38ABF0CC-2989-46D0-9E5D-CB40FBB9FC05}" type="presOf" srcId="{D2609DCC-F37A-4265-A202-36B7EEF7FFF1}" destId="{1457BF58-FCD4-467C-935B-680A8343DFEB}" srcOrd="0" destOrd="0" presId="urn:microsoft.com/office/officeart/2005/8/layout/hierarchy1"/>
    <dgm:cxn modelId="{D7874678-786D-459D-B86D-06787BB41F75}" type="presOf" srcId="{D0C912E8-7FC5-49D9-B31C-C80179DF737B}" destId="{4BE7B645-49CA-46D8-868A-5D4527DED555}" srcOrd="0" destOrd="0" presId="urn:microsoft.com/office/officeart/2005/8/layout/hierarchy1"/>
    <dgm:cxn modelId="{43A980FF-2CB4-4874-9FAD-51ED97BE2476}" srcId="{5E4E5D02-7D53-433E-8C70-A212D2516C32}" destId="{7F561A3F-7EC2-47D1-BD89-5ECBA993FA52}" srcOrd="0" destOrd="0" parTransId="{E60347AA-45DC-4E60-BB74-942B78BCB1C1}" sibTransId="{C659D651-AE81-4458-A6F1-14D79489B5A2}"/>
    <dgm:cxn modelId="{089FFEFA-6CD3-4818-9954-6A309E8422C2}" type="presOf" srcId="{E60347AA-45DC-4E60-BB74-942B78BCB1C1}" destId="{B7C6003E-C93D-4686-B284-2DEDA6571F8C}" srcOrd="0" destOrd="0" presId="urn:microsoft.com/office/officeart/2005/8/layout/hierarchy1"/>
    <dgm:cxn modelId="{309CE6EB-93DC-494C-813B-578DCFBC9C9F}" type="presOf" srcId="{6B559322-6FE8-4AEE-9604-16FA5D315459}" destId="{7F15617C-493C-46EC-BF66-04C28A0D560A}" srcOrd="0" destOrd="0" presId="urn:microsoft.com/office/officeart/2005/8/layout/hierarchy1"/>
    <dgm:cxn modelId="{A2E181C7-1D87-4CA2-9CC5-0295AC3C3E63}" type="presOf" srcId="{7698F789-9DFB-404C-850C-3C4E3C6AD5D0}" destId="{B47361EB-150F-4585-B8AE-B56C788F9A1A}" srcOrd="0" destOrd="0" presId="urn:microsoft.com/office/officeart/2005/8/layout/hierarchy1"/>
    <dgm:cxn modelId="{9DCDDED8-1E00-4788-918B-59ABBE4F87D6}" type="presOf" srcId="{9CAAB1A8-98DF-447A-80D3-99C92E165C3E}" destId="{21F9BC22-BF73-420B-B692-4E38BC72C3A5}" srcOrd="0" destOrd="0" presId="urn:microsoft.com/office/officeart/2005/8/layout/hierarchy1"/>
    <dgm:cxn modelId="{01A3DBA5-CB5D-4AC4-B48F-844150116EAF}" type="presOf" srcId="{5E4E5D02-7D53-433E-8C70-A212D2516C32}" destId="{6B2D5F0D-D1B9-470A-B50F-9A9623795B14}" srcOrd="0" destOrd="0" presId="urn:microsoft.com/office/officeart/2005/8/layout/hierarchy1"/>
    <dgm:cxn modelId="{18A7F4A8-914E-41AF-A349-6F709B2674E9}" type="presOf" srcId="{D8EF3A27-DC44-44E9-86D3-CE1D12E44ED3}" destId="{758E3E7F-5B23-4E90-B161-76EEB7A21073}" srcOrd="0" destOrd="0" presId="urn:microsoft.com/office/officeart/2005/8/layout/hierarchy1"/>
    <dgm:cxn modelId="{FF831BE0-CE26-47B5-9B8C-72030723668D}" type="presOf" srcId="{7350418A-EF25-4A88-8A82-4A96611E75A6}" destId="{6FFBF541-30A3-41B8-B13E-6B69E9254F78}" srcOrd="0" destOrd="0" presId="urn:microsoft.com/office/officeart/2005/8/layout/hierarchy1"/>
    <dgm:cxn modelId="{877F664C-6C9A-49BE-AB22-0C73FD76F3A5}" srcId="{5E4E5D02-7D53-433E-8C70-A212D2516C32}" destId="{D2609DCC-F37A-4265-A202-36B7EEF7FFF1}" srcOrd="1" destOrd="0" parTransId="{7698F789-9DFB-404C-850C-3C4E3C6AD5D0}" sibTransId="{6685AB4C-F278-47E4-A7C4-BA2B30BA6956}"/>
    <dgm:cxn modelId="{EE700F93-8F11-489C-9902-9993775D0410}" srcId="{D2609DCC-F37A-4265-A202-36B7EEF7FFF1}" destId="{D8EF3A27-DC44-44E9-86D3-CE1D12E44ED3}" srcOrd="0" destOrd="0" parTransId="{7350418A-EF25-4A88-8A82-4A96611E75A6}" sibTransId="{8E4BC3CB-EA45-42EE-9364-08A43BC26CC2}"/>
    <dgm:cxn modelId="{93BB6090-198D-4748-A718-6DB28210B11C}" srcId="{D0C912E8-7FC5-49D9-B31C-C80179DF737B}" destId="{5E4E5D02-7D53-433E-8C70-A212D2516C32}" srcOrd="0" destOrd="0" parTransId="{A604AB14-8CFC-4BD8-8696-5B50F3B77E3B}" sibTransId="{4C28E8A9-AC05-4C45-9368-9E5EA18AF82F}"/>
    <dgm:cxn modelId="{CF22A0F6-BB43-474B-914A-68F53B7EACBB}" type="presOf" srcId="{7F561A3F-7EC2-47D1-BD89-5ECBA993FA52}" destId="{C56EF3F3-99ED-443F-8D11-266B9487B60A}" srcOrd="0" destOrd="0" presId="urn:microsoft.com/office/officeart/2005/8/layout/hierarchy1"/>
    <dgm:cxn modelId="{4B70BE0E-FA65-408C-A24C-EFD952F4E49C}" srcId="{D2609DCC-F37A-4265-A202-36B7EEF7FFF1}" destId="{6B559322-6FE8-4AEE-9604-16FA5D315459}" srcOrd="1" destOrd="0" parTransId="{9CAAB1A8-98DF-447A-80D3-99C92E165C3E}" sibTransId="{DCB48706-61BC-4D9A-B597-4330A796D1CD}"/>
    <dgm:cxn modelId="{FCFEC776-3F3D-4FCF-9D04-9CB5633370E2}" type="presParOf" srcId="{4BE7B645-49CA-46D8-868A-5D4527DED555}" destId="{9DCBED95-E832-483D-8E94-5A686C9F4A1B}" srcOrd="0" destOrd="0" presId="urn:microsoft.com/office/officeart/2005/8/layout/hierarchy1"/>
    <dgm:cxn modelId="{44847C24-9D0E-45B0-9040-E4A14624EEE2}" type="presParOf" srcId="{9DCBED95-E832-483D-8E94-5A686C9F4A1B}" destId="{6CBA203B-151F-4EBA-B6E7-0090EC1D09DD}" srcOrd="0" destOrd="0" presId="urn:microsoft.com/office/officeart/2005/8/layout/hierarchy1"/>
    <dgm:cxn modelId="{C6B83E52-518D-4194-A195-B260CAA89F91}" type="presParOf" srcId="{6CBA203B-151F-4EBA-B6E7-0090EC1D09DD}" destId="{CF7B8915-2652-4A2C-9385-5E16F86BECD6}" srcOrd="0" destOrd="0" presId="urn:microsoft.com/office/officeart/2005/8/layout/hierarchy1"/>
    <dgm:cxn modelId="{517EA0FA-D43B-408D-8E31-4A7A96C446DB}" type="presParOf" srcId="{6CBA203B-151F-4EBA-B6E7-0090EC1D09DD}" destId="{6B2D5F0D-D1B9-470A-B50F-9A9623795B14}" srcOrd="1" destOrd="0" presId="urn:microsoft.com/office/officeart/2005/8/layout/hierarchy1"/>
    <dgm:cxn modelId="{0891DCFC-8695-455E-9F40-C79E88F0EE92}" type="presParOf" srcId="{9DCBED95-E832-483D-8E94-5A686C9F4A1B}" destId="{2383F166-4A78-4464-A223-73F6AFE8313A}" srcOrd="1" destOrd="0" presId="urn:microsoft.com/office/officeart/2005/8/layout/hierarchy1"/>
    <dgm:cxn modelId="{38976025-95DC-442E-A36A-D25919717DFA}" type="presParOf" srcId="{2383F166-4A78-4464-A223-73F6AFE8313A}" destId="{B7C6003E-C93D-4686-B284-2DEDA6571F8C}" srcOrd="0" destOrd="0" presId="urn:microsoft.com/office/officeart/2005/8/layout/hierarchy1"/>
    <dgm:cxn modelId="{D060CC4F-E5C0-4D42-9E28-22715E3FB0E8}" type="presParOf" srcId="{2383F166-4A78-4464-A223-73F6AFE8313A}" destId="{C1E9C2ED-E144-486D-8EFC-36840247C8B9}" srcOrd="1" destOrd="0" presId="urn:microsoft.com/office/officeart/2005/8/layout/hierarchy1"/>
    <dgm:cxn modelId="{9FCA5E91-498F-486E-B138-6E24D15B5C49}" type="presParOf" srcId="{C1E9C2ED-E144-486D-8EFC-36840247C8B9}" destId="{968813EC-F07A-4CA0-9141-91442B4E87B4}" srcOrd="0" destOrd="0" presId="urn:microsoft.com/office/officeart/2005/8/layout/hierarchy1"/>
    <dgm:cxn modelId="{069EE553-7D25-46BD-B1E2-303873C9B37F}" type="presParOf" srcId="{968813EC-F07A-4CA0-9141-91442B4E87B4}" destId="{9A2F9284-1B8E-4403-A090-0D79408125D9}" srcOrd="0" destOrd="0" presId="urn:microsoft.com/office/officeart/2005/8/layout/hierarchy1"/>
    <dgm:cxn modelId="{8E52A2D0-365D-47A4-87E2-A0102781B225}" type="presParOf" srcId="{968813EC-F07A-4CA0-9141-91442B4E87B4}" destId="{C56EF3F3-99ED-443F-8D11-266B9487B60A}" srcOrd="1" destOrd="0" presId="urn:microsoft.com/office/officeart/2005/8/layout/hierarchy1"/>
    <dgm:cxn modelId="{923009D7-7EAA-49A9-BED3-60000B8ECF77}" type="presParOf" srcId="{C1E9C2ED-E144-486D-8EFC-36840247C8B9}" destId="{97AE8F02-B5A5-4A58-B770-829E5BDBF0FD}" srcOrd="1" destOrd="0" presId="urn:microsoft.com/office/officeart/2005/8/layout/hierarchy1"/>
    <dgm:cxn modelId="{428864E3-4B2D-4D55-8BF2-548EBC42504F}" type="presParOf" srcId="{2383F166-4A78-4464-A223-73F6AFE8313A}" destId="{B47361EB-150F-4585-B8AE-B56C788F9A1A}" srcOrd="2" destOrd="0" presId="urn:microsoft.com/office/officeart/2005/8/layout/hierarchy1"/>
    <dgm:cxn modelId="{CE9CCBA2-39D1-429B-8410-7801F22CEF46}" type="presParOf" srcId="{2383F166-4A78-4464-A223-73F6AFE8313A}" destId="{B8B7210E-4EED-4DE2-9712-7B57E7A5FABC}" srcOrd="3" destOrd="0" presId="urn:microsoft.com/office/officeart/2005/8/layout/hierarchy1"/>
    <dgm:cxn modelId="{14A167A9-EBA3-4B5C-A84A-3435407F6835}" type="presParOf" srcId="{B8B7210E-4EED-4DE2-9712-7B57E7A5FABC}" destId="{1924C383-D3FA-47E9-826B-4040CA6017F2}" srcOrd="0" destOrd="0" presId="urn:microsoft.com/office/officeart/2005/8/layout/hierarchy1"/>
    <dgm:cxn modelId="{E06B60B3-DDBF-45C4-804A-D18D1FB82820}" type="presParOf" srcId="{1924C383-D3FA-47E9-826B-4040CA6017F2}" destId="{64FD4E27-215E-40A4-8517-95587D661295}" srcOrd="0" destOrd="0" presId="urn:microsoft.com/office/officeart/2005/8/layout/hierarchy1"/>
    <dgm:cxn modelId="{BEC6B556-9D6F-48B7-9DF3-3428A0215CB7}" type="presParOf" srcId="{1924C383-D3FA-47E9-826B-4040CA6017F2}" destId="{1457BF58-FCD4-467C-935B-680A8343DFEB}" srcOrd="1" destOrd="0" presId="urn:microsoft.com/office/officeart/2005/8/layout/hierarchy1"/>
    <dgm:cxn modelId="{9E327E1A-EC63-4C3A-BFB6-6D9FBAF48A55}" type="presParOf" srcId="{B8B7210E-4EED-4DE2-9712-7B57E7A5FABC}" destId="{EADBBCDE-6FCE-46C3-BEDE-9D26B20BA3F8}" srcOrd="1" destOrd="0" presId="urn:microsoft.com/office/officeart/2005/8/layout/hierarchy1"/>
    <dgm:cxn modelId="{2E88F354-73A7-4005-8AD3-4CB252DF08E3}" type="presParOf" srcId="{EADBBCDE-6FCE-46C3-BEDE-9D26B20BA3F8}" destId="{6FFBF541-30A3-41B8-B13E-6B69E9254F78}" srcOrd="0" destOrd="0" presId="urn:microsoft.com/office/officeart/2005/8/layout/hierarchy1"/>
    <dgm:cxn modelId="{B5726481-3F82-4247-9A53-7C3F1C1CC2ED}" type="presParOf" srcId="{EADBBCDE-6FCE-46C3-BEDE-9D26B20BA3F8}" destId="{5228C6F8-366F-4A35-A4C6-CC7A691AFFD2}" srcOrd="1" destOrd="0" presId="urn:microsoft.com/office/officeart/2005/8/layout/hierarchy1"/>
    <dgm:cxn modelId="{74D976DA-AA94-4C37-B7B6-6CDF69ACB43E}" type="presParOf" srcId="{5228C6F8-366F-4A35-A4C6-CC7A691AFFD2}" destId="{FAB92BA0-8C98-4EF9-8687-5DAB2CD215D4}" srcOrd="0" destOrd="0" presId="urn:microsoft.com/office/officeart/2005/8/layout/hierarchy1"/>
    <dgm:cxn modelId="{93B4FF6B-F23C-4412-A646-1FB72374F886}" type="presParOf" srcId="{FAB92BA0-8C98-4EF9-8687-5DAB2CD215D4}" destId="{154F28CF-AE69-4C8D-8F62-50EFE5C661D7}" srcOrd="0" destOrd="0" presId="urn:microsoft.com/office/officeart/2005/8/layout/hierarchy1"/>
    <dgm:cxn modelId="{C2CA5E13-AD38-4EA8-A3A3-7E6ABA0B71CB}" type="presParOf" srcId="{FAB92BA0-8C98-4EF9-8687-5DAB2CD215D4}" destId="{758E3E7F-5B23-4E90-B161-76EEB7A21073}" srcOrd="1" destOrd="0" presId="urn:microsoft.com/office/officeart/2005/8/layout/hierarchy1"/>
    <dgm:cxn modelId="{9365A5A2-4153-4413-A37F-95FD20576E51}" type="presParOf" srcId="{5228C6F8-366F-4A35-A4C6-CC7A691AFFD2}" destId="{73E47A3B-E757-450E-B10D-D42FC321CDB9}" srcOrd="1" destOrd="0" presId="urn:microsoft.com/office/officeart/2005/8/layout/hierarchy1"/>
    <dgm:cxn modelId="{D3280A10-47C9-4D34-BEA5-3B10B76289A2}" type="presParOf" srcId="{EADBBCDE-6FCE-46C3-BEDE-9D26B20BA3F8}" destId="{21F9BC22-BF73-420B-B692-4E38BC72C3A5}" srcOrd="2" destOrd="0" presId="urn:microsoft.com/office/officeart/2005/8/layout/hierarchy1"/>
    <dgm:cxn modelId="{4231C839-6795-42E3-B53D-499C4D646312}" type="presParOf" srcId="{EADBBCDE-6FCE-46C3-BEDE-9D26B20BA3F8}" destId="{9C10E1B1-19E2-4710-8C79-1149AF68FA2A}" srcOrd="3" destOrd="0" presId="urn:microsoft.com/office/officeart/2005/8/layout/hierarchy1"/>
    <dgm:cxn modelId="{624A460E-1D89-4CA2-9930-4CD8DB999F79}" type="presParOf" srcId="{9C10E1B1-19E2-4710-8C79-1149AF68FA2A}" destId="{B375278D-3A33-48D0-8476-38CF254B2942}" srcOrd="0" destOrd="0" presId="urn:microsoft.com/office/officeart/2005/8/layout/hierarchy1"/>
    <dgm:cxn modelId="{596F838F-6B78-49C8-B58E-CBA807DA3A4A}" type="presParOf" srcId="{B375278D-3A33-48D0-8476-38CF254B2942}" destId="{86E40111-946B-443C-9729-BA14C3CE363F}" srcOrd="0" destOrd="0" presId="urn:microsoft.com/office/officeart/2005/8/layout/hierarchy1"/>
    <dgm:cxn modelId="{96FA4E26-FEFC-4818-B358-529BE650B43F}" type="presParOf" srcId="{B375278D-3A33-48D0-8476-38CF254B2942}" destId="{7F15617C-493C-46EC-BF66-04C28A0D560A}" srcOrd="1" destOrd="0" presId="urn:microsoft.com/office/officeart/2005/8/layout/hierarchy1"/>
    <dgm:cxn modelId="{CAF61F67-A8C2-450A-B842-C52A5E43CAE3}" type="presParOf" srcId="{9C10E1B1-19E2-4710-8C79-1149AF68FA2A}" destId="{458496E6-E403-4678-B0EE-88D878391F08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77DCE3B-58FC-4B1A-884C-6D6AB5F4693D}" type="doc">
      <dgm:prSet loTypeId="urn:microsoft.com/office/officeart/2005/8/layout/hierarchy5" loCatId="hierarchy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tr-TR"/>
        </a:p>
      </dgm:t>
    </dgm:pt>
    <dgm:pt modelId="{977CBB84-0977-4876-93CA-E18825A0351C}">
      <dgm:prSet/>
      <dgm:spPr/>
      <dgm:t>
        <a:bodyPr/>
        <a:lstStyle/>
        <a:p>
          <a:pPr rtl="0"/>
          <a:r>
            <a:rPr lang="tr-TR" b="1" dirty="0" smtClean="0"/>
            <a:t>Tek Taraflı Kaldıraçlar</a:t>
          </a:r>
          <a:endParaRPr lang="tr-TR" b="1" dirty="0"/>
        </a:p>
      </dgm:t>
    </dgm:pt>
    <dgm:pt modelId="{9A86DBB7-44B1-4F0D-BF01-A6447B316226}" type="parTrans" cxnId="{EC0B2EA5-D68D-4C75-AA00-635E1CC47511}">
      <dgm:prSet/>
      <dgm:spPr/>
      <dgm:t>
        <a:bodyPr/>
        <a:lstStyle/>
        <a:p>
          <a:endParaRPr lang="tr-TR"/>
        </a:p>
      </dgm:t>
    </dgm:pt>
    <dgm:pt modelId="{8979ED4A-DF0E-486B-8A12-8E2AACBA9D80}" type="sibTrans" cxnId="{EC0B2EA5-D68D-4C75-AA00-635E1CC47511}">
      <dgm:prSet/>
      <dgm:spPr/>
      <dgm:t>
        <a:bodyPr/>
        <a:lstStyle/>
        <a:p>
          <a:endParaRPr lang="tr-TR"/>
        </a:p>
      </dgm:t>
    </dgm:pt>
    <dgm:pt modelId="{902A1765-69CF-4921-B602-B24D83ABCE00}" type="pres">
      <dgm:prSet presAssocID="{F77DCE3B-58FC-4B1A-884C-6D6AB5F4693D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0CB9727B-9E4B-444C-B1C1-1C73F8EDB92F}" type="pres">
      <dgm:prSet presAssocID="{F77DCE3B-58FC-4B1A-884C-6D6AB5F4693D}" presName="hierFlow" presStyleCnt="0"/>
      <dgm:spPr/>
    </dgm:pt>
    <dgm:pt modelId="{CECE2021-C5D4-47D6-8F3C-726D72D234AD}" type="pres">
      <dgm:prSet presAssocID="{F77DCE3B-58FC-4B1A-884C-6D6AB5F4693D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DFF5A242-D53F-4D2A-A414-55CD0E9939FE}" type="pres">
      <dgm:prSet presAssocID="{977CBB84-0977-4876-93CA-E18825A0351C}" presName="Name17" presStyleCnt="0"/>
      <dgm:spPr/>
    </dgm:pt>
    <dgm:pt modelId="{0A5B0942-A162-4064-8B19-21F7F23B97B0}" type="pres">
      <dgm:prSet presAssocID="{977CBB84-0977-4876-93CA-E18825A0351C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7216B30C-830D-4E23-9DF6-444DB45121C8}" type="pres">
      <dgm:prSet presAssocID="{977CBB84-0977-4876-93CA-E18825A0351C}" presName="hierChild2" presStyleCnt="0"/>
      <dgm:spPr/>
    </dgm:pt>
    <dgm:pt modelId="{5106F99B-1693-4A9F-96C3-BE16133DBDD1}" type="pres">
      <dgm:prSet presAssocID="{F77DCE3B-58FC-4B1A-884C-6D6AB5F4693D}" presName="bgShapesFlow" presStyleCnt="0"/>
      <dgm:spPr/>
    </dgm:pt>
  </dgm:ptLst>
  <dgm:cxnLst>
    <dgm:cxn modelId="{9F75991A-40D5-437C-BABB-D00EC092D517}" type="presOf" srcId="{F77DCE3B-58FC-4B1A-884C-6D6AB5F4693D}" destId="{902A1765-69CF-4921-B602-B24D83ABCE00}" srcOrd="0" destOrd="0" presId="urn:microsoft.com/office/officeart/2005/8/layout/hierarchy5"/>
    <dgm:cxn modelId="{56672ABB-6B7B-4AC0-9D33-49E231E8DE14}" type="presOf" srcId="{977CBB84-0977-4876-93CA-E18825A0351C}" destId="{0A5B0942-A162-4064-8B19-21F7F23B97B0}" srcOrd="0" destOrd="0" presId="urn:microsoft.com/office/officeart/2005/8/layout/hierarchy5"/>
    <dgm:cxn modelId="{EC0B2EA5-D68D-4C75-AA00-635E1CC47511}" srcId="{F77DCE3B-58FC-4B1A-884C-6D6AB5F4693D}" destId="{977CBB84-0977-4876-93CA-E18825A0351C}" srcOrd="0" destOrd="0" parTransId="{9A86DBB7-44B1-4F0D-BF01-A6447B316226}" sibTransId="{8979ED4A-DF0E-486B-8A12-8E2AACBA9D80}"/>
    <dgm:cxn modelId="{360BCEBD-5699-4DD3-9811-81291201F01D}" type="presParOf" srcId="{902A1765-69CF-4921-B602-B24D83ABCE00}" destId="{0CB9727B-9E4B-444C-B1C1-1C73F8EDB92F}" srcOrd="0" destOrd="0" presId="urn:microsoft.com/office/officeart/2005/8/layout/hierarchy5"/>
    <dgm:cxn modelId="{70E47120-9ABE-49FC-AC7A-96C6EF06985C}" type="presParOf" srcId="{0CB9727B-9E4B-444C-B1C1-1C73F8EDB92F}" destId="{CECE2021-C5D4-47D6-8F3C-726D72D234AD}" srcOrd="0" destOrd="0" presId="urn:microsoft.com/office/officeart/2005/8/layout/hierarchy5"/>
    <dgm:cxn modelId="{99264134-578F-4513-BE4F-59F8517C9F48}" type="presParOf" srcId="{CECE2021-C5D4-47D6-8F3C-726D72D234AD}" destId="{DFF5A242-D53F-4D2A-A414-55CD0E9939FE}" srcOrd="0" destOrd="0" presId="urn:microsoft.com/office/officeart/2005/8/layout/hierarchy5"/>
    <dgm:cxn modelId="{5E0BF7D9-FCEA-4A90-BB42-012343745EFD}" type="presParOf" srcId="{DFF5A242-D53F-4D2A-A414-55CD0E9939FE}" destId="{0A5B0942-A162-4064-8B19-21F7F23B97B0}" srcOrd="0" destOrd="0" presId="urn:microsoft.com/office/officeart/2005/8/layout/hierarchy5"/>
    <dgm:cxn modelId="{494277C3-7651-42EE-9524-A3BEAF1386B2}" type="presParOf" srcId="{DFF5A242-D53F-4D2A-A414-55CD0E9939FE}" destId="{7216B30C-830D-4E23-9DF6-444DB45121C8}" srcOrd="1" destOrd="0" presId="urn:microsoft.com/office/officeart/2005/8/layout/hierarchy5"/>
    <dgm:cxn modelId="{D03C79DF-F8B7-4561-B7A2-ABCCE706F0B8}" type="presParOf" srcId="{902A1765-69CF-4921-B602-B24D83ABCE00}" destId="{5106F99B-1693-4A9F-96C3-BE16133DBDD1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F9BC22-BF73-420B-B692-4E38BC72C3A5}">
      <dsp:nvSpPr>
        <dsp:cNvPr id="0" name=""/>
        <dsp:cNvSpPr/>
      </dsp:nvSpPr>
      <dsp:spPr>
        <a:xfrm>
          <a:off x="4567622" y="3096630"/>
          <a:ext cx="1211643" cy="576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2958"/>
              </a:lnTo>
              <a:lnTo>
                <a:pt x="1211643" y="392958"/>
              </a:lnTo>
              <a:lnTo>
                <a:pt x="1211643" y="576632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FBF541-30A3-41B8-B13E-6B69E9254F78}">
      <dsp:nvSpPr>
        <dsp:cNvPr id="0" name=""/>
        <dsp:cNvSpPr/>
      </dsp:nvSpPr>
      <dsp:spPr>
        <a:xfrm>
          <a:off x="3355978" y="3096630"/>
          <a:ext cx="1211643" cy="576632"/>
        </a:xfrm>
        <a:custGeom>
          <a:avLst/>
          <a:gdLst/>
          <a:ahLst/>
          <a:cxnLst/>
          <a:rect l="0" t="0" r="0" b="0"/>
          <a:pathLst>
            <a:path>
              <a:moveTo>
                <a:pt x="1211643" y="0"/>
              </a:moveTo>
              <a:lnTo>
                <a:pt x="1211643" y="392958"/>
              </a:lnTo>
              <a:lnTo>
                <a:pt x="0" y="392958"/>
              </a:lnTo>
              <a:lnTo>
                <a:pt x="0" y="576632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7361EB-150F-4585-B8AE-B56C788F9A1A}">
      <dsp:nvSpPr>
        <dsp:cNvPr id="0" name=""/>
        <dsp:cNvSpPr/>
      </dsp:nvSpPr>
      <dsp:spPr>
        <a:xfrm>
          <a:off x="3355978" y="1260989"/>
          <a:ext cx="1211643" cy="576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2958"/>
              </a:lnTo>
              <a:lnTo>
                <a:pt x="1211643" y="392958"/>
              </a:lnTo>
              <a:lnTo>
                <a:pt x="1211643" y="576632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C6003E-C93D-4686-B284-2DEDA6571F8C}">
      <dsp:nvSpPr>
        <dsp:cNvPr id="0" name=""/>
        <dsp:cNvSpPr/>
      </dsp:nvSpPr>
      <dsp:spPr>
        <a:xfrm>
          <a:off x="2144334" y="1260989"/>
          <a:ext cx="1211643" cy="576632"/>
        </a:xfrm>
        <a:custGeom>
          <a:avLst/>
          <a:gdLst/>
          <a:ahLst/>
          <a:cxnLst/>
          <a:rect l="0" t="0" r="0" b="0"/>
          <a:pathLst>
            <a:path>
              <a:moveTo>
                <a:pt x="1211643" y="0"/>
              </a:moveTo>
              <a:lnTo>
                <a:pt x="1211643" y="392958"/>
              </a:lnTo>
              <a:lnTo>
                <a:pt x="0" y="392958"/>
              </a:lnTo>
              <a:lnTo>
                <a:pt x="0" y="576632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7B8915-2652-4A2C-9385-5E16F86BECD6}">
      <dsp:nvSpPr>
        <dsp:cNvPr id="0" name=""/>
        <dsp:cNvSpPr/>
      </dsp:nvSpPr>
      <dsp:spPr>
        <a:xfrm>
          <a:off x="2364633" y="1981"/>
          <a:ext cx="1982689" cy="125900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2D5F0D-D1B9-470A-B50F-9A9623795B14}">
      <dsp:nvSpPr>
        <dsp:cNvPr id="0" name=""/>
        <dsp:cNvSpPr/>
      </dsp:nvSpPr>
      <dsp:spPr>
        <a:xfrm>
          <a:off x="2584932" y="211265"/>
          <a:ext cx="1982689" cy="12590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b="1" kern="1200" cap="none" spc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Kaldıraçlar </a:t>
          </a:r>
          <a:endParaRPr lang="tr-TR" sz="2000" b="1" kern="1200" cap="none" spc="0" dirty="0">
            <a:ln w="18000">
              <a:solidFill>
                <a:sysClr val="windowText" lastClr="000000"/>
              </a:solidFill>
              <a:prstDash val="solid"/>
              <a:miter lim="800000"/>
            </a:ln>
            <a:solidFill>
              <a:srgbClr val="FFC000"/>
            </a:solidFill>
            <a:effectLst>
              <a:outerShdw blurRad="25500" dist="23000" dir="7020000" algn="tl">
                <a:srgbClr val="000000">
                  <a:alpha val="50000"/>
                </a:srgbClr>
              </a:outerShdw>
            </a:effectLst>
          </a:endParaRPr>
        </a:p>
      </dsp:txBody>
      <dsp:txXfrm>
        <a:off x="2621807" y="248140"/>
        <a:ext cx="1908939" cy="1185257"/>
      </dsp:txXfrm>
    </dsp:sp>
    <dsp:sp modelId="{9A2F9284-1B8E-4403-A090-0D79408125D9}">
      <dsp:nvSpPr>
        <dsp:cNvPr id="0" name=""/>
        <dsp:cNvSpPr/>
      </dsp:nvSpPr>
      <dsp:spPr>
        <a:xfrm>
          <a:off x="1152990" y="1837622"/>
          <a:ext cx="1982689" cy="125900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6EF3F3-99ED-443F-8D11-266B9487B60A}">
      <dsp:nvSpPr>
        <dsp:cNvPr id="0" name=""/>
        <dsp:cNvSpPr/>
      </dsp:nvSpPr>
      <dsp:spPr>
        <a:xfrm>
          <a:off x="1373288" y="2046905"/>
          <a:ext cx="1982689" cy="1259007"/>
        </a:xfrm>
        <a:prstGeom prst="flowChartAlternateProcess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b="1" kern="1200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Çift taraflı kaldıraçlar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b="1" kern="1200" cap="none" spc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1.tip </a:t>
          </a:r>
          <a:endParaRPr lang="tr-TR" sz="2000" b="1" kern="1200" cap="none" spc="0" dirty="0">
            <a:ln w="18000">
              <a:solidFill>
                <a:schemeClr val="accent2">
                  <a:satMod val="140000"/>
                </a:schemeClr>
              </a:solidFill>
              <a:prstDash val="solid"/>
              <a:miter lim="800000"/>
            </a:ln>
            <a:solidFill>
              <a:srgbClr val="FF0000"/>
            </a:solidFill>
            <a:effectLst>
              <a:outerShdw blurRad="25500" dist="23000" dir="7020000" algn="tl">
                <a:srgbClr val="000000">
                  <a:alpha val="50000"/>
                </a:srgbClr>
              </a:outerShdw>
            </a:effectLst>
          </a:endParaRPr>
        </a:p>
      </dsp:txBody>
      <dsp:txXfrm>
        <a:off x="1434746" y="2108363"/>
        <a:ext cx="1859773" cy="1136091"/>
      </dsp:txXfrm>
    </dsp:sp>
    <dsp:sp modelId="{64FD4E27-215E-40A4-8517-95587D661295}">
      <dsp:nvSpPr>
        <dsp:cNvPr id="0" name=""/>
        <dsp:cNvSpPr/>
      </dsp:nvSpPr>
      <dsp:spPr>
        <a:xfrm>
          <a:off x="3576277" y="1837622"/>
          <a:ext cx="1982689" cy="125900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57BF58-FCD4-467C-935B-680A8343DFEB}">
      <dsp:nvSpPr>
        <dsp:cNvPr id="0" name=""/>
        <dsp:cNvSpPr/>
      </dsp:nvSpPr>
      <dsp:spPr>
        <a:xfrm>
          <a:off x="3796576" y="2046905"/>
          <a:ext cx="1982689" cy="12590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b="1" kern="1200" cap="none" spc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99CC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Tek taraflı kaldıraçlar</a:t>
          </a:r>
          <a:endParaRPr lang="tr-TR" sz="2000" b="1" kern="1200" cap="none" spc="0" dirty="0">
            <a:ln w="18000">
              <a:solidFill>
                <a:sysClr val="windowText" lastClr="000000"/>
              </a:solidFill>
              <a:prstDash val="solid"/>
              <a:miter lim="800000"/>
            </a:ln>
            <a:solidFill>
              <a:srgbClr val="99CCFF"/>
            </a:solidFill>
            <a:effectLst>
              <a:outerShdw blurRad="25500" dist="23000" dir="7020000" algn="tl">
                <a:srgbClr val="000000">
                  <a:alpha val="50000"/>
                </a:srgbClr>
              </a:outerShdw>
            </a:effectLst>
          </a:endParaRPr>
        </a:p>
      </dsp:txBody>
      <dsp:txXfrm>
        <a:off x="3833451" y="2083780"/>
        <a:ext cx="1908939" cy="1185257"/>
      </dsp:txXfrm>
    </dsp:sp>
    <dsp:sp modelId="{154F28CF-AE69-4C8D-8F62-50EFE5C661D7}">
      <dsp:nvSpPr>
        <dsp:cNvPr id="0" name=""/>
        <dsp:cNvSpPr/>
      </dsp:nvSpPr>
      <dsp:spPr>
        <a:xfrm>
          <a:off x="2364633" y="3673262"/>
          <a:ext cx="1982689" cy="125900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8E3E7F-5B23-4E90-B161-76EEB7A21073}">
      <dsp:nvSpPr>
        <dsp:cNvPr id="0" name=""/>
        <dsp:cNvSpPr/>
      </dsp:nvSpPr>
      <dsp:spPr>
        <a:xfrm>
          <a:off x="2584932" y="3882546"/>
          <a:ext cx="1982689" cy="12590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b="1" kern="1200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C66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Şekildeki gibi olanlar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b="1" kern="1200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C66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2.tip</a:t>
          </a:r>
          <a:endParaRPr lang="tr-TR" sz="2000" b="1" kern="1200" cap="none" spc="0" dirty="0">
            <a:ln w="18000">
              <a:solidFill>
                <a:schemeClr val="accent2">
                  <a:satMod val="140000"/>
                </a:schemeClr>
              </a:solidFill>
              <a:prstDash val="solid"/>
              <a:miter lim="800000"/>
            </a:ln>
            <a:solidFill>
              <a:srgbClr val="CC66FF"/>
            </a:solidFill>
            <a:effectLst>
              <a:outerShdw blurRad="25500" dist="23000" dir="7020000" algn="tl">
                <a:srgbClr val="000000">
                  <a:alpha val="50000"/>
                </a:srgbClr>
              </a:outerShdw>
            </a:effectLst>
          </a:endParaRPr>
        </a:p>
      </dsp:txBody>
      <dsp:txXfrm>
        <a:off x="2621807" y="3919421"/>
        <a:ext cx="1908939" cy="1185257"/>
      </dsp:txXfrm>
    </dsp:sp>
    <dsp:sp modelId="{86E40111-946B-443C-9729-BA14C3CE363F}">
      <dsp:nvSpPr>
        <dsp:cNvPr id="0" name=""/>
        <dsp:cNvSpPr/>
      </dsp:nvSpPr>
      <dsp:spPr>
        <a:xfrm>
          <a:off x="4787921" y="3673262"/>
          <a:ext cx="1982689" cy="125900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15617C-493C-46EC-BF66-04C28A0D560A}">
      <dsp:nvSpPr>
        <dsp:cNvPr id="0" name=""/>
        <dsp:cNvSpPr/>
      </dsp:nvSpPr>
      <dsp:spPr>
        <a:xfrm>
          <a:off x="5008220" y="3882546"/>
          <a:ext cx="1982689" cy="12590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b="1" kern="1200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C66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Şekildeki gibi olanlar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b="1" kern="1200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C66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3.tip</a:t>
          </a:r>
          <a:endParaRPr lang="tr-TR" sz="2000" b="1" kern="1200" cap="none" spc="0" dirty="0">
            <a:ln w="18000">
              <a:solidFill>
                <a:schemeClr val="accent2">
                  <a:satMod val="140000"/>
                </a:schemeClr>
              </a:solidFill>
              <a:prstDash val="solid"/>
              <a:miter lim="800000"/>
            </a:ln>
            <a:solidFill>
              <a:srgbClr val="CC66FF"/>
            </a:solidFill>
            <a:effectLst>
              <a:outerShdw blurRad="25500" dist="23000" dir="7020000" algn="tl">
                <a:srgbClr val="000000">
                  <a:alpha val="50000"/>
                </a:srgbClr>
              </a:outerShdw>
            </a:effectLst>
          </a:endParaRPr>
        </a:p>
      </dsp:txBody>
      <dsp:txXfrm>
        <a:off x="5045095" y="3919421"/>
        <a:ext cx="1908939" cy="118525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5B0942-A162-4064-8B19-21F7F23B97B0}">
      <dsp:nvSpPr>
        <dsp:cNvPr id="0" name=""/>
        <dsp:cNvSpPr/>
      </dsp:nvSpPr>
      <dsp:spPr>
        <a:xfrm>
          <a:off x="1562472" y="0"/>
          <a:ext cx="2286000" cy="11430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600" b="1" kern="1200" dirty="0" smtClean="0"/>
            <a:t>Tek Taraflı Kaldıraçlar</a:t>
          </a:r>
          <a:endParaRPr lang="tr-TR" sz="3600" b="1" kern="1200" dirty="0"/>
        </a:p>
      </dsp:txBody>
      <dsp:txXfrm>
        <a:off x="1595949" y="33477"/>
        <a:ext cx="2219046" cy="10760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8769B2-4363-4C48-B5F5-C760D9AE7A61}" type="datetimeFigureOut">
              <a:rPr lang="tr-TR" smtClean="0"/>
              <a:pPr/>
              <a:t>16.10.2016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C8C4BC-602D-4301-A1E6-9D046C41B5A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811516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C8C4BC-602D-4301-A1E6-9D046C41B5A3}" type="slidenum">
              <a:rPr lang="tr-TR" smtClean="0"/>
              <a:pPr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23543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2DD71-F646-4AD2-9C00-E64D854248D0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DD528F-A50C-4403-924D-C3AC9CBE0EB8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E1328E-F6D1-491D-B75B-B4F7167EEAB2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Başlık, Metin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9464F4-A6F7-407D-AD6B-BA7AFC9315A4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72DD71-F646-4AD2-9C00-E64D854248D0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76A031-0088-4D02-9647-89AE3D2B62BF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44CDD8-4279-4432-AABD-D93AF38FB70C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C184AA-B6DB-4B96-ACCB-C5E927B28A65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EEC6E1-ADF3-41D4-BF81-F9B282005916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1BA582-F13E-4990-8B5F-144848658863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AC358E-FE18-4234-8CC0-5F0395B4F79F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6A031-0088-4D02-9647-89AE3D2B62BF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B9ED9D-D2C8-45C9-8728-475E490A847C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10AB1-305D-4205-BAF5-9A63EB352373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DD528F-A50C-4403-924D-C3AC9CBE0EB8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E1328E-F6D1-491D-B75B-B4F7167EEAB2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72DD71-F646-4AD2-9C00-E64D854248D0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76A031-0088-4D02-9647-89AE3D2B62BF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44CDD8-4279-4432-AABD-D93AF38FB70C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C184AA-B6DB-4B96-ACCB-C5E927B28A65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EEC6E1-ADF3-41D4-BF81-F9B282005916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1BA582-F13E-4990-8B5F-144848658863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44CDD8-4279-4432-AABD-D93AF38FB70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AC358E-FE18-4234-8CC0-5F0395B4F79F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B9ED9D-D2C8-45C9-8728-475E490A847C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10AB1-305D-4205-BAF5-9A63EB352373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DD528F-A50C-4403-924D-C3AC9CBE0EB8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E1328E-F6D1-491D-B75B-B4F7167EEAB2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184AA-B6DB-4B96-ACCB-C5E927B28A65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EC6E1-ADF3-41D4-BF81-F9B282005916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BA582-F13E-4990-8B5F-144848658863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AC358E-FE18-4234-8CC0-5F0395B4F79F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9ED9D-D2C8-45C9-8728-475E490A847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A10AB1-305D-4205-BAF5-9A63EB352373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1267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16357322-B83A-41CC-82DB-961CC11A54E5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19" r:id="rId1"/>
    <p:sldLayoutId id="2147484620" r:id="rId2"/>
    <p:sldLayoutId id="2147484621" r:id="rId3"/>
    <p:sldLayoutId id="2147484622" r:id="rId4"/>
    <p:sldLayoutId id="2147484623" r:id="rId5"/>
    <p:sldLayoutId id="2147484624" r:id="rId6"/>
    <p:sldLayoutId id="2147484625" r:id="rId7"/>
    <p:sldLayoutId id="2147484626" r:id="rId8"/>
    <p:sldLayoutId id="2147484627" r:id="rId9"/>
    <p:sldLayoutId id="2147484628" r:id="rId10"/>
    <p:sldLayoutId id="2147484629" r:id="rId11"/>
    <p:sldLayoutId id="214748463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6357322-B83A-41CC-82DB-961CC11A54E5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34" r:id="rId1"/>
    <p:sldLayoutId id="2147484635" r:id="rId2"/>
    <p:sldLayoutId id="2147484636" r:id="rId3"/>
    <p:sldLayoutId id="2147484637" r:id="rId4"/>
    <p:sldLayoutId id="2147484638" r:id="rId5"/>
    <p:sldLayoutId id="2147484639" r:id="rId6"/>
    <p:sldLayoutId id="2147484640" r:id="rId7"/>
    <p:sldLayoutId id="2147484641" r:id="rId8"/>
    <p:sldLayoutId id="2147484642" r:id="rId9"/>
    <p:sldLayoutId id="2147484643" r:id="rId10"/>
    <p:sldLayoutId id="214748464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6357322-B83A-41CC-82DB-961CC11A54E5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46" r:id="rId1"/>
    <p:sldLayoutId id="2147484647" r:id="rId2"/>
    <p:sldLayoutId id="2147484648" r:id="rId3"/>
    <p:sldLayoutId id="2147484649" r:id="rId4"/>
    <p:sldLayoutId id="2147484650" r:id="rId5"/>
    <p:sldLayoutId id="2147484651" r:id="rId6"/>
    <p:sldLayoutId id="2147484652" r:id="rId7"/>
    <p:sldLayoutId id="2147484653" r:id="rId8"/>
    <p:sldLayoutId id="2147484654" r:id="rId9"/>
    <p:sldLayoutId id="2147484655" r:id="rId10"/>
    <p:sldLayoutId id="214748465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52.jpeg"/><Relationship Id="rId7" Type="http://schemas.openxmlformats.org/officeDocument/2006/relationships/diagramColors" Target="../diagrams/colors1.xml"/><Relationship Id="rId12" Type="http://schemas.openxmlformats.org/officeDocument/2006/relationships/image" Target="../media/image56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55.gif"/><Relationship Id="rId5" Type="http://schemas.openxmlformats.org/officeDocument/2006/relationships/diagramLayout" Target="../diagrams/layout1.xml"/><Relationship Id="rId10" Type="http://schemas.openxmlformats.org/officeDocument/2006/relationships/image" Target="../media/image54.png"/><Relationship Id="rId4" Type="http://schemas.openxmlformats.org/officeDocument/2006/relationships/diagramData" Target="../diagrams/data1.xml"/><Relationship Id="rId9" Type="http://schemas.openxmlformats.org/officeDocument/2006/relationships/image" Target="../media/image5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gif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9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gif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65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68.gif"/><Relationship Id="rId4" Type="http://schemas.openxmlformats.org/officeDocument/2006/relationships/image" Target="../media/image6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gif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61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5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75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7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gif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gif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3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7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gif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gif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gi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7.gi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2.jpg"/><Relationship Id="rId4" Type="http://schemas.openxmlformats.org/officeDocument/2006/relationships/image" Target="../media/image10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gif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gif"/><Relationship Id="rId3" Type="http://schemas.openxmlformats.org/officeDocument/2006/relationships/image" Target="../media/image27.gif"/><Relationship Id="rId7" Type="http://schemas.openxmlformats.org/officeDocument/2006/relationships/image" Target="../media/image31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gif"/><Relationship Id="rId5" Type="http://schemas.openxmlformats.org/officeDocument/2006/relationships/image" Target="../media/image29.gif"/><Relationship Id="rId4" Type="http://schemas.openxmlformats.org/officeDocument/2006/relationships/image" Target="../media/image28.gif"/><Relationship Id="rId9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simple machine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-171400"/>
            <a:ext cx="6759590" cy="6759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7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560" y="2204864"/>
            <a:ext cx="7772400" cy="14700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de-DE" sz="6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ea"/>
              </a:rPr>
              <a:t>Bas</a:t>
            </a:r>
            <a:r>
              <a:rPr lang="tr-TR" sz="6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ea"/>
              </a:rPr>
              <a:t>i</a:t>
            </a:r>
            <a:r>
              <a:rPr lang="de-DE" sz="6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ea"/>
              </a:rPr>
              <a:t>t Mak</a:t>
            </a:r>
            <a:r>
              <a:rPr lang="tr-TR" sz="6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ea"/>
              </a:rPr>
              <a:t>i</a:t>
            </a:r>
            <a:r>
              <a:rPr lang="de-DE" sz="6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ea"/>
              </a:rPr>
              <a:t>neler</a:t>
            </a:r>
            <a:endParaRPr lang="de-DE" sz="66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j-ea"/>
            </a:endParaRPr>
          </a:p>
        </p:txBody>
      </p:sp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0" y="5733256"/>
            <a:ext cx="9144000" cy="104459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algn="ctr" fontAlgn="auto" latinLnBrk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Arial" pitchFamily="34" charset="0"/>
              <a:buNone/>
              <a:defRPr/>
            </a:pPr>
            <a:r>
              <a:rPr lang="de-DE" sz="3200" b="1" kern="0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ea"/>
                <a:cs typeface="+mn-cs"/>
              </a:rPr>
              <a:t>Kald</a:t>
            </a:r>
            <a:r>
              <a:rPr lang="tr-TR" sz="3200" b="1" kern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ea"/>
                <a:cs typeface="+mn-cs"/>
              </a:rPr>
              <a:t>ı</a:t>
            </a:r>
            <a:r>
              <a:rPr lang="de-DE" sz="3200" b="1" kern="0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ea"/>
                <a:cs typeface="+mn-cs"/>
              </a:rPr>
              <a:t>ra</a:t>
            </a:r>
            <a:r>
              <a:rPr lang="tr-TR" sz="3200" b="1" kern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ea"/>
                <a:cs typeface="+mn-cs"/>
              </a:rPr>
              <a:t>ç</a:t>
            </a:r>
            <a:r>
              <a:rPr lang="de-DE" sz="3200" b="1" kern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ea"/>
                <a:cs typeface="+mn-cs"/>
              </a:rPr>
              <a:t> </a:t>
            </a:r>
            <a:r>
              <a:rPr lang="tr-TR" sz="3200" b="1" kern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ea"/>
                <a:cs typeface="+mn-cs"/>
              </a:rPr>
              <a:t>– </a:t>
            </a:r>
            <a:r>
              <a:rPr lang="de-DE" sz="3200" b="1" kern="0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ea"/>
                <a:cs typeface="+mn-cs"/>
              </a:rPr>
              <a:t>Makara</a:t>
            </a:r>
            <a:r>
              <a:rPr lang="tr-TR" sz="3200" b="1" kern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ea"/>
                <a:cs typeface="+mn-cs"/>
              </a:rPr>
              <a:t> - Palanga -</a:t>
            </a:r>
            <a:r>
              <a:rPr lang="de-DE" sz="3200" b="1" kern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ea"/>
                <a:cs typeface="+mn-cs"/>
              </a:rPr>
              <a:t> E</a:t>
            </a:r>
            <a:r>
              <a:rPr lang="tr-TR" sz="3200" b="1" kern="0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ea"/>
                <a:cs typeface="+mn-cs"/>
              </a:rPr>
              <a:t>ği</a:t>
            </a:r>
            <a:r>
              <a:rPr lang="de-DE" sz="3200" b="1" kern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ea"/>
                <a:cs typeface="+mn-cs"/>
              </a:rPr>
              <a:t>k </a:t>
            </a:r>
            <a:r>
              <a:rPr lang="de-DE" sz="3200" b="1" kern="0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ea"/>
                <a:cs typeface="+mn-cs"/>
              </a:rPr>
              <a:t>Düzlem</a:t>
            </a:r>
            <a:r>
              <a:rPr lang="tr-TR" sz="3200" b="1" kern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ea"/>
                <a:cs typeface="+mn-cs"/>
              </a:rPr>
              <a:t> – </a:t>
            </a:r>
            <a:r>
              <a:rPr lang="de-DE" sz="3200" b="1" kern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ea"/>
                <a:cs typeface="+mn-cs"/>
              </a:rPr>
              <a:t>D</a:t>
            </a:r>
            <a:r>
              <a:rPr lang="tr-TR" sz="3200" b="1" kern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ea"/>
                <a:cs typeface="+mn-cs"/>
              </a:rPr>
              <a:t>iş</a:t>
            </a:r>
            <a:r>
              <a:rPr lang="de-DE" sz="3200" b="1" kern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ea"/>
                <a:cs typeface="+mn-cs"/>
              </a:rPr>
              <a:t>l</a:t>
            </a:r>
            <a:r>
              <a:rPr lang="tr-TR" sz="3200" b="1" kern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ea"/>
                <a:cs typeface="+mn-cs"/>
              </a:rPr>
              <a:t>i - Kasnak - </a:t>
            </a:r>
            <a:r>
              <a:rPr lang="de-DE" sz="3200" b="1" kern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ea"/>
                <a:cs typeface="+mn-cs"/>
              </a:rPr>
              <a:t>V</a:t>
            </a:r>
            <a:r>
              <a:rPr lang="tr-TR" sz="3200" b="1" kern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ea"/>
                <a:cs typeface="+mn-cs"/>
              </a:rPr>
              <a:t>i</a:t>
            </a:r>
            <a:r>
              <a:rPr lang="de-DE" sz="3200" b="1" kern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ea"/>
                <a:cs typeface="+mn-cs"/>
              </a:rPr>
              <a:t>da</a:t>
            </a:r>
            <a:r>
              <a:rPr lang="tr-TR" sz="3200" b="1" kern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ea"/>
                <a:cs typeface="+mn-cs"/>
              </a:rPr>
              <a:t>- Çıkrık</a:t>
            </a:r>
            <a:endParaRPr lang="de-DE" sz="3200" b="1" kern="0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4" name="Picture 14" descr="http://t1.gstatic.com/images?q=tbn:ANd9GcRXqODrv1D9jvZ5KI2S40yPgj28RGM9ESQRunsS2dnoI7Uqj4Kgow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501169">
            <a:off x="4547969" y="3979849"/>
            <a:ext cx="2528289" cy="2528289"/>
          </a:xfrm>
          <a:prstGeom prst="rect">
            <a:avLst/>
          </a:prstGeom>
          <a:noFill/>
        </p:spPr>
      </p:pic>
      <p:pic>
        <p:nvPicPr>
          <p:cNvPr id="30" name="Picture 2" descr="hand ile ilgili görsel sonucu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48129">
            <a:off x="5008164" y="3046446"/>
            <a:ext cx="3696345" cy="207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8" descr="çivi ile ilgili görsel sonucu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37819">
            <a:off x="3907309" y="5641503"/>
            <a:ext cx="987401" cy="1502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explosive ile ilgili görsel sonuc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1953" y="5531807"/>
            <a:ext cx="957613" cy="650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explosive ile ilgili görsel sonuc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110" y="2750232"/>
            <a:ext cx="1714500" cy="1164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explosive ile ilgili görsel sonuc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76" y="6088829"/>
            <a:ext cx="1018416" cy="691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explosive ile ilgili görsel sonuc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253" y="3883335"/>
            <a:ext cx="1714500" cy="1164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and ile ilgili görsel sonucu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48129">
            <a:off x="-123386" y="4532903"/>
            <a:ext cx="3696345" cy="207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02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0" y="0"/>
            <a:ext cx="9144000" cy="3189606"/>
          </a:xfrm>
          <a:noFill/>
          <a:ln w="384175">
            <a:noFill/>
          </a:ln>
        </p:spPr>
        <p:txBody>
          <a:bodyPr/>
          <a:lstStyle/>
          <a:p>
            <a:pPr algn="ctr" eaLnBrk="1" hangingPunct="1">
              <a:buNone/>
            </a:pPr>
            <a:r>
              <a:rPr lang="de-DE" sz="28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Basit</a:t>
            </a:r>
            <a:r>
              <a:rPr lang="de-DE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Makineler</a:t>
            </a:r>
            <a:r>
              <a:rPr lang="de-DE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bize</a:t>
            </a:r>
            <a:r>
              <a:rPr lang="de-DE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i</a:t>
            </a: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yapma</a:t>
            </a:r>
            <a:r>
              <a:rPr lang="de-DE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kolayl</a:t>
            </a:r>
            <a:r>
              <a:rPr lang="tr-TR" sz="28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ığı</a:t>
            </a:r>
            <a:r>
              <a:rPr lang="de-DE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sa</a:t>
            </a: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sz="28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lar</a:t>
            </a:r>
            <a:r>
              <a:rPr lang="de-DE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u="sng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fakat</a:t>
            </a:r>
            <a:r>
              <a:rPr lang="de-DE" sz="2800" b="1" u="sng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i</a:t>
            </a:r>
            <a:r>
              <a:rPr lang="tr-TR" sz="2800" b="1" u="sng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sz="2800" b="1" u="sng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ten</a:t>
            </a:r>
            <a:r>
              <a:rPr lang="de-DE" sz="2800" b="1" u="sng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u="sng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kazan</a:t>
            </a:r>
            <a:r>
              <a:rPr lang="tr-TR" sz="2800" b="1" u="sng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sz="2800" b="1" u="sng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u="sng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yoktur</a:t>
            </a:r>
            <a:r>
              <a:rPr lang="de-DE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 </a:t>
            </a: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(hiç bir zaman)</a:t>
            </a:r>
          </a:p>
          <a:p>
            <a:pPr algn="ctr" eaLnBrk="1" hangingPunct="1">
              <a:buNone/>
            </a:pP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sz="28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ünkü</a:t>
            </a:r>
            <a:r>
              <a:rPr lang="de-DE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basit</a:t>
            </a:r>
            <a:r>
              <a:rPr lang="de-DE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makinelerin</a:t>
            </a:r>
            <a:r>
              <a:rPr lang="de-DE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kendi</a:t>
            </a:r>
            <a:r>
              <a:rPr lang="de-DE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ba</a:t>
            </a: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sz="28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lar</a:t>
            </a: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na </a:t>
            </a:r>
            <a:r>
              <a:rPr lang="de-DE" sz="28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enerjileri</a:t>
            </a: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yoktur</a:t>
            </a:r>
            <a:r>
              <a:rPr lang="de-DE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 Ne </a:t>
            </a:r>
            <a:r>
              <a:rPr lang="de-DE" sz="28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kadar</a:t>
            </a:r>
            <a:r>
              <a:rPr lang="de-DE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enerji</a:t>
            </a:r>
            <a:r>
              <a:rPr lang="de-DE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verirseniz</a:t>
            </a:r>
            <a:r>
              <a:rPr lang="de-DE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o </a:t>
            </a:r>
            <a:r>
              <a:rPr lang="de-DE" sz="28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kadar</a:t>
            </a:r>
            <a:r>
              <a:rPr lang="de-DE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i</a:t>
            </a: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yaparlar</a:t>
            </a:r>
            <a:r>
              <a:rPr lang="de-DE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  <a:endParaRPr lang="tr-TR" sz="2800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CC66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 eaLnBrk="1" hangingPunct="1">
              <a:buNone/>
            </a:pP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Dolayısıyla sizler herhangi bir işi elle de yapsanız makine ile de yapsanız </a:t>
            </a:r>
            <a:r>
              <a:rPr lang="tr-TR" sz="2800" b="1" u="sng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aynı işi yapmış </a:t>
            </a: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ve </a:t>
            </a:r>
            <a:r>
              <a:rPr lang="tr-TR" sz="2800" b="1" u="sng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aynı enerjiyi harcamış </a:t>
            </a: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olursunuz.</a:t>
            </a:r>
            <a:endParaRPr lang="de-DE" sz="2800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18" name="17 Düz Ok Bağlayıcısı"/>
          <p:cNvCxnSpPr/>
          <p:nvPr/>
        </p:nvCxnSpPr>
        <p:spPr>
          <a:xfrm rot="5400000">
            <a:off x="5786446" y="5000636"/>
            <a:ext cx="571504" cy="4286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0" name="19 Dikdörtgen"/>
          <p:cNvSpPr/>
          <p:nvPr/>
        </p:nvSpPr>
        <p:spPr>
          <a:xfrm>
            <a:off x="7970921" y="3266416"/>
            <a:ext cx="836710" cy="285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Enerji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5643570" y="5786454"/>
            <a:ext cx="571504" cy="285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2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Enerji </a:t>
            </a:r>
            <a:endParaRPr lang="tr-TR" sz="1200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rgbClr val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0" y="3357562"/>
            <a:ext cx="60007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Örne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in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bir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iviyi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elle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de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sökseniz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pense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ile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de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sökseniz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ayn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i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yapm</a:t>
            </a:r>
            <a:r>
              <a:rPr lang="tr-TR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ış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olursunuz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2357422" y="4529666"/>
            <a:ext cx="931452" cy="2434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Enerji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1413340" y="6418697"/>
            <a:ext cx="571504" cy="285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2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Enerji </a:t>
            </a:r>
            <a:endParaRPr lang="tr-TR" sz="1200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rgbClr val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7176" name="Picture 8" descr="çivi ile ilgili görsel sonucu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37819">
            <a:off x="250973" y="5580566"/>
            <a:ext cx="987401" cy="1502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 descr="simple machine ile ilgili görsel sonucu"/>
          <p:cNvPicPr>
            <a:picLocks noChangeAspect="1" noChangeArrowheads="1" noCrop="1"/>
          </p:cNvPicPr>
          <p:nvPr/>
        </p:nvPicPr>
        <p:blipFill>
          <a:blip r:embed="rId2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222" y="2774421"/>
            <a:ext cx="4705350" cy="2085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lever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104348"/>
            <a:ext cx="3414967" cy="2688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de-DE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KALDIRA</a:t>
            </a:r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LAR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idx="1"/>
          </p:nvPr>
        </p:nvSpPr>
        <p:spPr>
          <a:xfrm>
            <a:off x="0" y="1009979"/>
            <a:ext cx="9144000" cy="1519231"/>
          </a:xfrm>
        </p:spPr>
        <p:txBody>
          <a:bodyPr/>
          <a:lstStyle/>
          <a:p>
            <a:pPr algn="ctr" eaLnBrk="1" hangingPunct="1">
              <a:buNone/>
            </a:pP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Bir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noktası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etrafında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dönebilen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sağlam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yapılı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çubuktan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oluşan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düzeneğe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kaldıraç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denir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  <a:endParaRPr lang="de-DE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CC66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1232371" y="3291137"/>
            <a:ext cx="114300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Çubuk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659859" y="4578412"/>
            <a:ext cx="1143008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0" y="5301208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de-DE" sz="28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Kald</a:t>
            </a:r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28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ra</a:t>
            </a:r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sz="28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lar</a:t>
            </a:r>
            <a:r>
              <a:rPr lang="de-DE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genellikle</a:t>
            </a:r>
            <a:r>
              <a:rPr lang="de-DE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az kuvvet uygulayarak </a:t>
            </a:r>
            <a:r>
              <a:rPr lang="de-DE" sz="28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</a:t>
            </a: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ü</a:t>
            </a:r>
            <a:r>
              <a:rPr lang="de-DE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herhangi bir yere </a:t>
            </a:r>
            <a:r>
              <a:rPr lang="de-DE" sz="28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kald</a:t>
            </a:r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28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rmak</a:t>
            </a:r>
            <a:r>
              <a:rPr lang="de-DE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amac</a:t>
            </a:r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28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yla</a:t>
            </a:r>
            <a:r>
              <a:rPr lang="de-DE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kullan</a:t>
            </a:r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28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lan</a:t>
            </a:r>
            <a:r>
              <a:rPr lang="de-DE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basit</a:t>
            </a:r>
            <a:r>
              <a:rPr lang="de-DE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makinelerdir</a:t>
            </a:r>
            <a:r>
              <a:rPr lang="de-DE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plaza.ufl.edu/luzmaria/LEVERS/leverA-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188711"/>
            <a:ext cx="5437057" cy="3106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986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1428751"/>
          </a:xfrm>
        </p:spPr>
        <p:txBody>
          <a:bodyPr/>
          <a:lstStyle/>
          <a:p>
            <a:pPr algn="ctr" eaLnBrk="1" hangingPunct="1">
              <a:buNone/>
              <a:defRPr/>
            </a:pP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Kald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ra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lar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uygulanan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kuvvetin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yönünü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ve büyüklüğünü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de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tirir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9" name="8 Dikdörtgen"/>
          <p:cNvSpPr/>
          <p:nvPr/>
        </p:nvSpPr>
        <p:spPr>
          <a:xfrm>
            <a:off x="4563451" y="3941177"/>
            <a:ext cx="1143008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743307" y="1406500"/>
            <a:ext cx="1143008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706459" y="2458103"/>
            <a:ext cx="1143008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" name="Aşağı Ok 1"/>
          <p:cNvSpPr/>
          <p:nvPr/>
        </p:nvSpPr>
        <p:spPr>
          <a:xfrm>
            <a:off x="1918767" y="1864026"/>
            <a:ext cx="637010" cy="1368152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Aşağı Ok 14"/>
          <p:cNvSpPr/>
          <p:nvPr/>
        </p:nvSpPr>
        <p:spPr>
          <a:xfrm rot="10800000">
            <a:off x="6428001" y="1284013"/>
            <a:ext cx="637010" cy="1368152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2290" name="Picture 2" descr="simple machine ile ilgili görsel sonucu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347554"/>
            <a:ext cx="5171005" cy="2720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msichicago.org/fileadmin/Activities/Howtos/Build_a_Lever/lever_drawing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20231"/>
            <a:ext cx="8734153" cy="3878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5 Başlık"/>
          <p:cNvSpPr>
            <a:spLocks noGrp="1"/>
          </p:cNvSpPr>
          <p:nvPr>
            <p:ph type="title"/>
          </p:nvPr>
        </p:nvSpPr>
        <p:spPr>
          <a:xfrm>
            <a:off x="683568" y="764704"/>
            <a:ext cx="8229600" cy="714356"/>
          </a:xfrm>
        </p:spPr>
        <p:txBody>
          <a:bodyPr/>
          <a:lstStyle/>
          <a:p>
            <a:r>
              <a:rPr lang="tr-TR" sz="60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Kaldıracı Tanıyalım</a:t>
            </a:r>
            <a:endParaRPr lang="tr-TR" sz="60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7020272" y="2520232"/>
            <a:ext cx="1317548" cy="52948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539552" y="2467543"/>
            <a:ext cx="1643042" cy="7143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944807" y="5848536"/>
            <a:ext cx="132719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Sol Ayraç"/>
          <p:cNvSpPr/>
          <p:nvPr/>
        </p:nvSpPr>
        <p:spPr>
          <a:xfrm rot="4477244">
            <a:off x="2689184" y="2909311"/>
            <a:ext cx="582883" cy="3162769"/>
          </a:xfrm>
          <a:prstGeom prst="leftBrace">
            <a:avLst>
              <a:gd name="adj1" fmla="val 0"/>
              <a:gd name="adj2" fmla="val 49952"/>
            </a:avLst>
          </a:prstGeom>
          <a:ln>
            <a:solidFill>
              <a:srgbClr val="00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Dikdörtgen"/>
          <p:cNvSpPr/>
          <p:nvPr/>
        </p:nvSpPr>
        <p:spPr>
          <a:xfrm rot="20862657">
            <a:off x="4854228" y="2848765"/>
            <a:ext cx="1687632" cy="52948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kolu   </a:t>
            </a:r>
            <a:endParaRPr lang="tr-TR" sz="24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17 Sol Ayraç"/>
          <p:cNvSpPr/>
          <p:nvPr/>
        </p:nvSpPr>
        <p:spPr>
          <a:xfrm rot="4578227">
            <a:off x="5671880" y="2124875"/>
            <a:ext cx="720208" cy="3044757"/>
          </a:xfrm>
          <a:prstGeom prst="leftBrace">
            <a:avLst>
              <a:gd name="adj1" fmla="val 0"/>
              <a:gd name="adj2" fmla="val 50000"/>
            </a:avLst>
          </a:prstGeom>
          <a:ln>
            <a:solidFill>
              <a:srgbClr val="00FF0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Dikdörtgen"/>
          <p:cNvSpPr/>
          <p:nvPr/>
        </p:nvSpPr>
        <p:spPr>
          <a:xfrm rot="20754526">
            <a:off x="2085539" y="3841700"/>
            <a:ext cx="1749784" cy="52948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kolu   </a:t>
            </a:r>
            <a:endParaRPr lang="tr-TR" sz="28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214678" y="2701510"/>
            <a:ext cx="1317548" cy="52948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827584" y="5517232"/>
            <a:ext cx="28803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5508104" y="4371586"/>
            <a:ext cx="3405064" cy="4975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tr-TR" smtClean="0"/>
          </a:p>
        </p:txBody>
      </p:sp>
      <p:sp>
        <p:nvSpPr>
          <p:cNvPr id="107523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1772816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 eaLnBrk="1" hangingPunct="1">
              <a:lnSpc>
                <a:spcPct val="90000"/>
              </a:lnSpc>
            </a:pP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Kald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ra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lar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genellikle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kuvvetten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kazan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 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sa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lamak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amac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yla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yap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lm</a:t>
            </a:r>
            <a:r>
              <a:rPr lang="tr-TR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ış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r.</a:t>
            </a:r>
          </a:p>
          <a:p>
            <a:pPr algn="ctr" eaLnBrk="1" hangingPunct="1">
              <a:lnSpc>
                <a:spcPct val="90000"/>
              </a:lnSpc>
            </a:pP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Bir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kald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ra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kuvvetten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kazan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öyle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olur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: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endParaRPr lang="de-DE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0" y="5445224"/>
            <a:ext cx="9144000" cy="141277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Wingdings" pitchFamily="2" charset="2"/>
              <a:buNone/>
              <a:defRPr/>
            </a:pPr>
            <a:r>
              <a:rPr lang="de-DE" sz="3600" b="1" i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Kuvvetten Kazan</a:t>
            </a:r>
            <a:r>
              <a:rPr lang="tr-TR" sz="3600" b="1" i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sz="3600" b="1" i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i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Varsa</a:t>
            </a:r>
            <a:r>
              <a:rPr lang="de-DE" sz="3600" b="1" i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i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Yoldan</a:t>
            </a:r>
            <a:r>
              <a:rPr lang="de-DE" sz="3600" b="1" i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Kay</a:t>
            </a:r>
            <a:r>
              <a:rPr lang="tr-TR" sz="3600" b="1" i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3600" b="1" i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 ; </a:t>
            </a:r>
            <a:r>
              <a:rPr lang="de-DE" sz="3600" b="1" i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Yoldan</a:t>
            </a:r>
            <a:r>
              <a:rPr lang="de-DE" sz="3600" b="1" i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Kazan</a:t>
            </a:r>
            <a:r>
              <a:rPr lang="tr-TR" sz="3600" b="1" i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sz="3600" b="1" i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i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Varsa</a:t>
            </a:r>
            <a:r>
              <a:rPr lang="de-DE" sz="3600" b="1" i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i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Kuvveten</a:t>
            </a:r>
            <a:r>
              <a:rPr lang="de-DE" sz="3600" b="1" i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Kay</a:t>
            </a:r>
            <a:r>
              <a:rPr lang="tr-TR" sz="3600" b="1" i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3600" b="1" i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 </a:t>
            </a:r>
            <a:r>
              <a:rPr lang="de-DE" sz="3600" b="1" i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Vard</a:t>
            </a:r>
            <a:r>
              <a:rPr lang="tr-TR" sz="3600" b="1" i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3600" b="1" i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r.</a:t>
            </a:r>
            <a:endParaRPr lang="de-DE" sz="3600" b="1" i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7524" name="Picture 5" descr="http://www.karmabilgi.net/images/kaldirac-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2650" t="1882" r="5916" b="72023"/>
          <a:stretch/>
        </p:blipFill>
        <p:spPr bwMode="auto">
          <a:xfrm>
            <a:off x="407504" y="1944667"/>
            <a:ext cx="8064896" cy="180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338" name="Picture 2" descr="lever ile ilgili görsel sonucu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473173"/>
            <a:ext cx="4010455" cy="2055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 rot="19313821">
            <a:off x="-195485" y="104109"/>
            <a:ext cx="2098577" cy="1143000"/>
          </a:xfrm>
        </p:spPr>
        <p:txBody>
          <a:bodyPr/>
          <a:lstStyle/>
          <a:p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rgbClr val="000000"/>
                </a:solidFill>
              </a:rPr>
              <a:t>Örnek: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rgbClr val="000000"/>
              </a:solidFill>
            </a:endParaRPr>
          </a:p>
        </p:txBody>
      </p:sp>
      <p:pic>
        <p:nvPicPr>
          <p:cNvPr id="15364" name="Picture 4" descr="http://www.ninetyeast.net/content/1-physics/1-grade-9-10-gcse-hsc/2-forces/5-different-types-of-forces/1-contact-forces/4-turning-forces/2-levers/1-different-types-of-levers/First-class-lever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88640"/>
            <a:ext cx="7289353" cy="220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http://www.ninetyeast.net/content/1-physics/1-grade-9-10-gcse-hsc/2-forces/5-different-types-of-forces/1-contact-forces/4-turning-forces/2-levers/1-different-types-of-levers/First-class-lever-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617780"/>
            <a:ext cx="6667500" cy="201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http://www.ninetyeast.net/content/1-physics/1-grade-9-10-gcse-hsc/2-forces/5-different-types-of-forces/1-contact-forces/4-turning-forces/2-levers/1-different-types-of-levers/First-class-lever-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858588"/>
            <a:ext cx="6667500" cy="201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63888" y="2132856"/>
            <a:ext cx="864096" cy="1914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6084168" y="2132856"/>
            <a:ext cx="864096" cy="1914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3289521" y="4389136"/>
            <a:ext cx="864096" cy="2489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6228184" y="4389136"/>
            <a:ext cx="864096" cy="1914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3275856" y="6666590"/>
            <a:ext cx="864096" cy="1914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>
            <a:off x="7279059" y="6629400"/>
            <a:ext cx="878351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/>
          <p:nvPr/>
        </p:nvSpPr>
        <p:spPr>
          <a:xfrm>
            <a:off x="1476563" y="6669037"/>
            <a:ext cx="864096" cy="1914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9559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1 Başlık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tr-TR" b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Eğer şekildeki gibi olursa; </a:t>
            </a:r>
            <a:endParaRPr lang="tr-TR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8548" name="Picture 2" descr="http://www.karmabilgi.net/images/kaldirac-6.jpg"/>
          <p:cNvPicPr>
            <a:picLocks noChangeAspect="1" noChangeArrowheads="1"/>
          </p:cNvPicPr>
          <p:nvPr/>
        </p:nvPicPr>
        <p:blipFill rotWithShape="1">
          <a:blip r:embed="rId2" cstate="print"/>
          <a:srcRect l="1564" t="72987" r="1562" b="2380"/>
          <a:stretch/>
        </p:blipFill>
        <p:spPr bwMode="auto">
          <a:xfrm>
            <a:off x="642910" y="2780928"/>
            <a:ext cx="7916249" cy="15767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4 Yuvarlatılmış Dikdörtgen"/>
          <p:cNvSpPr/>
          <p:nvPr/>
        </p:nvSpPr>
        <p:spPr>
          <a:xfrm>
            <a:off x="0" y="4929188"/>
            <a:ext cx="9144000" cy="192881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Wingdings" pitchFamily="2" charset="2"/>
              <a:buNone/>
              <a:defRPr/>
            </a:pPr>
            <a:r>
              <a:rPr lang="de-DE" sz="3600" b="1" i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Kuvvetten</a:t>
            </a:r>
            <a:r>
              <a:rPr lang="de-DE" sz="3600" b="1" i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Kazan</a:t>
            </a:r>
            <a:r>
              <a:rPr lang="tr-TR" sz="3600" b="1" i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sz="3600" b="1" i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i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Varsa</a:t>
            </a:r>
            <a:r>
              <a:rPr lang="de-DE" sz="3600" b="1" i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i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Yoldan</a:t>
            </a:r>
            <a:r>
              <a:rPr lang="de-DE" sz="3600" b="1" i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i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Kayip</a:t>
            </a:r>
            <a:r>
              <a:rPr lang="de-DE" sz="3600" b="1" i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; </a:t>
            </a:r>
            <a:r>
              <a:rPr lang="de-DE" sz="3600" b="1" i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Yoldan</a:t>
            </a:r>
            <a:r>
              <a:rPr lang="de-DE" sz="3600" b="1" i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Kazan</a:t>
            </a:r>
            <a:r>
              <a:rPr lang="tr-TR" sz="3600" b="1" i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sz="3600" b="1" i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i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Varsa</a:t>
            </a:r>
            <a:r>
              <a:rPr lang="de-DE" sz="3600" b="1" i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i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Kuvveten</a:t>
            </a:r>
            <a:r>
              <a:rPr lang="de-DE" sz="3600" b="1" i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i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Kayip</a:t>
            </a:r>
            <a:r>
              <a:rPr lang="de-DE" sz="3600" b="1" i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i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Vardir</a:t>
            </a:r>
            <a:r>
              <a:rPr lang="de-DE" sz="3600" b="1" i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  <a:endParaRPr lang="de-DE" sz="3600" b="1" i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7410" name="Picture 2" descr="lever ile ilgili görsel sonucu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32"/>
          <a:stretch/>
        </p:blipFill>
        <p:spPr bwMode="auto">
          <a:xfrm>
            <a:off x="3059832" y="1109809"/>
            <a:ext cx="2448272" cy="15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mass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15721">
            <a:off x="2588522" y="1972414"/>
            <a:ext cx="942621" cy="625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şağı Ok 1"/>
          <p:cNvSpPr/>
          <p:nvPr/>
        </p:nvSpPr>
        <p:spPr>
          <a:xfrm>
            <a:off x="5148064" y="964303"/>
            <a:ext cx="360040" cy="571500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2362274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Kuvvetten kazanç veya kayıp olduğu aşağıdaki formülle hesaplanır: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3074" name="Picture 2" descr="kuvvetten kazanç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708920"/>
            <a:ext cx="6515032" cy="3591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51559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media.learn.uci.edu/cat/media/OC08/11004/OC0811004_L6Lever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42" b="44358"/>
          <a:stretch/>
        </p:blipFill>
        <p:spPr bwMode="auto">
          <a:xfrm>
            <a:off x="9074" y="3789040"/>
            <a:ext cx="3333750" cy="7200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3 Diyagram"/>
          <p:cNvGraphicFramePr/>
          <p:nvPr>
            <p:extLst>
              <p:ext uri="{D42A27DB-BD31-4B8C-83A1-F6EECF244321}">
                <p14:modId xmlns:p14="http://schemas.microsoft.com/office/powerpoint/2010/main" val="3888144946"/>
              </p:ext>
            </p:extLst>
          </p:nvPr>
        </p:nvGraphicFramePr>
        <p:xfrm>
          <a:off x="1000100" y="357166"/>
          <a:ext cx="8143900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8" name="Picture 4" descr="http://media.learn.uci.edu/cat/media/OC08/11004/OC0811004_L6Lever3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93" b="43528"/>
          <a:stretch/>
        </p:blipFill>
        <p:spPr bwMode="auto">
          <a:xfrm flipH="1">
            <a:off x="5772676" y="5646784"/>
            <a:ext cx="3371324" cy="7506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http://media.learn.uci.edu/cat/media/OC08/11004/OC0811004_L6Lever2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80" t="36720" r="1180" b="43841"/>
          <a:stretch/>
        </p:blipFill>
        <p:spPr bwMode="auto">
          <a:xfrm>
            <a:off x="1979712" y="5695920"/>
            <a:ext cx="3512462" cy="682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lever ile ilgili görsel sonucu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676" y="188640"/>
            <a:ext cx="3258777" cy="180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lever ile ilgili görsel sonucu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8832"/>
            <a:ext cx="2667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0" name="Picture 6" descr="http://sites.sinauer.com/animalcommunication2e/images/03/WT03.04.Figur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2752" y="1032360"/>
            <a:ext cx="4518221" cy="2188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http://www.technologystudent.com/forcmom/lever3a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6592" y="3953988"/>
            <a:ext cx="9419667" cy="3314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758825" y="0"/>
            <a:ext cx="7485583" cy="1431925"/>
          </a:xfrm>
        </p:spPr>
        <p:txBody>
          <a:bodyPr/>
          <a:lstStyle/>
          <a:p>
            <a:pPr eaLnBrk="1" hangingPunct="1"/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ift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Tarafl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Kald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ra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lar</a:t>
            </a:r>
            <a:endParaRPr lang="de-DE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4876111" y="2700945"/>
            <a:ext cx="1307880" cy="51899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28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5025996" y="6464868"/>
            <a:ext cx="4176464" cy="80388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2407389" y="1022066"/>
            <a:ext cx="1307880" cy="51899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 </a:t>
            </a: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28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4344136" y="4977636"/>
            <a:ext cx="1185915" cy="3522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 </a:t>
            </a: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28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680593" y="5435204"/>
            <a:ext cx="1000132" cy="28575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  </a:t>
            </a:r>
            <a:r>
              <a:rPr lang="tr-TR" sz="3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32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2577724" y="6212834"/>
            <a:ext cx="1296144" cy="25203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28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782077" y="1032359"/>
            <a:ext cx="1307880" cy="41519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</a:t>
            </a:r>
            <a:r>
              <a:rPr lang="tr-TR" sz="3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32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11 Dikdörtgen"/>
          <p:cNvSpPr/>
          <p:nvPr/>
        </p:nvSpPr>
        <p:spPr>
          <a:xfrm>
            <a:off x="-878660" y="5329896"/>
            <a:ext cx="2437185" cy="5629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3181856"/>
            <a:ext cx="9144000" cy="1000132"/>
          </a:xfrm>
        </p:spPr>
        <p:txBody>
          <a:bodyPr/>
          <a:lstStyle/>
          <a:p>
            <a:pPr algn="ctr" eaLnBrk="1" hangingPunct="1">
              <a:buNone/>
            </a:pPr>
            <a:r>
              <a:rPr lang="de-DE" b="1" u="sng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de-DE" b="1" u="sng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u="sng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noktası</a:t>
            </a:r>
            <a:r>
              <a:rPr lang="de-DE" b="1" u="sng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u="sng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ortada</a:t>
            </a:r>
            <a:r>
              <a:rPr lang="de-DE" b="1" u="sng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ve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yükün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farklı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uçlarda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olduğu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kaldıraç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tipidir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 </a:t>
            </a:r>
          </a:p>
        </p:txBody>
      </p:sp>
      <p:pic>
        <p:nvPicPr>
          <p:cNvPr id="8194" name="Picture 2" descr="lever ile ilgili görsel sonucu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95" y="39972"/>
            <a:ext cx="1863789" cy="2104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lever ile ilgili görsel sonucu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1930" y="-3947"/>
            <a:ext cx="2020154" cy="2280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6" name="Picture 14" descr="eğik düzlem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6" y="3284984"/>
            <a:ext cx="238125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çıkrık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799" y="249437"/>
            <a:ext cx="2400201" cy="240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1140" name="Rectangle 3"/>
          <p:cNvSpPr>
            <a:spLocks noGrp="1" noChangeArrowheads="1"/>
          </p:cNvSpPr>
          <p:nvPr>
            <p:ph idx="1"/>
          </p:nvPr>
        </p:nvSpPr>
        <p:spPr>
          <a:xfrm>
            <a:off x="-1" y="2440068"/>
            <a:ext cx="9180785" cy="1250012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Günlük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ant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zda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baz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i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leri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yapmak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i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in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ara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gere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lerden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yararlanmaktay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z.</a:t>
            </a:r>
          </a:p>
        </p:txBody>
      </p:sp>
      <p:pic>
        <p:nvPicPr>
          <p:cNvPr id="8194" name="Picture 2" descr="çivi ile ilgili görsel sonuc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0422" y="3721178"/>
            <a:ext cx="3528392" cy="2646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tornavida ile ilgili görsel sonuc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5184425"/>
            <a:ext cx="3206849" cy="1673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dişli ile ilgili görsel sonucu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6" y="249437"/>
            <a:ext cx="214312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kaldıraç ile ilgili görsel sonucu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9979"/>
            <a:ext cx="3888432" cy="2333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2636912"/>
            <a:ext cx="4176464" cy="4077963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88640"/>
            <a:ext cx="4895681" cy="2308326"/>
          </a:xfrm>
          <a:prstGeom prst="rect">
            <a:avLst/>
          </a:prstGeom>
        </p:spPr>
      </p:pic>
      <p:sp>
        <p:nvSpPr>
          <p:cNvPr id="5" name="Unvan 1"/>
          <p:cNvSpPr txBox="1">
            <a:spLocks/>
          </p:cNvSpPr>
          <p:nvPr/>
        </p:nvSpPr>
        <p:spPr>
          <a:xfrm rot="19313821">
            <a:off x="-195485" y="104109"/>
            <a:ext cx="2098577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Örnek: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1561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tahteravalli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268298"/>
            <a:ext cx="6110623" cy="458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60648"/>
            <a:ext cx="5803370" cy="2736304"/>
          </a:xfrm>
          <a:prstGeom prst="rect">
            <a:avLst/>
          </a:prstGeom>
        </p:spPr>
      </p:pic>
      <p:sp>
        <p:nvSpPr>
          <p:cNvPr id="5" name="10 Dikdörtgen"/>
          <p:cNvSpPr/>
          <p:nvPr/>
        </p:nvSpPr>
        <p:spPr>
          <a:xfrm>
            <a:off x="3655135" y="5589240"/>
            <a:ext cx="1307880" cy="518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28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12 Dikdörtgen"/>
          <p:cNvSpPr/>
          <p:nvPr/>
        </p:nvSpPr>
        <p:spPr>
          <a:xfrm>
            <a:off x="1475656" y="3501008"/>
            <a:ext cx="1307880" cy="518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 </a:t>
            </a: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28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16 Dikdörtgen"/>
          <p:cNvSpPr/>
          <p:nvPr/>
        </p:nvSpPr>
        <p:spPr>
          <a:xfrm>
            <a:off x="6474159" y="4355550"/>
            <a:ext cx="1307880" cy="4151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</a:t>
            </a:r>
            <a:r>
              <a:rPr lang="tr-TR" sz="3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32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Unvan 1"/>
          <p:cNvSpPr txBox="1">
            <a:spLocks/>
          </p:cNvSpPr>
          <p:nvPr/>
        </p:nvSpPr>
        <p:spPr>
          <a:xfrm rot="19313821">
            <a:off x="-195485" y="104109"/>
            <a:ext cx="2098577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Örnek: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3474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kriko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152" y="2780928"/>
            <a:ext cx="5023490" cy="4422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92" y="318565"/>
            <a:ext cx="5345209" cy="2520280"/>
          </a:xfrm>
          <a:prstGeom prst="rect">
            <a:avLst/>
          </a:prstGeom>
        </p:spPr>
      </p:pic>
      <p:sp>
        <p:nvSpPr>
          <p:cNvPr id="5" name="Unvan 1"/>
          <p:cNvSpPr txBox="1">
            <a:spLocks/>
          </p:cNvSpPr>
          <p:nvPr/>
        </p:nvSpPr>
        <p:spPr>
          <a:xfrm rot="19313821">
            <a:off x="-195485" y="104109"/>
            <a:ext cx="2098577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Örnek: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8" name="10 Dikdörtgen"/>
          <p:cNvSpPr/>
          <p:nvPr/>
        </p:nvSpPr>
        <p:spPr>
          <a:xfrm>
            <a:off x="4468119" y="5313243"/>
            <a:ext cx="1307880" cy="518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28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12 Dikdörtgen"/>
          <p:cNvSpPr/>
          <p:nvPr/>
        </p:nvSpPr>
        <p:spPr>
          <a:xfrm>
            <a:off x="1043608" y="3227078"/>
            <a:ext cx="1307880" cy="518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 </a:t>
            </a: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28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16 Dikdörtgen"/>
          <p:cNvSpPr/>
          <p:nvPr/>
        </p:nvSpPr>
        <p:spPr>
          <a:xfrm>
            <a:off x="5868144" y="5417042"/>
            <a:ext cx="1307880" cy="4151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</a:t>
            </a:r>
            <a:r>
              <a:rPr lang="tr-TR" sz="3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32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5784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16632"/>
            <a:ext cx="5803370" cy="2736304"/>
          </a:xfrm>
          <a:prstGeom prst="rect">
            <a:avLst/>
          </a:prstGeom>
        </p:spPr>
      </p:pic>
      <p:pic>
        <p:nvPicPr>
          <p:cNvPr id="20482" name="Picture 2" descr="lever first types ile ilgili görsel sonucu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23" b="18088"/>
          <a:stretch/>
        </p:blipFill>
        <p:spPr bwMode="auto">
          <a:xfrm>
            <a:off x="3369229" y="3356992"/>
            <a:ext cx="3168352" cy="3208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10 Dikdörtgen"/>
          <p:cNvSpPr/>
          <p:nvPr/>
        </p:nvSpPr>
        <p:spPr>
          <a:xfrm>
            <a:off x="5004048" y="4437112"/>
            <a:ext cx="914739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12 Dikdörtgen"/>
          <p:cNvSpPr/>
          <p:nvPr/>
        </p:nvSpPr>
        <p:spPr>
          <a:xfrm>
            <a:off x="6138602" y="4507667"/>
            <a:ext cx="999154" cy="2894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 </a:t>
            </a:r>
            <a:r>
              <a:rPr lang="tr-TR" sz="20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20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16 Dikdörtgen"/>
          <p:cNvSpPr/>
          <p:nvPr/>
        </p:nvSpPr>
        <p:spPr>
          <a:xfrm>
            <a:off x="4439060" y="4793704"/>
            <a:ext cx="600175" cy="216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</a:t>
            </a:r>
            <a:r>
              <a:rPr lang="tr-TR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24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Oval 4"/>
          <p:cNvSpPr/>
          <p:nvPr/>
        </p:nvSpPr>
        <p:spPr>
          <a:xfrm>
            <a:off x="5608014" y="3928925"/>
            <a:ext cx="530588" cy="3393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3369229" y="3356992"/>
            <a:ext cx="1634819" cy="596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Unvan 1"/>
          <p:cNvSpPr txBox="1">
            <a:spLocks/>
          </p:cNvSpPr>
          <p:nvPr/>
        </p:nvSpPr>
        <p:spPr>
          <a:xfrm rot="19313821">
            <a:off x="-195485" y="104109"/>
            <a:ext cx="2098577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Örnek: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0484" name="Picture 4" descr=" lever ile ilgili görsel sonucu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746" y="3879792"/>
            <a:ext cx="3009900" cy="2657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3455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16632"/>
            <a:ext cx="4706112" cy="2218944"/>
          </a:xfrm>
          <a:prstGeom prst="rect">
            <a:avLst/>
          </a:prstGeom>
        </p:spPr>
      </p:pic>
      <p:sp>
        <p:nvSpPr>
          <p:cNvPr id="5" name="Unvan 1"/>
          <p:cNvSpPr txBox="1">
            <a:spLocks/>
          </p:cNvSpPr>
          <p:nvPr/>
        </p:nvSpPr>
        <p:spPr>
          <a:xfrm rot="19313821">
            <a:off x="-195485" y="104109"/>
            <a:ext cx="2098577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Örnek: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43010" name="Picture 2" descr="keser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82212">
            <a:off x="2580019" y="2935224"/>
            <a:ext cx="6107268" cy="224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0 Dikdörtgen"/>
          <p:cNvSpPr/>
          <p:nvPr/>
        </p:nvSpPr>
        <p:spPr>
          <a:xfrm>
            <a:off x="2493313" y="5800137"/>
            <a:ext cx="1307880" cy="518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28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12 Dikdörtgen"/>
          <p:cNvSpPr/>
          <p:nvPr/>
        </p:nvSpPr>
        <p:spPr>
          <a:xfrm>
            <a:off x="7691682" y="2708920"/>
            <a:ext cx="1307880" cy="518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 </a:t>
            </a: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28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16 Dikdörtgen"/>
          <p:cNvSpPr/>
          <p:nvPr/>
        </p:nvSpPr>
        <p:spPr>
          <a:xfrm>
            <a:off x="2267744" y="4967490"/>
            <a:ext cx="1307880" cy="4151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</a:t>
            </a:r>
            <a:r>
              <a:rPr lang="tr-TR" sz="3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32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3314" name="Picture 2" descr="second class lever gif ile ilgili görsel sonuc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2457" y="4363877"/>
            <a:ext cx="2838450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second class lever gif ile ilgili görsel sonucu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51" y="4967490"/>
            <a:ext cx="1314491" cy="1761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062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704" y="188277"/>
            <a:ext cx="5106969" cy="2407949"/>
          </a:xfrm>
          <a:prstGeom prst="rect">
            <a:avLst/>
          </a:prstGeom>
        </p:spPr>
      </p:pic>
      <p:pic>
        <p:nvPicPr>
          <p:cNvPr id="21506" name="Picture 2" descr="second class lever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704" y="2924944"/>
            <a:ext cx="5820648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10 Dikdörtgen"/>
          <p:cNvSpPr/>
          <p:nvPr/>
        </p:nvSpPr>
        <p:spPr>
          <a:xfrm>
            <a:off x="5416664" y="5805264"/>
            <a:ext cx="1307880" cy="518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28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12 Dikdörtgen"/>
          <p:cNvSpPr/>
          <p:nvPr/>
        </p:nvSpPr>
        <p:spPr>
          <a:xfrm>
            <a:off x="2627784" y="5805264"/>
            <a:ext cx="1307880" cy="518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 </a:t>
            </a: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28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16 Dikdörtgen"/>
          <p:cNvSpPr/>
          <p:nvPr/>
        </p:nvSpPr>
        <p:spPr>
          <a:xfrm>
            <a:off x="7164288" y="4725144"/>
            <a:ext cx="1307880" cy="4151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</a:t>
            </a:r>
            <a:r>
              <a:rPr lang="tr-TR" sz="3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32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Unvan 1"/>
          <p:cNvSpPr txBox="1">
            <a:spLocks/>
          </p:cNvSpPr>
          <p:nvPr/>
        </p:nvSpPr>
        <p:spPr>
          <a:xfrm rot="19313821">
            <a:off x="-195485" y="104109"/>
            <a:ext cx="2098577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Örnek: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44740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4041" y="3140968"/>
            <a:ext cx="6151188" cy="3586644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1" y="332656"/>
            <a:ext cx="5039769" cy="2376264"/>
          </a:xfrm>
          <a:prstGeom prst="rect">
            <a:avLst/>
          </a:prstGeom>
        </p:spPr>
      </p:pic>
      <p:sp>
        <p:nvSpPr>
          <p:cNvPr id="7" name="Sağ Ok 6"/>
          <p:cNvSpPr/>
          <p:nvPr/>
        </p:nvSpPr>
        <p:spPr>
          <a:xfrm rot="14933107">
            <a:off x="3862408" y="4286790"/>
            <a:ext cx="678099" cy="333148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Unvan 1"/>
          <p:cNvSpPr txBox="1">
            <a:spLocks/>
          </p:cNvSpPr>
          <p:nvPr/>
        </p:nvSpPr>
        <p:spPr>
          <a:xfrm rot="19313821">
            <a:off x="-195485" y="104109"/>
            <a:ext cx="2098577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Örnek: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25936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3300" y="666795"/>
            <a:ext cx="4706112" cy="2218944"/>
          </a:xfrm>
          <a:prstGeom prst="rect">
            <a:avLst/>
          </a:prstGeom>
        </p:spPr>
      </p:pic>
      <p:sp>
        <p:nvSpPr>
          <p:cNvPr id="5" name="Unvan 1"/>
          <p:cNvSpPr txBox="1">
            <a:spLocks/>
          </p:cNvSpPr>
          <p:nvPr/>
        </p:nvSpPr>
        <p:spPr>
          <a:xfrm rot="19313821">
            <a:off x="-195485" y="104109"/>
            <a:ext cx="2098577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Örnek: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40962" name="Picture 2" descr="third class lever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96952"/>
            <a:ext cx="8294219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10 Dikdörtgen"/>
          <p:cNvSpPr/>
          <p:nvPr/>
        </p:nvSpPr>
        <p:spPr>
          <a:xfrm>
            <a:off x="2555776" y="3356992"/>
            <a:ext cx="1307880" cy="5189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28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12 Dikdörtgen"/>
          <p:cNvSpPr/>
          <p:nvPr/>
        </p:nvSpPr>
        <p:spPr>
          <a:xfrm>
            <a:off x="467544" y="4581128"/>
            <a:ext cx="158417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 </a:t>
            </a: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28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16 Dikdörtgen"/>
          <p:cNvSpPr/>
          <p:nvPr/>
        </p:nvSpPr>
        <p:spPr>
          <a:xfrm>
            <a:off x="3635896" y="4428892"/>
            <a:ext cx="689284" cy="289241"/>
          </a:xfrm>
          <a:prstGeom prst="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Yük </a:t>
            </a:r>
            <a:r>
              <a:rPr lang="tr-TR" sz="2000" b="1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  </a:t>
            </a:r>
            <a:endParaRPr lang="tr-TR" sz="2000" b="1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12" name="10 Dikdörtgen"/>
          <p:cNvSpPr/>
          <p:nvPr/>
        </p:nvSpPr>
        <p:spPr>
          <a:xfrm>
            <a:off x="5951888" y="3652040"/>
            <a:ext cx="924368" cy="497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24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308304" y="4425988"/>
            <a:ext cx="1600220" cy="281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 </a:t>
            </a: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28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6 Dikdörtgen"/>
          <p:cNvSpPr/>
          <p:nvPr/>
        </p:nvSpPr>
        <p:spPr>
          <a:xfrm>
            <a:off x="4745492" y="4425988"/>
            <a:ext cx="978636" cy="355122"/>
          </a:xfrm>
          <a:prstGeom prst="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Yük </a:t>
            </a:r>
            <a:r>
              <a:rPr lang="tr-TR" sz="2000" b="1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  </a:t>
            </a:r>
            <a:endParaRPr lang="tr-TR" sz="2000" b="1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15" name="10 Dikdörtgen"/>
          <p:cNvSpPr/>
          <p:nvPr/>
        </p:nvSpPr>
        <p:spPr>
          <a:xfrm>
            <a:off x="6000424" y="5610879"/>
            <a:ext cx="1307880" cy="5189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28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40011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third class lever 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140968"/>
            <a:ext cx="2520280" cy="2520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6956" y="28781"/>
            <a:ext cx="4706112" cy="2218944"/>
          </a:xfrm>
          <a:prstGeom prst="rect">
            <a:avLst/>
          </a:prstGeom>
        </p:spPr>
      </p:pic>
      <p:sp>
        <p:nvSpPr>
          <p:cNvPr id="4" name="10 Dikdörtgen"/>
          <p:cNvSpPr/>
          <p:nvPr/>
        </p:nvSpPr>
        <p:spPr>
          <a:xfrm>
            <a:off x="3059832" y="4019025"/>
            <a:ext cx="1307880" cy="518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28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12 Dikdörtgen"/>
          <p:cNvSpPr/>
          <p:nvPr/>
        </p:nvSpPr>
        <p:spPr>
          <a:xfrm>
            <a:off x="5148064" y="3150141"/>
            <a:ext cx="1307880" cy="518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 </a:t>
            </a: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28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16 Dikdörtgen"/>
          <p:cNvSpPr/>
          <p:nvPr/>
        </p:nvSpPr>
        <p:spPr>
          <a:xfrm>
            <a:off x="2555776" y="4725144"/>
            <a:ext cx="1307880" cy="4151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</a:t>
            </a:r>
            <a:r>
              <a:rPr lang="tr-TR" sz="3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32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Unvan 1"/>
          <p:cNvSpPr txBox="1">
            <a:spLocks/>
          </p:cNvSpPr>
          <p:nvPr/>
        </p:nvSpPr>
        <p:spPr>
          <a:xfrm rot="19313821">
            <a:off x="-195485" y="104109"/>
            <a:ext cx="2098577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Örnek: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37703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lever ile ilgili görsel sonucu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050" y="2060848"/>
            <a:ext cx="3802360" cy="4292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4" name="Picture 2" descr="third class lever 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276" y="3212976"/>
            <a:ext cx="2897113" cy="2988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10 Dikdörtgen"/>
          <p:cNvSpPr/>
          <p:nvPr/>
        </p:nvSpPr>
        <p:spPr>
          <a:xfrm>
            <a:off x="1750064" y="5746589"/>
            <a:ext cx="1307880" cy="518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28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12 Dikdörtgen"/>
          <p:cNvSpPr/>
          <p:nvPr/>
        </p:nvSpPr>
        <p:spPr>
          <a:xfrm>
            <a:off x="103353" y="2693980"/>
            <a:ext cx="1307880" cy="518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 </a:t>
            </a: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28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16 Dikdörtgen"/>
          <p:cNvSpPr/>
          <p:nvPr/>
        </p:nvSpPr>
        <p:spPr>
          <a:xfrm>
            <a:off x="3056492" y="5833865"/>
            <a:ext cx="1307880" cy="4151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</a:t>
            </a:r>
            <a:r>
              <a:rPr lang="tr-TR" sz="3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32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833" y="116632"/>
            <a:ext cx="4706112" cy="2218944"/>
          </a:xfrm>
          <a:prstGeom prst="rect">
            <a:avLst/>
          </a:prstGeom>
        </p:spPr>
      </p:pic>
      <p:sp>
        <p:nvSpPr>
          <p:cNvPr id="7" name="Unvan 1"/>
          <p:cNvSpPr txBox="1">
            <a:spLocks/>
          </p:cNvSpPr>
          <p:nvPr/>
        </p:nvSpPr>
        <p:spPr>
          <a:xfrm rot="19313821">
            <a:off x="-195485" y="104109"/>
            <a:ext cx="2098577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Örnek: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94769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6" name="Picture 5" descr="000cfcbc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31501" y="27692"/>
            <a:ext cx="5406309" cy="4841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11487" y="4221088"/>
            <a:ext cx="9144000" cy="2357437"/>
          </a:xfrm>
          <a:noFill/>
          <a:ln>
            <a:noFill/>
          </a:ln>
        </p:spPr>
        <p:txBody>
          <a:bodyPr/>
          <a:lstStyle/>
          <a:p>
            <a:pPr algn="ctr" eaLnBrk="1" hangingPunct="1">
              <a:buNone/>
              <a:defRPr/>
            </a:pP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Bir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yaparken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bazen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kas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kuvvetimiz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yetersiz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kal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ve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kerpeten, kaldıraç, el arabası, palanga, makas,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vida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tornavida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gibi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itli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ara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lar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kullan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z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  <a:p>
            <a:pPr algn="ctr" eaLnBrk="1" hangingPunct="1">
              <a:buFont typeface="Arial" charset="0"/>
              <a:buChar char="•"/>
              <a:defRPr/>
            </a:pP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Burada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kullad</a:t>
            </a:r>
            <a:r>
              <a:rPr lang="tr-TR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ığı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z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ara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lar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fazla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2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veya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3 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par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adan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meydana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gelmi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lerdir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Çift Taraflı Kaldıraçlarda Kuvvet Kazancı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9" name="Picture 5" descr="http://www.karmabilgi.net/images/kaldirac-6.jpg"/>
          <p:cNvPicPr>
            <a:picLocks noChangeAspect="1" noChangeArrowheads="1"/>
          </p:cNvPicPr>
          <p:nvPr/>
        </p:nvPicPr>
        <p:blipFill>
          <a:blip r:embed="rId2" cstate="print"/>
          <a:srcRect b="52365"/>
          <a:stretch>
            <a:fillRect/>
          </a:stretch>
        </p:blipFill>
        <p:spPr bwMode="auto">
          <a:xfrm>
            <a:off x="1322766" y="1419453"/>
            <a:ext cx="6498468" cy="23353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" descr="http://www.karmabilgi.net/images/kaldirac-6.jpg"/>
          <p:cNvPicPr>
            <a:picLocks noChangeAspect="1" noChangeArrowheads="1"/>
          </p:cNvPicPr>
          <p:nvPr/>
        </p:nvPicPr>
        <p:blipFill>
          <a:blip r:embed="rId2" cstate="print"/>
          <a:srcRect l="1563" t="51862" r="1562" b="2380"/>
          <a:stretch>
            <a:fillRect/>
          </a:stretch>
        </p:blipFill>
        <p:spPr bwMode="auto">
          <a:xfrm>
            <a:off x="1403648" y="4171086"/>
            <a:ext cx="6417586" cy="23744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13 Diyagram"/>
          <p:cNvGraphicFramePr/>
          <p:nvPr/>
        </p:nvGraphicFramePr>
        <p:xfrm>
          <a:off x="1979712" y="188640"/>
          <a:ext cx="5410944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http://www.yourdictionary.com/images/main/A4lever.jpg"/>
          <p:cNvPicPr>
            <a:picLocks noChangeAspect="1" noChangeArrowheads="1"/>
          </p:cNvPicPr>
          <p:nvPr/>
        </p:nvPicPr>
        <p:blipFill>
          <a:blip r:embed="rId7" cstate="print"/>
          <a:srcRect t="67126" b="3183"/>
          <a:stretch>
            <a:fillRect/>
          </a:stretch>
        </p:blipFill>
        <p:spPr bwMode="auto">
          <a:xfrm>
            <a:off x="5214942" y="2214554"/>
            <a:ext cx="3732028" cy="1646494"/>
          </a:xfrm>
          <a:prstGeom prst="rect">
            <a:avLst/>
          </a:prstGeom>
          <a:noFill/>
        </p:spPr>
      </p:pic>
      <p:pic>
        <p:nvPicPr>
          <p:cNvPr id="5" name="Picture 2" descr="http://www.yourdictionary.com/images/main/A4lever.jpg"/>
          <p:cNvPicPr>
            <a:picLocks noChangeAspect="1" noChangeArrowheads="1"/>
          </p:cNvPicPr>
          <p:nvPr/>
        </p:nvPicPr>
        <p:blipFill>
          <a:blip r:embed="rId7" cstate="print"/>
          <a:srcRect t="33563" b="35455"/>
          <a:stretch>
            <a:fillRect/>
          </a:stretch>
        </p:blipFill>
        <p:spPr bwMode="auto">
          <a:xfrm>
            <a:off x="472953" y="2357430"/>
            <a:ext cx="4204668" cy="1935666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683568" y="3933056"/>
            <a:ext cx="112284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7956376" y="3645024"/>
            <a:ext cx="1000132" cy="21429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547664" y="2492896"/>
            <a:ext cx="1122844" cy="26565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5286380" y="2420888"/>
            <a:ext cx="1013812" cy="2880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563888" y="2492896"/>
            <a:ext cx="1122844" cy="26565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7092280" y="2348880"/>
            <a:ext cx="1000132" cy="28575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Aşağı Ok"/>
          <p:cNvSpPr/>
          <p:nvPr/>
        </p:nvSpPr>
        <p:spPr>
          <a:xfrm>
            <a:off x="1691680" y="1285860"/>
            <a:ext cx="1296144" cy="1063020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2</a:t>
            </a:r>
            <a:r>
              <a:rPr lang="tr-TR" dirty="0" smtClean="0"/>
              <a:t>. Tip </a:t>
            </a:r>
            <a:endParaRPr lang="tr-TR" dirty="0"/>
          </a:p>
        </p:txBody>
      </p:sp>
      <p:sp>
        <p:nvSpPr>
          <p:cNvPr id="13" name="12 Aşağı Ok"/>
          <p:cNvSpPr/>
          <p:nvPr/>
        </p:nvSpPr>
        <p:spPr>
          <a:xfrm>
            <a:off x="6072198" y="1196752"/>
            <a:ext cx="1308114" cy="1080120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3</a:t>
            </a:r>
            <a:r>
              <a:rPr lang="tr-TR" dirty="0" smtClean="0"/>
              <a:t>. Tip </a:t>
            </a:r>
            <a:endParaRPr lang="tr-TR" dirty="0"/>
          </a:p>
        </p:txBody>
      </p:sp>
      <p:pic>
        <p:nvPicPr>
          <p:cNvPr id="5124" name="Picture 4" descr="http://media.learn.uci.edu/cat/media/OC08/11004/OC0811004_L6Lever3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93" b="43528"/>
          <a:stretch/>
        </p:blipFill>
        <p:spPr bwMode="auto">
          <a:xfrm rot="20639030" flipH="1">
            <a:off x="3916172" y="4744449"/>
            <a:ext cx="5281927" cy="11761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media.learn.uci.edu/cat/media/OC08/11004/OC0811004_L6Lever2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80" t="36720" r="1180" b="43841"/>
          <a:stretch/>
        </p:blipFill>
        <p:spPr bwMode="auto">
          <a:xfrm rot="20857879">
            <a:off x="-160558" y="4636450"/>
            <a:ext cx="5176297" cy="10062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0" y="260648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buFont typeface="Wingdings" pitchFamily="2" charset="2"/>
              <a:buNone/>
            </a:pP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Yükün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,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kuvvet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ile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destek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arasında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olduğu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kaldıraçlar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;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(2.tip)</a:t>
            </a:r>
            <a:endParaRPr lang="de-DE" sz="36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pic>
        <p:nvPicPr>
          <p:cNvPr id="8" name="Picture 10" descr="http://www.karmabilgi.net/images/kaldirac-2.jpg"/>
          <p:cNvPicPr>
            <a:picLocks noChangeAspect="1" noChangeArrowheads="1"/>
          </p:cNvPicPr>
          <p:nvPr/>
        </p:nvPicPr>
        <p:blipFill>
          <a:blip r:embed="rId2" cstate="print"/>
          <a:srcRect b="69832"/>
          <a:stretch>
            <a:fillRect/>
          </a:stretch>
        </p:blipFill>
        <p:spPr bwMode="auto">
          <a:xfrm>
            <a:off x="1115616" y="1988840"/>
            <a:ext cx="7135813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Dikdörtgen"/>
          <p:cNvSpPr/>
          <p:nvPr/>
        </p:nvSpPr>
        <p:spPr>
          <a:xfrm>
            <a:off x="1187054" y="3774790"/>
            <a:ext cx="1143008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Sol Ayraç"/>
          <p:cNvSpPr/>
          <p:nvPr/>
        </p:nvSpPr>
        <p:spPr>
          <a:xfrm rot="16200000">
            <a:off x="4258888" y="345766"/>
            <a:ext cx="642942" cy="5929354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Sağ Ayraç"/>
          <p:cNvSpPr/>
          <p:nvPr/>
        </p:nvSpPr>
        <p:spPr>
          <a:xfrm rot="16200000">
            <a:off x="6082837" y="1312459"/>
            <a:ext cx="642942" cy="2281456"/>
          </a:xfrm>
          <a:prstGeom prst="rightBrac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4044574" y="3703352"/>
            <a:ext cx="1317548" cy="52948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kolu 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973400" y="1560212"/>
            <a:ext cx="1317548" cy="52948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kolu 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9220" name="Picture 4" descr="http://www.talkingelectronics.com/projects/LinearActuator/images/Class2-Anim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3529" y="4375709"/>
            <a:ext cx="5184576" cy="2439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539552" y="-559"/>
            <a:ext cx="8229600" cy="1143000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2. Tip Kaldıraç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5" name="Picture 2" descr="http://sites.sinauer.com/animalcommunication2e/images/03/WT03.04.Figure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268760"/>
            <a:ext cx="5510386" cy="2853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technologystudent.com/forcmom/lever4a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4189192"/>
            <a:ext cx="8950098" cy="246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5 Dikdörtgen"/>
          <p:cNvSpPr/>
          <p:nvPr/>
        </p:nvSpPr>
        <p:spPr>
          <a:xfrm>
            <a:off x="5508104" y="3496275"/>
            <a:ext cx="176597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sz="3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32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4499992" y="1336035"/>
            <a:ext cx="1368152" cy="481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</a:t>
            </a:r>
            <a:r>
              <a:rPr lang="tr-TR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36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9 Dikdörtgen"/>
          <p:cNvSpPr/>
          <p:nvPr/>
        </p:nvSpPr>
        <p:spPr>
          <a:xfrm>
            <a:off x="1902482" y="3109121"/>
            <a:ext cx="1229357" cy="387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 </a:t>
            </a:r>
            <a:r>
              <a:rPr lang="tr-TR" sz="3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32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5 Dikdörtgen"/>
          <p:cNvSpPr/>
          <p:nvPr/>
        </p:nvSpPr>
        <p:spPr>
          <a:xfrm>
            <a:off x="1883208" y="5945349"/>
            <a:ext cx="1253531" cy="3386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24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7 Dikdörtgen"/>
          <p:cNvSpPr/>
          <p:nvPr/>
        </p:nvSpPr>
        <p:spPr>
          <a:xfrm>
            <a:off x="3419872" y="5090234"/>
            <a:ext cx="792088" cy="4269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</a:t>
            </a:r>
            <a:r>
              <a:rPr lang="tr-TR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24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9 Dikdörtgen"/>
          <p:cNvSpPr/>
          <p:nvPr/>
        </p:nvSpPr>
        <p:spPr>
          <a:xfrm>
            <a:off x="4278747" y="5631314"/>
            <a:ext cx="1229357" cy="387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 </a:t>
            </a:r>
            <a:r>
              <a:rPr lang="tr-TR" sz="20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20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-612576" y="5303733"/>
            <a:ext cx="2088232" cy="641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/>
          <p:nvPr/>
        </p:nvSpPr>
        <p:spPr>
          <a:xfrm>
            <a:off x="5199420" y="6045590"/>
            <a:ext cx="3585084" cy="70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44442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140968"/>
            <a:ext cx="4755292" cy="3481118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86262"/>
            <a:ext cx="5510784" cy="2852928"/>
          </a:xfrm>
          <a:prstGeom prst="rect">
            <a:avLst/>
          </a:prstGeom>
        </p:spPr>
      </p:pic>
      <p:sp>
        <p:nvSpPr>
          <p:cNvPr id="5" name="Unvan 1"/>
          <p:cNvSpPr txBox="1">
            <a:spLocks/>
          </p:cNvSpPr>
          <p:nvPr/>
        </p:nvSpPr>
        <p:spPr>
          <a:xfrm rot="19313821">
            <a:off x="-195485" y="104109"/>
            <a:ext cx="2098577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Örnek: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5122" name="Picture 2" descr="lever ile ilgili görsel sonucu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108039"/>
            <a:ext cx="3307845" cy="3734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7029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88640"/>
            <a:ext cx="5510784" cy="2852928"/>
          </a:xfrm>
          <a:prstGeom prst="rect">
            <a:avLst/>
          </a:prstGeom>
        </p:spPr>
      </p:pic>
      <p:pic>
        <p:nvPicPr>
          <p:cNvPr id="24578" name="Picture 2" descr="second class lever  ile ilgili görsel sonucu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30" r="51020"/>
          <a:stretch/>
        </p:blipFill>
        <p:spPr bwMode="auto">
          <a:xfrm>
            <a:off x="2339752" y="2927735"/>
            <a:ext cx="3672408" cy="3930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5508104" y="6021288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10 Dikdörtgen"/>
          <p:cNvSpPr/>
          <p:nvPr/>
        </p:nvSpPr>
        <p:spPr>
          <a:xfrm>
            <a:off x="2987824" y="6350943"/>
            <a:ext cx="1307880" cy="518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28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12 Dikdörtgen"/>
          <p:cNvSpPr/>
          <p:nvPr/>
        </p:nvSpPr>
        <p:spPr>
          <a:xfrm>
            <a:off x="4992312" y="4397748"/>
            <a:ext cx="1307880" cy="518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 </a:t>
            </a: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28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16 Dikdörtgen"/>
          <p:cNvSpPr/>
          <p:nvPr/>
        </p:nvSpPr>
        <p:spPr>
          <a:xfrm>
            <a:off x="4043448" y="4477670"/>
            <a:ext cx="1307880" cy="4151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</a:t>
            </a:r>
            <a:r>
              <a:rPr lang="tr-TR" sz="3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32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Unvan 1"/>
          <p:cNvSpPr txBox="1">
            <a:spLocks/>
          </p:cNvSpPr>
          <p:nvPr/>
        </p:nvSpPr>
        <p:spPr>
          <a:xfrm rot="19313821">
            <a:off x="-195485" y="104109"/>
            <a:ext cx="2098577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Örnek: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10959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door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282573"/>
            <a:ext cx="3600000" cy="4575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9528"/>
            <a:ext cx="5510784" cy="2852928"/>
          </a:xfrm>
          <a:prstGeom prst="rect">
            <a:avLst/>
          </a:prstGeom>
        </p:spPr>
      </p:pic>
      <p:sp>
        <p:nvSpPr>
          <p:cNvPr id="6" name="10 Dikdörtgen"/>
          <p:cNvSpPr/>
          <p:nvPr/>
        </p:nvSpPr>
        <p:spPr>
          <a:xfrm>
            <a:off x="3726992" y="4081675"/>
            <a:ext cx="1152128" cy="4886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sz="20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20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12 Dikdörtgen"/>
          <p:cNvSpPr/>
          <p:nvPr/>
        </p:nvSpPr>
        <p:spPr>
          <a:xfrm>
            <a:off x="5325753" y="4237457"/>
            <a:ext cx="922646" cy="419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 </a:t>
            </a:r>
            <a:r>
              <a:rPr lang="tr-TR" sz="20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20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16 Dikdörtgen"/>
          <p:cNvSpPr/>
          <p:nvPr/>
        </p:nvSpPr>
        <p:spPr>
          <a:xfrm>
            <a:off x="4663096" y="4127712"/>
            <a:ext cx="912967" cy="319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</a:t>
            </a:r>
            <a:r>
              <a:rPr lang="tr-TR" sz="20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20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Unvan 1"/>
          <p:cNvSpPr txBox="1">
            <a:spLocks/>
          </p:cNvSpPr>
          <p:nvPr/>
        </p:nvSpPr>
        <p:spPr>
          <a:xfrm rot="19313821">
            <a:off x="-195485" y="104109"/>
            <a:ext cx="2098577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Örnek: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58506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288040"/>
            <a:ext cx="5510784" cy="2852928"/>
          </a:xfrm>
          <a:prstGeom prst="rect">
            <a:avLst/>
          </a:prstGeom>
        </p:spPr>
      </p:pic>
      <p:pic>
        <p:nvPicPr>
          <p:cNvPr id="29698" name="Picture 2" descr="third class lever  ile ilgili görsel sonucu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9" t="7560" r="2981" b="9281"/>
          <a:stretch/>
        </p:blipFill>
        <p:spPr bwMode="auto">
          <a:xfrm>
            <a:off x="2555776" y="3501008"/>
            <a:ext cx="4464496" cy="3981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7 Dikdörtgen"/>
          <p:cNvSpPr/>
          <p:nvPr/>
        </p:nvSpPr>
        <p:spPr>
          <a:xfrm>
            <a:off x="1475656" y="5978881"/>
            <a:ext cx="1206712" cy="38164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8 Dikdörtgen"/>
          <p:cNvSpPr/>
          <p:nvPr/>
        </p:nvSpPr>
        <p:spPr>
          <a:xfrm>
            <a:off x="2843808" y="4782943"/>
            <a:ext cx="1768950" cy="3816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</a:t>
            </a:r>
            <a:r>
              <a:rPr lang="tr-TR" sz="1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9 Dikdörtgen"/>
          <p:cNvSpPr/>
          <p:nvPr/>
        </p:nvSpPr>
        <p:spPr>
          <a:xfrm>
            <a:off x="6067761" y="4782943"/>
            <a:ext cx="1240544" cy="5089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</a:t>
            </a:r>
            <a:r>
              <a:rPr lang="tr-TR" sz="1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Unvan 1"/>
          <p:cNvSpPr txBox="1">
            <a:spLocks/>
          </p:cNvSpPr>
          <p:nvPr/>
        </p:nvSpPr>
        <p:spPr>
          <a:xfrm rot="19313821">
            <a:off x="-195485" y="104109"/>
            <a:ext cx="2098577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Örnek: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6811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buFont typeface="Wingdings" pitchFamily="2" charset="2"/>
              <a:buNone/>
            </a:pP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Yükün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;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kuvvet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ile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destek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arasında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olduğu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kaldıraçlar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da kuvvet kazancı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;</a:t>
            </a:r>
          </a:p>
        </p:txBody>
      </p:sp>
      <p:pic>
        <p:nvPicPr>
          <p:cNvPr id="8" name="Picture 10" descr="http://www.karmabilgi.net/images/kaldirac-2.jpg"/>
          <p:cNvPicPr>
            <a:picLocks noChangeAspect="1" noChangeArrowheads="1"/>
          </p:cNvPicPr>
          <p:nvPr/>
        </p:nvPicPr>
        <p:blipFill>
          <a:blip r:embed="rId2" cstate="print"/>
          <a:srcRect b="69832"/>
          <a:stretch>
            <a:fillRect/>
          </a:stretch>
        </p:blipFill>
        <p:spPr bwMode="auto">
          <a:xfrm>
            <a:off x="1043608" y="1484784"/>
            <a:ext cx="7135813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Dikdörtgen"/>
          <p:cNvSpPr/>
          <p:nvPr/>
        </p:nvSpPr>
        <p:spPr>
          <a:xfrm>
            <a:off x="1043608" y="3212976"/>
            <a:ext cx="1143008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Sol Ayraç"/>
          <p:cNvSpPr/>
          <p:nvPr/>
        </p:nvSpPr>
        <p:spPr>
          <a:xfrm rot="16200000">
            <a:off x="4178521" y="-137961"/>
            <a:ext cx="642942" cy="6048672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Sağ Ayraç"/>
          <p:cNvSpPr/>
          <p:nvPr/>
        </p:nvSpPr>
        <p:spPr>
          <a:xfrm rot="16200000">
            <a:off x="6086733" y="834147"/>
            <a:ext cx="642942" cy="2232248"/>
          </a:xfrm>
          <a:prstGeom prst="rightBrac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3779912" y="3284984"/>
            <a:ext cx="1317548" cy="52948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kolu 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012160" y="980728"/>
            <a:ext cx="1317548" cy="52948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kolu 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4" name="Picture 5" descr="http://www.karmabilgi.net/images/kaldirac-6.jpg"/>
          <p:cNvPicPr>
            <a:picLocks noChangeAspect="1" noChangeArrowheads="1"/>
          </p:cNvPicPr>
          <p:nvPr/>
        </p:nvPicPr>
        <p:blipFill>
          <a:blip r:embed="rId3" cstate="print"/>
          <a:srcRect b="52365"/>
          <a:stretch>
            <a:fillRect/>
          </a:stretch>
        </p:blipFill>
        <p:spPr bwMode="auto">
          <a:xfrm>
            <a:off x="25181" y="4509120"/>
            <a:ext cx="5366981" cy="19287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2" name="Picture 2" descr="http://www.dtzone.com/systems/systems_images/lever_2nd/2ND_LOAD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6865" y="3707270"/>
            <a:ext cx="2643988" cy="2985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88640"/>
            <a:ext cx="9144000" cy="1143000"/>
          </a:xfrm>
        </p:spPr>
        <p:txBody>
          <a:bodyPr/>
          <a:lstStyle/>
          <a:p>
            <a:pPr eaLnBrk="1" hangingPunct="1"/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</a:t>
            </a:r>
            <a:r>
              <a:rPr lang="tr-TR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in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</a:t>
            </a: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ile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arasında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ol</a:t>
            </a:r>
            <a:r>
              <a:rPr lang="tr-TR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duğu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kaldıraçlar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3.tip 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de-DE" sz="3600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7" name="Picture 2" descr="http://www.yourdictionary.com/images/main/A4lever.jpg"/>
          <p:cNvPicPr>
            <a:picLocks noChangeAspect="1" noChangeArrowheads="1"/>
          </p:cNvPicPr>
          <p:nvPr/>
        </p:nvPicPr>
        <p:blipFill>
          <a:blip r:embed="rId2" cstate="print"/>
          <a:srcRect t="67126" b="3183"/>
          <a:stretch>
            <a:fillRect/>
          </a:stretch>
        </p:blipFill>
        <p:spPr bwMode="auto">
          <a:xfrm>
            <a:off x="1475656" y="1484784"/>
            <a:ext cx="5715008" cy="2521344"/>
          </a:xfrm>
          <a:prstGeom prst="rect">
            <a:avLst/>
          </a:prstGeom>
          <a:noFill/>
        </p:spPr>
      </p:pic>
      <p:sp>
        <p:nvSpPr>
          <p:cNvPr id="8" name="7 Dikdörtgen"/>
          <p:cNvSpPr/>
          <p:nvPr/>
        </p:nvSpPr>
        <p:spPr>
          <a:xfrm>
            <a:off x="5625330" y="3635334"/>
            <a:ext cx="1905023" cy="38164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1539789" y="1769279"/>
            <a:ext cx="1768950" cy="38168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</a:t>
            </a:r>
            <a:r>
              <a:rPr lang="tr-TR" sz="1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333176" y="1627660"/>
            <a:ext cx="1905023" cy="50891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</a:t>
            </a:r>
            <a:r>
              <a:rPr lang="tr-TR" sz="1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Sol Ayraç"/>
          <p:cNvSpPr/>
          <p:nvPr/>
        </p:nvSpPr>
        <p:spPr>
          <a:xfrm rot="16200000">
            <a:off x="4190300" y="1199032"/>
            <a:ext cx="642942" cy="4071966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Sağ Ayraç"/>
          <p:cNvSpPr/>
          <p:nvPr/>
        </p:nvSpPr>
        <p:spPr>
          <a:xfrm rot="16200000">
            <a:off x="5476184" y="1841974"/>
            <a:ext cx="642942" cy="1500198"/>
          </a:xfrm>
          <a:prstGeom prst="rightBrac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Dikdörtgen"/>
          <p:cNvSpPr/>
          <p:nvPr/>
        </p:nvSpPr>
        <p:spPr>
          <a:xfrm>
            <a:off x="5976250" y="1984850"/>
            <a:ext cx="1317548" cy="52948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kolu 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3833110" y="3627924"/>
            <a:ext cx="1317548" cy="52948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kolu 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5" name="Picture 2" descr="http://www.talkingelectronics.com/projects/LinearActuator/images/Class3-Anim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9419" y="4319067"/>
            <a:ext cx="5178828" cy="2437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8" name="Picture 14" descr="pulley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3374" y="0"/>
            <a:ext cx="1924675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simple machine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034" y="-336045"/>
            <a:ext cx="2338044" cy="3273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3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03793" y="894146"/>
            <a:ext cx="8965435" cy="1143000"/>
          </a:xfrm>
        </p:spPr>
        <p:txBody>
          <a:bodyPr/>
          <a:lstStyle/>
          <a:p>
            <a:pPr eaLnBrk="1" hangingPunct="1"/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Basit Makine</a:t>
            </a:r>
          </a:p>
        </p:txBody>
      </p:sp>
      <p:sp>
        <p:nvSpPr>
          <p:cNvPr id="10137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-25951" y="2550358"/>
            <a:ext cx="9144000" cy="2508645"/>
          </a:xfrm>
          <a:noFill/>
          <a:ln>
            <a:noFill/>
          </a:ln>
        </p:spPr>
        <p:txBody>
          <a:bodyPr/>
          <a:lstStyle/>
          <a:p>
            <a:pPr algn="ctr" eaLnBrk="1" hangingPunct="1">
              <a:buNone/>
            </a:pP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ok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az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par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adan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olu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an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ve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tek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bir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idin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göre çalışan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makinelere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BAS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İ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 MAK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İ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NELER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denir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  <a:p>
            <a:pPr marL="0" indent="0" algn="ctr" eaLnBrk="1" hangingPunct="1">
              <a:buNone/>
            </a:pPr>
            <a:r>
              <a:rPr lang="de-DE" sz="2800" b="1" i="1" u="sng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Basit</a:t>
            </a:r>
            <a:r>
              <a:rPr lang="de-DE" sz="2800" b="1" i="1" u="sng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i="1" u="sng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makinelerin</a:t>
            </a:r>
            <a:r>
              <a:rPr lang="de-DE" sz="2800" b="1" i="1" u="sng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i="1" u="sng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yap</a:t>
            </a:r>
            <a:r>
              <a:rPr lang="tr-TR" sz="2800" b="1" i="1" u="sng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2800" b="1" i="1" u="sng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 </a:t>
            </a:r>
            <a:r>
              <a:rPr lang="de-DE" sz="2800" b="1" i="1" u="sng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amac</a:t>
            </a:r>
            <a:r>
              <a:rPr lang="tr-TR" sz="2800" b="1" i="1" u="sng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2800" b="1" i="1" u="sng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i="1" u="sng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kuvvetten</a:t>
            </a:r>
            <a:r>
              <a:rPr lang="de-DE" sz="2800" b="1" i="1" u="sng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i="1" u="sng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kazan</a:t>
            </a:r>
            <a:r>
              <a:rPr lang="tr-TR" sz="2800" b="1" i="1" u="sng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sz="2800" b="1" i="1" u="sng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i="1" u="sng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sa</a:t>
            </a:r>
            <a:r>
              <a:rPr lang="tr-TR" sz="2800" b="1" i="1" u="sng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sz="2800" b="1" i="1" u="sng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lamakt</a:t>
            </a:r>
            <a:r>
              <a:rPr lang="tr-TR" sz="2800" b="1" i="1" u="sng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2800" b="1" i="1" u="sng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r.</a:t>
            </a:r>
          </a:p>
        </p:txBody>
      </p:sp>
      <p:pic>
        <p:nvPicPr>
          <p:cNvPr id="6146" name="Picture 2" descr="simple machine ile ilgili görsel sonuc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1786" y="5171099"/>
            <a:ext cx="2390775" cy="1704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simple machine ile ilgili görsel sonuc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171099"/>
            <a:ext cx="2390775" cy="1704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simple machine ile ilgili görsel sonucu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671" y="5171099"/>
            <a:ext cx="2390775" cy="1704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simple machine ile ilgili görsel sonucu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4400" y="5153623"/>
            <a:ext cx="2390775" cy="1704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05248" y="5259670"/>
            <a:ext cx="1036861" cy="3337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2352616" y="6440942"/>
            <a:ext cx="2106872" cy="3605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Dikdörtgen 20"/>
          <p:cNvSpPr/>
          <p:nvPr/>
        </p:nvSpPr>
        <p:spPr>
          <a:xfrm>
            <a:off x="4689694" y="5259670"/>
            <a:ext cx="1169424" cy="3337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7970687" y="5197461"/>
            <a:ext cx="1259632" cy="360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57199" y="0"/>
            <a:ext cx="8229600" cy="1143000"/>
          </a:xfrm>
        </p:spPr>
        <p:txBody>
          <a:bodyPr/>
          <a:lstStyle/>
          <a:p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3.Tip Kaldıraç</a:t>
            </a:r>
            <a:endParaRPr lang="tr-TR" dirty="0"/>
          </a:p>
        </p:txBody>
      </p:sp>
      <p:pic>
        <p:nvPicPr>
          <p:cNvPr id="4" name="Picture 4" descr="http://www.technologystudent.com/forcmom/lever5a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476" y="3907598"/>
            <a:ext cx="9047964" cy="2833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sites.sinauer.com/animalcommunication2e/images/03/WT03.04.Figure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110898"/>
            <a:ext cx="4879430" cy="2461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7 Dikdörtgen"/>
          <p:cNvSpPr/>
          <p:nvPr/>
        </p:nvSpPr>
        <p:spPr>
          <a:xfrm>
            <a:off x="5272787" y="3074011"/>
            <a:ext cx="1905023" cy="38164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8 Dikdörtgen"/>
          <p:cNvSpPr/>
          <p:nvPr/>
        </p:nvSpPr>
        <p:spPr>
          <a:xfrm>
            <a:off x="3187459" y="1155983"/>
            <a:ext cx="880485" cy="38168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</a:t>
            </a:r>
            <a:r>
              <a:rPr lang="tr-TR" sz="1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9 Dikdörtgen"/>
          <p:cNvSpPr/>
          <p:nvPr/>
        </p:nvSpPr>
        <p:spPr>
          <a:xfrm>
            <a:off x="2843808" y="3076370"/>
            <a:ext cx="1905023" cy="50891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</a:t>
            </a:r>
            <a:r>
              <a:rPr lang="tr-TR" sz="1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7 Dikdörtgen"/>
          <p:cNvSpPr/>
          <p:nvPr/>
        </p:nvSpPr>
        <p:spPr>
          <a:xfrm>
            <a:off x="4440507" y="5754775"/>
            <a:ext cx="1283622" cy="26651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sz="11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11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8 Dikdörtgen"/>
          <p:cNvSpPr/>
          <p:nvPr/>
        </p:nvSpPr>
        <p:spPr>
          <a:xfrm>
            <a:off x="2373864" y="5123984"/>
            <a:ext cx="974000" cy="2492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</a:t>
            </a:r>
            <a:r>
              <a:rPr lang="tr-TR" sz="11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1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12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9 Dikdörtgen"/>
          <p:cNvSpPr/>
          <p:nvPr/>
        </p:nvSpPr>
        <p:spPr>
          <a:xfrm>
            <a:off x="3605271" y="5505670"/>
            <a:ext cx="1096509" cy="29544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</a:t>
            </a:r>
            <a:r>
              <a:rPr lang="tr-TR" sz="11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1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12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-147717" y="5314826"/>
            <a:ext cx="2376264" cy="6771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5580112" y="5998330"/>
            <a:ext cx="3553436" cy="743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84818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bahçe süpürge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852936"/>
            <a:ext cx="428625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260648"/>
            <a:ext cx="5065776" cy="2487168"/>
          </a:xfrm>
          <a:prstGeom prst="rect">
            <a:avLst/>
          </a:prstGeom>
        </p:spPr>
      </p:pic>
      <p:sp>
        <p:nvSpPr>
          <p:cNvPr id="5" name="Unvan 1"/>
          <p:cNvSpPr txBox="1">
            <a:spLocks/>
          </p:cNvSpPr>
          <p:nvPr/>
        </p:nvSpPr>
        <p:spPr>
          <a:xfrm rot="19313821">
            <a:off x="-195485" y="104109"/>
            <a:ext cx="2098577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Örnek: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7" name="7 Dikdörtgen"/>
          <p:cNvSpPr/>
          <p:nvPr/>
        </p:nvSpPr>
        <p:spPr>
          <a:xfrm>
            <a:off x="4738317" y="3140968"/>
            <a:ext cx="1057819" cy="3816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sz="1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14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8 Dikdörtgen"/>
          <p:cNvSpPr/>
          <p:nvPr/>
        </p:nvSpPr>
        <p:spPr>
          <a:xfrm>
            <a:off x="4306269" y="6309320"/>
            <a:ext cx="864096" cy="3816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</a:t>
            </a:r>
            <a:r>
              <a:rPr lang="tr-TR" sz="1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9 Dikdörtgen"/>
          <p:cNvSpPr/>
          <p:nvPr/>
        </p:nvSpPr>
        <p:spPr>
          <a:xfrm>
            <a:off x="3713797" y="3810642"/>
            <a:ext cx="1184943" cy="5849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</a:t>
            </a:r>
            <a:r>
              <a:rPr lang="tr-TR" sz="1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1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14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7532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2576"/>
            <a:ext cx="5065776" cy="2487168"/>
          </a:xfrm>
          <a:prstGeom prst="rect">
            <a:avLst/>
          </a:prstGeom>
        </p:spPr>
      </p:pic>
      <p:sp>
        <p:nvSpPr>
          <p:cNvPr id="5" name="Unvan 1"/>
          <p:cNvSpPr txBox="1">
            <a:spLocks/>
          </p:cNvSpPr>
          <p:nvPr/>
        </p:nvSpPr>
        <p:spPr>
          <a:xfrm rot="19313821">
            <a:off x="-195485" y="104109"/>
            <a:ext cx="2098577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Örnek: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37890" name="Picture 2" descr="third class lever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4308" y="2636912"/>
            <a:ext cx="5891562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7 Dikdörtgen"/>
          <p:cNvSpPr/>
          <p:nvPr/>
        </p:nvSpPr>
        <p:spPr>
          <a:xfrm>
            <a:off x="7060194" y="3173019"/>
            <a:ext cx="1431351" cy="3816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8 Dikdörtgen"/>
          <p:cNvSpPr/>
          <p:nvPr/>
        </p:nvSpPr>
        <p:spPr>
          <a:xfrm>
            <a:off x="1600104" y="5301208"/>
            <a:ext cx="864096" cy="38168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</a:t>
            </a:r>
            <a:r>
              <a:rPr lang="tr-TR" sz="1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9 Dikdörtgen"/>
          <p:cNvSpPr/>
          <p:nvPr/>
        </p:nvSpPr>
        <p:spPr>
          <a:xfrm>
            <a:off x="3222834" y="3789040"/>
            <a:ext cx="1505790" cy="50891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</a:t>
            </a:r>
            <a:r>
              <a:rPr lang="tr-TR" sz="1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49992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32656"/>
            <a:ext cx="5065776" cy="2487168"/>
          </a:xfrm>
          <a:prstGeom prst="rect">
            <a:avLst/>
          </a:prstGeom>
        </p:spPr>
      </p:pic>
      <p:pic>
        <p:nvPicPr>
          <p:cNvPr id="34818" name="Picture 2" descr="third class lever 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7337" y="3325973"/>
            <a:ext cx="5044175" cy="353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7 Dikdörtgen"/>
          <p:cNvSpPr/>
          <p:nvPr/>
        </p:nvSpPr>
        <p:spPr>
          <a:xfrm>
            <a:off x="6121387" y="6309320"/>
            <a:ext cx="1431351" cy="3816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8 Dikdörtgen"/>
          <p:cNvSpPr/>
          <p:nvPr/>
        </p:nvSpPr>
        <p:spPr>
          <a:xfrm>
            <a:off x="2843808" y="3882791"/>
            <a:ext cx="864096" cy="38168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</a:t>
            </a:r>
            <a:r>
              <a:rPr lang="tr-TR" sz="1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9 Dikdörtgen"/>
          <p:cNvSpPr/>
          <p:nvPr/>
        </p:nvSpPr>
        <p:spPr>
          <a:xfrm>
            <a:off x="5004048" y="4291350"/>
            <a:ext cx="1505790" cy="5089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</a:t>
            </a:r>
            <a:r>
              <a:rPr lang="tr-TR" sz="1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Unvan 1"/>
          <p:cNvSpPr txBox="1">
            <a:spLocks/>
          </p:cNvSpPr>
          <p:nvPr/>
        </p:nvSpPr>
        <p:spPr>
          <a:xfrm rot="19313821">
            <a:off x="-195485" y="104109"/>
            <a:ext cx="2098577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Örnek: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45895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332656"/>
            <a:ext cx="5065776" cy="2487168"/>
          </a:xfrm>
          <a:prstGeom prst="rect">
            <a:avLst/>
          </a:prstGeom>
        </p:spPr>
      </p:pic>
      <p:pic>
        <p:nvPicPr>
          <p:cNvPr id="32770" name="Picture 2" descr="third class lever 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708920"/>
            <a:ext cx="3888432" cy="4093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7 Dikdörtgen"/>
          <p:cNvSpPr/>
          <p:nvPr/>
        </p:nvSpPr>
        <p:spPr>
          <a:xfrm>
            <a:off x="1691680" y="6118191"/>
            <a:ext cx="1431351" cy="38164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8 Dikdörtgen"/>
          <p:cNvSpPr/>
          <p:nvPr/>
        </p:nvSpPr>
        <p:spPr>
          <a:xfrm>
            <a:off x="6837063" y="6309012"/>
            <a:ext cx="864096" cy="38168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</a:t>
            </a:r>
            <a:r>
              <a:rPr lang="tr-TR" sz="1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9 Dikdörtgen"/>
          <p:cNvSpPr/>
          <p:nvPr/>
        </p:nvSpPr>
        <p:spPr>
          <a:xfrm>
            <a:off x="2771800" y="4501006"/>
            <a:ext cx="1505790" cy="50891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</a:t>
            </a:r>
            <a:r>
              <a:rPr lang="tr-TR" sz="1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Unvan 1"/>
          <p:cNvSpPr txBox="1">
            <a:spLocks/>
          </p:cNvSpPr>
          <p:nvPr/>
        </p:nvSpPr>
        <p:spPr>
          <a:xfrm rot="19313821">
            <a:off x="-195485" y="104109"/>
            <a:ext cx="2098577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Örnek: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7796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07836"/>
            <a:ext cx="5065776" cy="2487168"/>
          </a:xfrm>
          <a:prstGeom prst="rect">
            <a:avLst/>
          </a:prstGeom>
        </p:spPr>
      </p:pic>
      <p:pic>
        <p:nvPicPr>
          <p:cNvPr id="25602" name="Picture 2" descr="third class lever ile ilgili görsel sonucu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76"/>
          <a:stretch/>
        </p:blipFill>
        <p:spPr bwMode="auto">
          <a:xfrm rot="870628">
            <a:off x="416729" y="3167206"/>
            <a:ext cx="7344816" cy="2246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7 Dikdörtgen"/>
          <p:cNvSpPr/>
          <p:nvPr/>
        </p:nvSpPr>
        <p:spPr>
          <a:xfrm rot="833369">
            <a:off x="6007271" y="4232710"/>
            <a:ext cx="1905023" cy="38164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8 Dikdörtgen"/>
          <p:cNvSpPr/>
          <p:nvPr/>
        </p:nvSpPr>
        <p:spPr>
          <a:xfrm>
            <a:off x="395536" y="3911126"/>
            <a:ext cx="1768950" cy="38168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</a:t>
            </a:r>
            <a:r>
              <a:rPr lang="tr-TR" sz="1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9 Dikdörtgen"/>
          <p:cNvSpPr/>
          <p:nvPr/>
        </p:nvSpPr>
        <p:spPr>
          <a:xfrm rot="1078514">
            <a:off x="4411576" y="5445224"/>
            <a:ext cx="1905023" cy="50891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</a:t>
            </a:r>
            <a:r>
              <a:rPr lang="tr-TR" sz="1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Unvan 1"/>
          <p:cNvSpPr txBox="1">
            <a:spLocks/>
          </p:cNvSpPr>
          <p:nvPr/>
        </p:nvSpPr>
        <p:spPr>
          <a:xfrm rot="19313821">
            <a:off x="-195485" y="104109"/>
            <a:ext cx="2098577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Örnek: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12290" name="Picture 2" descr="second class lever gif ile ilgili görsel sonucu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37423"/>
            <a:ext cx="2857424" cy="1785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3979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third class lever  ile ilgili görsel sonucu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94"/>
          <a:stretch/>
        </p:blipFill>
        <p:spPr bwMode="auto">
          <a:xfrm>
            <a:off x="3275856" y="2731810"/>
            <a:ext cx="2520280" cy="4126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27693"/>
            <a:ext cx="5065776" cy="2487168"/>
          </a:xfrm>
          <a:prstGeom prst="rect">
            <a:avLst/>
          </a:prstGeom>
        </p:spPr>
      </p:pic>
      <p:sp>
        <p:nvSpPr>
          <p:cNvPr id="4" name="7 Dikdörtgen"/>
          <p:cNvSpPr/>
          <p:nvPr/>
        </p:nvSpPr>
        <p:spPr>
          <a:xfrm>
            <a:off x="3265458" y="4289363"/>
            <a:ext cx="937669" cy="3816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sz="11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11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8 Dikdörtgen"/>
          <p:cNvSpPr/>
          <p:nvPr/>
        </p:nvSpPr>
        <p:spPr>
          <a:xfrm>
            <a:off x="2622253" y="3386356"/>
            <a:ext cx="1768950" cy="3816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</a:t>
            </a:r>
            <a:r>
              <a:rPr lang="tr-TR" sz="105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11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11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9 Dikdörtgen"/>
          <p:cNvSpPr/>
          <p:nvPr/>
        </p:nvSpPr>
        <p:spPr>
          <a:xfrm>
            <a:off x="3042012" y="3996474"/>
            <a:ext cx="1384560" cy="2928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</a:t>
            </a:r>
            <a:r>
              <a:rPr lang="tr-TR" sz="105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11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11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Unvan 1"/>
          <p:cNvSpPr txBox="1">
            <a:spLocks/>
          </p:cNvSpPr>
          <p:nvPr/>
        </p:nvSpPr>
        <p:spPr>
          <a:xfrm rot="19313821">
            <a:off x="-195485" y="104109"/>
            <a:ext cx="2098577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Örnek: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288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second class lever gif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6479" y="-36836"/>
            <a:ext cx="5347522" cy="3235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152" y="2943921"/>
            <a:ext cx="4464496" cy="3562445"/>
          </a:xfrm>
          <a:prstGeom prst="rect">
            <a:avLst/>
          </a:prstGeom>
        </p:spPr>
      </p:pic>
      <p:pic>
        <p:nvPicPr>
          <p:cNvPr id="28674" name="Picture 2" descr="third class lever  ile ilgili görsel sonuc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573016"/>
            <a:ext cx="3672408" cy="2711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6804248" y="4221088"/>
            <a:ext cx="67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5755323" y="6155305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Oval 4"/>
          <p:cNvSpPr/>
          <p:nvPr/>
        </p:nvSpPr>
        <p:spPr>
          <a:xfrm>
            <a:off x="6151367" y="5229200"/>
            <a:ext cx="648072" cy="2520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Oval 9"/>
          <p:cNvSpPr/>
          <p:nvPr/>
        </p:nvSpPr>
        <p:spPr>
          <a:xfrm>
            <a:off x="8028384" y="5589240"/>
            <a:ext cx="864096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Unvan 1"/>
          <p:cNvSpPr txBox="1">
            <a:spLocks/>
          </p:cNvSpPr>
          <p:nvPr/>
        </p:nvSpPr>
        <p:spPr>
          <a:xfrm rot="19313821">
            <a:off x="-195485" y="104109"/>
            <a:ext cx="2098577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Örnek: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4848907" y="258542"/>
            <a:ext cx="1723383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Oval 5"/>
          <p:cNvSpPr/>
          <p:nvPr/>
        </p:nvSpPr>
        <p:spPr>
          <a:xfrm>
            <a:off x="6299914" y="1980687"/>
            <a:ext cx="930125" cy="6793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5076056" y="-243408"/>
            <a:ext cx="2592288" cy="6001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Oval 8"/>
          <p:cNvSpPr/>
          <p:nvPr/>
        </p:nvSpPr>
        <p:spPr>
          <a:xfrm>
            <a:off x="6310123" y="1772816"/>
            <a:ext cx="472862" cy="2160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736" y="356754"/>
            <a:ext cx="4620603" cy="2268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330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6" t="4479" r="7743" b="6033"/>
          <a:stretch/>
        </p:blipFill>
        <p:spPr>
          <a:xfrm>
            <a:off x="2637242" y="3284984"/>
            <a:ext cx="4608512" cy="329179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8610" y="188640"/>
            <a:ext cx="5065776" cy="2487168"/>
          </a:xfrm>
          <a:prstGeom prst="rect">
            <a:avLst/>
          </a:prstGeom>
        </p:spPr>
      </p:pic>
      <p:sp>
        <p:nvSpPr>
          <p:cNvPr id="5" name="Unvan 1"/>
          <p:cNvSpPr txBox="1">
            <a:spLocks/>
          </p:cNvSpPr>
          <p:nvPr/>
        </p:nvSpPr>
        <p:spPr>
          <a:xfrm rot="19313821">
            <a:off x="-195485" y="104109"/>
            <a:ext cx="2098577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Örnek: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28745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third class lever 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356992"/>
            <a:ext cx="4392488" cy="3382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28056"/>
            <a:ext cx="5065776" cy="2487168"/>
          </a:xfrm>
          <a:prstGeom prst="rect">
            <a:avLst/>
          </a:prstGeom>
        </p:spPr>
      </p:pic>
      <p:sp>
        <p:nvSpPr>
          <p:cNvPr id="4" name="7 Dikdörtgen"/>
          <p:cNvSpPr/>
          <p:nvPr/>
        </p:nvSpPr>
        <p:spPr>
          <a:xfrm rot="833369">
            <a:off x="773532" y="3591912"/>
            <a:ext cx="1905023" cy="3816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8 Dikdörtgen"/>
          <p:cNvSpPr/>
          <p:nvPr/>
        </p:nvSpPr>
        <p:spPr>
          <a:xfrm>
            <a:off x="4427984" y="5445224"/>
            <a:ext cx="1768950" cy="3816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</a:t>
            </a:r>
            <a:r>
              <a:rPr lang="tr-TR" sz="1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9 Dikdörtgen"/>
          <p:cNvSpPr/>
          <p:nvPr/>
        </p:nvSpPr>
        <p:spPr>
          <a:xfrm rot="1078514">
            <a:off x="3496423" y="3501697"/>
            <a:ext cx="1905023" cy="5089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</a:t>
            </a:r>
            <a:r>
              <a:rPr lang="tr-TR" sz="1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Unvan 1"/>
          <p:cNvSpPr txBox="1">
            <a:spLocks/>
          </p:cNvSpPr>
          <p:nvPr/>
        </p:nvSpPr>
        <p:spPr>
          <a:xfrm rot="19313821">
            <a:off x="-195485" y="104109"/>
            <a:ext cx="2098577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Örnek: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0783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simple machine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9829" y="122387"/>
            <a:ext cx="3704172" cy="2368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makas ile ilgili görsel sonucu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1479" y="4358019"/>
            <a:ext cx="3443334" cy="1886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kerpeten ile ilgili görsel sonuc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60" y="70862"/>
            <a:ext cx="3417628" cy="2208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163" name="Rectangle 3"/>
          <p:cNvSpPr>
            <a:spLocks noGrp="1" noChangeArrowheads="1"/>
          </p:cNvSpPr>
          <p:nvPr>
            <p:ph idx="1"/>
          </p:nvPr>
        </p:nvSpPr>
        <p:spPr>
          <a:xfrm>
            <a:off x="0" y="2208314"/>
            <a:ext cx="9144000" cy="2156789"/>
          </a:xfrm>
          <a:noFill/>
          <a:ln w="152400">
            <a:noFill/>
          </a:ln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Basit makineler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uygulad</a:t>
            </a:r>
            <a:r>
              <a:rPr lang="tr-TR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ığı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z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kuvvetin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yönünü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ve 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kuvveti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 büyüklüğünü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tirerek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bize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u="sng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</a:t>
            </a:r>
            <a:r>
              <a:rPr lang="tr-TR" b="1" u="sng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b="1" u="sng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u="sng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yapma</a:t>
            </a:r>
            <a:r>
              <a:rPr lang="de-DE" b="1" u="sng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u="sng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kolayl</a:t>
            </a:r>
            <a:r>
              <a:rPr lang="tr-TR" b="1" u="sng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ığı</a:t>
            </a:r>
            <a:r>
              <a:rPr lang="de-DE" b="1" u="sng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sa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lamaktad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r.</a:t>
            </a:r>
          </a:p>
        </p:txBody>
      </p:sp>
      <p:sp>
        <p:nvSpPr>
          <p:cNvPr id="8" name="7 Aşağı Ok"/>
          <p:cNvSpPr/>
          <p:nvPr/>
        </p:nvSpPr>
        <p:spPr>
          <a:xfrm rot="10800000">
            <a:off x="3367260" y="1427086"/>
            <a:ext cx="357187" cy="785813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11" name="10 Aşağı Ok"/>
          <p:cNvSpPr/>
          <p:nvPr/>
        </p:nvSpPr>
        <p:spPr>
          <a:xfrm>
            <a:off x="3390494" y="122387"/>
            <a:ext cx="357187" cy="785813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12" name="11 Yukarı Ok"/>
          <p:cNvSpPr/>
          <p:nvPr/>
        </p:nvSpPr>
        <p:spPr>
          <a:xfrm rot="10800000">
            <a:off x="151460" y="352102"/>
            <a:ext cx="357188" cy="571500"/>
          </a:xfrm>
          <a:prstGeom prst="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13" name="12 Aşağı Ok"/>
          <p:cNvSpPr/>
          <p:nvPr/>
        </p:nvSpPr>
        <p:spPr>
          <a:xfrm>
            <a:off x="151460" y="3678451"/>
            <a:ext cx="357187" cy="785813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14" name="13 Aşağı Ok"/>
          <p:cNvSpPr/>
          <p:nvPr/>
        </p:nvSpPr>
        <p:spPr>
          <a:xfrm flipV="1">
            <a:off x="2571736" y="5572140"/>
            <a:ext cx="357187" cy="571504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15" name="14 Yukarı Ok"/>
          <p:cNvSpPr/>
          <p:nvPr/>
        </p:nvSpPr>
        <p:spPr>
          <a:xfrm>
            <a:off x="142841" y="5935565"/>
            <a:ext cx="357190" cy="785818"/>
          </a:xfrm>
          <a:prstGeom prst="up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16" name="15 Yukarı Ok"/>
          <p:cNvSpPr/>
          <p:nvPr/>
        </p:nvSpPr>
        <p:spPr>
          <a:xfrm rot="10800000">
            <a:off x="2709332" y="3960453"/>
            <a:ext cx="357188" cy="571500"/>
          </a:xfrm>
          <a:prstGeom prst="up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2" name="13 Aşağı Ok"/>
          <p:cNvSpPr/>
          <p:nvPr/>
        </p:nvSpPr>
        <p:spPr>
          <a:xfrm flipV="1">
            <a:off x="0" y="1823399"/>
            <a:ext cx="357187" cy="571504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pic>
        <p:nvPicPr>
          <p:cNvPr id="9222" name="Picture 6" descr="levye ile ilgili görsel sonuc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76121">
            <a:off x="4828841" y="4007092"/>
            <a:ext cx="4057267" cy="2180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12 Aşağı Ok"/>
          <p:cNvSpPr/>
          <p:nvPr/>
        </p:nvSpPr>
        <p:spPr>
          <a:xfrm>
            <a:off x="8551174" y="3460390"/>
            <a:ext cx="357187" cy="785813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3 Aşağı Ok"/>
          <p:cNvSpPr/>
          <p:nvPr/>
        </p:nvSpPr>
        <p:spPr>
          <a:xfrm flipV="1">
            <a:off x="5439829" y="4864582"/>
            <a:ext cx="357187" cy="571504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lever  ile ilgili görsel sonucu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475" y="3850637"/>
            <a:ext cx="2568986" cy="2900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http://www.karmabilgi.net/images/kaldirac-6.jpg"/>
          <p:cNvPicPr>
            <a:picLocks noChangeAspect="1" noChangeArrowheads="1"/>
          </p:cNvPicPr>
          <p:nvPr/>
        </p:nvPicPr>
        <p:blipFill>
          <a:blip r:embed="rId3" cstate="print"/>
          <a:srcRect l="1563" t="51862" r="1562" b="2380"/>
          <a:stretch>
            <a:fillRect/>
          </a:stretch>
        </p:blipFill>
        <p:spPr bwMode="auto">
          <a:xfrm>
            <a:off x="62525" y="4520443"/>
            <a:ext cx="5431428" cy="20095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6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Tek Taraflı Kaldıraçlarda Kuvvet Kazancı </a:t>
            </a:r>
            <a:endParaRPr lang="tr-TR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" name="Picture 2" descr="http://www.yourdictionary.com/images/main/A4lever.jpg"/>
          <p:cNvPicPr>
            <a:picLocks noChangeAspect="1" noChangeArrowheads="1"/>
          </p:cNvPicPr>
          <p:nvPr/>
        </p:nvPicPr>
        <p:blipFill>
          <a:blip r:embed="rId4" cstate="print"/>
          <a:srcRect t="67126" b="3183"/>
          <a:stretch>
            <a:fillRect/>
          </a:stretch>
        </p:blipFill>
        <p:spPr bwMode="auto">
          <a:xfrm>
            <a:off x="1643042" y="1285860"/>
            <a:ext cx="5715008" cy="2521344"/>
          </a:xfrm>
          <a:prstGeom prst="rect">
            <a:avLst/>
          </a:prstGeom>
          <a:noFill/>
        </p:spPr>
      </p:pic>
      <p:sp>
        <p:nvSpPr>
          <p:cNvPr id="17" name="16 Dikdörtgen"/>
          <p:cNvSpPr/>
          <p:nvPr/>
        </p:nvSpPr>
        <p:spPr>
          <a:xfrm>
            <a:off x="5770475" y="3451425"/>
            <a:ext cx="1905023" cy="3816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857356" y="1571612"/>
            <a:ext cx="1768950" cy="381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</a:t>
            </a:r>
            <a:r>
              <a:rPr lang="tr-TR" sz="1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4500562" y="1428736"/>
            <a:ext cx="1905023" cy="508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</a:t>
            </a:r>
            <a:r>
              <a:rPr lang="tr-TR" sz="1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0" name="19 Sol Ayraç"/>
          <p:cNvSpPr/>
          <p:nvPr/>
        </p:nvSpPr>
        <p:spPr>
          <a:xfrm rot="16200000">
            <a:off x="4357686" y="1000108"/>
            <a:ext cx="642942" cy="4071966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Sağ Ayraç"/>
          <p:cNvSpPr/>
          <p:nvPr/>
        </p:nvSpPr>
        <p:spPr>
          <a:xfrm rot="16200000">
            <a:off x="5643570" y="1643050"/>
            <a:ext cx="642942" cy="1500198"/>
          </a:xfrm>
          <a:prstGeom prst="rightBrac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6143636" y="1785926"/>
            <a:ext cx="1317548" cy="529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kolu 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4000496" y="3429000"/>
            <a:ext cx="1317548" cy="529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kolu  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 descr="bisiklet sürmek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330767"/>
            <a:ext cx="3759351" cy="2552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bisiklet sürmek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9" y="4330767"/>
            <a:ext cx="5635346" cy="2545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bisiklet sürmek ile ilgili görsel sonuc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9" y="-7312"/>
            <a:ext cx="4501081" cy="2528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07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6043" y="2444641"/>
            <a:ext cx="9144000" cy="1879176"/>
          </a:xfrm>
        </p:spPr>
        <p:txBody>
          <a:bodyPr/>
          <a:lstStyle/>
          <a:p>
            <a:pPr algn="ctr" eaLnBrk="1" hangingPunct="1">
              <a:buNone/>
              <a:defRPr/>
            </a:pPr>
            <a:r>
              <a:rPr lang="de-DE" sz="28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Bisiklet</a:t>
            </a:r>
            <a:r>
              <a:rPr lang="de-DE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kullananlar</a:t>
            </a:r>
            <a:r>
              <a:rPr lang="de-DE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bisikletle</a:t>
            </a:r>
            <a:r>
              <a:rPr lang="de-DE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giderken</a:t>
            </a:r>
            <a:r>
              <a:rPr lang="de-DE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zaman</a:t>
            </a:r>
            <a:r>
              <a:rPr lang="de-DE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zaman</a:t>
            </a:r>
            <a:r>
              <a:rPr lang="de-DE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vites</a:t>
            </a:r>
            <a:r>
              <a:rPr lang="de-DE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</a:t>
            </a: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</a:t>
            </a: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sz="28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tirirler</a:t>
            </a:r>
            <a:r>
              <a:rPr lang="de-DE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 </a:t>
            </a:r>
            <a:endParaRPr lang="tr-TR" sz="2800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marL="0" indent="0" algn="ctr" eaLnBrk="1" hangingPunct="1">
              <a:buNone/>
              <a:defRPr/>
            </a:pPr>
            <a:r>
              <a:rPr lang="de-DE" sz="28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Bu</a:t>
            </a:r>
            <a:r>
              <a:rPr lang="de-DE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vites</a:t>
            </a:r>
            <a:r>
              <a:rPr lang="de-DE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</a:t>
            </a: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</a:t>
            </a: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sz="28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tirmeleri</a:t>
            </a:r>
            <a:r>
              <a:rPr lang="de-DE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onlar</a:t>
            </a: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 </a:t>
            </a:r>
            <a:r>
              <a:rPr lang="de-DE" sz="28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uygulayaca</a:t>
            </a:r>
            <a:r>
              <a:rPr lang="tr-TR" sz="28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ğı</a:t>
            </a:r>
            <a:r>
              <a:rPr lang="de-DE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kuvveti</a:t>
            </a:r>
            <a:r>
              <a:rPr lang="de-DE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de </a:t>
            </a:r>
            <a:r>
              <a:rPr lang="de-DE" sz="28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belirler</a:t>
            </a:r>
            <a:r>
              <a:rPr lang="de-DE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Buna bağlı olarak da pedal çevirme sayıları değişir.</a:t>
            </a:r>
            <a:endParaRPr lang="de-DE" sz="28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50" name="Picture 10" descr="bisiklet sürmek ile ilgili görsel sonucu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1246"/>
          <a:stretch/>
        </p:blipFill>
        <p:spPr bwMode="auto">
          <a:xfrm>
            <a:off x="4442091" y="1"/>
            <a:ext cx="4715084" cy="2527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simple machine ile ilgili görsel sonucu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013"/>
            <a:ext cx="3367283" cy="3171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211" name="Rectangle 3"/>
          <p:cNvSpPr>
            <a:spLocks noGrp="1" noChangeArrowheads="1"/>
          </p:cNvSpPr>
          <p:nvPr>
            <p:ph idx="1"/>
          </p:nvPr>
        </p:nvSpPr>
        <p:spPr>
          <a:xfrm>
            <a:off x="-6352" y="2743200"/>
            <a:ext cx="9144000" cy="4114800"/>
          </a:xfrm>
        </p:spPr>
        <p:txBody>
          <a:bodyPr/>
          <a:lstStyle/>
          <a:p>
            <a:pPr algn="ctr" eaLnBrk="1" hangingPunct="1">
              <a:buFont typeface="Arial" pitchFamily="34" charset="0"/>
              <a:buNone/>
            </a:pP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Bisiklette vites 2 şekilde ayarlanabilir:</a:t>
            </a:r>
          </a:p>
          <a:p>
            <a:pPr algn="ctr" eaLnBrk="1" hangingPunct="1">
              <a:buFont typeface="Arial" pitchFamily="34" charset="0"/>
              <a:buNone/>
            </a:pP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1- Yokuş çıkarken zinciri öndeki küçük dişli çarka veya arkadaki büyük çarka takarız bu şekilde daha çok pedal çeviririz ama az kuvvet uygularız.</a:t>
            </a:r>
          </a:p>
          <a:p>
            <a:pPr algn="ctr" eaLnBrk="1" hangingPunct="1">
              <a:buFont typeface="Arial" pitchFamily="34" charset="0"/>
              <a:buNone/>
            </a:pPr>
            <a:endParaRPr lang="tr-TR" sz="2800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2-Düz yolda zinciri öndeki büyük dişli çarka takarız  bu seferde az pedal çevirip çok kuvvet uygularız.</a:t>
            </a:r>
          </a:p>
        </p:txBody>
      </p:sp>
      <p:pic>
        <p:nvPicPr>
          <p:cNvPr id="3" name="Picture 4" descr="bike gear ile ilgili görsel sonucu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54"/>
          <a:stretch/>
        </p:blipFill>
        <p:spPr bwMode="auto">
          <a:xfrm>
            <a:off x="3968328" y="260648"/>
            <a:ext cx="5203237" cy="3088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6" name="Rectangle 3"/>
          <p:cNvSpPr>
            <a:spLocks noGrp="1" noChangeArrowheads="1"/>
          </p:cNvSpPr>
          <p:nvPr>
            <p:ph idx="1"/>
          </p:nvPr>
        </p:nvSpPr>
        <p:spPr>
          <a:xfrm>
            <a:off x="-15117" y="31685"/>
            <a:ext cx="9144000" cy="2928938"/>
          </a:xfrm>
          <a:noFill/>
          <a:ln w="257175">
            <a:noFill/>
          </a:ln>
        </p:spPr>
        <p:txBody>
          <a:bodyPr/>
          <a:lstStyle/>
          <a:p>
            <a:pPr algn="ctr" eaLnBrk="1" hangingPunct="1"/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Bisiklette olduğu gibi tüm makinelerde geçerli olan mekaniğin altın bir kuralı vardır.</a:t>
            </a:r>
            <a:endParaRPr lang="de-DE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2" name="Dikdörtgen 1"/>
          <p:cNvSpPr/>
          <p:nvPr/>
        </p:nvSpPr>
        <p:spPr>
          <a:xfrm>
            <a:off x="-15118" y="5733256"/>
            <a:ext cx="92676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Kuvvetten Kazan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ç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Varsa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Yoldan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Kay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ı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p ;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Yoldan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Kazan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ç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Varsa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Kuvveten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Kay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ı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p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Vard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ı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r</a:t>
            </a:r>
            <a:endParaRPr lang="tr-TR" sz="3600" dirty="0">
              <a:latin typeface="+mn-lt"/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91" name="Picture 11" descr="http://t0.gstatic.com/images?q=tbn:ANd9GcSx6gVu25yj7vMw8LnSNOLFH2kOF-VAdlt-5PN-7bI0mrT9mxuEDQ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28860" y="0"/>
            <a:ext cx="2286000" cy="1952625"/>
          </a:xfrm>
          <a:prstGeom prst="rect">
            <a:avLst/>
          </a:prstGeom>
          <a:noFill/>
        </p:spPr>
      </p:pic>
      <p:sp>
        <p:nvSpPr>
          <p:cNvPr id="97283" name="Rectangle 3"/>
          <p:cNvSpPr>
            <a:spLocks noGrp="1" noChangeArrowheads="1"/>
          </p:cNvSpPr>
          <p:nvPr>
            <p:ph idx="1"/>
          </p:nvPr>
        </p:nvSpPr>
        <p:spPr>
          <a:xfrm>
            <a:off x="0" y="2285992"/>
            <a:ext cx="9144000" cy="2757494"/>
          </a:xfrm>
        </p:spPr>
        <p:txBody>
          <a:bodyPr/>
          <a:lstStyle/>
          <a:p>
            <a:pPr algn="ctr" eaLnBrk="1" hangingPunct="1"/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Mekani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in alt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kural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sadece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bisiklet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i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in de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il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di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tüm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makineler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i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in de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ge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erlidir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Kuvvetten Kazan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Varsa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Yoldan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Kay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 ;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Yoldan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Kazan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Varsa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Kuvveten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Kay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Vard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r.</a:t>
            </a:r>
          </a:p>
          <a:p>
            <a:pPr eaLnBrk="1" hangingPunct="1">
              <a:buFont typeface="Wingdings" pitchFamily="2" charset="2"/>
              <a:buNone/>
            </a:pPr>
            <a:endParaRPr lang="de-DE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97284" name="Picture 11" descr="display102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5202238"/>
            <a:ext cx="1655762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5" name="Picture 13" descr="Technik_007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88" y="5500688"/>
            <a:ext cx="1920875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6" name="Picture 30" descr="display1034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357813"/>
            <a:ext cx="21336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7" name="Picture 5" descr="display1035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8148" y="5786454"/>
            <a:ext cx="857250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8" name="Picture 28" descr="display1024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27875" y="0"/>
            <a:ext cx="2016125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9" name="Picture 20" descr=" "/>
          <p:cNvPicPr>
            <a:picLocks noChangeAspect="1" noChangeArrowheads="1" noCrop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428604"/>
            <a:ext cx="1655762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93" name="Picture 13" descr="http://t0.gstatic.com/images?q=tbn:ANd9GcQGfAh0bKI5ewNjZRfvhqPLgQOiClk5j8BUEqpiRBoy9XthgxcCzQ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72066" y="142852"/>
            <a:ext cx="2286000" cy="1524001"/>
          </a:xfrm>
          <a:prstGeom prst="rect">
            <a:avLst/>
          </a:prstGeom>
          <a:noFill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Özel 8">
      <a:dk1>
        <a:srgbClr val="FFFFFF"/>
      </a:dk1>
      <a:lt1>
        <a:sysClr val="window" lastClr="FFFFFF"/>
      </a:lt1>
      <a:dk2>
        <a:srgbClr val="FFFFFF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3383</TotalTime>
  <Words>871</Words>
  <Application>Microsoft Office PowerPoint</Application>
  <PresentationFormat>Ekran Gösterisi (4:3)</PresentationFormat>
  <Paragraphs>194</Paragraphs>
  <Slides>50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3</vt:i4>
      </vt:variant>
      <vt:variant>
        <vt:lpstr>Slayt Başlıkları</vt:lpstr>
      </vt:variant>
      <vt:variant>
        <vt:i4>50</vt:i4>
      </vt:variant>
    </vt:vector>
  </HeadingPairs>
  <TitlesOfParts>
    <vt:vector size="57" baseType="lpstr">
      <vt:lpstr>Arial</vt:lpstr>
      <vt:lpstr>Calibri</vt:lpstr>
      <vt:lpstr>Comic Sans MS</vt:lpstr>
      <vt:lpstr>Wingdings</vt:lpstr>
      <vt:lpstr>Ofis Teması</vt:lpstr>
      <vt:lpstr>1_Ofis Teması</vt:lpstr>
      <vt:lpstr>2_Ofis Teması</vt:lpstr>
      <vt:lpstr>Basit Makineler</vt:lpstr>
      <vt:lpstr>PowerPoint Sunusu</vt:lpstr>
      <vt:lpstr>PowerPoint Sunusu</vt:lpstr>
      <vt:lpstr>Basit Makine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KALDIRAÇLAR</vt:lpstr>
      <vt:lpstr>PowerPoint Sunusu</vt:lpstr>
      <vt:lpstr>Kaldıracı Tanıyalım</vt:lpstr>
      <vt:lpstr>PowerPoint Sunusu</vt:lpstr>
      <vt:lpstr>Örnek:</vt:lpstr>
      <vt:lpstr>Eğer şekildeki gibi olursa; </vt:lpstr>
      <vt:lpstr>Kuvvetten kazanç veya kayıp olduğu aşağıdaki formülle hesaplanır:</vt:lpstr>
      <vt:lpstr>PowerPoint Sunusu</vt:lpstr>
      <vt:lpstr>Çift Taraflı Kaldıraçlar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Çift Taraflı Kaldıraçlarda Kuvvet Kazancı </vt:lpstr>
      <vt:lpstr>PowerPoint Sunusu</vt:lpstr>
      <vt:lpstr>PowerPoint Sunusu</vt:lpstr>
      <vt:lpstr>2. Tip Kaldıraç</vt:lpstr>
      <vt:lpstr>PowerPoint Sunusu</vt:lpstr>
      <vt:lpstr>PowerPoint Sunusu</vt:lpstr>
      <vt:lpstr>PowerPoint Sunusu</vt:lpstr>
      <vt:lpstr>PowerPoint Sunusu</vt:lpstr>
      <vt:lpstr>PowerPoint Sunusu</vt:lpstr>
      <vt:lpstr>Kuvvetin; yük ile destek arasında olduğu kaldıraçlar 3.tip  </vt:lpstr>
      <vt:lpstr>3.Tip Kaldıraç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Tek Taraflı Kaldıraçlarda Kuvvet Kazancı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BASIT MAKINELER</dc:title>
  <dc:creator>yasin anayurt</dc:creator>
  <cp:lastModifiedBy>yasin anayurt</cp:lastModifiedBy>
  <cp:revision>143</cp:revision>
  <dcterms:created xsi:type="dcterms:W3CDTF">2008-11-30T18:19:27Z</dcterms:created>
  <dcterms:modified xsi:type="dcterms:W3CDTF">2016-10-16T13:20:05Z</dcterms:modified>
</cp:coreProperties>
</file>