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24"/>
  </p:notesMasterIdLst>
  <p:sldIdLst>
    <p:sldId id="369" r:id="rId2"/>
    <p:sldId id="341" r:id="rId3"/>
    <p:sldId id="342" r:id="rId4"/>
    <p:sldId id="356" r:id="rId5"/>
    <p:sldId id="343" r:id="rId6"/>
    <p:sldId id="357" r:id="rId7"/>
    <p:sldId id="344" r:id="rId8"/>
    <p:sldId id="370" r:id="rId9"/>
    <p:sldId id="371" r:id="rId10"/>
    <p:sldId id="372" r:id="rId11"/>
    <p:sldId id="374" r:id="rId12"/>
    <p:sldId id="379" r:id="rId13"/>
    <p:sldId id="373" r:id="rId14"/>
    <p:sldId id="375" r:id="rId15"/>
    <p:sldId id="376" r:id="rId16"/>
    <p:sldId id="377" r:id="rId17"/>
    <p:sldId id="378" r:id="rId18"/>
    <p:sldId id="380" r:id="rId19"/>
    <p:sldId id="358" r:id="rId20"/>
    <p:sldId id="359" r:id="rId21"/>
    <p:sldId id="360" r:id="rId22"/>
    <p:sldId id="361" r:id="rId23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00FF"/>
    <a:srgbClr val="6699FF"/>
    <a:srgbClr val="99CC00"/>
    <a:srgbClr val="9900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62" autoAdjust="0"/>
    <p:restoredTop sz="86356" autoAdjust="0"/>
  </p:normalViewPr>
  <p:slideViewPr>
    <p:cSldViewPr>
      <p:cViewPr varScale="1">
        <p:scale>
          <a:sx n="80" d="100"/>
          <a:sy n="80" d="100"/>
        </p:scale>
        <p:origin x="89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9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CC4F65-F882-492F-84EB-2C2EB3404002}" type="datetimeFigureOut">
              <a:rPr lang="tr-TR" smtClean="0"/>
              <a:pPr/>
              <a:t>25.02.2017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293E8D-796A-4D68-91A1-B7E66FDA1F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99540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4A037-A777-43E8-BD70-6C2D65017FBD}" type="datetimeFigureOut">
              <a:rPr lang="tr-TR"/>
              <a:pPr>
                <a:defRPr/>
              </a:pPr>
              <a:t>25.02.2017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9D9B8-F03E-4D35-9079-1A7FF7A144A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A9F1D-F587-4637-952D-C28D9046AD42}" type="datetimeFigureOut">
              <a:rPr lang="tr-TR"/>
              <a:pPr>
                <a:defRPr/>
              </a:pPr>
              <a:t>25.02.2017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87BC7-5929-46AD-843D-E7B052AEB9C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A4DC8-D115-49C1-9DBA-4E42220F3221}" type="datetimeFigureOut">
              <a:rPr lang="tr-TR"/>
              <a:pPr>
                <a:defRPr/>
              </a:pPr>
              <a:t>25.02.2017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80096-E374-4DC0-9983-C8BEF470176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9595C-33FC-44DA-BDDF-A7B378EC9C40}" type="datetimeFigureOut">
              <a:rPr lang="tr-TR"/>
              <a:pPr>
                <a:defRPr/>
              </a:pPr>
              <a:t>25.02.2017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1961D-7779-4802-BD6B-8758A30F27B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3EAFB-3563-4BB9-83BF-8AFBD9DA886E}" type="datetimeFigureOut">
              <a:rPr lang="tr-TR"/>
              <a:pPr>
                <a:defRPr/>
              </a:pPr>
              <a:t>25.02.2017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B9042-F567-4E4B-92B8-9E575DF6934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D2D13-8F08-43C7-9B98-3289579B852D}" type="datetimeFigureOut">
              <a:rPr lang="tr-TR"/>
              <a:pPr>
                <a:defRPr/>
              </a:pPr>
              <a:t>25.02.2017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24F7C-4F46-4460-9F71-2CFAA820B35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36B5C-5CDC-41C4-AAA1-E7DCC7ACD2B8}" type="datetimeFigureOut">
              <a:rPr lang="tr-TR"/>
              <a:pPr>
                <a:defRPr/>
              </a:pPr>
              <a:t>25.02.2017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B390E-9053-469B-B3B6-822D394268D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F58E9-4434-425D-A578-F006F6F74850}" type="datetimeFigureOut">
              <a:rPr lang="tr-TR"/>
              <a:pPr>
                <a:defRPr/>
              </a:pPr>
              <a:t>25.02.2017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D501D-2B8B-42FD-AD76-213AB829C7D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E9C20-30DA-4316-B042-0318136864A8}" type="datetimeFigureOut">
              <a:rPr lang="tr-TR"/>
              <a:pPr>
                <a:defRPr/>
              </a:pPr>
              <a:t>25.02.2017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B2E67-BEFD-444A-A1D8-8046452003D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8786C-EA02-4755-9B1D-E9F07BC3CC27}" type="datetimeFigureOut">
              <a:rPr lang="tr-TR"/>
              <a:pPr>
                <a:defRPr/>
              </a:pPr>
              <a:t>25.02.2017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0A59D-E2AB-4DD2-8265-99E5A9B6A49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1240A-0AE9-4616-B435-98FFC8780139}" type="datetimeFigureOut">
              <a:rPr lang="tr-TR"/>
              <a:pPr>
                <a:defRPr/>
              </a:pPr>
              <a:t>25.02.2017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77A58-30B3-4E19-AD94-E7186E91FEA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4099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92BBD2F-74F5-42D2-9EDD-FD1CA8AA9689}" type="datetimeFigureOut">
              <a:rPr lang="tr-TR"/>
              <a:pPr>
                <a:defRPr/>
              </a:pPr>
              <a:t>25.02.2017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3D0D506-CAA7-4F22-B209-C7D03632294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33" r:id="rId1"/>
    <p:sldLayoutId id="2147484934" r:id="rId2"/>
    <p:sldLayoutId id="2147484935" r:id="rId3"/>
    <p:sldLayoutId id="2147484936" r:id="rId4"/>
    <p:sldLayoutId id="2147484937" r:id="rId5"/>
    <p:sldLayoutId id="2147484938" r:id="rId6"/>
    <p:sldLayoutId id="2147484939" r:id="rId7"/>
    <p:sldLayoutId id="2147484940" r:id="rId8"/>
    <p:sldLayoutId id="2147484941" r:id="rId9"/>
    <p:sldLayoutId id="2147484942" r:id="rId10"/>
    <p:sldLayoutId id="21474849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png"/><Relationship Id="rId4" Type="http://schemas.openxmlformats.org/officeDocument/2006/relationships/image" Target="../media/image5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sz="6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Biyo</a:t>
            </a:r>
            <a:r>
              <a:rPr lang="tr-TR" sz="6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-teknoloji </a:t>
            </a:r>
            <a:endParaRPr lang="tr-TR" sz="6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4557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ekonomi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5" y="3496819"/>
            <a:ext cx="4916016" cy="27623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4935" y="692696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latin typeface="Calibri"/>
                <a:cs typeface="+mn-cs"/>
              </a:rPr>
              <a:t>Tohum ve ilaç üretiminin geleneksel yöntemlerden uzaklaşıp büyük şirketlerin tekeline geçebilir.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latin typeface="Calibri"/>
              <a:cs typeface="+mn-cs"/>
            </a:endParaRPr>
          </a:p>
        </p:txBody>
      </p:sp>
      <p:pic>
        <p:nvPicPr>
          <p:cNvPr id="4098" name="Picture 2" descr="şirket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50263"/>
            <a:ext cx="3721323" cy="21007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5148064" y="3861048"/>
            <a:ext cx="401087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latin typeface="Calibri"/>
                <a:cs typeface="+mn-cs"/>
              </a:rPr>
              <a:t>Doğal ürünlerin yapayları yapılarak bazı ülkelerin ekonomisine zarar verebilir.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71218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04048" y="4077072"/>
            <a:ext cx="4031432" cy="2121099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</a:rPr>
              <a:t>İnsan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</a:rPr>
              <a:t>klonlanması gibi etik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</a:rPr>
              <a:t>olmayan sorunlar ortaya çıkabilir.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FF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7504" y="692696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latin typeface="Calibri"/>
                <a:cs typeface="+mn-cs"/>
              </a:rPr>
              <a:t>Tarım ilaçlarına karşı dirençli böceklerin oluşmasına neden olur ve bunun sonucunda ürünler daha fazla zarar görecektir.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latin typeface="Calibri"/>
              <a:cs typeface="+mn-cs"/>
            </a:endParaRPr>
          </a:p>
        </p:txBody>
      </p:sp>
      <p:pic>
        <p:nvPicPr>
          <p:cNvPr id="5122" name="Picture 2" descr="tarım böcek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504" y="692696"/>
            <a:ext cx="4355976" cy="2260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insan klonlama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13" y="3540653"/>
            <a:ext cx="4704457" cy="26575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50806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1052736"/>
            <a:ext cx="4402832" cy="4306490"/>
          </a:xfrm>
        </p:spPr>
        <p:txBody>
          <a:bodyPr/>
          <a:lstStyle/>
          <a:p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Biyo-Teknolijinin Kısa Tarihçesi</a:t>
            </a:r>
          </a:p>
        </p:txBody>
      </p:sp>
    </p:spTree>
    <p:extLst>
      <p:ext uri="{BB962C8B-B14F-4D97-AF65-F5344CB8AC3E}">
        <p14:creationId xmlns:p14="http://schemas.microsoft.com/office/powerpoint/2010/main" val="24168550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 descr="tarihçe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29" y="0"/>
            <a:ext cx="9147629" cy="2791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tarihçe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288" y="2792472"/>
            <a:ext cx="6408712" cy="4075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55385" y="11308"/>
            <a:ext cx="8229600" cy="1143000"/>
          </a:xfrm>
        </p:spPr>
        <p:txBody>
          <a:bodyPr/>
          <a:lstStyle/>
          <a:p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Milattan Önce (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MÖ)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2791747"/>
            <a:ext cx="6804248" cy="4058939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1750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Sümerler birayı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mayaladı.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</a:rPr>
              <a:t>500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</a:rPr>
              <a:t>Çinliler küflenmiş soya fasulyesini antibiyotik olarak yanıkların tedavi etmek için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</a:rPr>
              <a:t>kullandı.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250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Yunanlılar hasat döngüsünü deneyerek ürün verimliliğini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arttırdı.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100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Çinliler toz haline getirilmiş krizantemi böcek ilacı olarak kullanmaya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başladı.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7977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Milattan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Sonra(MS)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7504" y="1772816"/>
            <a:ext cx="6192688" cy="4797152"/>
          </a:xfrm>
        </p:spPr>
        <p:txBody>
          <a:bodyPr/>
          <a:lstStyle/>
          <a:p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1590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Mikroskobun </a:t>
            </a:r>
            <a:r>
              <a:rPr lang="tr-TR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Janssen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tarafından bulunması</a:t>
            </a:r>
          </a:p>
          <a:p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1663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Hücrelerin </a:t>
            </a:r>
            <a:r>
              <a:rPr lang="tr-TR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Hooke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 tarafından ilk kez tanımlanması</a:t>
            </a:r>
          </a:p>
          <a:p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CC00"/>
                </a:solidFill>
              </a:rPr>
              <a:t>1675 </a:t>
            </a:r>
            <a:r>
              <a:rPr lang="tr-TR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CC00"/>
                </a:solidFill>
              </a:rPr>
              <a:t>Leeuwenhoek`un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CC00"/>
                </a:solidFill>
              </a:rPr>
              <a:t> </a:t>
            </a:r>
            <a:r>
              <a:rPr lang="tr-TR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CC00"/>
                </a:solidFill>
              </a:rPr>
              <a:t>protozoa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CC00"/>
                </a:solidFill>
              </a:rPr>
              <a:t> ve bakteriyi keşfi</a:t>
            </a:r>
          </a:p>
          <a:p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1797 </a:t>
            </a:r>
            <a:r>
              <a:rPr lang="tr-TR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Jenner`in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 bir çocuğu çiçek hastalığından korumak için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aşılaması</a:t>
            </a:r>
          </a:p>
          <a:p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99FF"/>
                </a:solidFill>
              </a:rPr>
              <a:t>1830 Proteinlerin keşfi</a:t>
            </a:r>
          </a:p>
          <a:p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1833 Hücre çekirdeğinin keşfi</a:t>
            </a:r>
          </a:p>
          <a:p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5645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7596336" cy="6858000"/>
          </a:xfrm>
        </p:spPr>
        <p:txBody>
          <a:bodyPr/>
          <a:lstStyle/>
          <a:p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1855 </a:t>
            </a:r>
            <a:r>
              <a:rPr lang="tr-TR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Escherichia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 </a:t>
            </a:r>
            <a:r>
              <a:rPr lang="tr-TR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coli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 (</a:t>
            </a:r>
            <a:r>
              <a:rPr lang="tr-TR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E.coli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) bakterisin keşfi. İlerleyen zamanlarda, </a:t>
            </a:r>
            <a:r>
              <a:rPr lang="tr-TR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biyoteknoloji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 için temel araştırma, geliştirme ve üretim aracı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olacaktır.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</a:endParaRPr>
          </a:p>
          <a:p>
            <a:r>
              <a:rPr lang="tr-TR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</a:rPr>
              <a:t>Pastör`ün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</a:rPr>
              <a:t>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</a:rPr>
              <a:t>maya ile çalışmaya başlaması ve sonuç olarak canlı organizmalar olduğunu kanıtlaması</a:t>
            </a:r>
          </a:p>
          <a:p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1863 </a:t>
            </a:r>
            <a:r>
              <a:rPr lang="tr-TR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Mendel`in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 bezelyeler ile yaptığı çalışmalar sonucunda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, özelliklerin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nesilden </a:t>
            </a:r>
            <a:r>
              <a:rPr lang="tr-TR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nesile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 bağımsız birimler- ileride gen olarak tanımlanacak- aracılıyla aktarıldığını keşfi. Yaptığı gözlemler, genetik biliminin temellerini oluşturacaktır.</a:t>
            </a:r>
          </a:p>
          <a:p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1879 </a:t>
            </a:r>
            <a:r>
              <a:rPr lang="tr-TR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Flemming`in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kromatini keşfi. Hücre çekirdeği içerisinde bulunan çubuk şeklindeki bu </a:t>
            </a:r>
            <a:r>
              <a:rPr lang="tr-TR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yapışal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ileride "kromozom olarak"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adlandırılacaktır.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  <a:p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</p:spTree>
    <p:extLst>
      <p:ext uri="{BB962C8B-B14F-4D97-AF65-F5344CB8AC3E}">
        <p14:creationId xmlns:p14="http://schemas.microsoft.com/office/powerpoint/2010/main" val="11903470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2920" y="0"/>
            <a:ext cx="5773216" cy="6525344"/>
          </a:xfrm>
        </p:spPr>
        <p:txBody>
          <a:bodyPr/>
          <a:lstStyle/>
          <a:p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1883 İlk kuduz aşısının geliştirilmesi</a:t>
            </a:r>
          </a:p>
          <a:p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1888 </a:t>
            </a:r>
            <a:r>
              <a:rPr lang="tr-TR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Waldyer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</a:rPr>
              <a:t> tarafından kromozomun keşfi</a:t>
            </a:r>
          </a:p>
          <a:p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2D050"/>
                </a:solidFill>
              </a:rPr>
              <a:t>1909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2D050"/>
                </a:solidFill>
              </a:rPr>
              <a:t>Genler ile kalıtımsal hastalıklar arasında bağlantının kurulması</a:t>
            </a:r>
          </a:p>
          <a:p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</a:rPr>
              <a:t>1911 </a:t>
            </a:r>
            <a:r>
              <a:rPr lang="tr-TR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</a:rPr>
              <a:t>Rous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</a:rPr>
              <a:t> tarafından ilk kansere neden olan virüsün keşfi</a:t>
            </a:r>
          </a:p>
          <a:p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FF"/>
                </a:solidFill>
              </a:rPr>
              <a:t>1914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FF"/>
                </a:solidFill>
              </a:rPr>
              <a:t>Manchester/İngiltere`de ilk kez bakteri kullanılarak kanalizasyon sularının işlenmesi</a:t>
            </a:r>
          </a:p>
          <a:p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</a:rPr>
              <a:t>1927 </a:t>
            </a:r>
            <a:r>
              <a:rPr lang="tr-TR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</a:rPr>
              <a:t>Murray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</a:rPr>
              <a:t> tarafından X-ışınlarının mutasyona yol açtığının bulunması</a:t>
            </a:r>
          </a:p>
          <a:p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  <a:p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  <a:p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6113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28600"/>
            <a:ext cx="6732240" cy="6640760"/>
          </a:xfrm>
        </p:spPr>
        <p:txBody>
          <a:bodyPr/>
          <a:lstStyle/>
          <a:p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1928 </a:t>
            </a:r>
            <a:r>
              <a:rPr lang="tr-TR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Flemming`in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ilk antibiyotik "penisilini" bulması</a:t>
            </a:r>
          </a:p>
          <a:p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1944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DNA`nın genleri içerdiğinin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gösterilmesi</a:t>
            </a:r>
          </a:p>
          <a:p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</a:rPr>
              <a:t>1953 Watson ve </a:t>
            </a:r>
            <a:r>
              <a:rPr lang="tr-TR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</a:rPr>
              <a:t>Crick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</a:rPr>
              <a:t> tarafından DNA`nın üç boyutlu yapısının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</a:rPr>
              <a:t>açıklanması</a:t>
            </a:r>
          </a:p>
          <a:p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</a:rPr>
              <a:t>1972 İnsan DNA`sının bileşimi ile şempanze ve goril DNA`larının %99 benzediğinin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</a:rPr>
              <a:t>bulunması</a:t>
            </a:r>
          </a:p>
          <a:p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1981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İlk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gen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sentezleme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cihazı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de-DE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geliştirildi</a:t>
            </a:r>
            <a:endParaRPr lang="tr-TR" sz="28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</a:endParaRPr>
          </a:p>
          <a:p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Fare başarıyla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klonlandı</a:t>
            </a:r>
          </a:p>
          <a:p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</a:rPr>
              <a:t>İlk yapay kromozom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</a:rPr>
              <a:t>sentezlendi</a:t>
            </a:r>
          </a:p>
          <a:p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HIV virüsünü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klonlandı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ve genom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dizilimi belirlendi…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  <a:p>
            <a:endParaRPr lang="tr-TR" sz="28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  <a:p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  <a:p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993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İlgili resi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1791"/>
            <a:ext cx="9144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1487" y="0"/>
            <a:ext cx="9144000" cy="607934"/>
          </a:xfrm>
        </p:spPr>
        <p:txBody>
          <a:bodyPr/>
          <a:lstStyle/>
          <a:p>
            <a:r>
              <a:rPr lang="tr-TR" sz="40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Biyo</a:t>
            </a:r>
            <a:r>
              <a:rPr lang="tr-TR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-Teknoloji ile ilgili Meslek Dalları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1" y="908720"/>
            <a:ext cx="9155487" cy="1363071"/>
          </a:xfrm>
        </p:spPr>
        <p:txBody>
          <a:bodyPr/>
          <a:lstStyle/>
          <a:p>
            <a:pPr marL="0" indent="0" algn="ctr">
              <a:buNone/>
            </a:pP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Genetik Mühendisliği, Gıda Mühendisliği, Moleküler Biyoloji, Mikrobiyoloji, Biyokimya, Ziraat Mühendisliği, Protein Mühendisliği…</a:t>
            </a:r>
          </a:p>
        </p:txBody>
      </p:sp>
    </p:spTree>
    <p:extLst>
      <p:ext uri="{BB962C8B-B14F-4D97-AF65-F5344CB8AC3E}">
        <p14:creationId xmlns:p14="http://schemas.microsoft.com/office/powerpoint/2010/main" val="34582311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3" name="2 İçerik Yer Tutucusu"/>
          <p:cNvSpPr>
            <a:spLocks noGrp="1"/>
          </p:cNvSpPr>
          <p:nvPr>
            <p:ph idx="1"/>
          </p:nvPr>
        </p:nvSpPr>
        <p:spPr>
          <a:xfrm>
            <a:off x="0" y="3644037"/>
            <a:ext cx="4569768" cy="2755144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tr-TR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Bunun yanı sıra genetik mühendisleri genlerde meydana gelen anormallikleri düzeltmek için çalışmalar yapmaktadır.</a:t>
            </a:r>
          </a:p>
        </p:txBody>
      </p:sp>
      <p:sp>
        <p:nvSpPr>
          <p:cNvPr id="9" name="8 Başlık"/>
          <p:cNvSpPr>
            <a:spLocks noGrp="1"/>
          </p:cNvSpPr>
          <p:nvPr>
            <p:ph type="title"/>
          </p:nvPr>
        </p:nvSpPr>
        <p:spPr>
          <a:xfrm>
            <a:off x="-396552" y="0"/>
            <a:ext cx="8229600" cy="692696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Genetik Mühendisliği</a:t>
            </a:r>
            <a:endParaRPr lang="tr-TR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rgbClr val="00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2" name="Resim 11" descr="http://www.tubitak.gov.tr/sites/default/files/styles/ana_gorsel/public/mam_uygulamali_egitim_01.gif?itok=yJ0N7tEZ"/>
          <p:cNvPicPr/>
          <p:nvPr/>
        </p:nvPicPr>
        <p:blipFill>
          <a:blip r:embed="rId2" cstate="print"/>
          <a:srcRect r="41226"/>
          <a:stretch>
            <a:fillRect/>
          </a:stretch>
        </p:blipFill>
        <p:spPr bwMode="auto">
          <a:xfrm>
            <a:off x="0" y="973961"/>
            <a:ext cx="4139952" cy="2240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Dikdörtgen 1"/>
          <p:cNvSpPr/>
          <p:nvPr/>
        </p:nvSpPr>
        <p:spPr>
          <a:xfrm>
            <a:off x="4246494" y="973961"/>
            <a:ext cx="489750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tr-TR" sz="28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C</a:t>
            </a:r>
            <a:r>
              <a:rPr lang="de-DE" sz="2800" b="1" dirty="0" err="1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anlıların</a:t>
            </a:r>
            <a:r>
              <a:rPr lang="de-DE" sz="2800" b="1" dirty="0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kalıtsal</a:t>
            </a:r>
            <a:r>
              <a:rPr lang="de-DE" sz="2800" b="1" dirty="0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özelliklerinin</a:t>
            </a:r>
            <a:r>
              <a:rPr lang="de-DE" sz="2800" b="1" dirty="0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değiştirilerek</a:t>
            </a:r>
            <a:r>
              <a:rPr lang="de-DE" sz="2800" b="1" dirty="0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, </a:t>
            </a:r>
            <a:r>
              <a:rPr lang="de-DE" sz="2800" b="1" dirty="0" err="1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onlara</a:t>
            </a:r>
            <a:r>
              <a:rPr lang="de-DE" sz="2800" b="1" dirty="0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yeni</a:t>
            </a:r>
            <a:r>
              <a:rPr lang="de-DE" sz="2800" b="1" dirty="0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tr-TR" sz="2800" b="1" dirty="0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özellikler</a:t>
            </a:r>
            <a:r>
              <a:rPr lang="de-DE" sz="2800" b="1" dirty="0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kazandırılmasına</a:t>
            </a:r>
            <a:r>
              <a:rPr lang="de-DE" sz="2800" b="1" dirty="0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yönelik</a:t>
            </a:r>
            <a:r>
              <a:rPr lang="de-DE" sz="2800" b="1" dirty="0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araştırmalar</a:t>
            </a:r>
            <a:r>
              <a:rPr lang="de-DE" sz="2800" b="1" dirty="0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 smtClean="0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yapan</a:t>
            </a:r>
            <a:r>
              <a:rPr lang="de-DE" sz="2800" b="1" dirty="0" smtClean="0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bilim</a:t>
            </a:r>
            <a:r>
              <a:rPr lang="de-DE" sz="2800" b="1" dirty="0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2800" b="1" dirty="0" err="1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alanıdır</a:t>
            </a:r>
            <a:r>
              <a:rPr lang="de-DE" sz="2800" b="1" dirty="0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.</a:t>
            </a:r>
          </a:p>
        </p:txBody>
      </p:sp>
      <p:pic>
        <p:nvPicPr>
          <p:cNvPr id="10242" name="Picture 2" descr="genetik mühendisliği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115" y="3501008"/>
            <a:ext cx="4339694" cy="322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91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Picture 12" descr="biyoteknoloji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1" y="47980"/>
            <a:ext cx="3384376" cy="2070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biyonik kol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28669"/>
            <a:ext cx="3034486" cy="2929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biyonik kol ile ilgili görsel sonucu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54"/>
          <a:stretch/>
        </p:blipFill>
        <p:spPr bwMode="auto">
          <a:xfrm>
            <a:off x="3020095" y="3928668"/>
            <a:ext cx="2995012" cy="2929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laç ile ilgili görsel sonuc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41870" y="-235367"/>
            <a:ext cx="3517119" cy="2291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71984" y="252564"/>
            <a:ext cx="5050904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b="1" dirty="0" err="1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Biyo</a:t>
            </a:r>
            <a:r>
              <a:rPr lang="tr-TR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-teknoloji</a:t>
            </a:r>
            <a:endParaRPr lang="tr-TR" b="1" dirty="0">
              <a:ln w="12700">
                <a:solidFill>
                  <a:srgbClr val="000000"/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4990" y="1948650"/>
            <a:ext cx="914399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b="1" dirty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İnsan ve çevreyi olumsuz etkilemeyecek şekilde, </a:t>
            </a:r>
            <a:r>
              <a:rPr lang="tr-TR" sz="2800" b="1" dirty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canlı veya cansız maddeler </a:t>
            </a:r>
            <a:r>
              <a:rPr lang="tr-TR" sz="2800" b="1" dirty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üzerinde bilimsel ilkelere dayalı olarak, yeni ürün elde etmek için yapılan değişimlerin tümüne </a:t>
            </a:r>
            <a:r>
              <a:rPr lang="tr-TR" sz="2800" b="1" dirty="0" err="1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biyo</a:t>
            </a:r>
            <a:r>
              <a:rPr lang="tr-TR" sz="28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-teknoloji </a:t>
            </a:r>
            <a:r>
              <a:rPr lang="tr-TR" sz="2800" b="1" dirty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denir. </a:t>
            </a:r>
            <a:endParaRPr lang="tr-TR" sz="2800" dirty="0"/>
          </a:p>
        </p:txBody>
      </p:sp>
      <p:pic>
        <p:nvPicPr>
          <p:cNvPr id="2058" name="Picture 10" descr="biyoteknoloji ile ilgili görsel sonucu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91"/>
          <a:stretch/>
        </p:blipFill>
        <p:spPr bwMode="auto">
          <a:xfrm>
            <a:off x="5886788" y="3928666"/>
            <a:ext cx="3272201" cy="2929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4" name="Picture 8" descr="http://2.bp.blogspot.com/_aOmxurq30LY/SmWi-H9SK_I/AAAAAAAAA7U/LIY-UpUBhrk/s320/nezam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783" y="4870805"/>
            <a:ext cx="1982899" cy="1926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http://www.bilgekalemi.com/wp-content/uploads/2012/07/genetik-m%C3%BChendisli%C4%9F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986" y="4891330"/>
            <a:ext cx="2272797" cy="1973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79412" y="-216183"/>
            <a:ext cx="8229600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Genetik Mühendisliğinin Amaçları</a:t>
            </a:r>
            <a:endParaRPr lang="tr-TR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203543"/>
            <a:ext cx="5076056" cy="892696"/>
          </a:xfrm>
        </p:spPr>
        <p:txBody>
          <a:bodyPr/>
          <a:lstStyle/>
          <a:p>
            <a:pPr algn="ctr">
              <a:buNone/>
            </a:pPr>
            <a:r>
              <a:rPr lang="tr-TR" sz="28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Canlıların özürlerinin giderilmesini sağlamak.</a:t>
            </a:r>
          </a:p>
        </p:txBody>
      </p:sp>
      <p:pic>
        <p:nvPicPr>
          <p:cNvPr id="19460" name="Picture 4" descr="http://www.arastiralim.net/ilk/wp-content/uploads/2009/06/insan-kulagi-yetistiren-fare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6" t="2439" r="6274" b="10588"/>
          <a:stretch/>
        </p:blipFill>
        <p:spPr bwMode="auto">
          <a:xfrm>
            <a:off x="190300" y="2475182"/>
            <a:ext cx="3888432" cy="25681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283968" y="3243879"/>
            <a:ext cx="47822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b="1" dirty="0" smtClean="0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İnsandan </a:t>
            </a:r>
            <a:r>
              <a:rPr lang="tr-TR" sz="2400" b="1" dirty="0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insana ya da hayvandan insana doku ve organ naklinin yapılmasını sağlamak.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25855" y="5018877"/>
            <a:ext cx="533823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Canlıdan </a:t>
            </a:r>
            <a:r>
              <a:rPr lang="tr-TR" sz="2400" b="1" dirty="0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canlıya veya hücreden hücreye gen naklinin yapılması ile ya da genlerde yapılan değişiklikler sonucu yeni canlı türlerinin ve üstün özellikli canlıların elde edilmesini sağlamak.</a:t>
            </a:r>
          </a:p>
        </p:txBody>
      </p:sp>
      <p:pic>
        <p:nvPicPr>
          <p:cNvPr id="12290" name="Picture 2" descr="genetik mühendisliği ile ilgili görsel sonuc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3" y="857401"/>
            <a:ext cx="3264297" cy="2176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11673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3404"/>
            <a:ext cx="9270268" cy="689292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Genetik Mühendisliğinin Amaçları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95936" y="1152510"/>
            <a:ext cx="4885903" cy="1068687"/>
          </a:xfrm>
        </p:spPr>
        <p:txBody>
          <a:bodyPr/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Canlıların ömürlerinin uzatılmasını sağlamak.</a:t>
            </a:r>
          </a:p>
        </p:txBody>
      </p:sp>
      <p:pic>
        <p:nvPicPr>
          <p:cNvPr id="20482" name="Picture 2" descr="http://www.evrimteorisi.info/Repository/Images/genetik-muhendisligi-hakkindaki-yanilgilar_591x2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6598"/>
            <a:ext cx="4340044" cy="19827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544126" y="5200925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2800" b="1" dirty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İnsanın genetik şifresinin çözümlenmesini yapmak.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0" y="2976844"/>
            <a:ext cx="48139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b="1" dirty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Canlıların hastalıklardan korunmasının sağlanması.</a:t>
            </a:r>
          </a:p>
        </p:txBody>
      </p:sp>
      <p:pic>
        <p:nvPicPr>
          <p:cNvPr id="13314" name="Picture 2" descr="genetik mühendisliği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2999" y="2245431"/>
            <a:ext cx="4028220" cy="24169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genetik mühendisliği ile ilgili görsel sonuc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92696"/>
            <a:ext cx="3631720" cy="20410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122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genetik mühendisliği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8989" y="2223608"/>
            <a:ext cx="3595433" cy="2239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genetik mühendisliği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567" y="6406"/>
            <a:ext cx="3595433" cy="2199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9554" name="Picture 2" descr="http://t0.gstatic.com/images?q=tbn:ANd9GcTZoTglmmrgSHlpCHnYhHH4pTtdFNc6GyNH1ZHCTmAixptWCiQ&amp;t=1&amp;usg=__UGHD0AD27ZqoDzUQE4Ulk3nzW3Q=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395" y="4492530"/>
            <a:ext cx="1656558" cy="2361476"/>
          </a:xfrm>
          <a:prstGeom prst="rect">
            <a:avLst/>
          </a:prstGeom>
          <a:noFill/>
          <a:ln>
            <a:noFill/>
          </a:ln>
        </p:spPr>
      </p:pic>
      <p:sp>
        <p:nvSpPr>
          <p:cNvPr id="156676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5724128" cy="4525963"/>
          </a:xfrm>
        </p:spPr>
        <p:txBody>
          <a:bodyPr/>
          <a:lstStyle/>
          <a:p>
            <a:pPr eaLnBrk="1" hangingPunct="1">
              <a:buNone/>
            </a:pPr>
            <a:r>
              <a:rPr lang="tr-TR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İlk genetik mühendisliği uygulamaları ilk olarak bitkilerin direncini artırmak amacıyla yapılmıştır. </a:t>
            </a:r>
          </a:p>
          <a:p>
            <a:pPr eaLnBrk="1" hangingPunct="1">
              <a:buNone/>
            </a:pPr>
            <a:r>
              <a:rPr lang="tr-TR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İlerleyen yıllarda </a:t>
            </a:r>
            <a:r>
              <a:rPr lang="tr-TR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DNA parmak izi, klonlama, gen tedavisi </a:t>
            </a:r>
            <a:r>
              <a:rPr lang="tr-TR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gibi çalışmalarla bu alandaki araştırmalara devam etmiştir.</a:t>
            </a:r>
          </a:p>
        </p:txBody>
      </p:sp>
      <p:pic>
        <p:nvPicPr>
          <p:cNvPr id="15667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4492530"/>
            <a:ext cx="2365470" cy="2365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42" name="Picture 6" descr="İlgili resim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7" r="5603"/>
          <a:stretch/>
        </p:blipFill>
        <p:spPr bwMode="auto">
          <a:xfrm>
            <a:off x="4257877" y="4463563"/>
            <a:ext cx="4896545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009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http://www.bayrampasadh.gov.tr/images/b/201105271158_endoskopi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7003" y="1107626"/>
            <a:ext cx="3419872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676" name="Picture 4" descr="http://www.dannyz.net/images_wp/mercedeskidha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0" r="10961"/>
          <a:stretch/>
        </p:blipFill>
        <p:spPr bwMode="auto">
          <a:xfrm>
            <a:off x="5148064" y="4595714"/>
            <a:ext cx="3312368" cy="22622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4" name="Picture 2" descr="http://www.techandinnovationdaily.com/wp-content/uploads/2012/12/ArtificialHeartPi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4" y="2900812"/>
            <a:ext cx="3816424" cy="25422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70875"/>
            <a:ext cx="9144000" cy="141763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31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99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tr-TR" sz="31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99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tr-TR" sz="31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99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tr-TR" sz="31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99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tr-TR" sz="3100" b="1" dirty="0" err="1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99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Biyoteknoloji</a:t>
            </a:r>
            <a:r>
              <a:rPr lang="tr-TR" sz="31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99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uygulamaları </a:t>
            </a:r>
            <a:r>
              <a:rPr lang="tr-TR" sz="3100" b="1" dirty="0" err="1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99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sağlıkalanında</a:t>
            </a:r>
            <a:r>
              <a:rPr lang="tr-TR" sz="31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99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gıda sanayinde, veterinerlikte ve tıp alanlarında kullanılır.</a:t>
            </a:r>
            <a:r>
              <a:rPr lang="tr-TR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99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tr-TR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99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tr-TR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tr-TR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tr-TR" b="1" dirty="0">
              <a:ln w="12700">
                <a:solidFill>
                  <a:srgbClr val="000000"/>
                </a:solidFill>
                <a:prstDash val="solid"/>
              </a:ln>
              <a:solidFill>
                <a:srgbClr val="00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449651"/>
            <a:ext cx="5364088" cy="1656184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None/>
              <a:defRPr/>
            </a:pPr>
            <a:r>
              <a:rPr lang="tr-TR" sz="28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Endoskopi cihazıyla sindirim sistemi hastalıkları teşhis edilmiştir.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32864" y="5473005"/>
            <a:ext cx="511519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eaLnBrk="1" fontAlgn="auto" hangingPunct="1">
              <a:spcAft>
                <a:spcPts val="0"/>
              </a:spcAft>
              <a:buNone/>
              <a:defRPr/>
            </a:pPr>
            <a:r>
              <a:rPr lang="tr-TR" sz="2800" b="1" dirty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Plastik cerrahide yapay kol ve bacak ile diz ve kalça eklemleri yapılmıştır.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3707905" y="3650393"/>
            <a:ext cx="54360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eaLnBrk="1" fontAlgn="auto" hangingPunct="1">
              <a:spcAft>
                <a:spcPts val="0"/>
              </a:spcAft>
              <a:buNone/>
              <a:defRPr/>
            </a:pPr>
            <a:r>
              <a:rPr lang="tr-TR" sz="2400" b="1" dirty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Yapay </a:t>
            </a:r>
            <a:r>
              <a:rPr lang="tr-TR" sz="24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böbrek, kalp </a:t>
            </a:r>
            <a:r>
              <a:rPr lang="tr-TR" sz="2400" b="1" dirty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ve akciğer (diyaliz makinesi ve solunum cihazı) yapılmıştır.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tahlil cihazları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096" y="26262"/>
            <a:ext cx="2688233" cy="23690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2" name="Picture 6" descr="http://www.merakname.com/depo/tip-2-diyabet-nedi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031618"/>
            <a:ext cx="2638845" cy="26388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260648"/>
            <a:ext cx="4464496" cy="1036712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None/>
              <a:defRPr/>
            </a:pPr>
            <a:r>
              <a:rPr lang="tr-TR" b="1" dirty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Tahlil yapabilen cihazlar yapılmıştır.</a:t>
            </a:r>
          </a:p>
          <a:p>
            <a:pPr algn="ctr"/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4344555"/>
            <a:ext cx="608416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eaLnBrk="1" fontAlgn="auto" hangingPunct="1">
              <a:spcAft>
                <a:spcPts val="0"/>
              </a:spcAft>
              <a:buNone/>
              <a:defRPr/>
            </a:pPr>
            <a:r>
              <a:rPr lang="tr-TR" sz="2800" b="1" dirty="0">
                <a:ln w="12700">
                  <a:solidFill>
                    <a:srgbClr val="00000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Şeker (diyabet) hastalığının tedavisinde kullanılan insülin hormonunun bakteriden üretilmiştir. </a:t>
            </a:r>
            <a:r>
              <a:rPr lang="tr-TR" sz="2800" b="1" dirty="0" smtClean="0">
                <a:ln w="12700">
                  <a:solidFill>
                    <a:srgbClr val="00000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(</a:t>
            </a:r>
            <a:r>
              <a:rPr lang="tr-TR" sz="2800" b="1" dirty="0" err="1" smtClean="0">
                <a:ln w="12700">
                  <a:solidFill>
                    <a:srgbClr val="00000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Biyoteknoloji</a:t>
            </a:r>
            <a:r>
              <a:rPr lang="tr-TR" sz="2800" b="1" dirty="0" smtClean="0">
                <a:ln w="12700">
                  <a:solidFill>
                    <a:srgbClr val="00000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tr-TR" sz="2800" b="1" dirty="0">
                <a:ln w="12700">
                  <a:solidFill>
                    <a:srgbClr val="00000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ile bakterilerden insülin üretilmesi sağlanmıştır).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499992" y="2455787"/>
            <a:ext cx="46440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eaLnBrk="1" fontAlgn="auto" hangingPunct="1">
              <a:spcAft>
                <a:spcPts val="0"/>
              </a:spcAft>
              <a:buNone/>
              <a:defRPr/>
            </a:pPr>
            <a:r>
              <a:rPr lang="tr-TR" sz="2800" b="1" dirty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Hastalıkların tedavisinde (enfeksiyonlara karşı) kullanılan aşı üretildi.</a:t>
            </a:r>
          </a:p>
        </p:txBody>
      </p:sp>
      <p:pic>
        <p:nvPicPr>
          <p:cNvPr id="29698" name="Picture 2" descr="http://www.laboratuvar.com.tr/images/product_original/m415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6878" y="31920"/>
            <a:ext cx="1393262" cy="23857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aşı ile ilgili görsel sonuc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24" y="2023825"/>
            <a:ext cx="4283968" cy="20688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3688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03085" y="196121"/>
            <a:ext cx="5016987" cy="1656184"/>
          </a:xfrm>
        </p:spPr>
        <p:txBody>
          <a:bodyPr>
            <a:noAutofit/>
          </a:bodyPr>
          <a:lstStyle/>
          <a:p>
            <a:pPr marL="68580" indent="0" algn="ctr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None/>
              <a:defRPr/>
            </a:pPr>
            <a:r>
              <a:rPr lang="tr-TR" sz="28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Besin değeri </a:t>
            </a:r>
            <a:r>
              <a:rPr lang="tr-TR" sz="2800" b="1" dirty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yüksek sebze meyvelerin, süt verimi yüksek ineklerin, yumurta </a:t>
            </a:r>
            <a:r>
              <a:rPr lang="tr-TR" sz="28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verimi yüksek </a:t>
            </a:r>
            <a:r>
              <a:rPr lang="tr-TR" sz="2800" b="1" dirty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tavukların üretilmesi </a:t>
            </a:r>
            <a:r>
              <a:rPr lang="tr-TR" sz="28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sağlandı.</a:t>
            </a:r>
            <a:endParaRPr lang="tr-TR" sz="2800" b="1" dirty="0">
              <a:ln w="12700">
                <a:solidFill>
                  <a:srgbClr val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5042118"/>
            <a:ext cx="52200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" indent="0" algn="ctr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None/>
              <a:defRPr/>
            </a:pPr>
            <a:r>
              <a:rPr lang="tr-TR" sz="2800" b="1" dirty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DNA’daki genlerin değiştirilmesi ve çıkartılması gerçekleştirildi. (Kalıtsal hastalıkların tedavisi ve domuzdan organ nakli için).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3707905" y="2698133"/>
            <a:ext cx="51589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" indent="0" algn="ctr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None/>
              <a:defRPr/>
            </a:pPr>
            <a:r>
              <a:rPr lang="tr-TR" sz="2800" b="1" dirty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Gıda sanayinde meyve suyu, süt ürünleri, sirke, alkol, vitamin tabletlerinin üretilmesi sağlandı.</a:t>
            </a:r>
          </a:p>
        </p:txBody>
      </p:sp>
      <p:pic>
        <p:nvPicPr>
          <p:cNvPr id="30722" name="Picture 2" descr="http://file.yabantv.com/1/0/0/0/0/1/1/1/1/1/0/0/0/file/86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78705"/>
            <a:ext cx="3810000" cy="2524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meyve suları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498" y="2492896"/>
            <a:ext cx="3648835" cy="22805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na dan gen çıkarma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053" y="5012066"/>
            <a:ext cx="3949019" cy="1775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20978" y="141312"/>
            <a:ext cx="5601090" cy="2135560"/>
          </a:xfrm>
        </p:spPr>
        <p:txBody>
          <a:bodyPr/>
          <a:lstStyle/>
          <a:p>
            <a:pPr marL="68580" indent="0" algn="ctr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None/>
              <a:defRPr/>
            </a:pPr>
            <a:r>
              <a:rPr lang="tr-TR" sz="2800" b="1" dirty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Özel koşullara dayanabilen ve vücudu koruyabilen elbiseler, araçlar üretildi.(Yangın, astronot elbisesi).</a:t>
            </a:r>
          </a:p>
          <a:p>
            <a:pPr algn="ctr"/>
            <a:endParaRPr lang="tr-TR" sz="2800" dirty="0"/>
          </a:p>
        </p:txBody>
      </p:sp>
      <p:sp>
        <p:nvSpPr>
          <p:cNvPr id="4" name="Dikdörtgen 3"/>
          <p:cNvSpPr/>
          <p:nvPr/>
        </p:nvSpPr>
        <p:spPr>
          <a:xfrm>
            <a:off x="3851920" y="3098339"/>
            <a:ext cx="52920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" indent="0" algn="ctr" eaLnBrk="1" fontAlgn="auto" hangingPunct="1">
              <a:spcAft>
                <a:spcPts val="0"/>
              </a:spcAft>
              <a:buClr>
                <a:schemeClr val="accent2">
                  <a:lumMod val="75000"/>
                </a:schemeClr>
              </a:buClr>
              <a:buNone/>
              <a:defRPr/>
            </a:pPr>
            <a:r>
              <a:rPr lang="tr-TR" sz="2800" b="1" dirty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Böcek ilacı, deterjan, parfüm gibi kimyasal maddeler üretildi.</a:t>
            </a:r>
          </a:p>
        </p:txBody>
      </p:sp>
      <p:pic>
        <p:nvPicPr>
          <p:cNvPr id="31746" name="Picture 2" descr="http://www.foundation3d.com/uploads/studio/2008/06/-19-9047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66455"/>
            <a:ext cx="3200872" cy="24006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2" name="Picture 8" descr="http://www.ercanpazarlama.net/FileUpload/bs355439/UrunResim/1180398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048" y="2241140"/>
            <a:ext cx="2885516" cy="2564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eterjanlar ile ilgili görsel sonuc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5" y="4607470"/>
            <a:ext cx="3722978" cy="2161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95536" y="5157192"/>
            <a:ext cx="40324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latin typeface="+mn-lt"/>
              </a:rPr>
              <a:t>Leke çıkarıcı enzimler içeren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latin typeface="+mn-lt"/>
              </a:rPr>
              <a:t>deterjanlar üretilmiştir.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124381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73206"/>
            <a:ext cx="5724128" cy="1512168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None/>
              <a:defRPr/>
            </a:pPr>
            <a:r>
              <a:rPr lang="tr-TR" sz="28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Kirli </a:t>
            </a:r>
            <a:r>
              <a:rPr lang="tr-TR" sz="2800" b="1" dirty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sularda </a:t>
            </a:r>
            <a:r>
              <a:rPr lang="tr-TR" sz="28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yaşayan </a:t>
            </a:r>
            <a:r>
              <a:rPr lang="tr-TR" sz="2800" b="1" dirty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bakteriler, kirli suyu temizleyebilen canlılar haline getirildi</a:t>
            </a:r>
            <a:r>
              <a:rPr lang="tr-TR" sz="28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tr-TR" sz="2800" b="1" dirty="0">
              <a:ln w="12700">
                <a:solidFill>
                  <a:srgbClr val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572000" y="2575761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ctr" eaLnBrk="1" fontAlgn="auto" hangingPunct="1">
              <a:spcAft>
                <a:spcPts val="0"/>
              </a:spcAft>
              <a:buNone/>
              <a:defRPr/>
            </a:pPr>
            <a:r>
              <a:rPr lang="tr-TR" sz="2800" b="1" dirty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Herhangi bir vitaminin herhangi bir organda üretilmesi sağlandı.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07504" y="4611231"/>
            <a:ext cx="50040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eaLnBrk="1" fontAlgn="auto" hangingPunct="1">
              <a:spcAft>
                <a:spcPts val="0"/>
              </a:spcAft>
              <a:buNone/>
              <a:defRPr/>
            </a:pPr>
            <a:r>
              <a:rPr lang="tr-TR" sz="2800" b="1" dirty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Kanser, AIDS gibi birçok hastalığın tedavisi ve önlenmesinde kullanılacak genetik ürünlerin elde edilmesi sağlandı.</a:t>
            </a:r>
          </a:p>
        </p:txBody>
      </p:sp>
      <p:pic>
        <p:nvPicPr>
          <p:cNvPr id="32774" name="Picture 6" descr="http://4.bp.blogspot.com/-MqDXwNYW2QQ/T6NZfB_Px5I/AAAAAAAAAN8/gsUKHSTx-mI/s400/Essential+Vitamin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18" y="1808276"/>
            <a:ext cx="4176464" cy="27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bakteri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4701" y="65182"/>
            <a:ext cx="3480321" cy="19458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ilaç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293096"/>
            <a:ext cx="3671756" cy="24492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 txBox="1">
            <a:spLocks/>
          </p:cNvSpPr>
          <p:nvPr/>
        </p:nvSpPr>
        <p:spPr>
          <a:xfrm>
            <a:off x="0" y="592722"/>
            <a:ext cx="5724128" cy="1512168"/>
          </a:xfrm>
          <a:prstGeom prst="rect">
            <a:avLst/>
          </a:prstGeom>
        </p:spPr>
        <p:txBody>
          <a:bodyPr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8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Soğuğa, sıcağa, hastalıklara ve bazı zararlı böceklere dayanıklı bitkiler geliştirilmiştir.</a:t>
            </a:r>
            <a:endParaRPr lang="tr-TR" sz="2800" b="1" dirty="0">
              <a:ln w="12700">
                <a:solidFill>
                  <a:srgbClr val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146" name="Picture 2" descr="biyoteknoloji bitkiler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9841" y="282006"/>
            <a:ext cx="3190875" cy="2133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İlgili resi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005" y="2554604"/>
            <a:ext cx="3723923" cy="23237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2 İçerik Yer Tutucusu"/>
          <p:cNvSpPr txBox="1">
            <a:spLocks/>
          </p:cNvSpPr>
          <p:nvPr/>
        </p:nvSpPr>
        <p:spPr>
          <a:xfrm>
            <a:off x="3949928" y="2861638"/>
            <a:ext cx="5193346" cy="1512168"/>
          </a:xfrm>
          <a:prstGeom prst="rect">
            <a:avLst/>
          </a:prstGeom>
        </p:spPr>
        <p:txBody>
          <a:bodyPr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8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Klonlama gerçekleştirildi. İnsanların DNA haritası ortaya çıkarıldı.</a:t>
            </a:r>
            <a:endParaRPr lang="tr-TR" sz="2800" b="1" dirty="0">
              <a:ln w="12700">
                <a:solidFill>
                  <a:srgbClr val="000000"/>
                </a:solidFill>
                <a:prstDash val="solid"/>
              </a:ln>
              <a:solidFill>
                <a:srgbClr val="FF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150" name="Picture 6" descr="erken teşhis ile ilgili görsel sonuc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8942" y="4509120"/>
            <a:ext cx="3924697" cy="22090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2 İçerik Yer Tutucusu"/>
          <p:cNvSpPr txBox="1">
            <a:spLocks/>
          </p:cNvSpPr>
          <p:nvPr/>
        </p:nvSpPr>
        <p:spPr>
          <a:xfrm>
            <a:off x="-23700" y="5192680"/>
            <a:ext cx="5028579" cy="1512168"/>
          </a:xfrm>
          <a:prstGeom prst="rect">
            <a:avLst/>
          </a:prstGeom>
        </p:spPr>
        <p:txBody>
          <a:bodyPr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8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Hastalıklara karşı erken teşhis yöntemleri geliştirildi.</a:t>
            </a:r>
            <a:endParaRPr lang="tr-TR" sz="2800" b="1" dirty="0">
              <a:ln w="12700">
                <a:solidFill>
                  <a:srgbClr val="000000"/>
                </a:solidFill>
                <a:prstDash val="solid"/>
              </a:ln>
              <a:solidFill>
                <a:srgbClr val="00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094372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gdo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323" y="4077072"/>
            <a:ext cx="4245151" cy="2122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tr-TR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Biyo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-teknolojinin Zararları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211960" y="3861048"/>
            <a:ext cx="4932040" cy="2808312"/>
          </a:xfrm>
        </p:spPr>
        <p:txBody>
          <a:bodyPr/>
          <a:lstStyle/>
          <a:p>
            <a:pPr marL="0" indent="0" algn="ctr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FF"/>
                </a:solidFill>
              </a:rPr>
              <a:t>Genetiğiyle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FF"/>
                </a:solidFill>
              </a:rPr>
              <a:t>oynanmış bitkilerle beslenen canlılar zarar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FF"/>
                </a:solidFill>
              </a:rPr>
              <a:t>görebilir,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FF"/>
              </a:solidFill>
            </a:endParaRPr>
          </a:p>
          <a:p>
            <a:pPr marL="0" indent="0" algn="ctr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FF"/>
                </a:solidFill>
              </a:rPr>
              <a:t>Genetik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FF"/>
                </a:solidFill>
              </a:rPr>
              <a:t>mühendislerinin bir bitkideki geni başka bitkiye aktarmaları sonucu onları yiyen insanlarda alerjiye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FF"/>
                </a:solidFill>
              </a:rPr>
              <a:t>rastlanması.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FF"/>
              </a:solidFill>
            </a:endParaRPr>
          </a:p>
        </p:txBody>
      </p:sp>
      <p:pic>
        <p:nvPicPr>
          <p:cNvPr id="1026" name="Picture 2" descr="biyolojik silah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631" y="1099427"/>
            <a:ext cx="4488433" cy="2524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-35369" y="1565031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latin typeface="Calibri"/>
                <a:cs typeface="+mn-cs"/>
              </a:rPr>
              <a:t>Biyolojik silahlar üretilebilir.</a:t>
            </a:r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7293582"/>
      </p:ext>
    </p:extLst>
  </p:cSld>
  <p:clrMapOvr>
    <a:masterClrMapping/>
  </p:clrMapOvr>
</p:sld>
</file>

<file path=ppt/theme/theme1.xml><?xml version="1.0" encoding="utf-8"?>
<a:theme xmlns:a="http://schemas.openxmlformats.org/drawingml/2006/main" name="1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1622</TotalTime>
  <Words>751</Words>
  <Application>Microsoft Office PowerPoint</Application>
  <PresentationFormat>Ekran Gösterisi (4:3)</PresentationFormat>
  <Paragraphs>80</Paragraphs>
  <Slides>22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6" baseType="lpstr">
      <vt:lpstr>Arial</vt:lpstr>
      <vt:lpstr>Calibri</vt:lpstr>
      <vt:lpstr>Wingdings</vt:lpstr>
      <vt:lpstr>1_Ofis Teması</vt:lpstr>
      <vt:lpstr>Biyo-teknoloji </vt:lpstr>
      <vt:lpstr>Biyo-teknoloji</vt:lpstr>
      <vt:lpstr>  Biyoteknoloji uygulamaları sağlıkalanında, gıda sanayinde, veterinerlikte ve tıp alanlarında kullanılır.  </vt:lpstr>
      <vt:lpstr>PowerPoint Sunusu</vt:lpstr>
      <vt:lpstr>PowerPoint Sunusu</vt:lpstr>
      <vt:lpstr>PowerPoint Sunusu</vt:lpstr>
      <vt:lpstr>PowerPoint Sunusu</vt:lpstr>
      <vt:lpstr>PowerPoint Sunusu</vt:lpstr>
      <vt:lpstr>Biyo-teknolojinin Zararları</vt:lpstr>
      <vt:lpstr>PowerPoint Sunusu</vt:lpstr>
      <vt:lpstr>PowerPoint Sunusu</vt:lpstr>
      <vt:lpstr>Biyo-Teknolijinin Kısa Tarihçesi</vt:lpstr>
      <vt:lpstr>Milattan Önce (MÖ)</vt:lpstr>
      <vt:lpstr>Milattan Sonra(MS) </vt:lpstr>
      <vt:lpstr>PowerPoint Sunusu</vt:lpstr>
      <vt:lpstr>PowerPoint Sunusu</vt:lpstr>
      <vt:lpstr>PowerPoint Sunusu</vt:lpstr>
      <vt:lpstr>Biyo-Teknoloji ile ilgili Meslek Dalları</vt:lpstr>
      <vt:lpstr>Genetik Mühendisliği</vt:lpstr>
      <vt:lpstr>Genetik Mühendisliğinin Amaçları</vt:lpstr>
      <vt:lpstr>Genetik Mühendisliğinin Amaçları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Anayurt</dc:creator>
  <cp:lastModifiedBy>yasin anayurt</cp:lastModifiedBy>
  <cp:revision>134</cp:revision>
  <dcterms:created xsi:type="dcterms:W3CDTF">2009-10-24T23:44:59Z</dcterms:created>
  <dcterms:modified xsi:type="dcterms:W3CDTF">2017-02-25T20:44:35Z</dcterms:modified>
</cp:coreProperties>
</file>