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4" r:id="rId2"/>
  </p:sldMasterIdLst>
  <p:notesMasterIdLst>
    <p:notesMasterId r:id="rId59"/>
  </p:notesMasterIdLst>
  <p:sldIdLst>
    <p:sldId id="375" r:id="rId3"/>
    <p:sldId id="384" r:id="rId4"/>
    <p:sldId id="356" r:id="rId5"/>
    <p:sldId id="371" r:id="rId6"/>
    <p:sldId id="372" r:id="rId7"/>
    <p:sldId id="373" r:id="rId8"/>
    <p:sldId id="357" r:id="rId9"/>
    <p:sldId id="370" r:id="rId10"/>
    <p:sldId id="358" r:id="rId11"/>
    <p:sldId id="359" r:id="rId12"/>
    <p:sldId id="374" r:id="rId13"/>
    <p:sldId id="376" r:id="rId14"/>
    <p:sldId id="377" r:id="rId15"/>
    <p:sldId id="378" r:id="rId16"/>
    <p:sldId id="379" r:id="rId17"/>
    <p:sldId id="360" r:id="rId18"/>
    <p:sldId id="361" r:id="rId19"/>
    <p:sldId id="380" r:id="rId20"/>
    <p:sldId id="386" r:id="rId21"/>
    <p:sldId id="381" r:id="rId22"/>
    <p:sldId id="382" r:id="rId23"/>
    <p:sldId id="383" r:id="rId24"/>
    <p:sldId id="385" r:id="rId25"/>
    <p:sldId id="363" r:id="rId26"/>
    <p:sldId id="258" r:id="rId27"/>
    <p:sldId id="257" r:id="rId28"/>
    <p:sldId id="256" r:id="rId29"/>
    <p:sldId id="388" r:id="rId30"/>
    <p:sldId id="387" r:id="rId31"/>
    <p:sldId id="389" r:id="rId32"/>
    <p:sldId id="366" r:id="rId33"/>
    <p:sldId id="368" r:id="rId34"/>
    <p:sldId id="367" r:id="rId35"/>
    <p:sldId id="369" r:id="rId36"/>
    <p:sldId id="263" r:id="rId37"/>
    <p:sldId id="262" r:id="rId38"/>
    <p:sldId id="259" r:id="rId39"/>
    <p:sldId id="390" r:id="rId40"/>
    <p:sldId id="260" r:id="rId41"/>
    <p:sldId id="264" r:id="rId42"/>
    <p:sldId id="265" r:id="rId43"/>
    <p:sldId id="268" r:id="rId44"/>
    <p:sldId id="269" r:id="rId45"/>
    <p:sldId id="273" r:id="rId46"/>
    <p:sldId id="274" r:id="rId47"/>
    <p:sldId id="354" r:id="rId48"/>
    <p:sldId id="281" r:id="rId49"/>
    <p:sldId id="282" r:id="rId50"/>
    <p:sldId id="283" r:id="rId51"/>
    <p:sldId id="284" r:id="rId52"/>
    <p:sldId id="280" r:id="rId53"/>
    <p:sldId id="275" r:id="rId54"/>
    <p:sldId id="322" r:id="rId55"/>
    <p:sldId id="355" r:id="rId56"/>
    <p:sldId id="277" r:id="rId57"/>
    <p:sldId id="391" r:id="rId58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00"/>
    <a:srgbClr val="386B80"/>
    <a:srgbClr val="5E5E5E"/>
    <a:srgbClr val="6699FF"/>
    <a:srgbClr val="9900FF"/>
    <a:srgbClr val="99CC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62" autoAdjust="0"/>
    <p:restoredTop sz="94799" autoAdjust="0"/>
  </p:normalViewPr>
  <p:slideViewPr>
    <p:cSldViewPr>
      <p:cViewPr varScale="1">
        <p:scale>
          <a:sx n="75" d="100"/>
          <a:sy n="75" d="100"/>
        </p:scale>
        <p:origin x="101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9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61" Type="http://schemas.openxmlformats.org/officeDocument/2006/relationships/viewProps" Target="view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CC4F65-F882-492F-84EB-2C2EB3404002}" type="datetimeFigureOut">
              <a:rPr lang="tr-TR" smtClean="0"/>
              <a:pPr/>
              <a:t>4.09.2016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293E8D-796A-4D68-91A1-B7E66FDA1F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99540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86D8D-5284-4FE1-B1D2-1AA529532544}" type="slidenum">
              <a:rPr lang="tr-TR" smtClean="0"/>
              <a:pPr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3203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293E8D-796A-4D68-91A1-B7E66FDA1FC9}" type="slidenum">
              <a:rPr lang="tr-TR" smtClean="0"/>
              <a:pPr/>
              <a:t>47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8440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ED554-C012-493E-8950-9EA36AB99B27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46A85-7196-451E-8949-17EB4C2ED26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349EB-40EA-45AB-BED2-E95010D2D565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9B35C-3C7B-4185-9A7D-B08BDFE843C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6DC06-0B77-4829-B49B-2DBC5A3E1BC7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A9217-5E2A-40EE-BC2A-46C569ABC26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BF2967-426B-4CDB-B59E-68C9FB2B917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Başlık, Metin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4038600" cy="43021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828800"/>
            <a:ext cx="4038600" cy="20748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648200" y="4056063"/>
            <a:ext cx="4038600" cy="207486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5E4B4F-37AF-4EE7-A0C9-B3F463620F6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26411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4A037-A777-43E8-BD70-6C2D65017FBD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9D9B8-F03E-4D35-9079-1A7FF7A144A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9595C-33FC-44DA-BDDF-A7B378EC9C40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1961D-7779-4802-BD6B-8758A30F27B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3EAFB-3563-4BB9-83BF-8AFBD9DA886E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B9042-F567-4E4B-92B8-9E575DF6934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D2D13-8F08-43C7-9B98-3289579B852D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24F7C-4F46-4460-9F71-2CFAA820B35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36B5C-5CDC-41C4-AAA1-E7DCC7ACD2B8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B390E-9053-469B-B3B6-822D394268D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F58E9-4434-425D-A578-F006F6F74850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D501D-2B8B-42FD-AD76-213AB829C7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53631-9725-4A08-B45E-DCE3FD4CECB0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94539-90C7-4EA5-A4CD-D82B94F3B66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E9C20-30DA-4316-B042-0318136864A8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B2E67-BEFD-444A-A1D8-8046452003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8786C-EA02-4755-9B1D-E9F07BC3CC27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0A59D-E2AB-4DD2-8265-99E5A9B6A49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1240A-0AE9-4616-B435-98FFC8780139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77A58-30B3-4E19-AD94-E7186E91FEA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A9F1D-F587-4637-952D-C28D9046AD42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87BC7-5929-46AD-843D-E7B052AEB9C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A4DC8-D115-49C1-9DBA-4E42220F3221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80096-E374-4DC0-9983-C8BEF470176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E0AC6-61D4-422A-AA6C-70E01FBA3280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F43F8-A629-4CEF-9FD2-40D1B5B29C2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F916B-D8B0-47FE-B9E2-1100504F0B55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47714-AA34-47C4-BC19-7EB037E0061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6C851-56B7-4B2F-9123-8A5AA634F2EC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3D0F5-A2CF-466D-80CB-B32B238E3DA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DB348-A17E-42BF-8D48-FAF87C557D01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E6228-138C-4E09-9363-C4310A60760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DCEB3-FF79-4027-998C-E5F4423EE903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DFB33-828D-4B32-82BB-8BBA432C99A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68EEB-31F8-4942-BAAA-B18F6BFAF10B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41480-1640-47DE-8D6E-B57E6D1DED0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7BED0-764B-4E65-BED3-033516C824AE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079D0-3795-41A5-B19B-0E94D3DF747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2051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86FC7E-1197-49B8-8726-5F6BECF7DAB8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3211C55-B020-4888-8E7D-7B7F6E1D840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14" r:id="rId1"/>
    <p:sldLayoutId id="2147484915" r:id="rId2"/>
    <p:sldLayoutId id="2147484916" r:id="rId3"/>
    <p:sldLayoutId id="2147484917" r:id="rId4"/>
    <p:sldLayoutId id="2147484918" r:id="rId5"/>
    <p:sldLayoutId id="2147484919" r:id="rId6"/>
    <p:sldLayoutId id="2147484920" r:id="rId7"/>
    <p:sldLayoutId id="2147484921" r:id="rId8"/>
    <p:sldLayoutId id="2147484922" r:id="rId9"/>
    <p:sldLayoutId id="2147484923" r:id="rId10"/>
    <p:sldLayoutId id="2147484924" r:id="rId11"/>
    <p:sldLayoutId id="2147485057" r:id="rId12"/>
    <p:sldLayoutId id="214748505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4099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2BBD2F-74F5-42D2-9EDD-FD1CA8AA9689}" type="datetimeFigureOut">
              <a:rPr lang="tr-TR"/>
              <a:pPr>
                <a:defRPr/>
              </a:pPr>
              <a:t>4.09.2016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3D0D506-CAA7-4F22-B209-C7D03632294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33" r:id="rId1"/>
    <p:sldLayoutId id="2147484934" r:id="rId2"/>
    <p:sldLayoutId id="2147484935" r:id="rId3"/>
    <p:sldLayoutId id="2147484936" r:id="rId4"/>
    <p:sldLayoutId id="2147484937" r:id="rId5"/>
    <p:sldLayoutId id="2147484938" r:id="rId6"/>
    <p:sldLayoutId id="2147484939" r:id="rId7"/>
    <p:sldLayoutId id="2147484940" r:id="rId8"/>
    <p:sldLayoutId id="2147484941" r:id="rId9"/>
    <p:sldLayoutId id="2147484942" r:id="rId10"/>
    <p:sldLayoutId id="21474849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jpg"/><Relationship Id="rId7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0.png"/><Relationship Id="rId4" Type="http://schemas.openxmlformats.org/officeDocument/2006/relationships/image" Target="../media/image6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eg"/><Relationship Id="rId4" Type="http://schemas.openxmlformats.org/officeDocument/2006/relationships/image" Target="../media/image80.gif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467544" y="29776"/>
            <a:ext cx="7772400" cy="1470025"/>
          </a:xfrm>
        </p:spPr>
        <p:txBody>
          <a:bodyPr/>
          <a:lstStyle/>
          <a:p>
            <a:r>
              <a:rPr lang="tr-TR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DNA</a:t>
            </a:r>
            <a:endParaRPr lang="tr-TR" sz="6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5148064" y="5104311"/>
            <a:ext cx="3995936" cy="17526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Kromozom </a:t>
            </a:r>
          </a:p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DNA</a:t>
            </a:r>
          </a:p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Gen </a:t>
            </a:r>
          </a:p>
        </p:txBody>
      </p:sp>
    </p:spTree>
    <p:extLst>
      <p:ext uri="{BB962C8B-B14F-4D97-AF65-F5344CB8AC3E}">
        <p14:creationId xmlns:p14="http://schemas.microsoft.com/office/powerpoint/2010/main" val="20221170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ehumanbiofield.wikispaces.com/file/view/chromosome_3d.gif/34066165/chromosome_3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3816424" cy="5747627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463278"/>
            <a:ext cx="4355976" cy="6394722"/>
          </a:xfrm>
        </p:spPr>
        <p:txBody>
          <a:bodyPr/>
          <a:lstStyle/>
          <a:p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Yan taraftaki resimde elektron mikroskobu ile gözlenmiş olan insana ait bir kromozomu görmektesiniz.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2" descr="http://brahms.emu.edu.tr/btaneri/Kromozom_files/image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9748" y="0"/>
            <a:ext cx="4624252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9094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hromosome microscope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38"/>
          <a:stretch/>
        </p:blipFill>
        <p:spPr bwMode="auto">
          <a:xfrm>
            <a:off x="1018456" y="-1"/>
            <a:ext cx="766834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Mikroskopta Kromozomlar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2811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hromosome microscope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9" t="2100" r="40938" b="2751"/>
          <a:stretch/>
        </p:blipFill>
        <p:spPr bwMode="auto">
          <a:xfrm>
            <a:off x="1907703" y="-1"/>
            <a:ext cx="5695047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Unvan 3"/>
          <p:cNvSpPr txBox="1">
            <a:spLocks/>
          </p:cNvSpPr>
          <p:nvPr/>
        </p:nvSpPr>
        <p:spPr bwMode="auto">
          <a:xfrm>
            <a:off x="640426" y="26064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Mikroskopta Kromozomlar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2402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5E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Mikroskopta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Kromozomlar</a:t>
            </a:r>
            <a:endParaRPr lang="tr-TR" dirty="0"/>
          </a:p>
        </p:txBody>
      </p:sp>
      <p:pic>
        <p:nvPicPr>
          <p:cNvPr id="8194" name="Picture 2" descr="chromosome microscope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6792"/>
            <a:ext cx="6191250" cy="517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3388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64123" y="0"/>
            <a:ext cx="8229600" cy="1143000"/>
          </a:xfrm>
        </p:spPr>
        <p:txBody>
          <a:bodyPr/>
          <a:lstStyle/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Vücut Hücrelerinde Kromozom </a:t>
            </a:r>
            <a:endParaRPr lang="tr-TR" dirty="0"/>
          </a:p>
        </p:txBody>
      </p:sp>
      <p:pic>
        <p:nvPicPr>
          <p:cNvPr id="9218" name="Picture 2" descr="chromosome body cells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48680"/>
            <a:ext cx="7056784" cy="5804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3846" y="5934670"/>
            <a:ext cx="9130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Vücut hücrelerinde kromozomlar çiftler halinde bulunur. Bunlar canlının vücut özelliklerini belirler.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043608" y="1556792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Beyin hücresi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70330" y="3745731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Deri hücresi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300192" y="1475656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Kalp  hücresi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809420" y="2958505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Kan  hücresi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761149" y="4506631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Sinir hücresi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97541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gopram.gov.tr/tr/temp_resimleri/anne-baba-%C3%A7ocuk.jpg"/>
          <p:cNvPicPr>
            <a:picLocks noChangeAspect="1" noChangeArrowheads="1"/>
          </p:cNvPicPr>
          <p:nvPr/>
        </p:nvPicPr>
        <p:blipFill>
          <a:blip r:embed="rId2" cstate="print"/>
          <a:srcRect t="23172"/>
          <a:stretch>
            <a:fillRect/>
          </a:stretch>
        </p:blipFill>
        <p:spPr bwMode="auto">
          <a:xfrm>
            <a:off x="1160880" y="1628800"/>
            <a:ext cx="3555136" cy="2376264"/>
          </a:xfrm>
          <a:prstGeom prst="rect">
            <a:avLst/>
          </a:prstGeom>
          <a:noFill/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67577" y="-64109"/>
            <a:ext cx="8229600" cy="1143000"/>
          </a:xfrm>
        </p:spPr>
        <p:txBody>
          <a:bodyPr/>
          <a:lstStyle/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Vücut Hücrelerinde Kromozom </a:t>
            </a:r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3" name="Picture 2" descr="body cells chromosome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69" t="26415" r="14612" b="23382"/>
          <a:stretch/>
        </p:blipFill>
        <p:spPr bwMode="auto">
          <a:xfrm>
            <a:off x="6710575" y="2005626"/>
            <a:ext cx="1677849" cy="342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body cells chromosome ile ilgili görsel sonuc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71" t="26415" r="14612" b="23382"/>
          <a:stretch/>
        </p:blipFill>
        <p:spPr bwMode="auto">
          <a:xfrm>
            <a:off x="4539381" y="894195"/>
            <a:ext cx="353269" cy="150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body cells chromosome ile ilgili görsel sonuc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69" t="26415" r="23514" b="23382"/>
          <a:stretch/>
        </p:blipFill>
        <p:spPr bwMode="auto">
          <a:xfrm>
            <a:off x="848903" y="817825"/>
            <a:ext cx="354660" cy="1507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4 Dikdörtgen"/>
          <p:cNvSpPr/>
          <p:nvPr/>
        </p:nvSpPr>
        <p:spPr>
          <a:xfrm>
            <a:off x="7940659" y="1510939"/>
            <a:ext cx="1187624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200" dirty="0" smtClean="0">
                <a:ln>
                  <a:solidFill>
                    <a:sysClr val="windowText" lastClr="000000"/>
                  </a:solidFill>
                </a:ln>
              </a:rPr>
              <a:t>Anneden gelen kromozom</a:t>
            </a:r>
            <a:endParaRPr lang="tr-TR" sz="1200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5 Dikdörtgen"/>
          <p:cNvSpPr/>
          <p:nvPr/>
        </p:nvSpPr>
        <p:spPr>
          <a:xfrm>
            <a:off x="5799577" y="1521216"/>
            <a:ext cx="122413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200" dirty="0" smtClean="0">
                <a:ln>
                  <a:solidFill>
                    <a:sysClr val="windowText" lastClr="000000"/>
                  </a:solidFill>
                </a:ln>
              </a:rPr>
              <a:t>Babadan gelen kromozom</a:t>
            </a:r>
            <a:endParaRPr lang="tr-TR" sz="1200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0" name="12 Dikdörtgen"/>
          <p:cNvSpPr/>
          <p:nvPr/>
        </p:nvSpPr>
        <p:spPr>
          <a:xfrm>
            <a:off x="6894076" y="5469212"/>
            <a:ext cx="432048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n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1" name="13 Dikdörtgen"/>
          <p:cNvSpPr/>
          <p:nvPr/>
        </p:nvSpPr>
        <p:spPr>
          <a:xfrm>
            <a:off x="7794541" y="5478758"/>
            <a:ext cx="432048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n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cxnSp>
        <p:nvCxnSpPr>
          <p:cNvPr id="12" name="14 Düz Ok Bağlayıcısı"/>
          <p:cNvCxnSpPr>
            <a:stCxn id="10" idx="2"/>
          </p:cNvCxnSpPr>
          <p:nvPr/>
        </p:nvCxnSpPr>
        <p:spPr>
          <a:xfrm>
            <a:off x="7110100" y="5829252"/>
            <a:ext cx="341965" cy="4415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15 Düz Ok Bağlayıcısı"/>
          <p:cNvCxnSpPr>
            <a:stCxn id="11" idx="2"/>
          </p:cNvCxnSpPr>
          <p:nvPr/>
        </p:nvCxnSpPr>
        <p:spPr>
          <a:xfrm flipH="1">
            <a:off x="7794541" y="5838798"/>
            <a:ext cx="216024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19 Dikdörtgen"/>
          <p:cNvSpPr/>
          <p:nvPr/>
        </p:nvSpPr>
        <p:spPr>
          <a:xfrm>
            <a:off x="7348171" y="6261300"/>
            <a:ext cx="64807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2n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5" name="17 Dikdörtgen"/>
          <p:cNvSpPr/>
          <p:nvPr/>
        </p:nvSpPr>
        <p:spPr>
          <a:xfrm>
            <a:off x="4718" y="4256506"/>
            <a:ext cx="636748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çiftlerden biri 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anneden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diğeri de 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babadan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gelir. 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Bundan dolayı bu hücreler 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2n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ile gösterilir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.(Burada her bir n anne veya babayı temsil eder.)</a:t>
            </a:r>
          </a:p>
          <a:p>
            <a:pPr>
              <a:buNone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insanın bir vücut hücresinde 23 çift(46) kromozom vardır. ( 23 kromozom 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anneden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23 kromozom 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babadan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gelir.)2n=46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20 Çember Ok"/>
          <p:cNvSpPr/>
          <p:nvPr/>
        </p:nvSpPr>
        <p:spPr>
          <a:xfrm rot="21419281">
            <a:off x="1238455" y="816725"/>
            <a:ext cx="1570405" cy="1369336"/>
          </a:xfrm>
          <a:prstGeom prst="circularArrow">
            <a:avLst>
              <a:gd name="adj1" fmla="val 10270"/>
              <a:gd name="adj2" fmla="val 1238111"/>
              <a:gd name="adj3" fmla="val 20315990"/>
              <a:gd name="adj4" fmla="val 9529817"/>
              <a:gd name="adj5" fmla="val 17319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21 Çember Ok"/>
          <p:cNvSpPr/>
          <p:nvPr/>
        </p:nvSpPr>
        <p:spPr>
          <a:xfrm rot="1667450" flipH="1">
            <a:off x="2739730" y="1057862"/>
            <a:ext cx="1694673" cy="1174063"/>
          </a:xfrm>
          <a:prstGeom prst="circularArrow">
            <a:avLst>
              <a:gd name="adj1" fmla="val 10270"/>
              <a:gd name="adj2" fmla="val 1548497"/>
              <a:gd name="adj3" fmla="val 20315990"/>
              <a:gd name="adj4" fmla="val 10298705"/>
              <a:gd name="adj5" fmla="val 17319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28 Oval"/>
          <p:cNvSpPr/>
          <p:nvPr/>
        </p:nvSpPr>
        <p:spPr>
          <a:xfrm>
            <a:off x="5868144" y="1866473"/>
            <a:ext cx="3275856" cy="3609984"/>
          </a:xfrm>
          <a:prstGeom prst="ellips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9" name="26 Yukarı Bükülü Ok"/>
          <p:cNvSpPr/>
          <p:nvPr/>
        </p:nvSpPr>
        <p:spPr>
          <a:xfrm rot="627854">
            <a:off x="2660676" y="3788453"/>
            <a:ext cx="3384376" cy="936104"/>
          </a:xfrm>
          <a:prstGeom prst="curvedUpArrow">
            <a:avLst>
              <a:gd name="adj1" fmla="val 25000"/>
              <a:gd name="adj2" fmla="val 50000"/>
              <a:gd name="adj3" fmla="val 44279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2843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gopram.gov.tr/tr/temp_resimleri/anne-baba-%C3%A7ocuk.jpg"/>
          <p:cNvPicPr>
            <a:picLocks noChangeAspect="1" noChangeArrowheads="1"/>
          </p:cNvPicPr>
          <p:nvPr/>
        </p:nvPicPr>
        <p:blipFill>
          <a:blip r:embed="rId2" cstate="print"/>
          <a:srcRect t="23172"/>
          <a:stretch>
            <a:fillRect/>
          </a:stretch>
        </p:blipFill>
        <p:spPr bwMode="auto">
          <a:xfrm>
            <a:off x="1160880" y="1628800"/>
            <a:ext cx="3555136" cy="2376264"/>
          </a:xfrm>
          <a:prstGeom prst="rect">
            <a:avLst/>
          </a:prstGeom>
          <a:noFill/>
        </p:spPr>
      </p:pic>
      <p:sp>
        <p:nvSpPr>
          <p:cNvPr id="27" name="26 Yukarı Bükülü Ok"/>
          <p:cNvSpPr/>
          <p:nvPr/>
        </p:nvSpPr>
        <p:spPr>
          <a:xfrm rot="627854">
            <a:off x="2658407" y="3849340"/>
            <a:ext cx="3384376" cy="936104"/>
          </a:xfrm>
          <a:prstGeom prst="curvedUpArrow">
            <a:avLst>
              <a:gd name="adj1" fmla="val 25000"/>
              <a:gd name="adj2" fmla="val 50000"/>
              <a:gd name="adj3" fmla="val 44279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Vücut Hücrelerinde Kromozom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02434" name="Picture 2" descr="http://www.dkimages.com/discover/previews/916/9001146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2132856"/>
            <a:ext cx="2522612" cy="3080777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7956376" y="1556792"/>
            <a:ext cx="1187624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200" dirty="0" smtClean="0">
                <a:ln>
                  <a:solidFill>
                    <a:sysClr val="windowText" lastClr="000000"/>
                  </a:solidFill>
                </a:ln>
              </a:rPr>
              <a:t>Anneden gelen kromozom</a:t>
            </a:r>
            <a:endParaRPr lang="tr-TR" sz="1200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5940152" y="1628800"/>
            <a:ext cx="122413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200" dirty="0" smtClean="0">
                <a:ln>
                  <a:solidFill>
                    <a:sysClr val="windowText" lastClr="000000"/>
                  </a:solidFill>
                </a:ln>
              </a:rPr>
              <a:t>Babadan gelen kromozom</a:t>
            </a:r>
            <a:endParaRPr lang="tr-TR" sz="1200" dirty="0">
              <a:ln>
                <a:solidFill>
                  <a:sysClr val="windowText" lastClr="000000"/>
                </a:solidFill>
              </a:ln>
            </a:endParaRPr>
          </a:p>
        </p:txBody>
      </p:sp>
      <p:cxnSp>
        <p:nvCxnSpPr>
          <p:cNvPr id="8" name="7 Düz Ok Bağlayıcısı"/>
          <p:cNvCxnSpPr>
            <a:stCxn id="6" idx="2"/>
          </p:cNvCxnSpPr>
          <p:nvPr/>
        </p:nvCxnSpPr>
        <p:spPr>
          <a:xfrm rot="16200000" flipH="1">
            <a:off x="6570222" y="2042846"/>
            <a:ext cx="360040" cy="3960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 rot="5400000">
            <a:off x="8028384" y="2132856"/>
            <a:ext cx="360040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12 Dikdörtgen"/>
          <p:cNvSpPr/>
          <p:nvPr/>
        </p:nvSpPr>
        <p:spPr>
          <a:xfrm>
            <a:off x="6588224" y="5085184"/>
            <a:ext cx="432048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n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956376" y="5085184"/>
            <a:ext cx="432048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n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cxnSp>
        <p:nvCxnSpPr>
          <p:cNvPr id="15" name="14 Düz Ok Bağlayıcısı"/>
          <p:cNvCxnSpPr>
            <a:stCxn id="13" idx="2"/>
          </p:cNvCxnSpPr>
          <p:nvPr/>
        </p:nvCxnSpPr>
        <p:spPr>
          <a:xfrm rot="16200000" flipH="1">
            <a:off x="6894258" y="5355214"/>
            <a:ext cx="432048" cy="6120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15 Düz Ok Bağlayıcısı"/>
          <p:cNvCxnSpPr>
            <a:stCxn id="14" idx="2"/>
          </p:cNvCxnSpPr>
          <p:nvPr/>
        </p:nvCxnSpPr>
        <p:spPr>
          <a:xfrm rot="5400000">
            <a:off x="7704348" y="5409220"/>
            <a:ext cx="432048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19 Dikdörtgen"/>
          <p:cNvSpPr/>
          <p:nvPr/>
        </p:nvSpPr>
        <p:spPr>
          <a:xfrm>
            <a:off x="7236296" y="5877272"/>
            <a:ext cx="64807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2n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9" name="28 Oval"/>
          <p:cNvSpPr/>
          <p:nvPr/>
        </p:nvSpPr>
        <p:spPr>
          <a:xfrm>
            <a:off x="5868144" y="1844824"/>
            <a:ext cx="3275856" cy="3384376"/>
          </a:xfrm>
          <a:prstGeom prst="ellips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21" name="20 Çember Ok"/>
          <p:cNvSpPr/>
          <p:nvPr/>
        </p:nvSpPr>
        <p:spPr>
          <a:xfrm rot="21419281">
            <a:off x="1238455" y="816725"/>
            <a:ext cx="1570405" cy="1369336"/>
          </a:xfrm>
          <a:prstGeom prst="circularArrow">
            <a:avLst>
              <a:gd name="adj1" fmla="val 10270"/>
              <a:gd name="adj2" fmla="val 1238111"/>
              <a:gd name="adj3" fmla="val 20315990"/>
              <a:gd name="adj4" fmla="val 9529817"/>
              <a:gd name="adj5" fmla="val 17319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21 Çember Ok"/>
          <p:cNvSpPr/>
          <p:nvPr/>
        </p:nvSpPr>
        <p:spPr>
          <a:xfrm rot="1667450" flipH="1">
            <a:off x="2739730" y="1057862"/>
            <a:ext cx="1694673" cy="1174063"/>
          </a:xfrm>
          <a:prstGeom prst="circularArrow">
            <a:avLst>
              <a:gd name="adj1" fmla="val 10270"/>
              <a:gd name="adj2" fmla="val 1548497"/>
              <a:gd name="adj3" fmla="val 20315990"/>
              <a:gd name="adj4" fmla="val 10298705"/>
              <a:gd name="adj5" fmla="val 17319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pic>
        <p:nvPicPr>
          <p:cNvPr id="23" name="Picture 4" descr="http://www.turkkanser.org.tr/kml/images/kromozom_nedir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77861" y="1111194"/>
            <a:ext cx="561454" cy="774806"/>
          </a:xfrm>
          <a:prstGeom prst="rect">
            <a:avLst/>
          </a:prstGeom>
          <a:noFill/>
        </p:spPr>
      </p:pic>
      <p:pic>
        <p:nvPicPr>
          <p:cNvPr id="24" name="Picture 4" descr="http://www.turkkanser.org.tr/kml/images/kromozom_nedir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296478" y="1099454"/>
            <a:ext cx="561454" cy="774806"/>
          </a:xfrm>
          <a:prstGeom prst="rect">
            <a:avLst/>
          </a:prstGeom>
          <a:noFill/>
        </p:spPr>
      </p:pic>
      <p:sp>
        <p:nvSpPr>
          <p:cNvPr id="25" name="17 Dikdörtgen"/>
          <p:cNvSpPr/>
          <p:nvPr/>
        </p:nvSpPr>
        <p:spPr>
          <a:xfrm>
            <a:off x="31146" y="5046275"/>
            <a:ext cx="63674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Kromozomlar kopyalarıyla beraber de gösterilebilir bunda herhangi bir yanlışlık yoktur… 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248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mumcu.com/html/images/down0051.gif"/>
          <p:cNvPicPr>
            <a:picLocks noChangeAspect="1" noChangeArrowheads="1"/>
          </p:cNvPicPr>
          <p:nvPr/>
        </p:nvPicPr>
        <p:blipFill>
          <a:blip r:embed="rId2" cstate="print"/>
          <a:srcRect r="57374"/>
          <a:stretch>
            <a:fillRect/>
          </a:stretch>
        </p:blipFill>
        <p:spPr bwMode="auto">
          <a:xfrm>
            <a:off x="0" y="3068960"/>
            <a:ext cx="2808312" cy="3499519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79712" y="1196752"/>
            <a:ext cx="5832648" cy="106613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İnsanın Vücut Hücrelerinde Bulunan Kromozomlar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82946" name="Picture 2" descr="http://www.austincc.edu/mlt/mdfund/pictures/FISH_chromosom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992929"/>
            <a:ext cx="6804248" cy="3865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08" y="0"/>
            <a:ext cx="3356992" cy="3356992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864" y="0"/>
            <a:ext cx="3356992" cy="335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71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body cells chromosome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-33736"/>
            <a:ext cx="7717875" cy="6891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94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egg cell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627973"/>
            <a:ext cx="2942395" cy="2230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Üreme Hücrelerinde Kromozom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9964" y="1700808"/>
            <a:ext cx="9144000" cy="2772440"/>
          </a:xfrm>
        </p:spPr>
        <p:txBody>
          <a:bodyPr/>
          <a:lstStyle/>
          <a:p>
            <a:pPr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Üreme hücrelerinde(sperm veya yumurta) kromozomlar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tekler(n)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halinde bulunur. 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Yani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sadece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anneden(n)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gelenler veya sadece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babadan(n)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gelen kromozomlar bulunur. Bundan dolayı bu hücreler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n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ile gösterilir. </a:t>
            </a:r>
          </a:p>
          <a:p>
            <a:pPr algn="ctr">
              <a:buNone/>
            </a:pP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Picture 4" descr="sperm ile ilgili görsel sonucu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79" b="46632"/>
          <a:stretch/>
        </p:blipFill>
        <p:spPr bwMode="auto">
          <a:xfrm rot="10493707">
            <a:off x="625555" y="5445156"/>
            <a:ext cx="4686427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body cells chromosome ile ilgili görsel sonucu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69" t="26415" r="23514" b="23382"/>
          <a:stretch/>
        </p:blipFill>
        <p:spPr bwMode="auto">
          <a:xfrm rot="14094863" flipH="1">
            <a:off x="4109009" y="5288643"/>
            <a:ext cx="151028" cy="641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body cells chromosome ile ilgili görsel sonucu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71" t="26415" r="14612" b="23382"/>
          <a:stretch/>
        </p:blipFill>
        <p:spPr bwMode="auto">
          <a:xfrm>
            <a:off x="7290955" y="5304269"/>
            <a:ext cx="221369" cy="940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383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Resim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209" y="3609020"/>
            <a:ext cx="1918293" cy="17281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Resim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724" y="527308"/>
            <a:ext cx="2101416" cy="2101416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740" y="3854152"/>
            <a:ext cx="2743200" cy="27432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452" y="3217947"/>
            <a:ext cx="3652320" cy="3652320"/>
          </a:xfrm>
          <a:prstGeom prst="rect">
            <a:avLst/>
          </a:prstGeom>
        </p:spPr>
      </p:pic>
      <p:sp>
        <p:nvSpPr>
          <p:cNvPr id="82952" name="7 Aşağı Ok"/>
          <p:cNvSpPr>
            <a:spLocks noChangeArrowheads="1"/>
          </p:cNvSpPr>
          <p:nvPr/>
        </p:nvSpPr>
        <p:spPr bwMode="auto">
          <a:xfrm rot="16901768">
            <a:off x="2110732" y="1478606"/>
            <a:ext cx="432909" cy="1008112"/>
          </a:xfrm>
          <a:prstGeom prst="downArrow">
            <a:avLst>
              <a:gd name="adj1" fmla="val 50000"/>
              <a:gd name="adj2" fmla="val 50001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endParaRPr lang="tr-TR"/>
          </a:p>
        </p:txBody>
      </p:sp>
      <p:sp>
        <p:nvSpPr>
          <p:cNvPr id="82953" name="8 Aşağı Ok"/>
          <p:cNvSpPr>
            <a:spLocks noChangeArrowheads="1"/>
          </p:cNvSpPr>
          <p:nvPr/>
        </p:nvSpPr>
        <p:spPr bwMode="auto">
          <a:xfrm rot="2948667">
            <a:off x="5742808" y="1984865"/>
            <a:ext cx="493456" cy="2334417"/>
          </a:xfrm>
          <a:prstGeom prst="downArrow">
            <a:avLst>
              <a:gd name="adj1" fmla="val 50000"/>
              <a:gd name="adj2" fmla="val 50001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endParaRPr lang="tr-TR"/>
          </a:p>
        </p:txBody>
      </p:sp>
      <p:pic>
        <p:nvPicPr>
          <p:cNvPr id="13" name="Picture 2" descr="zardq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771800" y="1340768"/>
            <a:ext cx="1967927" cy="17728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5" name="14 Düz Bağlayıcı"/>
          <p:cNvCxnSpPr/>
          <p:nvPr/>
        </p:nvCxnSpPr>
        <p:spPr>
          <a:xfrm flipH="1">
            <a:off x="1979712" y="2708920"/>
            <a:ext cx="1368153" cy="51645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 flipH="1">
            <a:off x="2825805" y="2924944"/>
            <a:ext cx="738083" cy="122413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22 Düz Bağlayıcı"/>
          <p:cNvCxnSpPr/>
          <p:nvPr/>
        </p:nvCxnSpPr>
        <p:spPr>
          <a:xfrm flipH="1">
            <a:off x="5148064" y="3929608"/>
            <a:ext cx="2088232" cy="57951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25 Düz Bağlayıcı"/>
          <p:cNvCxnSpPr/>
          <p:nvPr/>
        </p:nvCxnSpPr>
        <p:spPr>
          <a:xfrm flipH="1" flipV="1">
            <a:off x="5148064" y="4581128"/>
            <a:ext cx="1440160" cy="122413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5" name="Resim 24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8"/>
          <a:stretch/>
        </p:blipFill>
        <p:spPr>
          <a:xfrm>
            <a:off x="347201" y="260180"/>
            <a:ext cx="1682115" cy="2132856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3243913" y="132852"/>
            <a:ext cx="233910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5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 </a:t>
            </a:r>
            <a:endParaRPr lang="tr-TR" sz="5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77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sperm and egg chromosome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0" b="2830"/>
          <a:stretch/>
        </p:blipFill>
        <p:spPr bwMode="auto">
          <a:xfrm>
            <a:off x="1271410" y="2771463"/>
            <a:ext cx="6624736" cy="4102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2185" y="0"/>
            <a:ext cx="9103187" cy="1143000"/>
          </a:xfrm>
        </p:spPr>
        <p:txBody>
          <a:bodyPr/>
          <a:lstStyle/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Üreme Hücrelerinde Kromozom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37467" y="1098986"/>
            <a:ext cx="9144000" cy="1602978"/>
          </a:xfrm>
        </p:spPr>
        <p:txBody>
          <a:bodyPr/>
          <a:lstStyle/>
          <a:p>
            <a:pPr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insan sperminde(babadan gelen kromozomlar) n=23 tek(n) kromozom bulunur. </a:t>
            </a:r>
            <a:endParaRPr lang="tr-TR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Aynı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şekilde yumurtada(anneden gelen kromozomlar) da n=23 tek kromozom bulunur.</a:t>
            </a:r>
          </a:p>
          <a:p>
            <a:endParaRPr lang="tr-TR" sz="2800" dirty="0"/>
          </a:p>
        </p:txBody>
      </p:sp>
      <p:sp>
        <p:nvSpPr>
          <p:cNvPr id="9" name="10 Dikdörtgen"/>
          <p:cNvSpPr/>
          <p:nvPr/>
        </p:nvSpPr>
        <p:spPr>
          <a:xfrm>
            <a:off x="6660232" y="3528938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Tek kromozomlar</a:t>
            </a:r>
            <a:endParaRPr lang="tr-TR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0" name="10 Dikdörtgen"/>
          <p:cNvSpPr/>
          <p:nvPr/>
        </p:nvSpPr>
        <p:spPr>
          <a:xfrm>
            <a:off x="4857948" y="5157192"/>
            <a:ext cx="1442244" cy="594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Çift kromozomlar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2296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insan sperminde(babadan gelen kromozomlar) n=23 tek(n) kromozom bulunur.</a:t>
            </a:r>
            <a:endParaRPr lang="tr-TR" sz="3600" dirty="0">
              <a:solidFill>
                <a:srgbClr val="FFFF00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95"/>
          <a:stretch/>
        </p:blipFill>
        <p:spPr>
          <a:xfrm>
            <a:off x="-16024" y="1988840"/>
            <a:ext cx="9164782" cy="4032448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-16024" y="5661248"/>
            <a:ext cx="14036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59930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gg cell chromosome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395"/>
            <a:ext cx="9144000" cy="6686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3995936" y="274638"/>
            <a:ext cx="5148064" cy="1143000"/>
          </a:xfrm>
        </p:spPr>
        <p:txBody>
          <a:bodyPr/>
          <a:lstStyle/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Üreme Hücrelerinde Kromozom</a:t>
            </a:r>
            <a:endParaRPr lang="tr-TR" dirty="0"/>
          </a:p>
        </p:txBody>
      </p:sp>
      <p:sp>
        <p:nvSpPr>
          <p:cNvPr id="6" name="10 Dikdörtgen"/>
          <p:cNvSpPr/>
          <p:nvPr/>
        </p:nvSpPr>
        <p:spPr>
          <a:xfrm>
            <a:off x="107504" y="2564904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23 kromozom</a:t>
            </a:r>
            <a:endParaRPr lang="tr-TR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" name="10 Dikdörtgen"/>
          <p:cNvSpPr/>
          <p:nvPr/>
        </p:nvSpPr>
        <p:spPr>
          <a:xfrm>
            <a:off x="107504" y="5955891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23 kromozom</a:t>
            </a:r>
            <a:endParaRPr lang="tr-TR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" name="10 Dikdörtgen"/>
          <p:cNvSpPr/>
          <p:nvPr/>
        </p:nvSpPr>
        <p:spPr>
          <a:xfrm>
            <a:off x="6300192" y="5249657"/>
            <a:ext cx="2016224" cy="706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23 çift(46) kromozom</a:t>
            </a:r>
            <a:endParaRPr lang="tr-TR" sz="2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4880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Başlık"/>
          <p:cNvSpPr>
            <a:spLocks noGrp="1"/>
          </p:cNvSpPr>
          <p:nvPr>
            <p:ph type="title"/>
          </p:nvPr>
        </p:nvSpPr>
        <p:spPr>
          <a:xfrm>
            <a:off x="0" y="34880"/>
            <a:ext cx="9144000" cy="1143000"/>
          </a:xfrm>
        </p:spPr>
        <p:txBody>
          <a:bodyPr/>
          <a:lstStyle/>
          <a:p>
            <a:pPr eaLnBrk="1" hangingPunct="1"/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Homolog Kromozom</a:t>
            </a:r>
          </a:p>
        </p:txBody>
      </p:sp>
      <p:sp>
        <p:nvSpPr>
          <p:cNvPr id="27651" name="2 Metin Yer Tutucusu"/>
          <p:cNvSpPr>
            <a:spLocks noGrp="1"/>
          </p:cNvSpPr>
          <p:nvPr>
            <p:ph type="body" sz="half" idx="1"/>
          </p:nvPr>
        </p:nvSpPr>
        <p:spPr>
          <a:xfrm>
            <a:off x="-15618" y="1324283"/>
            <a:ext cx="5724128" cy="2376264"/>
          </a:xfrm>
        </p:spPr>
        <p:txBody>
          <a:bodyPr/>
          <a:lstStyle/>
          <a:p>
            <a:pPr eaLnBrk="1" hangingPunct="1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Biri anneden biri babadan gelen şekil ve büyüklük bakımından aynı, canlıdaki aynı özelliklere etki eden kromozomlardır.</a:t>
            </a:r>
          </a:p>
        </p:txBody>
      </p:sp>
      <p:pic>
        <p:nvPicPr>
          <p:cNvPr id="24" name="Picture 2" descr="http://gopram.gov.tr/tr/temp_resimleri/anne-baba-%C3%A7ocuk.jpg"/>
          <p:cNvPicPr>
            <a:picLocks noChangeAspect="1" noChangeArrowheads="1"/>
          </p:cNvPicPr>
          <p:nvPr/>
        </p:nvPicPr>
        <p:blipFill>
          <a:blip r:embed="rId2" cstate="print"/>
          <a:srcRect t="23172"/>
          <a:stretch>
            <a:fillRect/>
          </a:stretch>
        </p:blipFill>
        <p:spPr bwMode="auto">
          <a:xfrm>
            <a:off x="971600" y="4302224"/>
            <a:ext cx="3555136" cy="2376264"/>
          </a:xfrm>
          <a:prstGeom prst="rect">
            <a:avLst/>
          </a:prstGeom>
          <a:noFill/>
        </p:spPr>
      </p:pic>
      <p:pic>
        <p:nvPicPr>
          <p:cNvPr id="25" name="Picture 2" descr="body cells chromosome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69" t="26415" r="14612" b="23382"/>
          <a:stretch/>
        </p:blipFill>
        <p:spPr bwMode="auto">
          <a:xfrm>
            <a:off x="6754504" y="1646203"/>
            <a:ext cx="1677849" cy="342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body cells chromosome ile ilgili görsel sonuc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71" t="26415" r="14612" b="23382"/>
          <a:stretch/>
        </p:blipFill>
        <p:spPr bwMode="auto">
          <a:xfrm>
            <a:off x="4350101" y="3567619"/>
            <a:ext cx="353269" cy="150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body cells chromosome ile ilgili görsel sonuc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69" t="26415" r="23514" b="23382"/>
          <a:stretch/>
        </p:blipFill>
        <p:spPr bwMode="auto">
          <a:xfrm>
            <a:off x="659623" y="3491249"/>
            <a:ext cx="354660" cy="1507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4 Dikdörtgen"/>
          <p:cNvSpPr/>
          <p:nvPr/>
        </p:nvSpPr>
        <p:spPr>
          <a:xfrm>
            <a:off x="7984588" y="1151516"/>
            <a:ext cx="1187624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200" dirty="0" smtClean="0">
                <a:ln>
                  <a:solidFill>
                    <a:sysClr val="windowText" lastClr="000000"/>
                  </a:solidFill>
                </a:ln>
              </a:rPr>
              <a:t>Anneden gelen kromozom</a:t>
            </a:r>
            <a:endParaRPr lang="tr-TR" sz="1200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9" name="5 Dikdörtgen"/>
          <p:cNvSpPr/>
          <p:nvPr/>
        </p:nvSpPr>
        <p:spPr>
          <a:xfrm>
            <a:off x="5843506" y="1161793"/>
            <a:ext cx="122413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200" dirty="0" smtClean="0">
                <a:ln>
                  <a:solidFill>
                    <a:sysClr val="windowText" lastClr="000000"/>
                  </a:solidFill>
                </a:ln>
              </a:rPr>
              <a:t>Babadan gelen kromozom</a:t>
            </a:r>
            <a:endParaRPr lang="tr-TR" sz="1200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30" name="12 Dikdörtgen"/>
          <p:cNvSpPr/>
          <p:nvPr/>
        </p:nvSpPr>
        <p:spPr>
          <a:xfrm>
            <a:off x="6938005" y="5109789"/>
            <a:ext cx="432048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n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1" name="13 Dikdörtgen"/>
          <p:cNvSpPr/>
          <p:nvPr/>
        </p:nvSpPr>
        <p:spPr>
          <a:xfrm>
            <a:off x="7838470" y="5119335"/>
            <a:ext cx="432048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n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cxnSp>
        <p:nvCxnSpPr>
          <p:cNvPr id="32" name="14 Düz Ok Bağlayıcısı"/>
          <p:cNvCxnSpPr>
            <a:stCxn id="30" idx="2"/>
          </p:cNvCxnSpPr>
          <p:nvPr/>
        </p:nvCxnSpPr>
        <p:spPr>
          <a:xfrm>
            <a:off x="7154029" y="5469829"/>
            <a:ext cx="341965" cy="4415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15 Düz Ok Bağlayıcısı"/>
          <p:cNvCxnSpPr>
            <a:stCxn id="31" idx="2"/>
          </p:cNvCxnSpPr>
          <p:nvPr/>
        </p:nvCxnSpPr>
        <p:spPr>
          <a:xfrm flipH="1">
            <a:off x="7838470" y="5479375"/>
            <a:ext cx="216024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4" name="19 Dikdörtgen"/>
          <p:cNvSpPr/>
          <p:nvPr/>
        </p:nvSpPr>
        <p:spPr>
          <a:xfrm>
            <a:off x="7392100" y="5901877"/>
            <a:ext cx="648072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2n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5" name="20 Çember Ok"/>
          <p:cNvSpPr/>
          <p:nvPr/>
        </p:nvSpPr>
        <p:spPr>
          <a:xfrm rot="21419281">
            <a:off x="1049175" y="3490149"/>
            <a:ext cx="1570405" cy="1369336"/>
          </a:xfrm>
          <a:prstGeom prst="circularArrow">
            <a:avLst>
              <a:gd name="adj1" fmla="val 10270"/>
              <a:gd name="adj2" fmla="val 1238111"/>
              <a:gd name="adj3" fmla="val 20315990"/>
              <a:gd name="adj4" fmla="val 9529817"/>
              <a:gd name="adj5" fmla="val 17319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21 Çember Ok"/>
          <p:cNvSpPr/>
          <p:nvPr/>
        </p:nvSpPr>
        <p:spPr>
          <a:xfrm rot="1667450" flipH="1">
            <a:off x="2550450" y="3731286"/>
            <a:ext cx="1694673" cy="1174063"/>
          </a:xfrm>
          <a:prstGeom prst="circularArrow">
            <a:avLst>
              <a:gd name="adj1" fmla="val 10270"/>
              <a:gd name="adj2" fmla="val 1548497"/>
              <a:gd name="adj3" fmla="val 20315990"/>
              <a:gd name="adj4" fmla="val 10298705"/>
              <a:gd name="adj5" fmla="val 17319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28 Oval"/>
          <p:cNvSpPr/>
          <p:nvPr/>
        </p:nvSpPr>
        <p:spPr>
          <a:xfrm>
            <a:off x="5912073" y="1507050"/>
            <a:ext cx="3275856" cy="3609984"/>
          </a:xfrm>
          <a:prstGeom prst="ellips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8" name="7 Yukarı Bükülü Ok"/>
          <p:cNvSpPr/>
          <p:nvPr/>
        </p:nvSpPr>
        <p:spPr>
          <a:xfrm rot="21353605">
            <a:off x="2483540" y="5881965"/>
            <a:ext cx="4426861" cy="929676"/>
          </a:xfrm>
          <a:prstGeom prst="curvedUp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4724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rgbClr val="FFFF00"/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Bazı Canlılarda Kromozom Sayısı</a:t>
            </a:r>
            <a:endParaRPr lang="tr-TR" b="1" dirty="0">
              <a:ln w="12700">
                <a:solidFill>
                  <a:srgbClr val="FFFF00"/>
                </a:solidFill>
                <a:prstDash val="solid"/>
              </a:ln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5805264"/>
            <a:ext cx="8229600" cy="1052736"/>
          </a:xfrm>
        </p:spPr>
        <p:txBody>
          <a:bodyPr/>
          <a:lstStyle/>
          <a:p>
            <a:pPr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Yukarıdaki tablodan da anlaşılacağı gibi canlının gelişmişliğinin kromozom sayısı ile alakası yoktur.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Resim 4" descr="http://3.bp.blogspot.com/-0vAGpmTPNCE/UOoKl_6QGVI/AAAAAAAAArU/kSlszSnwzhk/s1600/canl%C4%B1+kromozom+say%C4%B1lar%C4%B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904" y="1459661"/>
            <a:ext cx="7272848" cy="4354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8882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24227" y="836712"/>
            <a:ext cx="9119773" cy="1143000"/>
          </a:xfrm>
        </p:spPr>
        <p:txBody>
          <a:bodyPr/>
          <a:lstStyle/>
          <a:p>
            <a:pPr eaLnBrk="1" hangingPunct="1"/>
            <a:r>
              <a:rPr lang="tr-T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DNA</a:t>
            </a:r>
            <a:br>
              <a:rPr lang="tr-T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tr-TR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</a:t>
            </a:r>
            <a:r>
              <a:rPr lang="tr-TR" sz="7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deosiribonükleik</a:t>
            </a:r>
            <a:r>
              <a:rPr lang="tr-TR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asit)</a:t>
            </a:r>
            <a:endParaRPr lang="de-DE" sz="7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463A98-FED1-4669-941E-93C2A679681A}" type="slidenum">
              <a:rPr lang="de-DE"/>
              <a:pPr>
                <a:defRPr/>
              </a:pPr>
              <a:t>25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cancergenome.nih.gov/PublishedContent/Images/newsevents/multimedialibrary/images/Cell_DNA%20300dpi%20RG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0" y="-12124"/>
            <a:ext cx="9147630" cy="688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667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-3630" y="0"/>
            <a:ext cx="9147630" cy="3068960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Bildiğimiz gibi genetik özelliklerimiz hücrelerimizdeki çekirdeğin içinde bulunan kromozomlarda taşınır.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Kromozomlar(kromatin iplikler) DNA ve özel proteinlerin birleşmesiyle oluşur. Peki, DNA nedir?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 descr="http://www.harunyahya.org/evrim/darwinist_neleri_dusunmez/images/kromozom_hucre_DN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4794500"/>
          </a:xfrm>
          <a:prstGeom prst="rect">
            <a:avLst/>
          </a:prstGeom>
          <a:noFill/>
        </p:spPr>
      </p:pic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4794500"/>
            <a:ext cx="9144000" cy="20635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DNA, kromozomları meydana getiren,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hücrenin yönetici molekülüdür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ve hücrenin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beslenme, solunum, üreme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gibi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tüm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canlılık faaliyetlerini yönetir.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hromosome and dna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40"/>
            <a:ext cx="9128279" cy="636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259632" y="1815095"/>
            <a:ext cx="57606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latin typeface="matemito2016"/>
              </a:rPr>
              <a:t>DNA </a:t>
            </a:r>
            <a:r>
              <a:rPr lang="fr-FR" sz="28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latin typeface="matemito2016"/>
              </a:rPr>
              <a:t>bir</a:t>
            </a:r>
            <a:r>
              <a:rPr lang="fr-F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latin typeface="matemito2016"/>
              </a:rPr>
              <a:t> </a:t>
            </a:r>
            <a:r>
              <a:rPr lang="fr-FR" sz="28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latin typeface="matemito2016"/>
              </a:rPr>
              <a:t>canlıya</a:t>
            </a:r>
            <a:r>
              <a:rPr lang="fr-F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latin typeface="matemito2016"/>
              </a:rPr>
              <a:t> ait </a:t>
            </a:r>
            <a:r>
              <a:rPr lang="fr-FR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latin typeface="matemito2016"/>
              </a:rPr>
              <a:t>tüm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latin typeface="matemito2016"/>
              </a:rPr>
              <a:t> özelliklerin şifrelendiği bir şifre </a:t>
            </a:r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latin typeface="matemito2016"/>
              </a:rPr>
              <a:t>kutusudur.</a:t>
            </a:r>
            <a:endParaRPr lang="tr-TR" sz="28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6" name="8 Dikdörtgen"/>
          <p:cNvSpPr/>
          <p:nvPr/>
        </p:nvSpPr>
        <p:spPr>
          <a:xfrm>
            <a:off x="2123728" y="1076870"/>
            <a:ext cx="3600400" cy="340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DNA </a:t>
            </a:r>
            <a:endParaRPr lang="tr-TR" sz="3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8 Dikdörtgen"/>
          <p:cNvSpPr/>
          <p:nvPr/>
        </p:nvSpPr>
        <p:spPr>
          <a:xfrm>
            <a:off x="5036728" y="4149080"/>
            <a:ext cx="1374800" cy="396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Kromozom </a:t>
            </a:r>
            <a:endParaRPr lang="tr-TR" sz="1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149321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9748" y="3645023"/>
            <a:ext cx="9153748" cy="3212977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99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DNA'nın yapısında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99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kalıtsal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(saç -göz -ten rengi, kan grubu, zeka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 tüm özellikler)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99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özelliklerimize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99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etki eden yapılar bulunur.</a:t>
            </a:r>
          </a:p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yapılar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genlerdir.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Genler DNA’nın belli bir bölümüdür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Kalıtsal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bilgiler genler tarafından taşınır.</a:t>
            </a:r>
          </a:p>
          <a:p>
            <a:pPr algn="ctr"/>
            <a:endParaRPr lang="tr-TR" dirty="0"/>
          </a:p>
        </p:txBody>
      </p:sp>
      <p:pic>
        <p:nvPicPr>
          <p:cNvPr id="4" name="Picture 2" descr="http://www.healthcentral.com/common/images/9/9344_13522_5.jpg"/>
          <p:cNvPicPr>
            <a:picLocks noChangeAspect="1" noChangeArrowheads="1"/>
          </p:cNvPicPr>
          <p:nvPr/>
        </p:nvPicPr>
        <p:blipFill>
          <a:blip r:embed="rId2" cstate="print"/>
          <a:srcRect b="11719"/>
          <a:stretch>
            <a:fillRect/>
          </a:stretch>
        </p:blipFill>
        <p:spPr bwMode="auto">
          <a:xfrm>
            <a:off x="5076056" y="0"/>
            <a:ext cx="3810000" cy="269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8 Dikdörtgen"/>
          <p:cNvSpPr/>
          <p:nvPr/>
        </p:nvSpPr>
        <p:spPr>
          <a:xfrm>
            <a:off x="7266384" y="341932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2" name="Picture 2" descr="chromosome dna gene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01" b="24401"/>
          <a:stretch/>
        </p:blipFill>
        <p:spPr bwMode="auto">
          <a:xfrm>
            <a:off x="20452" y="2828"/>
            <a:ext cx="396044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8 Dikdörtgen"/>
          <p:cNvSpPr/>
          <p:nvPr/>
        </p:nvSpPr>
        <p:spPr>
          <a:xfrm>
            <a:off x="3535418" y="764704"/>
            <a:ext cx="96457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 1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8 Dikdörtgen"/>
          <p:cNvSpPr/>
          <p:nvPr/>
        </p:nvSpPr>
        <p:spPr>
          <a:xfrm>
            <a:off x="3547994" y="2132856"/>
            <a:ext cx="1097726" cy="288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 2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8686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818692" y="2304993"/>
            <a:ext cx="2664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84543" y="386036"/>
            <a:ext cx="8229600" cy="1143000"/>
          </a:xfrm>
        </p:spPr>
        <p:txBody>
          <a:bodyPr/>
          <a:lstStyle/>
          <a:p>
            <a:pPr eaLnBrk="1" hangingPunct="1"/>
            <a:r>
              <a:rPr lang="tr-TR" sz="4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Hücreyi Hatırlayalım!</a:t>
            </a:r>
            <a:endParaRPr lang="de-DE" sz="4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3333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6386" name="Picture 2" descr="animal cell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92" y="2492896"/>
            <a:ext cx="4608235" cy="345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180" y="1916832"/>
            <a:ext cx="4176464" cy="4176464"/>
          </a:xfrm>
          <a:prstGeom prst="rect">
            <a:avLst/>
          </a:prstGeom>
        </p:spPr>
      </p:pic>
      <p:sp>
        <p:nvSpPr>
          <p:cNvPr id="14" name="13 Dikdörtgen"/>
          <p:cNvSpPr/>
          <p:nvPr/>
        </p:nvSpPr>
        <p:spPr>
          <a:xfrm>
            <a:off x="5571220" y="1925960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 duvarı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5" name="15 Düz Ok Bağlayıcısı"/>
          <p:cNvCxnSpPr/>
          <p:nvPr/>
        </p:nvCxnSpPr>
        <p:spPr>
          <a:xfrm>
            <a:off x="755410" y="2661696"/>
            <a:ext cx="1143599" cy="12084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4120803" y="2669927"/>
            <a:ext cx="14398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 Zarı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4249981" y="5516775"/>
            <a:ext cx="15841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Sitoplazma</a:t>
            </a:r>
            <a:endParaRPr kumimoji="0"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98413" y="2373664"/>
            <a:ext cx="1152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Çekirdek</a:t>
            </a: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4872958" y="4005064"/>
            <a:ext cx="1152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Çekirdek</a:t>
            </a:r>
          </a:p>
        </p:txBody>
      </p:sp>
      <p:cxnSp>
        <p:nvCxnSpPr>
          <p:cNvPr id="21" name="15 Düz Ok Bağlayıcısı"/>
          <p:cNvCxnSpPr>
            <a:stCxn id="20" idx="3"/>
          </p:cNvCxnSpPr>
          <p:nvPr/>
        </p:nvCxnSpPr>
        <p:spPr>
          <a:xfrm flipV="1">
            <a:off x="6025483" y="3949687"/>
            <a:ext cx="683993" cy="2387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15 Düz Ok Bağlayıcısı"/>
          <p:cNvCxnSpPr/>
          <p:nvPr/>
        </p:nvCxnSpPr>
        <p:spPr>
          <a:xfrm flipH="1" flipV="1">
            <a:off x="3773185" y="4452960"/>
            <a:ext cx="512585" cy="106381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15 Düz Ok Bağlayıcısı"/>
          <p:cNvCxnSpPr/>
          <p:nvPr/>
        </p:nvCxnSpPr>
        <p:spPr>
          <a:xfrm flipV="1">
            <a:off x="5571220" y="4875367"/>
            <a:ext cx="1138256" cy="6414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15 Düz Ok Bağlayıcısı"/>
          <p:cNvCxnSpPr/>
          <p:nvPr/>
        </p:nvCxnSpPr>
        <p:spPr>
          <a:xfrm flipH="1">
            <a:off x="3773186" y="3015044"/>
            <a:ext cx="650338" cy="4624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15 Düz Ok Bağlayıcısı"/>
          <p:cNvCxnSpPr/>
          <p:nvPr/>
        </p:nvCxnSpPr>
        <p:spPr>
          <a:xfrm>
            <a:off x="5319170" y="3015044"/>
            <a:ext cx="879311" cy="2393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15 Düz Ok Bağlayıcısı"/>
          <p:cNvCxnSpPr/>
          <p:nvPr/>
        </p:nvCxnSpPr>
        <p:spPr>
          <a:xfrm>
            <a:off x="6367479" y="2238209"/>
            <a:ext cx="423947" cy="31955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7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hromosome dna gene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144000" cy="6329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25051"/>
            <a:ext cx="8229600" cy="1143000"/>
          </a:xfrm>
        </p:spPr>
        <p:txBody>
          <a:bodyPr/>
          <a:lstStyle/>
          <a:p>
            <a:r>
              <a:rPr lang="tr-TR" sz="6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GEN</a:t>
            </a:r>
            <a:endParaRPr lang="tr-TR" sz="60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5" name="8 Dikdörtgen"/>
          <p:cNvSpPr/>
          <p:nvPr/>
        </p:nvSpPr>
        <p:spPr>
          <a:xfrm>
            <a:off x="6372200" y="1417639"/>
            <a:ext cx="936104" cy="499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8 Dikdörtgen"/>
          <p:cNvSpPr/>
          <p:nvPr/>
        </p:nvSpPr>
        <p:spPr>
          <a:xfrm>
            <a:off x="4427984" y="4077072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Kromozom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8 Dikdörtgen"/>
          <p:cNvSpPr/>
          <p:nvPr/>
        </p:nvSpPr>
        <p:spPr>
          <a:xfrm>
            <a:off x="1403648" y="5013176"/>
            <a:ext cx="936104" cy="499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 1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Oval 3"/>
          <p:cNvSpPr/>
          <p:nvPr/>
        </p:nvSpPr>
        <p:spPr>
          <a:xfrm rot="1922820">
            <a:off x="467544" y="5244988"/>
            <a:ext cx="1872208" cy="61379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Oval 8"/>
          <p:cNvSpPr/>
          <p:nvPr/>
        </p:nvSpPr>
        <p:spPr>
          <a:xfrm rot="5862716">
            <a:off x="-207475" y="3272253"/>
            <a:ext cx="1169309" cy="4636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8 Dikdörtgen"/>
          <p:cNvSpPr/>
          <p:nvPr/>
        </p:nvSpPr>
        <p:spPr>
          <a:xfrm>
            <a:off x="695235" y="3319825"/>
            <a:ext cx="936104" cy="499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 2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8 Dikdörtgen"/>
          <p:cNvSpPr/>
          <p:nvPr/>
        </p:nvSpPr>
        <p:spPr>
          <a:xfrm>
            <a:off x="2723776" y="5370656"/>
            <a:ext cx="936104" cy="499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 3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Oval 11"/>
          <p:cNvSpPr/>
          <p:nvPr/>
        </p:nvSpPr>
        <p:spPr>
          <a:xfrm>
            <a:off x="2285487" y="5934863"/>
            <a:ext cx="1812683" cy="613793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Oval 12"/>
          <p:cNvSpPr/>
          <p:nvPr/>
        </p:nvSpPr>
        <p:spPr>
          <a:xfrm rot="20019143">
            <a:off x="3917108" y="5350023"/>
            <a:ext cx="1872208" cy="61379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8 Dikdörtgen"/>
          <p:cNvSpPr/>
          <p:nvPr/>
        </p:nvSpPr>
        <p:spPr>
          <a:xfrm>
            <a:off x="3936263" y="4763579"/>
            <a:ext cx="936104" cy="499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 4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74755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2204988"/>
          </a:xfrm>
        </p:spPr>
        <p:txBody>
          <a:bodyPr/>
          <a:lstStyle/>
          <a:p>
            <a:pPr algn="ctr" eaLnBrk="1" hangingPunct="1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özelliğe etki eden genler anne ve babadan gelen kromozomların içindeki DNA üzerinde karşılıklı olarak bulunurlar.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 eaLnBrk="1" hangingPunct="1">
              <a:buNone/>
            </a:pPr>
            <a:r>
              <a:rPr lang="de-DE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Her gen </a:t>
            </a:r>
            <a:r>
              <a:rPr lang="tr-TR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çifti </a:t>
            </a:r>
            <a:r>
              <a:rPr lang="de-DE" b="1" u="sng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u="sng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özellikten</a:t>
            </a:r>
            <a:r>
              <a:rPr lang="de-DE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u="sng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sorumludur</a:t>
            </a:r>
            <a:r>
              <a:rPr lang="de-DE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tr-TR" b="1" u="sng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eaLnBrk="1" hangingPunct="1">
              <a:buNone/>
            </a:pPr>
            <a:endParaRPr lang="tr-TR" b="1" u="sng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6732240" y="5805264"/>
            <a:ext cx="1152128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Picture 2" descr="body cells chromosome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69" t="26415" r="14612" b="23382"/>
          <a:stretch/>
        </p:blipFill>
        <p:spPr bwMode="auto">
          <a:xfrm>
            <a:off x="3347864" y="2360340"/>
            <a:ext cx="2204736" cy="449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3448998" y="2564904"/>
            <a:ext cx="2002468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3448998" y="4509120"/>
            <a:ext cx="2002468" cy="72008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Oval 8"/>
          <p:cNvSpPr/>
          <p:nvPr/>
        </p:nvSpPr>
        <p:spPr>
          <a:xfrm>
            <a:off x="3388214" y="5229200"/>
            <a:ext cx="2002468" cy="720080"/>
          </a:xfrm>
          <a:prstGeom prst="ellipse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5653734" y="2360340"/>
            <a:ext cx="2520280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Örneğin buradaki genler göz renginizi belirler.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653734" y="4245756"/>
            <a:ext cx="2520280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Örneğin buradaki genler saç şeklinizi belirler.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653734" y="5181860"/>
            <a:ext cx="2520280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Örneğin buradaki genler boy uzunluğunuzu belirler.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12" name="8 Dikdörtgen"/>
          <p:cNvSpPr/>
          <p:nvPr/>
        </p:nvSpPr>
        <p:spPr>
          <a:xfrm>
            <a:off x="1691680" y="2564904"/>
            <a:ext cx="146160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 1 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8 Dikdörtgen"/>
          <p:cNvSpPr/>
          <p:nvPr/>
        </p:nvSpPr>
        <p:spPr>
          <a:xfrm>
            <a:off x="1691679" y="4595552"/>
            <a:ext cx="146160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 2 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8 Dikdörtgen"/>
          <p:cNvSpPr/>
          <p:nvPr/>
        </p:nvSpPr>
        <p:spPr>
          <a:xfrm>
            <a:off x="1825479" y="5397884"/>
            <a:ext cx="146160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 3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8 Dikdörtgen"/>
          <p:cNvSpPr/>
          <p:nvPr/>
        </p:nvSpPr>
        <p:spPr>
          <a:xfrm>
            <a:off x="230078" y="6425704"/>
            <a:ext cx="2828140" cy="432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Homolog kromozomlar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2843808" y="6626200"/>
            <a:ext cx="605190" cy="934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00054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648" y="332656"/>
            <a:ext cx="9144000" cy="2592288"/>
          </a:xfrm>
        </p:spPr>
        <p:txBody>
          <a:bodyPr/>
          <a:lstStyle/>
          <a:p>
            <a:pPr algn="ctr">
              <a:buNone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Genler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harflerle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gösterilir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canlıda bir özelliğe etki eden, biri anneden biri babadan olmak üzere 2 gen vardır. 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Bunun için canlıda bir özelliğe etki eden genler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AA,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aa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BB,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Bb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bb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vs. şeklinde gösterilir.</a:t>
            </a:r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tr-TR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</a:endParaRPr>
          </a:p>
        </p:txBody>
      </p:sp>
      <p:pic>
        <p:nvPicPr>
          <p:cNvPr id="6146" name="Picture 2" descr=" genes letter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140968"/>
            <a:ext cx="632187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013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4" descr="http://www.scientificamerican.com/media/inline/gene-patents-breast-cancer-lawsuit-myriad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6072" y="33062"/>
            <a:ext cx="3206689" cy="320668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18" name="Picture 6" descr="http://www.harunyahya.org/evrim/darwinist_neleri_dusunmez/images/canlila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22361" y="16047"/>
            <a:ext cx="6121639" cy="6879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4" descr="http://img.blogcu.com/uploads/biyolog30_atlas_l1_034.jpg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 r="41681"/>
          <a:stretch>
            <a:fillRect/>
          </a:stretch>
        </p:blipFill>
        <p:spPr bwMode="auto">
          <a:xfrm>
            <a:off x="3026902" y="16047"/>
            <a:ext cx="2409194" cy="1811761"/>
          </a:xfrm>
          <a:prstGeom prst="rect">
            <a:avLst/>
          </a:prstGeom>
          <a:noFill/>
          <a:ln>
            <a:noFill/>
          </a:ln>
        </p:spPr>
      </p:pic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0" y="3179824"/>
            <a:ext cx="9144000" cy="1224136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Her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canl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kendine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özgü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say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itte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sahiptir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Bundan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dolay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her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canl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birbirinden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farkl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r.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4514" name="Picture 2" descr="http://www.sakinunutmayin.com/images/Image/canlilar.jpg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-16071" y="4177357"/>
            <a:ext cx="3206688" cy="266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7" descr="Linie_022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67744" y="5661248"/>
            <a:ext cx="3168352" cy="298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437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enes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" y="-136029"/>
            <a:ext cx="9139436" cy="6854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4" name="Rectangle 3"/>
          <p:cNvSpPr>
            <a:spLocks noGrp="1" noChangeArrowheads="1"/>
          </p:cNvSpPr>
          <p:nvPr>
            <p:ph idx="1"/>
          </p:nvPr>
        </p:nvSpPr>
        <p:spPr>
          <a:xfrm>
            <a:off x="0" y="2780928"/>
            <a:ext cx="9144000" cy="2260847"/>
          </a:xfrm>
        </p:spPr>
        <p:txBody>
          <a:bodyPr/>
          <a:lstStyle/>
          <a:p>
            <a:pPr algn="ctr" eaLnBrk="1" hangingPunct="1">
              <a:buNone/>
            </a:pP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Yani k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sacas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genler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bizi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biz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yapan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yap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lard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r.</a:t>
            </a:r>
          </a:p>
          <a:p>
            <a:pPr algn="ctr" eaLnBrk="1" hangingPunct="1">
              <a:buNone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Sizin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nas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görünece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iniz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genler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taraf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ndan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belirlenir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 algn="ctr" eaLnBrk="1" hangingPunct="1">
              <a:buNone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Hatta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baz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huylar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z,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baz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hastal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klar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temel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sebebi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genlerdir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 algn="ctr" eaLnBrk="1" hangingPunct="1"/>
            <a:endParaRPr lang="tr-TR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484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http://www.goldenblog.net/wp-content/uploads/2008/12/d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5" name="1 Başlık"/>
          <p:cNvSpPr>
            <a:spLocks noGrp="1"/>
          </p:cNvSpPr>
          <p:nvPr>
            <p:ph type="title"/>
          </p:nvPr>
        </p:nvSpPr>
        <p:spPr>
          <a:xfrm>
            <a:off x="323528" y="2852936"/>
            <a:ext cx="8229600" cy="1143000"/>
          </a:xfrm>
        </p:spPr>
        <p:txBody>
          <a:bodyPr/>
          <a:lstStyle/>
          <a:p>
            <a:pPr eaLnBrk="1" hangingPunct="1"/>
            <a:r>
              <a:rPr lang="tr-TR" sz="7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Dna’nın</a:t>
            </a:r>
            <a:r>
              <a:rPr lang="tr-TR" sz="7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Yapısı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ucleotides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45" t="8257" b="6419"/>
          <a:stretch/>
        </p:blipFill>
        <p:spPr bwMode="auto">
          <a:xfrm>
            <a:off x="683568" y="1684055"/>
            <a:ext cx="7988346" cy="50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618" name="Text Box 2"/>
          <p:cNvSpPr txBox="1">
            <a:spLocks noChangeArrowheads="1"/>
          </p:cNvSpPr>
          <p:nvPr/>
        </p:nvSpPr>
        <p:spPr bwMode="auto">
          <a:xfrm>
            <a:off x="4391472" y="11031"/>
            <a:ext cx="475252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Sarmal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biçimde bükülmüş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bu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ip merdiven şeklindedir. </a:t>
            </a:r>
            <a:endParaRPr lang="de-DE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4932040" y="1556792"/>
            <a:ext cx="288032" cy="2590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/>
          <p:cNvSpPr/>
          <p:nvPr/>
        </p:nvSpPr>
        <p:spPr>
          <a:xfrm>
            <a:off x="3568514" y="1556792"/>
            <a:ext cx="288032" cy="2590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Oval 11"/>
          <p:cNvSpPr/>
          <p:nvPr/>
        </p:nvSpPr>
        <p:spPr>
          <a:xfrm>
            <a:off x="6548063" y="1686337"/>
            <a:ext cx="288032" cy="2590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Oval 12"/>
          <p:cNvSpPr/>
          <p:nvPr/>
        </p:nvSpPr>
        <p:spPr>
          <a:xfrm>
            <a:off x="8020070" y="1556792"/>
            <a:ext cx="288032" cy="2590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Oval 13"/>
          <p:cNvSpPr/>
          <p:nvPr/>
        </p:nvSpPr>
        <p:spPr>
          <a:xfrm>
            <a:off x="750382" y="1556792"/>
            <a:ext cx="288032" cy="2590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94736" y="0"/>
            <a:ext cx="41172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DNA molekülü ince ve uzun bir çift </a:t>
            </a:r>
            <a:r>
              <a:rPr lang="tr-TR" sz="32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iplikçikten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 oluşmuştur. </a:t>
            </a:r>
          </a:p>
        </p:txBody>
      </p:sp>
      <p:sp>
        <p:nvSpPr>
          <p:cNvPr id="15" name="Oval 14"/>
          <p:cNvSpPr/>
          <p:nvPr/>
        </p:nvSpPr>
        <p:spPr>
          <a:xfrm>
            <a:off x="1907704" y="6598910"/>
            <a:ext cx="288032" cy="2590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Oval 15"/>
          <p:cNvSpPr/>
          <p:nvPr/>
        </p:nvSpPr>
        <p:spPr>
          <a:xfrm>
            <a:off x="3851475" y="6577458"/>
            <a:ext cx="288032" cy="2590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Oval 16"/>
          <p:cNvSpPr/>
          <p:nvPr/>
        </p:nvSpPr>
        <p:spPr>
          <a:xfrm>
            <a:off x="5075611" y="6707003"/>
            <a:ext cx="288032" cy="2590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Oval 17"/>
          <p:cNvSpPr/>
          <p:nvPr/>
        </p:nvSpPr>
        <p:spPr>
          <a:xfrm>
            <a:off x="6559709" y="6397417"/>
            <a:ext cx="288032" cy="2590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Oval 18"/>
          <p:cNvSpPr/>
          <p:nvPr/>
        </p:nvSpPr>
        <p:spPr>
          <a:xfrm>
            <a:off x="8078570" y="6631847"/>
            <a:ext cx="288032" cy="2590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5" descr="WatsonJames-CrickFranc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150033"/>
            <a:ext cx="3672408" cy="3708463"/>
          </a:xfrm>
          <a:prstGeom prst="rect">
            <a:avLst/>
          </a:prstGeom>
          <a:noFill/>
          <a:ln>
            <a:noFill/>
          </a:ln>
        </p:spPr>
      </p:pic>
      <p:sp>
        <p:nvSpPr>
          <p:cNvPr id="1085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50108" y="159226"/>
            <a:ext cx="5972175" cy="2990311"/>
          </a:xfrm>
        </p:spPr>
        <p:txBody>
          <a:bodyPr/>
          <a:lstStyle/>
          <a:p>
            <a:pPr algn="ctr" eaLnBrk="1" hangingPunct="1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Bilim insanları James Watson (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Ceyms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Vatsin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ve Francis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Crick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Firensis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Kirik) birlikte çalışarak yanda görülen DNA'nın yapısını temsil eden modelini hazırlamışlardır. </a:t>
            </a:r>
          </a:p>
        </p:txBody>
      </p:sp>
      <p:pic>
        <p:nvPicPr>
          <p:cNvPr id="53250" name="Picture 2" descr="http://img2.blogcu.com/images/g/e/n/geneticdna/dna_orbi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84584" y="-459432"/>
            <a:ext cx="4771850" cy="7848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dna nucleotides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677" b="16656"/>
          <a:stretch/>
        </p:blipFill>
        <p:spPr bwMode="auto">
          <a:xfrm>
            <a:off x="1221770" y="1465813"/>
            <a:ext cx="2403211" cy="5311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79512" y="188640"/>
            <a:ext cx="88204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İplikçikler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nükleotid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adı verilen daha küçük moleküllerden oluşmuştur. </a:t>
            </a:r>
            <a:endParaRPr lang="tr-TR" sz="4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2054" name="Picture 6" descr="dna nucleotides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3" r="28549" b="64642"/>
          <a:stretch/>
        </p:blipFill>
        <p:spPr bwMode="auto">
          <a:xfrm>
            <a:off x="7477" y="727249"/>
            <a:ext cx="1224136" cy="239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dna nucleotides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19" t="58088" b="7817"/>
          <a:stretch/>
        </p:blipFill>
        <p:spPr bwMode="auto">
          <a:xfrm>
            <a:off x="4384943" y="3861048"/>
            <a:ext cx="4747349" cy="260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6756028" y="5631897"/>
            <a:ext cx="2376264" cy="631039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Nükleotid 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Oval 3"/>
          <p:cNvSpPr/>
          <p:nvPr/>
        </p:nvSpPr>
        <p:spPr>
          <a:xfrm>
            <a:off x="6113135" y="4581128"/>
            <a:ext cx="2016224" cy="8441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Oval 4"/>
          <p:cNvSpPr/>
          <p:nvPr/>
        </p:nvSpPr>
        <p:spPr>
          <a:xfrm>
            <a:off x="4240927" y="3661093"/>
            <a:ext cx="1872208" cy="106405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6" name="Picture 8" descr="dna nucleotides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37"/>
          <a:stretch/>
        </p:blipFill>
        <p:spPr bwMode="auto">
          <a:xfrm>
            <a:off x="5894834" y="1340767"/>
            <a:ext cx="3105150" cy="1960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703219" y="1307087"/>
            <a:ext cx="1488380" cy="317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>
                <a:ln w="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Nükleotid</a:t>
            </a:r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7511604" y="1717993"/>
            <a:ext cx="1488380" cy="317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16353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1 Başlık"/>
          <p:cNvSpPr>
            <a:spLocks noGrp="1"/>
          </p:cNvSpPr>
          <p:nvPr>
            <p:ph type="title"/>
          </p:nvPr>
        </p:nvSpPr>
        <p:spPr>
          <a:xfrm>
            <a:off x="457200" y="6625"/>
            <a:ext cx="8229600" cy="1143000"/>
          </a:xfrm>
        </p:spPr>
        <p:txBody>
          <a:bodyPr/>
          <a:lstStyle/>
          <a:p>
            <a:pPr eaLnBrk="1" hangingPunct="1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Nükleotid</a:t>
            </a:r>
          </a:p>
        </p:txBody>
      </p:sp>
      <p:sp>
        <p:nvSpPr>
          <p:cNvPr id="112643" name="2 İçerik Yer Tutucusu"/>
          <p:cNvSpPr>
            <a:spLocks noGrp="1"/>
          </p:cNvSpPr>
          <p:nvPr>
            <p:ph idx="1"/>
          </p:nvPr>
        </p:nvSpPr>
        <p:spPr>
          <a:xfrm>
            <a:off x="0" y="1040647"/>
            <a:ext cx="9144000" cy="1036712"/>
          </a:xfrm>
        </p:spPr>
        <p:txBody>
          <a:bodyPr/>
          <a:lstStyle/>
          <a:p>
            <a:pPr algn="ctr" eaLnBrk="1" hangingPunct="1">
              <a:buNone/>
            </a:pP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DNA’nın en küçük yapı birimidir. </a:t>
            </a:r>
          </a:p>
          <a:p>
            <a:pPr algn="ctr" eaLnBrk="1" hangingPunct="1">
              <a:buNone/>
            </a:pP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 nükleotidin yapısında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fosfat, şeker ve organik baz 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bulunur.</a:t>
            </a:r>
          </a:p>
        </p:txBody>
      </p:sp>
      <p:pic>
        <p:nvPicPr>
          <p:cNvPr id="112646" name="Picture 4" descr="http://yazarlikyazilimi.meb.gov.tr/Materyal/kirklareli/genetik/resimler/nukleoti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858" y="2636912"/>
            <a:ext cx="6928284" cy="3038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5877272"/>
            <a:ext cx="7457240" cy="7200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Organelleri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Hatırlıyor muyuz???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050" name="Picture 2" descr="cell organelles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97" y="1916832"/>
            <a:ext cx="8026405" cy="463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81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rgbClr val="FF00FF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Şeker</a:t>
            </a:r>
            <a:endParaRPr lang="tr-TR" b="1" dirty="0">
              <a:ln w="12700">
                <a:solidFill>
                  <a:srgbClr val="FF00FF"/>
                </a:solidFill>
                <a:prstDash val="solid"/>
              </a:ln>
              <a:solidFill>
                <a:srgbClr val="FF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3667" name="Text Box 2"/>
          <p:cNvSpPr txBox="1">
            <a:spLocks noChangeArrowheads="1"/>
          </p:cNvSpPr>
          <p:nvPr/>
        </p:nvSpPr>
        <p:spPr bwMode="auto">
          <a:xfrm>
            <a:off x="1043608" y="3573016"/>
            <a:ext cx="2209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36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ADI</a:t>
            </a:r>
          </a:p>
        </p:txBody>
      </p:sp>
      <p:sp>
        <p:nvSpPr>
          <p:cNvPr id="113668" name="Text Box 3"/>
          <p:cNvSpPr txBox="1">
            <a:spLocks noChangeArrowheads="1"/>
          </p:cNvSpPr>
          <p:nvPr/>
        </p:nvSpPr>
        <p:spPr bwMode="auto">
          <a:xfrm>
            <a:off x="7162800" y="3573016"/>
            <a:ext cx="1981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36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ŞEKLİ</a:t>
            </a:r>
          </a:p>
        </p:txBody>
      </p:sp>
      <p:grpSp>
        <p:nvGrpSpPr>
          <p:cNvPr id="113670" name="Group 14"/>
          <p:cNvGrpSpPr>
            <a:grpSpLocks/>
          </p:cNvGrpSpPr>
          <p:nvPr/>
        </p:nvGrpSpPr>
        <p:grpSpPr bwMode="auto">
          <a:xfrm>
            <a:off x="283394" y="4529009"/>
            <a:ext cx="8597900" cy="1600200"/>
            <a:chOff x="480" y="2640"/>
            <a:chExt cx="4800" cy="1008"/>
          </a:xfrm>
        </p:grpSpPr>
        <p:sp>
          <p:nvSpPr>
            <p:cNvPr id="113672" name="Text Box 15"/>
            <p:cNvSpPr txBox="1">
              <a:spLocks noChangeArrowheads="1"/>
            </p:cNvSpPr>
            <p:nvPr/>
          </p:nvSpPr>
          <p:spPr bwMode="auto">
            <a:xfrm>
              <a:off x="480" y="2937"/>
              <a:ext cx="1921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tr-TR" sz="2800" b="1" dirty="0" err="1" smtClean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Calibri" pitchFamily="34" charset="0"/>
                </a:rPr>
                <a:t>Deoksiriboz</a:t>
              </a:r>
              <a:r>
                <a:rPr lang="tr-TR" sz="2800" b="1" dirty="0" smtClean="0">
                  <a:ln w="12700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Calibri" pitchFamily="34" charset="0"/>
                </a:rPr>
                <a:t> Şekeri</a:t>
              </a:r>
              <a:endPara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endParaRPr>
            </a:p>
          </p:txBody>
        </p:sp>
        <p:grpSp>
          <p:nvGrpSpPr>
            <p:cNvPr id="113673" name="Group 16"/>
            <p:cNvGrpSpPr>
              <a:grpSpLocks/>
            </p:cNvGrpSpPr>
            <p:nvPr/>
          </p:nvGrpSpPr>
          <p:grpSpPr bwMode="auto">
            <a:xfrm>
              <a:off x="4602" y="2640"/>
              <a:ext cx="678" cy="1008"/>
              <a:chOff x="2400" y="1440"/>
              <a:chExt cx="576" cy="816"/>
            </a:xfrm>
          </p:grpSpPr>
          <p:sp>
            <p:nvSpPr>
              <p:cNvPr id="113675" name="Line 17"/>
              <p:cNvSpPr>
                <a:spLocks noChangeShapeType="1"/>
              </p:cNvSpPr>
              <p:nvPr/>
            </p:nvSpPr>
            <p:spPr bwMode="auto">
              <a:xfrm flipH="1">
                <a:off x="2401" y="1440"/>
                <a:ext cx="288" cy="3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13676" name="Line 18"/>
              <p:cNvSpPr>
                <a:spLocks noChangeShapeType="1"/>
              </p:cNvSpPr>
              <p:nvPr/>
            </p:nvSpPr>
            <p:spPr bwMode="auto">
              <a:xfrm>
                <a:off x="2688" y="1440"/>
                <a:ext cx="288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13677" name="Line 19"/>
              <p:cNvSpPr>
                <a:spLocks noChangeShapeType="1"/>
              </p:cNvSpPr>
              <p:nvPr/>
            </p:nvSpPr>
            <p:spPr bwMode="auto">
              <a:xfrm>
                <a:off x="2400" y="1776"/>
                <a:ext cx="0" cy="48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13678" name="Line 20"/>
              <p:cNvSpPr>
                <a:spLocks noChangeShapeType="1"/>
              </p:cNvSpPr>
              <p:nvPr/>
            </p:nvSpPr>
            <p:spPr bwMode="auto">
              <a:xfrm>
                <a:off x="2976" y="1728"/>
                <a:ext cx="0" cy="52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13679" name="Line 21"/>
              <p:cNvSpPr>
                <a:spLocks noChangeShapeType="1"/>
              </p:cNvSpPr>
              <p:nvPr/>
            </p:nvSpPr>
            <p:spPr bwMode="auto">
              <a:xfrm>
                <a:off x="2400" y="2256"/>
                <a:ext cx="57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</p:grpSp>
      </p:grpSp>
      <p:pic>
        <p:nvPicPr>
          <p:cNvPr id="113671" name="Picture 4" descr="http://upload.wikimedia.org/wikipedia/commons/thumb/9/94/Deoxyribose.svg/100px-Deoxyribose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139952" y="4365104"/>
            <a:ext cx="2571750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Picture 2" descr="http://scienceaid.co.uk/biology/genetics/images/nucleotide.jpg"/>
          <p:cNvPicPr>
            <a:picLocks noChangeAspect="1" noChangeArrowheads="1"/>
          </p:cNvPicPr>
          <p:nvPr/>
        </p:nvPicPr>
        <p:blipFill>
          <a:blip r:embed="rId4" cstate="print"/>
          <a:srcRect b="7051"/>
          <a:stretch>
            <a:fillRect/>
          </a:stretch>
        </p:blipFill>
        <p:spPr bwMode="auto">
          <a:xfrm>
            <a:off x="0" y="908720"/>
            <a:ext cx="2857500" cy="2160240"/>
          </a:xfrm>
          <a:prstGeom prst="rect">
            <a:avLst/>
          </a:prstGeom>
          <a:noFill/>
        </p:spPr>
      </p:pic>
      <p:sp>
        <p:nvSpPr>
          <p:cNvPr id="17" name="16 Dikdörtgen"/>
          <p:cNvSpPr/>
          <p:nvPr/>
        </p:nvSpPr>
        <p:spPr>
          <a:xfrm>
            <a:off x="72008" y="2780928"/>
            <a:ext cx="20882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Deoksiriboz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Şeker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368152" y="1448871"/>
            <a:ext cx="20882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92088" y="908720"/>
            <a:ext cx="20882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283968" y="3645024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YAPISI</a:t>
            </a:r>
            <a:endParaRPr lang="tr-TR" sz="3600" b="1" u="sng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23 Oval"/>
          <p:cNvSpPr/>
          <p:nvPr/>
        </p:nvSpPr>
        <p:spPr>
          <a:xfrm>
            <a:off x="6084168" y="1340768"/>
            <a:ext cx="2088232" cy="21602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3" name="Picture 4" descr="molekül, nükleotid, atp, adenozin trifosfa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0"/>
            <a:ext cx="6096000" cy="337185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4" descr="molekül, nükleotid, atp, adenozin trifosfa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0"/>
            <a:ext cx="6096000" cy="3371851"/>
          </a:xfrm>
          <a:prstGeom prst="rect">
            <a:avLst/>
          </a:prstGeom>
          <a:noFill/>
        </p:spPr>
      </p:pic>
      <p:sp>
        <p:nvSpPr>
          <p:cNvPr id="114693" name="Rectangle 12"/>
          <p:cNvSpPr>
            <a:spLocks noChangeArrowheads="1"/>
          </p:cNvSpPr>
          <p:nvPr/>
        </p:nvSpPr>
        <p:spPr bwMode="auto">
          <a:xfrm>
            <a:off x="3635896" y="0"/>
            <a:ext cx="2711060" cy="83099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r-TR" sz="4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Fosfat</a:t>
            </a:r>
            <a:endParaRPr lang="tr-TR" sz="4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99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79512" y="3645024"/>
            <a:ext cx="2209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36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ADI</a:t>
            </a: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6298704" y="3645024"/>
            <a:ext cx="1981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36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ŞEKLİ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3419872" y="3717032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YAPISI</a:t>
            </a:r>
            <a:endParaRPr lang="tr-TR" sz="3600" b="1" u="sng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323528" y="4653136"/>
            <a:ext cx="2159390" cy="708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r-TR" sz="40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FOSFAT</a:t>
            </a:r>
          </a:p>
        </p:txBody>
      </p:sp>
      <p:sp>
        <p:nvSpPr>
          <p:cNvPr id="17" name="Oval 10"/>
          <p:cNvSpPr>
            <a:spLocks noChangeArrowheads="1"/>
          </p:cNvSpPr>
          <p:nvPr/>
        </p:nvSpPr>
        <p:spPr bwMode="auto">
          <a:xfrm>
            <a:off x="7164288" y="4725144"/>
            <a:ext cx="648072" cy="64807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>
              <a:latin typeface="Calibri" pitchFamily="34" charset="0"/>
            </a:endParaRPr>
          </a:p>
        </p:txBody>
      </p:sp>
      <p:pic>
        <p:nvPicPr>
          <p:cNvPr id="48130" name="Picture 2" descr="http://www.biology.lsu.edu/introbio/tutorial/spotted/BioStudio/2ORGANICMOLE/wphosphate.gif"/>
          <p:cNvPicPr>
            <a:picLocks noChangeAspect="1" noChangeArrowheads="1"/>
          </p:cNvPicPr>
          <p:nvPr/>
        </p:nvPicPr>
        <p:blipFill>
          <a:blip r:embed="rId3" cstate="print"/>
          <a:srcRect t="18900"/>
          <a:stretch>
            <a:fillRect/>
          </a:stretch>
        </p:blipFill>
        <p:spPr bwMode="auto">
          <a:xfrm>
            <a:off x="2987824" y="4293096"/>
            <a:ext cx="3048000" cy="1853953"/>
          </a:xfrm>
          <a:prstGeom prst="rect">
            <a:avLst/>
          </a:prstGeom>
          <a:noFill/>
        </p:spPr>
      </p:pic>
      <p:pic>
        <p:nvPicPr>
          <p:cNvPr id="18" name="Picture 2" descr="http://scienceaid.co.uk/biology/genetics/images/nucleotide.jpg"/>
          <p:cNvPicPr>
            <a:picLocks noChangeAspect="1" noChangeArrowheads="1"/>
          </p:cNvPicPr>
          <p:nvPr/>
        </p:nvPicPr>
        <p:blipFill>
          <a:blip r:embed="rId4" cstate="print"/>
          <a:srcRect b="7051"/>
          <a:stretch>
            <a:fillRect/>
          </a:stretch>
        </p:blipFill>
        <p:spPr bwMode="auto">
          <a:xfrm>
            <a:off x="0" y="908720"/>
            <a:ext cx="2857500" cy="2160240"/>
          </a:xfrm>
          <a:prstGeom prst="rect">
            <a:avLst/>
          </a:prstGeom>
          <a:noFill/>
        </p:spPr>
      </p:pic>
      <p:sp>
        <p:nvSpPr>
          <p:cNvPr id="20" name="19 Dikdörtgen"/>
          <p:cNvSpPr/>
          <p:nvPr/>
        </p:nvSpPr>
        <p:spPr>
          <a:xfrm>
            <a:off x="1331640" y="1346212"/>
            <a:ext cx="2088232" cy="404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0" y="2780928"/>
            <a:ext cx="20882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22 Oval"/>
          <p:cNvSpPr/>
          <p:nvPr/>
        </p:nvSpPr>
        <p:spPr>
          <a:xfrm>
            <a:off x="3275856" y="692696"/>
            <a:ext cx="2952328" cy="21602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587388" y="830997"/>
            <a:ext cx="2088232" cy="443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5102" y="575013"/>
            <a:ext cx="14036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Fosfat 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2" cstate="print"/>
          <a:srcRect b="41340"/>
          <a:stretch>
            <a:fillRect/>
          </a:stretch>
        </p:blipFill>
        <p:spPr bwMode="auto">
          <a:xfrm>
            <a:off x="0" y="3223602"/>
            <a:ext cx="4572000" cy="3414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Organik Baz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idx="1"/>
          </p:nvPr>
        </p:nvSpPr>
        <p:spPr>
          <a:xfrm>
            <a:off x="0" y="1124744"/>
            <a:ext cx="4572000" cy="2016224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Nükleotidlerin yapısında bulunan diğer yapı organik bazdır ve 4 çeşit organik baz bulunur. 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Picture 4" descr="molekül, nükleotid, atp, adenozin trifosfa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6944" y="643949"/>
            <a:ext cx="4211960" cy="2329741"/>
          </a:xfrm>
          <a:prstGeom prst="rect">
            <a:avLst/>
          </a:prstGeom>
          <a:noFill/>
        </p:spPr>
      </p:pic>
      <p:sp>
        <p:nvSpPr>
          <p:cNvPr id="6" name="5 Oval"/>
          <p:cNvSpPr/>
          <p:nvPr/>
        </p:nvSpPr>
        <p:spPr>
          <a:xfrm>
            <a:off x="7671284" y="593620"/>
            <a:ext cx="1475656" cy="1512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4" name="Picture 2" descr="dna nucleotides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160" y="3230532"/>
            <a:ext cx="4588301" cy="351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/>
          <p:nvPr/>
        </p:nvPicPr>
        <p:blipFill>
          <a:blip r:embed="rId2" cstate="print"/>
          <a:srcRect t="35664"/>
          <a:stretch>
            <a:fillRect/>
          </a:stretch>
        </p:blipFill>
        <p:spPr bwMode="auto">
          <a:xfrm>
            <a:off x="606690" y="2811411"/>
            <a:ext cx="8075240" cy="1377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Başlık"/>
          <p:cNvSpPr>
            <a:spLocks noGrp="1"/>
          </p:cNvSpPr>
          <p:nvPr>
            <p:ph type="title"/>
          </p:nvPr>
        </p:nvSpPr>
        <p:spPr>
          <a:xfrm>
            <a:off x="447146" y="-27789"/>
            <a:ext cx="8229600" cy="792493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Nükleotidlerin Adlandırılması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 b="41340"/>
          <a:stretch>
            <a:fillRect/>
          </a:stretch>
        </p:blipFill>
        <p:spPr bwMode="auto">
          <a:xfrm>
            <a:off x="2339752" y="4169453"/>
            <a:ext cx="3600400" cy="268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Dikdörtgen 1"/>
          <p:cNvSpPr/>
          <p:nvPr/>
        </p:nvSpPr>
        <p:spPr>
          <a:xfrm>
            <a:off x="-18256" y="995529"/>
            <a:ext cx="91622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Nükleotidler hangi organik bazı içeriyorsa o bazın ismiyle adlandırılır. </a:t>
            </a:r>
            <a:endParaRPr lang="tr-TR" sz="2800" b="1" dirty="0" smtClean="0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</a:endParaRPr>
          </a:p>
          <a:p>
            <a:pPr algn="ctr"/>
            <a:r>
              <a:rPr lang="tr-TR" sz="2800" b="1" dirty="0" smtClean="0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Örneğin </a:t>
            </a:r>
            <a:r>
              <a:rPr lang="tr-TR" sz="2800" b="1" dirty="0" err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adenin</a:t>
            </a:r>
            <a:r>
              <a:rPr lang="tr-TR" sz="2800" b="1" dirty="0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bazını içeren nükleotid </a:t>
            </a:r>
            <a:r>
              <a:rPr lang="tr-TR" sz="2800" b="1" i="1" dirty="0" err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adenin</a:t>
            </a:r>
            <a:r>
              <a:rPr lang="tr-TR" sz="2800" b="1" i="1" dirty="0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nükleotid</a:t>
            </a:r>
            <a:r>
              <a:rPr lang="tr-TR" sz="2800" b="1" dirty="0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olarak adlandırılır.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FC49A2-A092-4DDA-AD5C-2B62C1663D45}" type="slidenum">
              <a:rPr lang="de-DE"/>
              <a:pPr>
                <a:defRPr/>
              </a:pPr>
              <a:t>44</a:t>
            </a:fld>
            <a:endParaRPr lang="de-DE"/>
          </a:p>
        </p:txBody>
      </p:sp>
      <p:sp>
        <p:nvSpPr>
          <p:cNvPr id="12288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88840"/>
            <a:ext cx="7236296" cy="2016224"/>
          </a:xfrm>
        </p:spPr>
        <p:txBody>
          <a:bodyPr/>
          <a:lstStyle/>
          <a:p>
            <a:pPr algn="ctr" eaLnBrk="1" hangingPunct="1">
              <a:buNone/>
            </a:pP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ekil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ikili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(çift)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sarmal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olarak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adland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r.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 eaLnBrk="1" hangingPunct="1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sarmal yapı oluşurken her bir basamak 2 nükleotidin bir araya gelmesinden oluşur.</a:t>
            </a:r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30212" y="404664"/>
            <a:ext cx="87137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latin typeface="Calibri" pitchFamily="34" charset="0"/>
              </a:rPr>
              <a:t>Nükleotidlerin Zincir Oluşturması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86B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na nucleotides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6" t="3698" r="10914" b="24858"/>
          <a:stretch/>
        </p:blipFill>
        <p:spPr bwMode="auto">
          <a:xfrm>
            <a:off x="5580113" y="1104565"/>
            <a:ext cx="3563888" cy="2479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50825" y="242888"/>
            <a:ext cx="87137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latin typeface="Calibri" pitchFamily="34" charset="0"/>
              </a:rPr>
              <a:t>Nükleotidlerin Zincir Oluşturması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latin typeface="Calibri" pitchFamily="34" charset="0"/>
            </a:endParaRPr>
          </a:p>
        </p:txBody>
      </p:sp>
      <p:pic>
        <p:nvPicPr>
          <p:cNvPr id="4100" name="Picture 4" descr="dna nucleotides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21" t="25471" r="9091" b="26229"/>
          <a:stretch/>
        </p:blipFill>
        <p:spPr bwMode="auto">
          <a:xfrm>
            <a:off x="-25277" y="1112825"/>
            <a:ext cx="561662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3573016"/>
            <a:ext cx="9144000" cy="2924944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 err="1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Dna</a:t>
            </a:r>
            <a:r>
              <a:rPr lang="tr-TR" b="1" dirty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zinciri nükleotidlerin ikili olarak karşı karşıya gelmesinden oluşmuştur.</a:t>
            </a:r>
          </a:p>
          <a:p>
            <a:pPr marL="0" indent="0" algn="ctr">
              <a:buNone/>
            </a:pPr>
            <a:r>
              <a:rPr lang="tr-TR" b="1" i="1" dirty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DNA da nükleotidler ikili iplik oluştururken her zaman </a:t>
            </a:r>
            <a:r>
              <a:rPr lang="tr-TR" b="1" i="1" dirty="0" err="1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Adeninin</a:t>
            </a:r>
            <a:r>
              <a:rPr lang="tr-TR" b="1" i="1" dirty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nükleotidin karşısına Timin nükleotid, </a:t>
            </a:r>
            <a:r>
              <a:rPr lang="tr-TR" b="1" i="1" dirty="0" err="1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6699FF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Guaninin</a:t>
            </a:r>
            <a:r>
              <a:rPr lang="tr-TR" b="1" i="1" dirty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6699FF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nükleotidin karşısına </a:t>
            </a:r>
            <a:r>
              <a:rPr lang="tr-TR" b="1" i="1" dirty="0" err="1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6699FF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Sitozin</a:t>
            </a:r>
            <a:r>
              <a:rPr lang="tr-TR" b="1" i="1" dirty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6699FF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(C) nükleotid </a:t>
            </a:r>
            <a:r>
              <a:rPr lang="tr-TR" b="1" i="1" dirty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gelir.</a:t>
            </a:r>
            <a:r>
              <a:rPr lang="tr-TR" b="1" dirty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</a:p>
          <a:p>
            <a:pPr algn="ctr"/>
            <a:endParaRPr lang="tr-TR" b="1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00FF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encyclopedia.lubopitko-bg.com/images/Overview%20of%20DNA%20structur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3" b="10567"/>
          <a:stretch/>
        </p:blipFill>
        <p:spPr bwMode="auto">
          <a:xfrm>
            <a:off x="0" y="1196752"/>
            <a:ext cx="9188335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4355976" y="3739344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Nükleotid </a:t>
            </a:r>
            <a:endParaRPr lang="tr-TR" sz="1600" b="1" dirty="0">
              <a:ln w="1016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876256" y="6407387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Hidrojen bağları </a:t>
            </a:r>
            <a:endParaRPr lang="tr-TR" sz="1600" b="1" dirty="0">
              <a:ln w="1016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50825" y="242888"/>
            <a:ext cx="87137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latin typeface="Calibri" pitchFamily="34" charset="0"/>
              </a:rPr>
              <a:t>Nükleotidlerin Zincir Oluşturması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38050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potosisd.k12.wi.us/staff/hutchcroft/Biology%20Notes/Power%20Presentations-Biology/assets/Transparencies/DNA-Structure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2" t="51839" r="50676"/>
          <a:stretch/>
        </p:blipFill>
        <p:spPr bwMode="auto">
          <a:xfrm>
            <a:off x="0" y="1432725"/>
            <a:ext cx="3024336" cy="321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2921478" y="2403826"/>
            <a:ext cx="42634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Çok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sayıda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nükleotidin birleşmesiyle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oluşmuştur.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0" y="4869160"/>
            <a:ext cx="630019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Gelişmiş hücrelerde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DNA,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çekirdekte, mitokondride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ve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kloroplastta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bulunur.</a:t>
            </a:r>
          </a:p>
        </p:txBody>
      </p:sp>
      <p:pic>
        <p:nvPicPr>
          <p:cNvPr id="123911" name="Picture 7" descr="http://img2.blogcu.com/images/t/u/r/turuncukafa/resim1_1_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8361" y="1387716"/>
            <a:ext cx="3024336" cy="2783673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8711952" y="2947253"/>
            <a:ext cx="43204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3010" name="Picture 2" descr="http://www.hknkrt.com/wp-content/uploads/2011/09/3_clip_image0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4239293"/>
            <a:ext cx="3089920" cy="2618707"/>
          </a:xfrm>
          <a:prstGeom prst="rect">
            <a:avLst/>
          </a:prstGeom>
          <a:noFill/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DNA’nın Özellikleri</a:t>
            </a:r>
            <a:endParaRPr lang="tr-TR" sz="4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images.sciencedaily.com/2009/07/090715131449-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0" y="0"/>
            <a:ext cx="911521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16205" y="332656"/>
            <a:ext cx="9144000" cy="3168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Her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canlı türünün vücut hücrelerinde (kromozomlarda) bulunan DNA miktarı sabittir ve kendine özgüdür. </a:t>
            </a:r>
            <a:endParaRPr lang="tr-TR" sz="36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Üreme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hücrelerinde ise vücut hücrelerindekinin yarısı kadar DNA bulunur.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na nucleotides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4" t="3728" r="11111" b="82983"/>
          <a:stretch/>
        </p:blipFill>
        <p:spPr bwMode="auto">
          <a:xfrm>
            <a:off x="359824" y="0"/>
            <a:ext cx="8489133" cy="142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-43229" y="1496172"/>
            <a:ext cx="918723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Bir DNA molekülünde  </a:t>
            </a:r>
            <a:r>
              <a:rPr lang="tr-TR" sz="32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Adeninlerle</a:t>
            </a:r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tr-TR" sz="32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Timinlerin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; </a:t>
            </a:r>
            <a:r>
              <a:rPr lang="tr-TR" sz="32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Guaninlerle</a:t>
            </a:r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tr-TR" sz="32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Sitozinlerin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sayıları birbirine eşittir. 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4252673" y="3036762"/>
            <a:ext cx="4572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4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A = T   </a:t>
            </a:r>
            <a:r>
              <a:rPr lang="tr-TR" sz="4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ve   </a:t>
            </a:r>
            <a:r>
              <a:rPr lang="tr-TR" sz="4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G = S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959818" y="4821773"/>
            <a:ext cx="50529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rbel" pitchFamily="34" charset="0"/>
              </a:rPr>
              <a:t>Fosfat = </a:t>
            </a:r>
            <a:r>
              <a:rPr lang="tr-TR" sz="32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rbel" pitchFamily="34" charset="0"/>
              </a:rPr>
              <a:t>Deoksiriboz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rbel" pitchFamily="34" charset="0"/>
              </a:rPr>
              <a:t> = Baz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rbel" pitchFamily="34" charset="0"/>
            </a:endParaRPr>
          </a:p>
        </p:txBody>
      </p:sp>
      <p:pic>
        <p:nvPicPr>
          <p:cNvPr id="6148" name="Picture 4" descr="dna nucleotides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5" r="11825" b="12145"/>
          <a:stretch/>
        </p:blipFill>
        <p:spPr bwMode="auto">
          <a:xfrm>
            <a:off x="379792" y="2573390"/>
            <a:ext cx="3456384" cy="415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755576" y="6453336"/>
            <a:ext cx="720080" cy="278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Şeker 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575796" y="6453336"/>
            <a:ext cx="720080" cy="278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Baz  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203848" y="6567905"/>
            <a:ext cx="911333" cy="290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Fosfat  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608464" y="2601798"/>
            <a:ext cx="1123996" cy="511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446747" y="1052736"/>
            <a:ext cx="8964488" cy="5472608"/>
            <a:chOff x="114" y="679"/>
            <a:chExt cx="5532" cy="2962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114" y="679"/>
              <a:ext cx="5532" cy="2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121861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" y="679"/>
              <a:ext cx="5538" cy="2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Unvan 5"/>
          <p:cNvSpPr>
            <a:spLocks noGrp="1"/>
          </p:cNvSpPr>
          <p:nvPr>
            <p:ph type="title"/>
          </p:nvPr>
        </p:nvSpPr>
        <p:spPr>
          <a:xfrm>
            <a:off x="467544" y="110627"/>
            <a:ext cx="8229600" cy="1143000"/>
          </a:xfrm>
        </p:spPr>
        <p:txBody>
          <a:bodyPr/>
          <a:lstStyle/>
          <a:p>
            <a:r>
              <a:rPr lang="tr-TR" b="1" dirty="0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Hücre </a:t>
            </a:r>
            <a:r>
              <a:rPr lang="tr-TR" b="1" dirty="0" err="1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</a:rPr>
              <a:t>Organelleri</a:t>
            </a:r>
            <a:endParaRPr lang="tr-TR" b="1" dirty="0">
              <a:ln w="22225">
                <a:solidFill>
                  <a:sysClr val="windowText" lastClr="000000"/>
                </a:solidFill>
                <a:prstDash val="solid"/>
              </a:ln>
              <a:solidFill>
                <a:srgbClr val="00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45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8012" y="170670"/>
            <a:ext cx="4780012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DNA  </a:t>
            </a:r>
            <a:r>
              <a:rPr lang="tr-TR" sz="3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molekülündeki  iki ip birbirinin </a:t>
            </a:r>
            <a:r>
              <a:rPr lang="tr-TR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tamamlayıcısıdır. </a:t>
            </a:r>
            <a:endParaRPr lang="tr-TR" sz="32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tr-TR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Yani </a:t>
            </a:r>
            <a:r>
              <a:rPr lang="tr-TR" sz="3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bir ipteki nükleotid dizilişi ikinci ipteki nükleotid sıralanışını </a:t>
            </a:r>
            <a:r>
              <a:rPr lang="tr-TR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belirler</a:t>
            </a:r>
            <a:r>
              <a:rPr lang="tr-TR" sz="3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.</a:t>
            </a:r>
            <a:endParaRPr lang="tr-TR" sz="32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4355976" y="465313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3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şekilde DNA‘da ki  bilgi iki kere korunmuş olur.</a:t>
            </a:r>
          </a:p>
        </p:txBody>
      </p:sp>
      <p:pic>
        <p:nvPicPr>
          <p:cNvPr id="5122" name="Picture 2" descr="dna nucleotides ile ilgili görsel sonucu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31436" r="54158" b="29311"/>
          <a:stretch/>
        </p:blipFill>
        <p:spPr bwMode="auto">
          <a:xfrm>
            <a:off x="4644008" y="260648"/>
            <a:ext cx="4650651" cy="2494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na nucleotides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18" b="32270"/>
          <a:stretch/>
        </p:blipFill>
        <p:spPr bwMode="auto">
          <a:xfrm>
            <a:off x="395536" y="3799228"/>
            <a:ext cx="3312368" cy="3080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 Box 2"/>
          <p:cNvSpPr txBox="1">
            <a:spLocks noChangeArrowheads="1"/>
          </p:cNvSpPr>
          <p:nvPr/>
        </p:nvSpPr>
        <p:spPr bwMode="auto">
          <a:xfrm>
            <a:off x="0" y="-31080"/>
            <a:ext cx="9144000" cy="138499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DNA’ </a:t>
            </a:r>
            <a:r>
              <a:rPr lang="tr-TR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daki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 bu dizilişlerin önemi çok büyüktür; Yeryüzünde yaşayan canlıların çeşitliliğini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nükleotidlerin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farklı dizilişleri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açıklar.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harunyahya.com/image/the_miracle_of_creation_in_DNA/14_cell_d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3" y="260648"/>
            <a:ext cx="9137747" cy="659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 idx="4294967295"/>
          </p:nvPr>
        </p:nvSpPr>
        <p:spPr>
          <a:xfrm>
            <a:off x="179512" y="4365104"/>
            <a:ext cx="6336704" cy="13620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DNA’nın Kendini Eşlemesi</a:t>
            </a:r>
            <a:b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(kopyalaması)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1872208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Hücre bölünmesi öncesinde hücredeki DNA molekülü miktarı iki katına çıkar. Bu olaya DNA’nın kendisini eşlemesi adı verilir. </a:t>
            </a:r>
          </a:p>
          <a:p>
            <a:pPr>
              <a:buNone/>
            </a:pP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0" y="3573017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DNA kendini eşlerken önce DNA’nın iki ipliği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birbirinden(bir fermuar gibi)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ayrılmaya başlar. 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5480224" cy="6858000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Daha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sonra </a:t>
            </a:r>
            <a:r>
              <a:rPr lang="tr-TR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sitoplazmada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serbest hâlde bulunan 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nükleotitler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çekirdeğin içerisine girer ve DNA’nın açılan kısmındaki 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nükleotitlerle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eşleşir. 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eşleşme sırasında, 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adenin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nükleotidin karşısına timin 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nükleotit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sitozin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nükleotidin karşısına da 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guanin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nükleotit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gelir. </a:t>
            </a:r>
          </a:p>
          <a:p>
            <a:endParaRPr lang="tr-TR" dirty="0"/>
          </a:p>
        </p:txBody>
      </p:sp>
      <p:pic>
        <p:nvPicPr>
          <p:cNvPr id="10242" name="Picture 2" descr="dna copying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55088" y="1420212"/>
            <a:ext cx="5692492" cy="3085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994624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 descr="http://y12hb.files.wordpress.com/2013/03/semi-conservative.png"/>
          <p:cNvPicPr/>
          <p:nvPr/>
        </p:nvPicPr>
        <p:blipFill>
          <a:blip r:embed="rId2" cstate="print"/>
          <a:srcRect t="61636"/>
          <a:stretch>
            <a:fillRect/>
          </a:stretch>
        </p:blipFill>
        <p:spPr bwMode="auto">
          <a:xfrm>
            <a:off x="22950" y="4034035"/>
            <a:ext cx="9120932" cy="284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ikdörtgen 2"/>
          <p:cNvSpPr/>
          <p:nvPr/>
        </p:nvSpPr>
        <p:spPr>
          <a:xfrm>
            <a:off x="45870" y="21066"/>
            <a:ext cx="90981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tr-TR" sz="2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Sonuçta başlangıçtaki DNA molekülünün aynısı olan bir DNA molekülü daha oluşur. DNA, hücre bölünmesi sırasında kendini eşleyerek yapısında bulunan bilgilerin yeni oluşacak yavru hücrelere geçmesini sağlar.</a:t>
            </a:r>
          </a:p>
        </p:txBody>
      </p:sp>
      <p:pic>
        <p:nvPicPr>
          <p:cNvPr id="7" name="Resim 6" descr="http://y12hb.files.wordpress.com/2013/03/semi-conservative.png"/>
          <p:cNvPicPr/>
          <p:nvPr/>
        </p:nvPicPr>
        <p:blipFill>
          <a:blip r:embed="rId2" cstate="print"/>
          <a:srcRect t="10364" b="49818"/>
          <a:stretch>
            <a:fillRect/>
          </a:stretch>
        </p:blipFill>
        <p:spPr bwMode="auto">
          <a:xfrm>
            <a:off x="395536" y="1173807"/>
            <a:ext cx="824440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8 Dikdörtgen"/>
          <p:cNvSpPr/>
          <p:nvPr/>
        </p:nvSpPr>
        <p:spPr>
          <a:xfrm>
            <a:off x="3347864" y="3454416"/>
            <a:ext cx="1872208" cy="532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DNA bir fermuar gibi açılır.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8 Dikdörtgen"/>
          <p:cNvSpPr/>
          <p:nvPr/>
        </p:nvSpPr>
        <p:spPr>
          <a:xfrm>
            <a:off x="7806332" y="1347174"/>
            <a:ext cx="1331639" cy="1179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Sitoplazmada bulunan nükleotidler boşlukları doldurur.</a:t>
            </a:r>
            <a:endParaRPr lang="tr-TR" sz="1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8 Dikdörtgen"/>
          <p:cNvSpPr/>
          <p:nvPr/>
        </p:nvSpPr>
        <p:spPr>
          <a:xfrm>
            <a:off x="7703840" y="4330628"/>
            <a:ext cx="1434131" cy="1080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Eşlenme sonucunda birbirinin aynısı iki DNA zinciri oluşmuş olur.</a:t>
            </a:r>
            <a:endParaRPr lang="tr-TR" sz="1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na replication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96" y="1628800"/>
            <a:ext cx="8964488" cy="5471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0" y="332656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DNA’nın Kendini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Eşlemesi; bu özellik DNA </a:t>
            </a:r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yı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diğer tüm maddelerden(moleküllerden) farklı kılmaktadır.</a:t>
            </a:r>
            <a:endParaRPr lang="tr-TR" sz="2800" dirty="0"/>
          </a:p>
        </p:txBody>
      </p:sp>
      <p:sp>
        <p:nvSpPr>
          <p:cNvPr id="5" name="8 Dikdörtgen"/>
          <p:cNvSpPr/>
          <p:nvPr/>
        </p:nvSpPr>
        <p:spPr>
          <a:xfrm>
            <a:off x="0" y="5445224"/>
            <a:ext cx="1872208" cy="532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DNA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8 Dikdörtgen"/>
          <p:cNvSpPr/>
          <p:nvPr/>
        </p:nvSpPr>
        <p:spPr>
          <a:xfrm>
            <a:off x="2339752" y="5470624"/>
            <a:ext cx="2016224" cy="622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DNA bir fermuar gibi açılır.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8 Dikdörtgen"/>
          <p:cNvSpPr/>
          <p:nvPr/>
        </p:nvSpPr>
        <p:spPr>
          <a:xfrm>
            <a:off x="1206388" y="1524773"/>
            <a:ext cx="1331639" cy="1179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Sitoplazmada bulunan nükleotidler boşlukları doldurur.</a:t>
            </a:r>
            <a:endParaRPr lang="tr-TR" sz="1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8 Dikdörtgen"/>
          <p:cNvSpPr/>
          <p:nvPr/>
        </p:nvSpPr>
        <p:spPr>
          <a:xfrm>
            <a:off x="4030464" y="5778193"/>
            <a:ext cx="1331639" cy="1179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Sitoplazmada bulunan nükleotidler boşlukları doldurur.</a:t>
            </a:r>
            <a:endParaRPr lang="tr-TR" sz="1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308304" y="3824116"/>
            <a:ext cx="1650155" cy="1080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Eşlenme sonucunda birbirinin aynısı iki DNA zinciri oluşmuş olur.</a:t>
            </a:r>
            <a:endParaRPr lang="tr-TR" sz="1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0641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 descr="http://3dbiology.pbworks.com/f/nucleus.chromatin.jpeg"/>
          <p:cNvPicPr/>
          <p:nvPr/>
        </p:nvPicPr>
        <p:blipFill>
          <a:blip r:embed="rId2" cstate="print"/>
          <a:srcRect b="5691"/>
          <a:stretch>
            <a:fillRect/>
          </a:stretch>
        </p:blipFill>
        <p:spPr bwMode="auto">
          <a:xfrm>
            <a:off x="912118" y="2348880"/>
            <a:ext cx="22479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67444" y="-36239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Çekirdek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4" name="Picture 6" descr="http://www.0-18klinik.com/yonetim/uplFiles/buyume2.jpg"/>
          <p:cNvPicPr>
            <a:picLocks noChangeAspect="1" noChangeArrowheads="1"/>
          </p:cNvPicPr>
          <p:nvPr/>
        </p:nvPicPr>
        <p:blipFill>
          <a:blip r:embed="rId3" cstate="print"/>
          <a:srcRect l="77666"/>
          <a:stretch>
            <a:fillRect/>
          </a:stretch>
        </p:blipFill>
        <p:spPr bwMode="auto">
          <a:xfrm>
            <a:off x="7776864" y="548680"/>
            <a:ext cx="1187624" cy="193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www.glogster.com/media/2/2/63/89/2638934.jpg"/>
          <p:cNvPicPr>
            <a:picLocks noChangeAspect="1" noChangeArrowheads="1"/>
          </p:cNvPicPr>
          <p:nvPr/>
        </p:nvPicPr>
        <p:blipFill>
          <a:blip r:embed="rId4" cstate="print"/>
          <a:srcRect l="11812" r="12588"/>
          <a:stretch>
            <a:fillRect/>
          </a:stretch>
        </p:blipFill>
        <p:spPr bwMode="auto">
          <a:xfrm>
            <a:off x="4407244" y="1935088"/>
            <a:ext cx="4608512" cy="4572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7" name="4 Düz Bağlayıcı"/>
          <p:cNvCxnSpPr/>
          <p:nvPr/>
        </p:nvCxnSpPr>
        <p:spPr>
          <a:xfrm flipH="1">
            <a:off x="2483768" y="4221088"/>
            <a:ext cx="3816424" cy="7200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5 Düz Bağlayıcı"/>
          <p:cNvCxnSpPr/>
          <p:nvPr/>
        </p:nvCxnSpPr>
        <p:spPr>
          <a:xfrm flipH="1" flipV="1">
            <a:off x="2304256" y="2564904"/>
            <a:ext cx="3995936" cy="13704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23 Düz Bağlayıcı"/>
          <p:cNvCxnSpPr/>
          <p:nvPr/>
        </p:nvCxnSpPr>
        <p:spPr>
          <a:xfrm flipH="1">
            <a:off x="6300192" y="1484784"/>
            <a:ext cx="1620688" cy="68407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26 Düz Bağlayıcı"/>
          <p:cNvCxnSpPr/>
          <p:nvPr/>
        </p:nvCxnSpPr>
        <p:spPr>
          <a:xfrm>
            <a:off x="7920880" y="1484784"/>
            <a:ext cx="179512" cy="13211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" name="Resim 16" descr="http://wwwcp.tphys.uni-heidelberg.de/images/random-loop-model-2.gif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825136">
            <a:off x="-153888" y="4722172"/>
            <a:ext cx="2381250" cy="160972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Dikdörtgen 22"/>
          <p:cNvSpPr/>
          <p:nvPr/>
        </p:nvSpPr>
        <p:spPr>
          <a:xfrm>
            <a:off x="1889729" y="5846947"/>
            <a:ext cx="15998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</a:rPr>
              <a:t>Kromatin iplikler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358255" y="1667235"/>
            <a:ext cx="15998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</a:rPr>
              <a:t>Çekirdek 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911586" y="6495019"/>
            <a:ext cx="1599828" cy="365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</a:rPr>
              <a:t>Hücre 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12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www.knowledgerush.com/wiki_image/7/79/Chromatin_chromosom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3000"/>
                    </a14:imgEffect>
                  </a14:imgLayer>
                </a14:imgProps>
              </a:ext>
            </a:extLst>
          </a:blip>
          <a:srcRect l="55029" r="34489" b="11709"/>
          <a:stretch>
            <a:fillRect/>
          </a:stretch>
        </p:blipFill>
        <p:spPr bwMode="auto">
          <a:xfrm>
            <a:off x="5292080" y="1772816"/>
            <a:ext cx="576064" cy="2304256"/>
          </a:xfrm>
          <a:prstGeom prst="rect">
            <a:avLst/>
          </a:prstGeom>
          <a:noFill/>
        </p:spPr>
      </p:pic>
      <p:pic>
        <p:nvPicPr>
          <p:cNvPr id="4098" name="Picture 2" descr="chromatin and chromosome ile ilgili görsel sonucu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71" b="2487"/>
          <a:stretch/>
        </p:blipFill>
        <p:spPr bwMode="auto">
          <a:xfrm>
            <a:off x="-40672" y="1388753"/>
            <a:ext cx="4544824" cy="2904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-40672" y="33536"/>
            <a:ext cx="9184672" cy="914875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Kromozom Nedir?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idx="1"/>
          </p:nvPr>
        </p:nvSpPr>
        <p:spPr>
          <a:xfrm>
            <a:off x="0" y="4653136"/>
            <a:ext cx="9144000" cy="2204864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Hücrenin çekirdeğinde bulunan canlıya ait genetik bilgileri (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canlıya ait özellikleri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taşıyan </a:t>
            </a:r>
            <a:r>
              <a:rPr lang="tr-TR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kromatin ipliklerinin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 bölünmesi sırasındaki kalınlaşmış haline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kromozom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denir.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99364" name="Picture 4" descr="http://www.knowledgerush.com/wiki_image/7/79/Chromatin_chromosome.png"/>
          <p:cNvPicPr>
            <a:picLocks noChangeAspect="1" noChangeArrowheads="1"/>
          </p:cNvPicPr>
          <p:nvPr/>
        </p:nvPicPr>
        <p:blipFill>
          <a:blip r:embed="rId5" cstate="print"/>
          <a:srcRect l="79923" r="10906" b="11709"/>
          <a:stretch>
            <a:fillRect/>
          </a:stretch>
        </p:blipFill>
        <p:spPr bwMode="auto">
          <a:xfrm>
            <a:off x="6444208" y="1628800"/>
            <a:ext cx="504056" cy="2304256"/>
          </a:xfrm>
          <a:prstGeom prst="rect">
            <a:avLst/>
          </a:prstGeom>
          <a:noFill/>
        </p:spPr>
      </p:pic>
      <p:cxnSp>
        <p:nvCxnSpPr>
          <p:cNvPr id="8" name="7 Düz Ok Bağlayıcısı"/>
          <p:cNvCxnSpPr/>
          <p:nvPr/>
        </p:nvCxnSpPr>
        <p:spPr>
          <a:xfrm>
            <a:off x="4546848" y="2970944"/>
            <a:ext cx="857153" cy="1342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9 Sağ Ok"/>
          <p:cNvSpPr/>
          <p:nvPr/>
        </p:nvSpPr>
        <p:spPr>
          <a:xfrm>
            <a:off x="7308304" y="2708920"/>
            <a:ext cx="576064" cy="432048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2" name="11 Düz Ok Bağlayıcısı"/>
          <p:cNvCxnSpPr/>
          <p:nvPr/>
        </p:nvCxnSpPr>
        <p:spPr>
          <a:xfrm flipV="1">
            <a:off x="6042992" y="2973463"/>
            <a:ext cx="504056" cy="83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99368" name="Picture 8" descr="http://wiki.polyploidy.org/images/6/61/PolyploidyLogo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r="87230"/>
          <a:stretch>
            <a:fillRect/>
          </a:stretch>
        </p:blipFill>
        <p:spPr bwMode="auto">
          <a:xfrm>
            <a:off x="7884368" y="1268760"/>
            <a:ext cx="360040" cy="3095626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4860032" y="1452467"/>
            <a:ext cx="1296144" cy="35194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400" dirty="0" smtClean="0"/>
              <a:t>Kromatin iplik</a:t>
            </a:r>
            <a:endParaRPr lang="tr-TR" sz="1400" dirty="0"/>
          </a:p>
        </p:txBody>
      </p:sp>
      <p:sp>
        <p:nvSpPr>
          <p:cNvPr id="15" name="Dikdörtgen 14"/>
          <p:cNvSpPr/>
          <p:nvPr/>
        </p:nvSpPr>
        <p:spPr>
          <a:xfrm>
            <a:off x="7585992" y="948411"/>
            <a:ext cx="1296144" cy="35194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400" dirty="0" smtClean="0"/>
              <a:t>Kromozom </a:t>
            </a:r>
            <a:endParaRPr lang="tr-TR" sz="1400" dirty="0"/>
          </a:p>
        </p:txBody>
      </p:sp>
      <p:sp>
        <p:nvSpPr>
          <p:cNvPr id="19" name="Dikdörtgen 18"/>
          <p:cNvSpPr/>
          <p:nvPr/>
        </p:nvSpPr>
        <p:spPr>
          <a:xfrm>
            <a:off x="1763688" y="3140968"/>
            <a:ext cx="1512168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Kromozom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7290" y="2780928"/>
            <a:ext cx="13363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Kromatin iplik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646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74" r="26224" b="5286"/>
          <a:stretch/>
        </p:blipFill>
        <p:spPr>
          <a:xfrm>
            <a:off x="4654630" y="2699467"/>
            <a:ext cx="4505085" cy="3777988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95536" y="79013"/>
            <a:ext cx="8229600" cy="613683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Kromozom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2" t="18357"/>
          <a:stretch/>
        </p:blipFill>
        <p:spPr>
          <a:xfrm>
            <a:off x="102931" y="2411434"/>
            <a:ext cx="5929611" cy="4171602"/>
          </a:xfrm>
        </p:spPr>
      </p:pic>
      <p:sp>
        <p:nvSpPr>
          <p:cNvPr id="6" name="Dikdörtgen 5"/>
          <p:cNvSpPr/>
          <p:nvPr/>
        </p:nvSpPr>
        <p:spPr>
          <a:xfrm>
            <a:off x="100155" y="3023502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3155649" y="3849163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Kromozom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175429" y="5435770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Kromatin iplik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103713" y="6214394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Kromozomlar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-1" y="936159"/>
            <a:ext cx="91440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tr-TR" sz="28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Kromatin ipliklerinin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 bölünmesi sırasındaki kalınlaşmış haline kromozom denir. 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654630" y="2051395"/>
            <a:ext cx="2119859" cy="64807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Kromatin iplikler</a:t>
            </a:r>
            <a:endParaRPr lang="tr-TR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774488" y="2051395"/>
            <a:ext cx="2369511" cy="64807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Kromozomlar </a:t>
            </a:r>
            <a:endParaRPr lang="tr-TR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810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chromosome ile ilgili görsel sonucu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30203">
            <a:off x="4983564" y="1366347"/>
            <a:ext cx="2523046" cy="2523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chromosome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2" b="8030"/>
          <a:stretch/>
        </p:blipFill>
        <p:spPr bwMode="auto">
          <a:xfrm>
            <a:off x="4218256" y="4155232"/>
            <a:ext cx="4595919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5076056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Kromozom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980728"/>
            <a:ext cx="5868144" cy="2304256"/>
          </a:xfrm>
        </p:spPr>
        <p:txBody>
          <a:bodyPr/>
          <a:lstStyle/>
          <a:p>
            <a:pPr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Kromozomlar hücre bölünmesi sırasında görülebilir.</a:t>
            </a:r>
          </a:p>
          <a:p>
            <a:pPr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 bölünmesi sırasında kromatin iplik kendisinin bir kopyasını yapar ve kalınlaşınca şekildeki görünür. </a:t>
            </a:r>
          </a:p>
        </p:txBody>
      </p:sp>
      <p:sp>
        <p:nvSpPr>
          <p:cNvPr id="9" name="8 Dikdörtgen"/>
          <p:cNvSpPr/>
          <p:nvPr/>
        </p:nvSpPr>
        <p:spPr>
          <a:xfrm>
            <a:off x="5292080" y="836712"/>
            <a:ext cx="72008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200" dirty="0" smtClean="0">
                <a:ln>
                  <a:solidFill>
                    <a:sysClr val="windowText" lastClr="000000"/>
                  </a:solidFill>
                </a:ln>
              </a:rPr>
              <a:t>Gerçek </a:t>
            </a:r>
            <a:endParaRPr lang="tr-TR" sz="1200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228184" y="836712"/>
            <a:ext cx="72008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200" dirty="0" smtClean="0">
                <a:ln>
                  <a:solidFill>
                    <a:sysClr val="windowText" lastClr="000000"/>
                  </a:solidFill>
                </a:ln>
              </a:rPr>
              <a:t>Kopya  </a:t>
            </a:r>
            <a:endParaRPr lang="tr-TR" sz="1200" dirty="0">
              <a:ln>
                <a:solidFill>
                  <a:sysClr val="windowText" lastClr="000000"/>
                </a:solidFill>
              </a:ln>
            </a:endParaRPr>
          </a:p>
        </p:txBody>
      </p:sp>
      <p:cxnSp>
        <p:nvCxnSpPr>
          <p:cNvPr id="12" name="11 Düz Ok Bağlayıcısı"/>
          <p:cNvCxnSpPr/>
          <p:nvPr/>
        </p:nvCxnSpPr>
        <p:spPr>
          <a:xfrm rot="16200000" flipH="1">
            <a:off x="5544108" y="1232756"/>
            <a:ext cx="288032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 rot="5400000">
            <a:off x="6444208" y="1196752"/>
            <a:ext cx="288032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13 Dikdörtgen"/>
          <p:cNvSpPr/>
          <p:nvPr/>
        </p:nvSpPr>
        <p:spPr>
          <a:xfrm>
            <a:off x="5580112" y="188640"/>
            <a:ext cx="1152128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tr-TR" sz="1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kromozom</a:t>
            </a:r>
            <a:endParaRPr lang="tr-TR" sz="1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6" name="15 Düz Ok Bağlayıcısı"/>
          <p:cNvCxnSpPr>
            <a:stCxn id="9" idx="0"/>
          </p:cNvCxnSpPr>
          <p:nvPr/>
        </p:nvCxnSpPr>
        <p:spPr>
          <a:xfrm rot="5400000" flipH="1" flipV="1">
            <a:off x="5688124" y="512676"/>
            <a:ext cx="288032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 rot="16200000" flipV="1">
            <a:off x="6192180" y="584684"/>
            <a:ext cx="360040" cy="288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17 Dikdörtgen"/>
          <p:cNvSpPr/>
          <p:nvPr/>
        </p:nvSpPr>
        <p:spPr>
          <a:xfrm>
            <a:off x="7164289" y="1047304"/>
            <a:ext cx="19797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tr-TR" sz="1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Şekildeki parçalardan her birine </a:t>
            </a:r>
            <a:r>
              <a:rPr lang="tr-TR" sz="1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kromatid</a:t>
            </a:r>
            <a:r>
              <a:rPr lang="tr-TR" sz="1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denir. </a:t>
            </a:r>
            <a:r>
              <a:rPr lang="tr-TR" sz="1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Kromatid</a:t>
            </a:r>
            <a:r>
              <a:rPr lang="tr-TR" sz="1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eş kromozom demektir)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276894" y="3421608"/>
            <a:ext cx="6383338" cy="3179763"/>
            <a:chOff x="220" y="2344"/>
            <a:chExt cx="4021" cy="2003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20" y="2344"/>
              <a:ext cx="4021" cy="2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" y="2344"/>
              <a:ext cx="4027" cy="2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0340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</TotalTime>
  <Words>1170</Words>
  <Application>Microsoft Office PowerPoint</Application>
  <PresentationFormat>Ekran Gösterisi (4:3)</PresentationFormat>
  <Paragraphs>193</Paragraphs>
  <Slides>56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56</vt:i4>
      </vt:variant>
    </vt:vector>
  </HeadingPairs>
  <TitlesOfParts>
    <vt:vector size="63" baseType="lpstr">
      <vt:lpstr>Arial</vt:lpstr>
      <vt:lpstr>Calibri</vt:lpstr>
      <vt:lpstr>Corbel</vt:lpstr>
      <vt:lpstr>matemito2016</vt:lpstr>
      <vt:lpstr>Wingdings</vt:lpstr>
      <vt:lpstr>Ofis Teması</vt:lpstr>
      <vt:lpstr>1_Ofis Teması</vt:lpstr>
      <vt:lpstr>DNA</vt:lpstr>
      <vt:lpstr>PowerPoint Sunusu</vt:lpstr>
      <vt:lpstr>Hücreyi Hatırlayalım!</vt:lpstr>
      <vt:lpstr>Organelleri Hatırlıyor muyuz???</vt:lpstr>
      <vt:lpstr>Hücre Organelleri</vt:lpstr>
      <vt:lpstr>Çekirdek </vt:lpstr>
      <vt:lpstr>Kromozom Nedir?</vt:lpstr>
      <vt:lpstr>Kromozom </vt:lpstr>
      <vt:lpstr>Kromozom</vt:lpstr>
      <vt:lpstr>Yan taraftaki resimde elektron mikroskobu ile gözlenmiş olan insana ait bir kromozomu görmektesiniz.</vt:lpstr>
      <vt:lpstr>Mikroskopta Kromozomlar</vt:lpstr>
      <vt:lpstr>PowerPoint Sunusu</vt:lpstr>
      <vt:lpstr>Mikroskopta Kromozomlar</vt:lpstr>
      <vt:lpstr>Vücut Hücrelerinde Kromozom </vt:lpstr>
      <vt:lpstr>Vücut Hücrelerinde Kromozom </vt:lpstr>
      <vt:lpstr>Vücut Hücrelerinde Kromozom </vt:lpstr>
      <vt:lpstr>İnsanın Vücut Hücrelerinde Bulunan Kromozomlar</vt:lpstr>
      <vt:lpstr>PowerPoint Sunusu</vt:lpstr>
      <vt:lpstr>Üreme Hücrelerinde Kromozom</vt:lpstr>
      <vt:lpstr>Üreme Hücrelerinde Kromozom</vt:lpstr>
      <vt:lpstr>Bir insan sperminde(babadan gelen kromozomlar) n=23 tek(n) kromozom bulunur.</vt:lpstr>
      <vt:lpstr>Üreme Hücrelerinde Kromozom</vt:lpstr>
      <vt:lpstr>Homolog Kromozom</vt:lpstr>
      <vt:lpstr>Bazı Canlılarda Kromozom Sayısı</vt:lpstr>
      <vt:lpstr>DNA (deosiribonükleik asit)</vt:lpstr>
      <vt:lpstr>PowerPoint Sunusu</vt:lpstr>
      <vt:lpstr>PowerPoint Sunusu</vt:lpstr>
      <vt:lpstr>PowerPoint Sunusu</vt:lpstr>
      <vt:lpstr>PowerPoint Sunusu</vt:lpstr>
      <vt:lpstr>GEN</vt:lpstr>
      <vt:lpstr>PowerPoint Sunusu</vt:lpstr>
      <vt:lpstr>PowerPoint Sunusu</vt:lpstr>
      <vt:lpstr>PowerPoint Sunusu</vt:lpstr>
      <vt:lpstr>PowerPoint Sunusu</vt:lpstr>
      <vt:lpstr>Dna’nın Yapısı</vt:lpstr>
      <vt:lpstr>PowerPoint Sunusu</vt:lpstr>
      <vt:lpstr>PowerPoint Sunusu</vt:lpstr>
      <vt:lpstr>PowerPoint Sunusu</vt:lpstr>
      <vt:lpstr>Nükleotid</vt:lpstr>
      <vt:lpstr>Şeker</vt:lpstr>
      <vt:lpstr>PowerPoint Sunusu</vt:lpstr>
      <vt:lpstr>Organik Baz</vt:lpstr>
      <vt:lpstr>Nükleotidlerin Adlandırılması</vt:lpstr>
      <vt:lpstr>PowerPoint Sunusu</vt:lpstr>
      <vt:lpstr>PowerPoint Sunusu</vt:lpstr>
      <vt:lpstr>PowerPoint Sunusu</vt:lpstr>
      <vt:lpstr>DNA’nın Özellikleri</vt:lpstr>
      <vt:lpstr>PowerPoint Sunusu</vt:lpstr>
      <vt:lpstr>PowerPoint Sunusu</vt:lpstr>
      <vt:lpstr>PowerPoint Sunusu</vt:lpstr>
      <vt:lpstr>PowerPoint Sunusu</vt:lpstr>
      <vt:lpstr>DNA’nın Kendini Eşlemesi (kopyalaması)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Anayurt</dc:creator>
  <cp:lastModifiedBy>yasin anayurt</cp:lastModifiedBy>
  <cp:revision>151</cp:revision>
  <dcterms:created xsi:type="dcterms:W3CDTF">2009-10-24T23:44:59Z</dcterms:created>
  <dcterms:modified xsi:type="dcterms:W3CDTF">2016-09-04T19:11:05Z</dcterms:modified>
</cp:coreProperties>
</file>