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  <p:sldMasterId id="2147483763" r:id="rId2"/>
    <p:sldMasterId id="2147483888" r:id="rId3"/>
    <p:sldMasterId id="2147483890" r:id="rId4"/>
    <p:sldMasterId id="2147484155" r:id="rId5"/>
    <p:sldMasterId id="2147484169" r:id="rId6"/>
    <p:sldMasterId id="2147484181" r:id="rId7"/>
  </p:sldMasterIdLst>
  <p:notesMasterIdLst>
    <p:notesMasterId r:id="rId86"/>
  </p:notesMasterIdLst>
  <p:sldIdLst>
    <p:sldId id="256" r:id="rId8"/>
    <p:sldId id="330" r:id="rId9"/>
    <p:sldId id="331" r:id="rId10"/>
    <p:sldId id="367" r:id="rId11"/>
    <p:sldId id="368" r:id="rId12"/>
    <p:sldId id="259" r:id="rId13"/>
    <p:sldId id="335" r:id="rId14"/>
    <p:sldId id="271" r:id="rId15"/>
    <p:sldId id="267" r:id="rId16"/>
    <p:sldId id="296" r:id="rId17"/>
    <p:sldId id="276" r:id="rId18"/>
    <p:sldId id="295" r:id="rId19"/>
    <p:sldId id="372" r:id="rId20"/>
    <p:sldId id="332" r:id="rId21"/>
    <p:sldId id="333" r:id="rId22"/>
    <p:sldId id="294" r:id="rId23"/>
    <p:sldId id="299" r:id="rId24"/>
    <p:sldId id="300" r:id="rId25"/>
    <p:sldId id="301" r:id="rId26"/>
    <p:sldId id="302" r:id="rId27"/>
    <p:sldId id="369" r:id="rId28"/>
    <p:sldId id="370" r:id="rId29"/>
    <p:sldId id="303" r:id="rId30"/>
    <p:sldId id="371" r:id="rId31"/>
    <p:sldId id="340" r:id="rId32"/>
    <p:sldId id="309" r:id="rId33"/>
    <p:sldId id="341" r:id="rId34"/>
    <p:sldId id="323" r:id="rId35"/>
    <p:sldId id="395" r:id="rId36"/>
    <p:sldId id="343" r:id="rId37"/>
    <p:sldId id="344" r:id="rId38"/>
    <p:sldId id="346" r:id="rId39"/>
    <p:sldId id="345" r:id="rId40"/>
    <p:sldId id="315" r:id="rId41"/>
    <p:sldId id="307" r:id="rId42"/>
    <p:sldId id="310" r:id="rId43"/>
    <p:sldId id="279" r:id="rId44"/>
    <p:sldId id="396" r:id="rId45"/>
    <p:sldId id="397" r:id="rId46"/>
    <p:sldId id="398" r:id="rId47"/>
    <p:sldId id="351" r:id="rId48"/>
    <p:sldId id="328" r:id="rId49"/>
    <p:sldId id="326" r:id="rId50"/>
    <p:sldId id="365" r:id="rId51"/>
    <p:sldId id="364" r:id="rId52"/>
    <p:sldId id="327" r:id="rId53"/>
    <p:sldId id="358" r:id="rId54"/>
    <p:sldId id="352" r:id="rId55"/>
    <p:sldId id="353" r:id="rId56"/>
    <p:sldId id="291" r:id="rId57"/>
    <p:sldId id="354" r:id="rId58"/>
    <p:sldId id="292" r:id="rId59"/>
    <p:sldId id="355" r:id="rId60"/>
    <p:sldId id="356" r:id="rId61"/>
    <p:sldId id="359" r:id="rId62"/>
    <p:sldId id="360" r:id="rId63"/>
    <p:sldId id="361" r:id="rId64"/>
    <p:sldId id="362" r:id="rId65"/>
    <p:sldId id="289" r:id="rId66"/>
    <p:sldId id="366" r:id="rId67"/>
    <p:sldId id="373" r:id="rId68"/>
    <p:sldId id="374" r:id="rId69"/>
    <p:sldId id="375" r:id="rId70"/>
    <p:sldId id="376" r:id="rId71"/>
    <p:sldId id="377" r:id="rId72"/>
    <p:sldId id="391" r:id="rId73"/>
    <p:sldId id="380" r:id="rId74"/>
    <p:sldId id="381" r:id="rId75"/>
    <p:sldId id="382" r:id="rId76"/>
    <p:sldId id="383" r:id="rId77"/>
    <p:sldId id="392" r:id="rId78"/>
    <p:sldId id="393" r:id="rId79"/>
    <p:sldId id="394" r:id="rId80"/>
    <p:sldId id="384" r:id="rId81"/>
    <p:sldId id="385" r:id="rId82"/>
    <p:sldId id="386" r:id="rId83"/>
    <p:sldId id="387" r:id="rId84"/>
    <p:sldId id="388" r:id="rId8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SzPct val="75000"/>
      <a:buFont typeface="Wingdings" pitchFamily="2" charset="2"/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SzPct val="75000"/>
      <a:buFont typeface="Wingdings" pitchFamily="2" charset="2"/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SzPct val="75000"/>
      <a:buFont typeface="Wingdings" pitchFamily="2" charset="2"/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SzPct val="75000"/>
      <a:buFont typeface="Wingdings" pitchFamily="2" charset="2"/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SzPct val="75000"/>
      <a:buFont typeface="Wingdings" pitchFamily="2" charset="2"/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33"/>
    <a:srgbClr val="EEE5E3"/>
    <a:srgbClr val="080A09"/>
    <a:srgbClr val="F7B061"/>
    <a:srgbClr val="FDE069"/>
    <a:srgbClr val="FBAB40"/>
    <a:srgbClr val="A98962"/>
    <a:srgbClr val="3333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 varScale="1">
        <p:scale>
          <a:sx n="75" d="100"/>
          <a:sy n="75" d="100"/>
        </p:scale>
        <p:origin x="107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theme" Target="theme/theme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tableStyles" Target="tableStyle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presProps" Target="presProps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062E4C-07C0-4E99-B111-B095B3058982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</dgm:pt>
    <dgm:pt modelId="{3D48BF7F-7EC5-4596-B582-363F66252FD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anose="020B0604020202020204" pitchFamily="34" charset="0"/>
              <a:cs typeface="Arial" panose="020B0604020202020204" pitchFamily="34" charset="0"/>
            </a:rPr>
            <a:t>Mekanik Enerji</a:t>
          </a:r>
        </a:p>
      </dgm:t>
    </dgm:pt>
    <dgm:pt modelId="{D5E90514-0315-46D0-83C8-AB287DF801EE}" type="parTrans" cxnId="{94E1D064-EE47-48F6-8017-51100336AD28}">
      <dgm:prSet/>
      <dgm:spPr/>
      <dgm:t>
        <a:bodyPr/>
        <a:lstStyle/>
        <a:p>
          <a:endParaRPr lang="tr-TR" dirty="0"/>
        </a:p>
      </dgm:t>
    </dgm:pt>
    <dgm:pt modelId="{E6C375F8-9FF6-487A-8C63-568FB5EB00ED}" type="sibTrans" cxnId="{94E1D064-EE47-48F6-8017-51100336AD28}">
      <dgm:prSet/>
      <dgm:spPr/>
      <dgm:t>
        <a:bodyPr/>
        <a:lstStyle/>
        <a:p>
          <a:endParaRPr lang="tr-TR" dirty="0"/>
        </a:p>
      </dgm:t>
    </dgm:pt>
    <dgm:pt modelId="{1BFD8F4F-FF09-4824-A0C6-F1255BD4FD7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anose="020B0604020202020204" pitchFamily="34" charset="0"/>
              <a:cs typeface="Arial" panose="020B0604020202020204" pitchFamily="34" charset="0"/>
            </a:rPr>
            <a:t>Kinetik Enerji</a:t>
          </a:r>
        </a:p>
      </dgm:t>
    </dgm:pt>
    <dgm:pt modelId="{CC180FAC-2597-4416-ABC2-A074B9718DBE}" type="parTrans" cxnId="{F2E5EBF8-A8E7-43C1-B528-94CE29A92100}">
      <dgm:prSet/>
      <dgm:spPr/>
      <dgm:t>
        <a:bodyPr/>
        <a:lstStyle/>
        <a:p>
          <a:endParaRPr lang="tr-TR" dirty="0"/>
        </a:p>
      </dgm:t>
    </dgm:pt>
    <dgm:pt modelId="{62E03C9B-BA89-4A53-9843-BEB22716B6D9}" type="sibTrans" cxnId="{F2E5EBF8-A8E7-43C1-B528-94CE29A92100}">
      <dgm:prSet/>
      <dgm:spPr/>
      <dgm:t>
        <a:bodyPr/>
        <a:lstStyle/>
        <a:p>
          <a:endParaRPr lang="tr-TR" dirty="0"/>
        </a:p>
      </dgm:t>
    </dgm:pt>
    <dgm:pt modelId="{85323E8A-EBAF-4FDF-BF9B-2C0F6E1BF92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anose="020B0604020202020204" pitchFamily="34" charset="0"/>
              <a:cs typeface="Arial" panose="020B0604020202020204" pitchFamily="34" charset="0"/>
            </a:rPr>
            <a:t>Potansiyel Enerji</a:t>
          </a:r>
        </a:p>
      </dgm:t>
    </dgm:pt>
    <dgm:pt modelId="{E9615366-3CC2-4B0F-A409-04889939A4F0}" type="parTrans" cxnId="{5323F74F-BF32-4BD1-BDE6-9BCEE7987A43}">
      <dgm:prSet/>
      <dgm:spPr/>
      <dgm:t>
        <a:bodyPr/>
        <a:lstStyle/>
        <a:p>
          <a:endParaRPr lang="tr-TR" dirty="0"/>
        </a:p>
      </dgm:t>
    </dgm:pt>
    <dgm:pt modelId="{DAC1814A-EC9D-43D6-88F6-207B30CD3F26}" type="sibTrans" cxnId="{5323F74F-BF32-4BD1-BDE6-9BCEE7987A43}">
      <dgm:prSet/>
      <dgm:spPr/>
      <dgm:t>
        <a:bodyPr/>
        <a:lstStyle/>
        <a:p>
          <a:endParaRPr lang="tr-TR" dirty="0"/>
        </a:p>
      </dgm:t>
    </dgm:pt>
    <dgm:pt modelId="{0DC11363-EC3D-47A2-89D1-A3F70C5B93C8}" type="pres">
      <dgm:prSet presAssocID="{D0062E4C-07C0-4E99-B111-B095B305898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3C8D862-D3EC-47B8-8719-162F47B6D976}" type="pres">
      <dgm:prSet presAssocID="{3D48BF7F-7EC5-4596-B582-363F66252FD7}" presName="hierRoot1" presStyleCnt="0">
        <dgm:presLayoutVars>
          <dgm:hierBranch/>
        </dgm:presLayoutVars>
      </dgm:prSet>
      <dgm:spPr/>
    </dgm:pt>
    <dgm:pt modelId="{DDD29ADC-3080-4157-88AE-B20C651FB72E}" type="pres">
      <dgm:prSet presAssocID="{3D48BF7F-7EC5-4596-B582-363F66252FD7}" presName="rootComposite1" presStyleCnt="0"/>
      <dgm:spPr/>
    </dgm:pt>
    <dgm:pt modelId="{74C25385-49C2-40AB-A0E7-35B5C8394362}" type="pres">
      <dgm:prSet presAssocID="{3D48BF7F-7EC5-4596-B582-363F66252FD7}" presName="rootText1" presStyleLbl="node0" presStyleIdx="0" presStyleCnt="1" custScaleY="3735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268DA02-75EF-4FEB-8262-CA5AC84E97D7}" type="pres">
      <dgm:prSet presAssocID="{3D48BF7F-7EC5-4596-B582-363F66252FD7}" presName="rootConnector1" presStyleLbl="node1" presStyleIdx="0" presStyleCnt="0"/>
      <dgm:spPr/>
      <dgm:t>
        <a:bodyPr/>
        <a:lstStyle/>
        <a:p>
          <a:endParaRPr lang="tr-TR"/>
        </a:p>
      </dgm:t>
    </dgm:pt>
    <dgm:pt modelId="{A40C4F64-B21E-4F5E-995F-01725F36B0C0}" type="pres">
      <dgm:prSet presAssocID="{3D48BF7F-7EC5-4596-B582-363F66252FD7}" presName="hierChild2" presStyleCnt="0"/>
      <dgm:spPr/>
    </dgm:pt>
    <dgm:pt modelId="{2375C3D2-F065-46FC-A12F-ADF7088FAA5B}" type="pres">
      <dgm:prSet presAssocID="{CC180FAC-2597-4416-ABC2-A074B9718DBE}" presName="Name35" presStyleLbl="parChTrans1D2" presStyleIdx="0" presStyleCnt="2"/>
      <dgm:spPr/>
      <dgm:t>
        <a:bodyPr/>
        <a:lstStyle/>
        <a:p>
          <a:endParaRPr lang="tr-TR"/>
        </a:p>
      </dgm:t>
    </dgm:pt>
    <dgm:pt modelId="{0024C3F3-738E-4925-BE66-32021A31A3F8}" type="pres">
      <dgm:prSet presAssocID="{1BFD8F4F-FF09-4824-A0C6-F1255BD4FD7A}" presName="hierRoot2" presStyleCnt="0">
        <dgm:presLayoutVars>
          <dgm:hierBranch/>
        </dgm:presLayoutVars>
      </dgm:prSet>
      <dgm:spPr/>
    </dgm:pt>
    <dgm:pt modelId="{2EECF3D2-7F8C-4199-BE84-1B8AE405BE31}" type="pres">
      <dgm:prSet presAssocID="{1BFD8F4F-FF09-4824-A0C6-F1255BD4FD7A}" presName="rootComposite" presStyleCnt="0"/>
      <dgm:spPr/>
    </dgm:pt>
    <dgm:pt modelId="{62928959-D35A-4CBA-9687-D22675803440}" type="pres">
      <dgm:prSet presAssocID="{1BFD8F4F-FF09-4824-A0C6-F1255BD4FD7A}" presName="rootText" presStyleLbl="node2" presStyleIdx="0" presStyleCnt="2" custScaleX="79572" custScaleY="3817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2CF03A-4C9F-474C-AE56-75B92F661CBF}" type="pres">
      <dgm:prSet presAssocID="{1BFD8F4F-FF09-4824-A0C6-F1255BD4FD7A}" presName="rootConnector" presStyleLbl="node2" presStyleIdx="0" presStyleCnt="2"/>
      <dgm:spPr/>
      <dgm:t>
        <a:bodyPr/>
        <a:lstStyle/>
        <a:p>
          <a:endParaRPr lang="tr-TR"/>
        </a:p>
      </dgm:t>
    </dgm:pt>
    <dgm:pt modelId="{10536570-609F-420A-BB11-41F117AF324D}" type="pres">
      <dgm:prSet presAssocID="{1BFD8F4F-FF09-4824-A0C6-F1255BD4FD7A}" presName="hierChild4" presStyleCnt="0"/>
      <dgm:spPr/>
    </dgm:pt>
    <dgm:pt modelId="{7E1E2081-225F-4333-92F0-20587DD4A30B}" type="pres">
      <dgm:prSet presAssocID="{1BFD8F4F-FF09-4824-A0C6-F1255BD4FD7A}" presName="hierChild5" presStyleCnt="0"/>
      <dgm:spPr/>
    </dgm:pt>
    <dgm:pt modelId="{4C7E7A69-5588-47AF-BFF0-927D8EA57256}" type="pres">
      <dgm:prSet presAssocID="{E9615366-3CC2-4B0F-A409-04889939A4F0}" presName="Name35" presStyleLbl="parChTrans1D2" presStyleIdx="1" presStyleCnt="2"/>
      <dgm:spPr/>
      <dgm:t>
        <a:bodyPr/>
        <a:lstStyle/>
        <a:p>
          <a:endParaRPr lang="tr-TR"/>
        </a:p>
      </dgm:t>
    </dgm:pt>
    <dgm:pt modelId="{774397C1-A0EE-47E2-A9EB-0314495B2408}" type="pres">
      <dgm:prSet presAssocID="{85323E8A-EBAF-4FDF-BF9B-2C0F6E1BF921}" presName="hierRoot2" presStyleCnt="0">
        <dgm:presLayoutVars>
          <dgm:hierBranch/>
        </dgm:presLayoutVars>
      </dgm:prSet>
      <dgm:spPr/>
    </dgm:pt>
    <dgm:pt modelId="{E45746F2-B27D-489A-8298-1C4A4DA098B2}" type="pres">
      <dgm:prSet presAssocID="{85323E8A-EBAF-4FDF-BF9B-2C0F6E1BF921}" presName="rootComposite" presStyleCnt="0"/>
      <dgm:spPr/>
    </dgm:pt>
    <dgm:pt modelId="{867DD985-24A1-4992-A99B-22E03C6A1CBA}" type="pres">
      <dgm:prSet presAssocID="{85323E8A-EBAF-4FDF-BF9B-2C0F6E1BF921}" presName="rootText" presStyleLbl="node2" presStyleIdx="1" presStyleCnt="2" custScaleX="92505" custScaleY="3817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D75AA3E-DEC4-4268-B20D-AEA92D8DD40B}" type="pres">
      <dgm:prSet presAssocID="{85323E8A-EBAF-4FDF-BF9B-2C0F6E1BF921}" presName="rootConnector" presStyleLbl="node2" presStyleIdx="1" presStyleCnt="2"/>
      <dgm:spPr/>
      <dgm:t>
        <a:bodyPr/>
        <a:lstStyle/>
        <a:p>
          <a:endParaRPr lang="tr-TR"/>
        </a:p>
      </dgm:t>
    </dgm:pt>
    <dgm:pt modelId="{494FE6D9-3E05-4CDB-B3CB-F1E2C1AEC16F}" type="pres">
      <dgm:prSet presAssocID="{85323E8A-EBAF-4FDF-BF9B-2C0F6E1BF921}" presName="hierChild4" presStyleCnt="0"/>
      <dgm:spPr/>
    </dgm:pt>
    <dgm:pt modelId="{E21EE2A6-8864-4FB7-9E49-CE23BB9ED1E3}" type="pres">
      <dgm:prSet presAssocID="{85323E8A-EBAF-4FDF-BF9B-2C0F6E1BF921}" presName="hierChild5" presStyleCnt="0"/>
      <dgm:spPr/>
    </dgm:pt>
    <dgm:pt modelId="{2170C9B8-0FC9-49F6-A865-2DD5C7F2F3A6}" type="pres">
      <dgm:prSet presAssocID="{3D48BF7F-7EC5-4596-B582-363F66252FD7}" presName="hierChild3" presStyleCnt="0"/>
      <dgm:spPr/>
    </dgm:pt>
  </dgm:ptLst>
  <dgm:cxnLst>
    <dgm:cxn modelId="{94E1D064-EE47-48F6-8017-51100336AD28}" srcId="{D0062E4C-07C0-4E99-B111-B095B3058982}" destId="{3D48BF7F-7EC5-4596-B582-363F66252FD7}" srcOrd="0" destOrd="0" parTransId="{D5E90514-0315-46D0-83C8-AB287DF801EE}" sibTransId="{E6C375F8-9FF6-487A-8C63-568FB5EB00ED}"/>
    <dgm:cxn modelId="{8C2B7D7E-70EC-49EE-B968-AE1765D8B540}" type="presOf" srcId="{1BFD8F4F-FF09-4824-A0C6-F1255BD4FD7A}" destId="{E52CF03A-4C9F-474C-AE56-75B92F661CBF}" srcOrd="1" destOrd="0" presId="urn:microsoft.com/office/officeart/2005/8/layout/orgChart1"/>
    <dgm:cxn modelId="{F2E5EBF8-A8E7-43C1-B528-94CE29A92100}" srcId="{3D48BF7F-7EC5-4596-B582-363F66252FD7}" destId="{1BFD8F4F-FF09-4824-A0C6-F1255BD4FD7A}" srcOrd="0" destOrd="0" parTransId="{CC180FAC-2597-4416-ABC2-A074B9718DBE}" sibTransId="{62E03C9B-BA89-4A53-9843-BEB22716B6D9}"/>
    <dgm:cxn modelId="{5323F74F-BF32-4BD1-BDE6-9BCEE7987A43}" srcId="{3D48BF7F-7EC5-4596-B582-363F66252FD7}" destId="{85323E8A-EBAF-4FDF-BF9B-2C0F6E1BF921}" srcOrd="1" destOrd="0" parTransId="{E9615366-3CC2-4B0F-A409-04889939A4F0}" sibTransId="{DAC1814A-EC9D-43D6-88F6-207B30CD3F26}"/>
    <dgm:cxn modelId="{2FA31143-03A8-4C17-9210-F6A13E2B4ACB}" type="presOf" srcId="{D0062E4C-07C0-4E99-B111-B095B3058982}" destId="{0DC11363-EC3D-47A2-89D1-A3F70C5B93C8}" srcOrd="0" destOrd="0" presId="urn:microsoft.com/office/officeart/2005/8/layout/orgChart1"/>
    <dgm:cxn modelId="{43DFDC5C-ECDB-427E-BA03-F1752A7CE1A9}" type="presOf" srcId="{1BFD8F4F-FF09-4824-A0C6-F1255BD4FD7A}" destId="{62928959-D35A-4CBA-9687-D22675803440}" srcOrd="0" destOrd="0" presId="urn:microsoft.com/office/officeart/2005/8/layout/orgChart1"/>
    <dgm:cxn modelId="{22CD9972-5A3D-461A-B054-83D9D51AB722}" type="presOf" srcId="{3D48BF7F-7EC5-4596-B582-363F66252FD7}" destId="{74C25385-49C2-40AB-A0E7-35B5C8394362}" srcOrd="0" destOrd="0" presId="urn:microsoft.com/office/officeart/2005/8/layout/orgChart1"/>
    <dgm:cxn modelId="{CA602DDA-8D07-49B3-88D9-AF3073C12E94}" type="presOf" srcId="{CC180FAC-2597-4416-ABC2-A074B9718DBE}" destId="{2375C3D2-F065-46FC-A12F-ADF7088FAA5B}" srcOrd="0" destOrd="0" presId="urn:microsoft.com/office/officeart/2005/8/layout/orgChart1"/>
    <dgm:cxn modelId="{54A92886-03DC-432F-BF4A-AEFDD6F6C68C}" type="presOf" srcId="{85323E8A-EBAF-4FDF-BF9B-2C0F6E1BF921}" destId="{CD75AA3E-DEC4-4268-B20D-AEA92D8DD40B}" srcOrd="1" destOrd="0" presId="urn:microsoft.com/office/officeart/2005/8/layout/orgChart1"/>
    <dgm:cxn modelId="{1251BF08-4C6F-43F7-A3F0-3E9B3C5FEC5B}" type="presOf" srcId="{85323E8A-EBAF-4FDF-BF9B-2C0F6E1BF921}" destId="{867DD985-24A1-4992-A99B-22E03C6A1CBA}" srcOrd="0" destOrd="0" presId="urn:microsoft.com/office/officeart/2005/8/layout/orgChart1"/>
    <dgm:cxn modelId="{1C70FAD5-1E73-448A-8CAB-4F997308195F}" type="presOf" srcId="{E9615366-3CC2-4B0F-A409-04889939A4F0}" destId="{4C7E7A69-5588-47AF-BFF0-927D8EA57256}" srcOrd="0" destOrd="0" presId="urn:microsoft.com/office/officeart/2005/8/layout/orgChart1"/>
    <dgm:cxn modelId="{5ED3ADEE-ECB3-434D-A735-09D16C896BA9}" type="presOf" srcId="{3D48BF7F-7EC5-4596-B582-363F66252FD7}" destId="{3268DA02-75EF-4FEB-8262-CA5AC84E97D7}" srcOrd="1" destOrd="0" presId="urn:microsoft.com/office/officeart/2005/8/layout/orgChart1"/>
    <dgm:cxn modelId="{F953346E-1022-452D-B635-22E7DFA41E3A}" type="presParOf" srcId="{0DC11363-EC3D-47A2-89D1-A3F70C5B93C8}" destId="{53C8D862-D3EC-47B8-8719-162F47B6D976}" srcOrd="0" destOrd="0" presId="urn:microsoft.com/office/officeart/2005/8/layout/orgChart1"/>
    <dgm:cxn modelId="{496964C2-B7D8-4D1F-A4AD-525693DC202F}" type="presParOf" srcId="{53C8D862-D3EC-47B8-8719-162F47B6D976}" destId="{DDD29ADC-3080-4157-88AE-B20C651FB72E}" srcOrd="0" destOrd="0" presId="urn:microsoft.com/office/officeart/2005/8/layout/orgChart1"/>
    <dgm:cxn modelId="{72875F90-701C-470C-A406-DF7E040B2641}" type="presParOf" srcId="{DDD29ADC-3080-4157-88AE-B20C651FB72E}" destId="{74C25385-49C2-40AB-A0E7-35B5C8394362}" srcOrd="0" destOrd="0" presId="urn:microsoft.com/office/officeart/2005/8/layout/orgChart1"/>
    <dgm:cxn modelId="{7EB649DF-743F-4281-BE40-BF929ED0C216}" type="presParOf" srcId="{DDD29ADC-3080-4157-88AE-B20C651FB72E}" destId="{3268DA02-75EF-4FEB-8262-CA5AC84E97D7}" srcOrd="1" destOrd="0" presId="urn:microsoft.com/office/officeart/2005/8/layout/orgChart1"/>
    <dgm:cxn modelId="{F1A9B8B2-CD07-4F1E-9264-64ED619C082F}" type="presParOf" srcId="{53C8D862-D3EC-47B8-8719-162F47B6D976}" destId="{A40C4F64-B21E-4F5E-995F-01725F36B0C0}" srcOrd="1" destOrd="0" presId="urn:microsoft.com/office/officeart/2005/8/layout/orgChart1"/>
    <dgm:cxn modelId="{2BAE736F-F108-443F-90EB-A333A703A496}" type="presParOf" srcId="{A40C4F64-B21E-4F5E-995F-01725F36B0C0}" destId="{2375C3D2-F065-46FC-A12F-ADF7088FAA5B}" srcOrd="0" destOrd="0" presId="urn:microsoft.com/office/officeart/2005/8/layout/orgChart1"/>
    <dgm:cxn modelId="{90E981E5-394C-4CA2-BAED-5CC06456DA98}" type="presParOf" srcId="{A40C4F64-B21E-4F5E-995F-01725F36B0C0}" destId="{0024C3F3-738E-4925-BE66-32021A31A3F8}" srcOrd="1" destOrd="0" presId="urn:microsoft.com/office/officeart/2005/8/layout/orgChart1"/>
    <dgm:cxn modelId="{E99F6ADB-E1EF-4B5E-B46D-9D1FD21BA5C5}" type="presParOf" srcId="{0024C3F3-738E-4925-BE66-32021A31A3F8}" destId="{2EECF3D2-7F8C-4199-BE84-1B8AE405BE31}" srcOrd="0" destOrd="0" presId="urn:microsoft.com/office/officeart/2005/8/layout/orgChart1"/>
    <dgm:cxn modelId="{F00C3D7C-F297-467E-B5F7-C99BB8941B5B}" type="presParOf" srcId="{2EECF3D2-7F8C-4199-BE84-1B8AE405BE31}" destId="{62928959-D35A-4CBA-9687-D22675803440}" srcOrd="0" destOrd="0" presId="urn:microsoft.com/office/officeart/2005/8/layout/orgChart1"/>
    <dgm:cxn modelId="{CFB798A7-A442-46B0-948E-BBEF531C6A68}" type="presParOf" srcId="{2EECF3D2-7F8C-4199-BE84-1B8AE405BE31}" destId="{E52CF03A-4C9F-474C-AE56-75B92F661CBF}" srcOrd="1" destOrd="0" presId="urn:microsoft.com/office/officeart/2005/8/layout/orgChart1"/>
    <dgm:cxn modelId="{F38BB8A3-F240-429D-B564-5D01D3CA6BFE}" type="presParOf" srcId="{0024C3F3-738E-4925-BE66-32021A31A3F8}" destId="{10536570-609F-420A-BB11-41F117AF324D}" srcOrd="1" destOrd="0" presId="urn:microsoft.com/office/officeart/2005/8/layout/orgChart1"/>
    <dgm:cxn modelId="{9786C6B5-98BA-44B0-A826-4EEDE03581F9}" type="presParOf" srcId="{0024C3F3-738E-4925-BE66-32021A31A3F8}" destId="{7E1E2081-225F-4333-92F0-20587DD4A30B}" srcOrd="2" destOrd="0" presId="urn:microsoft.com/office/officeart/2005/8/layout/orgChart1"/>
    <dgm:cxn modelId="{F66B3717-EB78-4068-81A1-09FF3E3DAB8B}" type="presParOf" srcId="{A40C4F64-B21E-4F5E-995F-01725F36B0C0}" destId="{4C7E7A69-5588-47AF-BFF0-927D8EA57256}" srcOrd="2" destOrd="0" presId="urn:microsoft.com/office/officeart/2005/8/layout/orgChart1"/>
    <dgm:cxn modelId="{5C4B7B27-B5E7-49D5-8C91-19960514E15A}" type="presParOf" srcId="{A40C4F64-B21E-4F5E-995F-01725F36B0C0}" destId="{774397C1-A0EE-47E2-A9EB-0314495B2408}" srcOrd="3" destOrd="0" presId="urn:microsoft.com/office/officeart/2005/8/layout/orgChart1"/>
    <dgm:cxn modelId="{14674B24-402D-40E6-BDE1-0B8CD364247C}" type="presParOf" srcId="{774397C1-A0EE-47E2-A9EB-0314495B2408}" destId="{E45746F2-B27D-489A-8298-1C4A4DA098B2}" srcOrd="0" destOrd="0" presId="urn:microsoft.com/office/officeart/2005/8/layout/orgChart1"/>
    <dgm:cxn modelId="{9195EEF8-CE26-4550-9F71-2C1A4212A965}" type="presParOf" srcId="{E45746F2-B27D-489A-8298-1C4A4DA098B2}" destId="{867DD985-24A1-4992-A99B-22E03C6A1CBA}" srcOrd="0" destOrd="0" presId="urn:microsoft.com/office/officeart/2005/8/layout/orgChart1"/>
    <dgm:cxn modelId="{4A03871F-3A55-48A8-9E3F-85CDBFB3ABA7}" type="presParOf" srcId="{E45746F2-B27D-489A-8298-1C4A4DA098B2}" destId="{CD75AA3E-DEC4-4268-B20D-AEA92D8DD40B}" srcOrd="1" destOrd="0" presId="urn:microsoft.com/office/officeart/2005/8/layout/orgChart1"/>
    <dgm:cxn modelId="{03DD86E5-89CB-4F4C-81D4-C0E74E8E5109}" type="presParOf" srcId="{774397C1-A0EE-47E2-A9EB-0314495B2408}" destId="{494FE6D9-3E05-4CDB-B3CB-F1E2C1AEC16F}" srcOrd="1" destOrd="0" presId="urn:microsoft.com/office/officeart/2005/8/layout/orgChart1"/>
    <dgm:cxn modelId="{B3935CF7-DF6B-4E7A-BC9F-EA30FB74C751}" type="presParOf" srcId="{774397C1-A0EE-47E2-A9EB-0314495B2408}" destId="{E21EE2A6-8864-4FB7-9E49-CE23BB9ED1E3}" srcOrd="2" destOrd="0" presId="urn:microsoft.com/office/officeart/2005/8/layout/orgChart1"/>
    <dgm:cxn modelId="{F0564F0A-0CA6-4698-8E0F-8583BE40373A}" type="presParOf" srcId="{53C8D862-D3EC-47B8-8719-162F47B6D976}" destId="{2170C9B8-0FC9-49F6-A865-2DD5C7F2F3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16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154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4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1E71987D-96C2-4C05-B2FA-9B0CE22860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1893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>
              <a:latin typeface="Arial" pitchFamily="34" charset="0"/>
            </a:endParaRPr>
          </a:p>
        </p:txBody>
      </p:sp>
      <p:sp>
        <p:nvSpPr>
          <p:cNvPr id="11264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E5914-BF82-47CF-8951-4DD151D202A2}" type="slidenum">
              <a:rPr lang="tr-TR" smtClean="0">
                <a:latin typeface="Arial" pitchFamily="34" charset="0"/>
              </a:rPr>
              <a:pPr/>
              <a:t>4</a:t>
            </a:fld>
            <a:endParaRPr lang="tr-TR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16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10C00-E8DF-4CFA-AB8D-9589D3898C5D}" type="slidenum">
              <a:rPr lang="tr-TR" smtClean="0">
                <a:latin typeface="Arial" pitchFamily="34" charset="0"/>
              </a:rPr>
              <a:pPr/>
              <a:t>9</a:t>
            </a:fld>
            <a:endParaRPr lang="tr-TR" smtClean="0">
              <a:latin typeface="Arial" pitchFamily="34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88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71987D-96C2-4C05-B2FA-9B0CE22860EB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1400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71987D-96C2-4C05-B2FA-9B0CE22860EB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6365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>
              <a:latin typeface="Arial" pitchFamily="34" charset="0"/>
            </a:endParaRPr>
          </a:p>
        </p:txBody>
      </p:sp>
      <p:sp>
        <p:nvSpPr>
          <p:cNvPr id="11469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6CC765-F7B8-433B-AC91-A1DC83B5C8F3}" type="slidenum">
              <a:rPr lang="tr-TR" smtClean="0">
                <a:latin typeface="Arial" pitchFamily="34" charset="0"/>
              </a:rPr>
              <a:pPr/>
              <a:t>47</a:t>
            </a:fld>
            <a:endParaRPr lang="tr-TR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14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</p:grpSp>
      <p:sp>
        <p:nvSpPr>
          <p:cNvPr id="13619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7643B-8BEB-4824-BF86-743133764F4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4FF79-0978-48EC-B823-6BE016D28D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D56C9-07BF-46F5-9A85-F6F6D92BE1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17FCE-6CFF-4C12-A347-EB0947D16F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304C2-58BE-4180-BC4D-6C237636A3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5BEC5-7E8B-40E3-82D5-37FA53EA283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C9EB9-56A2-4BA5-937C-2FF5A43E1F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90308-D747-4AFC-B6A4-FC39B4494B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01C52-4D88-48E8-A160-7519157E2F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C66E4-C34A-4D6C-B7A8-0FC095DEC23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59B46-D2D9-4F47-A1BC-516FBCAFB5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BE082-7D98-4155-BDAA-3A87CDDA06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88D48-9B1D-45F2-BFD1-D4DD9C27FA0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00ABC-D2D5-4801-9625-54FAD987C1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568F3-D7A8-42E3-A64C-81B3D4721A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3B1FB-459E-441A-9DFB-FD1672F9BE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F676B-2640-4684-AA02-969C78BD981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77607-E831-49EE-A32F-75DF893167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master_m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de-DE"/>
              <a:t>Asıl alt başlık stilini düzenlemek için tıklatın</a:t>
            </a:r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de-DE"/>
              <a:t>Asıl başlık stili için tıklatın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7587E8-9437-4799-A0F2-0677D65903FC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8ADD43-417E-4584-96DF-8791192119F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FEF3D-4B5A-453D-8BB2-D85F41238469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AF01F-1197-4770-92F0-33C69B24AFE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ABD48-020E-448D-BB4A-204EAC07B83F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F9382-FF65-4587-8A8E-379566338A3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304B2-0888-44A9-BCE2-A73A5E45881F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A7610-FB66-49E3-BA86-3E7B524CC9B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F3BD-A227-42A4-A97B-0AE89D109F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D649-E318-49FE-A0BF-82CA422F474A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6FA33-3ED1-4042-A196-8E15E5A30D6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89CB-47E1-4978-8D78-397096743D00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74BFB-CB06-418A-A68F-234734CEB2C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7D2DF-8188-4C24-88DE-AB33F22928CD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F0C46-630C-44D0-ACCF-A78BEE09D5E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FA322-CF84-41AD-8EC1-1E02A19C42DF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40398-9C81-441B-8868-8C1AB727D26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097F5-6B8E-4B6E-A724-635066CD1B62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03EB-000A-4F64-9A27-61FFC5AF5E3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7877E-CDB6-41FD-A5BD-FFD0F63ADB1F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9103F-941D-494A-92A7-D3DDE909D6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EC341-8697-4441-8A08-879045EDD823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E2615-1C15-4A8F-B826-64A8FE5E6E8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de-DE"/>
              <a:t>Asıl başlık stili için tıklatın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de-DE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0CDBEE-FB29-4DF5-89E2-BA245207EEC9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29A8F0-D2B1-42E6-91E7-AA24758965E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C002D-C497-433B-B6A6-D547C29FF906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BE775-78CE-443C-8136-69AEE730B2F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1AB58-63D3-4D7D-9712-7CE7699B2CB0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85D81-44A5-4762-937C-560395AA1A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71CB-A3FD-4985-BA9F-1BC1EE573F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52B1C-E92A-4FC4-BBE6-DF630A3DF702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F1441-3192-48B6-9D0D-E07B68C3F44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A9557-C5F4-4EE7-BE98-6B164AB7C296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2B409-ABAC-461C-8E55-D807AC4D426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45A5B-980F-44C1-A540-3AF2CD17A83D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62492-5EDB-4114-AE99-0D76BFAA04A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43DE3-0CF5-4C96-948F-93D0A3A59884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DE1EB-38D7-4E88-BFC7-591A312106A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BCB1B-671F-42F7-9F11-676E7D435AFE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98914-DA06-458E-97F2-D2EF11AA39C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B326-77C8-4A87-AF92-DB0BB334CAA7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9CE85-BD0D-4E43-ADCD-340873897C5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A2303-1E1F-4A7B-B237-80D9C0A7EDA0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97279-39BB-4D12-A363-7F96295DFD6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26139-5ECB-481E-9196-6958B883C8F8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46E82-C906-4C70-99C9-E9A273830DA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17FCE-6CFF-4C12-A347-EB0947D16FE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E304C2-58BE-4180-BC4D-6C237636A3E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8AB1F-297E-4EE7-8631-C93458743D5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5BEC5-7E8B-40E3-82D5-37FA53EA283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6C9EB9-56A2-4BA5-937C-2FF5A43E1FA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90308-D747-4AFC-B6A4-FC39B4494BC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001C52-4D88-48E8-A160-7519157E2FB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C66E4-C34A-4D6C-B7A8-0FC095DEC23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259B46-D2D9-4F47-A1BC-516FBCAFB55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88D48-9B1D-45F2-BFD1-D4DD9C27FA0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300ABC-D2D5-4801-9625-54FAD987C12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568F3-D7A8-42E3-A64C-81B3D4721A1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3B1FB-459E-441A-9DFB-FD1672F9BE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6DD64-336F-4D29-981B-85506F75D2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DF797-BAAA-4D80-B7C1-DEDD0336A76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BE3262-5548-41D6-8A30-5BBD67F6C37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780F5-3B1F-4B54-A291-505443FF8FC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13144-A390-4CCD-A6D9-1AD6B2DEAC5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5C99CA-A81F-4724-AAA6-35602F57801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DBE828-8019-41D1-9EE1-C6FFED1C9DE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A7C75F-F9A9-49E0-8AD2-0A7F48FA397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D9FA4-2105-44BD-B63A-04AC0878A79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ACEAF-B2AE-4B13-9B40-FF2C175C523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AD1F9-B93A-44E1-82AF-406DD6DB673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51528-B63F-45CD-86A6-05D9BD9ED2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724CA-67D1-492D-AF5B-FDBDDBED317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B76C8-CE98-4264-96C2-300CDC8CAC7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4FDC1-2728-41AD-AB46-1DB26AC9E65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FC823-3041-477B-BA0C-8CB8EA90F7D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31B077-B49E-439F-A905-23737C6152E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5A8B9-0243-4E6A-90A6-4D500C1458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73D82E-A9C5-42A9-8141-00655BCD1E6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7731B6-DBEF-40E3-B3E2-39DA16C5E1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7BB80D-0667-48A9-B2C0-195905C0A1D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558B2E-CD16-4FF4-A530-3060F99614A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8E8C6-C651-4EA1-AC1F-29B7AF4D16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1492FD-6D66-4ED3-82DC-59956F90475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20FE52-6D75-4995-9415-3EF040D5875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4B67A-1262-4FF5-B441-BDAFDE44640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92E77-330E-4CBB-A216-F0D2A92848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35171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135172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135173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</p:grpSp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07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35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5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fld id="{64F8417C-6BC7-4968-9B40-382BE64F22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25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fld id="{F998AB73-001B-4F2F-A759-62D517C88D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3" r:id="rId12"/>
    <p:sldLayoutId id="2147484074" r:id="rId13"/>
    <p:sldLayoutId id="214748407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91139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de-DE" sz="1800">
                <a:latin typeface="Arial" charset="0"/>
              </a:endParaRPr>
            </a:p>
          </p:txBody>
        </p:sp>
        <p:pic>
          <p:nvPicPr>
            <p:cNvPr id="5129" name="Picture 4" descr="slidemaster_med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11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başlık stili için tıklatın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metin stillerini düzenlemek için tıklatın</a:t>
            </a:r>
          </a:p>
          <a:p>
            <a:pPr lvl="1"/>
            <a:r>
              <a:rPr lang="de-DE" smtClean="0"/>
              <a:t>İkinci düzey</a:t>
            </a:r>
          </a:p>
          <a:p>
            <a:pPr lvl="2"/>
            <a:r>
              <a:rPr lang="de-DE" smtClean="0"/>
              <a:t>Üçüncü düzey</a:t>
            </a:r>
          </a:p>
          <a:p>
            <a:pPr lvl="3"/>
            <a:r>
              <a:rPr lang="de-DE" smtClean="0"/>
              <a:t>Dördüncü düzey</a:t>
            </a:r>
          </a:p>
          <a:p>
            <a:pPr lvl="4"/>
            <a:r>
              <a:rPr lang="de-DE" smtClean="0"/>
              <a:t>Beşinci düzey</a:t>
            </a:r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E12AD10-3A2A-4F3B-BEDB-4C099185FAB9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9114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114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2D21E145-D628-4B3A-B310-C78C2A8C6D2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başlık stili için tıklatın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metin stillerini düzenlemek için tıklatın</a:t>
            </a:r>
          </a:p>
          <a:p>
            <a:pPr lvl="1"/>
            <a:r>
              <a:rPr lang="de-DE" smtClean="0"/>
              <a:t>İkinci düzey</a:t>
            </a:r>
          </a:p>
          <a:p>
            <a:pPr lvl="2"/>
            <a:r>
              <a:rPr lang="de-DE" smtClean="0"/>
              <a:t>Üçüncü düzey</a:t>
            </a:r>
          </a:p>
          <a:p>
            <a:pPr lvl="3"/>
            <a:r>
              <a:rPr lang="de-DE" smtClean="0"/>
              <a:t>Dördüncü düzey</a:t>
            </a:r>
          </a:p>
          <a:p>
            <a:pPr lvl="4"/>
            <a:r>
              <a:rPr lang="de-DE" smtClean="0"/>
              <a:t>Beşinci düzey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fld id="{A69854FC-F0C1-449B-83F2-320D7A0FECBE}" type="datetimeFigureOut">
              <a:rPr lang="de-DE"/>
              <a:pPr>
                <a:defRPr/>
              </a:pPr>
              <a:t>15.12.2015</a:t>
            </a:fld>
            <a:endParaRPr lang="de-DE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fld id="{58EA09B0-542A-4C77-9069-57310AD8B54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9421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sp>
        <p:nvSpPr>
          <p:cNvPr id="9421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>
              <a:latin typeface="Arial" charset="0"/>
            </a:endParaRP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9421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2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grpSp>
          <p:nvGrpSpPr>
            <p:cNvPr id="61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1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423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3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3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</p:grpSp>
          <p:sp>
            <p:nvSpPr>
              <p:cNvPr id="9423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9423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sp>
            <p:nvSpPr>
              <p:cNvPr id="9423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grpSp>
            <p:nvGrpSpPr>
              <p:cNvPr id="618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423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3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3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4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4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4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4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4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615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9424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  <p:sp>
          <p:nvSpPr>
            <p:cNvPr id="9424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</p:grpSp>
      <p:grpSp>
        <p:nvGrpSpPr>
          <p:cNvPr id="615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15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425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>
                  <a:latin typeface="Arial" charset="0"/>
                </a:endParaRPr>
              </a:p>
            </p:txBody>
          </p:sp>
          <p:grpSp>
            <p:nvGrpSpPr>
              <p:cNvPr id="616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425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  <p:sp>
              <p:nvSpPr>
                <p:cNvPr id="9425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>
                    <a:latin typeface="Arial" charset="0"/>
                  </a:endParaRPr>
                </a:p>
              </p:txBody>
            </p:sp>
          </p:grpSp>
        </p:grpSp>
        <p:sp>
          <p:nvSpPr>
            <p:cNvPr id="9426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F8417C-6BC7-4968-9B40-382BE64F228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62" r:id="rId7"/>
    <p:sldLayoutId id="2147484163" r:id="rId8"/>
    <p:sldLayoutId id="2147484164" r:id="rId9"/>
    <p:sldLayoutId id="2147484165" r:id="rId10"/>
    <p:sldLayoutId id="2147484166" r:id="rId11"/>
    <p:sldLayoutId id="2147484167" r:id="rId12"/>
    <p:sldLayoutId id="214748416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F8417C-6BC7-4968-9B40-382BE64F228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F8417C-6BC7-4968-9B40-382BE64F228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12" Type="http://schemas.openxmlformats.org/officeDocument/2006/relationships/image" Target="../media/image33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7.gif"/><Relationship Id="rId11" Type="http://schemas.openxmlformats.org/officeDocument/2006/relationships/image" Target="../media/image32.gif"/><Relationship Id="rId5" Type="http://schemas.openxmlformats.org/officeDocument/2006/relationships/image" Target="../media/image26.gif"/><Relationship Id="rId10" Type="http://schemas.openxmlformats.org/officeDocument/2006/relationships/image" Target="../media/image31.gif"/><Relationship Id="rId4" Type="http://schemas.openxmlformats.org/officeDocument/2006/relationships/image" Target="../media/image25.gif"/><Relationship Id="rId9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13" Type="http://schemas.openxmlformats.org/officeDocument/2006/relationships/image" Target="../media/image44.gif"/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12" Type="http://schemas.openxmlformats.org/officeDocument/2006/relationships/image" Target="../media/image4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7.gif"/><Relationship Id="rId11" Type="http://schemas.openxmlformats.org/officeDocument/2006/relationships/image" Target="../media/image42.gif"/><Relationship Id="rId5" Type="http://schemas.openxmlformats.org/officeDocument/2006/relationships/image" Target="../media/image36.gif"/><Relationship Id="rId10" Type="http://schemas.openxmlformats.org/officeDocument/2006/relationships/image" Target="../media/image41.gif"/><Relationship Id="rId4" Type="http://schemas.openxmlformats.org/officeDocument/2006/relationships/image" Target="../media/image35.gif"/><Relationship Id="rId9" Type="http://schemas.openxmlformats.org/officeDocument/2006/relationships/image" Target="../media/image4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4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6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7.gif"/><Relationship Id="rId4" Type="http://schemas.openxmlformats.org/officeDocument/2006/relationships/image" Target="../media/image49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9.png"/><Relationship Id="rId4" Type="http://schemas.openxmlformats.org/officeDocument/2006/relationships/image" Target="../media/image78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jpeg"/><Relationship Id="rId4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5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2.gif"/><Relationship Id="rId4" Type="http://schemas.openxmlformats.org/officeDocument/2006/relationships/image" Target="../media/image15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5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0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gif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6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gif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624" y="1412776"/>
            <a:ext cx="7200900" cy="1386483"/>
          </a:xfrm>
        </p:spPr>
        <p:txBody>
          <a:bodyPr>
            <a:noAutofit/>
          </a:bodyPr>
          <a:lstStyle/>
          <a:p>
            <a:pPr eaLnBrk="1" hangingPunct="1"/>
            <a:r>
              <a:rPr lang="tr-TR" sz="115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</a:t>
            </a:r>
            <a:endParaRPr lang="tr-TR" sz="115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FF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8229600" cy="1143000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 (E</a:t>
            </a:r>
            <a:r>
              <a:rPr lang="tr-TR" sz="8800" b="1" baseline="-250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tr-TR" sz="8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51204" name="4 Dikdörtgen"/>
          <p:cNvSpPr>
            <a:spLocks noChangeArrowheads="1"/>
          </p:cNvSpPr>
          <p:nvPr/>
        </p:nvSpPr>
        <p:spPr bwMode="auto">
          <a:xfrm>
            <a:off x="1979712" y="4941168"/>
            <a:ext cx="48285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(Hareket Enerjisi)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1312.photobucket.com/albums/t538/pinkay80/pinkay80119/bravo-tebriklergifleri_forumgazel6_zps02268df2.gif~origina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1835274" cy="19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1" name="Picture 17" descr="http://gifarsivim.sitemynet.com/mynet_resimlerim/gif1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3841" y="5057800"/>
            <a:ext cx="1440159" cy="1800200"/>
          </a:xfrm>
          <a:prstGeom prst="rect">
            <a:avLst/>
          </a:prstGeom>
          <a:noFill/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2322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Kinetik Enerji (E</a:t>
            </a:r>
            <a:r>
              <a:rPr lang="tr-TR" b="1" baseline="-2500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772816"/>
            <a:ext cx="9144000" cy="1296144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hareketinden dolayı sahip olduğu enerjiye Kinetik enerji denir.</a:t>
            </a:r>
          </a:p>
        </p:txBody>
      </p:sp>
      <p:pic>
        <p:nvPicPr>
          <p:cNvPr id="52239" name="Picture 15" descr="http://gifarsivim.sitemynet.com/mynet_resimlerim/gif7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72208" cy="1383198"/>
          </a:xfrm>
          <a:prstGeom prst="rect">
            <a:avLst/>
          </a:prstGeom>
          <a:noFill/>
        </p:spPr>
      </p:pic>
      <p:pic>
        <p:nvPicPr>
          <p:cNvPr id="52243" name="Picture 19" descr="http://gifarsivim.sitemynet.com/mynet_resimlerim/gif13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73217"/>
            <a:ext cx="1925324" cy="1484784"/>
          </a:xfrm>
          <a:prstGeom prst="rect">
            <a:avLst/>
          </a:prstGeom>
          <a:noFill/>
        </p:spPr>
      </p:pic>
      <p:pic>
        <p:nvPicPr>
          <p:cNvPr id="52245" name="Picture 21" descr="http://gifarsivim.sitemynet.com/mynet_resimlerim/gif15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8748" y="404665"/>
            <a:ext cx="1758511" cy="864096"/>
          </a:xfrm>
          <a:prstGeom prst="rect">
            <a:avLst/>
          </a:prstGeom>
          <a:noFill/>
        </p:spPr>
      </p:pic>
      <p:pic>
        <p:nvPicPr>
          <p:cNvPr id="1028" name="Picture 4" descr="http://i142.photobucket.com/albums/r99/hsynsahiner/mnz3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713" y="3063158"/>
            <a:ext cx="3270214" cy="204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3.bp.blogspot.com/-6596waHjWJU/Uk1p9rhOO_I/AAAAAAAAKKQ/yrfoa8sbjk0/s1600/hareketli_manzara_forumgazel+(47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" y="3058276"/>
            <a:ext cx="2879616" cy="206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002.radikal.ru/i197/1011/5a/36384f7d9d27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330" y="3041761"/>
            <a:ext cx="2760241" cy="207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egitimevi.net/hareketli-resim/hayvan/anima047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160" y="5188048"/>
            <a:ext cx="1692218" cy="166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.photobucket.com/albums/v235/SmileyMags/Animals/frogs/frog_fred_bug_catch_hg_clr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136395"/>
            <a:ext cx="2328150" cy="164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s.su/tmp/2013-05-04/1367665417-467.jp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668" y="5154358"/>
            <a:ext cx="1703641" cy="170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68" name="Picture 20" descr="http://gifarsivim.sitemynet.com/mynet_resimlerim/gif3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9786" y="2852936"/>
            <a:ext cx="1944214" cy="1296144"/>
          </a:xfrm>
          <a:prstGeom prst="rect">
            <a:avLst/>
          </a:prstGeom>
          <a:noFill/>
        </p:spPr>
      </p:pic>
      <p:sp>
        <p:nvSpPr>
          <p:cNvPr id="53252" name="3 Dikdörtgen"/>
          <p:cNvSpPr>
            <a:spLocks noChangeArrowheads="1"/>
          </p:cNvSpPr>
          <p:nvPr/>
        </p:nvSpPr>
        <p:spPr bwMode="auto">
          <a:xfrm>
            <a:off x="1619672" y="0"/>
            <a:ext cx="6120680" cy="362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varlığın kinetik enerjiye sahip olduğunu anlamak çok kolaydır. Eğer bir varlık, hareket ediyorsa kinetik enerjiye sahip demektir. </a:t>
            </a:r>
            <a:endParaRPr lang="de-DE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Örneğin, hareket hâlinde olan bir kamyon, koşan bir köpek, hareketli dönme dolap, akan bir nehir ve rüzgâr kinetik enerjiye sahiptir.  </a:t>
            </a:r>
          </a:p>
        </p:txBody>
      </p:sp>
      <p:pic>
        <p:nvPicPr>
          <p:cNvPr id="53258" name="Picture 10" descr="http://gifarsivim.sitemynet.com/mynet_resimlerim/gif167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4953000"/>
            <a:ext cx="1905000" cy="1905000"/>
          </a:xfrm>
          <a:prstGeom prst="rect">
            <a:avLst/>
          </a:prstGeom>
          <a:noFill/>
        </p:spPr>
      </p:pic>
      <p:pic>
        <p:nvPicPr>
          <p:cNvPr id="53266" name="Picture 18" descr="http://gifarsivim.sitemynet.com/mynet_resimlerim/gif2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56184" cy="1656186"/>
          </a:xfrm>
          <a:prstGeom prst="rect">
            <a:avLst/>
          </a:prstGeom>
          <a:noFill/>
        </p:spPr>
      </p:pic>
      <p:pic>
        <p:nvPicPr>
          <p:cNvPr id="53272" name="Picture 24" descr="http://gifarsivim.sitemynet.com/mynet_resimlerim/gif14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1875" y="4941168"/>
            <a:ext cx="1762125" cy="1733550"/>
          </a:xfrm>
          <a:prstGeom prst="rect">
            <a:avLst/>
          </a:prstGeom>
          <a:noFill/>
        </p:spPr>
      </p:pic>
      <p:pic>
        <p:nvPicPr>
          <p:cNvPr id="53274" name="Picture 26" descr="http://gifarsivim.sitemynet.com/mynet_resimlerim/gif9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3573016"/>
            <a:ext cx="2714148" cy="720080"/>
          </a:xfrm>
          <a:prstGeom prst="rect">
            <a:avLst/>
          </a:prstGeom>
          <a:noFill/>
        </p:spPr>
      </p:pic>
      <p:pic>
        <p:nvPicPr>
          <p:cNvPr id="53278" name="Picture 30" descr="http://gifarsivim.sitemynet.com/mynet_resimlerim/gif47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005064"/>
            <a:ext cx="1914525" cy="733425"/>
          </a:xfrm>
          <a:prstGeom prst="rect">
            <a:avLst/>
          </a:prstGeom>
          <a:noFill/>
        </p:spPr>
      </p:pic>
      <p:pic>
        <p:nvPicPr>
          <p:cNvPr id="2050" name="Picture 2" descr="http://2.bp.blogspot.com/-wVb9Sl6ZE2c/VMkLpo795xI/AAAAAAAANO0/wSLfR8pBK3o/s1600/34620364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338" y="78555"/>
            <a:ext cx="1910285" cy="191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webme.com/pic/a/amasragezi/marti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237" y="4371776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webme.com/pic/f/fbmlkodarsiv/hareketli-araba-2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883" y="5727972"/>
            <a:ext cx="2941456" cy="57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46.tinypic.com/v6m1jd.jp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334" y="1703410"/>
            <a:ext cx="2157667" cy="215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lotmachines.bravehost.com/horserace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779" y="4209875"/>
            <a:ext cx="198120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6" name="Picture 4" descr="http://www.seyvet.com/resim/be333f53c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35318">
            <a:off x="4595663" y="1592159"/>
            <a:ext cx="4056137" cy="42183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2754" name="Picture 2" descr="http://www.seyvet.com/resim/a055aa16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707904" cy="29725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2758" name="Picture 6" descr="http://www.enerjidonusumleri.com/wp-content/uploads/kinetik-enerji-camin-kirilma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293096"/>
            <a:ext cx="3672408" cy="275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1617043"/>
          </a:xfrm>
        </p:spPr>
        <p:txBody>
          <a:bodyPr/>
          <a:lstStyle/>
          <a:p>
            <a:pPr algn="ctr">
              <a:buNone/>
            </a:pPr>
            <a:r>
              <a:rPr lang="tr-TR" dirty="0" smtClean="0"/>
              <a:t>Nesneler sahip oldukları kinetik enerjileri  başka cisimlere aktarabilirler.</a:t>
            </a:r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</a:t>
            </a:r>
            <a:r>
              <a:rPr lang="tr-TR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nerji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elere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r?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268760"/>
            <a:ext cx="9144000" cy="29729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1-Ayn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kütleye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sahip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tan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100 km/h   di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50km/h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lardan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hangisinin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K.E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fazlad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r? (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arpt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etkiler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Öyleyse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K.E. ……………….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54279" name="Picture 7" descr="http://img530.imageshack.us/img530/593/kafer005or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4581128"/>
            <a:ext cx="1872208" cy="864096"/>
          </a:xfrm>
          <a:prstGeom prst="rect">
            <a:avLst/>
          </a:prstGeom>
          <a:noFill/>
        </p:spPr>
      </p:pic>
      <p:pic>
        <p:nvPicPr>
          <p:cNvPr id="54281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365104"/>
            <a:ext cx="476250" cy="1038225"/>
          </a:xfrm>
          <a:prstGeom prst="rect">
            <a:avLst/>
          </a:prstGeom>
          <a:noFill/>
        </p:spPr>
      </p:pic>
      <p:pic>
        <p:nvPicPr>
          <p:cNvPr id="8" name="Picture 7" descr="http://img530.imageshack.us/img530/593/kafer005or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5805264"/>
            <a:ext cx="1872208" cy="864096"/>
          </a:xfrm>
          <a:prstGeom prst="rect">
            <a:avLst/>
          </a:prstGeom>
          <a:noFill/>
        </p:spPr>
      </p:pic>
      <p:pic>
        <p:nvPicPr>
          <p:cNvPr id="9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5589240"/>
            <a:ext cx="476250" cy="1038225"/>
          </a:xfrm>
          <a:prstGeom prst="rect">
            <a:avLst/>
          </a:prstGeom>
          <a:noFill/>
        </p:spPr>
      </p:pic>
      <p:sp>
        <p:nvSpPr>
          <p:cNvPr id="10" name="14 Dikdörtgen"/>
          <p:cNvSpPr/>
          <p:nvPr/>
        </p:nvSpPr>
        <p:spPr>
          <a:xfrm>
            <a:off x="647564" y="4149080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 Km/h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4 Dikdörtgen"/>
          <p:cNvSpPr/>
          <p:nvPr/>
        </p:nvSpPr>
        <p:spPr>
          <a:xfrm>
            <a:off x="647564" y="544522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 Km/h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4 Dikdörtgen"/>
          <p:cNvSpPr/>
          <p:nvPr/>
        </p:nvSpPr>
        <p:spPr>
          <a:xfrm>
            <a:off x="624744" y="3593629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1 000 kg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72222E-6 2.39593E-6 C 0.00608 -0.00648 0.00938 -0.03701 0.01129 -0.05319 C 0.01268 -0.06499 0.01424 -0.07794 0.01841 -0.08187 C 0.0198 -0.08441 0.02119 -0.08742 0.02275 -0.0902 C 0.02344 -0.09135 0.02483 -0.09413 0.02483 -0.09367 C 0.02587 -0.10338 0.02865 -0.11032 0.03056 -0.11864 C 0.03073 -0.11911 0.03316 -0.13044 0.03334 -0.1309 C 0.03681 -0.13738 0.04046 -0.14246 0.0441 -0.14917 C 0.04566 -0.15241 0.04862 -0.1531 0.05035 -0.15541 C 0.05782 -0.1642 0.06598 -0.16998 0.07396 -0.17368 C 0.11511 -0.17207 0.10591 -0.1834 0.12518 -0.16559 C 0.12813 -0.16305 0.12969 -0.15773 0.1323 -0.15333 C 0.1356 -0.14778 0.13907 -0.14778 0.14237 -0.14108 C 0.14306 -0.13923 0.14375 -0.13645 0.14445 -0.13483 C 0.14584 -0.13182 0.14723 -0.12951 0.14879 -0.12674 C 0.14931 -0.12535 0.15087 -0.12257 0.15087 -0.12234 C 0.15296 -0.11402 0.1573 -0.108 0.16077 -0.1043 C 0.16389 -0.09552 0.16737 -0.0895 0.17153 -0.08603 C 0.17778 -0.07401 0.16997 -0.08835 0.17587 -0.07979 C 0.18091 -0.07239 0.18455 -0.06059 0.19011 -0.05528 C 0.19671 -0.03631 0.20869 -0.02359 0.21789 -0.01642 C 0.2198 -0.01272 0.22119 -0.01041 0.22362 -0.01041 " pathEditMode="relative" rAng="0" ptsTypes="fffffffffffffffffffffA">
                                      <p:cBhvr>
                                        <p:cTn id="8" dur="2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648 L 0.24219 -0.0064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1.75763E-6 C 0.01284 -0.00832 0.01996 -0.04741 0.02396 -0.06799 C 0.02708 -0.08302 0.03038 -0.09944 0.03941 -0.10453 C 0.04236 -0.10777 0.04531 -0.11147 0.04878 -0.11517 C 0.05017 -0.11656 0.05312 -0.12026 0.05312 -0.11956 C 0.05538 -0.13182 0.06128 -0.14084 0.06545 -0.15148 C 0.0658 -0.15194 0.07118 -0.16651 0.07153 -0.16697 C 0.07899 -0.17507 0.0868 -0.18177 0.09444 -0.1901 C 0.09791 -0.19426 0.10434 -0.19519 0.10798 -0.19819 C 0.12396 -0.2093 0.14166 -0.2167 0.15868 -0.22132 C 0.24722 -0.21924 0.22725 -0.23358 0.26875 -0.21115 C 0.27517 -0.20791 0.27847 -0.20097 0.28403 -0.19542 C 0.29114 -0.18848 0.29861 -0.18848 0.30555 -0.17969 C 0.30712 -0.17738 0.3085 -0.17414 0.31024 -0.17206 C 0.31319 -0.16813 0.31614 -0.16512 0.31944 -0.16165 C 0.32066 -0.1598 0.32396 -0.15633 0.32396 -0.1561 C 0.32847 -0.14547 0.33767 -0.13783 0.34531 -0.13321 C 0.35191 -0.12188 0.35937 -0.11424 0.36823 -0.10985 C 0.38177 -0.09459 0.36493 -0.11286 0.37778 -0.10176 C 0.38854 -0.09251 0.39635 -0.07724 0.40816 -0.07053 C 0.42239 -0.04625 0.44826 -0.03029 0.46788 -0.02104 C 0.47187 -0.01642 0.475 -0.01341 0.48038 -0.01341 " pathEditMode="relative" rAng="0" ptsTypes="fffffffffffffffffffffA">
                                      <p:cBhvr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636913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Süratleri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tan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birinin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kütlesi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000 kg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erinin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000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kg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tan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hangisinin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K.E.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fazlad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arpt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verir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Öyleyse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K.E………………..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55301" name="Picture 5" descr="http://img136.imageshack.us/img136/9270/lkw011uj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3026882" cy="1800200"/>
          </a:xfrm>
          <a:prstGeom prst="rect">
            <a:avLst/>
          </a:prstGeom>
          <a:noFill/>
        </p:spPr>
      </p:pic>
      <p:pic>
        <p:nvPicPr>
          <p:cNvPr id="6" name="Picture 7" descr="http://img530.imageshack.us/img530/593/kafer005or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55576" y="5589240"/>
            <a:ext cx="1872208" cy="864096"/>
          </a:xfrm>
          <a:prstGeom prst="rect">
            <a:avLst/>
          </a:prstGeom>
          <a:noFill/>
        </p:spPr>
      </p:pic>
      <p:pic>
        <p:nvPicPr>
          <p:cNvPr id="7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33056"/>
            <a:ext cx="377156" cy="822201"/>
          </a:xfrm>
          <a:prstGeom prst="rect">
            <a:avLst/>
          </a:prstGeom>
          <a:noFill/>
        </p:spPr>
      </p:pic>
      <p:pic>
        <p:nvPicPr>
          <p:cNvPr id="8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5661248"/>
            <a:ext cx="360040" cy="784887"/>
          </a:xfrm>
          <a:prstGeom prst="rect">
            <a:avLst/>
          </a:prstGeom>
          <a:noFill/>
        </p:spPr>
      </p:pic>
      <p:sp>
        <p:nvSpPr>
          <p:cNvPr id="9" name="14 Dikdörtgen"/>
          <p:cNvSpPr/>
          <p:nvPr/>
        </p:nvSpPr>
        <p:spPr>
          <a:xfrm>
            <a:off x="1007604" y="2780680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10 000 kg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14 Dikdörtgen"/>
          <p:cNvSpPr/>
          <p:nvPr/>
        </p:nvSpPr>
        <p:spPr>
          <a:xfrm>
            <a:off x="1007604" y="5157192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1 000 kg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4 Dikdörtgen"/>
          <p:cNvSpPr/>
          <p:nvPr/>
        </p:nvSpPr>
        <p:spPr>
          <a:xfrm>
            <a:off x="1007604" y="2416821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 Km/h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4 Dikdörtgen"/>
          <p:cNvSpPr/>
          <p:nvPr/>
        </p:nvSpPr>
        <p:spPr>
          <a:xfrm>
            <a:off x="1007604" y="483278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 Km/h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88889E-6 2.78446E-6 C 0.00296 -0.01087 0.01216 -0.02336 0.01858 -0.03261 C 0.02275 -0.04926 0.02917 -0.06545 0.03403 -0.0821 C 0.03698 -0.09228 0.0408 -0.1013 0.04445 -0.11101 C 0.04549 -0.11425 0.04549 -0.11841 0.04775 -0.12119 C 0.06823 -0.15079 0.10799 -0.18779 0.14445 -0.19473 C 0.17587 -0.21554 0.2165 -0.19843 0.24948 -0.18964 C 0.25868 -0.1827 0.27171 -0.17091 0.28212 -0.16582 C 0.29827 -0.15773 0.29254 -0.16258 0.30122 -0.1538 C 0.30573 -0.14084 0.29931 -0.1575 0.30816 -0.14362 C 0.3158 -0.13183 0.30868 -0.13853 0.31337 -0.12836 C 0.31667 -0.12096 0.32171 -0.11471 0.32518 -0.10777 C 0.32865 -0.10084 0.32987 -0.09158 0.33247 -0.08395 C 0.33299 -0.06846 0.33299 -0.05319 0.33403 -0.0377 C 0.33421 -0.03562 0.3375 -0.02868 0.33924 -0.02729 C 0.34219 -0.02567 0.34948 -0.02429 0.34948 -0.02405 C 0.37483 -0.03215 0.39341 -0.03007 0.42344 -0.03099 C 0.43264 -0.03377 0.42743 -0.03146 0.43907 -0.03978 C 0.44046 -0.04071 0.44254 -0.04047 0.44445 -0.04117 C 0.44514 -0.04163 0.44566 -0.04232 0.44653 -0.04279 " pathEditMode="relative" rAng="0" ptsTypes="fffffffffffffffffff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0" y="-1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11748E-6 C 0.00261 -0.0007 0.00573 0.00023 0.00781 -0.00185 C 0.0349 -0.02799 0.00504 -0.01018 0.02344 -0.02035 C 0.03004 -0.02799 0.03559 -0.03654 0.04219 -0.04441 C 0.04931 -0.05296 0.04792 -0.05921 0.05781 -0.06291 C 0.06511 -0.06892 0.07448 -0.07054 0.08281 -0.07424 C 0.11216 -0.07355 0.14757 -0.09158 0.17031 -0.07031 C 0.18108 -0.06036 0.1658 -0.06823 0.1783 -0.06291 C 0.18872 -0.05042 0.17743 -0.06221 0.18768 -0.05551 C 0.19584 -0.05019 0.20209 -0.04233 0.21094 -0.03886 C 0.21563 -0.03331 0.21893 -0.0303 0.225 -0.02776 C 0.23334 -0.01804 0.24705 -0.0155 0.25799 -0.0111 C 0.26302 -0.00925 0.26702 -0.00578 0.27205 -0.0037 C 0.27622 0.0037 0.27952 0.01087 0.28472 0.01688 " pathEditMode="relative" rAng="0" ptsTypes="fffffffffffff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89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cube.milliyet.com.tr/Detail/2008/01/16/cita-yavrulari-ceylan-avinda-948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3826"/>
            <a:ext cx="9144000" cy="515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3" name="3 Dikdörtgen"/>
          <p:cNvSpPr>
            <a:spLocks noChangeArrowheads="1"/>
          </p:cNvSpPr>
          <p:nvPr/>
        </p:nvSpPr>
        <p:spPr bwMode="auto">
          <a:xfrm>
            <a:off x="0" y="0"/>
            <a:ext cx="9144000" cy="27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*Bir cismin 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hızı ve kütlesi arttıkça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enerjisi de artar.</a:t>
            </a:r>
          </a:p>
          <a:p>
            <a:pPr algn="ctr"/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*Kinetik enerji cismin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kütlesine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süratine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bağlıdır.</a:t>
            </a:r>
          </a:p>
          <a:p>
            <a:pPr algn="ctr"/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9144000" cy="1214438"/>
          </a:xfrm>
          <a:noFill/>
        </p:spPr>
        <p:txBody>
          <a:bodyPr/>
          <a:lstStyle/>
          <a:p>
            <a:r>
              <a:rPr lang="tr-TR" sz="5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Potansiyel Enerji(</a:t>
            </a:r>
            <a:r>
              <a:rPr lang="tr-TR" sz="5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sz="5400" b="1" baseline="-2500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</a:t>
            </a:r>
            <a:r>
              <a:rPr lang="tr-TR" sz="5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57348" name="4 Dikdörtgen"/>
          <p:cNvSpPr>
            <a:spLocks noChangeArrowheads="1"/>
          </p:cNvSpPr>
          <p:nvPr/>
        </p:nvSpPr>
        <p:spPr bwMode="auto">
          <a:xfrm>
            <a:off x="2267744" y="4797152"/>
            <a:ext cx="43204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CFF33"/>
                </a:solidFill>
              </a:rPr>
              <a:t>(Durgun Enerji)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rgbClr val="CC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0" descr="http://bilgihanem.com/wp-content/uploads/2015/02/baraj_elektrik_uretimi-111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0215"/>
            <a:ext cx="5077217" cy="182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cdncms.zaman.com.tr/2014/03/02/ka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243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adabasini.com/resimler/2/15-bin-lira-maasla-pilot-olmak-ister-misiniz-45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54191" cy="240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43252" y="1282615"/>
            <a:ext cx="9144000" cy="1143000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Potansiyel Enerji(</a:t>
            </a:r>
            <a:r>
              <a:rPr lang="tr-TR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tr-TR" sz="4000" b="1" baseline="-2500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599395"/>
            <a:ext cx="9144000" cy="1630448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cismin konumu (bulunduğu yer) nedeniyle sahip olduğu enerjidir.</a:t>
            </a:r>
          </a:p>
          <a:p>
            <a:pPr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Potansiyel enerjiye konum enerjisi de denir. </a:t>
            </a:r>
            <a:endParaRPr lang="de-DE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 descr="http://www.ewallpapers.eu/w_show/high-mountain-walking-1920-1080-73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5240"/>
            <a:ext cx="4716016" cy="265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otoyolas.com.tr/wp-content/uploads/2013/05/20100827-N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84784"/>
            <a:ext cx="3527992" cy="267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1" name="Picture 11" descr="http://www.karmabilgi.net/images/cekim-potansiy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4" y="3429529"/>
            <a:ext cx="5810969" cy="342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Dikdörtgen"/>
          <p:cNvSpPr/>
          <p:nvPr/>
        </p:nvSpPr>
        <p:spPr>
          <a:xfrm>
            <a:off x="2699792" y="404664"/>
            <a:ext cx="3937296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tr-TR" sz="3200" dirty="0"/>
              <a:t>Potansiyel Enerji(</a:t>
            </a:r>
            <a:r>
              <a:rPr lang="tr-TR" sz="3200" dirty="0" err="1"/>
              <a:t>E</a:t>
            </a:r>
            <a:r>
              <a:rPr lang="tr-TR" sz="3200" baseline="-25000" dirty="0" err="1"/>
              <a:t>p</a:t>
            </a:r>
            <a:r>
              <a:rPr lang="tr-TR" sz="3200" dirty="0"/>
              <a:t>)</a:t>
            </a:r>
          </a:p>
        </p:txBody>
      </p:sp>
      <p:cxnSp>
        <p:nvCxnSpPr>
          <p:cNvPr id="4" name="3 Düz Ok Bağlayıcısı"/>
          <p:cNvCxnSpPr/>
          <p:nvPr/>
        </p:nvCxnSpPr>
        <p:spPr bwMode="auto">
          <a:xfrm rot="10800000" flipV="1">
            <a:off x="2555776" y="980728"/>
            <a:ext cx="1785938" cy="1143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4 Düz Ok Bağlayıcısı"/>
          <p:cNvCxnSpPr/>
          <p:nvPr/>
        </p:nvCxnSpPr>
        <p:spPr bwMode="auto">
          <a:xfrm>
            <a:off x="4716016" y="908720"/>
            <a:ext cx="1440160" cy="122413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6 Dikdörtgen"/>
          <p:cNvSpPr/>
          <p:nvPr/>
        </p:nvSpPr>
        <p:spPr>
          <a:xfrm>
            <a:off x="683568" y="2132856"/>
            <a:ext cx="3535363" cy="11763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tr-TR" sz="3200" dirty="0"/>
              <a:t>Çekim </a:t>
            </a:r>
          </a:p>
          <a:p>
            <a:pPr algn="ctr">
              <a:defRPr/>
            </a:pPr>
            <a:r>
              <a:rPr lang="tr-TR" sz="3200" dirty="0"/>
              <a:t>Potansiyel Enerjisi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076056" y="2132856"/>
            <a:ext cx="3238500" cy="11763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tr-TR" sz="3200" dirty="0"/>
              <a:t>Esneklik </a:t>
            </a:r>
          </a:p>
          <a:p>
            <a:pPr algn="ctr">
              <a:defRPr/>
            </a:pPr>
            <a:r>
              <a:rPr lang="tr-TR" sz="3200" dirty="0"/>
              <a:t>Potansiyel Enerji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vignette2.wikia.nocookie.net/psimind/images/a/a9/Energy.png/revision/latest?cb=201310041823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57">
            <a:off x="6032163" y="12580"/>
            <a:ext cx="3240360" cy="30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ortadoguenerji.com.tr/wp-content/uploads/2013/06/jeotermalEnerj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021">
            <a:off x="11708" y="4770924"/>
            <a:ext cx="3131542" cy="208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mb.web.sapo.io/1887e7c9b89da26ad312d4fea7f0f6260ea262e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6834">
            <a:off x="-112419" y="417604"/>
            <a:ext cx="3379797" cy="225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mexicoinstitute.files.wordpress.com/2014/07/energy-oil-pump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0156">
            <a:off x="2931537" y="182961"/>
            <a:ext cx="3908450" cy="260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orldfuturefund.org/wffmaster/Reports/solfc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1868">
            <a:off x="3143250" y="4754481"/>
            <a:ext cx="3733006" cy="210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" y="250132"/>
            <a:ext cx="8763000" cy="1295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</a:t>
            </a:r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</a:t>
            </a:r>
            <a:endParaRPr lang="de-DE" sz="6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156" name="Picture 12" descr="http://www.eng.monash.edu.au/research/assets/images/clean-energy-technologi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9364">
            <a:off x="6555121" y="485374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" y="2959279"/>
            <a:ext cx="9144000" cy="19526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kelimesini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daima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duyar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z?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Enerjimiz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yetersiz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yor,enerji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tasarrufu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lmal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gibi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85875" y="428625"/>
            <a:ext cx="6643688" cy="708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r-TR" sz="4000" dirty="0"/>
              <a:t>Çekim Potansiyel Enerjisi</a:t>
            </a:r>
          </a:p>
        </p:txBody>
      </p:sp>
      <p:pic>
        <p:nvPicPr>
          <p:cNvPr id="6041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362075"/>
            <a:ext cx="7305675" cy="5495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artvintarim.gov.tr/hizlimenu/yan/duyilan/gi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430" y="2018742"/>
            <a:ext cx="28575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E0E2EF"/>
              </a:clrFrom>
              <a:clrTo>
                <a:srgbClr val="E0E2EF">
                  <a:alpha val="0"/>
                </a:srgbClr>
              </a:clrTo>
            </a:clrChange>
          </a:blip>
          <a:srcRect r="72754" b="3813"/>
          <a:stretch/>
        </p:blipFill>
        <p:spPr bwMode="auto">
          <a:xfrm>
            <a:off x="6876256" y="1502770"/>
            <a:ext cx="2016225" cy="5355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"/>
            <a:ext cx="9144000" cy="10260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İki işçi, bir piyanoyu makara yardımıyla üçüncü kata çıkarıyorlar.</a:t>
            </a:r>
          </a:p>
        </p:txBody>
      </p:sp>
      <p:sp>
        <p:nvSpPr>
          <p:cNvPr id="8" name="7 Sağ Ok"/>
          <p:cNvSpPr/>
          <p:nvPr/>
        </p:nvSpPr>
        <p:spPr>
          <a:xfrm rot="5400000">
            <a:off x="1114063" y="4109761"/>
            <a:ext cx="1186370" cy="68894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4" descr="http://t0.gstatic.com/images?q=tbn:ANd9GcR-0Rj728O-SRVrpPHsq_lmHh5Gw8aa-UVQEO3R4CbRC2gAX4v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112" y="5053953"/>
            <a:ext cx="1744135" cy="1744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ağ Ok 4"/>
          <p:cNvSpPr/>
          <p:nvPr/>
        </p:nvSpPr>
        <p:spPr>
          <a:xfrm>
            <a:off x="2699792" y="5445224"/>
            <a:ext cx="4176464" cy="93610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Enerji aktarımı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19872" y="2094384"/>
            <a:ext cx="365316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auto">
              <a:spcAft>
                <a:spcPts val="0"/>
              </a:spcAft>
              <a:buClrTx/>
              <a:buSzTx/>
              <a:defRPr/>
            </a:pP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İşçiler, yedikleri gıdalardan sağladıkları enerji sayesinde bu piyanoyu kaldırabilirler.</a:t>
            </a:r>
            <a:endParaRPr lang="de-DE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 r="38496"/>
          <a:stretch>
            <a:fillRect/>
          </a:stretch>
        </p:blipFill>
        <p:spPr bwMode="auto">
          <a:xfrm>
            <a:off x="4067944" y="28467"/>
            <a:ext cx="4915433" cy="60113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3207" y="428990"/>
            <a:ext cx="4067944" cy="47521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Yukarı kaldırıldığında piyanoda bir çeşit enerji depolanmış olur. (Yani işçideki enerji piyanoya geçmiş olur.)</a:t>
            </a:r>
            <a:endParaRPr kumimoji="0" lang="de-DE" sz="3200" b="1" i="0" u="none" strike="noStrike" kern="1200" cap="none" spc="0" normalizeH="0" baseline="0" noProof="0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sz="3200" b="1" i="0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Depolanan bu enerji </a:t>
            </a:r>
            <a:r>
              <a:rPr kumimoji="0" lang="tr-TR" sz="3200" b="1" i="0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çekim potansiyel enerjisi </a:t>
            </a:r>
            <a:r>
              <a:rPr kumimoji="0" lang="tr-TR" sz="3200" b="1" i="0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olarak adlandırılır. </a:t>
            </a:r>
          </a:p>
        </p:txBody>
      </p:sp>
      <p:pic>
        <p:nvPicPr>
          <p:cNvPr id="4" name="Picture 4" descr="http://t0.gstatic.com/images?q=tbn:ANd9GcR-0Rj728O-SRVrpPHsq_lmHh5Gw8aa-UVQEO3R4CbRC2gAX4v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394990"/>
            <a:ext cx="990997" cy="9909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t0.gstatic.com/images?q=tbn:ANd9GcR-0Rj728O-SRVrpPHsq_lmHh5Gw8aa-UVQEO3R4CbRC2gAX4vQ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849728" y="4670251"/>
            <a:ext cx="990997" cy="9909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Sağ Ok"/>
          <p:cNvSpPr/>
          <p:nvPr/>
        </p:nvSpPr>
        <p:spPr>
          <a:xfrm rot="17502814">
            <a:off x="5154760" y="3741441"/>
            <a:ext cx="1380489" cy="585176"/>
          </a:xfrm>
          <a:prstGeom prst="rightArrow">
            <a:avLst>
              <a:gd name="adj1" fmla="val 50000"/>
              <a:gd name="adj2" fmla="val 10955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3207" y="5821423"/>
            <a:ext cx="912079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auto">
              <a:lnSpc>
                <a:spcPct val="90000"/>
              </a:lnSpc>
              <a:spcAft>
                <a:spcPts val="0"/>
              </a:spcAft>
              <a:buClrTx/>
              <a:buSzTx/>
              <a:defRPr/>
            </a:pP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İşçilerden biri makaranın ipini elinden bırakırsa diğer işçinin uyguladığı çekme kuvveti piyanoyu yukarıda tutmak için yeterli olmayabilir.</a:t>
            </a:r>
            <a:endParaRPr lang="de-DE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2 Dikdörtgen"/>
          <p:cNvSpPr>
            <a:spLocks noChangeArrowheads="1"/>
          </p:cNvSpPr>
          <p:nvPr/>
        </p:nvSpPr>
        <p:spPr bwMode="auto">
          <a:xfrm>
            <a:off x="0" y="170092"/>
            <a:ext cx="9144000" cy="1569660"/>
          </a:xfrm>
          <a:prstGeom prst="rect">
            <a:avLst/>
          </a:prstGeom>
          <a:noFill/>
          <a:ln w="76200">
            <a:noFill/>
            <a:prstDash val="lg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 durumda piyano düşerek çekim potansiyel enerjisini kaybeder. Düşen piyano işçiyi yukarı çekerek bir iş yapmış olur. </a:t>
            </a:r>
          </a:p>
        </p:txBody>
      </p:sp>
      <p:pic>
        <p:nvPicPr>
          <p:cNvPr id="6349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66888"/>
            <a:ext cx="6816229" cy="5128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static.diffen.com/uploadz/8/8d/Potential-Ener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41" y="1054088"/>
            <a:ext cx="4175393" cy="278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27584" y="188640"/>
            <a:ext cx="7283152" cy="7780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Çekim Potansiyel Enerjisi</a:t>
            </a:r>
            <a:endParaRPr kumimoji="0" lang="de-DE" sz="4400" b="1" i="0" u="none" strike="noStrike" kern="1200" normalizeH="0" baseline="0" noProof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3632" y="1212776"/>
            <a:ext cx="5190367" cy="262490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Bir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cismin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bulunduğu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yükseklikten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dolayı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sahip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olduğu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enerjiye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çekim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potansiyel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enerjisi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400" b="1" i="0" u="none" strike="noStrike" kern="1200" normalizeH="0" baseline="0" noProof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denir</a:t>
            </a:r>
            <a:r>
              <a:rPr kumimoji="0" lang="de-DE" sz="3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pic>
        <p:nvPicPr>
          <p:cNvPr id="12290" name="Picture 2" descr="https://dr282zn36sxxg.cloudfront.net/datastreams/f-d%3Aee6035b350eca3b035877c442ba203d90e0ead836cff1a990efb6ab2%2BIMAGE_THUMB_POSTCARD%2BIMAGE_THUMB_POSTCARD.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7684"/>
            <a:ext cx="716666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www.bbc.co.uk/staticarchive/6dbc5510e5b5312e77180cca1ce7acbce359b5a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509" y="3837684"/>
            <a:ext cx="2189552" cy="304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5229200"/>
            <a:ext cx="747155" cy="1628800"/>
          </a:xfrm>
          <a:prstGeom prst="rect">
            <a:avLst/>
          </a:prstGeom>
          <a:noFill/>
        </p:spPr>
      </p:pic>
      <p:pic>
        <p:nvPicPr>
          <p:cNvPr id="6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250911"/>
            <a:ext cx="737196" cy="1607089"/>
          </a:xfrm>
          <a:prstGeom prst="rect">
            <a:avLst/>
          </a:prstGeom>
          <a:noFill/>
        </p:spPr>
      </p:pic>
      <p:pic>
        <p:nvPicPr>
          <p:cNvPr id="174084" name="Picture 4" descr="http://gifarsivim.sitemynet.com/mynet_resimlerim/gif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772816"/>
            <a:ext cx="657225" cy="638176"/>
          </a:xfrm>
          <a:prstGeom prst="rect">
            <a:avLst/>
          </a:prstGeom>
          <a:noFill/>
        </p:spPr>
      </p:pic>
      <p:pic>
        <p:nvPicPr>
          <p:cNvPr id="174088" name="Picture 8" descr="http://gifarsivim.sitemynet.com/mynet_resimlerim/gif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2428" y="4293096"/>
            <a:ext cx="1005875" cy="1364037"/>
          </a:xfrm>
          <a:prstGeom prst="rect">
            <a:avLst/>
          </a:prstGeom>
          <a:noFill/>
        </p:spPr>
      </p:pic>
      <p:pic>
        <p:nvPicPr>
          <p:cNvPr id="174082" name="Picture 2" descr="http://gifarsivim.sitemynet.com/mynet_resimlerim/gif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501008"/>
            <a:ext cx="657225" cy="638176"/>
          </a:xfrm>
          <a:prstGeom prst="rect">
            <a:avLst/>
          </a:prstGeom>
          <a:noFill/>
        </p:spPr>
      </p:pic>
      <p:pic>
        <p:nvPicPr>
          <p:cNvPr id="174086" name="Picture 6" descr="http://gifarsivim.sitemynet.com/mynet_resimlerim/gif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797152"/>
            <a:ext cx="576064" cy="81135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-10740" y="507772"/>
            <a:ext cx="914400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Ayn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ağırlığa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sahip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iki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cisim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dü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ş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ünelim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birincisini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2 m di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ğ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erini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4 m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yüksekten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b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rakal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</a:t>
            </a:r>
            <a:endParaRPr lang="de-DE" sz="2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>
              <a:buFontTx/>
              <a:buNone/>
            </a:pP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caba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hangisi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düştüğü yerde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daha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ok 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etki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b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rak</a:t>
            </a: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r?</a:t>
            </a:r>
          </a:p>
        </p:txBody>
      </p:sp>
      <p:sp>
        <p:nvSpPr>
          <p:cNvPr id="12" name="11 Sağ Ayraç"/>
          <p:cNvSpPr/>
          <p:nvPr/>
        </p:nvSpPr>
        <p:spPr>
          <a:xfrm>
            <a:off x="2411760" y="4077072"/>
            <a:ext cx="432048" cy="115212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ağ Ayraç"/>
          <p:cNvSpPr/>
          <p:nvPr/>
        </p:nvSpPr>
        <p:spPr>
          <a:xfrm>
            <a:off x="7164288" y="2276872"/>
            <a:ext cx="504056" cy="302433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987824" y="4437112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metre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812360" y="3573016"/>
            <a:ext cx="12241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metre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11 Dikdörtgen"/>
          <p:cNvSpPr/>
          <p:nvPr/>
        </p:nvSpPr>
        <p:spPr>
          <a:xfrm>
            <a:off x="6123450" y="2335055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17" name="11 Dikdörtgen"/>
          <p:cNvSpPr/>
          <p:nvPr/>
        </p:nvSpPr>
        <p:spPr>
          <a:xfrm>
            <a:off x="1410385" y="3025676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827584" y="38843"/>
            <a:ext cx="7283152" cy="48448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Çekim Potansiyel Enerjisi Nelere</a:t>
            </a:r>
            <a:r>
              <a:rPr kumimoji="0" lang="tr-TR" sz="2800" b="1" i="0" u="none" strike="noStrike" kern="1200" normalizeH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Bağlıdır?</a:t>
            </a:r>
            <a:endParaRPr kumimoji="0" lang="de-DE" sz="2800" b="1" i="0" u="none" strike="noStrike" kern="1200" normalizeH="0" baseline="0" noProof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67808E-7 L -0.00451 0.184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9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60777E-7 L 0.00347 0.435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1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hareketligifler.net/data/media/418/top-hareketli-resim-004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95" y="2562498"/>
            <a:ext cx="1238250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gifarsivim.sitemynet.com/mynet_resimlerim/gif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4772" y="2645962"/>
            <a:ext cx="1012689" cy="983337"/>
          </a:xfrm>
          <a:prstGeom prst="rect">
            <a:avLst/>
          </a:prstGeom>
          <a:noFill/>
        </p:spPr>
      </p:pic>
      <p:sp>
        <p:nvSpPr>
          <p:cNvPr id="66562" name="2 Dikdörtgen"/>
          <p:cNvSpPr>
            <a:spLocks noChangeArrowheads="1"/>
          </p:cNvSpPr>
          <p:nvPr/>
        </p:nvSpPr>
        <p:spPr bwMode="auto">
          <a:xfrm>
            <a:off x="0" y="0"/>
            <a:ext cx="9144000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seferde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yükseklikleri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ayn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ama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ağırlıkları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iki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farkl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cisim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dü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ş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ünelim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</a:p>
          <a:p>
            <a:pPr algn="ctr"/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Birinin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ağırlığı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2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N 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ğ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eri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5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N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olsun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cisimler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dü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ş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tüklerinde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hangisinin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etkisi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daha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fazla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olur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?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250911"/>
            <a:ext cx="737196" cy="1607089"/>
          </a:xfrm>
          <a:prstGeom prst="rect">
            <a:avLst/>
          </a:prstGeom>
          <a:noFill/>
        </p:spPr>
      </p:pic>
      <p:pic>
        <p:nvPicPr>
          <p:cNvPr id="7" name="Picture 9" descr="http://gifarsivim.sitemynet.com/mynet_resimlerim/gif3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5229200"/>
            <a:ext cx="747155" cy="1628800"/>
          </a:xfrm>
          <a:prstGeom prst="rect">
            <a:avLst/>
          </a:prstGeom>
          <a:noFill/>
        </p:spPr>
      </p:pic>
      <p:pic>
        <p:nvPicPr>
          <p:cNvPr id="10" name="Picture 6" descr="http://gifarsivim.sitemynet.com/mynet_resimlerim/gif4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797152"/>
            <a:ext cx="576064" cy="811358"/>
          </a:xfrm>
          <a:prstGeom prst="rect">
            <a:avLst/>
          </a:prstGeom>
          <a:noFill/>
        </p:spPr>
      </p:pic>
      <p:pic>
        <p:nvPicPr>
          <p:cNvPr id="11" name="Picture 6" descr="http://gifarsivim.sitemynet.com/mynet_resimlerim/gif4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5648" y="4221088"/>
            <a:ext cx="1074664" cy="1513612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1369805" y="2130450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6207445" y="2143528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" name="Sol Ayraç 1"/>
          <p:cNvSpPr/>
          <p:nvPr/>
        </p:nvSpPr>
        <p:spPr>
          <a:xfrm>
            <a:off x="899592" y="3356992"/>
            <a:ext cx="432048" cy="189391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1 Dikdörtgen"/>
          <p:cNvSpPr/>
          <p:nvPr/>
        </p:nvSpPr>
        <p:spPr>
          <a:xfrm>
            <a:off x="-70355" y="4041068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m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1 Dikdörtgen"/>
          <p:cNvSpPr/>
          <p:nvPr/>
        </p:nvSpPr>
        <p:spPr>
          <a:xfrm>
            <a:off x="7575597" y="4257092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m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ağ Ayraç 2"/>
          <p:cNvSpPr/>
          <p:nvPr/>
        </p:nvSpPr>
        <p:spPr>
          <a:xfrm>
            <a:off x="7314640" y="3573016"/>
            <a:ext cx="579420" cy="180020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01094 0.242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121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8640"/>
            <a:ext cx="9144000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ekim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potansiyel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 bulunduğu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yüksekli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 ağırlığına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13314" name="Picture 2" descr="http://scienceblogs.com/startswithabang/files/2011/12/kinetic_energy_c_la_78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95" b="8476"/>
          <a:stretch/>
        </p:blipFill>
        <p:spPr bwMode="auto">
          <a:xfrm>
            <a:off x="1439652" y="1548935"/>
            <a:ext cx="6264696" cy="53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1 Sağ Ayraç"/>
          <p:cNvSpPr/>
          <p:nvPr/>
        </p:nvSpPr>
        <p:spPr>
          <a:xfrm>
            <a:off x="7420446" y="3068959"/>
            <a:ext cx="435924" cy="3240361"/>
          </a:xfrm>
          <a:prstGeom prst="rightBrace">
            <a:avLst>
              <a:gd name="adj1" fmla="val 8333"/>
              <a:gd name="adj2" fmla="val 4794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11 Dikdörtgen"/>
          <p:cNvSpPr/>
          <p:nvPr/>
        </p:nvSpPr>
        <p:spPr>
          <a:xfrm>
            <a:off x="7856370" y="4465370"/>
            <a:ext cx="136383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Yükseklik(h)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Düz Ok Bağlayıcısı 2"/>
          <p:cNvCxnSpPr/>
          <p:nvPr/>
        </p:nvCxnSpPr>
        <p:spPr>
          <a:xfrm>
            <a:off x="3995936" y="2996952"/>
            <a:ext cx="0" cy="13198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11 Dikdörtgen"/>
          <p:cNvSpPr/>
          <p:nvPr/>
        </p:nvSpPr>
        <p:spPr>
          <a:xfrm>
            <a:off x="3275856" y="4249346"/>
            <a:ext cx="150784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Ağırlık(G)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ytimg.com/vi/kPxnGIf1BD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470" y="3324076"/>
            <a:ext cx="6282530" cy="353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0" name="Picture 2" descr="http://ffden-2.phys.uaf.edu/211_fall2002.web.dir/Shawna_Sastamoinen/Velocity&amp;Kinetic_files/image003.jpg"/>
          <p:cNvPicPr>
            <a:picLocks noChangeAspect="1" noChangeArrowheads="1"/>
          </p:cNvPicPr>
          <p:nvPr/>
        </p:nvPicPr>
        <p:blipFill>
          <a:blip r:embed="rId3" cstate="print"/>
          <a:srcRect t="4996"/>
          <a:stretch>
            <a:fillRect/>
          </a:stretch>
        </p:blipFill>
        <p:spPr bwMode="auto">
          <a:xfrm>
            <a:off x="21084" y="-26988"/>
            <a:ext cx="4786313" cy="6884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12" name="Picture 4" descr="http://www.resimmax.com/data/media/406/www.resimmax.com_baraj_resimleri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7397" y="0"/>
            <a:ext cx="4336603" cy="3382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cademic.greensboroday.org/~regesterj/potl/Mechanics/PotentialEnergy/katniss_everdeen-smai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344816" cy="48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Esneklik Potansiyel Enerjisi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07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timg.com/vi/k1RxjSOcfvI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1"/>
            <a:ext cx="10116616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407276" cy="1143000"/>
          </a:xfrm>
        </p:spPr>
        <p:txBody>
          <a:bodyPr>
            <a:normAutofit/>
          </a:bodyPr>
          <a:lstStyle/>
          <a:p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Bilimsel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olarak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0809"/>
            <a:ext cx="9144000" cy="792088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tr-T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iş yapabilme yeteneğine enerji denir.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36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1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1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sz="14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7" descr="http://gifarsivim.sitemynet.com/mynet_resimlerim/gif144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0" y="2852936"/>
            <a:ext cx="3698237" cy="1981200"/>
          </a:xfrm>
          <a:prstGeom prst="rect">
            <a:avLst/>
          </a:prstGeom>
          <a:noFill/>
        </p:spPr>
      </p:pic>
      <p:pic>
        <p:nvPicPr>
          <p:cNvPr id="10" name="Picture 7" descr="http://gifarsivim.sitemynet.com/mynet_resimlerim/gif144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2852936"/>
            <a:ext cx="3698237" cy="1981200"/>
          </a:xfrm>
          <a:prstGeom prst="rect">
            <a:avLst/>
          </a:prstGeom>
          <a:noFill/>
        </p:spPr>
      </p:pic>
      <p:pic>
        <p:nvPicPr>
          <p:cNvPr id="11" name="Picture 9" descr="http://gifarsivim.sitemynet.com/mynet_resimlerim/gif2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767336"/>
            <a:ext cx="2514600" cy="409575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2819400" y="3538736"/>
            <a:ext cx="12954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 </a:t>
            </a:r>
            <a:endParaRPr lang="tr-TR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12 Sağ Ayraç"/>
          <p:cNvSpPr/>
          <p:nvPr/>
        </p:nvSpPr>
        <p:spPr>
          <a:xfrm rot="5400000">
            <a:off x="3314700" y="3272036"/>
            <a:ext cx="1066800" cy="3733800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3048000" y="5748536"/>
            <a:ext cx="1752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 değiştirme</a:t>
            </a:r>
            <a:endParaRPr lang="tr-TR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5" name="14 Düz Bağlayıcı"/>
          <p:cNvCxnSpPr>
            <a:stCxn id="13" idx="2"/>
            <a:endCxn id="13" idx="0"/>
          </p:cNvCxnSpPr>
          <p:nvPr/>
        </p:nvCxnSpPr>
        <p:spPr>
          <a:xfrm>
            <a:off x="1981200" y="4605536"/>
            <a:ext cx="37338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5064" name="Picture 8" descr="http://gifarsivim.sitemynet.com/mynet_resimlerim/gif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07904" y="3068960"/>
            <a:ext cx="1796752" cy="15841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2535E-8 L 0.43941 -0.0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6087E-6 L 0.42083 -0.007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-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12766E-6 L 0.43334 -0.005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-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83996E-6 L 0.38212 -2.83996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http://gifarsivim.sitemynet.com/mynet_resimlerim/gif137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752" y="5717656"/>
            <a:ext cx="1956048" cy="1222531"/>
          </a:xfrm>
          <a:prstGeom prst="rect">
            <a:avLst/>
          </a:prstGeom>
          <a:noFill/>
        </p:spPr>
      </p:pic>
      <p:pic>
        <p:nvPicPr>
          <p:cNvPr id="15364" name="Picture 4" descr="https://i.ytimg.com/vi/DhE4hoxUHjA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41323"/>
            <a:ext cx="3839888" cy="21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Esneklik Potansiyel Enerjisi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684" name="Rectangle 3"/>
          <p:cNvSpPr>
            <a:spLocks noGrp="1" noChangeArrowheads="1"/>
          </p:cNvSpPr>
          <p:nvPr>
            <p:ph idx="1"/>
          </p:nvPr>
        </p:nvSpPr>
        <p:spPr>
          <a:xfrm>
            <a:off x="0" y="3386491"/>
            <a:ext cx="5004048" cy="3068961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Bu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oyuncak geriye doğru çekilerek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yay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sıkıştırılır ve 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oyuncağın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hareket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etme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yeteneği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kazanması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sağlanır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.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de-DE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258000" y="1571420"/>
            <a:ext cx="3929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azı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oyuncak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arabaların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içinde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yay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bulunur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5366" name="Picture 6" descr="http://www.cocuklarimin.com/rmz-city-die-cast-volkswagen-golf-gti-116190-10-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66898"/>
            <a:ext cx="2400201" cy="24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images.wisegeek.com/spri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5" t="31141" r="33831" b="51058"/>
          <a:stretch/>
        </p:blipFill>
        <p:spPr bwMode="auto">
          <a:xfrm>
            <a:off x="7020272" y="1943164"/>
            <a:ext cx="2016224" cy="88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-0.75261 -0.0136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39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i.ytimg.com/vi/DhE4hoxUHjA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88" y="2544898"/>
            <a:ext cx="3839888" cy="21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914" name="Picture 2" descr="http://gifarsivim.sitemynet.com/mynet_resimlerim/gif136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2480" y="4597561"/>
            <a:ext cx="1484784" cy="1008112"/>
          </a:xfrm>
          <a:prstGeom prst="rect">
            <a:avLst/>
          </a:prstGeom>
          <a:noFill/>
        </p:spPr>
      </p:pic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74948" y="2548470"/>
            <a:ext cx="4879640" cy="3057203"/>
          </a:xfrm>
        </p:spPr>
        <p:txBody>
          <a:bodyPr/>
          <a:lstStyle/>
          <a:p>
            <a:pPr algn="ctr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Ve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yay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gev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eyince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de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araba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hareket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etmi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olur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.</a:t>
            </a:r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Bu da bize arabada bir enerji olduğunu gösterir. 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20482" name="Picture 2" descr="http://3.bp.blogspot.com/-_naFB2IwG-E/ULTR3y_a7fI/AAAAAAAAAjc/PA0Uzy1clhk/s1600/elastic_object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7" t="4399" r="3838" b="55071"/>
          <a:stretch/>
        </p:blipFill>
        <p:spPr bwMode="auto">
          <a:xfrm>
            <a:off x="739912" y="404664"/>
            <a:ext cx="2664296" cy="190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51920" y="326755"/>
            <a:ext cx="5076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Bizler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bu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yay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ı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sıkıştırdığımızda ya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ya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potansiyel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enerji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depo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etmi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ş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oluruz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. 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185 C 0.05538 0.19769 0.11042 0.39769 0.24532 0.38056 C 0.38021 0.36366 0.59462 0.12894 0.80955 -0.10509 " pathEditMode="relative" rAng="21480000" ptsTypes="AAA">
                                      <p:cBhvr>
                                        <p:cTn id="6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55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r282zn36sxxg.cloudfront.net/datastreams/f-d%3A200e40f6e0e46914c1b8a3068bd0ccc3f522e368ca492c4951068a11%2BIMAGE_THUMB_POSTCARD%2BIMAGE_THUMB_POSTCARD.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2" t="24499" r="3735"/>
          <a:stretch/>
        </p:blipFill>
        <p:spPr bwMode="auto">
          <a:xfrm>
            <a:off x="6048574" y="4605452"/>
            <a:ext cx="3095426" cy="221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s://dr282zn36sxxg.cloudfront.net/datastreams/f-d%3A7d2e4bf4ba5c661695827c6beebf03fb7405fcab58801555b9557560%2BIMAGE_THUMB_POSTCARD%2BIMAGE_THUMB_POSTCARD.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1"/>
          <a:stretch/>
        </p:blipFill>
        <p:spPr bwMode="auto">
          <a:xfrm>
            <a:off x="21778" y="3307929"/>
            <a:ext cx="2258052" cy="176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Dikdörtgen"/>
          <p:cNvSpPr>
            <a:spLocks noGrp="1" noChangeArrowheads="1"/>
          </p:cNvSpPr>
          <p:nvPr>
            <p:ph type="title"/>
          </p:nvPr>
        </p:nvSpPr>
        <p:spPr>
          <a:solidFill>
            <a:srgbClr val="00FF00"/>
          </a:solidFill>
          <a:ln algn="ctr">
            <a:solidFill>
              <a:srgbClr val="00000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  <a:defRPr/>
            </a:pPr>
            <a:r>
              <a:rPr lang="tr-TR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Esneklik Potansiyel Enerji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-33660" y="1551137"/>
            <a:ext cx="9144000" cy="1756792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Yay, lastik gibi e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snek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cisimlerin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k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ış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mas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veya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ger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lmes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sonucunda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sahip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olduklar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enerjiye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esnekl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k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potansiyel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enerj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denir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7412" name="Picture 4" descr="http://images.tutorvista.com/cms/images/83/stretched-rubber-ban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4"/>
          <a:stretch/>
        </p:blipFill>
        <p:spPr bwMode="auto">
          <a:xfrm>
            <a:off x="2411759" y="3204861"/>
            <a:ext cx="3662896" cy="216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images.wisegeek.com/spri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b="17828"/>
          <a:stretch/>
        </p:blipFill>
        <p:spPr bwMode="auto">
          <a:xfrm>
            <a:off x="0" y="5072004"/>
            <a:ext cx="4372996" cy="181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6632"/>
            <a:ext cx="8229600" cy="1872208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Esneklik potansiyel enerjisini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sadece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sıkıştırarak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de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ğ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il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gererekte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ayn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ı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şekilde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depolam</a:t>
            </a:r>
            <a:r>
              <a:rPr lang="tr-TR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ış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oluruz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64868" name="Picture 4" descr="http://t3.gstatic.com/images?q=tbn:ANd9GcQGtoarb_vUNvGljRewtyU_x2pbXXQRNaDjkKGFpnaLeS5MuG3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5405" y="1412776"/>
            <a:ext cx="1868595" cy="2880320"/>
          </a:xfrm>
          <a:prstGeom prst="rect">
            <a:avLst/>
          </a:prstGeom>
          <a:noFill/>
        </p:spPr>
      </p:pic>
      <p:pic>
        <p:nvPicPr>
          <p:cNvPr id="164870" name="Picture 6" descr="http://t3.gstatic.com/images?q=tbn:ANd9GcQ6yu2rhrAoGhXd27wABpP1Lo0EH3eke3P1_QkaCyiNTVu9yJK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1944216" cy="2526495"/>
          </a:xfrm>
          <a:prstGeom prst="rect">
            <a:avLst/>
          </a:prstGeom>
          <a:noFill/>
        </p:spPr>
      </p:pic>
      <p:pic>
        <p:nvPicPr>
          <p:cNvPr id="9" name="Picture 2" descr="http://img72.imageshack.us/img72/3702/1820602qx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56404"/>
            <a:ext cx="3024336" cy="2301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4872" name="Picture 8" descr="http://t3.gstatic.com/images?q=tbn:ANd9GcRuW99YWoz1d476tely9y2kZqicxBctCNhPYxFN3yl1IIJkh5HKU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988840"/>
            <a:ext cx="1876425" cy="2438401"/>
          </a:xfrm>
          <a:prstGeom prst="rect">
            <a:avLst/>
          </a:prstGeom>
          <a:noFill/>
        </p:spPr>
      </p:pic>
      <p:pic>
        <p:nvPicPr>
          <p:cNvPr id="164874" name="Picture 10" descr="http://t2.gstatic.com/images?q=tbn:ANd9GcTr47dMK8BNkbyr4kV6MWbNAEaHoFD9xw-YxeEd7ScNwtmyfdyji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797152"/>
            <a:ext cx="2466975" cy="1847851"/>
          </a:xfrm>
          <a:prstGeom prst="rect">
            <a:avLst/>
          </a:prstGeom>
          <a:noFill/>
        </p:spPr>
      </p:pic>
      <p:pic>
        <p:nvPicPr>
          <p:cNvPr id="12" name="Picture 2" descr="http://t0.gstatic.com/images?q=tbn:ANd9GcS3KjdhLz-HwPk7ouyQhgYdsSn8Htv4Lnb_Lp-tkD8ICBQsJPEWR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7736" y="4481736"/>
            <a:ext cx="2376264" cy="2376264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www.kolaj.org/wp-content/uploads/2007/10/kurmali_saa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4" descr="http://serefraz.files.wordpress.com/2007/08/saat.jpg"/>
          <p:cNvPicPr>
            <a:picLocks noChangeAspect="1" noChangeArrowheads="1"/>
          </p:cNvPicPr>
          <p:nvPr/>
        </p:nvPicPr>
        <p:blipFill>
          <a:blip r:embed="rId3" cstate="print"/>
          <a:srcRect l="30000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2 Dikdörtgen"/>
          <p:cNvSpPr>
            <a:spLocks noChangeArrowheads="1"/>
          </p:cNvSpPr>
          <p:nvPr/>
        </p:nvSpPr>
        <p:spPr bwMode="auto">
          <a:xfrm>
            <a:off x="0" y="18891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Esneklik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potansiyel enerjisi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sıkıştırma veya gerilme miktarına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maddenin esneklik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özelliğine bağlıdır.</a:t>
            </a:r>
          </a:p>
        </p:txBody>
      </p:sp>
      <p:pic>
        <p:nvPicPr>
          <p:cNvPr id="75779" name="Picture 2" descr="http://img2.blogcu.com/images/g/a/l/galip61/sap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05038"/>
            <a:ext cx="500380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fden-2.phys.uaf.edu/211_fall2002.web.dir/Shawna_Sastamoinen/Velocity&amp;Kinetic_files/image003.jpg"/>
          <p:cNvPicPr>
            <a:picLocks noChangeAspect="1" noChangeArrowheads="1"/>
          </p:cNvPicPr>
          <p:nvPr/>
        </p:nvPicPr>
        <p:blipFill>
          <a:blip r:embed="rId2" cstate="print"/>
          <a:srcRect t="4996" b="37609"/>
          <a:stretch>
            <a:fillRect/>
          </a:stretch>
        </p:blipFill>
        <p:spPr bwMode="auto">
          <a:xfrm>
            <a:off x="5937055" y="1052736"/>
            <a:ext cx="3206945" cy="2786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img2.blogcu.com/images/g/a/l/galip61/sap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8679" y="3552676"/>
            <a:ext cx="3203848" cy="297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1 Dikdörtgen"/>
          <p:cNvSpPr>
            <a:spLocks noChangeArrowheads="1"/>
          </p:cNvSpPr>
          <p:nvPr/>
        </p:nvSpPr>
        <p:spPr bwMode="auto">
          <a:xfrm>
            <a:off x="-17388" y="116632"/>
            <a:ext cx="5926067" cy="623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Unutmayın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</a:p>
          <a:p>
            <a:pPr algn="ctr"/>
            <a:endParaRPr lang="tr-TR" sz="32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1.Cisimlerin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yüksekliklerinden dolayı depoladıkları enerjiye çekim potansiyel enerjisi denir.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tr-TR" sz="32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2.Esnek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cisimlerin sıkışma ve gerilmesi sonucunda sahip oldukları enerjiye esneklik potansiyel enerjisi denir.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alphaModFix amt="6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vignette4.wikia.nocookie.net/powerlisting/images/f/f6/Blue_energy-blog.jpg/revision/latest?cb=201305061611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15913"/>
            <a:ext cx="9144000" cy="1276350"/>
          </a:xfrm>
        </p:spPr>
        <p:txBody>
          <a:bodyPr lIns="91440" tIns="45720" rIns="91440" bIns="45720"/>
          <a:lstStyle/>
          <a:p>
            <a:pPr algn="ctr"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Enerjinin Korunumu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92263"/>
            <a:ext cx="9198260" cy="4861073"/>
          </a:xfrm>
        </p:spPr>
        <p:txBody>
          <a:bodyPr lIns="91440" tIns="45720" rIns="91440" bIns="45720">
            <a:noAutofit/>
          </a:bodyPr>
          <a:lstStyle/>
          <a:p>
            <a:pPr marL="0" indent="0"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Enerji </a:t>
            </a:r>
            <a:r>
              <a:rPr lang="tr-TR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Korunumludur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!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Yani  </a:t>
            </a:r>
          </a:p>
          <a:p>
            <a:pPr marL="0" indent="0"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Enerji yok olmaz!!!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Ve</a:t>
            </a:r>
          </a:p>
          <a:p>
            <a:pPr marL="0" indent="0"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Yoktan var olmaz!!!</a:t>
            </a:r>
          </a:p>
          <a:p>
            <a:pPr marL="0" indent="0"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Açığa çıkan bir enerji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aşka bir enerjinin dönüşmüş halidir.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 descr="http://2012books.lardbucket.org/books/principles-of-general-chemistry-v1.0/section_09/a0d22f5e75d45b6d3a8e174c7fd1078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/>
          <a:stretch/>
        </p:blipFill>
        <p:spPr bwMode="auto">
          <a:xfrm>
            <a:off x="1860" y="0"/>
            <a:ext cx="9142140" cy="690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1 Dikdörtgen"/>
          <p:cNvSpPr/>
          <p:nvPr/>
        </p:nvSpPr>
        <p:spPr>
          <a:xfrm>
            <a:off x="0" y="1"/>
            <a:ext cx="2987824" cy="821952"/>
          </a:xfrm>
          <a:prstGeom prst="rect">
            <a:avLst/>
          </a:prstGeom>
          <a:solidFill>
            <a:srgbClr val="FDE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11 Dikdörtgen"/>
          <p:cNvSpPr/>
          <p:nvPr/>
        </p:nvSpPr>
        <p:spPr>
          <a:xfrm>
            <a:off x="6948264" y="3404581"/>
            <a:ext cx="2197820" cy="821952"/>
          </a:xfrm>
          <a:prstGeom prst="rect">
            <a:avLst/>
          </a:prstGeom>
          <a:solidFill>
            <a:srgbClr val="F7B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11 Dikdörtgen"/>
          <p:cNvSpPr/>
          <p:nvPr/>
        </p:nvSpPr>
        <p:spPr>
          <a:xfrm>
            <a:off x="5926646" y="287034"/>
            <a:ext cx="3109850" cy="909718"/>
          </a:xfrm>
          <a:prstGeom prst="rect">
            <a:avLst/>
          </a:prstGeom>
          <a:solidFill>
            <a:srgbClr val="FDE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kinetik enerjiye dönüşüyor.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11 Dikdörtgen"/>
          <p:cNvSpPr/>
          <p:nvPr/>
        </p:nvSpPr>
        <p:spPr>
          <a:xfrm>
            <a:off x="5317182" y="6088783"/>
            <a:ext cx="3827860" cy="821952"/>
          </a:xfrm>
          <a:prstGeom prst="rect">
            <a:avLst/>
          </a:prstGeom>
          <a:solidFill>
            <a:srgbClr val="FDE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Suya çarptığında kinetik enerjinin bir kısmı ısı enerjisine dönüşür.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1 Dikdörtgen"/>
          <p:cNvSpPr/>
          <p:nvPr/>
        </p:nvSpPr>
        <p:spPr>
          <a:xfrm>
            <a:off x="3467112" y="6072635"/>
            <a:ext cx="1622400" cy="694183"/>
          </a:xfrm>
          <a:prstGeom prst="rect">
            <a:avLst/>
          </a:prstGeom>
          <a:solidFill>
            <a:srgbClr val="F7B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12" y="4077072"/>
            <a:ext cx="3674492" cy="697187"/>
          </a:xfrm>
          <a:prstGeom prst="rect">
            <a:avLst/>
          </a:prstGeom>
          <a:solidFill>
            <a:srgbClr val="080A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Kinetik enerji çekim potansiyel enerjisine dönüşüyor.</a:t>
            </a:r>
            <a:endParaRPr lang="tr-TR" sz="2000" dirty="0">
              <a:ln w="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21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cienceblogs.com/startswithabang/files/2011/12/kinetic_energy_c_la_78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5"/>
          <a:stretch/>
        </p:blipFill>
        <p:spPr bwMode="auto">
          <a:xfrm>
            <a:off x="-16024" y="2132856"/>
            <a:ext cx="909637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1 Dikdörtgen"/>
          <p:cNvSpPr/>
          <p:nvPr/>
        </p:nvSpPr>
        <p:spPr>
          <a:xfrm>
            <a:off x="27732" y="438397"/>
            <a:ext cx="1611428" cy="1705299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Kinetik enerji çekim potansiyel enerjisine dönüşüyor.</a:t>
            </a:r>
            <a:endParaRPr lang="tr-TR" sz="2000" dirty="0">
              <a:ln w="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Sağ Ok 3"/>
          <p:cNvSpPr/>
          <p:nvPr/>
        </p:nvSpPr>
        <p:spPr>
          <a:xfrm rot="20207036">
            <a:off x="193646" y="3547066"/>
            <a:ext cx="1403648" cy="36004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11 Dikdörtgen"/>
          <p:cNvSpPr/>
          <p:nvPr/>
        </p:nvSpPr>
        <p:spPr>
          <a:xfrm>
            <a:off x="2123728" y="1664804"/>
            <a:ext cx="1656184" cy="93610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11 Dikdörtgen"/>
          <p:cNvSpPr/>
          <p:nvPr/>
        </p:nvSpPr>
        <p:spPr>
          <a:xfrm>
            <a:off x="6839744" y="1495875"/>
            <a:ext cx="2304256" cy="909718"/>
          </a:xfrm>
          <a:prstGeom prst="rect">
            <a:avLst/>
          </a:prstGeom>
          <a:solidFill>
            <a:srgbClr val="FDE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kinetik enerjiye dönüşüyor.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Sağ Ok 5"/>
          <p:cNvSpPr/>
          <p:nvPr/>
        </p:nvSpPr>
        <p:spPr>
          <a:xfrm>
            <a:off x="3419872" y="2638757"/>
            <a:ext cx="2088232" cy="45485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11 Dikdörtgen"/>
          <p:cNvSpPr/>
          <p:nvPr/>
        </p:nvSpPr>
        <p:spPr>
          <a:xfrm>
            <a:off x="6678576" y="4797152"/>
            <a:ext cx="1622400" cy="694183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Sol Ayraç 8"/>
          <p:cNvSpPr/>
          <p:nvPr/>
        </p:nvSpPr>
        <p:spPr>
          <a:xfrm>
            <a:off x="1372531" y="3225072"/>
            <a:ext cx="628584" cy="2436176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01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http://resimdepo.cep-x.com/buyuk/cep-x_com_yildirim_resimler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>
          <a:xfrm>
            <a:off x="0" y="332656"/>
            <a:ext cx="9144000" cy="2736304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nerj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yapab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 c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mle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rerek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ona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da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yaptırab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enerjilerini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aktarabilirler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2" name="Picture 2" descr="http://www.delinetciler.org/resimler/2007/11/106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90" y="3652838"/>
            <a:ext cx="2941310" cy="91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http://gifarsivim.sitemynet.com/mynet_resimlerim/gif2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4000500"/>
            <a:ext cx="2133600" cy="381000"/>
          </a:xfrm>
          <a:prstGeom prst="rect">
            <a:avLst/>
          </a:prstGeom>
          <a:noFill/>
        </p:spPr>
      </p:pic>
      <p:sp>
        <p:nvSpPr>
          <p:cNvPr id="14" name="23 Dikdörtgen"/>
          <p:cNvSpPr/>
          <p:nvPr/>
        </p:nvSpPr>
        <p:spPr>
          <a:xfrm>
            <a:off x="3213100" y="5487764"/>
            <a:ext cx="2227312" cy="356964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sz="2400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24 Dikdörtgen"/>
          <p:cNvSpPr/>
          <p:nvPr/>
        </p:nvSpPr>
        <p:spPr>
          <a:xfrm>
            <a:off x="7452320" y="3600448"/>
            <a:ext cx="1386880" cy="332607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22 Sağ Ayraç"/>
          <p:cNvSpPr/>
          <p:nvPr/>
        </p:nvSpPr>
        <p:spPr>
          <a:xfrm rot="5400000">
            <a:off x="3657600" y="2438400"/>
            <a:ext cx="990600" cy="49530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Picture 2" descr="http://www.delinetciler.org/resimler/2007/11/106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5" y="3703638"/>
            <a:ext cx="2941310" cy="91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54288 0.0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35" y="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1666 -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alpcentauri.info/06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96" y="0"/>
            <a:ext cx="5621954" cy="683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1 Dikdörtgen"/>
          <p:cNvSpPr/>
          <p:nvPr/>
        </p:nvSpPr>
        <p:spPr>
          <a:xfrm>
            <a:off x="1235185" y="19844"/>
            <a:ext cx="3168352" cy="31281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11 Dikdörtgen"/>
          <p:cNvSpPr/>
          <p:nvPr/>
        </p:nvSpPr>
        <p:spPr>
          <a:xfrm>
            <a:off x="4572000" y="946889"/>
            <a:ext cx="3269991" cy="9097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kinetik enerjiye dönüşüyor.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11 Dikdörtgen"/>
          <p:cNvSpPr/>
          <p:nvPr/>
        </p:nvSpPr>
        <p:spPr>
          <a:xfrm>
            <a:off x="2987824" y="2642348"/>
            <a:ext cx="6156176" cy="988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Enerjinin bir kısmı çekim potansiyel enerjisi, bir kısmı da kinetik enerji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987824" y="350100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860032" y="4293096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11 Dikdörtgen"/>
          <p:cNvSpPr/>
          <p:nvPr/>
        </p:nvSpPr>
        <p:spPr>
          <a:xfrm>
            <a:off x="4414843" y="4366768"/>
            <a:ext cx="4605164" cy="90971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Çekim potansiyel enerjisi kinetik enerjiye dönüşmeye devam ediyor.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11 Dikdörtgen"/>
          <p:cNvSpPr/>
          <p:nvPr/>
        </p:nvSpPr>
        <p:spPr>
          <a:xfrm>
            <a:off x="1547664" y="6453336"/>
            <a:ext cx="1622400" cy="3848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Kinetik enerji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72000" y="6165304"/>
            <a:ext cx="936104" cy="432048"/>
          </a:xfrm>
          <a:prstGeom prst="rect">
            <a:avLst/>
          </a:prstGeom>
          <a:solidFill>
            <a:srgbClr val="EEE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269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scienceisntscary.files.wordpress.com/2013/06/potential-and-kinetic-energy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87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>
          <a:xfrm>
            <a:off x="29345" y="3730377"/>
            <a:ext cx="9143999" cy="386104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İ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lk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aşamadan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son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aşamaya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varıncaya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kadar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sahip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ol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unan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enerji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türü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değişmiş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fakat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toplam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enerji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miktarı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aynı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kalmıştır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. </a:t>
            </a:r>
          </a:p>
          <a:p>
            <a:pPr eaLnBrk="1" hangingPunct="1"/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Buna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enerjinin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korunumu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denir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.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Enerjinin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korunumuna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göre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enerji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bir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türden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başka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bir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türe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dönüşebilir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ancak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hiçbir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zaman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artmaz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veya</a:t>
            </a:r>
            <a:r>
              <a:rPr lang="de-DE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de-DE" sz="2800" b="1" u="sng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azalmaz</a:t>
            </a:r>
            <a:r>
              <a:rPr lang="tr-TR" sz="2800" b="1" u="sng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latin typeface="Calibri" panose="020F0502020204030204" pitchFamily="34" charset="0"/>
              </a:rPr>
              <a:t>.</a:t>
            </a:r>
            <a:endParaRPr lang="de-DE" sz="2800" b="1" u="sng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Dikdörtgen 1"/>
          <p:cNvSpPr/>
          <p:nvPr/>
        </p:nvSpPr>
        <p:spPr bwMode="auto">
          <a:xfrm>
            <a:off x="4814834" y="1236080"/>
            <a:ext cx="2520280" cy="18722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None/>
              <a:tabLst/>
            </a:pPr>
            <a:endParaRPr kumimoji="0" lang="tr-TR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11 Dikdörtgen"/>
          <p:cNvSpPr/>
          <p:nvPr/>
        </p:nvSpPr>
        <p:spPr>
          <a:xfrm>
            <a:off x="1619672" y="620688"/>
            <a:ext cx="151216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Kinetik enerji </a:t>
            </a:r>
            <a:endParaRPr lang="tr-TR" sz="16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11 Dikdörtgen"/>
          <p:cNvSpPr/>
          <p:nvPr/>
        </p:nvSpPr>
        <p:spPr>
          <a:xfrm>
            <a:off x="971600" y="908708"/>
            <a:ext cx="2376264" cy="31281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Çekim potansiyel enerjisi </a:t>
            </a:r>
            <a:endParaRPr lang="tr-TR" sz="14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www.fenokuluforum.com/Deneyler/potansiyel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28750"/>
            <a:ext cx="82169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www.fenokuluforum.com/Deneyler/potansiyel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00063"/>
            <a:ext cx="848518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86020" name="Picture 5" descr="enerji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8363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de-DE" smtClean="0"/>
          </a:p>
        </p:txBody>
      </p:sp>
      <p:pic>
        <p:nvPicPr>
          <p:cNvPr id="87044" name="Picture 5" descr="potansiyel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4" y="846138"/>
            <a:ext cx="9144000" cy="506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i307.photobucket.com/albums/nn319/amaney/album1/kinetikpotansiy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25"/>
            <a:ext cx="9144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7" descr="Yıldırım manzaras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528" y="764704"/>
            <a:ext cx="9324528" cy="4495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Enerji bir türden diğerine, bir şekilden diğerine dönüştürülebilir. </a:t>
            </a:r>
            <a:endParaRPr lang="de-DE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Fakat yoktan var edilemez veya vardan yok edilemez. </a:t>
            </a:r>
            <a:endParaRPr lang="de-DE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Enerji her zaman mevcut bulunmaktadır. Bir şekilden diğerine dönüşen enerjiye birçok örnek vermemiz mümkündür.</a:t>
            </a:r>
          </a:p>
          <a:p>
            <a:pPr algn="ctr" eaLnBrk="1" hangingPunct="1">
              <a:lnSpc>
                <a:spcPct val="90000"/>
              </a:lnSpc>
              <a:defRPr/>
            </a:pPr>
            <a:endParaRPr lang="de-DE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encrypted-tbn1.gstatic.com/images?q=tbn:ANd9GcSzpfsV9MlHyvRJbqT_t1u4TpvA6xPU_TOPR0oe7fp3TkRJl_c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7793"/>
            <a:ext cx="2752725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28813"/>
            <a:ext cx="8424936" cy="1500187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tr-TR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El fenerimizi açtığımızda pilin içine saklanmış haldeki kimyasal enerji, ışık enerjisine dönüşmektedir. </a:t>
            </a:r>
          </a:p>
        </p:txBody>
      </p:sp>
      <p:pic>
        <p:nvPicPr>
          <p:cNvPr id="95235" name="Picture 3" descr="enerji09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51920" y="476672"/>
            <a:ext cx="1177925" cy="1143000"/>
          </a:xfrm>
          <a:noFill/>
        </p:spPr>
      </p:pic>
      <p:pic>
        <p:nvPicPr>
          <p:cNvPr id="4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25144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725144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725144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25144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725144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653136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76672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6672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enerji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76672"/>
            <a:ext cx="117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5" descr="image_thumb%5B4%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2028">
            <a:off x="81872" y="2394408"/>
            <a:ext cx="5179923" cy="3499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026" name="Picture 2" descr="http://www.kolayfizik.com/upload/running-up-mount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1408">
            <a:off x="5133300" y="1995765"/>
            <a:ext cx="3855947" cy="2831711"/>
          </a:xfrm>
          <a:prstGeom prst="rect">
            <a:avLst/>
          </a:prstGeom>
          <a:noFill/>
          <a:ln>
            <a:noFill/>
          </a:ln>
        </p:spPr>
      </p:pic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260648"/>
            <a:ext cx="9144000" cy="2232248"/>
          </a:xfrm>
        </p:spPr>
        <p:txBody>
          <a:bodyPr>
            <a:normAutofit/>
          </a:bodyPr>
          <a:lstStyle/>
          <a:p>
            <a:pPr algn="ctr" eaLnBrk="1" hangingPunct="1"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Yiyeceklerin içinde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enerji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saklanmış halde bulunmaktadır. Yiyecekleri yediğimizde vücudumuz bu saklanmış enerjiyi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enerjisine dönüştürmekte ve günlük faaliyetlerimizi yapmamıza sağlamaktadır.</a:t>
            </a:r>
          </a:p>
        </p:txBody>
      </p:sp>
      <p:pic>
        <p:nvPicPr>
          <p:cNvPr id="129028" name="Picture 4" descr="http://t2.gstatic.com/images?q=tbn:ANd9GcT_uQzizjNiJCK1EPXAD0rsJxZof8lXm-TO07246g-x2uXnz2uX3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17466">
            <a:off x="3651233" y="4666106"/>
            <a:ext cx="2928714" cy="1948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030" name="Picture 6" descr="http://4.bp.blogspot.com/-0Dh6dMDgGkQ/TdFs4RWBzdI/AAAAAAAAACw/q2un4wPQ9Qg/s200/hareket-enerjisi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27441">
            <a:off x="6990733" y="4521654"/>
            <a:ext cx="1619672" cy="2159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ildir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maddeye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ait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özelliktir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Enerjiye sahip bir maddede enerji doğrudan gözlenemeyebilir ve bu enerji çeşitli şekillerde ortaya çıkabilmektedir.</a:t>
            </a:r>
            <a:endParaRPr lang="de-DE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de-DE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rne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benzinde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bulunan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do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rudan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lmaz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onu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motor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yard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yla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yakt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zda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kullanabiliriz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idx="1"/>
          </p:nvPr>
        </p:nvSpPr>
        <p:spPr>
          <a:xfrm>
            <a:off x="0" y="4000500"/>
            <a:ext cx="9144000" cy="2571750"/>
          </a:xfrm>
        </p:spPr>
        <p:txBody>
          <a:bodyPr>
            <a:normAutofit fontScale="92500" lnSpcReduction="10000"/>
          </a:bodyPr>
          <a:lstStyle/>
          <a:p>
            <a:pPr marL="411480"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Eğer vücudumuzun ihtiyacından fazla enerji içerecek miktarda yemek yiyecek olursak, vücudumuz bu fazla enerjiyi yağ hücreleri olarak saklamaktadır.</a:t>
            </a:r>
            <a:endParaRPr lang="de-DE" sz="35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11480"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İşte bu yağlar vücudumuzun potansiyel enerjisini oluşturmaktadır.</a:t>
            </a:r>
          </a:p>
        </p:txBody>
      </p:sp>
      <p:pic>
        <p:nvPicPr>
          <p:cNvPr id="97283" name="Picture 5" descr="http://img.webme.com/pic/s/sumecom/sisman-adam-tekne.jpg"/>
          <p:cNvPicPr>
            <a:picLocks noChangeAspect="1" noChangeArrowheads="1"/>
          </p:cNvPicPr>
          <p:nvPr/>
        </p:nvPicPr>
        <p:blipFill>
          <a:blip r:embed="rId2" cstate="print"/>
          <a:srcRect t="7263"/>
          <a:stretch>
            <a:fillRect/>
          </a:stretch>
        </p:blipFill>
        <p:spPr bwMode="auto">
          <a:xfrm>
            <a:off x="1835696" y="0"/>
            <a:ext cx="5162897" cy="3862089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348879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Telefonla konuştuğumuzda, 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sesimiz elektrik enerjisine dönüşmekte,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kablolardan geçerek aradığımız telefona ulaşmakta ve diğer telefonda tekrar 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ses enerjisine 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dönüşmektedir.</a:t>
            </a:r>
          </a:p>
          <a:p>
            <a:pPr>
              <a:defRPr/>
            </a:pP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6" descr="http://www.ofiskiralama.net/wp-content/uploads/2010/08/Telefonla-konu%C5%9Fan-kad%C4%B1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443751"/>
            <a:ext cx="4283968" cy="4414250"/>
          </a:xfrm>
          <a:prstGeom prst="rect">
            <a:avLst/>
          </a:prstGeom>
          <a:noFill/>
        </p:spPr>
      </p:pic>
      <p:pic>
        <p:nvPicPr>
          <p:cNvPr id="27650" name="Picture 2" descr="http://www.ingilizcediyaloglar.com/wp-content/uploads/ingilizce-telefon-konusmal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4848473" cy="280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www.sanliurfarehber.com/wp-content/uploads/2015/07/7666omer-ozkan-petrol-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777" y="188640"/>
            <a:ext cx="2677823" cy="142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640"/>
            <a:ext cx="9144000" cy="2447677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Taşıtlar benzinde depolanmış olarak bulunan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enerjiyi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kullanmaktadır. </a:t>
            </a:r>
          </a:p>
          <a:p>
            <a:pPr algn="ctr" eaLnBrk="1" hangingPunct="1"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Araba motoru kimyasal enerjiyi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ısı ve hareket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enerjisine dönüştürmekte ve böylece tekerleklerin dönmesi sağlanmaktadır.</a:t>
            </a:r>
          </a:p>
          <a:p>
            <a:pPr algn="ctr" eaLnBrk="1" hangingPunct="1">
              <a:defRPr/>
            </a:pP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116832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Tost makinesi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elektrik enerjisini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ısı ve ışık enerjisine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dönüştürmektedir. Tost makinesinin tellerine bakarsanız, kıpkırmızı parladığını görebiliriz...</a:t>
            </a:r>
          </a:p>
        </p:txBody>
      </p:sp>
      <p:pic>
        <p:nvPicPr>
          <p:cNvPr id="188418" name="Picture 2" descr="http://www.zamazing.org/imaj/eminkeles/toasty-the-toa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72816"/>
            <a:ext cx="5400600" cy="486054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http://modelleri.kadin.ca/wp-content/uploads/Toshiba-Televizyon-Model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5" y="1484784"/>
            <a:ext cx="4104455" cy="4104456"/>
          </a:xfrm>
          <a:prstGeom prst="rect">
            <a:avLst/>
          </a:prstGeom>
          <a:noFill/>
        </p:spPr>
      </p:pic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620688"/>
            <a:ext cx="9144000" cy="1180727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Televizyon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elektrik enerjisini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ışık ve ses enerjilerine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dönüştürmektedir.</a:t>
            </a:r>
          </a:p>
          <a:p>
            <a:pPr>
              <a:defRPr/>
            </a:pP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7396" name="Picture 4" descr="http://www.trendce.com/wp-content/uploads/Televizyon-Cesitleri-Ve-Fiyatlar%C4%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4762500" cy="47625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0" y="3789040"/>
            <a:ext cx="9144000" cy="1612775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Ampüllerde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elektrik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enerjisinin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sm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 ,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sm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enerjisine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mektedir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0" y="2924944"/>
            <a:ext cx="9144000" cy="1324743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Kömürdeki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kimyasal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yanma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enerjisine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http://cdn1.tipeez.com/Cms/News/0/3/3130/81418_12922815052492406324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1"/>
            <a:ext cx="6000749" cy="6858000"/>
          </a:xfrm>
          <a:prstGeom prst="rect">
            <a:avLst/>
          </a:prstGeom>
          <a:noFill/>
        </p:spPr>
      </p:pic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0" y="2132856"/>
            <a:ext cx="9144000" cy="16144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Vantilatörlerde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elektrik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enerjisine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mektedir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http://bantmag.com/news/wp-content/uploads/rady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09513"/>
            <a:ext cx="7992888" cy="5448487"/>
          </a:xfrm>
          <a:prstGeom prst="rect">
            <a:avLst/>
          </a:prstGeom>
          <a:noFill/>
        </p:spPr>
      </p:pic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1036711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Radyoda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elektrik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ses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enerjisine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3" descr="potansiyel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8" y="1196752"/>
            <a:ext cx="9144000" cy="410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muratodunc.files.wordpress.com/2011/05/istockphoto_6108393-energy-ic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6562278" cy="656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1" name="Rectangle 2"/>
          <p:cNvSpPr>
            <a:spLocks noGrp="1" noChangeArrowheads="1"/>
          </p:cNvSpPr>
          <p:nvPr>
            <p:ph type="title"/>
          </p:nvPr>
        </p:nvSpPr>
        <p:spPr>
          <a:xfrm>
            <a:off x="148791" y="3253755"/>
            <a:ext cx="9144000" cy="504056"/>
          </a:xfrm>
        </p:spPr>
        <p:txBody>
          <a:bodyPr>
            <a:noAutofit/>
          </a:bodyPr>
          <a:lstStyle/>
          <a:p>
            <a:pPr algn="ctr" eaLnBrk="1" hangingPunct="1"/>
            <a:r>
              <a:rPr lang="tr-TR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Doğada f</a:t>
            </a:r>
            <a:r>
              <a:rPr lang="tr-TR" sz="4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arklı enerji türleri vardır.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5" descr="enerji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36712"/>
            <a:ext cx="568863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5112568" cy="61505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768802" cy="4603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332657"/>
            <a:ext cx="7056437" cy="5833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8640"/>
            <a:ext cx="4464496" cy="6247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15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4680520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5184576" cy="6268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8640"/>
            <a:ext cx="4464496" cy="6599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techvest.com/assets/images/EnergyPulsar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ürleri</a:t>
            </a:r>
            <a:endParaRPr lang="de-DE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2051720" y="1405585"/>
            <a:ext cx="5271294" cy="544522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Mekanik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Nükleer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Ses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Rüzgar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Elektrik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Jeotermal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Elektroman</a:t>
            </a:r>
            <a:r>
              <a:rPr lang="tr-T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etik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</a:t>
            </a:r>
            <a:r>
              <a:rPr lang="de-DE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406496" cy="333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307285" cy="428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391924" cy="431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8640"/>
            <a:ext cx="4637503" cy="573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6066804" cy="315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45148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-1"/>
            <a:ext cx="4392488" cy="595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575697" cy="36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657225"/>
            <a:ext cx="44577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idx="1"/>
          </p:nvPr>
        </p:nvSpPr>
        <p:spPr>
          <a:xfrm>
            <a:off x="1" y="0"/>
            <a:ext cx="7308303" cy="3573016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Enerjinin büyüklüğü için en yaygın olarak kullanılan birim JOULE(j) adını verdiğimiz birimdir. </a:t>
            </a:r>
          </a:p>
          <a:p>
            <a:pPr eaLnBrk="1" hangingPunct="1"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 yanı sıra kalori(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ifadesi de kullanılabilmektedir.</a:t>
            </a:r>
          </a:p>
          <a:p>
            <a:pPr eaLnBrk="1" hangingPunct="1"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kalori= 4,18 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joule</a:t>
            </a:r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CC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8" name="Picture 6" descr="https://pp.vk.me/c412918/v412918638/3c68/MaRQV-ToCk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880" y="0"/>
            <a:ext cx="196912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.ytimg.com/vi/DuT3OOsDAw4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368" cy="688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2930735220"/>
              </p:ext>
            </p:extLst>
          </p:nvPr>
        </p:nvGraphicFramePr>
        <p:xfrm>
          <a:off x="234880" y="1061830"/>
          <a:ext cx="8964488" cy="3880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395288" y="4941888"/>
            <a:ext cx="8748712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Cismin kinetik enerjisi ile potansiyel enerjisinin toplamı mekanik enerjisine eşittir.</a:t>
            </a: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2627784" y="5772150"/>
            <a:ext cx="3600399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tr-TR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</a:rPr>
              <a:t>Em = Ek + </a:t>
            </a:r>
            <a:r>
              <a:rPr lang="tr-TR" sz="4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</a:rPr>
              <a:t>Ep</a:t>
            </a:r>
            <a:endParaRPr lang="tr-TR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fine">
  <a:themeElements>
    <a:clrScheme name="Rafine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afin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5000"/>
          <a:buFont typeface="Wingdings" pitchFamily="2" charset="2"/>
          <a:buNone/>
          <a:tabLst/>
          <a:defRPr kumimoji="0" lang="tr-TR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5000"/>
          <a:buFont typeface="Wingdings" pitchFamily="2" charset="2"/>
          <a:buNone/>
          <a:tabLst/>
          <a:defRPr kumimoji="0" lang="tr-TR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afine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fine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fine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fine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fine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fine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fine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arsayılan Tasarım">
  <a:themeElements>
    <a:clrScheme name="Özel 9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5000"/>
          <a:buFont typeface="Wingdings" pitchFamily="2" charset="2"/>
          <a:buNone/>
          <a:tabLst/>
          <a:defRPr kumimoji="0" lang="tr-TR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5000"/>
          <a:buFont typeface="Wingdings" pitchFamily="2" charset="2"/>
          <a:buNone/>
          <a:tabLst/>
          <a:defRPr kumimoji="0" lang="tr-TR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Öneri">
  <a:themeElements>
    <a:clrScheme name="Öneri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Öne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Öneri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neri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neri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neri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neri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neri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neri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neri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afine 3">
    <a:dk1>
      <a:srgbClr val="666699"/>
    </a:dk1>
    <a:lt1>
      <a:srgbClr val="FFFFFF"/>
    </a:lt1>
    <a:dk2>
      <a:srgbClr val="400040"/>
    </a:dk2>
    <a:lt2>
      <a:srgbClr val="FFFFFF"/>
    </a:lt2>
    <a:accent1>
      <a:srgbClr val="FFCC00"/>
    </a:accent1>
    <a:accent2>
      <a:srgbClr val="FF3300"/>
    </a:accent2>
    <a:accent3>
      <a:srgbClr val="AFAAAF"/>
    </a:accent3>
    <a:accent4>
      <a:srgbClr val="DADADA"/>
    </a:accent4>
    <a:accent5>
      <a:srgbClr val="FFE2AA"/>
    </a:accent5>
    <a:accent6>
      <a:srgbClr val="E72D00"/>
    </a:accent6>
    <a:hlink>
      <a:srgbClr val="CC9900"/>
    </a:hlink>
    <a:folHlink>
      <a:srgbClr val="CC3300"/>
    </a:folHlink>
  </a:clrScheme>
</a:themeOverride>
</file>

<file path=ppt/theme/themeOverride2.xml><?xml version="1.0" encoding="utf-8"?>
<a:themeOverride xmlns:a="http://schemas.openxmlformats.org/drawingml/2006/main">
  <a:clrScheme name="Öneri 7">
    <a:dk1>
      <a:srgbClr val="000000"/>
    </a:dk1>
    <a:lt1>
      <a:srgbClr val="CCFF99"/>
    </a:lt1>
    <a:dk2>
      <a:srgbClr val="CC99FF"/>
    </a:dk2>
    <a:lt2>
      <a:srgbClr val="1B3600"/>
    </a:lt2>
    <a:accent1>
      <a:srgbClr val="009900"/>
    </a:accent1>
    <a:accent2>
      <a:srgbClr val="B7CA02"/>
    </a:accent2>
    <a:accent3>
      <a:srgbClr val="E2FFCA"/>
    </a:accent3>
    <a:accent4>
      <a:srgbClr val="000000"/>
    </a:accent4>
    <a:accent5>
      <a:srgbClr val="AACAAA"/>
    </a:accent5>
    <a:accent6>
      <a:srgbClr val="A6B702"/>
    </a:accent6>
    <a:hlink>
      <a:srgbClr val="FFCC00"/>
    </a:hlink>
    <a:folHlink>
      <a:srgbClr val="FF99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Refined</Template>
  <TotalTime>893</TotalTime>
  <Words>1286</Words>
  <Application>Microsoft Office PowerPoint</Application>
  <PresentationFormat>Ekran Gösterisi (4:3)</PresentationFormat>
  <Paragraphs>149</Paragraphs>
  <Slides>78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7</vt:i4>
      </vt:variant>
      <vt:variant>
        <vt:lpstr>Slayt Başlıkları</vt:lpstr>
      </vt:variant>
      <vt:variant>
        <vt:i4>78</vt:i4>
      </vt:variant>
    </vt:vector>
  </HeadingPairs>
  <TitlesOfParts>
    <vt:vector size="91" baseType="lpstr">
      <vt:lpstr>Arial</vt:lpstr>
      <vt:lpstr>Calibri</vt:lpstr>
      <vt:lpstr>Comic Sans MS</vt:lpstr>
      <vt:lpstr>Times New Roman</vt:lpstr>
      <vt:lpstr>Wingdings</vt:lpstr>
      <vt:lpstr>Wingdings 2</vt:lpstr>
      <vt:lpstr>Rafine</vt:lpstr>
      <vt:lpstr>Varsayılan Tasarım</vt:lpstr>
      <vt:lpstr>Öneri</vt:lpstr>
      <vt:lpstr>Boyalı Kalemler</vt:lpstr>
      <vt:lpstr>Ofis Teması</vt:lpstr>
      <vt:lpstr>1_Ofis Teması</vt:lpstr>
      <vt:lpstr>2_Ofis Teması</vt:lpstr>
      <vt:lpstr>EnErJi</vt:lpstr>
      <vt:lpstr>ENERJİ</vt:lpstr>
      <vt:lpstr>Bilimsel olarak enerji;</vt:lpstr>
      <vt:lpstr>PowerPoint Sunusu</vt:lpstr>
      <vt:lpstr>PowerPoint Sunusu</vt:lpstr>
      <vt:lpstr>Doğada farklı enerji türleri vardır.</vt:lpstr>
      <vt:lpstr>Enerji Türleri</vt:lpstr>
      <vt:lpstr>PowerPoint Sunusu</vt:lpstr>
      <vt:lpstr>PowerPoint Sunusu</vt:lpstr>
      <vt:lpstr>Kinetik Enerji (Ek)</vt:lpstr>
      <vt:lpstr>Kinetik Enerji (Ek)</vt:lpstr>
      <vt:lpstr>PowerPoint Sunusu</vt:lpstr>
      <vt:lpstr>PowerPoint Sunusu</vt:lpstr>
      <vt:lpstr>Kinetik Enerji Nelere Bağlıdır?</vt:lpstr>
      <vt:lpstr>PowerPoint Sunusu</vt:lpstr>
      <vt:lpstr>PowerPoint Sunusu</vt:lpstr>
      <vt:lpstr>Potansiyel Enerji(Ep)</vt:lpstr>
      <vt:lpstr>Potansiyel Enerji(Ep)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Esneklik Potansiyel Enerjisi</vt:lpstr>
      <vt:lpstr>Esneklik Potansiyel Enerjisi</vt:lpstr>
      <vt:lpstr>PowerPoint Sunusu</vt:lpstr>
      <vt:lpstr>Esneklik Potansiyel Enerji</vt:lpstr>
      <vt:lpstr>PowerPoint Sunusu</vt:lpstr>
      <vt:lpstr>PowerPoint Sunusu</vt:lpstr>
      <vt:lpstr>PowerPoint Sunusu</vt:lpstr>
      <vt:lpstr>PowerPoint Sunusu</vt:lpstr>
      <vt:lpstr>Enerjinin Korunumu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ya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İş-GüÇ-EnErJi</dc:title>
  <dc:creator>yasin anayurt</dc:creator>
  <cp:lastModifiedBy>yasin anayurt</cp:lastModifiedBy>
  <cp:revision>126</cp:revision>
  <dcterms:created xsi:type="dcterms:W3CDTF">2007-01-18T20:55:34Z</dcterms:created>
  <dcterms:modified xsi:type="dcterms:W3CDTF">2015-12-14T22:16:13Z</dcterms:modified>
</cp:coreProperties>
</file>